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m4v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61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9"/>
  </p:normalViewPr>
  <p:slideViewPr>
    <p:cSldViewPr snapToGrid="0" snapToObjects="1">
      <p:cViewPr varScale="1">
        <p:scale>
          <a:sx n="96" d="100"/>
          <a:sy n="96" d="100"/>
        </p:scale>
        <p:origin x="1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212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76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226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248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958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04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75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064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09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359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90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F3ECD-073C-E448-AE83-D0CA0644F4AD}" type="datetimeFigureOut">
              <a:rPr lang="ru-RU" smtClean="0"/>
              <a:t>13.10.16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C9953-3D31-0844-A0E9-7FB024D79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72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1" Type="http://schemas.microsoft.com/office/2007/relationships/media" Target="../media/media1.m4v"/><Relationship Id="rId2" Type="http://schemas.openxmlformats.org/officeDocument/2006/relationships/video" Target="../media/media1.m4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verware.rep.school.yandex.net/" TargetMode="External"/><Relationship Id="rId4" Type="http://schemas.openxmlformats.org/officeDocument/2006/relationships/hyperlink" Target="https://github.com/openml/study_example" TargetMode="External"/><Relationship Id="rId5" Type="http://schemas.openxmlformats.org/officeDocument/2006/relationships/hyperlink" Target="https://github.com/anaderi/GW150914" TargetMode="External"/><Relationship Id="rId6" Type="http://schemas.openxmlformats.org/officeDocument/2006/relationships/hyperlink" Target="https://github.com/yandexdataschool/comet-example-ci" TargetMode="Externa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everwar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verware" TargetMode="External"/><Relationship Id="rId4" Type="http://schemas.openxmlformats.org/officeDocument/2006/relationships/hyperlink" Target="https://indico.cern.ch/event/505613/contributions/2227695/" TargetMode="Externa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verware.rep.school.yandex.net/hub/oauth_login?repourl=https://github.com/everware/everware-dimuon-exampl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014412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un-dimuon-480p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24937" y="606425"/>
            <a:ext cx="7622734" cy="5145018"/>
          </a:xfrm>
        </p:spPr>
      </p:pic>
    </p:spTree>
    <p:extLst>
      <p:ext uri="{BB962C8B-B14F-4D97-AF65-F5344CB8AC3E}">
        <p14:creationId xmlns:p14="http://schemas.microsoft.com/office/powerpoint/2010/main" val="194635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1488" y="432377"/>
            <a:ext cx="5915025" cy="6771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>
              <a:lnSpc>
                <a:spcPct val="100000"/>
              </a:lnSpc>
            </a:pPr>
            <a:r>
              <a:rPr spc="-101" dirty="0"/>
              <a:t>Everware </a:t>
            </a:r>
            <a:r>
              <a:rPr spc="-86" dirty="0"/>
              <a:t>is</a:t>
            </a:r>
            <a:r>
              <a:rPr spc="-203" dirty="0"/>
              <a:t> </a:t>
            </a:r>
            <a:r>
              <a:rPr spc="-11" dirty="0"/>
              <a:t>...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96115" y="1127589"/>
            <a:ext cx="7269004" cy="46703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>
              <a:lnSpc>
                <a:spcPct val="104900"/>
              </a:lnSpc>
            </a:pPr>
            <a:r>
              <a:rPr sz="1575" spc="-8" dirty="0">
                <a:latin typeface="Arial"/>
                <a:cs typeface="Arial"/>
              </a:rPr>
              <a:t>...</a:t>
            </a:r>
            <a:r>
              <a:rPr sz="1575" spc="-64" dirty="0">
                <a:latin typeface="Arial"/>
                <a:cs typeface="Arial"/>
              </a:rPr>
              <a:t> </a:t>
            </a:r>
            <a:r>
              <a:rPr sz="1575" spc="-23" dirty="0">
                <a:latin typeface="Arial"/>
                <a:cs typeface="Arial"/>
              </a:rPr>
              <a:t>about</a:t>
            </a:r>
            <a:r>
              <a:rPr sz="1575" spc="-64" dirty="0">
                <a:latin typeface="Arial"/>
                <a:cs typeface="Arial"/>
              </a:rPr>
              <a:t> </a:t>
            </a:r>
            <a:r>
              <a:rPr sz="1575" spc="-45" dirty="0">
                <a:latin typeface="Arial"/>
                <a:cs typeface="Arial"/>
              </a:rPr>
              <a:t>re-usable</a:t>
            </a:r>
            <a:r>
              <a:rPr sz="1575" spc="-60" dirty="0">
                <a:latin typeface="Arial"/>
                <a:cs typeface="Arial"/>
              </a:rPr>
              <a:t> </a:t>
            </a:r>
            <a:r>
              <a:rPr sz="1575" spc="-53" dirty="0">
                <a:latin typeface="Arial"/>
                <a:cs typeface="Arial"/>
              </a:rPr>
              <a:t>science,</a:t>
            </a:r>
            <a:r>
              <a:rPr sz="1575" spc="-64" dirty="0">
                <a:latin typeface="Arial"/>
                <a:cs typeface="Arial"/>
              </a:rPr>
              <a:t> </a:t>
            </a:r>
            <a:r>
              <a:rPr sz="1575" spc="34" dirty="0">
                <a:latin typeface="Arial"/>
                <a:cs typeface="Arial"/>
              </a:rPr>
              <a:t>it</a:t>
            </a:r>
            <a:r>
              <a:rPr sz="1575" spc="-64" dirty="0">
                <a:latin typeface="Arial"/>
                <a:cs typeface="Arial"/>
              </a:rPr>
              <a:t> </a:t>
            </a:r>
            <a:r>
              <a:rPr sz="1575" spc="-38" dirty="0">
                <a:latin typeface="Arial"/>
                <a:cs typeface="Arial"/>
              </a:rPr>
              <a:t>allows</a:t>
            </a:r>
            <a:r>
              <a:rPr sz="1575" spc="-60" dirty="0">
                <a:latin typeface="Arial"/>
                <a:cs typeface="Arial"/>
              </a:rPr>
              <a:t> </a:t>
            </a:r>
            <a:r>
              <a:rPr sz="1575" spc="-49" dirty="0">
                <a:latin typeface="Arial"/>
                <a:cs typeface="Arial"/>
              </a:rPr>
              <a:t>people</a:t>
            </a:r>
            <a:r>
              <a:rPr sz="1575" spc="-60" dirty="0">
                <a:latin typeface="Arial"/>
                <a:cs typeface="Arial"/>
              </a:rPr>
              <a:t> </a:t>
            </a:r>
            <a:r>
              <a:rPr sz="1575" spc="26" dirty="0">
                <a:latin typeface="Arial"/>
                <a:cs typeface="Arial"/>
              </a:rPr>
              <a:t>to</a:t>
            </a:r>
            <a:r>
              <a:rPr sz="1575" spc="-60" dirty="0">
                <a:latin typeface="Arial"/>
                <a:cs typeface="Arial"/>
              </a:rPr>
              <a:t> </a:t>
            </a:r>
            <a:r>
              <a:rPr sz="1575" spc="-26" dirty="0">
                <a:latin typeface="Arial"/>
                <a:cs typeface="Arial"/>
              </a:rPr>
              <a:t>jump</a:t>
            </a:r>
            <a:r>
              <a:rPr sz="1575" spc="-60" dirty="0">
                <a:latin typeface="Arial"/>
                <a:cs typeface="Arial"/>
              </a:rPr>
              <a:t> </a:t>
            </a:r>
            <a:r>
              <a:rPr sz="1575" spc="4" dirty="0">
                <a:latin typeface="Arial"/>
                <a:cs typeface="Arial"/>
              </a:rPr>
              <a:t>right</a:t>
            </a:r>
            <a:r>
              <a:rPr sz="1575" spc="-64" dirty="0">
                <a:latin typeface="Arial"/>
                <a:cs typeface="Arial"/>
              </a:rPr>
              <a:t> </a:t>
            </a:r>
            <a:r>
              <a:rPr sz="1575" dirty="0">
                <a:latin typeface="Arial"/>
                <a:cs typeface="Arial"/>
              </a:rPr>
              <a:t>into</a:t>
            </a:r>
            <a:r>
              <a:rPr sz="1575" spc="-60" dirty="0">
                <a:latin typeface="Arial"/>
                <a:cs typeface="Arial"/>
              </a:rPr>
              <a:t> </a:t>
            </a:r>
            <a:r>
              <a:rPr sz="1575" spc="-23" dirty="0">
                <a:latin typeface="Arial"/>
                <a:cs typeface="Arial"/>
              </a:rPr>
              <a:t>your</a:t>
            </a:r>
            <a:r>
              <a:rPr sz="1575" spc="-64" dirty="0">
                <a:latin typeface="Arial"/>
                <a:cs typeface="Arial"/>
              </a:rPr>
              <a:t> </a:t>
            </a:r>
            <a:r>
              <a:rPr sz="1575" spc="-49" dirty="0">
                <a:latin typeface="Arial"/>
                <a:cs typeface="Arial"/>
              </a:rPr>
              <a:t>research</a:t>
            </a:r>
            <a:r>
              <a:rPr sz="1575" spc="-60" dirty="0">
                <a:latin typeface="Arial"/>
                <a:cs typeface="Arial"/>
              </a:rPr>
              <a:t> </a:t>
            </a:r>
            <a:r>
              <a:rPr sz="1575" spc="-41" dirty="0">
                <a:latin typeface="Arial"/>
                <a:cs typeface="Arial"/>
              </a:rPr>
              <a:t>code.</a:t>
            </a:r>
            <a:r>
              <a:rPr sz="1575" spc="-64" dirty="0">
                <a:latin typeface="Arial"/>
                <a:cs typeface="Arial"/>
              </a:rPr>
              <a:t> </a:t>
            </a:r>
            <a:r>
              <a:rPr sz="1575" spc="-41" dirty="0">
                <a:latin typeface="Arial"/>
                <a:cs typeface="Arial"/>
              </a:rPr>
              <a:t>Lets  you </a:t>
            </a:r>
            <a:r>
              <a:rPr sz="1575" spc="-53" dirty="0">
                <a:latin typeface="Arial"/>
                <a:cs typeface="Arial"/>
              </a:rPr>
              <a:t>launch </a:t>
            </a:r>
            <a:r>
              <a:rPr sz="1575" i="1" spc="26" dirty="0">
                <a:latin typeface="Calibri"/>
                <a:cs typeface="Calibri"/>
              </a:rPr>
              <a:t>Jupyter </a:t>
            </a:r>
            <a:r>
              <a:rPr sz="1575" spc="-30" dirty="0">
                <a:latin typeface="Arial"/>
                <a:cs typeface="Arial"/>
              </a:rPr>
              <a:t>notebooks </a:t>
            </a:r>
            <a:r>
              <a:rPr sz="1575" spc="-4" dirty="0">
                <a:latin typeface="Arial"/>
                <a:cs typeface="Arial"/>
              </a:rPr>
              <a:t>from </a:t>
            </a:r>
            <a:r>
              <a:rPr sz="1575" spc="-90" dirty="0">
                <a:latin typeface="Arial"/>
                <a:cs typeface="Arial"/>
              </a:rPr>
              <a:t>a </a:t>
            </a:r>
            <a:r>
              <a:rPr sz="1575" spc="11" dirty="0">
                <a:latin typeface="Arial"/>
                <a:cs typeface="Arial"/>
              </a:rPr>
              <a:t>git </a:t>
            </a:r>
            <a:r>
              <a:rPr sz="1575" spc="-15" dirty="0">
                <a:latin typeface="Arial"/>
                <a:cs typeface="Arial"/>
              </a:rPr>
              <a:t>repository </a:t>
            </a:r>
            <a:r>
              <a:rPr sz="1575" dirty="0">
                <a:latin typeface="Arial"/>
                <a:cs typeface="Arial"/>
              </a:rPr>
              <a:t>with </a:t>
            </a:r>
            <a:r>
              <a:rPr sz="1575" spc="-90" dirty="0">
                <a:latin typeface="Arial"/>
                <a:cs typeface="Arial"/>
              </a:rPr>
              <a:t>a </a:t>
            </a:r>
            <a:r>
              <a:rPr sz="1575" spc="-30" dirty="0">
                <a:latin typeface="Arial"/>
                <a:cs typeface="Arial"/>
              </a:rPr>
              <a:t>click </a:t>
            </a:r>
            <a:r>
              <a:rPr sz="1575" spc="15" dirty="0">
                <a:latin typeface="Arial"/>
                <a:cs typeface="Arial"/>
              </a:rPr>
              <a:t>of</a:t>
            </a:r>
            <a:r>
              <a:rPr sz="1575" spc="-315" dirty="0">
                <a:latin typeface="Arial"/>
                <a:cs typeface="Arial"/>
              </a:rPr>
              <a:t> </a:t>
            </a:r>
            <a:r>
              <a:rPr sz="1575" spc="-90" dirty="0">
                <a:latin typeface="Arial"/>
                <a:cs typeface="Arial"/>
              </a:rPr>
              <a:t>a </a:t>
            </a:r>
            <a:r>
              <a:rPr sz="1575" dirty="0">
                <a:latin typeface="Arial"/>
                <a:cs typeface="Arial"/>
              </a:rPr>
              <a:t>button</a:t>
            </a:r>
            <a:r>
              <a:rPr sz="1575" dirty="0" smtClean="0">
                <a:latin typeface="Arial"/>
                <a:cs typeface="Arial"/>
              </a:rPr>
              <a:t>.</a:t>
            </a:r>
            <a:endParaRPr sz="1425" dirty="0">
              <a:latin typeface="Times New Roman"/>
              <a:cs typeface="Times New Roman"/>
            </a:endParaRPr>
          </a:p>
          <a:p>
            <a:pPr marL="371951"/>
            <a:r>
              <a:rPr sz="1575" spc="8" dirty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575" spc="-446" dirty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sz="1575" spc="49" dirty="0">
                <a:solidFill>
                  <a:srgbClr val="666666"/>
                </a:solidFill>
                <a:latin typeface="Arial"/>
                <a:cs typeface="Arial"/>
                <a:hlinkClick r:id="rId2"/>
              </a:rPr>
              <a:t>https://github.com/everware</a:t>
            </a:r>
            <a:endParaRPr sz="1575" dirty="0">
              <a:latin typeface="Arial"/>
              <a:cs typeface="Arial"/>
            </a:endParaRPr>
          </a:p>
          <a:p>
            <a:pPr marL="371951">
              <a:spcBef>
                <a:spcPts val="90"/>
              </a:spcBef>
            </a:pPr>
            <a:r>
              <a:rPr sz="1575" spc="8" dirty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575" spc="-424" dirty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sz="1575" spc="4" dirty="0">
                <a:solidFill>
                  <a:srgbClr val="666666"/>
                </a:solidFill>
                <a:latin typeface="Arial"/>
                <a:cs typeface="Arial"/>
                <a:hlinkClick r:id="rId3"/>
              </a:rPr>
              <a:t>https://everware.rep.school.yandex.net</a:t>
            </a:r>
            <a:r>
              <a:rPr sz="1575" spc="4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sz="1575" spc="-53" dirty="0">
                <a:latin typeface="Arial"/>
                <a:cs typeface="Arial"/>
              </a:rPr>
              <a:t>(Yandex </a:t>
            </a:r>
            <a:r>
              <a:rPr sz="1575" spc="-41" dirty="0">
                <a:latin typeface="Arial"/>
                <a:cs typeface="Arial"/>
              </a:rPr>
              <a:t>instance)</a:t>
            </a:r>
            <a:endParaRPr sz="1575" dirty="0">
              <a:latin typeface="Arial"/>
              <a:cs typeface="Arial"/>
            </a:endParaRPr>
          </a:p>
          <a:p>
            <a:pPr>
              <a:spcBef>
                <a:spcPts val="38"/>
              </a:spcBef>
            </a:pPr>
            <a:endParaRPr sz="1425" dirty="0">
              <a:latin typeface="Times New Roman"/>
              <a:cs typeface="Times New Roman"/>
            </a:endParaRPr>
          </a:p>
          <a:p>
            <a:pPr marL="9525"/>
            <a:r>
              <a:rPr sz="1575" spc="-71" dirty="0">
                <a:latin typeface="Arial"/>
                <a:cs typeface="Arial"/>
              </a:rPr>
              <a:t>Examples</a:t>
            </a:r>
            <a:r>
              <a:rPr sz="1575" spc="-71" dirty="0" smtClean="0">
                <a:latin typeface="Arial"/>
                <a:cs typeface="Arial"/>
              </a:rPr>
              <a:t>:</a:t>
            </a:r>
            <a:endParaRPr sz="1425" dirty="0">
              <a:latin typeface="Times New Roman"/>
              <a:cs typeface="Times New Roman"/>
            </a:endParaRPr>
          </a:p>
          <a:p>
            <a:pPr marL="371951"/>
            <a:r>
              <a:rPr sz="1575" spc="8" dirty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575" spc="-499" dirty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sz="1575" spc="-19" dirty="0">
                <a:latin typeface="Arial"/>
                <a:cs typeface="Arial"/>
              </a:rPr>
              <a:t>algorithm </a:t>
            </a:r>
            <a:r>
              <a:rPr sz="1575" spc="-45" dirty="0">
                <a:latin typeface="Arial"/>
                <a:cs typeface="Arial"/>
              </a:rPr>
              <a:t>meta-analysis, </a:t>
            </a:r>
            <a:r>
              <a:rPr sz="1088" spc="34" dirty="0">
                <a:solidFill>
                  <a:srgbClr val="666666"/>
                </a:solidFill>
                <a:latin typeface="Arial"/>
                <a:cs typeface="Arial"/>
                <a:hlinkClick r:id="rId4"/>
              </a:rPr>
              <a:t>https://github.com/openml/study_example</a:t>
            </a:r>
            <a:endParaRPr sz="1088" dirty="0">
              <a:latin typeface="Arial"/>
              <a:cs typeface="Arial"/>
            </a:endParaRPr>
          </a:p>
          <a:p>
            <a:pPr marL="371951">
              <a:spcBef>
                <a:spcPts val="251"/>
              </a:spcBef>
            </a:pPr>
            <a:r>
              <a:rPr sz="1575" spc="8" dirty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575" spc="-536" dirty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sz="1575" spc="-15" dirty="0">
                <a:latin typeface="Arial"/>
                <a:cs typeface="Arial"/>
              </a:rPr>
              <a:t>gravitational </a:t>
            </a:r>
            <a:r>
              <a:rPr sz="1575" spc="-49" dirty="0">
                <a:latin typeface="Arial"/>
                <a:cs typeface="Arial"/>
              </a:rPr>
              <a:t>waves, </a:t>
            </a:r>
            <a:r>
              <a:rPr sz="1088" spc="38" dirty="0">
                <a:solidFill>
                  <a:srgbClr val="666666"/>
                </a:solidFill>
                <a:latin typeface="Arial"/>
                <a:cs typeface="Arial"/>
                <a:hlinkClick r:id="rId5"/>
              </a:rPr>
              <a:t>https://github.com/anaderi/GW150914</a:t>
            </a:r>
            <a:endParaRPr sz="1088" dirty="0">
              <a:latin typeface="Arial"/>
              <a:cs typeface="Arial"/>
            </a:endParaRPr>
          </a:p>
          <a:p>
            <a:pPr marL="371951">
              <a:spcBef>
                <a:spcPts val="251"/>
              </a:spcBef>
            </a:pPr>
            <a:r>
              <a:rPr sz="1575" spc="8" dirty="0" smtClean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575" spc="-113" dirty="0" smtClean="0">
                <a:latin typeface="Arial"/>
                <a:cs typeface="Arial"/>
              </a:rPr>
              <a:t>COMET</a:t>
            </a:r>
            <a:r>
              <a:rPr sz="1575" spc="-113" dirty="0">
                <a:latin typeface="Arial"/>
                <a:cs typeface="Arial"/>
              </a:rPr>
              <a:t>, </a:t>
            </a:r>
            <a:r>
              <a:rPr sz="1088" spc="19" dirty="0">
                <a:solidFill>
                  <a:srgbClr val="666666"/>
                </a:solidFill>
                <a:latin typeface="Arial"/>
                <a:cs typeface="Arial"/>
                <a:hlinkClick r:id="rId6"/>
              </a:rPr>
              <a:t>https://</a:t>
            </a:r>
            <a:r>
              <a:rPr sz="1088" spc="19" dirty="0" smtClean="0">
                <a:solidFill>
                  <a:srgbClr val="666666"/>
                </a:solidFill>
                <a:latin typeface="Arial"/>
                <a:cs typeface="Arial"/>
                <a:hlinkClick r:id="rId6"/>
              </a:rPr>
              <a:t>github.com/yandexdataschool/comet-example-ci</a:t>
            </a:r>
            <a:endParaRPr lang="en-US" sz="1088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en-US" sz="1100" spc="10" dirty="0" smtClean="0">
              <a:solidFill>
                <a:srgbClr val="FDC300"/>
              </a:solidFill>
              <a:latin typeface="SimSun"/>
              <a:cs typeface="SimSun"/>
            </a:endParaRPr>
          </a:p>
          <a:p>
            <a:pPr marL="12700"/>
            <a:r>
              <a:rPr lang="en-US" sz="1600" spc="-71" dirty="0" smtClean="0">
                <a:latin typeface="Arial"/>
                <a:cs typeface="Arial"/>
              </a:rPr>
              <a:t>How it works:</a:t>
            </a:r>
            <a:endParaRPr lang="en-US" sz="1600" spc="10" dirty="0" smtClean="0">
              <a:solidFill>
                <a:srgbClr val="FDC300"/>
              </a:solidFill>
              <a:latin typeface="SimSun"/>
              <a:cs typeface="SimSun"/>
            </a:endParaRPr>
          </a:p>
          <a:p>
            <a:pPr marL="469900" lvl="1"/>
            <a:r>
              <a:rPr lang="en-US" sz="1600" spc="10" dirty="0" smtClean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lang="en-US" sz="1600" spc="-725" dirty="0" smtClean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lang="en-US" sz="1600" b="1" spc="-25" dirty="0" smtClean="0">
                <a:latin typeface="Arial"/>
                <a:cs typeface="Arial"/>
              </a:rPr>
              <a:t>resources</a:t>
            </a:r>
            <a:r>
              <a:rPr lang="en-US" sz="1600" spc="-25" dirty="0" smtClean="0">
                <a:latin typeface="Arial"/>
                <a:cs typeface="Arial"/>
              </a:rPr>
              <a:t>: </a:t>
            </a:r>
            <a:r>
              <a:rPr lang="en-US" sz="1600" spc="-45" dirty="0" smtClean="0">
                <a:latin typeface="Arial"/>
                <a:cs typeface="Arial"/>
              </a:rPr>
              <a:t>wherever </a:t>
            </a:r>
            <a:r>
              <a:rPr lang="en-US" sz="1600" i="1" spc="30" dirty="0" err="1" smtClean="0">
                <a:cs typeface="Calibri"/>
              </a:rPr>
              <a:t>everware</a:t>
            </a:r>
            <a:r>
              <a:rPr lang="en-US" sz="1600" i="1" spc="30" dirty="0" smtClean="0">
                <a:cs typeface="Calibri"/>
              </a:rPr>
              <a:t> </a:t>
            </a:r>
            <a:r>
              <a:rPr lang="en-US" sz="1600" spc="-60" dirty="0" smtClean="0">
                <a:latin typeface="Arial"/>
                <a:cs typeface="Arial"/>
              </a:rPr>
              <a:t>is </a:t>
            </a:r>
            <a:r>
              <a:rPr lang="en-US" sz="1600" spc="-45" dirty="0" smtClean="0">
                <a:latin typeface="Arial"/>
                <a:cs typeface="Arial"/>
              </a:rPr>
              <a:t>installed </a:t>
            </a:r>
            <a:r>
              <a:rPr lang="en-US" sz="1600" spc="-65" dirty="0" smtClean="0">
                <a:latin typeface="Arial"/>
                <a:cs typeface="Arial"/>
              </a:rPr>
              <a:t>(Yandex)</a:t>
            </a:r>
            <a:endParaRPr lang="en-US" sz="1200" dirty="0" smtClean="0">
              <a:latin typeface="Times New Roman"/>
              <a:cs typeface="Times New Roman"/>
            </a:endParaRPr>
          </a:p>
          <a:p>
            <a:pPr marL="469900" lvl="1"/>
            <a:r>
              <a:rPr lang="en-US" sz="1600" spc="10" dirty="0" smtClean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lang="en-US" sz="1600" spc="-690" dirty="0" smtClean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lang="en-US" sz="1600" b="1" dirty="0" smtClean="0">
                <a:latin typeface="Arial"/>
                <a:cs typeface="Arial"/>
              </a:rPr>
              <a:t>data</a:t>
            </a:r>
            <a:r>
              <a:rPr lang="en-US" sz="1600" dirty="0" smtClean="0">
                <a:latin typeface="Arial"/>
                <a:cs typeface="Arial"/>
              </a:rPr>
              <a:t>: </a:t>
            </a:r>
            <a:r>
              <a:rPr lang="en-US" sz="1600" spc="-160" dirty="0" smtClean="0">
                <a:latin typeface="Arial"/>
                <a:cs typeface="Arial"/>
              </a:rPr>
              <a:t>CERNBOX</a:t>
            </a:r>
            <a:endParaRPr lang="en-US" sz="1200" dirty="0" smtClean="0">
              <a:latin typeface="Times New Roman"/>
              <a:cs typeface="Times New Roman"/>
            </a:endParaRPr>
          </a:p>
          <a:p>
            <a:pPr marL="469900" lvl="1"/>
            <a:r>
              <a:rPr lang="en-US" sz="1600" spc="10" dirty="0" smtClean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lang="en-US" sz="1600" spc="-635" dirty="0" smtClean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lang="en-US" sz="1600" b="1" dirty="0" smtClean="0">
                <a:latin typeface="Arial"/>
                <a:cs typeface="Arial"/>
              </a:rPr>
              <a:t>environment </a:t>
            </a:r>
            <a:r>
              <a:rPr lang="en-US" sz="1600" spc="-80" dirty="0" smtClean="0">
                <a:latin typeface="Arial"/>
                <a:cs typeface="Arial"/>
              </a:rPr>
              <a:t>management:</a:t>
            </a:r>
            <a:endParaRPr lang="en-US" sz="1400" dirty="0" smtClean="0">
              <a:latin typeface="Times New Roman"/>
              <a:cs typeface="Times New Roman"/>
            </a:endParaRPr>
          </a:p>
          <a:p>
            <a:pPr marL="953134" lvl="1"/>
            <a:r>
              <a:rPr lang="en-US" sz="1600" spc="10" dirty="0" smtClean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lang="en-US" sz="1600" spc="-735" dirty="0" smtClean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lang="en-US" sz="1600" spc="-65" dirty="0" err="1" smtClean="0">
                <a:latin typeface="Arial"/>
                <a:cs typeface="Arial"/>
              </a:rPr>
              <a:t>conda</a:t>
            </a:r>
            <a:r>
              <a:rPr lang="en-US" sz="1600" spc="-65" dirty="0" smtClean="0">
                <a:latin typeface="Arial"/>
                <a:cs typeface="Arial"/>
              </a:rPr>
              <a:t> </a:t>
            </a:r>
            <a:r>
              <a:rPr lang="en-US" sz="1600" spc="15" dirty="0" smtClean="0">
                <a:latin typeface="Arial"/>
                <a:cs typeface="Arial"/>
              </a:rPr>
              <a:t>or </a:t>
            </a:r>
            <a:r>
              <a:rPr lang="en-US" sz="1600" spc="-30" dirty="0" err="1" smtClean="0">
                <a:latin typeface="Arial"/>
                <a:cs typeface="Arial"/>
              </a:rPr>
              <a:t>virtualenv</a:t>
            </a:r>
            <a:endParaRPr lang="en-US" sz="1600" dirty="0" smtClean="0">
              <a:latin typeface="Arial"/>
              <a:cs typeface="Arial"/>
            </a:endParaRPr>
          </a:p>
          <a:p>
            <a:pPr marL="953134" lvl="1">
              <a:spcBef>
                <a:spcPts val="120"/>
              </a:spcBef>
            </a:pPr>
            <a:r>
              <a:rPr lang="en-US" sz="1600" spc="10" dirty="0" smtClean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lang="en-US" sz="1600" spc="-650" dirty="0" smtClean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lang="en-US" sz="1600" spc="-40" dirty="0" err="1" smtClean="0">
                <a:latin typeface="Arial"/>
                <a:cs typeface="Arial"/>
              </a:rPr>
              <a:t>docker</a:t>
            </a:r>
            <a:endParaRPr lang="en-US" sz="1400" dirty="0" smtClean="0">
              <a:latin typeface="Times New Roman"/>
              <a:cs typeface="Times New Roman"/>
            </a:endParaRPr>
          </a:p>
          <a:p>
            <a:pPr marL="469900" lvl="1"/>
            <a:r>
              <a:rPr lang="en-US" sz="1600" spc="10" dirty="0" smtClean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lang="en-US" sz="1600" spc="-670" dirty="0" smtClean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lang="en-US" sz="1600" spc="-30" dirty="0" err="1" smtClean="0">
                <a:latin typeface="Arial"/>
                <a:cs typeface="Arial"/>
              </a:rPr>
              <a:t>github</a:t>
            </a:r>
            <a:r>
              <a:rPr lang="en-US" sz="1600" spc="-30" dirty="0" smtClean="0">
                <a:latin typeface="Arial"/>
                <a:cs typeface="Arial"/>
              </a:rPr>
              <a:t>: </a:t>
            </a:r>
            <a:r>
              <a:rPr lang="en-US" sz="1600" spc="-75" dirty="0" smtClean="0">
                <a:latin typeface="Arial"/>
                <a:cs typeface="Arial"/>
              </a:rPr>
              <a:t>analysis </a:t>
            </a:r>
            <a:r>
              <a:rPr lang="en-US" sz="1600" b="1" spc="-30" dirty="0" smtClean="0">
                <a:latin typeface="Arial"/>
                <a:cs typeface="Arial"/>
              </a:rPr>
              <a:t>code </a:t>
            </a:r>
            <a:r>
              <a:rPr lang="en-US" sz="1600" spc="-45" dirty="0" smtClean="0">
                <a:latin typeface="Arial"/>
                <a:cs typeface="Arial"/>
              </a:rPr>
              <a:t>versioning</a:t>
            </a:r>
            <a:endParaRPr lang="en-US" sz="1200" dirty="0" smtClean="0">
              <a:latin typeface="Times New Roman"/>
              <a:cs typeface="Times New Roman"/>
            </a:endParaRPr>
          </a:p>
          <a:p>
            <a:pPr marL="469900" lvl="1"/>
            <a:r>
              <a:rPr lang="en-US" sz="1600" spc="10" dirty="0" smtClean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lang="en-US" sz="1600" spc="-680" dirty="0" smtClean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lang="en-US" sz="1600" spc="-60" dirty="0" err="1" smtClean="0">
                <a:latin typeface="Arial"/>
                <a:cs typeface="Arial"/>
              </a:rPr>
              <a:t>Jupyter</a:t>
            </a:r>
            <a:r>
              <a:rPr lang="en-US" sz="1600" spc="-60" dirty="0" smtClean="0">
                <a:latin typeface="Arial"/>
                <a:cs typeface="Arial"/>
              </a:rPr>
              <a:t>(Hub): </a:t>
            </a:r>
            <a:r>
              <a:rPr lang="en-US" sz="1600" spc="-50" dirty="0" smtClean="0">
                <a:latin typeface="Arial"/>
                <a:cs typeface="Arial"/>
              </a:rPr>
              <a:t>runs </a:t>
            </a:r>
            <a:r>
              <a:rPr lang="en-US" sz="1600" spc="-35" dirty="0" smtClean="0">
                <a:latin typeface="Arial"/>
                <a:cs typeface="Arial"/>
              </a:rPr>
              <a:t>the </a:t>
            </a:r>
            <a:r>
              <a:rPr lang="en-US" sz="1600" spc="-65" dirty="0" smtClean="0">
                <a:latin typeface="Arial"/>
                <a:cs typeface="Arial"/>
              </a:rPr>
              <a:t>code </a:t>
            </a:r>
            <a:r>
              <a:rPr lang="en-US" sz="1600" spc="-30" dirty="0" smtClean="0">
                <a:latin typeface="Arial"/>
                <a:cs typeface="Arial"/>
              </a:rPr>
              <a:t>interactively </a:t>
            </a:r>
            <a:r>
              <a:rPr lang="en-US" sz="1600" spc="-55" dirty="0" smtClean="0">
                <a:latin typeface="Arial"/>
                <a:cs typeface="Arial"/>
              </a:rPr>
              <a:t>(a-la </a:t>
            </a:r>
            <a:r>
              <a:rPr lang="en-US" sz="1600" b="1" spc="10" dirty="0" smtClean="0">
                <a:latin typeface="Arial"/>
                <a:cs typeface="Arial"/>
              </a:rPr>
              <a:t>workflow</a:t>
            </a:r>
            <a:r>
              <a:rPr lang="en-US" sz="1600" spc="10" dirty="0" smtClean="0">
                <a:latin typeface="Arial"/>
                <a:cs typeface="Arial"/>
              </a:rPr>
              <a:t>)</a:t>
            </a:r>
            <a:endParaRPr lang="en-US" sz="1200" dirty="0" smtClean="0">
              <a:latin typeface="Times New Roman"/>
              <a:cs typeface="Times New Roman"/>
            </a:endParaRPr>
          </a:p>
          <a:p>
            <a:pPr marL="469900" lvl="1"/>
            <a:r>
              <a:rPr lang="en-US" sz="1600" spc="10" dirty="0" smtClean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lang="en-US" sz="1600" spc="-760" dirty="0" smtClean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lang="en-US" sz="1600" spc="-40" dirty="0" smtClean="0">
                <a:latin typeface="Arial"/>
                <a:cs typeface="Arial"/>
              </a:rPr>
              <a:t>continuous </a:t>
            </a:r>
            <a:r>
              <a:rPr lang="en-US" sz="1600" spc="-25" dirty="0" smtClean="0">
                <a:latin typeface="Arial"/>
                <a:cs typeface="Arial"/>
              </a:rPr>
              <a:t>integration: </a:t>
            </a:r>
            <a:r>
              <a:rPr lang="en-US" sz="1600" spc="-40" dirty="0" smtClean="0">
                <a:latin typeface="Arial"/>
                <a:cs typeface="Arial"/>
              </a:rPr>
              <a:t>intermediate </a:t>
            </a:r>
            <a:r>
              <a:rPr lang="en-US" sz="1600" b="1" spc="-5" dirty="0" smtClean="0">
                <a:latin typeface="Arial"/>
                <a:cs typeface="Arial"/>
              </a:rPr>
              <a:t>results </a:t>
            </a:r>
            <a:r>
              <a:rPr lang="en-US" sz="1600" b="1" spc="-40" dirty="0" smtClean="0">
                <a:latin typeface="Arial"/>
                <a:cs typeface="Arial"/>
              </a:rPr>
              <a:t>checks </a:t>
            </a:r>
            <a:r>
              <a:rPr lang="en-US" sz="1600" spc="-95" dirty="0" smtClean="0">
                <a:latin typeface="Arial"/>
                <a:cs typeface="Arial"/>
              </a:rPr>
              <a:t>&amp; </a:t>
            </a:r>
            <a:r>
              <a:rPr lang="en-US" sz="1600" dirty="0" smtClean="0">
                <a:latin typeface="Arial"/>
                <a:cs typeface="Arial"/>
              </a:rPr>
              <a:t>report</a:t>
            </a:r>
          </a:p>
        </p:txBody>
      </p:sp>
      <p:sp>
        <p:nvSpPr>
          <p:cNvPr id="4" name="object 4"/>
          <p:cNvSpPr/>
          <p:nvPr/>
        </p:nvSpPr>
        <p:spPr>
          <a:xfrm>
            <a:off x="8291313" y="6485391"/>
            <a:ext cx="651281" cy="25176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7570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1488" y="432377"/>
            <a:ext cx="5915025" cy="6771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>
              <a:lnSpc>
                <a:spcPct val="100000"/>
              </a:lnSpc>
            </a:pPr>
            <a:r>
              <a:rPr lang="en-US" spc="-116" dirty="0" smtClean="0"/>
              <a:t>Highlights</a:t>
            </a:r>
            <a:endParaRPr spc="-116" dirty="0"/>
          </a:p>
        </p:txBody>
      </p:sp>
      <p:sp>
        <p:nvSpPr>
          <p:cNvPr id="3" name="object 3"/>
          <p:cNvSpPr txBox="1"/>
          <p:nvPr/>
        </p:nvSpPr>
        <p:spPr>
          <a:xfrm>
            <a:off x="1158652" y="1251218"/>
            <a:ext cx="6817043" cy="25677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725" spc="19" dirty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725" spc="-614" dirty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sz="1725" spc="-30" dirty="0">
                <a:latin typeface="Arial"/>
                <a:cs typeface="Arial"/>
              </a:rPr>
              <a:t>Reproducibility </a:t>
            </a:r>
            <a:r>
              <a:rPr sz="1725" spc="-49" dirty="0">
                <a:latin typeface="Arial"/>
                <a:cs typeface="Arial"/>
              </a:rPr>
              <a:t>is </a:t>
            </a:r>
            <a:r>
              <a:rPr sz="1725" spc="8" dirty="0">
                <a:latin typeface="Arial"/>
                <a:cs typeface="Arial"/>
              </a:rPr>
              <a:t>not </a:t>
            </a:r>
            <a:r>
              <a:rPr sz="1725" spc="-64" dirty="0" smtClean="0">
                <a:latin typeface="Arial"/>
                <a:cs typeface="Arial"/>
              </a:rPr>
              <a:t>easy</a:t>
            </a:r>
            <a:r>
              <a:rPr lang="en-US" sz="1725" spc="-64" dirty="0" smtClean="0">
                <a:latin typeface="Arial"/>
                <a:cs typeface="Arial"/>
              </a:rPr>
              <a:t>, but possible</a:t>
            </a:r>
            <a:r>
              <a:rPr sz="1725" spc="-64" dirty="0" smtClean="0">
                <a:latin typeface="Arial"/>
                <a:cs typeface="Arial"/>
              </a:rPr>
              <a:t>;</a:t>
            </a:r>
            <a:endParaRPr sz="1725" dirty="0">
              <a:latin typeface="Arial"/>
              <a:cs typeface="Arial"/>
            </a:endParaRPr>
          </a:p>
          <a:p>
            <a:pPr marL="9525" marR="210503">
              <a:lnSpc>
                <a:spcPct val="187700"/>
              </a:lnSpc>
            </a:pPr>
            <a:r>
              <a:rPr sz="1725" spc="19" dirty="0" smtClean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725" spc="-458" dirty="0" smtClean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sz="1725" spc="-38" dirty="0">
                <a:latin typeface="Arial"/>
                <a:cs typeface="Arial"/>
              </a:rPr>
              <a:t>everware</a:t>
            </a:r>
            <a:r>
              <a:rPr sz="1725" spc="-68" dirty="0">
                <a:latin typeface="Arial"/>
                <a:cs typeface="Arial"/>
              </a:rPr>
              <a:t> </a:t>
            </a:r>
            <a:r>
              <a:rPr sz="1725" i="1" spc="38" dirty="0">
                <a:latin typeface="Calibri"/>
                <a:cs typeface="Calibri"/>
              </a:rPr>
              <a:t>works</a:t>
            </a:r>
            <a:r>
              <a:rPr sz="1725" i="1" spc="23" dirty="0">
                <a:latin typeface="Calibri"/>
                <a:cs typeface="Calibri"/>
              </a:rPr>
              <a:t> </a:t>
            </a:r>
            <a:r>
              <a:rPr sz="1725" spc="30" dirty="0">
                <a:latin typeface="Arial"/>
                <a:cs typeface="Arial"/>
              </a:rPr>
              <a:t>for</a:t>
            </a:r>
            <a:r>
              <a:rPr sz="1725" spc="-71" dirty="0">
                <a:latin typeface="Arial"/>
                <a:cs typeface="Arial"/>
              </a:rPr>
              <a:t> </a:t>
            </a:r>
            <a:r>
              <a:rPr sz="1725" spc="-49" dirty="0">
                <a:latin typeface="Arial"/>
                <a:cs typeface="Arial"/>
              </a:rPr>
              <a:t>research</a:t>
            </a:r>
            <a:r>
              <a:rPr sz="1725" spc="-68" dirty="0">
                <a:latin typeface="Arial"/>
                <a:cs typeface="Arial"/>
              </a:rPr>
              <a:t> </a:t>
            </a:r>
            <a:r>
              <a:rPr sz="1725" spc="-60" dirty="0">
                <a:latin typeface="Arial"/>
                <a:cs typeface="Arial"/>
              </a:rPr>
              <a:t>and</a:t>
            </a:r>
            <a:r>
              <a:rPr sz="1725" spc="-68" dirty="0">
                <a:latin typeface="Arial"/>
                <a:cs typeface="Arial"/>
              </a:rPr>
              <a:t> </a:t>
            </a:r>
            <a:r>
              <a:rPr sz="1725" spc="-34" dirty="0" smtClean="0">
                <a:latin typeface="Arial"/>
                <a:cs typeface="Arial"/>
              </a:rPr>
              <a:t>education</a:t>
            </a:r>
            <a:endParaRPr lang="en-US" sz="1725" spc="-34" dirty="0" smtClean="0">
              <a:latin typeface="Arial"/>
              <a:cs typeface="Arial"/>
            </a:endParaRPr>
          </a:p>
          <a:p>
            <a:pPr marL="9525" marR="210503">
              <a:lnSpc>
                <a:spcPct val="187700"/>
              </a:lnSpc>
            </a:pPr>
            <a:r>
              <a:rPr sz="1725" spc="19" dirty="0" smtClean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725" spc="-608" dirty="0" smtClean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sz="1725" spc="-83" dirty="0">
                <a:latin typeface="Arial"/>
                <a:cs typeface="Arial"/>
              </a:rPr>
              <a:t>easy </a:t>
            </a:r>
            <a:r>
              <a:rPr sz="1725" spc="34" dirty="0">
                <a:latin typeface="Arial"/>
                <a:cs typeface="Arial"/>
              </a:rPr>
              <a:t>to </a:t>
            </a:r>
            <a:r>
              <a:rPr sz="1725" spc="23" dirty="0">
                <a:solidFill>
                  <a:srgbClr val="666666"/>
                </a:solidFill>
                <a:latin typeface="Arial"/>
                <a:cs typeface="Arial"/>
                <a:hlinkClick r:id="rId2"/>
              </a:rPr>
              <a:t>try</a:t>
            </a:r>
            <a:r>
              <a:rPr sz="1725" spc="23" dirty="0" smtClean="0">
                <a:latin typeface="Arial"/>
                <a:cs typeface="Arial"/>
              </a:rPr>
              <a:t>;</a:t>
            </a:r>
            <a:endParaRPr sz="1575" dirty="0">
              <a:latin typeface="Times New Roman"/>
              <a:cs typeface="Times New Roman"/>
            </a:endParaRPr>
          </a:p>
          <a:p>
            <a:pPr marL="371951"/>
            <a:r>
              <a:rPr sz="1725" spc="19" dirty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725" spc="-454" dirty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sz="1725" spc="-41" dirty="0">
                <a:latin typeface="Arial"/>
                <a:cs typeface="Arial"/>
              </a:rPr>
              <a:t>WIP,</a:t>
            </a:r>
            <a:r>
              <a:rPr sz="1725" spc="-68" dirty="0">
                <a:latin typeface="Arial"/>
                <a:cs typeface="Arial"/>
              </a:rPr>
              <a:t> </a:t>
            </a:r>
            <a:r>
              <a:rPr sz="1725" spc="56" dirty="0">
                <a:solidFill>
                  <a:srgbClr val="666666"/>
                </a:solidFill>
                <a:latin typeface="Arial"/>
                <a:cs typeface="Arial"/>
                <a:hlinkClick r:id="rId3"/>
              </a:rPr>
              <a:t>https://github.com/everware</a:t>
            </a:r>
            <a:r>
              <a:rPr sz="1725" spc="-64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sz="1725" spc="-34" dirty="0">
                <a:latin typeface="Arial"/>
                <a:cs typeface="Arial"/>
              </a:rPr>
              <a:t>(open-source,</a:t>
            </a:r>
            <a:r>
              <a:rPr sz="1725" spc="-68" dirty="0">
                <a:latin typeface="Arial"/>
                <a:cs typeface="Arial"/>
              </a:rPr>
              <a:t> </a:t>
            </a:r>
            <a:r>
              <a:rPr sz="1725" spc="-49" dirty="0">
                <a:latin typeface="Arial"/>
                <a:cs typeface="Arial"/>
              </a:rPr>
              <a:t>care</a:t>
            </a:r>
            <a:r>
              <a:rPr sz="1725" spc="-64" dirty="0">
                <a:latin typeface="Arial"/>
                <a:cs typeface="Arial"/>
              </a:rPr>
              <a:t> </a:t>
            </a:r>
            <a:r>
              <a:rPr sz="1725" spc="34" dirty="0">
                <a:latin typeface="Arial"/>
                <a:cs typeface="Arial"/>
              </a:rPr>
              <a:t>to</a:t>
            </a:r>
            <a:r>
              <a:rPr sz="1725" spc="-64" dirty="0">
                <a:latin typeface="Arial"/>
                <a:cs typeface="Arial"/>
              </a:rPr>
              <a:t> </a:t>
            </a:r>
            <a:r>
              <a:rPr sz="1725" spc="-15" dirty="0">
                <a:latin typeface="Arial"/>
                <a:cs typeface="Arial"/>
              </a:rPr>
              <a:t>join</a:t>
            </a:r>
            <a:r>
              <a:rPr sz="1725" spc="-15" dirty="0" smtClean="0">
                <a:latin typeface="Arial"/>
                <a:cs typeface="Arial"/>
              </a:rPr>
              <a:t>?);</a:t>
            </a:r>
            <a:endParaRPr sz="1575" dirty="0">
              <a:latin typeface="Times New Roman"/>
              <a:cs typeface="Times New Roman"/>
            </a:endParaRPr>
          </a:p>
          <a:p>
            <a:pPr marL="734377"/>
            <a:r>
              <a:rPr sz="1725" spc="19" dirty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725" spc="-563" dirty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sz="1725" spc="-23" dirty="0">
                <a:latin typeface="Arial"/>
                <a:cs typeface="Arial"/>
              </a:rPr>
              <a:t>feature </a:t>
            </a:r>
            <a:r>
              <a:rPr sz="1725" spc="-41" dirty="0">
                <a:latin typeface="Arial"/>
                <a:cs typeface="Arial"/>
              </a:rPr>
              <a:t>requests </a:t>
            </a:r>
            <a:r>
              <a:rPr sz="1725" spc="-49" dirty="0">
                <a:latin typeface="Arial"/>
                <a:cs typeface="Arial"/>
              </a:rPr>
              <a:t>are </a:t>
            </a:r>
            <a:r>
              <a:rPr sz="1725" spc="-53" dirty="0" smtClean="0">
                <a:latin typeface="Arial"/>
                <a:cs typeface="Arial"/>
              </a:rPr>
              <a:t>welcome</a:t>
            </a:r>
            <a:endParaRPr sz="1575" dirty="0">
              <a:latin typeface="Times New Roman"/>
              <a:cs typeface="Times New Roman"/>
            </a:endParaRPr>
          </a:p>
          <a:p>
            <a:pPr marL="734377"/>
            <a:r>
              <a:rPr sz="1725" spc="19" dirty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725" spc="-611" dirty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sz="1725" spc="-23" dirty="0">
                <a:latin typeface="Arial"/>
                <a:cs typeface="Arial"/>
              </a:rPr>
              <a:t>pull </a:t>
            </a:r>
            <a:r>
              <a:rPr sz="1725" spc="-41" dirty="0">
                <a:latin typeface="Arial"/>
                <a:cs typeface="Arial"/>
              </a:rPr>
              <a:t>requests </a:t>
            </a:r>
            <a:r>
              <a:rPr sz="1725" spc="-49" dirty="0">
                <a:latin typeface="Arial"/>
                <a:cs typeface="Arial"/>
              </a:rPr>
              <a:t>are </a:t>
            </a:r>
            <a:r>
              <a:rPr sz="1725" spc="-26" dirty="0">
                <a:latin typeface="Arial"/>
                <a:cs typeface="Arial"/>
              </a:rPr>
              <a:t>most </a:t>
            </a:r>
            <a:r>
              <a:rPr sz="1725" spc="-53" dirty="0">
                <a:latin typeface="Arial"/>
                <a:cs typeface="Arial"/>
              </a:rPr>
              <a:t>welcome</a:t>
            </a:r>
            <a:endParaRPr sz="1725" dirty="0">
              <a:latin typeface="Arial"/>
              <a:cs typeface="Arial"/>
            </a:endParaRPr>
          </a:p>
          <a:p>
            <a:pPr>
              <a:spcBef>
                <a:spcPts val="4"/>
              </a:spcBef>
            </a:pPr>
            <a:endParaRPr sz="1575" dirty="0">
              <a:latin typeface="Times New Roman"/>
              <a:cs typeface="Times New Roman"/>
            </a:endParaRPr>
          </a:p>
          <a:p>
            <a:pPr marL="371951"/>
            <a:r>
              <a:rPr sz="1725" spc="19" dirty="0">
                <a:solidFill>
                  <a:srgbClr val="FDC300"/>
                </a:solidFill>
                <a:latin typeface="SimSun"/>
                <a:cs typeface="SimSun"/>
              </a:rPr>
              <a:t>〉</a:t>
            </a:r>
            <a:r>
              <a:rPr sz="1725" spc="-641" dirty="0">
                <a:solidFill>
                  <a:srgbClr val="FDC300"/>
                </a:solidFill>
                <a:latin typeface="SimSun"/>
                <a:cs typeface="SimSun"/>
              </a:rPr>
              <a:t> </a:t>
            </a:r>
            <a:r>
              <a:rPr sz="1725" spc="-113" dirty="0">
                <a:latin typeface="Arial"/>
                <a:cs typeface="Arial"/>
              </a:rPr>
              <a:t>See </a:t>
            </a:r>
            <a:r>
              <a:rPr sz="1725" spc="-11" dirty="0">
                <a:solidFill>
                  <a:srgbClr val="666666"/>
                </a:solidFill>
                <a:latin typeface="Arial"/>
                <a:cs typeface="Arial"/>
                <a:hlinkClick r:id="rId4"/>
              </a:rPr>
              <a:t>talk </a:t>
            </a:r>
            <a:r>
              <a:rPr sz="1725" spc="-34" dirty="0">
                <a:solidFill>
                  <a:srgbClr val="666666"/>
                </a:solidFill>
                <a:latin typeface="Arial"/>
                <a:cs typeface="Arial"/>
                <a:hlinkClick r:id="rId4"/>
              </a:rPr>
              <a:t>on </a:t>
            </a:r>
            <a:r>
              <a:rPr sz="1725" spc="-83" dirty="0">
                <a:solidFill>
                  <a:srgbClr val="666666"/>
                </a:solidFill>
                <a:latin typeface="Arial"/>
                <a:cs typeface="Arial"/>
                <a:hlinkClick r:id="rId4"/>
              </a:rPr>
              <a:t>LHCb </a:t>
            </a:r>
            <a:r>
              <a:rPr sz="1725" spc="-49" dirty="0">
                <a:solidFill>
                  <a:srgbClr val="666666"/>
                </a:solidFill>
                <a:latin typeface="Arial"/>
                <a:cs typeface="Arial"/>
                <a:hlinkClick r:id="rId4"/>
              </a:rPr>
              <a:t>open </a:t>
            </a:r>
            <a:r>
              <a:rPr sz="1725" spc="-34" dirty="0">
                <a:solidFill>
                  <a:srgbClr val="666666"/>
                </a:solidFill>
                <a:latin typeface="Arial"/>
                <a:cs typeface="Arial"/>
                <a:hlinkClick r:id="rId4"/>
              </a:rPr>
              <a:t>data </a:t>
            </a:r>
            <a:r>
              <a:rPr sz="1725" spc="-49" dirty="0">
                <a:solidFill>
                  <a:srgbClr val="666666"/>
                </a:solidFill>
                <a:latin typeface="Arial"/>
                <a:cs typeface="Arial"/>
                <a:hlinkClick r:id="rId4"/>
              </a:rPr>
              <a:t>masterclass</a:t>
            </a:r>
            <a:r>
              <a:rPr sz="1725" spc="-49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sz="1725" spc="30" dirty="0">
                <a:latin typeface="Arial"/>
                <a:cs typeface="Arial"/>
              </a:rPr>
              <a:t>for </a:t>
            </a:r>
            <a:r>
              <a:rPr sz="1725" spc="-75" dirty="0">
                <a:latin typeface="Arial"/>
                <a:cs typeface="Arial"/>
              </a:rPr>
              <a:t>an </a:t>
            </a:r>
            <a:r>
              <a:rPr sz="1725" spc="-41" dirty="0">
                <a:latin typeface="Arial"/>
                <a:cs typeface="Arial"/>
              </a:rPr>
              <a:t>extensive </a:t>
            </a:r>
            <a:r>
              <a:rPr sz="1725" spc="-53" dirty="0">
                <a:latin typeface="Arial"/>
                <a:cs typeface="Arial"/>
              </a:rPr>
              <a:t>example.</a:t>
            </a:r>
            <a:endParaRPr sz="1725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91313" y="6485391"/>
            <a:ext cx="651281" cy="25176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259" y="3818972"/>
            <a:ext cx="4392488" cy="291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24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182</Words>
  <Application>Microsoft Macintosh PowerPoint</Application>
  <PresentationFormat>Экран (4:3)</PresentationFormat>
  <Paragraphs>28</Paragraphs>
  <Slides>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Calibri</vt:lpstr>
      <vt:lpstr>Calibri Light</vt:lpstr>
      <vt:lpstr>SimSun</vt:lpstr>
      <vt:lpstr>Times New Roman</vt:lpstr>
      <vt:lpstr>Arial</vt:lpstr>
      <vt:lpstr>Тема Office</vt:lpstr>
      <vt:lpstr>Презентация PowerPoint</vt:lpstr>
      <vt:lpstr>Презентация PowerPoint</vt:lpstr>
      <vt:lpstr>Everware is ...</vt:lpstr>
      <vt:lpstr>Highlights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 Ustyuzhain</dc:creator>
  <cp:lastModifiedBy>Andrey Ustyuzhain</cp:lastModifiedBy>
  <cp:revision>8</cp:revision>
  <dcterms:created xsi:type="dcterms:W3CDTF">2016-10-13T17:01:11Z</dcterms:created>
  <dcterms:modified xsi:type="dcterms:W3CDTF">2016-10-13T18:31:23Z</dcterms:modified>
</cp:coreProperties>
</file>