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64" r:id="rId1"/>
  </p:sldMasterIdLst>
  <p:sldIdLst>
    <p:sldId id="256" r:id="rId2"/>
  </p:sldIdLst>
  <p:sldSz cx="32918400" cy="43891200"/>
  <p:notesSz cx="7004050" cy="929005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74" autoAdjust="0"/>
    <p:restoredTop sz="94629" autoAdjust="0"/>
  </p:normalViewPr>
  <p:slideViewPr>
    <p:cSldViewPr>
      <p:cViewPr>
        <p:scale>
          <a:sx n="50" d="100"/>
          <a:sy n="50" d="100"/>
        </p:scale>
        <p:origin x="-64" y="3736"/>
      </p:cViewPr>
      <p:guideLst>
        <p:guide orient="horz" pos="13824"/>
        <p:guide pos="1036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urjyan:Desktop:scaling-9.27.1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urjyan:Documents:pr:CHEP2016:scaling-9.23.1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urjyan:Documents:pr:CHEP2016:scaling-9.27.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latin typeface="Apple Chancery"/>
                <a:cs typeface="Apple Chancery"/>
              </a:rPr>
              <a:t>CLAS12</a:t>
            </a:r>
            <a:r>
              <a:rPr lang="en-US" baseline="0">
                <a:latin typeface="Apple Chancery"/>
                <a:cs typeface="Apple Chancery"/>
              </a:rPr>
              <a:t> </a:t>
            </a:r>
            <a:r>
              <a:rPr lang="en-US">
                <a:latin typeface="Apple Chancery"/>
                <a:cs typeface="Apple Chancery"/>
              </a:rPr>
              <a:t>Reconstruction Vertical Scaling for Different CLARA</a:t>
            </a:r>
            <a:r>
              <a:rPr lang="en-US" baseline="0">
                <a:latin typeface="Apple Chancery"/>
                <a:cs typeface="Apple Chancery"/>
              </a:rPr>
              <a:t> Configurations</a:t>
            </a:r>
            <a:endParaRPr lang="en-US">
              <a:latin typeface="Apple Chancery"/>
              <a:cs typeface="Apple Chancery"/>
            </a:endParaRPr>
          </a:p>
        </c:rich>
      </c:tx>
      <c:layout/>
      <c:overlay val="0"/>
    </c:title>
    <c:autoTitleDeleted val="0"/>
    <c:plotArea>
      <c:layout/>
      <c:scatterChart>
        <c:scatterStyle val="smoothMarker"/>
        <c:varyColors val="0"/>
        <c:ser>
          <c:idx val="0"/>
          <c:order val="0"/>
          <c:tx>
            <c:strRef>
              <c:f>Sheet13!$M$1</c:f>
              <c:strCache>
                <c:ptCount val="1"/>
                <c:pt idx="0">
                  <c:v>36F36H</c:v>
                </c:pt>
              </c:strCache>
            </c:strRef>
          </c:tx>
          <c:spPr>
            <a:ln w="38100"/>
          </c:spPr>
          <c:marker>
            <c:symbol val="square"/>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Sheet13!$M$2:$M$73</c:f>
              <c:numCache>
                <c:formatCode>General</c:formatCode>
                <c:ptCount val="72"/>
                <c:pt idx="0">
                  <c:v>0.00472455825380327</c:v>
                </c:pt>
                <c:pt idx="1">
                  <c:v>0.0092569735867687</c:v>
                </c:pt>
                <c:pt idx="2">
                  <c:v>0.0135324101222428</c:v>
                </c:pt>
                <c:pt idx="3">
                  <c:v>0.0176429075511644</c:v>
                </c:pt>
                <c:pt idx="4">
                  <c:v>0.0214730513205927</c:v>
                </c:pt>
                <c:pt idx="5">
                  <c:v>0.025325004220834</c:v>
                </c:pt>
                <c:pt idx="6">
                  <c:v>0.0287769784172662</c:v>
                </c:pt>
                <c:pt idx="7">
                  <c:v>0.0323275862068965</c:v>
                </c:pt>
                <c:pt idx="8">
                  <c:v>0.035923841456113</c:v>
                </c:pt>
                <c:pt idx="9">
                  <c:v>0.0386299253154777</c:v>
                </c:pt>
                <c:pt idx="10">
                  <c:v>0.0417130144605117</c:v>
                </c:pt>
                <c:pt idx="11">
                  <c:v>0.0443524541691307</c:v>
                </c:pt>
                <c:pt idx="12">
                  <c:v>0.0477251034043907</c:v>
                </c:pt>
                <c:pt idx="13">
                  <c:v>0.049439683586025</c:v>
                </c:pt>
                <c:pt idx="14">
                  <c:v>0.0521467060664001</c:v>
                </c:pt>
                <c:pt idx="15">
                  <c:v>0.0548947849954254</c:v>
                </c:pt>
                <c:pt idx="16">
                  <c:v>0.0573504110112789</c:v>
                </c:pt>
                <c:pt idx="17">
                  <c:v>0.0587774294670846</c:v>
                </c:pt>
                <c:pt idx="18">
                  <c:v>0.0613622417672325</c:v>
                </c:pt>
                <c:pt idx="19">
                  <c:v>0.0632644453816955</c:v>
                </c:pt>
                <c:pt idx="20">
                  <c:v>0.066006600660066</c:v>
                </c:pt>
                <c:pt idx="21">
                  <c:v>0.067129111658089</c:v>
                </c:pt>
                <c:pt idx="22">
                  <c:v>0.0688073394495413</c:v>
                </c:pt>
                <c:pt idx="23">
                  <c:v>0.0707046900777752</c:v>
                </c:pt>
                <c:pt idx="24">
                  <c:v>0.0720288115246098</c:v>
                </c:pt>
                <c:pt idx="25">
                  <c:v>0.0722195474241695</c:v>
                </c:pt>
                <c:pt idx="26">
                  <c:v>0.0752256770310933</c:v>
                </c:pt>
                <c:pt idx="27">
                  <c:v>0.0770416024653313</c:v>
                </c:pt>
                <c:pt idx="28">
                  <c:v>0.078064012490242</c:v>
                </c:pt>
                <c:pt idx="29">
                  <c:v>0.0795967100026532</c:v>
                </c:pt>
                <c:pt idx="30">
                  <c:v>0.0798934753661784</c:v>
                </c:pt>
                <c:pt idx="31">
                  <c:v>0.0802353570473388</c:v>
                </c:pt>
                <c:pt idx="32">
                  <c:v>0.0820793433652531</c:v>
                </c:pt>
                <c:pt idx="33">
                  <c:v>0.082079343365253</c:v>
                </c:pt>
                <c:pt idx="34">
                  <c:v>0.0821917808219178</c:v>
                </c:pt>
                <c:pt idx="35">
                  <c:v>0.0830105146651909</c:v>
                </c:pt>
                <c:pt idx="36">
                  <c:v>0.0846979107848673</c:v>
                </c:pt>
                <c:pt idx="37">
                  <c:v>0.0857632933104631</c:v>
                </c:pt>
                <c:pt idx="38">
                  <c:v>0.0863557858376511</c:v>
                </c:pt>
                <c:pt idx="39">
                  <c:v>0.0862068965517241</c:v>
                </c:pt>
                <c:pt idx="40">
                  <c:v>0.0875401225561716</c:v>
                </c:pt>
                <c:pt idx="41">
                  <c:v>0.0879765395894428</c:v>
                </c:pt>
                <c:pt idx="42">
                  <c:v>0.0863309352517985</c:v>
                </c:pt>
                <c:pt idx="43">
                  <c:v>0.0878477306002928</c:v>
                </c:pt>
                <c:pt idx="44">
                  <c:v>0.0905523694536674</c:v>
                </c:pt>
                <c:pt idx="45">
                  <c:v>0.0901984365604329</c:v>
                </c:pt>
                <c:pt idx="46">
                  <c:v>0.0909642207398423</c:v>
                </c:pt>
                <c:pt idx="47">
                  <c:v>0.0909918107370336</c:v>
                </c:pt>
                <c:pt idx="48">
                  <c:v>0.0928217821782178</c:v>
                </c:pt>
                <c:pt idx="49">
                  <c:v>0.091491308325709</c:v>
                </c:pt>
                <c:pt idx="50">
                  <c:v>0.0927357032457496</c:v>
                </c:pt>
                <c:pt idx="51">
                  <c:v>0.0928505106778087</c:v>
                </c:pt>
                <c:pt idx="52">
                  <c:v>0.0929944203347799</c:v>
                </c:pt>
                <c:pt idx="53">
                  <c:v>0.0939555277168807</c:v>
                </c:pt>
                <c:pt idx="54">
                  <c:v>0.0921375921375921</c:v>
                </c:pt>
                <c:pt idx="55">
                  <c:v>0.0938967136150234</c:v>
                </c:pt>
                <c:pt idx="56">
                  <c:v>0.0923076923076923</c:v>
                </c:pt>
                <c:pt idx="57">
                  <c:v>0.0940144155437167</c:v>
                </c:pt>
                <c:pt idx="58">
                  <c:v>0.0936037441497659</c:v>
                </c:pt>
                <c:pt idx="59">
                  <c:v>0.093984962406015</c:v>
                </c:pt>
                <c:pt idx="60">
                  <c:v>0.0946073793755913</c:v>
                </c:pt>
                <c:pt idx="61">
                  <c:v>0.0941619585687382</c:v>
                </c:pt>
                <c:pt idx="62">
                  <c:v>0.0941028858218318</c:v>
                </c:pt>
                <c:pt idx="63">
                  <c:v>0.0938967136150234</c:v>
                </c:pt>
                <c:pt idx="64">
                  <c:v>0.0963391136801541</c:v>
                </c:pt>
                <c:pt idx="65">
                  <c:v>0.0961538461538461</c:v>
                </c:pt>
                <c:pt idx="66">
                  <c:v>0.0950570342205323</c:v>
                </c:pt>
                <c:pt idx="67">
                  <c:v>0.0936914428482198</c:v>
                </c:pt>
                <c:pt idx="68">
                  <c:v>0.0943396226415094</c:v>
                </c:pt>
                <c:pt idx="69">
                  <c:v>0.0943692985215476</c:v>
                </c:pt>
                <c:pt idx="70">
                  <c:v>0.0961846745751843</c:v>
                </c:pt>
                <c:pt idx="71">
                  <c:v>0.0949066751028155</c:v>
                </c:pt>
              </c:numCache>
            </c:numRef>
          </c:yVal>
          <c:smooth val="1"/>
        </c:ser>
        <c:ser>
          <c:idx val="1"/>
          <c:order val="1"/>
          <c:tx>
            <c:strRef>
              <c:f>Sheet13!$N$1</c:f>
              <c:strCache>
                <c:ptCount val="1"/>
                <c:pt idx="0">
                  <c:v>18F18H-Node0</c:v>
                </c:pt>
              </c:strCache>
            </c:strRef>
          </c:tx>
          <c:spPr>
            <a:ln w="38100"/>
          </c:spPr>
          <c:marker>
            <c:symbol val="square"/>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Sheet13!$N$2:$N$73</c:f>
              <c:numCache>
                <c:formatCode>General</c:formatCode>
                <c:ptCount val="72"/>
                <c:pt idx="0">
                  <c:v>0.00470108908563817</c:v>
                </c:pt>
                <c:pt idx="1">
                  <c:v>0.00917010545621274</c:v>
                </c:pt>
                <c:pt idx="2">
                  <c:v>0.01354096140826</c:v>
                </c:pt>
                <c:pt idx="3">
                  <c:v>0.0176918086925753</c:v>
                </c:pt>
                <c:pt idx="4">
                  <c:v>0.0217454334589736</c:v>
                </c:pt>
                <c:pt idx="5">
                  <c:v>0.0252185608607935</c:v>
                </c:pt>
                <c:pt idx="6">
                  <c:v>0.028705387044302</c:v>
                </c:pt>
                <c:pt idx="7">
                  <c:v>0.0325132762544706</c:v>
                </c:pt>
                <c:pt idx="8">
                  <c:v>0.0361097737120847</c:v>
                </c:pt>
                <c:pt idx="9">
                  <c:v>0.0392105607110182</c:v>
                </c:pt>
                <c:pt idx="10">
                  <c:v>0.0422178440754292</c:v>
                </c:pt>
                <c:pt idx="11">
                  <c:v>0.0451467268623025</c:v>
                </c:pt>
                <c:pt idx="12">
                  <c:v>0.0475134621476085</c:v>
                </c:pt>
                <c:pt idx="13">
                  <c:v>0.0505561172901921</c:v>
                </c:pt>
                <c:pt idx="14">
                  <c:v>0.0539083557951482</c:v>
                </c:pt>
                <c:pt idx="15">
                  <c:v>0.0551571980143409</c:v>
                </c:pt>
                <c:pt idx="16">
                  <c:v>0.0574822762981414</c:v>
                </c:pt>
                <c:pt idx="17">
                  <c:v>0.0607410406964972</c:v>
                </c:pt>
                <c:pt idx="18">
                  <c:v>0.0618429189857761</c:v>
                </c:pt>
                <c:pt idx="19">
                  <c:v>0.0633445945945946</c:v>
                </c:pt>
                <c:pt idx="20">
                  <c:v>0.0637619553666312</c:v>
                </c:pt>
                <c:pt idx="21">
                  <c:v>0.0638841567291312</c:v>
                </c:pt>
                <c:pt idx="22">
                  <c:v>0.0654307524536532</c:v>
                </c:pt>
                <c:pt idx="23">
                  <c:v>0.0654307524536532</c:v>
                </c:pt>
                <c:pt idx="24">
                  <c:v>0.0671140939597315</c:v>
                </c:pt>
                <c:pt idx="25">
                  <c:v>0.0675067506750675</c:v>
                </c:pt>
                <c:pt idx="26">
                  <c:v>0.0695088044485635</c:v>
                </c:pt>
                <c:pt idx="27">
                  <c:v>0.0690289921767142</c:v>
                </c:pt>
                <c:pt idx="28">
                  <c:v>0.0697512206463613</c:v>
                </c:pt>
                <c:pt idx="29">
                  <c:v>0.0699953336444237</c:v>
                </c:pt>
                <c:pt idx="30">
                  <c:v>0.0707380334826692</c:v>
                </c:pt>
                <c:pt idx="31">
                  <c:v>0.0724112961622013</c:v>
                </c:pt>
                <c:pt idx="32">
                  <c:v>0.0718562874251497</c:v>
                </c:pt>
                <c:pt idx="33">
                  <c:v>0.0733496332518337</c:v>
                </c:pt>
                <c:pt idx="34">
                  <c:v>0.0740740740740741</c:v>
                </c:pt>
                <c:pt idx="35">
                  <c:v>0.0740740740740741</c:v>
                </c:pt>
              </c:numCache>
            </c:numRef>
          </c:yVal>
          <c:smooth val="1"/>
        </c:ser>
        <c:ser>
          <c:idx val="2"/>
          <c:order val="2"/>
          <c:tx>
            <c:strRef>
              <c:f>Sheet13!$O$1</c:f>
              <c:strCache>
                <c:ptCount val="1"/>
                <c:pt idx="0">
                  <c:v>18F18H-Node1</c:v>
                </c:pt>
              </c:strCache>
            </c:strRef>
          </c:tx>
          <c:spPr>
            <a:ln w="38100"/>
          </c:spPr>
          <c:marker>
            <c:symbol val="square"/>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Sheet13!$O$2:$O$73</c:f>
              <c:numCache>
                <c:formatCode>General</c:formatCode>
                <c:ptCount val="72"/>
                <c:pt idx="0">
                  <c:v>0.00500133368898373</c:v>
                </c:pt>
                <c:pt idx="1">
                  <c:v>0.00981033355134074</c:v>
                </c:pt>
                <c:pt idx="2">
                  <c:v>0.014475271411339</c:v>
                </c:pt>
                <c:pt idx="3">
                  <c:v>0.0189178963299281</c:v>
                </c:pt>
                <c:pt idx="4">
                  <c:v>0.0228885328450446</c:v>
                </c:pt>
                <c:pt idx="5">
                  <c:v>0.0273149412728763</c:v>
                </c:pt>
                <c:pt idx="6">
                  <c:v>0.0308134757600657</c:v>
                </c:pt>
                <c:pt idx="7">
                  <c:v>0.034546292031322</c:v>
                </c:pt>
                <c:pt idx="8">
                  <c:v>0.0383975425572763</c:v>
                </c:pt>
                <c:pt idx="9">
                  <c:v>0.0415915707749896</c:v>
                </c:pt>
                <c:pt idx="10">
                  <c:v>0.0442151805453206</c:v>
                </c:pt>
                <c:pt idx="11">
                  <c:v>0.0483636949862969</c:v>
                </c:pt>
                <c:pt idx="12">
                  <c:v>0.0506671170410404</c:v>
                </c:pt>
                <c:pt idx="13">
                  <c:v>0.0534283170080142</c:v>
                </c:pt>
                <c:pt idx="14">
                  <c:v>0.0564015792442188</c:v>
                </c:pt>
                <c:pt idx="15">
                  <c:v>0.0592417061611374</c:v>
                </c:pt>
                <c:pt idx="16">
                  <c:v>0.0622406639004149</c:v>
                </c:pt>
                <c:pt idx="17">
                  <c:v>0.0642535874919683</c:v>
                </c:pt>
                <c:pt idx="18">
                  <c:v>0.0651041666666667</c:v>
                </c:pt>
                <c:pt idx="19">
                  <c:v>0.065992080950286</c:v>
                </c:pt>
                <c:pt idx="20">
                  <c:v>0.068073519400953</c:v>
                </c:pt>
                <c:pt idx="21">
                  <c:v>0.0678272665611576</c:v>
                </c:pt>
                <c:pt idx="22">
                  <c:v>0.0690289921767142</c:v>
                </c:pt>
                <c:pt idx="23">
                  <c:v>0.069589422407794</c:v>
                </c:pt>
                <c:pt idx="24">
                  <c:v>0.0727625515401407</c:v>
                </c:pt>
                <c:pt idx="25">
                  <c:v>0.0709219858156028</c:v>
                </c:pt>
                <c:pt idx="26">
                  <c:v>0.0727096461463888</c:v>
                </c:pt>
                <c:pt idx="27">
                  <c:v>0.07274490785645</c:v>
                </c:pt>
                <c:pt idx="28">
                  <c:v>0.0726392251815981</c:v>
                </c:pt>
                <c:pt idx="29">
                  <c:v>0.0741656365883807</c:v>
                </c:pt>
                <c:pt idx="30">
                  <c:v>0.0756811301715439</c:v>
                </c:pt>
                <c:pt idx="31">
                  <c:v>0.0760070939954396</c:v>
                </c:pt>
                <c:pt idx="32">
                  <c:v>0.0764136525725929</c:v>
                </c:pt>
                <c:pt idx="33">
                  <c:v>0.076413652572593</c:v>
                </c:pt>
                <c:pt idx="34">
                  <c:v>0.0772797527047913</c:v>
                </c:pt>
                <c:pt idx="35">
                  <c:v>0.0782268578878748</c:v>
                </c:pt>
              </c:numCache>
            </c:numRef>
          </c:yVal>
          <c:smooth val="1"/>
        </c:ser>
        <c:ser>
          <c:idx val="3"/>
          <c:order val="3"/>
          <c:tx>
            <c:strRef>
              <c:f>Sheet13!$P$1</c:f>
              <c:strCache>
                <c:ptCount val="1"/>
                <c:pt idx="0">
                  <c:v>8F8H-Node0</c:v>
                </c:pt>
              </c:strCache>
            </c:strRef>
          </c:tx>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Sheet13!$P$2:$P$73</c:f>
              <c:numCache>
                <c:formatCode>General</c:formatCode>
                <c:ptCount val="72"/>
                <c:pt idx="0">
                  <c:v>0.00495016830572239</c:v>
                </c:pt>
                <c:pt idx="1">
                  <c:v>0.00952653138992093</c:v>
                </c:pt>
                <c:pt idx="2">
                  <c:v>0.0137614678899083</c:v>
                </c:pt>
                <c:pt idx="3">
                  <c:v>0.0176325379099565</c:v>
                </c:pt>
                <c:pt idx="4">
                  <c:v>0.0204192757963518</c:v>
                </c:pt>
                <c:pt idx="5">
                  <c:v>0.0243546030199708</c:v>
                </c:pt>
                <c:pt idx="6">
                  <c:v>0.0273922571219868</c:v>
                </c:pt>
                <c:pt idx="7">
                  <c:v>0.029382957884427</c:v>
                </c:pt>
                <c:pt idx="8">
                  <c:v>0.0300661455201443</c:v>
                </c:pt>
                <c:pt idx="9">
                  <c:v>0.0315059861373661</c:v>
                </c:pt>
                <c:pt idx="10">
                  <c:v>0.0325874429719748</c:v>
                </c:pt>
                <c:pt idx="11">
                  <c:v>0.0354149451068351</c:v>
                </c:pt>
                <c:pt idx="12">
                  <c:v>0.0348068221371389</c:v>
                </c:pt>
                <c:pt idx="13">
                  <c:v>0.0356590990134316</c:v>
                </c:pt>
                <c:pt idx="14">
                  <c:v>0.035381530840901</c:v>
                </c:pt>
                <c:pt idx="15">
                  <c:v>0.0364342968180714</c:v>
                </c:pt>
              </c:numCache>
            </c:numRef>
          </c:yVal>
          <c:smooth val="1"/>
        </c:ser>
        <c:ser>
          <c:idx val="4"/>
          <c:order val="4"/>
          <c:tx>
            <c:strRef>
              <c:f>Sheet13!$Q$1</c:f>
              <c:strCache>
                <c:ptCount val="1"/>
                <c:pt idx="0">
                  <c:v>10F10H-Node0</c:v>
                </c:pt>
              </c:strCache>
            </c:strRef>
          </c:tx>
          <c:spPr>
            <a:ln w="38100"/>
          </c:spPr>
          <c:marker>
            <c:symbol val="star"/>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Sheet13!$Q$2:$Q$73</c:f>
              <c:numCache>
                <c:formatCode>General</c:formatCode>
                <c:ptCount val="72"/>
                <c:pt idx="0">
                  <c:v>0.00480630587330577</c:v>
                </c:pt>
                <c:pt idx="1">
                  <c:v>0.00928476370276376</c:v>
                </c:pt>
                <c:pt idx="2">
                  <c:v>0.0134849642648447</c:v>
                </c:pt>
                <c:pt idx="3">
                  <c:v>0.0170357751277683</c:v>
                </c:pt>
                <c:pt idx="4">
                  <c:v>0.0206228088265622</c:v>
                </c:pt>
                <c:pt idx="5">
                  <c:v>0.0243249817562637</c:v>
                </c:pt>
                <c:pt idx="6">
                  <c:v>0.0272851296043656</c:v>
                </c:pt>
                <c:pt idx="7">
                  <c:v>0.0301901982489685</c:v>
                </c:pt>
                <c:pt idx="8">
                  <c:v>0.033288948069241</c:v>
                </c:pt>
                <c:pt idx="9">
                  <c:v>0.0362581580855692</c:v>
                </c:pt>
                <c:pt idx="10">
                  <c:v>0.038555455596967</c:v>
                </c:pt>
                <c:pt idx="11">
                  <c:v>0.0398406374501992</c:v>
                </c:pt>
                <c:pt idx="12">
                  <c:v>0.04057343792264</c:v>
                </c:pt>
                <c:pt idx="13">
                  <c:v>0.0406118857452281</c:v>
                </c:pt>
                <c:pt idx="14">
                  <c:v>0.0427776985598175</c:v>
                </c:pt>
                <c:pt idx="15">
                  <c:v>0.0432463600980251</c:v>
                </c:pt>
                <c:pt idx="16">
                  <c:v>0.0430601406631262</c:v>
                </c:pt>
                <c:pt idx="17">
                  <c:v>0.0463177396943029</c:v>
                </c:pt>
                <c:pt idx="18">
                  <c:v>0.0457317073170732</c:v>
                </c:pt>
                <c:pt idx="19">
                  <c:v>0.0487171159467359</c:v>
                </c:pt>
              </c:numCache>
            </c:numRef>
          </c:yVal>
          <c:smooth val="1"/>
        </c:ser>
        <c:ser>
          <c:idx val="5"/>
          <c:order val="5"/>
          <c:tx>
            <c:strRef>
              <c:f>Sheet13!$R$1</c:f>
              <c:strCache>
                <c:ptCount val="1"/>
                <c:pt idx="0">
                  <c:v>8F8H-Node1</c:v>
                </c:pt>
              </c:strCache>
            </c:strRef>
          </c:tx>
          <c:spPr>
            <a:ln w="38100"/>
          </c:spPr>
          <c:marker>
            <c:symbol val="circle"/>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Sheet13!$R$2:$R$73</c:f>
              <c:numCache>
                <c:formatCode>General</c:formatCode>
                <c:ptCount val="72"/>
                <c:pt idx="0">
                  <c:v>0.00493080437855429</c:v>
                </c:pt>
                <c:pt idx="1">
                  <c:v>0.00948676596148373</c:v>
                </c:pt>
                <c:pt idx="2">
                  <c:v>0.01330199973396</c:v>
                </c:pt>
                <c:pt idx="3">
                  <c:v>0.0173782077275097</c:v>
                </c:pt>
                <c:pt idx="4">
                  <c:v>0.0203376042302217</c:v>
                </c:pt>
                <c:pt idx="5">
                  <c:v>0.023967404330111</c:v>
                </c:pt>
                <c:pt idx="6">
                  <c:v>0.0267260579064588</c:v>
                </c:pt>
                <c:pt idx="7">
                  <c:v>0.0294985250737463</c:v>
                </c:pt>
                <c:pt idx="8">
                  <c:v>0.030132583366814</c:v>
                </c:pt>
                <c:pt idx="9">
                  <c:v>0.0307345558856674</c:v>
                </c:pt>
                <c:pt idx="10">
                  <c:v>0.0323275862068965</c:v>
                </c:pt>
                <c:pt idx="11">
                  <c:v>0.0340174622973126</c:v>
                </c:pt>
                <c:pt idx="12">
                  <c:v>0.0349813432835821</c:v>
                </c:pt>
                <c:pt idx="13">
                  <c:v>0.0349487418452936</c:v>
                </c:pt>
                <c:pt idx="14">
                  <c:v>0.0381727955210586</c:v>
                </c:pt>
                <c:pt idx="15">
                  <c:v>0.0358937544867193</c:v>
                </c:pt>
              </c:numCache>
            </c:numRef>
          </c:yVal>
          <c:smooth val="1"/>
        </c:ser>
        <c:ser>
          <c:idx val="7"/>
          <c:order val="6"/>
          <c:tx>
            <c:strRef>
              <c:f>Sheet13!$T$1</c:f>
              <c:strCache>
                <c:ptCount val="1"/>
                <c:pt idx="0">
                  <c:v>10F10H-Node1</c:v>
                </c:pt>
              </c:strCache>
            </c:strRef>
          </c:tx>
          <c:spPr>
            <a:ln w="38100"/>
          </c:spPr>
          <c:marker>
            <c:symbol val="diamond"/>
            <c:size val="5"/>
          </c:marker>
          <c:xVal>
            <c:numRef>
              <c:f>Sheet13!$L$2:$L$73</c:f>
              <c:numCache>
                <c:formatCode>General</c:formatCode>
                <c:ptCount val="72"/>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numCache>
            </c:numRef>
          </c:xVal>
          <c:yVal>
            <c:numRef>
              <c:f>Sheet13!$T$2:$T$73</c:f>
              <c:numCache>
                <c:formatCode>General</c:formatCode>
                <c:ptCount val="72"/>
                <c:pt idx="0">
                  <c:v>0.00491183260474483</c:v>
                </c:pt>
                <c:pt idx="1">
                  <c:v>0.00940114693992667</c:v>
                </c:pt>
                <c:pt idx="2">
                  <c:v>0.0136301681054066</c:v>
                </c:pt>
                <c:pt idx="3">
                  <c:v>0.0175223409847556</c:v>
                </c:pt>
                <c:pt idx="4">
                  <c:v>0.0211133788443944</c:v>
                </c:pt>
                <c:pt idx="5">
                  <c:v>0.0243052742445111</c:v>
                </c:pt>
                <c:pt idx="6">
                  <c:v>0.0280898876404494</c:v>
                </c:pt>
                <c:pt idx="7">
                  <c:v>0.0321750321750322</c:v>
                </c:pt>
                <c:pt idx="8">
                  <c:v>0.0337002920691979</c:v>
                </c:pt>
                <c:pt idx="9">
                  <c:v>0.0364564345607</c:v>
                </c:pt>
                <c:pt idx="10">
                  <c:v>0.0371931564592115</c:v>
                </c:pt>
                <c:pt idx="11">
                  <c:v>0.0374672161858374</c:v>
                </c:pt>
                <c:pt idx="12">
                  <c:v>0.0395100750691426</c:v>
                </c:pt>
                <c:pt idx="13">
                  <c:v>0.0411918165591102</c:v>
                </c:pt>
                <c:pt idx="14">
                  <c:v>0.0433776749566223</c:v>
                </c:pt>
                <c:pt idx="15">
                  <c:v>0.0429061784897025</c:v>
                </c:pt>
                <c:pt idx="16">
                  <c:v>0.0466055615970172</c:v>
                </c:pt>
                <c:pt idx="17">
                  <c:v>0.0448296473401076</c:v>
                </c:pt>
                <c:pt idx="18">
                  <c:v>0.0477402928071292</c:v>
                </c:pt>
                <c:pt idx="19">
                  <c:v>0.0483714930667527</c:v>
                </c:pt>
              </c:numCache>
            </c:numRef>
          </c:yVal>
          <c:smooth val="1"/>
        </c:ser>
        <c:dLbls>
          <c:showLegendKey val="0"/>
          <c:showVal val="0"/>
          <c:showCatName val="0"/>
          <c:showSerName val="0"/>
          <c:showPercent val="0"/>
          <c:showBubbleSize val="0"/>
        </c:dLbls>
        <c:axId val="2113180136"/>
        <c:axId val="2144794152"/>
      </c:scatterChart>
      <c:valAx>
        <c:axId val="2113180136"/>
        <c:scaling>
          <c:orientation val="minMax"/>
        </c:scaling>
        <c:delete val="0"/>
        <c:axPos val="b"/>
        <c:majorGridlines/>
        <c:title>
          <c:tx>
            <c:rich>
              <a:bodyPr/>
              <a:lstStyle/>
              <a:p>
                <a:pPr>
                  <a:defRPr/>
                </a:pPr>
                <a:r>
                  <a:rPr lang="en-US" b="0"/>
                  <a:t>Number of threads</a:t>
                </a:r>
              </a:p>
            </c:rich>
          </c:tx>
          <c:layout/>
          <c:overlay val="0"/>
        </c:title>
        <c:numFmt formatCode="General" sourceLinked="1"/>
        <c:majorTickMark val="none"/>
        <c:minorTickMark val="none"/>
        <c:tickLblPos val="nextTo"/>
        <c:crossAx val="2144794152"/>
        <c:crosses val="autoZero"/>
        <c:crossBetween val="midCat"/>
      </c:valAx>
      <c:valAx>
        <c:axId val="2144794152"/>
        <c:scaling>
          <c:orientation val="minMax"/>
        </c:scaling>
        <c:delete val="0"/>
        <c:axPos val="l"/>
        <c:majorGridlines/>
        <c:title>
          <c:tx>
            <c:rich>
              <a:bodyPr rot="-5400000" vert="horz"/>
              <a:lstStyle/>
              <a:p>
                <a:pPr>
                  <a:defRPr/>
                </a:pPr>
                <a:r>
                  <a:rPr lang="en-US" b="0"/>
                  <a:t>Average processing rate</a:t>
                </a:r>
                <a:r>
                  <a:rPr lang="en-US" b="0" baseline="0"/>
                  <a:t> in KHz</a:t>
                </a:r>
                <a:endParaRPr lang="en-US" b="0"/>
              </a:p>
            </c:rich>
          </c:tx>
          <c:layout/>
          <c:overlay val="0"/>
        </c:title>
        <c:numFmt formatCode="General" sourceLinked="1"/>
        <c:majorTickMark val="none"/>
        <c:minorTickMark val="none"/>
        <c:tickLblPos val="nextTo"/>
        <c:crossAx val="2113180136"/>
        <c:crosses val="autoZero"/>
        <c:crossBetween val="midCat"/>
      </c:valAx>
    </c:plotArea>
    <c:legend>
      <c:legendPos val="b"/>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b="1" dirty="0">
                <a:latin typeface="Apple Chancery"/>
                <a:cs typeface="Apple Chancery"/>
              </a:rPr>
              <a:t>CLAS12</a:t>
            </a:r>
            <a:r>
              <a:rPr lang="en-US" b="1" baseline="0" dirty="0">
                <a:latin typeface="Apple Chancery"/>
                <a:cs typeface="Apple Chancery"/>
              </a:rPr>
              <a:t> Reconstruction Vertical Scaling</a:t>
            </a:r>
          </a:p>
          <a:p>
            <a:pPr>
              <a:defRPr/>
            </a:pPr>
            <a:r>
              <a:rPr lang="en-US" sz="1200" b="0" baseline="0" dirty="0">
                <a:latin typeface="+mj-lt"/>
                <a:cs typeface="Apple Chancery"/>
              </a:rPr>
              <a:t>(Simulated 4-track events</a:t>
            </a:r>
            <a:r>
              <a:rPr lang="en-US" sz="1200" b="0" baseline="0" dirty="0" smtClean="0">
                <a:latin typeface="+mj-lt"/>
                <a:cs typeface="Apple Chancery"/>
              </a:rPr>
              <a:t>)</a:t>
            </a:r>
          </a:p>
          <a:p>
            <a:pPr>
              <a:defRPr/>
            </a:pPr>
            <a:endParaRPr lang="en-US" sz="1200" b="0" dirty="0">
              <a:latin typeface="+mj-lt"/>
              <a:cs typeface="Apple Chancery"/>
            </a:endParaRPr>
          </a:p>
        </c:rich>
      </c:tx>
      <c:layout/>
      <c:overlay val="0"/>
    </c:title>
    <c:autoTitleDeleted val="0"/>
    <c:plotArea>
      <c:layout>
        <c:manualLayout>
          <c:layoutTarget val="inner"/>
          <c:xMode val="edge"/>
          <c:yMode val="edge"/>
          <c:x val="0.0786439060914932"/>
          <c:y val="0.166436464088398"/>
          <c:w val="0.885010265204579"/>
          <c:h val="0.648496324009223"/>
        </c:manualLayout>
      </c:layout>
      <c:scatterChart>
        <c:scatterStyle val="smoothMarker"/>
        <c:varyColors val="0"/>
        <c:ser>
          <c:idx val="0"/>
          <c:order val="0"/>
          <c:tx>
            <c:strRef>
              <c:f>Sheet9!$S$1</c:f>
              <c:strCache>
                <c:ptCount val="1"/>
                <c:pt idx="0">
                  <c:v>AMD-32</c:v>
                </c:pt>
              </c:strCache>
            </c:strRef>
          </c:tx>
          <c:spPr>
            <a:ln w="38100"/>
          </c:spPr>
          <c:marker>
            <c:symbol val="diamond"/>
            <c:size val="5"/>
          </c:marker>
          <c:xVal>
            <c:numRef>
              <c:f>Sheet9!$R$2:$R$72</c:f>
              <c:numCache>
                <c:formatCode>General</c:formatCode>
                <c:ptCount val="71"/>
                <c:pt idx="0">
                  <c:v>2.0</c:v>
                </c:pt>
                <c:pt idx="1">
                  <c:v>3.0</c:v>
                </c:pt>
                <c:pt idx="2">
                  <c:v>4.0</c:v>
                </c:pt>
                <c:pt idx="3">
                  <c:v>5.0</c:v>
                </c:pt>
                <c:pt idx="4">
                  <c:v>6.0</c:v>
                </c:pt>
                <c:pt idx="5">
                  <c:v>7.0</c:v>
                </c:pt>
                <c:pt idx="6">
                  <c:v>8.0</c:v>
                </c:pt>
                <c:pt idx="7">
                  <c:v>9.0</c:v>
                </c:pt>
                <c:pt idx="8">
                  <c:v>10.0</c:v>
                </c:pt>
                <c:pt idx="9">
                  <c:v>11.0</c:v>
                </c:pt>
                <c:pt idx="10">
                  <c:v>12.0</c:v>
                </c:pt>
                <c:pt idx="11">
                  <c:v>13.0</c:v>
                </c:pt>
                <c:pt idx="12">
                  <c:v>14.0</c:v>
                </c:pt>
                <c:pt idx="13">
                  <c:v>15.0</c:v>
                </c:pt>
                <c:pt idx="14">
                  <c:v>16.0</c:v>
                </c:pt>
                <c:pt idx="15">
                  <c:v>17.0</c:v>
                </c:pt>
                <c:pt idx="16">
                  <c:v>18.0</c:v>
                </c:pt>
                <c:pt idx="17">
                  <c:v>19.0</c:v>
                </c:pt>
                <c:pt idx="18">
                  <c:v>20.0</c:v>
                </c:pt>
                <c:pt idx="19">
                  <c:v>21.0</c:v>
                </c:pt>
                <c:pt idx="20">
                  <c:v>22.0</c:v>
                </c:pt>
                <c:pt idx="21">
                  <c:v>23.0</c:v>
                </c:pt>
                <c:pt idx="22">
                  <c:v>24.0</c:v>
                </c:pt>
                <c:pt idx="23">
                  <c:v>25.0</c:v>
                </c:pt>
                <c:pt idx="24">
                  <c:v>26.0</c:v>
                </c:pt>
                <c:pt idx="25">
                  <c:v>27.0</c:v>
                </c:pt>
                <c:pt idx="26">
                  <c:v>28.0</c:v>
                </c:pt>
                <c:pt idx="27">
                  <c:v>29.0</c:v>
                </c:pt>
                <c:pt idx="28">
                  <c:v>30.0</c:v>
                </c:pt>
                <c:pt idx="29">
                  <c:v>31.0</c:v>
                </c:pt>
                <c:pt idx="30">
                  <c:v>32.0</c:v>
                </c:pt>
                <c:pt idx="31">
                  <c:v>33.0</c:v>
                </c:pt>
                <c:pt idx="32">
                  <c:v>34.0</c:v>
                </c:pt>
                <c:pt idx="33">
                  <c:v>35.0</c:v>
                </c:pt>
                <c:pt idx="34">
                  <c:v>36.0</c:v>
                </c:pt>
                <c:pt idx="35">
                  <c:v>37.0</c:v>
                </c:pt>
                <c:pt idx="36">
                  <c:v>38.0</c:v>
                </c:pt>
                <c:pt idx="37">
                  <c:v>39.0</c:v>
                </c:pt>
                <c:pt idx="38">
                  <c:v>40.0</c:v>
                </c:pt>
                <c:pt idx="39">
                  <c:v>41.0</c:v>
                </c:pt>
                <c:pt idx="40">
                  <c:v>42.0</c:v>
                </c:pt>
                <c:pt idx="41">
                  <c:v>43.0</c:v>
                </c:pt>
                <c:pt idx="42">
                  <c:v>44.0</c:v>
                </c:pt>
                <c:pt idx="43">
                  <c:v>45.0</c:v>
                </c:pt>
                <c:pt idx="44">
                  <c:v>46.0</c:v>
                </c:pt>
                <c:pt idx="45">
                  <c:v>47.0</c:v>
                </c:pt>
                <c:pt idx="46">
                  <c:v>48.0</c:v>
                </c:pt>
                <c:pt idx="47">
                  <c:v>49.0</c:v>
                </c:pt>
                <c:pt idx="48">
                  <c:v>50.0</c:v>
                </c:pt>
                <c:pt idx="49">
                  <c:v>51.0</c:v>
                </c:pt>
                <c:pt idx="50">
                  <c:v>52.0</c:v>
                </c:pt>
                <c:pt idx="51">
                  <c:v>53.0</c:v>
                </c:pt>
                <c:pt idx="52">
                  <c:v>54.0</c:v>
                </c:pt>
                <c:pt idx="53">
                  <c:v>55.0</c:v>
                </c:pt>
                <c:pt idx="54">
                  <c:v>56.0</c:v>
                </c:pt>
                <c:pt idx="55">
                  <c:v>57.0</c:v>
                </c:pt>
                <c:pt idx="56">
                  <c:v>58.0</c:v>
                </c:pt>
                <c:pt idx="57">
                  <c:v>59.0</c:v>
                </c:pt>
                <c:pt idx="58">
                  <c:v>60.0</c:v>
                </c:pt>
                <c:pt idx="59">
                  <c:v>61.0</c:v>
                </c:pt>
                <c:pt idx="60">
                  <c:v>62.0</c:v>
                </c:pt>
                <c:pt idx="61">
                  <c:v>63.0</c:v>
                </c:pt>
                <c:pt idx="62">
                  <c:v>64.0</c:v>
                </c:pt>
                <c:pt idx="63">
                  <c:v>65.0</c:v>
                </c:pt>
                <c:pt idx="64">
                  <c:v>66.0</c:v>
                </c:pt>
                <c:pt idx="65">
                  <c:v>67.0</c:v>
                </c:pt>
                <c:pt idx="66">
                  <c:v>68.0</c:v>
                </c:pt>
                <c:pt idx="67">
                  <c:v>69.0</c:v>
                </c:pt>
                <c:pt idx="68">
                  <c:v>70.0</c:v>
                </c:pt>
                <c:pt idx="69">
                  <c:v>71.0</c:v>
                </c:pt>
                <c:pt idx="70">
                  <c:v>72.0</c:v>
                </c:pt>
              </c:numCache>
            </c:numRef>
          </c:xVal>
          <c:yVal>
            <c:numRef>
              <c:f>Sheet9!$S$2:$S$72</c:f>
              <c:numCache>
                <c:formatCode>General</c:formatCode>
                <c:ptCount val="71"/>
                <c:pt idx="0">
                  <c:v>0.00211227037060744</c:v>
                </c:pt>
                <c:pt idx="1">
                  <c:v>0.00415716607248586</c:v>
                </c:pt>
                <c:pt idx="2">
                  <c:v>0.00616741734726297</c:v>
                </c:pt>
                <c:pt idx="3">
                  <c:v>0.00816508313539192</c:v>
                </c:pt>
                <c:pt idx="4">
                  <c:v>0.0102417677911921</c:v>
                </c:pt>
                <c:pt idx="5">
                  <c:v>0.0122539918306721</c:v>
                </c:pt>
                <c:pt idx="6">
                  <c:v>0.0143550035887509</c:v>
                </c:pt>
                <c:pt idx="7">
                  <c:v>0.016388557806913</c:v>
                </c:pt>
                <c:pt idx="8">
                  <c:v>0.0183435241801001</c:v>
                </c:pt>
                <c:pt idx="9">
                  <c:v>0.0201847207780292</c:v>
                </c:pt>
                <c:pt idx="10">
                  <c:v>0.0221112935106704</c:v>
                </c:pt>
                <c:pt idx="11">
                  <c:v>0.0238387632738568</c:v>
                </c:pt>
                <c:pt idx="12">
                  <c:v>0.025539818899466</c:v>
                </c:pt>
                <c:pt idx="13">
                  <c:v>0.0274337018871062</c:v>
                </c:pt>
                <c:pt idx="14">
                  <c:v>0.0291326418009269</c:v>
                </c:pt>
                <c:pt idx="15">
                  <c:v>0.0309061109810349</c:v>
                </c:pt>
                <c:pt idx="16">
                  <c:v>0.0325283390832923</c:v>
                </c:pt>
                <c:pt idx="17">
                  <c:v>0.0343302990897269</c:v>
                </c:pt>
                <c:pt idx="18">
                  <c:v>0.0359007832898172</c:v>
                </c:pt>
                <c:pt idx="19">
                  <c:v>0.0374510582761164</c:v>
                </c:pt>
                <c:pt idx="20">
                  <c:v>0.0391505516668644</c:v>
                </c:pt>
                <c:pt idx="21">
                  <c:v>0.0409912427799516</c:v>
                </c:pt>
                <c:pt idx="22">
                  <c:v>0.0422832980972516</c:v>
                </c:pt>
                <c:pt idx="23">
                  <c:v>0.0438392560611093</c:v>
                </c:pt>
                <c:pt idx="24">
                  <c:v>0.0446579606197984</c:v>
                </c:pt>
                <c:pt idx="25">
                  <c:v>0.0460379464285714</c:v>
                </c:pt>
                <c:pt idx="26">
                  <c:v>0.0462962962962963</c:v>
                </c:pt>
                <c:pt idx="27">
                  <c:v>0.0470588235294118</c:v>
                </c:pt>
                <c:pt idx="28">
                  <c:v>0.0480524208227157</c:v>
                </c:pt>
                <c:pt idx="29">
                  <c:v>0.0480244488103034</c:v>
                </c:pt>
                <c:pt idx="30">
                  <c:v>0.0494715538565325</c:v>
                </c:pt>
              </c:numCache>
            </c:numRef>
          </c:yVal>
          <c:smooth val="1"/>
        </c:ser>
        <c:ser>
          <c:idx val="1"/>
          <c:order val="1"/>
          <c:tx>
            <c:strRef>
              <c:f>Sheet9!$T$1</c:f>
              <c:strCache>
                <c:ptCount val="1"/>
                <c:pt idx="0">
                  <c:v>Xeon Phi KNL 1.3GHz</c:v>
                </c:pt>
              </c:strCache>
            </c:strRef>
          </c:tx>
          <c:spPr>
            <a:ln w="38100"/>
          </c:spPr>
          <c:marker>
            <c:symbol val="square"/>
            <c:size val="5"/>
          </c:marker>
          <c:xVal>
            <c:numRef>
              <c:f>Sheet9!$R$2:$R$72</c:f>
              <c:numCache>
                <c:formatCode>General</c:formatCode>
                <c:ptCount val="71"/>
                <c:pt idx="0">
                  <c:v>2.0</c:v>
                </c:pt>
                <c:pt idx="1">
                  <c:v>3.0</c:v>
                </c:pt>
                <c:pt idx="2">
                  <c:v>4.0</c:v>
                </c:pt>
                <c:pt idx="3">
                  <c:v>5.0</c:v>
                </c:pt>
                <c:pt idx="4">
                  <c:v>6.0</c:v>
                </c:pt>
                <c:pt idx="5">
                  <c:v>7.0</c:v>
                </c:pt>
                <c:pt idx="6">
                  <c:v>8.0</c:v>
                </c:pt>
                <c:pt idx="7">
                  <c:v>9.0</c:v>
                </c:pt>
                <c:pt idx="8">
                  <c:v>10.0</c:v>
                </c:pt>
                <c:pt idx="9">
                  <c:v>11.0</c:v>
                </c:pt>
                <c:pt idx="10">
                  <c:v>12.0</c:v>
                </c:pt>
                <c:pt idx="11">
                  <c:v>13.0</c:v>
                </c:pt>
                <c:pt idx="12">
                  <c:v>14.0</c:v>
                </c:pt>
                <c:pt idx="13">
                  <c:v>15.0</c:v>
                </c:pt>
                <c:pt idx="14">
                  <c:v>16.0</c:v>
                </c:pt>
                <c:pt idx="15">
                  <c:v>17.0</c:v>
                </c:pt>
                <c:pt idx="16">
                  <c:v>18.0</c:v>
                </c:pt>
                <c:pt idx="17">
                  <c:v>19.0</c:v>
                </c:pt>
                <c:pt idx="18">
                  <c:v>20.0</c:v>
                </c:pt>
                <c:pt idx="19">
                  <c:v>21.0</c:v>
                </c:pt>
                <c:pt idx="20">
                  <c:v>22.0</c:v>
                </c:pt>
                <c:pt idx="21">
                  <c:v>23.0</c:v>
                </c:pt>
                <c:pt idx="22">
                  <c:v>24.0</c:v>
                </c:pt>
                <c:pt idx="23">
                  <c:v>25.0</c:v>
                </c:pt>
                <c:pt idx="24">
                  <c:v>26.0</c:v>
                </c:pt>
                <c:pt idx="25">
                  <c:v>27.0</c:v>
                </c:pt>
                <c:pt idx="26">
                  <c:v>28.0</c:v>
                </c:pt>
                <c:pt idx="27">
                  <c:v>29.0</c:v>
                </c:pt>
                <c:pt idx="28">
                  <c:v>30.0</c:v>
                </c:pt>
                <c:pt idx="29">
                  <c:v>31.0</c:v>
                </c:pt>
                <c:pt idx="30">
                  <c:v>32.0</c:v>
                </c:pt>
                <c:pt idx="31">
                  <c:v>33.0</c:v>
                </c:pt>
                <c:pt idx="32">
                  <c:v>34.0</c:v>
                </c:pt>
                <c:pt idx="33">
                  <c:v>35.0</c:v>
                </c:pt>
                <c:pt idx="34">
                  <c:v>36.0</c:v>
                </c:pt>
                <c:pt idx="35">
                  <c:v>37.0</c:v>
                </c:pt>
                <c:pt idx="36">
                  <c:v>38.0</c:v>
                </c:pt>
                <c:pt idx="37">
                  <c:v>39.0</c:v>
                </c:pt>
                <c:pt idx="38">
                  <c:v>40.0</c:v>
                </c:pt>
                <c:pt idx="39">
                  <c:v>41.0</c:v>
                </c:pt>
                <c:pt idx="40">
                  <c:v>42.0</c:v>
                </c:pt>
                <c:pt idx="41">
                  <c:v>43.0</c:v>
                </c:pt>
                <c:pt idx="42">
                  <c:v>44.0</c:v>
                </c:pt>
                <c:pt idx="43">
                  <c:v>45.0</c:v>
                </c:pt>
                <c:pt idx="44">
                  <c:v>46.0</c:v>
                </c:pt>
                <c:pt idx="45">
                  <c:v>47.0</c:v>
                </c:pt>
                <c:pt idx="46">
                  <c:v>48.0</c:v>
                </c:pt>
                <c:pt idx="47">
                  <c:v>49.0</c:v>
                </c:pt>
                <c:pt idx="48">
                  <c:v>50.0</c:v>
                </c:pt>
                <c:pt idx="49">
                  <c:v>51.0</c:v>
                </c:pt>
                <c:pt idx="50">
                  <c:v>52.0</c:v>
                </c:pt>
                <c:pt idx="51">
                  <c:v>53.0</c:v>
                </c:pt>
                <c:pt idx="52">
                  <c:v>54.0</c:v>
                </c:pt>
                <c:pt idx="53">
                  <c:v>55.0</c:v>
                </c:pt>
                <c:pt idx="54">
                  <c:v>56.0</c:v>
                </c:pt>
                <c:pt idx="55">
                  <c:v>57.0</c:v>
                </c:pt>
                <c:pt idx="56">
                  <c:v>58.0</c:v>
                </c:pt>
                <c:pt idx="57">
                  <c:v>59.0</c:v>
                </c:pt>
                <c:pt idx="58">
                  <c:v>60.0</c:v>
                </c:pt>
                <c:pt idx="59">
                  <c:v>61.0</c:v>
                </c:pt>
                <c:pt idx="60">
                  <c:v>62.0</c:v>
                </c:pt>
                <c:pt idx="61">
                  <c:v>63.0</c:v>
                </c:pt>
                <c:pt idx="62">
                  <c:v>64.0</c:v>
                </c:pt>
                <c:pt idx="63">
                  <c:v>65.0</c:v>
                </c:pt>
                <c:pt idx="64">
                  <c:v>66.0</c:v>
                </c:pt>
                <c:pt idx="65">
                  <c:v>67.0</c:v>
                </c:pt>
                <c:pt idx="66">
                  <c:v>68.0</c:v>
                </c:pt>
                <c:pt idx="67">
                  <c:v>69.0</c:v>
                </c:pt>
                <c:pt idx="68">
                  <c:v>70.0</c:v>
                </c:pt>
                <c:pt idx="69">
                  <c:v>71.0</c:v>
                </c:pt>
                <c:pt idx="70">
                  <c:v>72.0</c:v>
                </c:pt>
              </c:numCache>
            </c:numRef>
          </c:xVal>
          <c:yVal>
            <c:numRef>
              <c:f>Sheet9!$T$2:$T$72</c:f>
              <c:numCache>
                <c:formatCode>General</c:formatCode>
                <c:ptCount val="71"/>
                <c:pt idx="0">
                  <c:v>0.000974982827007024</c:v>
                </c:pt>
                <c:pt idx="1">
                  <c:v>0.00188449205800809</c:v>
                </c:pt>
                <c:pt idx="2">
                  <c:v>0.00281557954012201</c:v>
                </c:pt>
                <c:pt idx="3">
                  <c:v>0.00375469336670838</c:v>
                </c:pt>
                <c:pt idx="4">
                  <c:v>0.0046827108638892</c:v>
                </c:pt>
                <c:pt idx="5">
                  <c:v>0.00560800074773343</c:v>
                </c:pt>
                <c:pt idx="6">
                  <c:v>0.00653620662335604</c:v>
                </c:pt>
                <c:pt idx="7">
                  <c:v>0.00744081172491544</c:v>
                </c:pt>
                <c:pt idx="8">
                  <c:v>0.00832576445655465</c:v>
                </c:pt>
                <c:pt idx="9">
                  <c:v>0.00919783711466637</c:v>
                </c:pt>
                <c:pt idx="10">
                  <c:v>0.010052241192866</c:v>
                </c:pt>
                <c:pt idx="11">
                  <c:v>0.0109822453699852</c:v>
                </c:pt>
                <c:pt idx="12">
                  <c:v>0.0117819272376736</c:v>
                </c:pt>
                <c:pt idx="13">
                  <c:v>0.012636899747262</c:v>
                </c:pt>
                <c:pt idx="14">
                  <c:v>0.0134219998779818</c:v>
                </c:pt>
                <c:pt idx="15">
                  <c:v>0.0142189284098498</c:v>
                </c:pt>
                <c:pt idx="16">
                  <c:v>0.0150163815070987</c:v>
                </c:pt>
                <c:pt idx="17">
                  <c:v>0.0157600649505707</c:v>
                </c:pt>
                <c:pt idx="18">
                  <c:v>0.0165012375928195</c:v>
                </c:pt>
                <c:pt idx="19">
                  <c:v>0.0172716091382514</c:v>
                </c:pt>
                <c:pt idx="20">
                  <c:v>0.0181428335807356</c:v>
                </c:pt>
                <c:pt idx="21">
                  <c:v>0.0188490646865629</c:v>
                </c:pt>
                <c:pt idx="22">
                  <c:v>0.0196031840323155</c:v>
                </c:pt>
                <c:pt idx="23">
                  <c:v>0.0201256327376959</c:v>
                </c:pt>
                <c:pt idx="24">
                  <c:v>0.0205626694083559</c:v>
                </c:pt>
                <c:pt idx="25">
                  <c:v>0.0207065319696304</c:v>
                </c:pt>
                <c:pt idx="26">
                  <c:v>0.0209783541527606</c:v>
                </c:pt>
                <c:pt idx="27">
                  <c:v>0.0214111922141119</c:v>
                </c:pt>
                <c:pt idx="28">
                  <c:v>0.0216499917992455</c:v>
                </c:pt>
                <c:pt idx="29">
                  <c:v>0.0226252099688046</c:v>
                </c:pt>
                <c:pt idx="30">
                  <c:v>0.0220676742008827</c:v>
                </c:pt>
                <c:pt idx="31">
                  <c:v>0.0224749710549615</c:v>
                </c:pt>
                <c:pt idx="32">
                  <c:v>0.0225810866292596</c:v>
                </c:pt>
                <c:pt idx="33">
                  <c:v>0.0229182582123759</c:v>
                </c:pt>
                <c:pt idx="34">
                  <c:v>0.0232091992826247</c:v>
                </c:pt>
                <c:pt idx="35">
                  <c:v>0.023349607302059</c:v>
                </c:pt>
                <c:pt idx="36">
                  <c:v>0.0249876954529966</c:v>
                </c:pt>
                <c:pt idx="37">
                  <c:v>0.0253563333205271</c:v>
                </c:pt>
                <c:pt idx="38">
                  <c:v>0.0238793009877347</c:v>
                </c:pt>
                <c:pt idx="39">
                  <c:v>0.0259270898805782</c:v>
                </c:pt>
                <c:pt idx="40">
                  <c:v>0.0242593545541425</c:v>
                </c:pt>
                <c:pt idx="41">
                  <c:v>0.0245061636714689</c:v>
                </c:pt>
                <c:pt idx="42">
                  <c:v>0.0245938291846773</c:v>
                </c:pt>
                <c:pt idx="43">
                  <c:v>0.0247831474597274</c:v>
                </c:pt>
                <c:pt idx="44">
                  <c:v>0.0247664077451311</c:v>
                </c:pt>
                <c:pt idx="45">
                  <c:v>0.0249461390180292</c:v>
                </c:pt>
                <c:pt idx="46">
                  <c:v>0.0251237152645603</c:v>
                </c:pt>
                <c:pt idx="47">
                  <c:v>0.0247255834863073</c:v>
                </c:pt>
                <c:pt idx="48">
                  <c:v>0.025260257195346</c:v>
                </c:pt>
                <c:pt idx="49">
                  <c:v>0.0253222836095764</c:v>
                </c:pt>
                <c:pt idx="50">
                  <c:v>0.0253641289727528</c:v>
                </c:pt>
                <c:pt idx="51">
                  <c:v>0.0253651037663336</c:v>
                </c:pt>
                <c:pt idx="52">
                  <c:v>0.0255023183925811</c:v>
                </c:pt>
                <c:pt idx="53">
                  <c:v>0.0258468768357157</c:v>
                </c:pt>
                <c:pt idx="54">
                  <c:v>0.0258823529411765</c:v>
                </c:pt>
                <c:pt idx="55">
                  <c:v>0.02601908065915</c:v>
                </c:pt>
                <c:pt idx="56">
                  <c:v>0.0259965337954939</c:v>
                </c:pt>
                <c:pt idx="57">
                  <c:v>0.0261811257884089</c:v>
                </c:pt>
                <c:pt idx="58">
                  <c:v>0.0265294637832623</c:v>
                </c:pt>
                <c:pt idx="59">
                  <c:v>0.0263936655202751</c:v>
                </c:pt>
                <c:pt idx="60">
                  <c:v>0.0264985746978761</c:v>
                </c:pt>
                <c:pt idx="61">
                  <c:v>0.025952577562817</c:v>
                </c:pt>
                <c:pt idx="62">
                  <c:v>0.0261956737447906</c:v>
                </c:pt>
              </c:numCache>
            </c:numRef>
          </c:yVal>
          <c:smooth val="1"/>
        </c:ser>
        <c:ser>
          <c:idx val="2"/>
          <c:order val="2"/>
          <c:tx>
            <c:strRef>
              <c:f>Sheet9!$U$1</c:f>
              <c:strCache>
                <c:ptCount val="1"/>
                <c:pt idx="0">
                  <c:v>Xeon Broadwell 2.3GHz</c:v>
                </c:pt>
              </c:strCache>
            </c:strRef>
          </c:tx>
          <c:spPr>
            <a:ln w="38100"/>
          </c:spPr>
          <c:marker>
            <c:symbol val="triangle"/>
            <c:size val="5"/>
          </c:marker>
          <c:xVal>
            <c:numRef>
              <c:f>Sheet9!$R$2:$R$72</c:f>
              <c:numCache>
                <c:formatCode>General</c:formatCode>
                <c:ptCount val="71"/>
                <c:pt idx="0">
                  <c:v>2.0</c:v>
                </c:pt>
                <c:pt idx="1">
                  <c:v>3.0</c:v>
                </c:pt>
                <c:pt idx="2">
                  <c:v>4.0</c:v>
                </c:pt>
                <c:pt idx="3">
                  <c:v>5.0</c:v>
                </c:pt>
                <c:pt idx="4">
                  <c:v>6.0</c:v>
                </c:pt>
                <c:pt idx="5">
                  <c:v>7.0</c:v>
                </c:pt>
                <c:pt idx="6">
                  <c:v>8.0</c:v>
                </c:pt>
                <c:pt idx="7">
                  <c:v>9.0</c:v>
                </c:pt>
                <c:pt idx="8">
                  <c:v>10.0</c:v>
                </c:pt>
                <c:pt idx="9">
                  <c:v>11.0</c:v>
                </c:pt>
                <c:pt idx="10">
                  <c:v>12.0</c:v>
                </c:pt>
                <c:pt idx="11">
                  <c:v>13.0</c:v>
                </c:pt>
                <c:pt idx="12">
                  <c:v>14.0</c:v>
                </c:pt>
                <c:pt idx="13">
                  <c:v>15.0</c:v>
                </c:pt>
                <c:pt idx="14">
                  <c:v>16.0</c:v>
                </c:pt>
                <c:pt idx="15">
                  <c:v>17.0</c:v>
                </c:pt>
                <c:pt idx="16">
                  <c:v>18.0</c:v>
                </c:pt>
                <c:pt idx="17">
                  <c:v>19.0</c:v>
                </c:pt>
                <c:pt idx="18">
                  <c:v>20.0</c:v>
                </c:pt>
                <c:pt idx="19">
                  <c:v>21.0</c:v>
                </c:pt>
                <c:pt idx="20">
                  <c:v>22.0</c:v>
                </c:pt>
                <c:pt idx="21">
                  <c:v>23.0</c:v>
                </c:pt>
                <c:pt idx="22">
                  <c:v>24.0</c:v>
                </c:pt>
                <c:pt idx="23">
                  <c:v>25.0</c:v>
                </c:pt>
                <c:pt idx="24">
                  <c:v>26.0</c:v>
                </c:pt>
                <c:pt idx="25">
                  <c:v>27.0</c:v>
                </c:pt>
                <c:pt idx="26">
                  <c:v>28.0</c:v>
                </c:pt>
                <c:pt idx="27">
                  <c:v>29.0</c:v>
                </c:pt>
                <c:pt idx="28">
                  <c:v>30.0</c:v>
                </c:pt>
                <c:pt idx="29">
                  <c:v>31.0</c:v>
                </c:pt>
                <c:pt idx="30">
                  <c:v>32.0</c:v>
                </c:pt>
                <c:pt idx="31">
                  <c:v>33.0</c:v>
                </c:pt>
                <c:pt idx="32">
                  <c:v>34.0</c:v>
                </c:pt>
                <c:pt idx="33">
                  <c:v>35.0</c:v>
                </c:pt>
                <c:pt idx="34">
                  <c:v>36.0</c:v>
                </c:pt>
                <c:pt idx="35">
                  <c:v>37.0</c:v>
                </c:pt>
                <c:pt idx="36">
                  <c:v>38.0</c:v>
                </c:pt>
                <c:pt idx="37">
                  <c:v>39.0</c:v>
                </c:pt>
                <c:pt idx="38">
                  <c:v>40.0</c:v>
                </c:pt>
                <c:pt idx="39">
                  <c:v>41.0</c:v>
                </c:pt>
                <c:pt idx="40">
                  <c:v>42.0</c:v>
                </c:pt>
                <c:pt idx="41">
                  <c:v>43.0</c:v>
                </c:pt>
                <c:pt idx="42">
                  <c:v>44.0</c:v>
                </c:pt>
                <c:pt idx="43">
                  <c:v>45.0</c:v>
                </c:pt>
                <c:pt idx="44">
                  <c:v>46.0</c:v>
                </c:pt>
                <c:pt idx="45">
                  <c:v>47.0</c:v>
                </c:pt>
                <c:pt idx="46">
                  <c:v>48.0</c:v>
                </c:pt>
                <c:pt idx="47">
                  <c:v>49.0</c:v>
                </c:pt>
                <c:pt idx="48">
                  <c:v>50.0</c:v>
                </c:pt>
                <c:pt idx="49">
                  <c:v>51.0</c:v>
                </c:pt>
                <c:pt idx="50">
                  <c:v>52.0</c:v>
                </c:pt>
                <c:pt idx="51">
                  <c:v>53.0</c:v>
                </c:pt>
                <c:pt idx="52">
                  <c:v>54.0</c:v>
                </c:pt>
                <c:pt idx="53">
                  <c:v>55.0</c:v>
                </c:pt>
                <c:pt idx="54">
                  <c:v>56.0</c:v>
                </c:pt>
                <c:pt idx="55">
                  <c:v>57.0</c:v>
                </c:pt>
                <c:pt idx="56">
                  <c:v>58.0</c:v>
                </c:pt>
                <c:pt idx="57">
                  <c:v>59.0</c:v>
                </c:pt>
                <c:pt idx="58">
                  <c:v>60.0</c:v>
                </c:pt>
                <c:pt idx="59">
                  <c:v>61.0</c:v>
                </c:pt>
                <c:pt idx="60">
                  <c:v>62.0</c:v>
                </c:pt>
                <c:pt idx="61">
                  <c:v>63.0</c:v>
                </c:pt>
                <c:pt idx="62">
                  <c:v>64.0</c:v>
                </c:pt>
                <c:pt idx="63">
                  <c:v>65.0</c:v>
                </c:pt>
                <c:pt idx="64">
                  <c:v>66.0</c:v>
                </c:pt>
                <c:pt idx="65">
                  <c:v>67.0</c:v>
                </c:pt>
                <c:pt idx="66">
                  <c:v>68.0</c:v>
                </c:pt>
                <c:pt idx="67">
                  <c:v>69.0</c:v>
                </c:pt>
                <c:pt idx="68">
                  <c:v>70.0</c:v>
                </c:pt>
                <c:pt idx="69">
                  <c:v>71.0</c:v>
                </c:pt>
                <c:pt idx="70">
                  <c:v>72.0</c:v>
                </c:pt>
              </c:numCache>
            </c:numRef>
          </c:xVal>
          <c:yVal>
            <c:numRef>
              <c:f>Sheet9!$U$2:$U$72</c:f>
              <c:numCache>
                <c:formatCode>General</c:formatCode>
                <c:ptCount val="71"/>
                <c:pt idx="0">
                  <c:v>0.00472455825380327</c:v>
                </c:pt>
                <c:pt idx="1">
                  <c:v>0.0092569735867687</c:v>
                </c:pt>
                <c:pt idx="2">
                  <c:v>0.0135324101222428</c:v>
                </c:pt>
                <c:pt idx="3">
                  <c:v>0.0176429075511644</c:v>
                </c:pt>
                <c:pt idx="4">
                  <c:v>0.0214730513205927</c:v>
                </c:pt>
                <c:pt idx="5">
                  <c:v>0.025325004220834</c:v>
                </c:pt>
                <c:pt idx="6">
                  <c:v>0.0287769784172662</c:v>
                </c:pt>
                <c:pt idx="7">
                  <c:v>0.0323275862068965</c:v>
                </c:pt>
                <c:pt idx="8">
                  <c:v>0.035923841456113</c:v>
                </c:pt>
                <c:pt idx="9">
                  <c:v>0.0386299253154777</c:v>
                </c:pt>
                <c:pt idx="10">
                  <c:v>0.0417130144605117</c:v>
                </c:pt>
                <c:pt idx="11">
                  <c:v>0.0443524541691307</c:v>
                </c:pt>
                <c:pt idx="12">
                  <c:v>0.0477251034043907</c:v>
                </c:pt>
                <c:pt idx="13">
                  <c:v>0.049439683586025</c:v>
                </c:pt>
                <c:pt idx="14">
                  <c:v>0.0521467060664001</c:v>
                </c:pt>
                <c:pt idx="15">
                  <c:v>0.0548947849954254</c:v>
                </c:pt>
                <c:pt idx="16">
                  <c:v>0.0573504110112789</c:v>
                </c:pt>
                <c:pt idx="17">
                  <c:v>0.0587774294670846</c:v>
                </c:pt>
                <c:pt idx="18">
                  <c:v>0.0613622417672325</c:v>
                </c:pt>
                <c:pt idx="19">
                  <c:v>0.0632644453816955</c:v>
                </c:pt>
                <c:pt idx="20">
                  <c:v>0.066006600660066</c:v>
                </c:pt>
                <c:pt idx="21">
                  <c:v>0.067129111658089</c:v>
                </c:pt>
                <c:pt idx="22">
                  <c:v>0.0688073394495413</c:v>
                </c:pt>
                <c:pt idx="23">
                  <c:v>0.0707046900777752</c:v>
                </c:pt>
                <c:pt idx="24">
                  <c:v>0.0720288115246098</c:v>
                </c:pt>
                <c:pt idx="25">
                  <c:v>0.0722195474241695</c:v>
                </c:pt>
                <c:pt idx="26">
                  <c:v>0.0752256770310933</c:v>
                </c:pt>
                <c:pt idx="27">
                  <c:v>0.0770416024653313</c:v>
                </c:pt>
                <c:pt idx="28">
                  <c:v>0.078064012490242</c:v>
                </c:pt>
                <c:pt idx="29">
                  <c:v>0.0795967100026532</c:v>
                </c:pt>
                <c:pt idx="30">
                  <c:v>0.0798934753661784</c:v>
                </c:pt>
                <c:pt idx="31">
                  <c:v>0.0802353570473388</c:v>
                </c:pt>
                <c:pt idx="32">
                  <c:v>0.0820793433652531</c:v>
                </c:pt>
                <c:pt idx="33">
                  <c:v>0.082079343365253</c:v>
                </c:pt>
                <c:pt idx="34">
                  <c:v>0.0821917808219178</c:v>
                </c:pt>
                <c:pt idx="35">
                  <c:v>0.0830105146651909</c:v>
                </c:pt>
                <c:pt idx="36">
                  <c:v>0.0846979107848673</c:v>
                </c:pt>
                <c:pt idx="37">
                  <c:v>0.0857632933104631</c:v>
                </c:pt>
                <c:pt idx="38">
                  <c:v>0.0863557858376511</c:v>
                </c:pt>
                <c:pt idx="39">
                  <c:v>0.0862068965517241</c:v>
                </c:pt>
                <c:pt idx="40">
                  <c:v>0.0875401225561716</c:v>
                </c:pt>
                <c:pt idx="41">
                  <c:v>0.0879765395894428</c:v>
                </c:pt>
                <c:pt idx="42">
                  <c:v>0.0863309352517985</c:v>
                </c:pt>
                <c:pt idx="43">
                  <c:v>0.0878477306002928</c:v>
                </c:pt>
                <c:pt idx="44">
                  <c:v>0.0905523694536674</c:v>
                </c:pt>
                <c:pt idx="45">
                  <c:v>0.0901984365604329</c:v>
                </c:pt>
                <c:pt idx="46">
                  <c:v>0.0909642207398423</c:v>
                </c:pt>
                <c:pt idx="47">
                  <c:v>0.0909918107370336</c:v>
                </c:pt>
                <c:pt idx="48">
                  <c:v>0.0928217821782178</c:v>
                </c:pt>
                <c:pt idx="49">
                  <c:v>0.091491308325709</c:v>
                </c:pt>
                <c:pt idx="50">
                  <c:v>0.0927357032457496</c:v>
                </c:pt>
                <c:pt idx="51">
                  <c:v>0.0928505106778087</c:v>
                </c:pt>
                <c:pt idx="52">
                  <c:v>0.0929944203347799</c:v>
                </c:pt>
                <c:pt idx="53">
                  <c:v>0.0939555277168807</c:v>
                </c:pt>
                <c:pt idx="54">
                  <c:v>0.0921375921375921</c:v>
                </c:pt>
                <c:pt idx="55">
                  <c:v>0.0938967136150234</c:v>
                </c:pt>
                <c:pt idx="56">
                  <c:v>0.0923076923076923</c:v>
                </c:pt>
                <c:pt idx="57">
                  <c:v>0.0940144155437167</c:v>
                </c:pt>
                <c:pt idx="58">
                  <c:v>0.0936037441497659</c:v>
                </c:pt>
                <c:pt idx="59">
                  <c:v>0.093984962406015</c:v>
                </c:pt>
                <c:pt idx="60">
                  <c:v>0.0946073793755913</c:v>
                </c:pt>
                <c:pt idx="61">
                  <c:v>0.0941619585687382</c:v>
                </c:pt>
                <c:pt idx="62">
                  <c:v>0.0941028858218318</c:v>
                </c:pt>
                <c:pt idx="63">
                  <c:v>0.0938967136150234</c:v>
                </c:pt>
                <c:pt idx="64">
                  <c:v>0.0963391136801541</c:v>
                </c:pt>
                <c:pt idx="65">
                  <c:v>0.0961538461538461</c:v>
                </c:pt>
                <c:pt idx="66">
                  <c:v>0.0950570342205323</c:v>
                </c:pt>
                <c:pt idx="67">
                  <c:v>0.0936914428482198</c:v>
                </c:pt>
                <c:pt idx="68">
                  <c:v>0.0943396226415094</c:v>
                </c:pt>
                <c:pt idx="69">
                  <c:v>0.0943692985215476</c:v>
                </c:pt>
                <c:pt idx="70">
                  <c:v>0.0961846745751843</c:v>
                </c:pt>
              </c:numCache>
            </c:numRef>
          </c:yVal>
          <c:smooth val="1"/>
        </c:ser>
        <c:ser>
          <c:idx val="3"/>
          <c:order val="3"/>
          <c:tx>
            <c:strRef>
              <c:f>Sheet9!$V$1</c:f>
              <c:strCache>
                <c:ptCount val="1"/>
                <c:pt idx="0">
                  <c:v>Xeon Haswell 2.3GHz</c:v>
                </c:pt>
              </c:strCache>
            </c:strRef>
          </c:tx>
          <c:spPr>
            <a:ln w="38100"/>
          </c:spPr>
          <c:marker>
            <c:symbol val="x"/>
            <c:size val="5"/>
          </c:marker>
          <c:xVal>
            <c:numRef>
              <c:f>Sheet9!$R$2:$R$72</c:f>
              <c:numCache>
                <c:formatCode>General</c:formatCode>
                <c:ptCount val="71"/>
                <c:pt idx="0">
                  <c:v>2.0</c:v>
                </c:pt>
                <c:pt idx="1">
                  <c:v>3.0</c:v>
                </c:pt>
                <c:pt idx="2">
                  <c:v>4.0</c:v>
                </c:pt>
                <c:pt idx="3">
                  <c:v>5.0</c:v>
                </c:pt>
                <c:pt idx="4">
                  <c:v>6.0</c:v>
                </c:pt>
                <c:pt idx="5">
                  <c:v>7.0</c:v>
                </c:pt>
                <c:pt idx="6">
                  <c:v>8.0</c:v>
                </c:pt>
                <c:pt idx="7">
                  <c:v>9.0</c:v>
                </c:pt>
                <c:pt idx="8">
                  <c:v>10.0</c:v>
                </c:pt>
                <c:pt idx="9">
                  <c:v>11.0</c:v>
                </c:pt>
                <c:pt idx="10">
                  <c:v>12.0</c:v>
                </c:pt>
                <c:pt idx="11">
                  <c:v>13.0</c:v>
                </c:pt>
                <c:pt idx="12">
                  <c:v>14.0</c:v>
                </c:pt>
                <c:pt idx="13">
                  <c:v>15.0</c:v>
                </c:pt>
                <c:pt idx="14">
                  <c:v>16.0</c:v>
                </c:pt>
                <c:pt idx="15">
                  <c:v>17.0</c:v>
                </c:pt>
                <c:pt idx="16">
                  <c:v>18.0</c:v>
                </c:pt>
                <c:pt idx="17">
                  <c:v>19.0</c:v>
                </c:pt>
                <c:pt idx="18">
                  <c:v>20.0</c:v>
                </c:pt>
                <c:pt idx="19">
                  <c:v>21.0</c:v>
                </c:pt>
                <c:pt idx="20">
                  <c:v>22.0</c:v>
                </c:pt>
                <c:pt idx="21">
                  <c:v>23.0</c:v>
                </c:pt>
                <c:pt idx="22">
                  <c:v>24.0</c:v>
                </c:pt>
                <c:pt idx="23">
                  <c:v>25.0</c:v>
                </c:pt>
                <c:pt idx="24">
                  <c:v>26.0</c:v>
                </c:pt>
                <c:pt idx="25">
                  <c:v>27.0</c:v>
                </c:pt>
                <c:pt idx="26">
                  <c:v>28.0</c:v>
                </c:pt>
                <c:pt idx="27">
                  <c:v>29.0</c:v>
                </c:pt>
                <c:pt idx="28">
                  <c:v>30.0</c:v>
                </c:pt>
                <c:pt idx="29">
                  <c:v>31.0</c:v>
                </c:pt>
                <c:pt idx="30">
                  <c:v>32.0</c:v>
                </c:pt>
                <c:pt idx="31">
                  <c:v>33.0</c:v>
                </c:pt>
                <c:pt idx="32">
                  <c:v>34.0</c:v>
                </c:pt>
                <c:pt idx="33">
                  <c:v>35.0</c:v>
                </c:pt>
                <c:pt idx="34">
                  <c:v>36.0</c:v>
                </c:pt>
                <c:pt idx="35">
                  <c:v>37.0</c:v>
                </c:pt>
                <c:pt idx="36">
                  <c:v>38.0</c:v>
                </c:pt>
                <c:pt idx="37">
                  <c:v>39.0</c:v>
                </c:pt>
                <c:pt idx="38">
                  <c:v>40.0</c:v>
                </c:pt>
                <c:pt idx="39">
                  <c:v>41.0</c:v>
                </c:pt>
                <c:pt idx="40">
                  <c:v>42.0</c:v>
                </c:pt>
                <c:pt idx="41">
                  <c:v>43.0</c:v>
                </c:pt>
                <c:pt idx="42">
                  <c:v>44.0</c:v>
                </c:pt>
                <c:pt idx="43">
                  <c:v>45.0</c:v>
                </c:pt>
                <c:pt idx="44">
                  <c:v>46.0</c:v>
                </c:pt>
                <c:pt idx="45">
                  <c:v>47.0</c:v>
                </c:pt>
                <c:pt idx="46">
                  <c:v>48.0</c:v>
                </c:pt>
                <c:pt idx="47">
                  <c:v>49.0</c:v>
                </c:pt>
                <c:pt idx="48">
                  <c:v>50.0</c:v>
                </c:pt>
                <c:pt idx="49">
                  <c:v>51.0</c:v>
                </c:pt>
                <c:pt idx="50">
                  <c:v>52.0</c:v>
                </c:pt>
                <c:pt idx="51">
                  <c:v>53.0</c:v>
                </c:pt>
                <c:pt idx="52">
                  <c:v>54.0</c:v>
                </c:pt>
                <c:pt idx="53">
                  <c:v>55.0</c:v>
                </c:pt>
                <c:pt idx="54">
                  <c:v>56.0</c:v>
                </c:pt>
                <c:pt idx="55">
                  <c:v>57.0</c:v>
                </c:pt>
                <c:pt idx="56">
                  <c:v>58.0</c:v>
                </c:pt>
                <c:pt idx="57">
                  <c:v>59.0</c:v>
                </c:pt>
                <c:pt idx="58">
                  <c:v>60.0</c:v>
                </c:pt>
                <c:pt idx="59">
                  <c:v>61.0</c:v>
                </c:pt>
                <c:pt idx="60">
                  <c:v>62.0</c:v>
                </c:pt>
                <c:pt idx="61">
                  <c:v>63.0</c:v>
                </c:pt>
                <c:pt idx="62">
                  <c:v>64.0</c:v>
                </c:pt>
                <c:pt idx="63">
                  <c:v>65.0</c:v>
                </c:pt>
                <c:pt idx="64">
                  <c:v>66.0</c:v>
                </c:pt>
                <c:pt idx="65">
                  <c:v>67.0</c:v>
                </c:pt>
                <c:pt idx="66">
                  <c:v>68.0</c:v>
                </c:pt>
                <c:pt idx="67">
                  <c:v>69.0</c:v>
                </c:pt>
                <c:pt idx="68">
                  <c:v>70.0</c:v>
                </c:pt>
                <c:pt idx="69">
                  <c:v>71.0</c:v>
                </c:pt>
                <c:pt idx="70">
                  <c:v>72.0</c:v>
                </c:pt>
              </c:numCache>
            </c:numRef>
          </c:xVal>
          <c:yVal>
            <c:numRef>
              <c:f>Sheet9!$V$2:$V$72</c:f>
              <c:numCache>
                <c:formatCode>General</c:formatCode>
                <c:ptCount val="71"/>
                <c:pt idx="0">
                  <c:v>0.00429947259802797</c:v>
                </c:pt>
                <c:pt idx="1">
                  <c:v>0.00855334435764384</c:v>
                </c:pt>
                <c:pt idx="2">
                  <c:v>0.0125759798784322</c:v>
                </c:pt>
                <c:pt idx="3">
                  <c:v>0.0163016899418573</c:v>
                </c:pt>
                <c:pt idx="4">
                  <c:v>0.0200400801603206</c:v>
                </c:pt>
                <c:pt idx="5">
                  <c:v>0.0233663057870551</c:v>
                </c:pt>
                <c:pt idx="6">
                  <c:v>0.027002700270027</c:v>
                </c:pt>
                <c:pt idx="7">
                  <c:v>0.0304136253041362</c:v>
                </c:pt>
                <c:pt idx="8">
                  <c:v>0.0335270451497541</c:v>
                </c:pt>
                <c:pt idx="9">
                  <c:v>0.0367782272894446</c:v>
                </c:pt>
                <c:pt idx="10">
                  <c:v>0.0394321766561514</c:v>
                </c:pt>
                <c:pt idx="11">
                  <c:v>0.0422892585283338</c:v>
                </c:pt>
                <c:pt idx="12">
                  <c:v>0.0448698773556686</c:v>
                </c:pt>
                <c:pt idx="13">
                  <c:v>0.0471253534401508</c:v>
                </c:pt>
                <c:pt idx="14">
                  <c:v>0.0497265042267528</c:v>
                </c:pt>
                <c:pt idx="15">
                  <c:v>0.0514226945491944</c:v>
                </c:pt>
                <c:pt idx="16">
                  <c:v>0.0537923614846692</c:v>
                </c:pt>
                <c:pt idx="17">
                  <c:v>0.0552689756816507</c:v>
                </c:pt>
                <c:pt idx="18">
                  <c:v>0.0574492531597089</c:v>
                </c:pt>
                <c:pt idx="19">
                  <c:v>0.0590318772136954</c:v>
                </c:pt>
                <c:pt idx="20">
                  <c:v>0.0604229607250755</c:v>
                </c:pt>
                <c:pt idx="21">
                  <c:v>0.0623052959501558</c:v>
                </c:pt>
                <c:pt idx="22">
                  <c:v>0.0633579725448786</c:v>
                </c:pt>
                <c:pt idx="23">
                  <c:v>0.0638841567291312</c:v>
                </c:pt>
                <c:pt idx="24">
                  <c:v>0.0662397880326783</c:v>
                </c:pt>
                <c:pt idx="25">
                  <c:v>0.0665335994677312</c:v>
                </c:pt>
                <c:pt idx="26">
                  <c:v>0.0673249551166966</c:v>
                </c:pt>
                <c:pt idx="27">
                  <c:v>0.0685400959561343</c:v>
                </c:pt>
                <c:pt idx="28">
                  <c:v>0.0692520775623269</c:v>
                </c:pt>
                <c:pt idx="29">
                  <c:v>0.0707380334826692</c:v>
                </c:pt>
                <c:pt idx="30">
                  <c:v>0.0712927756653992</c:v>
                </c:pt>
                <c:pt idx="31">
                  <c:v>0.07274490785645</c:v>
                </c:pt>
                <c:pt idx="32">
                  <c:v>0.0731528895391368</c:v>
                </c:pt>
                <c:pt idx="33">
                  <c:v>0.0737281887441632</c:v>
                </c:pt>
                <c:pt idx="34">
                  <c:v>0.0738734301896085</c:v>
                </c:pt>
                <c:pt idx="35">
                  <c:v>0.0747011952191235</c:v>
                </c:pt>
                <c:pt idx="36">
                  <c:v>0.0753201104694953</c:v>
                </c:pt>
                <c:pt idx="37">
                  <c:v>0.0759878419452887</c:v>
                </c:pt>
                <c:pt idx="38">
                  <c:v>0.0766283524904215</c:v>
                </c:pt>
                <c:pt idx="39">
                  <c:v>0.0766479305058763</c:v>
                </c:pt>
                <c:pt idx="40">
                  <c:v>0.077379417075058</c:v>
                </c:pt>
                <c:pt idx="41">
                  <c:v>0.0774593338497289</c:v>
                </c:pt>
                <c:pt idx="42">
                  <c:v>0.0770811921891058</c:v>
                </c:pt>
                <c:pt idx="43">
                  <c:v>0.077780658542909</c:v>
                </c:pt>
                <c:pt idx="44">
                  <c:v>0.0779625779625779</c:v>
                </c:pt>
                <c:pt idx="45">
                  <c:v>0.0777604976671851</c:v>
                </c:pt>
                <c:pt idx="46">
                  <c:v>0.0791347929306252</c:v>
                </c:pt>
              </c:numCache>
            </c:numRef>
          </c:yVal>
          <c:smooth val="1"/>
        </c:ser>
        <c:dLbls>
          <c:showLegendKey val="0"/>
          <c:showVal val="0"/>
          <c:showCatName val="0"/>
          <c:showSerName val="0"/>
          <c:showPercent val="0"/>
          <c:showBubbleSize val="0"/>
        </c:dLbls>
        <c:axId val="-2141052072"/>
        <c:axId val="-2140688200"/>
      </c:scatterChart>
      <c:valAx>
        <c:axId val="-2141052072"/>
        <c:scaling>
          <c:orientation val="minMax"/>
        </c:scaling>
        <c:delete val="0"/>
        <c:axPos val="b"/>
        <c:majorGridlines/>
        <c:title>
          <c:tx>
            <c:rich>
              <a:bodyPr/>
              <a:lstStyle/>
              <a:p>
                <a:pPr>
                  <a:defRPr/>
                </a:pPr>
                <a:r>
                  <a:rPr lang="en-US" b="0"/>
                  <a:t>Event</a:t>
                </a:r>
                <a:r>
                  <a:rPr lang="en-US" b="0" baseline="0"/>
                  <a:t> processing threads</a:t>
                </a:r>
                <a:endParaRPr lang="en-US" b="0"/>
              </a:p>
            </c:rich>
          </c:tx>
          <c:layout/>
          <c:overlay val="0"/>
        </c:title>
        <c:numFmt formatCode="General" sourceLinked="1"/>
        <c:majorTickMark val="none"/>
        <c:minorTickMark val="none"/>
        <c:tickLblPos val="nextTo"/>
        <c:crossAx val="-2140688200"/>
        <c:crosses val="autoZero"/>
        <c:crossBetween val="midCat"/>
      </c:valAx>
      <c:valAx>
        <c:axId val="-2140688200"/>
        <c:scaling>
          <c:orientation val="minMax"/>
        </c:scaling>
        <c:delete val="0"/>
        <c:axPos val="l"/>
        <c:majorGridlines/>
        <c:title>
          <c:tx>
            <c:rich>
              <a:bodyPr rot="-5400000" vert="horz"/>
              <a:lstStyle/>
              <a:p>
                <a:pPr>
                  <a:defRPr/>
                </a:pPr>
                <a:r>
                  <a:rPr lang="en-US" b="0"/>
                  <a:t>Average processing rate in KHz</a:t>
                </a:r>
              </a:p>
            </c:rich>
          </c:tx>
          <c:layout/>
          <c:overlay val="0"/>
        </c:title>
        <c:numFmt formatCode="General" sourceLinked="1"/>
        <c:majorTickMark val="none"/>
        <c:minorTickMark val="none"/>
        <c:tickLblPos val="nextTo"/>
        <c:crossAx val="-2141052072"/>
        <c:crosses val="autoZero"/>
        <c:crossBetween val="midCat"/>
      </c:valAx>
    </c:plotArea>
    <c:legend>
      <c:legendPos val="b"/>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latin typeface="Apple Chancery"/>
                <a:cs typeface="Apple Chancery"/>
              </a:rPr>
              <a:t>CLAS12</a:t>
            </a:r>
            <a:r>
              <a:rPr lang="en-US" baseline="0">
                <a:latin typeface="Apple Chancery"/>
                <a:cs typeface="Apple Chancery"/>
              </a:rPr>
              <a:t> Recosntruction Aplication Performance for Different CLARA Configurations</a:t>
            </a:r>
            <a:endParaRPr lang="en-US">
              <a:latin typeface="Apple Chancery"/>
              <a:cs typeface="Apple Chancery"/>
            </a:endParaRPr>
          </a:p>
        </c:rich>
      </c:tx>
      <c:layout/>
      <c:overlay val="0"/>
    </c:title>
    <c:autoTitleDeleted val="0"/>
    <c:plotArea>
      <c:layout/>
      <c:barChart>
        <c:barDir val="col"/>
        <c:grouping val="clustered"/>
        <c:varyColors val="0"/>
        <c:ser>
          <c:idx val="0"/>
          <c:order val="0"/>
          <c:tx>
            <c:strRef>
              <c:f>Sheet13!$AA$1</c:f>
              <c:strCache>
                <c:ptCount val="1"/>
                <c:pt idx="0">
                  <c:v>Multi-IO-Services</c:v>
                </c:pt>
              </c:strCache>
            </c:strRef>
          </c:tx>
          <c:invertIfNegative val="0"/>
          <c:cat>
            <c:strRef>
              <c:f>Sheet13!$Z$2:$Z$6</c:f>
              <c:strCache>
                <c:ptCount val="5"/>
                <c:pt idx="0">
                  <c:v>36P36H</c:v>
                </c:pt>
                <c:pt idx="1">
                  <c:v>18P18H*2</c:v>
                </c:pt>
                <c:pt idx="2">
                  <c:v>(8P8H+10P10H)*2</c:v>
                </c:pt>
                <c:pt idx="3">
                  <c:v>9P9H*4</c:v>
                </c:pt>
                <c:pt idx="4">
                  <c:v>Any36*2</c:v>
                </c:pt>
              </c:strCache>
            </c:strRef>
          </c:cat>
          <c:val>
            <c:numRef>
              <c:f>Sheet13!$AA$2:$AA$6</c:f>
              <c:numCache>
                <c:formatCode>General</c:formatCode>
                <c:ptCount val="5"/>
                <c:pt idx="0">
                  <c:v>0.0</c:v>
                </c:pt>
                <c:pt idx="1">
                  <c:v>0.139</c:v>
                </c:pt>
                <c:pt idx="2">
                  <c:v>0.106</c:v>
                </c:pt>
                <c:pt idx="3">
                  <c:v>0.107</c:v>
                </c:pt>
                <c:pt idx="4">
                  <c:v>0.117</c:v>
                </c:pt>
              </c:numCache>
            </c:numRef>
          </c:val>
        </c:ser>
        <c:ser>
          <c:idx val="1"/>
          <c:order val="1"/>
          <c:tx>
            <c:strRef>
              <c:f>Sheet13!$AB$1</c:f>
              <c:strCache>
                <c:ptCount val="1"/>
                <c:pt idx="0">
                  <c:v>Single-IO-Services</c:v>
                </c:pt>
              </c:strCache>
            </c:strRef>
          </c:tx>
          <c:invertIfNegative val="0"/>
          <c:cat>
            <c:strRef>
              <c:f>Sheet13!$Z$2:$Z$6</c:f>
              <c:strCache>
                <c:ptCount val="5"/>
                <c:pt idx="0">
                  <c:v>36P36H</c:v>
                </c:pt>
                <c:pt idx="1">
                  <c:v>18P18H*2</c:v>
                </c:pt>
                <c:pt idx="2">
                  <c:v>(8P8H+10P10H)*2</c:v>
                </c:pt>
                <c:pt idx="3">
                  <c:v>9P9H*4</c:v>
                </c:pt>
                <c:pt idx="4">
                  <c:v>Any36*2</c:v>
                </c:pt>
              </c:strCache>
            </c:strRef>
          </c:cat>
          <c:val>
            <c:numRef>
              <c:f>Sheet13!$AB$2:$AB$6</c:f>
              <c:numCache>
                <c:formatCode>General</c:formatCode>
                <c:ptCount val="5"/>
                <c:pt idx="0">
                  <c:v>0.095</c:v>
                </c:pt>
                <c:pt idx="1">
                  <c:v>0.152</c:v>
                </c:pt>
                <c:pt idx="2">
                  <c:v>0.169</c:v>
                </c:pt>
                <c:pt idx="3">
                  <c:v>0.164</c:v>
                </c:pt>
                <c:pt idx="4">
                  <c:v>0.128</c:v>
                </c:pt>
              </c:numCache>
            </c:numRef>
          </c:val>
        </c:ser>
        <c:dLbls>
          <c:showLegendKey val="0"/>
          <c:showVal val="0"/>
          <c:showCatName val="0"/>
          <c:showSerName val="0"/>
          <c:showPercent val="0"/>
          <c:showBubbleSize val="0"/>
        </c:dLbls>
        <c:gapWidth val="150"/>
        <c:axId val="-2140664008"/>
        <c:axId val="-2140661032"/>
      </c:barChart>
      <c:catAx>
        <c:axId val="-2140664008"/>
        <c:scaling>
          <c:orientation val="minMax"/>
        </c:scaling>
        <c:delete val="0"/>
        <c:axPos val="b"/>
        <c:majorTickMark val="none"/>
        <c:minorTickMark val="none"/>
        <c:tickLblPos val="nextTo"/>
        <c:crossAx val="-2140661032"/>
        <c:crosses val="autoZero"/>
        <c:auto val="1"/>
        <c:lblAlgn val="ctr"/>
        <c:lblOffset val="100"/>
        <c:noMultiLvlLbl val="0"/>
      </c:catAx>
      <c:valAx>
        <c:axId val="-2140661032"/>
        <c:scaling>
          <c:orientation val="minMax"/>
        </c:scaling>
        <c:delete val="0"/>
        <c:axPos val="l"/>
        <c:majorGridlines/>
        <c:title>
          <c:tx>
            <c:rich>
              <a:bodyPr rot="-5400000" vert="horz"/>
              <a:lstStyle/>
              <a:p>
                <a:pPr>
                  <a:defRPr/>
                </a:pPr>
                <a:r>
                  <a:rPr lang="en-US" b="0"/>
                  <a:t>Average processing rate in KHz</a:t>
                </a:r>
              </a:p>
            </c:rich>
          </c:tx>
          <c:layout/>
          <c:overlay val="0"/>
        </c:title>
        <c:numFmt formatCode="General" sourceLinked="1"/>
        <c:majorTickMark val="none"/>
        <c:minorTickMark val="none"/>
        <c:tickLblPos val="nextTo"/>
        <c:crossAx val="-2140664008"/>
        <c:crosses val="autoZero"/>
        <c:crossBetween val="between"/>
      </c:valAx>
    </c:plotArea>
    <c:legend>
      <c:legendPos val="b"/>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0413405"/>
            <a:ext cx="27980640" cy="9408160"/>
          </a:xfrm>
        </p:spPr>
        <p:txBody>
          <a:bodyPr anchor="b" anchorCtr="0"/>
          <a:lstStyle>
            <a:lvl1pPr>
              <a:defRPr sz="259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2468884" y="24384000"/>
            <a:ext cx="27974923" cy="11216640"/>
          </a:xfrm>
        </p:spPr>
        <p:txBody>
          <a:bodyPr>
            <a:normAutofit/>
          </a:bodyPr>
          <a:lstStyle>
            <a:lvl1pPr marL="0" indent="0" algn="ctr">
              <a:spcBef>
                <a:spcPts val="1440"/>
              </a:spcBef>
              <a:buNone/>
              <a:defRPr sz="77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28E80666-FB37-4B36-9149-507F3B0178E3}" type="datetimeFigureOut">
              <a:rPr lang="en-US" smtClean="0"/>
              <a:pPr/>
              <a:t>10/6/16</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14436090" y="19507203"/>
            <a:ext cx="4046220" cy="493776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2468882" y="23925005"/>
            <a:ext cx="27974927" cy="6712768"/>
          </a:xfrm>
          <a:effectLst/>
        </p:spPr>
        <p:txBody>
          <a:bodyPr vert="horz" lIns="438912" tIns="219456" rIns="438912" bIns="219456" rtlCol="0" anchor="b" anchorCtr="0">
            <a:noAutofit/>
          </a:bodyPr>
          <a:lstStyle>
            <a:lvl1pPr algn="ctr" defTabSz="4389120" rtl="0" eaLnBrk="1" latinLnBrk="0" hangingPunct="1">
              <a:spcBef>
                <a:spcPct val="0"/>
              </a:spcBef>
              <a:buNone/>
              <a:defRPr sz="182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8229600" y="2926080"/>
            <a:ext cx="16459200" cy="2031043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96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a:p>
        </p:txBody>
      </p:sp>
      <p:sp>
        <p:nvSpPr>
          <p:cNvPr id="4" name="Text Placeholder 3"/>
          <p:cNvSpPr>
            <a:spLocks noGrp="1"/>
          </p:cNvSpPr>
          <p:nvPr>
            <p:ph type="body" sz="half" idx="2"/>
          </p:nvPr>
        </p:nvSpPr>
        <p:spPr>
          <a:xfrm>
            <a:off x="2468882" y="33162240"/>
            <a:ext cx="27974927" cy="4389120"/>
          </a:xfrm>
        </p:spPr>
        <p:txBody>
          <a:bodyPr vert="horz" lIns="438912" tIns="219456" rIns="438912" bIns="219456" rtlCol="0">
            <a:normAutofit/>
          </a:bodyPr>
          <a:lstStyle>
            <a:lvl1pPr marL="0" indent="0" algn="ctr">
              <a:spcBef>
                <a:spcPts val="1440"/>
              </a:spcBef>
              <a:buNone/>
              <a:defRPr sz="8600" kern="1200">
                <a:solidFill>
                  <a:schemeClr val="tx2"/>
                </a:solidFill>
                <a:latin typeface="+mn-lt"/>
                <a:ea typeface="+mn-ea"/>
                <a:cs typeface="+mn-cs"/>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marL="0" lvl="0" indent="0" algn="ctr" defTabSz="4389120" rtl="0" eaLnBrk="1" latinLnBrk="0" hangingPunct="1">
              <a:lnSpc>
                <a:spcPct val="110000"/>
              </a:lnSpc>
              <a:spcBef>
                <a:spcPts val="96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10/6/16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13496544" y="31297584"/>
            <a:ext cx="5925312" cy="1090630"/>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0972800" indent="-2194560">
              <a:defRPr/>
            </a:lvl6pPr>
            <a:lvl7pPr marL="10972800" indent="-2194560">
              <a:defRPr/>
            </a:lvl7pPr>
            <a:lvl8pPr marL="10972800" indent="-2194560">
              <a:defRPr/>
            </a:lvl8pPr>
            <a:lvl9pPr marL="10972800" indent="-219456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85D6BDF-9D0E-4E2B-85B8-D8F4790360C9}" type="datetimeFigureOut">
              <a:rPr lang="en-US" smtClean="0"/>
              <a:t>10/6/16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13496544" y="10617552"/>
            <a:ext cx="5925312" cy="109063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86080" y="3442445"/>
            <a:ext cx="5486400" cy="3408023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2468880" y="3442445"/>
            <a:ext cx="21203323" cy="3408023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85D6BDF-9D0E-4E2B-85B8-D8F4790360C9}" type="datetimeFigureOut">
              <a:rPr lang="en-US" smtClean="0"/>
              <a:t>10/6/16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19486253" y="20175826"/>
            <a:ext cx="10533888" cy="613480"/>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1" name="Rectangle 10"/>
          <p:cNvSpPr/>
          <p:nvPr userDrawn="1"/>
        </p:nvSpPr>
        <p:spPr>
          <a:xfrm>
            <a:off x="32004000" y="0"/>
            <a:ext cx="914400" cy="43891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0"/>
            <a:ext cx="914400" cy="43891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0"/>
            <a:ext cx="32918400" cy="5486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38404800"/>
            <a:ext cx="32918400" cy="54864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Instructions"/>
          <p:cNvSpPr/>
          <p:nvPr userDrawn="1"/>
        </p:nvSpPr>
        <p:spPr>
          <a:xfrm>
            <a:off x="-137160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400"/>
              </a:spcAft>
            </a:pPr>
            <a:r>
              <a:rPr lang="en-US" sz="9600" dirty="0" smtClean="0">
                <a:solidFill>
                  <a:srgbClr val="7F7F7F"/>
                </a:solidFill>
                <a:latin typeface="Calibri" pitchFamily="34" charset="0"/>
                <a:cs typeface="Calibri" panose="020F0502020204030204" pitchFamily="34" charset="0"/>
              </a:rPr>
              <a:t>Poster Print Size:</a:t>
            </a:r>
            <a:endParaRPr sz="9600" dirty="0">
              <a:solidFill>
                <a:srgbClr val="7F7F7F"/>
              </a:solidFill>
              <a:latin typeface="Calibri" pitchFamily="34" charset="0"/>
              <a:cs typeface="Calibri" panose="020F0502020204030204" pitchFamily="34" charset="0"/>
            </a:endParaRPr>
          </a:p>
          <a:p>
            <a:pPr lvl="0">
              <a:spcBef>
                <a:spcPts val="0"/>
              </a:spcBef>
              <a:spcAft>
                <a:spcPts val="2400"/>
              </a:spcAft>
            </a:pPr>
            <a:r>
              <a:rPr lang="en-US" sz="6600" dirty="0" smtClean="0">
                <a:solidFill>
                  <a:srgbClr val="7F7F7F"/>
                </a:solidFill>
                <a:latin typeface="Calibri" pitchFamily="34" charset="0"/>
                <a:cs typeface="Calibri" panose="020F0502020204030204" pitchFamily="34" charset="0"/>
              </a:rPr>
              <a:t>This poster template is 48” high by 36” wide. It can be used to print any poster with a 4:3 aspect ratio.</a:t>
            </a:r>
          </a:p>
          <a:p>
            <a:pPr lvl="0">
              <a:spcBef>
                <a:spcPts val="0"/>
              </a:spcBef>
              <a:spcAft>
                <a:spcPts val="2400"/>
              </a:spcAft>
            </a:pPr>
            <a:r>
              <a:rPr lang="en-US" sz="9600" dirty="0" smtClean="0">
                <a:solidFill>
                  <a:srgbClr val="7F7F7F"/>
                </a:solidFill>
                <a:latin typeface="Calibri" pitchFamily="34" charset="0"/>
                <a:cs typeface="Calibri" panose="020F0502020204030204" pitchFamily="34" charset="0"/>
              </a:rPr>
              <a:t>Placeholders</a:t>
            </a:r>
            <a:r>
              <a:rPr sz="9600" dirty="0" smtClean="0">
                <a:solidFill>
                  <a:srgbClr val="7F7F7F"/>
                </a:solidFill>
                <a:latin typeface="Calibri" pitchFamily="34" charset="0"/>
                <a:cs typeface="Calibri" panose="020F0502020204030204" pitchFamily="34" charset="0"/>
              </a:rPr>
              <a:t>:</a:t>
            </a:r>
            <a:endParaRPr sz="9600" dirty="0">
              <a:solidFill>
                <a:srgbClr val="7F7F7F"/>
              </a:solidFill>
              <a:latin typeface="Calibri" pitchFamily="34" charset="0"/>
              <a:cs typeface="Calibri" panose="020F0502020204030204" pitchFamily="34" charset="0"/>
            </a:endParaRPr>
          </a:p>
          <a:p>
            <a:pPr lvl="0">
              <a:spcBef>
                <a:spcPts val="0"/>
              </a:spcBef>
              <a:spcAft>
                <a:spcPts val="2400"/>
              </a:spcAft>
            </a:pPr>
            <a:r>
              <a:rPr sz="6600" dirty="0">
                <a:solidFill>
                  <a:srgbClr val="7F7F7F"/>
                </a:solidFill>
                <a:latin typeface="Calibri" pitchFamily="34" charset="0"/>
                <a:cs typeface="Calibri" panose="020F0502020204030204" pitchFamily="34" charset="0"/>
              </a:rPr>
              <a:t>The </a:t>
            </a:r>
            <a:r>
              <a:rPr lang="en-US" sz="6600" dirty="0" smtClean="0">
                <a:solidFill>
                  <a:srgbClr val="7F7F7F"/>
                </a:solidFill>
                <a:latin typeface="Calibri" pitchFamily="34" charset="0"/>
                <a:cs typeface="Calibri" panose="020F0502020204030204" pitchFamily="34" charset="0"/>
              </a:rPr>
              <a:t>various elements included</a:t>
            </a:r>
            <a:r>
              <a:rPr sz="6600" dirty="0" smtClean="0">
                <a:solidFill>
                  <a:srgbClr val="7F7F7F"/>
                </a:solidFill>
                <a:latin typeface="Calibri" pitchFamily="34" charset="0"/>
                <a:cs typeface="Calibri" panose="020F0502020204030204" pitchFamily="34" charset="0"/>
              </a:rPr>
              <a:t> </a:t>
            </a:r>
            <a:r>
              <a:rPr sz="6600" dirty="0">
                <a:solidFill>
                  <a:srgbClr val="7F7F7F"/>
                </a:solidFill>
                <a:latin typeface="Calibri" pitchFamily="34" charset="0"/>
                <a:cs typeface="Calibri" panose="020F0502020204030204" pitchFamily="34" charset="0"/>
              </a:rPr>
              <a:t>in this </a:t>
            </a:r>
            <a:r>
              <a:rPr lang="en-US" sz="6600" dirty="0" smtClean="0">
                <a:solidFill>
                  <a:srgbClr val="7F7F7F"/>
                </a:solidFill>
                <a:latin typeface="Calibri" pitchFamily="34" charset="0"/>
                <a:cs typeface="Calibri" panose="020F0502020204030204" pitchFamily="34" charset="0"/>
              </a:rPr>
              <a:t>poster are ones</a:t>
            </a:r>
            <a:r>
              <a:rPr lang="en-US" sz="6600" baseline="0" dirty="0" smtClean="0">
                <a:solidFill>
                  <a:srgbClr val="7F7F7F"/>
                </a:solidFill>
                <a:latin typeface="Calibri" pitchFamily="34" charset="0"/>
                <a:cs typeface="Calibri" panose="020F0502020204030204" pitchFamily="34" charset="0"/>
              </a:rPr>
              <a:t> we often see in medical, research, and scientific posters.</a:t>
            </a:r>
            <a:r>
              <a:rPr sz="6600" dirty="0" smtClean="0">
                <a:solidFill>
                  <a:srgbClr val="7F7F7F"/>
                </a:solidFill>
                <a:latin typeface="Calibri" pitchFamily="34" charset="0"/>
                <a:cs typeface="Calibri" panose="020F0502020204030204" pitchFamily="34" charset="0"/>
              </a:rPr>
              <a:t> </a:t>
            </a:r>
            <a:r>
              <a:rPr lang="en-US" sz="6600" dirty="0" smtClean="0">
                <a:solidFill>
                  <a:srgbClr val="7F7F7F"/>
                </a:solidFill>
                <a:latin typeface="Calibri" pitchFamily="34" charset="0"/>
                <a:cs typeface="Calibri" panose="020F0502020204030204" pitchFamily="34" charset="0"/>
              </a:rPr>
              <a:t>Feel</a:t>
            </a:r>
            <a:r>
              <a:rPr lang="en-US" sz="66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2400"/>
              </a:spcAft>
            </a:pPr>
            <a:r>
              <a:rPr lang="en-US" sz="9600" dirty="0" smtClean="0">
                <a:solidFill>
                  <a:srgbClr val="7F7F7F"/>
                </a:solidFill>
                <a:latin typeface="Calibri" pitchFamily="34" charset="0"/>
                <a:cs typeface="Calibri" panose="020F0502020204030204" pitchFamily="34" charset="0"/>
              </a:rPr>
              <a:t>Image</a:t>
            </a:r>
            <a:r>
              <a:rPr lang="en-US" sz="9600" baseline="0" dirty="0" smtClean="0">
                <a:solidFill>
                  <a:srgbClr val="7F7F7F"/>
                </a:solidFill>
                <a:latin typeface="Calibri" pitchFamily="34" charset="0"/>
                <a:cs typeface="Calibri" panose="020F0502020204030204" pitchFamily="34" charset="0"/>
              </a:rPr>
              <a:t> Quality</a:t>
            </a:r>
            <a:r>
              <a:rPr lang="en-US" sz="9600" dirty="0" smtClean="0">
                <a:solidFill>
                  <a:srgbClr val="7F7F7F"/>
                </a:solidFill>
                <a:latin typeface="Calibri" pitchFamily="34" charset="0"/>
                <a:cs typeface="Calibri" panose="020F0502020204030204" pitchFamily="34" charset="0"/>
              </a:rPr>
              <a:t>:</a:t>
            </a:r>
          </a:p>
          <a:p>
            <a:pPr lvl="0">
              <a:spcBef>
                <a:spcPts val="0"/>
              </a:spcBef>
              <a:spcAft>
                <a:spcPts val="2400"/>
              </a:spcAft>
            </a:pPr>
            <a:r>
              <a:rPr lang="en-US" sz="66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6600" b="1" dirty="0" smtClean="0">
                <a:solidFill>
                  <a:srgbClr val="7F7F7F"/>
                </a:solidFill>
                <a:latin typeface="Calibri" pitchFamily="34" charset="0"/>
                <a:cs typeface="Calibri" panose="020F0502020204030204" pitchFamily="34" charset="0"/>
              </a:rPr>
              <a:t>Insert, Picture</a:t>
            </a:r>
            <a:r>
              <a:rPr lang="en-US" sz="66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6600" b="1" dirty="0" smtClean="0">
                <a:solidFill>
                  <a:srgbClr val="7F7F7F"/>
                </a:solidFill>
                <a:latin typeface="Calibri" pitchFamily="34" charset="0"/>
                <a:cs typeface="Calibri" panose="020F0502020204030204" pitchFamily="34" charset="0"/>
              </a:rPr>
              <a:t>150-200 pixels per inch in their final printed size</a:t>
            </a:r>
            <a:r>
              <a:rPr lang="en-US" sz="6600" dirty="0" smtClean="0">
                <a:solidFill>
                  <a:srgbClr val="7F7F7F"/>
                </a:solidFill>
                <a:latin typeface="Calibri" pitchFamily="34" charset="0"/>
                <a:cs typeface="Calibri" panose="020F0502020204030204" pitchFamily="34" charset="0"/>
              </a:rPr>
              <a:t>. For instance, a 1600 x 1200 pixel</a:t>
            </a:r>
            <a:r>
              <a:rPr lang="en-US" sz="6600" baseline="0" dirty="0" smtClean="0">
                <a:solidFill>
                  <a:srgbClr val="7F7F7F"/>
                </a:solidFill>
                <a:latin typeface="Calibri" pitchFamily="34" charset="0"/>
                <a:cs typeface="Calibri" panose="020F0502020204030204" pitchFamily="34" charset="0"/>
              </a:rPr>
              <a:t> photo will usually look fine up to </a:t>
            </a:r>
            <a:r>
              <a:rPr lang="en-US" sz="66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2400"/>
              </a:spcAft>
            </a:pPr>
            <a:r>
              <a:rPr lang="en-US" sz="66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2400"/>
              </a:spcAft>
            </a:pPr>
            <a:r>
              <a:rPr lang="en-US" sz="66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2400"/>
              </a:spcAft>
            </a:pPr>
            <a:r>
              <a:rPr lang="en-US" sz="4800" dirty="0" smtClean="0">
                <a:solidFill>
                  <a:srgbClr val="7F7F7F"/>
                </a:solidFill>
                <a:latin typeface="Calibri" pitchFamily="34" charset="0"/>
                <a:cs typeface="Calibri" panose="020F0502020204030204" pitchFamily="34" charset="0"/>
              </a:rPr>
              <a:t/>
            </a:r>
            <a:br>
              <a:rPr lang="en-US" sz="4800" dirty="0" smtClean="0">
                <a:solidFill>
                  <a:srgbClr val="7F7F7F"/>
                </a:solidFill>
                <a:latin typeface="Calibri" pitchFamily="34" charset="0"/>
                <a:cs typeface="Calibri" panose="020F0502020204030204" pitchFamily="34" charset="0"/>
              </a:rPr>
            </a:br>
            <a:r>
              <a:rPr lang="en-US" sz="4800" dirty="0" smtClean="0">
                <a:solidFill>
                  <a:srgbClr val="7F7F7F"/>
                </a:solidFill>
                <a:latin typeface="Calibri" pitchFamily="34" charset="0"/>
                <a:cs typeface="Calibri" panose="020F0502020204030204" pitchFamily="34" charset="0"/>
              </a:rPr>
              <a:t>[This sidebar area does not print.]</a:t>
            </a:r>
          </a:p>
        </p:txBody>
      </p:sp>
      <p:grpSp>
        <p:nvGrpSpPr>
          <p:cNvPr id="2" name="Group 1"/>
          <p:cNvGrpSpPr/>
          <p:nvPr userDrawn="1"/>
        </p:nvGrpSpPr>
        <p:grpSpPr>
          <a:xfrm>
            <a:off x="33832800" y="0"/>
            <a:ext cx="12801600" cy="438912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400"/>
                </a:spcAft>
              </a:pPr>
              <a:r>
                <a:rPr lang="en-US" sz="9600" dirty="0" smtClean="0">
                  <a:solidFill>
                    <a:schemeClr val="bg1">
                      <a:lumMod val="50000"/>
                    </a:schemeClr>
                  </a:solidFill>
                  <a:latin typeface="Calibri" pitchFamily="34" charset="0"/>
                  <a:cs typeface="Calibri" panose="020F0502020204030204" pitchFamily="34" charset="0"/>
                </a:rPr>
                <a:t>Change</a:t>
              </a:r>
              <a:r>
                <a:rPr lang="en-US" sz="9600" baseline="0" dirty="0" smtClean="0">
                  <a:solidFill>
                    <a:schemeClr val="bg1">
                      <a:lumMod val="50000"/>
                    </a:schemeClr>
                  </a:solidFill>
                  <a:latin typeface="Calibri" pitchFamily="34" charset="0"/>
                  <a:cs typeface="Calibri" panose="020F0502020204030204" pitchFamily="34" charset="0"/>
                </a:rPr>
                <a:t> Color Theme</a:t>
              </a:r>
              <a:r>
                <a:rPr lang="en-US" sz="9600" dirty="0" smtClean="0">
                  <a:solidFill>
                    <a:schemeClr val="bg1">
                      <a:lumMod val="50000"/>
                    </a:schemeClr>
                  </a:solidFill>
                  <a:latin typeface="Calibri" pitchFamily="34" charset="0"/>
                  <a:cs typeface="Calibri" panose="020F0502020204030204" pitchFamily="34" charset="0"/>
                </a:rPr>
                <a:t>:</a:t>
              </a:r>
              <a:endParaRPr sz="9600" dirty="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r>
                <a:rPr lang="en-US" sz="66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66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2400"/>
                </a:spcAft>
              </a:pPr>
              <a:r>
                <a:rPr lang="en-US" sz="66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6600" b="1" baseline="0" dirty="0" smtClean="0">
                  <a:solidFill>
                    <a:schemeClr val="bg1">
                      <a:lumMod val="50000"/>
                    </a:schemeClr>
                  </a:solidFill>
                  <a:latin typeface="Calibri" pitchFamily="34" charset="0"/>
                  <a:cs typeface="Calibri" panose="020F0502020204030204" pitchFamily="34" charset="0"/>
                </a:rPr>
                <a:t>Design</a:t>
              </a:r>
              <a:r>
                <a:rPr lang="en-US" sz="6600" baseline="0" dirty="0" smtClean="0">
                  <a:solidFill>
                    <a:schemeClr val="bg1">
                      <a:lumMod val="50000"/>
                    </a:schemeClr>
                  </a:solidFill>
                  <a:latin typeface="Calibri" pitchFamily="34" charset="0"/>
                  <a:cs typeface="Calibri" panose="020F0502020204030204" pitchFamily="34" charset="0"/>
                </a:rPr>
                <a:t> tab, then select the </a:t>
              </a:r>
              <a:r>
                <a:rPr lang="en-US" sz="6600" b="1" baseline="0" dirty="0" smtClean="0">
                  <a:solidFill>
                    <a:schemeClr val="bg1">
                      <a:lumMod val="50000"/>
                    </a:schemeClr>
                  </a:solidFill>
                  <a:latin typeface="Calibri" pitchFamily="34" charset="0"/>
                  <a:cs typeface="Calibri" panose="020F0502020204030204" pitchFamily="34" charset="0"/>
                </a:rPr>
                <a:t>Colors</a:t>
              </a:r>
              <a:r>
                <a:rPr lang="en-US" sz="66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400"/>
                </a:spcAft>
              </a:pPr>
              <a:r>
                <a:rPr lang="en-US" sz="66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2400"/>
                </a:spcAft>
              </a:pPr>
              <a:r>
                <a:rPr lang="en-US" sz="96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2400"/>
                </a:spcAft>
              </a:pPr>
              <a:r>
                <a:rPr lang="en-US" sz="6600" dirty="0" smtClean="0">
                  <a:solidFill>
                    <a:schemeClr val="bg1">
                      <a:lumMod val="50000"/>
                    </a:schemeClr>
                  </a:solidFill>
                  <a:latin typeface="Calibri" pitchFamily="34" charset="0"/>
                  <a:cs typeface="Calibri" panose="020F0502020204030204" pitchFamily="34" charset="0"/>
                </a:rPr>
                <a:t>Once your poster file is ready, visit</a:t>
              </a:r>
              <a:r>
                <a:rPr lang="en-US" sz="6600" baseline="0" dirty="0" smtClean="0">
                  <a:solidFill>
                    <a:schemeClr val="bg1">
                      <a:lumMod val="50000"/>
                    </a:schemeClr>
                  </a:solidFill>
                  <a:latin typeface="Calibri" pitchFamily="34" charset="0"/>
                  <a:cs typeface="Calibri" panose="020F0502020204030204" pitchFamily="34" charset="0"/>
                </a:rPr>
                <a:t> </a:t>
              </a:r>
              <a:r>
                <a:rPr lang="en-US" sz="6600" b="1" baseline="0" dirty="0" smtClean="0">
                  <a:solidFill>
                    <a:schemeClr val="bg1">
                      <a:lumMod val="50000"/>
                    </a:schemeClr>
                  </a:solidFill>
                  <a:latin typeface="Calibri" pitchFamily="34" charset="0"/>
                  <a:cs typeface="Calibri" panose="020F0502020204030204" pitchFamily="34" charset="0"/>
                </a:rPr>
                <a:t>www.genigraphics.com</a:t>
              </a:r>
              <a:r>
                <a:rPr lang="en-US" sz="66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2400"/>
                </a:spcAft>
              </a:pPr>
              <a:r>
                <a:rPr lang="en-US" sz="66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66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6600" baseline="0" dirty="0" smtClean="0">
                  <a:solidFill>
                    <a:schemeClr val="bg1">
                      <a:lumMod val="50000"/>
                    </a:schemeClr>
                  </a:solidFill>
                  <a:latin typeface="Calibri" pitchFamily="34" charset="0"/>
                  <a:cs typeface="Calibri" panose="020F0502020204030204" pitchFamily="34" charset="0"/>
                </a:rPr>
                <a:t>US and Canada:  1-800-790-4001</a:t>
              </a:r>
              <a:br>
                <a:rPr lang="en-US" sz="6600" baseline="0" dirty="0" smtClean="0">
                  <a:solidFill>
                    <a:schemeClr val="bg1">
                      <a:lumMod val="50000"/>
                    </a:schemeClr>
                  </a:solidFill>
                  <a:latin typeface="Calibri" pitchFamily="34" charset="0"/>
                  <a:cs typeface="Calibri" panose="020F0502020204030204" pitchFamily="34" charset="0"/>
                </a:rPr>
              </a:br>
              <a:r>
                <a:rPr lang="en-US" sz="66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4800" dirty="0" smtClean="0">
                  <a:solidFill>
                    <a:schemeClr val="bg1">
                      <a:lumMod val="50000"/>
                    </a:schemeClr>
                  </a:solidFill>
                  <a:latin typeface="Calibri" pitchFamily="34" charset="0"/>
                  <a:cs typeface="Calibri" panose="020F0502020204030204" pitchFamily="34" charset="0"/>
                </a:rPr>
                <a:t/>
              </a:r>
              <a:br>
                <a:rPr lang="en-US" sz="4800" dirty="0" smtClean="0">
                  <a:solidFill>
                    <a:schemeClr val="bg1">
                      <a:lumMod val="50000"/>
                    </a:schemeClr>
                  </a:solidFill>
                  <a:latin typeface="Calibri" pitchFamily="34" charset="0"/>
                  <a:cs typeface="Calibri" panose="020F0502020204030204" pitchFamily="34" charset="0"/>
                </a:rPr>
              </a:br>
              <a:r>
                <a:rPr lang="en-US" sz="48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782765" y="43476672"/>
            <a:ext cx="5297435" cy="185928"/>
          </a:xfrm>
          <a:prstGeom prst="rect">
            <a:avLst/>
          </a:prstGeom>
        </p:spPr>
      </p:pic>
    </p:spTree>
    <p:extLst>
      <p:ext uri="{BB962C8B-B14F-4D97-AF65-F5344CB8AC3E}">
        <p14:creationId xmlns:p14="http://schemas.microsoft.com/office/powerpoint/2010/main" val="381294480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85D6BDF-9D0E-4E2B-85B8-D8F4790360C9}" type="datetimeFigureOut">
              <a:rPr lang="en-US" smtClean="0"/>
              <a:t>10/6/16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13496544" y="10617552"/>
            <a:ext cx="5925312" cy="109063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68882" y="10409216"/>
            <a:ext cx="27974927" cy="9421978"/>
          </a:xfrm>
        </p:spPr>
        <p:txBody>
          <a:bodyPr anchor="b" anchorCtr="0"/>
          <a:lstStyle>
            <a:lvl1pPr algn="ctr">
              <a:defRPr sz="25900" b="0" i="0" cap="none" baseline="0"/>
            </a:lvl1pPr>
          </a:lstStyle>
          <a:p>
            <a:r>
              <a:rPr lang="en-US" smtClean="0"/>
              <a:t>Click to edit Master title style</a:t>
            </a:r>
            <a:endParaRPr/>
          </a:p>
        </p:txBody>
      </p:sp>
      <p:sp>
        <p:nvSpPr>
          <p:cNvPr id="3" name="Text Placeholder 2"/>
          <p:cNvSpPr>
            <a:spLocks noGrp="1"/>
          </p:cNvSpPr>
          <p:nvPr>
            <p:ph type="body" idx="1"/>
          </p:nvPr>
        </p:nvSpPr>
        <p:spPr>
          <a:xfrm>
            <a:off x="2468882" y="24403507"/>
            <a:ext cx="27974927" cy="11236147"/>
          </a:xfrm>
        </p:spPr>
        <p:txBody>
          <a:bodyPr anchor="t" anchorCtr="0">
            <a:normAutofit/>
          </a:bodyPr>
          <a:lstStyle>
            <a:lvl1pPr marL="0" indent="0" algn="ctr">
              <a:spcBef>
                <a:spcPts val="1440"/>
              </a:spcBef>
              <a:buNone/>
              <a:defRPr sz="7700">
                <a:solidFill>
                  <a:schemeClr val="tx2"/>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14538960" y="20314022"/>
            <a:ext cx="3840480" cy="377952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468880" y="14142726"/>
            <a:ext cx="13167360" cy="23408640"/>
          </a:xfrm>
        </p:spPr>
        <p:txBody>
          <a:bodyPr>
            <a:normAutofit/>
          </a:bodyPr>
          <a:lstStyle>
            <a:lvl1pPr>
              <a:defRPr sz="10600"/>
            </a:lvl1pPr>
            <a:lvl2pPr>
              <a:defRPr sz="9600"/>
            </a:lvl2pPr>
            <a:lvl3pPr>
              <a:defRPr sz="8600"/>
            </a:lvl3pPr>
            <a:lvl4pPr>
              <a:defRPr sz="8600"/>
            </a:lvl4pPr>
            <a:lvl5pPr>
              <a:defRPr sz="8600"/>
            </a:lvl5pPr>
            <a:lvl6pPr marL="10995662" indent="-2217422">
              <a:defRPr sz="8600"/>
            </a:lvl6pPr>
            <a:lvl7pPr marL="10995662" indent="-2217422">
              <a:defRPr sz="8600"/>
            </a:lvl7pPr>
            <a:lvl8pPr marL="10995662" indent="-2217422">
              <a:defRPr sz="8600"/>
            </a:lvl8pPr>
            <a:lvl9pPr marL="10995662" indent="-2217422">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17282160" y="14142726"/>
            <a:ext cx="13167360" cy="23408640"/>
          </a:xfrm>
        </p:spPr>
        <p:txBody>
          <a:bodyPr>
            <a:normAutofit/>
          </a:bodyPr>
          <a:lstStyle>
            <a:lvl1pPr>
              <a:defRPr sz="10600"/>
            </a:lvl1pPr>
            <a:lvl2pPr>
              <a:defRPr sz="9600"/>
            </a:lvl2pPr>
            <a:lvl3pPr>
              <a:defRPr sz="8600"/>
            </a:lvl3pPr>
            <a:lvl4pPr>
              <a:defRPr sz="8600"/>
            </a:lvl4pPr>
            <a:lvl5pPr>
              <a:defRPr sz="8600"/>
            </a:lvl5pPr>
            <a:lvl6pPr marL="10995662" indent="-2217422">
              <a:defRPr sz="8600"/>
            </a:lvl6pPr>
            <a:lvl7pPr marL="10995662" indent="-2217422">
              <a:defRPr sz="8600"/>
            </a:lvl7pPr>
            <a:lvl8pPr marL="10995662" indent="-2217422">
              <a:defRPr sz="8600"/>
            </a:lvl8pPr>
            <a:lvl9pPr marL="10995662" indent="-2217422">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85D6BDF-9D0E-4E2B-85B8-D8F4790360C9}" type="datetimeFigureOut">
              <a:rPr lang="en-US" smtClean="0"/>
              <a:t>10/6/16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13496544" y="10617552"/>
            <a:ext cx="5925312" cy="1090630"/>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68880" y="12974323"/>
            <a:ext cx="13167360" cy="4094477"/>
          </a:xfrm>
        </p:spPr>
        <p:txBody>
          <a:bodyPr anchor="ctr" anchorCtr="0"/>
          <a:lstStyle>
            <a:lvl1pPr marL="0" indent="0" algn="ctr">
              <a:spcBef>
                <a:spcPts val="1440"/>
              </a:spcBef>
              <a:buNone/>
              <a:defRPr sz="11500" b="1">
                <a:solidFill>
                  <a:schemeClr val="tx2"/>
                </a:solidFill>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468880" y="18044160"/>
            <a:ext cx="13167360" cy="19507200"/>
          </a:xfrm>
        </p:spPr>
        <p:txBody>
          <a:bodyPr>
            <a:normAutofit/>
          </a:bodyPr>
          <a:lstStyle>
            <a:lvl1pPr>
              <a:defRPr sz="9600"/>
            </a:lvl1pPr>
            <a:lvl2pPr>
              <a:defRPr sz="8600"/>
            </a:lvl2pPr>
            <a:lvl3pPr>
              <a:defRPr sz="8600"/>
            </a:lvl3pPr>
            <a:lvl4pPr>
              <a:defRPr sz="8600"/>
            </a:lvl4pPr>
            <a:lvl5pPr>
              <a:defRPr sz="8600"/>
            </a:lvl5pPr>
            <a:lvl6pPr marL="10995662" indent="-2217422">
              <a:defRPr sz="7700"/>
            </a:lvl6pPr>
            <a:lvl7pPr marL="10995662" indent="-2217422">
              <a:defRPr sz="7700"/>
            </a:lvl7pPr>
            <a:lvl8pPr marL="10995662" indent="-2217422">
              <a:defRPr sz="7700"/>
            </a:lvl8pPr>
            <a:lvl9pPr marL="10995662" indent="-2217422">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17282160" y="12974323"/>
            <a:ext cx="13167360" cy="4094477"/>
          </a:xfrm>
        </p:spPr>
        <p:txBody>
          <a:bodyPr anchor="ctr" anchorCtr="0"/>
          <a:lstStyle>
            <a:lvl1pPr marL="0" indent="0" algn="ctr">
              <a:spcBef>
                <a:spcPts val="1440"/>
              </a:spcBef>
              <a:buNone/>
              <a:defRPr sz="11500" b="1">
                <a:solidFill>
                  <a:schemeClr val="tx2"/>
                </a:solidFill>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7282160" y="18044160"/>
            <a:ext cx="13167360" cy="19507200"/>
          </a:xfrm>
        </p:spPr>
        <p:txBody>
          <a:bodyPr>
            <a:normAutofit/>
          </a:bodyPr>
          <a:lstStyle>
            <a:lvl1pPr>
              <a:defRPr sz="9600"/>
            </a:lvl1pPr>
            <a:lvl2pPr>
              <a:defRPr sz="8600"/>
            </a:lvl2pPr>
            <a:lvl3pPr>
              <a:defRPr sz="8600"/>
            </a:lvl3pPr>
            <a:lvl4pPr>
              <a:defRPr sz="8600"/>
            </a:lvl4pPr>
            <a:lvl5pPr>
              <a:defRPr sz="8600"/>
            </a:lvl5pPr>
            <a:lvl6pPr marL="10995662" indent="-2217422">
              <a:defRPr sz="7700"/>
            </a:lvl6pPr>
            <a:lvl7pPr marL="10995662" indent="-2217422">
              <a:defRPr sz="7700"/>
            </a:lvl7pPr>
            <a:lvl8pPr marL="10995662" indent="-2217422">
              <a:defRPr sz="7700"/>
            </a:lvl8pPr>
            <a:lvl9pPr marL="10995662" indent="-2217422">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85D6BDF-9D0E-4E2B-85B8-D8F4790360C9}" type="datetimeFigureOut">
              <a:rPr lang="en-US" smtClean="0"/>
              <a:t>10/6/16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075EA-769C-4ECD-B48E-D6FCDC24F876}" type="slidenum">
              <a:rPr lang="en-US" smtClean="0"/>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13496544" y="10617552"/>
            <a:ext cx="5925312" cy="1090630"/>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85D6BDF-9D0E-4E2B-85B8-D8F4790360C9}" type="datetimeFigureOut">
              <a:rPr lang="en-US" smtClean="0"/>
              <a:t>10/6/16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075EA-769C-4ECD-B48E-D6FCDC24F876}" type="slidenum">
              <a:rPr lang="en-US" smtClean="0"/>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13496544" y="10617552"/>
            <a:ext cx="5925312" cy="109063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D6BDF-9D0E-4E2B-85B8-D8F4790360C9}" type="datetimeFigureOut">
              <a:rPr lang="en-US" smtClean="0"/>
              <a:t>10/6/16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075EA-769C-4ECD-B48E-D6FCDC24F87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72062" y="5852160"/>
            <a:ext cx="13167360" cy="7437120"/>
          </a:xfrm>
        </p:spPr>
        <p:txBody>
          <a:bodyPr anchor="b"/>
          <a:lstStyle>
            <a:lvl1pPr algn="ctr">
              <a:defRPr sz="18200" b="0"/>
            </a:lvl1pPr>
          </a:lstStyle>
          <a:p>
            <a:r>
              <a:rPr lang="en-US" smtClean="0"/>
              <a:t>Click to edit Master title style</a:t>
            </a:r>
            <a:endParaRPr/>
          </a:p>
        </p:txBody>
      </p:sp>
      <p:sp>
        <p:nvSpPr>
          <p:cNvPr id="3" name="Content Placeholder 2"/>
          <p:cNvSpPr>
            <a:spLocks noGrp="1"/>
          </p:cNvSpPr>
          <p:nvPr>
            <p:ph idx="1"/>
          </p:nvPr>
        </p:nvSpPr>
        <p:spPr>
          <a:xfrm>
            <a:off x="17266025" y="2926077"/>
            <a:ext cx="13167360" cy="34625286"/>
          </a:xfrm>
        </p:spPr>
        <p:txBody>
          <a:bodyPr>
            <a:normAutofit/>
          </a:bodyPr>
          <a:lstStyle>
            <a:lvl1pPr>
              <a:defRPr sz="11500"/>
            </a:lvl1pPr>
            <a:lvl2pPr>
              <a:defRPr sz="10600"/>
            </a:lvl2pPr>
            <a:lvl3pPr>
              <a:defRPr sz="9600"/>
            </a:lvl3pPr>
            <a:lvl4pPr>
              <a:defRPr sz="8600"/>
            </a:lvl4pPr>
            <a:lvl5pPr>
              <a:defRPr sz="8600"/>
            </a:lvl5pPr>
            <a:lvl6pPr marL="10995662" indent="-2217422">
              <a:tabLst/>
              <a:defRPr sz="9600"/>
            </a:lvl6pPr>
            <a:lvl7pPr marL="10995662" indent="-2217422">
              <a:tabLst/>
              <a:defRPr sz="9600"/>
            </a:lvl7pPr>
            <a:lvl8pPr marL="10995662" indent="-2217422">
              <a:tabLst/>
              <a:defRPr sz="9600"/>
            </a:lvl8pPr>
            <a:lvl9pPr marL="10995662" indent="-2217422">
              <a:tabLst/>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372062" y="16581117"/>
            <a:ext cx="13167360" cy="18531846"/>
          </a:xfrm>
        </p:spPr>
        <p:txBody>
          <a:bodyPr>
            <a:normAutofit/>
          </a:bodyPr>
          <a:lstStyle>
            <a:lvl1pPr marL="0" indent="0" algn="ctr">
              <a:lnSpc>
                <a:spcPct val="110000"/>
              </a:lnSpc>
              <a:spcBef>
                <a:spcPts val="2880"/>
              </a:spcBef>
              <a:buNone/>
              <a:defRPr sz="86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10/6/16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5993086" y="14630403"/>
            <a:ext cx="5925312" cy="1090630"/>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276447" y="5852160"/>
            <a:ext cx="13167360" cy="7432243"/>
          </a:xfrm>
          <a:effectLst/>
        </p:spPr>
        <p:txBody>
          <a:bodyPr vert="horz" lIns="438912" tIns="219456" rIns="438912" bIns="219456" rtlCol="0" anchor="b" anchorCtr="0">
            <a:noAutofit/>
          </a:bodyPr>
          <a:lstStyle>
            <a:lvl1pPr algn="ctr" defTabSz="4389120" rtl="0" eaLnBrk="1" latinLnBrk="0" hangingPunct="1">
              <a:spcBef>
                <a:spcPct val="0"/>
              </a:spcBef>
              <a:buNone/>
              <a:defRPr sz="182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372062" y="2926080"/>
            <a:ext cx="13167360" cy="34644787"/>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115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a:p>
        </p:txBody>
      </p:sp>
      <p:sp>
        <p:nvSpPr>
          <p:cNvPr id="4" name="Text Placeholder 3"/>
          <p:cNvSpPr>
            <a:spLocks noGrp="1"/>
          </p:cNvSpPr>
          <p:nvPr>
            <p:ph type="body" sz="half" idx="2"/>
          </p:nvPr>
        </p:nvSpPr>
        <p:spPr>
          <a:xfrm>
            <a:off x="17276447" y="16561613"/>
            <a:ext cx="13167360" cy="18551347"/>
          </a:xfrm>
        </p:spPr>
        <p:txBody>
          <a:bodyPr vert="horz" lIns="438912" tIns="219456" rIns="438912" bIns="219456" rtlCol="0">
            <a:normAutofit/>
          </a:bodyPr>
          <a:lstStyle>
            <a:lvl1pPr marL="0" indent="0" algn="ctr">
              <a:spcBef>
                <a:spcPts val="2880"/>
              </a:spcBef>
              <a:buNone/>
              <a:defRPr sz="8600" kern="1200">
                <a:solidFill>
                  <a:schemeClr val="tx2"/>
                </a:solidFill>
                <a:latin typeface="+mn-lt"/>
                <a:ea typeface="+mn-ea"/>
                <a:cs typeface="+mn-cs"/>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marL="0" lvl="0" indent="0" algn="ctr" defTabSz="4389120" rtl="0" eaLnBrk="1" latinLnBrk="0" hangingPunct="1">
              <a:lnSpc>
                <a:spcPct val="110000"/>
              </a:lnSpc>
              <a:spcBef>
                <a:spcPts val="96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10/6/16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20897471" y="14630403"/>
            <a:ext cx="5925312" cy="1090630"/>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5499080" y="40250339"/>
            <a:ext cx="1920240" cy="2336800"/>
          </a:xfrm>
          <a:prstGeom prst="rect">
            <a:avLst/>
          </a:prstGeom>
        </p:spPr>
        <p:txBody>
          <a:bodyPr vert="horz" lIns="438912" tIns="219456" rIns="438912" bIns="219456" rtlCol="0" anchor="ctr"/>
          <a:lstStyle>
            <a:lvl1pPr algn="ctr">
              <a:defRPr sz="5800">
                <a:solidFill>
                  <a:schemeClr val="tx1">
                    <a:tint val="75000"/>
                  </a:schemeClr>
                </a:solidFill>
              </a:defRPr>
            </a:lvl1pPr>
          </a:lstStyle>
          <a:p>
            <a:fld id="{FBB075EA-769C-4ECD-B48E-D6FCDC24F876}" type="slidenum">
              <a:rPr lang="en-US" smtClean="0"/>
              <a:t>‹#›</a:t>
            </a:fld>
            <a:endParaRPr lang="en-US" dirty="0"/>
          </a:p>
        </p:txBody>
      </p:sp>
      <p:sp>
        <p:nvSpPr>
          <p:cNvPr id="2" name="Title Placeholder 1"/>
          <p:cNvSpPr>
            <a:spLocks noGrp="1"/>
          </p:cNvSpPr>
          <p:nvPr>
            <p:ph type="title"/>
          </p:nvPr>
        </p:nvSpPr>
        <p:spPr>
          <a:xfrm>
            <a:off x="2468882" y="430310"/>
            <a:ext cx="27974927" cy="8778240"/>
          </a:xfrm>
          <a:prstGeom prst="rect">
            <a:avLst/>
          </a:prstGeom>
          <a:effectLst/>
        </p:spPr>
        <p:txBody>
          <a:bodyPr vert="horz" lIns="438912" tIns="219456" rIns="438912" bIns="219456"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2468882" y="14142720"/>
            <a:ext cx="27974927" cy="23408640"/>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3042882" y="40250339"/>
            <a:ext cx="8552329" cy="23368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985D6BDF-9D0E-4E2B-85B8-D8F4790360C9}" type="datetimeFigureOut">
              <a:rPr lang="en-US" smtClean="0"/>
              <a:t>10/6/16</a:t>
            </a:fld>
            <a:endParaRPr lang="en-US" dirty="0"/>
          </a:p>
        </p:txBody>
      </p:sp>
      <p:sp>
        <p:nvSpPr>
          <p:cNvPr id="5" name="Footer Placeholder 4"/>
          <p:cNvSpPr>
            <a:spLocks noGrp="1"/>
          </p:cNvSpPr>
          <p:nvPr>
            <p:ph type="ftr" sz="quarter" idx="3"/>
          </p:nvPr>
        </p:nvSpPr>
        <p:spPr>
          <a:xfrm>
            <a:off x="1258646" y="40250339"/>
            <a:ext cx="11360074" cy="2336800"/>
          </a:xfrm>
          <a:prstGeom prst="rect">
            <a:avLst/>
          </a:prstGeom>
        </p:spPr>
        <p:txBody>
          <a:bodyPr vert="horz" lIns="438912" tIns="219456" rIns="438912" bIns="219456" rtlCol="0" anchor="ctr"/>
          <a:lstStyle>
            <a:lvl1pPr algn="l">
              <a:defRPr sz="580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Lst>
  <p:txStyles>
    <p:titleStyle>
      <a:lvl1pPr algn="ctr" defTabSz="4389120" rtl="0" eaLnBrk="1" latinLnBrk="0" hangingPunct="1">
        <a:spcBef>
          <a:spcPct val="0"/>
        </a:spcBef>
        <a:buNone/>
        <a:defRPr sz="24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2194560" indent="-2194560" algn="l" defTabSz="4389120" rtl="0" eaLnBrk="1" latinLnBrk="0" hangingPunct="1">
        <a:spcBef>
          <a:spcPts val="9600"/>
        </a:spcBef>
        <a:buClr>
          <a:schemeClr val="accent3"/>
        </a:buClr>
        <a:buFont typeface="Wingdings" pitchFamily="2" charset="2"/>
        <a:buChar char=""/>
        <a:defRPr sz="11500" kern="1200">
          <a:solidFill>
            <a:schemeClr val="tx2"/>
          </a:solidFill>
          <a:latin typeface="+mn-lt"/>
          <a:ea typeface="+mn-ea"/>
          <a:cs typeface="+mn-cs"/>
        </a:defRPr>
      </a:lvl1pPr>
      <a:lvl2pPr marL="4389120" indent="-2194560" algn="l" defTabSz="4389120" rtl="0" eaLnBrk="1" latinLnBrk="0" hangingPunct="1">
        <a:spcBef>
          <a:spcPts val="2880"/>
        </a:spcBef>
        <a:buClr>
          <a:schemeClr val="accent3">
            <a:lumMod val="50000"/>
          </a:schemeClr>
        </a:buClr>
        <a:buFont typeface="Wingdings" pitchFamily="2" charset="2"/>
        <a:buChar char=""/>
        <a:defRPr sz="10600" kern="1200">
          <a:solidFill>
            <a:schemeClr val="tx2"/>
          </a:solidFill>
          <a:latin typeface="+mn-lt"/>
          <a:ea typeface="+mn-ea"/>
          <a:cs typeface="+mn-cs"/>
        </a:defRPr>
      </a:lvl2pPr>
      <a:lvl3pPr marL="6583680" indent="-2194560" algn="l" defTabSz="4389120" rtl="0" eaLnBrk="1" latinLnBrk="0" hangingPunct="1">
        <a:spcBef>
          <a:spcPts val="2880"/>
        </a:spcBef>
        <a:buClr>
          <a:schemeClr val="accent3"/>
        </a:buClr>
        <a:buFont typeface="Wingdings" pitchFamily="2" charset="2"/>
        <a:buChar char=""/>
        <a:defRPr sz="9600" kern="1200">
          <a:solidFill>
            <a:schemeClr val="tx2"/>
          </a:solidFill>
          <a:latin typeface="+mn-lt"/>
          <a:ea typeface="+mn-ea"/>
          <a:cs typeface="+mn-cs"/>
        </a:defRPr>
      </a:lvl3pPr>
      <a:lvl4pPr marL="8778240" indent="-2194560" algn="l" defTabSz="4389120" rtl="0" eaLnBrk="1" latinLnBrk="0" hangingPunct="1">
        <a:spcBef>
          <a:spcPts val="2880"/>
        </a:spcBef>
        <a:buClr>
          <a:schemeClr val="accent3">
            <a:lumMod val="50000"/>
          </a:schemeClr>
        </a:buClr>
        <a:buFont typeface="Wingdings" pitchFamily="2" charset="2"/>
        <a:buChar char=""/>
        <a:defRPr sz="8600" kern="1200">
          <a:solidFill>
            <a:schemeClr val="tx2"/>
          </a:solidFill>
          <a:latin typeface="+mn-lt"/>
          <a:ea typeface="+mn-ea"/>
          <a:cs typeface="+mn-cs"/>
        </a:defRPr>
      </a:lvl4pPr>
      <a:lvl5pPr marL="10972800" indent="-2194560" algn="l" defTabSz="4389120" rtl="0" eaLnBrk="1" latinLnBrk="0" hangingPunct="1">
        <a:spcBef>
          <a:spcPts val="2880"/>
        </a:spcBef>
        <a:buClr>
          <a:schemeClr val="accent3"/>
        </a:buClr>
        <a:buFont typeface="Wingdings" pitchFamily="2" charset="2"/>
        <a:buChar char=""/>
        <a:defRPr sz="8600" kern="1200">
          <a:solidFill>
            <a:schemeClr val="tx2"/>
          </a:solidFill>
          <a:latin typeface="+mn-lt"/>
          <a:ea typeface="+mn-ea"/>
          <a:cs typeface="+mn-cs"/>
        </a:defRPr>
      </a:lvl5pPr>
      <a:lvl6pPr marL="13167360" indent="-2217422" algn="l" defTabSz="4389120" rtl="0" eaLnBrk="1" latinLnBrk="0" hangingPunct="1">
        <a:spcBef>
          <a:spcPct val="20000"/>
        </a:spcBef>
        <a:buClr>
          <a:schemeClr val="accent3">
            <a:lumMod val="50000"/>
          </a:schemeClr>
        </a:buClr>
        <a:buFont typeface="Wingdings" pitchFamily="2" charset="2"/>
        <a:buChar char=""/>
        <a:defRPr sz="8600" kern="1200">
          <a:solidFill>
            <a:schemeClr val="tx1"/>
          </a:solidFill>
          <a:latin typeface="+mn-lt"/>
          <a:ea typeface="+mn-ea"/>
          <a:cs typeface="+mn-cs"/>
        </a:defRPr>
      </a:lvl6pPr>
      <a:lvl7pPr marL="15384782" indent="-2217422" algn="l" defTabSz="4389120" rtl="0" eaLnBrk="1" latinLnBrk="0" hangingPunct="1">
        <a:spcBef>
          <a:spcPct val="20000"/>
        </a:spcBef>
        <a:buClr>
          <a:schemeClr val="accent3"/>
        </a:buClr>
        <a:buFont typeface="Wingdings" pitchFamily="2" charset="2"/>
        <a:buChar char=""/>
        <a:defRPr sz="8600" kern="1200">
          <a:solidFill>
            <a:schemeClr val="tx1"/>
          </a:solidFill>
          <a:latin typeface="+mn-lt"/>
          <a:ea typeface="+mn-ea"/>
          <a:cs typeface="+mn-cs"/>
        </a:defRPr>
      </a:lvl7pPr>
      <a:lvl8pPr marL="17556480" indent="-2217422" algn="l" defTabSz="4389120" rtl="0" eaLnBrk="1" latinLnBrk="0" hangingPunct="1">
        <a:spcBef>
          <a:spcPct val="20000"/>
        </a:spcBef>
        <a:buClr>
          <a:schemeClr val="accent3">
            <a:lumMod val="50000"/>
          </a:schemeClr>
        </a:buClr>
        <a:buFont typeface="Wingdings" pitchFamily="2" charset="2"/>
        <a:buChar char=""/>
        <a:defRPr sz="8600" kern="1200">
          <a:solidFill>
            <a:schemeClr val="tx1"/>
          </a:solidFill>
          <a:latin typeface="+mn-lt"/>
          <a:ea typeface="+mn-ea"/>
          <a:cs typeface="+mn-cs"/>
        </a:defRPr>
      </a:lvl8pPr>
      <a:lvl9pPr marL="19773902" indent="-2217422" algn="l" defTabSz="4389120" rtl="0" eaLnBrk="1" latinLnBrk="0" hangingPunct="1">
        <a:spcBef>
          <a:spcPct val="20000"/>
        </a:spcBef>
        <a:buClr>
          <a:schemeClr val="accent3"/>
        </a:buClr>
        <a:buFont typeface="Wingdings" pitchFamily="2" charset="2"/>
        <a:buChar char=""/>
        <a:defRPr sz="8600" kern="1200">
          <a:solidFill>
            <a:schemeClr val="tx1"/>
          </a:solidFill>
          <a:latin typeface="+mn-lt"/>
          <a:ea typeface="+mn-ea"/>
          <a:cs typeface="+mn-cs"/>
        </a:defRPr>
      </a:lvl9pPr>
    </p:bodyStyle>
    <p:otherStyle>
      <a:defPPr>
        <a:defRPr/>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chart" Target="../charts/chart1.xml"/><Relationship Id="rId5" Type="http://schemas.openxmlformats.org/officeDocument/2006/relationships/package" Target="../embeddings/Microsoft_Word_Document1.docx"/><Relationship Id="rId6" Type="http://schemas.openxmlformats.org/officeDocument/2006/relationships/image" Target="../media/image11.emf"/><Relationship Id="rId7" Type="http://schemas.openxmlformats.org/officeDocument/2006/relationships/chart" Target="../charts/chart2.xml"/><Relationship Id="rId8" Type="http://schemas.openxmlformats.org/officeDocument/2006/relationships/chart" Target="../charts/chart3.xml"/><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486400" y="659011"/>
            <a:ext cx="21945600" cy="215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457200" rIns="182880" bIns="45720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8000" b="1" dirty="0" smtClean="0">
                <a:solidFill>
                  <a:schemeClr val="accent3">
                    <a:lumMod val="20000"/>
                    <a:lumOff val="80000"/>
                  </a:schemeClr>
                </a:solidFill>
                <a:latin typeface="+mn-lt"/>
              </a:rPr>
              <a:t>CLARA Based Application Vertical Elasticity</a:t>
            </a:r>
            <a:endParaRPr lang="en-US" sz="8000" b="1" dirty="0">
              <a:solidFill>
                <a:schemeClr val="accent3">
                  <a:lumMod val="20000"/>
                  <a:lumOff val="80000"/>
                </a:schemeClr>
              </a:solidFill>
              <a:latin typeface="+mn-lt"/>
            </a:endParaRPr>
          </a:p>
        </p:txBody>
      </p:sp>
      <p:sp>
        <p:nvSpPr>
          <p:cNvPr id="5" name="Text Box 123"/>
          <p:cNvSpPr txBox="1">
            <a:spLocks noChangeArrowheads="1"/>
          </p:cNvSpPr>
          <p:nvPr/>
        </p:nvSpPr>
        <p:spPr bwMode="auto">
          <a:xfrm>
            <a:off x="5486400" y="3200400"/>
            <a:ext cx="21945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182880" rIns="182880" bIns="18288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800" dirty="0" smtClean="0">
                <a:solidFill>
                  <a:schemeClr val="accent3">
                    <a:lumMod val="20000"/>
                    <a:lumOff val="80000"/>
                  </a:schemeClr>
                </a:solidFill>
                <a:latin typeface="+mn-lt"/>
              </a:rPr>
              <a:t>V. Gyurjyan, D. Abbott, W. </a:t>
            </a:r>
            <a:r>
              <a:rPr lang="en-US" sz="4800" dirty="0" err="1" smtClean="0">
                <a:solidFill>
                  <a:schemeClr val="accent3">
                    <a:lumMod val="20000"/>
                    <a:lumOff val="80000"/>
                  </a:schemeClr>
                </a:solidFill>
                <a:latin typeface="+mn-lt"/>
              </a:rPr>
              <a:t>Gu</a:t>
            </a:r>
            <a:r>
              <a:rPr lang="en-US" sz="4800" dirty="0" smtClean="0">
                <a:solidFill>
                  <a:schemeClr val="accent3">
                    <a:lumMod val="20000"/>
                    <a:lumOff val="80000"/>
                  </a:schemeClr>
                </a:solidFill>
                <a:latin typeface="+mn-lt"/>
              </a:rPr>
              <a:t>, G. </a:t>
            </a:r>
            <a:r>
              <a:rPr lang="en-US" sz="4800" dirty="0" err="1" smtClean="0">
                <a:solidFill>
                  <a:schemeClr val="accent3">
                    <a:lumMod val="20000"/>
                    <a:lumOff val="80000"/>
                  </a:schemeClr>
                </a:solidFill>
                <a:latin typeface="+mn-lt"/>
              </a:rPr>
              <a:t>Heyes</a:t>
            </a:r>
            <a:r>
              <a:rPr lang="en-US" sz="4800" dirty="0" smtClean="0">
                <a:solidFill>
                  <a:schemeClr val="accent3">
                    <a:lumMod val="20000"/>
                    <a:lumOff val="80000"/>
                  </a:schemeClr>
                </a:solidFill>
                <a:latin typeface="+mn-lt"/>
              </a:rPr>
              <a:t>, E. </a:t>
            </a:r>
            <a:r>
              <a:rPr lang="en-US" sz="4800" dirty="0" err="1" smtClean="0">
                <a:solidFill>
                  <a:schemeClr val="accent3">
                    <a:lumMod val="20000"/>
                    <a:lumOff val="80000"/>
                  </a:schemeClr>
                </a:solidFill>
                <a:latin typeface="+mn-lt"/>
              </a:rPr>
              <a:t>Jastrzembski</a:t>
            </a:r>
            <a:r>
              <a:rPr lang="en-US" sz="4800" dirty="0" smtClean="0">
                <a:solidFill>
                  <a:schemeClr val="accent3">
                    <a:lumMod val="20000"/>
                    <a:lumOff val="80000"/>
                  </a:schemeClr>
                </a:solidFill>
                <a:latin typeface="+mn-lt"/>
              </a:rPr>
              <a:t>, S. Mancilla</a:t>
            </a:r>
            <a:r>
              <a:rPr lang="en-US" sz="4800" baseline="30000" dirty="0" smtClean="0">
                <a:solidFill>
                  <a:schemeClr val="accent3">
                    <a:lumMod val="20000"/>
                    <a:lumOff val="80000"/>
                  </a:schemeClr>
                </a:solidFill>
                <a:latin typeface="+mn-lt"/>
              </a:rPr>
              <a:t>1</a:t>
            </a:r>
            <a:r>
              <a:rPr lang="en-US" sz="4800" dirty="0" smtClean="0">
                <a:solidFill>
                  <a:schemeClr val="accent3">
                    <a:lumMod val="20000"/>
                    <a:lumOff val="80000"/>
                  </a:schemeClr>
                </a:solidFill>
                <a:latin typeface="+mn-lt"/>
              </a:rPr>
              <a:t>, B. </a:t>
            </a:r>
            <a:r>
              <a:rPr lang="en-US" sz="4800" dirty="0" err="1" smtClean="0">
                <a:solidFill>
                  <a:schemeClr val="accent3">
                    <a:lumMod val="20000"/>
                    <a:lumOff val="80000"/>
                  </a:schemeClr>
                </a:solidFill>
                <a:latin typeface="+mn-lt"/>
              </a:rPr>
              <a:t>Muffit</a:t>
            </a:r>
            <a:r>
              <a:rPr lang="en-US" sz="4800" dirty="0" smtClean="0">
                <a:solidFill>
                  <a:schemeClr val="accent3">
                    <a:lumMod val="20000"/>
                    <a:lumOff val="80000"/>
                  </a:schemeClr>
                </a:solidFill>
                <a:latin typeface="+mn-lt"/>
              </a:rPr>
              <a:t>, R. Oyarzun</a:t>
            </a:r>
            <a:r>
              <a:rPr lang="en-US" sz="4800" baseline="30000" dirty="0" smtClean="0">
                <a:solidFill>
                  <a:schemeClr val="accent3">
                    <a:lumMod val="20000"/>
                    <a:lumOff val="80000"/>
                  </a:schemeClr>
                </a:solidFill>
                <a:latin typeface="+mn-lt"/>
              </a:rPr>
              <a:t>1</a:t>
            </a:r>
            <a:r>
              <a:rPr lang="en-US" sz="4800" dirty="0" smtClean="0">
                <a:solidFill>
                  <a:schemeClr val="accent3">
                    <a:lumMod val="20000"/>
                    <a:lumOff val="80000"/>
                  </a:schemeClr>
                </a:solidFill>
                <a:latin typeface="+mn-lt"/>
              </a:rPr>
              <a:t>, C. </a:t>
            </a:r>
            <a:r>
              <a:rPr lang="en-US" sz="4800" dirty="0" err="1" smtClean="0">
                <a:solidFill>
                  <a:schemeClr val="accent3">
                    <a:lumMod val="20000"/>
                    <a:lumOff val="80000"/>
                  </a:schemeClr>
                </a:solidFill>
                <a:latin typeface="+mn-lt"/>
              </a:rPr>
              <a:t>Timmer</a:t>
            </a:r>
            <a:endParaRPr lang="en-US" sz="4800" baseline="30000" dirty="0" smtClean="0">
              <a:solidFill>
                <a:schemeClr val="accent3">
                  <a:lumMod val="20000"/>
                  <a:lumOff val="80000"/>
                </a:schemeClr>
              </a:solidFill>
              <a:latin typeface="+mn-lt"/>
            </a:endParaRPr>
          </a:p>
          <a:p>
            <a:pPr algn="ctr" eaLnBrk="1" hangingPunct="1"/>
            <a:r>
              <a:rPr lang="en-US" sz="4800" baseline="30000" dirty="0" smtClean="0">
                <a:solidFill>
                  <a:schemeClr val="accent3">
                    <a:lumMod val="20000"/>
                    <a:lumOff val="80000"/>
                  </a:schemeClr>
                </a:solidFill>
                <a:latin typeface="+mn-lt"/>
              </a:rPr>
              <a:t>1</a:t>
            </a:r>
            <a:r>
              <a:rPr lang="en-US" sz="4800" dirty="0" smtClean="0">
                <a:solidFill>
                  <a:schemeClr val="accent3">
                    <a:lumMod val="20000"/>
                    <a:lumOff val="80000"/>
                  </a:schemeClr>
                </a:solidFill>
                <a:latin typeface="+mn-lt"/>
              </a:rPr>
              <a:t> </a:t>
            </a:r>
            <a:r>
              <a:rPr lang="en-US" sz="3200" dirty="0" smtClean="0">
                <a:solidFill>
                  <a:schemeClr val="accent3">
                    <a:lumMod val="20000"/>
                    <a:lumOff val="80000"/>
                  </a:schemeClr>
                </a:solidFill>
                <a:latin typeface="+mn-lt"/>
              </a:rPr>
              <a:t>Universidad </a:t>
            </a:r>
            <a:r>
              <a:rPr lang="en-US" sz="3200" dirty="0" err="1" smtClean="0">
                <a:solidFill>
                  <a:schemeClr val="accent3">
                    <a:lumMod val="20000"/>
                    <a:lumOff val="80000"/>
                  </a:schemeClr>
                </a:solidFill>
                <a:latin typeface="+mn-lt"/>
              </a:rPr>
              <a:t>Technica</a:t>
            </a:r>
            <a:r>
              <a:rPr lang="en-US" sz="3200" dirty="0" smtClean="0">
                <a:solidFill>
                  <a:schemeClr val="accent3">
                    <a:lumMod val="20000"/>
                    <a:lumOff val="80000"/>
                  </a:schemeClr>
                </a:solidFill>
                <a:latin typeface="+mn-lt"/>
              </a:rPr>
              <a:t> Federico Santa Maria, Chile</a:t>
            </a:r>
            <a:endParaRPr lang="en-US" sz="4000" dirty="0">
              <a:solidFill>
                <a:schemeClr val="accent3">
                  <a:lumMod val="20000"/>
                  <a:lumOff val="80000"/>
                </a:schemeClr>
              </a:solidFill>
              <a:latin typeface="+mn-lt"/>
            </a:endParaRPr>
          </a:p>
        </p:txBody>
      </p:sp>
      <p:sp>
        <p:nvSpPr>
          <p:cNvPr id="24" name="TextBox 23"/>
          <p:cNvSpPr txBox="1"/>
          <p:nvPr/>
        </p:nvSpPr>
        <p:spPr>
          <a:xfrm>
            <a:off x="1828800" y="40050719"/>
            <a:ext cx="6083717" cy="2554545"/>
          </a:xfrm>
          <a:prstGeom prst="rect">
            <a:avLst/>
          </a:prstGeom>
          <a:solidFill>
            <a:schemeClr val="accent1">
              <a:lumMod val="40000"/>
              <a:lumOff val="60000"/>
            </a:schemeClr>
          </a:solidFill>
        </p:spPr>
        <p:txBody>
          <a:bodyPr wrap="none" rtlCol="0">
            <a:spAutoFit/>
          </a:bodyPr>
          <a:lstStyle/>
          <a:p>
            <a:r>
              <a:rPr lang="en-US" sz="3200" dirty="0" smtClean="0"/>
              <a:t>Vardan Gyurjyan</a:t>
            </a:r>
          </a:p>
          <a:p>
            <a:r>
              <a:rPr lang="en-US" sz="3200" dirty="0" smtClean="0"/>
              <a:t>Jefferson Lab</a:t>
            </a:r>
          </a:p>
          <a:p>
            <a:r>
              <a:rPr lang="en-US" sz="3200" dirty="0" smtClean="0"/>
              <a:t>Email: </a:t>
            </a:r>
            <a:r>
              <a:rPr lang="en-US" sz="3200" dirty="0" err="1" smtClean="0"/>
              <a:t>gurjyan@jlab.org</a:t>
            </a:r>
            <a:endParaRPr lang="en-US" sz="3200" dirty="0" smtClean="0"/>
          </a:p>
          <a:p>
            <a:r>
              <a:rPr lang="en-US" sz="3200" dirty="0" smtClean="0"/>
              <a:t>Website: https://</a:t>
            </a:r>
            <a:r>
              <a:rPr lang="en-US" sz="3200" dirty="0" err="1" smtClean="0"/>
              <a:t>claraweb.jlab.org</a:t>
            </a:r>
            <a:endParaRPr lang="en-US" sz="3200" dirty="0" smtClean="0"/>
          </a:p>
          <a:p>
            <a:r>
              <a:rPr lang="en-US" sz="3200" dirty="0" smtClean="0"/>
              <a:t>Phone: 757 753 9165</a:t>
            </a:r>
            <a:endParaRPr lang="en-US" sz="3200" dirty="0"/>
          </a:p>
        </p:txBody>
      </p:sp>
      <p:sp>
        <p:nvSpPr>
          <p:cNvPr id="25" name="TextBox 24"/>
          <p:cNvSpPr txBox="1"/>
          <p:nvPr/>
        </p:nvSpPr>
        <p:spPr>
          <a:xfrm>
            <a:off x="1828800" y="38862000"/>
            <a:ext cx="2638671" cy="1015663"/>
          </a:xfrm>
          <a:prstGeom prst="rect">
            <a:avLst/>
          </a:prstGeom>
          <a:noFill/>
        </p:spPr>
        <p:txBody>
          <a:bodyPr wrap="none" rtlCol="0">
            <a:spAutoFit/>
          </a:bodyPr>
          <a:lstStyle/>
          <a:p>
            <a:r>
              <a:rPr lang="en-US" sz="6000" b="1" dirty="0" smtClean="0"/>
              <a:t>Contact</a:t>
            </a:r>
            <a:endParaRPr lang="en-US" sz="6000" b="1" dirty="0"/>
          </a:p>
        </p:txBody>
      </p:sp>
      <p:sp>
        <p:nvSpPr>
          <p:cNvPr id="26" name="TextBox 25"/>
          <p:cNvSpPr txBox="1"/>
          <p:nvPr/>
        </p:nvSpPr>
        <p:spPr>
          <a:xfrm>
            <a:off x="16916400" y="40050719"/>
            <a:ext cx="14173200" cy="2926080"/>
          </a:xfrm>
          <a:prstGeom prst="rect">
            <a:avLst/>
          </a:prstGeom>
          <a:noFill/>
        </p:spPr>
        <p:txBody>
          <a:bodyPr wrap="square" tIns="91440" bIns="91440" numCol="1" spcCol="457200" rtlCol="0">
            <a:noAutofit/>
          </a:bodyPr>
          <a:lstStyle/>
          <a:p>
            <a:pPr marL="457200" lvl="0" indent="-457200">
              <a:buFont typeface="+mj-lt"/>
              <a:buAutoNum type="arabicPeriod"/>
            </a:pPr>
            <a:r>
              <a:rPr lang="en-US" sz="1800" dirty="0"/>
              <a:t>V. Gyurjyan et al</a:t>
            </a:r>
            <a:r>
              <a:rPr lang="en-US" sz="1800" i="1" dirty="0"/>
              <a:t>, “</a:t>
            </a:r>
            <a:r>
              <a:rPr lang="en-US" sz="1800" dirty="0"/>
              <a:t>CLARA: A Contemporary Approach to Physics Data Processing</a:t>
            </a:r>
            <a:r>
              <a:rPr lang="en-US" sz="1800" i="1" dirty="0"/>
              <a:t>”,</a:t>
            </a:r>
            <a:r>
              <a:rPr lang="en-US" sz="1800" dirty="0"/>
              <a:t> </a:t>
            </a:r>
            <a:r>
              <a:rPr lang="en-US" sz="1800" i="1" dirty="0"/>
              <a:t>Journal of Physics: Conf. Ser.</a:t>
            </a:r>
            <a:r>
              <a:rPr lang="en-US" sz="1800" dirty="0"/>
              <a:t> Volume 331, 2011</a:t>
            </a:r>
          </a:p>
          <a:p>
            <a:pPr marL="457200" lvl="0" indent="-457200">
              <a:buFont typeface="+mj-lt"/>
              <a:buAutoNum type="arabicPeriod"/>
            </a:pPr>
            <a:r>
              <a:rPr lang="en-US" sz="1800" dirty="0" smtClean="0"/>
              <a:t>V</a:t>
            </a:r>
            <a:r>
              <a:rPr lang="en-US" sz="1800" dirty="0"/>
              <a:t>. Gyurjyan et al, “Component Based Dataflow Processing Framework” 2015 IEEE International Conference on Big Data, Santa Clara</a:t>
            </a:r>
          </a:p>
          <a:p>
            <a:pPr marL="457200" lvl="0" indent="-457200">
              <a:buFont typeface="+mj-lt"/>
              <a:buAutoNum type="arabicPeriod"/>
            </a:pPr>
            <a:r>
              <a:rPr lang="en-US" sz="1800" dirty="0"/>
              <a:t>V. Gyurjyan et al, “CLARA: CLAS12 Reconstruction and Analysis Framework”, 17</a:t>
            </a:r>
            <a:r>
              <a:rPr lang="en-US" sz="1800" baseline="30000" dirty="0"/>
              <a:t>th</a:t>
            </a:r>
            <a:r>
              <a:rPr lang="en-US" sz="1800" dirty="0"/>
              <a:t> International Workshop On Advanced Computing and Analysis Techniques In Physics Research, ACAT </a:t>
            </a:r>
            <a:r>
              <a:rPr lang="en-US" sz="1800" dirty="0" smtClean="0"/>
              <a:t>2016</a:t>
            </a:r>
          </a:p>
          <a:p>
            <a:pPr marL="457200" indent="-457200">
              <a:buFont typeface="+mj-lt"/>
              <a:buAutoNum type="arabicPeriod"/>
            </a:pPr>
            <a:r>
              <a:rPr lang="en-US" sz="1800" dirty="0"/>
              <a:t> </a:t>
            </a:r>
            <a:r>
              <a:rPr lang="en-US" sz="1800" dirty="0" smtClean="0"/>
              <a:t>F. </a:t>
            </a:r>
            <a:r>
              <a:rPr lang="en-US" sz="1800" dirty="0" err="1" smtClean="0"/>
              <a:t>Denneman</a:t>
            </a:r>
            <a:r>
              <a:rPr lang="en-US" sz="1800" dirty="0" smtClean="0"/>
              <a:t>, “NUMA Deep Dive Part 2: </a:t>
            </a:r>
            <a:r>
              <a:rPr lang="en-US" sz="1800" dirty="0"/>
              <a:t>System Architecture”, http://</a:t>
            </a:r>
            <a:r>
              <a:rPr lang="en-US" sz="1800" dirty="0" err="1"/>
              <a:t>frankdenneman.nl</a:t>
            </a:r>
            <a:r>
              <a:rPr lang="en-US" sz="1800" dirty="0"/>
              <a:t>/2016/07/08/numa-deep-dive-part-2-system-architecture/</a:t>
            </a:r>
            <a:endParaRPr lang="en-US" sz="1800" dirty="0" smtClean="0"/>
          </a:p>
          <a:p>
            <a:r>
              <a:rPr lang="en-US" sz="1800" dirty="0" smtClean="0"/>
              <a:t> </a:t>
            </a:r>
          </a:p>
          <a:p>
            <a:pPr marL="457200" indent="-457200">
              <a:buFont typeface="+mj-lt"/>
              <a:buAutoNum type="arabicPeriod"/>
            </a:pPr>
            <a:endParaRPr lang="en-US" sz="1800" dirty="0"/>
          </a:p>
        </p:txBody>
      </p:sp>
      <p:sp>
        <p:nvSpPr>
          <p:cNvPr id="27" name="TextBox 26"/>
          <p:cNvSpPr txBox="1"/>
          <p:nvPr/>
        </p:nvSpPr>
        <p:spPr>
          <a:xfrm>
            <a:off x="16916400" y="38862000"/>
            <a:ext cx="3689793" cy="1015663"/>
          </a:xfrm>
          <a:prstGeom prst="rect">
            <a:avLst/>
          </a:prstGeom>
          <a:noFill/>
        </p:spPr>
        <p:txBody>
          <a:bodyPr wrap="none" rtlCol="0">
            <a:spAutoFit/>
          </a:bodyPr>
          <a:lstStyle/>
          <a:p>
            <a:r>
              <a:rPr lang="en-US" sz="6000" b="1" dirty="0" smtClean="0"/>
              <a:t>References</a:t>
            </a:r>
            <a:endParaRPr lang="en-US" sz="6000" b="1" dirty="0"/>
          </a:p>
        </p:txBody>
      </p:sp>
      <p:sp>
        <p:nvSpPr>
          <p:cNvPr id="10" name="Text Box 189"/>
          <p:cNvSpPr txBox="1">
            <a:spLocks noChangeArrowheads="1"/>
          </p:cNvSpPr>
          <p:nvPr/>
        </p:nvSpPr>
        <p:spPr bwMode="auto">
          <a:xfrm>
            <a:off x="1828800" y="7086600"/>
            <a:ext cx="14173200" cy="4308872"/>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en-US" sz="3200" dirty="0" smtClean="0">
                <a:latin typeface="+mn-lt"/>
              </a:rPr>
              <a:t>Processor </a:t>
            </a:r>
            <a:r>
              <a:rPr lang="en-US" sz="3200" dirty="0">
                <a:latin typeface="+mn-lt"/>
              </a:rPr>
              <a:t>speed and core counts are important factors for vertical scaling of the multi-threaded application. However, hardware specific memory subsystem and application core affinity can have equal or sometimes even greater impact on application performance. In this paper we conduct a</a:t>
            </a:r>
            <a:r>
              <a:rPr lang="en-US" sz="3200" b="1" dirty="0">
                <a:latin typeface="+mn-lt"/>
              </a:rPr>
              <a:t> </a:t>
            </a:r>
            <a:r>
              <a:rPr lang="en-US" sz="3200" dirty="0">
                <a:latin typeface="+mn-lt"/>
              </a:rPr>
              <a:t>performance study of the CLARA based CLAS12 reconstruction application, running on the JLAB computing farm.  We show that choosing a proper application deployment configuration that takes into account computing node processor architecture can substantially increase scaling performance</a:t>
            </a:r>
            <a:r>
              <a:rPr lang="en-US" sz="3200" dirty="0" smtClean="0">
                <a:latin typeface="+mn-lt"/>
              </a:rPr>
              <a:t>.</a:t>
            </a:r>
            <a:endParaRPr lang="en-US" sz="3200" dirty="0">
              <a:latin typeface="+mn-lt"/>
            </a:endParaRPr>
          </a:p>
        </p:txBody>
      </p:sp>
      <p:sp>
        <p:nvSpPr>
          <p:cNvPr id="32" name="Rectangle 31"/>
          <p:cNvSpPr/>
          <p:nvPr/>
        </p:nvSpPr>
        <p:spPr>
          <a:xfrm>
            <a:off x="1828800" y="61722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6000" b="1" dirty="0" smtClean="0">
                <a:solidFill>
                  <a:schemeClr val="accent3">
                    <a:lumMod val="20000"/>
                    <a:lumOff val="80000"/>
                  </a:schemeClr>
                </a:solidFill>
              </a:rPr>
              <a:t>Abstract</a:t>
            </a:r>
            <a:endParaRPr lang="en-US" sz="6000" b="1" dirty="0">
              <a:solidFill>
                <a:schemeClr val="accent3">
                  <a:lumMod val="20000"/>
                  <a:lumOff val="80000"/>
                </a:schemeClr>
              </a:solidFill>
            </a:endParaRPr>
          </a:p>
        </p:txBody>
      </p:sp>
      <p:sp>
        <p:nvSpPr>
          <p:cNvPr id="15" name="Text Box 194"/>
          <p:cNvSpPr txBox="1">
            <a:spLocks noChangeArrowheads="1"/>
          </p:cNvSpPr>
          <p:nvPr/>
        </p:nvSpPr>
        <p:spPr bwMode="auto">
          <a:xfrm>
            <a:off x="16916400" y="7086600"/>
            <a:ext cx="14173200" cy="14157726"/>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smtClean="0">
                <a:latin typeface="+mn-lt"/>
              </a:rPr>
              <a:t>The </a:t>
            </a:r>
            <a:r>
              <a:rPr lang="en-US" sz="3200" dirty="0">
                <a:latin typeface="+mn-lt"/>
              </a:rPr>
              <a:t>rest of the study was done on the Xeon </a:t>
            </a:r>
            <a:r>
              <a:rPr lang="en-US" sz="3200" dirty="0" err="1">
                <a:latin typeface="+mn-lt"/>
              </a:rPr>
              <a:t>Broadwell</a:t>
            </a:r>
            <a:r>
              <a:rPr lang="en-US" sz="3200" dirty="0">
                <a:latin typeface="+mn-lt"/>
              </a:rPr>
              <a:t> 2.3 GHz dual 18 core hardware. The </a:t>
            </a:r>
            <a:r>
              <a:rPr lang="en-US" sz="3200" dirty="0" smtClean="0">
                <a:latin typeface="+mn-lt"/>
              </a:rPr>
              <a:t>series of CLARA </a:t>
            </a:r>
            <a:r>
              <a:rPr lang="en-US" sz="3200" dirty="0">
                <a:latin typeface="+mn-lt"/>
              </a:rPr>
              <a:t>configurations scaling measurements were conducted (results are shown in Figure 2). First we tested the scaling of the reconstruction application running in a single CLARA runtime. In this case, CLAS12 reconstruction services were deployed in a single CLARA data processing environment (DPE). Thus, we scaled a single process for up to 72 parallel threads, reconstructing events from the simulated physics data having at least 4 tracks in the CLAS12 detector. For the measurements, the data files were staged in the shared memory to minimize IO contribution to the data processing latency. The results showed non-linear scaling, becoming more and more prominent at higher core counts (see Figure </a:t>
            </a:r>
            <a:r>
              <a:rPr lang="en-US" sz="3200" dirty="0" smtClean="0">
                <a:latin typeface="+mn-lt"/>
              </a:rPr>
              <a:t>2, curve 36P36H)</a:t>
            </a:r>
            <a:r>
              <a:rPr lang="en-US" sz="3200" dirty="0">
                <a:latin typeface="+mn-lt"/>
              </a:rPr>
              <a:t>. </a:t>
            </a:r>
            <a:endParaRPr lang="en-US" sz="3200" dirty="0" smtClean="0">
              <a:latin typeface="+mn-lt"/>
            </a:endParaRPr>
          </a:p>
          <a:p>
            <a:pPr algn="just" eaLnBrk="1" hangingPunct="1"/>
            <a:r>
              <a:rPr lang="en-US" sz="3200" dirty="0" smtClean="0">
                <a:latin typeface="+mn-lt"/>
              </a:rPr>
              <a:t>The set of measurements were conducted testing different CLARA configurations, varying number of DPEs running in a same node. Each DPE was deploying complete chain of reconstruction services. We also measure performance in case DPEs were sharing single IO services (Single-IO-Services mode) to minimize IO latency impact on the performance even though file IO was of the memory.</a:t>
            </a:r>
            <a:endParaRPr lang="en-US" sz="3200" dirty="0">
              <a:latin typeface="+mn-lt"/>
            </a:endParaRPr>
          </a:p>
          <a:p>
            <a:pPr algn="just" eaLnBrk="1" hangingPunct="1"/>
            <a:r>
              <a:rPr lang="en-US" sz="3200" dirty="0" smtClean="0">
                <a:latin typeface="+mn-lt"/>
              </a:rPr>
              <a:t>So, the </a:t>
            </a:r>
            <a:r>
              <a:rPr lang="en-US" sz="3200" dirty="0">
                <a:latin typeface="+mn-lt"/>
              </a:rPr>
              <a:t>reconstruction application was deployed in 2 CLARA DPEs, assigning half of the cores with their own non-uniform memory access controllers (NUMA) to each DPE. So, having two CLARA runtime processes running in the same node, assigned to dedicated NUMA nodes </a:t>
            </a:r>
            <a:r>
              <a:rPr lang="en-US" sz="3200" dirty="0" smtClean="0">
                <a:latin typeface="+mn-lt"/>
              </a:rPr>
              <a:t>(18P18H-</a:t>
            </a:r>
            <a:r>
              <a:rPr lang="en-US" sz="3200" dirty="0">
                <a:latin typeface="+mn-lt"/>
              </a:rPr>
              <a:t>Node0 and </a:t>
            </a:r>
            <a:r>
              <a:rPr lang="en-US" sz="3200" dirty="0" smtClean="0">
                <a:latin typeface="+mn-lt"/>
              </a:rPr>
              <a:t>18P18H-</a:t>
            </a:r>
            <a:r>
              <a:rPr lang="en-US" sz="3200" dirty="0">
                <a:latin typeface="+mn-lt"/>
              </a:rPr>
              <a:t>Node1 configurations, see </a:t>
            </a:r>
            <a:r>
              <a:rPr lang="en-US" sz="3200" dirty="0" smtClean="0">
                <a:latin typeface="+mn-lt"/>
              </a:rPr>
              <a:t>Table </a:t>
            </a:r>
            <a:r>
              <a:rPr lang="en-US" sz="3200" dirty="0">
                <a:latin typeface="+mn-lt"/>
              </a:rPr>
              <a:t>1), we were able to improve application scalability by more than 45%. CLARA 2DPE configuration without core affinity showed only 23% improvement. Xeon </a:t>
            </a:r>
            <a:r>
              <a:rPr lang="en-US" sz="3200" dirty="0" err="1">
                <a:latin typeface="+mn-lt"/>
              </a:rPr>
              <a:t>Broadwell</a:t>
            </a:r>
            <a:r>
              <a:rPr lang="en-US" sz="3200" dirty="0">
                <a:latin typeface="+mn-lt"/>
              </a:rPr>
              <a:t> hardware configuration with 2 LLC memory rings [4] suggested the CLARA 4DPE configuration with the core assignments shown in the </a:t>
            </a:r>
            <a:r>
              <a:rPr lang="en-US" sz="3200" dirty="0" smtClean="0">
                <a:latin typeface="+mn-lt"/>
              </a:rPr>
              <a:t>Table </a:t>
            </a:r>
            <a:r>
              <a:rPr lang="en-US" sz="3200" dirty="0">
                <a:latin typeface="+mn-lt"/>
              </a:rPr>
              <a:t>1. The 4DPE configuration improved vertical scaling by only 11.5%</a:t>
            </a:r>
            <a:r>
              <a:rPr lang="en-US" sz="3200" dirty="0" smtClean="0">
                <a:latin typeface="+mn-lt"/>
              </a:rPr>
              <a:t>.</a:t>
            </a:r>
            <a:endParaRPr lang="en-US" sz="3200" dirty="0">
              <a:latin typeface="+mn-lt"/>
            </a:endParaRPr>
          </a:p>
        </p:txBody>
      </p:sp>
      <p:sp>
        <p:nvSpPr>
          <p:cNvPr id="33" name="Rectangle 32"/>
          <p:cNvSpPr/>
          <p:nvPr/>
        </p:nvSpPr>
        <p:spPr>
          <a:xfrm>
            <a:off x="1828800" y="115062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6000" b="1" dirty="0" smtClean="0">
                <a:solidFill>
                  <a:schemeClr val="accent3">
                    <a:lumMod val="20000"/>
                    <a:lumOff val="80000"/>
                  </a:schemeClr>
                </a:solidFill>
              </a:rPr>
              <a:t>Introduction</a:t>
            </a:r>
            <a:endParaRPr lang="en-US" sz="6000" b="1" dirty="0">
              <a:solidFill>
                <a:schemeClr val="accent3">
                  <a:lumMod val="20000"/>
                  <a:lumOff val="80000"/>
                </a:schemeClr>
              </a:solidFill>
            </a:endParaRPr>
          </a:p>
        </p:txBody>
      </p:sp>
      <p:sp>
        <p:nvSpPr>
          <p:cNvPr id="13" name="Text Box 192"/>
          <p:cNvSpPr txBox="1">
            <a:spLocks noChangeArrowheads="1"/>
          </p:cNvSpPr>
          <p:nvPr/>
        </p:nvSpPr>
        <p:spPr bwMode="auto">
          <a:xfrm>
            <a:off x="1828800" y="22174200"/>
            <a:ext cx="14173200" cy="4308872"/>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smtClean="0">
                <a:latin typeface="+mn-lt"/>
              </a:rPr>
              <a:t>The </a:t>
            </a:r>
            <a:r>
              <a:rPr lang="en-US" sz="3200" dirty="0">
                <a:latin typeface="+mn-lt"/>
              </a:rPr>
              <a:t>CLAS12 event reconstruction application consists of services responsible for specific algorithms of overall data processing, such as hit based and time based track reconstruction in the forward and central detectors, electromagnetic calorimeter reconstruction, time-of–flight detector reconstruction and etc.</a:t>
            </a:r>
            <a:br>
              <a:rPr lang="en-US" sz="3200" dirty="0">
                <a:latin typeface="+mn-lt"/>
              </a:rPr>
            </a:br>
            <a:r>
              <a:rPr lang="en-US" sz="3200" dirty="0">
                <a:latin typeface="+mn-lt"/>
              </a:rPr>
              <a:t>The event reconstruction application vertical scaling tests were conducted on 4 different hardware flavors of the JLAB computing farm: AMD, Xeon </a:t>
            </a:r>
            <a:r>
              <a:rPr lang="en-US" sz="3200" dirty="0" err="1">
                <a:latin typeface="+mn-lt"/>
              </a:rPr>
              <a:t>Haswell</a:t>
            </a:r>
            <a:r>
              <a:rPr lang="en-US" sz="3200" dirty="0">
                <a:latin typeface="+mn-lt"/>
              </a:rPr>
              <a:t> 2.3GHz, Xeon </a:t>
            </a:r>
            <a:r>
              <a:rPr lang="en-US" sz="3200" dirty="0" err="1">
                <a:latin typeface="+mn-lt"/>
              </a:rPr>
              <a:t>Broadwell</a:t>
            </a:r>
            <a:r>
              <a:rPr lang="en-US" sz="3200" dirty="0">
                <a:latin typeface="+mn-lt"/>
              </a:rPr>
              <a:t> 2.3GHz and Xeon Phi KNL 1.3GHz. The results of </a:t>
            </a:r>
            <a:r>
              <a:rPr lang="en-US" sz="3200" dirty="0" smtClean="0">
                <a:latin typeface="+mn-lt"/>
              </a:rPr>
              <a:t>this </a:t>
            </a:r>
            <a:r>
              <a:rPr lang="en-US" sz="3200" dirty="0">
                <a:latin typeface="+mn-lt"/>
              </a:rPr>
              <a:t>measurements are shown in Figure 1. </a:t>
            </a:r>
            <a:endParaRPr lang="en-US" sz="3200" dirty="0" smtClean="0">
              <a:latin typeface="+mn-lt"/>
              <a:cs typeface="Arial"/>
            </a:endParaRPr>
          </a:p>
        </p:txBody>
      </p:sp>
      <p:sp>
        <p:nvSpPr>
          <p:cNvPr id="34" name="Rectangle 33"/>
          <p:cNvSpPr/>
          <p:nvPr/>
        </p:nvSpPr>
        <p:spPr>
          <a:xfrm>
            <a:off x="1828800" y="212598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6000" b="1" dirty="0" smtClean="0">
                <a:solidFill>
                  <a:schemeClr val="accent3">
                    <a:lumMod val="20000"/>
                    <a:lumOff val="80000"/>
                  </a:schemeClr>
                </a:solidFill>
              </a:rPr>
              <a:t>Methods and Materials</a:t>
            </a:r>
            <a:endParaRPr lang="en-US" sz="6000" b="1" dirty="0">
              <a:solidFill>
                <a:schemeClr val="accent3">
                  <a:lumMod val="20000"/>
                  <a:lumOff val="80000"/>
                </a:schemeClr>
              </a:solidFill>
            </a:endParaRPr>
          </a:p>
        </p:txBody>
      </p:sp>
      <p:sp>
        <p:nvSpPr>
          <p:cNvPr id="12" name="Text Box 191"/>
          <p:cNvSpPr txBox="1">
            <a:spLocks noChangeArrowheads="1"/>
          </p:cNvSpPr>
          <p:nvPr/>
        </p:nvSpPr>
        <p:spPr bwMode="auto">
          <a:xfrm>
            <a:off x="16916400" y="27355800"/>
            <a:ext cx="14173200" cy="6278641"/>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a:latin typeface="+mn-lt"/>
              </a:rPr>
              <a:t>The CLAS12 data processing application vertical scaling results are shown in the </a:t>
            </a:r>
            <a:r>
              <a:rPr lang="en-US" sz="3200">
                <a:latin typeface="+mn-lt"/>
              </a:rPr>
              <a:t>Figure </a:t>
            </a:r>
            <a:r>
              <a:rPr lang="en-US" sz="3200" smtClean="0">
                <a:latin typeface="+mn-lt"/>
              </a:rPr>
              <a:t>3. </a:t>
            </a:r>
            <a:r>
              <a:rPr lang="en-US" sz="3200" dirty="0">
                <a:latin typeface="+mn-lt"/>
              </a:rPr>
              <a:t>This study showed that we can substantially improve performance by deploying 2 DPE CLARA configuration that scales over dedicated (assigned) processor cores. Two-process configuration without core assignments also showed improvement that was simply due to amelioration of the contention at the JRE garbage collector that is due to service engines excessive object creation. The IO latency can be an explanation for the marginal improvement of the 4DPE configuration performance. </a:t>
            </a:r>
            <a:r>
              <a:rPr lang="en-US" sz="3200" dirty="0" smtClean="0">
                <a:latin typeface="+mn-lt"/>
              </a:rPr>
              <a:t> </a:t>
            </a:r>
          </a:p>
          <a:p>
            <a:pPr algn="just" eaLnBrk="1" hangingPunct="1"/>
            <a:r>
              <a:rPr lang="en-US" sz="3200" dirty="0" smtClean="0">
                <a:latin typeface="+mn-lt"/>
              </a:rPr>
              <a:t>The results for the Single-IO-Services mode are very promising, however the CLARA orchestrator latency was not taken into account. Even though we are not expecting large application orchestration latency the new measurements is required to confirm the Single-IO-Services mode results.  </a:t>
            </a:r>
            <a:endParaRPr lang="en-US" sz="3200" dirty="0">
              <a:latin typeface="+mn-lt"/>
            </a:endParaRPr>
          </a:p>
        </p:txBody>
      </p:sp>
      <p:sp>
        <p:nvSpPr>
          <p:cNvPr id="35" name="Rectangle 34"/>
          <p:cNvSpPr/>
          <p:nvPr/>
        </p:nvSpPr>
        <p:spPr>
          <a:xfrm>
            <a:off x="16916400" y="265176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schemeClr val="accent3">
                    <a:lumMod val="20000"/>
                    <a:lumOff val="80000"/>
                  </a:schemeClr>
                </a:solidFill>
              </a:rPr>
              <a:t>Discussion</a:t>
            </a:r>
            <a:endParaRPr lang="en-US" sz="6000" b="1" dirty="0">
              <a:solidFill>
                <a:schemeClr val="accent3">
                  <a:lumMod val="20000"/>
                  <a:lumOff val="80000"/>
                </a:schemeClr>
              </a:solidFill>
            </a:endParaRPr>
          </a:p>
        </p:txBody>
      </p:sp>
      <p:sp>
        <p:nvSpPr>
          <p:cNvPr id="14" name="Text Box 193"/>
          <p:cNvSpPr txBox="1">
            <a:spLocks noChangeArrowheads="1"/>
          </p:cNvSpPr>
          <p:nvPr/>
        </p:nvSpPr>
        <p:spPr bwMode="auto">
          <a:xfrm>
            <a:off x="16916400" y="34671000"/>
            <a:ext cx="14173200" cy="3323987"/>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smtClean="0">
                <a:latin typeface="+mn-lt"/>
              </a:rPr>
              <a:t>We </a:t>
            </a:r>
            <a:r>
              <a:rPr lang="en-US" sz="3200" dirty="0">
                <a:latin typeface="+mn-lt"/>
              </a:rPr>
              <a:t>conducted the CLAS12 reconstruction application performance benchmark measurements. We showed that vertical scalability of the application could be improved by proper combination of multithreading and multiprocessing. We also demonstrated the importance of the thread affinity to achieve maximum performance. All these improvements were done without user code modifications, thanks to the CLARA agile environment. </a:t>
            </a:r>
            <a:r>
              <a:rPr lang="en-US" sz="3200" dirty="0" smtClean="0">
                <a:latin typeface="+mn-lt"/>
              </a:rPr>
              <a:t> </a:t>
            </a:r>
            <a:endParaRPr lang="en-US" sz="3200" dirty="0">
              <a:latin typeface="+mn-lt"/>
            </a:endParaRPr>
          </a:p>
        </p:txBody>
      </p:sp>
      <p:sp>
        <p:nvSpPr>
          <p:cNvPr id="36" name="Rectangle 35"/>
          <p:cNvSpPr/>
          <p:nvPr/>
        </p:nvSpPr>
        <p:spPr>
          <a:xfrm>
            <a:off x="16916400" y="338328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schemeClr val="accent3">
                    <a:lumMod val="20000"/>
                    <a:lumOff val="80000"/>
                  </a:schemeClr>
                </a:solidFill>
              </a:rPr>
              <a:t>Conclusions</a:t>
            </a:r>
            <a:endParaRPr lang="en-US" sz="6000" b="1" dirty="0">
              <a:solidFill>
                <a:schemeClr val="accent3">
                  <a:lumMod val="20000"/>
                  <a:lumOff val="80000"/>
                </a:schemeClr>
              </a:solidFill>
            </a:endParaRPr>
          </a:p>
        </p:txBody>
      </p:sp>
      <p:sp>
        <p:nvSpPr>
          <p:cNvPr id="11" name="Text Box 190"/>
          <p:cNvSpPr txBox="1">
            <a:spLocks noChangeArrowheads="1"/>
          </p:cNvSpPr>
          <p:nvPr/>
        </p:nvSpPr>
        <p:spPr bwMode="auto">
          <a:xfrm>
            <a:off x="1828800" y="12344400"/>
            <a:ext cx="14173200" cy="8740855"/>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smtClean="0">
                <a:latin typeface="+mn-lt"/>
              </a:rPr>
              <a:t>Software </a:t>
            </a:r>
            <a:r>
              <a:rPr lang="en-US" sz="3200" dirty="0">
                <a:latin typeface="+mn-lt"/>
              </a:rPr>
              <a:t>systems, including scientific data processing applications have a distinct component based structure. Most data processing and data mining applications are divided into more or less autonomous cooperating software units, cooperating to achieve data processing goals.</a:t>
            </a:r>
            <a:br>
              <a:rPr lang="en-US" sz="3200" dirty="0">
                <a:latin typeface="+mn-lt"/>
              </a:rPr>
            </a:br>
            <a:r>
              <a:rPr lang="en-US" sz="3200" dirty="0">
                <a:latin typeface="+mn-lt"/>
              </a:rPr>
              <a:t>CLARA is a micro-services framework that presents software applications as a network of “building block” processes (services) that communicate data through message passing to achieve the computing objectives of an application [1][2][3]. These services are isolated, decoupled units of development that work on a specific concern. By considering the data processing application as an organization of cooperating autonomous services, CLARA improves application agility in terms of deployment, customization, distribution, and </a:t>
            </a:r>
            <a:r>
              <a:rPr lang="en-US" sz="3200" dirty="0" smtClean="0">
                <a:latin typeface="+mn-lt"/>
              </a:rPr>
              <a:t>scalability. The </a:t>
            </a:r>
            <a:r>
              <a:rPr lang="en-US" sz="3200" dirty="0">
                <a:latin typeface="+mn-lt"/>
              </a:rPr>
              <a:t>CLARA environment provides tools for service developers to present their developments (engines) as services. The CLARA service based application’s vertical and horizontal scaling are under responsibility of the framework, with the only requirement that service engines be thread safe. The CLARA framework is multilingual and offers language bindings for Java, Python and C++. </a:t>
            </a:r>
            <a:endParaRPr lang="en-US" sz="3200" dirty="0">
              <a:latin typeface="+mn-lt"/>
              <a:cs typeface="Arial"/>
            </a:endParaRPr>
          </a:p>
        </p:txBody>
      </p:sp>
      <p:sp>
        <p:nvSpPr>
          <p:cNvPr id="45" name="Rectangle 44"/>
          <p:cNvSpPr/>
          <p:nvPr/>
        </p:nvSpPr>
        <p:spPr>
          <a:xfrm>
            <a:off x="16916400" y="6172200"/>
            <a:ext cx="14173200" cy="9144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schemeClr val="accent3">
                    <a:lumMod val="20000"/>
                    <a:lumOff val="80000"/>
                  </a:schemeClr>
                </a:solidFill>
              </a:rPr>
              <a:t>Results</a:t>
            </a:r>
            <a:endParaRPr lang="en-US" sz="6000" b="1" dirty="0">
              <a:solidFill>
                <a:schemeClr val="accent3">
                  <a:lumMod val="20000"/>
                  <a:lumOff val="80000"/>
                </a:schemeClr>
              </a:solidFill>
            </a:endParaRPr>
          </a:p>
        </p:txBody>
      </p:sp>
      <p:sp>
        <p:nvSpPr>
          <p:cNvPr id="37" name="Text Box 180"/>
          <p:cNvSpPr txBox="1">
            <a:spLocks noChangeArrowheads="1"/>
          </p:cNvSpPr>
          <p:nvPr/>
        </p:nvSpPr>
        <p:spPr bwMode="auto">
          <a:xfrm>
            <a:off x="10047595" y="31847135"/>
            <a:ext cx="996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dirty="0" smtClean="0">
                <a:latin typeface="Calibri" pitchFamily="34" charset="0"/>
              </a:rPr>
              <a:t>Figure 2. </a:t>
            </a:r>
            <a:endParaRPr lang="en-US" sz="2400" dirty="0">
              <a:latin typeface="Calibri" pitchFamily="34" charset="0"/>
            </a:endParaRPr>
          </a:p>
        </p:txBody>
      </p:sp>
      <p:pic>
        <p:nvPicPr>
          <p:cNvPr id="2" name="Picture 1" descr="JLab_logo_white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457200"/>
            <a:ext cx="3657600" cy="1143000"/>
          </a:xfrm>
          <a:prstGeom prst="rect">
            <a:avLst/>
          </a:prstGeom>
        </p:spPr>
      </p:pic>
      <p:sp>
        <p:nvSpPr>
          <p:cNvPr id="46" name="Text Box 192"/>
          <p:cNvSpPr txBox="1">
            <a:spLocks noChangeArrowheads="1"/>
          </p:cNvSpPr>
          <p:nvPr/>
        </p:nvSpPr>
        <p:spPr bwMode="auto">
          <a:xfrm>
            <a:off x="1828800" y="32806244"/>
            <a:ext cx="14173200" cy="5293756"/>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3200" dirty="0" smtClean="0">
                <a:latin typeface="+mn-lt"/>
              </a:rPr>
              <a:t>Due </a:t>
            </a:r>
            <a:r>
              <a:rPr lang="en-US" sz="3200" dirty="0">
                <a:latin typeface="+mn-lt"/>
              </a:rPr>
              <a:t>to the fact that the CLAS12 reconstruction application is written in Java and does not support vector floating point operations, we were not expecting pleasing vertical scaling in the KNL node. However, we were not satisfied with the result we were getting on Xeon </a:t>
            </a:r>
            <a:r>
              <a:rPr lang="en-US" sz="3200" dirty="0" err="1">
                <a:latin typeface="+mn-lt"/>
              </a:rPr>
              <a:t>Broadwell</a:t>
            </a:r>
            <a:r>
              <a:rPr lang="en-US" sz="3200" dirty="0">
                <a:latin typeface="+mn-lt"/>
              </a:rPr>
              <a:t>, expecting to get at least 50% increase in performance compared to Xeon </a:t>
            </a:r>
            <a:r>
              <a:rPr lang="en-US" sz="3200" dirty="0" err="1">
                <a:latin typeface="+mn-lt"/>
              </a:rPr>
              <a:t>Haswell</a:t>
            </a:r>
            <a:r>
              <a:rPr lang="en-US" sz="3200" dirty="0">
                <a:latin typeface="+mn-lt"/>
              </a:rPr>
              <a:t>. Code analyses showed no thread contention, however we realized that code refactoring to assure minimization of the object creation could potentially improve performance by improve contention at the JRE </a:t>
            </a:r>
            <a:r>
              <a:rPr lang="en-US" sz="3200" dirty="0" smtClean="0">
                <a:latin typeface="+mn-lt"/>
              </a:rPr>
              <a:t>garbage collector </a:t>
            </a:r>
            <a:r>
              <a:rPr lang="en-US" sz="3200" dirty="0">
                <a:latin typeface="+mn-lt"/>
              </a:rPr>
              <a:t>level. At this was not feasible at this stage of the experiment readiness we decided to study CLARA configurations in the hopes of improving reconstruction application scalability</a:t>
            </a:r>
            <a:r>
              <a:rPr lang="en-US" sz="3200" dirty="0" smtClean="0">
                <a:latin typeface="+mn-lt"/>
              </a:rPr>
              <a:t>.</a:t>
            </a:r>
            <a:endParaRPr lang="en-US" sz="3200" dirty="0" smtClean="0">
              <a:latin typeface="+mn-lt"/>
              <a:cs typeface="Arial"/>
            </a:endParaRPr>
          </a:p>
        </p:txBody>
      </p:sp>
      <p:graphicFrame>
        <p:nvGraphicFramePr>
          <p:cNvPr id="47" name="Chart 46"/>
          <p:cNvGraphicFramePr/>
          <p:nvPr>
            <p:extLst>
              <p:ext uri="{D42A27DB-BD31-4B8C-83A1-F6EECF244321}">
                <p14:modId xmlns:p14="http://schemas.microsoft.com/office/powerpoint/2010/main" val="3989323603"/>
              </p:ext>
            </p:extLst>
          </p:nvPr>
        </p:nvGraphicFramePr>
        <p:xfrm>
          <a:off x="9067800" y="26970335"/>
          <a:ext cx="6629400" cy="4953000"/>
        </p:xfrm>
        <a:graphic>
          <a:graphicData uri="http://schemas.openxmlformats.org/drawingml/2006/chart">
            <c:chart xmlns:c="http://schemas.openxmlformats.org/drawingml/2006/chart" xmlns:r="http://schemas.openxmlformats.org/officeDocument/2006/relationships" r:id="rId4"/>
          </a:graphicData>
        </a:graphic>
      </p:graphicFrame>
      <p:sp>
        <p:nvSpPr>
          <p:cNvPr id="48" name="Text Box 180"/>
          <p:cNvSpPr txBox="1">
            <a:spLocks noChangeArrowheads="1"/>
          </p:cNvSpPr>
          <p:nvPr/>
        </p:nvSpPr>
        <p:spPr bwMode="auto">
          <a:xfrm>
            <a:off x="2209800" y="31699200"/>
            <a:ext cx="996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dirty="0" smtClean="0">
                <a:latin typeface="Calibri" pitchFamily="34" charset="0"/>
              </a:rPr>
              <a:t>Figure </a:t>
            </a:r>
            <a:r>
              <a:rPr lang="en-US" sz="1800" dirty="0">
                <a:latin typeface="Calibri" pitchFamily="34" charset="0"/>
              </a:rPr>
              <a:t>1. </a:t>
            </a:r>
          </a:p>
        </p:txBody>
      </p:sp>
      <p:graphicFrame>
        <p:nvGraphicFramePr>
          <p:cNvPr id="6" name="Object 5"/>
          <p:cNvGraphicFramePr>
            <a:graphicFrameLocks noChangeAspect="1"/>
          </p:cNvGraphicFramePr>
          <p:nvPr>
            <p:extLst>
              <p:ext uri="{D42A27DB-BD31-4B8C-83A1-F6EECF244321}">
                <p14:modId xmlns:p14="http://schemas.microsoft.com/office/powerpoint/2010/main" val="3934941020"/>
              </p:ext>
            </p:extLst>
          </p:nvPr>
        </p:nvGraphicFramePr>
        <p:xfrm>
          <a:off x="17373600" y="22402800"/>
          <a:ext cx="5486400" cy="2995612"/>
        </p:xfrm>
        <a:graphic>
          <a:graphicData uri="http://schemas.openxmlformats.org/presentationml/2006/ole">
            <mc:AlternateContent xmlns:mc="http://schemas.openxmlformats.org/markup-compatibility/2006">
              <mc:Choice xmlns:v="urn:schemas-microsoft-com:vml" Requires="v">
                <p:oleObj spid="_x0000_s1095" name="Document" r:id="rId5" imgW="5638800" imgH="1739900" progId="Word.Document.12">
                  <p:embed/>
                </p:oleObj>
              </mc:Choice>
              <mc:Fallback>
                <p:oleObj name="Document" r:id="rId5" imgW="5638800" imgH="1739900" progId="Word.Document.12">
                  <p:embed/>
                  <p:pic>
                    <p:nvPicPr>
                      <p:cNvPr id="0" name=""/>
                      <p:cNvPicPr/>
                      <p:nvPr/>
                    </p:nvPicPr>
                    <p:blipFill>
                      <a:blip r:embed="rId6"/>
                      <a:stretch>
                        <a:fillRect/>
                      </a:stretch>
                    </p:blipFill>
                    <p:spPr>
                      <a:xfrm>
                        <a:off x="17373600" y="22402800"/>
                        <a:ext cx="5486400" cy="2995612"/>
                      </a:xfrm>
                      <a:prstGeom prst="rect">
                        <a:avLst/>
                      </a:prstGeom>
                    </p:spPr>
                  </p:pic>
                </p:oleObj>
              </mc:Fallback>
            </mc:AlternateContent>
          </a:graphicData>
        </a:graphic>
      </p:graphicFrame>
      <p:sp>
        <p:nvSpPr>
          <p:cNvPr id="54" name="Text Box 180"/>
          <p:cNvSpPr txBox="1">
            <a:spLocks noChangeArrowheads="1"/>
          </p:cNvSpPr>
          <p:nvPr/>
        </p:nvSpPr>
        <p:spPr bwMode="auto">
          <a:xfrm>
            <a:off x="17449800" y="25298400"/>
            <a:ext cx="9242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dirty="0" smtClean="0">
                <a:latin typeface="Calibri" pitchFamily="34" charset="0"/>
              </a:rPr>
              <a:t>Table 1.</a:t>
            </a:r>
            <a:endParaRPr lang="en-US" sz="1800" dirty="0">
              <a:latin typeface="Calibri" pitchFamily="34" charset="0"/>
            </a:endParaRPr>
          </a:p>
        </p:txBody>
      </p:sp>
      <p:sp>
        <p:nvSpPr>
          <p:cNvPr id="56" name="Text Box 180"/>
          <p:cNvSpPr txBox="1">
            <a:spLocks noChangeArrowheads="1"/>
          </p:cNvSpPr>
          <p:nvPr/>
        </p:nvSpPr>
        <p:spPr bwMode="auto">
          <a:xfrm>
            <a:off x="23774400" y="25755600"/>
            <a:ext cx="996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dirty="0" smtClean="0">
                <a:latin typeface="Calibri" pitchFamily="34" charset="0"/>
              </a:rPr>
              <a:t>Figure </a:t>
            </a:r>
            <a:r>
              <a:rPr lang="en-US" sz="1800" dirty="0">
                <a:latin typeface="Calibri" pitchFamily="34" charset="0"/>
              </a:rPr>
              <a:t>3</a:t>
            </a:r>
            <a:r>
              <a:rPr lang="en-US" sz="1800" dirty="0" smtClean="0">
                <a:latin typeface="Calibri" pitchFamily="34" charset="0"/>
              </a:rPr>
              <a:t>. </a:t>
            </a:r>
            <a:endParaRPr lang="en-US" sz="1800" dirty="0">
              <a:latin typeface="Calibri" pitchFamily="34" charset="0"/>
            </a:endParaRPr>
          </a:p>
        </p:txBody>
      </p:sp>
      <p:graphicFrame>
        <p:nvGraphicFramePr>
          <p:cNvPr id="38" name="Chart 37"/>
          <p:cNvGraphicFramePr>
            <a:graphicFrameLocks/>
          </p:cNvGraphicFramePr>
          <p:nvPr>
            <p:extLst>
              <p:ext uri="{D42A27DB-BD31-4B8C-83A1-F6EECF244321}">
                <p14:modId xmlns:p14="http://schemas.microsoft.com/office/powerpoint/2010/main" val="2864014025"/>
              </p:ext>
            </p:extLst>
          </p:nvPr>
        </p:nvGraphicFramePr>
        <p:xfrm>
          <a:off x="1905000" y="27051000"/>
          <a:ext cx="7010400" cy="45974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9" name="Chart 28"/>
          <p:cNvGraphicFramePr>
            <a:graphicFrameLocks/>
          </p:cNvGraphicFramePr>
          <p:nvPr>
            <p:extLst>
              <p:ext uri="{D42A27DB-BD31-4B8C-83A1-F6EECF244321}">
                <p14:modId xmlns:p14="http://schemas.microsoft.com/office/powerpoint/2010/main" val="2235189698"/>
              </p:ext>
            </p:extLst>
          </p:nvPr>
        </p:nvGraphicFramePr>
        <p:xfrm>
          <a:off x="23012400" y="21564600"/>
          <a:ext cx="8102600" cy="451389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2512518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4227</TotalTime>
  <Words>984</Words>
  <Application>Microsoft Macintosh PowerPoint</Application>
  <PresentationFormat>Custom</PresentationFormat>
  <Paragraphs>44</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Folio</vt:lpstr>
      <vt:lpstr>Document</vt:lpstr>
      <vt:lpstr>PowerPoint Presentation</vt:lpstr>
    </vt:vector>
  </TitlesOfParts>
  <Company>Genigraphics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48x36</dc:title>
  <dc:creator>Jay Larson</dc:creator>
  <dc:description>Quality poster printing
www.genigraphics.com
1-800-790-4001</dc:description>
  <cp:lastModifiedBy>Vardan Gyurjyan</cp:lastModifiedBy>
  <cp:revision>153</cp:revision>
  <cp:lastPrinted>2016-10-05T16:34:00Z</cp:lastPrinted>
  <dcterms:created xsi:type="dcterms:W3CDTF">2013-02-10T21:14:48Z</dcterms:created>
  <dcterms:modified xsi:type="dcterms:W3CDTF">2016-10-06T20:30:01Z</dcterms:modified>
</cp:coreProperties>
</file>