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66" r:id="rId2"/>
  </p:sldIdLst>
  <p:sldSz cx="32918400" cy="43891200"/>
  <p:notesSz cx="6858000" cy="9144000"/>
  <p:defaultTextStyle>
    <a:defPPr>
      <a:defRPr lang="en-US"/>
    </a:defPPr>
    <a:lvl1pPr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1pPr>
    <a:lvl2pPr marL="2349434" indent="-1834489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2pPr>
    <a:lvl3pPr marL="4700656" indent="-3670767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3pPr>
    <a:lvl4pPr marL="7051877" indent="-5507044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4pPr>
    <a:lvl5pPr marL="9403099" indent="-7343322" algn="l" defTabSz="2349434" rtl="0" fontAlgn="base">
      <a:spcBef>
        <a:spcPct val="0"/>
      </a:spcBef>
      <a:spcAft>
        <a:spcPct val="0"/>
      </a:spcAft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5pPr>
    <a:lvl6pPr marL="2574722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6pPr>
    <a:lvl7pPr marL="3089666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7pPr>
    <a:lvl8pPr marL="3604611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8pPr>
    <a:lvl9pPr marL="4119555" algn="l" defTabSz="514944" rtl="0" eaLnBrk="1" latinLnBrk="0" hangingPunct="1">
      <a:defRPr sz="9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4C97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21231" autoAdjust="0"/>
    <p:restoredTop sz="94660"/>
  </p:normalViewPr>
  <p:slideViewPr>
    <p:cSldViewPr snapToGrid="0" snapToObjects="1">
      <p:cViewPr>
        <p:scale>
          <a:sx n="25" d="100"/>
          <a:sy n="25" d="100"/>
        </p:scale>
        <p:origin x="-3064" y="2352"/>
      </p:cViewPr>
      <p:guideLst>
        <p:guide orient="horz" pos="4979"/>
        <p:guide orient="horz" pos="9211"/>
        <p:guide orient="horz" pos="14428"/>
        <p:guide orient="horz" pos="8652"/>
        <p:guide orient="horz" pos="25045"/>
        <p:guide orient="horz" pos="18899"/>
        <p:guide orient="horz" pos="4429"/>
        <p:guide orient="horz" pos="14956"/>
        <p:guide pos="596"/>
        <p:guide pos="20104"/>
        <p:guide pos="9101"/>
        <p:guide pos="14346"/>
        <p:guide pos="13780"/>
        <p:guide pos="96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e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7"/>
          <p:cNvSpPr>
            <a:spLocks noGrp="1"/>
          </p:cNvSpPr>
          <p:nvPr>
            <p:ph type="pic" sz="quarter" idx="21"/>
          </p:nvPr>
        </p:nvSpPr>
        <p:spPr>
          <a:xfrm>
            <a:off x="1008660" y="36320006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Picture Placeholder 37"/>
          <p:cNvSpPr>
            <a:spLocks noGrp="1"/>
          </p:cNvSpPr>
          <p:nvPr>
            <p:ph type="pic" sz="quarter" idx="22"/>
          </p:nvPr>
        </p:nvSpPr>
        <p:spPr>
          <a:xfrm>
            <a:off x="6757440" y="36363453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Picture Placeholder 37"/>
          <p:cNvSpPr>
            <a:spLocks noGrp="1"/>
          </p:cNvSpPr>
          <p:nvPr>
            <p:ph type="pic" sz="quarter" idx="23"/>
          </p:nvPr>
        </p:nvSpPr>
        <p:spPr>
          <a:xfrm>
            <a:off x="2855349" y="36363453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6" name="Picture Placeholder 37"/>
          <p:cNvSpPr>
            <a:spLocks noGrp="1"/>
          </p:cNvSpPr>
          <p:nvPr>
            <p:ph type="pic" sz="quarter" idx="24"/>
          </p:nvPr>
        </p:nvSpPr>
        <p:spPr>
          <a:xfrm>
            <a:off x="4813819" y="36363453"/>
            <a:ext cx="1417214" cy="147418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7" name="Text Placeholder 45"/>
          <p:cNvSpPr>
            <a:spLocks noGrp="1"/>
          </p:cNvSpPr>
          <p:nvPr>
            <p:ph type="body" sz="quarter" idx="25"/>
          </p:nvPr>
        </p:nvSpPr>
        <p:spPr>
          <a:xfrm>
            <a:off x="1008661" y="984596"/>
            <a:ext cx="30904888" cy="3950161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11000" b="1" i="0" baseline="0">
                <a:solidFill>
                  <a:schemeClr val="bg1"/>
                </a:solidFill>
                <a:latin typeface="Helvetica"/>
              </a:defRPr>
            </a:lvl1pPr>
            <a:lvl2pPr marL="514944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158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6"/>
          <p:cNvSpPr>
            <a:spLocks noGrp="1" noChangeAspect="1"/>
          </p:cNvSpPr>
          <p:nvPr>
            <p:ph type="pic" sz="quarter" idx="34"/>
          </p:nvPr>
        </p:nvSpPr>
        <p:spPr>
          <a:xfrm>
            <a:off x="1008658" y="14736344"/>
            <a:ext cx="7151483" cy="5709030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Text Placeholder 49"/>
          <p:cNvSpPr>
            <a:spLocks noGrp="1"/>
          </p:cNvSpPr>
          <p:nvPr>
            <p:ph type="body" sz="quarter" idx="39"/>
          </p:nvPr>
        </p:nvSpPr>
        <p:spPr>
          <a:xfrm>
            <a:off x="1008657" y="6526851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>
              <a:buFontTx/>
              <a:buNone/>
              <a:defRPr sz="5000" b="1" i="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4500" b="0" i="0" baseline="0">
                <a:solidFill>
                  <a:schemeClr val="tx1"/>
                </a:solidFill>
                <a:latin typeface="Helvetica"/>
              </a:defRPr>
            </a:lvl2pPr>
            <a:lvl3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74"/>
          <p:cNvSpPr>
            <a:spLocks noGrp="1"/>
          </p:cNvSpPr>
          <p:nvPr>
            <p:ph type="body" sz="quarter" idx="40"/>
          </p:nvPr>
        </p:nvSpPr>
        <p:spPr>
          <a:xfrm>
            <a:off x="1008659" y="8331200"/>
            <a:ext cx="14996160" cy="5395051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Picture Placeholder 6"/>
          <p:cNvSpPr>
            <a:spLocks noGrp="1" noChangeAspect="1"/>
          </p:cNvSpPr>
          <p:nvPr>
            <p:ph type="pic" sz="quarter" idx="44"/>
          </p:nvPr>
        </p:nvSpPr>
        <p:spPr>
          <a:xfrm>
            <a:off x="21552526" y="22956561"/>
            <a:ext cx="10396280" cy="7890319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6"/>
          <p:cNvSpPr>
            <a:spLocks noGrp="1" noChangeAspect="1"/>
          </p:cNvSpPr>
          <p:nvPr>
            <p:ph type="pic" sz="quarter" idx="46"/>
          </p:nvPr>
        </p:nvSpPr>
        <p:spPr>
          <a:xfrm>
            <a:off x="16979682" y="6526851"/>
            <a:ext cx="10523374" cy="7199400"/>
          </a:xfrm>
          <a:prstGeom prst="rect">
            <a:avLst/>
          </a:prstGeom>
        </p:spPr>
        <p:txBody>
          <a:bodyPr vert="horz" lIns="102989" tIns="51494" rIns="102989" bIns="51494"/>
          <a:lstStyle>
            <a:lvl1pPr>
              <a:defRPr>
                <a:latin typeface="Helvetica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74"/>
          <p:cNvSpPr>
            <a:spLocks noGrp="1"/>
          </p:cNvSpPr>
          <p:nvPr>
            <p:ph type="body" sz="quarter" idx="50"/>
          </p:nvPr>
        </p:nvSpPr>
        <p:spPr>
          <a:xfrm>
            <a:off x="16979682" y="16540254"/>
            <a:ext cx="14996160" cy="5402340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51"/>
          </p:nvPr>
        </p:nvSpPr>
        <p:spPr>
          <a:xfrm>
            <a:off x="1008660" y="22956562"/>
            <a:ext cx="7151483" cy="12308812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6" name="Text Placeholder 59"/>
          <p:cNvSpPr>
            <a:spLocks noGrp="1"/>
          </p:cNvSpPr>
          <p:nvPr>
            <p:ph type="body" sz="quarter" idx="45"/>
          </p:nvPr>
        </p:nvSpPr>
        <p:spPr>
          <a:xfrm>
            <a:off x="9146819" y="22956562"/>
            <a:ext cx="6858000" cy="3979913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59"/>
          <p:cNvSpPr>
            <a:spLocks noGrp="1"/>
          </p:cNvSpPr>
          <p:nvPr>
            <p:ph type="body" sz="quarter" idx="49"/>
          </p:nvPr>
        </p:nvSpPr>
        <p:spPr>
          <a:xfrm>
            <a:off x="16979682" y="22956561"/>
            <a:ext cx="4126043" cy="7890319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9"/>
          <p:cNvSpPr>
            <a:spLocks noGrp="1"/>
          </p:cNvSpPr>
          <p:nvPr>
            <p:ph type="body" sz="quarter" idx="35"/>
          </p:nvPr>
        </p:nvSpPr>
        <p:spPr>
          <a:xfrm>
            <a:off x="1008658" y="20496137"/>
            <a:ext cx="7151483" cy="1406759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59"/>
          <p:cNvSpPr>
            <a:spLocks noGrp="1"/>
          </p:cNvSpPr>
          <p:nvPr>
            <p:ph type="body" sz="quarter" idx="47"/>
          </p:nvPr>
        </p:nvSpPr>
        <p:spPr>
          <a:xfrm>
            <a:off x="27935577" y="6526851"/>
            <a:ext cx="3977971" cy="7199400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7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74"/>
          <p:cNvSpPr>
            <a:spLocks noGrp="1"/>
          </p:cNvSpPr>
          <p:nvPr>
            <p:ph type="body" sz="quarter" idx="52"/>
          </p:nvPr>
        </p:nvSpPr>
        <p:spPr>
          <a:xfrm>
            <a:off x="16979682" y="33633910"/>
            <a:ext cx="14969122" cy="5768539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6"/>
          <p:cNvSpPr>
            <a:spLocks noGrp="1" noChangeAspect="1"/>
          </p:cNvSpPr>
          <p:nvPr>
            <p:ph type="pic" sz="quarter" idx="53"/>
          </p:nvPr>
        </p:nvSpPr>
        <p:spPr>
          <a:xfrm>
            <a:off x="9146819" y="14735905"/>
            <a:ext cx="6858000" cy="5760232"/>
          </a:xfrm>
          <a:prstGeom prst="rect">
            <a:avLst/>
          </a:prstGeom>
        </p:spPr>
        <p:txBody>
          <a:bodyPr vert="horz" lIns="102989" tIns="51494" rIns="102989" bIns="51494"/>
          <a:lstStyle/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59"/>
          <p:cNvSpPr>
            <a:spLocks noGrp="1"/>
          </p:cNvSpPr>
          <p:nvPr>
            <p:ph type="body" sz="quarter" idx="54"/>
          </p:nvPr>
        </p:nvSpPr>
        <p:spPr>
          <a:xfrm>
            <a:off x="9146819" y="20496137"/>
            <a:ext cx="6858000" cy="1406759"/>
          </a:xfrm>
          <a:prstGeom prst="rect">
            <a:avLst/>
          </a:prstGeom>
          <a:noFill/>
        </p:spPr>
        <p:txBody>
          <a:bodyPr vert="horz" lIns="0" tIns="308967" rIns="308967" bIns="308967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514944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2pPr>
            <a:lvl3pPr marL="1029889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3pPr>
            <a:lvl4pPr marL="1544833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4pPr>
            <a:lvl5pPr marL="2059777" indent="0">
              <a:buFontTx/>
              <a:buNone/>
              <a:defRPr sz="27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Text Placeholder 74"/>
          <p:cNvSpPr>
            <a:spLocks noGrp="1"/>
          </p:cNvSpPr>
          <p:nvPr>
            <p:ph type="body" sz="quarter" idx="55"/>
          </p:nvPr>
        </p:nvSpPr>
        <p:spPr>
          <a:xfrm>
            <a:off x="9146819" y="27832255"/>
            <a:ext cx="6858000" cy="11570195"/>
          </a:xfrm>
          <a:prstGeom prst="rect">
            <a:avLst/>
          </a:prstGeom>
        </p:spPr>
        <p:txBody>
          <a:bodyPr vert="horz" lIns="102989" tIns="51494" rIns="102989" bIns="51494"/>
          <a:lstStyle>
            <a:lvl1pPr marL="0" indent="0">
              <a:buFontTx/>
              <a:buNone/>
              <a:defRPr sz="4000" baseline="0">
                <a:latin typeface="Helvetica"/>
              </a:defRPr>
            </a:lvl1pPr>
            <a:lvl2pPr marL="514944" indent="0">
              <a:buFontTx/>
              <a:buNone/>
              <a:defRPr sz="4500" baseline="0">
                <a:latin typeface=""/>
              </a:defRPr>
            </a:lvl2pPr>
            <a:lvl3pPr marL="1029889" indent="0">
              <a:buFontTx/>
              <a:buNone/>
              <a:defRPr sz="4500" baseline="0">
                <a:latin typeface=""/>
              </a:defRPr>
            </a:lvl3pPr>
            <a:lvl4pPr marL="1544833" indent="0">
              <a:buFontTx/>
              <a:buNone/>
              <a:defRPr sz="4500" baseline="0">
                <a:latin typeface=""/>
              </a:defRPr>
            </a:lvl4pPr>
            <a:lvl5pPr marL="2059777" indent="0">
              <a:buFontTx/>
              <a:buNone/>
              <a:defRPr sz="4500" baseline="0">
                <a:latin typeface="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49"/>
          <p:cNvSpPr>
            <a:spLocks noGrp="1"/>
          </p:cNvSpPr>
          <p:nvPr>
            <p:ph type="body" sz="quarter" idx="56"/>
          </p:nvPr>
        </p:nvSpPr>
        <p:spPr>
          <a:xfrm>
            <a:off x="16952644" y="14735905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>
              <a:buFontTx/>
              <a:buNone/>
              <a:defRPr sz="5000" b="1" i="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4500" b="0" i="0" baseline="0">
                <a:solidFill>
                  <a:schemeClr val="tx1"/>
                </a:solidFill>
                <a:latin typeface="Helvetica"/>
              </a:defRPr>
            </a:lvl2pPr>
            <a:lvl3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49"/>
          <p:cNvSpPr>
            <a:spLocks noGrp="1"/>
          </p:cNvSpPr>
          <p:nvPr>
            <p:ph type="body" sz="quarter" idx="57"/>
          </p:nvPr>
        </p:nvSpPr>
        <p:spPr>
          <a:xfrm>
            <a:off x="16979682" y="31829562"/>
            <a:ext cx="14996160" cy="1804349"/>
          </a:xfrm>
          <a:prstGeom prst="rect">
            <a:avLst/>
          </a:prstGeom>
        </p:spPr>
        <p:txBody>
          <a:bodyPr vert="horz" lIns="102989" tIns="51494" rIns="102989" bIns="51494" anchor="ctr" anchorCtr="0"/>
          <a:lstStyle>
            <a:lvl1pPr marL="0" indent="0">
              <a:buFontTx/>
              <a:buNone/>
              <a:defRPr sz="5000" b="1" i="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4500" b="0" i="0" baseline="0">
                <a:solidFill>
                  <a:schemeClr val="tx1"/>
                </a:solidFill>
                <a:latin typeface="Helvetica"/>
              </a:defRPr>
            </a:lvl2pPr>
            <a:lvl3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6800" b="1" i="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815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40641207"/>
            <a:ext cx="32944298" cy="3282436"/>
          </a:xfrm>
          <a:prstGeom prst="rect">
            <a:avLst/>
          </a:prstGeom>
          <a:solidFill>
            <a:srgbClr val="004C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989" tIns="51494" rIns="102989" bIns="51494" anchor="ctr"/>
          <a:lstStyle/>
          <a:p>
            <a:pPr algn="ctr" defTabSz="235108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32944298" cy="5486400"/>
          </a:xfrm>
          <a:prstGeom prst="rect">
            <a:avLst/>
          </a:prstGeom>
          <a:solidFill>
            <a:srgbClr val="004C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989" tIns="51494" rIns="102989" bIns="51494" anchor="ctr"/>
          <a:lstStyle/>
          <a:p>
            <a:pPr algn="ctr" defTabSz="235108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 descr="FermilabBarDOE_TextInBar_36inches-05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88067"/>
            <a:ext cx="329184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92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514944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6208" indent="-386208" algn="l" defTabSz="51494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6785" indent="-321840" algn="l" defTabSz="514944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7361" indent="-257472" algn="l" defTabSz="514944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305" indent="-257472" algn="l" defTabSz="514944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7250" indent="-257472" algn="l" defTabSz="514944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32194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7138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62083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7027" indent="-257472" algn="l" defTabSz="514944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944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9889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4833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777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4722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9666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4611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55" algn="l" defTabSz="51494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1008661" y="984596"/>
            <a:ext cx="30904888" cy="3950161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dirty="0"/>
              <a:t>Configuration validation in the 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i="1" dirty="0" smtClean="0"/>
              <a:t>art</a:t>
            </a:r>
            <a:r>
              <a:rPr lang="en-US" dirty="0" smtClean="0"/>
              <a:t> </a:t>
            </a:r>
            <a:r>
              <a:rPr lang="en-US" dirty="0"/>
              <a:t>event-processing </a:t>
            </a:r>
            <a:r>
              <a:rPr lang="en-US" dirty="0" smtClean="0"/>
              <a:t>framework</a:t>
            </a:r>
          </a:p>
          <a:p>
            <a:r>
              <a:rPr lang="en-US" sz="6000" b="0" dirty="0" smtClean="0"/>
              <a:t>Kyle J. Knoepfel, Fermi National Accelerator Laboratory</a:t>
            </a:r>
            <a:endParaRPr lang="en-US" sz="60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40"/>
          </p:nvPr>
        </p:nvSpPr>
        <p:spPr>
          <a:xfrm>
            <a:off x="1016403" y="7856198"/>
            <a:ext cx="14996160" cy="8366580"/>
          </a:xfrm>
        </p:spPr>
        <p:txBody>
          <a:bodyPr/>
          <a:lstStyle/>
          <a:p>
            <a:pPr lvl="0"/>
            <a:r>
              <a:rPr lang="en-US" dirty="0" smtClean="0">
                <a:latin typeface="Helvetica"/>
                <a:cs typeface="Helvetica"/>
              </a:rPr>
              <a:t>The </a:t>
            </a:r>
            <a:r>
              <a:rPr lang="en-US" i="1" dirty="0" smtClean="0">
                <a:latin typeface="Helvetica"/>
                <a:cs typeface="Helvetica"/>
              </a:rPr>
              <a:t>art</a:t>
            </a:r>
            <a:r>
              <a:rPr lang="en-US" dirty="0" smtClean="0">
                <a:latin typeface="Helvetica"/>
                <a:cs typeface="Helvetica"/>
              </a:rPr>
              <a:t> event-processing framework loads at run-time a set of modules to create workflows that serve in data acquisition, simulation generation, reconstruction algorithm execution, and physics analysis.</a:t>
            </a:r>
          </a:p>
          <a:p>
            <a:pPr lvl="0"/>
            <a:r>
              <a:rPr lang="en-US" i="1" dirty="0" smtClean="0">
                <a:cs typeface="Helvetica"/>
              </a:rPr>
              <a:t>art</a:t>
            </a:r>
            <a:r>
              <a:rPr lang="en-US" dirty="0">
                <a:cs typeface="Helvetica"/>
              </a:rPr>
              <a:t> </a:t>
            </a:r>
            <a:r>
              <a:rPr lang="en-US" dirty="0" smtClean="0">
                <a:cs typeface="Helvetica"/>
              </a:rPr>
              <a:t>processes are configured by a collection of user-specified parameters defined using the </a:t>
            </a:r>
            <a:r>
              <a:rPr lang="en-US" dirty="0" err="1" smtClean="0">
                <a:cs typeface="Helvetica"/>
              </a:rPr>
              <a:t>FHiCL</a:t>
            </a:r>
            <a:r>
              <a:rPr lang="en-US" dirty="0" smtClean="0">
                <a:cs typeface="Helvetica"/>
              </a:rPr>
              <a:t> language.  To aid users in properly configuring their processes, a configuration retrieval, description, and validation suite has been implemented that:</a:t>
            </a:r>
          </a:p>
          <a:p>
            <a:pPr marL="571500" indent="-571500">
              <a:buFont typeface="Arial"/>
              <a:buChar char="•"/>
            </a:pPr>
            <a:r>
              <a:rPr lang="en-US" dirty="0">
                <a:cs typeface="Helvetica"/>
              </a:rPr>
              <a:t>h</a:t>
            </a:r>
            <a:r>
              <a:rPr lang="en-US" dirty="0" smtClean="0">
                <a:latin typeface="Helvetica"/>
                <a:cs typeface="Helvetica"/>
              </a:rPr>
              <a:t>as a single point of maintenance for users,</a:t>
            </a:r>
          </a:p>
          <a:p>
            <a:pPr marL="571500" indent="-571500">
              <a:buFont typeface="Arial"/>
              <a:buChar char="•"/>
            </a:pPr>
            <a:r>
              <a:rPr lang="en-US" dirty="0" smtClean="0">
                <a:cs typeface="Helvetica"/>
              </a:rPr>
              <a:t>can represent in C++ an arbitrary </a:t>
            </a:r>
            <a:r>
              <a:rPr lang="en-US" dirty="0" err="1" smtClean="0">
                <a:cs typeface="Helvetica"/>
              </a:rPr>
              <a:t>FHiCL</a:t>
            </a:r>
            <a:r>
              <a:rPr lang="en-US" dirty="0" smtClean="0">
                <a:cs typeface="Helvetica"/>
              </a:rPr>
              <a:t> structure, and</a:t>
            </a:r>
          </a:p>
          <a:p>
            <a:pPr marL="571500" indent="-571500">
              <a:buFont typeface="Arial"/>
              <a:buChar char="•"/>
            </a:pPr>
            <a:r>
              <a:rPr lang="en-US" dirty="0" smtClean="0">
                <a:cs typeface="Helvetica"/>
              </a:rPr>
              <a:t>can be enabled at the user level without breaking existing workflows and C++ source code.</a:t>
            </a:r>
          </a:p>
          <a:p>
            <a:pPr marL="571500" lvl="0" indent="-571500">
              <a:buFont typeface="Arial"/>
              <a:buChar char="•"/>
            </a:pPr>
            <a:endParaRPr lang="en-US" dirty="0" smtClean="0">
              <a:cs typeface="Helvetica"/>
            </a:endParaRPr>
          </a:p>
          <a:p>
            <a:pPr marL="571500" lvl="0" indent="-571500">
              <a:buFont typeface="Arial"/>
              <a:buChar char="•"/>
            </a:pPr>
            <a:endParaRPr lang="en-US" dirty="0" smtClean="0">
              <a:latin typeface="Helvetica"/>
              <a:cs typeface="Helvetica"/>
            </a:endParaRPr>
          </a:p>
          <a:p>
            <a:pPr marL="571500" lvl="0" indent="-571500">
              <a:buFont typeface="Arial"/>
              <a:buChar char="•"/>
            </a:pPr>
            <a:endParaRPr lang="en-US" dirty="0">
              <a:latin typeface="Helvetica"/>
              <a:cs typeface="Helvetica"/>
            </a:endParaRPr>
          </a:p>
          <a:p>
            <a:endParaRPr lang="en-US" dirty="0">
              <a:latin typeface="Helvetica"/>
              <a:cs typeface="Helvetica"/>
            </a:endParaRPr>
          </a:p>
          <a:p>
            <a:endParaRPr lang="en-US" dirty="0">
              <a:latin typeface="Helvetica"/>
              <a:cs typeface="Helvetica"/>
            </a:endParaRPr>
          </a:p>
        </p:txBody>
      </p:sp>
      <p:sp>
        <p:nvSpPr>
          <p:cNvPr id="45" name="Text Placeholder 44"/>
          <p:cNvSpPr>
            <a:spLocks noGrp="1"/>
          </p:cNvSpPr>
          <p:nvPr>
            <p:ph type="body" sz="quarter" idx="55"/>
          </p:nvPr>
        </p:nvSpPr>
        <p:spPr>
          <a:xfrm>
            <a:off x="1727200" y="19987496"/>
            <a:ext cx="7213599" cy="4206916"/>
          </a:xfrm>
        </p:spPr>
        <p:txBody>
          <a:bodyPr/>
          <a:lstStyle/>
          <a:p>
            <a:pPr lvl="0"/>
            <a:r>
              <a:rPr lang="en-US" b="1" dirty="0" smtClean="0">
                <a:latin typeface="Helvetica"/>
                <a:cs typeface="Helvetica"/>
              </a:rPr>
              <a:t>Atom</a:t>
            </a:r>
            <a:r>
              <a:rPr lang="en-US" dirty="0" smtClean="0">
                <a:latin typeface="Helvetica"/>
                <a:cs typeface="Helvetica"/>
              </a:rPr>
              <a:t>: a named value with 	no underlying structure.</a:t>
            </a:r>
            <a:endParaRPr lang="en-US" dirty="0">
              <a:cs typeface="Helvetica"/>
            </a:endParaRPr>
          </a:p>
          <a:p>
            <a:pPr lvl="0"/>
            <a:r>
              <a:rPr lang="en-US" b="1" dirty="0" smtClean="0">
                <a:latin typeface="Helvetica"/>
                <a:cs typeface="Helvetica"/>
              </a:rPr>
              <a:t>Sequence</a:t>
            </a:r>
            <a:r>
              <a:rPr lang="en-US" dirty="0" smtClean="0">
                <a:latin typeface="Helvetica"/>
                <a:cs typeface="Helvetica"/>
              </a:rPr>
              <a:t>: a named list of 	un-named values.</a:t>
            </a:r>
            <a:endParaRPr lang="en-US" dirty="0">
              <a:cs typeface="Helvetica"/>
            </a:endParaRPr>
          </a:p>
          <a:p>
            <a:pPr lvl="0"/>
            <a:r>
              <a:rPr lang="en-US" b="1" dirty="0" smtClean="0">
                <a:latin typeface="Helvetica"/>
                <a:cs typeface="Helvetica"/>
              </a:rPr>
              <a:t>Table</a:t>
            </a:r>
            <a:r>
              <a:rPr lang="en-US" dirty="0" smtClean="0">
                <a:latin typeface="Helvetica"/>
                <a:cs typeface="Helvetica"/>
              </a:rPr>
              <a:t>: a named collection </a:t>
            </a:r>
            <a:r>
              <a:rPr lang="en-US" dirty="0" smtClean="0">
                <a:latin typeface="Helvetica"/>
                <a:cs typeface="Helvetica"/>
              </a:rPr>
              <a:t>of </a:t>
            </a:r>
            <a:r>
              <a:rPr lang="en-US" dirty="0" smtClean="0">
                <a:latin typeface="Helvetica"/>
                <a:cs typeface="Helvetica"/>
              </a:rPr>
              <a:t>name-value pairs.</a:t>
            </a:r>
            <a:endParaRPr lang="en-US" dirty="0">
              <a:latin typeface="Helvetica"/>
              <a:cs typeface="Helvetica"/>
            </a:endParaRPr>
          </a:p>
          <a:p>
            <a:endParaRPr lang="en-US" dirty="0">
              <a:latin typeface="Helvetica"/>
              <a:cs typeface="Helvetica"/>
            </a:endParaRPr>
          </a:p>
          <a:p>
            <a:endParaRPr lang="en-US" dirty="0">
              <a:latin typeface="Helvetica"/>
              <a:cs typeface="Helvetica"/>
            </a:endParaRPr>
          </a:p>
          <a:p>
            <a:endParaRPr lang="en-US" dirty="0"/>
          </a:p>
        </p:txBody>
      </p:sp>
      <p:sp>
        <p:nvSpPr>
          <p:cNvPr id="44" name="Text Placeholder 7"/>
          <p:cNvSpPr>
            <a:spLocks noGrp="1"/>
          </p:cNvSpPr>
          <p:nvPr>
            <p:ph type="body" sz="quarter" idx="39"/>
          </p:nvPr>
        </p:nvSpPr>
        <p:spPr>
          <a:xfrm>
            <a:off x="1016403" y="15696338"/>
            <a:ext cx="14996160" cy="1804349"/>
          </a:xfrm>
        </p:spPr>
        <p:txBody>
          <a:bodyPr/>
          <a:lstStyle/>
          <a:p>
            <a:r>
              <a:rPr lang="en-US" dirty="0" err="1" smtClean="0"/>
              <a:t>FHiCL</a:t>
            </a:r>
            <a:r>
              <a:rPr lang="en-US" dirty="0" smtClean="0"/>
              <a:t> language</a:t>
            </a:r>
            <a:endParaRPr lang="en-US" dirty="0"/>
          </a:p>
        </p:txBody>
      </p:sp>
      <p:sp>
        <p:nvSpPr>
          <p:cNvPr id="46" name="Text Placeholder 7"/>
          <p:cNvSpPr>
            <a:spLocks noGrp="1"/>
          </p:cNvSpPr>
          <p:nvPr>
            <p:ph type="body" sz="quarter" idx="39"/>
          </p:nvPr>
        </p:nvSpPr>
        <p:spPr>
          <a:xfrm>
            <a:off x="1016403" y="26073124"/>
            <a:ext cx="14996160" cy="1804349"/>
          </a:xfrm>
        </p:spPr>
        <p:txBody>
          <a:bodyPr/>
          <a:lstStyle/>
          <a:p>
            <a:r>
              <a:rPr lang="en-US" dirty="0" smtClean="0"/>
              <a:t>Configuration representation in C++</a:t>
            </a:r>
            <a:endParaRPr lang="en-US" dirty="0"/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39"/>
          </p:nvPr>
        </p:nvSpPr>
        <p:spPr>
          <a:xfrm>
            <a:off x="16800244" y="6209375"/>
            <a:ext cx="14996160" cy="1804349"/>
          </a:xfrm>
        </p:spPr>
        <p:txBody>
          <a:bodyPr/>
          <a:lstStyle/>
          <a:p>
            <a:r>
              <a:rPr lang="en-US" dirty="0" smtClean="0"/>
              <a:t>Module description and validation</a:t>
            </a:r>
            <a:endParaRPr lang="en-US" dirty="0"/>
          </a:p>
        </p:txBody>
      </p:sp>
      <p:sp>
        <p:nvSpPr>
          <p:cNvPr id="49" name="Text Placeholder 7"/>
          <p:cNvSpPr>
            <a:spLocks noGrp="1"/>
          </p:cNvSpPr>
          <p:nvPr>
            <p:ph type="body" sz="quarter" idx="39"/>
          </p:nvPr>
        </p:nvSpPr>
        <p:spPr>
          <a:xfrm>
            <a:off x="16800244" y="17354674"/>
            <a:ext cx="14996160" cy="1804349"/>
          </a:xfrm>
        </p:spPr>
        <p:txBody>
          <a:bodyPr/>
          <a:lstStyle/>
          <a:p>
            <a:r>
              <a:rPr lang="en-US" dirty="0" smtClean="0"/>
              <a:t>C++ implementation aspects</a:t>
            </a:r>
            <a:endParaRPr lang="en-US" dirty="0"/>
          </a:p>
        </p:txBody>
      </p:sp>
      <p:sp>
        <p:nvSpPr>
          <p:cNvPr id="50" name="Text Placeholder 7"/>
          <p:cNvSpPr>
            <a:spLocks noGrp="1"/>
          </p:cNvSpPr>
          <p:nvPr>
            <p:ph type="body" sz="quarter" idx="39"/>
          </p:nvPr>
        </p:nvSpPr>
        <p:spPr>
          <a:xfrm>
            <a:off x="16827366" y="25703548"/>
            <a:ext cx="14996160" cy="1804349"/>
          </a:xfrm>
        </p:spPr>
        <p:txBody>
          <a:bodyPr/>
          <a:lstStyle/>
          <a:p>
            <a:r>
              <a:rPr lang="en-US" dirty="0" smtClean="0"/>
              <a:t>Additional features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9572874" y="19750894"/>
            <a:ext cx="6138057" cy="4174002"/>
            <a:chOff x="7450667" y="17348676"/>
            <a:chExt cx="6138057" cy="4174002"/>
          </a:xfrm>
        </p:grpSpPr>
        <p:sp>
          <p:nvSpPr>
            <p:cNvPr id="10" name="Rectangle 9"/>
            <p:cNvSpPr/>
            <p:nvPr/>
          </p:nvSpPr>
          <p:spPr>
            <a:xfrm>
              <a:off x="7450667" y="17348676"/>
              <a:ext cx="6138057" cy="4174002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400">
                <a:solidFill>
                  <a:schemeClr val="bg2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7636933" y="17416408"/>
              <a:ext cx="4554438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400" dirty="0">
                  <a:solidFill>
                    <a:srgbClr val="B45C15"/>
                  </a:solidFill>
                  <a:latin typeface="Monaco"/>
                </a:rPr>
                <a:t>verbose</a:t>
              </a:r>
              <a:r>
                <a:rPr lang="en-US" sz="3400" dirty="0">
                  <a:solidFill>
                    <a:srgbClr val="281717"/>
                  </a:solidFill>
                  <a:latin typeface="Monaco"/>
                </a:rPr>
                <a:t>: </a:t>
              </a:r>
              <a:r>
                <a:rPr lang="en-US" sz="3400" dirty="0" smtClean="0">
                  <a:solidFill>
                    <a:srgbClr val="615F8C"/>
                  </a:solidFill>
                  <a:latin typeface="Monaco"/>
                </a:rPr>
                <a:t>false</a:t>
              </a:r>
              <a:endParaRPr lang="en-US" sz="3400" dirty="0">
                <a:solidFill>
                  <a:srgbClr val="281717"/>
                </a:solidFill>
                <a:latin typeface="Monaco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7603067" y="18417007"/>
              <a:ext cx="5679372" cy="6155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3400" dirty="0" err="1">
                  <a:solidFill>
                    <a:srgbClr val="B45C15"/>
                  </a:solidFill>
                  <a:latin typeface="Monaco"/>
                </a:rPr>
                <a:t>particleIDs</a:t>
              </a:r>
              <a:r>
                <a:rPr lang="fr-FR" sz="3400" dirty="0">
                  <a:solidFill>
                    <a:srgbClr val="281717"/>
                  </a:solidFill>
                  <a:latin typeface="Monaco"/>
                </a:rPr>
                <a:t>: [11, </a:t>
              </a:r>
              <a:r>
                <a:rPr lang="fr-FR" sz="3400" dirty="0" smtClean="0">
                  <a:solidFill>
                    <a:srgbClr val="281717"/>
                  </a:solidFill>
                  <a:latin typeface="Monaco"/>
                </a:rPr>
                <a:t>13]</a:t>
              </a:r>
              <a:endParaRPr lang="en-US" sz="3400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603067" y="19270355"/>
              <a:ext cx="5791200" cy="21852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3400" dirty="0">
                  <a:solidFill>
                    <a:srgbClr val="B45C15"/>
                  </a:solidFill>
                  <a:latin typeface="Monaco"/>
                </a:rPr>
                <a:t>g4settings</a:t>
              </a:r>
              <a:r>
                <a:rPr lang="en-US" sz="3400" dirty="0">
                  <a:solidFill>
                    <a:srgbClr val="281717"/>
                  </a:solidFill>
                  <a:latin typeface="Monaco"/>
                </a:rPr>
                <a:t>: {</a:t>
              </a:r>
            </a:p>
            <a:p>
              <a:r>
                <a:rPr lang="en-US" sz="3400" dirty="0">
                  <a:solidFill>
                    <a:srgbClr val="281717"/>
                  </a:solidFill>
                  <a:latin typeface="Monaco"/>
                </a:rPr>
                <a:t>  </a:t>
              </a:r>
              <a:r>
                <a:rPr lang="en-US" sz="3400" dirty="0">
                  <a:solidFill>
                    <a:srgbClr val="B45C15"/>
                  </a:solidFill>
                  <a:latin typeface="Monaco"/>
                </a:rPr>
                <a:t>shape</a:t>
              </a:r>
              <a:r>
                <a:rPr lang="en-US" sz="3400" dirty="0">
                  <a:solidFill>
                    <a:srgbClr val="281717"/>
                  </a:solidFill>
                  <a:latin typeface="Monaco"/>
                </a:rPr>
                <a:t>: sphere</a:t>
              </a:r>
            </a:p>
            <a:p>
              <a:r>
                <a:rPr lang="en-US" sz="3400" dirty="0">
                  <a:solidFill>
                    <a:srgbClr val="281717"/>
                  </a:solidFill>
                  <a:latin typeface="Monaco"/>
                </a:rPr>
                <a:t>  </a:t>
              </a:r>
              <a:r>
                <a:rPr lang="en-US" sz="3400" dirty="0">
                  <a:solidFill>
                    <a:srgbClr val="B45C15"/>
                  </a:solidFill>
                  <a:latin typeface="Monaco"/>
                </a:rPr>
                <a:t>radius</a:t>
              </a:r>
              <a:r>
                <a:rPr lang="en-US" sz="3400" dirty="0">
                  <a:solidFill>
                    <a:srgbClr val="281717"/>
                  </a:solidFill>
                  <a:latin typeface="Monaco"/>
                </a:rPr>
                <a:t>: 2.0 </a:t>
              </a:r>
              <a:r>
                <a:rPr lang="en-US" sz="3400" dirty="0">
                  <a:solidFill>
                    <a:srgbClr val="C01B14"/>
                  </a:solidFill>
                  <a:latin typeface="Monaco"/>
                </a:rPr>
                <a:t># mm</a:t>
              </a:r>
              <a:endParaRPr lang="en-US" sz="3400" dirty="0">
                <a:solidFill>
                  <a:srgbClr val="281717"/>
                </a:solidFill>
                <a:latin typeface="Monaco"/>
              </a:endParaRPr>
            </a:p>
            <a:p>
              <a:r>
                <a:rPr lang="en-US" sz="3400" dirty="0">
                  <a:solidFill>
                    <a:srgbClr val="281717"/>
                  </a:solidFill>
                  <a:latin typeface="Monaco"/>
                </a:rPr>
                <a:t>}</a:t>
              </a:r>
              <a:endParaRPr lang="en-US" sz="3400" dirty="0"/>
            </a:p>
          </p:txBody>
        </p:sp>
      </p:grpSp>
      <p:sp>
        <p:nvSpPr>
          <p:cNvPr id="27" name="Text Placeholder 8"/>
          <p:cNvSpPr>
            <a:spLocks noGrp="1"/>
          </p:cNvSpPr>
          <p:nvPr>
            <p:ph type="body" sz="quarter" idx="40"/>
          </p:nvPr>
        </p:nvSpPr>
        <p:spPr>
          <a:xfrm>
            <a:off x="1008657" y="17334905"/>
            <a:ext cx="14996160" cy="2629794"/>
          </a:xfrm>
        </p:spPr>
        <p:txBody>
          <a:bodyPr/>
          <a:lstStyle/>
          <a:p>
            <a:pPr lvl="0"/>
            <a:r>
              <a:rPr lang="en-US" dirty="0"/>
              <a:t>The </a:t>
            </a:r>
            <a:r>
              <a:rPr lang="en-US" b="1" dirty="0" err="1"/>
              <a:t>F</a:t>
            </a:r>
            <a:r>
              <a:rPr lang="en-US" dirty="0" err="1"/>
              <a:t>ermilab</a:t>
            </a:r>
            <a:r>
              <a:rPr lang="en-US" dirty="0"/>
              <a:t> </a:t>
            </a:r>
            <a:r>
              <a:rPr lang="en-US" b="1" dirty="0"/>
              <a:t>Hi</a:t>
            </a:r>
            <a:r>
              <a:rPr lang="en-US" dirty="0"/>
              <a:t>erarchical </a:t>
            </a:r>
            <a:r>
              <a:rPr lang="en-US" b="1" dirty="0"/>
              <a:t>C</a:t>
            </a:r>
            <a:r>
              <a:rPr lang="en-US" dirty="0"/>
              <a:t>onfiguration </a:t>
            </a:r>
            <a:r>
              <a:rPr lang="en-US" b="1" dirty="0"/>
              <a:t>L</a:t>
            </a:r>
            <a:r>
              <a:rPr lang="en-US" dirty="0"/>
              <a:t>anguage is the language used for configuring </a:t>
            </a:r>
            <a:r>
              <a:rPr lang="en-US" i="1" dirty="0"/>
              <a:t>art</a:t>
            </a:r>
            <a:r>
              <a:rPr lang="en-US" dirty="0"/>
              <a:t> processes.  Configuration parameter names and their associated values are classified in three ways: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40"/>
          </p:nvPr>
        </p:nvSpPr>
        <p:spPr>
          <a:xfrm>
            <a:off x="1029511" y="27784634"/>
            <a:ext cx="14996160" cy="1721416"/>
          </a:xfrm>
        </p:spPr>
        <p:txBody>
          <a:bodyPr/>
          <a:lstStyle/>
          <a:p>
            <a:pPr lvl="0"/>
            <a:r>
              <a:rPr lang="en-US" dirty="0" smtClean="0"/>
              <a:t>If a user wants to </a:t>
            </a:r>
            <a:r>
              <a:rPr lang="en-US" dirty="0" smtClean="0"/>
              <a:t>validate</a:t>
            </a:r>
            <a:r>
              <a:rPr lang="en-US" dirty="0" smtClean="0"/>
              <a:t> </a:t>
            </a:r>
            <a:r>
              <a:rPr lang="en-US" dirty="0" smtClean="0"/>
              <a:t>the above configuration in </a:t>
            </a:r>
            <a:r>
              <a:rPr lang="en-US" dirty="0" smtClean="0"/>
              <a:t>his/her</a:t>
            </a:r>
            <a:r>
              <a:rPr lang="en-US" dirty="0" smtClean="0"/>
              <a:t> </a:t>
            </a:r>
            <a:r>
              <a:rPr lang="en-US" dirty="0" smtClean="0"/>
              <a:t>module, </a:t>
            </a:r>
            <a:r>
              <a:rPr lang="en-US" dirty="0" smtClean="0"/>
              <a:t>the </a:t>
            </a:r>
            <a:r>
              <a:rPr lang="en-US" dirty="0" smtClean="0"/>
              <a:t>following </a:t>
            </a:r>
            <a:r>
              <a:rPr lang="en-US" dirty="0" smtClean="0"/>
              <a:t>would be specified in the </a:t>
            </a:r>
            <a:r>
              <a:rPr lang="en-US" dirty="0" smtClean="0"/>
              <a:t>C++ source code: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03273" y="29444281"/>
            <a:ext cx="14592578" cy="5847754"/>
          </a:xfrm>
          <a:prstGeom prst="rect">
            <a:avLst/>
          </a:prstGeom>
          <a:solidFill>
            <a:srgbClr val="EEECE1"/>
          </a:solidFill>
          <a:ln>
            <a:solidFill>
              <a:srgbClr val="00000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sz="3400" dirty="0" err="1">
                <a:solidFill>
                  <a:srgbClr val="B600FF"/>
                </a:solidFill>
                <a:latin typeface="Monaco"/>
              </a:rPr>
              <a:t>struct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</a:t>
            </a:r>
            <a:r>
              <a:rPr lang="en-US" sz="3400" dirty="0" err="1">
                <a:solidFill>
                  <a:srgbClr val="248B16"/>
                </a:solidFill>
                <a:latin typeface="Monaco"/>
              </a:rPr>
              <a:t>Config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{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Atom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&lt;</a:t>
            </a:r>
            <a:r>
              <a:rPr lang="en-US" sz="3400" dirty="0" err="1">
                <a:solidFill>
                  <a:srgbClr val="248B16"/>
                </a:solidFill>
                <a:latin typeface="Monaco"/>
              </a:rPr>
              <a:t>bool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&gt; </a:t>
            </a:r>
            <a:r>
              <a:rPr lang="en-US" sz="3400" dirty="0">
                <a:solidFill>
                  <a:srgbClr val="B45C15"/>
                </a:solidFill>
                <a:latin typeface="Monaco"/>
              </a:rPr>
              <a:t>verbose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{ Name(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"verbose"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) };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Sequence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&lt;</a:t>
            </a:r>
            <a:r>
              <a:rPr lang="en-US" sz="3400" dirty="0" err="1">
                <a:solidFill>
                  <a:srgbClr val="248B16"/>
                </a:solidFill>
                <a:latin typeface="Monaco"/>
              </a:rPr>
              <a:t>int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&gt; </a:t>
            </a:r>
            <a:r>
              <a:rPr lang="en-US" sz="3400" dirty="0" err="1">
                <a:solidFill>
                  <a:srgbClr val="B45C15"/>
                </a:solidFill>
                <a:latin typeface="Monaco"/>
              </a:rPr>
              <a:t>particleIDs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{ Name(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"</a:t>
            </a:r>
            <a:r>
              <a:rPr lang="en-US" sz="3400" dirty="0" err="1">
                <a:solidFill>
                  <a:srgbClr val="951968"/>
                </a:solidFill>
                <a:latin typeface="Monaco"/>
              </a:rPr>
              <a:t>particleIDs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"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) };</a:t>
            </a:r>
          </a:p>
          <a:p>
            <a:endParaRPr lang="en-US" sz="3400" dirty="0">
              <a:solidFill>
                <a:srgbClr val="281717"/>
              </a:solidFill>
              <a:latin typeface="Monaco"/>
            </a:endParaRP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</a:t>
            </a:r>
            <a:r>
              <a:rPr lang="en-US" sz="3400" dirty="0" err="1">
                <a:solidFill>
                  <a:srgbClr val="B600FF"/>
                </a:solidFill>
                <a:latin typeface="Monaco"/>
              </a:rPr>
              <a:t>struct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G4Settings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{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  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Atom</a:t>
            </a:r>
            <a:r>
              <a:rPr lang="en-US" sz="3400" dirty="0" smtClean="0">
                <a:solidFill>
                  <a:srgbClr val="281717"/>
                </a:solidFill>
                <a:latin typeface="Monaco"/>
              </a:rPr>
              <a:t>&lt;</a:t>
            </a:r>
            <a:r>
              <a:rPr lang="en-US" sz="3400" dirty="0" smtClean="0">
                <a:solidFill>
                  <a:srgbClr val="248B16"/>
                </a:solidFill>
                <a:latin typeface="Monaco"/>
              </a:rPr>
              <a:t>string</a:t>
            </a:r>
            <a:r>
              <a:rPr lang="en-US" sz="3400" dirty="0" smtClean="0">
                <a:solidFill>
                  <a:srgbClr val="281717"/>
                </a:solidFill>
                <a:latin typeface="Monaco"/>
              </a:rPr>
              <a:t>&gt; </a:t>
            </a:r>
            <a:r>
              <a:rPr lang="en-US" sz="3400" dirty="0">
                <a:solidFill>
                  <a:srgbClr val="B45C15"/>
                </a:solidFill>
                <a:latin typeface="Monaco"/>
              </a:rPr>
              <a:t>shape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{ Name(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"shape"</a:t>
            </a:r>
            <a:r>
              <a:rPr lang="en-US" sz="3400" dirty="0" smtClean="0">
                <a:solidFill>
                  <a:srgbClr val="281717"/>
                </a:solidFill>
                <a:latin typeface="Monaco"/>
              </a:rPr>
              <a:t>), </a:t>
            </a:r>
            <a:r>
              <a:rPr lang="en-US" sz="3400" dirty="0" smtClean="0">
                <a:solidFill>
                  <a:srgbClr val="951968"/>
                </a:solidFill>
                <a:latin typeface="Monaco"/>
              </a:rPr>
              <a:t>"sphere"</a:t>
            </a:r>
            <a:r>
              <a:rPr lang="en-US" sz="3400" dirty="0" smtClean="0">
                <a:solidFill>
                  <a:srgbClr val="281717"/>
                </a:solidFill>
                <a:latin typeface="Monaco"/>
              </a:rPr>
              <a:t> }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;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  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Atom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&lt;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double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&gt; </a:t>
            </a:r>
            <a:r>
              <a:rPr lang="en-US" sz="3400" dirty="0">
                <a:solidFill>
                  <a:srgbClr val="B45C15"/>
                </a:solidFill>
                <a:latin typeface="Monaco"/>
              </a:rPr>
              <a:t>radius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{ Name(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"radius"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),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                        Comment(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"Units </a:t>
            </a:r>
            <a:r>
              <a:rPr lang="en-US" sz="3400" dirty="0" smtClean="0">
                <a:solidFill>
                  <a:srgbClr val="951968"/>
                </a:solidFill>
                <a:latin typeface="Monaco"/>
              </a:rPr>
              <a:t>are 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mm."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) };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};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  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Table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&lt;</a:t>
            </a:r>
            <a:r>
              <a:rPr lang="en-US" sz="3400" dirty="0">
                <a:solidFill>
                  <a:srgbClr val="248B16"/>
                </a:solidFill>
                <a:latin typeface="Monaco"/>
              </a:rPr>
              <a:t>G4Settings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&gt; </a:t>
            </a:r>
            <a:r>
              <a:rPr lang="en-US" sz="3400" dirty="0">
                <a:solidFill>
                  <a:srgbClr val="B45C15"/>
                </a:solidFill>
                <a:latin typeface="Monaco"/>
              </a:rPr>
              <a:t>g4Settings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 { Name(</a:t>
            </a:r>
            <a:r>
              <a:rPr lang="en-US" sz="3400" dirty="0">
                <a:solidFill>
                  <a:srgbClr val="951968"/>
                </a:solidFill>
                <a:latin typeface="Monaco"/>
              </a:rPr>
              <a:t>"g4Settings"</a:t>
            </a:r>
            <a:r>
              <a:rPr lang="en-US" sz="3400" dirty="0">
                <a:solidFill>
                  <a:srgbClr val="281717"/>
                </a:solidFill>
                <a:latin typeface="Monaco"/>
              </a:rPr>
              <a:t>) };</a:t>
            </a:r>
          </a:p>
          <a:p>
            <a:r>
              <a:rPr lang="en-US" sz="3400" dirty="0">
                <a:solidFill>
                  <a:srgbClr val="281717"/>
                </a:solidFill>
                <a:latin typeface="Monaco"/>
              </a:rPr>
              <a:t>};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0"/>
          </p:nvPr>
        </p:nvSpPr>
        <p:spPr>
          <a:xfrm>
            <a:off x="1008657" y="24193524"/>
            <a:ext cx="14996160" cy="1879600"/>
          </a:xfrm>
        </p:spPr>
        <p:txBody>
          <a:bodyPr/>
          <a:lstStyle/>
          <a:p>
            <a:pPr lvl="0"/>
            <a:r>
              <a:rPr lang="en-US" dirty="0">
                <a:cs typeface="Helvetica"/>
              </a:rPr>
              <a:t>The above example is a typical module configuration. </a:t>
            </a:r>
            <a:r>
              <a:rPr lang="en-US" dirty="0" smtClean="0">
                <a:cs typeface="Helvetica"/>
              </a:rPr>
              <a:t>  Note that nested tables and sequences (and tables in sequences) are allowed, leading to configurations with arbitrary depth.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3475344" y="7838396"/>
            <a:ext cx="8081676" cy="6555641"/>
          </a:xfrm>
          <a:prstGeom prst="rect">
            <a:avLst/>
          </a:prstGeom>
          <a:solidFill>
            <a:srgbClr val="EEECE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rgbClr val="281717"/>
                </a:solidFill>
                <a:latin typeface="Monaco"/>
              </a:rPr>
              <a:t>$ art --print-description G4Module</a:t>
            </a:r>
          </a:p>
          <a:p>
            <a:endParaRPr lang="en-US" sz="3000" dirty="0" smtClean="0">
              <a:solidFill>
                <a:srgbClr val="281717"/>
              </a:solidFill>
              <a:latin typeface="Monaco"/>
            </a:endParaRPr>
          </a:p>
          <a:p>
            <a:r>
              <a:rPr lang="en-US" sz="3000" dirty="0" err="1" smtClean="0">
                <a:solidFill>
                  <a:srgbClr val="281717"/>
                </a:solidFill>
                <a:latin typeface="Monaco"/>
              </a:rPr>
              <a:t>moduleLabel</a:t>
            </a:r>
            <a:r>
              <a:rPr lang="en-US" sz="3000" dirty="0">
                <a:solidFill>
                  <a:srgbClr val="281717"/>
                </a:solidFill>
                <a:latin typeface="Monaco"/>
              </a:rPr>
              <a:t>: </a:t>
            </a:r>
            <a:r>
              <a:rPr lang="en-US" sz="3000" dirty="0" smtClean="0">
                <a:solidFill>
                  <a:srgbClr val="281717"/>
                </a:solidFill>
                <a:latin typeface="Monaco"/>
              </a:rPr>
              <a:t>{</a:t>
            </a:r>
            <a:endParaRPr lang="en-US" sz="3000" dirty="0">
              <a:solidFill>
                <a:srgbClr val="281717"/>
              </a:solidFill>
              <a:latin typeface="Monaco"/>
            </a:endParaRPr>
          </a:p>
          <a:p>
            <a:r>
              <a:rPr lang="en-US" sz="3000" dirty="0">
                <a:solidFill>
                  <a:srgbClr val="281717"/>
                </a:solidFill>
                <a:latin typeface="Monaco"/>
              </a:rPr>
              <a:t>  </a:t>
            </a:r>
            <a:r>
              <a:rPr lang="en-US" sz="3000" dirty="0" err="1" smtClean="0">
                <a:solidFill>
                  <a:srgbClr val="281717"/>
                </a:solidFill>
                <a:latin typeface="Monaco"/>
              </a:rPr>
              <a:t>module_type</a:t>
            </a:r>
            <a:r>
              <a:rPr lang="en-US" sz="3000" dirty="0">
                <a:solidFill>
                  <a:srgbClr val="281717"/>
                </a:solidFill>
                <a:latin typeface="Monaco"/>
              </a:rPr>
              <a:t>: </a:t>
            </a:r>
            <a:r>
              <a:rPr lang="en-US" sz="3000" b="1" dirty="0" smtClean="0">
                <a:solidFill>
                  <a:srgbClr val="281717"/>
                </a:solidFill>
                <a:latin typeface="Monaco"/>
              </a:rPr>
              <a:t>G4Module</a:t>
            </a:r>
          </a:p>
          <a:p>
            <a:endParaRPr lang="nl-NL" sz="3000" dirty="0" smtClean="0">
              <a:solidFill>
                <a:srgbClr val="281717"/>
              </a:solidFill>
              <a:latin typeface="Monaco"/>
            </a:endParaRPr>
          </a:p>
          <a:p>
            <a:r>
              <a:rPr lang="nl-NL" sz="3000" dirty="0" smtClean="0">
                <a:solidFill>
                  <a:srgbClr val="281717"/>
                </a:solidFill>
                <a:latin typeface="Monaco"/>
              </a:rPr>
              <a:t>  </a:t>
            </a:r>
            <a:r>
              <a:rPr lang="nl-NL" sz="3000" dirty="0" err="1" smtClean="0">
                <a:solidFill>
                  <a:srgbClr val="281717"/>
                </a:solidFill>
                <a:latin typeface="Monaco"/>
              </a:rPr>
              <a:t>verbose</a:t>
            </a:r>
            <a:r>
              <a:rPr lang="nl-NL" sz="3000" dirty="0" smtClean="0">
                <a:solidFill>
                  <a:srgbClr val="281717"/>
                </a:solidFill>
                <a:latin typeface="Monaco"/>
              </a:rPr>
              <a:t>    : </a:t>
            </a:r>
            <a:r>
              <a:rPr lang="nl-NL" sz="3000" dirty="0">
                <a:solidFill>
                  <a:srgbClr val="281717"/>
                </a:solidFill>
                <a:latin typeface="Monaco"/>
              </a:rPr>
              <a:t>&lt;</a:t>
            </a:r>
            <a:r>
              <a:rPr lang="nl-NL" sz="3000" dirty="0" err="1">
                <a:solidFill>
                  <a:srgbClr val="281717"/>
                </a:solidFill>
                <a:latin typeface="Monaco"/>
              </a:rPr>
              <a:t>bool</a:t>
            </a:r>
            <a:r>
              <a:rPr lang="nl-NL" sz="3000" dirty="0" smtClean="0">
                <a:solidFill>
                  <a:srgbClr val="281717"/>
                </a:solidFill>
                <a:latin typeface="Monaco"/>
              </a:rPr>
              <a:t>&gt;</a:t>
            </a:r>
          </a:p>
          <a:p>
            <a:r>
              <a:rPr lang="nl-NL" sz="3000" dirty="0" smtClean="0">
                <a:solidFill>
                  <a:srgbClr val="281717"/>
                </a:solidFill>
                <a:latin typeface="Monaco"/>
              </a:rPr>
              <a:t>  </a:t>
            </a:r>
            <a:r>
              <a:rPr lang="nl-NL" sz="3000" dirty="0" err="1" smtClean="0">
                <a:solidFill>
                  <a:srgbClr val="281717"/>
                </a:solidFill>
                <a:latin typeface="Monaco"/>
              </a:rPr>
              <a:t>particleIDs</a:t>
            </a:r>
            <a:r>
              <a:rPr lang="nl-NL" sz="3000" dirty="0">
                <a:solidFill>
                  <a:srgbClr val="281717"/>
                </a:solidFill>
                <a:latin typeface="Monaco"/>
              </a:rPr>
              <a:t>: </a:t>
            </a:r>
            <a:r>
              <a:rPr lang="nl-NL" sz="3000" dirty="0" smtClean="0">
                <a:solidFill>
                  <a:srgbClr val="281717"/>
                </a:solidFill>
                <a:latin typeface="Monaco"/>
              </a:rPr>
              <a:t>[ &lt;</a:t>
            </a:r>
            <a:r>
              <a:rPr lang="nl-NL" sz="3000" dirty="0">
                <a:solidFill>
                  <a:srgbClr val="281717"/>
                </a:solidFill>
                <a:latin typeface="Monaco"/>
              </a:rPr>
              <a:t>int&gt;</a:t>
            </a:r>
            <a:r>
              <a:rPr lang="nl-NL" sz="3000" dirty="0" smtClean="0">
                <a:solidFill>
                  <a:srgbClr val="281717"/>
                </a:solidFill>
                <a:latin typeface="Monaco"/>
              </a:rPr>
              <a:t>, .</a:t>
            </a:r>
            <a:r>
              <a:rPr lang="nl-NL" sz="3000" dirty="0">
                <a:solidFill>
                  <a:srgbClr val="281717"/>
                </a:solidFill>
                <a:latin typeface="Monaco"/>
              </a:rPr>
              <a:t>.</a:t>
            </a:r>
            <a:r>
              <a:rPr lang="nl-NL" sz="3000" dirty="0" smtClean="0">
                <a:solidFill>
                  <a:srgbClr val="281717"/>
                </a:solidFill>
                <a:latin typeface="Monaco"/>
              </a:rPr>
              <a:t>. ]</a:t>
            </a:r>
            <a:endParaRPr lang="nl-NL" sz="3000" dirty="0">
              <a:solidFill>
                <a:srgbClr val="281717"/>
              </a:solidFill>
              <a:latin typeface="Monaco"/>
            </a:endParaRPr>
          </a:p>
          <a:p>
            <a:r>
              <a:rPr lang="fi-FI" sz="3000" dirty="0">
                <a:solidFill>
                  <a:srgbClr val="281717"/>
                </a:solidFill>
                <a:latin typeface="Monaco"/>
              </a:rPr>
              <a:t>  </a:t>
            </a:r>
            <a:r>
              <a:rPr lang="fi-FI" sz="3000" dirty="0" smtClean="0">
                <a:solidFill>
                  <a:srgbClr val="281717"/>
                </a:solidFill>
                <a:latin typeface="Monaco"/>
              </a:rPr>
              <a:t>g4Settings : {</a:t>
            </a:r>
            <a:endParaRPr lang="fi-FI" sz="3000" dirty="0">
              <a:solidFill>
                <a:srgbClr val="281717"/>
              </a:solidFill>
              <a:latin typeface="Monaco"/>
            </a:endParaRPr>
          </a:p>
          <a:p>
            <a:r>
              <a:rPr lang="en-US" sz="3000" dirty="0">
                <a:solidFill>
                  <a:srgbClr val="281717"/>
                </a:solidFill>
                <a:latin typeface="Monaco"/>
              </a:rPr>
              <a:t>    </a:t>
            </a:r>
            <a:r>
              <a:rPr lang="en-US" sz="3000" dirty="0" smtClean="0">
                <a:solidFill>
                  <a:srgbClr val="281717"/>
                </a:solidFill>
                <a:latin typeface="Monaco"/>
              </a:rPr>
              <a:t>shape</a:t>
            </a:r>
            <a:r>
              <a:rPr lang="en-US" sz="3000" dirty="0">
                <a:solidFill>
                  <a:srgbClr val="281717"/>
                </a:solidFill>
                <a:latin typeface="Monaco"/>
              </a:rPr>
              <a:t>: "sphere"  # default</a:t>
            </a:r>
          </a:p>
          <a:p>
            <a:endParaRPr lang="en-US" sz="3000" dirty="0">
              <a:solidFill>
                <a:srgbClr val="281717"/>
              </a:solidFill>
              <a:latin typeface="Monaco"/>
            </a:endParaRPr>
          </a:p>
          <a:p>
            <a:r>
              <a:rPr lang="en-US" sz="3000" dirty="0">
                <a:solidFill>
                  <a:srgbClr val="281717"/>
                </a:solidFill>
                <a:latin typeface="Monaco"/>
              </a:rPr>
              <a:t>    </a:t>
            </a:r>
            <a:r>
              <a:rPr lang="en-US" sz="3000" dirty="0" smtClean="0">
                <a:solidFill>
                  <a:srgbClr val="281717"/>
                </a:solidFill>
                <a:latin typeface="Monaco"/>
              </a:rPr>
              <a:t>#</a:t>
            </a:r>
            <a:r>
              <a:rPr lang="en-US" sz="3000" dirty="0">
                <a:solidFill>
                  <a:srgbClr val="281717"/>
                </a:solidFill>
                <a:latin typeface="Monaco"/>
              </a:rPr>
              <a:t># Units are mm.</a:t>
            </a:r>
          </a:p>
          <a:p>
            <a:r>
              <a:rPr lang="en-US" sz="3000" dirty="0" smtClean="0">
                <a:solidFill>
                  <a:srgbClr val="281717"/>
                </a:solidFill>
                <a:latin typeface="Monaco"/>
              </a:rPr>
              <a:t>    radius</a:t>
            </a:r>
            <a:r>
              <a:rPr lang="en-US" sz="3000" dirty="0">
                <a:solidFill>
                  <a:srgbClr val="281717"/>
                </a:solidFill>
                <a:latin typeface="Monaco"/>
              </a:rPr>
              <a:t>: &lt;double&gt;</a:t>
            </a:r>
          </a:p>
          <a:p>
            <a:r>
              <a:rPr lang="en-US" sz="3000" dirty="0">
                <a:solidFill>
                  <a:srgbClr val="281717"/>
                </a:solidFill>
                <a:latin typeface="Monaco"/>
              </a:rPr>
              <a:t>  </a:t>
            </a:r>
            <a:r>
              <a:rPr lang="en-US" sz="3000" dirty="0" smtClean="0">
                <a:solidFill>
                  <a:srgbClr val="281717"/>
                </a:solidFill>
                <a:latin typeface="Monaco"/>
              </a:rPr>
              <a:t>}</a:t>
            </a:r>
            <a:endParaRPr lang="en-US" sz="3000" dirty="0">
              <a:solidFill>
                <a:srgbClr val="281717"/>
              </a:solidFill>
              <a:latin typeface="Monaco"/>
            </a:endParaRPr>
          </a:p>
          <a:p>
            <a:r>
              <a:rPr lang="en-US" sz="3000" dirty="0" smtClean="0">
                <a:solidFill>
                  <a:srgbClr val="281717"/>
                </a:solidFill>
                <a:latin typeface="Monaco"/>
              </a:rPr>
              <a:t>}</a:t>
            </a:r>
            <a:endParaRPr lang="en-US" sz="3000" dirty="0"/>
          </a:p>
        </p:txBody>
      </p:sp>
      <p:sp>
        <p:nvSpPr>
          <p:cNvPr id="51" name="Rectangle 50"/>
          <p:cNvSpPr/>
          <p:nvPr/>
        </p:nvSpPr>
        <p:spPr>
          <a:xfrm>
            <a:off x="16800244" y="7838396"/>
            <a:ext cx="635934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 smtClean="0">
                <a:latin typeface="Helvetica"/>
                <a:cs typeface="Helvetica"/>
              </a:rPr>
              <a:t>For a module that supports the configuration above (e.g. </a:t>
            </a:r>
            <a:r>
              <a:rPr lang="en-US" sz="4000" b="1" dirty="0" smtClean="0">
                <a:latin typeface="Monaco"/>
                <a:cs typeface="Monaco"/>
              </a:rPr>
              <a:t>G4Module</a:t>
            </a:r>
            <a:r>
              <a:rPr lang="en-US" sz="4000" dirty="0" smtClean="0">
                <a:latin typeface="Helvetica"/>
                <a:cs typeface="Helvetica"/>
              </a:rPr>
              <a:t>), a description similar to the one at the right is provided by </a:t>
            </a:r>
            <a:r>
              <a:rPr lang="en-US" sz="4000" i="1" dirty="0" smtClean="0">
                <a:latin typeface="Helvetica"/>
                <a:cs typeface="Helvetica"/>
              </a:rPr>
              <a:t>art</a:t>
            </a:r>
            <a:r>
              <a:rPr lang="en-US" sz="4000" dirty="0" smtClean="0">
                <a:latin typeface="Helvetica"/>
                <a:cs typeface="Helvetica"/>
              </a:rPr>
              <a:t>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6827366" y="11778385"/>
            <a:ext cx="638647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 smtClean="0">
                <a:latin typeface="Helvetica"/>
                <a:cs typeface="Helvetica"/>
              </a:rPr>
              <a:t>Suppose a user were to </a:t>
            </a:r>
            <a:r>
              <a:rPr lang="en-US" sz="4000" dirty="0" err="1" smtClean="0">
                <a:latin typeface="Helvetica"/>
                <a:cs typeface="Helvetica"/>
              </a:rPr>
              <a:t>mis</a:t>
            </a:r>
            <a:r>
              <a:rPr lang="en-US" sz="4000" dirty="0" smtClean="0">
                <a:latin typeface="Helvetica"/>
                <a:cs typeface="Helvetica"/>
              </a:rPr>
              <a:t>-specify </a:t>
            </a:r>
            <a:r>
              <a:rPr lang="en-US" sz="4000" b="1" dirty="0" smtClean="0">
                <a:latin typeface="Monaco"/>
                <a:cs typeface="Monaco"/>
              </a:rPr>
              <a:t>shape</a:t>
            </a:r>
            <a:r>
              <a:rPr lang="en-US" sz="4000" dirty="0" smtClean="0">
                <a:latin typeface="Helvetica"/>
                <a:cs typeface="Helvetica"/>
              </a:rPr>
              <a:t> as </a:t>
            </a:r>
            <a:r>
              <a:rPr lang="en-US" sz="4000" b="1" dirty="0" smtClean="0">
                <a:latin typeface="Monaco"/>
                <a:cs typeface="Monaco"/>
              </a:rPr>
              <a:t>‘Shape’</a:t>
            </a:r>
            <a:r>
              <a:rPr lang="en-US" sz="4000" dirty="0" smtClean="0">
                <a:latin typeface="Helvetica"/>
                <a:cs typeface="Helvetica"/>
              </a:rPr>
              <a:t>, an error similar to the following would be emitted:</a:t>
            </a:r>
          </a:p>
        </p:txBody>
      </p:sp>
      <p:sp>
        <p:nvSpPr>
          <p:cNvPr id="53" name="Text Placeholder 18"/>
          <p:cNvSpPr>
            <a:spLocks noGrp="1"/>
          </p:cNvSpPr>
          <p:nvPr>
            <p:ph type="body" sz="quarter" idx="52"/>
          </p:nvPr>
        </p:nvSpPr>
        <p:spPr>
          <a:xfrm>
            <a:off x="16827366" y="18969694"/>
            <a:ext cx="15121437" cy="7052630"/>
          </a:xfrm>
        </p:spPr>
        <p:txBody>
          <a:bodyPr/>
          <a:lstStyle/>
          <a:p>
            <a:pPr lvl="0"/>
            <a:r>
              <a:rPr lang="en-US" dirty="0" smtClean="0">
                <a:latin typeface="Helvetica"/>
                <a:cs typeface="Helvetica"/>
              </a:rPr>
              <a:t>The implementation of the suite relies heavily on modern C++ facilities (C++11/14):</a:t>
            </a:r>
          </a:p>
          <a:p>
            <a:pPr marL="571500" lvl="0" indent="-571500">
              <a:buFont typeface="Arial"/>
              <a:buChar char="•"/>
            </a:pPr>
            <a:r>
              <a:rPr lang="en-US" dirty="0" err="1">
                <a:cs typeface="Helvetica"/>
              </a:rPr>
              <a:t>v</a:t>
            </a:r>
            <a:r>
              <a:rPr lang="en-US" dirty="0" err="1" smtClean="0">
                <a:cs typeface="Helvetica"/>
              </a:rPr>
              <a:t>ariadic</a:t>
            </a:r>
            <a:r>
              <a:rPr lang="en-US" dirty="0" smtClean="0">
                <a:cs typeface="Helvetica"/>
              </a:rPr>
              <a:t> templates for representing heterogeneous sequences,</a:t>
            </a:r>
          </a:p>
          <a:p>
            <a:pPr marL="571500" lvl="0" indent="-571500">
              <a:buFont typeface="Arial"/>
              <a:buChar char="•"/>
            </a:pPr>
            <a:r>
              <a:rPr lang="en-US" dirty="0" smtClean="0">
                <a:latin typeface="Helvetica"/>
                <a:cs typeface="Helvetica"/>
              </a:rPr>
              <a:t>lambda expressions for configuration tree-walking and conditional configuration based on the value of a previously validated parameter,</a:t>
            </a:r>
          </a:p>
          <a:p>
            <a:pPr marL="571500" lvl="0" indent="-571500">
              <a:buFont typeface="Arial"/>
              <a:buChar char="•"/>
            </a:pPr>
            <a:r>
              <a:rPr lang="en-US" dirty="0" smtClean="0">
                <a:cs typeface="Helvetica"/>
              </a:rPr>
              <a:t>automatic type deduction, etc.</a:t>
            </a:r>
          </a:p>
          <a:p>
            <a:pPr lvl="0"/>
            <a:r>
              <a:rPr lang="en-US" dirty="0" smtClean="0">
                <a:cs typeface="Helvetica"/>
              </a:rPr>
              <a:t>Adoption of such C++ techniques provides a type-safe suite, moving error detection, when possible, to the compile-time stage instead of the run-time stage.</a:t>
            </a:r>
          </a:p>
          <a:p>
            <a:endParaRPr lang="en-US" dirty="0">
              <a:latin typeface="Helvetica"/>
              <a:cs typeface="Helvetica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6979767" y="15251754"/>
            <a:ext cx="11131910" cy="1938992"/>
          </a:xfrm>
          <a:prstGeom prst="rect">
            <a:avLst/>
          </a:prstGeom>
          <a:solidFill>
            <a:srgbClr val="EEECE1"/>
          </a:solidFill>
          <a:ln>
            <a:solidFill>
              <a:srgbClr val="000000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rgbClr val="281717"/>
                </a:solidFill>
                <a:latin typeface="Monaco"/>
              </a:rPr>
              <a:t>Any parameters prefaced with '#' are optional.</a:t>
            </a:r>
          </a:p>
          <a:p>
            <a:r>
              <a:rPr lang="en-US" sz="3000" b="1" dirty="0">
                <a:solidFill>
                  <a:srgbClr val="281717"/>
                </a:solidFill>
                <a:latin typeface="Monaco"/>
              </a:rPr>
              <a:t>Unsupported parameters:</a:t>
            </a:r>
          </a:p>
          <a:p>
            <a:endParaRPr lang="en-US" sz="3000" b="1" dirty="0">
              <a:solidFill>
                <a:srgbClr val="281717"/>
              </a:solidFill>
              <a:latin typeface="Monaco"/>
            </a:endParaRPr>
          </a:p>
          <a:p>
            <a:r>
              <a:rPr lang="tr-TR" sz="3000" b="1" dirty="0">
                <a:solidFill>
                  <a:srgbClr val="281717"/>
                </a:solidFill>
                <a:latin typeface="Monaco"/>
              </a:rPr>
              <a:t> + g4Settings.Shape         </a:t>
            </a:r>
            <a:r>
              <a:rPr lang="tr-TR" sz="3000" b="1" dirty="0" smtClean="0">
                <a:solidFill>
                  <a:srgbClr val="281717"/>
                </a:solidFill>
                <a:latin typeface="Monaco"/>
              </a:rPr>
              <a:t>[ ./module.fcl:6 </a:t>
            </a:r>
            <a:r>
              <a:rPr lang="tr-TR" sz="3000" b="1" dirty="0">
                <a:solidFill>
                  <a:srgbClr val="281717"/>
                </a:solidFill>
                <a:latin typeface="Monaco"/>
              </a:rPr>
              <a:t>]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8873060" y="15627423"/>
            <a:ext cx="2964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File name and </a:t>
            </a:r>
          </a:p>
          <a:p>
            <a:r>
              <a:rPr lang="en-US" sz="3200" dirty="0" smtClean="0">
                <a:solidFill>
                  <a:srgbClr val="0000FF"/>
                </a:solidFill>
              </a:rPr>
              <a:t>line number of parameter.</a:t>
            </a:r>
            <a:endParaRPr lang="en-US" sz="3200" dirty="0">
              <a:solidFill>
                <a:srgbClr val="0000FF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7879863" y="16969455"/>
            <a:ext cx="916229" cy="0"/>
          </a:xfrm>
          <a:prstGeom prst="straightConnector1">
            <a:avLst/>
          </a:prstGeom>
          <a:ln w="76200" cmpd="sng">
            <a:solidFill>
              <a:srgbClr val="0000FF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 Placeholder 18"/>
          <p:cNvSpPr>
            <a:spLocks noGrp="1"/>
          </p:cNvSpPr>
          <p:nvPr>
            <p:ph type="body" sz="quarter" idx="52"/>
          </p:nvPr>
        </p:nvSpPr>
        <p:spPr>
          <a:xfrm>
            <a:off x="16952644" y="27568855"/>
            <a:ext cx="15121437" cy="8510358"/>
          </a:xfrm>
        </p:spPr>
        <p:txBody>
          <a:bodyPr/>
          <a:lstStyle/>
          <a:p>
            <a:pPr lvl="0"/>
            <a:r>
              <a:rPr lang="en-US" dirty="0" smtClean="0">
                <a:latin typeface="Helvetica"/>
                <a:cs typeface="Helvetica"/>
              </a:rPr>
              <a:t>The design of the suite was informed </a:t>
            </a:r>
            <a:r>
              <a:rPr lang="en-US" dirty="0" smtClean="0">
                <a:cs typeface="Helvetica"/>
              </a:rPr>
              <a:t>from</a:t>
            </a:r>
            <a:r>
              <a:rPr lang="en-US" dirty="0" smtClean="0">
                <a:latin typeface="Helvetica"/>
                <a:cs typeface="Helvetica"/>
              </a:rPr>
              <a:t> </a:t>
            </a:r>
            <a:r>
              <a:rPr lang="en-US" dirty="0" smtClean="0">
                <a:latin typeface="Helvetica"/>
                <a:cs typeface="Helvetica"/>
              </a:rPr>
              <a:t>interactions with </a:t>
            </a:r>
            <a:r>
              <a:rPr lang="en-US" i="1" dirty="0" smtClean="0">
                <a:latin typeface="Helvetica"/>
                <a:cs typeface="Helvetica"/>
              </a:rPr>
              <a:t>art</a:t>
            </a:r>
            <a:r>
              <a:rPr lang="en-US" dirty="0" smtClean="0">
                <a:latin typeface="Helvetica"/>
                <a:cs typeface="Helvetica"/>
              </a:rPr>
              <a:t> users.  Based on those discussions, a large number of additional features have been included in the suite.  </a:t>
            </a:r>
            <a:r>
              <a:rPr lang="en-US" dirty="0" smtClean="0">
                <a:cs typeface="Helvetica"/>
              </a:rPr>
              <a:t>Additional parameter types include</a:t>
            </a:r>
            <a:r>
              <a:rPr lang="en-US" dirty="0" smtClean="0">
                <a:latin typeface="Helvetica"/>
                <a:cs typeface="Helvetica"/>
              </a:rPr>
              <a:t>:</a:t>
            </a:r>
          </a:p>
          <a:p>
            <a:pPr marL="571500" lvl="0" indent="-571500">
              <a:buFont typeface="Arial"/>
              <a:buChar char="•"/>
            </a:pPr>
            <a:r>
              <a:rPr lang="en-US" b="1" i="1" dirty="0" smtClean="0">
                <a:cs typeface="Helvetica"/>
              </a:rPr>
              <a:t>optional parameters </a:t>
            </a:r>
            <a:r>
              <a:rPr lang="en-US" dirty="0" smtClean="0">
                <a:cs typeface="Helvetica"/>
              </a:rPr>
              <a:t>– where it is permitted to omit supported parameters without specifying a default in source code,</a:t>
            </a:r>
          </a:p>
          <a:p>
            <a:pPr marL="571500" lvl="0" indent="-571500">
              <a:buFont typeface="Arial"/>
              <a:buChar char="•"/>
            </a:pPr>
            <a:r>
              <a:rPr lang="en-US" b="1" i="1" dirty="0" smtClean="0">
                <a:cs typeface="Helvetica"/>
              </a:rPr>
              <a:t>delegated parameters </a:t>
            </a:r>
            <a:r>
              <a:rPr lang="en-US" dirty="0" smtClean="0">
                <a:cs typeface="Helvetica"/>
              </a:rPr>
              <a:t>– where the parameter itself must be present, but its value (atom, sequence, or table) is unspecified,</a:t>
            </a:r>
          </a:p>
          <a:p>
            <a:pPr marL="571500" lvl="0" indent="-571500">
              <a:buFont typeface="Arial"/>
              <a:buChar char="•"/>
            </a:pPr>
            <a:r>
              <a:rPr lang="en-US" b="1" i="1" dirty="0" smtClean="0">
                <a:cs typeface="Helvetica"/>
              </a:rPr>
              <a:t>conversion parameters </a:t>
            </a:r>
            <a:r>
              <a:rPr lang="en-US" dirty="0" smtClean="0">
                <a:cs typeface="Helvetica"/>
              </a:rPr>
              <a:t>– where a configuration sequence can be converted directly to a user-specified type, without having to retrieve “by hand” individual sequence elements and convert them to the relevant type.</a:t>
            </a:r>
            <a:endParaRPr lang="en-US" dirty="0">
              <a:latin typeface="Helvetica"/>
              <a:cs typeface="Helvetica"/>
            </a:endParaRPr>
          </a:p>
          <a:p>
            <a:endParaRPr lang="en-US" dirty="0">
              <a:latin typeface="Helvetica"/>
              <a:cs typeface="Helvetica"/>
            </a:endParaRP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39"/>
          </p:nvPr>
        </p:nvSpPr>
        <p:spPr>
          <a:xfrm>
            <a:off x="1008657" y="6209375"/>
            <a:ext cx="14996160" cy="1804349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6" name="Text Placeholder 8"/>
          <p:cNvSpPr>
            <a:spLocks noGrp="1"/>
          </p:cNvSpPr>
          <p:nvPr>
            <p:ph type="body" sz="quarter" idx="40"/>
          </p:nvPr>
        </p:nvSpPr>
        <p:spPr>
          <a:xfrm>
            <a:off x="1103273" y="35698213"/>
            <a:ext cx="14996160" cy="2126096"/>
          </a:xfrm>
        </p:spPr>
        <p:txBody>
          <a:bodyPr/>
          <a:lstStyle/>
          <a:p>
            <a:pPr lvl="0"/>
            <a:r>
              <a:rPr lang="en-US" dirty="0" smtClean="0"/>
              <a:t>The </a:t>
            </a:r>
            <a:r>
              <a:rPr lang="en-US" b="1" dirty="0" smtClean="0">
                <a:latin typeface="Monaco"/>
                <a:cs typeface="Monaco"/>
              </a:rPr>
              <a:t>Atom</a:t>
            </a:r>
            <a:r>
              <a:rPr lang="en-US" dirty="0" smtClean="0"/>
              <a:t>, </a:t>
            </a:r>
            <a:r>
              <a:rPr lang="en-US" b="1" dirty="0" smtClean="0">
                <a:latin typeface="Monaco"/>
                <a:cs typeface="Monaco"/>
              </a:rPr>
              <a:t>Sequence</a:t>
            </a:r>
            <a:r>
              <a:rPr lang="en-US" dirty="0" smtClean="0"/>
              <a:t>, and </a:t>
            </a:r>
            <a:r>
              <a:rPr lang="en-US" b="1" dirty="0" smtClean="0">
                <a:latin typeface="Monaco"/>
                <a:cs typeface="Monaco"/>
              </a:rPr>
              <a:t>Table</a:t>
            </a:r>
            <a:r>
              <a:rPr lang="en-US" dirty="0" smtClean="0"/>
              <a:t> class templates receive a template argument that specifies the type to which the </a:t>
            </a:r>
            <a:r>
              <a:rPr lang="en-US" dirty="0" err="1" smtClean="0"/>
              <a:t>FHiCL</a:t>
            </a:r>
            <a:r>
              <a:rPr lang="en-US" dirty="0" smtClean="0"/>
              <a:t> parameter should be converted within the C++ code.</a:t>
            </a:r>
          </a:p>
        </p:txBody>
      </p:sp>
      <p:sp>
        <p:nvSpPr>
          <p:cNvPr id="57" name="Rectangle 56"/>
          <p:cNvSpPr/>
          <p:nvPr/>
        </p:nvSpPr>
        <p:spPr>
          <a:xfrm>
            <a:off x="1109611" y="37935304"/>
            <a:ext cx="15148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>
                <a:latin typeface="Helvetica"/>
                <a:cs typeface="Helvetica"/>
              </a:rPr>
              <a:t>The validation system supports defaults in source code (e.g. the </a:t>
            </a:r>
            <a:r>
              <a:rPr lang="en-US" sz="4000" b="1" dirty="0">
                <a:latin typeface="Monaco"/>
                <a:cs typeface="Monaco"/>
              </a:rPr>
              <a:t>shape</a:t>
            </a:r>
            <a:r>
              <a:rPr lang="en-US" sz="4000" dirty="0">
                <a:latin typeface="Helvetica"/>
                <a:cs typeface="Helvetica"/>
              </a:rPr>
              <a:t> parameter), as well as comments to be printed </a:t>
            </a:r>
            <a:r>
              <a:rPr lang="en-US" sz="4000" dirty="0" smtClean="0">
                <a:latin typeface="Helvetica"/>
                <a:cs typeface="Helvetica"/>
              </a:rPr>
              <a:t>out when </a:t>
            </a:r>
            <a:r>
              <a:rPr lang="en-US" sz="4000" dirty="0">
                <a:latin typeface="Helvetica"/>
                <a:cs typeface="Helvetica"/>
              </a:rPr>
              <a:t>the description is requested (e.g. the </a:t>
            </a:r>
            <a:r>
              <a:rPr lang="en-US" sz="4000" b="1" dirty="0">
                <a:latin typeface="Monaco"/>
                <a:cs typeface="Monaco"/>
              </a:rPr>
              <a:t>radius</a:t>
            </a:r>
            <a:r>
              <a:rPr lang="en-US" sz="4000" dirty="0">
                <a:latin typeface="Helvetica"/>
                <a:cs typeface="Helvetica"/>
              </a:rPr>
              <a:t> parameter).</a:t>
            </a:r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39"/>
          </p:nvPr>
        </p:nvSpPr>
        <p:spPr>
          <a:xfrm>
            <a:off x="16800244" y="35558038"/>
            <a:ext cx="14996160" cy="1804349"/>
          </a:xfrm>
        </p:spPr>
        <p:txBody>
          <a:bodyPr/>
          <a:lstStyle/>
          <a:p>
            <a:r>
              <a:rPr lang="en-US" dirty="0" smtClean="0"/>
              <a:t>Deployment in </a:t>
            </a:r>
            <a:r>
              <a:rPr lang="en-US" i="1" dirty="0" smtClean="0"/>
              <a:t>art</a:t>
            </a:r>
            <a:r>
              <a:rPr lang="en-US" dirty="0" smtClean="0"/>
              <a:t> and its experiments</a:t>
            </a:r>
            <a:endParaRPr lang="en-US" dirty="0"/>
          </a:p>
        </p:txBody>
      </p:sp>
      <p:sp>
        <p:nvSpPr>
          <p:cNvPr id="59" name="Text Placeholder 18"/>
          <p:cNvSpPr>
            <a:spLocks noGrp="1"/>
          </p:cNvSpPr>
          <p:nvPr>
            <p:ph type="body" sz="quarter" idx="52"/>
          </p:nvPr>
        </p:nvSpPr>
        <p:spPr>
          <a:xfrm>
            <a:off x="16792112" y="37362387"/>
            <a:ext cx="15121437" cy="2668014"/>
          </a:xfrm>
        </p:spPr>
        <p:txBody>
          <a:bodyPr/>
          <a:lstStyle/>
          <a:p>
            <a:r>
              <a:rPr lang="en-US" dirty="0" smtClean="0">
                <a:latin typeface="Helvetica"/>
                <a:cs typeface="Helvetica"/>
              </a:rPr>
              <a:t>User feedback </a:t>
            </a:r>
            <a:r>
              <a:rPr lang="en-US" dirty="0" smtClean="0">
                <a:cs typeface="Helvetica"/>
              </a:rPr>
              <a:t>regarding the suite has been positive.  </a:t>
            </a:r>
            <a:r>
              <a:rPr lang="en-US" dirty="0" smtClean="0">
                <a:latin typeface="Helvetica"/>
                <a:cs typeface="Helvetica"/>
              </a:rPr>
              <a:t>Almost all </a:t>
            </a:r>
            <a:r>
              <a:rPr lang="en-US" i="1" dirty="0" smtClean="0">
                <a:latin typeface="Helvetica"/>
                <a:cs typeface="Helvetica"/>
              </a:rPr>
              <a:t>art</a:t>
            </a:r>
            <a:r>
              <a:rPr lang="en-US" dirty="0" smtClean="0">
                <a:latin typeface="Helvetica"/>
                <a:cs typeface="Helvetica"/>
              </a:rPr>
              <a:t>-provided facilities enable configuration validation and description.  Individual experiments that use </a:t>
            </a:r>
            <a:r>
              <a:rPr lang="en-US" i="1" dirty="0" smtClean="0">
                <a:cs typeface="Helvetica"/>
              </a:rPr>
              <a:t>art</a:t>
            </a:r>
            <a:r>
              <a:rPr lang="en-US" dirty="0" smtClean="0">
                <a:cs typeface="Helvetica"/>
              </a:rPr>
              <a:t> are</a:t>
            </a:r>
            <a:r>
              <a:rPr lang="en-US" dirty="0" smtClean="0">
                <a:latin typeface="Helvetica"/>
                <a:cs typeface="Helvetica"/>
              </a:rPr>
              <a:t> adopting the suite in their own code according to their own needs.</a:t>
            </a:r>
            <a:endParaRPr lang="en-US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689955593"/>
      </p:ext>
    </p:extLst>
  </p:cSld>
  <p:clrMapOvr>
    <a:masterClrMapping/>
  </p:clrMapOvr>
</p:sld>
</file>

<file path=ppt/theme/theme1.xml><?xml version="1.0" encoding="utf-8"?>
<a:theme xmlns:a="http://schemas.openxmlformats.org/drawingml/2006/main" name="36x48_ScientistPoster_092315_Vertic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</TotalTime>
  <Words>837</Words>
  <Application>Microsoft Macintosh PowerPoint</Application>
  <PresentationFormat>Custom</PresentationFormat>
  <Paragraphs>76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36x48_ScientistPoster_092315_Vertical</vt:lpstr>
      <vt:lpstr>PowerPoint Presentation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Title 150 pt Helvetica or Arial Bold</dc:title>
  <dc:creator>Sandbox Studio</dc:creator>
  <cp:lastModifiedBy>Kyle Knoepfel</cp:lastModifiedBy>
  <cp:revision>141</cp:revision>
  <dcterms:created xsi:type="dcterms:W3CDTF">2015-04-22T15:33:58Z</dcterms:created>
  <dcterms:modified xsi:type="dcterms:W3CDTF">2016-10-03T14:27:08Z</dcterms:modified>
</cp:coreProperties>
</file>