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631" r:id="rId3"/>
    <p:sldId id="706" r:id="rId4"/>
    <p:sldId id="658" r:id="rId5"/>
    <p:sldId id="657" r:id="rId6"/>
    <p:sldId id="630" r:id="rId7"/>
    <p:sldId id="529" r:id="rId8"/>
    <p:sldId id="725" r:id="rId9"/>
    <p:sldId id="727" r:id="rId10"/>
    <p:sldId id="728" r:id="rId11"/>
    <p:sldId id="729" r:id="rId12"/>
    <p:sldId id="730" r:id="rId13"/>
    <p:sldId id="731" r:id="rId14"/>
    <p:sldId id="726" r:id="rId15"/>
    <p:sldId id="732" r:id="rId16"/>
    <p:sldId id="733" r:id="rId17"/>
    <p:sldId id="734" r:id="rId18"/>
    <p:sldId id="720" r:id="rId19"/>
    <p:sldId id="721" r:id="rId20"/>
    <p:sldId id="723" r:id="rId21"/>
    <p:sldId id="724" r:id="rId22"/>
    <p:sldId id="722" r:id="rId23"/>
    <p:sldId id="735" r:id="rId24"/>
    <p:sldId id="661" r:id="rId25"/>
    <p:sldId id="688" r:id="rId26"/>
    <p:sldId id="741" r:id="rId27"/>
    <p:sldId id="737" r:id="rId28"/>
    <p:sldId id="738" r:id="rId29"/>
    <p:sldId id="739" r:id="rId30"/>
    <p:sldId id="742" r:id="rId31"/>
    <p:sldId id="740" r:id="rId32"/>
    <p:sldId id="743" r:id="rId33"/>
    <p:sldId id="266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62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31263" autoAdjust="0"/>
    <p:restoredTop sz="94554" autoAdjust="0"/>
  </p:normalViewPr>
  <p:slideViewPr>
    <p:cSldViewPr showGuides="1">
      <p:cViewPr>
        <p:scale>
          <a:sx n="79" d="100"/>
          <a:sy n="79" d="100"/>
        </p:scale>
        <p:origin x="304" y="760"/>
      </p:cViewPr>
      <p:guideLst>
        <p:guide orient="horz" pos="2346"/>
        <p:guide pos="2880"/>
      </p:guideLst>
    </p:cSldViewPr>
  </p:slideViewPr>
  <p:outlineViewPr>
    <p:cViewPr>
      <p:scale>
        <a:sx n="33" d="100"/>
        <a:sy n="33" d="100"/>
      </p:scale>
      <p:origin x="0" y="21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61978-CA15-B94B-821F-D9394AC7DAB4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49C6C-6AE0-EB4E-A7B6-E6BE26007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7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49C6C-6AE0-EB4E-A7B6-E6BE260073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2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49C6C-6AE0-EB4E-A7B6-E6BE2600731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31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49C6C-6AE0-EB4E-A7B6-E6BE2600731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76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49C6C-6AE0-EB4E-A7B6-E6BE2600731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8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tiff"/><Relationship Id="rId7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1706166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sz="2800" b="1" baseline="0">
                <a:latin typeface="AppleGothic"/>
                <a:ea typeface="AppleGothic"/>
                <a:cs typeface="AppleGothic"/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ple Chancery"/>
              <a:ea typeface="AppleGothic"/>
              <a:cs typeface="Apple Chancery"/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5105400" y="2628900"/>
            <a:ext cx="3657600" cy="1445419"/>
          </a:xfrm>
          <a:prstGeom prst="rect">
            <a:avLst/>
          </a:prstGeom>
        </p:spPr>
        <p:txBody>
          <a:bodyPr/>
          <a:lstStyle>
            <a:lvl1pPr>
              <a:defRPr sz="2800" b="0" baseline="0">
                <a:latin typeface="AppleMyungjo"/>
                <a:ea typeface="AppleMyungjo"/>
                <a:cs typeface="AppleMyungjo"/>
              </a:defRPr>
            </a:lvl1pPr>
          </a:lstStyle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pleMyungjo"/>
                <a:ea typeface="AppleMyungjo"/>
                <a:cs typeface="AppleMyungjo"/>
              </a:rPr>
              <a:t>Patrick Fuhrmann</a:t>
            </a:r>
          </a:p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ppleMyungjo"/>
              <a:ea typeface="AppleMyungjo"/>
              <a:cs typeface="AppleMyungjo"/>
            </a:endParaRPr>
          </a:p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AppleMyungjo"/>
                <a:ea typeface="AppleMyungjo"/>
                <a:cs typeface="AppleMyungjo"/>
              </a:rPr>
              <a:t>On behave of the project team</a:t>
            </a:r>
          </a:p>
        </p:txBody>
      </p:sp>
      <p:pic>
        <p:nvPicPr>
          <p:cNvPr id="9" name="Picture 8" descr="logo-hg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95936" y="4356642"/>
            <a:ext cx="958119" cy="364041"/>
          </a:xfrm>
          <a:prstGeom prst="rect">
            <a:avLst/>
          </a:prstGeom>
        </p:spPr>
      </p:pic>
      <p:pic>
        <p:nvPicPr>
          <p:cNvPr id="10" name="Picture 9" descr="logo-desy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37223" y="4303902"/>
            <a:ext cx="570345" cy="477234"/>
          </a:xfrm>
          <a:prstGeom prst="rect">
            <a:avLst/>
          </a:prstGeom>
        </p:spPr>
      </p:pic>
      <p:pic>
        <p:nvPicPr>
          <p:cNvPr id="12" name="Picture 11" descr="logo-ndgf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62050" y="4343400"/>
            <a:ext cx="1027131" cy="437736"/>
          </a:xfrm>
          <a:prstGeom prst="rect">
            <a:avLst/>
          </a:prstGeom>
        </p:spPr>
      </p:pic>
      <p:pic>
        <p:nvPicPr>
          <p:cNvPr id="13" name="Picture 12" descr="fermi-logo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5100" y="4343400"/>
            <a:ext cx="520700" cy="390525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 userDrawn="1"/>
        </p:nvSpPr>
        <p:spPr>
          <a:xfrm>
            <a:off x="685800" y="1141215"/>
            <a:ext cx="6927304" cy="473869"/>
          </a:xfrm>
          <a:prstGeom prst="rect">
            <a:avLst/>
          </a:prstGeom>
          <a:noFill/>
        </p:spPr>
        <p:txBody>
          <a:bodyPr/>
          <a:lstStyle>
            <a:lvl1pPr>
              <a:defRPr sz="2800" b="0" baseline="0">
                <a:latin typeface="AppleMyungjo"/>
                <a:ea typeface="AppleMyungjo"/>
                <a:cs typeface="AppleMyungjo"/>
              </a:defRPr>
            </a:lvl1pPr>
          </a:lstStyle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merican Typewriter" charset="0"/>
                <a:ea typeface="American Typewriter" charset="0"/>
                <a:cs typeface="American Typewriter" charset="0"/>
              </a:rPr>
              <a:t>dCache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merican Typewriter" charset="0"/>
                <a:ea typeface="American Typewriter" charset="0"/>
                <a:cs typeface="American Typewriter" charset="0"/>
              </a:rPr>
              <a:t>, managed Cloud Storage</a:t>
            </a: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Arial Hebrew" charset="-79"/>
              <a:ea typeface="Arial Hebrew" charset="-79"/>
              <a:cs typeface="Arial Hebrew" charset="-79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Arial Hebrew" charset="-79"/>
              <a:ea typeface="Arial Hebrew" charset="-79"/>
              <a:cs typeface="Arial Hebrew" charset="-79"/>
            </a:endParaRPr>
          </a:p>
          <a:p>
            <a:pPr marL="0" marR="0" lvl="0" indent="0" algn="l" defTabSz="3429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American Typewriter" charset="0"/>
                <a:ea typeface="American Typewriter" charset="0"/>
                <a:cs typeface="American Typewriter" charset="0"/>
              </a:rPr>
              <a:t>For  CHEP’16 in San Francisco</a:t>
            </a:r>
          </a:p>
        </p:txBody>
      </p:sp>
      <p:pic>
        <p:nvPicPr>
          <p:cNvPr id="14" name="Picture 13" descr="LSDMA-LOGO.tiff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80312" y="4245355"/>
            <a:ext cx="1369581" cy="498095"/>
          </a:xfrm>
          <a:prstGeom prst="rect">
            <a:avLst/>
          </a:prstGeom>
        </p:spPr>
      </p:pic>
      <p:pic>
        <p:nvPicPr>
          <p:cNvPr id="11" name="Picture 10" descr="INDIGO-LOGO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560738" y="4237246"/>
            <a:ext cx="879065" cy="543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-1066800" y="205979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77933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381000" y="1143000"/>
            <a:ext cx="6400800" cy="6858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040A61E-C4D5-B74B-8B78-6F709DA55439}" type="datetimeFigureOut">
              <a:rPr lang="en-US" smtClean="0"/>
              <a:pPr/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4767263"/>
            <a:ext cx="4343400" cy="273844"/>
          </a:xfrm>
          <a:prstGeom prst="rect">
            <a:avLst/>
          </a:prstGeom>
        </p:spPr>
        <p:txBody>
          <a:bodyPr/>
          <a:lstStyle/>
          <a:p>
            <a:fld id="{468A2F9F-6F0A-E74C-9777-5D925AA929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lides-dcache-picture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436096" y="114300"/>
            <a:ext cx="3707904" cy="7614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707904" y="4912668"/>
            <a:ext cx="5904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aseline="0" dirty="0" err="1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dCache</a:t>
            </a:r>
            <a:r>
              <a:rPr lang="en-US" sz="900" baseline="0" dirty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, managed Cloud Storage | CHEP </a:t>
            </a:r>
            <a:r>
              <a:rPr lang="en-US" sz="900" baseline="0" dirty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2016| </a:t>
            </a:r>
            <a:r>
              <a:rPr lang="en-US" sz="900" baseline="0" dirty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Patrick Fuhrmann | 11 Oct 2016 | </a:t>
            </a:r>
            <a:fld id="{DABF8CE4-D918-424D-850E-C213E2724C69}" type="slidenum">
              <a:rPr lang="en-US" sz="900" baseline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pPr/>
              <a:t>‹#›</a:t>
            </a:fld>
            <a:r>
              <a:rPr lang="en-US" sz="900" baseline="0" dirty="0" smtClean="0">
                <a:solidFill>
                  <a:schemeClr val="accent3">
                    <a:lumMod val="75000"/>
                  </a:schemeClr>
                </a:solidFill>
                <a:latin typeface="AppleMyungjo"/>
                <a:ea typeface="AppleMyungjo"/>
                <a:cs typeface="AppleMyungjo"/>
              </a:rPr>
              <a:t> </a:t>
            </a:r>
            <a:endParaRPr lang="en-US" sz="900" dirty="0">
              <a:solidFill>
                <a:schemeClr val="accent3">
                  <a:lumMod val="75000"/>
                </a:schemeClr>
              </a:solidFill>
              <a:latin typeface="AppleMyungjo"/>
              <a:ea typeface="AppleMyungjo"/>
              <a:cs typeface="AppleMyungjo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07000" y="4857750"/>
            <a:ext cx="8708400" cy="1191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Relationship Id="rId3" Type="http://schemas.openxmlformats.org/officeDocument/2006/relationships/image" Target="../media/image17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8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Relationship Id="rId3" Type="http://schemas.openxmlformats.org/officeDocument/2006/relationships/image" Target="../media/image23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6" Type="http://schemas.openxmlformats.org/officeDocument/2006/relationships/image" Target="../media/image25.jpeg"/><Relationship Id="rId7" Type="http://schemas.microsoft.com/office/2007/relationships/hdphoto" Target="../media/hdphoto1.wdp"/><Relationship Id="rId8" Type="http://schemas.openxmlformats.org/officeDocument/2006/relationships/image" Target="../media/image26.jpe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1.pn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image" Target="../media/image32.jpeg"/><Relationship Id="rId8" Type="http://schemas.openxmlformats.org/officeDocument/2006/relationships/image" Target="../media/image25.jpeg"/><Relationship Id="rId9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5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ic.tiff"/>
          <p:cNvPicPr>
            <a:picLocks noChangeAspect="1"/>
          </p:cNvPicPr>
          <p:nvPr/>
        </p:nvPicPr>
        <p:blipFill>
          <a:blip r:embed="rId2"/>
          <a:srcRect r="60145"/>
          <a:stretch>
            <a:fillRect/>
          </a:stretch>
        </p:blipFill>
        <p:spPr>
          <a:xfrm>
            <a:off x="6586538" y="3693079"/>
            <a:ext cx="709613" cy="348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36" y="240035"/>
            <a:ext cx="6172200" cy="857250"/>
          </a:xfrm>
        </p:spPr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773010"/>
            <a:ext cx="8208912" cy="2341166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dCache</a:t>
            </a:r>
            <a:r>
              <a:rPr lang="en-US" dirty="0" smtClean="0"/>
              <a:t> core “message passing system” had to be fixed to overcome failures on single path segments: ‘rerouting’</a:t>
            </a:r>
          </a:p>
          <a:p>
            <a:r>
              <a:rPr lang="en-US" dirty="0" err="1" smtClean="0"/>
              <a:t>dCache</a:t>
            </a:r>
            <a:r>
              <a:rPr lang="en-US" dirty="0" smtClean="0"/>
              <a:t> sub-services needed to become redundant</a:t>
            </a:r>
          </a:p>
          <a:p>
            <a:pPr lvl="1"/>
            <a:r>
              <a:rPr lang="en-US" dirty="0" smtClean="0"/>
              <a:t>Single point of failure services</a:t>
            </a:r>
          </a:p>
          <a:p>
            <a:pPr lvl="1"/>
            <a:r>
              <a:rPr lang="en-US" dirty="0" smtClean="0"/>
              <a:t>state-less services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7504" y="915760"/>
            <a:ext cx="7902878" cy="857250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Mainly the following issues need to be fixed for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</a:rPr>
              <a:t>dCache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HA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Availability: Message Passing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76" y="843559"/>
            <a:ext cx="3348025" cy="294681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089589" y="849816"/>
            <a:ext cx="3701213" cy="2940557"/>
            <a:chOff x="3928786" y="1443533"/>
            <a:chExt cx="4934950" cy="392074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440" y="1443533"/>
              <a:ext cx="4200296" cy="3920743"/>
            </a:xfrm>
            <a:prstGeom prst="rect">
              <a:avLst/>
            </a:prstGeom>
          </p:spPr>
        </p:pic>
        <p:sp>
          <p:nvSpPr>
            <p:cNvPr id="6" name="Right Arrow 5"/>
            <p:cNvSpPr/>
            <p:nvPr/>
          </p:nvSpPr>
          <p:spPr>
            <a:xfrm>
              <a:off x="3928786" y="3645024"/>
              <a:ext cx="1377868" cy="936104"/>
            </a:xfrm>
            <a:prstGeom prst="rightArrow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4323" y="3986710"/>
            <a:ext cx="5555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Any single component can fail, w/o breaking the service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4" y="4502217"/>
            <a:ext cx="5555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Stolen from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Gerd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Behrman, NDGF</a:t>
            </a:r>
          </a:p>
        </p:txBody>
      </p:sp>
    </p:spTree>
    <p:extLst>
      <p:ext uri="{BB962C8B-B14F-4D97-AF65-F5344CB8AC3E}">
        <p14:creationId xmlns:p14="http://schemas.microsoft.com/office/powerpoint/2010/main" val="135865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336" y="240035"/>
            <a:ext cx="6172200" cy="857250"/>
          </a:xfrm>
        </p:spPr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5575" y="3161319"/>
            <a:ext cx="6540177" cy="490783"/>
          </a:xfrm>
        </p:spPr>
        <p:txBody>
          <a:bodyPr/>
          <a:lstStyle/>
          <a:p>
            <a:r>
              <a:rPr lang="en-US" dirty="0" smtClean="0"/>
              <a:t>Singletons</a:t>
            </a:r>
            <a:r>
              <a:rPr lang="en-US" dirty="0"/>
              <a:t> </a:t>
            </a:r>
            <a:r>
              <a:rPr lang="en-US" dirty="0" smtClean="0"/>
              <a:t>(build quorums, e.g. using Zookeeper)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42747" y="3915285"/>
            <a:ext cx="2855442" cy="594066"/>
            <a:chOff x="842747" y="3915285"/>
            <a:chExt cx="2855442" cy="594066"/>
          </a:xfrm>
        </p:grpSpPr>
        <p:sp>
          <p:nvSpPr>
            <p:cNvPr id="5" name="Frame 4"/>
            <p:cNvSpPr/>
            <p:nvPr/>
          </p:nvSpPr>
          <p:spPr>
            <a:xfrm>
              <a:off x="842747" y="3915285"/>
              <a:ext cx="810090" cy="594066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6" name="Frame 5"/>
            <p:cNvSpPr/>
            <p:nvPr/>
          </p:nvSpPr>
          <p:spPr>
            <a:xfrm>
              <a:off x="1865423" y="3915285"/>
              <a:ext cx="810090" cy="594066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7" name="Frame 6"/>
            <p:cNvSpPr/>
            <p:nvPr/>
          </p:nvSpPr>
          <p:spPr>
            <a:xfrm>
              <a:off x="2888099" y="3915285"/>
              <a:ext cx="810090" cy="594066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447" y="3920721"/>
            <a:ext cx="418062" cy="4863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455" y="3843326"/>
            <a:ext cx="666026" cy="66602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440310" y="3915285"/>
            <a:ext cx="2855442" cy="594066"/>
            <a:chOff x="5124862" y="2468335"/>
            <a:chExt cx="3807256" cy="792088"/>
          </a:xfrm>
        </p:grpSpPr>
        <p:sp>
          <p:nvSpPr>
            <p:cNvPr id="10" name="Frame 9"/>
            <p:cNvSpPr/>
            <p:nvPr/>
          </p:nvSpPr>
          <p:spPr>
            <a:xfrm>
              <a:off x="5124862" y="2468335"/>
              <a:ext cx="1080120" cy="792088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1" name="Frame 10"/>
            <p:cNvSpPr/>
            <p:nvPr/>
          </p:nvSpPr>
          <p:spPr>
            <a:xfrm>
              <a:off x="6488430" y="2468335"/>
              <a:ext cx="1080120" cy="792088"/>
            </a:xfrm>
            <a:prstGeom prst="fram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12" name="Frame 11"/>
            <p:cNvSpPr/>
            <p:nvPr/>
          </p:nvSpPr>
          <p:spPr>
            <a:xfrm>
              <a:off x="7851998" y="2468335"/>
              <a:ext cx="1080120" cy="792088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954" y="3890985"/>
            <a:ext cx="513506" cy="597372"/>
          </a:xfrm>
          <a:prstGeom prst="rect">
            <a:avLst/>
          </a:prstGeom>
        </p:spPr>
      </p:pic>
      <p:sp>
        <p:nvSpPr>
          <p:cNvPr id="17" name="Text Placeholder 2"/>
          <p:cNvSpPr txBox="1">
            <a:spLocks/>
          </p:cNvSpPr>
          <p:nvPr/>
        </p:nvSpPr>
        <p:spPr>
          <a:xfrm>
            <a:off x="755576" y="785836"/>
            <a:ext cx="6540177" cy="490783"/>
          </a:xfrm>
          <a:prstGeom prst="rect">
            <a:avLst/>
          </a:prstGeom>
        </p:spPr>
        <p:txBody>
          <a:bodyPr vert="horz"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Stateless services : use publish subscribe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858082" y="1256508"/>
            <a:ext cx="6990312" cy="1536794"/>
            <a:chOff x="858082" y="1256508"/>
            <a:chExt cx="6990312" cy="1536794"/>
          </a:xfrm>
        </p:grpSpPr>
        <p:sp>
          <p:nvSpPr>
            <p:cNvPr id="24" name="Text Placeholder 2"/>
            <p:cNvSpPr txBox="1">
              <a:spLocks/>
            </p:cNvSpPr>
            <p:nvPr/>
          </p:nvSpPr>
          <p:spPr>
            <a:xfrm>
              <a:off x="1246554" y="2302519"/>
              <a:ext cx="1653347" cy="490783"/>
            </a:xfrm>
            <a:prstGeom prst="rect">
              <a:avLst/>
            </a:prstGeom>
          </p:spPr>
          <p:txBody>
            <a:bodyPr vert="horz"/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accen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400"/>
                <a:t>Randomize</a:t>
              </a:r>
              <a:endParaRPr lang="en-US" sz="2400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58082" y="1256508"/>
              <a:ext cx="6990312" cy="1381882"/>
              <a:chOff x="858082" y="1256508"/>
              <a:chExt cx="6990312" cy="1381882"/>
            </a:xfrm>
          </p:grpSpPr>
          <p:sp>
            <p:nvSpPr>
              <p:cNvPr id="18" name="Frame 17"/>
              <p:cNvSpPr/>
              <p:nvPr/>
            </p:nvSpPr>
            <p:spPr>
              <a:xfrm>
                <a:off x="3497363" y="1256508"/>
                <a:ext cx="1818560" cy="594066"/>
              </a:xfrm>
              <a:prstGeom prst="fram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Frame 18"/>
              <p:cNvSpPr/>
              <p:nvPr/>
            </p:nvSpPr>
            <p:spPr>
              <a:xfrm>
                <a:off x="3497363" y="2044324"/>
                <a:ext cx="1818560" cy="594066"/>
              </a:xfrm>
              <a:prstGeom prst="fram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ight Arrow 19"/>
              <p:cNvSpPr/>
              <p:nvPr/>
            </p:nvSpPr>
            <p:spPr>
              <a:xfrm rot="20344971">
                <a:off x="2543838" y="1461451"/>
                <a:ext cx="702078" cy="37793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Right Arrow 20"/>
              <p:cNvSpPr/>
              <p:nvPr/>
            </p:nvSpPr>
            <p:spPr>
              <a:xfrm rot="1155737">
                <a:off x="2589325" y="2049460"/>
                <a:ext cx="702078" cy="37793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Donut 21"/>
              <p:cNvSpPr/>
              <p:nvPr/>
            </p:nvSpPr>
            <p:spPr>
              <a:xfrm>
                <a:off x="1752331" y="1658062"/>
                <a:ext cx="540060" cy="588385"/>
              </a:xfrm>
              <a:prstGeom prst="donut">
                <a:avLst>
                  <a:gd name="adj" fmla="val 12242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ight Arrow 22"/>
              <p:cNvSpPr/>
              <p:nvPr/>
            </p:nvSpPr>
            <p:spPr>
              <a:xfrm>
                <a:off x="858082" y="1763289"/>
                <a:ext cx="702078" cy="37793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578203" y="1380796"/>
                <a:ext cx="1737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Stateless Service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588337" y="2156691"/>
                <a:ext cx="17377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/>
                  <a:t>Stateless Service</a:t>
                </a:r>
                <a:endParaRPr lang="en-US"/>
              </a:p>
            </p:txBody>
          </p:sp>
          <p:sp>
            <p:nvSpPr>
              <p:cNvPr id="27" name="Right Arrow 26"/>
              <p:cNvSpPr/>
              <p:nvPr/>
            </p:nvSpPr>
            <p:spPr>
              <a:xfrm rot="1416106">
                <a:off x="5569333" y="1449582"/>
                <a:ext cx="702078" cy="37793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8" name="Right Arrow 27"/>
              <p:cNvSpPr/>
              <p:nvPr/>
            </p:nvSpPr>
            <p:spPr>
              <a:xfrm rot="20344971">
                <a:off x="5527541" y="2018195"/>
                <a:ext cx="702078" cy="37793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9" name="Donut 28"/>
              <p:cNvSpPr/>
              <p:nvPr/>
            </p:nvSpPr>
            <p:spPr>
              <a:xfrm>
                <a:off x="6363924" y="1620214"/>
                <a:ext cx="540060" cy="588385"/>
              </a:xfrm>
              <a:prstGeom prst="donut">
                <a:avLst>
                  <a:gd name="adj" fmla="val 12242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ight Arrow 29"/>
              <p:cNvSpPr/>
              <p:nvPr/>
            </p:nvSpPr>
            <p:spPr>
              <a:xfrm>
                <a:off x="7146316" y="1722950"/>
                <a:ext cx="702078" cy="37793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343" y="2030689"/>
            <a:ext cx="666026" cy="66602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382000" y="4114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5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635422"/>
            <a:ext cx="6172200" cy="857250"/>
          </a:xfrm>
        </p:spPr>
        <p:txBody>
          <a:bodyPr/>
          <a:lstStyle/>
          <a:p>
            <a:r>
              <a:rPr lang="en-US" sz="3200" dirty="0" smtClean="0"/>
              <a:t>Result (With 3.0)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85900" y="1491630"/>
            <a:ext cx="6172200" cy="857250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t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any point in time, one internal service (node) can fail without consequences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for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the overall service.</a:t>
            </a:r>
          </a:p>
          <a:p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Essential for a huge 24/7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installations.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03648" y="1779662"/>
            <a:ext cx="6172200" cy="85725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Improved System Management II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63588" y="3147814"/>
            <a:ext cx="7416824" cy="857250"/>
          </a:xfrm>
          <a:prstGeom prst="rect">
            <a:avLst/>
          </a:prstGeom>
        </p:spPr>
        <p:txBody>
          <a:bodyPr vert="horz"/>
          <a:lstStyle>
            <a:lvl1pPr algn="ctr" defTabSz="3429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Delegating low level storage functionality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0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598" y="87474"/>
            <a:ext cx="4212468" cy="857250"/>
          </a:xfrm>
        </p:spPr>
        <p:txBody>
          <a:bodyPr/>
          <a:lstStyle/>
          <a:p>
            <a:r>
              <a:rPr lang="en-US" dirty="0" smtClean="0"/>
              <a:t>Delegating work </a:t>
            </a:r>
            <a:r>
              <a:rPr lang="en-US" smtClean="0"/>
              <a:t>to external Storage Layers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27584" y="951570"/>
            <a:ext cx="7560839" cy="3534984"/>
          </a:xfrm>
        </p:spPr>
        <p:txBody>
          <a:bodyPr/>
          <a:lstStyle/>
          <a:p>
            <a:r>
              <a:rPr lang="en-US" sz="1800" dirty="0"/>
              <a:t>Provides a single-rooted namespace. </a:t>
            </a:r>
          </a:p>
          <a:p>
            <a:r>
              <a:rPr lang="en-US" sz="1800" dirty="0"/>
              <a:t>Metadata (namespace) and data locations are independent. </a:t>
            </a:r>
          </a:p>
          <a:p>
            <a:r>
              <a:rPr lang="en-US" sz="1800" dirty="0"/>
              <a:t>Uniquely handles different Authentication mechanisms, like x509, Kerberos, </a:t>
            </a:r>
            <a:r>
              <a:rPr lang="en-US" sz="1800" dirty="0" err="1"/>
              <a:t>login+password</a:t>
            </a:r>
            <a:r>
              <a:rPr lang="en-US" sz="1800" dirty="0"/>
              <a:t>, </a:t>
            </a:r>
            <a:r>
              <a:rPr lang="en-US" sz="1800" dirty="0" err="1"/>
              <a:t>auth</a:t>
            </a:r>
            <a:r>
              <a:rPr lang="en-US" sz="1800" dirty="0"/>
              <a:t> tokens. </a:t>
            </a:r>
          </a:p>
          <a:p>
            <a:r>
              <a:rPr lang="en-US" sz="1800" dirty="0"/>
              <a:t>Provides access to the data via variety of access protocols (WebDAV, NFSv4.1/</a:t>
            </a:r>
            <a:r>
              <a:rPr lang="en-US" sz="1800" dirty="0" err="1"/>
              <a:t>pNFS</a:t>
            </a:r>
            <a:r>
              <a:rPr lang="en-US" sz="1800" dirty="0"/>
              <a:t>, </a:t>
            </a:r>
            <a:r>
              <a:rPr lang="en-US" sz="1800" dirty="0" err="1"/>
              <a:t>xxxFTP</a:t>
            </a:r>
            <a:r>
              <a:rPr lang="en-US" sz="1800" dirty="0"/>
              <a:t>. DCAP, </a:t>
            </a:r>
            <a:r>
              <a:rPr lang="en-US" sz="1800" dirty="0" err="1"/>
              <a:t>Xrootd</a:t>
            </a:r>
            <a:r>
              <a:rPr lang="en-US" sz="1800" dirty="0"/>
              <a:t>, DCAP). </a:t>
            </a:r>
          </a:p>
          <a:p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Provides data migration between multiple tiers of storage (DISK, SSD, TAPE).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Aggregates multiple storage nodes into a single storage system.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Manages data movement, replication, integrity. </a:t>
            </a:r>
          </a:p>
          <a:p>
            <a:endParaRPr lang="en-US" sz="1350" dirty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9552" y="1851670"/>
            <a:ext cx="7776864" cy="2344573"/>
            <a:chOff x="179512" y="3144007"/>
            <a:chExt cx="8784976" cy="3126097"/>
          </a:xfrm>
        </p:grpSpPr>
        <p:sp>
          <p:nvSpPr>
            <p:cNvPr id="4" name="Donut 3"/>
            <p:cNvSpPr/>
            <p:nvPr/>
          </p:nvSpPr>
          <p:spPr>
            <a:xfrm>
              <a:off x="179512" y="4293096"/>
              <a:ext cx="8784976" cy="1977008"/>
            </a:xfrm>
            <a:prstGeom prst="donut">
              <a:avLst>
                <a:gd name="adj" fmla="val 8069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38173" y="3144007"/>
              <a:ext cx="4213632" cy="800219"/>
            </a:xfrm>
            <a:prstGeom prst="rect">
              <a:avLst/>
            </a:prstGeom>
            <a:solidFill>
              <a:schemeClr val="bg1"/>
            </a:solidFill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n-US" sz="3300" dirty="0"/>
                <a:t>Can be delegated</a:t>
              </a:r>
            </a:p>
          </p:txBody>
        </p:sp>
      </p:grp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1277635" y="4564465"/>
            <a:ext cx="3531275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charset="0"/>
              </a:rPr>
              <a:t>Slide stolen from Tigran </a:t>
            </a:r>
            <a:r>
              <a:rPr lang="en-US" sz="13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charset="0"/>
              </a:rPr>
              <a:t>Mkrtchyan</a:t>
            </a:r>
            <a:endParaRPr lang="en-US" sz="1350" dirty="0">
              <a:solidFill>
                <a:schemeClr val="tx1">
                  <a:lumMod val="65000"/>
                  <a:lumOff val="35000"/>
                </a:schemeClr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42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202089" y="3171850"/>
            <a:ext cx="6559091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 38"/>
          <p:cNvSpPr/>
          <p:nvPr/>
        </p:nvSpPr>
        <p:spPr>
          <a:xfrm>
            <a:off x="202090" y="2657500"/>
            <a:ext cx="482859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/>
          <p:cNvSpPr/>
          <p:nvPr/>
        </p:nvSpPr>
        <p:spPr>
          <a:xfrm>
            <a:off x="202090" y="2143150"/>
            <a:ext cx="482859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2413"/>
            <a:ext cx="6172200" cy="857250"/>
          </a:xfrm>
        </p:spPr>
        <p:txBody>
          <a:bodyPr/>
          <a:lstStyle/>
          <a:p>
            <a:r>
              <a:rPr lang="en-US" dirty="0" smtClean="0"/>
              <a:t>Integrating low level storage technologies</a:t>
            </a:r>
            <a:endParaRPr lang="en-US" dirty="0"/>
          </a:p>
        </p:txBody>
      </p:sp>
      <p:sp>
        <p:nvSpPr>
          <p:cNvPr id="4" name="Cloud 3"/>
          <p:cNvSpPr>
            <a:spLocks noChangeAspect="1"/>
          </p:cNvSpPr>
          <p:nvPr/>
        </p:nvSpPr>
        <p:spPr>
          <a:xfrm>
            <a:off x="3703656" y="771550"/>
            <a:ext cx="2686050" cy="1343025"/>
          </a:xfrm>
          <a:prstGeom prst="cloud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Cube 16"/>
          <p:cNvSpPr/>
          <p:nvPr/>
        </p:nvSpPr>
        <p:spPr>
          <a:xfrm>
            <a:off x="3773382" y="2257450"/>
            <a:ext cx="342900" cy="228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Cube 17"/>
          <p:cNvSpPr/>
          <p:nvPr/>
        </p:nvSpPr>
        <p:spPr>
          <a:xfrm>
            <a:off x="4344882" y="2257450"/>
            <a:ext cx="342900" cy="2286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Can 22"/>
          <p:cNvSpPr/>
          <p:nvPr/>
        </p:nvSpPr>
        <p:spPr>
          <a:xfrm>
            <a:off x="3544782" y="2714650"/>
            <a:ext cx="285750" cy="3429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Can 23"/>
          <p:cNvSpPr/>
          <p:nvPr/>
        </p:nvSpPr>
        <p:spPr>
          <a:xfrm>
            <a:off x="3887682" y="2714650"/>
            <a:ext cx="285750" cy="3429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Can 24"/>
          <p:cNvSpPr/>
          <p:nvPr/>
        </p:nvSpPr>
        <p:spPr>
          <a:xfrm>
            <a:off x="4230582" y="2714650"/>
            <a:ext cx="285750" cy="3429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Can 25"/>
          <p:cNvSpPr/>
          <p:nvPr/>
        </p:nvSpPr>
        <p:spPr>
          <a:xfrm>
            <a:off x="4573482" y="2714650"/>
            <a:ext cx="285750" cy="3429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Sequential Access Storage 30"/>
          <p:cNvSpPr/>
          <p:nvPr/>
        </p:nvSpPr>
        <p:spPr>
          <a:xfrm>
            <a:off x="3540624" y="3171850"/>
            <a:ext cx="457200" cy="400050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Sequential Access Storage 31"/>
          <p:cNvSpPr/>
          <p:nvPr/>
        </p:nvSpPr>
        <p:spPr>
          <a:xfrm>
            <a:off x="4154382" y="3171850"/>
            <a:ext cx="457200" cy="400050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30282" y="2200300"/>
            <a:ext cx="1114425" cy="400050"/>
          </a:xfrm>
        </p:spPr>
        <p:txBody>
          <a:bodyPr/>
          <a:lstStyle/>
          <a:p>
            <a:pPr>
              <a:buNone/>
            </a:pPr>
            <a:r>
              <a:rPr lang="en-US" sz="1800" dirty="0" err="1"/>
              <a:t>SSDs</a:t>
            </a:r>
            <a:endParaRPr lang="en-US" sz="1800" dirty="0"/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430232" y="2714650"/>
            <a:ext cx="2000250" cy="400050"/>
          </a:xfrm>
          <a:prstGeom prst="rect">
            <a:avLst/>
          </a:prstGeom>
        </p:spPr>
        <p:txBody>
          <a:bodyPr vert="horz"/>
          <a:lstStyle/>
          <a:p>
            <a:pPr marL="257175" indent="-257175" defTabSz="342900">
              <a:spcBef>
                <a:spcPct val="200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Spinning Disks</a:t>
            </a: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258782" y="3171850"/>
            <a:ext cx="2000250" cy="400050"/>
          </a:xfrm>
          <a:prstGeom prst="rect">
            <a:avLst/>
          </a:prstGeom>
        </p:spPr>
        <p:txBody>
          <a:bodyPr vert="horz"/>
          <a:lstStyle/>
          <a:p>
            <a:pPr marL="257175" indent="-257175" defTabSz="342900">
              <a:spcBef>
                <a:spcPct val="200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Tape, Blue Ray …</a:t>
            </a:r>
          </a:p>
        </p:txBody>
      </p:sp>
      <p:pic>
        <p:nvPicPr>
          <p:cNvPr id="41" name="Picture 40" descr="dcacheor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581" y="1114450"/>
            <a:ext cx="628650" cy="628650"/>
          </a:xfrm>
          <a:prstGeom prst="rect">
            <a:avLst/>
          </a:prstGeom>
        </p:spPr>
      </p:pic>
      <p:sp>
        <p:nvSpPr>
          <p:cNvPr id="52" name="Up-Down Arrow 51"/>
          <p:cNvSpPr/>
          <p:nvPr/>
        </p:nvSpPr>
        <p:spPr>
          <a:xfrm>
            <a:off x="3465091" y="1914395"/>
            <a:ext cx="342900" cy="457200"/>
          </a:xfrm>
          <a:prstGeom prst="upDownArrow">
            <a:avLst>
              <a:gd name="adj1" fmla="val 2222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-247960" y="1000150"/>
            <a:ext cx="4766574" cy="1143000"/>
          </a:xfrm>
          <a:prstGeom prst="rect">
            <a:avLst/>
          </a:prstGeom>
        </p:spPr>
        <p:txBody>
          <a:bodyPr vert="horz"/>
          <a:lstStyle/>
          <a:p>
            <a:pPr marL="257175" indent="-257175" algn="ctr" defTabSz="342900">
              <a:spcBef>
                <a:spcPct val="20000"/>
              </a:spcBef>
              <a:defRPr/>
            </a:pPr>
            <a:r>
              <a:rPr lang="en-US">
                <a:solidFill>
                  <a:schemeClr val="accent1">
                    <a:lumMod val="75000"/>
                  </a:schemeClr>
                </a:solidFill>
              </a:rPr>
              <a:t>Unlimited </a:t>
            </a:r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hierarchical  Storage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Space</a:t>
            </a:r>
          </a:p>
          <a:p>
            <a:pPr marL="257175" indent="-257175" algn="ctr" defTabSz="342900">
              <a:spcBef>
                <a:spcPct val="200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NFS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4.1, WebDAV,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GriFTP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57175" indent="-257175" algn="ctr" defTabSz="342900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X509, user/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passwd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OIDC, Kerberos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02090" y="771550"/>
            <a:ext cx="6559091" cy="13716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icture 36" descr="ceph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031" y="2419375"/>
            <a:ext cx="1589150" cy="49530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7" name="TextBox 26"/>
          <p:cNvSpPr txBox="1"/>
          <p:nvPr/>
        </p:nvSpPr>
        <p:spPr>
          <a:xfrm>
            <a:off x="183090" y="3724275"/>
            <a:ext cx="9141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Benefits: Best of two worlds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Low maintenance CEPH functionality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High level </a:t>
            </a:r>
            <a:r>
              <a:rPr lang="en-US" sz="2000" dirty="0" err="1" smtClean="0">
                <a:solidFill>
                  <a:schemeClr val="accent3">
                    <a:lumMod val="50000"/>
                  </a:schemeClr>
                </a:solidFill>
              </a:rPr>
              <a:t>dCache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 functionality : access protocols and authentication mechanisms </a:t>
            </a: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902530" y="1162101"/>
            <a:ext cx="1917942" cy="1323950"/>
            <a:chOff x="6902530" y="1162101"/>
            <a:chExt cx="1917942" cy="1323950"/>
          </a:xfrm>
        </p:grpSpPr>
        <p:sp>
          <p:nvSpPr>
            <p:cNvPr id="3" name="TextBox 2"/>
            <p:cNvSpPr txBox="1"/>
            <p:nvPr/>
          </p:nvSpPr>
          <p:spPr>
            <a:xfrm>
              <a:off x="7027006" y="1413297"/>
              <a:ext cx="16689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</a:rPr>
                <a:t>See </a:t>
              </a:r>
              <a:r>
                <a:rPr lang="en-US" dirty="0" err="1" smtClean="0">
                  <a:solidFill>
                    <a:schemeClr val="accent5">
                      <a:lumMod val="50000"/>
                    </a:schemeClr>
                  </a:solidFill>
                </a:rPr>
                <a:t>Tigrans</a:t>
              </a:r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</a:rPr>
                <a:t> Talk Today 14:00 at GG </a:t>
              </a:r>
              <a:r>
                <a:rPr lang="en-US" dirty="0">
                  <a:solidFill>
                    <a:schemeClr val="accent5">
                      <a:lumMod val="50000"/>
                    </a:schemeClr>
                  </a:solidFill>
                </a:rPr>
                <a:t>C3</a:t>
              </a:r>
            </a:p>
          </p:txBody>
        </p:sp>
        <p:sp>
          <p:nvSpPr>
            <p:cNvPr id="5" name="Frame 4"/>
            <p:cNvSpPr/>
            <p:nvPr/>
          </p:nvSpPr>
          <p:spPr>
            <a:xfrm>
              <a:off x="6902530" y="1162101"/>
              <a:ext cx="1917942" cy="1323950"/>
            </a:xfrm>
            <a:prstGeom prst="frame">
              <a:avLst>
                <a:gd name="adj1" fmla="val 727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885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85900" y="483518"/>
            <a:ext cx="6172200" cy="85725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Moving to managed storage</a:t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or</a:t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Quality of Service in Storage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85900" y="2355726"/>
            <a:ext cx="6172200" cy="857250"/>
          </a:xfrm>
          <a:prstGeom prst="rect">
            <a:avLst/>
          </a:prstGeom>
        </p:spPr>
        <p:txBody>
          <a:bodyPr vert="horz"/>
          <a:lstStyle>
            <a:lvl1pPr algn="ctr" defTabSz="3429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Why ?</a:t>
            </a:r>
          </a:p>
          <a:p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Storage has different qualities and different prices.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44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204" y="123478"/>
            <a:ext cx="5601692" cy="857250"/>
          </a:xfrm>
        </p:spPr>
        <p:txBody>
          <a:bodyPr/>
          <a:lstStyle/>
          <a:p>
            <a:r>
              <a:rPr lang="en-US" dirty="0" smtClean="0"/>
              <a:t>Pre-requisite </a:t>
            </a:r>
            <a:r>
              <a:rPr lang="en-US" smtClean="0"/>
              <a:t>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”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Support for Quality of Service in Storage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5536" y="1131590"/>
            <a:ext cx="7920880" cy="3384376"/>
          </a:xfrm>
        </p:spPr>
        <p:txBody>
          <a:bodyPr/>
          <a:lstStyle/>
          <a:p>
            <a:r>
              <a:rPr lang="en-US" sz="2000" dirty="0" smtClean="0"/>
              <a:t>Integrated support for different storage media</a:t>
            </a:r>
          </a:p>
          <a:p>
            <a:r>
              <a:rPr lang="en-US" sz="2000" dirty="0" smtClean="0"/>
              <a:t>Transparent transition between media types based on</a:t>
            </a:r>
          </a:p>
          <a:p>
            <a:pPr lvl="1"/>
            <a:r>
              <a:rPr lang="en-US" sz="1600" dirty="0" smtClean="0"/>
              <a:t>Internal rules</a:t>
            </a:r>
          </a:p>
          <a:p>
            <a:pPr lvl="1"/>
            <a:r>
              <a:rPr lang="en-US" sz="1600" dirty="0" smtClean="0"/>
              <a:t>APIs for remote “Platform as a Service” systems</a:t>
            </a:r>
          </a:p>
          <a:p>
            <a:pPr lvl="1"/>
            <a:r>
              <a:rPr lang="en-US" sz="1600" dirty="0" smtClean="0"/>
              <a:t>Manual intervention (Operator , User)</a:t>
            </a:r>
          </a:p>
          <a:p>
            <a:r>
              <a:rPr lang="en-US" sz="2000" dirty="0" smtClean="0"/>
              <a:t>Consistent and transparent management of replica</a:t>
            </a:r>
          </a:p>
          <a:p>
            <a:pPr lvl="1"/>
            <a:r>
              <a:rPr lang="en-US" sz="1600" dirty="0" smtClean="0"/>
              <a:t>System must be aware of media attributes (Speed, Latency, Price)</a:t>
            </a:r>
          </a:p>
          <a:p>
            <a:pPr lvl="1"/>
            <a:r>
              <a:rPr lang="en-US" sz="1600" dirty="0" smtClean="0"/>
              <a:t>System must be aware of locations (Rack, </a:t>
            </a:r>
            <a:r>
              <a:rPr lang="en-US" sz="1600" dirty="0"/>
              <a:t>Power supply </a:t>
            </a:r>
            <a:r>
              <a:rPr lang="en-US" sz="1600" dirty="0" smtClean="0"/>
              <a:t>group, Buildings)</a:t>
            </a:r>
          </a:p>
          <a:p>
            <a:r>
              <a:rPr lang="en-US" sz="2000" dirty="0" smtClean="0"/>
              <a:t>Management API’s (SRM, REST, CDMI)</a:t>
            </a:r>
          </a:p>
          <a:p>
            <a:r>
              <a:rPr lang="en-US" sz="2000" dirty="0" smtClean="0"/>
              <a:t>Graphical Interfaces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5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Media Technology Support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276896"/>
              </p:ext>
            </p:extLst>
          </p:nvPr>
        </p:nvGraphicFramePr>
        <p:xfrm>
          <a:off x="1619672" y="1378691"/>
          <a:ext cx="460851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059"/>
                <a:gridCol w="285345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Driver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Spinning Disk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POSIX</a:t>
                      </a:r>
                      <a:r>
                        <a:rPr lang="en-US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Driver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POSIX</a:t>
                      </a:r>
                      <a:r>
                        <a:rPr lang="en-US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Driver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Shingled (SMR)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POSIX (disable remove)</a:t>
                      </a:r>
                      <a:endParaRPr lang="en-US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TAPE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Driver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Removable devices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TAPE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Driver</a:t>
                      </a:r>
                      <a:endParaRPr lang="en-US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New CEPH Block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Driver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8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34573"/>
            <a:ext cx="8160927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Some remarks on the team, funding and high level objectives.</a:t>
            </a:r>
          </a:p>
          <a:p>
            <a:pPr marL="214313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Managing the system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Full High Availability Functionality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Managing underlying storage; delegate storage  (CEPH)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Managing system configuration and </a:t>
            </a: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monitoring (REST)</a:t>
            </a:r>
          </a:p>
          <a:p>
            <a:pPr marL="214313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Managing your storage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Quality of storage management</a:t>
            </a:r>
          </a:p>
          <a:p>
            <a:pPr marL="1128713" lvl="2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New Resilient Manager</a:t>
            </a:r>
          </a:p>
          <a:p>
            <a:pPr marL="1128713" lvl="2" indent="-214313">
              <a:buFont typeface="Arial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New APIs (REST API for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QoS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translated to CDMI)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Cloud access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ownCloud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©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interface</a:t>
            </a:r>
          </a:p>
          <a:p>
            <a:pPr marL="671513" lvl="1" indent="-214313">
              <a:buFont typeface="Arial" charset="0"/>
              <a:buChar char="•"/>
            </a:pPr>
            <a:r>
              <a:rPr lang="en-US" sz="20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New authentication and authorization mechanisms</a:t>
            </a:r>
          </a:p>
          <a:p>
            <a:pPr marL="214313" indent="-214313">
              <a:buFont typeface="Arial" charset="0"/>
              <a:buChar char="•"/>
            </a:pPr>
            <a:endParaRPr lang="en-US" sz="1350" dirty="0" smtClean="0"/>
          </a:p>
          <a:p>
            <a:pPr marL="557213" lvl="1" indent="-214313">
              <a:buFont typeface="Arial" charset="0"/>
              <a:buChar char="•"/>
            </a:pPr>
            <a:endParaRPr lang="en-US" sz="1350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23528" y="205948"/>
            <a:ext cx="4374486" cy="857250"/>
          </a:xfrm>
        </p:spPr>
        <p:txBody>
          <a:bodyPr/>
          <a:lstStyle/>
          <a:p>
            <a:r>
              <a:rPr lang="en-US" dirty="0" smtClean="0"/>
              <a:t> That this presentation about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8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13" y="82362"/>
            <a:ext cx="6172200" cy="857250"/>
          </a:xfrm>
        </p:spPr>
        <p:txBody>
          <a:bodyPr/>
          <a:lstStyle/>
          <a:p>
            <a:r>
              <a:rPr lang="en-US" dirty="0" smtClean="0"/>
              <a:t>Directory Based Storage Quality selection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571076" y="546654"/>
            <a:ext cx="1630965" cy="571500"/>
          </a:xfrm>
          <a:prstGeom prst="roundRect">
            <a:avLst>
              <a:gd name="adj" fmla="val 30556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350"/>
          </a:p>
        </p:txBody>
      </p:sp>
      <p:sp>
        <p:nvSpPr>
          <p:cNvPr id="7" name="Rounded Rectangle 6"/>
          <p:cNvSpPr/>
          <p:nvPr/>
        </p:nvSpPr>
        <p:spPr bwMode="auto">
          <a:xfrm>
            <a:off x="388326" y="832404"/>
            <a:ext cx="2605359" cy="571500"/>
          </a:xfrm>
          <a:prstGeom prst="roundRect">
            <a:avLst>
              <a:gd name="adj" fmla="val 30556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350"/>
          </a:p>
        </p:txBody>
      </p:sp>
      <p:sp>
        <p:nvSpPr>
          <p:cNvPr id="8" name="Rounded Rectangle 7"/>
          <p:cNvSpPr/>
          <p:nvPr/>
        </p:nvSpPr>
        <p:spPr bwMode="auto">
          <a:xfrm>
            <a:off x="257381" y="950896"/>
            <a:ext cx="2992612" cy="3421054"/>
          </a:xfrm>
          <a:prstGeom prst="roundRect">
            <a:avLst>
              <a:gd name="adj" fmla="val 8929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0"/>
            <a:tileRect/>
          </a:gradFill>
          <a:ln>
            <a:noFill/>
          </a:ln>
          <a:effectLst>
            <a:outerShdw blurRad="40005" dist="22987" dir="5940000" sx="104000" sy="104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350"/>
          </a:p>
        </p:txBody>
      </p:sp>
      <p:pic>
        <p:nvPicPr>
          <p:cNvPr id="43" name="Picture 69" descr="bird-dcache-titl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326" y="1025421"/>
            <a:ext cx="723900" cy="822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3187" y="522318"/>
            <a:ext cx="1222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Your Home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749455" y="1018700"/>
            <a:ext cx="3437620" cy="636944"/>
            <a:chOff x="2040502" y="1219837"/>
            <a:chExt cx="3437620" cy="636944"/>
          </a:xfrm>
        </p:grpSpPr>
        <p:grpSp>
          <p:nvGrpSpPr>
            <p:cNvPr id="21" name="Group 53"/>
            <p:cNvGrpSpPr>
              <a:grpSpLocks/>
            </p:cNvGrpSpPr>
            <p:nvPr/>
          </p:nvGrpSpPr>
          <p:grpSpPr bwMode="auto">
            <a:xfrm>
              <a:off x="2040502" y="1263553"/>
              <a:ext cx="768754" cy="593228"/>
              <a:chOff x="4800600" y="3581400"/>
              <a:chExt cx="3276600" cy="25146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5181734" y="3581400"/>
                <a:ext cx="1069446" cy="455773"/>
              </a:xfrm>
              <a:prstGeom prst="roundRect">
                <a:avLst>
                  <a:gd name="adj" fmla="val 30556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5028142" y="3811905"/>
                <a:ext cx="2821517" cy="455773"/>
              </a:xfrm>
              <a:prstGeom prst="roundRect">
                <a:avLst>
                  <a:gd name="adj" fmla="val 30556"/>
                </a:avLst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4800600" y="3963830"/>
                <a:ext cx="3276600" cy="2132170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  <p:sp>
          <p:nvSpPr>
            <p:cNvPr id="33" name="Can 32"/>
            <p:cNvSpPr/>
            <p:nvPr/>
          </p:nvSpPr>
          <p:spPr>
            <a:xfrm>
              <a:off x="4718699" y="1219837"/>
              <a:ext cx="759423" cy="636944"/>
            </a:xfrm>
            <a:prstGeom prst="can">
              <a:avLst/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Up-Down Arrow 55"/>
            <p:cNvSpPr/>
            <p:nvPr/>
          </p:nvSpPr>
          <p:spPr bwMode="auto">
            <a:xfrm rot="16200000">
              <a:off x="3664106" y="844063"/>
              <a:ext cx="330994" cy="1371600"/>
            </a:xfrm>
            <a:prstGeom prst="upDownArrow">
              <a:avLst/>
            </a:pr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00833" y="2393613"/>
            <a:ext cx="6337782" cy="827044"/>
            <a:chOff x="783004" y="2618509"/>
            <a:chExt cx="6337782" cy="827044"/>
          </a:xfrm>
        </p:grpSpPr>
        <p:grpSp>
          <p:nvGrpSpPr>
            <p:cNvPr id="17" name="Group 49"/>
            <p:cNvGrpSpPr>
              <a:grpSpLocks/>
            </p:cNvGrpSpPr>
            <p:nvPr/>
          </p:nvGrpSpPr>
          <p:grpSpPr bwMode="auto">
            <a:xfrm>
              <a:off x="783004" y="2805843"/>
              <a:ext cx="971550" cy="514350"/>
              <a:chOff x="533400" y="685800"/>
              <a:chExt cx="3276600" cy="25146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915050" y="685800"/>
                <a:ext cx="1067377" cy="456079"/>
              </a:xfrm>
              <a:prstGeom prst="roundRect">
                <a:avLst>
                  <a:gd name="adj" fmla="val 30556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763010" y="913840"/>
                <a:ext cx="2817380" cy="459162"/>
              </a:xfrm>
              <a:prstGeom prst="roundRect">
                <a:avLst>
                  <a:gd name="adj" fmla="val 30556"/>
                </a:avLst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533400" y="1067921"/>
                <a:ext cx="3276600" cy="2132479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  <p:sp>
          <p:nvSpPr>
            <p:cNvPr id="60" name="Up-Down Arrow 59"/>
            <p:cNvSpPr/>
            <p:nvPr/>
          </p:nvSpPr>
          <p:spPr bwMode="auto">
            <a:xfrm rot="16200000">
              <a:off x="4047967" y="2230220"/>
              <a:ext cx="330994" cy="1657350"/>
            </a:xfrm>
            <a:prstGeom prst="upDownArrow">
              <a:avLst/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pic>
          <p:nvPicPr>
            <p:cNvPr id="62" name="Picture 70" descr="building-symbol-vector-484594.jpg"/>
            <p:cNvPicPr>
              <a:picLocks noChangeAspect="1"/>
            </p:cNvPicPr>
            <p:nvPr/>
          </p:nvPicPr>
          <p:blipFill>
            <a:blip r:embed="rId3"/>
            <a:srcRect l="5595" t="14172" r="3729" b="14172"/>
            <a:stretch>
              <a:fillRect/>
            </a:stretch>
          </p:blipFill>
          <p:spPr bwMode="auto">
            <a:xfrm>
              <a:off x="5259207" y="2618509"/>
              <a:ext cx="1861579" cy="8270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Vertical Scroll 62"/>
            <p:cNvSpPr/>
            <p:nvPr/>
          </p:nvSpPr>
          <p:spPr bwMode="auto">
            <a:xfrm>
              <a:off x="5602442" y="2886551"/>
              <a:ext cx="340519" cy="414337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64" name="Vertical Scroll 63"/>
            <p:cNvSpPr/>
            <p:nvPr/>
          </p:nvSpPr>
          <p:spPr bwMode="auto">
            <a:xfrm>
              <a:off x="6160029" y="2949044"/>
              <a:ext cx="340519" cy="414337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grpSp>
          <p:nvGrpSpPr>
            <p:cNvPr id="74" name="Group 49"/>
            <p:cNvGrpSpPr>
              <a:grpSpLocks/>
            </p:cNvGrpSpPr>
            <p:nvPr/>
          </p:nvGrpSpPr>
          <p:grpSpPr bwMode="auto">
            <a:xfrm>
              <a:off x="2183373" y="2788237"/>
              <a:ext cx="971550" cy="514350"/>
              <a:chOff x="533400" y="685800"/>
              <a:chExt cx="3276600" cy="2514600"/>
            </a:xfrm>
          </p:grpSpPr>
          <p:sp>
            <p:nvSpPr>
              <p:cNvPr id="75" name="Rounded Rectangle 74"/>
              <p:cNvSpPr/>
              <p:nvPr/>
            </p:nvSpPr>
            <p:spPr>
              <a:xfrm>
                <a:off x="915050" y="685800"/>
                <a:ext cx="1067377" cy="456079"/>
              </a:xfrm>
              <a:prstGeom prst="roundRect">
                <a:avLst>
                  <a:gd name="adj" fmla="val 30556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76" name="Rounded Rectangle 75"/>
              <p:cNvSpPr/>
              <p:nvPr/>
            </p:nvSpPr>
            <p:spPr>
              <a:xfrm>
                <a:off x="763010" y="913840"/>
                <a:ext cx="2817380" cy="459162"/>
              </a:xfrm>
              <a:prstGeom prst="roundRect">
                <a:avLst>
                  <a:gd name="adj" fmla="val 30556"/>
                </a:avLst>
              </a:prstGeom>
              <a:gradFill flip="none" rotWithShape="1">
                <a:gsLst>
                  <a:gs pos="0">
                    <a:schemeClr val="bg2">
                      <a:lumMod val="50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533400" y="1067921"/>
                <a:ext cx="3276600" cy="2132479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1019270" y="1686138"/>
            <a:ext cx="6546641" cy="766287"/>
            <a:chOff x="1301441" y="1911034"/>
            <a:chExt cx="6546641" cy="766287"/>
          </a:xfrm>
        </p:grpSpPr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301441" y="2001455"/>
              <a:ext cx="785095" cy="561647"/>
              <a:chOff x="304800" y="3505200"/>
              <a:chExt cx="3276600" cy="2514600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685120" y="3505200"/>
                <a:ext cx="1067822" cy="458392"/>
              </a:xfrm>
              <a:prstGeom prst="roundRect">
                <a:avLst>
                  <a:gd name="adj" fmla="val 30556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533969" y="3732213"/>
                <a:ext cx="2818266" cy="458392"/>
              </a:xfrm>
              <a:prstGeom prst="roundRect">
                <a:avLst>
                  <a:gd name="adj" fmla="val 30556"/>
                </a:avLst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304800" y="3885011"/>
                <a:ext cx="3276600" cy="2134789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  <p:pic>
          <p:nvPicPr>
            <p:cNvPr id="45" name="Picture 51" descr="Tape_Reel.png"/>
            <p:cNvPicPr>
              <a:picLocks noChangeAspect="1"/>
            </p:cNvPicPr>
            <p:nvPr/>
          </p:nvPicPr>
          <p:blipFill>
            <a:blip r:embed="rId4"/>
            <a:srcRect t="22224" b="22224"/>
            <a:stretch>
              <a:fillRect/>
            </a:stretch>
          </p:blipFill>
          <p:spPr bwMode="auto">
            <a:xfrm>
              <a:off x="6732818" y="1911034"/>
              <a:ext cx="1115264" cy="766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Up-Down Arrow 45"/>
            <p:cNvSpPr/>
            <p:nvPr/>
          </p:nvSpPr>
          <p:spPr bwMode="auto">
            <a:xfrm rot="16200000">
              <a:off x="3736536" y="1814357"/>
              <a:ext cx="330994" cy="959644"/>
            </a:xfrm>
            <a:prstGeom prst="upDownArrow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59" name="Can 58"/>
            <p:cNvSpPr/>
            <p:nvPr/>
          </p:nvSpPr>
          <p:spPr>
            <a:xfrm>
              <a:off x="4609320" y="1949748"/>
              <a:ext cx="769107" cy="641871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41"/>
            <p:cNvGrpSpPr>
              <a:grpSpLocks/>
            </p:cNvGrpSpPr>
            <p:nvPr/>
          </p:nvGrpSpPr>
          <p:grpSpPr bwMode="auto">
            <a:xfrm>
              <a:off x="2260830" y="1997018"/>
              <a:ext cx="785095" cy="561647"/>
              <a:chOff x="304800" y="3505200"/>
              <a:chExt cx="3276600" cy="2514600"/>
            </a:xfrm>
          </p:grpSpPr>
          <p:sp>
            <p:nvSpPr>
              <p:cNvPr id="71" name="Rounded Rectangle 70"/>
              <p:cNvSpPr/>
              <p:nvPr/>
            </p:nvSpPr>
            <p:spPr>
              <a:xfrm>
                <a:off x="685120" y="3505200"/>
                <a:ext cx="1067822" cy="458392"/>
              </a:xfrm>
              <a:prstGeom prst="roundRect">
                <a:avLst>
                  <a:gd name="adj" fmla="val 30556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72" name="Rounded Rectangle 71"/>
              <p:cNvSpPr/>
              <p:nvPr/>
            </p:nvSpPr>
            <p:spPr>
              <a:xfrm>
                <a:off x="533969" y="3732213"/>
                <a:ext cx="2818266" cy="458392"/>
              </a:xfrm>
              <a:prstGeom prst="roundRect">
                <a:avLst>
                  <a:gd name="adj" fmla="val 30556"/>
                </a:avLst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73" name="Rounded Rectangle 72"/>
              <p:cNvSpPr/>
              <p:nvPr/>
            </p:nvSpPr>
            <p:spPr>
              <a:xfrm>
                <a:off x="304800" y="3885011"/>
                <a:ext cx="3276600" cy="2134789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  <p:sp>
          <p:nvSpPr>
            <p:cNvPr id="85" name="Can 84"/>
            <p:cNvSpPr/>
            <p:nvPr/>
          </p:nvSpPr>
          <p:spPr>
            <a:xfrm>
              <a:off x="5594408" y="1949747"/>
              <a:ext cx="769107" cy="641871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2371" y="3336856"/>
            <a:ext cx="8147497" cy="840302"/>
            <a:chOff x="824542" y="3561752"/>
            <a:chExt cx="8147497" cy="840302"/>
          </a:xfrm>
        </p:grpSpPr>
        <p:pic>
          <p:nvPicPr>
            <p:cNvPr id="83" name="Picture 72" descr="building-symbol-vector-484594.jpg"/>
            <p:cNvPicPr>
              <a:picLocks noChangeAspect="1"/>
            </p:cNvPicPr>
            <p:nvPr/>
          </p:nvPicPr>
          <p:blipFill>
            <a:blip r:embed="rId3"/>
            <a:srcRect l="5595" t="14172" r="3729" b="14172"/>
            <a:stretch>
              <a:fillRect/>
            </a:stretch>
          </p:blipFill>
          <p:spPr bwMode="auto">
            <a:xfrm>
              <a:off x="7736170" y="3569806"/>
              <a:ext cx="1235869" cy="832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71" descr="building-symbol-vector-484594.jpg"/>
            <p:cNvPicPr>
              <a:picLocks noChangeAspect="1"/>
            </p:cNvPicPr>
            <p:nvPr/>
          </p:nvPicPr>
          <p:blipFill>
            <a:blip r:embed="rId3"/>
            <a:srcRect l="5595" t="14172" r="3729" b="14172"/>
            <a:stretch>
              <a:fillRect/>
            </a:stretch>
          </p:blipFill>
          <p:spPr bwMode="auto">
            <a:xfrm>
              <a:off x="5220085" y="3569807"/>
              <a:ext cx="1235869" cy="832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72" descr="building-symbol-vector-484594.jpg"/>
            <p:cNvPicPr>
              <a:picLocks noChangeAspect="1"/>
            </p:cNvPicPr>
            <p:nvPr/>
          </p:nvPicPr>
          <p:blipFill>
            <a:blip r:embed="rId3"/>
            <a:srcRect l="5595" t="14172" r="3729" b="14172"/>
            <a:stretch>
              <a:fillRect/>
            </a:stretch>
          </p:blipFill>
          <p:spPr bwMode="auto">
            <a:xfrm>
              <a:off x="6502851" y="3561752"/>
              <a:ext cx="1235869" cy="832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Vertical Scroll 48"/>
            <p:cNvSpPr/>
            <p:nvPr/>
          </p:nvSpPr>
          <p:spPr bwMode="auto">
            <a:xfrm>
              <a:off x="5561329" y="3894900"/>
              <a:ext cx="332185" cy="373856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50" name="Vertical Scroll 49"/>
            <p:cNvSpPr/>
            <p:nvPr/>
          </p:nvSpPr>
          <p:spPr bwMode="auto">
            <a:xfrm>
              <a:off x="6951122" y="3854418"/>
              <a:ext cx="339328" cy="414338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grpSp>
          <p:nvGrpSpPr>
            <p:cNvPr id="65" name="Group 49"/>
            <p:cNvGrpSpPr>
              <a:grpSpLocks/>
            </p:cNvGrpSpPr>
            <p:nvPr/>
          </p:nvGrpSpPr>
          <p:grpSpPr bwMode="auto">
            <a:xfrm>
              <a:off x="824542" y="3608861"/>
              <a:ext cx="1038402" cy="694549"/>
              <a:chOff x="533400" y="685800"/>
              <a:chExt cx="3276600" cy="2514600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915050" y="685800"/>
                <a:ext cx="1067377" cy="456079"/>
              </a:xfrm>
              <a:prstGeom prst="roundRect">
                <a:avLst>
                  <a:gd name="adj" fmla="val 30556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67" name="Rounded Rectangle 66"/>
              <p:cNvSpPr/>
              <p:nvPr/>
            </p:nvSpPr>
            <p:spPr>
              <a:xfrm>
                <a:off x="763010" y="913840"/>
                <a:ext cx="2817380" cy="459162"/>
              </a:xfrm>
              <a:prstGeom prst="roundRect">
                <a:avLst>
                  <a:gd name="adj" fmla="val 30556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533400" y="1067921"/>
                <a:ext cx="3276600" cy="2132479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  <p:sp>
          <p:nvSpPr>
            <p:cNvPr id="69" name="Up-Down Arrow 68"/>
            <p:cNvSpPr/>
            <p:nvPr/>
          </p:nvSpPr>
          <p:spPr bwMode="auto">
            <a:xfrm rot="16200000">
              <a:off x="4059839" y="3149978"/>
              <a:ext cx="330994" cy="1657350"/>
            </a:xfrm>
            <a:prstGeom prst="upDownArrow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pic>
          <p:nvPicPr>
            <p:cNvPr id="82" name="Picture 51" descr="Tape_Reel.png"/>
            <p:cNvPicPr>
              <a:picLocks noChangeAspect="1"/>
            </p:cNvPicPr>
            <p:nvPr/>
          </p:nvPicPr>
          <p:blipFill>
            <a:blip r:embed="rId4"/>
            <a:srcRect t="22224" b="22224"/>
            <a:stretch>
              <a:fillRect/>
            </a:stretch>
          </p:blipFill>
          <p:spPr bwMode="auto">
            <a:xfrm>
              <a:off x="7995816" y="3817863"/>
              <a:ext cx="720090" cy="494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6" name="Group 49"/>
            <p:cNvGrpSpPr>
              <a:grpSpLocks/>
            </p:cNvGrpSpPr>
            <p:nvPr/>
          </p:nvGrpSpPr>
          <p:grpSpPr bwMode="auto">
            <a:xfrm>
              <a:off x="2129923" y="3618081"/>
              <a:ext cx="1038402" cy="694549"/>
              <a:chOff x="533400" y="685800"/>
              <a:chExt cx="3276600" cy="2514600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915050" y="685800"/>
                <a:ext cx="1067377" cy="456079"/>
              </a:xfrm>
              <a:prstGeom prst="roundRect">
                <a:avLst>
                  <a:gd name="adj" fmla="val 30556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763010" y="913840"/>
                <a:ext cx="2817380" cy="459162"/>
              </a:xfrm>
              <a:prstGeom prst="roundRect">
                <a:avLst>
                  <a:gd name="adj" fmla="val 30556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  <p:sp>
            <p:nvSpPr>
              <p:cNvPr id="89" name="Rounded Rectangle 88"/>
              <p:cNvSpPr/>
              <p:nvPr/>
            </p:nvSpPr>
            <p:spPr>
              <a:xfrm>
                <a:off x="533400" y="1067921"/>
                <a:ext cx="3276600" cy="2132479"/>
              </a:xfrm>
              <a:prstGeom prst="roundRect">
                <a:avLst>
                  <a:gd name="adj" fmla="val 8929"/>
                </a:avLst>
              </a:prstGeom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  <a:effectLst>
                <a:outerShdw blurRad="40005" dist="22987" dir="5940000" sx="104000" sy="104000" algn="tl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en-US" sz="1350"/>
              </a:p>
            </p:txBody>
          </p:sp>
        </p:grpSp>
      </p:grpSp>
      <p:sp>
        <p:nvSpPr>
          <p:cNvPr id="9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1894" y="4446509"/>
            <a:ext cx="7282105" cy="37661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Disk replicas managed by “Replica Manager” see Poster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8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98278" y="193749"/>
            <a:ext cx="8229600" cy="373579"/>
          </a:xfrm>
        </p:spPr>
        <p:txBody>
          <a:bodyPr/>
          <a:lstStyle/>
          <a:p>
            <a:r>
              <a:rPr lang="en-US" dirty="0" smtClean="0"/>
              <a:t>Storage Management GUI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31590"/>
            <a:ext cx="6415706" cy="32665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31590"/>
            <a:ext cx="6425073" cy="326655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150328" y="895594"/>
            <a:ext cx="1814159" cy="2594517"/>
            <a:chOff x="7150328" y="895594"/>
            <a:chExt cx="1814159" cy="1532140"/>
          </a:xfrm>
        </p:grpSpPr>
        <p:sp>
          <p:nvSpPr>
            <p:cNvPr id="9" name="Oval Callout 8"/>
            <p:cNvSpPr/>
            <p:nvPr/>
          </p:nvSpPr>
          <p:spPr>
            <a:xfrm>
              <a:off x="7150328" y="895594"/>
              <a:ext cx="1814159" cy="1532140"/>
            </a:xfrm>
            <a:prstGeom prst="wedgeEllipseCallout">
              <a:avLst>
                <a:gd name="adj1" fmla="val -105576"/>
                <a:gd name="adj2" fmla="val 29206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62990" y="1104600"/>
              <a:ext cx="1588833" cy="1235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chemeClr val="bg1"/>
                  </a:solidFill>
                </a:rPr>
                <a:t>Locality</a:t>
              </a:r>
            </a:p>
            <a:p>
              <a:pPr algn="ctr"/>
              <a:r>
                <a:rPr lang="en-US" sz="3200" dirty="0" smtClean="0">
                  <a:solidFill>
                    <a:schemeClr val="bg1"/>
                  </a:solidFill>
                </a:rPr>
                <a:t> </a:t>
              </a:r>
              <a:r>
                <a:rPr lang="en-US" sz="3200" dirty="0" err="1" smtClean="0">
                  <a:solidFill>
                    <a:schemeClr val="bg1"/>
                  </a:solidFill>
                </a:rPr>
                <a:t>QoS</a:t>
              </a:r>
              <a:endParaRPr lang="en-US" sz="3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2400" dirty="0" smtClean="0">
                  <a:solidFill>
                    <a:srgbClr val="FFFF00"/>
                  </a:solidFill>
                </a:rPr>
                <a:t>DISK</a:t>
              </a:r>
            </a:p>
            <a:p>
              <a:pPr algn="ctr"/>
              <a:r>
                <a:rPr lang="en-US" sz="2400" dirty="0" smtClean="0">
                  <a:solidFill>
                    <a:srgbClr val="FFFF00"/>
                  </a:solidFill>
                </a:rPr>
                <a:t>TAPE</a:t>
              </a:r>
            </a:p>
            <a:p>
              <a:endParaRPr lang="en-US" dirty="0"/>
            </a:p>
          </p:txBody>
        </p:sp>
      </p:grpSp>
      <p:sp>
        <p:nvSpPr>
          <p:cNvPr id="14" name="Donut 13"/>
          <p:cNvSpPr/>
          <p:nvPr/>
        </p:nvSpPr>
        <p:spPr>
          <a:xfrm>
            <a:off x="4716016" y="3342405"/>
            <a:ext cx="3744416" cy="1557982"/>
          </a:xfrm>
          <a:prstGeom prst="donut">
            <a:avLst>
              <a:gd name="adj" fmla="val 128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7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5156" y="214275"/>
            <a:ext cx="8229600" cy="351381"/>
          </a:xfrm>
        </p:spPr>
        <p:txBody>
          <a:bodyPr/>
          <a:lstStyle/>
          <a:p>
            <a:r>
              <a:rPr lang="en-US" dirty="0" err="1" smtClean="0"/>
              <a:t>QoS</a:t>
            </a:r>
            <a:r>
              <a:rPr lang="en-US" dirty="0" smtClean="0"/>
              <a:t> Management interfaces</a:t>
            </a:r>
            <a:endParaRPr lang="en-US" dirty="0"/>
          </a:p>
        </p:txBody>
      </p:sp>
      <p:pic>
        <p:nvPicPr>
          <p:cNvPr id="4" name="Picture 69" descr="bird-dcache-titl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1839" y="2067018"/>
            <a:ext cx="1090787" cy="123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rved Left Arrow 4"/>
          <p:cNvSpPr/>
          <p:nvPr/>
        </p:nvSpPr>
        <p:spPr>
          <a:xfrm rot="13862759">
            <a:off x="670233" y="577818"/>
            <a:ext cx="683077" cy="2122352"/>
          </a:xfrm>
          <a:prstGeom prst="curvedLeftArrow">
            <a:avLst>
              <a:gd name="adj1" fmla="val 10575"/>
              <a:gd name="adj2" fmla="val 50000"/>
              <a:gd name="adj3" fmla="val 655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urved Left Arrow 6"/>
          <p:cNvSpPr/>
          <p:nvPr/>
        </p:nvSpPr>
        <p:spPr>
          <a:xfrm rot="6761188">
            <a:off x="1121847" y="2969932"/>
            <a:ext cx="683077" cy="2122352"/>
          </a:xfrm>
          <a:prstGeom prst="curvedLeftArrow">
            <a:avLst>
              <a:gd name="adj1" fmla="val 10575"/>
              <a:gd name="adj2" fmla="val 50000"/>
              <a:gd name="adj3" fmla="val 655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51" descr="Tape_Reel.png"/>
          <p:cNvPicPr>
            <a:picLocks noChangeAspect="1"/>
          </p:cNvPicPr>
          <p:nvPr/>
        </p:nvPicPr>
        <p:blipFill>
          <a:blip r:embed="rId4"/>
          <a:srcRect t="22224" b="22224"/>
          <a:stretch>
            <a:fillRect/>
          </a:stretch>
        </p:blipFill>
        <p:spPr bwMode="auto">
          <a:xfrm>
            <a:off x="1957751" y="1063229"/>
            <a:ext cx="1115264" cy="76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n 8"/>
          <p:cNvSpPr/>
          <p:nvPr/>
        </p:nvSpPr>
        <p:spPr>
          <a:xfrm>
            <a:off x="178016" y="2702335"/>
            <a:ext cx="769107" cy="641871"/>
          </a:xfrm>
          <a:prstGeom prst="ca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2356137" y="3344206"/>
            <a:ext cx="670057" cy="648072"/>
          </a:xfrm>
          <a:prstGeom prst="cube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rved Left Arrow 10"/>
          <p:cNvSpPr/>
          <p:nvPr/>
        </p:nvSpPr>
        <p:spPr>
          <a:xfrm rot="184401">
            <a:off x="3256455" y="1641159"/>
            <a:ext cx="683077" cy="2122352"/>
          </a:xfrm>
          <a:prstGeom prst="curvedLeftArrow">
            <a:avLst>
              <a:gd name="adj1" fmla="val 10575"/>
              <a:gd name="adj2" fmla="val 50000"/>
              <a:gd name="adj3" fmla="val 6553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055472" y="1082154"/>
            <a:ext cx="1125637" cy="3505819"/>
            <a:chOff x="4416349" y="1082154"/>
            <a:chExt cx="765326" cy="3505819"/>
          </a:xfrm>
        </p:grpSpPr>
        <p:sp>
          <p:nvSpPr>
            <p:cNvPr id="13" name="Cube 12"/>
            <p:cNvSpPr/>
            <p:nvPr/>
          </p:nvSpPr>
          <p:spPr>
            <a:xfrm>
              <a:off x="4461595" y="1082154"/>
              <a:ext cx="720080" cy="3505819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 rot="5400000">
              <a:off x="3447056" y="2373485"/>
              <a:ext cx="2596288" cy="657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Migration Engine &amp;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Replica Manager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102865" y="1082155"/>
            <a:ext cx="720080" cy="984863"/>
            <a:chOff x="5102865" y="1082155"/>
            <a:chExt cx="720080" cy="984863"/>
          </a:xfrm>
        </p:grpSpPr>
        <p:sp>
          <p:nvSpPr>
            <p:cNvPr id="18" name="Cube 17"/>
            <p:cNvSpPr/>
            <p:nvPr/>
          </p:nvSpPr>
          <p:spPr>
            <a:xfrm>
              <a:off x="5102865" y="1082155"/>
              <a:ext cx="720080" cy="984863"/>
            </a:xfrm>
            <a:prstGeom prst="cube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 rot="5400000">
              <a:off x="5073237" y="1422441"/>
              <a:ext cx="755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SRM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096216" y="2085944"/>
            <a:ext cx="720080" cy="2502029"/>
            <a:chOff x="5096216" y="2085944"/>
            <a:chExt cx="720080" cy="2502029"/>
          </a:xfrm>
        </p:grpSpPr>
        <p:sp>
          <p:nvSpPr>
            <p:cNvPr id="19" name="Cube 18"/>
            <p:cNvSpPr/>
            <p:nvPr/>
          </p:nvSpPr>
          <p:spPr>
            <a:xfrm>
              <a:off x="5096216" y="2085944"/>
              <a:ext cx="720080" cy="2502029"/>
            </a:xfrm>
            <a:prstGeom prst="cube">
              <a:avLst/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5400000">
              <a:off x="5036742" y="3056037"/>
              <a:ext cx="7891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REST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262019" y="2652638"/>
            <a:ext cx="1165280" cy="1741230"/>
            <a:chOff x="6262019" y="2652638"/>
            <a:chExt cx="1165280" cy="1741230"/>
          </a:xfrm>
        </p:grpSpPr>
        <p:sp>
          <p:nvSpPr>
            <p:cNvPr id="26" name="Cube 25"/>
            <p:cNvSpPr/>
            <p:nvPr/>
          </p:nvSpPr>
          <p:spPr>
            <a:xfrm>
              <a:off x="6299639" y="2652638"/>
              <a:ext cx="1127660" cy="959383"/>
            </a:xfrm>
            <a:prstGeom prst="cube">
              <a:avLst/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99639" y="2976674"/>
              <a:ext cx="8771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</a:rPr>
                <a:t>CDMI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9" name="Cube 28"/>
            <p:cNvSpPr/>
            <p:nvPr/>
          </p:nvSpPr>
          <p:spPr>
            <a:xfrm>
              <a:off x="6262019" y="3678686"/>
              <a:ext cx="1127660" cy="715182"/>
            </a:xfrm>
            <a:prstGeom prst="cube">
              <a:avLst/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48904" y="3846051"/>
              <a:ext cx="6527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smtClean="0">
                  <a:solidFill>
                    <a:schemeClr val="bg1"/>
                  </a:solidFill>
                </a:rPr>
                <a:t>GUI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1" name="Picture 40" descr="Google_Chrome_icon_by_Obinoobi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62143" y="3722672"/>
            <a:ext cx="708422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39"/>
          <p:cNvGrpSpPr/>
          <p:nvPr/>
        </p:nvGrpSpPr>
        <p:grpSpPr>
          <a:xfrm>
            <a:off x="5971394" y="1320587"/>
            <a:ext cx="1575396" cy="1268213"/>
            <a:chOff x="5971394" y="1320587"/>
            <a:chExt cx="1575396" cy="1268213"/>
          </a:xfrm>
        </p:grpSpPr>
        <p:sp>
          <p:nvSpPr>
            <p:cNvPr id="32" name="Left Arrow 31"/>
            <p:cNvSpPr/>
            <p:nvPr/>
          </p:nvSpPr>
          <p:spPr>
            <a:xfrm>
              <a:off x="5971394" y="2142671"/>
              <a:ext cx="1575396" cy="446129"/>
            </a:xfrm>
            <a:prstGeom prst="leftArrow">
              <a:avLst/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eft Arrow 33"/>
            <p:cNvSpPr/>
            <p:nvPr/>
          </p:nvSpPr>
          <p:spPr>
            <a:xfrm>
              <a:off x="5971394" y="1320587"/>
              <a:ext cx="1575396" cy="446129"/>
            </a:xfrm>
            <a:prstGeom prst="leftArrow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437669" y="841716"/>
            <a:ext cx="1706331" cy="2766695"/>
            <a:chOff x="7437669" y="841716"/>
            <a:chExt cx="1706331" cy="2766695"/>
          </a:xfrm>
        </p:grpSpPr>
        <p:sp>
          <p:nvSpPr>
            <p:cNvPr id="33" name="Right Brace 32"/>
            <p:cNvSpPr/>
            <p:nvPr/>
          </p:nvSpPr>
          <p:spPr>
            <a:xfrm>
              <a:off x="7437669" y="1082154"/>
              <a:ext cx="592464" cy="2526257"/>
            </a:xfrm>
            <a:prstGeom prst="rightBrace">
              <a:avLst>
                <a:gd name="adj1" fmla="val 24469"/>
                <a:gd name="adj2" fmla="val 5088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59738" y="841716"/>
              <a:ext cx="1284262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Frame</a:t>
              </a:r>
            </a:p>
            <a:p>
              <a:pPr algn="ctr"/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Works</a:t>
              </a:r>
            </a:p>
            <a:p>
              <a:pPr algn="ctr"/>
              <a:r>
                <a:rPr 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&amp;</a:t>
              </a:r>
            </a:p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</a:rPr>
                <a:t>PaaS</a:t>
              </a:r>
            </a:p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</a:rPr>
                <a:t>e.g.</a:t>
              </a:r>
            </a:p>
            <a:p>
              <a:pPr algn="ctr"/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</a:rPr>
                <a:t>INDIGO</a:t>
              </a:r>
            </a:p>
            <a:p>
              <a:pPr algn="ctr"/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</a:rPr>
                <a:t>OneData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1461" y="4539809"/>
            <a:ext cx="3760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 details see </a:t>
            </a:r>
            <a:r>
              <a:rPr lang="en-US" sz="1400" dirty="0" err="1" smtClean="0"/>
              <a:t>Pauls</a:t>
            </a:r>
            <a:r>
              <a:rPr lang="en-US" sz="1400" dirty="0" smtClean="0"/>
              <a:t> </a:t>
            </a:r>
            <a:r>
              <a:rPr lang="en-US" sz="1400" dirty="0" err="1" smtClean="0"/>
              <a:t>presention</a:t>
            </a:r>
            <a:r>
              <a:rPr lang="en-US" sz="1400" dirty="0" smtClean="0"/>
              <a:t> tomorrow 11:15.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6221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03648" y="1779662"/>
            <a:ext cx="6172200" cy="85725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Managed Storage II</a:t>
            </a:r>
            <a:b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Managing data flows in federated systems.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0015" y="50318"/>
            <a:ext cx="6172200" cy="857250"/>
          </a:xfrm>
        </p:spPr>
        <p:txBody>
          <a:bodyPr/>
          <a:lstStyle/>
          <a:p>
            <a:r>
              <a:rPr lang="en-US" dirty="0" smtClean="0"/>
              <a:t>Federating Storage</a:t>
            </a:r>
            <a:br>
              <a:rPr lang="en-US" dirty="0" smtClean="0"/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Michigan Setup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727684" y="915566"/>
            <a:ext cx="6300700" cy="1674186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ounded Rectangle 5"/>
          <p:cNvSpPr/>
          <p:nvPr/>
        </p:nvSpPr>
        <p:spPr>
          <a:xfrm>
            <a:off x="1727684" y="2886897"/>
            <a:ext cx="6300700" cy="1674186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2275482" y="1042781"/>
            <a:ext cx="242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Ann Harbor, MI Campus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68765" y="4102847"/>
            <a:ext cx="206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Lansing, MI Campus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43157" y="1189856"/>
            <a:ext cx="0" cy="3024336"/>
          </a:xfrm>
          <a:prstGeom prst="straightConnector1">
            <a:avLst/>
          </a:prstGeom>
          <a:ln w="6032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69900" y="2314132"/>
            <a:ext cx="889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100 Km</a:t>
            </a:r>
          </a:p>
          <a:p>
            <a:pPr algn="ctr"/>
            <a:r>
              <a:rPr lang="en-US" dirty="0"/>
              <a:t>3 </a:t>
            </a:r>
            <a:r>
              <a:rPr lang="en-US" dirty="0" err="1"/>
              <a:t>ms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6138174" y="1137713"/>
            <a:ext cx="1744299" cy="3342249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Can 11"/>
          <p:cNvSpPr/>
          <p:nvPr/>
        </p:nvSpPr>
        <p:spPr>
          <a:xfrm>
            <a:off x="6259903" y="1362981"/>
            <a:ext cx="594290" cy="616223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3" name="Can 12"/>
          <p:cNvSpPr/>
          <p:nvPr/>
        </p:nvSpPr>
        <p:spPr>
          <a:xfrm>
            <a:off x="7056276" y="1595091"/>
            <a:ext cx="594290" cy="616223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4" name="Can 13"/>
          <p:cNvSpPr/>
          <p:nvPr/>
        </p:nvSpPr>
        <p:spPr>
          <a:xfrm>
            <a:off x="6536620" y="1784310"/>
            <a:ext cx="594290" cy="616223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5" name="Can 14"/>
          <p:cNvSpPr/>
          <p:nvPr/>
        </p:nvSpPr>
        <p:spPr>
          <a:xfrm>
            <a:off x="6334537" y="3337935"/>
            <a:ext cx="594290" cy="616223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6" name="Can 15"/>
          <p:cNvSpPr/>
          <p:nvPr/>
        </p:nvSpPr>
        <p:spPr>
          <a:xfrm>
            <a:off x="7130909" y="3570045"/>
            <a:ext cx="594290" cy="616223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7" name="Can 16"/>
          <p:cNvSpPr/>
          <p:nvPr/>
        </p:nvSpPr>
        <p:spPr>
          <a:xfrm>
            <a:off x="6611253" y="3759264"/>
            <a:ext cx="594290" cy="616223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pic>
        <p:nvPicPr>
          <p:cNvPr id="18" name="Picture 17" descr="dcacheorg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998362" y="2538738"/>
            <a:ext cx="743145" cy="743145"/>
          </a:xfrm>
          <a:prstGeom prst="rect">
            <a:avLst/>
          </a:prstGeom>
        </p:spPr>
      </p:pic>
      <p:sp>
        <p:nvSpPr>
          <p:cNvPr id="24" name="Bent Arrow 23"/>
          <p:cNvSpPr/>
          <p:nvPr/>
        </p:nvSpPr>
        <p:spPr>
          <a:xfrm>
            <a:off x="4610400" y="1567257"/>
            <a:ext cx="1433232" cy="1785676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4639056" y="3176433"/>
            <a:ext cx="1391107" cy="7270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/>
          <p:cNvSpPr txBox="1"/>
          <p:nvPr/>
        </p:nvSpPr>
        <p:spPr>
          <a:xfrm>
            <a:off x="2353428" y="2958235"/>
            <a:ext cx="21082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WRITE</a:t>
            </a:r>
          </a:p>
          <a:p>
            <a:r>
              <a:rPr lang="en-US" dirty="0">
                <a:solidFill>
                  <a:srgbClr val="FF0000"/>
                </a:solidFill>
              </a:rPr>
              <a:t>Either AH or LN</a:t>
            </a:r>
          </a:p>
          <a:p>
            <a:r>
              <a:rPr lang="en-US" dirty="0">
                <a:solidFill>
                  <a:srgbClr val="FF0000"/>
                </a:solidFill>
              </a:rPr>
              <a:t>Depending on Space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369896" y="2493156"/>
            <a:ext cx="4554971" cy="1438340"/>
            <a:chOff x="1469887" y="3305639"/>
            <a:chExt cx="6073294" cy="1917786"/>
          </a:xfrm>
        </p:grpSpPr>
        <p:sp>
          <p:nvSpPr>
            <p:cNvPr id="31" name="Down Arrow 30"/>
            <p:cNvSpPr/>
            <p:nvPr/>
          </p:nvSpPr>
          <p:spPr>
            <a:xfrm>
              <a:off x="6823101" y="3305639"/>
              <a:ext cx="720080" cy="1120806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Down Arrow 31"/>
            <p:cNvSpPr/>
            <p:nvPr/>
          </p:nvSpPr>
          <p:spPr>
            <a:xfrm rot="5400000">
              <a:off x="5091085" y="4045568"/>
              <a:ext cx="720080" cy="162611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69887" y="3992319"/>
              <a:ext cx="2696122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READ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Always from ‘local’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Possibly cache copy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23583" y="4508795"/>
            <a:ext cx="266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Provided by Shawn McKee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6" grpId="0" animBg="1"/>
      <p:bldP spid="26" grpId="1" animBg="1"/>
      <p:bldP spid="27" grpId="0"/>
      <p:bldP spid="2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of supporting x-site federation.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1560" y="1707654"/>
            <a:ext cx="7560840" cy="2160240"/>
          </a:xfrm>
        </p:spPr>
        <p:txBody>
          <a:bodyPr/>
          <a:lstStyle/>
          <a:p>
            <a:r>
              <a:rPr lang="en-US" dirty="0" smtClean="0"/>
              <a:t>Federation Mechanisms in place for long time.</a:t>
            </a:r>
          </a:p>
          <a:p>
            <a:r>
              <a:rPr lang="en-US" dirty="0" smtClean="0"/>
              <a:t>Remote component </a:t>
            </a:r>
            <a:r>
              <a:rPr lang="en-US" dirty="0" smtClean="0"/>
              <a:t>secure connection </a:t>
            </a:r>
            <a:r>
              <a:rPr lang="en-US" dirty="0" smtClean="0"/>
              <a:t>with 3.0</a:t>
            </a:r>
          </a:p>
          <a:p>
            <a:r>
              <a:rPr lang="en-US" dirty="0" smtClean="0"/>
              <a:t>Remote component </a:t>
            </a:r>
            <a:r>
              <a:rPr lang="en-US" dirty="0" smtClean="0"/>
              <a:t>authentication and authorization </a:t>
            </a:r>
            <a:r>
              <a:rPr lang="en-US" dirty="0" smtClean="0"/>
              <a:t>following soon.</a:t>
            </a:r>
            <a:endParaRPr lang="en-US" dirty="0"/>
          </a:p>
        </p:txBody>
      </p:sp>
      <p:sp>
        <p:nvSpPr>
          <p:cNvPr id="4" name="Pentagon 3"/>
          <p:cNvSpPr/>
          <p:nvPr/>
        </p:nvSpPr>
        <p:spPr>
          <a:xfrm rot="5400000">
            <a:off x="7200292" y="1814334"/>
            <a:ext cx="1368152" cy="1152128"/>
          </a:xfrm>
          <a:prstGeom prst="homePlate">
            <a:avLst>
              <a:gd name="adj" fmla="val 11875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0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03648" y="1779662"/>
            <a:ext cx="6172200" cy="85725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The Cloud Part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7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3538" y="141480"/>
            <a:ext cx="6172200" cy="857250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The cloud feeling,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The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Sharing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87724" y="897564"/>
            <a:ext cx="1735950" cy="486054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My Home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12060" y="897564"/>
            <a:ext cx="1735950" cy="486054"/>
          </a:xfrm>
          <a:prstGeom prst="rect">
            <a:avLst/>
          </a:prstGeom>
        </p:spPr>
        <p:txBody>
          <a:bodyPr vert="horz"/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Your  Home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601670" y="1646802"/>
            <a:ext cx="6210690" cy="594066"/>
            <a:chOff x="611560" y="2195736"/>
            <a:chExt cx="8280920" cy="792088"/>
          </a:xfrm>
        </p:grpSpPr>
        <p:sp>
          <p:nvSpPr>
            <p:cNvPr id="9" name="Folded Corner 8"/>
            <p:cNvSpPr/>
            <p:nvPr/>
          </p:nvSpPr>
          <p:spPr>
            <a:xfrm>
              <a:off x="611560" y="2195736"/>
              <a:ext cx="648072" cy="792088"/>
            </a:xfrm>
            <a:prstGeom prst="foldedCorner">
              <a:avLst>
                <a:gd name="adj" fmla="val 4018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Folded Corner 9"/>
            <p:cNvSpPr/>
            <p:nvPr/>
          </p:nvSpPr>
          <p:spPr>
            <a:xfrm>
              <a:off x="1547664" y="2195736"/>
              <a:ext cx="648072" cy="792088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Folded Corner 10"/>
            <p:cNvSpPr/>
            <p:nvPr/>
          </p:nvSpPr>
          <p:spPr>
            <a:xfrm>
              <a:off x="2627784" y="2195736"/>
              <a:ext cx="648072" cy="792088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Folded Corner 12"/>
            <p:cNvSpPr/>
            <p:nvPr/>
          </p:nvSpPr>
          <p:spPr>
            <a:xfrm>
              <a:off x="5929808" y="2195736"/>
              <a:ext cx="648072" cy="792088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Folded Corner 13"/>
            <p:cNvSpPr/>
            <p:nvPr/>
          </p:nvSpPr>
          <p:spPr>
            <a:xfrm>
              <a:off x="7087108" y="2195736"/>
              <a:ext cx="648072" cy="792088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Folded Corner 14"/>
            <p:cNvSpPr/>
            <p:nvPr/>
          </p:nvSpPr>
          <p:spPr>
            <a:xfrm>
              <a:off x="8244408" y="2195736"/>
              <a:ext cx="648072" cy="792088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199901" y="2288029"/>
            <a:ext cx="2693748" cy="888431"/>
            <a:chOff x="75868" y="3050704"/>
            <a:chExt cx="3591664" cy="1184575"/>
          </a:xfrm>
        </p:grpSpPr>
        <p:sp>
          <p:nvSpPr>
            <p:cNvPr id="12" name="Title 1"/>
            <p:cNvSpPr txBox="1">
              <a:spLocks/>
            </p:cNvSpPr>
            <p:nvPr/>
          </p:nvSpPr>
          <p:spPr>
            <a:xfrm>
              <a:off x="75868" y="3686632"/>
              <a:ext cx="3591664" cy="548647"/>
            </a:xfrm>
            <a:prstGeom prst="rect">
              <a:avLst/>
            </a:prstGeom>
          </p:spPr>
          <p:txBody>
            <a:bodyPr vert="horz"/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3200" kern="1200">
                  <a:solidFill>
                    <a:srgbClr val="77933C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dirty="0"/>
                <a:t>Share this one with you</a:t>
              </a:r>
              <a:endParaRPr lang="en-US" sz="18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" name="Up Arrow 15"/>
            <p:cNvSpPr/>
            <p:nvPr/>
          </p:nvSpPr>
          <p:spPr>
            <a:xfrm>
              <a:off x="1617086" y="3050704"/>
              <a:ext cx="509228" cy="576064"/>
            </a:xfrm>
            <a:prstGeom prst="upArrow">
              <a:avLst/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601670" y="3413047"/>
            <a:ext cx="6210690" cy="1336457"/>
            <a:chOff x="611560" y="4550728"/>
            <a:chExt cx="8280920" cy="1781943"/>
          </a:xfrm>
        </p:grpSpPr>
        <p:sp>
          <p:nvSpPr>
            <p:cNvPr id="17" name="Folded Corner 16"/>
            <p:cNvSpPr/>
            <p:nvPr/>
          </p:nvSpPr>
          <p:spPr>
            <a:xfrm>
              <a:off x="611560" y="4550728"/>
              <a:ext cx="648072" cy="841106"/>
            </a:xfrm>
            <a:prstGeom prst="foldedCorner">
              <a:avLst>
                <a:gd name="adj" fmla="val 4018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Folded Corner 17"/>
            <p:cNvSpPr/>
            <p:nvPr/>
          </p:nvSpPr>
          <p:spPr>
            <a:xfrm>
              <a:off x="1547664" y="4550728"/>
              <a:ext cx="648072" cy="841106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Folded Corner 18"/>
            <p:cNvSpPr/>
            <p:nvPr/>
          </p:nvSpPr>
          <p:spPr>
            <a:xfrm>
              <a:off x="2627784" y="4550728"/>
              <a:ext cx="648072" cy="841106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Folded Corner 20"/>
            <p:cNvSpPr/>
            <p:nvPr/>
          </p:nvSpPr>
          <p:spPr>
            <a:xfrm>
              <a:off x="5929808" y="4550728"/>
              <a:ext cx="648072" cy="841106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Folded Corner 21"/>
            <p:cNvSpPr/>
            <p:nvPr/>
          </p:nvSpPr>
          <p:spPr>
            <a:xfrm>
              <a:off x="7087108" y="4550728"/>
              <a:ext cx="648072" cy="841106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Folded Corner 22"/>
            <p:cNvSpPr/>
            <p:nvPr/>
          </p:nvSpPr>
          <p:spPr>
            <a:xfrm>
              <a:off x="8244408" y="4550728"/>
              <a:ext cx="648072" cy="841106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Folded Corner 24"/>
            <p:cNvSpPr/>
            <p:nvPr/>
          </p:nvSpPr>
          <p:spPr>
            <a:xfrm>
              <a:off x="4849688" y="4550728"/>
              <a:ext cx="648072" cy="841106"/>
            </a:xfrm>
            <a:prstGeom prst="foldedCorner">
              <a:avLst>
                <a:gd name="adj" fmla="val 40183"/>
              </a:avLst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Curved Down Arrow 25"/>
            <p:cNvSpPr/>
            <p:nvPr/>
          </p:nvSpPr>
          <p:spPr>
            <a:xfrm flipV="1">
              <a:off x="1634558" y="5468574"/>
              <a:ext cx="3657522" cy="864097"/>
            </a:xfrm>
            <a:prstGeom prst="curvedDownArrow">
              <a:avLst/>
            </a:prstGeom>
            <a:gradFill>
              <a:gsLst>
                <a:gs pos="0">
                  <a:schemeClr val="accent3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cxnSp>
        <p:nvCxnSpPr>
          <p:cNvPr id="32" name="Straight Connector 31"/>
          <p:cNvCxnSpPr/>
          <p:nvPr/>
        </p:nvCxnSpPr>
        <p:spPr>
          <a:xfrm>
            <a:off x="4301970" y="897564"/>
            <a:ext cx="0" cy="351039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730" y="1635646"/>
            <a:ext cx="7046540" cy="857250"/>
          </a:xfrm>
        </p:spPr>
        <p:txBody>
          <a:bodyPr/>
          <a:lstStyle/>
          <a:p>
            <a:r>
              <a:rPr lang="en-US" dirty="0" smtClean="0"/>
              <a:t>We decided to go for </a:t>
            </a:r>
            <a:r>
              <a:rPr lang="en-US" dirty="0" err="1" smtClean="0"/>
              <a:t>ownCloud</a:t>
            </a:r>
            <a:r>
              <a:rPr lang="en-US" dirty="0" smtClean="0"/>
              <a:t> </a:t>
            </a:r>
            <a:r>
              <a:rPr lang="de-DE" dirty="0" smtClean="0"/>
              <a:t>©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49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115" y="161133"/>
            <a:ext cx="6172200" cy="857250"/>
          </a:xfrm>
        </p:spPr>
        <p:txBody>
          <a:bodyPr/>
          <a:lstStyle/>
          <a:p>
            <a:r>
              <a:rPr lang="en-US" dirty="0" smtClean="0"/>
              <a:t>The Hybrid System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3977934" y="932125"/>
            <a:ext cx="1780937" cy="3490487"/>
            <a:chOff x="3813967" y="1242833"/>
            <a:chExt cx="2374582" cy="4653983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4185322" y="1242833"/>
              <a:ext cx="773355" cy="539586"/>
            </a:xfrm>
            <a:prstGeom prst="roundRect">
              <a:avLst>
                <a:gd name="adj" fmla="val 30556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4027627" y="1480337"/>
              <a:ext cx="2043433" cy="788415"/>
            </a:xfrm>
            <a:prstGeom prst="roundRect">
              <a:avLst>
                <a:gd name="adj" fmla="val 30556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3813967" y="1633977"/>
              <a:ext cx="2374582" cy="4262839"/>
            </a:xfrm>
            <a:prstGeom prst="roundRect">
              <a:avLst>
                <a:gd name="adj" fmla="val 8929"/>
              </a:avLst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40005" dist="22987" dir="5940000" sx="104000" sy="104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5215297" y="1697726"/>
              <a:ext cx="347663" cy="166688"/>
            </a:xfrm>
            <a:prstGeom prst="roundRect">
              <a:avLst>
                <a:gd name="adj" fmla="val 30556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5166085" y="1780276"/>
              <a:ext cx="917575" cy="166688"/>
            </a:xfrm>
            <a:prstGeom prst="roundRect">
              <a:avLst>
                <a:gd name="adj" fmla="val 30556"/>
              </a:avLst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5091472" y="1835839"/>
              <a:ext cx="1066800" cy="776287"/>
            </a:xfrm>
            <a:prstGeom prst="roundRect">
              <a:avLst>
                <a:gd name="adj" fmla="val 8929"/>
              </a:avLst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40005" dist="22987" dir="5940000" sx="104000" sy="104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4496733" y="3197137"/>
              <a:ext cx="298450" cy="138113"/>
            </a:xfrm>
            <a:prstGeom prst="roundRect">
              <a:avLst>
                <a:gd name="adj" fmla="val 30556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4453870" y="3266987"/>
              <a:ext cx="787400" cy="138113"/>
            </a:xfrm>
            <a:prstGeom prst="roundRect">
              <a:avLst>
                <a:gd name="adj" fmla="val 30556"/>
              </a:avLst>
            </a:pr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4390370" y="3313025"/>
              <a:ext cx="914400" cy="646112"/>
            </a:xfrm>
            <a:prstGeom prst="roundRect">
              <a:avLst>
                <a:gd name="adj" fmla="val 8929"/>
              </a:avLst>
            </a:prstGeom>
            <a:gradFill flip="none" rotWithShape="1"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40005" dist="22987" dir="5940000" sx="104000" sy="104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4557431" y="4635265"/>
              <a:ext cx="372835" cy="124385"/>
            </a:xfrm>
            <a:prstGeom prst="roundRect">
              <a:avLst>
                <a:gd name="adj" fmla="val 30556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4504324" y="4697458"/>
              <a:ext cx="984111" cy="125226"/>
            </a:xfrm>
            <a:prstGeom prst="roundRect">
              <a:avLst>
                <a:gd name="adj" fmla="val 30556"/>
              </a:avLst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4424121" y="4739480"/>
              <a:ext cx="1144516" cy="581585"/>
            </a:xfrm>
            <a:prstGeom prst="roundRect">
              <a:avLst>
                <a:gd name="adj" fmla="val 8929"/>
              </a:avLst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  <a:tileRect/>
            </a:gradFill>
            <a:ln>
              <a:noFill/>
            </a:ln>
            <a:effectLst>
              <a:outerShdw blurRad="40005" dist="22987" dir="5940000" sx="104000" sy="104000" algn="tl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sz="1350"/>
            </a:p>
          </p:txBody>
        </p:sp>
        <p:pic>
          <p:nvPicPr>
            <p:cNvPr id="43" name="Picture 69" descr="bird-dcache-title.png"/>
            <p:cNvPicPr>
              <a:picLocks noChangeAspect="1"/>
            </p:cNvPicPr>
            <p:nvPr/>
          </p:nvPicPr>
          <p:blipFill>
            <a:blip r:embed="rId3">
              <a:biLevel thresh="25000"/>
            </a:blip>
            <a:srcRect/>
            <a:stretch>
              <a:fillRect/>
            </a:stretch>
          </p:blipFill>
          <p:spPr bwMode="auto">
            <a:xfrm>
              <a:off x="4021861" y="1713038"/>
              <a:ext cx="965200" cy="1096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762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36" name="Group 35"/>
          <p:cNvGrpSpPr/>
          <p:nvPr/>
        </p:nvGrpSpPr>
        <p:grpSpPr>
          <a:xfrm>
            <a:off x="5220072" y="1329613"/>
            <a:ext cx="2731474" cy="3147509"/>
            <a:chOff x="5420639" y="1926308"/>
            <a:chExt cx="3641965" cy="4196679"/>
          </a:xfrm>
        </p:grpSpPr>
        <p:pic>
          <p:nvPicPr>
            <p:cNvPr id="52" name="Picture 70" descr="building-symbol-vector-484594.jpg"/>
            <p:cNvPicPr>
              <a:picLocks noChangeAspect="1"/>
            </p:cNvPicPr>
            <p:nvPr/>
          </p:nvPicPr>
          <p:blipFill>
            <a:blip r:embed="rId4"/>
            <a:srcRect l="5595" t="14172" r="3729" b="14172"/>
            <a:stretch>
              <a:fillRect/>
            </a:stretch>
          </p:blipFill>
          <p:spPr bwMode="auto">
            <a:xfrm>
              <a:off x="7040129" y="3400368"/>
              <a:ext cx="2022475" cy="898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51" descr="Tape_Reel.png"/>
            <p:cNvPicPr>
              <a:picLocks noChangeAspect="1"/>
            </p:cNvPicPr>
            <p:nvPr/>
          </p:nvPicPr>
          <p:blipFill>
            <a:blip r:embed="rId5"/>
            <a:srcRect t="22224" b="22224"/>
            <a:stretch>
              <a:fillRect/>
            </a:stretch>
          </p:blipFill>
          <p:spPr bwMode="auto">
            <a:xfrm>
              <a:off x="7449978" y="1926308"/>
              <a:ext cx="1450975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Up-Down Arrow 45"/>
            <p:cNvSpPr/>
            <p:nvPr/>
          </p:nvSpPr>
          <p:spPr bwMode="auto">
            <a:xfrm rot="16200000">
              <a:off x="6614531" y="1948561"/>
              <a:ext cx="441325" cy="1000311"/>
            </a:xfrm>
            <a:prstGeom prst="upDownArrow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pic>
          <p:nvPicPr>
            <p:cNvPr id="47" name="Picture 71" descr="building-symbol-vector-484594.jpg"/>
            <p:cNvPicPr>
              <a:picLocks noChangeAspect="1"/>
            </p:cNvPicPr>
            <p:nvPr/>
          </p:nvPicPr>
          <p:blipFill>
            <a:blip r:embed="rId4"/>
            <a:srcRect l="5595" t="14172" r="3729" b="14172"/>
            <a:stretch>
              <a:fillRect/>
            </a:stretch>
          </p:blipFill>
          <p:spPr bwMode="auto">
            <a:xfrm>
              <a:off x="6466310" y="4477142"/>
              <a:ext cx="1706640" cy="110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72" descr="building-symbol-vector-484594.jpg"/>
            <p:cNvPicPr>
              <a:picLocks noChangeAspect="1"/>
            </p:cNvPicPr>
            <p:nvPr/>
          </p:nvPicPr>
          <p:blipFill>
            <a:blip r:embed="rId4"/>
            <a:srcRect l="5595" t="14172" r="3729" b="14172"/>
            <a:stretch>
              <a:fillRect/>
            </a:stretch>
          </p:blipFill>
          <p:spPr bwMode="auto">
            <a:xfrm>
              <a:off x="7355964" y="5013325"/>
              <a:ext cx="1706640" cy="1109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Vertical Scroll 53"/>
            <p:cNvSpPr/>
            <p:nvPr/>
          </p:nvSpPr>
          <p:spPr bwMode="auto">
            <a:xfrm>
              <a:off x="8373748" y="3566658"/>
              <a:ext cx="442912" cy="498475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55" name="Up-Down Arrow 54"/>
            <p:cNvSpPr/>
            <p:nvPr/>
          </p:nvSpPr>
          <p:spPr bwMode="auto">
            <a:xfrm rot="16200000">
              <a:off x="6114376" y="2907050"/>
              <a:ext cx="441325" cy="1828800"/>
            </a:xfrm>
            <a:prstGeom prst="upDownArrow">
              <a:avLst/>
            </a:pr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51" name="Up-Down Arrow 50"/>
            <p:cNvSpPr/>
            <p:nvPr/>
          </p:nvSpPr>
          <p:spPr bwMode="auto">
            <a:xfrm rot="16200000">
              <a:off x="5920155" y="4600074"/>
              <a:ext cx="441325" cy="1080876"/>
            </a:xfrm>
            <a:prstGeom prst="upDownArrow">
              <a:avLst>
                <a:gd name="adj1" fmla="val 56907"/>
                <a:gd name="adj2" fmla="val 50000"/>
              </a:avLst>
            </a:prstGeom>
            <a:gradFill flip="none" rotWithShape="1">
              <a:gsLst>
                <a:gs pos="0">
                  <a:schemeClr val="bg2">
                    <a:lumMod val="50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49" name="Vertical Scroll 48"/>
            <p:cNvSpPr/>
            <p:nvPr/>
          </p:nvSpPr>
          <p:spPr bwMode="auto">
            <a:xfrm>
              <a:off x="6741552" y="4874971"/>
              <a:ext cx="458722" cy="498475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50" name="Vertical Scroll 49"/>
            <p:cNvSpPr/>
            <p:nvPr/>
          </p:nvSpPr>
          <p:spPr bwMode="auto">
            <a:xfrm>
              <a:off x="8051366" y="5417518"/>
              <a:ext cx="468587" cy="552450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  <p:sp>
          <p:nvSpPr>
            <p:cNvPr id="53" name="Vertical Scroll 52"/>
            <p:cNvSpPr/>
            <p:nvPr/>
          </p:nvSpPr>
          <p:spPr bwMode="auto">
            <a:xfrm>
              <a:off x="7811775" y="3735706"/>
              <a:ext cx="454025" cy="552450"/>
            </a:xfrm>
            <a:prstGeom prst="verticalScroll">
              <a:avLst/>
            </a:pr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>
                    <a:lumMod val="90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>
                <a:latin typeface="Arial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692168" y="709375"/>
            <a:ext cx="2238941" cy="2678526"/>
            <a:chOff x="732224" y="945833"/>
            <a:chExt cx="2985254" cy="3571368"/>
          </a:xfrm>
        </p:grpSpPr>
        <p:grpSp>
          <p:nvGrpSpPr>
            <p:cNvPr id="59" name="Group 23"/>
            <p:cNvGrpSpPr>
              <a:grpSpLocks/>
            </p:cNvGrpSpPr>
            <p:nvPr/>
          </p:nvGrpSpPr>
          <p:grpSpPr bwMode="auto">
            <a:xfrm>
              <a:off x="732224" y="3013593"/>
              <a:ext cx="2985254" cy="1503608"/>
              <a:chOff x="2937566" y="3114267"/>
              <a:chExt cx="3533913" cy="1689646"/>
            </a:xfrm>
          </p:grpSpPr>
          <p:sp>
            <p:nvSpPr>
              <p:cNvPr id="60" name="Oval 22"/>
              <p:cNvSpPr>
                <a:spLocks noChangeArrowheads="1"/>
              </p:cNvSpPr>
              <p:nvPr/>
            </p:nvSpPr>
            <p:spPr bwMode="auto">
              <a:xfrm>
                <a:off x="2937566" y="3114267"/>
                <a:ext cx="3533913" cy="1689646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350"/>
              </a:p>
            </p:txBody>
          </p:sp>
          <p:pic>
            <p:nvPicPr>
              <p:cNvPr id="61" name="Picture 60" descr="own-cloud-logo.tiff"/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10679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23804" y="3434319"/>
                <a:ext cx="2286001" cy="1155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3" name="Picture 62" descr="user-management_3.jp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632636" y="945833"/>
              <a:ext cx="1353488" cy="106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Up-Down Arrow 65"/>
            <p:cNvSpPr/>
            <p:nvPr/>
          </p:nvSpPr>
          <p:spPr bwMode="auto">
            <a:xfrm>
              <a:off x="2026387" y="2062200"/>
              <a:ext cx="441325" cy="860425"/>
            </a:xfrm>
            <a:prstGeom prst="upDownArrow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 baseline="-25000" dirty="0">
                <a:latin typeface="Arial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845399" y="3417820"/>
            <a:ext cx="1989280" cy="1315876"/>
            <a:chOff x="936532" y="4557093"/>
            <a:chExt cx="2652373" cy="1754501"/>
          </a:xfrm>
        </p:grpSpPr>
        <p:pic>
          <p:nvPicPr>
            <p:cNvPr id="64" name="Picture 16" descr="cartoon-mobile-phone1-md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36532" y="5354331"/>
              <a:ext cx="947738" cy="957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17" descr="laptop.tiff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309380" y="5329899"/>
              <a:ext cx="1279525" cy="96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Up-Down Arrow 66"/>
            <p:cNvSpPr/>
            <p:nvPr/>
          </p:nvSpPr>
          <p:spPr bwMode="auto">
            <a:xfrm>
              <a:off x="1945557" y="4557093"/>
              <a:ext cx="441325" cy="860425"/>
            </a:xfrm>
            <a:prstGeom prst="upDownArrow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sz="1350" baseline="-250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54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923678"/>
            <a:ext cx="6172200" cy="857250"/>
          </a:xfrm>
        </p:spPr>
        <p:txBody>
          <a:bodyPr/>
          <a:lstStyle/>
          <a:p>
            <a:r>
              <a:rPr lang="en-US" dirty="0" smtClean="0"/>
              <a:t>The Technology Cheat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545636"/>
            <a:ext cx="6172200" cy="857250"/>
          </a:xfrm>
        </p:spPr>
        <p:txBody>
          <a:bodyPr/>
          <a:lstStyle/>
          <a:p>
            <a:r>
              <a:rPr lang="en-US" dirty="0" smtClean="0"/>
              <a:t>Putting it all together </a:t>
            </a:r>
            <a:r>
              <a:rPr lang="is-IS" dirty="0" smtClean="0"/>
              <a:t>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/>
          <p:nvPr/>
        </p:nvGrpSpPr>
        <p:grpSpPr>
          <a:xfrm>
            <a:off x="5250900" y="722136"/>
            <a:ext cx="2707481" cy="1920014"/>
            <a:chOff x="4086225" y="990600"/>
            <a:chExt cx="3609975" cy="2560018"/>
          </a:xfrm>
        </p:grpSpPr>
        <p:pic>
          <p:nvPicPr>
            <p:cNvPr id="10" name="Picture 9" descr="cs300ac-facingleft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86225" y="990600"/>
              <a:ext cx="3609975" cy="1532645"/>
            </a:xfrm>
            <a:prstGeom prst="rect">
              <a:avLst/>
            </a:prstGeom>
          </p:spPr>
        </p:pic>
        <p:sp>
          <p:nvSpPr>
            <p:cNvPr id="11" name="Left-Right Arrow 10"/>
            <p:cNvSpPr/>
            <p:nvPr/>
          </p:nvSpPr>
          <p:spPr>
            <a:xfrm rot="19908631">
              <a:off x="4479892" y="1994620"/>
              <a:ext cx="1447800" cy="60960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65950" y="2873510"/>
              <a:ext cx="1522127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Fast Analysis</a:t>
              </a:r>
            </a:p>
            <a:p>
              <a:r>
                <a:rPr lang="en-US" sz="1350" dirty="0">
                  <a:solidFill>
                    <a:srgbClr val="C0504D"/>
                  </a:solidFill>
                </a:rPr>
                <a:t>NFS 4.1/pNFS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500653" y="1716214"/>
            <a:ext cx="3511507" cy="1647886"/>
            <a:chOff x="1828552" y="2316906"/>
            <a:chExt cx="4737707" cy="2197181"/>
          </a:xfrm>
        </p:grpSpPr>
        <p:sp>
          <p:nvSpPr>
            <p:cNvPr id="40" name="Cloud 39"/>
            <p:cNvSpPr/>
            <p:nvPr/>
          </p:nvSpPr>
          <p:spPr>
            <a:xfrm>
              <a:off x="1828552" y="2316906"/>
              <a:ext cx="4737707" cy="2197181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1" name="Cloud 40"/>
            <p:cNvSpPr/>
            <p:nvPr/>
          </p:nvSpPr>
          <p:spPr>
            <a:xfrm>
              <a:off x="2079380" y="3143989"/>
              <a:ext cx="1287305" cy="1002411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Cloud 41"/>
            <p:cNvSpPr/>
            <p:nvPr/>
          </p:nvSpPr>
          <p:spPr>
            <a:xfrm>
              <a:off x="3420734" y="2546515"/>
              <a:ext cx="1287305" cy="1002411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4" name="Can 43"/>
            <p:cNvSpPr/>
            <p:nvPr/>
          </p:nvSpPr>
          <p:spPr>
            <a:xfrm>
              <a:off x="2370549" y="3370071"/>
              <a:ext cx="682107" cy="542953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Can 44"/>
            <p:cNvSpPr/>
            <p:nvPr/>
          </p:nvSpPr>
          <p:spPr>
            <a:xfrm>
              <a:off x="3698001" y="2776243"/>
              <a:ext cx="682107" cy="542953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39" name="Picture 38" descr="dcacheorg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0308" y="3554827"/>
              <a:ext cx="838200" cy="838200"/>
            </a:xfrm>
            <a:prstGeom prst="rect">
              <a:avLst/>
            </a:prstGeom>
          </p:spPr>
        </p:pic>
        <p:sp>
          <p:nvSpPr>
            <p:cNvPr id="48" name="Cloud 47"/>
            <p:cNvSpPr/>
            <p:nvPr/>
          </p:nvSpPr>
          <p:spPr>
            <a:xfrm>
              <a:off x="4488508" y="2776243"/>
              <a:ext cx="1883445" cy="1213922"/>
            </a:xfrm>
            <a:prstGeom prst="clou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36" name="Picture 51" descr="Tape_Reel.png"/>
            <p:cNvPicPr>
              <a:picLocks noChangeAspect="1"/>
            </p:cNvPicPr>
            <p:nvPr/>
          </p:nvPicPr>
          <p:blipFill>
            <a:blip r:embed="rId4"/>
            <a:srcRect t="22224" b="22224"/>
            <a:stretch>
              <a:fillRect/>
            </a:stretch>
          </p:blipFill>
          <p:spPr bwMode="auto">
            <a:xfrm>
              <a:off x="4838240" y="2947531"/>
              <a:ext cx="1081853" cy="743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223990" y="82257"/>
            <a:ext cx="6172200" cy="857250"/>
          </a:xfrm>
        </p:spPr>
        <p:txBody>
          <a:bodyPr/>
          <a:lstStyle/>
          <a:p>
            <a:r>
              <a:rPr lang="en-US" dirty="0" smtClean="0"/>
              <a:t>The scientific Data Cloud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1234418" y="658738"/>
            <a:ext cx="2265631" cy="1436702"/>
            <a:chOff x="114298" y="711850"/>
            <a:chExt cx="3020841" cy="1915603"/>
          </a:xfrm>
        </p:grpSpPr>
        <p:pic>
          <p:nvPicPr>
            <p:cNvPr id="24" name="Picture 23" descr="4686666-astronomical-satellite-sketch-style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298" y="711850"/>
              <a:ext cx="1714501" cy="1828800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 rot="3726164">
              <a:off x="1704986" y="1865453"/>
              <a:ext cx="838200" cy="6858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28799" y="979919"/>
              <a:ext cx="130634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High Speed</a:t>
              </a:r>
            </a:p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Data Ingest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4672279" y="3414320"/>
            <a:ext cx="3163723" cy="1333500"/>
            <a:chOff x="4448531" y="4095227"/>
            <a:chExt cx="4218297" cy="1778000"/>
          </a:xfrm>
        </p:grpSpPr>
        <p:pic>
          <p:nvPicPr>
            <p:cNvPr id="14" name="Picture 13" descr="globe.world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33228" y="4095227"/>
              <a:ext cx="2133600" cy="17780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448531" y="4791198"/>
              <a:ext cx="2198808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Wide Area Transfers </a:t>
              </a:r>
            </a:p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(</a:t>
              </a:r>
              <a:r>
                <a:rPr lang="en-US" sz="1350" dirty="0" err="1">
                  <a:solidFill>
                    <a:schemeClr val="accent1">
                      <a:lumMod val="75000"/>
                    </a:schemeClr>
                  </a:solidFill>
                </a:rPr>
                <a:t>Globus</a:t>
              </a:r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 Online, FTS) </a:t>
              </a:r>
            </a:p>
            <a:p>
              <a:r>
                <a:rPr lang="en-US" sz="1350" dirty="0">
                  <a:solidFill>
                    <a:schemeClr val="accent2"/>
                  </a:solidFill>
                </a:rPr>
                <a:t>by </a:t>
              </a:r>
              <a:r>
                <a:rPr lang="en-US" sz="1350" dirty="0" err="1">
                  <a:solidFill>
                    <a:schemeClr val="accent2"/>
                  </a:solidFill>
                </a:rPr>
                <a:t>GridFTP</a:t>
              </a:r>
              <a:endParaRPr lang="en-US" sz="1350" dirty="0">
                <a:solidFill>
                  <a:schemeClr val="accent2"/>
                </a:solidFill>
              </a:endParaRPr>
            </a:p>
          </p:txBody>
        </p:sp>
        <p:sp>
          <p:nvSpPr>
            <p:cNvPr id="16" name="Left-Right Arrow 15"/>
            <p:cNvSpPr/>
            <p:nvPr/>
          </p:nvSpPr>
          <p:spPr>
            <a:xfrm rot="832632">
              <a:off x="4875970" y="4108254"/>
              <a:ext cx="1884734" cy="609600"/>
            </a:xfrm>
            <a:prstGeom prst="left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371600" y="3138211"/>
            <a:ext cx="3306648" cy="1632693"/>
            <a:chOff x="304800" y="4184282"/>
            <a:chExt cx="4408863" cy="2176923"/>
          </a:xfrm>
        </p:grpSpPr>
        <p:grpSp>
          <p:nvGrpSpPr>
            <p:cNvPr id="9" name="Group 16"/>
            <p:cNvGrpSpPr/>
            <p:nvPr/>
          </p:nvGrpSpPr>
          <p:grpSpPr>
            <a:xfrm>
              <a:off x="304800" y="4338935"/>
              <a:ext cx="4408863" cy="2022270"/>
              <a:chOff x="304800" y="4338935"/>
              <a:chExt cx="4408863" cy="2022270"/>
            </a:xfrm>
          </p:grpSpPr>
          <p:pic>
            <p:nvPicPr>
              <p:cNvPr id="18" name="Picture 17" descr="cartoon-man-working-computer-13780903.jp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4800" y="4572000"/>
                <a:ext cx="1676400" cy="1688972"/>
              </a:xfrm>
              <a:prstGeom prst="rect">
                <a:avLst/>
              </a:prstGeom>
            </p:spPr>
          </p:pic>
          <p:sp>
            <p:nvSpPr>
              <p:cNvPr id="19" name="Bent Arrow 18"/>
              <p:cNvSpPr/>
              <p:nvPr/>
            </p:nvSpPr>
            <p:spPr>
              <a:xfrm rot="10800000">
                <a:off x="1788143" y="4338935"/>
                <a:ext cx="1219200" cy="1066800"/>
              </a:xfrm>
              <a:prstGeom prst="ben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292146" y="5407097"/>
                <a:ext cx="2421517" cy="9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schemeClr val="accent1">
                        <a:lumMod val="75000"/>
                      </a:schemeClr>
                    </a:solidFill>
                  </a:rPr>
                  <a:t>Visualization</a:t>
                </a:r>
              </a:p>
              <a:p>
                <a:r>
                  <a:rPr lang="en-US" sz="1350" dirty="0">
                    <a:solidFill>
                      <a:schemeClr val="accent1">
                        <a:lumMod val="75000"/>
                      </a:schemeClr>
                    </a:solidFill>
                  </a:rPr>
                  <a:t>&amp; Sharing </a:t>
                </a:r>
              </a:p>
              <a:p>
                <a:r>
                  <a:rPr lang="en-US" sz="1350" dirty="0">
                    <a:solidFill>
                      <a:schemeClr val="accent2"/>
                    </a:solidFill>
                  </a:rPr>
                  <a:t>by </a:t>
                </a:r>
                <a:r>
                  <a:rPr lang="en-US" sz="1350" dirty="0" err="1">
                    <a:solidFill>
                      <a:schemeClr val="accent2"/>
                    </a:solidFill>
                  </a:rPr>
                  <a:t>WebDAV</a:t>
                </a:r>
                <a:r>
                  <a:rPr lang="en-US" sz="1350" dirty="0">
                    <a:solidFill>
                      <a:schemeClr val="accent2"/>
                    </a:solidFill>
                  </a:rPr>
                  <a:t>, </a:t>
                </a:r>
                <a:r>
                  <a:rPr lang="en-US" sz="1350" dirty="0" err="1">
                    <a:solidFill>
                      <a:schemeClr val="accent2"/>
                    </a:solidFill>
                  </a:rPr>
                  <a:t>OwnCloud</a:t>
                </a:r>
                <a:endParaRPr lang="en-US" sz="1350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33" name="Group 23"/>
            <p:cNvGrpSpPr>
              <a:grpSpLocks/>
            </p:cNvGrpSpPr>
            <p:nvPr/>
          </p:nvGrpSpPr>
          <p:grpSpPr bwMode="auto">
            <a:xfrm>
              <a:off x="2082380" y="4184282"/>
              <a:ext cx="1497053" cy="829043"/>
              <a:chOff x="2937566" y="3114267"/>
              <a:chExt cx="3533913" cy="1689646"/>
            </a:xfrm>
          </p:grpSpPr>
          <p:sp>
            <p:nvSpPr>
              <p:cNvPr id="34" name="Oval 22"/>
              <p:cNvSpPr>
                <a:spLocks noChangeArrowheads="1"/>
              </p:cNvSpPr>
              <p:nvPr/>
            </p:nvSpPr>
            <p:spPr bwMode="auto">
              <a:xfrm>
                <a:off x="2937566" y="3114267"/>
                <a:ext cx="3533913" cy="1689646"/>
              </a:xfrm>
              <a:prstGeom prst="ellipse">
                <a:avLst/>
              </a:prstGeom>
              <a:solidFill>
                <a:schemeClr val="tx2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1350"/>
              </a:p>
            </p:txBody>
          </p:sp>
          <p:pic>
            <p:nvPicPr>
              <p:cNvPr id="35" name="Picture 34" descr="own-cloud-logo.tiff"/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colorTemperature colorTemp="10679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23804" y="3434319"/>
                <a:ext cx="2286001" cy="1155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5550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44624" y="61788"/>
            <a:ext cx="8229600" cy="85725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939" y="490413"/>
            <a:ext cx="7863408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Well on the way for new strategic direction on storage: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79512" y="935922"/>
            <a:ext cx="8784976" cy="2582591"/>
          </a:xfrm>
          <a:prstGeom prst="rect">
            <a:avLst/>
          </a:prstGeom>
        </p:spPr>
        <p:txBody>
          <a:bodyPr vert="horz"/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Bringing costs down for operations</a:t>
            </a:r>
          </a:p>
          <a:p>
            <a:pPr lvl="1"/>
            <a:r>
              <a:rPr lang="en-US" sz="1600" dirty="0" smtClean="0"/>
              <a:t>Using ‘low maintenance’ storage </a:t>
            </a:r>
            <a:r>
              <a:rPr lang="en-US" sz="1600" dirty="0" err="1" smtClean="0"/>
              <a:t>backends</a:t>
            </a:r>
            <a:r>
              <a:rPr lang="en-US" sz="1600" dirty="0" smtClean="0"/>
              <a:t> (e.g. CEPH)</a:t>
            </a:r>
          </a:p>
          <a:p>
            <a:pPr lvl="1"/>
            <a:r>
              <a:rPr lang="en-US" sz="1600" dirty="0" smtClean="0"/>
              <a:t>Introducing High Availability mechanisms to support ‘dark data centers’</a:t>
            </a:r>
          </a:p>
          <a:p>
            <a:r>
              <a:rPr lang="en-US" sz="2000" dirty="0" smtClean="0"/>
              <a:t>Allowing Quality of Service in storage to be defined by sysadmins and users</a:t>
            </a:r>
            <a:r>
              <a:rPr lang="en-US" sz="2000" dirty="0" smtClean="0"/>
              <a:t>.</a:t>
            </a:r>
          </a:p>
          <a:p>
            <a:pPr lvl="1"/>
            <a:r>
              <a:rPr lang="en-US" sz="1600" dirty="0" smtClean="0"/>
              <a:t>With GUI</a:t>
            </a:r>
          </a:p>
          <a:p>
            <a:pPr lvl="1"/>
            <a:r>
              <a:rPr lang="en-US" sz="1600" dirty="0" smtClean="0"/>
              <a:t>Remotely : SRM, REST, CDMI</a:t>
            </a:r>
            <a:endParaRPr lang="en-US" sz="1600" dirty="0" smtClean="0"/>
          </a:p>
          <a:p>
            <a:r>
              <a:rPr lang="en-US" sz="2000" dirty="0" smtClean="0"/>
              <a:t>Introducing Cloud mechanisms (e.g. sharing) not only for home directory type data but as well for experiment data.</a:t>
            </a:r>
          </a:p>
          <a:p>
            <a:r>
              <a:rPr lang="en-US" sz="2000" dirty="0" smtClean="0"/>
              <a:t>Implementing the “Scientific Storage Cloud” </a:t>
            </a:r>
            <a:endParaRPr lang="en-US" sz="2000" dirty="0" smtClean="0"/>
          </a:p>
          <a:p>
            <a:r>
              <a:rPr lang="en-US" sz="2000" dirty="0" smtClean="0"/>
              <a:t>Stick with industry standards</a:t>
            </a:r>
          </a:p>
          <a:p>
            <a:pPr lvl="1"/>
            <a:r>
              <a:rPr lang="en-US" sz="1700" dirty="0" smtClean="0"/>
              <a:t>Allow sharing resources at sites</a:t>
            </a:r>
          </a:p>
          <a:p>
            <a:pPr lvl="1"/>
            <a:r>
              <a:rPr lang="en-US" sz="1700" dirty="0" smtClean="0"/>
              <a:t>Benefit from development and fast turnaround in security components </a:t>
            </a:r>
            <a:r>
              <a:rPr lang="en-US" sz="1700" smtClean="0"/>
              <a:t>and  mechanisms.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68487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1314450"/>
            <a:ext cx="6172200" cy="2828925"/>
          </a:xfrm>
        </p:spPr>
        <p:txBody>
          <a:bodyPr/>
          <a:lstStyle/>
          <a:p>
            <a:r>
              <a:rPr lang="en-US" sz="3000" dirty="0"/>
              <a:t>The END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/>
              <a:t>further reading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www.dCache.org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3228975"/>
            <a:ext cx="6172200" cy="857250"/>
          </a:xfrm>
          <a:prstGeom prst="rect">
            <a:avLst/>
          </a:prstGeom>
        </p:spPr>
        <p:txBody>
          <a:bodyPr vert="horz"/>
          <a:lstStyle/>
          <a:p>
            <a:pPr algn="ctr" defTabSz="342900">
              <a:spcBef>
                <a:spcPct val="0"/>
              </a:spcBef>
              <a:defRPr/>
            </a:pPr>
            <a:endParaRPr lang="en-US" sz="2400" dirty="0">
              <a:solidFill>
                <a:srgbClr val="77933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95486"/>
            <a:ext cx="6172200" cy="857250"/>
          </a:xfrm>
        </p:spPr>
        <p:txBody>
          <a:bodyPr/>
          <a:lstStyle/>
          <a:p>
            <a:r>
              <a:rPr lang="en-US" dirty="0" err="1" smtClean="0"/>
              <a:t>dCache</a:t>
            </a:r>
            <a:r>
              <a:rPr lang="en-US" dirty="0" smtClean="0"/>
              <a:t> Cheat-sheet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5616" y="915566"/>
            <a:ext cx="6912768" cy="685800"/>
          </a:xfrm>
        </p:spPr>
        <p:txBody>
          <a:bodyPr/>
          <a:lstStyle/>
          <a:p>
            <a:r>
              <a:rPr lang="en-US" sz="1800" dirty="0"/>
              <a:t>Combines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heterogeneous storage nodes </a:t>
            </a:r>
            <a:r>
              <a:rPr lang="en-US" sz="1800" dirty="0"/>
              <a:t>under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a common virtual file system tree </a:t>
            </a:r>
            <a:r>
              <a:rPr lang="en-US" sz="1800" dirty="0"/>
              <a:t>and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scales into 100PB region</a:t>
            </a:r>
            <a:r>
              <a:rPr lang="en-US" sz="1800" dirty="0"/>
              <a:t>.</a:t>
            </a:r>
          </a:p>
          <a:p>
            <a:r>
              <a:rPr lang="en-US" sz="1800" dirty="0"/>
              <a:t>Provides access to data via a variety of </a:t>
            </a:r>
            <a:r>
              <a:rPr lang="en-US" sz="1800" dirty="0" smtClean="0"/>
              <a:t>protocols, </a:t>
            </a:r>
            <a:r>
              <a:rPr lang="en-US" sz="1800" dirty="0"/>
              <a:t>e.g.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NFS4.1, WebDAV, </a:t>
            </a:r>
            <a:r>
              <a:rPr lang="en-US" sz="1800" dirty="0" err="1">
                <a:solidFill>
                  <a:schemeClr val="accent6">
                    <a:lumMod val="50000"/>
                  </a:schemeClr>
                </a:solidFill>
              </a:rPr>
              <a:t>GridFTP</a:t>
            </a:r>
            <a:r>
              <a:rPr lang="en-US" sz="1800" dirty="0"/>
              <a:t>, etc.</a:t>
            </a:r>
          </a:p>
          <a:p>
            <a:r>
              <a:rPr lang="en-US" sz="1800" dirty="0"/>
              <a:t>Provides a variety of authentication mechanisms, like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User/Pass, X509 Certificates, Kerberos</a:t>
            </a:r>
            <a:r>
              <a:rPr lang="en-US" sz="1800" dirty="0"/>
              <a:t>, in preparation SAML and OpenID Connect, Macaroons.</a:t>
            </a:r>
          </a:p>
          <a:p>
            <a:r>
              <a:rPr lang="en-US" sz="1800" dirty="0"/>
              <a:t>Multi Tier support: moves data around between different media types, like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Tape, Spinning Disks and SSDs</a:t>
            </a:r>
            <a:r>
              <a:rPr lang="en-US" sz="1800" dirty="0"/>
              <a:t>.</a:t>
            </a:r>
          </a:p>
          <a:p>
            <a:pPr lvl="1"/>
            <a:r>
              <a:rPr lang="en-US" sz="1500" dirty="0"/>
              <a:t>By user request.</a:t>
            </a:r>
          </a:p>
          <a:p>
            <a:pPr lvl="1"/>
            <a:r>
              <a:rPr lang="en-US" sz="1500" dirty="0"/>
              <a:t>Automatically based on the access profile, hot spot.</a:t>
            </a:r>
          </a:p>
          <a:p>
            <a:r>
              <a:rPr lang="en-US" sz="1800" dirty="0"/>
              <a:t>Provides resiliency, e.g. through </a:t>
            </a:r>
            <a:r>
              <a:rPr lang="en-US" sz="1800" dirty="0" smtClean="0"/>
              <a:t>multiple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</a:rPr>
              <a:t>automatically managed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copies. </a:t>
            </a:r>
          </a:p>
        </p:txBody>
      </p:sp>
      <p:sp>
        <p:nvSpPr>
          <p:cNvPr id="4" name="Vertical Scroll 3"/>
          <p:cNvSpPr/>
          <p:nvPr/>
        </p:nvSpPr>
        <p:spPr>
          <a:xfrm>
            <a:off x="287524" y="158190"/>
            <a:ext cx="8568952" cy="4644516"/>
          </a:xfrm>
          <a:prstGeom prst="verticalScroll">
            <a:avLst/>
          </a:prstGeom>
          <a:noFill/>
          <a:ln w="22225"/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9601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923678"/>
            <a:ext cx="6172200" cy="857250"/>
          </a:xfrm>
        </p:spPr>
        <p:txBody>
          <a:bodyPr/>
          <a:lstStyle/>
          <a:p>
            <a:r>
              <a:rPr lang="en-US" dirty="0" smtClean="0"/>
              <a:t>Some strategic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09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13595" y="664575"/>
            <a:ext cx="3950300" cy="1587254"/>
            <a:chOff x="1413595" y="664575"/>
            <a:chExt cx="3950300" cy="1587254"/>
          </a:xfrm>
        </p:grpSpPr>
        <p:pic>
          <p:nvPicPr>
            <p:cNvPr id="8" name="Picture 7" descr="logo-desy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06595" y="994529"/>
              <a:ext cx="1257300" cy="1257300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1413595" y="664575"/>
              <a:ext cx="2425565" cy="1235616"/>
              <a:chOff x="1413595" y="664575"/>
              <a:chExt cx="2425565" cy="123561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413595" y="669426"/>
                <a:ext cx="2425565" cy="1230765"/>
                <a:chOff x="360793" y="892568"/>
                <a:chExt cx="3234086" cy="1641020"/>
              </a:xfrm>
            </p:grpSpPr>
            <p:pic>
              <p:nvPicPr>
                <p:cNvPr id="28" name="Picture 27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83192" y="895723"/>
                  <a:ext cx="711687" cy="824908"/>
                </a:xfrm>
                <a:prstGeom prst="rect">
                  <a:avLst/>
                </a:prstGeom>
              </p:spPr>
            </p:pic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0793" y="892568"/>
                  <a:ext cx="711686" cy="824908"/>
                </a:xfrm>
                <a:prstGeom prst="rect">
                  <a:avLst/>
                </a:prstGeom>
              </p:spPr>
            </p:pic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76967" y="892569"/>
                  <a:ext cx="711687" cy="824908"/>
                </a:xfrm>
                <a:prstGeom prst="rect">
                  <a:avLst/>
                </a:prstGeom>
              </p:spPr>
            </p:pic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bg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7758" y="1705526"/>
                  <a:ext cx="711686" cy="824908"/>
                </a:xfrm>
                <a:prstGeom prst="rect">
                  <a:avLst/>
                </a:prstGeom>
              </p:spPr>
            </p:pic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49444" y="1708680"/>
                  <a:ext cx="711686" cy="824908"/>
                </a:xfrm>
                <a:prstGeom prst="rect">
                  <a:avLst/>
                </a:prstGeom>
              </p:spPr>
            </p:pic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accent6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6526" y="1693823"/>
                  <a:ext cx="711686" cy="824908"/>
                </a:xfrm>
                <a:prstGeom prst="rect">
                  <a:avLst/>
                </a:prstGeom>
              </p:spPr>
            </p:pic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>
                <a:blip r:embed="rId3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75177" y="1693823"/>
                  <a:ext cx="711686" cy="824908"/>
                </a:xfrm>
                <a:prstGeom prst="rect">
                  <a:avLst/>
                </a:prstGeom>
              </p:spPr>
            </p:pic>
          </p:grpSp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4330" y="671793"/>
                <a:ext cx="533765" cy="618681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9718" y="664575"/>
                <a:ext cx="533765" cy="618681"/>
              </a:xfrm>
              <a:prstGeom prst="rect">
                <a:avLst/>
              </a:prstGeom>
            </p:spPr>
          </p:pic>
        </p:grpSp>
      </p:grpSp>
      <p:sp>
        <p:nvSpPr>
          <p:cNvPr id="4" name="Donut 3"/>
          <p:cNvSpPr>
            <a:spLocks noChangeAspect="1"/>
          </p:cNvSpPr>
          <p:nvPr/>
        </p:nvSpPr>
        <p:spPr>
          <a:xfrm>
            <a:off x="2567447" y="2058840"/>
            <a:ext cx="1858863" cy="1858863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3" name="Donut 12"/>
          <p:cNvSpPr>
            <a:spLocks noChangeAspect="1"/>
          </p:cNvSpPr>
          <p:nvPr/>
        </p:nvSpPr>
        <p:spPr>
          <a:xfrm>
            <a:off x="3714750" y="800100"/>
            <a:ext cx="2160000" cy="2160000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14" name="Donut 13"/>
          <p:cNvSpPr>
            <a:spLocks noChangeAspect="1"/>
          </p:cNvSpPr>
          <p:nvPr/>
        </p:nvSpPr>
        <p:spPr>
          <a:xfrm>
            <a:off x="4087639" y="2612176"/>
            <a:ext cx="1587866" cy="1587866"/>
          </a:xfrm>
          <a:prstGeom prst="donut">
            <a:avLst>
              <a:gd name="adj" fmla="val 22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285750" y="114300"/>
            <a:ext cx="6172200" cy="85725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dCache.org</a:t>
            </a:r>
            <a:r>
              <a:rPr lang="en-US" dirty="0" smtClean="0"/>
              <a:t> collaboration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62809" y="2087463"/>
            <a:ext cx="1143000" cy="1143000"/>
            <a:chOff x="5893079" y="2783284"/>
            <a:chExt cx="1524000" cy="1524000"/>
          </a:xfrm>
        </p:grpSpPr>
        <p:sp>
          <p:nvSpPr>
            <p:cNvPr id="23" name="TextBox 22"/>
            <p:cNvSpPr txBox="1"/>
            <p:nvPr/>
          </p:nvSpPr>
          <p:spPr>
            <a:xfrm>
              <a:off x="6155770" y="3184019"/>
              <a:ext cx="111526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dirty="0" err="1"/>
                <a:t>Uni</a:t>
              </a:r>
              <a:endParaRPr lang="en-US" sz="1350" dirty="0"/>
            </a:p>
            <a:p>
              <a:pPr algn="ctr"/>
              <a:r>
                <a:rPr lang="en-US" sz="1350" dirty="0"/>
                <a:t>Hamburg</a:t>
              </a:r>
            </a:p>
          </p:txBody>
        </p:sp>
        <p:sp>
          <p:nvSpPr>
            <p:cNvPr id="18" name="Donut 17"/>
            <p:cNvSpPr>
              <a:spLocks noChangeAspect="1"/>
            </p:cNvSpPr>
            <p:nvPr/>
          </p:nvSpPr>
          <p:spPr>
            <a:xfrm>
              <a:off x="5893079" y="2783284"/>
              <a:ext cx="1524000" cy="1524000"/>
            </a:xfrm>
            <a:prstGeom prst="donut">
              <a:avLst>
                <a:gd name="adj" fmla="val 2249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645174" y="2544772"/>
            <a:ext cx="2160553" cy="1542954"/>
            <a:chOff x="1645174" y="2544772"/>
            <a:chExt cx="2160553" cy="1542954"/>
          </a:xfrm>
        </p:grpSpPr>
        <p:pic>
          <p:nvPicPr>
            <p:cNvPr id="10" name="Picture 9" descr="fermi-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9964" y="2544772"/>
              <a:ext cx="795763" cy="795763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645174" y="3466679"/>
              <a:ext cx="1067529" cy="621047"/>
              <a:chOff x="669565" y="4622239"/>
              <a:chExt cx="1423372" cy="828062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9565" y="4622239"/>
                <a:ext cx="711686" cy="824908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81251" y="4625393"/>
                <a:ext cx="711686" cy="824908"/>
              </a:xfrm>
              <a:prstGeom prst="rect">
                <a:avLst/>
              </a:prstGeom>
            </p:spPr>
          </p:pic>
        </p:grpSp>
      </p:grpSp>
      <p:grpSp>
        <p:nvGrpSpPr>
          <p:cNvPr id="20" name="Group 19"/>
          <p:cNvGrpSpPr/>
          <p:nvPr/>
        </p:nvGrpSpPr>
        <p:grpSpPr>
          <a:xfrm>
            <a:off x="4243881" y="3221877"/>
            <a:ext cx="1852693" cy="1314507"/>
            <a:chOff x="4243881" y="3221877"/>
            <a:chExt cx="1852693" cy="1314507"/>
          </a:xfrm>
        </p:grpSpPr>
        <p:pic>
          <p:nvPicPr>
            <p:cNvPr id="9" name="Picture 8" descr="logo-ndgf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3881" y="3221877"/>
              <a:ext cx="1343349" cy="65328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2809" y="3917703"/>
              <a:ext cx="533765" cy="618681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606550" y="872282"/>
            <a:ext cx="1681424" cy="1143000"/>
            <a:chOff x="5606550" y="872282"/>
            <a:chExt cx="1681424" cy="1143000"/>
          </a:xfrm>
        </p:grpSpPr>
        <p:grpSp>
          <p:nvGrpSpPr>
            <p:cNvPr id="16" name="Group 15"/>
            <p:cNvGrpSpPr/>
            <p:nvPr/>
          </p:nvGrpSpPr>
          <p:grpSpPr>
            <a:xfrm>
              <a:off x="5606550" y="872282"/>
              <a:ext cx="1143000" cy="1143000"/>
              <a:chOff x="5951400" y="1163042"/>
              <a:chExt cx="1524000" cy="152400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6073985" y="1494445"/>
                <a:ext cx="1330279" cy="954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350" dirty="0"/>
                  <a:t>HTW</a:t>
                </a:r>
              </a:p>
              <a:p>
                <a:pPr algn="ctr"/>
                <a:r>
                  <a:rPr lang="en-US" sz="1350" dirty="0"/>
                  <a:t>Berlin</a:t>
                </a:r>
              </a:p>
              <a:p>
                <a:pPr algn="ctr"/>
                <a:r>
                  <a:rPr lang="en-US" sz="1350" dirty="0"/>
                  <a:t>(University)</a:t>
                </a:r>
              </a:p>
            </p:txBody>
          </p:sp>
          <p:sp>
            <p:nvSpPr>
              <p:cNvPr id="15" name="Donut 14"/>
              <p:cNvSpPr>
                <a:spLocks noChangeAspect="1"/>
              </p:cNvSpPr>
              <p:nvPr/>
            </p:nvSpPr>
            <p:spPr>
              <a:xfrm>
                <a:off x="5951400" y="1163042"/>
                <a:ext cx="1524000" cy="1524000"/>
              </a:xfrm>
              <a:prstGeom prst="donut">
                <a:avLst>
                  <a:gd name="adj" fmla="val 2249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3330" y="1348101"/>
              <a:ext cx="474644" cy="550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298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575" y="113612"/>
            <a:ext cx="6439594" cy="857250"/>
          </a:xfrm>
        </p:spPr>
        <p:txBody>
          <a:bodyPr/>
          <a:lstStyle/>
          <a:p>
            <a:r>
              <a:rPr lang="en-US" dirty="0" smtClean="0"/>
              <a:t>Funding and roadmap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87574"/>
            <a:ext cx="1115508" cy="490538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rot="5400000">
            <a:off x="-112026" y="1992462"/>
            <a:ext cx="1028700" cy="119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970014" y="1991867"/>
            <a:ext cx="1028700" cy="119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402324" y="1535262"/>
            <a:ext cx="2000846" cy="228600"/>
          </a:xfrm>
          <a:prstGeom prst="chevron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6575" y="2515563"/>
            <a:ext cx="537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>
                <a:solidFill>
                  <a:schemeClr val="tx2">
                    <a:lumMod val="75000"/>
                  </a:schemeClr>
                </a:solidFill>
              </a:rPr>
              <a:t>2010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95736" y="2506812"/>
            <a:ext cx="537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>
                <a:solidFill>
                  <a:schemeClr val="tx2">
                    <a:lumMod val="75000"/>
                  </a:schemeClr>
                </a:solidFill>
              </a:rPr>
              <a:t>2013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-540055" y="3792092"/>
            <a:ext cx="1885950" cy="119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1541389" y="3792092"/>
            <a:ext cx="1885950" cy="119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0070" y="1839773"/>
            <a:ext cx="19043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i="1" dirty="0">
                <a:solidFill>
                  <a:schemeClr val="accent3">
                    <a:lumMod val="75000"/>
                  </a:schemeClr>
                </a:solidFill>
              </a:rPr>
              <a:t>Standardization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7487" y="2792561"/>
            <a:ext cx="12185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3">
                    <a:lumMod val="75000"/>
                  </a:schemeClr>
                </a:solidFill>
              </a:rPr>
              <a:t>NFS 4.1 / </a:t>
            </a:r>
            <a:r>
              <a:rPr lang="en-US" sz="1350" dirty="0" err="1">
                <a:solidFill>
                  <a:schemeClr val="accent3">
                    <a:lumMod val="75000"/>
                  </a:schemeClr>
                </a:solidFill>
              </a:rPr>
              <a:t>pNFS</a:t>
            </a:r>
            <a:endParaRPr lang="en-US" sz="135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560" y="3135462"/>
            <a:ext cx="131696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3">
                    <a:lumMod val="75000"/>
                  </a:schemeClr>
                </a:solidFill>
              </a:rPr>
              <a:t>HTTP / </a:t>
            </a:r>
            <a:r>
              <a:rPr lang="en-US" sz="1350" dirty="0" err="1">
                <a:solidFill>
                  <a:schemeClr val="accent3">
                    <a:lumMod val="75000"/>
                  </a:schemeClr>
                </a:solidFill>
              </a:rPr>
              <a:t>WebDAV</a:t>
            </a:r>
            <a:endParaRPr lang="en-US" sz="135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2380" y="3478363"/>
            <a:ext cx="159588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3">
                    <a:lumMod val="75000"/>
                  </a:schemeClr>
                </a:solidFill>
              </a:rPr>
              <a:t>Contributing to the</a:t>
            </a:r>
          </a:p>
          <a:p>
            <a:r>
              <a:rPr lang="en-US" sz="1350" dirty="0">
                <a:solidFill>
                  <a:schemeClr val="accent3">
                    <a:lumMod val="75000"/>
                  </a:schemeClr>
                </a:solidFill>
              </a:rPr>
              <a:t>Dynamic Federation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3674634" y="1478111"/>
            <a:ext cx="3057606" cy="3257550"/>
            <a:chOff x="4744081" y="1981199"/>
            <a:chExt cx="4076807" cy="4343400"/>
          </a:xfrm>
        </p:grpSpPr>
        <p:grpSp>
          <p:nvGrpSpPr>
            <p:cNvPr id="32" name="Group 31"/>
            <p:cNvGrpSpPr/>
            <p:nvPr/>
          </p:nvGrpSpPr>
          <p:grpSpPr>
            <a:xfrm>
              <a:off x="4744081" y="1981199"/>
              <a:ext cx="4076807" cy="4343400"/>
              <a:chOff x="4744081" y="1981199"/>
              <a:chExt cx="4076807" cy="434340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5400000">
                <a:off x="4391467" y="2666205"/>
                <a:ext cx="1371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" name="Picture 7" descr="Indigo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02" t="15354" r="21260" b="21260"/>
              <a:stretch>
                <a:fillRect/>
              </a:stretch>
            </p:blipFill>
            <p:spPr bwMode="auto">
              <a:xfrm>
                <a:off x="6306306" y="2895600"/>
                <a:ext cx="1542294" cy="121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 rot="5400000">
                <a:off x="7750252" y="2666206"/>
                <a:ext cx="1371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Chevron 12"/>
              <p:cNvSpPr/>
              <p:nvPr/>
            </p:nvSpPr>
            <p:spPr>
              <a:xfrm>
                <a:off x="5100836" y="2514600"/>
                <a:ext cx="3240000" cy="304800"/>
              </a:xfrm>
              <a:prstGeom prst="chevro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744081" y="3352800"/>
                <a:ext cx="716436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i="1" dirty="0">
                    <a:solidFill>
                      <a:schemeClr val="tx2">
                        <a:lumMod val="75000"/>
                      </a:schemeClr>
                    </a:solidFill>
                  </a:rPr>
                  <a:t>2015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104452" y="3352800"/>
                <a:ext cx="716436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i="1" dirty="0">
                    <a:solidFill>
                      <a:schemeClr val="tx2">
                        <a:lumMod val="75000"/>
                      </a:schemeClr>
                    </a:solidFill>
                  </a:rPr>
                  <a:t>2018</a:t>
                </a: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rot="5400000">
                <a:off x="3819968" y="5066505"/>
                <a:ext cx="2514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5400000">
                <a:off x="7180340" y="5066504"/>
                <a:ext cx="2514600" cy="1588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5534099" y="4152235"/>
              <a:ext cx="2373470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i="1" dirty="0">
                  <a:solidFill>
                    <a:schemeClr val="accent5">
                      <a:lumMod val="75000"/>
                    </a:schemeClr>
                  </a:solidFill>
                </a:rPr>
                <a:t>Data Life Cycle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71406" y="4876800"/>
              <a:ext cx="192830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Multi Tier Storage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71406" y="5334000"/>
              <a:ext cx="189616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Quality of Service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71406" y="5867400"/>
              <a:ext cx="208937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chemeClr val="accent1">
                      <a:lumMod val="75000"/>
                    </a:schemeClr>
                  </a:solidFill>
                </a:rPr>
                <a:t>Migration Archiving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580878" y="906612"/>
            <a:ext cx="5015458" cy="3566383"/>
            <a:chOff x="3285738" y="1219200"/>
            <a:chExt cx="6687277" cy="47551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33800" y="1219200"/>
              <a:ext cx="1756955" cy="685800"/>
            </a:xfrm>
            <a:prstGeom prst="rect">
              <a:avLst/>
            </a:prstGeom>
          </p:spPr>
        </p:pic>
        <p:sp>
          <p:nvSpPr>
            <p:cNvPr id="10" name="Chevron 9"/>
            <p:cNvSpPr/>
            <p:nvPr/>
          </p:nvSpPr>
          <p:spPr>
            <a:xfrm>
              <a:off x="3285738" y="2065842"/>
              <a:ext cx="6687277" cy="296357"/>
            </a:xfrm>
            <a:prstGeom prst="chevron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36311" y="5420379"/>
              <a:ext cx="750633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i="1" dirty="0">
                  <a:solidFill>
                    <a:schemeClr val="accent6">
                      <a:lumMod val="75000"/>
                    </a:schemeClr>
                  </a:solidFill>
                </a:rPr>
                <a:t>AAI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380261" y="3025675"/>
              <a:ext cx="1600200" cy="2339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chemeClr val="accent6">
                      <a:lumMod val="75000"/>
                    </a:schemeClr>
                  </a:solidFill>
                </a:rPr>
                <a:t>Deploying new technologies  into</a:t>
              </a:r>
            </a:p>
            <a:p>
              <a:r>
                <a:rPr lang="en-US" sz="1350" dirty="0">
                  <a:solidFill>
                    <a:schemeClr val="accent6">
                      <a:lumMod val="75000"/>
                    </a:schemeClr>
                  </a:solidFill>
                </a:rPr>
                <a:t>Production and exploring new communities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23323" y="726137"/>
            <a:ext cx="2584581" cy="3672913"/>
            <a:chOff x="6023323" y="725332"/>
            <a:chExt cx="2584581" cy="3673718"/>
          </a:xfrm>
        </p:grpSpPr>
        <p:sp>
          <p:nvSpPr>
            <p:cNvPr id="46" name="Chevron 45"/>
            <p:cNvSpPr/>
            <p:nvPr/>
          </p:nvSpPr>
          <p:spPr>
            <a:xfrm>
              <a:off x="6023323" y="1139050"/>
              <a:ext cx="1981133" cy="223471"/>
            </a:xfrm>
            <a:prstGeom prst="chevron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483060" y="725332"/>
              <a:ext cx="76360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 smtClean="0">
                  <a:solidFill>
                    <a:schemeClr val="accent6">
                      <a:lumMod val="75000"/>
                    </a:schemeClr>
                  </a:solidFill>
                </a:rPr>
                <a:t>EOSC</a:t>
              </a:r>
              <a:endParaRPr lang="en-US" sz="21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742009" y="2690890"/>
              <a:ext cx="1865895" cy="17081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i="1" dirty="0" smtClean="0">
                  <a:solidFill>
                    <a:schemeClr val="accent6">
                      <a:lumMod val="75000"/>
                    </a:schemeClr>
                  </a:solidFill>
                </a:rPr>
                <a:t>Deployment</a:t>
              </a:r>
            </a:p>
            <a:p>
              <a:endParaRPr lang="en-US" sz="2100" i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en-US" sz="2100" i="1" dirty="0" smtClean="0">
                  <a:solidFill>
                    <a:schemeClr val="accent6">
                      <a:lumMod val="75000"/>
                    </a:schemeClr>
                  </a:solidFill>
                </a:rPr>
                <a:t>Interoperability</a:t>
              </a:r>
            </a:p>
            <a:p>
              <a:endParaRPr lang="en-US" sz="2100" i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en-US" sz="2100" i="1" dirty="0" smtClean="0">
                  <a:solidFill>
                    <a:schemeClr val="accent6">
                      <a:lumMod val="75000"/>
                    </a:schemeClr>
                  </a:solidFill>
                </a:rPr>
                <a:t>Reducing Costs</a:t>
              </a:r>
              <a:endParaRPr lang="en-US" sz="2100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04367" y="1484925"/>
            <a:ext cx="1853911" cy="1094485"/>
            <a:chOff x="7204367" y="1484925"/>
            <a:chExt cx="1853911" cy="1094485"/>
          </a:xfrm>
        </p:grpSpPr>
        <p:sp>
          <p:nvSpPr>
            <p:cNvPr id="47" name="TextBox 46"/>
            <p:cNvSpPr txBox="1"/>
            <p:nvPr/>
          </p:nvSpPr>
          <p:spPr>
            <a:xfrm>
              <a:off x="7206489" y="2163912"/>
              <a:ext cx="185178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dirty="0" smtClean="0">
                  <a:solidFill>
                    <a:schemeClr val="accent3">
                      <a:lumMod val="75000"/>
                    </a:schemeClr>
                  </a:solidFill>
                </a:rPr>
                <a:t>INFRA-12-2017</a:t>
              </a:r>
              <a:endParaRPr lang="en-US" sz="21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>
              <a:off x="7204367" y="1875567"/>
              <a:ext cx="1853911" cy="231195"/>
            </a:xfrm>
            <a:prstGeom prst="chevron">
              <a:avLst/>
            </a:prstGeom>
            <a:gradFill>
              <a:gsLst>
                <a:gs pos="0">
                  <a:schemeClr val="accent3">
                    <a:lumMod val="50000"/>
                    <a:alpha val="36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tx1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341669" y="1484925"/>
              <a:ext cx="55976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b="1" smtClean="0">
                  <a:solidFill>
                    <a:schemeClr val="accent3">
                      <a:lumMod val="75000"/>
                    </a:schemeClr>
                  </a:solidFill>
                </a:rPr>
                <a:t>???</a:t>
              </a:r>
              <a:endParaRPr lang="en-US" sz="21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13678" y="568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5" name="Pentagon 24"/>
          <p:cNvSpPr/>
          <p:nvPr/>
        </p:nvSpPr>
        <p:spPr>
          <a:xfrm rot="5400000">
            <a:off x="5434408" y="650385"/>
            <a:ext cx="683163" cy="504056"/>
          </a:xfrm>
          <a:prstGeom prst="homePlate">
            <a:avLst>
              <a:gd name="adj" fmla="val 135533"/>
            </a:avLst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660" y="508298"/>
            <a:ext cx="6172200" cy="85725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Improved System Management I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11560" y="1059582"/>
            <a:ext cx="7416824" cy="857250"/>
          </a:xfrm>
          <a:prstGeom prst="rect">
            <a:avLst/>
          </a:prstGeom>
        </p:spPr>
        <p:txBody>
          <a:bodyPr vert="horz"/>
          <a:lstStyle>
            <a:lvl1pPr algn="ctr" defTabSz="3429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Full High Availability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1779662"/>
            <a:ext cx="8388424" cy="2383110"/>
          </a:xfrm>
          <a:prstGeom prst="rect">
            <a:avLst/>
          </a:prstGeom>
        </p:spPr>
        <p:txBody>
          <a:bodyPr vert="horz"/>
          <a:lstStyle>
            <a:lvl1pPr algn="ctr" defTabSz="342900" rtl="0" eaLnBrk="1" latinLnBrk="0" hangingPunct="1">
              <a:spcBef>
                <a:spcPct val="0"/>
              </a:spcBef>
              <a:buNone/>
              <a:defRPr sz="2400" kern="1200">
                <a:solidFill>
                  <a:srgbClr val="77933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With the 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/>
              <a:t>increasing size of </a:t>
            </a:r>
            <a:r>
              <a:rPr lang="en-US" dirty="0" err="1" smtClean="0"/>
              <a:t>dCache</a:t>
            </a:r>
            <a:r>
              <a:rPr lang="en-US" dirty="0" smtClean="0"/>
              <a:t> installations, 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/>
              <a:t>the usage beyond WLCG, with more challenging SLAs and with 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/>
              <a:t>the pressure to run ‘operator less’ for days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Weekends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Dark Data Centers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Reduce Costs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High Available functionality became inevitable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8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pic>
        <p:nvPicPr>
          <p:cNvPr id="6" name="Picture 5" descr="dcacheorg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817694" y="2390287"/>
            <a:ext cx="743145" cy="743145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1331640" y="2164558"/>
            <a:ext cx="5616624" cy="1194602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1105" y="2357903"/>
            <a:ext cx="3925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Headnodes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/>
              <a:t>:</a:t>
            </a:r>
          </a:p>
          <a:p>
            <a:r>
              <a:rPr lang="en-US" sz="2400" dirty="0"/>
              <a:t>Filesystem, Pool Management</a:t>
            </a:r>
          </a:p>
        </p:txBody>
      </p:sp>
      <p:sp>
        <p:nvSpPr>
          <p:cNvPr id="9" name="Oval 8"/>
          <p:cNvSpPr/>
          <p:nvPr/>
        </p:nvSpPr>
        <p:spPr>
          <a:xfrm>
            <a:off x="3263985" y="1195803"/>
            <a:ext cx="810090" cy="70207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4189815" y="1195803"/>
            <a:ext cx="810090" cy="70207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5149935" y="1195803"/>
            <a:ext cx="810090" cy="70207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6110055" y="1167594"/>
            <a:ext cx="810090" cy="70207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323528" y="1080202"/>
            <a:ext cx="293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Redundant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Doors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(Protocol Engines)</a:t>
            </a:r>
          </a:p>
        </p:txBody>
      </p:sp>
      <p:sp>
        <p:nvSpPr>
          <p:cNvPr id="14" name="Magnetic Disk 13"/>
          <p:cNvSpPr/>
          <p:nvPr/>
        </p:nvSpPr>
        <p:spPr>
          <a:xfrm>
            <a:off x="3403502" y="3803015"/>
            <a:ext cx="685830" cy="75597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Magnetic Disk 14"/>
          <p:cNvSpPr/>
          <p:nvPr/>
        </p:nvSpPr>
        <p:spPr>
          <a:xfrm>
            <a:off x="4329332" y="3803014"/>
            <a:ext cx="685830" cy="75597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Magnetic Disk 15"/>
          <p:cNvSpPr/>
          <p:nvPr/>
        </p:nvSpPr>
        <p:spPr>
          <a:xfrm>
            <a:off x="5255162" y="3819851"/>
            <a:ext cx="685830" cy="75597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Magnetic Disk 16"/>
          <p:cNvSpPr/>
          <p:nvPr/>
        </p:nvSpPr>
        <p:spPr>
          <a:xfrm>
            <a:off x="6172185" y="3819851"/>
            <a:ext cx="685830" cy="755972"/>
          </a:xfrm>
          <a:prstGeom prst="flowChartMagneticDis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289557" y="3760788"/>
            <a:ext cx="3007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Redundant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Pools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(Replica Manager)</a:t>
            </a: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Multiple File Copies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47" y="1112998"/>
            <a:ext cx="717474" cy="83465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822" y="3724333"/>
            <a:ext cx="717474" cy="834653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331640" y="2101090"/>
            <a:ext cx="6434278" cy="1344621"/>
            <a:chOff x="312904" y="2808028"/>
            <a:chExt cx="8579037" cy="1792828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3906" y="3262058"/>
              <a:ext cx="888035" cy="88803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312904" y="2808028"/>
              <a:ext cx="7560840" cy="1792828"/>
            </a:xfrm>
            <a:prstGeom prst="rect">
              <a:avLst/>
            </a:prstGeom>
            <a:solidFill>
              <a:schemeClr val="bg1">
                <a:lumMod val="65000"/>
                <a:alpha val="84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TextBox 21"/>
            <p:cNvSpPr txBox="1"/>
            <p:nvPr/>
          </p:nvSpPr>
          <p:spPr>
            <a:xfrm rot="20996037">
              <a:off x="1704791" y="3205996"/>
              <a:ext cx="493485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rgbClr val="FF0000"/>
                  </a:solidFill>
                </a:rPr>
                <a:t>Single Point of Failures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431653" y="1357201"/>
            <a:ext cx="657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NFS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20306" y="1376784"/>
            <a:ext cx="657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NFS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9023" y="1357201"/>
            <a:ext cx="79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https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21992" y="1357201"/>
            <a:ext cx="793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https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6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74675</TotalTime>
  <Words>1053</Words>
  <Application>Microsoft Macintosh PowerPoint</Application>
  <PresentationFormat>On-screen Show (16:9)</PresentationFormat>
  <Paragraphs>227</Paragraphs>
  <Slides>33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American Typewriter</vt:lpstr>
      <vt:lpstr>Apple Chancery</vt:lpstr>
      <vt:lpstr>AppleGothic</vt:lpstr>
      <vt:lpstr>AppleMyungjo</vt:lpstr>
      <vt:lpstr>Arial Hebrew</vt:lpstr>
      <vt:lpstr>Calibri</vt:lpstr>
      <vt:lpstr>Times New Roman</vt:lpstr>
      <vt:lpstr>Arial</vt:lpstr>
      <vt:lpstr>Office Theme</vt:lpstr>
      <vt:lpstr>PowerPoint Presentation</vt:lpstr>
      <vt:lpstr> That this presentation about ?</vt:lpstr>
      <vt:lpstr>The Technology Cheat Sheet</vt:lpstr>
      <vt:lpstr>dCache Cheat-sheet</vt:lpstr>
      <vt:lpstr>Some strategic considerations</vt:lpstr>
      <vt:lpstr>The dCache.org collaboration</vt:lpstr>
      <vt:lpstr>Funding and roadmap</vt:lpstr>
      <vt:lpstr>Improved System Management I</vt:lpstr>
      <vt:lpstr>High Availability</vt:lpstr>
      <vt:lpstr>High Availability</vt:lpstr>
      <vt:lpstr>High Availability: Message Passing</vt:lpstr>
      <vt:lpstr>High Availability</vt:lpstr>
      <vt:lpstr>Result (With 3.0)</vt:lpstr>
      <vt:lpstr>Improved System Management II</vt:lpstr>
      <vt:lpstr>Delegating work to external Storage Layers</vt:lpstr>
      <vt:lpstr>Integrating low level storage technologies</vt:lpstr>
      <vt:lpstr>Moving to managed storage or Quality of Service in Storage</vt:lpstr>
      <vt:lpstr>Pre-requisite for  ”Support for Quality of Service in Storage”</vt:lpstr>
      <vt:lpstr>Integrated Media Technology Support</vt:lpstr>
      <vt:lpstr>Directory Based Storage Quality selection</vt:lpstr>
      <vt:lpstr>Storage Management GUI</vt:lpstr>
      <vt:lpstr>QoS Management interfaces</vt:lpstr>
      <vt:lpstr>Managed Storage II  Managing data flows in federated systems.</vt:lpstr>
      <vt:lpstr>Federating Storage The Michigan Setup</vt:lpstr>
      <vt:lpstr>Progress of supporting x-site federation.</vt:lpstr>
      <vt:lpstr>The Cloud Part</vt:lpstr>
      <vt:lpstr>PowerPoint Presentation</vt:lpstr>
      <vt:lpstr>We decided to go for ownCloud © to get this done.</vt:lpstr>
      <vt:lpstr>The Hybrid System</vt:lpstr>
      <vt:lpstr>Putting it all together …..</vt:lpstr>
      <vt:lpstr>The scientific Data Cloud</vt:lpstr>
      <vt:lpstr>Conclusion</vt:lpstr>
      <vt:lpstr>The END    further reading www.dCache.org   </vt:lpstr>
    </vt:vector>
  </TitlesOfParts>
  <Company>DESY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Patrick Fuhrmann</dc:creator>
  <cp:lastModifiedBy>Patrick</cp:lastModifiedBy>
  <cp:revision>474</cp:revision>
  <cp:lastPrinted>2016-10-07T08:19:58Z</cp:lastPrinted>
  <dcterms:created xsi:type="dcterms:W3CDTF">2015-05-18T20:27:30Z</dcterms:created>
  <dcterms:modified xsi:type="dcterms:W3CDTF">2016-10-10T16:25:50Z</dcterms:modified>
</cp:coreProperties>
</file>