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90" autoAdjust="0"/>
  </p:normalViewPr>
  <p:slideViewPr>
    <p:cSldViewPr snapToGrid="0" snapToObjects="1">
      <p:cViewPr varScale="1">
        <p:scale>
          <a:sx n="134" d="100"/>
          <a:sy n="134" d="100"/>
        </p:scale>
        <p:origin x="-78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5BFF9-0509-1145-9F3E-D3114C1C8B99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0DC05-323F-A145-85B3-87E4FA32A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97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D1A47-649F-1D42-B689-585DACB12D72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BE396-E360-F84D-84FD-79E6BF1CA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46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5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2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2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4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8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2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1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9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4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9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12/10/2016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7C423-3D45-064C-BACA-7EA4A8C45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Data Management and Database Framework for the MICE experiment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Data management</a:t>
            </a:r>
            <a:r>
              <a:rPr lang="en-US" dirty="0" smtClean="0"/>
              <a:t>: </a:t>
            </a:r>
          </a:p>
          <a:p>
            <a:pPr marL="857250" lvl="1" indent="-457200"/>
            <a:r>
              <a:rPr lang="en-US" dirty="0"/>
              <a:t>Raw Data Mover and Reconstructed Data </a:t>
            </a:r>
            <a:r>
              <a:rPr lang="en-US" dirty="0" smtClean="0"/>
              <a:t>Mover</a:t>
            </a:r>
          </a:p>
          <a:p>
            <a:pPr marL="1257300" lvl="2" indent="-457200"/>
            <a:r>
              <a:rPr lang="en-US" dirty="0"/>
              <a:t>fully automated system designed to safely upload data onto permanent tape </a:t>
            </a:r>
            <a:r>
              <a:rPr lang="en-US" dirty="0" smtClean="0"/>
              <a:t>storage</a:t>
            </a:r>
          </a:p>
          <a:p>
            <a:pPr marL="1257300" lvl="2" indent="-457200"/>
            <a:r>
              <a:rPr lang="en-US" dirty="0"/>
              <a:t>written in </a:t>
            </a:r>
            <a:r>
              <a:rPr lang="en-US" dirty="0" smtClean="0"/>
              <a:t>python, </a:t>
            </a:r>
            <a:r>
              <a:rPr lang="en-US" dirty="0" smtClean="0"/>
              <a:t>use EMI gfal2 API for security</a:t>
            </a:r>
          </a:p>
          <a:p>
            <a:pPr marL="1257300" lvl="2" indent="-457200"/>
            <a:r>
              <a:rPr lang="en-US" dirty="0"/>
              <a:t>use a proxy certificate created from a X509 certificate stored on a hardware token (poster #532</a:t>
            </a:r>
            <a:r>
              <a:rPr lang="en-US" dirty="0" smtClean="0"/>
              <a:t>)</a:t>
            </a:r>
          </a:p>
          <a:p>
            <a:pPr marL="1257300" lvl="2" indent="-457200"/>
            <a:r>
              <a:rPr lang="en-US" dirty="0"/>
              <a:t>data integrity verified before </a:t>
            </a:r>
            <a:r>
              <a:rPr lang="en-US" dirty="0" smtClean="0"/>
              <a:t>check-summed copy</a:t>
            </a:r>
          </a:p>
          <a:p>
            <a:pPr marL="857250" lvl="1" indent="-457200"/>
            <a:r>
              <a:rPr lang="en-US" dirty="0"/>
              <a:t>FTS based tool to distribute data to other Tier-2 grid </a:t>
            </a:r>
            <a:r>
              <a:rPr lang="en-US" dirty="0" smtClean="0"/>
              <a:t>sites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800100" lvl="2" indent="0">
              <a:buNone/>
            </a:pPr>
            <a:endParaRPr lang="en-US" dirty="0" smtClean="0"/>
          </a:p>
          <a:p>
            <a:pPr marL="800100" lvl="2" indent="0">
              <a:buNone/>
            </a:pPr>
            <a:endParaRPr lang="en-US" dirty="0" smtClean="0"/>
          </a:p>
        </p:txBody>
      </p:sp>
      <p:pic>
        <p:nvPicPr>
          <p:cNvPr id="4" name="Picture 3" descr="micearoundtherin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68" y="719626"/>
            <a:ext cx="891833" cy="910981"/>
          </a:xfrm>
          <a:prstGeom prst="rect">
            <a:avLst/>
          </a:prstGeom>
        </p:spPr>
      </p:pic>
      <p:pic>
        <p:nvPicPr>
          <p:cNvPr id="6" name="Picture 5" descr="GridPP_logo_hig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66" y="948410"/>
            <a:ext cx="1575373" cy="46922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1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2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8908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4092"/>
            <a:ext cx="8229600" cy="5732071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/>
              <a:t>Database </a:t>
            </a:r>
            <a:r>
              <a:rPr lang="en-US" dirty="0" smtClean="0"/>
              <a:t>framework</a:t>
            </a:r>
          </a:p>
          <a:p>
            <a:pPr lvl="1"/>
            <a:r>
              <a:rPr lang="en-US" dirty="0"/>
              <a:t>use </a:t>
            </a:r>
            <a:r>
              <a:rPr lang="en-US" dirty="0" err="1" smtClean="0"/>
              <a:t>PostgreSQL</a:t>
            </a:r>
            <a:endParaRPr lang="en-US" dirty="0" smtClean="0"/>
          </a:p>
          <a:p>
            <a:pPr lvl="1"/>
            <a:r>
              <a:rPr lang="en-US" dirty="0"/>
              <a:t>firewall-protected read-write master DB installed in MICE Control </a:t>
            </a:r>
            <a:r>
              <a:rPr lang="en-US" dirty="0" smtClean="0"/>
              <a:t>Room</a:t>
            </a:r>
          </a:p>
          <a:p>
            <a:pPr lvl="1"/>
            <a:r>
              <a:rPr lang="en-US" dirty="0"/>
              <a:t>fully replicated hot-standby read-only slaves installed </a:t>
            </a:r>
            <a:r>
              <a:rPr lang="en-US" dirty="0" smtClean="0"/>
              <a:t>elsewhere</a:t>
            </a:r>
          </a:p>
          <a:p>
            <a:pPr lvl="1"/>
            <a:r>
              <a:rPr lang="en-US" dirty="0"/>
              <a:t>Web Service layer provided by JAX-WS deployed on </a:t>
            </a:r>
            <a:r>
              <a:rPr lang="en-US" dirty="0" smtClean="0"/>
              <a:t>Tomcat</a:t>
            </a:r>
          </a:p>
          <a:p>
            <a:pPr lvl="1"/>
            <a:r>
              <a:rPr lang="en-US" dirty="0"/>
              <a:t>Java clients, python clients (suds) and C/C++ clients (</a:t>
            </a:r>
            <a:r>
              <a:rPr lang="en-US" dirty="0" err="1"/>
              <a:t>gSOAP</a:t>
            </a:r>
            <a:r>
              <a:rPr lang="en-US" dirty="0"/>
              <a:t>) </a:t>
            </a:r>
            <a:r>
              <a:rPr lang="en-US" dirty="0" smtClean="0"/>
              <a:t>provided</a:t>
            </a:r>
          </a:p>
          <a:p>
            <a:pPr lvl="1"/>
            <a:r>
              <a:rPr lang="en-US" dirty="0"/>
              <a:t>Google Window </a:t>
            </a:r>
            <a:r>
              <a:rPr lang="en-US" dirty="0" smtClean="0"/>
              <a:t>Toolkit based </a:t>
            </a:r>
            <a:r>
              <a:rPr lang="en-US" dirty="0"/>
              <a:t>DB viewer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</a:t>
            </a:r>
            <a:r>
              <a:rPr lang="en-US" smtClean="0"/>
              <a:t>everal </a:t>
            </a:r>
            <a:r>
              <a:rPr lang="en-US" dirty="0"/>
              <a:t>types of records to book-</a:t>
            </a:r>
            <a:r>
              <a:rPr lang="en-US" dirty="0" smtClean="0"/>
              <a:t>keep</a:t>
            </a:r>
          </a:p>
          <a:p>
            <a:pPr lvl="2"/>
            <a:r>
              <a:rPr lang="en-US" dirty="0" smtClean="0"/>
              <a:t>real</a:t>
            </a:r>
            <a:r>
              <a:rPr lang="en-US" dirty="0"/>
              <a:t>-time configurations  e.g. magnet currents during </a:t>
            </a:r>
            <a:r>
              <a:rPr lang="en-US" dirty="0" smtClean="0"/>
              <a:t>running</a:t>
            </a:r>
          </a:p>
          <a:p>
            <a:pPr lvl="2"/>
            <a:r>
              <a:rPr lang="en-US" dirty="0" smtClean="0"/>
              <a:t>user</a:t>
            </a:r>
            <a:r>
              <a:rPr lang="en-US" dirty="0"/>
              <a:t>-processed </a:t>
            </a:r>
            <a:r>
              <a:rPr lang="en-US" dirty="0" smtClean="0"/>
              <a:t>records e.g</a:t>
            </a:r>
            <a:r>
              <a:rPr lang="en-US" dirty="0"/>
              <a:t>., geometries, </a:t>
            </a:r>
            <a:r>
              <a:rPr lang="en-US" dirty="0" smtClean="0"/>
              <a:t>calibrations</a:t>
            </a:r>
          </a:p>
          <a:p>
            <a:pPr lvl="2"/>
            <a:r>
              <a:rPr lang="en-US" dirty="0" smtClean="0"/>
              <a:t>details of </a:t>
            </a:r>
            <a:r>
              <a:rPr lang="en-US" dirty="0"/>
              <a:t>GRID processing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Janusz Martyniak, Imperial College London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7C423-3D45-064C-BACA-7EA4A8C452BC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12/10/2016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175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Data Management and Database Framework for the MICE experiment</vt:lpstr>
      <vt:lpstr> 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Management and Database Framework for the MICE experiment</dc:title>
  <dc:creator>Janusz Martyniak</dc:creator>
  <cp:lastModifiedBy>Janusz Martyniak</cp:lastModifiedBy>
  <cp:revision>13</cp:revision>
  <dcterms:created xsi:type="dcterms:W3CDTF">2016-09-30T10:37:02Z</dcterms:created>
  <dcterms:modified xsi:type="dcterms:W3CDTF">2016-09-30T13:08:23Z</dcterms:modified>
</cp:coreProperties>
</file>