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92" r:id="rId3"/>
    <p:sldId id="296" r:id="rId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4" autoAdjust="0"/>
    <p:restoredTop sz="86380" autoAdjust="0"/>
  </p:normalViewPr>
  <p:slideViewPr>
    <p:cSldViewPr snapToGrid="0">
      <p:cViewPr varScale="1">
        <p:scale>
          <a:sx n="84" d="100"/>
          <a:sy n="84" d="100"/>
        </p:scale>
        <p:origin x="103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203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5839D-766E-4856-91C4-39117A6D6E35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6B4A1-E23E-4F85-A34E-406E0F4D1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7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have just a few slides to present  as</a:t>
            </a:r>
            <a:r>
              <a:rPr lang="en-US" baseline="0" dirty="0" smtClean="0"/>
              <a:t> an ITLT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6B4A1-E23E-4F85-A34E-406E0F4D12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17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6B4A1-E23E-4F85-A34E-406E0F4D12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208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6B4A1-E23E-4F85-A34E-406E0F4D12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31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107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6AEF-5CAD-4054-B215-5D21AA955DEA}" type="datetime1">
              <a:rPr lang="en-GB" smtClean="0"/>
              <a:t>02/10/2016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39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44BB9-345C-4F29-B5F6-667025D9A926}" type="datetime1">
              <a:rPr lang="en-GB" smtClean="0"/>
              <a:t>02/10/2016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56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2079B-D699-4760-BB3F-E88132A8A8FF}" type="datetime1">
              <a:rPr lang="en-GB" smtClean="0"/>
              <a:t>02/10/2016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55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53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08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75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35246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C7EB4-EDD5-4695-87D3-60101613A7E5}" type="datetime1">
              <a:rPr lang="en-GB" smtClean="0"/>
              <a:t>02/10/2016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55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2018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E51EE-8B0D-493C-A5F7-D5271D87BB5A}" type="datetime1">
              <a:rPr lang="en-GB" smtClean="0"/>
              <a:t>02/10/2016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17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DFAC4-7E41-4F85-9A12-2927EAF9041F}" type="datetime1">
              <a:rPr lang="en-GB" smtClean="0"/>
              <a:t>02/10/2016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80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86D9E-60CB-4CAD-AC86-E6DA49C28D0F}" type="datetime1">
              <a:rPr lang="en-GB" smtClean="0"/>
              <a:t>02/10/2016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5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6F600-A532-4F04-8F03-5DE6ED1C5033}" type="datetime1">
              <a:rPr lang="en-GB" smtClean="0"/>
              <a:t>02/10/2016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5EA6-74AF-4EA6-B4D6-E6E0E46B8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0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2252109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DNS </a:t>
            </a:r>
            <a:r>
              <a:rPr lang="en-US" dirty="0"/>
              <a:t>Load </a:t>
            </a:r>
            <a:r>
              <a:rPr lang="en-US" dirty="0" smtClean="0"/>
              <a:t>Balancing in the CERN Cloud </a:t>
            </a:r>
            <a:r>
              <a:rPr lang="en-US" dirty="0" smtClean="0">
                <a:solidFill>
                  <a:srgbClr val="FF0000"/>
                </a:solidFill>
              </a:rPr>
              <a:t>Highlights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5105400" cy="419653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Arial" charset="0"/>
              </a:rPr>
              <a:t>Ignacio Reguero </a:t>
            </a:r>
            <a:r>
              <a:rPr lang="en-US" sz="1600" dirty="0" smtClean="0">
                <a:latin typeface="Arial" charset="0"/>
              </a:rPr>
              <a:t>Naredo and Lorena Lobato Pardavila</a:t>
            </a:r>
            <a:endParaRPr lang="en-GB" sz="16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09600" y="4009351"/>
            <a:ext cx="5105400" cy="4196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 charset="0"/>
              </a:rPr>
              <a:t>CHEP 2016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Octo</a:t>
            </a:r>
            <a:r>
              <a:rPr lang="en-US" sz="1600" dirty="0" smtClean="0">
                <a:latin typeface="Arial" charset="0"/>
              </a:rPr>
              <a:t>ber 10-14 </a:t>
            </a:r>
            <a:r>
              <a:rPr lang="en-US" sz="1600" dirty="0" smtClean="0">
                <a:latin typeface="Arial" charset="0"/>
              </a:rPr>
              <a:t>2016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C55EA6-74AF-4EA6-B4D6-E6E0E46B8E25}" type="slidenum">
              <a:rPr lang="en-GB" smtClean="0"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CHEP 2016 October 10-14 2016 DNS Load Balancing in the CERN Cloud Highlights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92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9"/>
    </mc:Choice>
    <mc:Fallback xmlns="">
      <p:transition spd="slow" advTm="191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DNS Load Balancing is Cost Effective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dirty="0" smtClean="0"/>
              <a:t>Allows flexible deployment of services on the cloud on top of automatically configured “cattle” VM nodes: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Does </a:t>
            </a:r>
            <a:r>
              <a:rPr lang="en-US" dirty="0">
                <a:solidFill>
                  <a:srgbClr val="FF0000"/>
                </a:solidFill>
              </a:rPr>
              <a:t>not modify traffic </a:t>
            </a:r>
            <a:r>
              <a:rPr lang="en-US" dirty="0" smtClean="0">
                <a:solidFill>
                  <a:srgbClr val="FF0000"/>
                </a:solidFill>
              </a:rPr>
              <a:t>patterns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Does not require addition network gateways</a:t>
            </a:r>
          </a:p>
          <a:p>
            <a:pPr marL="36576" indent="0">
              <a:buNone/>
            </a:pPr>
            <a:r>
              <a:rPr lang="en-US" dirty="0" smtClean="0"/>
              <a:t>Only for applications allowing: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Switching time limited by DNS caching. On the order of minutes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Not possible to guarantee that client always on same server (i.e. no affinity)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CERN LBD gets metric with status of member nodes with SNMP to decide which nodes are presented by the alias: (better than round-robin)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Currently serving over 450 aliases</a:t>
            </a:r>
            <a:endParaRPr lang="en-US" dirty="0" smtClean="0">
              <a:solidFill>
                <a:srgbClr val="002060"/>
              </a:solidFill>
            </a:endParaRP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Implemented on 2 </a:t>
            </a:r>
            <a:r>
              <a:rPr lang="en-US" dirty="0" err="1" smtClean="0">
                <a:solidFill>
                  <a:srgbClr val="002060"/>
                </a:solidFill>
              </a:rPr>
              <a:t>Openstack</a:t>
            </a:r>
            <a:r>
              <a:rPr lang="en-US" dirty="0" smtClean="0">
                <a:solidFill>
                  <a:srgbClr val="002060"/>
                </a:solidFill>
              </a:rPr>
              <a:t> VMs (master and slave)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Concurrent implementation in Go further improving scalability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C55EA6-74AF-4EA6-B4D6-E6E0E46B8E25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78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4"/>
    </mc:Choice>
    <mc:Fallback xmlns="">
      <p:transition spd="slow" advTm="3500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Integrating DNS LB into </a:t>
            </a:r>
            <a:r>
              <a:rPr lang="en-US" b="1" dirty="0"/>
              <a:t>service-oriented </a:t>
            </a:r>
            <a:r>
              <a:rPr lang="en-US" b="1" dirty="0" smtClean="0"/>
              <a:t>architectures: </a:t>
            </a:r>
            <a:r>
              <a:rPr lang="en-US" b="1" dirty="0" err="1" smtClean="0"/>
              <a:t>LBaaS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To empower users to manage their LB aliases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err="1" smtClean="0"/>
              <a:t>Ermis</a:t>
            </a:r>
            <a:r>
              <a:rPr lang="en-US" dirty="0" smtClean="0"/>
              <a:t> REST</a:t>
            </a:r>
            <a:r>
              <a:rPr lang="en-US" dirty="0" smtClean="0"/>
              <a:t> service to manage LB alias information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Powered by</a:t>
            </a:r>
            <a:r>
              <a:rPr lang="en-US" dirty="0" smtClean="0">
                <a:solidFill>
                  <a:srgbClr val="FF0000"/>
                </a:solidFill>
              </a:rPr>
              <a:t> Django 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dirty="0" err="1" smtClean="0">
                <a:solidFill>
                  <a:srgbClr val="FF0000"/>
                </a:solidFill>
              </a:rPr>
              <a:t>astypie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Uses </a:t>
            </a:r>
            <a:r>
              <a:rPr lang="en-US" dirty="0" smtClean="0">
                <a:solidFill>
                  <a:srgbClr val="FF0000"/>
                </a:solidFill>
              </a:rPr>
              <a:t>SOAP </a:t>
            </a:r>
            <a:r>
              <a:rPr lang="en-US" dirty="0">
                <a:solidFill>
                  <a:srgbClr val="FF0000"/>
                </a:solidFill>
              </a:rPr>
              <a:t>interface </a:t>
            </a:r>
            <a:r>
              <a:rPr lang="en-US" dirty="0" smtClean="0">
                <a:solidFill>
                  <a:srgbClr val="FF0000"/>
                </a:solidFill>
              </a:rPr>
              <a:t>from Network service to </a:t>
            </a:r>
            <a:r>
              <a:rPr lang="en-US" dirty="0">
                <a:solidFill>
                  <a:srgbClr val="FF0000"/>
                </a:solidFill>
              </a:rPr>
              <a:t>manipulate DNS </a:t>
            </a:r>
            <a:r>
              <a:rPr lang="en-US" dirty="0" smtClean="0">
                <a:solidFill>
                  <a:srgbClr val="FF0000"/>
                </a:solidFill>
              </a:rPr>
              <a:t>subdomains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Authentication with Kerberos, SSL and Shibboleth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Authorization based on Foreman </a:t>
            </a:r>
            <a:r>
              <a:rPr lang="en-US" dirty="0" err="1" smtClean="0">
                <a:solidFill>
                  <a:srgbClr val="FF0000"/>
                </a:solidFill>
              </a:rPr>
              <a:t>hostgroups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(using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Teigi</a:t>
            </a:r>
            <a:r>
              <a:rPr lang="en-US" dirty="0" smtClean="0">
                <a:solidFill>
                  <a:srgbClr val="FF0000"/>
                </a:solidFill>
              </a:rPr>
              <a:t> Web service)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Ermis</a:t>
            </a:r>
            <a:r>
              <a:rPr lang="en-US" dirty="0" smtClean="0"/>
              <a:t> is used by</a:t>
            </a:r>
          </a:p>
          <a:p>
            <a:pPr lvl="1"/>
            <a:r>
              <a:rPr lang="en-US" dirty="0" err="1" smtClean="0">
                <a:solidFill>
                  <a:srgbClr val="00B050"/>
                </a:solidFill>
              </a:rPr>
              <a:t>Lbconf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Puppet type </a:t>
            </a:r>
            <a:r>
              <a:rPr lang="en-US" dirty="0" smtClean="0">
                <a:solidFill>
                  <a:srgbClr val="00B050"/>
                </a:solidFill>
              </a:rPr>
              <a:t>and provider that generates LBD server configuration</a:t>
            </a:r>
          </a:p>
          <a:p>
            <a:pPr lvl="1"/>
            <a:r>
              <a:rPr lang="en-US" sz="2400" dirty="0">
                <a:solidFill>
                  <a:srgbClr val="00B050"/>
                </a:solidFill>
              </a:rPr>
              <a:t>Kermis </a:t>
            </a:r>
            <a:r>
              <a:rPr lang="en-US" sz="2400" dirty="0" smtClean="0">
                <a:solidFill>
                  <a:srgbClr val="00B050"/>
                </a:solidFill>
              </a:rPr>
              <a:t>CLI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err="1" smtClean="0">
                <a:solidFill>
                  <a:srgbClr val="00B050"/>
                </a:solidFill>
              </a:rPr>
              <a:t>Aiermis</a:t>
            </a:r>
            <a:r>
              <a:rPr lang="en-US" dirty="0" smtClean="0">
                <a:solidFill>
                  <a:srgbClr val="00B050"/>
                </a:solidFill>
              </a:rPr>
              <a:t> self-service GUI</a:t>
            </a:r>
            <a:endParaRPr lang="en-US" dirty="0" smtClean="0">
              <a:solidFill>
                <a:srgbClr val="00B050"/>
              </a:solidFill>
            </a:endParaRPr>
          </a:p>
          <a:p>
            <a:pPr lvl="2"/>
            <a:r>
              <a:rPr lang="en-US" dirty="0" smtClean="0">
                <a:solidFill>
                  <a:srgbClr val="002060"/>
                </a:solidFill>
              </a:rPr>
              <a:t>Implemented using views on top of </a:t>
            </a:r>
            <a:r>
              <a:rPr lang="en-US" dirty="0" err="1" smtClean="0">
                <a:solidFill>
                  <a:srgbClr val="002060"/>
                </a:solidFill>
              </a:rPr>
              <a:t>Ermis</a:t>
            </a:r>
            <a:r>
              <a:rPr lang="en-US" dirty="0" smtClean="0">
                <a:solidFill>
                  <a:srgbClr val="002060"/>
                </a:solidFill>
              </a:rPr>
              <a:t> together with dynamic content in </a:t>
            </a:r>
            <a:r>
              <a:rPr lang="en-US" dirty="0" err="1" smtClean="0">
                <a:solidFill>
                  <a:srgbClr val="002060"/>
                </a:solidFill>
              </a:rPr>
              <a:t>Javascript</a:t>
            </a:r>
            <a:endParaRPr lang="en-US" dirty="0" smtClean="0">
              <a:solidFill>
                <a:srgbClr val="002060"/>
              </a:solidFill>
            </a:endParaRPr>
          </a:p>
          <a:p>
            <a:pPr lvl="2"/>
            <a:r>
              <a:rPr lang="en-US" dirty="0">
                <a:solidFill>
                  <a:srgbClr val="002060"/>
                </a:solidFill>
              </a:rPr>
              <a:t>Allows users to manage their LB alias </a:t>
            </a:r>
            <a:r>
              <a:rPr lang="en-US" dirty="0" smtClean="0">
                <a:solidFill>
                  <a:srgbClr val="002060"/>
                </a:solidFill>
              </a:rPr>
              <a:t>definitions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C55EA6-74AF-4EA6-B4D6-E6E0E46B8E25}" type="slidenum">
              <a:rPr lang="en-GB" smtClean="0"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2016 October 10-14 2016 DNS Load Balancing in the CERN Cloud Highlights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62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4"/>
    </mc:Choice>
    <mc:Fallback xmlns="">
      <p:transition spd="slow" advTm="35004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2733</TotalTime>
  <Words>291</Words>
  <Application>Microsoft Office PowerPoint</Application>
  <PresentationFormat>Widescreen</PresentationFormat>
  <Paragraphs>37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Optima</vt:lpstr>
      <vt:lpstr>CERNCorporate4-3</vt:lpstr>
      <vt:lpstr>DNS Load Balancing in the CERN Cloud Highlights</vt:lpstr>
      <vt:lpstr>DNS Load Balancing is Cost Effective</vt:lpstr>
      <vt:lpstr>Integrating DNS LB into service-oriented architectures: LBaaS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 Consulting Team Proposal</dc:title>
  <dc:creator>Ignacio Reguero</dc:creator>
  <cp:lastModifiedBy>Ignacio Reguero</cp:lastModifiedBy>
  <cp:revision>159</cp:revision>
  <cp:lastPrinted>2016-09-14T15:02:51Z</cp:lastPrinted>
  <dcterms:created xsi:type="dcterms:W3CDTF">2015-12-17T14:51:10Z</dcterms:created>
  <dcterms:modified xsi:type="dcterms:W3CDTF">2016-10-02T14:48:39Z</dcterms:modified>
</cp:coreProperties>
</file>