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6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7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8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9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10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1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theme/theme12.xml" ContentType="application/vnd.openxmlformats-officedocument.theme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3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4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notesSlides/notesSlide5.xml" ContentType="application/vnd.openxmlformats-officedocument.presentationml.notesSlide+xml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notesSlides/notesSlide6.xml" ContentType="application/vnd.openxmlformats-officedocument.presentationml.notesSlide+xml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notesSlides/notesSlide7.xml" ContentType="application/vnd.openxmlformats-officedocument.presentationml.notesSlide+xml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notesSlides/notesSlide8.xml" ContentType="application/vnd.openxmlformats-officedocument.presentationml.notesSlide+xml"/>
  <Override PartName="/ppt/embeddings/oleObject16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757" r:id="rId2"/>
    <p:sldMasterId id="2147483829" r:id="rId3"/>
    <p:sldMasterId id="2147488490" r:id="rId4"/>
    <p:sldMasterId id="2147488502" r:id="rId5"/>
    <p:sldMasterId id="2147488514" r:id="rId6"/>
    <p:sldMasterId id="2147488850" r:id="rId7"/>
    <p:sldMasterId id="2147488851" r:id="rId8"/>
    <p:sldMasterId id="2147491269" r:id="rId9"/>
    <p:sldMasterId id="2147491277" r:id="rId10"/>
    <p:sldMasterId id="2147491283" r:id="rId11"/>
    <p:sldMasterId id="2147492960" r:id="rId12"/>
    <p:sldMasterId id="2147493931" r:id="rId13"/>
    <p:sldMasterId id="2147493954" r:id="rId14"/>
  </p:sldMasterIdLst>
  <p:notesMasterIdLst>
    <p:notesMasterId r:id="rId37"/>
  </p:notesMasterIdLst>
  <p:sldIdLst>
    <p:sldId id="644" r:id="rId15"/>
    <p:sldId id="558" r:id="rId16"/>
    <p:sldId id="560" r:id="rId17"/>
    <p:sldId id="635" r:id="rId18"/>
    <p:sldId id="611" r:id="rId19"/>
    <p:sldId id="605" r:id="rId20"/>
    <p:sldId id="584" r:id="rId21"/>
    <p:sldId id="639" r:id="rId22"/>
    <p:sldId id="530" r:id="rId23"/>
    <p:sldId id="586" r:id="rId24"/>
    <p:sldId id="641" r:id="rId25"/>
    <p:sldId id="587" r:id="rId26"/>
    <p:sldId id="612" r:id="rId27"/>
    <p:sldId id="616" r:id="rId28"/>
    <p:sldId id="617" r:id="rId29"/>
    <p:sldId id="620" r:id="rId30"/>
    <p:sldId id="614" r:id="rId31"/>
    <p:sldId id="640" r:id="rId32"/>
    <p:sldId id="628" r:id="rId33"/>
    <p:sldId id="629" r:id="rId34"/>
    <p:sldId id="632" r:id="rId35"/>
    <p:sldId id="518" r:id="rId36"/>
  </p:sldIdLst>
  <p:sldSz cx="9144000" cy="6858000" type="screen4x3"/>
  <p:notesSz cx="7315200" cy="96012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7">
          <p15:clr>
            <a:srgbClr val="A4A3A4"/>
          </p15:clr>
        </p15:guide>
        <p15:guide id="2" pos="44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0033CC"/>
    <a:srgbClr val="008000"/>
    <a:srgbClr val="FFFF99"/>
    <a:srgbClr val="C00000"/>
    <a:srgbClr val="CC00CC"/>
    <a:srgbClr val="FF0000"/>
    <a:srgbClr val="33CC33"/>
    <a:srgbClr val="CED1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76" autoAdjust="0"/>
    <p:restoredTop sz="85443" autoAdjust="0"/>
  </p:normalViewPr>
  <p:slideViewPr>
    <p:cSldViewPr>
      <p:cViewPr varScale="1">
        <p:scale>
          <a:sx n="97" d="100"/>
          <a:sy n="97" d="100"/>
        </p:scale>
        <p:origin x="-2056" y="-104"/>
      </p:cViewPr>
      <p:guideLst>
        <p:guide orient="horz" pos="2387"/>
        <p:guide pos="44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6.xml"/><Relationship Id="rId21" Type="http://schemas.openxmlformats.org/officeDocument/2006/relationships/slide" Target="slides/slide7.xml"/><Relationship Id="rId22" Type="http://schemas.openxmlformats.org/officeDocument/2006/relationships/slide" Target="slides/slide8.xml"/><Relationship Id="rId23" Type="http://schemas.openxmlformats.org/officeDocument/2006/relationships/slide" Target="slides/slide9.xml"/><Relationship Id="rId24" Type="http://schemas.openxmlformats.org/officeDocument/2006/relationships/slide" Target="slides/slide10.xml"/><Relationship Id="rId25" Type="http://schemas.openxmlformats.org/officeDocument/2006/relationships/slide" Target="slides/slide11.xml"/><Relationship Id="rId26" Type="http://schemas.openxmlformats.org/officeDocument/2006/relationships/slide" Target="slides/slide12.xml"/><Relationship Id="rId27" Type="http://schemas.openxmlformats.org/officeDocument/2006/relationships/slide" Target="slides/slide13.xml"/><Relationship Id="rId28" Type="http://schemas.openxmlformats.org/officeDocument/2006/relationships/slide" Target="slides/slide14.xml"/><Relationship Id="rId2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16.xml"/><Relationship Id="rId31" Type="http://schemas.openxmlformats.org/officeDocument/2006/relationships/slide" Target="slides/slide17.xml"/><Relationship Id="rId32" Type="http://schemas.openxmlformats.org/officeDocument/2006/relationships/slide" Target="slides/slide18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19.xml"/><Relationship Id="rId34" Type="http://schemas.openxmlformats.org/officeDocument/2006/relationships/slide" Target="slides/slide20.xml"/><Relationship Id="rId35" Type="http://schemas.openxmlformats.org/officeDocument/2006/relationships/slide" Target="slides/slide21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" Target="slides/slide1.xml"/><Relationship Id="rId16" Type="http://schemas.openxmlformats.org/officeDocument/2006/relationships/slide" Target="slides/slide2.xml"/><Relationship Id="rId17" Type="http://schemas.openxmlformats.org/officeDocument/2006/relationships/slide" Target="slides/slide3.xml"/><Relationship Id="rId18" Type="http://schemas.openxmlformats.org/officeDocument/2006/relationships/slide" Target="slides/slide4.xml"/><Relationship Id="rId19" Type="http://schemas.openxmlformats.org/officeDocument/2006/relationships/slide" Target="slides/slide5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Relationship Id="rId2" Type="http://schemas.openxmlformats.org/officeDocument/2006/relationships/image" Target="../media/image2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wmf"/><Relationship Id="rId5" Type="http://schemas.openxmlformats.org/officeDocument/2006/relationships/image" Target="../media/image27.wmf"/><Relationship Id="rId6" Type="http://schemas.openxmlformats.org/officeDocument/2006/relationships/image" Target="../media/image28.wmf"/><Relationship Id="rId1" Type="http://schemas.openxmlformats.org/officeDocument/2006/relationships/image" Target="../media/image23.emf"/><Relationship Id="rId2" Type="http://schemas.openxmlformats.org/officeDocument/2006/relationships/image" Target="../media/image2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Relationship Id="rId2" Type="http://schemas.openxmlformats.org/officeDocument/2006/relationships/image" Target="../media/image3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Relationship Id="rId2" Type="http://schemas.openxmlformats.org/officeDocument/2006/relationships/image" Target="../media/image3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Relationship Id="rId2" Type="http://schemas.openxmlformats.org/officeDocument/2006/relationships/image" Target="../media/image4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40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smtClean="0"/>
            </a:lvl1pPr>
          </a:lstStyle>
          <a:p>
            <a:pPr>
              <a:defRPr/>
            </a:pPr>
            <a:fld id="{E8376B43-5ED2-49D1-B41B-7AA7B9DB57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20535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宋体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宋体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宋体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宋体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宋体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 eaLnBrk="1" hangingPunct="1"/>
            <a:fld id="{3078BE16-2EC4-4690-90BD-FE3EA089FE79}" type="slidenum">
              <a:rPr lang="en-US" altLang="en-US" sz="1300">
                <a:solidFill>
                  <a:srgbClr val="000000"/>
                </a:solidFill>
              </a:rPr>
              <a:pPr algn="r" defTabSz="966788" eaLnBrk="1" hangingPunct="1"/>
              <a:t>6</a:t>
            </a:fld>
            <a:endParaRPr lang="en-US" altLang="en-US" sz="1300">
              <a:solidFill>
                <a:srgbClr val="000000"/>
              </a:solidFill>
            </a:endParaRPr>
          </a:p>
        </p:txBody>
      </p:sp>
      <p:sp>
        <p:nvSpPr>
          <p:cNvPr id="215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6988" y="731838"/>
            <a:ext cx="4725987" cy="3544887"/>
          </a:xfrm>
          <a:ln/>
        </p:spPr>
      </p:sp>
      <p:sp>
        <p:nvSpPr>
          <p:cNvPr id="2150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8850" y="4592638"/>
            <a:ext cx="5397500" cy="4276725"/>
          </a:xfrm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mtClean="0">
                <a:ea typeface="宋体" pitchFamily="2" charset="-122"/>
              </a:rPr>
              <a:t>Quickly discuss dissipation, thermal noise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mtClean="0">
                <a:ea typeface="宋体" pitchFamily="2" charset="-122"/>
              </a:rPr>
              <a:t>Linear oscillator – no qubit</a:t>
            </a:r>
          </a:p>
        </p:txBody>
      </p:sp>
    </p:spTree>
    <p:extLst>
      <p:ext uri="{BB962C8B-B14F-4D97-AF65-F5344CB8AC3E}">
        <p14:creationId xmlns:p14="http://schemas.microsoft.com/office/powerpoint/2010/main" val="401301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216067" name="Notes Placehold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3112" cy="4321175"/>
          </a:xfrm>
          <a:noFill/>
          <a:ln/>
        </p:spPr>
        <p:txBody>
          <a:bodyPr lIns="95601" tIns="47801" rIns="95601" bIns="47801"/>
          <a:lstStyle/>
          <a:p>
            <a:pPr>
              <a:spcBef>
                <a:spcPct val="0"/>
              </a:spcBef>
            </a:pPr>
            <a:r>
              <a:rPr lang="en-US" altLang="en-US" smtClean="0">
                <a:ea typeface="宋体" pitchFamily="2" charset="-122"/>
              </a:rPr>
              <a:t>modular</a:t>
            </a:r>
          </a:p>
        </p:txBody>
      </p:sp>
      <p:sp>
        <p:nvSpPr>
          <p:cNvPr id="216068" name="Slide Number Placeholder 3"/>
          <p:cNvSpPr txBox="1">
            <a:spLocks noGrp="1"/>
          </p:cNvSpPr>
          <p:nvPr/>
        </p:nvSpPr>
        <p:spPr bwMode="auto">
          <a:xfrm>
            <a:off x="4143375" y="9117013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601" tIns="47801" rIns="95601" bIns="47801" anchor="b"/>
          <a:lstStyle/>
          <a:p>
            <a:pPr algn="r" eaLnBrk="1" hangingPunct="1"/>
            <a:fld id="{B68630A2-3DC3-4120-94FF-11F549FE2993}" type="slidenum">
              <a:rPr lang="en-US" altLang="en-US" sz="13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7</a:t>
            </a:fld>
            <a:endParaRPr lang="en-US" altLang="en-US" sz="13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74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Shape 3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96" name="Shape 3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116955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Point:</a:t>
            </a:r>
            <a:r>
              <a:rPr lang="en-US" baseline="0" dirty="0" smtClean="0"/>
              <a:t>  Real Experiment, quasi 1 electron, 3 channel problem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Na </a:t>
            </a:r>
            <a:r>
              <a:rPr lang="en-US" dirty="0" err="1" smtClean="0"/>
              <a:t>exicted</a:t>
            </a:r>
            <a:r>
              <a:rPr lang="en-US" baseline="0" dirty="0" smtClean="0"/>
              <a:t> state lifetime = 16.1 ns.   Reference ‘</a:t>
            </a:r>
            <a:r>
              <a:rPr lang="en-US" dirty="0" smtClean="0"/>
              <a:t>Measurement of the </a:t>
            </a:r>
            <a:r>
              <a:rPr lang="en-US" dirty="0" err="1" smtClean="0"/>
              <a:t>Radiative</a:t>
            </a:r>
            <a:r>
              <a:rPr lang="en-US" dirty="0" smtClean="0"/>
              <a:t> Lifetimes of the First Excited States of Na, K, </a:t>
            </a:r>
            <a:r>
              <a:rPr lang="en-US" dirty="0" err="1" smtClean="0"/>
              <a:t>Rb</a:t>
            </a:r>
            <a:r>
              <a:rPr lang="en-US" dirty="0" smtClean="0"/>
              <a:t>, and Cs by Means of the Phase-Shift Method*’  by John K. Link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2 He -24.59eV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11 Na -5.14eV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6023A2-5868-4BED-A5BC-E2098A705D51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981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: Potentials and Couplings as functions of R, converted to H(t) which is too high energy &amp; too fast for our system.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a.u</a:t>
            </a:r>
            <a:r>
              <a:rPr lang="en-US" baseline="0" dirty="0" smtClean="0"/>
              <a:t>. – atomic units  </a:t>
            </a:r>
            <a:r>
              <a:rPr lang="en-US" baseline="0" dirty="0" err="1" smtClean="0"/>
              <a:t>Hartree</a:t>
            </a:r>
            <a:r>
              <a:rPr lang="en-US" baseline="0" dirty="0" smtClean="0"/>
              <a:t> for Energy, </a:t>
            </a:r>
            <a:r>
              <a:rPr lang="en-US" baseline="0" dirty="0" err="1" smtClean="0"/>
              <a:t>bohr</a:t>
            </a:r>
            <a:r>
              <a:rPr lang="en-US" baseline="0" dirty="0" smtClean="0"/>
              <a:t> radius for 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6023A2-5868-4BED-A5BC-E2098A705D51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472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6023A2-5868-4BED-A5BC-E2098A705D51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515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have the cartoon</a:t>
            </a:r>
            <a:r>
              <a:rPr lang="en-US" baseline="0" dirty="0" smtClean="0"/>
              <a:t> in the upper right because I need to introduce it at some point to use it as a legend for the pulse sequence.  Let me know if you think of a better way.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6023A2-5868-4BED-A5BC-E2098A705D51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205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76B43-5ED2-49D1-B41B-7AA7B9DB57C9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8475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65C1F-AF70-4FE5-A43C-95C0D08DD5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7A321-7988-4362-B896-E626865297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D4D76-1953-4068-A1AF-A58B576686A5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6236B-FA20-422B-AF4A-3562381A2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54BDC-BC5A-4A15-9346-A634EC4F695A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EA608-F585-4F7C-888D-12C4E1B023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03BAB-FA87-429C-95CF-2AE90EED993B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0F843-DDDC-4A28-BD57-25D0E1537D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3D3D6-B583-49BD-A8D0-35AE09B6CF40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9144B-D0F3-4ED5-8D41-8A647AF861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4EC48-B993-47FC-BDC4-131F75A88CAE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9BDC5-13CE-45C2-AB43-60B7770E65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7D57A-E9AD-463C-95E2-7E148793132E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FC84F-8A88-4000-A544-0E2B120F36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BAD9B-C603-4CB8-A2F0-5A79A4711DF1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50B99-18DF-4972-869E-F74518C49A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FF4C9-A542-4888-82B5-82902B9D2AA6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A0935-783A-423C-80DA-3856D85803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0EC12-2144-4A6C-89D4-377D9A5D39AB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020A6-B306-4103-8430-B68303CC46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E9A50-036F-4B5B-A593-6446145F84B0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D1B2A-307F-4E44-B97C-0D0CFF8815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95B8-33B5-4088-AA01-88E776994A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8AED8-4647-4395-B2A1-8DC8E169CF68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248AB-46B1-457E-9136-BE5B648253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B7A0B-A502-4705-9F52-826B88CFA4B3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FE55F-80FB-49D0-B0C7-1850DFCF74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8BE63-B098-4A19-8E1B-F69404BA22A0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AB8D6-55AE-4A6C-9BFF-99999C83B2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08106-9568-49AC-9FC9-746428508704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5F32-F4C5-4504-B60C-828C87F69B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76362-C30F-40EB-99A5-EBAFEFC9B5A8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69FC3-76BA-4E23-831D-BB8AD0C600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8285A-5296-4DFC-B772-CC0CC7DED893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CA681-32E2-421D-A18D-72690DBF4B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B2449-C9BF-4BE7-B22D-195ACAE01C83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83B96-4048-4ADB-BD1B-26D95D41FE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0F027-1501-4B23-AC7D-2B08531942D5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96903-A750-427B-802A-84C5962415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507CB94-BDA2-4F6D-B976-D1834AB2383B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0723F404-7E77-4CFE-8AD5-99D0E234AF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3B03FC0-6673-4B77-B818-B0E85BFA5590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06AACC02-7C56-4A87-A297-70368BFB5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EB29AEB5-72E6-48A7-8589-5DB2E449BF9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E9DC80E-4345-4B2A-9CAF-4BC90ED39653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C5AA42C2-FCA6-4222-8835-935FF22645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F4F2BAE-BDC1-445D-931A-0D7D72788D8A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13ED49DD-03D3-4113-B4E8-DD70AD4330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BE640C4-E014-4E07-891C-47D28ED476DB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4EC20B0A-860B-4CAA-A831-592A8D726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6230E1D-2CB3-4944-BB52-F4C941F4A049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BAED3F54-B840-4476-AE38-99BDC3A3EF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B480D98-EAE9-4799-95ED-6D297F035027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6650233D-4BA8-4BC2-A258-270409D9ED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80CC3AC-CB5A-4B9A-89A0-43251DFC42ED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8B1F228D-8EA0-4798-A24E-07B5709410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7E3773D-46E2-4619-B4EA-14538E387036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F1FDBC5D-1895-49C7-8BAB-276E1EE72A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4C8E975-987F-4097-8F25-A08AFD1506F4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D195ADAB-5DBE-496D-815B-E74C8D360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546B41A-ED74-4226-9E39-3C1B34878427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4F40121A-CA10-45B6-88F5-5BBC7C6CB9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18" name="Shape 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buSzPct val="25000"/>
            </a:pPr>
            <a:fld id="{00000000-1234-1234-1234-123412341234}" type="slidenum">
              <a:rPr lang="en-US"/>
              <a:pPr>
                <a:buSzPct val="25000"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366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94B91344-2BE2-42E0-9B07-9C1EA3671C1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190500" y="152400"/>
            <a:ext cx="8763000" cy="762000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0" y="1143000"/>
            <a:ext cx="9144000" cy="5714999"/>
          </a:xfrm>
          <a:prstGeom prst="rect">
            <a:avLst/>
          </a:prstGeom>
          <a:solidFill>
            <a:srgbClr val="BFBFBF">
              <a:alpha val="0"/>
            </a:srgbClr>
          </a:solidFill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6241168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buSzPct val="25000"/>
            </a:pPr>
            <a:fld id="{00000000-1234-1234-1234-123412341234}" type="slidenum">
              <a:rPr lang="en-US"/>
              <a:pPr>
                <a:buSzPct val="25000"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2721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buSzPct val="25000"/>
            </a:pPr>
            <a:fld id="{00000000-1234-1234-1234-123412341234}" type="slidenum">
              <a:rPr lang="en-US"/>
              <a:pPr>
                <a:buSzPct val="25000"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30900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buSzPct val="25000"/>
            </a:pPr>
            <a:fld id="{00000000-1234-1234-1234-123412341234}" type="slidenum">
              <a:rPr lang="en-US"/>
              <a:pPr>
                <a:buSzPct val="25000"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87664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46" name="Shape 4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buSzPct val="25000"/>
            </a:pPr>
            <a:fld id="{00000000-1234-1234-1234-123412341234}" type="slidenum">
              <a:rPr lang="en-US"/>
              <a:pPr>
                <a:buSzPct val="25000"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39983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buSzPct val="25000"/>
            </a:pPr>
            <a:fld id="{00000000-1234-1234-1234-123412341234}" type="slidenum">
              <a:rPr lang="en-US"/>
              <a:pPr>
                <a:buSzPct val="25000"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2012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buSzPct val="25000"/>
            </a:pPr>
            <a:fld id="{00000000-1234-1234-1234-123412341234}" type="slidenum">
              <a:rPr lang="en-US"/>
              <a:pPr>
                <a:buSzPct val="25000"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069998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buSzPct val="25000"/>
            </a:pPr>
            <a:fld id="{00000000-1234-1234-1234-123412341234}" type="slidenum">
              <a:rPr lang="en-US"/>
              <a:pPr>
                <a:buSzPct val="25000"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784879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buSzPct val="25000"/>
            </a:pPr>
            <a:fld id="{00000000-1234-1234-1234-123412341234}" type="slidenum">
              <a:rPr lang="en-US"/>
              <a:pPr>
                <a:buSzPct val="25000"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684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D993-56DE-4D60-9E9B-0255AD378C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1E8B4-7D73-494C-8E60-DFF4762E01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209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AC82EE0C-6B1F-4CF5-ADC6-DBA8A0309DA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D993-56DE-4D60-9E9B-0255AD378C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1E8B4-7D73-494C-8E60-DFF4762E01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59211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D993-56DE-4D60-9E9B-0255AD378C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1E8B4-7D73-494C-8E60-DFF4762E01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74961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D993-56DE-4D60-9E9B-0255AD378C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1E8B4-7D73-494C-8E60-DFF4762E01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093504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D993-56DE-4D60-9E9B-0255AD378C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1E8B4-7D73-494C-8E60-DFF4762E01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81334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D993-56DE-4D60-9E9B-0255AD378C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1E8B4-7D73-494C-8E60-DFF4762E01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510695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D993-56DE-4D60-9E9B-0255AD378C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1E8B4-7D73-494C-8E60-DFF4762E01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78052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D993-56DE-4D60-9E9B-0255AD378C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1E8B4-7D73-494C-8E60-DFF4762E01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28265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D993-56DE-4D60-9E9B-0255AD378C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1E8B4-7D73-494C-8E60-DFF4762E01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326082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D993-56DE-4D60-9E9B-0255AD378C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1E8B4-7D73-494C-8E60-DFF4762E01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77816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D993-56DE-4D60-9E9B-0255AD378C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1E8B4-7D73-494C-8E60-DFF4762E01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036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13603CB7-6C97-467D-A4F6-9CD62316D52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4C88A864-EC63-42DA-9975-3D727490562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F21F3EEB-8402-4446-9113-899FA73C05D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CF84F4ED-BB59-47D5-92ED-D28B29255C5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90C6081A-5D11-43F1-842E-DF3DD21AB9D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204D0-D68B-457D-BA28-AF289BF4DE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22C0DE58-657E-46E5-ACF8-36B8770B6EF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0F08EE4-2FA7-4D7D-B6EB-6D67246C5B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A1E7766-C82B-45C7-A9BC-FB2E04EE04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EE678BC-721C-4749-9513-7DB1071A16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43434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3434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89A609-9A42-4BA7-BA47-DD0FDADC4B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F560F7A-1A0F-4C1F-937A-02A26D28F0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4E3F9DE-90A7-4FE3-BCE2-A818B6FCF7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77DA06C-A339-49B4-A100-1836181480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5E0391-D7CE-45A5-924D-3660F7BA19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27B6A5-53DB-4D93-9822-2ACB362372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07C2E-1781-4D09-A27C-B31449D33C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331D2DF-0D58-4BA2-9CFE-4FEA91B123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B4B9EDC-B931-4B4B-9BC7-745BEBD78E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9E4A1A06-24C9-48BA-9227-52E1A5F105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791471AC-9317-4CD0-AE57-6E14291CCB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1266737B-E14F-4E80-B244-EB39775041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DC26D152-3D2E-479A-8CEB-64F5D6B469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32D1B3FE-135B-4416-9B61-66C74DB3C8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FABEC8D0-C477-43FB-A291-98A7DA0406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E10B2494-C0CE-4E65-A81F-148401E9A3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1B0BC821-571E-4865-AD27-60D0FB2D23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43434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3434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F121-471E-4CBE-8B13-46146507DD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F44CFF9A-8207-4506-812D-0D6AA6EE5F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3F8C808C-F472-4A6A-85F7-C94488C907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92691D3-E164-470E-9492-F6F3EA14BD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8B8DC61-2CD9-4967-B726-19C8C2A27C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05D8512-6CD7-4B60-92DC-9AA3428D58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43434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3434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502AB02-3627-468E-945C-B5F9F838BEB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2E6026-5412-4D36-B856-CB0AB25E8E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C5BCD75-CD30-4488-B2E2-3E89D56048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395664-9E94-4405-8B07-67BD759546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0EE8BFE-1A37-4C06-A7F8-C4655A7BD9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B63AC-EFF7-475F-93A2-C00E27E098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8277AFE-73CB-49C5-825C-25C2072CCB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EB32259-34FF-4FFB-A8C6-0D070715AB3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452B666-EA3D-4C23-A06F-06508BFD3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72E4F6C-0FAA-4C6E-A3AE-88201D85D4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3398112-A8A6-4905-AA48-84AC0482C1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BF50F8E-DC2A-49CE-BF9C-DF6C1D57AD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49F0A4-D6BD-4126-A00C-33B5264116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B340C85-16E6-437E-AD18-1AF065D5DD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CC317F2-FDFC-48A2-8A4C-0EC74D9B89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729D6F5-04B5-426C-9025-804D330519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B5C98-8596-4086-BD01-2EAFEB91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BE9907A-8755-4794-BE6B-F96B806EE7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E100DF-6C9A-4C7E-9F44-F1EDA15F5F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57A5EA4-C5A7-4321-B7DD-A50C6E10C6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07434-E832-4046-8D52-4F7842EAE9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673F7-B92A-419B-8611-E28B64504B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8D4AF-D113-460E-8895-2D1BEF04D9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A498C-5A9C-4F72-8C84-46534C0F10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75CF6-8FD2-48E6-8DFD-073ACA2FCE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0FB2B-67C8-4B8E-A3B5-7515E968A3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D20B1-138E-4000-9A03-12F31789F7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32473-0EF2-4D2D-BBFC-55109D563F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D1ED61-0EB8-453D-9620-DB9536AA54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64ABD-401D-4374-9383-CCF82585E6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66E19-E36E-49A9-A0E2-A16847A684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1ED17-6778-4287-8DBE-97403636B8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330F5-6C63-4DB9-8D2F-741DF8AB042D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E0D50-9C93-481A-9152-7208C6814E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1517D-3878-4823-8DCC-86B407D73733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12838-5F80-43C5-8A79-9E101082BA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86E91-0550-4F41-8F0A-538B58EC4915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F9ACF-996A-4236-A939-38FFFEB845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29E16-EDBD-4837-8AD2-DA87E308DF7F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FDA57-B505-4FEF-98CF-129FBFA610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8B586-6C85-4E3B-AE9A-29543372CF7F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FD699-90B8-423C-9B25-C66D2FEEAB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A08A7-9A43-4D17-B015-92B9D993CF09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1035D-C446-49A2-9336-CE6229CC4E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76BB6-3D7E-41EC-8F3B-6A1F6EBFC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F6273-0D7F-49EA-8BB1-8F8E426F7AB3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3E3BF-2420-4E7C-B50D-C9BD2B2B41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42D53-7ACF-4CE8-8C30-39C5F5D30518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79161-6F8E-40A7-A038-2FBFC5A5EB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2A33F-37F1-476A-992B-7E3A85FD6C02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95FBF-C136-4590-9B8A-32CAA0DCCE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7070E-5414-4C95-88DA-51E7155EC2A3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84902-7796-4DD6-9229-B80DD7858A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4D3AF-1B18-459E-9C95-496A2E061620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74ED4-96F4-4C44-B887-6E87471D8F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FEB24-1EA8-4A72-9F2B-3FDE66D1AA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DCA61-9089-4FBF-94BB-AE316A53B821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195E9-8756-415F-A172-0DAD484A8B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5A1AC-163E-417F-B422-813EAF36AD73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FE0E2-E8DB-43A2-8BDA-55807C38F1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8D4FE-B9B8-41BC-8255-BD3CF39D9F67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A9898-8735-495F-BF5D-9E23520BAE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036DF-C4E9-4C5F-8450-781F3FD09996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5853C-96CD-4BF3-A713-C3A679DBE0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96.xml"/><Relationship Id="rId2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9.xml"/><Relationship Id="rId5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2.xml"/><Relationship Id="rId8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5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3.xml"/><Relationship Id="rId8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16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4.xml"/><Relationship Id="rId8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27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35.xml"/><Relationship Id="rId8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38.xml"/><Relationship Id="rId11" Type="http://schemas.openxmlformats.org/officeDocument/2006/relationships/theme" Target="../theme/theme13.xml"/><Relationship Id="rId1" Type="http://schemas.openxmlformats.org/officeDocument/2006/relationships/slideLayout" Target="../slideLayouts/slideLayout129.xml"/><Relationship Id="rId2" Type="http://schemas.openxmlformats.org/officeDocument/2006/relationships/slideLayout" Target="../slideLayouts/slideLayout130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9.xml"/><Relationship Id="rId12" Type="http://schemas.openxmlformats.org/officeDocument/2006/relationships/theme" Target="../theme/theme14.xml"/><Relationship Id="rId1" Type="http://schemas.openxmlformats.org/officeDocument/2006/relationships/slideLayout" Target="../slideLayouts/slideLayout139.xml"/><Relationship Id="rId2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41.xml"/><Relationship Id="rId4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43.xml"/><Relationship Id="rId6" Type="http://schemas.openxmlformats.org/officeDocument/2006/relationships/slideLayout" Target="../slideLayouts/slideLayout144.xml"/><Relationship Id="rId7" Type="http://schemas.openxmlformats.org/officeDocument/2006/relationships/slideLayout" Target="../slideLayouts/slideLayout145.xml"/><Relationship Id="rId8" Type="http://schemas.openxmlformats.org/officeDocument/2006/relationships/slideLayout" Target="../slideLayouts/slideLayout146.xml"/><Relationship Id="rId9" Type="http://schemas.openxmlformats.org/officeDocument/2006/relationships/slideLayout" Target="../slideLayouts/slideLayout147.xml"/><Relationship Id="rId10" Type="http://schemas.openxmlformats.org/officeDocument/2006/relationships/slideLayout" Target="../slideLayouts/slideLayout148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Relationship Id="rId9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1.xml"/><Relationship Id="rId11" Type="http://schemas.openxmlformats.org/officeDocument/2006/relationships/theme" Target="../theme/theme4.xml"/><Relationship Id="rId1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3.xml"/><Relationship Id="rId3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6.xml"/><Relationship Id="rId6" Type="http://schemas.openxmlformats.org/officeDocument/2006/relationships/slideLayout" Target="../slideLayouts/slideLayout47.xml"/><Relationship Id="rId7" Type="http://schemas.openxmlformats.org/officeDocument/2006/relationships/slideLayout" Target="../slideLayouts/slideLayout48.xml"/><Relationship Id="rId8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7.xml"/><Relationship Id="rId6" Type="http://schemas.openxmlformats.org/officeDocument/2006/relationships/slideLayout" Target="../slideLayouts/slideLayout58.xml"/><Relationship Id="rId7" Type="http://schemas.openxmlformats.org/officeDocument/2006/relationships/slideLayout" Target="../slideLayouts/slideLayout59.xml"/><Relationship Id="rId8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2.xml"/><Relationship Id="rId11" Type="http://schemas.openxmlformats.org/officeDocument/2006/relationships/theme" Target="../theme/theme6.xml"/><Relationship Id="rId1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3.xml"/><Relationship Id="rId2" Type="http://schemas.openxmlformats.org/officeDocument/2006/relationships/slideLayout" Target="../slideLayouts/slideLayout64.xml"/><Relationship Id="rId3" Type="http://schemas.openxmlformats.org/officeDocument/2006/relationships/slideLayout" Target="../slideLayouts/slideLayout65.xml"/><Relationship Id="rId4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7.xml"/><Relationship Id="rId6" Type="http://schemas.openxmlformats.org/officeDocument/2006/relationships/slideLayout" Target="../slideLayouts/slideLayout68.xml"/><Relationship Id="rId7" Type="http://schemas.openxmlformats.org/officeDocument/2006/relationships/slideLayout" Target="../slideLayouts/slideLayout69.xml"/><Relationship Id="rId8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2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4.xml"/><Relationship Id="rId2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8.xml"/><Relationship Id="rId6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0.xml"/><Relationship Id="rId8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3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1.xml"/><Relationship Id="rId8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19113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686868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762000"/>
            <a:ext cx="8839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AFCBD8CF-339D-470A-A8A2-6E021B8B85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615" r:id="rId1"/>
    <p:sldLayoutId id="2147493616" r:id="rId2"/>
    <p:sldLayoutId id="2147493617" r:id="rId3"/>
    <p:sldLayoutId id="2147493618" r:id="rId4"/>
    <p:sldLayoutId id="2147493619" r:id="rId5"/>
    <p:sldLayoutId id="2147493620" r:id="rId6"/>
    <p:sldLayoutId id="2147493621" r:id="rId7"/>
    <p:sldLayoutId id="2147493622" r:id="rId8"/>
    <p:sldLayoutId id="2147493623" r:id="rId9"/>
    <p:sldLayoutId id="2147493624" r:id="rId10"/>
    <p:sldLayoutId id="2147493625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2A7DF23-D30C-442A-8833-347E194C3C01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17FF54BC-AD0B-4014-AE83-3534AF20E7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703" r:id="rId1"/>
    <p:sldLayoutId id="2147493704" r:id="rId2"/>
    <p:sldLayoutId id="2147493705" r:id="rId3"/>
    <p:sldLayoutId id="2147493706" r:id="rId4"/>
    <p:sldLayoutId id="2147493707" r:id="rId5"/>
    <p:sldLayoutId id="2147493708" r:id="rId6"/>
    <p:sldLayoutId id="2147493709" r:id="rId7"/>
    <p:sldLayoutId id="2147493710" r:id="rId8"/>
    <p:sldLayoutId id="2147493711" r:id="rId9"/>
    <p:sldLayoutId id="2147493712" r:id="rId10"/>
    <p:sldLayoutId id="214749371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37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3B5416-8B75-4920-88DB-044BCC57C9F0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64B236C4-8769-496C-A37A-0CE5256171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747" r:id="rId1"/>
    <p:sldLayoutId id="2147493748" r:id="rId2"/>
    <p:sldLayoutId id="2147493749" r:id="rId3"/>
    <p:sldLayoutId id="2147493750" r:id="rId4"/>
    <p:sldLayoutId id="2147493751" r:id="rId5"/>
    <p:sldLayoutId id="2147493752" r:id="rId6"/>
    <p:sldLayoutId id="2147493753" r:id="rId7"/>
    <p:sldLayoutId id="2147493754" r:id="rId8"/>
    <p:sldLayoutId id="2147493755" r:id="rId9"/>
    <p:sldLayoutId id="2147493756" r:id="rId10"/>
    <p:sldLayoutId id="214749375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89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fld id="{40997746-4A79-4DFF-A4B4-05D24B59EEDF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E3D93E5-6F17-4C08-9BC6-28160B5A0A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864" r:id="rId1"/>
    <p:sldLayoutId id="2147493865" r:id="rId2"/>
    <p:sldLayoutId id="2147493866" r:id="rId3"/>
    <p:sldLayoutId id="2147493867" r:id="rId4"/>
    <p:sldLayoutId id="2147493868" r:id="rId5"/>
    <p:sldLayoutId id="2147493869" r:id="rId6"/>
    <p:sldLayoutId id="2147493870" r:id="rId7"/>
    <p:sldLayoutId id="2147493871" r:id="rId8"/>
    <p:sldLayoutId id="2147493872" r:id="rId9"/>
    <p:sldLayoutId id="2147493873" r:id="rId10"/>
    <p:sldLayoutId id="21474938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pPr eaLnBrk="1" fontAlgn="auto" hangingPunct="1"/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  <a:rtl val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pPr eaLnBrk="1" fontAlgn="auto" hangingPunct="1"/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  <a:rtl val="0"/>
            </a:endParaRPr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eaLnBrk="1" fontAlgn="auto" hangingPunct="1">
              <a:buSzPct val="25000"/>
            </a:pPr>
            <a:fld id="{00000000-1234-1234-1234-123412341234}" type="slidenum">
              <a:rPr lang="en-US" kern="0">
                <a:rtl val="0"/>
              </a:rPr>
              <a:pPr eaLnBrk="1" fontAlgn="auto" hangingPunct="1">
                <a:buSzPct val="25000"/>
              </a:pPr>
              <a:t>‹#›</a:t>
            </a:fld>
            <a:endParaRPr lang="en-US" kern="0"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170906631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93932" r:id="rId1"/>
    <p:sldLayoutId id="2147493933" r:id="rId2"/>
    <p:sldLayoutId id="2147493934" r:id="rId3"/>
    <p:sldLayoutId id="2147493935" r:id="rId4"/>
    <p:sldLayoutId id="2147493936" r:id="rId5"/>
    <p:sldLayoutId id="2147493937" r:id="rId6"/>
    <p:sldLayoutId id="2147493938" r:id="rId7"/>
    <p:sldLayoutId id="2147493939" r:id="rId8"/>
    <p:sldLayoutId id="2147493940" r:id="rId9"/>
    <p:sldLayoutId id="2147493941" r:id="rId10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75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34BD993-56DE-4D60-9E9B-0255AD378C2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10/10/16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161E8B4-7D73-494C-8E60-DFF4762E01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12420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955" r:id="rId1"/>
    <p:sldLayoutId id="2147493956" r:id="rId2"/>
    <p:sldLayoutId id="2147493957" r:id="rId3"/>
    <p:sldLayoutId id="2147493958" r:id="rId4"/>
    <p:sldLayoutId id="2147493959" r:id="rId5"/>
    <p:sldLayoutId id="2147493960" r:id="rId6"/>
    <p:sldLayoutId id="2147493961" r:id="rId7"/>
    <p:sldLayoutId id="2147493962" r:id="rId8"/>
    <p:sldLayoutId id="2147493963" r:id="rId9"/>
    <p:sldLayoutId id="2147493964" r:id="rId10"/>
    <p:sldLayoutId id="214749396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588A970-0495-4C9E-A56A-A6E05304DE8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802" r:id="rId1"/>
    <p:sldLayoutId id="2147493803" r:id="rId2"/>
    <p:sldLayoutId id="2147493804" r:id="rId3"/>
    <p:sldLayoutId id="2147493805" r:id="rId4"/>
    <p:sldLayoutId id="2147493806" r:id="rId5"/>
    <p:sldLayoutId id="2147493807" r:id="rId6"/>
    <p:sldLayoutId id="2147493808" r:id="rId7"/>
    <p:sldLayoutId id="2147493809" r:id="rId8"/>
    <p:sldLayoutId id="2147493810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宋体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  <a:cs typeface="宋体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  <a:cs typeface="宋体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  <a:cs typeface="宋体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  <a:cs typeface="宋体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宋体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宋体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宋体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宋体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宋体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gradien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762000"/>
            <a:ext cx="8839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594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94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94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65A0AC0-265E-4EF0-BC8E-1976FC57BB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811" r:id="rId1"/>
    <p:sldLayoutId id="2147493812" r:id="rId2"/>
    <p:sldLayoutId id="2147493813" r:id="rId3"/>
    <p:sldLayoutId id="2147493814" r:id="rId4"/>
    <p:sldLayoutId id="2147493815" r:id="rId5"/>
    <p:sldLayoutId id="2147493816" r:id="rId6"/>
    <p:sldLayoutId id="2147493817" r:id="rId7"/>
    <p:sldLayoutId id="2147493818" r:id="rId8"/>
    <p:sldLayoutId id="2147493819" r:id="rId9"/>
    <p:sldLayoutId id="2147493820" r:id="rId10"/>
    <p:sldLayoutId id="2147493821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FA8C49BA-C905-461F-99BB-F7C5942FC3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822" r:id="rId1"/>
    <p:sldLayoutId id="2147493823" r:id="rId2"/>
    <p:sldLayoutId id="2147493824" r:id="rId3"/>
    <p:sldLayoutId id="2147493825" r:id="rId4"/>
    <p:sldLayoutId id="2147493826" r:id="rId5"/>
    <p:sldLayoutId id="2147493827" r:id="rId6"/>
    <p:sldLayoutId id="2147493828" r:id="rId7"/>
    <p:sldLayoutId id="2147493829" r:id="rId8"/>
    <p:sldLayoutId id="2147493830" r:id="rId9"/>
    <p:sldLayoutId id="2147493831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gradien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762000"/>
            <a:ext cx="8839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079CE296-FC4A-4DAE-AD64-9329B980EC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832" r:id="rId1"/>
    <p:sldLayoutId id="2147493833" r:id="rId2"/>
    <p:sldLayoutId id="2147493834" r:id="rId3"/>
    <p:sldLayoutId id="2147493835" r:id="rId4"/>
    <p:sldLayoutId id="2147493836" r:id="rId5"/>
    <p:sldLayoutId id="2147493837" r:id="rId6"/>
    <p:sldLayoutId id="2147493838" r:id="rId7"/>
    <p:sldLayoutId id="2147493839" r:id="rId8"/>
    <p:sldLayoutId id="2147493840" r:id="rId9"/>
    <p:sldLayoutId id="2147493841" r:id="rId10"/>
    <p:sldLayoutId id="2147493842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150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76716843-71A2-405A-8D6C-CF5BC27080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843" r:id="rId1"/>
    <p:sldLayoutId id="2147493844" r:id="rId2"/>
    <p:sldLayoutId id="2147493845" r:id="rId3"/>
    <p:sldLayoutId id="2147493846" r:id="rId4"/>
    <p:sldLayoutId id="2147493847" r:id="rId5"/>
    <p:sldLayoutId id="2147493848" r:id="rId6"/>
    <p:sldLayoutId id="2147493849" r:id="rId7"/>
    <p:sldLayoutId id="2147493850" r:id="rId8"/>
    <p:sldLayoutId id="2147493851" r:id="rId9"/>
    <p:sldLayoutId id="2147493852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+mn-lt"/>
                <a:ea typeface="宋体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+mn-lt"/>
                <a:ea typeface="宋体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1750573C-F454-447E-8DD9-0B934E61BF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637" r:id="rId1"/>
    <p:sldLayoutId id="2147493638" r:id="rId2"/>
    <p:sldLayoutId id="2147493639" r:id="rId3"/>
    <p:sldLayoutId id="2147493640" r:id="rId4"/>
    <p:sldLayoutId id="2147493641" r:id="rId5"/>
    <p:sldLayoutId id="2147493642" r:id="rId6"/>
    <p:sldLayoutId id="2147493643" r:id="rId7"/>
    <p:sldLayoutId id="2147493644" r:id="rId8"/>
    <p:sldLayoutId id="2147493645" r:id="rId9"/>
    <p:sldLayoutId id="2147493646" r:id="rId10"/>
    <p:sldLayoutId id="214749364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39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ea typeface="宋体"/>
                <a:cs typeface="宋体"/>
              </a:defRPr>
            </a:lvl1pPr>
          </a:lstStyle>
          <a:p>
            <a:pPr>
              <a:defRPr/>
            </a:pPr>
            <a:fld id="{C51DBDE5-BD8A-46DC-A35D-8A73200B31F4}" type="datetimeFigureOut">
              <a:rPr lang="en-US"/>
              <a:pPr>
                <a:defRPr/>
              </a:pPr>
              <a:t>10/10/16</a:t>
            </a:fld>
            <a:endParaRPr lang="en-US"/>
          </a:p>
        </p:txBody>
      </p:sp>
      <p:sp>
        <p:nvSpPr>
          <p:cNvPr id="839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ea typeface="宋体"/>
                <a:cs typeface="宋体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36CA99F1-A9FE-4E82-BC3C-63BF8F665E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648" r:id="rId1"/>
    <p:sldLayoutId id="2147493649" r:id="rId2"/>
    <p:sldLayoutId id="2147493650" r:id="rId3"/>
    <p:sldLayoutId id="2147493651" r:id="rId4"/>
    <p:sldLayoutId id="2147493652" r:id="rId5"/>
    <p:sldLayoutId id="2147493653" r:id="rId6"/>
    <p:sldLayoutId id="2147493654" r:id="rId7"/>
    <p:sldLayoutId id="2147493655" r:id="rId8"/>
    <p:sldLayoutId id="2147493656" r:id="rId9"/>
    <p:sldLayoutId id="2147493657" r:id="rId10"/>
    <p:sldLayoutId id="214749365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66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670" r:id="rId1"/>
    <p:sldLayoutId id="2147493671" r:id="rId2"/>
    <p:sldLayoutId id="2147493672" r:id="rId3"/>
    <p:sldLayoutId id="2147493673" r:id="rId4"/>
    <p:sldLayoutId id="2147493674" r:id="rId5"/>
    <p:sldLayoutId id="2147493675" r:id="rId6"/>
    <p:sldLayoutId id="2147493676" r:id="rId7"/>
    <p:sldLayoutId id="2147493677" r:id="rId8"/>
    <p:sldLayoutId id="2147493678" r:id="rId9"/>
    <p:sldLayoutId id="2147493679" r:id="rId10"/>
    <p:sldLayoutId id="214749368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8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0.xml"/><Relationship Id="rId2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0.wmf"/><Relationship Id="rId5" Type="http://schemas.openxmlformats.org/officeDocument/2006/relationships/image" Target="../media/image22.png"/><Relationship Id="rId6" Type="http://schemas.openxmlformats.org/officeDocument/2006/relationships/oleObject" Target="../embeddings/oleObject2.bin"/><Relationship Id="rId7" Type="http://schemas.openxmlformats.org/officeDocument/2006/relationships/image" Target="../media/image2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0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emf"/><Relationship Id="rId12" Type="http://schemas.openxmlformats.org/officeDocument/2006/relationships/oleObject" Target="../embeddings/oleObject6.bin"/><Relationship Id="rId13" Type="http://schemas.openxmlformats.org/officeDocument/2006/relationships/image" Target="../media/image26.wmf"/><Relationship Id="rId14" Type="http://schemas.openxmlformats.org/officeDocument/2006/relationships/oleObject" Target="../embeddings/oleObject7.bin"/><Relationship Id="rId15" Type="http://schemas.openxmlformats.org/officeDocument/2006/relationships/image" Target="../media/image27.wmf"/><Relationship Id="rId16" Type="http://schemas.openxmlformats.org/officeDocument/2006/relationships/oleObject" Target="../embeddings/oleObject8.bin"/><Relationship Id="rId17" Type="http://schemas.openxmlformats.org/officeDocument/2006/relationships/image" Target="../media/image28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45.xml"/><Relationship Id="rId3" Type="http://schemas.openxmlformats.org/officeDocument/2006/relationships/notesSlide" Target="../notesSlides/notesSlide4.xml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oleObject" Target="../embeddings/oleObject3.bin"/><Relationship Id="rId7" Type="http://schemas.openxmlformats.org/officeDocument/2006/relationships/image" Target="../media/image23.emf"/><Relationship Id="rId8" Type="http://schemas.openxmlformats.org/officeDocument/2006/relationships/oleObject" Target="../embeddings/oleObject4.bin"/><Relationship Id="rId9" Type="http://schemas.openxmlformats.org/officeDocument/2006/relationships/image" Target="../media/image24.emf"/><Relationship Id="rId10" Type="http://schemas.openxmlformats.org/officeDocument/2006/relationships/oleObject" Target="../embeddings/oleObject5.bin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6.png"/><Relationship Id="rId12" Type="http://schemas.openxmlformats.org/officeDocument/2006/relationships/image" Target="../media/image37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45.xml"/><Relationship Id="rId3" Type="http://schemas.openxmlformats.org/officeDocument/2006/relationships/notesSlide" Target="../notesSlides/notesSlide5.xml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oleObject" Target="../embeddings/oleObject9.bin"/><Relationship Id="rId8" Type="http://schemas.openxmlformats.org/officeDocument/2006/relationships/image" Target="../media/image31.wmf"/><Relationship Id="rId9" Type="http://schemas.openxmlformats.org/officeDocument/2006/relationships/oleObject" Target="../embeddings/oleObject10.bin"/><Relationship Id="rId10" Type="http://schemas.openxmlformats.org/officeDocument/2006/relationships/image" Target="../media/image32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oleObject" Target="../embeddings/oleObject11.bin"/><Relationship Id="rId7" Type="http://schemas.openxmlformats.org/officeDocument/2006/relationships/image" Target="../media/image31.wmf"/><Relationship Id="rId8" Type="http://schemas.openxmlformats.org/officeDocument/2006/relationships/oleObject" Target="../embeddings/oleObject12.bin"/><Relationship Id="rId9" Type="http://schemas.openxmlformats.org/officeDocument/2006/relationships/image" Target="../media/image38.emf"/><Relationship Id="rId10" Type="http://schemas.openxmlformats.org/officeDocument/2006/relationships/image" Target="../media/image41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4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image" Target="../media/image44.png"/><Relationship Id="rId5" Type="http://schemas.openxmlformats.org/officeDocument/2006/relationships/oleObject" Target="../embeddings/oleObject13.bin"/><Relationship Id="rId6" Type="http://schemas.openxmlformats.org/officeDocument/2006/relationships/image" Target="../media/image42.wmf"/><Relationship Id="rId7" Type="http://schemas.openxmlformats.org/officeDocument/2006/relationships/image" Target="../media/image45.png"/><Relationship Id="rId8" Type="http://schemas.openxmlformats.org/officeDocument/2006/relationships/oleObject" Target="../embeddings/oleObject14.bin"/><Relationship Id="rId9" Type="http://schemas.openxmlformats.org/officeDocument/2006/relationships/image" Target="../media/image43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4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30.png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7" Type="http://schemas.openxmlformats.org/officeDocument/2006/relationships/image" Target="../media/image50.png"/><Relationship Id="rId8" Type="http://schemas.openxmlformats.org/officeDocument/2006/relationships/image" Target="../media/image51.png"/><Relationship Id="rId1" Type="http://schemas.openxmlformats.org/officeDocument/2006/relationships/slideLayout" Target="../slideLayouts/slideLayout145.xml"/><Relationship Id="rId2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30.png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7" Type="http://schemas.openxmlformats.org/officeDocument/2006/relationships/image" Target="../media/image50.png"/><Relationship Id="rId8" Type="http://schemas.openxmlformats.org/officeDocument/2006/relationships/image" Target="../media/image51.png"/><Relationship Id="rId1" Type="http://schemas.openxmlformats.org/officeDocument/2006/relationships/slideLayout" Target="../slideLayouts/slideLayout145.xml"/><Relationship Id="rId2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7" Type="http://schemas.openxmlformats.org/officeDocument/2006/relationships/image" Target="../media/image51.png"/><Relationship Id="rId8" Type="http://schemas.openxmlformats.org/officeDocument/2006/relationships/image" Target="../media/image52.png"/><Relationship Id="rId9" Type="http://schemas.openxmlformats.org/officeDocument/2006/relationships/image" Target="../media/image30.png"/><Relationship Id="rId1" Type="http://schemas.openxmlformats.org/officeDocument/2006/relationships/slideLayout" Target="../slideLayouts/slideLayout145.xml"/><Relationship Id="rId2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oleObject" Target="../embeddings/oleObject15.bin"/><Relationship Id="rId5" Type="http://schemas.openxmlformats.org/officeDocument/2006/relationships/image" Target="../media/image53.wmf"/><Relationship Id="rId6" Type="http://schemas.openxmlformats.org/officeDocument/2006/relationships/image" Target="../media/image30.png"/><Relationship Id="rId7" Type="http://schemas.openxmlformats.org/officeDocument/2006/relationships/image" Target="../media/image55.png"/><Relationship Id="rId8" Type="http://schemas.openxmlformats.org/officeDocument/2006/relationships/image" Target="../media/image29.png"/><Relationship Id="rId9" Type="http://schemas.openxmlformats.org/officeDocument/2006/relationships/image" Target="../media/image56.png"/><Relationship Id="rId10" Type="http://schemas.openxmlformats.org/officeDocument/2006/relationships/image" Target="../media/image57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4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image" Target="../media/image58.png"/><Relationship Id="rId5" Type="http://schemas.openxmlformats.org/officeDocument/2006/relationships/oleObject" Target="../embeddings/oleObject16.bin"/><Relationship Id="rId6" Type="http://schemas.openxmlformats.org/officeDocument/2006/relationships/image" Target="../media/image20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1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Relationship Id="rId2" Type="http://schemas.openxmlformats.org/officeDocument/2006/relationships/image" Target="../media/image7.jpg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69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91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30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Relationship Id="rId2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raightOnArray_IMG_0911.jpg"/>
          <p:cNvPicPr>
            <a:picLocks noChangeAspect="1"/>
          </p:cNvPicPr>
          <p:nvPr/>
        </p:nvPicPr>
        <p:blipFill>
          <a:blip r:embed="rId2" cstate="screen"/>
          <a:srcRect l="-341" t="3162" r="-198" b="-45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0"/>
            <a:ext cx="68042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chemeClr val="bg1"/>
                </a:solidFill>
                <a:latin typeface="Calibri"/>
                <a:ea typeface="+mn-ea"/>
              </a:rPr>
              <a:t>Simulating Quantum Chemistry with a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chemeClr val="bg1"/>
                </a:solidFill>
                <a:latin typeface="Calibri"/>
                <a:ea typeface="+mn-ea"/>
              </a:rPr>
              <a:t>Fully Coupled Quantum Processor</a:t>
            </a:r>
            <a:endParaRPr lang="en-US" sz="2400" b="1" dirty="0" smtClean="0">
              <a:solidFill>
                <a:schemeClr val="bg1"/>
              </a:solidFill>
              <a:latin typeface="Calibri"/>
              <a:ea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Calibri"/>
                <a:ea typeface="+mn-ea"/>
              </a:rPr>
              <a:t>Molecular Collision of Na and He</a:t>
            </a:r>
            <a:endParaRPr lang="en-US" sz="2400" b="1" dirty="0">
              <a:solidFill>
                <a:schemeClr val="bg1"/>
              </a:solidFill>
              <a:latin typeface="Calibri"/>
              <a:ea typeface="+mn-ea"/>
            </a:endParaRPr>
          </a:p>
        </p:txBody>
      </p:sp>
      <p:sp>
        <p:nvSpPr>
          <p:cNvPr id="18" name="Rectangle 17"/>
          <p:cNvSpPr/>
          <p:nvPr/>
        </p:nvSpPr>
        <p:spPr>
          <a:xfrm rot="16200000">
            <a:off x="3162300" y="876300"/>
            <a:ext cx="2819400" cy="9144000"/>
          </a:xfrm>
          <a:prstGeom prst="rect">
            <a:avLst/>
          </a:prstGeom>
          <a:solidFill>
            <a:schemeClr val="tx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/>
          <a:srcRect b="28240"/>
          <a:stretch>
            <a:fillRect/>
          </a:stretch>
        </p:blipFill>
        <p:spPr bwMode="auto">
          <a:xfrm>
            <a:off x="1511300" y="4038600"/>
            <a:ext cx="62611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742152" y="253097"/>
            <a:ext cx="2366352" cy="1015663"/>
          </a:xfrm>
          <a:prstGeom prst="rect">
            <a:avLst/>
          </a:prstGeom>
          <a:solidFill>
            <a:schemeClr val="tx1">
              <a:alpha val="59999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en-US" sz="2000" b="1" dirty="0">
                <a:solidFill>
                  <a:schemeClr val="bg1"/>
                </a:solidFill>
              </a:rPr>
              <a:t>John </a:t>
            </a:r>
            <a:r>
              <a:rPr lang="en-US" altLang="en-US" sz="2000" b="1" dirty="0" smtClean="0">
                <a:solidFill>
                  <a:schemeClr val="bg1"/>
                </a:solidFill>
              </a:rPr>
              <a:t>Martinis</a:t>
            </a:r>
          </a:p>
          <a:p>
            <a:pPr algn="ctr"/>
            <a:r>
              <a:rPr lang="en-US" altLang="en-US" sz="2000" b="1" dirty="0" smtClean="0">
                <a:solidFill>
                  <a:schemeClr val="bg1"/>
                </a:solidFill>
              </a:rPr>
              <a:t>UC Santa Barbara</a:t>
            </a:r>
          </a:p>
          <a:p>
            <a:pPr algn="ctr"/>
            <a:r>
              <a:rPr lang="en-US" altLang="en-US" sz="2000" b="1" dirty="0" smtClean="0">
                <a:solidFill>
                  <a:schemeClr val="bg1"/>
                </a:solidFill>
              </a:rPr>
              <a:t>Google</a:t>
            </a:r>
            <a:endParaRPr lang="en-US" alt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694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>
              <a:ea typeface="宋体" pitchFamily="2" charset="-12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  <p:pic>
        <p:nvPicPr>
          <p:cNvPr id="202756" name="Picture 2" descr="U:\John\incoming\fromJulian\box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0525" y="0"/>
            <a:ext cx="102965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9732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mmonLabInfrastructureForJGVisi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59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6396751"/>
              </p:ext>
            </p:extLst>
          </p:nvPr>
        </p:nvGraphicFramePr>
        <p:xfrm>
          <a:off x="2664966" y="-62384"/>
          <a:ext cx="6803578" cy="3995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143" name="Graph" r:id="rId3" imgW="2854147" imgH="2160422" progId="">
                  <p:embed/>
                </p:oleObj>
              </mc:Choice>
              <mc:Fallback>
                <p:oleObj name="Graph" r:id="rId3" imgW="2854147" imgH="216042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4966" y="-62384"/>
                        <a:ext cx="6803578" cy="39954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8418" name="Arc 89"/>
          <p:cNvSpPr>
            <a:spLocks/>
          </p:cNvSpPr>
          <p:nvPr/>
        </p:nvSpPr>
        <p:spPr bwMode="auto">
          <a:xfrm flipH="1">
            <a:off x="1617663" y="2339975"/>
            <a:ext cx="338137" cy="296863"/>
          </a:xfrm>
          <a:custGeom>
            <a:avLst/>
            <a:gdLst>
              <a:gd name="T0" fmla="*/ 0 w 29221"/>
              <a:gd name="T1" fmla="*/ 2147483647 h 21600"/>
              <a:gd name="T2" fmla="*/ 2147483647 w 29221"/>
              <a:gd name="T3" fmla="*/ 2147483647 h 21600"/>
              <a:gd name="T4" fmla="*/ 2147483647 w 29221"/>
              <a:gd name="T5" fmla="*/ 2147483647 h 21600"/>
              <a:gd name="T6" fmla="*/ 0 60000 65536"/>
              <a:gd name="T7" fmla="*/ 0 60000 65536"/>
              <a:gd name="T8" fmla="*/ 0 60000 65536"/>
              <a:gd name="T9" fmla="*/ 0 w 29221"/>
              <a:gd name="T10" fmla="*/ 0 h 21600"/>
              <a:gd name="T11" fmla="*/ 29221 w 2922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221" h="21600" fill="none" extrusionOk="0">
                <a:moveTo>
                  <a:pt x="-1" y="5797"/>
                </a:moveTo>
                <a:cubicBezTo>
                  <a:pt x="3998" y="2071"/>
                  <a:pt x="9260" y="-1"/>
                  <a:pt x="14726" y="0"/>
                </a:cubicBezTo>
                <a:cubicBezTo>
                  <a:pt x="20083" y="0"/>
                  <a:pt x="25249" y="1990"/>
                  <a:pt x="29221" y="5585"/>
                </a:cubicBezTo>
              </a:path>
              <a:path w="29221" h="21600" stroke="0" extrusionOk="0">
                <a:moveTo>
                  <a:pt x="-1" y="5797"/>
                </a:moveTo>
                <a:cubicBezTo>
                  <a:pt x="3998" y="2071"/>
                  <a:pt x="9260" y="-1"/>
                  <a:pt x="14726" y="0"/>
                </a:cubicBezTo>
                <a:cubicBezTo>
                  <a:pt x="20083" y="0"/>
                  <a:pt x="25249" y="1990"/>
                  <a:pt x="29221" y="5585"/>
                </a:cubicBezTo>
                <a:lnTo>
                  <a:pt x="14726" y="21600"/>
                </a:lnTo>
                <a:lnTo>
                  <a:pt x="-1" y="5797"/>
                </a:lnTo>
                <a:close/>
              </a:path>
            </a:pathLst>
          </a:cu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88420" name="Picture 24" descr="T1"/>
          <p:cNvPicPr>
            <a:picLocks noChangeAspect="1" noChangeArrowheads="1"/>
          </p:cNvPicPr>
          <p:nvPr/>
        </p:nvPicPr>
        <p:blipFill>
          <a:blip r:embed="rId5" cstate="print"/>
          <a:srcRect l="8748" r="7498" b="5690"/>
          <a:stretch>
            <a:fillRect/>
          </a:stretch>
        </p:blipFill>
        <p:spPr bwMode="auto">
          <a:xfrm>
            <a:off x="3594795" y="3455988"/>
            <a:ext cx="5129212" cy="296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8421" name="Text Box 21"/>
          <p:cNvSpPr txBox="1">
            <a:spLocks noChangeArrowheads="1"/>
          </p:cNvSpPr>
          <p:nvPr/>
        </p:nvSpPr>
        <p:spPr bwMode="auto">
          <a:xfrm>
            <a:off x="179512" y="41275"/>
            <a:ext cx="3081693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3200" dirty="0" err="1">
                <a:solidFill>
                  <a:srgbClr val="000000"/>
                </a:solidFill>
              </a:rPr>
              <a:t>Qubit</a:t>
            </a:r>
            <a:r>
              <a:rPr lang="en-US" altLang="en-US" sz="3200" dirty="0">
                <a:solidFill>
                  <a:srgbClr val="000000"/>
                </a:solidFill>
              </a:rPr>
              <a:t> </a:t>
            </a:r>
            <a:r>
              <a:rPr lang="en-US" altLang="en-US" sz="3200" dirty="0" smtClean="0">
                <a:solidFill>
                  <a:srgbClr val="000000"/>
                </a:solidFill>
              </a:rPr>
              <a:t>Operation</a:t>
            </a:r>
            <a:endParaRPr lang="en-US" altLang="en-US" sz="3200" dirty="0">
              <a:solidFill>
                <a:srgbClr val="000000"/>
              </a:solidFill>
            </a:endParaRPr>
          </a:p>
        </p:txBody>
      </p:sp>
      <p:grpSp>
        <p:nvGrpSpPr>
          <p:cNvPr id="188422" name="Group 4"/>
          <p:cNvGrpSpPr>
            <a:grpSpLocks/>
          </p:cNvGrpSpPr>
          <p:nvPr/>
        </p:nvGrpSpPr>
        <p:grpSpPr bwMode="auto">
          <a:xfrm>
            <a:off x="852488" y="2327275"/>
            <a:ext cx="295275" cy="207963"/>
            <a:chOff x="2643" y="735"/>
            <a:chExt cx="201" cy="123"/>
          </a:xfrm>
        </p:grpSpPr>
        <p:grpSp>
          <p:nvGrpSpPr>
            <p:cNvPr id="188482" name="Group 5"/>
            <p:cNvGrpSpPr>
              <a:grpSpLocks/>
            </p:cNvGrpSpPr>
            <p:nvPr/>
          </p:nvGrpSpPr>
          <p:grpSpPr bwMode="auto">
            <a:xfrm>
              <a:off x="2643" y="735"/>
              <a:ext cx="41" cy="123"/>
              <a:chOff x="150" y="384"/>
              <a:chExt cx="170" cy="96"/>
            </a:xfrm>
          </p:grpSpPr>
          <p:sp>
            <p:nvSpPr>
              <p:cNvPr id="96409" name="Arc 6"/>
              <p:cNvSpPr>
                <a:spLocks/>
              </p:cNvSpPr>
              <p:nvPr/>
            </p:nvSpPr>
            <p:spPr bwMode="auto">
              <a:xfrm flipH="1">
                <a:off x="150" y="384"/>
                <a:ext cx="85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6410" name="Arc 7"/>
              <p:cNvSpPr>
                <a:spLocks/>
              </p:cNvSpPr>
              <p:nvPr/>
            </p:nvSpPr>
            <p:spPr bwMode="auto">
              <a:xfrm flipH="1" flipV="1">
                <a:off x="235" y="384"/>
                <a:ext cx="85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188483" name="Group 8"/>
            <p:cNvGrpSpPr>
              <a:grpSpLocks/>
            </p:cNvGrpSpPr>
            <p:nvPr/>
          </p:nvGrpSpPr>
          <p:grpSpPr bwMode="auto">
            <a:xfrm>
              <a:off x="2684" y="735"/>
              <a:ext cx="40" cy="123"/>
              <a:chOff x="150" y="384"/>
              <a:chExt cx="170" cy="96"/>
            </a:xfrm>
          </p:grpSpPr>
          <p:sp>
            <p:nvSpPr>
              <p:cNvPr id="96407" name="Arc 9"/>
              <p:cNvSpPr>
                <a:spLocks/>
              </p:cNvSpPr>
              <p:nvPr/>
            </p:nvSpPr>
            <p:spPr bwMode="auto">
              <a:xfrm flipH="1">
                <a:off x="150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6408" name="Arc 10"/>
              <p:cNvSpPr>
                <a:spLocks/>
              </p:cNvSpPr>
              <p:nvPr/>
            </p:nvSpPr>
            <p:spPr bwMode="auto">
              <a:xfrm flipH="1" flipV="1">
                <a:off x="233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188484" name="Group 11"/>
            <p:cNvGrpSpPr>
              <a:grpSpLocks/>
            </p:cNvGrpSpPr>
            <p:nvPr/>
          </p:nvGrpSpPr>
          <p:grpSpPr bwMode="auto">
            <a:xfrm>
              <a:off x="2724" y="735"/>
              <a:ext cx="40" cy="123"/>
              <a:chOff x="150" y="384"/>
              <a:chExt cx="170" cy="96"/>
            </a:xfrm>
          </p:grpSpPr>
          <p:sp>
            <p:nvSpPr>
              <p:cNvPr id="96405" name="Arc 12"/>
              <p:cNvSpPr>
                <a:spLocks/>
              </p:cNvSpPr>
              <p:nvPr/>
            </p:nvSpPr>
            <p:spPr bwMode="auto">
              <a:xfrm flipH="1">
                <a:off x="150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6406" name="Arc 13"/>
              <p:cNvSpPr>
                <a:spLocks/>
              </p:cNvSpPr>
              <p:nvPr/>
            </p:nvSpPr>
            <p:spPr bwMode="auto">
              <a:xfrm flipH="1" flipV="1">
                <a:off x="233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188485" name="Group 14"/>
            <p:cNvGrpSpPr>
              <a:grpSpLocks/>
            </p:cNvGrpSpPr>
            <p:nvPr/>
          </p:nvGrpSpPr>
          <p:grpSpPr bwMode="auto">
            <a:xfrm>
              <a:off x="2764" y="735"/>
              <a:ext cx="40" cy="123"/>
              <a:chOff x="150" y="384"/>
              <a:chExt cx="170" cy="96"/>
            </a:xfrm>
          </p:grpSpPr>
          <p:sp>
            <p:nvSpPr>
              <p:cNvPr id="96403" name="Arc 15"/>
              <p:cNvSpPr>
                <a:spLocks/>
              </p:cNvSpPr>
              <p:nvPr/>
            </p:nvSpPr>
            <p:spPr bwMode="auto">
              <a:xfrm flipH="1">
                <a:off x="150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6404" name="Arc 16"/>
              <p:cNvSpPr>
                <a:spLocks/>
              </p:cNvSpPr>
              <p:nvPr/>
            </p:nvSpPr>
            <p:spPr bwMode="auto">
              <a:xfrm flipH="1" flipV="1">
                <a:off x="233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188486" name="Group 17"/>
            <p:cNvGrpSpPr>
              <a:grpSpLocks/>
            </p:cNvGrpSpPr>
            <p:nvPr/>
          </p:nvGrpSpPr>
          <p:grpSpPr bwMode="auto">
            <a:xfrm>
              <a:off x="2804" y="735"/>
              <a:ext cx="40" cy="123"/>
              <a:chOff x="150" y="384"/>
              <a:chExt cx="170" cy="96"/>
            </a:xfrm>
          </p:grpSpPr>
          <p:sp>
            <p:nvSpPr>
              <p:cNvPr id="96401" name="Arc 18"/>
              <p:cNvSpPr>
                <a:spLocks/>
              </p:cNvSpPr>
              <p:nvPr/>
            </p:nvSpPr>
            <p:spPr bwMode="auto">
              <a:xfrm flipH="1">
                <a:off x="150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6402" name="Arc 19"/>
              <p:cNvSpPr>
                <a:spLocks/>
              </p:cNvSpPr>
              <p:nvPr/>
            </p:nvSpPr>
            <p:spPr bwMode="auto">
              <a:xfrm flipH="1" flipV="1">
                <a:off x="233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</p:grpSp>
      <p:sp>
        <p:nvSpPr>
          <p:cNvPr id="95237" name="Line 20"/>
          <p:cNvSpPr>
            <a:spLocks noChangeShapeType="1"/>
          </p:cNvSpPr>
          <p:nvPr/>
        </p:nvSpPr>
        <p:spPr bwMode="auto">
          <a:xfrm flipH="1">
            <a:off x="619125" y="2435225"/>
            <a:ext cx="233363" cy="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/>
            <a:tailEnd type="none" w="sm" len="med"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grpSp>
        <p:nvGrpSpPr>
          <p:cNvPr id="188424" name="Group 22"/>
          <p:cNvGrpSpPr>
            <a:grpSpLocks/>
          </p:cNvGrpSpPr>
          <p:nvPr/>
        </p:nvGrpSpPr>
        <p:grpSpPr bwMode="auto">
          <a:xfrm>
            <a:off x="1147763" y="2322513"/>
            <a:ext cx="295275" cy="207962"/>
            <a:chOff x="2643" y="735"/>
            <a:chExt cx="201" cy="123"/>
          </a:xfrm>
        </p:grpSpPr>
        <p:grpSp>
          <p:nvGrpSpPr>
            <p:cNvPr id="188467" name="Group 23"/>
            <p:cNvGrpSpPr>
              <a:grpSpLocks/>
            </p:cNvGrpSpPr>
            <p:nvPr/>
          </p:nvGrpSpPr>
          <p:grpSpPr bwMode="auto">
            <a:xfrm>
              <a:off x="2643" y="735"/>
              <a:ext cx="41" cy="123"/>
              <a:chOff x="150" y="384"/>
              <a:chExt cx="170" cy="96"/>
            </a:xfrm>
          </p:grpSpPr>
          <p:sp>
            <p:nvSpPr>
              <p:cNvPr id="96394" name="Arc 24"/>
              <p:cNvSpPr>
                <a:spLocks/>
              </p:cNvSpPr>
              <p:nvPr/>
            </p:nvSpPr>
            <p:spPr bwMode="auto">
              <a:xfrm flipH="1">
                <a:off x="150" y="384"/>
                <a:ext cx="85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6395" name="Arc 25"/>
              <p:cNvSpPr>
                <a:spLocks/>
              </p:cNvSpPr>
              <p:nvPr/>
            </p:nvSpPr>
            <p:spPr bwMode="auto">
              <a:xfrm flipH="1" flipV="1">
                <a:off x="235" y="384"/>
                <a:ext cx="85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188468" name="Group 26"/>
            <p:cNvGrpSpPr>
              <a:grpSpLocks/>
            </p:cNvGrpSpPr>
            <p:nvPr/>
          </p:nvGrpSpPr>
          <p:grpSpPr bwMode="auto">
            <a:xfrm>
              <a:off x="2684" y="735"/>
              <a:ext cx="40" cy="123"/>
              <a:chOff x="150" y="384"/>
              <a:chExt cx="170" cy="96"/>
            </a:xfrm>
          </p:grpSpPr>
          <p:sp>
            <p:nvSpPr>
              <p:cNvPr id="96392" name="Arc 27"/>
              <p:cNvSpPr>
                <a:spLocks/>
              </p:cNvSpPr>
              <p:nvPr/>
            </p:nvSpPr>
            <p:spPr bwMode="auto">
              <a:xfrm flipH="1">
                <a:off x="150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6393" name="Arc 28"/>
              <p:cNvSpPr>
                <a:spLocks/>
              </p:cNvSpPr>
              <p:nvPr/>
            </p:nvSpPr>
            <p:spPr bwMode="auto">
              <a:xfrm flipH="1" flipV="1">
                <a:off x="233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188469" name="Group 29"/>
            <p:cNvGrpSpPr>
              <a:grpSpLocks/>
            </p:cNvGrpSpPr>
            <p:nvPr/>
          </p:nvGrpSpPr>
          <p:grpSpPr bwMode="auto">
            <a:xfrm>
              <a:off x="2724" y="735"/>
              <a:ext cx="40" cy="123"/>
              <a:chOff x="150" y="384"/>
              <a:chExt cx="170" cy="96"/>
            </a:xfrm>
          </p:grpSpPr>
          <p:sp>
            <p:nvSpPr>
              <p:cNvPr id="96390" name="Arc 30"/>
              <p:cNvSpPr>
                <a:spLocks/>
              </p:cNvSpPr>
              <p:nvPr/>
            </p:nvSpPr>
            <p:spPr bwMode="auto">
              <a:xfrm flipH="1">
                <a:off x="150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6391" name="Arc 31"/>
              <p:cNvSpPr>
                <a:spLocks/>
              </p:cNvSpPr>
              <p:nvPr/>
            </p:nvSpPr>
            <p:spPr bwMode="auto">
              <a:xfrm flipH="1" flipV="1">
                <a:off x="233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188470" name="Group 32"/>
            <p:cNvGrpSpPr>
              <a:grpSpLocks/>
            </p:cNvGrpSpPr>
            <p:nvPr/>
          </p:nvGrpSpPr>
          <p:grpSpPr bwMode="auto">
            <a:xfrm>
              <a:off x="2764" y="735"/>
              <a:ext cx="40" cy="123"/>
              <a:chOff x="150" y="384"/>
              <a:chExt cx="170" cy="96"/>
            </a:xfrm>
          </p:grpSpPr>
          <p:sp>
            <p:nvSpPr>
              <p:cNvPr id="96388" name="Arc 33"/>
              <p:cNvSpPr>
                <a:spLocks/>
              </p:cNvSpPr>
              <p:nvPr/>
            </p:nvSpPr>
            <p:spPr bwMode="auto">
              <a:xfrm flipH="1">
                <a:off x="150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6389" name="Arc 34"/>
              <p:cNvSpPr>
                <a:spLocks/>
              </p:cNvSpPr>
              <p:nvPr/>
            </p:nvSpPr>
            <p:spPr bwMode="auto">
              <a:xfrm flipH="1" flipV="1">
                <a:off x="233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188471" name="Group 35"/>
            <p:cNvGrpSpPr>
              <a:grpSpLocks/>
            </p:cNvGrpSpPr>
            <p:nvPr/>
          </p:nvGrpSpPr>
          <p:grpSpPr bwMode="auto">
            <a:xfrm>
              <a:off x="2804" y="735"/>
              <a:ext cx="40" cy="123"/>
              <a:chOff x="150" y="384"/>
              <a:chExt cx="170" cy="96"/>
            </a:xfrm>
          </p:grpSpPr>
          <p:sp>
            <p:nvSpPr>
              <p:cNvPr id="96386" name="Arc 36"/>
              <p:cNvSpPr>
                <a:spLocks/>
              </p:cNvSpPr>
              <p:nvPr/>
            </p:nvSpPr>
            <p:spPr bwMode="auto">
              <a:xfrm flipH="1">
                <a:off x="150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6387" name="Arc 37"/>
              <p:cNvSpPr>
                <a:spLocks/>
              </p:cNvSpPr>
              <p:nvPr/>
            </p:nvSpPr>
            <p:spPr bwMode="auto">
              <a:xfrm flipH="1" flipV="1">
                <a:off x="233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</p:grpSp>
      <p:sp>
        <p:nvSpPr>
          <p:cNvPr id="188425" name="Text Box 38"/>
          <p:cNvSpPr txBox="1">
            <a:spLocks noChangeArrowheads="1"/>
          </p:cNvSpPr>
          <p:nvPr/>
        </p:nvSpPr>
        <p:spPr bwMode="auto">
          <a:xfrm>
            <a:off x="1457325" y="2559050"/>
            <a:ext cx="738188" cy="3365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600">
                <a:solidFill>
                  <a:srgbClr val="008000"/>
                </a:solidFill>
                <a:cs typeface="Arial" charset="0"/>
              </a:rPr>
              <a:t>Meas</a:t>
            </a:r>
            <a:r>
              <a:rPr lang="en-US" altLang="en-US" sz="1600">
                <a:solidFill>
                  <a:srgbClr val="000000"/>
                </a:solidFill>
                <a:cs typeface="Arial" charset="0"/>
              </a:rPr>
              <a:t>.</a:t>
            </a:r>
          </a:p>
        </p:txBody>
      </p:sp>
      <p:sp>
        <p:nvSpPr>
          <p:cNvPr id="95241" name="Line 39"/>
          <p:cNvSpPr>
            <a:spLocks noChangeShapeType="1"/>
          </p:cNvSpPr>
          <p:nvPr/>
        </p:nvSpPr>
        <p:spPr bwMode="auto">
          <a:xfrm>
            <a:off x="842963" y="2643188"/>
            <a:ext cx="6048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5242" name="Text Box 40"/>
          <p:cNvSpPr txBox="1">
            <a:spLocks noChangeArrowheads="1"/>
          </p:cNvSpPr>
          <p:nvPr/>
        </p:nvSpPr>
        <p:spPr bwMode="auto">
          <a:xfrm>
            <a:off x="862013" y="2600325"/>
            <a:ext cx="663575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000">
                <a:solidFill>
                  <a:srgbClr val="000000"/>
                </a:solidFill>
                <a:cs typeface="Arial" charset="0"/>
              </a:rPr>
              <a:t>time</a:t>
            </a:r>
          </a:p>
        </p:txBody>
      </p:sp>
      <p:sp>
        <p:nvSpPr>
          <p:cNvPr id="95255" name="Text Box 53"/>
          <p:cNvSpPr txBox="1">
            <a:spLocks noChangeArrowheads="1"/>
          </p:cNvSpPr>
          <p:nvPr/>
        </p:nvSpPr>
        <p:spPr bwMode="auto">
          <a:xfrm>
            <a:off x="971550" y="1438275"/>
            <a:ext cx="633413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600" b="1">
                <a:solidFill>
                  <a:srgbClr val="FF0000"/>
                </a:solidFill>
                <a:cs typeface="Arial" charset="0"/>
              </a:rPr>
              <a:t>Rabi</a:t>
            </a:r>
          </a:p>
        </p:txBody>
      </p:sp>
      <p:grpSp>
        <p:nvGrpSpPr>
          <p:cNvPr id="188429" name="Group 154"/>
          <p:cNvGrpSpPr>
            <a:grpSpLocks/>
          </p:cNvGrpSpPr>
          <p:nvPr/>
        </p:nvGrpSpPr>
        <p:grpSpPr bwMode="auto">
          <a:xfrm>
            <a:off x="465138" y="5329238"/>
            <a:ext cx="295275" cy="207962"/>
            <a:chOff x="2643" y="735"/>
            <a:chExt cx="201" cy="123"/>
          </a:xfrm>
        </p:grpSpPr>
        <p:grpSp>
          <p:nvGrpSpPr>
            <p:cNvPr id="188452" name="Group 155"/>
            <p:cNvGrpSpPr>
              <a:grpSpLocks/>
            </p:cNvGrpSpPr>
            <p:nvPr/>
          </p:nvGrpSpPr>
          <p:grpSpPr bwMode="auto">
            <a:xfrm>
              <a:off x="2643" y="735"/>
              <a:ext cx="41" cy="123"/>
              <a:chOff x="150" y="384"/>
              <a:chExt cx="170" cy="96"/>
            </a:xfrm>
          </p:grpSpPr>
          <p:sp>
            <p:nvSpPr>
              <p:cNvPr id="3" name="Arc 156"/>
              <p:cNvSpPr>
                <a:spLocks/>
              </p:cNvSpPr>
              <p:nvPr/>
            </p:nvSpPr>
            <p:spPr bwMode="auto">
              <a:xfrm flipH="1">
                <a:off x="150" y="384"/>
                <a:ext cx="85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4" name="Arc 157"/>
              <p:cNvSpPr>
                <a:spLocks/>
              </p:cNvSpPr>
              <p:nvPr/>
            </p:nvSpPr>
            <p:spPr bwMode="auto">
              <a:xfrm flipH="1" flipV="1">
                <a:off x="235" y="384"/>
                <a:ext cx="85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188453" name="Group 158"/>
            <p:cNvGrpSpPr>
              <a:grpSpLocks/>
            </p:cNvGrpSpPr>
            <p:nvPr/>
          </p:nvGrpSpPr>
          <p:grpSpPr bwMode="auto">
            <a:xfrm>
              <a:off x="2684" y="735"/>
              <a:ext cx="40" cy="123"/>
              <a:chOff x="150" y="384"/>
              <a:chExt cx="170" cy="96"/>
            </a:xfrm>
          </p:grpSpPr>
          <p:sp>
            <p:nvSpPr>
              <p:cNvPr id="5" name="Arc 159"/>
              <p:cNvSpPr>
                <a:spLocks/>
              </p:cNvSpPr>
              <p:nvPr/>
            </p:nvSpPr>
            <p:spPr bwMode="auto">
              <a:xfrm flipH="1">
                <a:off x="150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6" name="Arc 160"/>
              <p:cNvSpPr>
                <a:spLocks/>
              </p:cNvSpPr>
              <p:nvPr/>
            </p:nvSpPr>
            <p:spPr bwMode="auto">
              <a:xfrm flipH="1" flipV="1">
                <a:off x="233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188454" name="Group 161"/>
            <p:cNvGrpSpPr>
              <a:grpSpLocks/>
            </p:cNvGrpSpPr>
            <p:nvPr/>
          </p:nvGrpSpPr>
          <p:grpSpPr bwMode="auto">
            <a:xfrm>
              <a:off x="2724" y="735"/>
              <a:ext cx="40" cy="123"/>
              <a:chOff x="150" y="384"/>
              <a:chExt cx="170" cy="96"/>
            </a:xfrm>
          </p:grpSpPr>
          <p:sp>
            <p:nvSpPr>
              <p:cNvPr id="96276" name="Arc 162"/>
              <p:cNvSpPr>
                <a:spLocks/>
              </p:cNvSpPr>
              <p:nvPr/>
            </p:nvSpPr>
            <p:spPr bwMode="auto">
              <a:xfrm flipH="1">
                <a:off x="150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7" name="Arc 163"/>
              <p:cNvSpPr>
                <a:spLocks/>
              </p:cNvSpPr>
              <p:nvPr/>
            </p:nvSpPr>
            <p:spPr bwMode="auto">
              <a:xfrm flipH="1" flipV="1">
                <a:off x="233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188455" name="Group 164"/>
            <p:cNvGrpSpPr>
              <a:grpSpLocks/>
            </p:cNvGrpSpPr>
            <p:nvPr/>
          </p:nvGrpSpPr>
          <p:grpSpPr bwMode="auto">
            <a:xfrm>
              <a:off x="2764" y="735"/>
              <a:ext cx="40" cy="123"/>
              <a:chOff x="150" y="384"/>
              <a:chExt cx="170" cy="96"/>
            </a:xfrm>
          </p:grpSpPr>
          <p:sp>
            <p:nvSpPr>
              <p:cNvPr id="8" name="Arc 165"/>
              <p:cNvSpPr>
                <a:spLocks/>
              </p:cNvSpPr>
              <p:nvPr/>
            </p:nvSpPr>
            <p:spPr bwMode="auto">
              <a:xfrm flipH="1">
                <a:off x="150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6275" name="Arc 166"/>
              <p:cNvSpPr>
                <a:spLocks/>
              </p:cNvSpPr>
              <p:nvPr/>
            </p:nvSpPr>
            <p:spPr bwMode="auto">
              <a:xfrm flipH="1" flipV="1">
                <a:off x="233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188456" name="Group 167"/>
            <p:cNvGrpSpPr>
              <a:grpSpLocks/>
            </p:cNvGrpSpPr>
            <p:nvPr/>
          </p:nvGrpSpPr>
          <p:grpSpPr bwMode="auto">
            <a:xfrm>
              <a:off x="2804" y="735"/>
              <a:ext cx="40" cy="123"/>
              <a:chOff x="150" y="384"/>
              <a:chExt cx="170" cy="96"/>
            </a:xfrm>
          </p:grpSpPr>
          <p:sp>
            <p:nvSpPr>
              <p:cNvPr id="96272" name="Arc 168"/>
              <p:cNvSpPr>
                <a:spLocks/>
              </p:cNvSpPr>
              <p:nvPr/>
            </p:nvSpPr>
            <p:spPr bwMode="auto">
              <a:xfrm flipH="1">
                <a:off x="150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6273" name="Arc 169"/>
              <p:cNvSpPr>
                <a:spLocks/>
              </p:cNvSpPr>
              <p:nvPr/>
            </p:nvSpPr>
            <p:spPr bwMode="auto">
              <a:xfrm flipH="1" flipV="1">
                <a:off x="233" y="384"/>
                <a:ext cx="87" cy="96"/>
              </a:xfrm>
              <a:custGeom>
                <a:avLst/>
                <a:gdLst>
                  <a:gd name="T0" fmla="*/ 0 w 38387"/>
                  <a:gd name="T1" fmla="*/ 0 h 21600"/>
                  <a:gd name="T2" fmla="*/ 0 w 38387"/>
                  <a:gd name="T3" fmla="*/ 0 h 21600"/>
                  <a:gd name="T4" fmla="*/ 0 w 3838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8387"/>
                  <a:gd name="T10" fmla="*/ 0 h 21600"/>
                  <a:gd name="T11" fmla="*/ 38387 w 3838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87" h="21600" fill="none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</a:path>
                  <a:path w="38387" h="21600" stroke="0" extrusionOk="0">
                    <a:moveTo>
                      <a:pt x="-1" y="11762"/>
                    </a:moveTo>
                    <a:cubicBezTo>
                      <a:pt x="3693" y="4542"/>
                      <a:pt x="11120" y="-1"/>
                      <a:pt x="19230" y="0"/>
                    </a:cubicBezTo>
                    <a:cubicBezTo>
                      <a:pt x="27282" y="0"/>
                      <a:pt x="34667" y="4479"/>
                      <a:pt x="38387" y="11621"/>
                    </a:cubicBezTo>
                    <a:lnTo>
                      <a:pt x="1923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</p:grpSp>
      <p:sp>
        <p:nvSpPr>
          <p:cNvPr id="95258" name="Line 170"/>
          <p:cNvSpPr>
            <a:spLocks noChangeShapeType="1"/>
          </p:cNvSpPr>
          <p:nvPr/>
        </p:nvSpPr>
        <p:spPr bwMode="auto">
          <a:xfrm flipH="1">
            <a:off x="250825" y="5441950"/>
            <a:ext cx="204788" cy="0"/>
          </a:xfrm>
          <a:prstGeom prst="line">
            <a:avLst/>
          </a:prstGeom>
          <a:noFill/>
          <a:ln w="15875">
            <a:solidFill>
              <a:srgbClr val="3333FF"/>
            </a:solidFill>
            <a:round/>
            <a:headEnd/>
            <a:tailEnd type="none" w="sm" len="med"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88431" name="Line 172"/>
          <p:cNvSpPr>
            <a:spLocks noChangeShapeType="1"/>
          </p:cNvSpPr>
          <p:nvPr/>
        </p:nvSpPr>
        <p:spPr bwMode="auto">
          <a:xfrm>
            <a:off x="755650" y="5589588"/>
            <a:ext cx="10080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5261" name="Line 173"/>
          <p:cNvSpPr>
            <a:spLocks noChangeShapeType="1"/>
          </p:cNvSpPr>
          <p:nvPr/>
        </p:nvSpPr>
        <p:spPr bwMode="auto">
          <a:xfrm flipH="1">
            <a:off x="762000" y="5422900"/>
            <a:ext cx="1020763" cy="0"/>
          </a:xfrm>
          <a:prstGeom prst="line">
            <a:avLst/>
          </a:prstGeom>
          <a:noFill/>
          <a:ln w="15875">
            <a:solidFill>
              <a:srgbClr val="3333FF"/>
            </a:solidFill>
            <a:round/>
            <a:headEnd/>
            <a:tailEnd type="none" w="sm" len="med"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5262" name="Text Box 174"/>
          <p:cNvSpPr txBox="1">
            <a:spLocks noChangeArrowheads="1"/>
          </p:cNvSpPr>
          <p:nvPr/>
        </p:nvSpPr>
        <p:spPr bwMode="auto">
          <a:xfrm>
            <a:off x="976313" y="5553075"/>
            <a:ext cx="663575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000">
                <a:solidFill>
                  <a:srgbClr val="000000"/>
                </a:solidFill>
                <a:cs typeface="Arial" charset="0"/>
              </a:rPr>
              <a:t>time</a:t>
            </a:r>
          </a:p>
        </p:txBody>
      </p:sp>
      <p:sp>
        <p:nvSpPr>
          <p:cNvPr id="188434" name="Text Box 175"/>
          <p:cNvSpPr txBox="1">
            <a:spLocks noChangeArrowheads="1"/>
          </p:cNvSpPr>
          <p:nvPr/>
        </p:nvSpPr>
        <p:spPr bwMode="auto">
          <a:xfrm>
            <a:off x="411163" y="4941888"/>
            <a:ext cx="401637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2000" dirty="0" err="1">
                <a:solidFill>
                  <a:srgbClr val="0033CC"/>
                </a:solidFill>
                <a:cs typeface="Arial" charset="0"/>
              </a:rPr>
              <a:t>x</a:t>
            </a:r>
            <a:r>
              <a:rPr lang="en-US" altLang="en-US" sz="2000" baseline="-25000" dirty="0" err="1">
                <a:solidFill>
                  <a:srgbClr val="0033CC"/>
                </a:solidFill>
                <a:latin typeface="Symbol" pitchFamily="18" charset="2"/>
                <a:cs typeface="Arial" charset="0"/>
                <a:sym typeface="Helvetica" pitchFamily="34" charset="0"/>
              </a:rPr>
              <a:t>p</a:t>
            </a:r>
            <a:endParaRPr lang="en-US" altLang="en-US" sz="2000" baseline="-25000" dirty="0">
              <a:solidFill>
                <a:srgbClr val="0033CC"/>
              </a:solidFill>
              <a:latin typeface="Symbol" pitchFamily="18" charset="2"/>
              <a:cs typeface="Arial" charset="0"/>
              <a:sym typeface="Helvetica" pitchFamily="34" charset="0"/>
            </a:endParaRPr>
          </a:p>
        </p:txBody>
      </p:sp>
      <p:sp>
        <p:nvSpPr>
          <p:cNvPr id="95264" name="Text Box 176"/>
          <p:cNvSpPr txBox="1">
            <a:spLocks noChangeArrowheads="1"/>
          </p:cNvSpPr>
          <p:nvPr/>
        </p:nvSpPr>
        <p:spPr bwMode="auto">
          <a:xfrm>
            <a:off x="827088" y="4221163"/>
            <a:ext cx="939800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600" b="1">
                <a:solidFill>
                  <a:srgbClr val="FF0000"/>
                </a:solidFill>
                <a:cs typeface="Arial" charset="0"/>
              </a:rPr>
              <a:t>lifetime</a:t>
            </a:r>
          </a:p>
        </p:txBody>
      </p:sp>
      <p:sp>
        <p:nvSpPr>
          <p:cNvPr id="2" name="Line 20"/>
          <p:cNvSpPr>
            <a:spLocks noChangeShapeType="1"/>
          </p:cNvSpPr>
          <p:nvPr/>
        </p:nvSpPr>
        <p:spPr bwMode="auto">
          <a:xfrm flipH="1">
            <a:off x="1441450" y="2425700"/>
            <a:ext cx="144463" cy="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/>
            <a:tailEnd type="none" w="sm" len="med"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88437" name="Rectangle 87"/>
          <p:cNvSpPr>
            <a:spLocks noChangeArrowheads="1"/>
          </p:cNvSpPr>
          <p:nvPr/>
        </p:nvSpPr>
        <p:spPr bwMode="auto">
          <a:xfrm>
            <a:off x="1576388" y="2276475"/>
            <a:ext cx="431800" cy="288925"/>
          </a:xfrm>
          <a:prstGeom prst="rect">
            <a:avLst/>
          </a:prstGeom>
          <a:noFill/>
          <a:ln w="190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8438" name="Line 88"/>
          <p:cNvSpPr>
            <a:spLocks noChangeShapeType="1"/>
          </p:cNvSpPr>
          <p:nvPr/>
        </p:nvSpPr>
        <p:spPr bwMode="auto">
          <a:xfrm flipV="1">
            <a:off x="1782763" y="2349500"/>
            <a:ext cx="142875" cy="142875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88439" name="Arc 90"/>
          <p:cNvSpPr>
            <a:spLocks/>
          </p:cNvSpPr>
          <p:nvPr/>
        </p:nvSpPr>
        <p:spPr bwMode="auto">
          <a:xfrm flipH="1">
            <a:off x="1833563" y="5340350"/>
            <a:ext cx="338137" cy="296863"/>
          </a:xfrm>
          <a:custGeom>
            <a:avLst/>
            <a:gdLst>
              <a:gd name="T0" fmla="*/ 0 w 29221"/>
              <a:gd name="T1" fmla="*/ 2147483647 h 21600"/>
              <a:gd name="T2" fmla="*/ 2147483647 w 29221"/>
              <a:gd name="T3" fmla="*/ 2147483647 h 21600"/>
              <a:gd name="T4" fmla="*/ 2147483647 w 29221"/>
              <a:gd name="T5" fmla="*/ 2147483647 h 21600"/>
              <a:gd name="T6" fmla="*/ 0 60000 65536"/>
              <a:gd name="T7" fmla="*/ 0 60000 65536"/>
              <a:gd name="T8" fmla="*/ 0 60000 65536"/>
              <a:gd name="T9" fmla="*/ 0 w 29221"/>
              <a:gd name="T10" fmla="*/ 0 h 21600"/>
              <a:gd name="T11" fmla="*/ 29221 w 2922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221" h="21600" fill="none" extrusionOk="0">
                <a:moveTo>
                  <a:pt x="-1" y="5797"/>
                </a:moveTo>
                <a:cubicBezTo>
                  <a:pt x="3998" y="2071"/>
                  <a:pt x="9260" y="-1"/>
                  <a:pt x="14726" y="0"/>
                </a:cubicBezTo>
                <a:cubicBezTo>
                  <a:pt x="20083" y="0"/>
                  <a:pt x="25249" y="1990"/>
                  <a:pt x="29221" y="5585"/>
                </a:cubicBezTo>
              </a:path>
              <a:path w="29221" h="21600" stroke="0" extrusionOk="0">
                <a:moveTo>
                  <a:pt x="-1" y="5797"/>
                </a:moveTo>
                <a:cubicBezTo>
                  <a:pt x="3998" y="2071"/>
                  <a:pt x="9260" y="-1"/>
                  <a:pt x="14726" y="0"/>
                </a:cubicBezTo>
                <a:cubicBezTo>
                  <a:pt x="20083" y="0"/>
                  <a:pt x="25249" y="1990"/>
                  <a:pt x="29221" y="5585"/>
                </a:cubicBezTo>
                <a:lnTo>
                  <a:pt x="14726" y="21600"/>
                </a:lnTo>
                <a:lnTo>
                  <a:pt x="-1" y="5797"/>
                </a:lnTo>
                <a:close/>
              </a:path>
            </a:pathLst>
          </a:cu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88440" name="Text Box 38"/>
          <p:cNvSpPr txBox="1">
            <a:spLocks noChangeArrowheads="1"/>
          </p:cNvSpPr>
          <p:nvPr/>
        </p:nvSpPr>
        <p:spPr bwMode="auto">
          <a:xfrm>
            <a:off x="1673225" y="5559425"/>
            <a:ext cx="738188" cy="3365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600">
                <a:solidFill>
                  <a:srgbClr val="008000"/>
                </a:solidFill>
                <a:cs typeface="Arial" charset="0"/>
              </a:rPr>
              <a:t>Meas.</a:t>
            </a:r>
          </a:p>
        </p:txBody>
      </p:sp>
      <p:sp>
        <p:nvSpPr>
          <p:cNvPr id="188441" name="Rectangle 92"/>
          <p:cNvSpPr>
            <a:spLocks noChangeArrowheads="1"/>
          </p:cNvSpPr>
          <p:nvPr/>
        </p:nvSpPr>
        <p:spPr bwMode="auto">
          <a:xfrm>
            <a:off x="1792288" y="5276850"/>
            <a:ext cx="431800" cy="288925"/>
          </a:xfrm>
          <a:prstGeom prst="rect">
            <a:avLst/>
          </a:prstGeom>
          <a:noFill/>
          <a:ln w="190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8442" name="Line 93"/>
          <p:cNvSpPr>
            <a:spLocks noChangeShapeType="1"/>
          </p:cNvSpPr>
          <p:nvPr/>
        </p:nvSpPr>
        <p:spPr bwMode="auto">
          <a:xfrm flipV="1">
            <a:off x="1998663" y="5349875"/>
            <a:ext cx="142875" cy="142875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88443" name="Rectangle 94"/>
          <p:cNvSpPr>
            <a:spLocks noChangeArrowheads="1"/>
          </p:cNvSpPr>
          <p:nvPr/>
        </p:nvSpPr>
        <p:spPr bwMode="auto">
          <a:xfrm>
            <a:off x="5652195" y="3540125"/>
            <a:ext cx="1079500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8444" name="Text Box 95"/>
          <p:cNvSpPr txBox="1">
            <a:spLocks noChangeArrowheads="1"/>
          </p:cNvSpPr>
          <p:nvPr/>
        </p:nvSpPr>
        <p:spPr bwMode="auto">
          <a:xfrm>
            <a:off x="7307957" y="4005263"/>
            <a:ext cx="1147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T1=29 </a:t>
            </a:r>
            <a:r>
              <a:rPr lang="en-US" altLang="en-US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altLang="en-US">
                <a:solidFill>
                  <a:srgbClr val="000000"/>
                </a:solidFill>
              </a:rPr>
              <a:t>s</a:t>
            </a:r>
          </a:p>
        </p:txBody>
      </p:sp>
      <p:sp>
        <p:nvSpPr>
          <p:cNvPr id="188445" name="Text Box 174"/>
          <p:cNvSpPr txBox="1">
            <a:spLocks noChangeArrowheads="1"/>
          </p:cNvSpPr>
          <p:nvPr/>
        </p:nvSpPr>
        <p:spPr bwMode="auto">
          <a:xfrm>
            <a:off x="5652195" y="6381750"/>
            <a:ext cx="1146175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2000" dirty="0">
                <a:solidFill>
                  <a:srgbClr val="000000"/>
                </a:solidFill>
                <a:cs typeface="Arial" charset="0"/>
              </a:rPr>
              <a:t>time [</a:t>
            </a:r>
            <a:r>
              <a:rPr lang="en-US" altLang="en-US" sz="2000" dirty="0" err="1">
                <a:solidFill>
                  <a:srgbClr val="000000"/>
                </a:solidFill>
                <a:latin typeface="Symbol" pitchFamily="18" charset="2"/>
                <a:cs typeface="Arial" charset="0"/>
              </a:rPr>
              <a:t>m</a:t>
            </a:r>
            <a:r>
              <a:rPr lang="en-US" altLang="en-US" sz="2000" dirty="0" err="1">
                <a:solidFill>
                  <a:srgbClr val="000000"/>
                </a:solidFill>
                <a:cs typeface="Arial" charset="0"/>
              </a:rPr>
              <a:t>s</a:t>
            </a:r>
            <a:r>
              <a:rPr lang="en-US" altLang="en-US" sz="2000" dirty="0">
                <a:solidFill>
                  <a:srgbClr val="000000"/>
                </a:solidFill>
                <a:cs typeface="Arial" charset="0"/>
              </a:rPr>
              <a:t>]</a:t>
            </a:r>
          </a:p>
        </p:txBody>
      </p:sp>
      <p:sp>
        <p:nvSpPr>
          <p:cNvPr id="188447" name="Text Box 98"/>
          <p:cNvSpPr txBox="1">
            <a:spLocks noChangeArrowheads="1"/>
          </p:cNvSpPr>
          <p:nvPr/>
        </p:nvSpPr>
        <p:spPr bwMode="auto">
          <a:xfrm rot="16200000">
            <a:off x="2400201" y="4880769"/>
            <a:ext cx="197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rgbClr val="008000"/>
                </a:solidFill>
              </a:rPr>
              <a:t>probability 1 state</a:t>
            </a:r>
          </a:p>
        </p:txBody>
      </p:sp>
      <p:sp>
        <p:nvSpPr>
          <p:cNvPr id="188449" name="Text Box 95"/>
          <p:cNvSpPr txBox="1">
            <a:spLocks noChangeArrowheads="1"/>
          </p:cNvSpPr>
          <p:nvPr/>
        </p:nvSpPr>
        <p:spPr bwMode="auto">
          <a:xfrm>
            <a:off x="7236520" y="4292600"/>
            <a:ext cx="13112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(T2=10 </a:t>
            </a:r>
            <a:r>
              <a:rPr lang="en-US" altLang="en-US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altLang="en-US">
                <a:solidFill>
                  <a:srgbClr val="000000"/>
                </a:solidFill>
              </a:rPr>
              <a:t>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520" y="2217564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1954700" y="2217564"/>
            <a:ext cx="659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{0,1}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817870" y="513070"/>
            <a:ext cx="50405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299637" y="337439"/>
            <a:ext cx="560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NOT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91" name="Straight Arrow Connector 90"/>
          <p:cNvCxnSpPr/>
          <p:nvPr/>
        </p:nvCxnSpPr>
        <p:spPr>
          <a:xfrm flipV="1">
            <a:off x="3818670" y="252264"/>
            <a:ext cx="288032" cy="838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5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5982438"/>
              </p:ext>
            </p:extLst>
          </p:nvPr>
        </p:nvGraphicFramePr>
        <p:xfrm>
          <a:off x="4211960" y="110976"/>
          <a:ext cx="623887" cy="29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144" name="Equation" r:id="rId6" imgW="482600" imgH="228600" progId="Equation.3">
                  <p:embed/>
                </p:oleObj>
              </mc:Choice>
              <mc:Fallback>
                <p:oleObj name="Equation" r:id="rId6" imgW="482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110976"/>
                        <a:ext cx="623887" cy="2936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" name="TextBox 95"/>
          <p:cNvSpPr txBox="1"/>
          <p:nvPr/>
        </p:nvSpPr>
        <p:spPr>
          <a:xfrm>
            <a:off x="107504" y="5075892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730564" y="5085184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85" name="Text Box 174"/>
          <p:cNvSpPr txBox="1">
            <a:spLocks noChangeArrowheads="1"/>
          </p:cNvSpPr>
          <p:nvPr/>
        </p:nvSpPr>
        <p:spPr bwMode="auto">
          <a:xfrm>
            <a:off x="5652120" y="3212976"/>
            <a:ext cx="1153857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2000" dirty="0">
                <a:solidFill>
                  <a:srgbClr val="000000"/>
                </a:solidFill>
                <a:cs typeface="Arial" charset="0"/>
              </a:rPr>
              <a:t>time </a:t>
            </a:r>
            <a:r>
              <a:rPr lang="en-US" altLang="en-US" sz="2000" dirty="0" smtClean="0">
                <a:solidFill>
                  <a:srgbClr val="000000"/>
                </a:solidFill>
                <a:cs typeface="Arial" charset="0"/>
              </a:rPr>
              <a:t>[ns]</a:t>
            </a:r>
            <a:endParaRPr lang="en-US" altLang="en-US" sz="20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185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raightOnArray_IMG_0911.jpg"/>
          <p:cNvPicPr>
            <a:picLocks noChangeAspect="1"/>
          </p:cNvPicPr>
          <p:nvPr/>
        </p:nvPicPr>
        <p:blipFill>
          <a:blip r:embed="rId2" cstate="screen"/>
          <a:srcRect l="-341" t="3162" r="-198" b="-45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chemeClr val="bg1"/>
                </a:solidFill>
                <a:latin typeface="Calibri"/>
                <a:ea typeface="+mn-ea"/>
              </a:rPr>
              <a:t>Simulating Quantum Chemistry with a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chemeClr val="bg1"/>
                </a:solidFill>
                <a:latin typeface="Calibri"/>
                <a:ea typeface="+mn-ea"/>
              </a:rPr>
              <a:t>Fully Coupled Quantum Processor</a:t>
            </a:r>
            <a:endParaRPr lang="en-US" sz="2400" b="1" dirty="0" smtClean="0">
              <a:solidFill>
                <a:schemeClr val="bg1"/>
              </a:solidFill>
              <a:latin typeface="Calibri"/>
              <a:ea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Calibri"/>
                <a:ea typeface="+mn-ea"/>
              </a:rPr>
              <a:t>Molecular Collision of Na and He</a:t>
            </a:r>
            <a:endParaRPr lang="en-US" sz="2400" b="1" dirty="0">
              <a:solidFill>
                <a:schemeClr val="bg1"/>
              </a:solidFill>
              <a:latin typeface="Calibri"/>
              <a:ea typeface="+mn-ea"/>
            </a:endParaRPr>
          </a:p>
        </p:txBody>
      </p:sp>
      <p:sp>
        <p:nvSpPr>
          <p:cNvPr id="18" name="Rectangle 17"/>
          <p:cNvSpPr/>
          <p:nvPr/>
        </p:nvSpPr>
        <p:spPr>
          <a:xfrm rot="16200000">
            <a:off x="3162300" y="876300"/>
            <a:ext cx="2819400" cy="9144000"/>
          </a:xfrm>
          <a:prstGeom prst="rect">
            <a:avLst/>
          </a:prstGeom>
          <a:solidFill>
            <a:schemeClr val="tx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/>
          <a:srcRect b="28240"/>
          <a:stretch>
            <a:fillRect/>
          </a:stretch>
        </p:blipFill>
        <p:spPr bwMode="auto">
          <a:xfrm>
            <a:off x="1511300" y="4038600"/>
            <a:ext cx="62611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51453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467544" y="4006552"/>
            <a:ext cx="3810000" cy="259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>
            <a:off x="2682220" y="4932620"/>
            <a:ext cx="304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2606020" y="4856420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3P</a:t>
            </a:r>
            <a:endParaRPr lang="en-US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4" cstate="print"/>
          <a:srcRect b="6075"/>
          <a:stretch>
            <a:fillRect/>
          </a:stretch>
        </p:blipFill>
        <p:spPr bwMode="auto">
          <a:xfrm>
            <a:off x="467544" y="1446311"/>
            <a:ext cx="4849906" cy="2270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Straight Arrow Connector 27"/>
          <p:cNvCxnSpPr/>
          <p:nvPr/>
        </p:nvCxnSpPr>
        <p:spPr>
          <a:xfrm flipV="1">
            <a:off x="1158220" y="4246820"/>
            <a:ext cx="0" cy="19812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139170" y="6228020"/>
            <a:ext cx="3067051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rot="16200000">
            <a:off x="24511" y="4999531"/>
            <a:ext cx="126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Energy (</a:t>
            </a:r>
            <a:r>
              <a:rPr lang="en-US" dirty="0" err="1" smtClean="0">
                <a:solidFill>
                  <a:prstClr val="black"/>
                </a:solidFill>
                <a:latin typeface="Calibri"/>
                <a:ea typeface="+mn-ea"/>
              </a:rPr>
              <a:t>eV</a:t>
            </a: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)</a:t>
            </a:r>
            <a:endParaRPr lang="en-US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1386820" y="6015295"/>
            <a:ext cx="304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158220" y="4551620"/>
            <a:ext cx="2327182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386820" y="5078670"/>
            <a:ext cx="304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1310620" y="6228020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He</a:t>
            </a:r>
            <a:endParaRPr lang="en-US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920220" y="6228020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Na</a:t>
            </a:r>
            <a:endParaRPr lang="en-US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27959" y="437278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0</a:t>
            </a:r>
            <a:endParaRPr lang="en-US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463020" y="4170620"/>
            <a:ext cx="1108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Ionization</a:t>
            </a:r>
            <a:endParaRPr lang="en-US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1158220" y="5694620"/>
            <a:ext cx="0" cy="15240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1005820" y="5618420"/>
            <a:ext cx="304800" cy="152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1005820" y="5770820"/>
            <a:ext cx="304800" cy="152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082020" y="6075620"/>
            <a:ext cx="76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640409" y="5880353"/>
            <a:ext cx="489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-25</a:t>
            </a:r>
            <a:endParaRPr lang="en-US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>
            <a:off x="1920220" y="5252900"/>
            <a:ext cx="304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301220" y="4932620"/>
            <a:ext cx="304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1332845" y="5934888"/>
            <a:ext cx="407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1S</a:t>
            </a:r>
            <a:endParaRPr lang="en-US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341286" y="5008820"/>
            <a:ext cx="407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2S</a:t>
            </a:r>
            <a:endParaRPr lang="en-US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1844020" y="5176700"/>
            <a:ext cx="407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3S</a:t>
            </a:r>
            <a:endParaRPr lang="en-US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cxnSp>
        <p:nvCxnSpPr>
          <p:cNvPr id="63" name="Straight Arrow Connector 62"/>
          <p:cNvCxnSpPr/>
          <p:nvPr/>
        </p:nvCxnSpPr>
        <p:spPr>
          <a:xfrm flipV="1">
            <a:off x="1488420" y="5669854"/>
            <a:ext cx="0" cy="32004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1605895" y="5669854"/>
            <a:ext cx="0" cy="32004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1507470" y="5669854"/>
            <a:ext cx="85725" cy="32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 flipV="1">
            <a:off x="1977370" y="4905241"/>
            <a:ext cx="0" cy="32004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1996420" y="4848085"/>
            <a:ext cx="85725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>
            <a:off x="1066431" y="5215755"/>
            <a:ext cx="76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757427" y="5020488"/>
            <a:ext cx="372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-5</a:t>
            </a:r>
            <a:endParaRPr lang="en-US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799602" y="5666045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He:  1s</a:t>
            </a:r>
            <a:r>
              <a:rPr lang="en-US" baseline="30000" dirty="0" smtClean="0">
                <a:solidFill>
                  <a:prstClr val="black"/>
                </a:solidFill>
                <a:latin typeface="Calibri"/>
                <a:ea typeface="+mn-ea"/>
              </a:rPr>
              <a:t>2</a:t>
            </a:r>
            <a:endParaRPr lang="en-US" baseline="300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2799602" y="5894645"/>
            <a:ext cx="1303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Na:  [Ne]3s</a:t>
            </a:r>
            <a:r>
              <a:rPr lang="en-US" baseline="30000" dirty="0" smtClean="0">
                <a:solidFill>
                  <a:prstClr val="black"/>
                </a:solidFill>
                <a:latin typeface="Calibri"/>
                <a:ea typeface="+mn-ea"/>
              </a:rPr>
              <a:t>1</a:t>
            </a:r>
            <a:endParaRPr lang="en-US" baseline="300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>
            <a:off x="3063221" y="4932620"/>
            <a:ext cx="304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V="1">
            <a:off x="3520421" y="4932620"/>
            <a:ext cx="0" cy="320040"/>
          </a:xfrm>
          <a:prstGeom prst="straightConnector1">
            <a:avLst/>
          </a:prstGeom>
          <a:ln w="349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3501369" y="4884998"/>
            <a:ext cx="776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2.1 </a:t>
            </a:r>
            <a:r>
              <a:rPr lang="en-US" dirty="0" err="1" smtClean="0">
                <a:solidFill>
                  <a:prstClr val="black"/>
                </a:solidFill>
                <a:latin typeface="Calibri"/>
                <a:ea typeface="+mn-ea"/>
              </a:rPr>
              <a:t>eV</a:t>
            </a:r>
            <a:endParaRPr lang="en-US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0" y="0"/>
            <a:ext cx="46971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Calibri"/>
                <a:ea typeface="+mn-ea"/>
              </a:rPr>
              <a:t>Inelastic Scattering of Na &amp; He: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prstClr val="black"/>
                </a:solidFill>
                <a:latin typeface="Calibri"/>
                <a:ea typeface="+mn-ea"/>
              </a:rPr>
              <a:t>Experiment</a:t>
            </a:r>
            <a:endParaRPr lang="en-US" sz="2800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pic>
        <p:nvPicPr>
          <p:cNvPr id="46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188640"/>
            <a:ext cx="4038600" cy="1074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" name="Rectangle 48"/>
          <p:cNvSpPr/>
          <p:nvPr/>
        </p:nvSpPr>
        <p:spPr>
          <a:xfrm>
            <a:off x="470792" y="1440298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/>
                <a:ea typeface="+mn-ea"/>
              </a:rPr>
              <a:t>[Olsen 1977]</a:t>
            </a:r>
            <a:endParaRPr lang="en-US" b="1" dirty="0">
              <a:solidFill>
                <a:srgbClr val="FF0000"/>
              </a:solidFill>
              <a:latin typeface="Calibri"/>
              <a:ea typeface="+mn-ea"/>
            </a:endParaRPr>
          </a:p>
        </p:txBody>
      </p:sp>
      <p:graphicFrame>
        <p:nvGraphicFramePr>
          <p:cNvPr id="10342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1203053"/>
              </p:ext>
            </p:extLst>
          </p:nvPr>
        </p:nvGraphicFramePr>
        <p:xfrm>
          <a:off x="4933379" y="5282357"/>
          <a:ext cx="2833687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9514" name="Equation" r:id="rId6" imgW="1574800" imgH="228600" progId="Equation.3">
                  <p:embed/>
                </p:oleObj>
              </mc:Choice>
              <mc:Fallback>
                <p:oleObj name="Equation" r:id="rId6" imgW="1574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3379" y="5282357"/>
                        <a:ext cx="2833687" cy="41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6275441"/>
              </p:ext>
            </p:extLst>
          </p:nvPr>
        </p:nvGraphicFramePr>
        <p:xfrm>
          <a:off x="4933379" y="5764957"/>
          <a:ext cx="2946400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9515" name="Equation" r:id="rId8" imgW="1638300" imgH="228600" progId="Equation.3">
                  <p:embed/>
                </p:oleObj>
              </mc:Choice>
              <mc:Fallback>
                <p:oleObj name="Equation" r:id="rId8" imgW="16383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3379" y="5764957"/>
                        <a:ext cx="2946400" cy="411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0826498"/>
              </p:ext>
            </p:extLst>
          </p:nvPr>
        </p:nvGraphicFramePr>
        <p:xfrm>
          <a:off x="4933379" y="4801344"/>
          <a:ext cx="2995613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9516" name="Equation" r:id="rId10" imgW="1663700" imgH="228600" progId="Equation.3">
                  <p:embed/>
                </p:oleObj>
              </mc:Choice>
              <mc:Fallback>
                <p:oleObj name="Equation" r:id="rId10" imgW="16637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3379" y="4801344"/>
                        <a:ext cx="2995613" cy="411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2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0474849"/>
              </p:ext>
            </p:extLst>
          </p:nvPr>
        </p:nvGraphicFramePr>
        <p:xfrm>
          <a:off x="7785422" y="4801344"/>
          <a:ext cx="989013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9517" name="Equation" r:id="rId12" imgW="545760" imgH="253800" progId="Equation.3">
                  <p:embed/>
                </p:oleObj>
              </mc:Choice>
              <mc:Fallback>
                <p:oleObj name="Equation" r:id="rId12" imgW="54576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85422" y="4801344"/>
                        <a:ext cx="989013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3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4928688"/>
              </p:ext>
            </p:extLst>
          </p:nvPr>
        </p:nvGraphicFramePr>
        <p:xfrm>
          <a:off x="7785422" y="5258544"/>
          <a:ext cx="1035050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9518" name="Equation" r:id="rId14" imgW="571320" imgH="253800" progId="Equation.3">
                  <p:embed/>
                </p:oleObj>
              </mc:Choice>
              <mc:Fallback>
                <p:oleObj name="Equation" r:id="rId14" imgW="57132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85422" y="5258544"/>
                        <a:ext cx="1035050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3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0418148"/>
              </p:ext>
            </p:extLst>
          </p:nvPr>
        </p:nvGraphicFramePr>
        <p:xfrm>
          <a:off x="7860035" y="5715744"/>
          <a:ext cx="942975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9519" name="Equation" r:id="rId16" imgW="520560" imgH="253800" progId="Equation.3">
                  <p:embed/>
                </p:oleObj>
              </mc:Choice>
              <mc:Fallback>
                <p:oleObj name="Equation" r:id="rId16" imgW="52056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60035" y="5715744"/>
                        <a:ext cx="942975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Rectangle 50"/>
          <p:cNvSpPr/>
          <p:nvPr/>
        </p:nvSpPr>
        <p:spPr>
          <a:xfrm>
            <a:off x="4909639" y="4725144"/>
            <a:ext cx="91803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750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52400" y="1219200"/>
            <a:ext cx="3897545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572000" y="1219200"/>
            <a:ext cx="44958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638800" y="1183341"/>
            <a:ext cx="2693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Calibri"/>
                <a:ea typeface="+mn-ea"/>
              </a:rPr>
              <a:t>Molecular</a:t>
            </a:r>
            <a:r>
              <a:rPr lang="en-US" sz="2000" b="1" i="1" dirty="0" smtClean="0">
                <a:solidFill>
                  <a:prstClr val="black"/>
                </a:solidFill>
                <a:latin typeface="Calibri"/>
                <a:ea typeface="+mn-ea"/>
              </a:rPr>
              <a:t> </a:t>
            </a:r>
            <a:r>
              <a:rPr lang="en-US" sz="2000" b="1" dirty="0" smtClean="0">
                <a:solidFill>
                  <a:prstClr val="black"/>
                </a:solidFill>
                <a:latin typeface="Calibri"/>
                <a:ea typeface="+mn-ea"/>
              </a:rPr>
              <a:t>Collision </a:t>
            </a:r>
            <a:r>
              <a:rPr lang="en-US" sz="2000" b="1" i="1" dirty="0" smtClean="0">
                <a:solidFill>
                  <a:prstClr val="black"/>
                </a:solidFill>
                <a:latin typeface="Calibri"/>
                <a:ea typeface="+mn-ea"/>
              </a:rPr>
              <a:t>H</a:t>
            </a:r>
            <a:r>
              <a:rPr lang="en-US" sz="2000" b="1" dirty="0" smtClean="0">
                <a:solidFill>
                  <a:prstClr val="black"/>
                </a:solidFill>
                <a:latin typeface="Calibri"/>
                <a:ea typeface="+mn-ea"/>
              </a:rPr>
              <a:t>(</a:t>
            </a:r>
            <a:r>
              <a:rPr lang="en-US" sz="2000" b="1" i="1" dirty="0" smtClean="0">
                <a:solidFill>
                  <a:prstClr val="black"/>
                </a:solidFill>
                <a:latin typeface="Calibri"/>
                <a:ea typeface="+mn-ea"/>
              </a:rPr>
              <a:t>t</a:t>
            </a:r>
            <a:r>
              <a:rPr lang="en-US" sz="2000" b="1" dirty="0" smtClean="0">
                <a:solidFill>
                  <a:prstClr val="black"/>
                </a:solidFill>
                <a:latin typeface="Calibri"/>
                <a:ea typeface="+mn-ea"/>
              </a:rPr>
              <a:t>)</a:t>
            </a:r>
            <a:endParaRPr lang="en-US" sz="2000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469712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Calibri"/>
                <a:ea typeface="+mn-ea"/>
              </a:rPr>
              <a:t>Inelastic Scattering of Na &amp; He: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prstClr val="black"/>
                </a:solidFill>
                <a:latin typeface="Calibri"/>
                <a:ea typeface="+mn-ea"/>
              </a:rPr>
              <a:t>Numerical Computation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8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92346" y="1171575"/>
            <a:ext cx="37277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err="1" smtClean="0">
                <a:solidFill>
                  <a:prstClr val="black"/>
                </a:solidFill>
                <a:latin typeface="Calibri"/>
                <a:ea typeface="+mn-ea"/>
              </a:rPr>
              <a:t>Diabatic</a:t>
            </a: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 Potentials &amp; Couplings (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  <a:ea typeface="+mn-ea"/>
              </a:rPr>
              <a:t>a.u</a:t>
            </a: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.)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0" y="6550223"/>
            <a:ext cx="3429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Calibri"/>
                <a:ea typeface="+mn-ea"/>
              </a:rPr>
              <a:t>C. Y. Lin </a:t>
            </a:r>
            <a:r>
              <a:rPr lang="en-US" sz="1400" i="1" dirty="0" smtClean="0">
                <a:solidFill>
                  <a:prstClr val="black"/>
                </a:solidFill>
                <a:latin typeface="Calibri"/>
                <a:ea typeface="+mn-ea"/>
              </a:rPr>
              <a:t>et al</a:t>
            </a:r>
            <a:r>
              <a:rPr lang="en-US" sz="1400" dirty="0" smtClean="0">
                <a:solidFill>
                  <a:prstClr val="black"/>
                </a:solidFill>
                <a:latin typeface="Calibri"/>
                <a:ea typeface="+mn-ea"/>
              </a:rPr>
              <a:t>, Phys. Rev. A 78, 052706 (2008)</a:t>
            </a:r>
            <a:endParaRPr lang="en-US" sz="14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pic>
        <p:nvPicPr>
          <p:cNvPr id="44045" name="Picture 13" descr="U:\QS\SESCol\Exp log\SESCol2\plots\Energy Levels vs R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52401" y="1482034"/>
            <a:ext cx="3897545" cy="1946382"/>
          </a:xfrm>
          <a:prstGeom prst="rect">
            <a:avLst/>
          </a:prstGeom>
          <a:noFill/>
        </p:spPr>
      </p:pic>
      <p:sp>
        <p:nvSpPr>
          <p:cNvPr id="43" name="Rectangle 42"/>
          <p:cNvSpPr/>
          <p:nvPr/>
        </p:nvSpPr>
        <p:spPr>
          <a:xfrm>
            <a:off x="695031" y="3073679"/>
            <a:ext cx="333375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44044" name="Picture 12" descr="U:\QS\SESCol\Exp log\SESCol2\plots\Couplings vs R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52400" y="3158434"/>
            <a:ext cx="3885999" cy="1940616"/>
          </a:xfrm>
          <a:prstGeom prst="rect">
            <a:avLst/>
          </a:prstGeom>
          <a:noFill/>
        </p:spPr>
      </p:pic>
      <p:sp>
        <p:nvSpPr>
          <p:cNvPr id="44" name="TextBox 43"/>
          <p:cNvSpPr txBox="1"/>
          <p:nvPr/>
        </p:nvSpPr>
        <p:spPr>
          <a:xfrm>
            <a:off x="1658879" y="1660032"/>
            <a:ext cx="1208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1" i="1" dirty="0" smtClean="0">
                <a:solidFill>
                  <a:prstClr val="black"/>
                </a:solidFill>
                <a:latin typeface="Calibri"/>
                <a:ea typeface="+mn-ea"/>
              </a:rPr>
              <a:t>Na(3s) orbital</a:t>
            </a:r>
            <a:endParaRPr lang="en-US" sz="1400" b="1" i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58879" y="1956280"/>
            <a:ext cx="13030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1" i="1" dirty="0" smtClean="0">
                <a:solidFill>
                  <a:prstClr val="black"/>
                </a:solidFill>
                <a:latin typeface="Calibri"/>
                <a:ea typeface="+mn-ea"/>
              </a:rPr>
              <a:t>Na(3p) </a:t>
            </a:r>
            <a:r>
              <a:rPr lang="en-US" sz="1400" b="1" i="1" dirty="0" err="1" smtClean="0">
                <a:solidFill>
                  <a:prstClr val="black"/>
                </a:solidFill>
                <a:latin typeface="Calibri"/>
                <a:ea typeface="+mn-ea"/>
              </a:rPr>
              <a:t>orbitals</a:t>
            </a:r>
            <a:endParaRPr lang="en-US" sz="1400" b="1" i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6" name="Left Brace 45"/>
          <p:cNvSpPr/>
          <p:nvPr/>
        </p:nvSpPr>
        <p:spPr>
          <a:xfrm>
            <a:off x="2895500" y="2015434"/>
            <a:ext cx="152400" cy="381000"/>
          </a:xfrm>
          <a:prstGeom prst="leftBrace">
            <a:avLst>
              <a:gd name="adj1" fmla="val 37501"/>
              <a:gd name="adj2" fmla="val 28472"/>
            </a:avLst>
          </a:prstGeom>
          <a:solidFill>
            <a:schemeClr val="bg1"/>
          </a:solidFill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pic>
        <p:nvPicPr>
          <p:cNvPr id="24" name="Picture 2" descr="U:\QS\SESCol\Exp log\SESCol2\plots\Hamiltonians\Couplings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952" y="1524000"/>
            <a:ext cx="4494848" cy="3581400"/>
          </a:xfrm>
          <a:prstGeom prst="rect">
            <a:avLst/>
          </a:prstGeom>
          <a:noFill/>
        </p:spPr>
      </p:pic>
      <p:graphicFrame>
        <p:nvGraphicFramePr>
          <p:cNvPr id="10137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0238114"/>
              </p:ext>
            </p:extLst>
          </p:nvPr>
        </p:nvGraphicFramePr>
        <p:xfrm>
          <a:off x="6562725" y="-27384"/>
          <a:ext cx="2428875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0280" name="Equation" r:id="rId7" imgW="1511280" imgH="711000" progId="Equation.3">
                  <p:embed/>
                </p:oleObj>
              </mc:Choice>
              <mc:Fallback>
                <p:oleObj name="Equation" r:id="rId7" imgW="151128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2725" y="-27384"/>
                        <a:ext cx="2428875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990600" y="5562600"/>
          <a:ext cx="3130826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0281" name="Equation" r:id="rId9" imgW="1714320" imgH="291960" progId="Equation.3">
                  <p:embed/>
                </p:oleObj>
              </mc:Choice>
              <mc:Fallback>
                <p:oleObj name="Equation" r:id="rId9" imgW="171432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5562600"/>
                        <a:ext cx="3130826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Picture 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46185" y="5241827"/>
            <a:ext cx="590938" cy="59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>
          <a:xfrm>
            <a:off x="6893448" y="5631359"/>
            <a:ext cx="22505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200" b="1" i="1" dirty="0" smtClean="0">
                <a:solidFill>
                  <a:prstClr val="black"/>
                </a:solidFill>
                <a:latin typeface="Calibri"/>
                <a:ea typeface="+mn-ea"/>
              </a:rPr>
              <a:t>b = </a:t>
            </a:r>
            <a:r>
              <a:rPr lang="en-US" sz="2200" b="1" dirty="0" smtClean="0">
                <a:solidFill>
                  <a:prstClr val="black"/>
                </a:solidFill>
                <a:latin typeface="Calibri"/>
                <a:ea typeface="+mn-ea"/>
              </a:rPr>
              <a:t>impact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200" b="1" dirty="0" smtClean="0">
                <a:solidFill>
                  <a:prstClr val="black"/>
                </a:solidFill>
                <a:latin typeface="Calibri"/>
                <a:ea typeface="+mn-ea"/>
              </a:rPr>
              <a:t>             parameter</a:t>
            </a:r>
            <a:endParaRPr lang="en-US" sz="2200" b="1" i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410200" y="6006095"/>
            <a:ext cx="3581400" cy="0"/>
          </a:xfrm>
          <a:prstGeom prst="straightConnector1">
            <a:avLst/>
          </a:prstGeom>
          <a:ln w="444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334000" y="5922692"/>
            <a:ext cx="14997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200" b="1" i="1" dirty="0" smtClean="0">
                <a:solidFill>
                  <a:prstClr val="black"/>
                </a:solidFill>
                <a:latin typeface="Calibri"/>
                <a:ea typeface="+mn-ea"/>
              </a:rPr>
              <a:t>v = </a:t>
            </a:r>
            <a:r>
              <a:rPr lang="en-US" sz="2200" b="1" dirty="0" smtClean="0">
                <a:solidFill>
                  <a:prstClr val="black"/>
                </a:solidFill>
                <a:latin typeface="Calibri"/>
                <a:ea typeface="+mn-ea"/>
              </a:rPr>
              <a:t>velocity</a:t>
            </a:r>
            <a:endParaRPr lang="en-US" sz="2200" b="1" i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7294661" y="5486400"/>
            <a:ext cx="0" cy="53340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786312" y="5715000"/>
            <a:ext cx="623888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Rectangle 27"/>
          <p:cNvSpPr/>
          <p:nvPr/>
        </p:nvSpPr>
        <p:spPr>
          <a:xfrm rot="16200000">
            <a:off x="-283730" y="2183016"/>
            <a:ext cx="1676400" cy="358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09364" y="2831068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  <a:ea typeface="+mn-ea"/>
              </a:rPr>
              <a:t>0</a:t>
            </a:r>
            <a:endParaRPr lang="en-US" sz="16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1432" y="1476375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  <a:ea typeface="+mn-ea"/>
              </a:rPr>
              <a:t>0.2</a:t>
            </a:r>
            <a:endParaRPr lang="en-US" sz="16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31432" y="2133600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  <a:ea typeface="+mn-ea"/>
              </a:rPr>
              <a:t>0.1</a:t>
            </a:r>
            <a:endParaRPr lang="en-US" sz="16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8" name="Rectangle 37"/>
          <p:cNvSpPr/>
          <p:nvPr/>
        </p:nvSpPr>
        <p:spPr>
          <a:xfrm rot="16200000">
            <a:off x="-266242" y="3874770"/>
            <a:ext cx="1676400" cy="327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09364" y="4307443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  <a:ea typeface="+mn-ea"/>
              </a:rPr>
              <a:t>0</a:t>
            </a:r>
            <a:endParaRPr lang="en-US" sz="16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50668" y="3133725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  <a:ea typeface="+mn-ea"/>
              </a:rPr>
              <a:t>1.0</a:t>
            </a:r>
            <a:endParaRPr lang="en-US" sz="16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50668" y="3695700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  <a:ea typeface="+mn-ea"/>
              </a:rPr>
              <a:t>0.5</a:t>
            </a:r>
            <a:endParaRPr lang="en-US" sz="16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2" name="Right Arrow 41"/>
          <p:cNvSpPr/>
          <p:nvPr/>
        </p:nvSpPr>
        <p:spPr>
          <a:xfrm>
            <a:off x="4152900" y="2667000"/>
            <a:ext cx="304800" cy="99060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116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/>
          <p:cNvSpPr/>
          <p:nvPr/>
        </p:nvSpPr>
        <p:spPr>
          <a:xfrm>
            <a:off x="4565476" y="4876800"/>
            <a:ext cx="3390900" cy="1631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1228300"/>
            <a:ext cx="9144000" cy="2729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1250594"/>
            <a:ext cx="9144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867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4290" y="1595735"/>
            <a:ext cx="2757379" cy="2080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Rectangle 22"/>
          <p:cNvSpPr/>
          <p:nvPr/>
        </p:nvSpPr>
        <p:spPr>
          <a:xfrm>
            <a:off x="2895600" y="1367135"/>
            <a:ext cx="434788" cy="2514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6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40975" y="1595735"/>
            <a:ext cx="2727925" cy="2058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6677" y="1595735"/>
            <a:ext cx="2727925" cy="2058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Rectangle 34"/>
          <p:cNvSpPr/>
          <p:nvPr/>
        </p:nvSpPr>
        <p:spPr>
          <a:xfrm>
            <a:off x="0" y="6550223"/>
            <a:ext cx="3429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prstClr val="black"/>
                </a:solidFill>
                <a:latin typeface="Calibri"/>
                <a:ea typeface="+mn-ea"/>
              </a:rPr>
              <a:t>Pritchet</a:t>
            </a:r>
            <a:r>
              <a:rPr lang="en-US" sz="1400" dirty="0" smtClean="0">
                <a:solidFill>
                  <a:prstClr val="black"/>
                </a:solidFill>
                <a:latin typeface="Calibri"/>
                <a:ea typeface="+mn-ea"/>
              </a:rPr>
              <a:t> </a:t>
            </a:r>
            <a:r>
              <a:rPr lang="en-US" sz="1400" i="1" dirty="0" smtClean="0">
                <a:solidFill>
                  <a:prstClr val="black"/>
                </a:solidFill>
                <a:latin typeface="Calibri"/>
                <a:ea typeface="+mn-ea"/>
              </a:rPr>
              <a:t>et al</a:t>
            </a:r>
            <a:r>
              <a:rPr lang="en-US" sz="1400" dirty="0" smtClean="0">
                <a:solidFill>
                  <a:prstClr val="black"/>
                </a:solidFill>
                <a:latin typeface="Calibri"/>
                <a:ea typeface="+mn-ea"/>
              </a:rPr>
              <a:t>, arXiv:1008.0701 (2010)</a:t>
            </a:r>
            <a:endParaRPr lang="en-US" sz="14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graphicFrame>
        <p:nvGraphicFramePr>
          <p:cNvPr id="10137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0772084"/>
              </p:ext>
            </p:extLst>
          </p:nvPr>
        </p:nvGraphicFramePr>
        <p:xfrm>
          <a:off x="6562725" y="-27384"/>
          <a:ext cx="2428875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1304" name="Equation" r:id="rId6" imgW="1511280" imgH="711000" progId="Equation.3">
                  <p:embed/>
                </p:oleObj>
              </mc:Choice>
              <mc:Fallback>
                <p:oleObj name="Equation" r:id="rId6" imgW="151128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2725" y="-27384"/>
                        <a:ext cx="2428875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3621741" y="1188264"/>
            <a:ext cx="2028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i="1" dirty="0" err="1" smtClean="0">
                <a:solidFill>
                  <a:prstClr val="black"/>
                </a:solidFill>
                <a:latin typeface="Calibri"/>
                <a:ea typeface="+mn-ea"/>
              </a:rPr>
              <a:t>H</a:t>
            </a:r>
            <a:r>
              <a:rPr lang="en-US" b="1" i="1" baseline="-25000" dirty="0" err="1" smtClean="0">
                <a:solidFill>
                  <a:prstClr val="black"/>
                </a:solidFill>
                <a:latin typeface="Calibri"/>
                <a:ea typeface="+mn-ea"/>
              </a:rPr>
              <a:t>qc</a:t>
            </a:r>
            <a:r>
              <a:rPr lang="en-US" b="1" i="1" dirty="0" smtClean="0">
                <a:solidFill>
                  <a:prstClr val="black"/>
                </a:solidFill>
                <a:latin typeface="Calibri"/>
                <a:ea typeface="+mn-ea"/>
              </a:rPr>
              <a:t>(t) </a:t>
            </a: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Scaled for QC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00400" y="1748135"/>
            <a:ext cx="13789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  <a:ea typeface="+mn-ea"/>
              </a:rPr>
              <a:t>|g</a:t>
            </a:r>
            <a:r>
              <a:rPr lang="en-US" sz="1600" baseline="-25000" dirty="0" smtClean="0">
                <a:solidFill>
                  <a:prstClr val="black"/>
                </a:solidFill>
                <a:latin typeface="Calibri"/>
                <a:ea typeface="+mn-ea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ea typeface="+mn-ea"/>
              </a:rPr>
              <a:t>(t)| &lt; 5MHz</a:t>
            </a:r>
            <a:endParaRPr lang="en-US" sz="16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667000" y="4186535"/>
            <a:ext cx="8963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l-GR" sz="2400" dirty="0" smtClean="0">
                <a:solidFill>
                  <a:prstClr val="black"/>
                </a:solidFill>
                <a:latin typeface="Calibri"/>
                <a:ea typeface="+mn-ea"/>
              </a:rPr>
              <a:t>λ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ea typeface="+mn-ea"/>
              </a:rPr>
              <a:t>=10</a:t>
            </a:r>
            <a:r>
              <a:rPr lang="en-US" sz="2400" baseline="30000" dirty="0" smtClean="0">
                <a:solidFill>
                  <a:prstClr val="black"/>
                </a:solidFill>
                <a:latin typeface="Calibri"/>
                <a:ea typeface="+mn-ea"/>
              </a:rPr>
              <a:t>9</a:t>
            </a:r>
            <a:endParaRPr lang="en-US" sz="24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0"/>
            <a:ext cx="469712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Calibri"/>
                <a:ea typeface="+mn-ea"/>
              </a:rPr>
              <a:t>Inelastic Scattering of Na &amp; He: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prstClr val="black"/>
                </a:solidFill>
                <a:latin typeface="Calibri"/>
                <a:ea typeface="+mn-ea"/>
              </a:rPr>
              <a:t>Scaling </a:t>
            </a:r>
            <a:r>
              <a:rPr lang="en-US" sz="2800" b="1" i="1" dirty="0" smtClean="0">
                <a:solidFill>
                  <a:prstClr val="black"/>
                </a:solidFill>
                <a:latin typeface="Calibri"/>
                <a:ea typeface="+mn-ea"/>
              </a:rPr>
              <a:t>H(t) 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ea typeface="+mn-ea"/>
              </a:rPr>
              <a:t>for QC</a:t>
            </a:r>
            <a:endParaRPr lang="en-US" sz="2800" b="1" i="1" dirty="0" smtClean="0">
              <a:solidFill>
                <a:prstClr val="black"/>
              </a:solidFill>
              <a:latin typeface="Calibri"/>
              <a:ea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8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1367135"/>
            <a:ext cx="304800" cy="2514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1000" y="1188264"/>
            <a:ext cx="2436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Molecular</a:t>
            </a:r>
            <a:r>
              <a:rPr lang="en-US" b="1" i="1" dirty="0" smtClean="0">
                <a:solidFill>
                  <a:prstClr val="black"/>
                </a:solidFill>
                <a:latin typeface="Calibri"/>
                <a:ea typeface="+mn-ea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Collision </a:t>
            </a:r>
            <a:r>
              <a:rPr lang="en-US" b="1" i="1" dirty="0" smtClean="0">
                <a:solidFill>
                  <a:prstClr val="black"/>
                </a:solidFill>
                <a:latin typeface="Calibri"/>
                <a:ea typeface="+mn-ea"/>
              </a:rPr>
              <a:t>H</a:t>
            </a: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(</a:t>
            </a:r>
            <a:r>
              <a:rPr lang="en-US" b="1" i="1" dirty="0" smtClean="0">
                <a:solidFill>
                  <a:prstClr val="black"/>
                </a:solidFill>
                <a:latin typeface="Calibri"/>
                <a:ea typeface="+mn-ea"/>
              </a:rPr>
              <a:t>t</a:t>
            </a: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)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19133" y="1188264"/>
            <a:ext cx="3024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i="1" dirty="0" err="1" smtClean="0">
                <a:solidFill>
                  <a:prstClr val="black"/>
                </a:solidFill>
                <a:latin typeface="Calibri"/>
                <a:ea typeface="+mn-ea"/>
              </a:rPr>
              <a:t>H</a:t>
            </a:r>
            <a:r>
              <a:rPr lang="en-US" b="1" i="1" baseline="-25000" dirty="0" err="1" smtClean="0">
                <a:solidFill>
                  <a:prstClr val="black"/>
                </a:solidFill>
                <a:latin typeface="Calibri"/>
                <a:ea typeface="+mn-ea"/>
              </a:rPr>
              <a:t>qc</a:t>
            </a: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(</a:t>
            </a:r>
            <a:r>
              <a:rPr lang="en-US" b="1" i="1" dirty="0" smtClean="0">
                <a:solidFill>
                  <a:prstClr val="black"/>
                </a:solidFill>
                <a:latin typeface="Calibri"/>
                <a:ea typeface="+mn-ea"/>
              </a:rPr>
              <a:t>t</a:t>
            </a: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) Efficiently Scaled for QC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793171" y="4186535"/>
            <a:ext cx="9124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l-GR" sz="2400" dirty="0" smtClean="0">
                <a:solidFill>
                  <a:prstClr val="black"/>
                </a:solidFill>
                <a:latin typeface="Calibri"/>
                <a:ea typeface="+mn-ea"/>
              </a:rPr>
              <a:t>λ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ea typeface="+mn-ea"/>
              </a:rPr>
              <a:t>=</a:t>
            </a:r>
            <a:r>
              <a:rPr lang="el-GR" sz="2400" dirty="0" smtClean="0">
                <a:solidFill>
                  <a:prstClr val="black"/>
                </a:solidFill>
                <a:latin typeface="Calibri"/>
                <a:ea typeface="+mn-ea"/>
              </a:rPr>
              <a:t>λ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ea typeface="+mn-ea"/>
              </a:rPr>
              <a:t>(t)</a:t>
            </a:r>
            <a:endParaRPr lang="en-US" sz="24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2667000" y="3805535"/>
            <a:ext cx="990600" cy="45720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Right Arrow 26"/>
          <p:cNvSpPr/>
          <p:nvPr/>
        </p:nvSpPr>
        <p:spPr>
          <a:xfrm>
            <a:off x="5715000" y="3805535"/>
            <a:ext cx="990600" cy="45720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03462" y="3588603"/>
            <a:ext cx="821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i="1" dirty="0" err="1" smtClean="0">
                <a:solidFill>
                  <a:prstClr val="black"/>
                </a:solidFill>
                <a:latin typeface="Calibri"/>
                <a:ea typeface="+mn-ea"/>
              </a:rPr>
              <a:t>t</a:t>
            </a:r>
            <a:r>
              <a:rPr lang="en-US" b="1" i="1" baseline="-25000" dirty="0" err="1" smtClean="0">
                <a:solidFill>
                  <a:prstClr val="black"/>
                </a:solidFill>
                <a:latin typeface="Calibri"/>
                <a:ea typeface="+mn-ea"/>
              </a:rPr>
              <a:t>qc</a:t>
            </a: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 (ns)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24600" y="352234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0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561696" y="3522343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300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219603" y="3588603"/>
            <a:ext cx="821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i="1" dirty="0" err="1" smtClean="0">
                <a:solidFill>
                  <a:prstClr val="black"/>
                </a:solidFill>
                <a:latin typeface="Calibri"/>
                <a:ea typeface="+mn-ea"/>
              </a:rPr>
              <a:t>t</a:t>
            </a:r>
            <a:r>
              <a:rPr lang="en-US" b="1" i="1" baseline="-25000" dirty="0" err="1" smtClean="0">
                <a:solidFill>
                  <a:prstClr val="black"/>
                </a:solidFill>
                <a:latin typeface="Calibri"/>
                <a:ea typeface="+mn-ea"/>
              </a:rPr>
              <a:t>qc</a:t>
            </a: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 (us)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199797" y="352234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0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10901" y="352234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25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14030" y="3588603"/>
            <a:ext cx="624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i="1" dirty="0" smtClean="0">
                <a:solidFill>
                  <a:prstClr val="black"/>
                </a:solidFill>
                <a:latin typeface="Calibri"/>
                <a:ea typeface="+mn-ea"/>
              </a:rPr>
              <a:t>t </a:t>
            </a: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(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  <a:ea typeface="+mn-ea"/>
              </a:rPr>
              <a:t>fs</a:t>
            </a: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)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28600" y="352234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0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667000" y="352234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25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8" name="TextBox 47"/>
          <p:cNvSpPr txBox="1"/>
          <p:nvPr/>
        </p:nvSpPr>
        <p:spPr>
          <a:xfrm rot="16200000">
            <a:off x="-268431" y="2257608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E  (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  <a:ea typeface="+mn-ea"/>
              </a:rPr>
              <a:t>eV</a:t>
            </a: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)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9314" y="305520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0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-37704" y="149086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20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2452917" y="2257609"/>
            <a:ext cx="1156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E/h (MHz)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055597" y="305520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0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012141" y="149086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5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56" name="TextBox 55"/>
          <p:cNvSpPr txBox="1"/>
          <p:nvPr/>
        </p:nvSpPr>
        <p:spPr>
          <a:xfrm rot="16200000">
            <a:off x="5469139" y="2257609"/>
            <a:ext cx="1156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E/h (MHz)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003702" y="3224513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-50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74234" y="148525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30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191252" y="212665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0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21341" y="5246439"/>
            <a:ext cx="16017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i="1" dirty="0" err="1" smtClean="0">
                <a:solidFill>
                  <a:prstClr val="black"/>
                </a:solidFill>
                <a:latin typeface="Calibri"/>
                <a:ea typeface="+mn-ea"/>
              </a:rPr>
              <a:t>H</a:t>
            </a:r>
            <a:r>
              <a:rPr lang="en-US" sz="2400" i="1" baseline="-25000" dirty="0" err="1" smtClean="0">
                <a:solidFill>
                  <a:prstClr val="black"/>
                </a:solidFill>
                <a:latin typeface="Calibri"/>
                <a:ea typeface="+mn-ea"/>
              </a:rPr>
              <a:t>qc</a:t>
            </a:r>
            <a:r>
              <a:rPr lang="en-US" sz="2400" i="1" dirty="0" smtClean="0">
                <a:solidFill>
                  <a:prstClr val="black"/>
                </a:solidFill>
                <a:latin typeface="Calibri"/>
                <a:ea typeface="+mn-ea"/>
              </a:rPr>
              <a:t>=H(t) / </a:t>
            </a:r>
            <a:r>
              <a:rPr lang="el-GR" sz="2400" i="1" dirty="0" smtClean="0">
                <a:solidFill>
                  <a:prstClr val="black"/>
                </a:solidFill>
                <a:latin typeface="Calibri"/>
                <a:ea typeface="+mn-ea"/>
              </a:rPr>
              <a:t>λ</a:t>
            </a:r>
            <a:endParaRPr lang="en-US" sz="2400" i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45141" y="5703639"/>
            <a:ext cx="14820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i="1" dirty="0" err="1" smtClean="0">
                <a:solidFill>
                  <a:prstClr val="black"/>
                </a:solidFill>
                <a:latin typeface="Calibri"/>
                <a:ea typeface="+mn-ea"/>
              </a:rPr>
              <a:t>dt</a:t>
            </a:r>
            <a:r>
              <a:rPr lang="en-US" sz="2400" i="1" baseline="-25000" dirty="0" err="1" smtClean="0">
                <a:solidFill>
                  <a:prstClr val="black"/>
                </a:solidFill>
                <a:latin typeface="Calibri"/>
                <a:ea typeface="+mn-ea"/>
              </a:rPr>
              <a:t>qc</a:t>
            </a:r>
            <a:r>
              <a:rPr lang="en-US" sz="2400" i="1" dirty="0" smtClean="0">
                <a:solidFill>
                  <a:prstClr val="black"/>
                </a:solidFill>
                <a:latin typeface="Calibri"/>
                <a:ea typeface="+mn-ea"/>
              </a:rPr>
              <a:t>=</a:t>
            </a:r>
            <a:r>
              <a:rPr lang="en-US" sz="2400" i="1" dirty="0" err="1" smtClean="0">
                <a:solidFill>
                  <a:prstClr val="black"/>
                </a:solidFill>
                <a:latin typeface="Calibri"/>
                <a:ea typeface="+mn-ea"/>
              </a:rPr>
              <a:t>dt</a:t>
            </a:r>
            <a:r>
              <a:rPr lang="en-US" sz="2400" i="1" dirty="0" smtClean="0">
                <a:solidFill>
                  <a:prstClr val="black"/>
                </a:solidFill>
                <a:latin typeface="Calibri"/>
                <a:ea typeface="+mn-ea"/>
              </a:rPr>
              <a:t> * </a:t>
            </a:r>
            <a:r>
              <a:rPr lang="el-GR" sz="2400" i="1" dirty="0" smtClean="0">
                <a:solidFill>
                  <a:prstClr val="black"/>
                </a:solidFill>
                <a:latin typeface="Calibri"/>
                <a:ea typeface="+mn-ea"/>
              </a:rPr>
              <a:t>λ</a:t>
            </a:r>
            <a:endParaRPr lang="en-US" sz="2400" i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graphicFrame>
        <p:nvGraphicFramePr>
          <p:cNvPr id="63" name="Objec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4901777"/>
              </p:ext>
            </p:extLst>
          </p:nvPr>
        </p:nvGraphicFramePr>
        <p:xfrm>
          <a:off x="139700" y="4498727"/>
          <a:ext cx="2325688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1305" name="Equation" r:id="rId8" imgW="990600" imgH="279400" progId="Equation.3">
                  <p:embed/>
                </p:oleObj>
              </mc:Choice>
              <mc:Fallback>
                <p:oleObj name="Equation" r:id="rId8" imgW="9906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700" y="4498727"/>
                        <a:ext cx="2325688" cy="655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TextBox 54"/>
          <p:cNvSpPr txBox="1"/>
          <p:nvPr/>
        </p:nvSpPr>
        <p:spPr>
          <a:xfrm>
            <a:off x="6969456" y="2814935"/>
            <a:ext cx="13789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  <a:ea typeface="+mn-ea"/>
              </a:rPr>
              <a:t>|g</a:t>
            </a:r>
            <a:r>
              <a:rPr lang="en-US" sz="1600" baseline="-25000" dirty="0" smtClean="0">
                <a:solidFill>
                  <a:prstClr val="black"/>
                </a:solidFill>
                <a:latin typeface="Calibri"/>
                <a:ea typeface="+mn-ea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ea typeface="+mn-ea"/>
              </a:rPr>
              <a:t>(t)| &lt; 5MHz</a:t>
            </a:r>
            <a:endParaRPr lang="en-US" sz="16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969456" y="3119735"/>
            <a:ext cx="15023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  <a:ea typeface="+mn-ea"/>
              </a:rPr>
              <a:t>|</a:t>
            </a:r>
            <a:r>
              <a:rPr lang="el-GR" sz="1600" dirty="0" smtClean="0">
                <a:solidFill>
                  <a:prstClr val="black"/>
                </a:solidFill>
                <a:latin typeface="Calibri"/>
                <a:ea typeface="+mn-ea"/>
              </a:rPr>
              <a:t>Δ</a:t>
            </a:r>
            <a:r>
              <a:rPr lang="en-US" sz="1600" baseline="-25000" dirty="0" smtClean="0">
                <a:solidFill>
                  <a:prstClr val="black"/>
                </a:solidFill>
                <a:latin typeface="Calibri"/>
                <a:ea typeface="+mn-ea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ea typeface="+mn-ea"/>
              </a:rPr>
              <a:t>(t)| &lt; 50MHz</a:t>
            </a:r>
            <a:endParaRPr lang="en-US" sz="16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pic>
        <p:nvPicPr>
          <p:cNvPr id="405510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79815" y="4849627"/>
            <a:ext cx="2938462" cy="1467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7" name="Rectangle 66"/>
          <p:cNvSpPr/>
          <p:nvPr/>
        </p:nvSpPr>
        <p:spPr>
          <a:xfrm>
            <a:off x="4984577" y="6184900"/>
            <a:ext cx="2933700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565476" y="4848225"/>
            <a:ext cx="622298" cy="15684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 rot="16200000">
            <a:off x="4445570" y="5257800"/>
            <a:ext cx="5212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l-GR" b="1" dirty="0" smtClean="0">
                <a:solidFill>
                  <a:prstClr val="black"/>
                </a:solidFill>
                <a:latin typeface="Calibri"/>
                <a:ea typeface="+mn-ea"/>
              </a:rPr>
              <a:t>λ</a:t>
            </a: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(t)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792124" y="4881573"/>
            <a:ext cx="4972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10</a:t>
            </a:r>
            <a:r>
              <a:rPr lang="en-US" b="1" baseline="30000" dirty="0" smtClean="0">
                <a:solidFill>
                  <a:prstClr val="black"/>
                </a:solidFill>
                <a:latin typeface="Calibri"/>
                <a:ea typeface="+mn-ea"/>
              </a:rPr>
              <a:t>9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92124" y="5372104"/>
            <a:ext cx="4972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10</a:t>
            </a:r>
            <a:r>
              <a:rPr lang="en-US" b="1" baseline="30000" dirty="0" smtClean="0">
                <a:solidFill>
                  <a:prstClr val="black"/>
                </a:solidFill>
                <a:latin typeface="Calibri"/>
                <a:ea typeface="+mn-ea"/>
              </a:rPr>
              <a:t>8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4792124" y="5879068"/>
            <a:ext cx="4972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10</a:t>
            </a:r>
            <a:r>
              <a:rPr lang="en-US" b="1" baseline="30000" dirty="0" smtClean="0">
                <a:solidFill>
                  <a:prstClr val="black"/>
                </a:solidFill>
                <a:latin typeface="Calibri"/>
                <a:ea typeface="+mn-ea"/>
              </a:rPr>
              <a:t>7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165676" y="6143208"/>
            <a:ext cx="624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i="1" dirty="0" smtClean="0">
                <a:solidFill>
                  <a:prstClr val="black"/>
                </a:solidFill>
                <a:latin typeface="Calibri"/>
                <a:ea typeface="+mn-ea"/>
              </a:rPr>
              <a:t>t </a:t>
            </a: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(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  <a:ea typeface="+mn-ea"/>
              </a:rPr>
              <a:t>fs</a:t>
            </a: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)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080246" y="60769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0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518646" y="607694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  <a:ea typeface="+mn-ea"/>
              </a:rPr>
              <a:t>25</a:t>
            </a:r>
            <a:endParaRPr lang="en-US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3972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U:\Pedram\Manuscripts\Ergodicity in deep quantum\150219\Manuscript\Version 1.0\Supplement\Device.png"/>
          <p:cNvPicPr>
            <a:picLocks noChangeAspect="1" noChangeArrowheads="1"/>
          </p:cNvPicPr>
          <p:nvPr/>
        </p:nvPicPr>
        <p:blipFill>
          <a:blip r:embed="rId4" cstate="print"/>
          <a:srcRect r="52189" b="33333"/>
          <a:stretch>
            <a:fillRect/>
          </a:stretch>
        </p:blipFill>
        <p:spPr bwMode="auto">
          <a:xfrm>
            <a:off x="3048000" y="914400"/>
            <a:ext cx="2476500" cy="3810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TextBox 2"/>
          <p:cNvSpPr txBox="1"/>
          <p:nvPr/>
        </p:nvSpPr>
        <p:spPr>
          <a:xfrm>
            <a:off x="6595522" y="5181600"/>
            <a:ext cx="2091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i="1" dirty="0" smtClean="0">
                <a:solidFill>
                  <a:srgbClr val="5DB7C3"/>
                </a:solidFill>
                <a:latin typeface="Arial" pitchFamily="34" charset="0"/>
                <a:ea typeface="+mn-ea"/>
                <a:cs typeface="Arial" pitchFamily="34" charset="0"/>
              </a:rPr>
              <a:t>Tunable coupling</a:t>
            </a:r>
            <a:endParaRPr lang="en-US" b="1" i="1" dirty="0">
              <a:solidFill>
                <a:srgbClr val="5DB7C3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4" name="Object 9"/>
          <p:cNvGraphicFramePr>
            <a:graphicFrameLocks noChangeAspect="1"/>
          </p:cNvGraphicFramePr>
          <p:nvPr/>
        </p:nvGraphicFramePr>
        <p:xfrm>
          <a:off x="442913" y="5486400"/>
          <a:ext cx="8423275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2324" name="Equation" r:id="rId5" imgW="4228920" imgH="355320" progId="Equation.3">
                  <p:embed/>
                </p:oleObj>
              </mc:Choice>
              <mc:Fallback>
                <p:oleObj name="Equation" r:id="rId5" imgW="422892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913" y="5486400"/>
                        <a:ext cx="8423275" cy="719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al 4"/>
          <p:cNvSpPr/>
          <p:nvPr/>
        </p:nvSpPr>
        <p:spPr>
          <a:xfrm>
            <a:off x="5886062" y="5304455"/>
            <a:ext cx="914400" cy="914400"/>
          </a:xfrm>
          <a:prstGeom prst="ellipse">
            <a:avLst/>
          </a:prstGeom>
          <a:noFill/>
          <a:ln w="38100">
            <a:solidFill>
              <a:srgbClr val="5DB7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064" y="0"/>
            <a:ext cx="649568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b="1" kern="0" dirty="0" smtClean="0">
                <a:solidFill>
                  <a:sysClr val="windowText" lastClr="000000"/>
                </a:solidFill>
                <a:latin typeface="Calibri" pitchFamily="34" charset="0"/>
                <a:ea typeface="+mn-ea"/>
              </a:rPr>
              <a:t>3 Qubit Quantum Processor</a:t>
            </a:r>
            <a:endParaRPr lang="en-US" sz="2800" kern="0" dirty="0" smtClean="0">
              <a:solidFill>
                <a:sysClr val="windowText" lastClr="000000"/>
              </a:solidFill>
              <a:latin typeface="Calibri" pitchFamily="34" charset="0"/>
              <a:ea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kern="0" dirty="0" smtClean="0">
                <a:solidFill>
                  <a:sysClr val="windowText" lastClr="000000"/>
                </a:solidFill>
                <a:latin typeface="Calibri" pitchFamily="34" charset="0"/>
                <a:ea typeface="+mn-ea"/>
              </a:rPr>
              <a:t>	with Full Connectivity &amp; Full Controllability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91200" y="3886200"/>
            <a:ext cx="290977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kern="0" dirty="0" err="1">
                <a:solidFill>
                  <a:sysClr val="windowText" lastClr="000000"/>
                </a:solidFill>
                <a:latin typeface="Calibri" pitchFamily="34" charset="0"/>
                <a:ea typeface="+mn-ea"/>
              </a:rPr>
              <a:t>g</a:t>
            </a:r>
            <a:r>
              <a:rPr lang="en-US" sz="2000" kern="0" dirty="0" err="1" smtClean="0">
                <a:solidFill>
                  <a:sysClr val="windowText" lastClr="000000"/>
                </a:solidFill>
                <a:latin typeface="Calibri" pitchFamily="34" charset="0"/>
                <a:ea typeface="+mn-ea"/>
              </a:rPr>
              <a:t>mon</a:t>
            </a:r>
            <a:r>
              <a:rPr lang="en-US" sz="2000" kern="0" dirty="0" smtClean="0">
                <a:solidFill>
                  <a:sysClr val="windowText" lastClr="000000"/>
                </a:solidFill>
                <a:latin typeface="Calibri" pitchFamily="34" charset="0"/>
                <a:ea typeface="+mn-ea"/>
              </a:rPr>
              <a:t> Architecture</a:t>
            </a:r>
            <a:endParaRPr lang="en-US" sz="2000" dirty="0" smtClean="0">
              <a:solidFill>
                <a:prstClr val="black"/>
              </a:solidFill>
              <a:latin typeface="Calibri"/>
              <a:ea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Calibri"/>
                <a:ea typeface="+mn-ea"/>
              </a:rPr>
              <a:t>High Coherence: 	T1~20us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Calibri"/>
                <a:ea typeface="+mn-ea"/>
              </a:rPr>
              <a:t>		T2~12us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pic>
        <p:nvPicPr>
          <p:cNvPr id="10" name="Picture 2" descr="U:\Pedram\Manuscripts\Ergodicity in deep quantum\150219\Manuscript\Version 1.0\Supplement\Device.png"/>
          <p:cNvPicPr>
            <a:picLocks noChangeAspect="1" noChangeArrowheads="1"/>
          </p:cNvPicPr>
          <p:nvPr/>
        </p:nvPicPr>
        <p:blipFill>
          <a:blip r:embed="rId4" cstate="print"/>
          <a:srcRect l="52715" r="1926" b="33333"/>
          <a:stretch>
            <a:fillRect/>
          </a:stretch>
        </p:blipFill>
        <p:spPr bwMode="auto">
          <a:xfrm>
            <a:off x="381000" y="914400"/>
            <a:ext cx="2349500" cy="3810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524000" y="5193268"/>
            <a:ext cx="2860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i="1" dirty="0" smtClean="0">
                <a:solidFill>
                  <a:srgbClr val="285EA0"/>
                </a:solidFill>
                <a:latin typeface="Arial" pitchFamily="34" charset="0"/>
                <a:ea typeface="+mn-ea"/>
                <a:cs typeface="Arial" pitchFamily="34" charset="0"/>
              </a:rPr>
              <a:t>Tunable qubit frequency</a:t>
            </a:r>
            <a:endParaRPr lang="en-US" b="1" i="1" dirty="0">
              <a:solidFill>
                <a:srgbClr val="285EA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191000" y="5334000"/>
            <a:ext cx="914400" cy="914400"/>
          </a:xfrm>
          <a:prstGeom prst="ellipse">
            <a:avLst/>
          </a:prstGeom>
          <a:noFill/>
          <a:ln w="38100">
            <a:solidFill>
              <a:srgbClr val="285E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8294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0" y="914400"/>
            <a:ext cx="3284777" cy="247862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16"/>
          <p:cNvSpPr/>
          <p:nvPr/>
        </p:nvSpPr>
        <p:spPr>
          <a:xfrm>
            <a:off x="6248400" y="2297668"/>
            <a:ext cx="1920192" cy="369332"/>
          </a:xfrm>
          <a:prstGeom prst="rect">
            <a:avLst/>
          </a:prstGeom>
          <a:solidFill>
            <a:srgbClr val="FFFF00">
              <a:alpha val="36000"/>
            </a:srgbClr>
          </a:solidFill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Modulate g in ~ ns</a:t>
            </a:r>
            <a:endParaRPr lang="en-US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048000" y="990600"/>
            <a:ext cx="4572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715000" y="3061007"/>
            <a:ext cx="3276600" cy="315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/>
        </p:nvGraphicFramePr>
        <p:xfrm>
          <a:off x="6673850" y="3182938"/>
          <a:ext cx="1512888" cy="233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2325" name="Equation" r:id="rId8" imgW="1473120" imgH="228600" progId="Equation.3">
                  <p:embed/>
                </p:oleObj>
              </mc:Choice>
              <mc:Fallback>
                <p:oleObj name="Equation" r:id="rId8" imgW="1473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3850" y="3182938"/>
                        <a:ext cx="1512888" cy="233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6056247" y="297180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  <a:ea typeface="+mn-ea"/>
              </a:rPr>
              <a:t>0</a:t>
            </a:r>
            <a:endParaRPr lang="en-US" sz="16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48666" y="2967037"/>
            <a:ext cx="4443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  <a:ea typeface="+mn-ea"/>
              </a:rPr>
              <a:t>0.5</a:t>
            </a:r>
            <a:endParaRPr lang="en-US" sz="16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1000" y="4724400"/>
            <a:ext cx="2507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  <a:ea typeface="+mn-ea"/>
              </a:rPr>
              <a:t>C. Neill </a:t>
            </a:r>
            <a:r>
              <a:rPr lang="en-US" sz="1600" i="1" dirty="0" smtClean="0">
                <a:solidFill>
                  <a:prstClr val="black"/>
                </a:solidFill>
                <a:latin typeface="Calibri"/>
                <a:ea typeface="+mn-ea"/>
              </a:rPr>
              <a:t>et al.  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ea typeface="+mn-ea"/>
              </a:rPr>
              <a:t>In preparation</a:t>
            </a:r>
            <a:endParaRPr lang="en-US" sz="16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88662" y="6488668"/>
            <a:ext cx="23029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  <a:ea typeface="+mn-ea"/>
              </a:rPr>
              <a:t>Yu Chen </a:t>
            </a:r>
            <a:r>
              <a:rPr lang="en-US" sz="1600" i="1" dirty="0" smtClean="0">
                <a:solidFill>
                  <a:prstClr val="black"/>
                </a:solidFill>
                <a:latin typeface="Calibri"/>
                <a:ea typeface="+mn-ea"/>
              </a:rPr>
              <a:t>et al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ea typeface="+mn-ea"/>
              </a:rPr>
              <a:t>.  PRL (2014)</a:t>
            </a:r>
            <a:endParaRPr lang="en-US" sz="16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24746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6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4901" y="870664"/>
            <a:ext cx="6388099" cy="2063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05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91" y="872124"/>
            <a:ext cx="2209799" cy="193457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126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4648200"/>
            <a:ext cx="2743200" cy="73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TextBox 23"/>
          <p:cNvSpPr txBox="1"/>
          <p:nvPr/>
        </p:nvSpPr>
        <p:spPr>
          <a:xfrm>
            <a:off x="152400" y="3276600"/>
            <a:ext cx="22872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prstClr val="black"/>
                </a:solidFill>
                <a:ea typeface="宋体" charset="0"/>
                <a:cs typeface="宋体" charset="0"/>
              </a:rPr>
              <a:t>Simulation Conditions</a:t>
            </a:r>
          </a:p>
          <a:p>
            <a:r>
              <a:rPr lang="en-US" b="1" dirty="0" smtClean="0">
                <a:solidFill>
                  <a:prstClr val="black"/>
                </a:solidFill>
                <a:ea typeface="宋体" charset="0"/>
                <a:cs typeface="宋体" charset="0"/>
              </a:rPr>
              <a:t>Initial Channel = |1&gt;</a:t>
            </a:r>
          </a:p>
          <a:p>
            <a:r>
              <a:rPr lang="en-US" b="1" i="1" dirty="0" smtClean="0">
                <a:solidFill>
                  <a:prstClr val="black"/>
                </a:solidFill>
                <a:ea typeface="宋体" charset="0"/>
                <a:cs typeface="宋体" charset="0"/>
              </a:rPr>
              <a:t>v/c </a:t>
            </a:r>
            <a:r>
              <a:rPr lang="en-US" b="1" dirty="0" smtClean="0">
                <a:solidFill>
                  <a:prstClr val="black"/>
                </a:solidFill>
                <a:ea typeface="宋体" charset="0"/>
                <a:cs typeface="宋体" charset="0"/>
              </a:rPr>
              <a:t>= 7.3x10</a:t>
            </a:r>
            <a:r>
              <a:rPr lang="en-US" b="1" baseline="30000" dirty="0" smtClean="0">
                <a:solidFill>
                  <a:prstClr val="black"/>
                </a:solidFill>
                <a:ea typeface="宋体" charset="0"/>
                <a:cs typeface="宋体" charset="0"/>
              </a:rPr>
              <a:t>-4</a:t>
            </a:r>
          </a:p>
          <a:p>
            <a:r>
              <a:rPr lang="en-US" b="1" i="1" dirty="0" smtClean="0">
                <a:solidFill>
                  <a:prstClr val="black"/>
                </a:solidFill>
                <a:ea typeface="宋体" charset="0"/>
                <a:cs typeface="宋体" charset="0"/>
              </a:rPr>
              <a:t>b = </a:t>
            </a:r>
            <a:r>
              <a:rPr lang="en-US" b="1" dirty="0" smtClean="0">
                <a:solidFill>
                  <a:prstClr val="black"/>
                </a:solidFill>
                <a:ea typeface="宋体" charset="0"/>
                <a:cs typeface="宋体" charset="0"/>
              </a:rPr>
              <a:t>0.053 Å</a:t>
            </a:r>
            <a:endParaRPr lang="en-US" b="1" dirty="0">
              <a:solidFill>
                <a:prstClr val="black"/>
              </a:solidFill>
              <a:ea typeface="宋体" charset="0"/>
              <a:cs typeface="宋体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3415977" y="914400"/>
            <a:ext cx="13023" cy="2209800"/>
          </a:xfrm>
          <a:prstGeom prst="line">
            <a:avLst/>
          </a:prstGeom>
          <a:ln w="412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0" y="914400"/>
            <a:ext cx="0" cy="2209800"/>
          </a:xfrm>
          <a:prstGeom prst="line">
            <a:avLst/>
          </a:prstGeom>
          <a:ln w="412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53400" y="2023253"/>
            <a:ext cx="334090" cy="268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53400" y="2296303"/>
            <a:ext cx="334090" cy="2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53400" y="1742306"/>
            <a:ext cx="334090" cy="268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TextBox 37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ea typeface="宋体" charset="0"/>
                <a:cs typeface="宋体" charset="0"/>
              </a:rPr>
              <a:t>Inelastic Scattering of Na &amp; He:  </a:t>
            </a:r>
            <a:r>
              <a:rPr lang="en-US" sz="2800" b="1" dirty="0" smtClean="0">
                <a:solidFill>
                  <a:prstClr val="black"/>
                </a:solidFill>
                <a:ea typeface="宋体" charset="0"/>
                <a:cs typeface="宋体" charset="0"/>
              </a:rPr>
              <a:t>Quantum Simulation</a:t>
            </a:r>
            <a:endParaRPr lang="en-US" sz="2800" b="1" i="1" dirty="0" smtClean="0">
              <a:solidFill>
                <a:prstClr val="black"/>
              </a:solidFill>
              <a:ea typeface="宋体" charset="0"/>
              <a:cs typeface="宋体" charset="0"/>
            </a:endParaRPr>
          </a:p>
          <a:p>
            <a:endParaRPr lang="en-US" sz="2800" dirty="0">
              <a:solidFill>
                <a:prstClr val="black"/>
              </a:solidFill>
              <a:ea typeface="宋体" charset="0"/>
              <a:cs typeface="宋体" charset="0"/>
            </a:endParaRPr>
          </a:p>
        </p:txBody>
      </p:sp>
      <p:pic>
        <p:nvPicPr>
          <p:cNvPr id="411651" name="Picture 3" descr="U:\QS\SESCol\Exp log\SESCol3\plots\prob vs time\dvNum102 ROcorrected.png"/>
          <p:cNvPicPr>
            <a:picLocks noChangeAspect="1" noChangeArrowheads="1"/>
          </p:cNvPicPr>
          <p:nvPr/>
        </p:nvPicPr>
        <p:blipFill>
          <a:blip r:embed="rId8" cstate="print"/>
          <a:srcRect t="4700"/>
          <a:stretch>
            <a:fillRect/>
          </a:stretch>
        </p:blipFill>
        <p:spPr bwMode="auto">
          <a:xfrm>
            <a:off x="2832229" y="2980770"/>
            <a:ext cx="4953000" cy="387723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3491880" y="4077072"/>
            <a:ext cx="4014216" cy="22322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491880" y="3068960"/>
            <a:ext cx="3240360" cy="22322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58165" y="5867980"/>
            <a:ext cx="518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ea typeface="宋体" charset="0"/>
                <a:cs typeface="宋体" charset="0"/>
              </a:rPr>
              <a:t>3</a:t>
            </a:r>
            <a:r>
              <a:rPr lang="en-US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%</a:t>
            </a:r>
            <a:endParaRPr lang="en-US" dirty="0">
              <a:solidFill>
                <a:srgbClr val="FF0000"/>
              </a:solidFill>
              <a:ea typeface="宋体" charset="0"/>
              <a:cs typeface="宋体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029787" y="4725144"/>
            <a:ext cx="64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  <a:ea typeface="宋体" charset="0"/>
                <a:cs typeface="宋体" charset="0"/>
              </a:rPr>
              <a:t>41%</a:t>
            </a:r>
            <a:endParaRPr lang="en-US" dirty="0">
              <a:solidFill>
                <a:srgbClr val="0033CC"/>
              </a:solidFill>
              <a:ea typeface="宋体" charset="0"/>
              <a:cs typeface="宋体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029787" y="4365104"/>
            <a:ext cx="64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ea typeface="宋体" charset="0"/>
                <a:cs typeface="宋体" charset="0"/>
              </a:rPr>
              <a:t>53%</a:t>
            </a:r>
            <a:endParaRPr lang="en-US" dirty="0">
              <a:solidFill>
                <a:srgbClr val="008000"/>
              </a:solidFill>
              <a:ea typeface="宋体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385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6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4901" y="870664"/>
            <a:ext cx="6388099" cy="2063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05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91" y="872124"/>
            <a:ext cx="2209799" cy="193457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126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4648200"/>
            <a:ext cx="2743200" cy="73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TextBox 23"/>
          <p:cNvSpPr txBox="1"/>
          <p:nvPr/>
        </p:nvSpPr>
        <p:spPr>
          <a:xfrm>
            <a:off x="152400" y="3276600"/>
            <a:ext cx="22872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Simulation Conditions</a:t>
            </a:r>
          </a:p>
          <a:p>
            <a:r>
              <a:rPr lang="en-US" b="1" dirty="0" smtClean="0"/>
              <a:t>Initial Channel = |1&gt;</a:t>
            </a:r>
          </a:p>
          <a:p>
            <a:r>
              <a:rPr lang="en-US" b="1" i="1" dirty="0" smtClean="0"/>
              <a:t>v/c </a:t>
            </a:r>
            <a:r>
              <a:rPr lang="en-US" b="1" dirty="0" smtClean="0"/>
              <a:t>= 7.3x10</a:t>
            </a:r>
            <a:r>
              <a:rPr lang="en-US" b="1" baseline="30000" dirty="0" smtClean="0"/>
              <a:t>-4</a:t>
            </a:r>
          </a:p>
          <a:p>
            <a:r>
              <a:rPr lang="en-US" b="1" i="1" dirty="0" smtClean="0"/>
              <a:t>b = </a:t>
            </a:r>
            <a:r>
              <a:rPr lang="en-US" b="1" dirty="0" smtClean="0"/>
              <a:t>0.053 Å</a:t>
            </a:r>
            <a:endParaRPr lang="en-US" b="1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415977" y="914400"/>
            <a:ext cx="13023" cy="2209800"/>
          </a:xfrm>
          <a:prstGeom prst="line">
            <a:avLst/>
          </a:prstGeom>
          <a:ln w="412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0" y="914400"/>
            <a:ext cx="0" cy="2209800"/>
          </a:xfrm>
          <a:prstGeom prst="line">
            <a:avLst/>
          </a:prstGeom>
          <a:ln w="412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53400" y="2023253"/>
            <a:ext cx="334090" cy="268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53400" y="2296303"/>
            <a:ext cx="334090" cy="2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53400" y="1742306"/>
            <a:ext cx="334090" cy="268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TextBox 37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Inelastic Scattering of Na &amp; He:  </a:t>
            </a:r>
            <a:r>
              <a:rPr lang="en-US" sz="2800" b="1" dirty="0" smtClean="0"/>
              <a:t>Quantum Simulation</a:t>
            </a:r>
            <a:endParaRPr lang="en-US" sz="2800" b="1" i="1" dirty="0" smtClean="0"/>
          </a:p>
          <a:p>
            <a:endParaRPr lang="en-US" sz="2800" dirty="0"/>
          </a:p>
        </p:txBody>
      </p:sp>
      <p:pic>
        <p:nvPicPr>
          <p:cNvPr id="411651" name="Picture 3" descr="U:\QS\SESCol\Exp log\SESCol3\plots\prob vs time\dvNum102 ROcorrected.png"/>
          <p:cNvPicPr>
            <a:picLocks noChangeAspect="1" noChangeArrowheads="1"/>
          </p:cNvPicPr>
          <p:nvPr/>
        </p:nvPicPr>
        <p:blipFill>
          <a:blip r:embed="rId8" cstate="print"/>
          <a:srcRect t="4700"/>
          <a:stretch>
            <a:fillRect/>
          </a:stretch>
        </p:blipFill>
        <p:spPr bwMode="auto">
          <a:xfrm>
            <a:off x="2832229" y="2980770"/>
            <a:ext cx="4953000" cy="38772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920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7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324544" y="0"/>
            <a:ext cx="9793088" cy="688538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779912" y="0"/>
            <a:ext cx="1757212" cy="584775"/>
          </a:xfrm>
          <a:prstGeom prst="rect">
            <a:avLst/>
          </a:prstGeom>
          <a:solidFill>
            <a:schemeClr val="tx2">
              <a:alpha val="50000"/>
            </a:schemeClr>
          </a:solidFill>
        </p:spPr>
        <p:txBody>
          <a:bodyPr wrap="none" rtlCol="0">
            <a:spAutoFit/>
          </a:bodyPr>
          <a:lstStyle/>
          <a:p>
            <a:pPr>
              <a:tabLst>
                <a:tab pos="1257300" algn="l"/>
              </a:tabLst>
            </a:pPr>
            <a:r>
              <a:rPr lang="en-US" sz="3200" dirty="0" smtClean="0">
                <a:solidFill>
                  <a:schemeClr val="bg1"/>
                </a:solidFill>
              </a:rPr>
              <a:t>Big Data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67045" y="5877272"/>
            <a:ext cx="34099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10</a:t>
            </a:r>
            <a:r>
              <a:rPr lang="en-US" sz="2800" baseline="30000" dirty="0" smtClean="0">
                <a:solidFill>
                  <a:schemeClr val="bg1"/>
                </a:solidFill>
              </a:rPr>
              <a:t>6</a:t>
            </a:r>
            <a:r>
              <a:rPr lang="en-US" sz="2800" dirty="0" smtClean="0">
                <a:solidFill>
                  <a:schemeClr val="bg1"/>
                </a:solidFill>
              </a:rPr>
              <a:t> cores</a:t>
            </a:r>
            <a:endParaRPr lang="en-US" sz="2800" dirty="0">
              <a:solidFill>
                <a:schemeClr val="bg1"/>
              </a:solidFill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10</a:t>
            </a:r>
            <a:r>
              <a:rPr lang="en-US" sz="2800" baseline="30000" dirty="0" smtClean="0">
                <a:solidFill>
                  <a:schemeClr val="bg1"/>
                </a:solidFill>
              </a:rPr>
              <a:t>12</a:t>
            </a:r>
            <a:r>
              <a:rPr lang="en-US" sz="2800" dirty="0" smtClean="0">
                <a:solidFill>
                  <a:schemeClr val="bg1"/>
                </a:solidFill>
              </a:rPr>
              <a:t> transistors/core</a:t>
            </a:r>
          </a:p>
        </p:txBody>
      </p:sp>
    </p:spTree>
    <p:extLst>
      <p:ext uri="{BB962C8B-B14F-4D97-AF65-F5344CB8AC3E}">
        <p14:creationId xmlns:p14="http://schemas.microsoft.com/office/powerpoint/2010/main" val="4072000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6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4901" y="870664"/>
            <a:ext cx="6388099" cy="2063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05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91" y="872124"/>
            <a:ext cx="2209799" cy="193457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24" name="TextBox 23"/>
          <p:cNvSpPr txBox="1"/>
          <p:nvPr/>
        </p:nvSpPr>
        <p:spPr>
          <a:xfrm>
            <a:off x="152400" y="3276600"/>
            <a:ext cx="22872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Simulation Conditions</a:t>
            </a:r>
          </a:p>
          <a:p>
            <a:r>
              <a:rPr lang="en-US" b="1" dirty="0" smtClean="0"/>
              <a:t>Initial Channel = |1&gt;</a:t>
            </a:r>
          </a:p>
          <a:p>
            <a:r>
              <a:rPr lang="en-US" b="1" i="1" dirty="0" smtClean="0"/>
              <a:t>v/c </a:t>
            </a:r>
            <a:r>
              <a:rPr lang="en-US" b="1" dirty="0" smtClean="0"/>
              <a:t>= 7.3x10</a:t>
            </a:r>
            <a:r>
              <a:rPr lang="en-US" b="1" baseline="30000" dirty="0" smtClean="0"/>
              <a:t>-4</a:t>
            </a:r>
          </a:p>
          <a:p>
            <a:r>
              <a:rPr lang="en-US" b="1" i="1" dirty="0" smtClean="0"/>
              <a:t>b = </a:t>
            </a:r>
            <a:r>
              <a:rPr lang="en-US" b="1" dirty="0" smtClean="0"/>
              <a:t>0.053 Å</a:t>
            </a:r>
            <a:endParaRPr lang="en-US" b="1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415977" y="914400"/>
            <a:ext cx="13023" cy="2209800"/>
          </a:xfrm>
          <a:prstGeom prst="line">
            <a:avLst/>
          </a:prstGeom>
          <a:ln w="412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0" y="914400"/>
            <a:ext cx="0" cy="2209800"/>
          </a:xfrm>
          <a:prstGeom prst="line">
            <a:avLst/>
          </a:prstGeom>
          <a:ln w="412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3400" y="2023253"/>
            <a:ext cx="334090" cy="268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53400" y="2296303"/>
            <a:ext cx="334090" cy="2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53400" y="1742306"/>
            <a:ext cx="334090" cy="268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TextBox 37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Inelastic Scattering of Na &amp; He:  </a:t>
            </a:r>
            <a:r>
              <a:rPr lang="en-US" sz="2800" b="1" dirty="0" smtClean="0"/>
              <a:t>Q. + Num. Simulation</a:t>
            </a:r>
            <a:endParaRPr lang="en-US" sz="2800" b="1" i="1" dirty="0" smtClean="0"/>
          </a:p>
          <a:p>
            <a:endParaRPr lang="en-US" sz="2800" dirty="0"/>
          </a:p>
        </p:txBody>
      </p:sp>
      <p:pic>
        <p:nvPicPr>
          <p:cNvPr id="411651" name="Picture 3" descr="U:\QS\SESCol\Exp log\SESCol3\plots\prob vs time\dvNum102 ROcorrected.png"/>
          <p:cNvPicPr>
            <a:picLocks noChangeAspect="1" noChangeArrowheads="1"/>
          </p:cNvPicPr>
          <p:nvPr/>
        </p:nvPicPr>
        <p:blipFill>
          <a:blip r:embed="rId7" cstate="print"/>
          <a:srcRect t="4700"/>
          <a:stretch>
            <a:fillRect/>
          </a:stretch>
        </p:blipFill>
        <p:spPr bwMode="auto">
          <a:xfrm>
            <a:off x="2832229" y="2980770"/>
            <a:ext cx="4953000" cy="3877230"/>
          </a:xfrm>
          <a:prstGeom prst="rect">
            <a:avLst/>
          </a:prstGeom>
          <a:noFill/>
        </p:spPr>
      </p:pic>
      <p:pic>
        <p:nvPicPr>
          <p:cNvPr id="411652" name="Picture 4" descr="U:\QS\SESCol\Exp log\SESCol3\plots\prob vs time\dvNum102 ROcorrected SimData.png"/>
          <p:cNvPicPr>
            <a:picLocks noChangeAspect="1" noChangeArrowheads="1"/>
          </p:cNvPicPr>
          <p:nvPr/>
        </p:nvPicPr>
        <p:blipFill>
          <a:blip r:embed="rId8" cstate="print"/>
          <a:srcRect t="4700"/>
          <a:stretch>
            <a:fillRect/>
          </a:stretch>
        </p:blipFill>
        <p:spPr bwMode="auto">
          <a:xfrm>
            <a:off x="2832229" y="2980770"/>
            <a:ext cx="4953000" cy="3877230"/>
          </a:xfrm>
          <a:prstGeom prst="rect">
            <a:avLst/>
          </a:prstGeom>
          <a:noFill/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200" y="4648200"/>
            <a:ext cx="2743200" cy="73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64394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216152" y="2087385"/>
            <a:ext cx="6483127" cy="4649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6200" y="0"/>
            <a:ext cx="5105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Inelastic Cross Section:</a:t>
            </a:r>
          </a:p>
          <a:p>
            <a:r>
              <a:rPr lang="en-US" sz="2400" b="1" dirty="0" smtClean="0"/>
              <a:t>Comparing Simulation to Experiment</a:t>
            </a:r>
            <a:endParaRPr lang="en-US" sz="2400" b="1" dirty="0"/>
          </a:p>
        </p:txBody>
      </p:sp>
      <p:graphicFrame>
        <p:nvGraphicFramePr>
          <p:cNvPr id="47107" name="Object 3"/>
          <p:cNvGraphicFramePr>
            <a:graphicFrameLocks noChangeAspect="1"/>
          </p:cNvGraphicFramePr>
          <p:nvPr/>
        </p:nvGraphicFramePr>
        <p:xfrm>
          <a:off x="2895600" y="1143000"/>
          <a:ext cx="356465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" name="Equation" r:id="rId4" imgW="2400120" imgH="482400" progId="Equation.3">
                  <p:embed/>
                </p:oleObj>
              </mc:Choice>
              <mc:Fallback>
                <p:oleObj name="Equation" r:id="rId4" imgW="24001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1143000"/>
                        <a:ext cx="3564658" cy="762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0"/>
            <a:ext cx="3352800" cy="892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5791200" y="2438400"/>
            <a:ext cx="1437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Numerical</a:t>
            </a:r>
          </a:p>
          <a:p>
            <a:r>
              <a:rPr lang="en-US" b="1" dirty="0" smtClean="0"/>
              <a:t>Computation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791200" y="3276600"/>
            <a:ext cx="1211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3B6CCD"/>
                </a:solidFill>
              </a:rPr>
              <a:t>Quantum</a:t>
            </a:r>
          </a:p>
          <a:p>
            <a:r>
              <a:rPr lang="en-US" b="1" dirty="0" smtClean="0">
                <a:solidFill>
                  <a:srgbClr val="3B6CCD"/>
                </a:solidFill>
              </a:rPr>
              <a:t>Simulation</a:t>
            </a:r>
            <a:endParaRPr lang="en-US" b="1" dirty="0">
              <a:solidFill>
                <a:srgbClr val="3B6CCD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15000" y="4191000"/>
            <a:ext cx="1398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Experiment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[Olsen 1977]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2800" y="3124200"/>
            <a:ext cx="1981200" cy="115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8" cstate="print"/>
          <a:srcRect b="6075"/>
          <a:stretch>
            <a:fillRect/>
          </a:stretch>
        </p:blipFill>
        <p:spPr bwMode="auto">
          <a:xfrm>
            <a:off x="7147275" y="4419600"/>
            <a:ext cx="1933225" cy="905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50100" y="1981200"/>
            <a:ext cx="19939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4" descr="U:\QS\SESCol\Exp log\SESCol3\plots\2dXsections\dvNum188.png"/>
          <p:cNvPicPr>
            <a:picLocks noChangeAspect="1" noChangeArrowheads="1"/>
          </p:cNvPicPr>
          <p:nvPr/>
        </p:nvPicPr>
        <p:blipFill>
          <a:blip r:embed="rId10" cstate="print"/>
          <a:srcRect l="19261" t="9128" r="23870" b="67190"/>
          <a:stretch>
            <a:fillRect/>
          </a:stretch>
        </p:blipFill>
        <p:spPr bwMode="auto">
          <a:xfrm>
            <a:off x="7543799" y="3287507"/>
            <a:ext cx="1515359" cy="7797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9055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26" name="Picture 2" descr="9xmon_test_chip"/>
          <p:cNvPicPr>
            <a:picLocks noChangeAspect="1" noChangeArrowheads="1"/>
          </p:cNvPicPr>
          <p:nvPr/>
        </p:nvPicPr>
        <p:blipFill>
          <a:blip r:embed="rId4" cstate="print">
            <a:lum bright="36000" contrast="-56000"/>
          </a:blip>
          <a:srcRect/>
          <a:stretch>
            <a:fillRect/>
          </a:stretch>
        </p:blipFill>
        <p:spPr bwMode="auto">
          <a:xfrm>
            <a:off x="0" y="2387600"/>
            <a:ext cx="9144000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27" name="Title 1"/>
          <p:cNvSpPr>
            <a:spLocks/>
          </p:cNvSpPr>
          <p:nvPr/>
        </p:nvSpPr>
        <p:spPr bwMode="auto">
          <a:xfrm>
            <a:off x="107950" y="44450"/>
            <a:ext cx="53276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altLang="en-US" sz="3200"/>
              <a:t>Summary &amp; Outlook</a:t>
            </a:r>
          </a:p>
        </p:txBody>
      </p:sp>
      <p:sp>
        <p:nvSpPr>
          <p:cNvPr id="205828" name="Text Box 5"/>
          <p:cNvSpPr txBox="1">
            <a:spLocks noChangeArrowheads="1"/>
          </p:cNvSpPr>
          <p:nvPr/>
        </p:nvSpPr>
        <p:spPr bwMode="auto">
          <a:xfrm>
            <a:off x="407988" y="765175"/>
            <a:ext cx="473078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2000" dirty="0" err="1"/>
              <a:t>Xmon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qubits</a:t>
            </a:r>
            <a:r>
              <a:rPr lang="en-US" altLang="en-US" sz="2000" dirty="0"/>
              <a:t> are high-fidelity technology</a:t>
            </a:r>
          </a:p>
          <a:p>
            <a:pPr eaLnBrk="1" hangingPunct="1"/>
            <a:r>
              <a:rPr lang="en-US" altLang="en-US" sz="2000" dirty="0"/>
              <a:t> </a:t>
            </a:r>
            <a:r>
              <a:rPr lang="en-US" altLang="en-US" sz="2000" dirty="0" smtClean="0"/>
              <a:t>    1 </a:t>
            </a:r>
            <a:r>
              <a:rPr lang="en-US" altLang="en-US" sz="2000" dirty="0" err="1"/>
              <a:t>qubit</a:t>
            </a:r>
            <a:r>
              <a:rPr lang="en-US" altLang="en-US" sz="2000" dirty="0"/>
              <a:t>: 99.93(3)%</a:t>
            </a:r>
          </a:p>
          <a:p>
            <a:pPr eaLnBrk="1" hangingPunct="1"/>
            <a:r>
              <a:rPr lang="en-US" altLang="en-US" sz="2000" dirty="0"/>
              <a:t> </a:t>
            </a:r>
            <a:r>
              <a:rPr lang="en-US" altLang="en-US" sz="2000" dirty="0" smtClean="0"/>
              <a:t>    2 </a:t>
            </a:r>
            <a:r>
              <a:rPr lang="en-US" altLang="en-US" sz="2000" dirty="0" err="1"/>
              <a:t>qubit</a:t>
            </a:r>
            <a:r>
              <a:rPr lang="en-US" altLang="en-US" sz="2000" dirty="0"/>
              <a:t>: 99.45(5)%</a:t>
            </a:r>
          </a:p>
          <a:p>
            <a:pPr eaLnBrk="1" hangingPunct="1"/>
            <a:r>
              <a:rPr lang="en-US" altLang="en-US" sz="2000" dirty="0"/>
              <a:t> </a:t>
            </a:r>
            <a:r>
              <a:rPr lang="en-US" altLang="en-US" sz="2000" dirty="0" smtClean="0"/>
              <a:t>    Repetitive measure</a:t>
            </a:r>
            <a:r>
              <a:rPr lang="en-US" altLang="en-US" sz="2000" dirty="0"/>
              <a:t>: </a:t>
            </a:r>
            <a:r>
              <a:rPr lang="en-US" altLang="en-US" sz="2000" dirty="0" smtClean="0"/>
              <a:t>99%</a:t>
            </a:r>
          </a:p>
          <a:p>
            <a:pPr eaLnBrk="1" hangingPunct="1"/>
            <a:r>
              <a:rPr lang="en-US" altLang="en-US" sz="2000" dirty="0"/>
              <a:t> </a:t>
            </a:r>
            <a:r>
              <a:rPr lang="en-US" altLang="en-US" sz="2000" dirty="0" smtClean="0"/>
              <a:t>    Improvements ongoing, with scaling</a:t>
            </a:r>
            <a:endParaRPr lang="en-US" altLang="en-US" sz="2000" dirty="0">
              <a:solidFill>
                <a:schemeClr val="hlink"/>
              </a:solidFill>
            </a:endParaRPr>
          </a:p>
        </p:txBody>
      </p:sp>
      <p:sp>
        <p:nvSpPr>
          <p:cNvPr id="205830" name="Rectangle 7"/>
          <p:cNvSpPr>
            <a:spLocks noChangeArrowheads="1"/>
          </p:cNvSpPr>
          <p:nvPr/>
        </p:nvSpPr>
        <p:spPr bwMode="auto">
          <a:xfrm>
            <a:off x="425205" y="2408060"/>
            <a:ext cx="699880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2000" dirty="0" smtClean="0"/>
              <a:t>With fidelity and control, perform computations at thresholds</a:t>
            </a:r>
          </a:p>
          <a:p>
            <a:pPr eaLnBrk="1" hangingPunct="1"/>
            <a:r>
              <a:rPr lang="en-US" altLang="en-US" sz="2000" dirty="0" smtClean="0"/>
              <a:t>     Digital:  Bit-flip error correction</a:t>
            </a:r>
          </a:p>
          <a:p>
            <a:pPr eaLnBrk="1" hangingPunct="1"/>
            <a:r>
              <a:rPr lang="en-US" altLang="en-US" sz="2000" dirty="0"/>
              <a:t> </a:t>
            </a:r>
            <a:r>
              <a:rPr lang="en-US" altLang="en-US" sz="2000" dirty="0" smtClean="0"/>
              <a:t>    Analog: Computation power for chemical simulation</a:t>
            </a:r>
          </a:p>
          <a:p>
            <a:pPr eaLnBrk="1" hangingPunct="1"/>
            <a:endParaRPr lang="en-US" altLang="en-US" sz="2000" dirty="0"/>
          </a:p>
          <a:p>
            <a:pPr eaLnBrk="1" hangingPunct="1"/>
            <a:r>
              <a:rPr lang="en-US" altLang="en-US" sz="2000" dirty="0" smtClean="0"/>
              <a:t>Technology in hand to scale up to ~100 </a:t>
            </a:r>
            <a:r>
              <a:rPr lang="en-US" altLang="en-US" sz="2000" dirty="0" err="1" smtClean="0"/>
              <a:t>qubits</a:t>
            </a:r>
            <a:r>
              <a:rPr lang="en-US" altLang="en-US" sz="2000" dirty="0" smtClean="0"/>
              <a:t>, soon</a:t>
            </a:r>
            <a:r>
              <a:rPr lang="is-IS" altLang="en-US" sz="2000" dirty="0" smtClean="0"/>
              <a:t>…</a:t>
            </a:r>
            <a:r>
              <a:rPr lang="en-US" altLang="en-US" sz="2000" dirty="0" smtClean="0"/>
              <a:t>   </a:t>
            </a:r>
            <a:endParaRPr lang="en-US" altLang="en-US" sz="2000" dirty="0"/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8331834"/>
              </p:ext>
            </p:extLst>
          </p:nvPr>
        </p:nvGraphicFramePr>
        <p:xfrm>
          <a:off x="5680170" y="-243431"/>
          <a:ext cx="3600400" cy="27259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984" name="Graph" r:id="rId5" imgW="2854147" imgH="2160422" progId="">
                  <p:embed/>
                </p:oleObj>
              </mc:Choice>
              <mc:Fallback>
                <p:oleObj name="Graph" r:id="rId5" imgW="2854147" imgH="216042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0170" y="-243431"/>
                        <a:ext cx="3600400" cy="27259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ight Brace 1"/>
          <p:cNvSpPr/>
          <p:nvPr/>
        </p:nvSpPr>
        <p:spPr>
          <a:xfrm>
            <a:off x="3779912" y="1196752"/>
            <a:ext cx="144016" cy="792088"/>
          </a:xfrm>
          <a:prstGeom prst="righ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923928" y="1388546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all at once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16632"/>
            <a:ext cx="414338" cy="381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599728"/>
            <a:ext cx="414338" cy="381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2824"/>
            <a:ext cx="414338" cy="381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565920"/>
            <a:ext cx="414338" cy="381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049016"/>
            <a:ext cx="414338" cy="381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532112"/>
            <a:ext cx="414338" cy="381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015208"/>
            <a:ext cx="414338" cy="381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498304"/>
            <a:ext cx="414338" cy="381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981400"/>
            <a:ext cx="414338" cy="381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4464496"/>
            <a:ext cx="414338" cy="381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4947592"/>
            <a:ext cx="414338" cy="381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5430688"/>
            <a:ext cx="414338" cy="381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5913784"/>
            <a:ext cx="414338" cy="381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396880"/>
            <a:ext cx="414338" cy="381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78" y="116632"/>
            <a:ext cx="414338" cy="381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78" y="599728"/>
            <a:ext cx="414338" cy="381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78" y="1082824"/>
            <a:ext cx="414338" cy="381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78" y="1565920"/>
            <a:ext cx="414338" cy="381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78" y="2049016"/>
            <a:ext cx="414338" cy="381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78" y="2532112"/>
            <a:ext cx="414338" cy="381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78" y="3015208"/>
            <a:ext cx="414338" cy="381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78" y="3498304"/>
            <a:ext cx="414338" cy="381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78" y="3981400"/>
            <a:ext cx="414338" cy="381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78" y="4464496"/>
            <a:ext cx="414338" cy="381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78" y="4947592"/>
            <a:ext cx="414338" cy="381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78" y="5430688"/>
            <a:ext cx="414338" cy="381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78" y="5913784"/>
            <a:ext cx="414338" cy="381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78" y="6396880"/>
            <a:ext cx="414338" cy="381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044" y="116632"/>
            <a:ext cx="414338" cy="381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044" y="599728"/>
            <a:ext cx="414338" cy="3810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044" y="1082824"/>
            <a:ext cx="414338" cy="381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044" y="1565920"/>
            <a:ext cx="414338" cy="381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044" y="2049016"/>
            <a:ext cx="414338" cy="381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044" y="2532112"/>
            <a:ext cx="414338" cy="3810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044" y="3015208"/>
            <a:ext cx="414338" cy="3810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044" y="3498304"/>
            <a:ext cx="414338" cy="3810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044" y="3981400"/>
            <a:ext cx="414338" cy="3810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044" y="4464496"/>
            <a:ext cx="414338" cy="3810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044" y="4947592"/>
            <a:ext cx="414338" cy="3810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044" y="5430688"/>
            <a:ext cx="414338" cy="3810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044" y="5913784"/>
            <a:ext cx="414338" cy="3810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044" y="6396880"/>
            <a:ext cx="414338" cy="38100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810" y="116632"/>
            <a:ext cx="414338" cy="381000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810" y="599728"/>
            <a:ext cx="414338" cy="38100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810" y="1082824"/>
            <a:ext cx="414338" cy="38100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810" y="1565920"/>
            <a:ext cx="414338" cy="38100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810" y="2049016"/>
            <a:ext cx="414338" cy="38100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810" y="2532112"/>
            <a:ext cx="414338" cy="38100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810" y="3015208"/>
            <a:ext cx="414338" cy="3810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810" y="3498304"/>
            <a:ext cx="414338" cy="381000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810" y="3981400"/>
            <a:ext cx="414338" cy="38100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810" y="4464496"/>
            <a:ext cx="414338" cy="381000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810" y="4947592"/>
            <a:ext cx="414338" cy="381000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810" y="5430688"/>
            <a:ext cx="414338" cy="38100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810" y="5913784"/>
            <a:ext cx="414338" cy="381000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810" y="6396880"/>
            <a:ext cx="414338" cy="381000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576" y="116632"/>
            <a:ext cx="414338" cy="38100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576" y="599728"/>
            <a:ext cx="414338" cy="38100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576" y="1082824"/>
            <a:ext cx="414338" cy="381000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576" y="1565920"/>
            <a:ext cx="414338" cy="38100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576" y="2049016"/>
            <a:ext cx="414338" cy="381000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576" y="2532112"/>
            <a:ext cx="414338" cy="38100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576" y="3015208"/>
            <a:ext cx="414338" cy="381000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576" y="3498304"/>
            <a:ext cx="414338" cy="381000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576" y="3981400"/>
            <a:ext cx="414338" cy="381000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576" y="4464496"/>
            <a:ext cx="414338" cy="381000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576" y="4947592"/>
            <a:ext cx="414338" cy="381000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576" y="5430688"/>
            <a:ext cx="414338" cy="381000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576" y="5913784"/>
            <a:ext cx="414338" cy="381000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576" y="6396880"/>
            <a:ext cx="414338" cy="381000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8342" y="599728"/>
            <a:ext cx="414338" cy="381000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8342" y="1082824"/>
            <a:ext cx="414338" cy="381000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8342" y="1565920"/>
            <a:ext cx="414338" cy="381000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8342" y="2049016"/>
            <a:ext cx="414338" cy="381000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8342" y="3981400"/>
            <a:ext cx="414338" cy="381000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8342" y="4464496"/>
            <a:ext cx="414338" cy="381000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8342" y="4947592"/>
            <a:ext cx="414338" cy="381000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8342" y="5430688"/>
            <a:ext cx="414338" cy="381000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8342" y="5913784"/>
            <a:ext cx="414338" cy="381000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8342" y="6396880"/>
            <a:ext cx="414338" cy="381000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0108" y="599728"/>
            <a:ext cx="414338" cy="381000"/>
          </a:xfrm>
          <a:prstGeom prst="rect">
            <a:avLst/>
          </a:prstGeom>
        </p:spPr>
      </p:pic>
      <p:pic>
        <p:nvPicPr>
          <p:cNvPr id="88" name="Picture 8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0108" y="1082824"/>
            <a:ext cx="414338" cy="381000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0108" y="1565920"/>
            <a:ext cx="414338" cy="381000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0108" y="2049016"/>
            <a:ext cx="414338" cy="381000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0108" y="3981400"/>
            <a:ext cx="414338" cy="381000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0108" y="4464496"/>
            <a:ext cx="414338" cy="38100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0108" y="4947592"/>
            <a:ext cx="414338" cy="381000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0108" y="5430688"/>
            <a:ext cx="414338" cy="38100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0108" y="5913784"/>
            <a:ext cx="414338" cy="381000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0108" y="6396880"/>
            <a:ext cx="414338" cy="381000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874" y="599728"/>
            <a:ext cx="414338" cy="3810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874" y="1082824"/>
            <a:ext cx="414338" cy="381000"/>
          </a:xfrm>
          <a:prstGeom prst="rect">
            <a:avLst/>
          </a:prstGeom>
        </p:spPr>
      </p:pic>
      <p:pic>
        <p:nvPicPr>
          <p:cNvPr id="103" name="Picture 1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874" y="1565920"/>
            <a:ext cx="414338" cy="381000"/>
          </a:xfrm>
          <a:prstGeom prst="rect">
            <a:avLst/>
          </a:prstGeom>
        </p:spPr>
      </p:pic>
      <p:pic>
        <p:nvPicPr>
          <p:cNvPr id="104" name="Picture 10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874" y="2049016"/>
            <a:ext cx="414338" cy="381000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874" y="3981400"/>
            <a:ext cx="414338" cy="381000"/>
          </a:xfrm>
          <a:prstGeom prst="rect">
            <a:avLst/>
          </a:prstGeom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874" y="4464496"/>
            <a:ext cx="414338" cy="381000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874" y="4947592"/>
            <a:ext cx="414338" cy="381000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874" y="5430688"/>
            <a:ext cx="414338" cy="381000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874" y="5913784"/>
            <a:ext cx="414338" cy="381000"/>
          </a:xfrm>
          <a:prstGeom prst="rect">
            <a:avLst/>
          </a:prstGeom>
        </p:spPr>
      </p:pic>
      <p:pic>
        <p:nvPicPr>
          <p:cNvPr id="113" name="Picture 1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874" y="6396880"/>
            <a:ext cx="414338" cy="381000"/>
          </a:xfrm>
          <a:prstGeom prst="rect">
            <a:avLst/>
          </a:prstGeom>
        </p:spPr>
      </p:pic>
      <p:pic>
        <p:nvPicPr>
          <p:cNvPr id="115" name="Picture 1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3640" y="599728"/>
            <a:ext cx="414338" cy="381000"/>
          </a:xfrm>
          <a:prstGeom prst="rect">
            <a:avLst/>
          </a:prstGeom>
        </p:spPr>
      </p:pic>
      <p:pic>
        <p:nvPicPr>
          <p:cNvPr id="116" name="Picture 1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3640" y="1082824"/>
            <a:ext cx="414338" cy="381000"/>
          </a:xfrm>
          <a:prstGeom prst="rect">
            <a:avLst/>
          </a:prstGeom>
        </p:spPr>
      </p:pic>
      <p:pic>
        <p:nvPicPr>
          <p:cNvPr id="117" name="Picture 1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3640" y="1565920"/>
            <a:ext cx="414338" cy="381000"/>
          </a:xfrm>
          <a:prstGeom prst="rect">
            <a:avLst/>
          </a:prstGeom>
        </p:spPr>
      </p:pic>
      <p:pic>
        <p:nvPicPr>
          <p:cNvPr id="118" name="Picture 1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3640" y="2049016"/>
            <a:ext cx="414338" cy="381000"/>
          </a:xfrm>
          <a:prstGeom prst="rect">
            <a:avLst/>
          </a:prstGeom>
        </p:spPr>
      </p:pic>
      <p:pic>
        <p:nvPicPr>
          <p:cNvPr id="122" name="Picture 1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3640" y="3981400"/>
            <a:ext cx="414338" cy="381000"/>
          </a:xfrm>
          <a:prstGeom prst="rect">
            <a:avLst/>
          </a:prstGeom>
        </p:spPr>
      </p:pic>
      <p:pic>
        <p:nvPicPr>
          <p:cNvPr id="123" name="Picture 1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3640" y="4464496"/>
            <a:ext cx="414338" cy="381000"/>
          </a:xfrm>
          <a:prstGeom prst="rect">
            <a:avLst/>
          </a:prstGeom>
        </p:spPr>
      </p:pic>
      <p:pic>
        <p:nvPicPr>
          <p:cNvPr id="124" name="Picture 1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3640" y="4947592"/>
            <a:ext cx="414338" cy="381000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3640" y="5430688"/>
            <a:ext cx="414338" cy="381000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3640" y="5913784"/>
            <a:ext cx="414338" cy="381000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3640" y="6396880"/>
            <a:ext cx="414338" cy="381000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5406" y="599728"/>
            <a:ext cx="414338" cy="381000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5406" y="1082824"/>
            <a:ext cx="414338" cy="38100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5406" y="1565920"/>
            <a:ext cx="414338" cy="381000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5406" y="2049016"/>
            <a:ext cx="414338" cy="381000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5406" y="3981400"/>
            <a:ext cx="414338" cy="381000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5406" y="4464496"/>
            <a:ext cx="414338" cy="381000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5406" y="4947592"/>
            <a:ext cx="414338" cy="381000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5406" y="5430688"/>
            <a:ext cx="414338" cy="381000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5406" y="5913784"/>
            <a:ext cx="414338" cy="381000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5406" y="6396880"/>
            <a:ext cx="414338" cy="38100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172" y="599728"/>
            <a:ext cx="414338" cy="38100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172" y="1082824"/>
            <a:ext cx="414338" cy="38100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172" y="1565920"/>
            <a:ext cx="414338" cy="38100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172" y="2049016"/>
            <a:ext cx="414338" cy="381000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172" y="3981400"/>
            <a:ext cx="414338" cy="381000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172" y="4464496"/>
            <a:ext cx="414338" cy="381000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172" y="4947592"/>
            <a:ext cx="414338" cy="381000"/>
          </a:xfrm>
          <a:prstGeom prst="rect">
            <a:avLst/>
          </a:prstGeom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172" y="5430688"/>
            <a:ext cx="414338" cy="381000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172" y="5913784"/>
            <a:ext cx="414338" cy="381000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172" y="6396880"/>
            <a:ext cx="414338" cy="381000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8938" y="599728"/>
            <a:ext cx="414338" cy="381000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8938" y="1082824"/>
            <a:ext cx="414338" cy="381000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8938" y="1565920"/>
            <a:ext cx="414338" cy="381000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8938" y="2049016"/>
            <a:ext cx="414338" cy="381000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8938" y="3981400"/>
            <a:ext cx="414338" cy="381000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8938" y="4464496"/>
            <a:ext cx="414338" cy="381000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8938" y="4947592"/>
            <a:ext cx="414338" cy="381000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8938" y="5430688"/>
            <a:ext cx="414338" cy="381000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8938" y="5913784"/>
            <a:ext cx="414338" cy="381000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8938" y="6396880"/>
            <a:ext cx="414338" cy="381000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704" y="116632"/>
            <a:ext cx="414338" cy="381000"/>
          </a:xfrm>
          <a:prstGeom prst="rect">
            <a:avLst/>
          </a:prstGeom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704" y="599728"/>
            <a:ext cx="414338" cy="381000"/>
          </a:xfrm>
          <a:prstGeom prst="rect">
            <a:avLst/>
          </a:prstGeom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704" y="1082824"/>
            <a:ext cx="414338" cy="381000"/>
          </a:xfrm>
          <a:prstGeom prst="rect">
            <a:avLst/>
          </a:prstGeom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704" y="1565920"/>
            <a:ext cx="414338" cy="381000"/>
          </a:xfrm>
          <a:prstGeom prst="rect">
            <a:avLst/>
          </a:prstGeom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704" y="2049016"/>
            <a:ext cx="414338" cy="381000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704" y="2532112"/>
            <a:ext cx="414338" cy="381000"/>
          </a:xfrm>
          <a:prstGeom prst="rect">
            <a:avLst/>
          </a:prstGeom>
        </p:spPr>
      </p:pic>
      <p:pic>
        <p:nvPicPr>
          <p:cNvPr id="176" name="Picture 17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704" y="3015208"/>
            <a:ext cx="414338" cy="381000"/>
          </a:xfrm>
          <a:prstGeom prst="rect">
            <a:avLst/>
          </a:prstGeom>
        </p:spPr>
      </p:pic>
      <p:pic>
        <p:nvPicPr>
          <p:cNvPr id="177" name="Picture 17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704" y="3498304"/>
            <a:ext cx="414338" cy="381000"/>
          </a:xfrm>
          <a:prstGeom prst="rect">
            <a:avLst/>
          </a:prstGeom>
        </p:spPr>
      </p:pic>
      <p:pic>
        <p:nvPicPr>
          <p:cNvPr id="178" name="Picture 17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704" y="3981400"/>
            <a:ext cx="414338" cy="381000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704" y="4464496"/>
            <a:ext cx="414338" cy="381000"/>
          </a:xfrm>
          <a:prstGeom prst="rect">
            <a:avLst/>
          </a:prstGeom>
        </p:spPr>
      </p:pic>
      <p:pic>
        <p:nvPicPr>
          <p:cNvPr id="180" name="Picture 17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704" y="4947592"/>
            <a:ext cx="414338" cy="381000"/>
          </a:xfrm>
          <a:prstGeom prst="rect">
            <a:avLst/>
          </a:prstGeom>
        </p:spPr>
      </p:pic>
      <p:pic>
        <p:nvPicPr>
          <p:cNvPr id="181" name="Picture 18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704" y="5430688"/>
            <a:ext cx="414338" cy="381000"/>
          </a:xfrm>
          <a:prstGeom prst="rect">
            <a:avLst/>
          </a:prstGeom>
        </p:spPr>
      </p:pic>
      <p:pic>
        <p:nvPicPr>
          <p:cNvPr id="182" name="Picture 1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704" y="5913784"/>
            <a:ext cx="414338" cy="381000"/>
          </a:xfrm>
          <a:prstGeom prst="rect">
            <a:avLst/>
          </a:prstGeom>
        </p:spPr>
      </p:pic>
      <p:pic>
        <p:nvPicPr>
          <p:cNvPr id="183" name="Picture 18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704" y="6396880"/>
            <a:ext cx="414338" cy="381000"/>
          </a:xfrm>
          <a:prstGeom prst="rect">
            <a:avLst/>
          </a:prstGeom>
        </p:spPr>
      </p:pic>
      <p:pic>
        <p:nvPicPr>
          <p:cNvPr id="184" name="Picture 18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470" y="116632"/>
            <a:ext cx="414338" cy="381000"/>
          </a:xfrm>
          <a:prstGeom prst="rect">
            <a:avLst/>
          </a:prstGeom>
        </p:spPr>
      </p:pic>
      <p:pic>
        <p:nvPicPr>
          <p:cNvPr id="185" name="Picture 18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470" y="599728"/>
            <a:ext cx="414338" cy="381000"/>
          </a:xfrm>
          <a:prstGeom prst="rect">
            <a:avLst/>
          </a:prstGeom>
        </p:spPr>
      </p:pic>
      <p:pic>
        <p:nvPicPr>
          <p:cNvPr id="186" name="Picture 18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470" y="1082824"/>
            <a:ext cx="414338" cy="381000"/>
          </a:xfrm>
          <a:prstGeom prst="rect">
            <a:avLst/>
          </a:prstGeom>
        </p:spPr>
      </p:pic>
      <p:pic>
        <p:nvPicPr>
          <p:cNvPr id="187" name="Picture 18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470" y="1565920"/>
            <a:ext cx="414338" cy="381000"/>
          </a:xfrm>
          <a:prstGeom prst="rect">
            <a:avLst/>
          </a:prstGeom>
        </p:spPr>
      </p:pic>
      <p:pic>
        <p:nvPicPr>
          <p:cNvPr id="188" name="Picture 18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470" y="2049016"/>
            <a:ext cx="414338" cy="381000"/>
          </a:xfrm>
          <a:prstGeom prst="rect">
            <a:avLst/>
          </a:prstGeom>
        </p:spPr>
      </p:pic>
      <p:pic>
        <p:nvPicPr>
          <p:cNvPr id="189" name="Picture 1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470" y="2532112"/>
            <a:ext cx="414338" cy="381000"/>
          </a:xfrm>
          <a:prstGeom prst="rect">
            <a:avLst/>
          </a:prstGeom>
        </p:spPr>
      </p:pic>
      <p:pic>
        <p:nvPicPr>
          <p:cNvPr id="190" name="Picture 18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470" y="3015208"/>
            <a:ext cx="414338" cy="381000"/>
          </a:xfrm>
          <a:prstGeom prst="rect">
            <a:avLst/>
          </a:prstGeom>
        </p:spPr>
      </p:pic>
      <p:pic>
        <p:nvPicPr>
          <p:cNvPr id="191" name="Picture 19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470" y="3498304"/>
            <a:ext cx="414338" cy="381000"/>
          </a:xfrm>
          <a:prstGeom prst="rect">
            <a:avLst/>
          </a:prstGeom>
        </p:spPr>
      </p:pic>
      <p:pic>
        <p:nvPicPr>
          <p:cNvPr id="192" name="Picture 19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470" y="3981400"/>
            <a:ext cx="414338" cy="381000"/>
          </a:xfrm>
          <a:prstGeom prst="rect">
            <a:avLst/>
          </a:prstGeom>
        </p:spPr>
      </p:pic>
      <p:pic>
        <p:nvPicPr>
          <p:cNvPr id="193" name="Picture 19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470" y="4464496"/>
            <a:ext cx="414338" cy="381000"/>
          </a:xfrm>
          <a:prstGeom prst="rect">
            <a:avLst/>
          </a:prstGeom>
        </p:spPr>
      </p:pic>
      <p:pic>
        <p:nvPicPr>
          <p:cNvPr id="194" name="Picture 19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470" y="4947592"/>
            <a:ext cx="414338" cy="381000"/>
          </a:xfrm>
          <a:prstGeom prst="rect">
            <a:avLst/>
          </a:prstGeom>
        </p:spPr>
      </p:pic>
      <p:pic>
        <p:nvPicPr>
          <p:cNvPr id="195" name="Picture 19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470" y="5430688"/>
            <a:ext cx="414338" cy="381000"/>
          </a:xfrm>
          <a:prstGeom prst="rect">
            <a:avLst/>
          </a:prstGeom>
        </p:spPr>
      </p:pic>
      <p:pic>
        <p:nvPicPr>
          <p:cNvPr id="196" name="Picture 19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470" y="5913784"/>
            <a:ext cx="414338" cy="381000"/>
          </a:xfrm>
          <a:prstGeom prst="rect">
            <a:avLst/>
          </a:prstGeom>
        </p:spPr>
      </p:pic>
      <p:pic>
        <p:nvPicPr>
          <p:cNvPr id="197" name="Picture 19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470" y="6396880"/>
            <a:ext cx="414338" cy="381000"/>
          </a:xfrm>
          <a:prstGeom prst="rect">
            <a:avLst/>
          </a:prstGeom>
        </p:spPr>
      </p:pic>
      <p:pic>
        <p:nvPicPr>
          <p:cNvPr id="198" name="Picture 19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236" y="116632"/>
            <a:ext cx="414338" cy="381000"/>
          </a:xfrm>
          <a:prstGeom prst="rect">
            <a:avLst/>
          </a:prstGeom>
        </p:spPr>
      </p:pic>
      <p:pic>
        <p:nvPicPr>
          <p:cNvPr id="199" name="Picture 19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236" y="599728"/>
            <a:ext cx="414338" cy="381000"/>
          </a:xfrm>
          <a:prstGeom prst="rect">
            <a:avLst/>
          </a:prstGeom>
        </p:spPr>
      </p:pic>
      <p:pic>
        <p:nvPicPr>
          <p:cNvPr id="200" name="Picture 19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236" y="1082824"/>
            <a:ext cx="414338" cy="381000"/>
          </a:xfrm>
          <a:prstGeom prst="rect">
            <a:avLst/>
          </a:prstGeom>
        </p:spPr>
      </p:pic>
      <p:pic>
        <p:nvPicPr>
          <p:cNvPr id="201" name="Picture 2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236" y="1565920"/>
            <a:ext cx="414338" cy="381000"/>
          </a:xfrm>
          <a:prstGeom prst="rect">
            <a:avLst/>
          </a:prstGeom>
        </p:spPr>
      </p:pic>
      <p:pic>
        <p:nvPicPr>
          <p:cNvPr id="202" name="Picture 2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236" y="2049016"/>
            <a:ext cx="414338" cy="381000"/>
          </a:xfrm>
          <a:prstGeom prst="rect">
            <a:avLst/>
          </a:prstGeom>
        </p:spPr>
      </p:pic>
      <p:pic>
        <p:nvPicPr>
          <p:cNvPr id="203" name="Picture 2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236" y="2532112"/>
            <a:ext cx="414338" cy="381000"/>
          </a:xfrm>
          <a:prstGeom prst="rect">
            <a:avLst/>
          </a:prstGeom>
        </p:spPr>
      </p:pic>
      <p:pic>
        <p:nvPicPr>
          <p:cNvPr id="204" name="Picture 20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236" y="3015208"/>
            <a:ext cx="414338" cy="381000"/>
          </a:xfrm>
          <a:prstGeom prst="rect">
            <a:avLst/>
          </a:prstGeom>
        </p:spPr>
      </p:pic>
      <p:pic>
        <p:nvPicPr>
          <p:cNvPr id="205" name="Picture 20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236" y="3498304"/>
            <a:ext cx="414338" cy="381000"/>
          </a:xfrm>
          <a:prstGeom prst="rect">
            <a:avLst/>
          </a:prstGeom>
        </p:spPr>
      </p:pic>
      <p:pic>
        <p:nvPicPr>
          <p:cNvPr id="206" name="Picture 20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236" y="3981400"/>
            <a:ext cx="414338" cy="381000"/>
          </a:xfrm>
          <a:prstGeom prst="rect">
            <a:avLst/>
          </a:prstGeom>
        </p:spPr>
      </p:pic>
      <p:pic>
        <p:nvPicPr>
          <p:cNvPr id="207" name="Picture 20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236" y="4464496"/>
            <a:ext cx="414338" cy="381000"/>
          </a:xfrm>
          <a:prstGeom prst="rect">
            <a:avLst/>
          </a:prstGeom>
        </p:spPr>
      </p:pic>
      <p:pic>
        <p:nvPicPr>
          <p:cNvPr id="208" name="Picture 20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236" y="4947592"/>
            <a:ext cx="414338" cy="381000"/>
          </a:xfrm>
          <a:prstGeom prst="rect">
            <a:avLst/>
          </a:prstGeom>
        </p:spPr>
      </p:pic>
      <p:pic>
        <p:nvPicPr>
          <p:cNvPr id="209" name="Picture 20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236" y="5430688"/>
            <a:ext cx="414338" cy="381000"/>
          </a:xfrm>
          <a:prstGeom prst="rect">
            <a:avLst/>
          </a:prstGeom>
        </p:spPr>
      </p:pic>
      <p:pic>
        <p:nvPicPr>
          <p:cNvPr id="210" name="Picture 20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236" y="5913784"/>
            <a:ext cx="414338" cy="381000"/>
          </a:xfrm>
          <a:prstGeom prst="rect">
            <a:avLst/>
          </a:prstGeom>
        </p:spPr>
      </p:pic>
      <p:pic>
        <p:nvPicPr>
          <p:cNvPr id="211" name="Picture 2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236" y="6396880"/>
            <a:ext cx="414338" cy="381000"/>
          </a:xfrm>
          <a:prstGeom prst="rect">
            <a:avLst/>
          </a:prstGeom>
        </p:spPr>
      </p:pic>
      <p:pic>
        <p:nvPicPr>
          <p:cNvPr id="212" name="Picture 2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002" y="116632"/>
            <a:ext cx="414338" cy="381000"/>
          </a:xfrm>
          <a:prstGeom prst="rect">
            <a:avLst/>
          </a:prstGeom>
        </p:spPr>
      </p:pic>
      <p:pic>
        <p:nvPicPr>
          <p:cNvPr id="213" name="Picture 2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002" y="599728"/>
            <a:ext cx="414338" cy="381000"/>
          </a:xfrm>
          <a:prstGeom prst="rect">
            <a:avLst/>
          </a:prstGeom>
        </p:spPr>
      </p:pic>
      <p:pic>
        <p:nvPicPr>
          <p:cNvPr id="214" name="Picture 2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002" y="1082824"/>
            <a:ext cx="414338" cy="381000"/>
          </a:xfrm>
          <a:prstGeom prst="rect">
            <a:avLst/>
          </a:prstGeom>
        </p:spPr>
      </p:pic>
      <p:pic>
        <p:nvPicPr>
          <p:cNvPr id="215" name="Picture 2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002" y="1565920"/>
            <a:ext cx="414338" cy="381000"/>
          </a:xfrm>
          <a:prstGeom prst="rect">
            <a:avLst/>
          </a:prstGeom>
        </p:spPr>
      </p:pic>
      <p:pic>
        <p:nvPicPr>
          <p:cNvPr id="216" name="Picture 2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002" y="2049016"/>
            <a:ext cx="414338" cy="381000"/>
          </a:xfrm>
          <a:prstGeom prst="rect">
            <a:avLst/>
          </a:prstGeom>
        </p:spPr>
      </p:pic>
      <p:pic>
        <p:nvPicPr>
          <p:cNvPr id="217" name="Picture 2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002" y="2532112"/>
            <a:ext cx="414338" cy="381000"/>
          </a:xfrm>
          <a:prstGeom prst="rect">
            <a:avLst/>
          </a:prstGeom>
        </p:spPr>
      </p:pic>
      <p:pic>
        <p:nvPicPr>
          <p:cNvPr id="218" name="Picture 2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002" y="3015208"/>
            <a:ext cx="414338" cy="381000"/>
          </a:xfrm>
          <a:prstGeom prst="rect">
            <a:avLst/>
          </a:prstGeom>
        </p:spPr>
      </p:pic>
      <p:pic>
        <p:nvPicPr>
          <p:cNvPr id="219" name="Picture 2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002" y="3498304"/>
            <a:ext cx="414338" cy="381000"/>
          </a:xfrm>
          <a:prstGeom prst="rect">
            <a:avLst/>
          </a:prstGeom>
        </p:spPr>
      </p:pic>
      <p:pic>
        <p:nvPicPr>
          <p:cNvPr id="220" name="Picture 2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002" y="3981400"/>
            <a:ext cx="414338" cy="381000"/>
          </a:xfrm>
          <a:prstGeom prst="rect">
            <a:avLst/>
          </a:prstGeom>
        </p:spPr>
      </p:pic>
      <p:pic>
        <p:nvPicPr>
          <p:cNvPr id="221" name="Picture 2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002" y="4464496"/>
            <a:ext cx="414338" cy="381000"/>
          </a:xfrm>
          <a:prstGeom prst="rect">
            <a:avLst/>
          </a:prstGeom>
        </p:spPr>
      </p:pic>
      <p:pic>
        <p:nvPicPr>
          <p:cNvPr id="222" name="Picture 2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002" y="4947592"/>
            <a:ext cx="414338" cy="381000"/>
          </a:xfrm>
          <a:prstGeom prst="rect">
            <a:avLst/>
          </a:prstGeom>
        </p:spPr>
      </p:pic>
      <p:pic>
        <p:nvPicPr>
          <p:cNvPr id="223" name="Picture 2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002" y="5430688"/>
            <a:ext cx="414338" cy="381000"/>
          </a:xfrm>
          <a:prstGeom prst="rect">
            <a:avLst/>
          </a:prstGeom>
        </p:spPr>
      </p:pic>
      <p:pic>
        <p:nvPicPr>
          <p:cNvPr id="224" name="Picture 2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002" y="5913784"/>
            <a:ext cx="414338" cy="381000"/>
          </a:xfrm>
          <a:prstGeom prst="rect">
            <a:avLst/>
          </a:prstGeom>
        </p:spPr>
      </p:pic>
      <p:pic>
        <p:nvPicPr>
          <p:cNvPr id="225" name="Picture 2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002" y="6396880"/>
            <a:ext cx="414338" cy="381000"/>
          </a:xfrm>
          <a:prstGeom prst="rect">
            <a:avLst/>
          </a:prstGeom>
        </p:spPr>
      </p:pic>
      <p:pic>
        <p:nvPicPr>
          <p:cNvPr id="226" name="Picture 2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7768" y="116632"/>
            <a:ext cx="414338" cy="381000"/>
          </a:xfrm>
          <a:prstGeom prst="rect">
            <a:avLst/>
          </a:prstGeom>
        </p:spPr>
      </p:pic>
      <p:pic>
        <p:nvPicPr>
          <p:cNvPr id="227" name="Picture 2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7768" y="599728"/>
            <a:ext cx="414338" cy="381000"/>
          </a:xfrm>
          <a:prstGeom prst="rect">
            <a:avLst/>
          </a:prstGeom>
        </p:spPr>
      </p:pic>
      <p:pic>
        <p:nvPicPr>
          <p:cNvPr id="228" name="Picture 2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7768" y="1082824"/>
            <a:ext cx="414338" cy="381000"/>
          </a:xfrm>
          <a:prstGeom prst="rect">
            <a:avLst/>
          </a:prstGeom>
        </p:spPr>
      </p:pic>
      <p:pic>
        <p:nvPicPr>
          <p:cNvPr id="229" name="Picture 2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7768" y="1565920"/>
            <a:ext cx="414338" cy="381000"/>
          </a:xfrm>
          <a:prstGeom prst="rect">
            <a:avLst/>
          </a:prstGeom>
        </p:spPr>
      </p:pic>
      <p:pic>
        <p:nvPicPr>
          <p:cNvPr id="230" name="Picture 2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7768" y="2049016"/>
            <a:ext cx="414338" cy="381000"/>
          </a:xfrm>
          <a:prstGeom prst="rect">
            <a:avLst/>
          </a:prstGeom>
        </p:spPr>
      </p:pic>
      <p:pic>
        <p:nvPicPr>
          <p:cNvPr id="231" name="Picture 2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7768" y="2532112"/>
            <a:ext cx="414338" cy="381000"/>
          </a:xfrm>
          <a:prstGeom prst="rect">
            <a:avLst/>
          </a:prstGeom>
        </p:spPr>
      </p:pic>
      <p:pic>
        <p:nvPicPr>
          <p:cNvPr id="232" name="Picture 2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7768" y="3015208"/>
            <a:ext cx="414338" cy="381000"/>
          </a:xfrm>
          <a:prstGeom prst="rect">
            <a:avLst/>
          </a:prstGeom>
        </p:spPr>
      </p:pic>
      <p:pic>
        <p:nvPicPr>
          <p:cNvPr id="233" name="Picture 2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7768" y="3498304"/>
            <a:ext cx="414338" cy="381000"/>
          </a:xfrm>
          <a:prstGeom prst="rect">
            <a:avLst/>
          </a:prstGeom>
        </p:spPr>
      </p:pic>
      <p:pic>
        <p:nvPicPr>
          <p:cNvPr id="234" name="Picture 2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7768" y="3981400"/>
            <a:ext cx="414338" cy="381000"/>
          </a:xfrm>
          <a:prstGeom prst="rect">
            <a:avLst/>
          </a:prstGeom>
        </p:spPr>
      </p:pic>
      <p:pic>
        <p:nvPicPr>
          <p:cNvPr id="235" name="Picture 2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7768" y="4464496"/>
            <a:ext cx="414338" cy="381000"/>
          </a:xfrm>
          <a:prstGeom prst="rect">
            <a:avLst/>
          </a:prstGeom>
        </p:spPr>
      </p:pic>
      <p:pic>
        <p:nvPicPr>
          <p:cNvPr id="236" name="Picture 2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7768" y="4947592"/>
            <a:ext cx="414338" cy="381000"/>
          </a:xfrm>
          <a:prstGeom prst="rect">
            <a:avLst/>
          </a:prstGeom>
        </p:spPr>
      </p:pic>
      <p:pic>
        <p:nvPicPr>
          <p:cNvPr id="237" name="Picture 2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7768" y="5430688"/>
            <a:ext cx="414338" cy="381000"/>
          </a:xfrm>
          <a:prstGeom prst="rect">
            <a:avLst/>
          </a:prstGeom>
        </p:spPr>
      </p:pic>
      <p:pic>
        <p:nvPicPr>
          <p:cNvPr id="238" name="Picture 2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7768" y="5913784"/>
            <a:ext cx="414338" cy="381000"/>
          </a:xfrm>
          <a:prstGeom prst="rect">
            <a:avLst/>
          </a:prstGeom>
        </p:spPr>
      </p:pic>
      <p:pic>
        <p:nvPicPr>
          <p:cNvPr id="239" name="Picture 2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7768" y="6396880"/>
            <a:ext cx="414338" cy="381000"/>
          </a:xfrm>
          <a:prstGeom prst="rect">
            <a:avLst/>
          </a:prstGeom>
        </p:spPr>
      </p:pic>
      <p:sp>
        <p:nvSpPr>
          <p:cNvPr id="240" name="Rectangle 23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TextBox 241"/>
          <p:cNvSpPr txBox="1"/>
          <p:nvPr/>
        </p:nvSpPr>
        <p:spPr>
          <a:xfrm>
            <a:off x="3069826" y="2534849"/>
            <a:ext cx="300434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en-US" sz="2800" b="1" dirty="0" smtClean="0">
                <a:solidFill>
                  <a:schemeClr val="bg1"/>
                </a:solidFill>
                <a:latin typeface="Symbol" pitchFamily="18" charset="2"/>
              </a:rPr>
              <a:t> ( |0ñ+|1ñ )</a:t>
            </a:r>
            <a:r>
              <a:rPr lang="en-US" altLang="en-US" sz="2800" b="1" baseline="30000" dirty="0" smtClean="0">
                <a:solidFill>
                  <a:schemeClr val="bg1"/>
                </a:solidFill>
                <a:latin typeface="Symbol" pitchFamily="18" charset="2"/>
              </a:rPr>
              <a:t>300</a:t>
            </a:r>
            <a:endParaRPr lang="en-US" altLang="en-US" sz="2800" b="1" baseline="30000" dirty="0">
              <a:solidFill>
                <a:schemeClr val="bg1"/>
              </a:solidFill>
              <a:latin typeface="Symbol" pitchFamily="18" charset="2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more states than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atoms in universe</a:t>
            </a:r>
          </a:p>
        </p:txBody>
      </p:sp>
      <p:sp>
        <p:nvSpPr>
          <p:cNvPr id="241" name="TextBox 240"/>
          <p:cNvSpPr txBox="1"/>
          <p:nvPr/>
        </p:nvSpPr>
        <p:spPr>
          <a:xfrm>
            <a:off x="3059832" y="0"/>
            <a:ext cx="30107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257300" algn="l"/>
              </a:tabLst>
            </a:pPr>
            <a:r>
              <a:rPr lang="en-US" sz="3200" dirty="0" smtClean="0">
                <a:solidFill>
                  <a:schemeClr val="bg1"/>
                </a:solidFill>
              </a:rPr>
              <a:t>Really Big Data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797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07"/>
          <p:cNvSpPr txBox="1">
            <a:spLocks/>
          </p:cNvSpPr>
          <p:nvPr/>
        </p:nvSpPr>
        <p:spPr>
          <a:xfrm>
            <a:off x="395536" y="43497"/>
            <a:ext cx="8229600" cy="649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en" sz="3200" dirty="0" smtClean="0">
                <a:latin typeface="Arial"/>
                <a:cs typeface="Arial"/>
              </a:rPr>
              <a:t>Encoding of quantum bits</a:t>
            </a:r>
            <a:endParaRPr lang="en" sz="3200" dirty="0">
              <a:latin typeface="Arial"/>
              <a:cs typeface="Arial"/>
            </a:endParaRPr>
          </a:p>
        </p:txBody>
      </p:sp>
      <p:sp>
        <p:nvSpPr>
          <p:cNvPr id="3" name="Shape 408"/>
          <p:cNvSpPr txBox="1">
            <a:spLocks/>
          </p:cNvSpPr>
          <p:nvPr/>
        </p:nvSpPr>
        <p:spPr>
          <a:xfrm>
            <a:off x="1619672" y="980728"/>
            <a:ext cx="2304256" cy="72008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buFontTx/>
              <a:buNone/>
            </a:pPr>
            <a:r>
              <a:rPr lang="en" dirty="0" smtClean="0">
                <a:latin typeface="Arial"/>
                <a:cs typeface="Arial"/>
              </a:rPr>
              <a:t>H atom:</a:t>
            </a:r>
            <a:endParaRPr lang="en" dirty="0">
              <a:latin typeface="Arial"/>
              <a:cs typeface="Arial"/>
            </a:endParaRPr>
          </a:p>
        </p:txBody>
      </p:sp>
      <p:pic>
        <p:nvPicPr>
          <p:cNvPr id="4" name="Shape 40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11560" y="1700808"/>
            <a:ext cx="3530352" cy="357232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hape 410"/>
          <p:cNvSpPr txBox="1"/>
          <p:nvPr/>
        </p:nvSpPr>
        <p:spPr>
          <a:xfrm>
            <a:off x="1619672" y="2060848"/>
            <a:ext cx="611399" cy="50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 dirty="0">
                <a:solidFill>
                  <a:schemeClr val="lt1"/>
                </a:solidFill>
              </a:rPr>
              <a:t>|0)</a:t>
            </a:r>
          </a:p>
        </p:txBody>
      </p:sp>
      <p:sp>
        <p:nvSpPr>
          <p:cNvPr id="6" name="Shape 411"/>
          <p:cNvSpPr txBox="1"/>
          <p:nvPr/>
        </p:nvSpPr>
        <p:spPr>
          <a:xfrm>
            <a:off x="2952489" y="3139225"/>
            <a:ext cx="611399" cy="50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 dirty="0">
                <a:solidFill>
                  <a:schemeClr val="lt1"/>
                </a:solidFill>
              </a:rPr>
              <a:t>|1)</a:t>
            </a:r>
          </a:p>
        </p:txBody>
      </p:sp>
      <p:pic>
        <p:nvPicPr>
          <p:cNvPr id="7" name="Shape 4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04048" y="1779637"/>
            <a:ext cx="3528392" cy="337755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413"/>
          <p:cNvSpPr txBox="1">
            <a:spLocks/>
          </p:cNvSpPr>
          <p:nvPr/>
        </p:nvSpPr>
        <p:spPr>
          <a:xfrm>
            <a:off x="5220072" y="980728"/>
            <a:ext cx="3670850" cy="96480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buFontTx/>
              <a:buNone/>
            </a:pPr>
            <a:r>
              <a:rPr lang="en-US" dirty="0">
                <a:latin typeface="Arial"/>
                <a:cs typeface="Arial"/>
              </a:rPr>
              <a:t>q</a:t>
            </a:r>
            <a:r>
              <a:rPr lang="en" dirty="0" smtClean="0">
                <a:latin typeface="Arial"/>
                <a:cs typeface="Arial"/>
              </a:rPr>
              <a:t>uantum </a:t>
            </a:r>
            <a:r>
              <a:rPr lang="en-US" dirty="0">
                <a:latin typeface="Arial"/>
                <a:cs typeface="Arial"/>
              </a:rPr>
              <a:t>c</a:t>
            </a:r>
            <a:r>
              <a:rPr lang="en" dirty="0" smtClean="0">
                <a:latin typeface="Arial"/>
                <a:cs typeface="Arial"/>
              </a:rPr>
              <a:t>ircuit:</a:t>
            </a:r>
          </a:p>
          <a:p>
            <a:pPr>
              <a:spcBef>
                <a:spcPts val="0"/>
              </a:spcBef>
              <a:buFontTx/>
              <a:buNone/>
            </a:pPr>
            <a:endParaRPr lang="en" dirty="0">
              <a:latin typeface="Arial"/>
              <a:cs typeface="Arial"/>
            </a:endParaRPr>
          </a:p>
        </p:txBody>
      </p:sp>
      <p:sp>
        <p:nvSpPr>
          <p:cNvPr id="9" name="Shape 414"/>
          <p:cNvSpPr txBox="1">
            <a:spLocks/>
          </p:cNvSpPr>
          <p:nvPr/>
        </p:nvSpPr>
        <p:spPr>
          <a:xfrm>
            <a:off x="4860032" y="5232548"/>
            <a:ext cx="4204250" cy="716732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buFontTx/>
              <a:buNone/>
            </a:pPr>
            <a:r>
              <a:rPr lang="en" sz="2400" dirty="0" smtClean="0">
                <a:latin typeface="Arial"/>
                <a:cs typeface="Arial"/>
              </a:rPr>
              <a:t>6 GHz microw</a:t>
            </a:r>
            <a:r>
              <a:rPr lang="en-US" sz="2400" dirty="0" err="1" smtClean="0">
                <a:latin typeface="Arial"/>
                <a:cs typeface="Arial"/>
              </a:rPr>
              <a:t>ave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" sz="2400" dirty="0" smtClean="0">
                <a:latin typeface="Arial"/>
                <a:cs typeface="Arial"/>
              </a:rPr>
              <a:t>oscillator</a:t>
            </a:r>
            <a:endParaRPr lang="en" sz="2400" dirty="0">
              <a:latin typeface="Arial"/>
              <a:cs typeface="Arial"/>
            </a:endParaRPr>
          </a:p>
        </p:txBody>
      </p:sp>
      <p:cxnSp>
        <p:nvCxnSpPr>
          <p:cNvPr id="10" name="Shape 415"/>
          <p:cNvCxnSpPr/>
          <p:nvPr/>
        </p:nvCxnSpPr>
        <p:spPr>
          <a:xfrm>
            <a:off x="7308540" y="4477807"/>
            <a:ext cx="0" cy="3810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" name="Shape 416"/>
          <p:cNvCxnSpPr/>
          <p:nvPr/>
        </p:nvCxnSpPr>
        <p:spPr>
          <a:xfrm rot="10800000">
            <a:off x="7460940" y="4477806"/>
            <a:ext cx="0" cy="3810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2" name="Shape 417"/>
          <p:cNvCxnSpPr/>
          <p:nvPr/>
        </p:nvCxnSpPr>
        <p:spPr>
          <a:xfrm>
            <a:off x="5894065" y="2553757"/>
            <a:ext cx="328499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3" name="Shape 418"/>
          <p:cNvSpPr txBox="1"/>
          <p:nvPr/>
        </p:nvSpPr>
        <p:spPr>
          <a:xfrm>
            <a:off x="5728415" y="2501357"/>
            <a:ext cx="851400" cy="320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200"/>
              <a:t>100 𝜇m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63688" y="5271591"/>
            <a:ext cx="11768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  <a:buFontTx/>
              <a:buNone/>
            </a:pPr>
            <a:r>
              <a:rPr lang="en" sz="2400" dirty="0">
                <a:latin typeface="Arial"/>
                <a:cs typeface="Arial"/>
              </a:rPr>
              <a:t>orbitals</a:t>
            </a:r>
          </a:p>
        </p:txBody>
      </p:sp>
    </p:spTree>
    <p:extLst>
      <p:ext uri="{BB962C8B-B14F-4D97-AF65-F5344CB8AC3E}">
        <p14:creationId xmlns:p14="http://schemas.microsoft.com/office/powerpoint/2010/main" val="1930271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304225" y="44624"/>
            <a:ext cx="4428015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3200" dirty="0" smtClean="0"/>
              <a:t>Technology Challenges</a:t>
            </a:r>
            <a:endParaRPr lang="en-US" altLang="en-US" sz="3200" dirty="0"/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95536" y="836712"/>
            <a:ext cx="8571577" cy="452431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169863" indent="-169863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400" dirty="0" smtClean="0">
                <a:solidFill>
                  <a:schemeClr val="accent6"/>
                </a:solidFill>
              </a:rPr>
              <a:t>Software - need special algorithms (only n output bits)</a:t>
            </a:r>
          </a:p>
          <a:p>
            <a:pPr eaLnBrk="1" hangingPunct="1">
              <a:defRPr/>
            </a:pPr>
            <a:r>
              <a:rPr lang="en-US" altLang="en-US" sz="2400" dirty="0" smtClean="0">
                <a:solidFill>
                  <a:schemeClr val="accent6"/>
                </a:solidFill>
              </a:rPr>
              <a:t>       Quantum chemistry</a:t>
            </a:r>
          </a:p>
          <a:p>
            <a:pPr eaLnBrk="1" hangingPunct="1">
              <a:defRPr/>
            </a:pPr>
            <a:r>
              <a:rPr lang="en-US" altLang="en-US" sz="2400" dirty="0" smtClean="0">
                <a:solidFill>
                  <a:schemeClr val="accent6"/>
                </a:solidFill>
              </a:rPr>
              <a:t>       </a:t>
            </a:r>
            <a:r>
              <a:rPr lang="en-US" altLang="en-US" sz="2400" dirty="0">
                <a:solidFill>
                  <a:schemeClr val="accent6"/>
                </a:solidFill>
              </a:rPr>
              <a:t>M</a:t>
            </a:r>
            <a:r>
              <a:rPr lang="en-US" altLang="en-US" sz="2400" dirty="0" smtClean="0">
                <a:solidFill>
                  <a:schemeClr val="accent6"/>
                </a:solidFill>
              </a:rPr>
              <a:t>achine learning</a:t>
            </a:r>
          </a:p>
          <a:p>
            <a:pPr eaLnBrk="1" hangingPunct="1">
              <a:defRPr/>
            </a:pPr>
            <a:endParaRPr lang="en-US" altLang="en-US" sz="2400" dirty="0" smtClean="0"/>
          </a:p>
          <a:p>
            <a:pPr marL="169863" indent="-169863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400" dirty="0" smtClean="0">
                <a:solidFill>
                  <a:schemeClr val="accent6"/>
                </a:solidFill>
              </a:rPr>
              <a:t>Hardware - </a:t>
            </a:r>
            <a:r>
              <a:rPr lang="en-US" altLang="en-US" sz="2400" dirty="0" err="1" smtClean="0">
                <a:solidFill>
                  <a:schemeClr val="accent6"/>
                </a:solidFill>
              </a:rPr>
              <a:t>qubits</a:t>
            </a:r>
            <a:r>
              <a:rPr lang="en-US" altLang="en-US" sz="2400" dirty="0" smtClean="0">
                <a:solidFill>
                  <a:schemeClr val="accent6"/>
                </a:solidFill>
              </a:rPr>
              <a:t> need coherence, scalable, good control …</a:t>
            </a:r>
          </a:p>
          <a:p>
            <a:pPr eaLnBrk="1" hangingPunct="1">
              <a:defRPr/>
            </a:pPr>
            <a:r>
              <a:rPr lang="en-US" altLang="en-US" sz="2400" dirty="0">
                <a:solidFill>
                  <a:schemeClr val="accent6"/>
                </a:solidFill>
              </a:rPr>
              <a:t> </a:t>
            </a:r>
            <a:r>
              <a:rPr lang="en-US" altLang="en-US" sz="2400" dirty="0" smtClean="0">
                <a:solidFill>
                  <a:schemeClr val="accent6"/>
                </a:solidFill>
              </a:rPr>
              <a:t>      Quantum IC with superconductors</a:t>
            </a:r>
          </a:p>
          <a:p>
            <a:pPr eaLnBrk="1" hangingPunct="1">
              <a:defRPr/>
            </a:pPr>
            <a:r>
              <a:rPr lang="en-US" altLang="en-US" sz="2400" dirty="0" smtClean="0">
                <a:solidFill>
                  <a:schemeClr val="accent6"/>
                </a:solidFill>
              </a:rPr>
              <a:t> </a:t>
            </a:r>
          </a:p>
          <a:p>
            <a:pPr eaLnBrk="1" hangingPunct="1">
              <a:defRPr/>
            </a:pPr>
            <a:endParaRPr lang="en-US" altLang="en-US" sz="2400" dirty="0" smtClean="0">
              <a:solidFill>
                <a:schemeClr val="accent6"/>
              </a:solidFill>
            </a:endParaRPr>
          </a:p>
          <a:p>
            <a:pPr eaLnBrk="1" hangingPunct="1">
              <a:defRPr/>
            </a:pPr>
            <a:r>
              <a:rPr lang="en-US" altLang="en-US" sz="2400" dirty="0">
                <a:solidFill>
                  <a:schemeClr val="accent6"/>
                </a:solidFill>
              </a:rPr>
              <a:t> </a:t>
            </a:r>
            <a:r>
              <a:rPr lang="en-US" altLang="en-US" sz="2400" dirty="0" smtClean="0">
                <a:solidFill>
                  <a:schemeClr val="accent6"/>
                </a:solidFill>
              </a:rPr>
              <a:t>      Analog quantum annealing</a:t>
            </a:r>
          </a:p>
          <a:p>
            <a:pPr eaLnBrk="1" hangingPunct="1">
              <a:defRPr/>
            </a:pPr>
            <a:r>
              <a:rPr lang="en-US" altLang="en-US" sz="2400" dirty="0">
                <a:solidFill>
                  <a:schemeClr val="accent6"/>
                </a:solidFill>
              </a:rPr>
              <a:t> </a:t>
            </a:r>
            <a:r>
              <a:rPr lang="en-US" altLang="en-US" sz="2400" dirty="0" smtClean="0">
                <a:solidFill>
                  <a:schemeClr val="accent6"/>
                </a:solidFill>
              </a:rPr>
              <a:t>      Analog quantum simulation</a:t>
            </a:r>
          </a:p>
          <a:p>
            <a:pPr eaLnBrk="1" hangingPunct="1">
              <a:defRPr/>
            </a:pPr>
            <a:r>
              <a:rPr lang="en-US" altLang="en-US" sz="2400" dirty="0" smtClean="0">
                <a:solidFill>
                  <a:schemeClr val="accent6"/>
                </a:solidFill>
              </a:rPr>
              <a:t>       Digital quantum computation – need error correction</a:t>
            </a:r>
          </a:p>
          <a:p>
            <a:pPr eaLnBrk="1" hangingPunct="1">
              <a:defRPr/>
            </a:pPr>
            <a:r>
              <a:rPr lang="en-US" altLang="en-US" sz="2400" dirty="0" smtClean="0">
                <a:solidFill>
                  <a:schemeClr val="accent6"/>
                </a:solidFill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991068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7300" y="4556125"/>
            <a:ext cx="1576388" cy="190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2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17475" y="-26988"/>
            <a:ext cx="8991600" cy="533401"/>
          </a:xfrm>
        </p:spPr>
        <p:txBody>
          <a:bodyPr/>
          <a:lstStyle/>
          <a:p>
            <a:pPr eaLnBrk="1" hangingPunct="1"/>
            <a:r>
              <a:rPr lang="en-US" altLang="en-US" sz="3200" smtClean="0">
                <a:latin typeface="Helvetica" pitchFamily="34" charset="0"/>
              </a:rPr>
              <a:t>Superconducting Qubits</a:t>
            </a:r>
          </a:p>
        </p:txBody>
      </p:sp>
      <p:sp>
        <p:nvSpPr>
          <p:cNvPr id="92164" name="Arc 5"/>
          <p:cNvSpPr>
            <a:spLocks/>
          </p:cNvSpPr>
          <p:nvPr/>
        </p:nvSpPr>
        <p:spPr bwMode="auto">
          <a:xfrm flipV="1">
            <a:off x="7681913" y="-458788"/>
            <a:ext cx="990600" cy="3962401"/>
          </a:xfrm>
          <a:custGeom>
            <a:avLst/>
            <a:gdLst>
              <a:gd name="T0" fmla="*/ 0 w 15210"/>
              <a:gd name="T1" fmla="*/ 0 h 21600"/>
              <a:gd name="T2" fmla="*/ 64516000 w 15210"/>
              <a:gd name="T3" fmla="*/ 210761539 h 21600"/>
              <a:gd name="T4" fmla="*/ 0 w 15210"/>
              <a:gd name="T5" fmla="*/ 726880187 h 21600"/>
              <a:gd name="T6" fmla="*/ 0 60000 65536"/>
              <a:gd name="T7" fmla="*/ 0 60000 65536"/>
              <a:gd name="T8" fmla="*/ 0 60000 65536"/>
              <a:gd name="T9" fmla="*/ 0 w 15210"/>
              <a:gd name="T10" fmla="*/ 0 h 21600"/>
              <a:gd name="T11" fmla="*/ 15210 w 1521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210" h="21600" fill="none" extrusionOk="0">
                <a:moveTo>
                  <a:pt x="-1" y="0"/>
                </a:moveTo>
                <a:cubicBezTo>
                  <a:pt x="5697" y="0"/>
                  <a:pt x="11164" y="2251"/>
                  <a:pt x="15209" y="6263"/>
                </a:cubicBezTo>
              </a:path>
              <a:path w="15210" h="21600" stroke="0" extrusionOk="0">
                <a:moveTo>
                  <a:pt x="-1" y="0"/>
                </a:moveTo>
                <a:cubicBezTo>
                  <a:pt x="5697" y="0"/>
                  <a:pt x="11164" y="2251"/>
                  <a:pt x="15209" y="6263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65" name="Arc 6"/>
          <p:cNvSpPr>
            <a:spLocks/>
          </p:cNvSpPr>
          <p:nvPr/>
        </p:nvSpPr>
        <p:spPr bwMode="auto">
          <a:xfrm flipH="1" flipV="1">
            <a:off x="6691313" y="-458788"/>
            <a:ext cx="990600" cy="3962401"/>
          </a:xfrm>
          <a:custGeom>
            <a:avLst/>
            <a:gdLst>
              <a:gd name="T0" fmla="*/ 0 w 15210"/>
              <a:gd name="T1" fmla="*/ 0 h 21600"/>
              <a:gd name="T2" fmla="*/ 64516000 w 15210"/>
              <a:gd name="T3" fmla="*/ 210761539 h 21600"/>
              <a:gd name="T4" fmla="*/ 0 w 15210"/>
              <a:gd name="T5" fmla="*/ 726880187 h 21600"/>
              <a:gd name="T6" fmla="*/ 0 60000 65536"/>
              <a:gd name="T7" fmla="*/ 0 60000 65536"/>
              <a:gd name="T8" fmla="*/ 0 60000 65536"/>
              <a:gd name="T9" fmla="*/ 0 w 15210"/>
              <a:gd name="T10" fmla="*/ 0 h 21600"/>
              <a:gd name="T11" fmla="*/ 15210 w 1521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210" h="21600" fill="none" extrusionOk="0">
                <a:moveTo>
                  <a:pt x="-1" y="0"/>
                </a:moveTo>
                <a:cubicBezTo>
                  <a:pt x="5697" y="0"/>
                  <a:pt x="11164" y="2251"/>
                  <a:pt x="15209" y="6263"/>
                </a:cubicBezTo>
              </a:path>
              <a:path w="15210" h="21600" stroke="0" extrusionOk="0">
                <a:moveTo>
                  <a:pt x="-1" y="0"/>
                </a:moveTo>
                <a:cubicBezTo>
                  <a:pt x="5697" y="0"/>
                  <a:pt x="11164" y="2251"/>
                  <a:pt x="15209" y="6263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66" name="Line 7"/>
          <p:cNvSpPr>
            <a:spLocks noChangeShapeType="1"/>
          </p:cNvSpPr>
          <p:nvPr/>
        </p:nvSpPr>
        <p:spPr bwMode="auto">
          <a:xfrm>
            <a:off x="7148513" y="3360738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67" name="Line 8"/>
          <p:cNvSpPr>
            <a:spLocks noChangeShapeType="1"/>
          </p:cNvSpPr>
          <p:nvPr/>
        </p:nvSpPr>
        <p:spPr bwMode="auto">
          <a:xfrm>
            <a:off x="6919913" y="3055938"/>
            <a:ext cx="15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68" name="Line 9"/>
          <p:cNvSpPr>
            <a:spLocks noChangeShapeType="1"/>
          </p:cNvSpPr>
          <p:nvPr/>
        </p:nvSpPr>
        <p:spPr bwMode="auto">
          <a:xfrm>
            <a:off x="6767513" y="2751138"/>
            <a:ext cx="182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69" name="Line 10"/>
          <p:cNvSpPr>
            <a:spLocks noChangeShapeType="1"/>
          </p:cNvSpPr>
          <p:nvPr/>
        </p:nvSpPr>
        <p:spPr bwMode="auto">
          <a:xfrm>
            <a:off x="6615113" y="2446338"/>
            <a:ext cx="2133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70" name="Line 11"/>
          <p:cNvSpPr>
            <a:spLocks noChangeShapeType="1"/>
          </p:cNvSpPr>
          <p:nvPr/>
        </p:nvSpPr>
        <p:spPr bwMode="auto">
          <a:xfrm flipV="1">
            <a:off x="7681913" y="3055938"/>
            <a:ext cx="0" cy="304800"/>
          </a:xfrm>
          <a:prstGeom prst="line">
            <a:avLst/>
          </a:prstGeom>
          <a:noFill/>
          <a:ln w="9525">
            <a:solidFill>
              <a:srgbClr val="CC00CC"/>
            </a:solidFill>
            <a:round/>
            <a:headEnd type="triangle" w="med" len="med"/>
            <a:tailEnd type="triangle" w="med" len="med"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71" name="Line 12"/>
          <p:cNvSpPr>
            <a:spLocks noChangeShapeType="1"/>
          </p:cNvSpPr>
          <p:nvPr/>
        </p:nvSpPr>
        <p:spPr bwMode="auto">
          <a:xfrm flipV="1">
            <a:off x="7681913" y="2751138"/>
            <a:ext cx="0" cy="304800"/>
          </a:xfrm>
          <a:prstGeom prst="line">
            <a:avLst/>
          </a:prstGeom>
          <a:noFill/>
          <a:ln w="9525">
            <a:solidFill>
              <a:srgbClr val="CC00CC"/>
            </a:solidFill>
            <a:round/>
            <a:headEnd type="triangle" w="med" len="med"/>
            <a:tailEnd type="triangle" w="med" len="med"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72" name="Line 13"/>
          <p:cNvSpPr>
            <a:spLocks noChangeShapeType="1"/>
          </p:cNvSpPr>
          <p:nvPr/>
        </p:nvSpPr>
        <p:spPr bwMode="auto">
          <a:xfrm flipV="1">
            <a:off x="7681913" y="2446338"/>
            <a:ext cx="0" cy="304800"/>
          </a:xfrm>
          <a:prstGeom prst="line">
            <a:avLst/>
          </a:prstGeom>
          <a:noFill/>
          <a:ln w="9525">
            <a:solidFill>
              <a:srgbClr val="CC00CC"/>
            </a:solidFill>
            <a:round/>
            <a:headEnd type="triangle" w="med" len="med"/>
            <a:tailEnd type="triangle" w="med" len="med"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73" name="Line 14"/>
          <p:cNvSpPr>
            <a:spLocks noChangeShapeType="1"/>
          </p:cNvSpPr>
          <p:nvPr/>
        </p:nvSpPr>
        <p:spPr bwMode="auto">
          <a:xfrm flipV="1">
            <a:off x="7681913" y="2141538"/>
            <a:ext cx="0" cy="304800"/>
          </a:xfrm>
          <a:prstGeom prst="line">
            <a:avLst/>
          </a:prstGeom>
          <a:noFill/>
          <a:ln w="9525">
            <a:solidFill>
              <a:srgbClr val="CC00CC"/>
            </a:solidFill>
            <a:round/>
            <a:headEnd type="triangle" w="med" len="med"/>
            <a:tailEnd type="triangle" w="med" len="med"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74" name="Text Box 15"/>
          <p:cNvSpPr txBox="1">
            <a:spLocks noChangeArrowheads="1"/>
          </p:cNvSpPr>
          <p:nvPr/>
        </p:nvSpPr>
        <p:spPr bwMode="auto">
          <a:xfrm>
            <a:off x="6767513" y="3182938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000">
                <a:solidFill>
                  <a:srgbClr val="000000"/>
                </a:solidFill>
                <a:latin typeface="Symbol" pitchFamily="18" charset="2"/>
                <a:cs typeface="Arial" charset="0"/>
              </a:rPr>
              <a:t>0</a:t>
            </a:r>
          </a:p>
        </p:txBody>
      </p:sp>
      <p:sp>
        <p:nvSpPr>
          <p:cNvPr id="92175" name="Text Box 16"/>
          <p:cNvSpPr txBox="1">
            <a:spLocks noChangeArrowheads="1"/>
          </p:cNvSpPr>
          <p:nvPr/>
        </p:nvSpPr>
        <p:spPr bwMode="auto">
          <a:xfrm>
            <a:off x="6577013" y="2865438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000">
                <a:solidFill>
                  <a:srgbClr val="000000"/>
                </a:solidFill>
                <a:latin typeface="Symbol" pitchFamily="18" charset="2"/>
                <a:cs typeface="Arial" charset="0"/>
              </a:rPr>
              <a:t>1</a:t>
            </a:r>
          </a:p>
        </p:txBody>
      </p:sp>
      <p:sp>
        <p:nvSpPr>
          <p:cNvPr id="184336" name="Text Box 18"/>
          <p:cNvSpPr txBox="1">
            <a:spLocks noChangeArrowheads="1"/>
          </p:cNvSpPr>
          <p:nvPr/>
        </p:nvSpPr>
        <p:spPr bwMode="auto">
          <a:xfrm>
            <a:off x="533400" y="1446213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2400">
                <a:solidFill>
                  <a:srgbClr val="3333FF"/>
                </a:solidFill>
                <a:cs typeface="Arial" charset="0"/>
              </a:rPr>
              <a:t> LC oscillator (linear):  memory and communication</a:t>
            </a:r>
            <a:endParaRPr lang="en-US" altLang="en-US" sz="2400">
              <a:solidFill>
                <a:srgbClr val="000000"/>
              </a:solidFill>
              <a:cs typeface="Arial" charset="0"/>
            </a:endParaRPr>
          </a:p>
        </p:txBody>
      </p:sp>
      <p:grpSp>
        <p:nvGrpSpPr>
          <p:cNvPr id="184337" name="Group 19"/>
          <p:cNvGrpSpPr>
            <a:grpSpLocks/>
          </p:cNvGrpSpPr>
          <p:nvPr/>
        </p:nvGrpSpPr>
        <p:grpSpPr bwMode="auto">
          <a:xfrm>
            <a:off x="3924300" y="2478088"/>
            <a:ext cx="304800" cy="762000"/>
            <a:chOff x="1488" y="480"/>
            <a:chExt cx="288" cy="864"/>
          </a:xfrm>
        </p:grpSpPr>
        <p:sp>
          <p:nvSpPr>
            <p:cNvPr id="92220" name="Line 20"/>
            <p:cNvSpPr>
              <a:spLocks noChangeShapeType="1"/>
            </p:cNvSpPr>
            <p:nvPr/>
          </p:nvSpPr>
          <p:spPr bwMode="auto">
            <a:xfrm rot="5400000" flipH="1">
              <a:off x="1466" y="1128"/>
              <a:ext cx="4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184381" name="Group 21"/>
            <p:cNvGrpSpPr>
              <a:grpSpLocks/>
            </p:cNvGrpSpPr>
            <p:nvPr/>
          </p:nvGrpSpPr>
          <p:grpSpPr bwMode="auto">
            <a:xfrm rot="5400000" flipH="1">
              <a:off x="1584" y="912"/>
              <a:ext cx="96" cy="288"/>
              <a:chOff x="2208" y="3552"/>
              <a:chExt cx="96" cy="288"/>
            </a:xfrm>
          </p:grpSpPr>
          <p:sp>
            <p:nvSpPr>
              <p:cNvPr id="92239" name="Arc 22"/>
              <p:cNvSpPr>
                <a:spLocks/>
              </p:cNvSpPr>
              <p:nvPr/>
            </p:nvSpPr>
            <p:spPr bwMode="auto">
              <a:xfrm flipV="1">
                <a:off x="2206" y="3696"/>
                <a:ext cx="104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2240" name="Arc 23"/>
              <p:cNvSpPr>
                <a:spLocks/>
              </p:cNvSpPr>
              <p:nvPr/>
            </p:nvSpPr>
            <p:spPr bwMode="auto">
              <a:xfrm>
                <a:off x="2256" y="3552"/>
                <a:ext cx="50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2241" name="Arc 24"/>
              <p:cNvSpPr>
                <a:spLocks/>
              </p:cNvSpPr>
              <p:nvPr/>
            </p:nvSpPr>
            <p:spPr bwMode="auto">
              <a:xfrm flipH="1">
                <a:off x="2206" y="3552"/>
                <a:ext cx="50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2242" name="Arc 25"/>
              <p:cNvSpPr>
                <a:spLocks/>
              </p:cNvSpPr>
              <p:nvPr/>
            </p:nvSpPr>
            <p:spPr bwMode="auto">
              <a:xfrm flipH="1" flipV="1">
                <a:off x="2206" y="3696"/>
                <a:ext cx="104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sp>
          <p:nvSpPr>
            <p:cNvPr id="92222" name="Line 26"/>
            <p:cNvSpPr>
              <a:spLocks noChangeShapeType="1"/>
            </p:cNvSpPr>
            <p:nvPr/>
          </p:nvSpPr>
          <p:spPr bwMode="auto">
            <a:xfrm rot="5400000" flipH="1">
              <a:off x="1466" y="984"/>
              <a:ext cx="4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184383" name="Group 27"/>
            <p:cNvGrpSpPr>
              <a:grpSpLocks/>
            </p:cNvGrpSpPr>
            <p:nvPr/>
          </p:nvGrpSpPr>
          <p:grpSpPr bwMode="auto">
            <a:xfrm rot="5400000" flipH="1">
              <a:off x="1584" y="768"/>
              <a:ext cx="96" cy="288"/>
              <a:chOff x="2208" y="3552"/>
              <a:chExt cx="96" cy="288"/>
            </a:xfrm>
          </p:grpSpPr>
          <p:sp>
            <p:nvSpPr>
              <p:cNvPr id="92235" name="Arc 28"/>
              <p:cNvSpPr>
                <a:spLocks/>
              </p:cNvSpPr>
              <p:nvPr/>
            </p:nvSpPr>
            <p:spPr bwMode="auto">
              <a:xfrm flipV="1">
                <a:off x="2206" y="3696"/>
                <a:ext cx="104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2236" name="Arc 29"/>
              <p:cNvSpPr>
                <a:spLocks/>
              </p:cNvSpPr>
              <p:nvPr/>
            </p:nvSpPr>
            <p:spPr bwMode="auto">
              <a:xfrm>
                <a:off x="2256" y="3552"/>
                <a:ext cx="50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2237" name="Arc 30"/>
              <p:cNvSpPr>
                <a:spLocks/>
              </p:cNvSpPr>
              <p:nvPr/>
            </p:nvSpPr>
            <p:spPr bwMode="auto">
              <a:xfrm flipH="1">
                <a:off x="2206" y="3552"/>
                <a:ext cx="50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2238" name="Arc 31"/>
              <p:cNvSpPr>
                <a:spLocks/>
              </p:cNvSpPr>
              <p:nvPr/>
            </p:nvSpPr>
            <p:spPr bwMode="auto">
              <a:xfrm flipH="1" flipV="1">
                <a:off x="2206" y="3696"/>
                <a:ext cx="104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sp>
          <p:nvSpPr>
            <p:cNvPr id="92224" name="Line 32"/>
            <p:cNvSpPr>
              <a:spLocks noChangeShapeType="1"/>
            </p:cNvSpPr>
            <p:nvPr/>
          </p:nvSpPr>
          <p:spPr bwMode="auto">
            <a:xfrm rot="5400000" flipH="1">
              <a:off x="1466" y="840"/>
              <a:ext cx="4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184385" name="Group 33"/>
            <p:cNvGrpSpPr>
              <a:grpSpLocks/>
            </p:cNvGrpSpPr>
            <p:nvPr/>
          </p:nvGrpSpPr>
          <p:grpSpPr bwMode="auto">
            <a:xfrm rot="5400000" flipH="1">
              <a:off x="1584" y="624"/>
              <a:ext cx="96" cy="288"/>
              <a:chOff x="2208" y="3552"/>
              <a:chExt cx="96" cy="288"/>
            </a:xfrm>
          </p:grpSpPr>
          <p:sp>
            <p:nvSpPr>
              <p:cNvPr id="92231" name="Arc 34"/>
              <p:cNvSpPr>
                <a:spLocks/>
              </p:cNvSpPr>
              <p:nvPr/>
            </p:nvSpPr>
            <p:spPr bwMode="auto">
              <a:xfrm flipV="1">
                <a:off x="2206" y="3696"/>
                <a:ext cx="104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2232" name="Arc 35"/>
              <p:cNvSpPr>
                <a:spLocks/>
              </p:cNvSpPr>
              <p:nvPr/>
            </p:nvSpPr>
            <p:spPr bwMode="auto">
              <a:xfrm>
                <a:off x="2256" y="3552"/>
                <a:ext cx="50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2233" name="Arc 36"/>
              <p:cNvSpPr>
                <a:spLocks/>
              </p:cNvSpPr>
              <p:nvPr/>
            </p:nvSpPr>
            <p:spPr bwMode="auto">
              <a:xfrm flipH="1">
                <a:off x="2206" y="3552"/>
                <a:ext cx="50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2234" name="Arc 37"/>
              <p:cNvSpPr>
                <a:spLocks/>
              </p:cNvSpPr>
              <p:nvPr/>
            </p:nvSpPr>
            <p:spPr bwMode="auto">
              <a:xfrm flipH="1" flipV="1">
                <a:off x="2206" y="3696"/>
                <a:ext cx="104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sp>
          <p:nvSpPr>
            <p:cNvPr id="92226" name="Line 38"/>
            <p:cNvSpPr>
              <a:spLocks noChangeShapeType="1"/>
            </p:cNvSpPr>
            <p:nvPr/>
          </p:nvSpPr>
          <p:spPr bwMode="auto">
            <a:xfrm rot="5400000" flipH="1">
              <a:off x="1466" y="696"/>
              <a:ext cx="4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2227" name="Arc 39"/>
            <p:cNvSpPr>
              <a:spLocks/>
            </p:cNvSpPr>
            <p:nvPr/>
          </p:nvSpPr>
          <p:spPr bwMode="auto">
            <a:xfrm rot="5400000" flipH="1" flipV="1">
              <a:off x="1511" y="552"/>
              <a:ext cx="97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2228" name="Arc 40"/>
            <p:cNvSpPr>
              <a:spLocks/>
            </p:cNvSpPr>
            <p:nvPr/>
          </p:nvSpPr>
          <p:spPr bwMode="auto">
            <a:xfrm rot="5400000" flipV="1">
              <a:off x="1511" y="1128"/>
              <a:ext cx="97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2229" name="Line 41"/>
            <p:cNvSpPr>
              <a:spLocks noChangeShapeType="1"/>
            </p:cNvSpPr>
            <p:nvPr/>
          </p:nvSpPr>
          <p:spPr bwMode="auto">
            <a:xfrm>
              <a:off x="1632" y="1249"/>
              <a:ext cx="0" cy="9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endParaRPr lang="en-US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2230" name="Line 42"/>
            <p:cNvSpPr>
              <a:spLocks noChangeShapeType="1"/>
            </p:cNvSpPr>
            <p:nvPr/>
          </p:nvSpPr>
          <p:spPr bwMode="auto">
            <a:xfrm>
              <a:off x="1632" y="480"/>
              <a:ext cx="0" cy="9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endParaRPr lang="en-US">
                <a:solidFill>
                  <a:srgbClr val="000000"/>
                </a:solidFill>
                <a:cs typeface="Arial" charset="0"/>
              </a:endParaRPr>
            </a:p>
          </p:txBody>
        </p:sp>
      </p:grpSp>
      <p:sp>
        <p:nvSpPr>
          <p:cNvPr id="92178" name="Line 43"/>
          <p:cNvSpPr>
            <a:spLocks noChangeShapeType="1"/>
          </p:cNvSpPr>
          <p:nvPr/>
        </p:nvSpPr>
        <p:spPr bwMode="auto">
          <a:xfrm>
            <a:off x="4076700" y="2401888"/>
            <a:ext cx="1143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79" name="Line 44"/>
          <p:cNvSpPr>
            <a:spLocks noChangeShapeType="1"/>
          </p:cNvSpPr>
          <p:nvPr/>
        </p:nvSpPr>
        <p:spPr bwMode="auto">
          <a:xfrm>
            <a:off x="5219700" y="2401888"/>
            <a:ext cx="0" cy="3444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80" name="Line 45"/>
          <p:cNvSpPr>
            <a:spLocks noChangeShapeType="1"/>
          </p:cNvSpPr>
          <p:nvPr/>
        </p:nvSpPr>
        <p:spPr bwMode="auto">
          <a:xfrm>
            <a:off x="4762500" y="2751138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81" name="Line 46"/>
          <p:cNvSpPr>
            <a:spLocks noChangeShapeType="1"/>
          </p:cNvSpPr>
          <p:nvPr/>
        </p:nvSpPr>
        <p:spPr bwMode="auto">
          <a:xfrm>
            <a:off x="4762500" y="2979738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82" name="Line 47"/>
          <p:cNvSpPr>
            <a:spLocks noChangeShapeType="1"/>
          </p:cNvSpPr>
          <p:nvPr/>
        </p:nvSpPr>
        <p:spPr bwMode="auto">
          <a:xfrm flipH="1">
            <a:off x="5219700" y="2982913"/>
            <a:ext cx="1588" cy="3333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83" name="Line 48"/>
          <p:cNvSpPr>
            <a:spLocks noChangeShapeType="1"/>
          </p:cNvSpPr>
          <p:nvPr/>
        </p:nvSpPr>
        <p:spPr bwMode="auto">
          <a:xfrm flipH="1" flipV="1">
            <a:off x="4610100" y="3316288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 w="med" len="med"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84" name="Line 49"/>
          <p:cNvSpPr>
            <a:spLocks noChangeShapeType="1"/>
          </p:cNvSpPr>
          <p:nvPr/>
        </p:nvSpPr>
        <p:spPr bwMode="auto">
          <a:xfrm flipH="1" flipV="1">
            <a:off x="4610100" y="2097088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85" name="Line 50"/>
          <p:cNvSpPr>
            <a:spLocks noChangeShapeType="1"/>
          </p:cNvSpPr>
          <p:nvPr/>
        </p:nvSpPr>
        <p:spPr bwMode="auto">
          <a:xfrm>
            <a:off x="4076700" y="3316288"/>
            <a:ext cx="1143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86" name="Line 51"/>
          <p:cNvSpPr>
            <a:spLocks noChangeShapeType="1"/>
          </p:cNvSpPr>
          <p:nvPr/>
        </p:nvSpPr>
        <p:spPr bwMode="auto">
          <a:xfrm flipH="1">
            <a:off x="4076700" y="3163888"/>
            <a:ext cx="1588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87" name="Line 52"/>
          <p:cNvSpPr>
            <a:spLocks noChangeShapeType="1"/>
          </p:cNvSpPr>
          <p:nvPr/>
        </p:nvSpPr>
        <p:spPr bwMode="auto">
          <a:xfrm flipH="1">
            <a:off x="4076700" y="2401888"/>
            <a:ext cx="1588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84348" name="Text Box 53"/>
          <p:cNvSpPr txBox="1">
            <a:spLocks noChangeArrowheads="1"/>
          </p:cNvSpPr>
          <p:nvPr/>
        </p:nvSpPr>
        <p:spPr bwMode="auto">
          <a:xfrm>
            <a:off x="560388" y="3759200"/>
            <a:ext cx="79740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Tx/>
              <a:buChar char="•"/>
            </a:pPr>
            <a:r>
              <a:rPr lang="en-US" altLang="en-US" sz="2400">
                <a:solidFill>
                  <a:srgbClr val="3333FF"/>
                </a:solidFill>
                <a:cs typeface="Arial" charset="0"/>
              </a:rPr>
              <a:t> Josephson junction: </a:t>
            </a:r>
            <a:r>
              <a:rPr lang="en-US" altLang="en-US" sz="2400" u="sng">
                <a:solidFill>
                  <a:srgbClr val="008000"/>
                </a:solidFill>
                <a:cs typeface="Arial" charset="0"/>
              </a:rPr>
              <a:t>non-linear</a:t>
            </a:r>
            <a:r>
              <a:rPr lang="en-US" altLang="en-US" sz="2400">
                <a:solidFill>
                  <a:srgbClr val="008000"/>
                </a:solidFill>
                <a:cs typeface="Arial" charset="0"/>
              </a:rPr>
              <a:t> inductance</a:t>
            </a:r>
            <a:r>
              <a:rPr lang="en-US" altLang="en-US" sz="2400">
                <a:solidFill>
                  <a:srgbClr val="000000"/>
                </a:solidFill>
                <a:cs typeface="Arial" charset="0"/>
              </a:rPr>
              <a:t> with </a:t>
            </a:r>
            <a:r>
              <a:rPr lang="en-US" altLang="en-US" sz="2400" u="sng">
                <a:solidFill>
                  <a:srgbClr val="000000"/>
                </a:solidFill>
                <a:cs typeface="Arial" charset="0"/>
              </a:rPr>
              <a:t>1 photon</a:t>
            </a:r>
          </a:p>
          <a:p>
            <a:pPr eaLnBrk="1" hangingPunct="1"/>
            <a:r>
              <a:rPr lang="en-US" altLang="en-US" sz="2400">
                <a:solidFill>
                  <a:srgbClr val="000000"/>
                </a:solidFill>
                <a:cs typeface="Arial" charset="0"/>
              </a:rPr>
              <a:t>                                   (+ low loss)</a:t>
            </a:r>
          </a:p>
        </p:txBody>
      </p:sp>
      <p:sp>
        <p:nvSpPr>
          <p:cNvPr id="92189" name="Line 64"/>
          <p:cNvSpPr>
            <a:spLocks noChangeShapeType="1"/>
          </p:cNvSpPr>
          <p:nvPr/>
        </p:nvSpPr>
        <p:spPr bwMode="auto">
          <a:xfrm>
            <a:off x="2755900" y="5013325"/>
            <a:ext cx="1143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 w="sm" len="sm"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90" name="Line 65"/>
          <p:cNvSpPr>
            <a:spLocks noChangeShapeType="1"/>
          </p:cNvSpPr>
          <p:nvPr/>
        </p:nvSpPr>
        <p:spPr bwMode="auto">
          <a:xfrm>
            <a:off x="3898900" y="5013325"/>
            <a:ext cx="0" cy="3444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91" name="Line 66"/>
          <p:cNvSpPr>
            <a:spLocks noChangeShapeType="1"/>
          </p:cNvSpPr>
          <p:nvPr/>
        </p:nvSpPr>
        <p:spPr bwMode="auto">
          <a:xfrm>
            <a:off x="3441700" y="5362575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92" name="Line 67"/>
          <p:cNvSpPr>
            <a:spLocks noChangeShapeType="1"/>
          </p:cNvSpPr>
          <p:nvPr/>
        </p:nvSpPr>
        <p:spPr bwMode="auto">
          <a:xfrm>
            <a:off x="3441700" y="5591175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93" name="Line 68"/>
          <p:cNvSpPr>
            <a:spLocks noChangeShapeType="1"/>
          </p:cNvSpPr>
          <p:nvPr/>
        </p:nvSpPr>
        <p:spPr bwMode="auto">
          <a:xfrm flipH="1">
            <a:off x="3898900" y="5594350"/>
            <a:ext cx="1588" cy="3333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94" name="Line 69"/>
          <p:cNvSpPr>
            <a:spLocks noChangeShapeType="1"/>
          </p:cNvSpPr>
          <p:nvPr/>
        </p:nvSpPr>
        <p:spPr bwMode="auto">
          <a:xfrm flipH="1" flipV="1">
            <a:off x="3289300" y="5927725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 w="med" len="med"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95" name="Line 70"/>
          <p:cNvSpPr>
            <a:spLocks noChangeShapeType="1"/>
          </p:cNvSpPr>
          <p:nvPr/>
        </p:nvSpPr>
        <p:spPr bwMode="auto">
          <a:xfrm flipH="1" flipV="1">
            <a:off x="3289300" y="4708525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96" name="Line 71"/>
          <p:cNvSpPr>
            <a:spLocks noChangeShapeType="1"/>
          </p:cNvSpPr>
          <p:nvPr/>
        </p:nvSpPr>
        <p:spPr bwMode="auto">
          <a:xfrm>
            <a:off x="2755900" y="5927725"/>
            <a:ext cx="1143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 w="sm" len="sm"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97" name="Freeform 72"/>
          <p:cNvSpPr>
            <a:spLocks noEditPoints="1"/>
          </p:cNvSpPr>
          <p:nvPr/>
        </p:nvSpPr>
        <p:spPr bwMode="auto">
          <a:xfrm>
            <a:off x="1774825" y="5527675"/>
            <a:ext cx="88900" cy="441325"/>
          </a:xfrm>
          <a:custGeom>
            <a:avLst/>
            <a:gdLst>
              <a:gd name="T0" fmla="*/ 30163 w 56"/>
              <a:gd name="T1" fmla="*/ 441325 h 278"/>
              <a:gd name="T2" fmla="*/ 30163 w 56"/>
              <a:gd name="T3" fmla="*/ 73025 h 278"/>
              <a:gd name="T4" fmla="*/ 58738 w 56"/>
              <a:gd name="T5" fmla="*/ 73025 h 278"/>
              <a:gd name="T6" fmla="*/ 58738 w 56"/>
              <a:gd name="T7" fmla="*/ 441325 h 278"/>
              <a:gd name="T8" fmla="*/ 30163 w 56"/>
              <a:gd name="T9" fmla="*/ 441325 h 278"/>
              <a:gd name="T10" fmla="*/ 0 w 56"/>
              <a:gd name="T11" fmla="*/ 87312 h 278"/>
              <a:gd name="T12" fmla="*/ 44450 w 56"/>
              <a:gd name="T13" fmla="*/ 0 h 278"/>
              <a:gd name="T14" fmla="*/ 88900 w 56"/>
              <a:gd name="T15" fmla="*/ 87312 h 278"/>
              <a:gd name="T16" fmla="*/ 0 w 56"/>
              <a:gd name="T17" fmla="*/ 87312 h 27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"/>
              <a:gd name="T28" fmla="*/ 0 h 278"/>
              <a:gd name="T29" fmla="*/ 56 w 56"/>
              <a:gd name="T30" fmla="*/ 278 h 27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" h="278">
                <a:moveTo>
                  <a:pt x="19" y="278"/>
                </a:moveTo>
                <a:lnTo>
                  <a:pt x="19" y="46"/>
                </a:lnTo>
                <a:lnTo>
                  <a:pt x="37" y="46"/>
                </a:lnTo>
                <a:lnTo>
                  <a:pt x="37" y="278"/>
                </a:lnTo>
                <a:lnTo>
                  <a:pt x="19" y="278"/>
                </a:lnTo>
                <a:close/>
                <a:moveTo>
                  <a:pt x="0" y="55"/>
                </a:moveTo>
                <a:lnTo>
                  <a:pt x="28" y="0"/>
                </a:lnTo>
                <a:lnTo>
                  <a:pt x="56" y="55"/>
                </a:lnTo>
                <a:lnTo>
                  <a:pt x="0" y="55"/>
                </a:lnTo>
                <a:close/>
              </a:path>
            </a:pathLst>
          </a:custGeom>
          <a:solidFill>
            <a:srgbClr val="FFFFFF"/>
          </a:solidFill>
          <a:ln w="1588" cap="flat">
            <a:solidFill>
              <a:schemeClr val="bg1"/>
            </a:solidFill>
            <a:prstDash val="solid"/>
            <a:bevel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98" name="Freeform 73"/>
          <p:cNvSpPr>
            <a:spLocks noEditPoints="1"/>
          </p:cNvSpPr>
          <p:nvPr/>
        </p:nvSpPr>
        <p:spPr bwMode="auto">
          <a:xfrm>
            <a:off x="1774825" y="4968875"/>
            <a:ext cx="88900" cy="442913"/>
          </a:xfrm>
          <a:custGeom>
            <a:avLst/>
            <a:gdLst>
              <a:gd name="T0" fmla="*/ 58738 w 56"/>
              <a:gd name="T1" fmla="*/ 0 h 279"/>
              <a:gd name="T2" fmla="*/ 58738 w 56"/>
              <a:gd name="T3" fmla="*/ 368300 h 279"/>
              <a:gd name="T4" fmla="*/ 30163 w 56"/>
              <a:gd name="T5" fmla="*/ 368300 h 279"/>
              <a:gd name="T6" fmla="*/ 30163 w 56"/>
              <a:gd name="T7" fmla="*/ 0 h 279"/>
              <a:gd name="T8" fmla="*/ 58738 w 56"/>
              <a:gd name="T9" fmla="*/ 0 h 279"/>
              <a:gd name="T10" fmla="*/ 88900 w 56"/>
              <a:gd name="T11" fmla="*/ 354012 h 279"/>
              <a:gd name="T12" fmla="*/ 44450 w 56"/>
              <a:gd name="T13" fmla="*/ 442912 h 279"/>
              <a:gd name="T14" fmla="*/ 0 w 56"/>
              <a:gd name="T15" fmla="*/ 354012 h 279"/>
              <a:gd name="T16" fmla="*/ 88900 w 56"/>
              <a:gd name="T17" fmla="*/ 354012 h 27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"/>
              <a:gd name="T28" fmla="*/ 0 h 279"/>
              <a:gd name="T29" fmla="*/ 56 w 56"/>
              <a:gd name="T30" fmla="*/ 279 h 27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" h="279">
                <a:moveTo>
                  <a:pt x="37" y="0"/>
                </a:moveTo>
                <a:lnTo>
                  <a:pt x="37" y="232"/>
                </a:lnTo>
                <a:lnTo>
                  <a:pt x="19" y="232"/>
                </a:lnTo>
                <a:lnTo>
                  <a:pt x="19" y="0"/>
                </a:lnTo>
                <a:lnTo>
                  <a:pt x="37" y="0"/>
                </a:lnTo>
                <a:close/>
                <a:moveTo>
                  <a:pt x="56" y="223"/>
                </a:moveTo>
                <a:lnTo>
                  <a:pt x="28" y="279"/>
                </a:lnTo>
                <a:lnTo>
                  <a:pt x="0" y="223"/>
                </a:lnTo>
                <a:lnTo>
                  <a:pt x="56" y="223"/>
                </a:lnTo>
                <a:close/>
              </a:path>
            </a:pathLst>
          </a:custGeom>
          <a:solidFill>
            <a:srgbClr val="FFFFFF"/>
          </a:solidFill>
          <a:ln w="1588" cap="flat">
            <a:solidFill>
              <a:schemeClr val="bg1"/>
            </a:solidFill>
            <a:prstDash val="solid"/>
            <a:bevel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199" name="Rectangle 74"/>
          <p:cNvSpPr>
            <a:spLocks noChangeArrowheads="1"/>
          </p:cNvSpPr>
          <p:nvPr/>
        </p:nvSpPr>
        <p:spPr bwMode="auto">
          <a:xfrm>
            <a:off x="1431925" y="6061075"/>
            <a:ext cx="81438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>
              <a:defRPr/>
            </a:pPr>
            <a:r>
              <a:rPr lang="en-US" sz="2100">
                <a:solidFill>
                  <a:srgbClr val="FFFFFF"/>
                </a:solidFill>
                <a:cs typeface="Arial" charset="0"/>
              </a:rPr>
              <a:t>1.7 nm</a:t>
            </a:r>
            <a:endParaRPr lang="en-US" sz="2000">
              <a:solidFill>
                <a:srgbClr val="000000"/>
              </a:solidFill>
              <a:latin typeface="Symbol" pitchFamily="18" charset="2"/>
              <a:cs typeface="Arial" charset="0"/>
            </a:endParaRPr>
          </a:p>
        </p:txBody>
      </p:sp>
      <p:sp>
        <p:nvSpPr>
          <p:cNvPr id="92200" name="Freeform 75"/>
          <p:cNvSpPr>
            <a:spLocks noEditPoints="1"/>
          </p:cNvSpPr>
          <p:nvPr/>
        </p:nvSpPr>
        <p:spPr bwMode="auto">
          <a:xfrm>
            <a:off x="1774825" y="5527675"/>
            <a:ext cx="88900" cy="441325"/>
          </a:xfrm>
          <a:custGeom>
            <a:avLst/>
            <a:gdLst>
              <a:gd name="T0" fmla="*/ 30163 w 56"/>
              <a:gd name="T1" fmla="*/ 441325 h 278"/>
              <a:gd name="T2" fmla="*/ 30163 w 56"/>
              <a:gd name="T3" fmla="*/ 73025 h 278"/>
              <a:gd name="T4" fmla="*/ 58738 w 56"/>
              <a:gd name="T5" fmla="*/ 73025 h 278"/>
              <a:gd name="T6" fmla="*/ 58738 w 56"/>
              <a:gd name="T7" fmla="*/ 441325 h 278"/>
              <a:gd name="T8" fmla="*/ 30163 w 56"/>
              <a:gd name="T9" fmla="*/ 441325 h 278"/>
              <a:gd name="T10" fmla="*/ 0 w 56"/>
              <a:gd name="T11" fmla="*/ 87312 h 278"/>
              <a:gd name="T12" fmla="*/ 44450 w 56"/>
              <a:gd name="T13" fmla="*/ 0 h 278"/>
              <a:gd name="T14" fmla="*/ 88900 w 56"/>
              <a:gd name="T15" fmla="*/ 87312 h 278"/>
              <a:gd name="T16" fmla="*/ 0 w 56"/>
              <a:gd name="T17" fmla="*/ 87312 h 27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"/>
              <a:gd name="T28" fmla="*/ 0 h 278"/>
              <a:gd name="T29" fmla="*/ 56 w 56"/>
              <a:gd name="T30" fmla="*/ 278 h 27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" h="278">
                <a:moveTo>
                  <a:pt x="19" y="278"/>
                </a:moveTo>
                <a:lnTo>
                  <a:pt x="19" y="46"/>
                </a:lnTo>
                <a:lnTo>
                  <a:pt x="37" y="46"/>
                </a:lnTo>
                <a:lnTo>
                  <a:pt x="37" y="278"/>
                </a:lnTo>
                <a:lnTo>
                  <a:pt x="19" y="278"/>
                </a:lnTo>
                <a:close/>
                <a:moveTo>
                  <a:pt x="0" y="55"/>
                </a:moveTo>
                <a:lnTo>
                  <a:pt x="28" y="0"/>
                </a:lnTo>
                <a:lnTo>
                  <a:pt x="56" y="55"/>
                </a:lnTo>
                <a:lnTo>
                  <a:pt x="0" y="55"/>
                </a:lnTo>
                <a:close/>
              </a:path>
            </a:pathLst>
          </a:custGeom>
          <a:solidFill>
            <a:srgbClr val="FFFFFF"/>
          </a:solidFill>
          <a:ln w="1588" cap="flat">
            <a:solidFill>
              <a:schemeClr val="bg1"/>
            </a:solidFill>
            <a:prstDash val="solid"/>
            <a:bevel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201" name="Freeform 76"/>
          <p:cNvSpPr>
            <a:spLocks noEditPoints="1"/>
          </p:cNvSpPr>
          <p:nvPr/>
        </p:nvSpPr>
        <p:spPr bwMode="auto">
          <a:xfrm>
            <a:off x="1774825" y="4968875"/>
            <a:ext cx="88900" cy="442913"/>
          </a:xfrm>
          <a:custGeom>
            <a:avLst/>
            <a:gdLst>
              <a:gd name="T0" fmla="*/ 58738 w 56"/>
              <a:gd name="T1" fmla="*/ 0 h 279"/>
              <a:gd name="T2" fmla="*/ 58738 w 56"/>
              <a:gd name="T3" fmla="*/ 368300 h 279"/>
              <a:gd name="T4" fmla="*/ 30163 w 56"/>
              <a:gd name="T5" fmla="*/ 368300 h 279"/>
              <a:gd name="T6" fmla="*/ 30163 w 56"/>
              <a:gd name="T7" fmla="*/ 0 h 279"/>
              <a:gd name="T8" fmla="*/ 58738 w 56"/>
              <a:gd name="T9" fmla="*/ 0 h 279"/>
              <a:gd name="T10" fmla="*/ 88900 w 56"/>
              <a:gd name="T11" fmla="*/ 354012 h 279"/>
              <a:gd name="T12" fmla="*/ 44450 w 56"/>
              <a:gd name="T13" fmla="*/ 442912 h 279"/>
              <a:gd name="T14" fmla="*/ 0 w 56"/>
              <a:gd name="T15" fmla="*/ 354012 h 279"/>
              <a:gd name="T16" fmla="*/ 88900 w 56"/>
              <a:gd name="T17" fmla="*/ 354012 h 27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"/>
              <a:gd name="T28" fmla="*/ 0 h 279"/>
              <a:gd name="T29" fmla="*/ 56 w 56"/>
              <a:gd name="T30" fmla="*/ 279 h 27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" h="279">
                <a:moveTo>
                  <a:pt x="37" y="0"/>
                </a:moveTo>
                <a:lnTo>
                  <a:pt x="37" y="232"/>
                </a:lnTo>
                <a:lnTo>
                  <a:pt x="19" y="232"/>
                </a:lnTo>
                <a:lnTo>
                  <a:pt x="19" y="0"/>
                </a:lnTo>
                <a:lnTo>
                  <a:pt x="37" y="0"/>
                </a:lnTo>
                <a:close/>
                <a:moveTo>
                  <a:pt x="56" y="223"/>
                </a:moveTo>
                <a:lnTo>
                  <a:pt x="28" y="279"/>
                </a:lnTo>
                <a:lnTo>
                  <a:pt x="0" y="223"/>
                </a:lnTo>
                <a:lnTo>
                  <a:pt x="56" y="223"/>
                </a:lnTo>
                <a:close/>
              </a:path>
            </a:pathLst>
          </a:custGeom>
          <a:solidFill>
            <a:srgbClr val="FFFFFF"/>
          </a:solidFill>
          <a:ln w="1588" cap="flat">
            <a:solidFill>
              <a:schemeClr val="bg1"/>
            </a:solidFill>
            <a:prstDash val="solid"/>
            <a:bevel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202" name="Rectangle 77"/>
          <p:cNvSpPr>
            <a:spLocks noChangeArrowheads="1"/>
          </p:cNvSpPr>
          <p:nvPr/>
        </p:nvSpPr>
        <p:spPr bwMode="auto">
          <a:xfrm>
            <a:off x="1431925" y="6061075"/>
            <a:ext cx="81438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>
              <a:defRPr/>
            </a:pPr>
            <a:r>
              <a:rPr lang="en-US" sz="2100">
                <a:solidFill>
                  <a:srgbClr val="FFFFFF"/>
                </a:solidFill>
                <a:cs typeface="Arial" charset="0"/>
              </a:rPr>
              <a:t>1.7 nm</a:t>
            </a:r>
            <a:endParaRPr lang="en-US" sz="2000">
              <a:solidFill>
                <a:srgbClr val="000000"/>
              </a:solidFill>
              <a:latin typeface="Symbol" pitchFamily="18" charset="2"/>
              <a:cs typeface="Arial" charset="0"/>
            </a:endParaRPr>
          </a:p>
        </p:txBody>
      </p:sp>
      <p:sp>
        <p:nvSpPr>
          <p:cNvPr id="92203" name="Rectangle 78"/>
          <p:cNvSpPr>
            <a:spLocks noChangeArrowheads="1"/>
          </p:cNvSpPr>
          <p:nvPr/>
        </p:nvSpPr>
        <p:spPr bwMode="auto">
          <a:xfrm>
            <a:off x="2262188" y="4937125"/>
            <a:ext cx="1793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>
              <a:defRPr/>
            </a:pPr>
            <a:r>
              <a:rPr lang="en-US" sz="1600">
                <a:solidFill>
                  <a:srgbClr val="FFFFFF"/>
                </a:solidFill>
                <a:cs typeface="Arial" charset="0"/>
              </a:rPr>
              <a:t>Al</a:t>
            </a:r>
            <a:endParaRPr lang="en-US" sz="2000">
              <a:solidFill>
                <a:srgbClr val="000000"/>
              </a:solidFill>
              <a:latin typeface="Symbol" pitchFamily="18" charset="2"/>
              <a:cs typeface="Arial" charset="0"/>
            </a:endParaRPr>
          </a:p>
        </p:txBody>
      </p:sp>
      <p:sp>
        <p:nvSpPr>
          <p:cNvPr id="92204" name="Rectangle 79"/>
          <p:cNvSpPr>
            <a:spLocks noChangeArrowheads="1"/>
          </p:cNvSpPr>
          <p:nvPr/>
        </p:nvSpPr>
        <p:spPr bwMode="auto">
          <a:xfrm>
            <a:off x="2243138" y="5803900"/>
            <a:ext cx="1793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>
              <a:defRPr/>
            </a:pPr>
            <a:r>
              <a:rPr lang="en-US" sz="1600">
                <a:solidFill>
                  <a:srgbClr val="FFFFFF"/>
                </a:solidFill>
                <a:cs typeface="Arial" charset="0"/>
              </a:rPr>
              <a:t>Al</a:t>
            </a:r>
            <a:endParaRPr lang="en-US" sz="2000">
              <a:solidFill>
                <a:srgbClr val="000000"/>
              </a:solidFill>
              <a:latin typeface="Symbol" pitchFamily="18" charset="2"/>
              <a:cs typeface="Arial" charset="0"/>
            </a:endParaRPr>
          </a:p>
        </p:txBody>
      </p:sp>
      <p:sp>
        <p:nvSpPr>
          <p:cNvPr id="92205" name="Rectangle 80"/>
          <p:cNvSpPr>
            <a:spLocks noChangeArrowheads="1"/>
          </p:cNvSpPr>
          <p:nvPr/>
        </p:nvSpPr>
        <p:spPr bwMode="auto">
          <a:xfrm>
            <a:off x="2127250" y="5353050"/>
            <a:ext cx="4397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>
              <a:defRPr/>
            </a:pPr>
            <a:r>
              <a:rPr lang="en-US" sz="1600">
                <a:solidFill>
                  <a:srgbClr val="FFFFFF"/>
                </a:solidFill>
                <a:cs typeface="Arial" charset="0"/>
              </a:rPr>
              <a:t>AlOx</a:t>
            </a:r>
            <a:endParaRPr lang="en-US" sz="2000">
              <a:solidFill>
                <a:srgbClr val="000000"/>
              </a:solidFill>
              <a:latin typeface="Symbol" pitchFamily="18" charset="2"/>
              <a:cs typeface="Arial" charset="0"/>
            </a:endParaRPr>
          </a:p>
        </p:txBody>
      </p:sp>
      <p:sp>
        <p:nvSpPr>
          <p:cNvPr id="92206" name="Text Box 81"/>
          <p:cNvSpPr txBox="1">
            <a:spLocks noChangeArrowheads="1"/>
          </p:cNvSpPr>
          <p:nvPr/>
        </p:nvSpPr>
        <p:spPr bwMode="auto">
          <a:xfrm>
            <a:off x="2917825" y="4340225"/>
            <a:ext cx="285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I</a:t>
            </a:r>
          </a:p>
        </p:txBody>
      </p:sp>
      <p:sp>
        <p:nvSpPr>
          <p:cNvPr id="92207" name="Line 82"/>
          <p:cNvSpPr>
            <a:spLocks noChangeShapeType="1"/>
          </p:cNvSpPr>
          <p:nvPr/>
        </p:nvSpPr>
        <p:spPr bwMode="auto">
          <a:xfrm>
            <a:off x="3203575" y="4554538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218" name="Text Box 114"/>
          <p:cNvSpPr txBox="1">
            <a:spLocks noChangeArrowheads="1"/>
          </p:cNvSpPr>
          <p:nvPr/>
        </p:nvSpPr>
        <p:spPr bwMode="auto">
          <a:xfrm>
            <a:off x="5853113" y="1979613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rgbClr val="000000"/>
                </a:solidFill>
                <a:latin typeface="Helvetica" pitchFamily="34" charset="0"/>
                <a:cs typeface="Arial" charset="0"/>
              </a:rPr>
              <a:t>U(</a:t>
            </a:r>
            <a:r>
              <a:rPr lang="en-US" sz="2400">
                <a:solidFill>
                  <a:srgbClr val="000000"/>
                </a:solidFill>
                <a:latin typeface="Symbol" pitchFamily="18" charset="2"/>
                <a:cs typeface="Arial" charset="0"/>
              </a:rPr>
              <a:t>F</a:t>
            </a:r>
            <a:r>
              <a:rPr lang="en-US" sz="2400">
                <a:solidFill>
                  <a:srgbClr val="000000"/>
                </a:solidFill>
                <a:latin typeface="Helvetica" pitchFamily="34" charset="0"/>
                <a:cs typeface="Arial" charset="0"/>
              </a:rPr>
              <a:t>)</a:t>
            </a:r>
          </a:p>
        </p:txBody>
      </p:sp>
      <p:pic>
        <p:nvPicPr>
          <p:cNvPr id="184369" name="Picture 7" descr="Single Die Medium.jpg"/>
          <p:cNvPicPr>
            <a:picLocks noChangeAspect="1"/>
          </p:cNvPicPr>
          <p:nvPr/>
        </p:nvPicPr>
        <p:blipFill>
          <a:blip r:embed="rId4" cstate="print"/>
          <a:srcRect l="25000" t="37500" r="25000" b="30469"/>
          <a:stretch>
            <a:fillRect/>
          </a:stretch>
        </p:blipFill>
        <p:spPr bwMode="auto">
          <a:xfrm>
            <a:off x="412750" y="2189163"/>
            <a:ext cx="3132138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0" name="Line 85"/>
          <p:cNvSpPr>
            <a:spLocks noChangeShapeType="1"/>
          </p:cNvSpPr>
          <p:nvPr/>
        </p:nvSpPr>
        <p:spPr bwMode="auto">
          <a:xfrm>
            <a:off x="755650" y="3392488"/>
            <a:ext cx="1223963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84371" name="Text Box 84"/>
          <p:cNvSpPr txBox="1">
            <a:spLocks noChangeArrowheads="1"/>
          </p:cNvSpPr>
          <p:nvPr/>
        </p:nvSpPr>
        <p:spPr bwMode="auto">
          <a:xfrm>
            <a:off x="1951038" y="3194050"/>
            <a:ext cx="500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b="1">
                <a:solidFill>
                  <a:srgbClr val="FFFFFF"/>
                </a:solidFill>
                <a:latin typeface="Symbol" pitchFamily="18" charset="2"/>
              </a:rPr>
              <a:t>l</a:t>
            </a:r>
            <a:r>
              <a:rPr lang="en-US" altLang="en-US">
                <a:solidFill>
                  <a:srgbClr val="FFFFFF"/>
                </a:solidFill>
              </a:rPr>
              <a:t>/2</a:t>
            </a:r>
          </a:p>
        </p:txBody>
      </p:sp>
      <p:sp>
        <p:nvSpPr>
          <p:cNvPr id="184372" name="Line 86"/>
          <p:cNvSpPr>
            <a:spLocks noChangeShapeType="1"/>
          </p:cNvSpPr>
          <p:nvPr/>
        </p:nvSpPr>
        <p:spPr bwMode="auto">
          <a:xfrm flipH="1">
            <a:off x="2411413" y="3392488"/>
            <a:ext cx="792162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8437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263" y="4365625"/>
            <a:ext cx="369570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4" name="Line 89"/>
          <p:cNvSpPr>
            <a:spLocks noChangeShapeType="1"/>
          </p:cNvSpPr>
          <p:nvPr/>
        </p:nvSpPr>
        <p:spPr bwMode="auto">
          <a:xfrm flipV="1">
            <a:off x="7596188" y="5892800"/>
            <a:ext cx="0" cy="358775"/>
          </a:xfrm>
          <a:prstGeom prst="line">
            <a:avLst/>
          </a:prstGeom>
          <a:noFill/>
          <a:ln w="15875">
            <a:solidFill>
              <a:srgbClr val="008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84375" name="Line 90"/>
          <p:cNvSpPr>
            <a:spLocks noChangeShapeType="1"/>
          </p:cNvSpPr>
          <p:nvPr/>
        </p:nvSpPr>
        <p:spPr bwMode="auto">
          <a:xfrm flipV="1">
            <a:off x="7596188" y="5546725"/>
            <a:ext cx="0" cy="358775"/>
          </a:xfrm>
          <a:prstGeom prst="line">
            <a:avLst/>
          </a:prstGeom>
          <a:noFill/>
          <a:ln w="15875">
            <a:solidFill>
              <a:srgbClr val="008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84376" name="Group 94"/>
          <p:cNvGrpSpPr>
            <a:grpSpLocks/>
          </p:cNvGrpSpPr>
          <p:nvPr/>
        </p:nvGrpSpPr>
        <p:grpSpPr bwMode="auto">
          <a:xfrm>
            <a:off x="6654800" y="1033463"/>
            <a:ext cx="969963" cy="5357812"/>
            <a:chOff x="3299" y="119"/>
            <a:chExt cx="1248" cy="2496"/>
          </a:xfrm>
        </p:grpSpPr>
        <p:sp>
          <p:nvSpPr>
            <p:cNvPr id="184378" name="Arc 5"/>
            <p:cNvSpPr>
              <a:spLocks/>
            </p:cNvSpPr>
            <p:nvPr/>
          </p:nvSpPr>
          <p:spPr bwMode="auto">
            <a:xfrm flipV="1">
              <a:off x="3923" y="119"/>
              <a:ext cx="624" cy="2496"/>
            </a:xfrm>
            <a:custGeom>
              <a:avLst/>
              <a:gdLst>
                <a:gd name="T0" fmla="*/ 0 w 15210"/>
                <a:gd name="T1" fmla="*/ 0 h 21600"/>
                <a:gd name="T2" fmla="*/ 0 w 15210"/>
                <a:gd name="T3" fmla="*/ 591 h 21600"/>
                <a:gd name="T4" fmla="*/ 0 w 15210"/>
                <a:gd name="T5" fmla="*/ 591 h 21600"/>
                <a:gd name="T6" fmla="*/ 0 60000 65536"/>
                <a:gd name="T7" fmla="*/ 0 60000 65536"/>
                <a:gd name="T8" fmla="*/ 0 60000 65536"/>
                <a:gd name="T9" fmla="*/ 0 w 15210"/>
                <a:gd name="T10" fmla="*/ 0 h 21600"/>
                <a:gd name="T11" fmla="*/ 15210 w 1521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210" h="21600" fill="none" extrusionOk="0">
                  <a:moveTo>
                    <a:pt x="-1" y="0"/>
                  </a:moveTo>
                  <a:cubicBezTo>
                    <a:pt x="5697" y="0"/>
                    <a:pt x="11164" y="2251"/>
                    <a:pt x="15209" y="6263"/>
                  </a:cubicBezTo>
                </a:path>
                <a:path w="15210" h="21600" stroke="0" extrusionOk="0">
                  <a:moveTo>
                    <a:pt x="-1" y="0"/>
                  </a:moveTo>
                  <a:cubicBezTo>
                    <a:pt x="5697" y="0"/>
                    <a:pt x="11164" y="2251"/>
                    <a:pt x="15209" y="6263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 cap="rnd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4379" name="Arc 6"/>
            <p:cNvSpPr>
              <a:spLocks/>
            </p:cNvSpPr>
            <p:nvPr/>
          </p:nvSpPr>
          <p:spPr bwMode="auto">
            <a:xfrm flipH="1" flipV="1">
              <a:off x="3299" y="119"/>
              <a:ext cx="624" cy="2496"/>
            </a:xfrm>
            <a:custGeom>
              <a:avLst/>
              <a:gdLst>
                <a:gd name="T0" fmla="*/ 0 w 15210"/>
                <a:gd name="T1" fmla="*/ 0 h 21600"/>
                <a:gd name="T2" fmla="*/ 0 w 15210"/>
                <a:gd name="T3" fmla="*/ 591 h 21600"/>
                <a:gd name="T4" fmla="*/ 0 w 15210"/>
                <a:gd name="T5" fmla="*/ 591 h 21600"/>
                <a:gd name="T6" fmla="*/ 0 60000 65536"/>
                <a:gd name="T7" fmla="*/ 0 60000 65536"/>
                <a:gd name="T8" fmla="*/ 0 60000 65536"/>
                <a:gd name="T9" fmla="*/ 0 w 15210"/>
                <a:gd name="T10" fmla="*/ 0 h 21600"/>
                <a:gd name="T11" fmla="*/ 15210 w 1521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210" h="21600" fill="none" extrusionOk="0">
                  <a:moveTo>
                    <a:pt x="-1" y="0"/>
                  </a:moveTo>
                  <a:cubicBezTo>
                    <a:pt x="5697" y="0"/>
                    <a:pt x="11164" y="2251"/>
                    <a:pt x="15209" y="6263"/>
                  </a:cubicBezTo>
                </a:path>
                <a:path w="15210" h="21600" stroke="0" extrusionOk="0">
                  <a:moveTo>
                    <a:pt x="-1" y="0"/>
                  </a:moveTo>
                  <a:cubicBezTo>
                    <a:pt x="5697" y="0"/>
                    <a:pt x="11164" y="2251"/>
                    <a:pt x="15209" y="6263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 cap="rnd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84377" name="Text Box 18"/>
          <p:cNvSpPr txBox="1">
            <a:spLocks noChangeArrowheads="1"/>
          </p:cNvSpPr>
          <p:nvPr/>
        </p:nvSpPr>
        <p:spPr bwMode="auto">
          <a:xfrm>
            <a:off x="534988" y="668338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2400" dirty="0">
                <a:solidFill>
                  <a:srgbClr val="3333FF"/>
                </a:solidFill>
                <a:cs typeface="Arial" charset="0"/>
              </a:rPr>
              <a:t> </a:t>
            </a:r>
            <a:r>
              <a:rPr lang="en-US" altLang="en-US" sz="2400" dirty="0" smtClean="0">
                <a:solidFill>
                  <a:srgbClr val="3333FF"/>
                </a:solidFill>
                <a:cs typeface="Arial" charset="0"/>
              </a:rPr>
              <a:t>Quantum circuit: quantize </a:t>
            </a:r>
            <a:r>
              <a:rPr lang="en-US" altLang="en-US" sz="2400" dirty="0">
                <a:solidFill>
                  <a:srgbClr val="3333FF"/>
                </a:solidFill>
                <a:cs typeface="Arial" charset="0"/>
              </a:rPr>
              <a:t>I and V,    5 GHz &gt;&gt; 20 </a:t>
            </a:r>
            <a:r>
              <a:rPr lang="en-US" altLang="en-US" sz="2400" dirty="0" err="1">
                <a:solidFill>
                  <a:srgbClr val="3333FF"/>
                </a:solidFill>
                <a:cs typeface="Arial" charset="0"/>
              </a:rPr>
              <a:t>mK</a:t>
            </a:r>
            <a:endParaRPr lang="en-US" altLang="en-US" sz="24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962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54063"/>
          </a:xfrm>
          <a:solidFill>
            <a:schemeClr val="tx1">
              <a:lumMod val="75000"/>
              <a:lumOff val="25000"/>
            </a:schemeClr>
          </a:soli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err="1" smtClean="0">
                <a:solidFill>
                  <a:schemeClr val="bg1"/>
                </a:solidFill>
              </a:rPr>
              <a:t>Xmon</a:t>
            </a:r>
            <a:r>
              <a:rPr lang="en-US" dirty="0" smtClean="0">
                <a:solidFill>
                  <a:schemeClr val="bg1"/>
                </a:solidFill>
              </a:rPr>
              <a:t> Circuit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66700" y="987425"/>
            <a:ext cx="8610600" cy="5565775"/>
          </a:xfrm>
          <a:solidFill>
            <a:schemeClr val="bg1">
              <a:lumMod val="85000"/>
              <a:alpha val="97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1200" kern="1200" dirty="0"/>
              <a:t>  </a:t>
            </a:r>
          </a:p>
        </p:txBody>
      </p:sp>
      <p:grpSp>
        <p:nvGrpSpPr>
          <p:cNvPr id="185348" name="Group 3"/>
          <p:cNvGrpSpPr>
            <a:grpSpLocks/>
          </p:cNvGrpSpPr>
          <p:nvPr/>
        </p:nvGrpSpPr>
        <p:grpSpPr bwMode="auto">
          <a:xfrm>
            <a:off x="4735513" y="1266825"/>
            <a:ext cx="3706812" cy="3905250"/>
            <a:chOff x="10439400" y="15165692"/>
            <a:chExt cx="5486399" cy="6374117"/>
          </a:xfrm>
        </p:grpSpPr>
        <p:pic>
          <p:nvPicPr>
            <p:cNvPr id="185357" name="Picture 4" descr="single_qubit_circuit_diagram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573657" y="15165692"/>
              <a:ext cx="4951793" cy="6374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5358" name="TextBox 5"/>
            <p:cNvSpPr txBox="1">
              <a:spLocks noChangeArrowheads="1"/>
            </p:cNvSpPr>
            <p:nvPr/>
          </p:nvSpPr>
          <p:spPr bwMode="auto">
            <a:xfrm>
              <a:off x="12725400" y="20087544"/>
              <a:ext cx="74411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sz="1200" b="1">
                  <a:solidFill>
                    <a:srgbClr val="7030A0"/>
                  </a:solidFill>
                  <a:latin typeface="Calibri" pitchFamily="34" charset="0"/>
                </a:rPr>
                <a:t>Flux Bias</a:t>
              </a:r>
            </a:p>
          </p:txBody>
        </p:sp>
        <p:sp>
          <p:nvSpPr>
            <p:cNvPr id="185359" name="TextBox 6"/>
            <p:cNvSpPr txBox="1">
              <a:spLocks noChangeArrowheads="1"/>
            </p:cNvSpPr>
            <p:nvPr/>
          </p:nvSpPr>
          <p:spPr bwMode="auto">
            <a:xfrm>
              <a:off x="13716000" y="17806009"/>
              <a:ext cx="220979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1200" b="1">
                  <a:solidFill>
                    <a:srgbClr val="FF0000"/>
                  </a:solidFill>
                  <a:latin typeface="Calibri" pitchFamily="34" charset="0"/>
                </a:rPr>
                <a:t>Self capacitance</a:t>
              </a:r>
            </a:p>
          </p:txBody>
        </p:sp>
        <p:sp>
          <p:nvSpPr>
            <p:cNvPr id="185360" name="TextBox 7"/>
            <p:cNvSpPr txBox="1">
              <a:spLocks noChangeArrowheads="1"/>
            </p:cNvSpPr>
            <p:nvPr/>
          </p:nvSpPr>
          <p:spPr bwMode="auto">
            <a:xfrm>
              <a:off x="13182600" y="15367609"/>
              <a:ext cx="19812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1200" b="1">
                  <a:solidFill>
                    <a:srgbClr val="0000FF"/>
                  </a:solidFill>
                  <a:latin typeface="Calibri" pitchFamily="34" charset="0"/>
                </a:rPr>
                <a:t>Readout resonator</a:t>
              </a:r>
            </a:p>
          </p:txBody>
        </p:sp>
        <p:sp>
          <p:nvSpPr>
            <p:cNvPr id="185361" name="TextBox 8"/>
            <p:cNvSpPr txBox="1">
              <a:spLocks noChangeArrowheads="1"/>
            </p:cNvSpPr>
            <p:nvPr/>
          </p:nvSpPr>
          <p:spPr bwMode="auto">
            <a:xfrm>
              <a:off x="14401800" y="17044009"/>
              <a:ext cx="12954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1200" b="1">
                  <a:solidFill>
                    <a:srgbClr val="009900"/>
                  </a:solidFill>
                  <a:latin typeface="Calibri" pitchFamily="34" charset="0"/>
                </a:rPr>
                <a:t>Bus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439400" y="17044244"/>
              <a:ext cx="2591648" cy="2772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FFFFFF">
                      <a:lumMod val="50000"/>
                    </a:srgbClr>
                  </a:solidFill>
                  <a:latin typeface="Calibri"/>
                </a:rPr>
                <a:t>AC drive</a:t>
              </a:r>
            </a:p>
          </p:txBody>
        </p:sp>
      </p:grpSp>
      <p:pic>
        <p:nvPicPr>
          <p:cNvPr id="185349" name="Picture 3" descr="U:\Julian\Experiments\Transmon\Talks\2013 CSQ Poster\ucsb_345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6238" y="1087438"/>
            <a:ext cx="3514725" cy="3429000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8" name="Picture 4" descr="U:\Julian\Experiments\Transmon\Talks\2013 CSQ Poster\ucsb_345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3141663"/>
            <a:ext cx="1230313" cy="833437"/>
          </a:xfrm>
          <a:prstGeom prst="rect">
            <a:avLst/>
          </a:prstGeom>
          <a:noFill/>
          <a:ln w="50800"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185351" name="Text Box 31"/>
          <p:cNvSpPr txBox="1">
            <a:spLocks noChangeArrowheads="1"/>
          </p:cNvSpPr>
          <p:nvPr/>
        </p:nvSpPr>
        <p:spPr bwMode="auto">
          <a:xfrm>
            <a:off x="6372225" y="4627563"/>
            <a:ext cx="2098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2400">
                <a:solidFill>
                  <a:srgbClr val="660066"/>
                </a:solidFill>
              </a:rPr>
              <a:t>Frequency (Z)</a:t>
            </a:r>
          </a:p>
        </p:txBody>
      </p:sp>
      <p:sp>
        <p:nvSpPr>
          <p:cNvPr id="185352" name="Text Box 32"/>
          <p:cNvSpPr txBox="1">
            <a:spLocks noChangeArrowheads="1"/>
          </p:cNvSpPr>
          <p:nvPr/>
        </p:nvSpPr>
        <p:spPr bwMode="auto">
          <a:xfrm>
            <a:off x="4224338" y="1989138"/>
            <a:ext cx="2003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240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altLang="en-US" sz="2400">
                <a:solidFill>
                  <a:srgbClr val="000000"/>
                </a:solidFill>
              </a:rPr>
              <a:t>waves (X,Y)</a:t>
            </a:r>
          </a:p>
        </p:txBody>
      </p:sp>
      <p:sp>
        <p:nvSpPr>
          <p:cNvPr id="185353" name="Text Box 33"/>
          <p:cNvSpPr txBox="1">
            <a:spLocks noChangeArrowheads="1"/>
          </p:cNvSpPr>
          <p:nvPr/>
        </p:nvSpPr>
        <p:spPr bwMode="auto">
          <a:xfrm>
            <a:off x="7000875" y="3524250"/>
            <a:ext cx="1212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rgbClr val="FF0000"/>
                </a:solidFill>
              </a:rPr>
              <a:t>Variable L</a:t>
            </a:r>
          </a:p>
        </p:txBody>
      </p:sp>
      <p:sp>
        <p:nvSpPr>
          <p:cNvPr id="185354" name="Text Box 34"/>
          <p:cNvSpPr txBox="1">
            <a:spLocks noChangeArrowheads="1"/>
          </p:cNvSpPr>
          <p:nvPr/>
        </p:nvSpPr>
        <p:spPr bwMode="auto">
          <a:xfrm>
            <a:off x="2916238" y="3860800"/>
            <a:ext cx="958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ground </a:t>
            </a:r>
          </a:p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plane</a:t>
            </a:r>
          </a:p>
        </p:txBody>
      </p:sp>
      <p:sp>
        <p:nvSpPr>
          <p:cNvPr id="185355" name="Rectangle 35"/>
          <p:cNvSpPr>
            <a:spLocks noChangeArrowheads="1"/>
          </p:cNvSpPr>
          <p:nvPr/>
        </p:nvSpPr>
        <p:spPr bwMode="auto">
          <a:xfrm>
            <a:off x="2022475" y="3884613"/>
            <a:ext cx="287338" cy="288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5356" name="Text Box 32"/>
          <p:cNvSpPr txBox="1">
            <a:spLocks noChangeArrowheads="1"/>
          </p:cNvSpPr>
          <p:nvPr/>
        </p:nvSpPr>
        <p:spPr bwMode="auto">
          <a:xfrm>
            <a:off x="1979613" y="5919788"/>
            <a:ext cx="5283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2400" dirty="0" err="1">
                <a:solidFill>
                  <a:srgbClr val="000000"/>
                </a:solidFill>
              </a:rPr>
              <a:t>Transmon</a:t>
            </a:r>
            <a:r>
              <a:rPr lang="en-US" altLang="en-US" sz="2400" dirty="0">
                <a:solidFill>
                  <a:srgbClr val="000000"/>
                </a:solidFill>
              </a:rPr>
              <a:t> is non-linear LC oscillator</a:t>
            </a:r>
          </a:p>
        </p:txBody>
      </p:sp>
    </p:spTree>
    <p:extLst>
      <p:ext uri="{BB962C8B-B14F-4D97-AF65-F5344CB8AC3E}">
        <p14:creationId xmlns:p14="http://schemas.microsoft.com/office/powerpoint/2010/main" val="425834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Shape 386"/>
          <p:cNvSpPr txBox="1">
            <a:spLocks noGrp="1"/>
          </p:cNvSpPr>
          <p:nvPr>
            <p:ph type="title"/>
          </p:nvPr>
        </p:nvSpPr>
        <p:spPr>
          <a:xfrm>
            <a:off x="0" y="-12569"/>
            <a:ext cx="9144000" cy="76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0" i="0" u="none" strike="noStrike" cap="none" baseline="0" dirty="0" smtClean="0">
                <a:solidFill>
                  <a:schemeClr val="dk1"/>
                </a:solidFill>
                <a:sym typeface="Arial"/>
              </a:rPr>
              <a:t>Measurement</a:t>
            </a:r>
            <a:r>
              <a:rPr lang="en-US" sz="3200" dirty="0" smtClean="0">
                <a:solidFill>
                  <a:schemeClr val="dk1"/>
                </a:solidFill>
              </a:rPr>
              <a:t>:</a:t>
            </a:r>
            <a:r>
              <a:rPr lang="en-US" sz="3200" b="0" i="0" u="none" strike="noStrike" cap="none" baseline="0" dirty="0" smtClean="0">
                <a:solidFill>
                  <a:schemeClr val="dk1"/>
                </a:solidFill>
                <a:sym typeface="Arial"/>
              </a:rPr>
              <a:t> </a:t>
            </a:r>
            <a:r>
              <a:rPr lang="en-US" sz="3200" dirty="0" smtClean="0">
                <a:solidFill>
                  <a:schemeClr val="dk1"/>
                </a:solidFill>
              </a:rPr>
              <a:t>Single Shot, QND, Hi-Fi, </a:t>
            </a:r>
            <a:r>
              <a:rPr lang="en-US" sz="3200" dirty="0" err="1" smtClean="0">
                <a:solidFill>
                  <a:schemeClr val="dk1"/>
                </a:solidFill>
              </a:rPr>
              <a:t>Mux’d</a:t>
            </a:r>
            <a:endParaRPr lang="en-US" sz="3200" b="0" i="0" u="none" strike="noStrike" cap="none" baseline="0" dirty="0">
              <a:solidFill>
                <a:schemeClr val="dk1"/>
              </a:solidFill>
              <a:sym typeface="Arial"/>
            </a:endParaRPr>
          </a:p>
        </p:txBody>
      </p:sp>
      <p:sp>
        <p:nvSpPr>
          <p:cNvPr id="390" name="Shape 390"/>
          <p:cNvSpPr txBox="1"/>
          <p:nvPr/>
        </p:nvSpPr>
        <p:spPr>
          <a:xfrm>
            <a:off x="5039816" y="1124744"/>
            <a:ext cx="3996680" cy="230425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25000"/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For coupled oscillators:</a:t>
            </a:r>
            <a:endParaRPr lang="en-US" sz="20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114300" indent="-1143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Change in </a:t>
            </a:r>
            <a:r>
              <a:rPr lang="en-US" sz="2000" kern="0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qubit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frequency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20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 shifts resonator frequency</a:t>
            </a:r>
            <a:endParaRPr lang="en-US" sz="20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114300" indent="-1143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Measure frequency by change in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20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 phase from microwave tone</a:t>
            </a:r>
            <a:endParaRPr lang="en-US" sz="20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285750" indent="-18415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0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285750" indent="-18415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0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sz="20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285750" indent="-18415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0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391" name="Shape 391"/>
          <p:cNvPicPr preferRelativeResize="0"/>
          <p:nvPr/>
        </p:nvPicPr>
        <p:blipFill rotWithShape="1">
          <a:blip r:embed="rId3">
            <a:alphaModFix/>
          </a:blip>
          <a:srcRect l="81589" t="24599" r="7515" b="13321"/>
          <a:stretch/>
        </p:blipFill>
        <p:spPr>
          <a:xfrm>
            <a:off x="539552" y="1321304"/>
            <a:ext cx="2088232" cy="5276048"/>
          </a:xfrm>
          <a:prstGeom prst="rect">
            <a:avLst/>
          </a:prstGeom>
          <a:noFill/>
          <a:ln w="19050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92" name="Shape 392"/>
          <p:cNvSpPr/>
          <p:nvPr/>
        </p:nvSpPr>
        <p:spPr>
          <a:xfrm rot="2839884">
            <a:off x="1913145" y="3937387"/>
            <a:ext cx="1068621" cy="1070721"/>
          </a:xfrm>
          <a:prstGeom prst="arc">
            <a:avLst>
              <a:gd name="adj1" fmla="val 16200000"/>
              <a:gd name="adj2" fmla="val 0"/>
            </a:avLst>
          </a:prstGeom>
          <a:noFill/>
          <a:ln w="50800" cap="flat">
            <a:solidFill>
              <a:srgbClr val="008000"/>
            </a:solidFill>
            <a:prstDash val="solid"/>
            <a:round/>
            <a:headEnd type="triangle" w="med" len="med"/>
            <a:tailEnd type="triangl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93" name="Shape 393"/>
          <p:cNvSpPr txBox="1"/>
          <p:nvPr/>
        </p:nvSpPr>
        <p:spPr>
          <a:xfrm>
            <a:off x="683275" y="665899"/>
            <a:ext cx="1800493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25000"/>
            </a:pPr>
            <a:r>
              <a:rPr lang="en-US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Microwave tone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25000"/>
            </a:pPr>
            <a:r>
              <a:rPr lang="en-US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measures </a:t>
            </a:r>
            <a:r>
              <a:rPr lang="en-US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qubit</a:t>
            </a:r>
            <a:endParaRPr lang="en-US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9" name="Picture 63" descr="IQ_clusters.png"/>
          <p:cNvPicPr>
            <a:picLocks noChangeAspect="1"/>
          </p:cNvPicPr>
          <p:nvPr/>
        </p:nvPicPr>
        <p:blipFill>
          <a:blip r:embed="rId4" cstate="print"/>
          <a:srcRect l="11917" t="7777" r="8911" b="10001"/>
          <a:stretch>
            <a:fillRect/>
          </a:stretch>
        </p:blipFill>
        <p:spPr bwMode="auto">
          <a:xfrm>
            <a:off x="5225604" y="3861048"/>
            <a:ext cx="2362200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65"/>
          <p:cNvSpPr txBox="1">
            <a:spLocks noChangeArrowheads="1"/>
          </p:cNvSpPr>
          <p:nvPr/>
        </p:nvSpPr>
        <p:spPr bwMode="auto">
          <a:xfrm>
            <a:off x="6871841" y="3949948"/>
            <a:ext cx="660400" cy="5270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Calibri" pitchFamily="34" charset="0"/>
              </a:rPr>
              <a:t>   |0&gt;</a:t>
            </a:r>
          </a:p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Calibri" pitchFamily="34" charset="0"/>
              </a:rPr>
              <a:t>   |1&gt;</a:t>
            </a:r>
          </a:p>
        </p:txBody>
      </p:sp>
      <p:sp>
        <p:nvSpPr>
          <p:cNvPr id="12" name="Oval 11"/>
          <p:cNvSpPr/>
          <p:nvPr/>
        </p:nvSpPr>
        <p:spPr>
          <a:xfrm>
            <a:off x="6987729" y="4083298"/>
            <a:ext cx="69850" cy="65087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987729" y="4297610"/>
            <a:ext cx="69850" cy="650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TextBox 82"/>
          <p:cNvSpPr txBox="1">
            <a:spLocks noChangeArrowheads="1"/>
          </p:cNvSpPr>
          <p:nvPr/>
        </p:nvSpPr>
        <p:spPr bwMode="auto">
          <a:xfrm>
            <a:off x="5995541" y="6134348"/>
            <a:ext cx="828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rgbClr val="000000"/>
                </a:solidFill>
                <a:latin typeface="Calibri" pitchFamily="34" charset="0"/>
              </a:rPr>
              <a:t>Real[S]</a:t>
            </a:r>
          </a:p>
        </p:txBody>
      </p:sp>
      <p:sp>
        <p:nvSpPr>
          <p:cNvPr id="15" name="TextBox 83"/>
          <p:cNvSpPr txBox="1">
            <a:spLocks noChangeArrowheads="1"/>
          </p:cNvSpPr>
          <p:nvPr/>
        </p:nvSpPr>
        <p:spPr bwMode="auto">
          <a:xfrm rot="16200000">
            <a:off x="4456460" y="4825454"/>
            <a:ext cx="88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rgbClr val="000000"/>
                </a:solidFill>
                <a:latin typeface="Calibri" pitchFamily="34" charset="0"/>
              </a:rPr>
              <a:t>Imag[S]</a:t>
            </a:r>
          </a:p>
        </p:txBody>
      </p:sp>
      <p:sp>
        <p:nvSpPr>
          <p:cNvPr id="16" name="TextBox 84"/>
          <p:cNvSpPr txBox="1">
            <a:spLocks noChangeArrowheads="1"/>
          </p:cNvSpPr>
          <p:nvPr/>
        </p:nvSpPr>
        <p:spPr bwMode="auto">
          <a:xfrm>
            <a:off x="6228904" y="5916860"/>
            <a:ext cx="3000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rgbClr val="0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7" name="TextBox 85"/>
          <p:cNvSpPr txBox="1">
            <a:spLocks noChangeArrowheads="1"/>
          </p:cNvSpPr>
          <p:nvPr/>
        </p:nvSpPr>
        <p:spPr bwMode="auto">
          <a:xfrm>
            <a:off x="6621016" y="5916860"/>
            <a:ext cx="30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rgbClr val="00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8" name="TextBox 86"/>
          <p:cNvSpPr txBox="1">
            <a:spLocks noChangeArrowheads="1"/>
          </p:cNvSpPr>
          <p:nvPr/>
        </p:nvSpPr>
        <p:spPr bwMode="auto">
          <a:xfrm>
            <a:off x="7002016" y="5916860"/>
            <a:ext cx="30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rgbClr val="0000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19" name="TextBox 87"/>
          <p:cNvSpPr txBox="1">
            <a:spLocks noChangeArrowheads="1"/>
          </p:cNvSpPr>
          <p:nvPr/>
        </p:nvSpPr>
        <p:spPr bwMode="auto">
          <a:xfrm>
            <a:off x="7408416" y="5916860"/>
            <a:ext cx="30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rgbClr val="0000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20" name="TextBox 88"/>
          <p:cNvSpPr txBox="1">
            <a:spLocks noChangeArrowheads="1"/>
          </p:cNvSpPr>
          <p:nvPr/>
        </p:nvSpPr>
        <p:spPr bwMode="auto">
          <a:xfrm>
            <a:off x="5814566" y="5916860"/>
            <a:ext cx="369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rgbClr val="000000"/>
                </a:solidFill>
                <a:latin typeface="Calibri" pitchFamily="34" charset="0"/>
              </a:rPr>
              <a:t>-1</a:t>
            </a:r>
          </a:p>
        </p:txBody>
      </p:sp>
      <p:sp>
        <p:nvSpPr>
          <p:cNvPr id="21" name="TextBox 89"/>
          <p:cNvSpPr txBox="1">
            <a:spLocks noChangeArrowheads="1"/>
          </p:cNvSpPr>
          <p:nvPr/>
        </p:nvSpPr>
        <p:spPr bwMode="auto">
          <a:xfrm>
            <a:off x="5433566" y="5926385"/>
            <a:ext cx="369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rgbClr val="000000"/>
                </a:solidFill>
                <a:latin typeface="Calibri" pitchFamily="34" charset="0"/>
              </a:rPr>
              <a:t>-2</a:t>
            </a:r>
          </a:p>
        </p:txBody>
      </p:sp>
      <p:sp>
        <p:nvSpPr>
          <p:cNvPr id="22" name="TextBox 90"/>
          <p:cNvSpPr txBox="1">
            <a:spLocks noChangeArrowheads="1"/>
          </p:cNvSpPr>
          <p:nvPr/>
        </p:nvSpPr>
        <p:spPr bwMode="auto">
          <a:xfrm>
            <a:off x="5054154" y="5916860"/>
            <a:ext cx="369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rgbClr val="000000"/>
                </a:solidFill>
                <a:latin typeface="Calibri" pitchFamily="34" charset="0"/>
              </a:rPr>
              <a:t>-3</a:t>
            </a:r>
          </a:p>
        </p:txBody>
      </p:sp>
      <p:sp>
        <p:nvSpPr>
          <p:cNvPr id="23" name="TextBox 91"/>
          <p:cNvSpPr txBox="1">
            <a:spLocks noChangeArrowheads="1"/>
          </p:cNvSpPr>
          <p:nvPr/>
        </p:nvSpPr>
        <p:spPr bwMode="auto">
          <a:xfrm>
            <a:off x="5011291" y="4870698"/>
            <a:ext cx="3000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rgbClr val="0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24" name="TextBox 92"/>
          <p:cNvSpPr txBox="1">
            <a:spLocks noChangeArrowheads="1"/>
          </p:cNvSpPr>
          <p:nvPr/>
        </p:nvSpPr>
        <p:spPr bwMode="auto">
          <a:xfrm>
            <a:off x="5011291" y="4588123"/>
            <a:ext cx="3000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rgbClr val="00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25" name="TextBox 93"/>
          <p:cNvSpPr txBox="1">
            <a:spLocks noChangeArrowheads="1"/>
          </p:cNvSpPr>
          <p:nvPr/>
        </p:nvSpPr>
        <p:spPr bwMode="auto">
          <a:xfrm>
            <a:off x="5011291" y="4302373"/>
            <a:ext cx="3000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rgbClr val="0000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26" name="TextBox 94"/>
          <p:cNvSpPr txBox="1">
            <a:spLocks noChangeArrowheads="1"/>
          </p:cNvSpPr>
          <p:nvPr/>
        </p:nvSpPr>
        <p:spPr bwMode="auto">
          <a:xfrm>
            <a:off x="5011291" y="4018210"/>
            <a:ext cx="30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rgbClr val="0000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27" name="TextBox 95"/>
          <p:cNvSpPr txBox="1">
            <a:spLocks noChangeArrowheads="1"/>
          </p:cNvSpPr>
          <p:nvPr/>
        </p:nvSpPr>
        <p:spPr bwMode="auto">
          <a:xfrm>
            <a:off x="4947791" y="5164385"/>
            <a:ext cx="369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rgbClr val="000000"/>
                </a:solidFill>
                <a:latin typeface="Calibri" pitchFamily="34" charset="0"/>
              </a:rPr>
              <a:t>-1</a:t>
            </a:r>
          </a:p>
        </p:txBody>
      </p:sp>
      <p:sp>
        <p:nvSpPr>
          <p:cNvPr id="28" name="TextBox 96"/>
          <p:cNvSpPr txBox="1">
            <a:spLocks noChangeArrowheads="1"/>
          </p:cNvSpPr>
          <p:nvPr/>
        </p:nvSpPr>
        <p:spPr bwMode="auto">
          <a:xfrm>
            <a:off x="4947791" y="5456485"/>
            <a:ext cx="369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rgbClr val="000000"/>
                </a:solidFill>
                <a:latin typeface="Calibri" pitchFamily="34" charset="0"/>
              </a:rPr>
              <a:t>-2</a:t>
            </a:r>
          </a:p>
        </p:txBody>
      </p:sp>
      <p:sp>
        <p:nvSpPr>
          <p:cNvPr id="29" name="TextBox 97"/>
          <p:cNvSpPr txBox="1">
            <a:spLocks noChangeArrowheads="1"/>
          </p:cNvSpPr>
          <p:nvPr/>
        </p:nvSpPr>
        <p:spPr bwMode="auto">
          <a:xfrm>
            <a:off x="4947791" y="5731123"/>
            <a:ext cx="369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rgbClr val="000000"/>
                </a:solidFill>
                <a:latin typeface="Calibri" pitchFamily="34" charset="0"/>
              </a:rPr>
              <a:t>-3</a:t>
            </a:r>
          </a:p>
        </p:txBody>
      </p:sp>
      <p:sp>
        <p:nvSpPr>
          <p:cNvPr id="30" name="Shape 393"/>
          <p:cNvSpPr txBox="1"/>
          <p:nvPr/>
        </p:nvSpPr>
        <p:spPr>
          <a:xfrm>
            <a:off x="2555776" y="2782669"/>
            <a:ext cx="1800493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SzPct val="25000"/>
            </a:pPr>
            <a:r>
              <a:rPr lang="en-US" kern="0" dirty="0" smtClean="0">
                <a:solidFill>
                  <a:srgbClr val="008000"/>
                </a:solidFill>
                <a:latin typeface="Symbol" charset="2"/>
                <a:ea typeface="Arial"/>
                <a:cs typeface="Symbol" charset="2"/>
                <a:sym typeface="Arial"/>
                <a:rtl val="0"/>
              </a:rPr>
              <a:t>l</a:t>
            </a:r>
            <a:r>
              <a:rPr lang="en-US" kern="0" dirty="0" smtClean="0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/2 resonator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SzPct val="25000"/>
            </a:pPr>
            <a:r>
              <a:rPr lang="en-US" kern="0" dirty="0" smtClean="0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(7 GHz)            </a:t>
            </a:r>
            <a:endParaRPr lang="en-US" kern="0" dirty="0">
              <a:solidFill>
                <a:srgbClr val="008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1" name="Shape 393"/>
          <p:cNvSpPr txBox="1"/>
          <p:nvPr/>
        </p:nvSpPr>
        <p:spPr>
          <a:xfrm>
            <a:off x="2555776" y="5446965"/>
            <a:ext cx="1800493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SzPct val="25000"/>
            </a:pPr>
            <a:r>
              <a:rPr lang="en-US" kern="0" dirty="0" err="1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x</a:t>
            </a:r>
            <a:r>
              <a:rPr lang="en-US" kern="0" dirty="0" err="1" smtClean="0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mon</a:t>
            </a:r>
            <a:endParaRPr lang="en-US" kern="0" dirty="0" smtClean="0">
              <a:solidFill>
                <a:srgbClr val="008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SzPct val="25000"/>
            </a:pPr>
            <a:r>
              <a:rPr lang="en-US" kern="0" dirty="0" smtClean="0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(</a:t>
            </a:r>
            <a:r>
              <a:rPr lang="en-US" kern="0" dirty="0" smtClean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5.8</a:t>
            </a:r>
            <a:r>
              <a:rPr lang="en-US" kern="0" dirty="0" smtClean="0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/ </a:t>
            </a:r>
            <a:r>
              <a:rPr lang="en-US" kern="0" dirty="0" smtClean="0">
                <a:solidFill>
                  <a:srgbClr val="0033CC"/>
                </a:solidFill>
                <a:latin typeface="Arial"/>
                <a:ea typeface="Arial"/>
                <a:cs typeface="Arial"/>
                <a:sym typeface="Arial"/>
                <a:rtl val="0"/>
              </a:rPr>
              <a:t>6</a:t>
            </a:r>
            <a:r>
              <a:rPr lang="en-US" kern="0" dirty="0" smtClean="0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GHz)</a:t>
            </a:r>
            <a:endParaRPr lang="en-US" kern="0" dirty="0">
              <a:solidFill>
                <a:srgbClr val="008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2" name="Shape 393"/>
          <p:cNvSpPr txBox="1"/>
          <p:nvPr/>
        </p:nvSpPr>
        <p:spPr>
          <a:xfrm>
            <a:off x="2843808" y="1342509"/>
            <a:ext cx="1800493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25000"/>
            </a:pPr>
            <a:r>
              <a:rPr lang="en-US" kern="0" dirty="0">
                <a:latin typeface="Arial"/>
                <a:ea typeface="Arial"/>
                <a:cs typeface="Arial"/>
                <a:sym typeface="Arial"/>
                <a:rtl val="0"/>
              </a:rPr>
              <a:t>r</a:t>
            </a:r>
            <a:r>
              <a:rPr lang="en-US" kern="0" dirty="0" smtClean="0">
                <a:latin typeface="Arial"/>
                <a:ea typeface="Arial"/>
                <a:cs typeface="Arial"/>
                <a:sym typeface="Arial"/>
                <a:rtl val="0"/>
              </a:rPr>
              <a:t>eadout S</a:t>
            </a:r>
            <a:endParaRPr lang="en-US" kern="0" dirty="0"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2324194222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730" name="Picture 2" descr="U:\Julian\Talks\2014 MQCO\chip.jpg"/>
          <p:cNvPicPr>
            <a:picLocks noChangeAspect="1" noChangeArrowheads="1"/>
          </p:cNvPicPr>
          <p:nvPr/>
        </p:nvPicPr>
        <p:blipFill>
          <a:blip r:embed="rId2" cstate="print"/>
          <a:srcRect l="10320" t="4352" r="4916" b="826"/>
          <a:stretch>
            <a:fillRect/>
          </a:stretch>
        </p:blipFill>
        <p:spPr bwMode="auto">
          <a:xfrm>
            <a:off x="-92075" y="0"/>
            <a:ext cx="9328150" cy="695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4925" y="5229225"/>
            <a:ext cx="3405188" cy="1570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prstClr val="white"/>
                </a:solidFill>
                <a:latin typeface="Calibri"/>
                <a:ea typeface="+mn-ea"/>
              </a:rPr>
              <a:t>9 </a:t>
            </a:r>
            <a:r>
              <a:rPr lang="en-US" sz="2400" b="1" dirty="0" err="1">
                <a:solidFill>
                  <a:prstClr val="white"/>
                </a:solidFill>
                <a:latin typeface="Calibri"/>
                <a:ea typeface="+mn-ea"/>
              </a:rPr>
              <a:t>Xmons</a:t>
            </a:r>
            <a:r>
              <a:rPr lang="en-US" sz="2400" b="1" dirty="0">
                <a:solidFill>
                  <a:prstClr val="white"/>
                </a:solidFill>
                <a:latin typeface="Calibri"/>
                <a:ea typeface="+mn-ea"/>
              </a:rPr>
              <a:t>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err="1">
                <a:solidFill>
                  <a:prstClr val="white"/>
                </a:solidFill>
                <a:latin typeface="Calibri"/>
                <a:ea typeface="+mn-ea"/>
              </a:rPr>
              <a:t>hifi</a:t>
            </a:r>
            <a:r>
              <a:rPr lang="en-US" sz="2400" b="1" dirty="0">
                <a:solidFill>
                  <a:prstClr val="white"/>
                </a:solidFill>
                <a:latin typeface="Calibri"/>
                <a:ea typeface="+mn-ea"/>
              </a:rPr>
              <a:t> gates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prstClr val="white"/>
                </a:solidFill>
                <a:latin typeface="Calibri"/>
                <a:ea typeface="+mn-ea"/>
              </a:rPr>
              <a:t>fast readout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prstClr val="white"/>
                </a:solidFill>
                <a:latin typeface="Calibri"/>
                <a:ea typeface="+mn-ea"/>
              </a:rPr>
              <a:t>surface code compatible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51_Default Design">
  <a:themeElements>
    <a:clrScheme name="51_Default Design 13">
      <a:dk1>
        <a:srgbClr val="000000"/>
      </a:dk1>
      <a:lt1>
        <a:srgbClr val="FFFFFF"/>
      </a:lt1>
      <a:dk2>
        <a:srgbClr val="314C61"/>
      </a:dk2>
      <a:lt2>
        <a:srgbClr val="336699"/>
      </a:lt2>
      <a:accent1>
        <a:srgbClr val="788AE2"/>
      </a:accent1>
      <a:accent2>
        <a:srgbClr val="D95D5D"/>
      </a:accent2>
      <a:accent3>
        <a:srgbClr val="FFFFFF"/>
      </a:accent3>
      <a:accent4>
        <a:srgbClr val="000000"/>
      </a:accent4>
      <a:accent5>
        <a:srgbClr val="BEC4EE"/>
      </a:accent5>
      <a:accent6>
        <a:srgbClr val="C45353"/>
      </a:accent6>
      <a:hlink>
        <a:srgbClr val="66CCFF"/>
      </a:hlink>
      <a:folHlink>
        <a:srgbClr val="F0E500"/>
      </a:folHlink>
    </a:clrScheme>
    <a:fontScheme name="5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1_Default Design 13">
        <a:dk1>
          <a:srgbClr val="000000"/>
        </a:dk1>
        <a:lt1>
          <a:srgbClr val="FFFFFF"/>
        </a:lt1>
        <a:dk2>
          <a:srgbClr val="314C61"/>
        </a:dk2>
        <a:lt2>
          <a:srgbClr val="336699"/>
        </a:lt2>
        <a:accent1>
          <a:srgbClr val="788AE2"/>
        </a:accent1>
        <a:accent2>
          <a:srgbClr val="D95D5D"/>
        </a:accent2>
        <a:accent3>
          <a:srgbClr val="FFFFFF"/>
        </a:accent3>
        <a:accent4>
          <a:srgbClr val="000000"/>
        </a:accent4>
        <a:accent5>
          <a:srgbClr val="BEC4EE"/>
        </a:accent5>
        <a:accent6>
          <a:srgbClr val="C4535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4_Default Design">
  <a:themeElements>
    <a:clrScheme name="14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4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4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4_Office Theme">
  <a:themeElements>
    <a:clrScheme name="14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4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4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3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Default Design">
  <a:themeElements>
    <a:clrScheme name="3_Default Design 13">
      <a:dk1>
        <a:srgbClr val="000000"/>
      </a:dk1>
      <a:lt1>
        <a:srgbClr val="FFFFFF"/>
      </a:lt1>
      <a:dk2>
        <a:srgbClr val="314C61"/>
      </a:dk2>
      <a:lt2>
        <a:srgbClr val="336699"/>
      </a:lt2>
      <a:accent1>
        <a:srgbClr val="788AE2"/>
      </a:accent1>
      <a:accent2>
        <a:srgbClr val="D95D5D"/>
      </a:accent2>
      <a:accent3>
        <a:srgbClr val="FFFFFF"/>
      </a:accent3>
      <a:accent4>
        <a:srgbClr val="000000"/>
      </a:accent4>
      <a:accent5>
        <a:srgbClr val="BEC4EE"/>
      </a:accent5>
      <a:accent6>
        <a:srgbClr val="C45353"/>
      </a:accent6>
      <a:hlink>
        <a:srgbClr val="66CCFF"/>
      </a:hlink>
      <a:folHlink>
        <a:srgbClr val="F0E500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3">
        <a:dk1>
          <a:srgbClr val="000000"/>
        </a:dk1>
        <a:lt1>
          <a:srgbClr val="FFFFFF"/>
        </a:lt1>
        <a:dk2>
          <a:srgbClr val="314C61"/>
        </a:dk2>
        <a:lt2>
          <a:srgbClr val="336699"/>
        </a:lt2>
        <a:accent1>
          <a:srgbClr val="788AE2"/>
        </a:accent1>
        <a:accent2>
          <a:srgbClr val="D95D5D"/>
        </a:accent2>
        <a:accent3>
          <a:srgbClr val="FFFFFF"/>
        </a:accent3>
        <a:accent4>
          <a:srgbClr val="000000"/>
        </a:accent4>
        <a:accent5>
          <a:srgbClr val="BEC4EE"/>
        </a:accent5>
        <a:accent6>
          <a:srgbClr val="C4535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Default Design">
  <a:themeElements>
    <a:clrScheme name="1_Default Design 13">
      <a:dk1>
        <a:srgbClr val="000000"/>
      </a:dk1>
      <a:lt1>
        <a:srgbClr val="FFFFFF"/>
      </a:lt1>
      <a:dk2>
        <a:srgbClr val="314C61"/>
      </a:dk2>
      <a:lt2>
        <a:srgbClr val="336699"/>
      </a:lt2>
      <a:accent1>
        <a:srgbClr val="788AE2"/>
      </a:accent1>
      <a:accent2>
        <a:srgbClr val="D95D5D"/>
      </a:accent2>
      <a:accent3>
        <a:srgbClr val="FFFFFF"/>
      </a:accent3>
      <a:accent4>
        <a:srgbClr val="000000"/>
      </a:accent4>
      <a:accent5>
        <a:srgbClr val="BEC4EE"/>
      </a:accent5>
      <a:accent6>
        <a:srgbClr val="C45353"/>
      </a:accent6>
      <a:hlink>
        <a:srgbClr val="66CCFF"/>
      </a:hlink>
      <a:folHlink>
        <a:srgbClr val="F0E5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3">
        <a:dk1>
          <a:srgbClr val="000000"/>
        </a:dk1>
        <a:lt1>
          <a:srgbClr val="FFFFFF"/>
        </a:lt1>
        <a:dk2>
          <a:srgbClr val="314C61"/>
        </a:dk2>
        <a:lt2>
          <a:srgbClr val="336699"/>
        </a:lt2>
        <a:accent1>
          <a:srgbClr val="788AE2"/>
        </a:accent1>
        <a:accent2>
          <a:srgbClr val="D95D5D"/>
        </a:accent2>
        <a:accent3>
          <a:srgbClr val="FFFFFF"/>
        </a:accent3>
        <a:accent4>
          <a:srgbClr val="000000"/>
        </a:accent4>
        <a:accent5>
          <a:srgbClr val="BEC4EE"/>
        </a:accent5>
        <a:accent6>
          <a:srgbClr val="C4535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6_Default Design">
  <a:themeElements>
    <a:clrScheme name="46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46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6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6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6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6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6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6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6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Default Design">
  <a:themeElements>
    <a:clrScheme name="7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7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Office Theme">
  <a:themeElements>
    <a:clrScheme name="1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44839</TotalTime>
  <Words>1018</Words>
  <Application>Microsoft Macintosh PowerPoint</Application>
  <PresentationFormat>On-screen Show (4:3)</PresentationFormat>
  <Paragraphs>262</Paragraphs>
  <Slides>22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14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8" baseType="lpstr">
      <vt:lpstr>51_Default Design</vt:lpstr>
      <vt:lpstr>4_Default Design</vt:lpstr>
      <vt:lpstr>3_Default Design</vt:lpstr>
      <vt:lpstr>2_Default Design</vt:lpstr>
      <vt:lpstr>5_Default Design</vt:lpstr>
      <vt:lpstr>Office Theme</vt:lpstr>
      <vt:lpstr>46_Default Design</vt:lpstr>
      <vt:lpstr>7_Default Design</vt:lpstr>
      <vt:lpstr>11_Office Theme</vt:lpstr>
      <vt:lpstr>14_Default Design</vt:lpstr>
      <vt:lpstr>14_Office Theme</vt:lpstr>
      <vt:lpstr>2_Office Theme</vt:lpstr>
      <vt:lpstr>3_Office Theme</vt:lpstr>
      <vt:lpstr>4_Office Theme</vt:lpstr>
      <vt:lpstr>Graph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Superconducting Qubits</vt:lpstr>
      <vt:lpstr>Xmon Circuit</vt:lpstr>
      <vt:lpstr>Measurement: Single Shot, QND, Hi-Fi, Mux’d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UCSB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HW</dc:creator>
  <cp:lastModifiedBy>Microsoft Office User</cp:lastModifiedBy>
  <cp:revision>458</cp:revision>
  <dcterms:created xsi:type="dcterms:W3CDTF">2010-05-11T19:02:09Z</dcterms:created>
  <dcterms:modified xsi:type="dcterms:W3CDTF">2016-10-10T23:16:07Z</dcterms:modified>
</cp:coreProperties>
</file>