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70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9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77"/>
    <p:restoredTop sz="95052" autoAdjust="0"/>
  </p:normalViewPr>
  <p:slideViewPr>
    <p:cSldViewPr snapToGrid="0" snapToObjects="1">
      <p:cViewPr varScale="1">
        <p:scale>
          <a:sx n="91" d="100"/>
          <a:sy n="91" d="100"/>
        </p:scale>
        <p:origin x="18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5B14A-0E5B-024F-9667-9EA894E4853E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968A9-CAE7-FA4C-A5F3-E0FF1A7E9D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9590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1760E-C207-6949-ADB6-CE0339BB9256}" type="datetimeFigureOut">
              <a:rPr lang="en-US" smtClean="0"/>
              <a:t>10/13/16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524C8-A26A-BA43-B310-8635C23B46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8524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9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7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4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36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0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74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000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0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80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0138" y="7144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137" y="1600200"/>
            <a:ext cx="8652929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FCB9D2-C91C-AB40-AA4D-E52BC2676A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36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tiff"/><Relationship Id="rId12" Type="http://schemas.openxmlformats.org/officeDocument/2006/relationships/image" Target="../media/image24.tiff"/><Relationship Id="rId13" Type="http://schemas.openxmlformats.org/officeDocument/2006/relationships/image" Target="../media/image25.tiff"/><Relationship Id="rId14" Type="http://schemas.openxmlformats.org/officeDocument/2006/relationships/image" Target="../media/image26.tiff"/><Relationship Id="rId15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tiff"/><Relationship Id="rId6" Type="http://schemas.openxmlformats.org/officeDocument/2006/relationships/image" Target="../media/image18.tiff"/><Relationship Id="rId7" Type="http://schemas.openxmlformats.org/officeDocument/2006/relationships/image" Target="../media/image19.tiff"/><Relationship Id="rId8" Type="http://schemas.openxmlformats.org/officeDocument/2006/relationships/image" Target="../media/image20.tiff"/><Relationship Id="rId9" Type="http://schemas.openxmlformats.org/officeDocument/2006/relationships/image" Target="../media/image21.tiff"/><Relationship Id="rId10" Type="http://schemas.openxmlformats.org/officeDocument/2006/relationships/image" Target="../media/image2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 2 highlights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00800" cy="2875155"/>
          </a:xfrm>
        </p:spPr>
        <p:txBody>
          <a:bodyPr>
            <a:normAutofit/>
          </a:bodyPr>
          <a:lstStyle/>
          <a:p>
            <a:r>
              <a:rPr lang="en-US" dirty="0" smtClean="0"/>
              <a:t>Debbie Bard,</a:t>
            </a:r>
          </a:p>
          <a:p>
            <a:r>
              <a:rPr lang="en-US" dirty="0" smtClean="0"/>
              <a:t>David </a:t>
            </a:r>
            <a:r>
              <a:rPr lang="en-US" dirty="0" smtClean="0"/>
              <a:t>Lange, </a:t>
            </a:r>
            <a:endParaRPr lang="en-US" dirty="0" smtClean="0"/>
          </a:p>
          <a:p>
            <a:r>
              <a:rPr lang="en-US" dirty="0" smtClean="0"/>
              <a:t>John Marshall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Track 2 conveners, CHEP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130" y="4288217"/>
            <a:ext cx="1801906" cy="5975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130" y="4907514"/>
            <a:ext cx="2151530" cy="498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6395" y="3656977"/>
            <a:ext cx="2491441" cy="631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0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morning: Track and vertex reconstruction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242" y="1258109"/>
            <a:ext cx="8652929" cy="168203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DD4HEP track reconstruction</a:t>
            </a:r>
          </a:p>
          <a:p>
            <a:r>
              <a:rPr lang="en-US" dirty="0" smtClean="0"/>
              <a:t>Computing needs vs detector design</a:t>
            </a:r>
          </a:p>
          <a:p>
            <a:r>
              <a:rPr lang="en-US" dirty="0" smtClean="0"/>
              <a:t>Primary vertex reconstruction 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06" y="3815153"/>
            <a:ext cx="4394200" cy="24069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3776" y="3240675"/>
            <a:ext cx="4082724" cy="35559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005" y="3300309"/>
            <a:ext cx="4512995" cy="297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71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afternoon: Simulation performance and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7" y="1600201"/>
            <a:ext cx="8652929" cy="1932786"/>
          </a:xfrm>
        </p:spPr>
        <p:txBody>
          <a:bodyPr/>
          <a:lstStyle/>
          <a:p>
            <a:r>
              <a:rPr lang="en-US" dirty="0" smtClean="0"/>
              <a:t>Performance on KNL vs Xeon</a:t>
            </a:r>
          </a:p>
          <a:p>
            <a:r>
              <a:rPr lang="en-US" dirty="0" smtClean="0"/>
              <a:t>Adding realism in simulation</a:t>
            </a:r>
            <a:endParaRPr lang="en-US" dirty="0"/>
          </a:p>
          <a:p>
            <a:r>
              <a:rPr lang="en-US" dirty="0" smtClean="0"/>
              <a:t>Verification and validation with new data sets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9824"/>
            <a:ext cx="4013201" cy="27365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7393" y="3464724"/>
            <a:ext cx="2339405" cy="33250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693" y="3976118"/>
            <a:ext cx="4918807" cy="238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85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of the overall themes in Track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Major efforts underway across offline areas </a:t>
            </a:r>
            <a:br>
              <a:rPr lang="en-US" dirty="0" smtClean="0"/>
            </a:br>
            <a:r>
              <a:rPr lang="en-US" dirty="0" smtClean="0"/>
              <a:t>to adopt to architectures of all types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and some already in production!)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Lots of commonalities in development. Future projects typically are looking to use existing or common tools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5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for CHEP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discussed a lot about the evolution of software. Not surprisingly, </a:t>
            </a:r>
            <a:r>
              <a:rPr lang="en-US" dirty="0"/>
              <a:t>w</a:t>
            </a:r>
            <a:r>
              <a:rPr lang="en-US" dirty="0" smtClean="0"/>
              <a:t>e can benefit from an evolution in the software tracks </a:t>
            </a:r>
          </a:p>
          <a:p>
            <a:pPr lvl="1"/>
            <a:r>
              <a:rPr lang="en-US" dirty="0" smtClean="0"/>
              <a:t>To recognize the change in focus in effects across the software community </a:t>
            </a:r>
          </a:p>
          <a:p>
            <a:pPr lvl="1"/>
            <a:r>
              <a:rPr lang="en-US" dirty="0" smtClean="0"/>
              <a:t>To make areas more coherent</a:t>
            </a:r>
          </a:p>
          <a:p>
            <a:endParaRPr lang="en-US" dirty="0"/>
          </a:p>
          <a:p>
            <a:r>
              <a:rPr lang="en-US" dirty="0" smtClean="0"/>
              <a:t>Generate interest in CHEP in important but currently under-represented areas of nuclear / high-energy physics software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 2: Offline 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44 talks 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~30 posters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88167" y="1138535"/>
            <a:ext cx="1693541" cy="461665"/>
          </a:xfrm>
          <a:prstGeom prst="rect">
            <a:avLst/>
          </a:prstGeom>
          <a:solidFill>
            <a:srgbClr val="FFFC7A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81 abstracts</a:t>
            </a:r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04" y="2071540"/>
            <a:ext cx="3383280" cy="20848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78" y="2465185"/>
            <a:ext cx="3383280" cy="15836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89" y="2761344"/>
            <a:ext cx="3383280" cy="13203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474" y="3028033"/>
            <a:ext cx="3383280" cy="15730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914" y="3230142"/>
            <a:ext cx="3383280" cy="15730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89" y="4156342"/>
            <a:ext cx="3383280" cy="182613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74" y="4571577"/>
            <a:ext cx="3383280" cy="157645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1216" y="2071540"/>
            <a:ext cx="2397094" cy="42976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7924" y="2200005"/>
            <a:ext cx="2180377" cy="42976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500" y="1979633"/>
            <a:ext cx="2163034" cy="429768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375872" y="5359806"/>
            <a:ext cx="5403980" cy="830997"/>
          </a:xfrm>
          <a:prstGeom prst="rect">
            <a:avLst/>
          </a:prstGeom>
          <a:solidFill>
            <a:srgbClr val="FFFC7A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Thank you to our presenters</a:t>
            </a:r>
            <a:br>
              <a:rPr lang="en-US" sz="2400" dirty="0" smtClean="0"/>
            </a:br>
            <a:r>
              <a:rPr lang="en-US" sz="2400" dirty="0" smtClean="0"/>
              <a:t>and audience for very </a:t>
            </a:r>
            <a:r>
              <a:rPr lang="en-US" sz="2400" smtClean="0"/>
              <a:t>interesting sessions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99587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Intended topics for Track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8" y="1308572"/>
            <a:ext cx="8652929" cy="3734076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E</a:t>
            </a:r>
            <a:r>
              <a:rPr lang="en-US" dirty="0" smtClean="0"/>
              <a:t>vent generation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S</a:t>
            </a:r>
            <a:r>
              <a:rPr lang="en-US" b="1" dirty="0" smtClean="0">
                <a:solidFill>
                  <a:srgbClr val="00B050"/>
                </a:solidFill>
              </a:rPr>
              <a:t>imulation </a:t>
            </a:r>
            <a:r>
              <a:rPr lang="en-US" b="1" dirty="0">
                <a:solidFill>
                  <a:srgbClr val="00B050"/>
                </a:solidFill>
              </a:rPr>
              <a:t>and </a:t>
            </a:r>
            <a:r>
              <a:rPr lang="en-US" b="1" dirty="0" smtClean="0">
                <a:solidFill>
                  <a:srgbClr val="00B050"/>
                </a:solidFill>
              </a:rPr>
              <a:t>reconstruction</a:t>
            </a:r>
            <a:endParaRPr lang="en-US" b="1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</a:t>
            </a:r>
            <a:r>
              <a:rPr lang="en-US" dirty="0" smtClean="0"/>
              <a:t>etector geometries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</a:t>
            </a:r>
            <a:r>
              <a:rPr lang="en-US" dirty="0" smtClean="0"/>
              <a:t>ools </a:t>
            </a:r>
            <a:r>
              <a:rPr lang="en-US" dirty="0"/>
              <a:t>and techniques for data classification and parameter </a:t>
            </a:r>
            <a:r>
              <a:rPr lang="en-US" dirty="0" smtClean="0"/>
              <a:t>fitting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F</a:t>
            </a:r>
            <a:r>
              <a:rPr lang="en-US" b="1" dirty="0" smtClean="0">
                <a:solidFill>
                  <a:srgbClr val="00B050"/>
                </a:solidFill>
              </a:rPr>
              <a:t>rameworks </a:t>
            </a:r>
            <a:r>
              <a:rPr lang="en-US" b="1" dirty="0">
                <a:solidFill>
                  <a:srgbClr val="00B050"/>
                </a:solidFill>
              </a:rPr>
              <a:t>for event </a:t>
            </a:r>
            <a:r>
              <a:rPr lang="en-US" b="1" dirty="0" smtClean="0">
                <a:solidFill>
                  <a:srgbClr val="00B050"/>
                </a:solidFill>
              </a:rPr>
              <a:t>processing</a:t>
            </a:r>
            <a:r>
              <a:rPr lang="en-US" b="1" dirty="0">
                <a:solidFill>
                  <a:srgbClr val="00B050"/>
                </a:solidFill>
              </a:rPr>
              <a:t> 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Artificial Intelligence and machine learning in such </a:t>
            </a:r>
            <a:r>
              <a:rPr lang="en-US" dirty="0" smtClean="0"/>
              <a:t>system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b="1" dirty="0">
                <a:solidFill>
                  <a:srgbClr val="00B050"/>
                </a:solidFill>
              </a:rPr>
              <a:t>D</a:t>
            </a:r>
            <a:r>
              <a:rPr lang="en-US" b="1" dirty="0" smtClean="0">
                <a:solidFill>
                  <a:srgbClr val="00B050"/>
                </a:solidFill>
              </a:rPr>
              <a:t>escribing </a:t>
            </a:r>
            <a:r>
              <a:rPr lang="en-US" b="1" dirty="0">
                <a:solidFill>
                  <a:srgbClr val="00B050"/>
                </a:solidFill>
              </a:rPr>
              <a:t>and managing offline condition database</a:t>
            </a:r>
            <a:r>
              <a:rPr lang="en-US" dirty="0"/>
              <a:t>, HPC in such </a:t>
            </a:r>
            <a:r>
              <a:rPr lang="en-US" dirty="0" smtClean="0"/>
              <a:t>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CMS Full Sim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07679" y="5042648"/>
            <a:ext cx="6877845" cy="830997"/>
          </a:xfrm>
          <a:prstGeom prst="rect">
            <a:avLst/>
          </a:prstGeom>
          <a:solidFill>
            <a:srgbClr val="FFFC7A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Given the abstracts in our track, we had</a:t>
            </a:r>
            <a:br>
              <a:rPr lang="en-US" sz="2400" dirty="0" smtClean="0"/>
            </a:br>
            <a:r>
              <a:rPr lang="en-US" sz="2400" smtClean="0"/>
              <a:t>a somewhat imbalanced </a:t>
            </a:r>
            <a:r>
              <a:rPr lang="en-US" sz="2400" dirty="0" smtClean="0"/>
              <a:t>but very interesting program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7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Presentations from a wide set of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509" y="4796830"/>
            <a:ext cx="8214291" cy="1473002"/>
          </a:xfrm>
          <a:solidFill>
            <a:srgbClr val="FFFC7A"/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Now I will briefly discuss a handful of the results </a:t>
            </a:r>
            <a:br>
              <a:rPr lang="en-US" dirty="0" smtClean="0"/>
            </a:br>
            <a:r>
              <a:rPr lang="en-US" dirty="0" smtClean="0"/>
              <a:t>from each session (plus some posters</a:t>
            </a:r>
            <a:r>
              <a:rPr lang="en-US" smtClean="0"/>
              <a:t>). </a:t>
            </a:r>
            <a:r>
              <a:rPr lang="en-US" dirty="0" smtClean="0"/>
              <a:t>All credit goes to the presenters, all mistakes are mine..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38093" y="3868616"/>
            <a:ext cx="299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*Apologies if </a:t>
            </a:r>
            <a:r>
              <a:rPr lang="en-US" smtClean="0"/>
              <a:t>we forgot yours!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035" y="3516922"/>
            <a:ext cx="1242548" cy="9583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536" y="2949388"/>
            <a:ext cx="1638300" cy="889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38" y="2998190"/>
            <a:ext cx="850900" cy="8001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5021" y="3066041"/>
            <a:ext cx="1407453" cy="5302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93" y="1933851"/>
            <a:ext cx="1164068" cy="77463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536" y="2025181"/>
            <a:ext cx="750391" cy="7503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1615" y="2664042"/>
            <a:ext cx="1355969" cy="6970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2312" y="3595277"/>
            <a:ext cx="923148" cy="91601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6125" y="1632897"/>
            <a:ext cx="925490" cy="75196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196" y="1679977"/>
            <a:ext cx="1781907" cy="78913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357" y="1487734"/>
            <a:ext cx="1161914" cy="116191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663" y="979685"/>
            <a:ext cx="1295839" cy="84720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09247" y="2562873"/>
            <a:ext cx="660818" cy="8987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598538" y="2806469"/>
            <a:ext cx="781476" cy="72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11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37" y="2960081"/>
            <a:ext cx="5264727" cy="29439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morning: Event processing frameworks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717" y="1143627"/>
            <a:ext cx="8652929" cy="184958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Themes:</a:t>
            </a:r>
          </a:p>
          <a:p>
            <a:pPr lvl="1"/>
            <a:r>
              <a:rPr lang="en-US" dirty="0" smtClean="0"/>
              <a:t>Extend frameworks to multithread. </a:t>
            </a:r>
          </a:p>
          <a:p>
            <a:pPr lvl="1"/>
            <a:r>
              <a:rPr lang="en-US" dirty="0" smtClean="0"/>
              <a:t>Then improve their performance (and application performance)</a:t>
            </a:r>
          </a:p>
          <a:p>
            <a:pPr lvl="1"/>
            <a:r>
              <a:rPr lang="en-US" dirty="0" smtClean="0"/>
              <a:t>New projects are using existing frameworks not thinking about new ones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4945" y="2960081"/>
            <a:ext cx="5805055" cy="31938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8246" y="3191978"/>
            <a:ext cx="5569527" cy="291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7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 afternoon: Conditions /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342" y="1171912"/>
            <a:ext cx="8652929" cy="208921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CMS / ATLAS collaboration building on CMS conditions database </a:t>
            </a:r>
          </a:p>
          <a:p>
            <a:r>
              <a:rPr lang="en-US" dirty="0" smtClean="0"/>
              <a:t>Map/Reduce data analysis methods</a:t>
            </a:r>
          </a:p>
          <a:p>
            <a:r>
              <a:rPr lang="en-US" dirty="0" smtClean="0"/>
              <a:t>Very efficient </a:t>
            </a:r>
            <a:r>
              <a:rPr lang="en-US" dirty="0" err="1" smtClean="0"/>
              <a:t>Hadoop+Oracle</a:t>
            </a:r>
            <a:r>
              <a:rPr lang="en-US" dirty="0" smtClean="0"/>
              <a:t> event lookup service developed in Atlas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603" y="3865599"/>
            <a:ext cx="3240394" cy="22767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884513"/>
            <a:ext cx="3487105" cy="225779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3904923"/>
            <a:ext cx="4572000" cy="22169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465" y="3362408"/>
            <a:ext cx="4997302" cy="282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4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morning: Simulation toolkits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8" y="1201958"/>
            <a:ext cx="8652929" cy="159615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Geant4 technical performance improvements continue.</a:t>
            </a:r>
          </a:p>
          <a:p>
            <a:r>
              <a:rPr lang="en-US" dirty="0" err="1" smtClean="0"/>
              <a:t>Opticks</a:t>
            </a:r>
            <a:r>
              <a:rPr lang="en-US" dirty="0" smtClean="0"/>
              <a:t>: GPUs to optimize photon transport</a:t>
            </a:r>
          </a:p>
          <a:p>
            <a:r>
              <a:rPr lang="en-US" dirty="0" smtClean="0"/>
              <a:t>Systematic error analysis capability for Geant4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084" y="3017029"/>
            <a:ext cx="5656521" cy="33894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6512" y="2967317"/>
            <a:ext cx="5493488" cy="32699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3188" y="3327510"/>
            <a:ext cx="4740812" cy="276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2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 afternoon: Experiment simulation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8" y="1374707"/>
            <a:ext cx="8652929" cy="16249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New data event overlay capability in Atlas simulation</a:t>
            </a:r>
            <a:endParaRPr lang="en-US" dirty="0"/>
          </a:p>
          <a:p>
            <a:r>
              <a:rPr lang="en-US" dirty="0" smtClean="0"/>
              <a:t>Fast “simulation” includes more and more “fast” or emulated reconstruction</a:t>
            </a:r>
          </a:p>
          <a:p>
            <a:r>
              <a:rPr lang="en-US" dirty="0" smtClean="0"/>
              <a:t>Calorimetric response with PCA and NN approaches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38398"/>
            <a:ext cx="4009292" cy="28576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855" y="3252646"/>
            <a:ext cx="2516945" cy="36053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468" y="3581390"/>
            <a:ext cx="3597856" cy="2694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16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 morning: </a:t>
            </a:r>
            <a:br>
              <a:rPr lang="en-US" dirty="0" smtClean="0"/>
            </a:br>
            <a:r>
              <a:rPr lang="en-US" dirty="0" smtClean="0"/>
              <a:t>Track finding/reconstruction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137" y="1600200"/>
            <a:ext cx="8652929" cy="1755151"/>
          </a:xfrm>
        </p:spPr>
        <p:txBody>
          <a:bodyPr/>
          <a:lstStyle/>
          <a:p>
            <a:r>
              <a:rPr lang="en-US" dirty="0"/>
              <a:t>Track seeding on </a:t>
            </a:r>
            <a:r>
              <a:rPr lang="en-US" dirty="0" smtClean="0"/>
              <a:t>KNL</a:t>
            </a:r>
          </a:p>
          <a:p>
            <a:r>
              <a:rPr lang="en-US" dirty="0" smtClean="0"/>
              <a:t>Tracking for dense regimes</a:t>
            </a:r>
          </a:p>
          <a:p>
            <a:r>
              <a:rPr lang="en-US" dirty="0" smtClean="0"/>
              <a:t>Neuromorphic </a:t>
            </a:r>
            <a:r>
              <a:rPr lang="en-US" dirty="0"/>
              <a:t>Computing for </a:t>
            </a:r>
            <a:r>
              <a:rPr lang="en-US" dirty="0" err="1"/>
              <a:t>Kalman</a:t>
            </a:r>
            <a:r>
              <a:rPr lang="en-US" dirty="0"/>
              <a:t> filters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CHEP2016, Track 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FCB9D2-C91C-AB40-AA4D-E52BC2676AE5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40" y="3806980"/>
            <a:ext cx="4307261" cy="23083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601" y="3676211"/>
            <a:ext cx="3425079" cy="25699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0474" y="3478620"/>
            <a:ext cx="4473526" cy="25534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20" y="3806980"/>
            <a:ext cx="3981157" cy="250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65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11678</TotalTime>
  <Words>398</Words>
  <Application>Microsoft Macintosh PowerPoint</Application>
  <PresentationFormat>On-screen Show (4:3)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Track 2 highlights</vt:lpstr>
      <vt:lpstr>Track 2: Offline Computing</vt:lpstr>
      <vt:lpstr>Intended topics for Track 2 </vt:lpstr>
      <vt:lpstr>Presentations from a wide set of experiments</vt:lpstr>
      <vt:lpstr>Monday morning: Event processing frameworks</vt:lpstr>
      <vt:lpstr>Monday afternoon: Conditions / Databases</vt:lpstr>
      <vt:lpstr>Tuesday morning: Simulation toolkits</vt:lpstr>
      <vt:lpstr>Tuesday afternoon: Experiment simulation developments</vt:lpstr>
      <vt:lpstr>Wednesday morning:  Track finding/reconstruction</vt:lpstr>
      <vt:lpstr>Thursday morning: Track and vertex reconstruction </vt:lpstr>
      <vt:lpstr>Thursday afternoon: Simulation performance and validation</vt:lpstr>
      <vt:lpstr>Some of the overall themes in Track 2</vt:lpstr>
      <vt:lpstr>Challenges for CHEP 2018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Lange</dc:creator>
  <cp:lastModifiedBy>davidlange6@gmail.com</cp:lastModifiedBy>
  <cp:revision>150</cp:revision>
  <dcterms:created xsi:type="dcterms:W3CDTF">2014-08-28T18:47:50Z</dcterms:created>
  <dcterms:modified xsi:type="dcterms:W3CDTF">2016-10-14T14:13:00Z</dcterms:modified>
</cp:coreProperties>
</file>