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372" r:id="rId3"/>
    <p:sldId id="390" r:id="rId4"/>
    <p:sldId id="414" r:id="rId5"/>
    <p:sldId id="424" r:id="rId6"/>
    <p:sldId id="392" r:id="rId7"/>
    <p:sldId id="423" r:id="rId8"/>
    <p:sldId id="416" r:id="rId9"/>
    <p:sldId id="427" r:id="rId10"/>
    <p:sldId id="418" r:id="rId11"/>
    <p:sldId id="431" r:id="rId12"/>
    <p:sldId id="428" r:id="rId13"/>
    <p:sldId id="417" r:id="rId14"/>
    <p:sldId id="429" r:id="rId15"/>
    <p:sldId id="426" r:id="rId16"/>
    <p:sldId id="420" r:id="rId17"/>
    <p:sldId id="421" r:id="rId18"/>
    <p:sldId id="38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9" autoAdjust="0"/>
    <p:restoredTop sz="94660"/>
  </p:normalViewPr>
  <p:slideViewPr>
    <p:cSldViewPr>
      <p:cViewPr>
        <p:scale>
          <a:sx n="80" d="100"/>
          <a:sy n="80" d="100"/>
        </p:scale>
        <p:origin x="-108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1D6FB-2393-4E3D-8D9F-D48956DE8361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3D8A7-21C3-492D-84A4-8D98C210C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2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22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8961-7628-44CB-B3F0-D29154FF1D85}" type="datetime1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65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F6CE8-11FC-4352-B5DB-DC301BE272E8}" type="datetime1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60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0781-CFBE-4F95-8EE7-7391F8453E62}" type="datetime1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76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03A1D-21D3-4940-A1A4-42AF56EBC651}" type="datetime1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4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B1675-2D34-41FB-A851-71178BF55082}" type="datetime1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442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A448-58F3-4487-A7ED-EA0339D485B0}" type="datetime1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8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06E3-EBE1-4E1F-A7AD-FA2575640085}" type="datetime1">
              <a:rPr lang="en-US" smtClean="0"/>
              <a:t>10/13/2016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063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D582F-CA74-4917-962E-9D08DA9B4317}" type="datetime1">
              <a:rPr lang="en-US" smtClean="0"/>
              <a:t>10/13/2016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85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0DCD-FF9A-45D5-B00F-5C145F5F2F5D}" type="datetime1">
              <a:rPr lang="en-US" smtClean="0"/>
              <a:t>10/13/2016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00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D26DA-A343-440D-A34D-EF6641F67421}" type="datetime1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2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F68E-8421-47CD-916B-B1DAD53F540A}" type="datetime1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02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7EE37-2329-4B8C-852A-7DFA9D2EDF7E}" type="datetime1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1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575" y="1219200"/>
            <a:ext cx="8836025" cy="1447800"/>
          </a:xfrm>
        </p:spPr>
        <p:txBody>
          <a:bodyPr>
            <a:noAutofit/>
          </a:bodyPr>
          <a:lstStyle/>
          <a:p>
            <a:r>
              <a:rPr lang="en-US" sz="5400" dirty="0" smtClean="0"/>
              <a:t>Track 3 summary </a:t>
            </a:r>
            <a:br>
              <a:rPr lang="en-US" sz="5400" dirty="0" smtClean="0"/>
            </a:br>
            <a:r>
              <a:rPr lang="en-US" sz="5400" b="1" dirty="0" smtClean="0"/>
              <a:t>Distributed Computing 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66937" y="6019800"/>
            <a:ext cx="4800600" cy="457200"/>
          </a:xfrm>
        </p:spPr>
        <p:txBody>
          <a:bodyPr>
            <a:normAutofit fontScale="55000" lnSpcReduction="20000"/>
          </a:bodyPr>
          <a:lstStyle/>
          <a:p>
            <a:r>
              <a:rPr lang="en-US" sz="2400" dirty="0" smtClean="0"/>
              <a:t>Latchezar Betev for T3</a:t>
            </a:r>
          </a:p>
          <a:p>
            <a:r>
              <a:rPr lang="en-US" sz="2400" dirty="0" smtClean="0"/>
              <a:t>14 October 2016</a:t>
            </a:r>
          </a:p>
          <a:p>
            <a:endParaRPr lang="en-US" sz="2400" dirty="0"/>
          </a:p>
        </p:txBody>
      </p:sp>
      <p:sp>
        <p:nvSpPr>
          <p:cNvPr id="6" name="AutoShape 2" descr="data:image/jpeg;base64,/9j/4AAQSkZJRgABAQAAAQABAAD/2wCEAAkGBwgHBgkIBwgKCgkLDRYPDQwMDRsUFRAWIB0iIiAdHx8kKDQsJCYxJx8fLT0tMTU3Ojo6Iys/RD84QzQ5OjcBCgoKDQwNGg8PGjclHyU3Nzc3Nzc3Nzc3Nzc3Nzc3Nzc3Nzc3Nzc3Nzc3Nzc3Nzc3Nzc3Nzc3Nzc3Nzc3Nzc3N//AABEIAG4AoAMBEQACEQEDEQH/xAAbAAEAAQUBAAAAAAAAAAAAAAAABQECBAYHA//EAEAQAAEDAwEFAwkECAcBAAAAAAEAAgMEBREGEiExQVETYXEHFCIyQoGRodEWI7HBM0NScsLS4fAXJDQ1dJLxFf/EABkBAQADAQEAAAAAAAAAAAAAAAACAwQFAf/EADARAAICAQMCBAUDBAMAAAAAAAABAgMRBCExEkETIjJRFFJhkaEFgdFCccHwFbHh/9oADAMBAAIRAxEAPwDuCAIAgCAIAgCAIAgCAw6y6UFF/q6uCE/sveAfhxU41zl6VkrnbXD1NIjJNZWJhwKtz/3IXn8lctJa+xQ9dQu/4ZazWdkcf08o8YXfRPhLfY8+Po9/wzPpb/aqogQ10JJ4Bx2T8DhVypsjyi2GppnxJEiHAgEcCqi8qgCAIAgCAIAgCAIAgCAICmQgIi/ahobJAH1Ly+R4zHDHvc/6DvVtVMrXhFN18KllnOrvrG63Mua2bzSnP6uF2D73cT8l06tLXD6s5N2rsn3wjCorRcq4h9PRzSB3tkYB954qcrq4bNlcaLbPSiXh0beXjJjgZ+9IfyBVL1lX1LVoL37ff/w9/sXdwNxpj4SO/lXnxlXsz3/j7vp93/B4T6au0AJdSF4HNjg7+qlHU1PuVT0V8e2S2gudwtUuzFLLERxieMt/6lSlXXYstEIXW0vZ4N3sWpIbkRDM0Q1P7OfRf4fRc+7Tuvdbo62n1kbfK9mTyzmwIAgCAIAgCAIAgCA1rVGtLZp4GKR/nFZjIpojvH7x9kfPuWinTTt3WyKLdRGvblmkU+qLhefOrtd3BttpCGxUEJwyeY+q154uAHpHlw3LY6IQahDl9/ZGPx5STnLhdvdmLbLVdNVXCSqkfkPd95UPHo+DRz8OStstroj0/j+SiumzUS6s/v8AwdEsmkrbbA1/ZCWccZZd7s93T3Lm26iyzlnSq0tdXC3NgaxreAVBoLsIAgKEA8UBjVlvpa2Ps6qBkjeW0OClGcovMWQnXGxYksmoXjS8tF/mLc57427zH7be8Hn+K3ValS8szlajQuHnqNh0zdDcaDMuO2jOy/v6FZb6/DntwbtJf41eXyiYVJqCAIAgCAIAgKE4CA5lrjyhljpLfp6QbQ9GWsG/HUM/m+HVdHTaPPms+xgv1ePLD7kDpbQ1dfnisuL5Keledsudvllzz39ep3lXXauFflhu/wAFVOllPzT2RtF20tC+6WuwW6LsaGKN9TUuByTkhucn2jjGe/uWevUNQlbLeT2RbbQpTjVH08s3u30UFDTRwU8bWRsaA1oHALDKTk8s3RiorC4MleHoQBAEAQBACgIqmtzaK6zVEIDYZ2ek3o8Efjkq6VjnBJ9jPClV2uUeH/2SqpNAQBAEAQBAEBynyka0M75bLaJvuQSyqnYfXPNjT06nnwXT0mlx55/sc7U6jPkga/pT7O29zK++1IllG+KljjL9nvdjdnuPD8Lr/Gn5K1t7lVHhQ803+xvI8qFhjGyymriBz7No/iWP4G33Rr+MrMik8o2mZp9uR89PIWhpdLATu5DLc9SovRXJe56tXU2bVb7pQXOLtbfWQVLOZieHY8eizThKDxJYNEZxmsxeTLUSQQBAEAQBAEBE3evbDWW+jYfTmma5w6NH9cfBXVwzGUvYy329M4QXdksOCpNQQBAEAQBAaT5TNTus1ubQ0UmzXVYPpDjFHzd4ngPeeS2aSjxJdUuEZNVd0R6Y8s5TZrFcry/Yt1K6RoODIfRYPfw+GV1LboV+tnPrqnZ6UbrbvJVUPa11xuAYTxbTszj3u+iwz/UPlX3NcNC/6n9iXj8ldpDcPqq1x67bR/Cqnr7fZFi0VfuzSta6V+zt1p46d0klDPHtCR5BcHA4cOQ4bJ9616fUStT90ZdRTGpr2EWmL1SQx3fT9T53EN7ZqN5bKzuczj7t6k762+ixY/ueKma88Hn+xu+gtdOu8gtl32WV+8RyY2RNjiCOTli1Ok8Pzw4Nen1PX5Z8m/LEbAgCAIAgIy93qmtEG1M4OlcPu4hxcfp3q2qqVj2M9+ohSsvn2NV06ai7351dUEns8knkN2AAtl/TXV0I5+kUrtR4su3+pG+jgucdgIAgCAIAgOVW6wya01NX3m4bYtrJzFA3P6UM3ADo3dk9SSOq6U7vh6o1w5/kwQq8axzlwdNo6KCjhZDTxMjjYMNa1oAAXObbeWbkklhGQvD0ICH1RYob/a30spDJGnahkx6j/oeB8VbRc6p9SKbqlbDpZySGe8aVukkbXOpqhpw9h3skHI49odCuu1XfBZ3OTmymfszIvl3pLu1tyZSGhvdO4SNmg3xzlpyNocQd247/ABxwhXVKvyZzFk53xn5msSR1eivlvniia+tpmVDomPdC6Voc3aaHDcd/AhcqVU122OqrYPbO5INmjcMtew+DgoYZPJbJVQRDMk0TB1c8BMN9g5Jcsi6vVVlpWkmujlI9mE7efhuV0dNbLsZ56umP9Rrd01zPMDHbIBC0/rZd7vcOA+a1Q0SW82Yrf1CT2rWCBo6atu9adkvllecvldvx4n8lonOFUTHCuy+e2/1OlWO1xWukbEze7i53U9VybLHZLqZ3aaY1Q6YkkoFoQBAEAQFsjxGxzznDQScItwYlngpae208dBjzbswYyOYO/PvzlSm5OT6uSMElFY4M1RJBAEAQEberJQ3qDsa+APx6jxuczwKsrtlW8xZXZVGxYkjn908ndXTSbVHVRS02fSMp2HMbzJ5HA8F0Ia6L9S3OdZoZJ+V7Gv3IT11TJXx0s3mkrsQSdmdkxt9Bpz4NC0VYhHpb37ma6LlNzxt/qMNrsbskKwoex6sG2cAFx7hlM4POSUo7NcqsjsaKYg83N2R81TK+uPLLYae2fEWbNatETPLX3CUNbx7OP8yslmt+RG2r9O72P7G52+3U1viEdNE1jRyCxSlKTzJnRhCMFiKwZiiTCAIAgCAIChAIIIyDxQHNbHqR2j7vPpu+bQoY5CaSpI9SNxy3PVu/jyII4cOhZT48FbDnujBC7wZOufHY6PTzxVELJoJWSxvGWvY4Frh1BCwNNPDNyaayj0Xh6EAQHlVVMFHA+eqmjhiYMukkcGtHvK9UXJ4R42kss5bq3V8+qKlun9OMcYJ3bEk+CDKOeByYOJPPw49OjTqleLZ2Odde7n4dZ0izW+O22uloY97IIgwHHHA4rmzl1ycn3OhCPRFRXYyH0lO/e6GM+LV5lnuEVZSws9SNrfALx78nq2PQMaOACAuQBAEAQBAEAQBAEBAas0tRakoxHUEx1EeexqGjezuPUdyuovlTLK4KbqY2rD5OWT0GrNFTONPJPHT5z20H3kLu8tIOPeAump6fULfn8nPcLqHsSNF5VLvG0Cqo6OpxzaXRk/iPkoS/T4dm0TjrZ90mZ3+Lc2z/ALLHn/kn+VQ/49fMS+OfykdXeVK9TBwpaejpAeBwZHD3k4+SnHQVrltkJa2b4WCNgtmqdYzskqXVEseciapdsRt7wOHwCsdlGnWF+CCruueX+Tp2kNH0enoi8Htqt4+8ncN/gByC5t+ola/odCmiNS25NoWcvCAIAgCAIAgCAIAgCAIAgCAoQCMEICIrtMWSvcX1VrpHvPF/ZAO+IGVZG6yPpkyuVUJcpGD9gtN5z/8ANi8Mux+Kn8Vd8xH4er5TOodMWWhcH0tspY3j2xENr48VCV1k/VJko1QjwiWaxrfVCrLC5AEAQBAEAQBAEAQBAEAQAoC1sjXFwB3tO9AeYqGu9Vr3bgdzeX9hAXSTNjjMj8tA6jegD5AwNzk7RwMDOUBb5wz0s7QLcZBac7+HigLo5NskFrmkcQ4IAJNp72t9nGT3oCjJmPY57TlrSQd3RAV7Zhi7UOyzGcoC0zjaIAeQDguDcjKA87hX01tpX1VdM2GFg9JzvkAOJJ6BSjFyeERlJRWWRseqrS+nqp3TTxNpYxJM2alljc1h3B2y5oJHgpuiaaXuQ8WGG/Yuh1NbZWTPzWRshhdNI6ahmjaGDicuYAfAb0dM1jjf6o98SJdb9S2u4VTKanmmbNI0ujbPTSw9oBx2S9oB9yTpnBZYjbFvBfBqG2VFolu0NUH0UWe0eGOy3Bwctxn5Lx0zU+jG4VsXHq7Eo05AI5hVlhVAEAQBAY9TEHvjxnedl+ObcE4KAsd6NS87crAWNxsMyOJ7igKu7R8jNkbTWDOX5G0fh4/FAWNZKOzjI2ezecOaMjZwcfRAV2d8nbh7zuwWjlndjHMfkgLmyuZtHLnsA3bTcHOdw70BVzHspxGw5kecF3Ded5Pd/wCIC0skjccMaGvZs4ZncQDg/Dd8EBSZj2QnYaXB4Ac0Dgev1QFXnYLzD2ofkkMLSWuP99CgIvVlLUTRW6qpad1V5jWtqH07MbUrQ1zTs53EjayB3K+iSTkm8ZWCq1PCaWcGBqCvlvenLvT0dquLT5t6DpqYsMjifVa0+kSPDClVBV2RbaK7ZOyuSSfBjF81TaLtTMdf6mSSikDGV1GWNzjg0hgyTngpbKUXst+zPMtxkt3t3R60dvucd6s5u801ZSxQl9OYqcMEE2zjEmMnGyTg5xnOeS8lOHRLo2f+PoeqMuqPVuiDfYbnSaObPb6WXt6mB0NfRFpDnjbOzIG/tjd4t8ArvGhK3Enxw/8ABV4clXmK55OmR/o256Bc9m5FyAIAgCAIAgCAIAgKEZ4oCqAIAgCAIAgCAIAgCAIAgP/Z"/>
          <p:cNvSpPr>
            <a:spLocks noChangeAspect="1" noChangeArrowheads="1"/>
          </p:cNvSpPr>
          <p:nvPr/>
        </p:nvSpPr>
        <p:spPr bwMode="auto">
          <a:xfrm>
            <a:off x="155575" y="-503238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data:image/jpeg;base64,/9j/4AAQSkZJRgABAQAAAQABAAD/2wCEAAkGBwgHBgkIBwgKCgkLDRYPDQwMDRsUFRAWIB0iIiAdHx8kKDQsJCYxJx8fLT0tMTU3Ojo6Iys/RD84QzQ5OjcBCgoKDQwNGg8PGjclHyU3Nzc3Nzc3Nzc3Nzc3Nzc3Nzc3Nzc3Nzc3Nzc3Nzc3Nzc3Nzc3Nzc3Nzc3Nzc3Nzc3N//AABEIAG4AoAMBEQACEQEDEQH/xAAbAAEAAQUBAAAAAAAAAAAAAAAABQECBAYHA//EAEAQAAEDAwEFAwkECAcBAAAAAAEAAgMEBREGEiExQVETYXEHFCIyQoGRodEWI7HBM0NScsLS4fAXJDQ1dJLxFf/EABkBAQADAQEAAAAAAAAAAAAAAAACAwQFAf/EADARAAICAQMCBAUDBAMAAAAAAAABAgMRBCExEkETIjJRFFJhkaEFgdFCccHwFbHh/9oADAMBAAIRAxEAPwDuCAIAgCAIAgCAIAgCAw6y6UFF/q6uCE/sveAfhxU41zl6VkrnbXD1NIjJNZWJhwKtz/3IXn8lctJa+xQ9dQu/4ZazWdkcf08o8YXfRPhLfY8+Po9/wzPpb/aqogQ10JJ4Bx2T8DhVypsjyi2GppnxJEiHAgEcCqi8qgCAIAgCAIAgCAIAgCAICmQgIi/ahobJAH1Ly+R4zHDHvc/6DvVtVMrXhFN18KllnOrvrG63Mua2bzSnP6uF2D73cT8l06tLXD6s5N2rsn3wjCorRcq4h9PRzSB3tkYB954qcrq4bNlcaLbPSiXh0beXjJjgZ+9IfyBVL1lX1LVoL37ff/w9/sXdwNxpj4SO/lXnxlXsz3/j7vp93/B4T6au0AJdSF4HNjg7+qlHU1PuVT0V8e2S2gudwtUuzFLLERxieMt/6lSlXXYstEIXW0vZ4N3sWpIbkRDM0Q1P7OfRf4fRc+7Tuvdbo62n1kbfK9mTyzmwIAgCAIAgCAIAgCA1rVGtLZp4GKR/nFZjIpojvH7x9kfPuWinTTt3WyKLdRGvblmkU+qLhefOrtd3BttpCGxUEJwyeY+q154uAHpHlw3LY6IQahDl9/ZGPx5STnLhdvdmLbLVdNVXCSqkfkPd95UPHo+DRz8OStstroj0/j+SiumzUS6s/v8AwdEsmkrbbA1/ZCWccZZd7s93T3Lm26iyzlnSq0tdXC3NgaxreAVBoLsIAgKEA8UBjVlvpa2Ps6qBkjeW0OClGcovMWQnXGxYksmoXjS8tF/mLc57427zH7be8Hn+K3ValS8szlajQuHnqNh0zdDcaDMuO2jOy/v6FZb6/DntwbtJf41eXyiYVJqCAIAgCAIAgKE4CA5lrjyhljpLfp6QbQ9GWsG/HUM/m+HVdHTaPPms+xgv1ePLD7kDpbQ1dfnisuL5Keledsudvllzz39ep3lXXauFflhu/wAFVOllPzT2RtF20tC+6WuwW6LsaGKN9TUuByTkhucn2jjGe/uWevUNQlbLeT2RbbQpTjVH08s3u30UFDTRwU8bWRsaA1oHALDKTk8s3RiorC4MleHoQBAEAQBACgIqmtzaK6zVEIDYZ2ek3o8Efjkq6VjnBJ9jPClV2uUeH/2SqpNAQBAEAQBAEBynyka0M75bLaJvuQSyqnYfXPNjT06nnwXT0mlx55/sc7U6jPkga/pT7O29zK++1IllG+KljjL9nvdjdnuPD8Lr/Gn5K1t7lVHhQ803+xvI8qFhjGyymriBz7No/iWP4G33Rr+MrMik8o2mZp9uR89PIWhpdLATu5DLc9SovRXJe56tXU2bVb7pQXOLtbfWQVLOZieHY8eizThKDxJYNEZxmsxeTLUSQQBAEAQBAEBE3evbDWW+jYfTmma5w6NH9cfBXVwzGUvYy329M4QXdksOCpNQQBAEAQBAaT5TNTus1ubQ0UmzXVYPpDjFHzd4ngPeeS2aSjxJdUuEZNVd0R6Y8s5TZrFcry/Yt1K6RoODIfRYPfw+GV1LboV+tnPrqnZ6UbrbvJVUPa11xuAYTxbTszj3u+iwz/UPlX3NcNC/6n9iXj8ldpDcPqq1x67bR/Cqnr7fZFi0VfuzSta6V+zt1p46d0klDPHtCR5BcHA4cOQ4bJ9616fUStT90ZdRTGpr2EWmL1SQx3fT9T53EN7ZqN5bKzuczj7t6k762+ixY/ueKma88Hn+xu+gtdOu8gtl32WV+8RyY2RNjiCOTli1Ok8Pzw4Nen1PX5Z8m/LEbAgCAIAgIy93qmtEG1M4OlcPu4hxcfp3q2qqVj2M9+ohSsvn2NV06ai7351dUEns8knkN2AAtl/TXV0I5+kUrtR4su3+pG+jgucdgIAgCAIAgOVW6wya01NX3m4bYtrJzFA3P6UM3ADo3dk9SSOq6U7vh6o1w5/kwQq8axzlwdNo6KCjhZDTxMjjYMNa1oAAXObbeWbkklhGQvD0ICH1RYob/a30spDJGnahkx6j/oeB8VbRc6p9SKbqlbDpZySGe8aVukkbXOpqhpw9h3skHI49odCuu1XfBZ3OTmymfszIvl3pLu1tyZSGhvdO4SNmg3xzlpyNocQd247/ABxwhXVKvyZzFk53xn5msSR1eivlvniia+tpmVDomPdC6Voc3aaHDcd/AhcqVU122OqrYPbO5INmjcMtew+DgoYZPJbJVQRDMk0TB1c8BMN9g5Jcsi6vVVlpWkmujlI9mE7efhuV0dNbLsZ56umP9Rrd01zPMDHbIBC0/rZd7vcOA+a1Q0SW82Yrf1CT2rWCBo6atu9adkvllecvldvx4n8lonOFUTHCuy+e2/1OlWO1xWukbEze7i53U9VybLHZLqZ3aaY1Q6YkkoFoQBAEAQFsjxGxzznDQScItwYlngpae208dBjzbswYyOYO/PvzlSm5OT6uSMElFY4M1RJBAEAQEberJQ3qDsa+APx6jxuczwKsrtlW8xZXZVGxYkjn908ndXTSbVHVRS02fSMp2HMbzJ5HA8F0Ia6L9S3OdZoZJ+V7Gv3IT11TJXx0s3mkrsQSdmdkxt9Bpz4NC0VYhHpb37ma6LlNzxt/qMNrsbskKwoex6sG2cAFx7hlM4POSUo7NcqsjsaKYg83N2R81TK+uPLLYae2fEWbNatETPLX3CUNbx7OP8yslmt+RG2r9O72P7G52+3U1viEdNE1jRyCxSlKTzJnRhCMFiKwZiiTCAIAgCAIChAIIIyDxQHNbHqR2j7vPpu+bQoY5CaSpI9SNxy3PVu/jyII4cOhZT48FbDnujBC7wZOufHY6PTzxVELJoJWSxvGWvY4Frh1BCwNNPDNyaayj0Xh6EAQHlVVMFHA+eqmjhiYMukkcGtHvK9UXJ4R42kss5bq3V8+qKlun9OMcYJ3bEk+CDKOeByYOJPPw49OjTqleLZ2Odde7n4dZ0izW+O22uloY97IIgwHHHA4rmzl1ycn3OhCPRFRXYyH0lO/e6GM+LV5lnuEVZSws9SNrfALx78nq2PQMaOACAuQBAEAQBAEAQBAEBAas0tRakoxHUEx1EeexqGjezuPUdyuovlTLK4KbqY2rD5OWT0GrNFTONPJPHT5z20H3kLu8tIOPeAump6fULfn8nPcLqHsSNF5VLvG0Cqo6OpxzaXRk/iPkoS/T4dm0TjrZ90mZ3+Lc2z/ALLHn/kn+VQ/49fMS+OfykdXeVK9TBwpaejpAeBwZHD3k4+SnHQVrltkJa2b4WCNgtmqdYzskqXVEseciapdsRt7wOHwCsdlGnWF+CCruueX+Tp2kNH0enoi8Htqt4+8ncN/gByC5t+ola/odCmiNS25NoWcvCAIAgCAIAgCAIAgCAIAgCAoQCMEICIrtMWSvcX1VrpHvPF/ZAO+IGVZG6yPpkyuVUJcpGD9gtN5z/8ANi8Mux+Kn8Vd8xH4er5TOodMWWhcH0tspY3j2xENr48VCV1k/VJko1QjwiWaxrfVCrLC5AEAQBAEAQBAEAQBAEAQAoC1sjXFwB3tO9AeYqGu9Vr3bgdzeX9hAXSTNjjMj8tA6jegD5AwNzk7RwMDOUBb5wz0s7QLcZBac7+HigLo5NskFrmkcQ4IAJNp72t9nGT3oCjJmPY57TlrSQd3RAV7Zhi7UOyzGcoC0zjaIAeQDguDcjKA87hX01tpX1VdM2GFg9JzvkAOJJ6BSjFyeERlJRWWRseqrS+nqp3TTxNpYxJM2alljc1h3B2y5oJHgpuiaaXuQ8WGG/Yuh1NbZWTPzWRshhdNI6ahmjaGDicuYAfAb0dM1jjf6o98SJdb9S2u4VTKanmmbNI0ujbPTSw9oBx2S9oB9yTpnBZYjbFvBfBqG2VFolu0NUH0UWe0eGOy3Bwctxn5Lx0zU+jG4VsXHq7Eo05AI5hVlhVAEAQBAY9TEHvjxnedl+ObcE4KAsd6NS87crAWNxsMyOJ7igKu7R8jNkbTWDOX5G0fh4/FAWNZKOzjI2ezecOaMjZwcfRAV2d8nbh7zuwWjlndjHMfkgLmyuZtHLnsA3bTcHOdw70BVzHspxGw5kecF3Ded5Pd/wCIC0skjccMaGvZs4ZncQDg/Dd8EBSZj2QnYaXB4Ac0Dgev1QFXnYLzD2ofkkMLSWuP99CgIvVlLUTRW6qpad1V5jWtqH07MbUrQ1zTs53EjayB3K+iSTkm8ZWCq1PCaWcGBqCvlvenLvT0dquLT5t6DpqYsMjifVa0+kSPDClVBV2RbaK7ZOyuSSfBjF81TaLtTMdf6mSSikDGV1GWNzjg0hgyTngpbKUXst+zPMtxkt3t3R60dvucd6s5u801ZSxQl9OYqcMEE2zjEmMnGyTg5xnOeS8lOHRLo2f+PoeqMuqPVuiDfYbnSaObPb6WXt6mB0NfRFpDnjbOzIG/tjd4t8ArvGhK3Enxw/8ABV4clXmK55OmR/o256Bc9m5FyAIAgCAIAgCAIAgKEZ4oCqAIAgCAIAgCAIAgCAIAgP/Z"/>
          <p:cNvSpPr>
            <a:spLocks noChangeAspect="1" noChangeArrowheads="1"/>
          </p:cNvSpPr>
          <p:nvPr/>
        </p:nvSpPr>
        <p:spPr bwMode="auto">
          <a:xfrm>
            <a:off x="307975" y="-350838"/>
            <a:ext cx="152400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2" descr="Image result for torino f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2" descr="H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3276600"/>
            <a:ext cx="9153525" cy="238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86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Fabric evolution in response to evolving workflow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77200" cy="4800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Analysis of fabric parameters, feedback to the experiments to improve the upstream submission tools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173" name="Picture 5" descr="C:\Users\Latchezar\Desktop\fairshare_adjus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90800"/>
            <a:ext cx="5668954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181475" y="3810000"/>
            <a:ext cx="44196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Coordinated data caches to improve analysis efficiency (between batch and data servers)</a:t>
            </a:r>
            <a:endParaRPr 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6146" name="Picture 2" descr="C:\Users\Latchezar\Desktop\ki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971925"/>
            <a:ext cx="3360191" cy="251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12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Bye Tiers!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191500" cy="1752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Tiers not mentioned a lot, but the dissolution is almost complete</a:t>
            </a:r>
          </a:p>
          <a:p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Excellent site and network performance are to blame</a:t>
            </a:r>
          </a:p>
          <a:p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…and that’s all I have to say about that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172" name="Picture 4" descr="C:\Users\Latchezar\Desktop\nmoretier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657600"/>
            <a:ext cx="4828973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Jerarquía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"/>
            <a:ext cx="1447800" cy="1556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7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To Clouds!</a:t>
            </a:r>
            <a:endParaRPr lang="en-US" sz="400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43400" y="3024728"/>
            <a:ext cx="4419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CERNVM, Containers, </a:t>
            </a:r>
            <a:r>
              <a:rPr lang="en-US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Mesos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Marathon, Calico, Docker, </a:t>
            </a:r>
            <a:r>
              <a:rPr lang="en-US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HTCondor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- plenty of enabling technology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New context-aware cloud scheduling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Cloudy (bright) future</a:t>
            </a:r>
          </a:p>
        </p:txBody>
      </p:sp>
      <p:pic>
        <p:nvPicPr>
          <p:cNvPr id="7170" name="Picture 2" descr="C:\Users\Latchezar\Desktop\clou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3886200" cy="290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Latchezar\Desktop\padovan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399"/>
            <a:ext cx="3878748" cy="290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Latchezar\Desktop\cloud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48" y="3035444"/>
            <a:ext cx="3886200" cy="323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Latchezar\Desktop\htcondocker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932528"/>
            <a:ext cx="2819400" cy="3440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Latchezar\Desktop\condor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49" y="2932528"/>
            <a:ext cx="3976276" cy="3580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1000" y="1295400"/>
            <a:ext cx="8382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Clouds from single site, several geographically close centres, Cloud of clouds and heterogeneous resources (HPCs)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Common theme – enabled for multiple user communities </a:t>
            </a:r>
          </a:p>
          <a:p>
            <a:endParaRPr lang="en-GB" dirty="0"/>
          </a:p>
        </p:txBody>
      </p:sp>
      <p:pic>
        <p:nvPicPr>
          <p:cNvPr id="2050" name="Picture 2" descr="Image result for cloud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237066"/>
            <a:ext cx="1333500" cy="105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77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0207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       Cost of (commercial) Clouds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77200" cy="51816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F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rom theory to practice - find the right bidding strategy for commercial clouds (AWS)</a:t>
            </a:r>
          </a:p>
          <a:p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Apply in practice – get many cores for full simulation workflow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218" name="Picture 2" descr="C:\Users\Latchezar\Desktop\byu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98090"/>
            <a:ext cx="4800600" cy="334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29200" y="2971800"/>
            <a:ext cx="39624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On premise 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resources still 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cheaper, but Cloud is 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 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viable strategy 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if properly 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approached – 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need 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to do smart 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bidding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Commercial Cloud prices are decreasing </a:t>
            </a:r>
            <a:endParaRPr 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3074" name="Picture 2" descr="Image result for cloud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603114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079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More clouds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77200" cy="5181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Significant bursting capabilities, on par with large T1s (not really news)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19600" y="1752599"/>
            <a:ext cx="441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Acquiring the resources is becoming simpler and 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faster</a:t>
            </a:r>
            <a:endParaRPr lang="en-US" sz="24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8195" name="Picture 3" descr="C:\Users\Latchezar\Desktop\capacit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68596"/>
            <a:ext cx="4267200" cy="2643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Latchezar\Desktop\h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743200"/>
            <a:ext cx="3322638" cy="378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2400" y="4820583"/>
            <a:ext cx="4419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Several large-scale projects for commercial cloud procurement – to be used directly in production</a:t>
            </a:r>
          </a:p>
        </p:txBody>
      </p:sp>
      <p:sp>
        <p:nvSpPr>
          <p:cNvPr id="6" name="AutoShape 4" descr="Image result for cloud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6" descr="Image result for cloud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8" descr="Image result for cloud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160338"/>
            <a:ext cx="1787525" cy="1001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386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Supercomputers and volunteering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5715000" cy="2590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Sparse network (if any), 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m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ay require specific SW porting, missing software delivery, non-x86 resources</a:t>
            </a:r>
          </a:p>
          <a:p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Access for non-LHC VOs through same tools</a:t>
            </a:r>
          </a:p>
          <a:p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Challenges abound, but developers are optimistic </a:t>
            </a:r>
          </a:p>
          <a:p>
            <a:endParaRPr lang="en-US" sz="2400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 descr="C:\Users\Latchezar\Desktop\wool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143000"/>
            <a:ext cx="2602754" cy="263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Latchezar\Desktop\opor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933825"/>
            <a:ext cx="4419600" cy="2408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800600" y="3933825"/>
            <a:ext cx="4191000" cy="2590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Getting resources ‘for free’</a:t>
            </a:r>
          </a:p>
          <a:p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Very willing participants, great PR</a:t>
            </a:r>
          </a:p>
          <a:p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Up to 1-2% of total CPU resources</a:t>
            </a:r>
          </a:p>
          <a:p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Steady growth</a:t>
            </a:r>
          </a:p>
        </p:txBody>
      </p:sp>
    </p:spTree>
    <p:extLst>
      <p:ext uri="{BB962C8B-B14F-4D97-AF65-F5344CB8AC3E}">
        <p14:creationId xmlns:p14="http://schemas.microsoft.com/office/powerpoint/2010/main" val="158750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</a:t>
            </a:r>
            <a:r>
              <a:rPr lang="en-US" dirty="0" smtClean="0"/>
              <a:t>rom past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http://4.bp.blogspot.com/-T0QeqDehsmk/VVhbf0ZHxjI/AAAAAAAAbKU/rjXBMqqZIT8/s1600/Power%2BSeptimus%2Bend%2Bof%2Bthe%2Bda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8470866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3375" y="6368534"/>
            <a:ext cx="4740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‘The End of the Day’ by Harold </a:t>
            </a:r>
            <a:r>
              <a:rPr lang="en-GB" dirty="0" err="1" smtClean="0"/>
              <a:t>Septimus</a:t>
            </a:r>
            <a:r>
              <a:rPr lang="en-GB" dirty="0" smtClean="0"/>
              <a:t> Powers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505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Latchezar\Desktop\toda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43000"/>
            <a:ext cx="8001000" cy="545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…to today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86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493" y="4114800"/>
            <a:ext cx="8601075" cy="2100260"/>
          </a:xfrm>
          <a:noFill/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smtClean="0"/>
              <a:t>Thanks to all presenters for the interesting and engaging talks and posters (and largely sticking to the time limit)</a:t>
            </a:r>
          </a:p>
          <a:p>
            <a:pPr marL="0" indent="0" algn="ctr">
              <a:buNone/>
            </a:pPr>
            <a:endParaRPr lang="en-US" sz="1400" dirty="0" smtClean="0"/>
          </a:p>
          <a:p>
            <a:pPr marL="0" indent="0" algn="ctr">
              <a:buNone/>
            </a:pPr>
            <a:r>
              <a:rPr lang="en-US" sz="2800" dirty="0" smtClean="0"/>
              <a:t>Many thanks to our </a:t>
            </a:r>
            <a:r>
              <a:rPr lang="en-US" sz="2800" dirty="0" smtClean="0"/>
              <a:t>LBNL and SLAC hosts </a:t>
            </a:r>
            <a:r>
              <a:rPr lang="en-US" sz="2800" dirty="0" smtClean="0"/>
              <a:t>for the great </a:t>
            </a:r>
            <a:r>
              <a:rPr lang="en-US" sz="2800" dirty="0" smtClean="0"/>
              <a:t>organization</a:t>
            </a:r>
            <a:r>
              <a:rPr lang="en-US" sz="2800" dirty="0" smtClean="0"/>
              <a:t> </a:t>
            </a:r>
            <a:r>
              <a:rPr lang="en-US" sz="2800" dirty="0" smtClean="0"/>
              <a:t>and support throughout the T3 sessions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18</a:t>
            </a:fld>
            <a:endParaRPr lang="en-US"/>
          </a:p>
        </p:txBody>
      </p:sp>
      <p:pic>
        <p:nvPicPr>
          <p:cNvPr id="4098" name="Picture 2" descr="Image result for photos of san francis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708863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1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Track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Conveners</a:t>
            </a:r>
          </a:p>
          <a:p>
            <a:pPr lvl="1"/>
            <a:r>
              <a:rPr lang="en-US" dirty="0" smtClean="0"/>
              <a:t>Tanya </a:t>
            </a:r>
            <a:r>
              <a:rPr lang="en-US" dirty="0" err="1" smtClean="0"/>
              <a:t>Levshina</a:t>
            </a:r>
            <a:r>
              <a:rPr lang="en-US" dirty="0" smtClean="0"/>
              <a:t> </a:t>
            </a:r>
            <a:r>
              <a:rPr lang="en-US" dirty="0" smtClean="0"/>
              <a:t>(FNAL), </a:t>
            </a:r>
            <a:r>
              <a:rPr lang="en-US" dirty="0" err="1" smtClean="0"/>
              <a:t>Weidong</a:t>
            </a:r>
            <a:r>
              <a:rPr lang="en-US" dirty="0" smtClean="0"/>
              <a:t> </a:t>
            </a:r>
            <a:r>
              <a:rPr lang="en-US" dirty="0" smtClean="0"/>
              <a:t>Li  </a:t>
            </a:r>
            <a:r>
              <a:rPr lang="en-US" dirty="0" smtClean="0"/>
              <a:t>(IHEP), </a:t>
            </a:r>
            <a:r>
              <a:rPr lang="en-US" dirty="0" err="1" smtClean="0"/>
              <a:t>Latchezar</a:t>
            </a:r>
            <a:r>
              <a:rPr lang="en-US" dirty="0" smtClean="0"/>
              <a:t> </a:t>
            </a:r>
            <a:r>
              <a:rPr lang="en-US" dirty="0" err="1" smtClean="0"/>
              <a:t>Betev</a:t>
            </a:r>
            <a:r>
              <a:rPr lang="en-US" dirty="0" smtClean="0"/>
              <a:t> (CERN)</a:t>
            </a:r>
          </a:p>
          <a:p>
            <a:r>
              <a:rPr lang="en-US" dirty="0" smtClean="0"/>
              <a:t>Session chairs</a:t>
            </a:r>
          </a:p>
          <a:p>
            <a:pPr lvl="1"/>
            <a:r>
              <a:rPr lang="en-US" dirty="0" smtClean="0"/>
              <a:t>Andreas Peters, </a:t>
            </a:r>
            <a:r>
              <a:rPr lang="en-US" dirty="0" err="1" smtClean="0"/>
              <a:t>Barthelemy</a:t>
            </a:r>
            <a:r>
              <a:rPr lang="en-US" dirty="0" smtClean="0"/>
              <a:t> von Haller, </a:t>
            </a:r>
            <a:r>
              <a:rPr lang="en-US" dirty="0"/>
              <a:t>Maarten </a:t>
            </a:r>
            <a:r>
              <a:rPr lang="en-US" dirty="0" err="1" smtClean="0"/>
              <a:t>Litmaath</a:t>
            </a:r>
            <a:r>
              <a:rPr lang="en-US" dirty="0" smtClean="0"/>
              <a:t>, Miguel </a:t>
            </a:r>
            <a:r>
              <a:rPr lang="en-US" dirty="0" err="1" smtClean="0"/>
              <a:t>Pedreira</a:t>
            </a:r>
            <a:r>
              <a:rPr lang="en-US" dirty="0" smtClean="0"/>
              <a:t>, Xavier </a:t>
            </a:r>
            <a:r>
              <a:rPr lang="en-US" dirty="0" err="1" smtClean="0"/>
              <a:t>Espinal</a:t>
            </a:r>
            <a:r>
              <a:rPr lang="en-US" dirty="0" smtClean="0"/>
              <a:t> </a:t>
            </a:r>
            <a:r>
              <a:rPr lang="en-US" dirty="0" err="1" smtClean="0"/>
              <a:t>Curull</a:t>
            </a:r>
            <a:endParaRPr lang="en-US" dirty="0"/>
          </a:p>
          <a:p>
            <a:r>
              <a:rPr lang="en-US" dirty="0" smtClean="0"/>
              <a:t>Many thanks to the student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helpers for the efficient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support!</a:t>
            </a:r>
          </a:p>
          <a:p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 descr="C:\Users\Latchezar\Desktop\suden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475" y="4419600"/>
            <a:ext cx="2752725" cy="203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82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600" y="2857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T3 stats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200" y="1000125"/>
            <a:ext cx="8382000" cy="5410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55 abstracts</a:t>
            </a:r>
          </a:p>
          <a:p>
            <a:r>
              <a:rPr lang="en-US" sz="2800" dirty="0" smtClean="0"/>
              <a:t>38 oral, 17 posters</a:t>
            </a:r>
          </a:p>
          <a:p>
            <a:pPr lvl="1"/>
            <a:r>
              <a:rPr lang="en-US" sz="2400" dirty="0" smtClean="0"/>
              <a:t>As usual, very difficult to make the oral/poster decision</a:t>
            </a:r>
          </a:p>
          <a:p>
            <a:r>
              <a:rPr lang="en-US" sz="2800" dirty="0" smtClean="0"/>
              <a:t>Room occupancy </a:t>
            </a:r>
          </a:p>
          <a:p>
            <a:pPr marL="0" indent="0">
              <a:buNone/>
            </a:pPr>
            <a:r>
              <a:rPr lang="en-US" sz="2800" dirty="0" smtClean="0"/>
              <a:t>– </a:t>
            </a:r>
            <a:r>
              <a:rPr lang="en-US" sz="2800" b="1" dirty="0" smtClean="0"/>
              <a:t>alm</a:t>
            </a:r>
            <a:r>
              <a:rPr lang="en-US" sz="2800" b="1" i="1" dirty="0" smtClean="0"/>
              <a:t>ost full</a:t>
            </a:r>
            <a:r>
              <a:rPr lang="en-US" sz="2800" dirty="0" smtClean="0"/>
              <a:t> – </a:t>
            </a:r>
          </a:p>
          <a:p>
            <a:pPr marL="0" indent="0">
              <a:buNone/>
            </a:pPr>
            <a:r>
              <a:rPr lang="en-US" sz="2800" dirty="0" smtClean="0"/>
              <a:t>45-55 participants </a:t>
            </a:r>
            <a:endParaRPr lang="en-US" sz="2400" dirty="0" smtClean="0"/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Users\Latchezar\Desktop\IMG_20161011_1118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701" y="2667000"/>
            <a:ext cx="5578699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70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General notes on T3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382000" cy="5410200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What it was not</a:t>
            </a:r>
            <a:r>
              <a:rPr lang="en-US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pPr lvl="1"/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Presentation of high-level all-encompassing frameworks design</a:t>
            </a:r>
          </a:p>
          <a:p>
            <a:r>
              <a:rPr lang="en-US" sz="2800" b="1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Common themes</a:t>
            </a:r>
            <a:r>
              <a:rPr lang="en-US" sz="2800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: </a:t>
            </a:r>
          </a:p>
          <a:p>
            <a:pPr lvl="1"/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Adaptation and tuning of said ‘high-level…’ to targeted local / opportunistic / someone else’s (LHC@HOME) / Commercial Cloud resources + making the Grid work better</a:t>
            </a:r>
          </a:p>
          <a:p>
            <a:pPr lvl="1"/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Introduction of more efficient and compact workflows</a:t>
            </a:r>
          </a:p>
          <a:p>
            <a:pPr lvl="1"/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Inclusion of external information sources to boost performance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2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tlas.web.cern.ch/Atlas/GROUPS/DATAPREPARATION/PublicPlots/2016/DataSummary/figs/intlumivsye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3939115"/>
            <a:ext cx="3543300" cy="233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9445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General notes (2)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382000" cy="510540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Goals</a:t>
            </a:r>
          </a:p>
          <a:p>
            <a:pPr lvl="1"/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Getting the remaining 10-15% efficiency out of the existing Grid</a:t>
            </a:r>
          </a:p>
          <a:p>
            <a:pPr lvl="1"/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Aggressive inclusion of new resource types</a:t>
            </a:r>
          </a:p>
          <a:p>
            <a:pPr lvl="1"/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L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ooking into all corners to get what is needed for LHC and non-LHC computing… </a:t>
            </a:r>
          </a:p>
          <a:p>
            <a:pPr lvl="1"/>
            <a:r>
              <a:rPr lang="en-US" sz="2400" b="1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… in a progressively tighter resource market</a:t>
            </a:r>
          </a:p>
          <a:p>
            <a:pPr lvl="1"/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as more computing is </a:t>
            </a:r>
          </a:p>
          <a:p>
            <a:pPr marL="457200" lvl="1" indent="0">
              <a:buNone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 needed to get the job done</a:t>
            </a:r>
          </a:p>
          <a:p>
            <a:pPr lvl="2"/>
            <a:r>
              <a:rPr lang="en-US" sz="2000" b="1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Thanks a lot LHC*!</a:t>
            </a:r>
          </a:p>
          <a:p>
            <a:pPr lvl="1"/>
            <a:r>
              <a:rPr lang="en-US" sz="2400" b="1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…and the upcoming upgrades</a:t>
            </a:r>
          </a:p>
          <a:p>
            <a:pPr lvl="1"/>
            <a:r>
              <a:rPr lang="en-US" sz="2400" b="1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…and </a:t>
            </a:r>
            <a:r>
              <a:rPr lang="en-US" sz="2400" b="1" i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other projects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6288643"/>
            <a:ext cx="30764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* - a very welcome problem</a:t>
            </a:r>
            <a:endParaRPr lang="en-GB" sz="20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886200" y="4724400"/>
            <a:ext cx="3657600" cy="22859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55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Latchezar\Desktop\memory_as_resourc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581400"/>
            <a:ext cx="3657600" cy="2666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Autofit/>
          </a:bodyPr>
          <a:lstStyle/>
          <a:p>
            <a:r>
              <a:rPr lang="en-US" sz="3600" dirty="0"/>
              <a:t>C</a:t>
            </a:r>
            <a:r>
              <a:rPr lang="en-US" sz="3600" dirty="0" smtClean="0"/>
              <a:t>entral and internal job brokering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0907"/>
            <a:ext cx="8077200" cy="51816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M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atching to fit resources types, availability and limits </a:t>
            </a:r>
          </a:p>
          <a:p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HLT farms, </a:t>
            </a:r>
            <a:r>
              <a:rPr lang="en-US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HPC+Supercomputers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Cloud, @HOME (and the Grid)</a:t>
            </a:r>
          </a:p>
          <a:p>
            <a:pPr lvl="1"/>
            <a:endParaRPr lang="en-US" sz="24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lvl="1" indent="0">
              <a:buNone/>
            </a:pPr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marL="457200" lvl="1" indent="0">
              <a:buNone/>
            </a:pPr>
            <a:endParaRPr lang="en-US" sz="2000" dirty="0"/>
          </a:p>
          <a:p>
            <a:pPr marL="457200" lvl="1" indent="0">
              <a:buNone/>
            </a:pPr>
            <a:r>
              <a:rPr lang="en-US" sz="2000" dirty="0" smtClean="0"/>
              <a:t>                                     </a:t>
            </a:r>
            <a:r>
              <a:rPr lang="en-US" sz="2200" dirty="0" smtClean="0"/>
              <a:t>- 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Memory limits management and 				internal brokering for multicore 				processing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 descr="C:\Users\Latchezar\Desktop\all_resource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162175"/>
            <a:ext cx="5410200" cy="1934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Latchezar\Desktop\multicor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5105400"/>
            <a:ext cx="3488901" cy="153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90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4000" dirty="0" smtClean="0"/>
              <a:t>Fabric management and global pools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0907"/>
            <a:ext cx="8077200" cy="5181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WEB proxies discovery standardization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‘Global 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pools’ 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for all </a:t>
            </a:r>
          </a:p>
          <a:p>
            <a:pPr marL="0" indent="0">
              <a:buNone/>
            </a:pP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resources and </a:t>
            </a: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tasks</a:t>
            </a:r>
          </a:p>
          <a:p>
            <a:pPr marL="0" indent="0">
              <a:buNone/>
            </a:pPr>
            <a:endParaRPr lang="en-US" sz="2400" dirty="0" smtClean="0"/>
          </a:p>
          <a:p>
            <a:pPr marL="914400" lvl="2" indent="0">
              <a:buNone/>
            </a:pPr>
            <a:endParaRPr lang="en-US" sz="1200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10325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4" name="Picture 4" descr="C:\Users\Latchezar\Desktop\web_cach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8" y="1609725"/>
            <a:ext cx="4226927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20921" y="2057400"/>
            <a:ext cx="40863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Network-aware brokering:</a:t>
            </a:r>
          </a:p>
          <a:p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t</a:t>
            </a: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reat as resource and adjust </a:t>
            </a:r>
          </a:p>
          <a:p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the workload</a:t>
            </a:r>
          </a:p>
        </p:txBody>
      </p:sp>
      <p:pic>
        <p:nvPicPr>
          <p:cNvPr id="10" name="Picture 3" descr="C:\Users\Latchezar\Desktop\global_poo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3" y="4800600"/>
            <a:ext cx="39624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Latchezar\Desktop\network_analysi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429000"/>
            <a:ext cx="3993356" cy="291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28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Non-LHC </a:t>
            </a:r>
            <a:r>
              <a:rPr lang="en-US" sz="4000" dirty="0" smtClean="0"/>
              <a:t>VO support models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77200" cy="5181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Medium- and small collaborations, no knowledge of distributed computing, no manpower to develop own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148" name="Picture 4" descr="C:\Users\Latchezar\Desktop\various_vo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04" y="2102458"/>
            <a:ext cx="3777196" cy="2005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Latchezar\Desktop\fif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05" y="4347315"/>
            <a:ext cx="3777196" cy="2027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72153" y="2256472"/>
            <a:ext cx="425469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Robust</a:t>
            </a: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common, modular </a:t>
            </a:r>
            <a:endParaRPr lang="en-GB" sz="24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 set </a:t>
            </a:r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of </a:t>
            </a: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tools </a:t>
            </a:r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– reuse existing </a:t>
            </a:r>
            <a:endParaRPr lang="en-GB" sz="24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GB" sz="24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 set as much as possible</a:t>
            </a:r>
            <a:endParaRPr lang="en-GB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3075" name="Picture 3" descr="C:\Users\Latchezar\Desktop\CT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745" y="3733800"/>
            <a:ext cx="4087505" cy="228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57800" y="6037262"/>
            <a:ext cx="2706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Cherenkov Telescope Array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334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U</a:t>
            </a:r>
            <a:r>
              <a:rPr lang="en-US" sz="4000" dirty="0" smtClean="0"/>
              <a:t>ser support</a:t>
            </a:r>
            <a:endParaRPr lang="en-US" sz="4000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1219200"/>
            <a:ext cx="8305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Advanced tools for end-user analysis and small site operation as solution to many of the large-frame systems shortcomings </a:t>
            </a:r>
            <a:endParaRPr 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9" name="Picture 2" descr="C:\Users\Latchezar\Desktop\lobst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088557"/>
            <a:ext cx="1143000" cy="133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Latchezar\Desktop\cra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088557"/>
            <a:ext cx="1338696" cy="1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8096" y="2688909"/>
            <a:ext cx="506210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Adapting the existing tools to support better central analysis activities – output formats and job priorities </a:t>
            </a:r>
            <a:endParaRPr 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GB" dirty="0"/>
          </a:p>
        </p:txBody>
      </p:sp>
      <p:pic>
        <p:nvPicPr>
          <p:cNvPr id="5122" name="Picture 2" descr="C:\Users\Latchezar\Desktop\at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853237"/>
            <a:ext cx="4191000" cy="284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34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38869</TotalTime>
  <Words>731</Words>
  <Application>Microsoft Office PowerPoint</Application>
  <PresentationFormat>On-screen Show (4:3)</PresentationFormat>
  <Paragraphs>137</Paragraphs>
  <Slides>18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Track 3 summary  Distributed Computing </vt:lpstr>
      <vt:lpstr>Track 3</vt:lpstr>
      <vt:lpstr>T3 stats</vt:lpstr>
      <vt:lpstr>General notes on T3</vt:lpstr>
      <vt:lpstr>General notes (2)</vt:lpstr>
      <vt:lpstr>Central and internal job brokering</vt:lpstr>
      <vt:lpstr>Fabric management and global pools</vt:lpstr>
      <vt:lpstr>Non-LHC VO support models</vt:lpstr>
      <vt:lpstr>User support</vt:lpstr>
      <vt:lpstr>Fabric evolution in response to evolving workflow</vt:lpstr>
      <vt:lpstr>Bye Tiers!</vt:lpstr>
      <vt:lpstr>To Clouds!</vt:lpstr>
      <vt:lpstr>       Cost of (commercial) Clouds</vt:lpstr>
      <vt:lpstr>More clouds</vt:lpstr>
      <vt:lpstr>Supercomputers and volunteering </vt:lpstr>
      <vt:lpstr>From past</vt:lpstr>
      <vt:lpstr>…to today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status</dc:title>
  <dc:creator>lbetev</dc:creator>
  <cp:lastModifiedBy>Latchezar</cp:lastModifiedBy>
  <cp:revision>461</cp:revision>
  <dcterms:created xsi:type="dcterms:W3CDTF">2013-11-06T12:13:18Z</dcterms:created>
  <dcterms:modified xsi:type="dcterms:W3CDTF">2016-10-14T06:09:59Z</dcterms:modified>
</cp:coreProperties>
</file>