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33"/>
  </p:notesMasterIdLst>
  <p:sldIdLst>
    <p:sldId id="256" r:id="rId2"/>
    <p:sldId id="259" r:id="rId3"/>
    <p:sldId id="261" r:id="rId4"/>
    <p:sldId id="278" r:id="rId5"/>
    <p:sldId id="279" r:id="rId6"/>
    <p:sldId id="281" r:id="rId7"/>
    <p:sldId id="263" r:id="rId8"/>
    <p:sldId id="264" r:id="rId9"/>
    <p:sldId id="308" r:id="rId10"/>
    <p:sldId id="307" r:id="rId11"/>
    <p:sldId id="305" r:id="rId12"/>
    <p:sldId id="304" r:id="rId13"/>
    <p:sldId id="306" r:id="rId14"/>
    <p:sldId id="294" r:id="rId15"/>
    <p:sldId id="300" r:id="rId16"/>
    <p:sldId id="303" r:id="rId17"/>
    <p:sldId id="302" r:id="rId18"/>
    <p:sldId id="301" r:id="rId19"/>
    <p:sldId id="284" r:id="rId20"/>
    <p:sldId id="285" r:id="rId21"/>
    <p:sldId id="299" r:id="rId22"/>
    <p:sldId id="283" r:id="rId23"/>
    <p:sldId id="295" r:id="rId24"/>
    <p:sldId id="296" r:id="rId25"/>
    <p:sldId id="292" r:id="rId26"/>
    <p:sldId id="293" r:id="rId27"/>
    <p:sldId id="297" r:id="rId28"/>
    <p:sldId id="298" r:id="rId29"/>
    <p:sldId id="270" r:id="rId30"/>
    <p:sldId id="273" r:id="rId31"/>
    <p:sldId id="260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2"/>
    <a:srgbClr val="0027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 snapToGrid="0">
      <p:cViewPr varScale="1">
        <p:scale>
          <a:sx n="84" d="100"/>
          <a:sy n="84" d="100"/>
        </p:scale>
        <p:origin x="14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CCFBA-7185-46E0-99B6-0D7DF6D34480}" type="datetimeFigureOut">
              <a:rPr lang="en-GB" smtClean="0"/>
              <a:t>04/04/2016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7E0F3-DD22-40FA-BDA4-DFC2418A45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70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5782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2204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0547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916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089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3800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5533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5869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0099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9436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727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2149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4369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6527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0238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0001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4663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6631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9724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9328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3019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31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409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250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337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88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846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5659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486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7E0F3-DD22-40FA-BDA4-DFC2418A454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093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98B82-81D3-4D64-91FE-45A014CCB321}" type="datetime1">
              <a:rPr lang="en-GB" smtClean="0"/>
              <a:t>04/04/2016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8909-E368-4D39-924B-C21309BC7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748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7703A-F256-436F-A796-246E9962A225}" type="datetime1">
              <a:rPr lang="en-GB" smtClean="0"/>
              <a:t>04/04/2016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8909-E368-4D39-924B-C21309BC7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257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E88D1-5593-4928-BB55-E18F3B597A4A}" type="datetime1">
              <a:rPr lang="en-GB" smtClean="0"/>
              <a:t>04/04/2016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8909-E368-4D39-924B-C21309BC7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931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87001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DE9A-41E5-495B-8628-5457D664A442}" type="datetime1">
              <a:rPr lang="en-GB" smtClean="0"/>
              <a:t>04/04/2016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8909-E368-4D39-924B-C21309BC7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722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F9E35-131E-4650-B22A-F1237AFFAAC1}" type="datetime1">
              <a:rPr lang="en-GB" smtClean="0"/>
              <a:t>04/04/2016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8909-E368-4D39-924B-C21309BC7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862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A40-9D50-4886-AEFE-03D6E065889A}" type="datetime1">
              <a:rPr lang="en-GB" smtClean="0"/>
              <a:t>04/04/2016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8909-E368-4D39-924B-C21309BC7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299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EE29C-5250-4C6C-903D-580790856CCE}" type="datetime1">
              <a:rPr lang="en-GB" smtClean="0"/>
              <a:t>04/04/2016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8909-E368-4D39-924B-C21309BC7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747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C6DA0-2137-4167-BFB2-45EF38380399}" type="datetime1">
              <a:rPr lang="en-GB" smtClean="0"/>
              <a:t>04/04/2016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8909-E368-4D39-924B-C21309BC7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180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1E6DC-AE37-4627-B64C-BDA633C60DE6}" type="datetime1">
              <a:rPr lang="en-GB" smtClean="0"/>
              <a:t>04/04/2016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8909-E368-4D39-924B-C21309BC7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363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0A85-707E-4096-80CE-B48A75CE44F1}" type="datetime1">
              <a:rPr lang="en-GB" smtClean="0"/>
              <a:t>04/04/2016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8909-E368-4D39-924B-C21309BC7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223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F68C-99E5-409F-BD38-7CE5822B2CC3}" type="datetime1">
              <a:rPr lang="en-GB" smtClean="0"/>
              <a:t>04/04/2016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48909-E368-4D39-924B-C21309BC7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644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75E95-9B6D-45D9-A421-BDC5CA43DDCB}" type="datetime1">
              <a:rPr lang="en-GB" smtClean="0"/>
              <a:t>04/04/2016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48909-E368-4D39-924B-C21309BC79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657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2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2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2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image" Target="../media/image1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39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image" Target="../media/image1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9636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" y="6581004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66529" y="1910137"/>
            <a:ext cx="6010940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b="1" dirty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FCC </a:t>
            </a:r>
            <a:r>
              <a:rPr lang="en-GB" sz="3600" b="1" dirty="0" smtClean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Underground Infrastructure</a:t>
            </a:r>
          </a:p>
          <a:p>
            <a:pPr algn="ctr"/>
            <a:endParaRPr lang="en-GB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GB" sz="2400" b="1" dirty="0" smtClean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FCC-</a:t>
            </a:r>
            <a:r>
              <a:rPr lang="en-GB" sz="2400" b="1" dirty="0" err="1" smtClean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ee</a:t>
            </a:r>
            <a:r>
              <a:rPr lang="en-GB" sz="2400" b="1" dirty="0" smtClean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 MDI 2</a:t>
            </a:r>
            <a:r>
              <a:rPr lang="en-GB" sz="2400" b="1" baseline="30000" dirty="0" smtClean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nd</a:t>
            </a:r>
            <a:r>
              <a:rPr lang="en-GB" sz="2400" b="1" dirty="0" smtClean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 Meeting </a:t>
            </a:r>
          </a:p>
          <a:p>
            <a:pPr algn="ctr"/>
            <a:r>
              <a:rPr lang="en-GB" sz="2400" b="1" dirty="0" smtClean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04-04-2016</a:t>
            </a:r>
          </a:p>
          <a:p>
            <a:pPr algn="ctr"/>
            <a:endParaRPr lang="en-GB" sz="2400" b="1" dirty="0">
              <a:solidFill>
                <a:srgbClr val="7C7B6D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en-GB" sz="2400" b="1" u="sng" dirty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C. Cook</a:t>
            </a:r>
            <a:r>
              <a:rPr lang="en-GB" sz="2400" b="1" dirty="0">
                <a:solidFill>
                  <a:srgbClr val="7C7B6D"/>
                </a:solidFill>
                <a:latin typeface="+mj-lt"/>
                <a:ea typeface="+mj-ea"/>
                <a:cs typeface="+mj-cs"/>
              </a:rPr>
              <a:t>, J. Osborne </a:t>
            </a:r>
          </a:p>
          <a:p>
            <a:pPr algn="ctr"/>
            <a:endParaRPr lang="en-GB" sz="24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en-GB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627" y="116248"/>
            <a:ext cx="1736524" cy="7311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248"/>
            <a:ext cx="915079" cy="7959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8932"/>
            <a:ext cx="9143998" cy="113906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987425" y="177032"/>
            <a:ext cx="768351" cy="609600"/>
            <a:chOff x="41203" y="0"/>
            <a:chExt cx="768580" cy="609600"/>
          </a:xfrm>
        </p:grpSpPr>
        <p:sp>
          <p:nvSpPr>
            <p:cNvPr id="13" name="Oval 12"/>
            <p:cNvSpPr/>
            <p:nvPr/>
          </p:nvSpPr>
          <p:spPr>
            <a:xfrm>
              <a:off x="41215" y="0"/>
              <a:ext cx="609600" cy="609600"/>
            </a:xfrm>
            <a:prstGeom prst="ellipse">
              <a:avLst/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TextBox 36"/>
            <p:cNvSpPr txBox="1"/>
            <p:nvPr/>
          </p:nvSpPr>
          <p:spPr>
            <a:xfrm>
              <a:off x="41203" y="123170"/>
              <a:ext cx="76858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900" b="1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MS Mincho" panose="02020609040205080304" pitchFamily="49" charset="-128"/>
                  <a:cs typeface="Arial" panose="020B0604020202020204" pitchFamily="34" charset="0"/>
                </a:rPr>
                <a:t>SMB</a:t>
              </a:r>
              <a:endParaRPr lang="en-GB" sz="1200">
                <a:effectLst/>
                <a:latin typeface="Times New Roman" panose="02020603050405020304" pitchFamily="18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274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81003"/>
            <a:ext cx="9144000" cy="276999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0" y="6608435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958087" y="91442"/>
              <a:ext cx="32278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Cross-sections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299" y="904875"/>
            <a:ext cx="8148136" cy="563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08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81003"/>
            <a:ext cx="9144000" cy="276999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0" y="6608435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958087" y="91442"/>
              <a:ext cx="32278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Cross-sections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033047"/>
            <a:ext cx="9079995" cy="485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0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81003"/>
            <a:ext cx="9144000" cy="276999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0" y="6608435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958087" y="91442"/>
              <a:ext cx="32278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Cross-sections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299" y="750299"/>
            <a:ext cx="8211312" cy="574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88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81003"/>
            <a:ext cx="9144000" cy="276999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0" y="6608435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958087" y="91442"/>
              <a:ext cx="32278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Cross-sections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12927"/>
            <a:ext cx="9079995" cy="411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03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81003"/>
            <a:ext cx="9144000" cy="276999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0" y="6608435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958087" y="91442"/>
              <a:ext cx="32278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Cross-sections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648" y="713246"/>
            <a:ext cx="7918703" cy="57470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9437" y="713246"/>
            <a:ext cx="1823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In work drawings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7644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81003"/>
            <a:ext cx="9144000" cy="276999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0" y="6608435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958087" y="91442"/>
              <a:ext cx="32278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Cross-sections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800" y="713246"/>
            <a:ext cx="8318400" cy="58407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9437" y="713246"/>
            <a:ext cx="1823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In work drawings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8744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81003"/>
            <a:ext cx="9144000" cy="276999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0" y="6608435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958087" y="91442"/>
              <a:ext cx="32278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Cross-sections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63480"/>
            <a:ext cx="9144000" cy="44441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9437" y="713246"/>
            <a:ext cx="1823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In work drawings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6264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81003"/>
            <a:ext cx="9144000" cy="276999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0" y="6608435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958087" y="91442"/>
              <a:ext cx="32278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Cross-sections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621" y="795325"/>
            <a:ext cx="8394382" cy="56712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9437" y="713246"/>
            <a:ext cx="1823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In work drawings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8777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81003"/>
            <a:ext cx="9144000" cy="276999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0" y="6608435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958087" y="91442"/>
              <a:ext cx="32278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Cross-sections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569" y="1765911"/>
            <a:ext cx="9082564" cy="39111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9437" y="713246"/>
            <a:ext cx="1823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In work drawings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3622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-1495345" y="6566632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659636" y="92621"/>
              <a:ext cx="5824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FCC Construction – Methods, Rates &amp; Risks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9328" y="66751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Shaft Construction</a:t>
            </a:r>
            <a:endParaRPr lang="en-GB" b="1" dirty="0">
              <a:solidFill>
                <a:srgbClr val="00206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4"/>
          <a:stretch/>
        </p:blipFill>
        <p:spPr>
          <a:xfrm>
            <a:off x="5015770" y="713246"/>
            <a:ext cx="3933428" cy="267728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017" y="1722821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Experimental Shafts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5625" y="2538039"/>
            <a:ext cx="43924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If moraines is firm, cohesive or consolidated =&gt; conventional excavation. Lattice girder rings, shotcrete and steel mesh as support</a:t>
            </a:r>
          </a:p>
          <a:p>
            <a:endParaRPr lang="en-GB" dirty="0" smtClean="0"/>
          </a:p>
          <a:p>
            <a:r>
              <a:rPr lang="en-GB" dirty="0" smtClean="0"/>
              <a:t>If loose or below water table =&gt; pile walls up to 25m deep, diaphragm walls &gt;25m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9328" y="2262999"/>
            <a:ext cx="235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Through moraine layer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9328" y="4505521"/>
            <a:ext cx="2334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Through </a:t>
            </a:r>
            <a:r>
              <a:rPr lang="en-GB" b="1" dirty="0" err="1" smtClean="0"/>
              <a:t>molasse</a:t>
            </a:r>
            <a:r>
              <a:rPr lang="en-GB" b="1" dirty="0" smtClean="0"/>
              <a:t> layer</a:t>
            </a:r>
            <a:endParaRPr lang="en-GB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9328" y="478142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Drill &amp; blast recommended. Support similar to moraines but less required</a:t>
            </a:r>
            <a:endParaRPr lang="en-GB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770" y="3616797"/>
            <a:ext cx="4020725" cy="27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19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81003"/>
            <a:ext cx="9144000" cy="276999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675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898" y="45738"/>
            <a:ext cx="1368097" cy="5760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2" y="45738"/>
            <a:ext cx="662275" cy="57604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67512"/>
            <a:ext cx="9144000" cy="37490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Outline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58087" y="91442"/>
            <a:ext cx="3227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2060"/>
                </a:solidFill>
              </a:rPr>
              <a:t>FCC Civil Engineering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14326" y="1302634"/>
            <a:ext cx="5715347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486" indent="-571486">
              <a:buFont typeface="Arial" panose="020B0604020202020204" pitchFamily="34" charset="0"/>
              <a:buChar char="•"/>
            </a:pPr>
            <a:r>
              <a:rPr lang="en-GB" sz="1600" dirty="0"/>
              <a:t>History of the FCC civil engineering </a:t>
            </a:r>
            <a:r>
              <a:rPr lang="en-GB" sz="1600" dirty="0" smtClean="0"/>
              <a:t>study</a:t>
            </a:r>
          </a:p>
          <a:p>
            <a:endParaRPr lang="en-GB" sz="1600" dirty="0"/>
          </a:p>
          <a:p>
            <a:pPr marL="571486" indent="-571486">
              <a:buFont typeface="Arial" panose="020B0604020202020204" pitchFamily="34" charset="0"/>
              <a:buChar char="•"/>
            </a:pPr>
            <a:r>
              <a:rPr lang="en-GB" sz="1600" dirty="0"/>
              <a:t>Study of options for position of FCC</a:t>
            </a:r>
          </a:p>
          <a:p>
            <a:pPr marL="914377" lvl="2"/>
            <a:r>
              <a:rPr lang="en-GB" sz="1600" dirty="0" smtClean="0"/>
              <a:t>-	Intersecting </a:t>
            </a:r>
            <a:r>
              <a:rPr lang="en-GB" sz="1600" dirty="0"/>
              <a:t>vs. Non-intersecting</a:t>
            </a:r>
          </a:p>
          <a:p>
            <a:pPr marL="571486" indent="-571486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571486" indent="-571486">
              <a:buFont typeface="Arial" panose="020B0604020202020204" pitchFamily="34" charset="0"/>
              <a:buChar char="•"/>
            </a:pPr>
            <a:r>
              <a:rPr lang="en-GB" sz="1600" dirty="0"/>
              <a:t>FCC underground civil structures</a:t>
            </a:r>
          </a:p>
          <a:p>
            <a:pPr marL="1200121" lvl="2" indent="-285744">
              <a:buFontTx/>
              <a:buChar char="-"/>
            </a:pPr>
            <a:r>
              <a:rPr lang="en-GB" sz="1600" dirty="0"/>
              <a:t>            </a:t>
            </a:r>
            <a:r>
              <a:rPr lang="en-GB" sz="1600" dirty="0" smtClean="0"/>
              <a:t>3D Schematic</a:t>
            </a:r>
            <a:endParaRPr lang="en-GB" sz="1600" dirty="0"/>
          </a:p>
          <a:p>
            <a:pPr marL="1200121" lvl="2" indent="-285744">
              <a:buFontTx/>
              <a:buChar char="-"/>
            </a:pPr>
            <a:r>
              <a:rPr lang="en-GB" sz="1600" dirty="0"/>
              <a:t>            Cross-sections</a:t>
            </a:r>
          </a:p>
          <a:p>
            <a:pPr lvl="2"/>
            <a:r>
              <a:rPr lang="en-GB" sz="1600" dirty="0"/>
              <a:t>-	Single and double tunnel proposals</a:t>
            </a:r>
          </a:p>
          <a:p>
            <a:pPr lvl="2"/>
            <a:r>
              <a:rPr lang="en-GB" sz="1600" dirty="0"/>
              <a:t>-	Transfer lines</a:t>
            </a:r>
          </a:p>
          <a:p>
            <a:pPr lvl="2"/>
            <a:r>
              <a:rPr lang="en-GB" sz="1600" dirty="0" smtClean="0"/>
              <a:t>-	Combining </a:t>
            </a:r>
            <a:r>
              <a:rPr lang="en-GB" sz="1600" dirty="0"/>
              <a:t>FCC-</a:t>
            </a:r>
            <a:r>
              <a:rPr lang="en-GB" sz="1600" dirty="0" err="1"/>
              <a:t>hh</a:t>
            </a:r>
            <a:r>
              <a:rPr lang="en-GB" sz="1600" dirty="0"/>
              <a:t> and FCC-</a:t>
            </a:r>
            <a:r>
              <a:rPr lang="en-GB" sz="1600" dirty="0" err="1"/>
              <a:t>ee</a:t>
            </a:r>
            <a:r>
              <a:rPr lang="en-GB" sz="1600" dirty="0"/>
              <a:t> requirements</a:t>
            </a:r>
          </a:p>
          <a:p>
            <a:pPr marL="1200121" lvl="2" indent="-285744">
              <a:buFontTx/>
              <a:buChar char="-"/>
            </a:pPr>
            <a:r>
              <a:rPr lang="en-GB" sz="1600" dirty="0"/>
              <a:t>            Construction methods, rates and risks</a:t>
            </a:r>
          </a:p>
          <a:p>
            <a:pPr marL="1200121" lvl="2" indent="-285744">
              <a:buFontTx/>
              <a:buChar char="-"/>
            </a:pPr>
            <a:r>
              <a:rPr lang="en-GB" sz="1600" dirty="0"/>
              <a:t>            Inclined access </a:t>
            </a:r>
            <a:r>
              <a:rPr lang="en-GB" sz="1600" dirty="0" smtClean="0"/>
              <a:t>tunnels</a:t>
            </a:r>
          </a:p>
          <a:p>
            <a:pPr lvl="2"/>
            <a:endParaRPr lang="en-GB" sz="1600" dirty="0" smtClean="0"/>
          </a:p>
          <a:p>
            <a:pPr marL="571486" indent="-571486">
              <a:buFont typeface="Arial" panose="020B0604020202020204" pitchFamily="34" charset="0"/>
              <a:buChar char="•"/>
            </a:pPr>
            <a:r>
              <a:rPr lang="en-GB" sz="1600" dirty="0" smtClean="0"/>
              <a:t>MDI </a:t>
            </a:r>
            <a:r>
              <a:rPr lang="en-GB" sz="1600" dirty="0"/>
              <a:t>and civil engineering</a:t>
            </a:r>
          </a:p>
          <a:p>
            <a:pPr lvl="2"/>
            <a:r>
              <a:rPr lang="en-GB" sz="1600" dirty="0"/>
              <a:t>-	Experimental area layout</a:t>
            </a:r>
          </a:p>
          <a:p>
            <a:pPr lvl="2"/>
            <a:endParaRPr lang="en-GB" sz="1600" dirty="0"/>
          </a:p>
          <a:p>
            <a:pPr marL="571486" indent="-571486">
              <a:buFont typeface="Arial" panose="020B0604020202020204" pitchFamily="34" charset="0"/>
              <a:buChar char="•"/>
            </a:pPr>
            <a:r>
              <a:rPr lang="en-GB" sz="1600" dirty="0"/>
              <a:t>FCC-he civil engineering</a:t>
            </a:r>
          </a:p>
          <a:p>
            <a:endParaRPr lang="en-GB" sz="1600" dirty="0"/>
          </a:p>
          <a:p>
            <a:pPr marL="571486" indent="-571486">
              <a:buFont typeface="Arial" panose="020B0604020202020204" pitchFamily="34" charset="0"/>
              <a:buChar char="•"/>
            </a:pPr>
            <a:r>
              <a:rPr lang="en-GB" sz="1600" dirty="0"/>
              <a:t>Main challenges and future steps (costing)</a:t>
            </a:r>
          </a:p>
          <a:p>
            <a:pPr marL="571486" indent="-571486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6581003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</p:spTree>
    <p:extLst>
      <p:ext uri="{BB962C8B-B14F-4D97-AF65-F5344CB8AC3E}">
        <p14:creationId xmlns:p14="http://schemas.microsoft.com/office/powerpoint/2010/main" val="75273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-1495345" y="6566632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659636" y="92621"/>
              <a:ext cx="5824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FCC Construction – Methods, Rates &amp; Risks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13576" y="746774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Experimental Caverns</a:t>
            </a:r>
            <a:endParaRPr lang="en-GB" b="1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437" y="1195367"/>
            <a:ext cx="7313010" cy="493079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392000" y="2174415"/>
            <a:ext cx="18774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First Draft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17016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-1495345" y="6566632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659636" y="92621"/>
              <a:ext cx="5824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FCC Construction – Methods, Rates &amp; Risks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13576" y="746774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Experimental Caverns</a:t>
            </a:r>
            <a:endParaRPr lang="en-GB" b="1" dirty="0">
              <a:solidFill>
                <a:srgbClr val="002060"/>
              </a:solidFill>
            </a:endParaRPr>
          </a:p>
        </p:txBody>
      </p:sp>
      <p:pic>
        <p:nvPicPr>
          <p:cNvPr id="18" name="Picture 3" descr="\\cern.ch\dfs\Users\l\lfaisan\Desktop\fcc\FCCag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8" r="20920"/>
          <a:stretch/>
        </p:blipFill>
        <p:spPr bwMode="auto">
          <a:xfrm>
            <a:off x="5287725" y="1713825"/>
            <a:ext cx="3454916" cy="3382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\\cern.ch\dfs\Users\l\lfaisan\Desktop\fcc\FCCae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5" t="7216" r="14324" b="3476"/>
          <a:stretch/>
        </p:blipFill>
        <p:spPr bwMode="auto">
          <a:xfrm>
            <a:off x="155450" y="1772180"/>
            <a:ext cx="4555477" cy="318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>
            <a:off x="1496607" y="2443078"/>
            <a:ext cx="117660" cy="204329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5978292">
            <a:off x="1099209" y="333476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42 m</a:t>
            </a:r>
            <a:endParaRPr lang="fr-FR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5503016" y="3367354"/>
            <a:ext cx="1584175" cy="29798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704077">
            <a:off x="5965765" y="318216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44 m</a:t>
            </a:r>
            <a:endParaRPr lang="fr-FR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8095303" y="4427289"/>
            <a:ext cx="234971" cy="38103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975351">
            <a:off x="2307148" y="3828682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86 m</a:t>
            </a:r>
            <a:endParaRPr lang="fr-FR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11273" y="3809353"/>
            <a:ext cx="3756136" cy="6857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18144235">
            <a:off x="7818364" y="4374061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?</a:t>
            </a:r>
            <a:r>
              <a:rPr lang="en-GB" dirty="0" smtClean="0"/>
              <a:t> m</a:t>
            </a:r>
            <a:endParaRPr lang="fr-FR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6625761" y="4116307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13 m</a:t>
            </a:r>
            <a:endParaRPr lang="fr-FR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7080901" y="4013348"/>
            <a:ext cx="6290" cy="57525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428690" y="1442157"/>
            <a:ext cx="18774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First Draft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884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0" y="6574536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69243" y="6205204"/>
            <a:ext cx="313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Thanks to MDI-</a:t>
            </a:r>
            <a:r>
              <a:rPr lang="en-GB" dirty="0" err="1"/>
              <a:t>hh</a:t>
            </a:r>
            <a:r>
              <a:rPr lang="en-GB" dirty="0"/>
              <a:t>, MDI-</a:t>
            </a:r>
            <a:r>
              <a:rPr lang="en-GB" dirty="0" err="1"/>
              <a:t>ee</a:t>
            </a:r>
            <a:r>
              <a:rPr lang="en-GB" dirty="0"/>
              <a:t>, HSE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659636" y="92621"/>
              <a:ext cx="5824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Machine Detector Interface (MDI)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343" y="1036845"/>
            <a:ext cx="8505761" cy="4821776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 rot="20944751">
            <a:off x="1814420" y="3240216"/>
            <a:ext cx="47412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TO BE UPDATED</a:t>
            </a:r>
          </a:p>
        </p:txBody>
      </p:sp>
    </p:spTree>
    <p:extLst>
      <p:ext uri="{BB962C8B-B14F-4D97-AF65-F5344CB8AC3E}">
        <p14:creationId xmlns:p14="http://schemas.microsoft.com/office/powerpoint/2010/main" val="4251098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0" y="6574536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69243" y="6205204"/>
            <a:ext cx="313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Thanks to MDI-</a:t>
            </a:r>
            <a:r>
              <a:rPr lang="en-GB" dirty="0" err="1"/>
              <a:t>hh</a:t>
            </a:r>
            <a:r>
              <a:rPr lang="en-GB" dirty="0"/>
              <a:t>, MDI-</a:t>
            </a:r>
            <a:r>
              <a:rPr lang="en-GB" dirty="0" err="1"/>
              <a:t>ee</a:t>
            </a:r>
            <a:r>
              <a:rPr lang="en-GB" dirty="0"/>
              <a:t>, HSE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659636" y="92621"/>
              <a:ext cx="5824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Machine Detector Interface (MDI)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62" y="1021296"/>
            <a:ext cx="8900723" cy="497300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 rot="20944751">
            <a:off x="1814420" y="3240216"/>
            <a:ext cx="47412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TO BE UPDATED</a:t>
            </a:r>
          </a:p>
        </p:txBody>
      </p:sp>
    </p:spTree>
    <p:extLst>
      <p:ext uri="{BB962C8B-B14F-4D97-AF65-F5344CB8AC3E}">
        <p14:creationId xmlns:p14="http://schemas.microsoft.com/office/powerpoint/2010/main" val="106150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0" y="6574536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69243" y="6205204"/>
            <a:ext cx="313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Thanks to MDI-</a:t>
            </a:r>
            <a:r>
              <a:rPr lang="en-GB" dirty="0" err="1"/>
              <a:t>hh</a:t>
            </a:r>
            <a:r>
              <a:rPr lang="en-GB" dirty="0"/>
              <a:t>, MDI-</a:t>
            </a:r>
            <a:r>
              <a:rPr lang="en-GB" dirty="0" err="1"/>
              <a:t>ee</a:t>
            </a:r>
            <a:r>
              <a:rPr lang="en-GB" dirty="0"/>
              <a:t>, HSE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659636" y="92621"/>
              <a:ext cx="5824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Machine Detector Interface (MDI)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111" y="923618"/>
            <a:ext cx="8839777" cy="501389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 rot="20944751">
            <a:off x="1814420" y="3240216"/>
            <a:ext cx="47412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TO BE UPDATED</a:t>
            </a:r>
          </a:p>
        </p:txBody>
      </p:sp>
    </p:spTree>
    <p:extLst>
      <p:ext uri="{BB962C8B-B14F-4D97-AF65-F5344CB8AC3E}">
        <p14:creationId xmlns:p14="http://schemas.microsoft.com/office/powerpoint/2010/main" val="175950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2751" y="6629926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74720" y="783663"/>
            <a:ext cx="60716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/>
              <a:t>Infrastructure must be designed to house both </a:t>
            </a:r>
            <a:r>
              <a:rPr lang="en-GB" dirty="0" smtClean="0"/>
              <a:t>machines </a:t>
            </a:r>
            <a:r>
              <a:rPr lang="en-GB" dirty="0"/>
              <a:t>at different </a:t>
            </a:r>
            <a:r>
              <a:rPr lang="en-GB" dirty="0" smtClean="0"/>
              <a:t>times</a:t>
            </a:r>
          </a:p>
          <a:p>
            <a:endParaRPr lang="en-GB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/>
              <a:t>Boundary conditions </a:t>
            </a:r>
            <a:r>
              <a:rPr lang="en-GB" dirty="0" smtClean="0"/>
              <a:t>established for </a:t>
            </a:r>
            <a:r>
              <a:rPr lang="en-GB" dirty="0"/>
              <a:t>FCC-</a:t>
            </a:r>
            <a:r>
              <a:rPr lang="en-GB" dirty="0" err="1"/>
              <a:t>hh</a:t>
            </a:r>
            <a:r>
              <a:rPr lang="en-GB" dirty="0"/>
              <a:t> and FCC-</a:t>
            </a:r>
            <a:r>
              <a:rPr lang="en-GB" dirty="0" err="1"/>
              <a:t>ee</a:t>
            </a:r>
            <a:r>
              <a:rPr lang="en-GB" dirty="0"/>
              <a:t> beam </a:t>
            </a:r>
            <a:r>
              <a:rPr lang="en-GB" dirty="0" smtClean="0"/>
              <a:t>separation. FCC-</a:t>
            </a:r>
            <a:r>
              <a:rPr lang="en-GB" dirty="0" err="1" smtClean="0"/>
              <a:t>ee</a:t>
            </a:r>
            <a:r>
              <a:rPr lang="en-GB" dirty="0" smtClean="0"/>
              <a:t> lattice adjusted.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dirty="0" smtClean="0"/>
              <a:t>Result: Widening </a:t>
            </a:r>
            <a:r>
              <a:rPr lang="en-GB" dirty="0"/>
              <a:t>of tunnel around FCC-</a:t>
            </a:r>
            <a:r>
              <a:rPr lang="en-GB" dirty="0" err="1"/>
              <a:t>ee</a:t>
            </a:r>
            <a:r>
              <a:rPr lang="en-GB" dirty="0"/>
              <a:t> IPs </a:t>
            </a:r>
            <a:r>
              <a:rPr lang="en-GB" dirty="0" smtClean="0"/>
              <a:t>necessary (~4km total)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2148"/>
          <a:stretch/>
        </p:blipFill>
        <p:spPr>
          <a:xfrm>
            <a:off x="288703" y="4078758"/>
            <a:ext cx="3264407" cy="220508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t="8209"/>
          <a:stretch/>
        </p:blipFill>
        <p:spPr>
          <a:xfrm>
            <a:off x="3451085" y="3918632"/>
            <a:ext cx="5495255" cy="22529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298" y="3644752"/>
            <a:ext cx="3172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Max. separation FCC-</a:t>
            </a:r>
            <a:r>
              <a:rPr lang="en-GB" b="1" dirty="0" err="1"/>
              <a:t>ee</a:t>
            </a:r>
            <a:r>
              <a:rPr lang="en-GB" b="1" dirty="0"/>
              <a:t> beams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13351" y="3639931"/>
            <a:ext cx="4801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Min. &amp; max. separation FCC-</a:t>
            </a:r>
            <a:r>
              <a:rPr lang="en-GB" b="1" dirty="0" err="1"/>
              <a:t>ee</a:t>
            </a:r>
            <a:r>
              <a:rPr lang="en-GB" b="1" dirty="0"/>
              <a:t> &amp; FCC-</a:t>
            </a:r>
            <a:r>
              <a:rPr lang="en-GB" b="1" dirty="0" err="1"/>
              <a:t>hh</a:t>
            </a:r>
            <a:r>
              <a:rPr lang="en-GB" b="1" dirty="0"/>
              <a:t> beams 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1659636" y="92621"/>
              <a:ext cx="5824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Combining FCC-</a:t>
              </a:r>
              <a:r>
                <a:rPr lang="en-GB" sz="2400" dirty="0" err="1" smtClean="0">
                  <a:solidFill>
                    <a:srgbClr val="002060"/>
                  </a:solidFill>
                </a:rPr>
                <a:t>hh</a:t>
              </a:r>
              <a:r>
                <a:rPr lang="en-GB" sz="2400" dirty="0" smtClean="0">
                  <a:solidFill>
                    <a:srgbClr val="002060"/>
                  </a:solidFill>
                </a:rPr>
                <a:t> and FCC-</a:t>
              </a:r>
              <a:r>
                <a:rPr lang="en-GB" sz="2400" dirty="0" err="1" smtClean="0">
                  <a:solidFill>
                    <a:srgbClr val="002060"/>
                  </a:solidFill>
                </a:rPr>
                <a:t>ee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732187"/>
            <a:ext cx="3118339" cy="266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21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2751" y="6629926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666" y="1345584"/>
            <a:ext cx="2468878" cy="23690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7674" y="3912225"/>
            <a:ext cx="2523483" cy="254908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2771" y="1329907"/>
            <a:ext cx="2421593" cy="239765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t="3639"/>
          <a:stretch/>
        </p:blipFill>
        <p:spPr>
          <a:xfrm>
            <a:off x="5820338" y="3912224"/>
            <a:ext cx="2472142" cy="2485209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>
            <a:off x="4000591" y="2214815"/>
            <a:ext cx="745145" cy="394137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0" y="6205204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K. Oide</a:t>
            </a:r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1659636" y="92621"/>
              <a:ext cx="5824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Combining FCC-</a:t>
              </a:r>
              <a:r>
                <a:rPr lang="en-GB" sz="2400" dirty="0" err="1" smtClean="0">
                  <a:solidFill>
                    <a:srgbClr val="002060"/>
                  </a:solidFill>
                </a:rPr>
                <a:t>hh</a:t>
              </a:r>
              <a:r>
                <a:rPr lang="en-GB" sz="2400" dirty="0" smtClean="0">
                  <a:solidFill>
                    <a:srgbClr val="002060"/>
                  </a:solidFill>
                </a:rPr>
                <a:t> and FCC-</a:t>
              </a:r>
              <a:r>
                <a:rPr lang="en-GB" sz="2400" dirty="0" err="1" smtClean="0">
                  <a:solidFill>
                    <a:srgbClr val="002060"/>
                  </a:solidFill>
                </a:rPr>
                <a:t>ee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ight Arrow 27"/>
          <p:cNvSpPr/>
          <p:nvPr/>
        </p:nvSpPr>
        <p:spPr>
          <a:xfrm>
            <a:off x="958083" y="5075580"/>
            <a:ext cx="745145" cy="394137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ight Arrow 28"/>
          <p:cNvSpPr/>
          <p:nvPr/>
        </p:nvSpPr>
        <p:spPr>
          <a:xfrm>
            <a:off x="4960048" y="4938765"/>
            <a:ext cx="745145" cy="394137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935141" y="692776"/>
            <a:ext cx="3273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Adjustment </a:t>
            </a:r>
            <a:r>
              <a:rPr lang="en-GB" b="1" dirty="0">
                <a:solidFill>
                  <a:srgbClr val="002060"/>
                </a:solidFill>
              </a:rPr>
              <a:t>of </a:t>
            </a:r>
            <a:r>
              <a:rPr lang="en-GB" b="1" dirty="0" smtClean="0">
                <a:solidFill>
                  <a:srgbClr val="002060"/>
                </a:solidFill>
              </a:rPr>
              <a:t>the FCC-</a:t>
            </a:r>
            <a:r>
              <a:rPr lang="en-GB" b="1" dirty="0" err="1" smtClean="0">
                <a:solidFill>
                  <a:srgbClr val="002060"/>
                </a:solidFill>
              </a:rPr>
              <a:t>ee</a:t>
            </a:r>
            <a:r>
              <a:rPr lang="en-GB" b="1" dirty="0" smtClean="0">
                <a:solidFill>
                  <a:srgbClr val="002060"/>
                </a:solidFill>
              </a:rPr>
              <a:t> </a:t>
            </a:r>
            <a:r>
              <a:rPr lang="en-GB" b="1" dirty="0">
                <a:solidFill>
                  <a:srgbClr val="002060"/>
                </a:solidFill>
              </a:rPr>
              <a:t>lattice</a:t>
            </a:r>
          </a:p>
        </p:txBody>
      </p:sp>
    </p:spTree>
    <p:extLst>
      <p:ext uri="{BB962C8B-B14F-4D97-AF65-F5344CB8AC3E}">
        <p14:creationId xmlns:p14="http://schemas.microsoft.com/office/powerpoint/2010/main" val="211779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ounded Rectangle 48"/>
          <p:cNvSpPr/>
          <p:nvPr/>
        </p:nvSpPr>
        <p:spPr>
          <a:xfrm>
            <a:off x="3942769" y="4834898"/>
            <a:ext cx="413207" cy="178278"/>
          </a:xfrm>
          <a:prstGeom prst="round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098" name="Picture 2" descr="Future Circular Collider Study Kickoff Meeti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9563" y="77472"/>
            <a:ext cx="1854437" cy="726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980728"/>
            <a:ext cx="3419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Shaft (vertical) vs. Inclined tunnel?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21439627">
            <a:off x="4067944" y="4386590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2800m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21439627">
            <a:off x="7747886" y="3518660"/>
            <a:ext cx="660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395m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21439627">
            <a:off x="6264222" y="4300354"/>
            <a:ext cx="317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3</a:t>
            </a:r>
            <a:r>
              <a:rPr lang="en-GB" sz="1200" baseline="30000" dirty="0" smtClean="0">
                <a:solidFill>
                  <a:schemeClr val="bg1"/>
                </a:solidFill>
              </a:rPr>
              <a:t>o</a:t>
            </a:r>
            <a:endParaRPr lang="en-GB" sz="1600" baseline="30000" dirty="0">
              <a:solidFill>
                <a:schemeClr val="bg1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27290" y="2973970"/>
            <a:ext cx="8400516" cy="1162194"/>
          </a:xfrm>
          <a:custGeom>
            <a:avLst/>
            <a:gdLst>
              <a:gd name="connsiteX0" fmla="*/ 0 w 8400516"/>
              <a:gd name="connsiteY0" fmla="*/ 1162194 h 1162194"/>
              <a:gd name="connsiteX1" fmla="*/ 68366 w 8400516"/>
              <a:gd name="connsiteY1" fmla="*/ 1153649 h 1162194"/>
              <a:gd name="connsiteX2" fmla="*/ 94003 w 8400516"/>
              <a:gd name="connsiteY2" fmla="*/ 1145103 h 1162194"/>
              <a:gd name="connsiteX3" fmla="*/ 367469 w 8400516"/>
              <a:gd name="connsiteY3" fmla="*/ 1128011 h 1162194"/>
              <a:gd name="connsiteX4" fmla="*/ 452927 w 8400516"/>
              <a:gd name="connsiteY4" fmla="*/ 1119466 h 1162194"/>
              <a:gd name="connsiteX5" fmla="*/ 478564 w 8400516"/>
              <a:gd name="connsiteY5" fmla="*/ 1110920 h 1162194"/>
              <a:gd name="connsiteX6" fmla="*/ 529839 w 8400516"/>
              <a:gd name="connsiteY6" fmla="*/ 1102374 h 1162194"/>
              <a:gd name="connsiteX7" fmla="*/ 709301 w 8400516"/>
              <a:gd name="connsiteY7" fmla="*/ 1076737 h 1162194"/>
              <a:gd name="connsiteX8" fmla="*/ 752030 w 8400516"/>
              <a:gd name="connsiteY8" fmla="*/ 1059645 h 1162194"/>
              <a:gd name="connsiteX9" fmla="*/ 777667 w 8400516"/>
              <a:gd name="connsiteY9" fmla="*/ 1051099 h 1162194"/>
              <a:gd name="connsiteX10" fmla="*/ 837488 w 8400516"/>
              <a:gd name="connsiteY10" fmla="*/ 1042553 h 1162194"/>
              <a:gd name="connsiteX11" fmla="*/ 1042587 w 8400516"/>
              <a:gd name="connsiteY11" fmla="*/ 1008370 h 1162194"/>
              <a:gd name="connsiteX12" fmla="*/ 1110953 w 8400516"/>
              <a:gd name="connsiteY12" fmla="*/ 991279 h 1162194"/>
              <a:gd name="connsiteX13" fmla="*/ 1136590 w 8400516"/>
              <a:gd name="connsiteY13" fmla="*/ 974187 h 1162194"/>
              <a:gd name="connsiteX14" fmla="*/ 1162228 w 8400516"/>
              <a:gd name="connsiteY14" fmla="*/ 965641 h 1162194"/>
              <a:gd name="connsiteX15" fmla="*/ 1222048 w 8400516"/>
              <a:gd name="connsiteY15" fmla="*/ 940004 h 1162194"/>
              <a:gd name="connsiteX16" fmla="*/ 1247686 w 8400516"/>
              <a:gd name="connsiteY16" fmla="*/ 922912 h 1162194"/>
              <a:gd name="connsiteX17" fmla="*/ 1273323 w 8400516"/>
              <a:gd name="connsiteY17" fmla="*/ 914366 h 1162194"/>
              <a:gd name="connsiteX18" fmla="*/ 1316052 w 8400516"/>
              <a:gd name="connsiteY18" fmla="*/ 897275 h 1162194"/>
              <a:gd name="connsiteX19" fmla="*/ 1341689 w 8400516"/>
              <a:gd name="connsiteY19" fmla="*/ 880183 h 1162194"/>
              <a:gd name="connsiteX20" fmla="*/ 1384418 w 8400516"/>
              <a:gd name="connsiteY20" fmla="*/ 871637 h 1162194"/>
              <a:gd name="connsiteX21" fmla="*/ 1435693 w 8400516"/>
              <a:gd name="connsiteY21" fmla="*/ 854546 h 1162194"/>
              <a:gd name="connsiteX22" fmla="*/ 1495514 w 8400516"/>
              <a:gd name="connsiteY22" fmla="*/ 828909 h 1162194"/>
              <a:gd name="connsiteX23" fmla="*/ 1521151 w 8400516"/>
              <a:gd name="connsiteY23" fmla="*/ 811817 h 1162194"/>
              <a:gd name="connsiteX24" fmla="*/ 1546789 w 8400516"/>
              <a:gd name="connsiteY24" fmla="*/ 803271 h 1162194"/>
              <a:gd name="connsiteX25" fmla="*/ 1589517 w 8400516"/>
              <a:gd name="connsiteY25" fmla="*/ 786180 h 1162194"/>
              <a:gd name="connsiteX26" fmla="*/ 1615155 w 8400516"/>
              <a:gd name="connsiteY26" fmla="*/ 769088 h 1162194"/>
              <a:gd name="connsiteX27" fmla="*/ 1674975 w 8400516"/>
              <a:gd name="connsiteY27" fmla="*/ 743451 h 1162194"/>
              <a:gd name="connsiteX28" fmla="*/ 1760433 w 8400516"/>
              <a:gd name="connsiteY28" fmla="*/ 683630 h 1162194"/>
              <a:gd name="connsiteX29" fmla="*/ 1811708 w 8400516"/>
              <a:gd name="connsiteY29" fmla="*/ 649447 h 1162194"/>
              <a:gd name="connsiteX30" fmla="*/ 1854437 w 8400516"/>
              <a:gd name="connsiteY30" fmla="*/ 623809 h 1162194"/>
              <a:gd name="connsiteX31" fmla="*/ 1931349 w 8400516"/>
              <a:gd name="connsiteY31" fmla="*/ 581080 h 1162194"/>
              <a:gd name="connsiteX32" fmla="*/ 1965532 w 8400516"/>
              <a:gd name="connsiteY32" fmla="*/ 555443 h 1162194"/>
              <a:gd name="connsiteX33" fmla="*/ 1991170 w 8400516"/>
              <a:gd name="connsiteY33" fmla="*/ 546897 h 1162194"/>
              <a:gd name="connsiteX34" fmla="*/ 2016807 w 8400516"/>
              <a:gd name="connsiteY34" fmla="*/ 521260 h 1162194"/>
              <a:gd name="connsiteX35" fmla="*/ 2068082 w 8400516"/>
              <a:gd name="connsiteY35" fmla="*/ 495623 h 1162194"/>
              <a:gd name="connsiteX36" fmla="*/ 2110811 w 8400516"/>
              <a:gd name="connsiteY36" fmla="*/ 469985 h 1162194"/>
              <a:gd name="connsiteX37" fmla="*/ 2136448 w 8400516"/>
              <a:gd name="connsiteY37" fmla="*/ 452894 h 1162194"/>
              <a:gd name="connsiteX38" fmla="*/ 2170631 w 8400516"/>
              <a:gd name="connsiteY38" fmla="*/ 427256 h 1162194"/>
              <a:gd name="connsiteX39" fmla="*/ 2213360 w 8400516"/>
              <a:gd name="connsiteY39" fmla="*/ 410165 h 1162194"/>
              <a:gd name="connsiteX40" fmla="*/ 2247544 w 8400516"/>
              <a:gd name="connsiteY40" fmla="*/ 393073 h 1162194"/>
              <a:gd name="connsiteX41" fmla="*/ 2315910 w 8400516"/>
              <a:gd name="connsiteY41" fmla="*/ 367436 h 1162194"/>
              <a:gd name="connsiteX42" fmla="*/ 2350093 w 8400516"/>
              <a:gd name="connsiteY42" fmla="*/ 341798 h 1162194"/>
              <a:gd name="connsiteX43" fmla="*/ 2444097 w 8400516"/>
              <a:gd name="connsiteY43" fmla="*/ 307615 h 1162194"/>
              <a:gd name="connsiteX44" fmla="*/ 2486826 w 8400516"/>
              <a:gd name="connsiteY44" fmla="*/ 290523 h 1162194"/>
              <a:gd name="connsiteX45" fmla="*/ 2580830 w 8400516"/>
              <a:gd name="connsiteY45" fmla="*/ 256340 h 1162194"/>
              <a:gd name="connsiteX46" fmla="*/ 2640650 w 8400516"/>
              <a:gd name="connsiteY46" fmla="*/ 213611 h 1162194"/>
              <a:gd name="connsiteX47" fmla="*/ 2674833 w 8400516"/>
              <a:gd name="connsiteY47" fmla="*/ 205066 h 1162194"/>
              <a:gd name="connsiteX48" fmla="*/ 2700471 w 8400516"/>
              <a:gd name="connsiteY48" fmla="*/ 187974 h 1162194"/>
              <a:gd name="connsiteX49" fmla="*/ 2768837 w 8400516"/>
              <a:gd name="connsiteY49" fmla="*/ 162337 h 1162194"/>
              <a:gd name="connsiteX50" fmla="*/ 2794474 w 8400516"/>
              <a:gd name="connsiteY50" fmla="*/ 145245 h 1162194"/>
              <a:gd name="connsiteX51" fmla="*/ 2862841 w 8400516"/>
              <a:gd name="connsiteY51" fmla="*/ 128153 h 1162194"/>
              <a:gd name="connsiteX52" fmla="*/ 2897024 w 8400516"/>
              <a:gd name="connsiteY52" fmla="*/ 102516 h 1162194"/>
              <a:gd name="connsiteX53" fmla="*/ 2982482 w 8400516"/>
              <a:gd name="connsiteY53" fmla="*/ 85424 h 1162194"/>
              <a:gd name="connsiteX54" fmla="*/ 3016665 w 8400516"/>
              <a:gd name="connsiteY54" fmla="*/ 76879 h 1162194"/>
              <a:gd name="connsiteX55" fmla="*/ 3076486 w 8400516"/>
              <a:gd name="connsiteY55" fmla="*/ 68333 h 1162194"/>
              <a:gd name="connsiteX56" fmla="*/ 3119215 w 8400516"/>
              <a:gd name="connsiteY56" fmla="*/ 59787 h 1162194"/>
              <a:gd name="connsiteX57" fmla="*/ 3144852 w 8400516"/>
              <a:gd name="connsiteY57" fmla="*/ 42695 h 1162194"/>
              <a:gd name="connsiteX58" fmla="*/ 3187581 w 8400516"/>
              <a:gd name="connsiteY58" fmla="*/ 34150 h 1162194"/>
              <a:gd name="connsiteX59" fmla="*/ 3537959 w 8400516"/>
              <a:gd name="connsiteY59" fmla="*/ 25604 h 1162194"/>
              <a:gd name="connsiteX60" fmla="*/ 4170347 w 8400516"/>
              <a:gd name="connsiteY60" fmla="*/ 17058 h 1162194"/>
              <a:gd name="connsiteX61" fmla="*/ 4247260 w 8400516"/>
              <a:gd name="connsiteY61" fmla="*/ 42695 h 1162194"/>
              <a:gd name="connsiteX62" fmla="*/ 4358355 w 8400516"/>
              <a:gd name="connsiteY62" fmla="*/ 59787 h 1162194"/>
              <a:gd name="connsiteX63" fmla="*/ 4597637 w 8400516"/>
              <a:gd name="connsiteY63" fmla="*/ 85424 h 1162194"/>
              <a:gd name="connsiteX64" fmla="*/ 4631820 w 8400516"/>
              <a:gd name="connsiteY64" fmla="*/ 102516 h 1162194"/>
              <a:gd name="connsiteX65" fmla="*/ 4717278 w 8400516"/>
              <a:gd name="connsiteY65" fmla="*/ 136699 h 1162194"/>
              <a:gd name="connsiteX66" fmla="*/ 4768553 w 8400516"/>
              <a:gd name="connsiteY66" fmla="*/ 170882 h 1162194"/>
              <a:gd name="connsiteX67" fmla="*/ 4802736 w 8400516"/>
              <a:gd name="connsiteY67" fmla="*/ 196520 h 1162194"/>
              <a:gd name="connsiteX68" fmla="*/ 4828374 w 8400516"/>
              <a:gd name="connsiteY68" fmla="*/ 205066 h 1162194"/>
              <a:gd name="connsiteX69" fmla="*/ 4862557 w 8400516"/>
              <a:gd name="connsiteY69" fmla="*/ 230703 h 1162194"/>
              <a:gd name="connsiteX70" fmla="*/ 4905286 w 8400516"/>
              <a:gd name="connsiteY70" fmla="*/ 247794 h 1162194"/>
              <a:gd name="connsiteX71" fmla="*/ 4939469 w 8400516"/>
              <a:gd name="connsiteY71" fmla="*/ 264886 h 1162194"/>
              <a:gd name="connsiteX72" fmla="*/ 4982198 w 8400516"/>
              <a:gd name="connsiteY72" fmla="*/ 281978 h 1162194"/>
              <a:gd name="connsiteX73" fmla="*/ 5050564 w 8400516"/>
              <a:gd name="connsiteY73" fmla="*/ 316161 h 1162194"/>
              <a:gd name="connsiteX74" fmla="*/ 5118931 w 8400516"/>
              <a:gd name="connsiteY74" fmla="*/ 341798 h 1162194"/>
              <a:gd name="connsiteX75" fmla="*/ 5178751 w 8400516"/>
              <a:gd name="connsiteY75" fmla="*/ 384527 h 1162194"/>
              <a:gd name="connsiteX76" fmla="*/ 5281301 w 8400516"/>
              <a:gd name="connsiteY76" fmla="*/ 435802 h 1162194"/>
              <a:gd name="connsiteX77" fmla="*/ 5383850 w 8400516"/>
              <a:gd name="connsiteY77" fmla="*/ 478531 h 1162194"/>
              <a:gd name="connsiteX78" fmla="*/ 5435125 w 8400516"/>
              <a:gd name="connsiteY78" fmla="*/ 495623 h 1162194"/>
              <a:gd name="connsiteX79" fmla="*/ 5469308 w 8400516"/>
              <a:gd name="connsiteY79" fmla="*/ 512714 h 1162194"/>
              <a:gd name="connsiteX80" fmla="*/ 5494946 w 8400516"/>
              <a:gd name="connsiteY80" fmla="*/ 529806 h 1162194"/>
              <a:gd name="connsiteX81" fmla="*/ 5554766 w 8400516"/>
              <a:gd name="connsiteY81" fmla="*/ 538351 h 1162194"/>
              <a:gd name="connsiteX82" fmla="*/ 5648770 w 8400516"/>
              <a:gd name="connsiteY82" fmla="*/ 555443 h 1162194"/>
              <a:gd name="connsiteX83" fmla="*/ 5682953 w 8400516"/>
              <a:gd name="connsiteY83" fmla="*/ 563989 h 1162194"/>
              <a:gd name="connsiteX84" fmla="*/ 5759865 w 8400516"/>
              <a:gd name="connsiteY84" fmla="*/ 598172 h 1162194"/>
              <a:gd name="connsiteX85" fmla="*/ 5794048 w 8400516"/>
              <a:gd name="connsiteY85" fmla="*/ 615264 h 1162194"/>
              <a:gd name="connsiteX86" fmla="*/ 5836777 w 8400516"/>
              <a:gd name="connsiteY86" fmla="*/ 623809 h 1162194"/>
              <a:gd name="connsiteX87" fmla="*/ 5862415 w 8400516"/>
              <a:gd name="connsiteY87" fmla="*/ 632355 h 1162194"/>
              <a:gd name="connsiteX88" fmla="*/ 5896598 w 8400516"/>
              <a:gd name="connsiteY88" fmla="*/ 640901 h 1162194"/>
              <a:gd name="connsiteX89" fmla="*/ 5973510 w 8400516"/>
              <a:gd name="connsiteY89" fmla="*/ 675084 h 1162194"/>
              <a:gd name="connsiteX90" fmla="*/ 6041876 w 8400516"/>
              <a:gd name="connsiteY90" fmla="*/ 709267 h 1162194"/>
              <a:gd name="connsiteX91" fmla="*/ 6110243 w 8400516"/>
              <a:gd name="connsiteY91" fmla="*/ 734905 h 1162194"/>
              <a:gd name="connsiteX92" fmla="*/ 6170063 w 8400516"/>
              <a:gd name="connsiteY92" fmla="*/ 751996 h 1162194"/>
              <a:gd name="connsiteX93" fmla="*/ 6212792 w 8400516"/>
              <a:gd name="connsiteY93" fmla="*/ 769088 h 1162194"/>
              <a:gd name="connsiteX94" fmla="*/ 6264067 w 8400516"/>
              <a:gd name="connsiteY94" fmla="*/ 803271 h 1162194"/>
              <a:gd name="connsiteX95" fmla="*/ 6332433 w 8400516"/>
              <a:gd name="connsiteY95" fmla="*/ 837454 h 1162194"/>
              <a:gd name="connsiteX96" fmla="*/ 6366617 w 8400516"/>
              <a:gd name="connsiteY96" fmla="*/ 854546 h 1162194"/>
              <a:gd name="connsiteX97" fmla="*/ 6392254 w 8400516"/>
              <a:gd name="connsiteY97" fmla="*/ 863092 h 1162194"/>
              <a:gd name="connsiteX98" fmla="*/ 6460620 w 8400516"/>
              <a:gd name="connsiteY98" fmla="*/ 888729 h 1162194"/>
              <a:gd name="connsiteX99" fmla="*/ 6537532 w 8400516"/>
              <a:gd name="connsiteY99" fmla="*/ 914366 h 1162194"/>
              <a:gd name="connsiteX100" fmla="*/ 6580261 w 8400516"/>
              <a:gd name="connsiteY100" fmla="*/ 931458 h 1162194"/>
              <a:gd name="connsiteX101" fmla="*/ 6614445 w 8400516"/>
              <a:gd name="connsiteY101" fmla="*/ 940004 h 1162194"/>
              <a:gd name="connsiteX102" fmla="*/ 6708448 w 8400516"/>
              <a:gd name="connsiteY102" fmla="*/ 974187 h 1162194"/>
              <a:gd name="connsiteX103" fmla="*/ 6768269 w 8400516"/>
              <a:gd name="connsiteY103" fmla="*/ 999824 h 1162194"/>
              <a:gd name="connsiteX104" fmla="*/ 6810998 w 8400516"/>
              <a:gd name="connsiteY104" fmla="*/ 1016916 h 1162194"/>
              <a:gd name="connsiteX105" fmla="*/ 6862273 w 8400516"/>
              <a:gd name="connsiteY105" fmla="*/ 1034008 h 1162194"/>
              <a:gd name="connsiteX106" fmla="*/ 6913547 w 8400516"/>
              <a:gd name="connsiteY106" fmla="*/ 1051099 h 1162194"/>
              <a:gd name="connsiteX107" fmla="*/ 6947731 w 8400516"/>
              <a:gd name="connsiteY107" fmla="*/ 1068191 h 1162194"/>
              <a:gd name="connsiteX108" fmla="*/ 6999005 w 8400516"/>
              <a:gd name="connsiteY108" fmla="*/ 1076737 h 1162194"/>
              <a:gd name="connsiteX109" fmla="*/ 7041734 w 8400516"/>
              <a:gd name="connsiteY109" fmla="*/ 1102374 h 1162194"/>
              <a:gd name="connsiteX110" fmla="*/ 7084463 w 8400516"/>
              <a:gd name="connsiteY110" fmla="*/ 1110920 h 1162194"/>
              <a:gd name="connsiteX111" fmla="*/ 7118646 w 8400516"/>
              <a:gd name="connsiteY111" fmla="*/ 1119466 h 1162194"/>
              <a:gd name="connsiteX112" fmla="*/ 7187013 w 8400516"/>
              <a:gd name="connsiteY112" fmla="*/ 1136557 h 1162194"/>
              <a:gd name="connsiteX113" fmla="*/ 7281017 w 8400516"/>
              <a:gd name="connsiteY113" fmla="*/ 1145103 h 1162194"/>
              <a:gd name="connsiteX114" fmla="*/ 7357929 w 8400516"/>
              <a:gd name="connsiteY114" fmla="*/ 1153649 h 1162194"/>
              <a:gd name="connsiteX115" fmla="*/ 8400516 w 8400516"/>
              <a:gd name="connsiteY115" fmla="*/ 1153649 h 11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8400516" h="1162194">
                <a:moveTo>
                  <a:pt x="0" y="1162194"/>
                </a:moveTo>
                <a:cubicBezTo>
                  <a:pt x="22789" y="1159346"/>
                  <a:pt x="45770" y="1157757"/>
                  <a:pt x="68366" y="1153649"/>
                </a:cubicBezTo>
                <a:cubicBezTo>
                  <a:pt x="77229" y="1152038"/>
                  <a:pt x="85100" y="1146473"/>
                  <a:pt x="94003" y="1145103"/>
                </a:cubicBezTo>
                <a:cubicBezTo>
                  <a:pt x="168420" y="1133654"/>
                  <a:pt x="311847" y="1130539"/>
                  <a:pt x="367469" y="1128011"/>
                </a:cubicBezTo>
                <a:cubicBezTo>
                  <a:pt x="395955" y="1125163"/>
                  <a:pt x="424632" y="1123819"/>
                  <a:pt x="452927" y="1119466"/>
                </a:cubicBezTo>
                <a:cubicBezTo>
                  <a:pt x="461830" y="1118096"/>
                  <a:pt x="469771" y="1112874"/>
                  <a:pt x="478564" y="1110920"/>
                </a:cubicBezTo>
                <a:cubicBezTo>
                  <a:pt x="495479" y="1107161"/>
                  <a:pt x="512747" y="1105223"/>
                  <a:pt x="529839" y="1102374"/>
                </a:cubicBezTo>
                <a:cubicBezTo>
                  <a:pt x="615615" y="1073781"/>
                  <a:pt x="482402" y="1116197"/>
                  <a:pt x="709301" y="1076737"/>
                </a:cubicBezTo>
                <a:cubicBezTo>
                  <a:pt x="724414" y="1074109"/>
                  <a:pt x="737667" y="1065031"/>
                  <a:pt x="752030" y="1059645"/>
                </a:cubicBezTo>
                <a:cubicBezTo>
                  <a:pt x="760464" y="1056482"/>
                  <a:pt x="768834" y="1052866"/>
                  <a:pt x="777667" y="1051099"/>
                </a:cubicBezTo>
                <a:cubicBezTo>
                  <a:pt x="797419" y="1047149"/>
                  <a:pt x="817548" y="1045402"/>
                  <a:pt x="837488" y="1042553"/>
                </a:cubicBezTo>
                <a:cubicBezTo>
                  <a:pt x="933252" y="985096"/>
                  <a:pt x="842224" y="1030632"/>
                  <a:pt x="1042587" y="1008370"/>
                </a:cubicBezTo>
                <a:cubicBezTo>
                  <a:pt x="1065933" y="1005776"/>
                  <a:pt x="1110953" y="991279"/>
                  <a:pt x="1110953" y="991279"/>
                </a:cubicBezTo>
                <a:cubicBezTo>
                  <a:pt x="1119499" y="985582"/>
                  <a:pt x="1127404" y="978780"/>
                  <a:pt x="1136590" y="974187"/>
                </a:cubicBezTo>
                <a:cubicBezTo>
                  <a:pt x="1144647" y="970158"/>
                  <a:pt x="1153864" y="968987"/>
                  <a:pt x="1162228" y="965641"/>
                </a:cubicBezTo>
                <a:cubicBezTo>
                  <a:pt x="1182370" y="957584"/>
                  <a:pt x="1202644" y="949706"/>
                  <a:pt x="1222048" y="940004"/>
                </a:cubicBezTo>
                <a:cubicBezTo>
                  <a:pt x="1231235" y="935411"/>
                  <a:pt x="1238499" y="927505"/>
                  <a:pt x="1247686" y="922912"/>
                </a:cubicBezTo>
                <a:cubicBezTo>
                  <a:pt x="1255743" y="918883"/>
                  <a:pt x="1264889" y="917529"/>
                  <a:pt x="1273323" y="914366"/>
                </a:cubicBezTo>
                <a:cubicBezTo>
                  <a:pt x="1287686" y="908980"/>
                  <a:pt x="1302331" y="904135"/>
                  <a:pt x="1316052" y="897275"/>
                </a:cubicBezTo>
                <a:cubicBezTo>
                  <a:pt x="1325238" y="892682"/>
                  <a:pt x="1332072" y="883789"/>
                  <a:pt x="1341689" y="880183"/>
                </a:cubicBezTo>
                <a:cubicBezTo>
                  <a:pt x="1355289" y="875083"/>
                  <a:pt x="1370405" y="875459"/>
                  <a:pt x="1384418" y="871637"/>
                </a:cubicBezTo>
                <a:cubicBezTo>
                  <a:pt x="1401799" y="866897"/>
                  <a:pt x="1419579" y="862603"/>
                  <a:pt x="1435693" y="854546"/>
                </a:cubicBezTo>
                <a:cubicBezTo>
                  <a:pt x="1477933" y="833425"/>
                  <a:pt x="1457790" y="841482"/>
                  <a:pt x="1495514" y="828909"/>
                </a:cubicBezTo>
                <a:cubicBezTo>
                  <a:pt x="1504060" y="823212"/>
                  <a:pt x="1511965" y="816410"/>
                  <a:pt x="1521151" y="811817"/>
                </a:cubicBezTo>
                <a:cubicBezTo>
                  <a:pt x="1529208" y="807788"/>
                  <a:pt x="1538354" y="806434"/>
                  <a:pt x="1546789" y="803271"/>
                </a:cubicBezTo>
                <a:cubicBezTo>
                  <a:pt x="1561152" y="797885"/>
                  <a:pt x="1575797" y="793040"/>
                  <a:pt x="1589517" y="786180"/>
                </a:cubicBezTo>
                <a:cubicBezTo>
                  <a:pt x="1598704" y="781587"/>
                  <a:pt x="1606237" y="774184"/>
                  <a:pt x="1615155" y="769088"/>
                </a:cubicBezTo>
                <a:cubicBezTo>
                  <a:pt x="1644726" y="752190"/>
                  <a:pt x="1646211" y="753038"/>
                  <a:pt x="1674975" y="743451"/>
                </a:cubicBezTo>
                <a:cubicBezTo>
                  <a:pt x="1725589" y="705491"/>
                  <a:pt x="1697313" y="725710"/>
                  <a:pt x="1760433" y="683630"/>
                </a:cubicBezTo>
                <a:cubicBezTo>
                  <a:pt x="1777525" y="672236"/>
                  <a:pt x="1794378" y="660475"/>
                  <a:pt x="1811708" y="649447"/>
                </a:cubicBezTo>
                <a:cubicBezTo>
                  <a:pt x="1825721" y="640529"/>
                  <a:pt x="1840616" y="633023"/>
                  <a:pt x="1854437" y="623809"/>
                </a:cubicBezTo>
                <a:cubicBezTo>
                  <a:pt x="1913207" y="584629"/>
                  <a:pt x="1886225" y="596122"/>
                  <a:pt x="1931349" y="581080"/>
                </a:cubicBezTo>
                <a:cubicBezTo>
                  <a:pt x="1942743" y="572534"/>
                  <a:pt x="1953166" y="562509"/>
                  <a:pt x="1965532" y="555443"/>
                </a:cubicBezTo>
                <a:cubicBezTo>
                  <a:pt x="1973353" y="550974"/>
                  <a:pt x="1983675" y="551894"/>
                  <a:pt x="1991170" y="546897"/>
                </a:cubicBezTo>
                <a:cubicBezTo>
                  <a:pt x="2001226" y="540193"/>
                  <a:pt x="2006751" y="527964"/>
                  <a:pt x="2016807" y="521260"/>
                </a:cubicBezTo>
                <a:cubicBezTo>
                  <a:pt x="2032707" y="510660"/>
                  <a:pt x="2051306" y="504773"/>
                  <a:pt x="2068082" y="495623"/>
                </a:cubicBezTo>
                <a:cubicBezTo>
                  <a:pt x="2082664" y="487669"/>
                  <a:pt x="2096726" y="478788"/>
                  <a:pt x="2110811" y="469985"/>
                </a:cubicBezTo>
                <a:cubicBezTo>
                  <a:pt x="2119520" y="464542"/>
                  <a:pt x="2128091" y="458864"/>
                  <a:pt x="2136448" y="452894"/>
                </a:cubicBezTo>
                <a:cubicBezTo>
                  <a:pt x="2148038" y="444615"/>
                  <a:pt x="2158180" y="434173"/>
                  <a:pt x="2170631" y="427256"/>
                </a:cubicBezTo>
                <a:cubicBezTo>
                  <a:pt x="2184041" y="419806"/>
                  <a:pt x="2199342" y="416395"/>
                  <a:pt x="2213360" y="410165"/>
                </a:cubicBezTo>
                <a:cubicBezTo>
                  <a:pt x="2225002" y="404991"/>
                  <a:pt x="2235902" y="398247"/>
                  <a:pt x="2247544" y="393073"/>
                </a:cubicBezTo>
                <a:cubicBezTo>
                  <a:pt x="2278207" y="379445"/>
                  <a:pt x="2287716" y="376833"/>
                  <a:pt x="2315910" y="367436"/>
                </a:cubicBezTo>
                <a:cubicBezTo>
                  <a:pt x="2327304" y="358890"/>
                  <a:pt x="2337642" y="348715"/>
                  <a:pt x="2350093" y="341798"/>
                </a:cubicBezTo>
                <a:cubicBezTo>
                  <a:pt x="2370203" y="330626"/>
                  <a:pt x="2424480" y="314748"/>
                  <a:pt x="2444097" y="307615"/>
                </a:cubicBezTo>
                <a:cubicBezTo>
                  <a:pt x="2458514" y="302372"/>
                  <a:pt x="2472409" y="295765"/>
                  <a:pt x="2486826" y="290523"/>
                </a:cubicBezTo>
                <a:cubicBezTo>
                  <a:pt x="2506458" y="283384"/>
                  <a:pt x="2560708" y="267519"/>
                  <a:pt x="2580830" y="256340"/>
                </a:cubicBezTo>
                <a:cubicBezTo>
                  <a:pt x="2590667" y="250875"/>
                  <a:pt x="2626644" y="219614"/>
                  <a:pt x="2640650" y="213611"/>
                </a:cubicBezTo>
                <a:cubicBezTo>
                  <a:pt x="2651445" y="208984"/>
                  <a:pt x="2663439" y="207914"/>
                  <a:pt x="2674833" y="205066"/>
                </a:cubicBezTo>
                <a:cubicBezTo>
                  <a:pt x="2683379" y="199369"/>
                  <a:pt x="2691284" y="192567"/>
                  <a:pt x="2700471" y="187974"/>
                </a:cubicBezTo>
                <a:cubicBezTo>
                  <a:pt x="2720915" y="177752"/>
                  <a:pt x="2746644" y="169734"/>
                  <a:pt x="2768837" y="162337"/>
                </a:cubicBezTo>
                <a:cubicBezTo>
                  <a:pt x="2777383" y="156640"/>
                  <a:pt x="2785288" y="149838"/>
                  <a:pt x="2794474" y="145245"/>
                </a:cubicBezTo>
                <a:cubicBezTo>
                  <a:pt x="2811992" y="136486"/>
                  <a:pt x="2846590" y="131403"/>
                  <a:pt x="2862841" y="128153"/>
                </a:cubicBezTo>
                <a:cubicBezTo>
                  <a:pt x="2874235" y="119607"/>
                  <a:pt x="2883611" y="107306"/>
                  <a:pt x="2897024" y="102516"/>
                </a:cubicBezTo>
                <a:cubicBezTo>
                  <a:pt x="2924382" y="92745"/>
                  <a:pt x="2954299" y="92469"/>
                  <a:pt x="2982482" y="85424"/>
                </a:cubicBezTo>
                <a:cubicBezTo>
                  <a:pt x="2993876" y="82576"/>
                  <a:pt x="3005109" y="78980"/>
                  <a:pt x="3016665" y="76879"/>
                </a:cubicBezTo>
                <a:cubicBezTo>
                  <a:pt x="3036483" y="73276"/>
                  <a:pt x="3056617" y="71645"/>
                  <a:pt x="3076486" y="68333"/>
                </a:cubicBezTo>
                <a:cubicBezTo>
                  <a:pt x="3090813" y="65945"/>
                  <a:pt x="3104972" y="62636"/>
                  <a:pt x="3119215" y="59787"/>
                </a:cubicBezTo>
                <a:cubicBezTo>
                  <a:pt x="3127761" y="54090"/>
                  <a:pt x="3135235" y="46301"/>
                  <a:pt x="3144852" y="42695"/>
                </a:cubicBezTo>
                <a:cubicBezTo>
                  <a:pt x="3158452" y="37595"/>
                  <a:pt x="3173070" y="34781"/>
                  <a:pt x="3187581" y="34150"/>
                </a:cubicBezTo>
                <a:cubicBezTo>
                  <a:pt x="3304298" y="29076"/>
                  <a:pt x="3421166" y="28453"/>
                  <a:pt x="3537959" y="25604"/>
                </a:cubicBezTo>
                <a:cubicBezTo>
                  <a:pt x="3814741" y="-20528"/>
                  <a:pt x="3605858" y="7953"/>
                  <a:pt x="4170347" y="17058"/>
                </a:cubicBezTo>
                <a:cubicBezTo>
                  <a:pt x="4333141" y="49618"/>
                  <a:pt x="4105735" y="238"/>
                  <a:pt x="4247260" y="42695"/>
                </a:cubicBezTo>
                <a:cubicBezTo>
                  <a:pt x="4258661" y="46115"/>
                  <a:pt x="4350831" y="58599"/>
                  <a:pt x="4358355" y="59787"/>
                </a:cubicBezTo>
                <a:cubicBezTo>
                  <a:pt x="4519521" y="85235"/>
                  <a:pt x="4408432" y="73600"/>
                  <a:pt x="4597637" y="85424"/>
                </a:cubicBezTo>
                <a:cubicBezTo>
                  <a:pt x="4609031" y="91121"/>
                  <a:pt x="4620111" y="97498"/>
                  <a:pt x="4631820" y="102516"/>
                </a:cubicBezTo>
                <a:cubicBezTo>
                  <a:pt x="4660020" y="114602"/>
                  <a:pt x="4691750" y="119681"/>
                  <a:pt x="4717278" y="136699"/>
                </a:cubicBezTo>
                <a:cubicBezTo>
                  <a:pt x="4734370" y="148093"/>
                  <a:pt x="4752120" y="158557"/>
                  <a:pt x="4768553" y="170882"/>
                </a:cubicBezTo>
                <a:cubicBezTo>
                  <a:pt x="4779947" y="179428"/>
                  <a:pt x="4790370" y="189453"/>
                  <a:pt x="4802736" y="196520"/>
                </a:cubicBezTo>
                <a:cubicBezTo>
                  <a:pt x="4810557" y="200989"/>
                  <a:pt x="4819828" y="202217"/>
                  <a:pt x="4828374" y="205066"/>
                </a:cubicBezTo>
                <a:cubicBezTo>
                  <a:pt x="4839768" y="213612"/>
                  <a:pt x="4850106" y="223786"/>
                  <a:pt x="4862557" y="230703"/>
                </a:cubicBezTo>
                <a:cubicBezTo>
                  <a:pt x="4875967" y="238153"/>
                  <a:pt x="4891268" y="241564"/>
                  <a:pt x="4905286" y="247794"/>
                </a:cubicBezTo>
                <a:cubicBezTo>
                  <a:pt x="4916927" y="252968"/>
                  <a:pt x="4927828" y="259712"/>
                  <a:pt x="4939469" y="264886"/>
                </a:cubicBezTo>
                <a:cubicBezTo>
                  <a:pt x="4953487" y="271116"/>
                  <a:pt x="4968270" y="275550"/>
                  <a:pt x="4982198" y="281978"/>
                </a:cubicBezTo>
                <a:cubicBezTo>
                  <a:pt x="5005331" y="292655"/>
                  <a:pt x="5025846" y="309981"/>
                  <a:pt x="5050564" y="316161"/>
                </a:cubicBezTo>
                <a:cubicBezTo>
                  <a:pt x="5097106" y="327797"/>
                  <a:pt x="5074242" y="319455"/>
                  <a:pt x="5118931" y="341798"/>
                </a:cubicBezTo>
                <a:cubicBezTo>
                  <a:pt x="5152307" y="391864"/>
                  <a:pt x="5114872" y="346200"/>
                  <a:pt x="5178751" y="384527"/>
                </a:cubicBezTo>
                <a:cubicBezTo>
                  <a:pt x="5312866" y="464995"/>
                  <a:pt x="5118450" y="375804"/>
                  <a:pt x="5281301" y="435802"/>
                </a:cubicBezTo>
                <a:cubicBezTo>
                  <a:pt x="5316049" y="448604"/>
                  <a:pt x="5348719" y="466820"/>
                  <a:pt x="5383850" y="478531"/>
                </a:cubicBezTo>
                <a:cubicBezTo>
                  <a:pt x="5400942" y="484228"/>
                  <a:pt x="5419011" y="487566"/>
                  <a:pt x="5435125" y="495623"/>
                </a:cubicBezTo>
                <a:cubicBezTo>
                  <a:pt x="5446519" y="501320"/>
                  <a:pt x="5458247" y="506394"/>
                  <a:pt x="5469308" y="512714"/>
                </a:cubicBezTo>
                <a:cubicBezTo>
                  <a:pt x="5478226" y="517810"/>
                  <a:pt x="5485108" y="526855"/>
                  <a:pt x="5494946" y="529806"/>
                </a:cubicBezTo>
                <a:cubicBezTo>
                  <a:pt x="5514239" y="535594"/>
                  <a:pt x="5534826" y="535503"/>
                  <a:pt x="5554766" y="538351"/>
                </a:cubicBezTo>
                <a:cubicBezTo>
                  <a:pt x="5609771" y="556687"/>
                  <a:pt x="5552139" y="539337"/>
                  <a:pt x="5648770" y="555443"/>
                </a:cubicBezTo>
                <a:cubicBezTo>
                  <a:pt x="5660355" y="557374"/>
                  <a:pt x="5671559" y="561140"/>
                  <a:pt x="5682953" y="563989"/>
                </a:cubicBezTo>
                <a:cubicBezTo>
                  <a:pt x="5746547" y="611684"/>
                  <a:pt x="5685026" y="573225"/>
                  <a:pt x="5759865" y="598172"/>
                </a:cubicBezTo>
                <a:cubicBezTo>
                  <a:pt x="5771951" y="602201"/>
                  <a:pt x="5781962" y="611236"/>
                  <a:pt x="5794048" y="615264"/>
                </a:cubicBezTo>
                <a:cubicBezTo>
                  <a:pt x="5807828" y="619857"/>
                  <a:pt x="5822686" y="620286"/>
                  <a:pt x="5836777" y="623809"/>
                </a:cubicBezTo>
                <a:cubicBezTo>
                  <a:pt x="5845516" y="625994"/>
                  <a:pt x="5853753" y="629880"/>
                  <a:pt x="5862415" y="632355"/>
                </a:cubicBezTo>
                <a:cubicBezTo>
                  <a:pt x="5873708" y="635582"/>
                  <a:pt x="5885204" y="638052"/>
                  <a:pt x="5896598" y="640901"/>
                </a:cubicBezTo>
                <a:cubicBezTo>
                  <a:pt x="5972008" y="691177"/>
                  <a:pt x="5851477" y="614068"/>
                  <a:pt x="5973510" y="675084"/>
                </a:cubicBezTo>
                <a:cubicBezTo>
                  <a:pt x="5996299" y="686478"/>
                  <a:pt x="6017705" y="701210"/>
                  <a:pt x="6041876" y="709267"/>
                </a:cubicBezTo>
                <a:cubicBezTo>
                  <a:pt x="6100063" y="728663"/>
                  <a:pt x="6028504" y="704252"/>
                  <a:pt x="6110243" y="734905"/>
                </a:cubicBezTo>
                <a:cubicBezTo>
                  <a:pt x="6176087" y="759597"/>
                  <a:pt x="6089245" y="725057"/>
                  <a:pt x="6170063" y="751996"/>
                </a:cubicBezTo>
                <a:cubicBezTo>
                  <a:pt x="6184616" y="756847"/>
                  <a:pt x="6198549" y="763391"/>
                  <a:pt x="6212792" y="769088"/>
                </a:cubicBezTo>
                <a:cubicBezTo>
                  <a:pt x="6272459" y="828753"/>
                  <a:pt x="6206349" y="770288"/>
                  <a:pt x="6264067" y="803271"/>
                </a:cubicBezTo>
                <a:cubicBezTo>
                  <a:pt x="6331854" y="842008"/>
                  <a:pt x="6264470" y="820465"/>
                  <a:pt x="6332433" y="837454"/>
                </a:cubicBezTo>
                <a:cubicBezTo>
                  <a:pt x="6343828" y="843151"/>
                  <a:pt x="6354907" y="849528"/>
                  <a:pt x="6366617" y="854546"/>
                </a:cubicBezTo>
                <a:cubicBezTo>
                  <a:pt x="6374897" y="858094"/>
                  <a:pt x="6383788" y="860014"/>
                  <a:pt x="6392254" y="863092"/>
                </a:cubicBezTo>
                <a:cubicBezTo>
                  <a:pt x="6415127" y="871409"/>
                  <a:pt x="6438463" y="878658"/>
                  <a:pt x="6460620" y="888729"/>
                </a:cubicBezTo>
                <a:cubicBezTo>
                  <a:pt x="6530188" y="920351"/>
                  <a:pt x="6426339" y="895835"/>
                  <a:pt x="6537532" y="914366"/>
                </a:cubicBezTo>
                <a:cubicBezTo>
                  <a:pt x="6551775" y="920063"/>
                  <a:pt x="6565708" y="926607"/>
                  <a:pt x="6580261" y="931458"/>
                </a:cubicBezTo>
                <a:cubicBezTo>
                  <a:pt x="6591404" y="935172"/>
                  <a:pt x="6603940" y="934751"/>
                  <a:pt x="6614445" y="940004"/>
                </a:cubicBezTo>
                <a:cubicBezTo>
                  <a:pt x="6699951" y="982756"/>
                  <a:pt x="6584735" y="956513"/>
                  <a:pt x="6708448" y="974187"/>
                </a:cubicBezTo>
                <a:cubicBezTo>
                  <a:pt x="6753512" y="1004230"/>
                  <a:pt x="6713083" y="981429"/>
                  <a:pt x="6768269" y="999824"/>
                </a:cubicBezTo>
                <a:cubicBezTo>
                  <a:pt x="6782822" y="1004675"/>
                  <a:pt x="6796581" y="1011673"/>
                  <a:pt x="6810998" y="1016916"/>
                </a:cubicBezTo>
                <a:cubicBezTo>
                  <a:pt x="6827929" y="1023073"/>
                  <a:pt x="6845181" y="1028311"/>
                  <a:pt x="6862273" y="1034008"/>
                </a:cubicBezTo>
                <a:lnTo>
                  <a:pt x="6913547" y="1051099"/>
                </a:lnTo>
                <a:cubicBezTo>
                  <a:pt x="6924942" y="1056796"/>
                  <a:pt x="6935529" y="1064530"/>
                  <a:pt x="6947731" y="1068191"/>
                </a:cubicBezTo>
                <a:cubicBezTo>
                  <a:pt x="6964327" y="1073170"/>
                  <a:pt x="6981914" y="1073888"/>
                  <a:pt x="6999005" y="1076737"/>
                </a:cubicBezTo>
                <a:cubicBezTo>
                  <a:pt x="7013248" y="1085283"/>
                  <a:pt x="7026312" y="1096205"/>
                  <a:pt x="7041734" y="1102374"/>
                </a:cubicBezTo>
                <a:cubicBezTo>
                  <a:pt x="7055220" y="1107768"/>
                  <a:pt x="7070284" y="1107769"/>
                  <a:pt x="7084463" y="1110920"/>
                </a:cubicBezTo>
                <a:cubicBezTo>
                  <a:pt x="7095928" y="1113468"/>
                  <a:pt x="7107353" y="1116240"/>
                  <a:pt x="7118646" y="1119466"/>
                </a:cubicBezTo>
                <a:cubicBezTo>
                  <a:pt x="7154813" y="1129799"/>
                  <a:pt x="7140693" y="1130767"/>
                  <a:pt x="7187013" y="1136557"/>
                </a:cubicBezTo>
                <a:cubicBezTo>
                  <a:pt x="7218234" y="1140460"/>
                  <a:pt x="7249709" y="1141972"/>
                  <a:pt x="7281017" y="1145103"/>
                </a:cubicBezTo>
                <a:cubicBezTo>
                  <a:pt x="7306684" y="1147670"/>
                  <a:pt x="7332135" y="1153452"/>
                  <a:pt x="7357929" y="1153649"/>
                </a:cubicBezTo>
                <a:lnTo>
                  <a:pt x="8400516" y="1153649"/>
                </a:ln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>
            <a:endCxn id="49" idx="0"/>
          </p:cNvCxnSpPr>
          <p:nvPr/>
        </p:nvCxnSpPr>
        <p:spPr>
          <a:xfrm>
            <a:off x="4139952" y="2973970"/>
            <a:ext cx="9421" cy="1860928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118995" y="3713082"/>
            <a:ext cx="669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Shaft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5" name="Straight Arrow Connector 24"/>
          <p:cNvCxnSpPr>
            <a:stCxn id="6" idx="59"/>
          </p:cNvCxnSpPr>
          <p:nvPr/>
        </p:nvCxnSpPr>
        <p:spPr>
          <a:xfrm>
            <a:off x="3965249" y="2999574"/>
            <a:ext cx="0" cy="186958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304721" y="3913311"/>
            <a:ext cx="691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~400m</a:t>
            </a:r>
            <a:endParaRPr lang="en-GB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1659636" y="92621"/>
              <a:ext cx="5824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Inclined Access Tunnels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7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0" y="6592824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</p:spTree>
    <p:extLst>
      <p:ext uri="{BB962C8B-B14F-4D97-AF65-F5344CB8AC3E}">
        <p14:creationId xmlns:p14="http://schemas.microsoft.com/office/powerpoint/2010/main" val="73439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4355976" y="4941168"/>
            <a:ext cx="5970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/>
          <p:cNvSpPr/>
          <p:nvPr/>
        </p:nvSpPr>
        <p:spPr>
          <a:xfrm>
            <a:off x="3942769" y="4834898"/>
            <a:ext cx="413207" cy="178278"/>
          </a:xfrm>
          <a:prstGeom prst="round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098" name="Picture 2" descr="Future Circular Collider Study Kickoff Meeti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9563" y="77472"/>
            <a:ext cx="1854437" cy="726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980728"/>
            <a:ext cx="3419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Shaft (vertical) vs. Inclined tunnel?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21439627">
            <a:off x="4067944" y="4386590"/>
            <a:ext cx="764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2800m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21439627">
            <a:off x="7747886" y="3518660"/>
            <a:ext cx="660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395m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21439627">
            <a:off x="6264222" y="4300354"/>
            <a:ext cx="317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3</a:t>
            </a:r>
            <a:r>
              <a:rPr lang="en-GB" sz="1200" baseline="30000" dirty="0" smtClean="0">
                <a:solidFill>
                  <a:schemeClr val="bg1"/>
                </a:solidFill>
              </a:rPr>
              <a:t>o</a:t>
            </a:r>
            <a:endParaRPr lang="en-GB" sz="1600" baseline="30000" dirty="0">
              <a:solidFill>
                <a:schemeClr val="bg1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27290" y="2973970"/>
            <a:ext cx="8400516" cy="1162194"/>
          </a:xfrm>
          <a:custGeom>
            <a:avLst/>
            <a:gdLst>
              <a:gd name="connsiteX0" fmla="*/ 0 w 8400516"/>
              <a:gd name="connsiteY0" fmla="*/ 1162194 h 1162194"/>
              <a:gd name="connsiteX1" fmla="*/ 68366 w 8400516"/>
              <a:gd name="connsiteY1" fmla="*/ 1153649 h 1162194"/>
              <a:gd name="connsiteX2" fmla="*/ 94003 w 8400516"/>
              <a:gd name="connsiteY2" fmla="*/ 1145103 h 1162194"/>
              <a:gd name="connsiteX3" fmla="*/ 367469 w 8400516"/>
              <a:gd name="connsiteY3" fmla="*/ 1128011 h 1162194"/>
              <a:gd name="connsiteX4" fmla="*/ 452927 w 8400516"/>
              <a:gd name="connsiteY4" fmla="*/ 1119466 h 1162194"/>
              <a:gd name="connsiteX5" fmla="*/ 478564 w 8400516"/>
              <a:gd name="connsiteY5" fmla="*/ 1110920 h 1162194"/>
              <a:gd name="connsiteX6" fmla="*/ 529839 w 8400516"/>
              <a:gd name="connsiteY6" fmla="*/ 1102374 h 1162194"/>
              <a:gd name="connsiteX7" fmla="*/ 709301 w 8400516"/>
              <a:gd name="connsiteY7" fmla="*/ 1076737 h 1162194"/>
              <a:gd name="connsiteX8" fmla="*/ 752030 w 8400516"/>
              <a:gd name="connsiteY8" fmla="*/ 1059645 h 1162194"/>
              <a:gd name="connsiteX9" fmla="*/ 777667 w 8400516"/>
              <a:gd name="connsiteY9" fmla="*/ 1051099 h 1162194"/>
              <a:gd name="connsiteX10" fmla="*/ 837488 w 8400516"/>
              <a:gd name="connsiteY10" fmla="*/ 1042553 h 1162194"/>
              <a:gd name="connsiteX11" fmla="*/ 1042587 w 8400516"/>
              <a:gd name="connsiteY11" fmla="*/ 1008370 h 1162194"/>
              <a:gd name="connsiteX12" fmla="*/ 1110953 w 8400516"/>
              <a:gd name="connsiteY12" fmla="*/ 991279 h 1162194"/>
              <a:gd name="connsiteX13" fmla="*/ 1136590 w 8400516"/>
              <a:gd name="connsiteY13" fmla="*/ 974187 h 1162194"/>
              <a:gd name="connsiteX14" fmla="*/ 1162228 w 8400516"/>
              <a:gd name="connsiteY14" fmla="*/ 965641 h 1162194"/>
              <a:gd name="connsiteX15" fmla="*/ 1222048 w 8400516"/>
              <a:gd name="connsiteY15" fmla="*/ 940004 h 1162194"/>
              <a:gd name="connsiteX16" fmla="*/ 1247686 w 8400516"/>
              <a:gd name="connsiteY16" fmla="*/ 922912 h 1162194"/>
              <a:gd name="connsiteX17" fmla="*/ 1273323 w 8400516"/>
              <a:gd name="connsiteY17" fmla="*/ 914366 h 1162194"/>
              <a:gd name="connsiteX18" fmla="*/ 1316052 w 8400516"/>
              <a:gd name="connsiteY18" fmla="*/ 897275 h 1162194"/>
              <a:gd name="connsiteX19" fmla="*/ 1341689 w 8400516"/>
              <a:gd name="connsiteY19" fmla="*/ 880183 h 1162194"/>
              <a:gd name="connsiteX20" fmla="*/ 1384418 w 8400516"/>
              <a:gd name="connsiteY20" fmla="*/ 871637 h 1162194"/>
              <a:gd name="connsiteX21" fmla="*/ 1435693 w 8400516"/>
              <a:gd name="connsiteY21" fmla="*/ 854546 h 1162194"/>
              <a:gd name="connsiteX22" fmla="*/ 1495514 w 8400516"/>
              <a:gd name="connsiteY22" fmla="*/ 828909 h 1162194"/>
              <a:gd name="connsiteX23" fmla="*/ 1521151 w 8400516"/>
              <a:gd name="connsiteY23" fmla="*/ 811817 h 1162194"/>
              <a:gd name="connsiteX24" fmla="*/ 1546789 w 8400516"/>
              <a:gd name="connsiteY24" fmla="*/ 803271 h 1162194"/>
              <a:gd name="connsiteX25" fmla="*/ 1589517 w 8400516"/>
              <a:gd name="connsiteY25" fmla="*/ 786180 h 1162194"/>
              <a:gd name="connsiteX26" fmla="*/ 1615155 w 8400516"/>
              <a:gd name="connsiteY26" fmla="*/ 769088 h 1162194"/>
              <a:gd name="connsiteX27" fmla="*/ 1674975 w 8400516"/>
              <a:gd name="connsiteY27" fmla="*/ 743451 h 1162194"/>
              <a:gd name="connsiteX28" fmla="*/ 1760433 w 8400516"/>
              <a:gd name="connsiteY28" fmla="*/ 683630 h 1162194"/>
              <a:gd name="connsiteX29" fmla="*/ 1811708 w 8400516"/>
              <a:gd name="connsiteY29" fmla="*/ 649447 h 1162194"/>
              <a:gd name="connsiteX30" fmla="*/ 1854437 w 8400516"/>
              <a:gd name="connsiteY30" fmla="*/ 623809 h 1162194"/>
              <a:gd name="connsiteX31" fmla="*/ 1931349 w 8400516"/>
              <a:gd name="connsiteY31" fmla="*/ 581080 h 1162194"/>
              <a:gd name="connsiteX32" fmla="*/ 1965532 w 8400516"/>
              <a:gd name="connsiteY32" fmla="*/ 555443 h 1162194"/>
              <a:gd name="connsiteX33" fmla="*/ 1991170 w 8400516"/>
              <a:gd name="connsiteY33" fmla="*/ 546897 h 1162194"/>
              <a:gd name="connsiteX34" fmla="*/ 2016807 w 8400516"/>
              <a:gd name="connsiteY34" fmla="*/ 521260 h 1162194"/>
              <a:gd name="connsiteX35" fmla="*/ 2068082 w 8400516"/>
              <a:gd name="connsiteY35" fmla="*/ 495623 h 1162194"/>
              <a:gd name="connsiteX36" fmla="*/ 2110811 w 8400516"/>
              <a:gd name="connsiteY36" fmla="*/ 469985 h 1162194"/>
              <a:gd name="connsiteX37" fmla="*/ 2136448 w 8400516"/>
              <a:gd name="connsiteY37" fmla="*/ 452894 h 1162194"/>
              <a:gd name="connsiteX38" fmla="*/ 2170631 w 8400516"/>
              <a:gd name="connsiteY38" fmla="*/ 427256 h 1162194"/>
              <a:gd name="connsiteX39" fmla="*/ 2213360 w 8400516"/>
              <a:gd name="connsiteY39" fmla="*/ 410165 h 1162194"/>
              <a:gd name="connsiteX40" fmla="*/ 2247544 w 8400516"/>
              <a:gd name="connsiteY40" fmla="*/ 393073 h 1162194"/>
              <a:gd name="connsiteX41" fmla="*/ 2315910 w 8400516"/>
              <a:gd name="connsiteY41" fmla="*/ 367436 h 1162194"/>
              <a:gd name="connsiteX42" fmla="*/ 2350093 w 8400516"/>
              <a:gd name="connsiteY42" fmla="*/ 341798 h 1162194"/>
              <a:gd name="connsiteX43" fmla="*/ 2444097 w 8400516"/>
              <a:gd name="connsiteY43" fmla="*/ 307615 h 1162194"/>
              <a:gd name="connsiteX44" fmla="*/ 2486826 w 8400516"/>
              <a:gd name="connsiteY44" fmla="*/ 290523 h 1162194"/>
              <a:gd name="connsiteX45" fmla="*/ 2580830 w 8400516"/>
              <a:gd name="connsiteY45" fmla="*/ 256340 h 1162194"/>
              <a:gd name="connsiteX46" fmla="*/ 2640650 w 8400516"/>
              <a:gd name="connsiteY46" fmla="*/ 213611 h 1162194"/>
              <a:gd name="connsiteX47" fmla="*/ 2674833 w 8400516"/>
              <a:gd name="connsiteY47" fmla="*/ 205066 h 1162194"/>
              <a:gd name="connsiteX48" fmla="*/ 2700471 w 8400516"/>
              <a:gd name="connsiteY48" fmla="*/ 187974 h 1162194"/>
              <a:gd name="connsiteX49" fmla="*/ 2768837 w 8400516"/>
              <a:gd name="connsiteY49" fmla="*/ 162337 h 1162194"/>
              <a:gd name="connsiteX50" fmla="*/ 2794474 w 8400516"/>
              <a:gd name="connsiteY50" fmla="*/ 145245 h 1162194"/>
              <a:gd name="connsiteX51" fmla="*/ 2862841 w 8400516"/>
              <a:gd name="connsiteY51" fmla="*/ 128153 h 1162194"/>
              <a:gd name="connsiteX52" fmla="*/ 2897024 w 8400516"/>
              <a:gd name="connsiteY52" fmla="*/ 102516 h 1162194"/>
              <a:gd name="connsiteX53" fmla="*/ 2982482 w 8400516"/>
              <a:gd name="connsiteY53" fmla="*/ 85424 h 1162194"/>
              <a:gd name="connsiteX54" fmla="*/ 3016665 w 8400516"/>
              <a:gd name="connsiteY54" fmla="*/ 76879 h 1162194"/>
              <a:gd name="connsiteX55" fmla="*/ 3076486 w 8400516"/>
              <a:gd name="connsiteY55" fmla="*/ 68333 h 1162194"/>
              <a:gd name="connsiteX56" fmla="*/ 3119215 w 8400516"/>
              <a:gd name="connsiteY56" fmla="*/ 59787 h 1162194"/>
              <a:gd name="connsiteX57" fmla="*/ 3144852 w 8400516"/>
              <a:gd name="connsiteY57" fmla="*/ 42695 h 1162194"/>
              <a:gd name="connsiteX58" fmla="*/ 3187581 w 8400516"/>
              <a:gd name="connsiteY58" fmla="*/ 34150 h 1162194"/>
              <a:gd name="connsiteX59" fmla="*/ 3537959 w 8400516"/>
              <a:gd name="connsiteY59" fmla="*/ 25604 h 1162194"/>
              <a:gd name="connsiteX60" fmla="*/ 4170347 w 8400516"/>
              <a:gd name="connsiteY60" fmla="*/ 17058 h 1162194"/>
              <a:gd name="connsiteX61" fmla="*/ 4247260 w 8400516"/>
              <a:gd name="connsiteY61" fmla="*/ 42695 h 1162194"/>
              <a:gd name="connsiteX62" fmla="*/ 4358355 w 8400516"/>
              <a:gd name="connsiteY62" fmla="*/ 59787 h 1162194"/>
              <a:gd name="connsiteX63" fmla="*/ 4597637 w 8400516"/>
              <a:gd name="connsiteY63" fmla="*/ 85424 h 1162194"/>
              <a:gd name="connsiteX64" fmla="*/ 4631820 w 8400516"/>
              <a:gd name="connsiteY64" fmla="*/ 102516 h 1162194"/>
              <a:gd name="connsiteX65" fmla="*/ 4717278 w 8400516"/>
              <a:gd name="connsiteY65" fmla="*/ 136699 h 1162194"/>
              <a:gd name="connsiteX66" fmla="*/ 4768553 w 8400516"/>
              <a:gd name="connsiteY66" fmla="*/ 170882 h 1162194"/>
              <a:gd name="connsiteX67" fmla="*/ 4802736 w 8400516"/>
              <a:gd name="connsiteY67" fmla="*/ 196520 h 1162194"/>
              <a:gd name="connsiteX68" fmla="*/ 4828374 w 8400516"/>
              <a:gd name="connsiteY68" fmla="*/ 205066 h 1162194"/>
              <a:gd name="connsiteX69" fmla="*/ 4862557 w 8400516"/>
              <a:gd name="connsiteY69" fmla="*/ 230703 h 1162194"/>
              <a:gd name="connsiteX70" fmla="*/ 4905286 w 8400516"/>
              <a:gd name="connsiteY70" fmla="*/ 247794 h 1162194"/>
              <a:gd name="connsiteX71" fmla="*/ 4939469 w 8400516"/>
              <a:gd name="connsiteY71" fmla="*/ 264886 h 1162194"/>
              <a:gd name="connsiteX72" fmla="*/ 4982198 w 8400516"/>
              <a:gd name="connsiteY72" fmla="*/ 281978 h 1162194"/>
              <a:gd name="connsiteX73" fmla="*/ 5050564 w 8400516"/>
              <a:gd name="connsiteY73" fmla="*/ 316161 h 1162194"/>
              <a:gd name="connsiteX74" fmla="*/ 5118931 w 8400516"/>
              <a:gd name="connsiteY74" fmla="*/ 341798 h 1162194"/>
              <a:gd name="connsiteX75" fmla="*/ 5178751 w 8400516"/>
              <a:gd name="connsiteY75" fmla="*/ 384527 h 1162194"/>
              <a:gd name="connsiteX76" fmla="*/ 5281301 w 8400516"/>
              <a:gd name="connsiteY76" fmla="*/ 435802 h 1162194"/>
              <a:gd name="connsiteX77" fmla="*/ 5383850 w 8400516"/>
              <a:gd name="connsiteY77" fmla="*/ 478531 h 1162194"/>
              <a:gd name="connsiteX78" fmla="*/ 5435125 w 8400516"/>
              <a:gd name="connsiteY78" fmla="*/ 495623 h 1162194"/>
              <a:gd name="connsiteX79" fmla="*/ 5469308 w 8400516"/>
              <a:gd name="connsiteY79" fmla="*/ 512714 h 1162194"/>
              <a:gd name="connsiteX80" fmla="*/ 5494946 w 8400516"/>
              <a:gd name="connsiteY80" fmla="*/ 529806 h 1162194"/>
              <a:gd name="connsiteX81" fmla="*/ 5554766 w 8400516"/>
              <a:gd name="connsiteY81" fmla="*/ 538351 h 1162194"/>
              <a:gd name="connsiteX82" fmla="*/ 5648770 w 8400516"/>
              <a:gd name="connsiteY82" fmla="*/ 555443 h 1162194"/>
              <a:gd name="connsiteX83" fmla="*/ 5682953 w 8400516"/>
              <a:gd name="connsiteY83" fmla="*/ 563989 h 1162194"/>
              <a:gd name="connsiteX84" fmla="*/ 5759865 w 8400516"/>
              <a:gd name="connsiteY84" fmla="*/ 598172 h 1162194"/>
              <a:gd name="connsiteX85" fmla="*/ 5794048 w 8400516"/>
              <a:gd name="connsiteY85" fmla="*/ 615264 h 1162194"/>
              <a:gd name="connsiteX86" fmla="*/ 5836777 w 8400516"/>
              <a:gd name="connsiteY86" fmla="*/ 623809 h 1162194"/>
              <a:gd name="connsiteX87" fmla="*/ 5862415 w 8400516"/>
              <a:gd name="connsiteY87" fmla="*/ 632355 h 1162194"/>
              <a:gd name="connsiteX88" fmla="*/ 5896598 w 8400516"/>
              <a:gd name="connsiteY88" fmla="*/ 640901 h 1162194"/>
              <a:gd name="connsiteX89" fmla="*/ 5973510 w 8400516"/>
              <a:gd name="connsiteY89" fmla="*/ 675084 h 1162194"/>
              <a:gd name="connsiteX90" fmla="*/ 6041876 w 8400516"/>
              <a:gd name="connsiteY90" fmla="*/ 709267 h 1162194"/>
              <a:gd name="connsiteX91" fmla="*/ 6110243 w 8400516"/>
              <a:gd name="connsiteY91" fmla="*/ 734905 h 1162194"/>
              <a:gd name="connsiteX92" fmla="*/ 6170063 w 8400516"/>
              <a:gd name="connsiteY92" fmla="*/ 751996 h 1162194"/>
              <a:gd name="connsiteX93" fmla="*/ 6212792 w 8400516"/>
              <a:gd name="connsiteY93" fmla="*/ 769088 h 1162194"/>
              <a:gd name="connsiteX94" fmla="*/ 6264067 w 8400516"/>
              <a:gd name="connsiteY94" fmla="*/ 803271 h 1162194"/>
              <a:gd name="connsiteX95" fmla="*/ 6332433 w 8400516"/>
              <a:gd name="connsiteY95" fmla="*/ 837454 h 1162194"/>
              <a:gd name="connsiteX96" fmla="*/ 6366617 w 8400516"/>
              <a:gd name="connsiteY96" fmla="*/ 854546 h 1162194"/>
              <a:gd name="connsiteX97" fmla="*/ 6392254 w 8400516"/>
              <a:gd name="connsiteY97" fmla="*/ 863092 h 1162194"/>
              <a:gd name="connsiteX98" fmla="*/ 6460620 w 8400516"/>
              <a:gd name="connsiteY98" fmla="*/ 888729 h 1162194"/>
              <a:gd name="connsiteX99" fmla="*/ 6537532 w 8400516"/>
              <a:gd name="connsiteY99" fmla="*/ 914366 h 1162194"/>
              <a:gd name="connsiteX100" fmla="*/ 6580261 w 8400516"/>
              <a:gd name="connsiteY100" fmla="*/ 931458 h 1162194"/>
              <a:gd name="connsiteX101" fmla="*/ 6614445 w 8400516"/>
              <a:gd name="connsiteY101" fmla="*/ 940004 h 1162194"/>
              <a:gd name="connsiteX102" fmla="*/ 6708448 w 8400516"/>
              <a:gd name="connsiteY102" fmla="*/ 974187 h 1162194"/>
              <a:gd name="connsiteX103" fmla="*/ 6768269 w 8400516"/>
              <a:gd name="connsiteY103" fmla="*/ 999824 h 1162194"/>
              <a:gd name="connsiteX104" fmla="*/ 6810998 w 8400516"/>
              <a:gd name="connsiteY104" fmla="*/ 1016916 h 1162194"/>
              <a:gd name="connsiteX105" fmla="*/ 6862273 w 8400516"/>
              <a:gd name="connsiteY105" fmla="*/ 1034008 h 1162194"/>
              <a:gd name="connsiteX106" fmla="*/ 6913547 w 8400516"/>
              <a:gd name="connsiteY106" fmla="*/ 1051099 h 1162194"/>
              <a:gd name="connsiteX107" fmla="*/ 6947731 w 8400516"/>
              <a:gd name="connsiteY107" fmla="*/ 1068191 h 1162194"/>
              <a:gd name="connsiteX108" fmla="*/ 6999005 w 8400516"/>
              <a:gd name="connsiteY108" fmla="*/ 1076737 h 1162194"/>
              <a:gd name="connsiteX109" fmla="*/ 7041734 w 8400516"/>
              <a:gd name="connsiteY109" fmla="*/ 1102374 h 1162194"/>
              <a:gd name="connsiteX110" fmla="*/ 7084463 w 8400516"/>
              <a:gd name="connsiteY110" fmla="*/ 1110920 h 1162194"/>
              <a:gd name="connsiteX111" fmla="*/ 7118646 w 8400516"/>
              <a:gd name="connsiteY111" fmla="*/ 1119466 h 1162194"/>
              <a:gd name="connsiteX112" fmla="*/ 7187013 w 8400516"/>
              <a:gd name="connsiteY112" fmla="*/ 1136557 h 1162194"/>
              <a:gd name="connsiteX113" fmla="*/ 7281017 w 8400516"/>
              <a:gd name="connsiteY113" fmla="*/ 1145103 h 1162194"/>
              <a:gd name="connsiteX114" fmla="*/ 7357929 w 8400516"/>
              <a:gd name="connsiteY114" fmla="*/ 1153649 h 1162194"/>
              <a:gd name="connsiteX115" fmla="*/ 8400516 w 8400516"/>
              <a:gd name="connsiteY115" fmla="*/ 1153649 h 116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8400516" h="1162194">
                <a:moveTo>
                  <a:pt x="0" y="1162194"/>
                </a:moveTo>
                <a:cubicBezTo>
                  <a:pt x="22789" y="1159346"/>
                  <a:pt x="45770" y="1157757"/>
                  <a:pt x="68366" y="1153649"/>
                </a:cubicBezTo>
                <a:cubicBezTo>
                  <a:pt x="77229" y="1152038"/>
                  <a:pt x="85100" y="1146473"/>
                  <a:pt x="94003" y="1145103"/>
                </a:cubicBezTo>
                <a:cubicBezTo>
                  <a:pt x="168420" y="1133654"/>
                  <a:pt x="311847" y="1130539"/>
                  <a:pt x="367469" y="1128011"/>
                </a:cubicBezTo>
                <a:cubicBezTo>
                  <a:pt x="395955" y="1125163"/>
                  <a:pt x="424632" y="1123819"/>
                  <a:pt x="452927" y="1119466"/>
                </a:cubicBezTo>
                <a:cubicBezTo>
                  <a:pt x="461830" y="1118096"/>
                  <a:pt x="469771" y="1112874"/>
                  <a:pt x="478564" y="1110920"/>
                </a:cubicBezTo>
                <a:cubicBezTo>
                  <a:pt x="495479" y="1107161"/>
                  <a:pt x="512747" y="1105223"/>
                  <a:pt x="529839" y="1102374"/>
                </a:cubicBezTo>
                <a:cubicBezTo>
                  <a:pt x="615615" y="1073781"/>
                  <a:pt x="482402" y="1116197"/>
                  <a:pt x="709301" y="1076737"/>
                </a:cubicBezTo>
                <a:cubicBezTo>
                  <a:pt x="724414" y="1074109"/>
                  <a:pt x="737667" y="1065031"/>
                  <a:pt x="752030" y="1059645"/>
                </a:cubicBezTo>
                <a:cubicBezTo>
                  <a:pt x="760464" y="1056482"/>
                  <a:pt x="768834" y="1052866"/>
                  <a:pt x="777667" y="1051099"/>
                </a:cubicBezTo>
                <a:cubicBezTo>
                  <a:pt x="797419" y="1047149"/>
                  <a:pt x="817548" y="1045402"/>
                  <a:pt x="837488" y="1042553"/>
                </a:cubicBezTo>
                <a:cubicBezTo>
                  <a:pt x="933252" y="985096"/>
                  <a:pt x="842224" y="1030632"/>
                  <a:pt x="1042587" y="1008370"/>
                </a:cubicBezTo>
                <a:cubicBezTo>
                  <a:pt x="1065933" y="1005776"/>
                  <a:pt x="1110953" y="991279"/>
                  <a:pt x="1110953" y="991279"/>
                </a:cubicBezTo>
                <a:cubicBezTo>
                  <a:pt x="1119499" y="985582"/>
                  <a:pt x="1127404" y="978780"/>
                  <a:pt x="1136590" y="974187"/>
                </a:cubicBezTo>
                <a:cubicBezTo>
                  <a:pt x="1144647" y="970158"/>
                  <a:pt x="1153864" y="968987"/>
                  <a:pt x="1162228" y="965641"/>
                </a:cubicBezTo>
                <a:cubicBezTo>
                  <a:pt x="1182370" y="957584"/>
                  <a:pt x="1202644" y="949706"/>
                  <a:pt x="1222048" y="940004"/>
                </a:cubicBezTo>
                <a:cubicBezTo>
                  <a:pt x="1231235" y="935411"/>
                  <a:pt x="1238499" y="927505"/>
                  <a:pt x="1247686" y="922912"/>
                </a:cubicBezTo>
                <a:cubicBezTo>
                  <a:pt x="1255743" y="918883"/>
                  <a:pt x="1264889" y="917529"/>
                  <a:pt x="1273323" y="914366"/>
                </a:cubicBezTo>
                <a:cubicBezTo>
                  <a:pt x="1287686" y="908980"/>
                  <a:pt x="1302331" y="904135"/>
                  <a:pt x="1316052" y="897275"/>
                </a:cubicBezTo>
                <a:cubicBezTo>
                  <a:pt x="1325238" y="892682"/>
                  <a:pt x="1332072" y="883789"/>
                  <a:pt x="1341689" y="880183"/>
                </a:cubicBezTo>
                <a:cubicBezTo>
                  <a:pt x="1355289" y="875083"/>
                  <a:pt x="1370405" y="875459"/>
                  <a:pt x="1384418" y="871637"/>
                </a:cubicBezTo>
                <a:cubicBezTo>
                  <a:pt x="1401799" y="866897"/>
                  <a:pt x="1419579" y="862603"/>
                  <a:pt x="1435693" y="854546"/>
                </a:cubicBezTo>
                <a:cubicBezTo>
                  <a:pt x="1477933" y="833425"/>
                  <a:pt x="1457790" y="841482"/>
                  <a:pt x="1495514" y="828909"/>
                </a:cubicBezTo>
                <a:cubicBezTo>
                  <a:pt x="1504060" y="823212"/>
                  <a:pt x="1511965" y="816410"/>
                  <a:pt x="1521151" y="811817"/>
                </a:cubicBezTo>
                <a:cubicBezTo>
                  <a:pt x="1529208" y="807788"/>
                  <a:pt x="1538354" y="806434"/>
                  <a:pt x="1546789" y="803271"/>
                </a:cubicBezTo>
                <a:cubicBezTo>
                  <a:pt x="1561152" y="797885"/>
                  <a:pt x="1575797" y="793040"/>
                  <a:pt x="1589517" y="786180"/>
                </a:cubicBezTo>
                <a:cubicBezTo>
                  <a:pt x="1598704" y="781587"/>
                  <a:pt x="1606237" y="774184"/>
                  <a:pt x="1615155" y="769088"/>
                </a:cubicBezTo>
                <a:cubicBezTo>
                  <a:pt x="1644726" y="752190"/>
                  <a:pt x="1646211" y="753038"/>
                  <a:pt x="1674975" y="743451"/>
                </a:cubicBezTo>
                <a:cubicBezTo>
                  <a:pt x="1725589" y="705491"/>
                  <a:pt x="1697313" y="725710"/>
                  <a:pt x="1760433" y="683630"/>
                </a:cubicBezTo>
                <a:cubicBezTo>
                  <a:pt x="1777525" y="672236"/>
                  <a:pt x="1794378" y="660475"/>
                  <a:pt x="1811708" y="649447"/>
                </a:cubicBezTo>
                <a:cubicBezTo>
                  <a:pt x="1825721" y="640529"/>
                  <a:pt x="1840616" y="633023"/>
                  <a:pt x="1854437" y="623809"/>
                </a:cubicBezTo>
                <a:cubicBezTo>
                  <a:pt x="1913207" y="584629"/>
                  <a:pt x="1886225" y="596122"/>
                  <a:pt x="1931349" y="581080"/>
                </a:cubicBezTo>
                <a:cubicBezTo>
                  <a:pt x="1942743" y="572534"/>
                  <a:pt x="1953166" y="562509"/>
                  <a:pt x="1965532" y="555443"/>
                </a:cubicBezTo>
                <a:cubicBezTo>
                  <a:pt x="1973353" y="550974"/>
                  <a:pt x="1983675" y="551894"/>
                  <a:pt x="1991170" y="546897"/>
                </a:cubicBezTo>
                <a:cubicBezTo>
                  <a:pt x="2001226" y="540193"/>
                  <a:pt x="2006751" y="527964"/>
                  <a:pt x="2016807" y="521260"/>
                </a:cubicBezTo>
                <a:cubicBezTo>
                  <a:pt x="2032707" y="510660"/>
                  <a:pt x="2051306" y="504773"/>
                  <a:pt x="2068082" y="495623"/>
                </a:cubicBezTo>
                <a:cubicBezTo>
                  <a:pt x="2082664" y="487669"/>
                  <a:pt x="2096726" y="478788"/>
                  <a:pt x="2110811" y="469985"/>
                </a:cubicBezTo>
                <a:cubicBezTo>
                  <a:pt x="2119520" y="464542"/>
                  <a:pt x="2128091" y="458864"/>
                  <a:pt x="2136448" y="452894"/>
                </a:cubicBezTo>
                <a:cubicBezTo>
                  <a:pt x="2148038" y="444615"/>
                  <a:pt x="2158180" y="434173"/>
                  <a:pt x="2170631" y="427256"/>
                </a:cubicBezTo>
                <a:cubicBezTo>
                  <a:pt x="2184041" y="419806"/>
                  <a:pt x="2199342" y="416395"/>
                  <a:pt x="2213360" y="410165"/>
                </a:cubicBezTo>
                <a:cubicBezTo>
                  <a:pt x="2225002" y="404991"/>
                  <a:pt x="2235902" y="398247"/>
                  <a:pt x="2247544" y="393073"/>
                </a:cubicBezTo>
                <a:cubicBezTo>
                  <a:pt x="2278207" y="379445"/>
                  <a:pt x="2287716" y="376833"/>
                  <a:pt x="2315910" y="367436"/>
                </a:cubicBezTo>
                <a:cubicBezTo>
                  <a:pt x="2327304" y="358890"/>
                  <a:pt x="2337642" y="348715"/>
                  <a:pt x="2350093" y="341798"/>
                </a:cubicBezTo>
                <a:cubicBezTo>
                  <a:pt x="2370203" y="330626"/>
                  <a:pt x="2424480" y="314748"/>
                  <a:pt x="2444097" y="307615"/>
                </a:cubicBezTo>
                <a:cubicBezTo>
                  <a:pt x="2458514" y="302372"/>
                  <a:pt x="2472409" y="295765"/>
                  <a:pt x="2486826" y="290523"/>
                </a:cubicBezTo>
                <a:cubicBezTo>
                  <a:pt x="2506458" y="283384"/>
                  <a:pt x="2560708" y="267519"/>
                  <a:pt x="2580830" y="256340"/>
                </a:cubicBezTo>
                <a:cubicBezTo>
                  <a:pt x="2590667" y="250875"/>
                  <a:pt x="2626644" y="219614"/>
                  <a:pt x="2640650" y="213611"/>
                </a:cubicBezTo>
                <a:cubicBezTo>
                  <a:pt x="2651445" y="208984"/>
                  <a:pt x="2663439" y="207914"/>
                  <a:pt x="2674833" y="205066"/>
                </a:cubicBezTo>
                <a:cubicBezTo>
                  <a:pt x="2683379" y="199369"/>
                  <a:pt x="2691284" y="192567"/>
                  <a:pt x="2700471" y="187974"/>
                </a:cubicBezTo>
                <a:cubicBezTo>
                  <a:pt x="2720915" y="177752"/>
                  <a:pt x="2746644" y="169734"/>
                  <a:pt x="2768837" y="162337"/>
                </a:cubicBezTo>
                <a:cubicBezTo>
                  <a:pt x="2777383" y="156640"/>
                  <a:pt x="2785288" y="149838"/>
                  <a:pt x="2794474" y="145245"/>
                </a:cubicBezTo>
                <a:cubicBezTo>
                  <a:pt x="2811992" y="136486"/>
                  <a:pt x="2846590" y="131403"/>
                  <a:pt x="2862841" y="128153"/>
                </a:cubicBezTo>
                <a:cubicBezTo>
                  <a:pt x="2874235" y="119607"/>
                  <a:pt x="2883611" y="107306"/>
                  <a:pt x="2897024" y="102516"/>
                </a:cubicBezTo>
                <a:cubicBezTo>
                  <a:pt x="2924382" y="92745"/>
                  <a:pt x="2954299" y="92469"/>
                  <a:pt x="2982482" y="85424"/>
                </a:cubicBezTo>
                <a:cubicBezTo>
                  <a:pt x="2993876" y="82576"/>
                  <a:pt x="3005109" y="78980"/>
                  <a:pt x="3016665" y="76879"/>
                </a:cubicBezTo>
                <a:cubicBezTo>
                  <a:pt x="3036483" y="73276"/>
                  <a:pt x="3056617" y="71645"/>
                  <a:pt x="3076486" y="68333"/>
                </a:cubicBezTo>
                <a:cubicBezTo>
                  <a:pt x="3090813" y="65945"/>
                  <a:pt x="3104972" y="62636"/>
                  <a:pt x="3119215" y="59787"/>
                </a:cubicBezTo>
                <a:cubicBezTo>
                  <a:pt x="3127761" y="54090"/>
                  <a:pt x="3135235" y="46301"/>
                  <a:pt x="3144852" y="42695"/>
                </a:cubicBezTo>
                <a:cubicBezTo>
                  <a:pt x="3158452" y="37595"/>
                  <a:pt x="3173070" y="34781"/>
                  <a:pt x="3187581" y="34150"/>
                </a:cubicBezTo>
                <a:cubicBezTo>
                  <a:pt x="3304298" y="29076"/>
                  <a:pt x="3421166" y="28453"/>
                  <a:pt x="3537959" y="25604"/>
                </a:cubicBezTo>
                <a:cubicBezTo>
                  <a:pt x="3814741" y="-20528"/>
                  <a:pt x="3605858" y="7953"/>
                  <a:pt x="4170347" y="17058"/>
                </a:cubicBezTo>
                <a:cubicBezTo>
                  <a:pt x="4333141" y="49618"/>
                  <a:pt x="4105735" y="238"/>
                  <a:pt x="4247260" y="42695"/>
                </a:cubicBezTo>
                <a:cubicBezTo>
                  <a:pt x="4258661" y="46115"/>
                  <a:pt x="4350831" y="58599"/>
                  <a:pt x="4358355" y="59787"/>
                </a:cubicBezTo>
                <a:cubicBezTo>
                  <a:pt x="4519521" y="85235"/>
                  <a:pt x="4408432" y="73600"/>
                  <a:pt x="4597637" y="85424"/>
                </a:cubicBezTo>
                <a:cubicBezTo>
                  <a:pt x="4609031" y="91121"/>
                  <a:pt x="4620111" y="97498"/>
                  <a:pt x="4631820" y="102516"/>
                </a:cubicBezTo>
                <a:cubicBezTo>
                  <a:pt x="4660020" y="114602"/>
                  <a:pt x="4691750" y="119681"/>
                  <a:pt x="4717278" y="136699"/>
                </a:cubicBezTo>
                <a:cubicBezTo>
                  <a:pt x="4734370" y="148093"/>
                  <a:pt x="4752120" y="158557"/>
                  <a:pt x="4768553" y="170882"/>
                </a:cubicBezTo>
                <a:cubicBezTo>
                  <a:pt x="4779947" y="179428"/>
                  <a:pt x="4790370" y="189453"/>
                  <a:pt x="4802736" y="196520"/>
                </a:cubicBezTo>
                <a:cubicBezTo>
                  <a:pt x="4810557" y="200989"/>
                  <a:pt x="4819828" y="202217"/>
                  <a:pt x="4828374" y="205066"/>
                </a:cubicBezTo>
                <a:cubicBezTo>
                  <a:pt x="4839768" y="213612"/>
                  <a:pt x="4850106" y="223786"/>
                  <a:pt x="4862557" y="230703"/>
                </a:cubicBezTo>
                <a:cubicBezTo>
                  <a:pt x="4875967" y="238153"/>
                  <a:pt x="4891268" y="241564"/>
                  <a:pt x="4905286" y="247794"/>
                </a:cubicBezTo>
                <a:cubicBezTo>
                  <a:pt x="4916927" y="252968"/>
                  <a:pt x="4927828" y="259712"/>
                  <a:pt x="4939469" y="264886"/>
                </a:cubicBezTo>
                <a:cubicBezTo>
                  <a:pt x="4953487" y="271116"/>
                  <a:pt x="4968270" y="275550"/>
                  <a:pt x="4982198" y="281978"/>
                </a:cubicBezTo>
                <a:cubicBezTo>
                  <a:pt x="5005331" y="292655"/>
                  <a:pt x="5025846" y="309981"/>
                  <a:pt x="5050564" y="316161"/>
                </a:cubicBezTo>
                <a:cubicBezTo>
                  <a:pt x="5097106" y="327797"/>
                  <a:pt x="5074242" y="319455"/>
                  <a:pt x="5118931" y="341798"/>
                </a:cubicBezTo>
                <a:cubicBezTo>
                  <a:pt x="5152307" y="391864"/>
                  <a:pt x="5114872" y="346200"/>
                  <a:pt x="5178751" y="384527"/>
                </a:cubicBezTo>
                <a:cubicBezTo>
                  <a:pt x="5312866" y="464995"/>
                  <a:pt x="5118450" y="375804"/>
                  <a:pt x="5281301" y="435802"/>
                </a:cubicBezTo>
                <a:cubicBezTo>
                  <a:pt x="5316049" y="448604"/>
                  <a:pt x="5348719" y="466820"/>
                  <a:pt x="5383850" y="478531"/>
                </a:cubicBezTo>
                <a:cubicBezTo>
                  <a:pt x="5400942" y="484228"/>
                  <a:pt x="5419011" y="487566"/>
                  <a:pt x="5435125" y="495623"/>
                </a:cubicBezTo>
                <a:cubicBezTo>
                  <a:pt x="5446519" y="501320"/>
                  <a:pt x="5458247" y="506394"/>
                  <a:pt x="5469308" y="512714"/>
                </a:cubicBezTo>
                <a:cubicBezTo>
                  <a:pt x="5478226" y="517810"/>
                  <a:pt x="5485108" y="526855"/>
                  <a:pt x="5494946" y="529806"/>
                </a:cubicBezTo>
                <a:cubicBezTo>
                  <a:pt x="5514239" y="535594"/>
                  <a:pt x="5534826" y="535503"/>
                  <a:pt x="5554766" y="538351"/>
                </a:cubicBezTo>
                <a:cubicBezTo>
                  <a:pt x="5609771" y="556687"/>
                  <a:pt x="5552139" y="539337"/>
                  <a:pt x="5648770" y="555443"/>
                </a:cubicBezTo>
                <a:cubicBezTo>
                  <a:pt x="5660355" y="557374"/>
                  <a:pt x="5671559" y="561140"/>
                  <a:pt x="5682953" y="563989"/>
                </a:cubicBezTo>
                <a:cubicBezTo>
                  <a:pt x="5746547" y="611684"/>
                  <a:pt x="5685026" y="573225"/>
                  <a:pt x="5759865" y="598172"/>
                </a:cubicBezTo>
                <a:cubicBezTo>
                  <a:pt x="5771951" y="602201"/>
                  <a:pt x="5781962" y="611236"/>
                  <a:pt x="5794048" y="615264"/>
                </a:cubicBezTo>
                <a:cubicBezTo>
                  <a:pt x="5807828" y="619857"/>
                  <a:pt x="5822686" y="620286"/>
                  <a:pt x="5836777" y="623809"/>
                </a:cubicBezTo>
                <a:cubicBezTo>
                  <a:pt x="5845516" y="625994"/>
                  <a:pt x="5853753" y="629880"/>
                  <a:pt x="5862415" y="632355"/>
                </a:cubicBezTo>
                <a:cubicBezTo>
                  <a:pt x="5873708" y="635582"/>
                  <a:pt x="5885204" y="638052"/>
                  <a:pt x="5896598" y="640901"/>
                </a:cubicBezTo>
                <a:cubicBezTo>
                  <a:pt x="5972008" y="691177"/>
                  <a:pt x="5851477" y="614068"/>
                  <a:pt x="5973510" y="675084"/>
                </a:cubicBezTo>
                <a:cubicBezTo>
                  <a:pt x="5996299" y="686478"/>
                  <a:pt x="6017705" y="701210"/>
                  <a:pt x="6041876" y="709267"/>
                </a:cubicBezTo>
                <a:cubicBezTo>
                  <a:pt x="6100063" y="728663"/>
                  <a:pt x="6028504" y="704252"/>
                  <a:pt x="6110243" y="734905"/>
                </a:cubicBezTo>
                <a:cubicBezTo>
                  <a:pt x="6176087" y="759597"/>
                  <a:pt x="6089245" y="725057"/>
                  <a:pt x="6170063" y="751996"/>
                </a:cubicBezTo>
                <a:cubicBezTo>
                  <a:pt x="6184616" y="756847"/>
                  <a:pt x="6198549" y="763391"/>
                  <a:pt x="6212792" y="769088"/>
                </a:cubicBezTo>
                <a:cubicBezTo>
                  <a:pt x="6272459" y="828753"/>
                  <a:pt x="6206349" y="770288"/>
                  <a:pt x="6264067" y="803271"/>
                </a:cubicBezTo>
                <a:cubicBezTo>
                  <a:pt x="6331854" y="842008"/>
                  <a:pt x="6264470" y="820465"/>
                  <a:pt x="6332433" y="837454"/>
                </a:cubicBezTo>
                <a:cubicBezTo>
                  <a:pt x="6343828" y="843151"/>
                  <a:pt x="6354907" y="849528"/>
                  <a:pt x="6366617" y="854546"/>
                </a:cubicBezTo>
                <a:cubicBezTo>
                  <a:pt x="6374897" y="858094"/>
                  <a:pt x="6383788" y="860014"/>
                  <a:pt x="6392254" y="863092"/>
                </a:cubicBezTo>
                <a:cubicBezTo>
                  <a:pt x="6415127" y="871409"/>
                  <a:pt x="6438463" y="878658"/>
                  <a:pt x="6460620" y="888729"/>
                </a:cubicBezTo>
                <a:cubicBezTo>
                  <a:pt x="6530188" y="920351"/>
                  <a:pt x="6426339" y="895835"/>
                  <a:pt x="6537532" y="914366"/>
                </a:cubicBezTo>
                <a:cubicBezTo>
                  <a:pt x="6551775" y="920063"/>
                  <a:pt x="6565708" y="926607"/>
                  <a:pt x="6580261" y="931458"/>
                </a:cubicBezTo>
                <a:cubicBezTo>
                  <a:pt x="6591404" y="935172"/>
                  <a:pt x="6603940" y="934751"/>
                  <a:pt x="6614445" y="940004"/>
                </a:cubicBezTo>
                <a:cubicBezTo>
                  <a:pt x="6699951" y="982756"/>
                  <a:pt x="6584735" y="956513"/>
                  <a:pt x="6708448" y="974187"/>
                </a:cubicBezTo>
                <a:cubicBezTo>
                  <a:pt x="6753512" y="1004230"/>
                  <a:pt x="6713083" y="981429"/>
                  <a:pt x="6768269" y="999824"/>
                </a:cubicBezTo>
                <a:cubicBezTo>
                  <a:pt x="6782822" y="1004675"/>
                  <a:pt x="6796581" y="1011673"/>
                  <a:pt x="6810998" y="1016916"/>
                </a:cubicBezTo>
                <a:cubicBezTo>
                  <a:pt x="6827929" y="1023073"/>
                  <a:pt x="6845181" y="1028311"/>
                  <a:pt x="6862273" y="1034008"/>
                </a:cubicBezTo>
                <a:lnTo>
                  <a:pt x="6913547" y="1051099"/>
                </a:lnTo>
                <a:cubicBezTo>
                  <a:pt x="6924942" y="1056796"/>
                  <a:pt x="6935529" y="1064530"/>
                  <a:pt x="6947731" y="1068191"/>
                </a:cubicBezTo>
                <a:cubicBezTo>
                  <a:pt x="6964327" y="1073170"/>
                  <a:pt x="6981914" y="1073888"/>
                  <a:pt x="6999005" y="1076737"/>
                </a:cubicBezTo>
                <a:cubicBezTo>
                  <a:pt x="7013248" y="1085283"/>
                  <a:pt x="7026312" y="1096205"/>
                  <a:pt x="7041734" y="1102374"/>
                </a:cubicBezTo>
                <a:cubicBezTo>
                  <a:pt x="7055220" y="1107768"/>
                  <a:pt x="7070284" y="1107769"/>
                  <a:pt x="7084463" y="1110920"/>
                </a:cubicBezTo>
                <a:cubicBezTo>
                  <a:pt x="7095928" y="1113468"/>
                  <a:pt x="7107353" y="1116240"/>
                  <a:pt x="7118646" y="1119466"/>
                </a:cubicBezTo>
                <a:cubicBezTo>
                  <a:pt x="7154813" y="1129799"/>
                  <a:pt x="7140693" y="1130767"/>
                  <a:pt x="7187013" y="1136557"/>
                </a:cubicBezTo>
                <a:cubicBezTo>
                  <a:pt x="7218234" y="1140460"/>
                  <a:pt x="7249709" y="1141972"/>
                  <a:pt x="7281017" y="1145103"/>
                </a:cubicBezTo>
                <a:cubicBezTo>
                  <a:pt x="7306684" y="1147670"/>
                  <a:pt x="7332135" y="1153452"/>
                  <a:pt x="7357929" y="1153649"/>
                </a:cubicBezTo>
                <a:lnTo>
                  <a:pt x="8400516" y="1153649"/>
                </a:lnTo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4355976" y="4077072"/>
            <a:ext cx="3155777" cy="83914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828906">
            <a:off x="4904562" y="4183553"/>
            <a:ext cx="159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Inclined tunnel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4402458" y="4293096"/>
            <a:ext cx="3109296" cy="86409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 rot="20913532">
            <a:off x="5563764" y="4702847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~3000m</a:t>
            </a:r>
            <a:endParaRPr lang="en-GB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8" name="Arc 37"/>
          <p:cNvSpPr/>
          <p:nvPr/>
        </p:nvSpPr>
        <p:spPr>
          <a:xfrm>
            <a:off x="4450420" y="4881584"/>
            <a:ext cx="45719" cy="131592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4630228" y="4736177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6%</a:t>
            </a:r>
            <a:endParaRPr lang="en-GB" sz="12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1659636" y="92621"/>
              <a:ext cx="5824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Inclined Access Tunnels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0" y="6592824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</p:spTree>
    <p:extLst>
      <p:ext uri="{BB962C8B-B14F-4D97-AF65-F5344CB8AC3E}">
        <p14:creationId xmlns:p14="http://schemas.microsoft.com/office/powerpoint/2010/main" val="22484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-1495345" y="6566632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659636" y="92621"/>
              <a:ext cx="5824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Inclined Access Tunnels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73152" y="740664"/>
            <a:ext cx="6182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New inclined tunnel search function – Tunnel Optimisation Tool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27164" y="1375011"/>
            <a:ext cx="85962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Select point on ring and </a:t>
            </a:r>
            <a:r>
              <a:rPr lang="en-GB" sz="1600" dirty="0"/>
              <a:t>s</a:t>
            </a:r>
            <a:r>
              <a:rPr lang="en-GB" sz="1600" dirty="0" smtClean="0"/>
              <a:t>et search radius.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Possible locations for access portal highlighted on map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Filter results by tunnel gradient and tunnel length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Find optimum access portal location giving minimum tunnel length with given maximum gradient</a:t>
            </a:r>
            <a:endParaRPr lang="en-GB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1" y="2519895"/>
            <a:ext cx="9015984" cy="394141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0" y="6592824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</p:spTree>
    <p:extLst>
      <p:ext uri="{BB962C8B-B14F-4D97-AF65-F5344CB8AC3E}">
        <p14:creationId xmlns:p14="http://schemas.microsoft.com/office/powerpoint/2010/main" val="285745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67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0" y="6581001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sp>
        <p:nvSpPr>
          <p:cNvPr id="9" name="Rectangle 8"/>
          <p:cNvSpPr/>
          <p:nvPr/>
        </p:nvSpPr>
        <p:spPr>
          <a:xfrm>
            <a:off x="69937" y="1088136"/>
            <a:ext cx="1673577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>
            <a:off x="69936" y="3632223"/>
            <a:ext cx="8944691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841160" y="4274813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CERN’s FCC Review </a:t>
            </a:r>
          </a:p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5889" y="5236820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FCC Week 2015,</a:t>
            </a:r>
          </a:p>
          <a:p>
            <a:pPr algn="ctr"/>
            <a:r>
              <a:rPr lang="en-GB" dirty="0" smtClean="0"/>
              <a:t>Washington</a:t>
            </a:r>
          </a:p>
          <a:p>
            <a:pPr algn="ctr"/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590834" y="5131686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New geological interpretations (GADZ)</a:t>
            </a:r>
          </a:p>
          <a:p>
            <a:pPr algn="ctr"/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951774" y="3986808"/>
            <a:ext cx="0" cy="1250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806241" y="3992263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5" idx="0"/>
          </p:cNvCxnSpPr>
          <p:nvPr/>
        </p:nvCxnSpPr>
        <p:spPr>
          <a:xfrm flipV="1">
            <a:off x="4562942" y="3968456"/>
            <a:ext cx="0" cy="11632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895914" y="1107987"/>
            <a:ext cx="1673577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705123" y="1102295"/>
            <a:ext cx="1673577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415436" y="3707877"/>
            <a:ext cx="10604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March 2015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750" y="3714811"/>
            <a:ext cx="865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July 2015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3826346" y="3715609"/>
            <a:ext cx="15436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July – August 2015</a:t>
            </a:r>
            <a:endParaRPr lang="en-GB" sz="14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57" y="2350050"/>
            <a:ext cx="1463258" cy="687856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5492927" y="1104955"/>
            <a:ext cx="1673577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7253344" y="1102295"/>
            <a:ext cx="1761284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69937" y="1155569"/>
            <a:ext cx="167357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FCC CE study presented at FCC week, Washington 2015</a:t>
            </a:r>
            <a:endParaRPr lang="en-GB" sz="1100" dirty="0"/>
          </a:p>
        </p:txBody>
      </p:sp>
      <p:sp>
        <p:nvSpPr>
          <p:cNvPr id="34" name="TextBox 33"/>
          <p:cNvSpPr txBox="1"/>
          <p:nvPr/>
        </p:nvSpPr>
        <p:spPr>
          <a:xfrm>
            <a:off x="1865140" y="1105201"/>
            <a:ext cx="167357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Footprint, positioning and planarity assessed by review panel – Decision taken to focus on 100km, planar FCC machine</a:t>
            </a:r>
            <a:endParaRPr lang="en-GB" sz="1100" dirty="0"/>
          </a:p>
        </p:txBody>
      </p:sp>
      <p:sp>
        <p:nvSpPr>
          <p:cNvPr id="35" name="TextBox 34"/>
          <p:cNvSpPr txBox="1"/>
          <p:nvPr/>
        </p:nvSpPr>
        <p:spPr>
          <a:xfrm>
            <a:off x="6119241" y="3687045"/>
            <a:ext cx="2183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August 2015 – March 2016 </a:t>
            </a:r>
            <a:endParaRPr lang="en-GB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323580" y="4249753"/>
            <a:ext cx="2045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Engineering studies &amp; TOT updates</a:t>
            </a:r>
          </a:p>
          <a:p>
            <a:pPr algn="ctr"/>
            <a:r>
              <a:rPr lang="en-GB" dirty="0" smtClean="0"/>
              <a:t>(ARUP &amp; AMBERG) </a:t>
            </a:r>
          </a:p>
          <a:p>
            <a:pPr algn="ctr"/>
            <a:endParaRPr lang="en-GB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6346181" y="3986807"/>
            <a:ext cx="4627" cy="2685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135779" y="5236820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CERN internal studies</a:t>
            </a:r>
          </a:p>
          <a:p>
            <a:pPr algn="ctr"/>
            <a:endParaRPr lang="en-GB" dirty="0"/>
          </a:p>
        </p:txBody>
      </p:sp>
      <p:cxnSp>
        <p:nvCxnSpPr>
          <p:cNvPr id="40" name="Straight Arrow Connector 39"/>
          <p:cNvCxnSpPr>
            <a:stCxn id="39" idx="0"/>
          </p:cNvCxnSpPr>
          <p:nvPr/>
        </p:nvCxnSpPr>
        <p:spPr>
          <a:xfrm flipV="1">
            <a:off x="8107887" y="4023386"/>
            <a:ext cx="4590" cy="1213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4"/>
          <a:srcRect l="29543" t="3961" r="39605" b="45147"/>
          <a:stretch/>
        </p:blipFill>
        <p:spPr>
          <a:xfrm>
            <a:off x="2019945" y="2159272"/>
            <a:ext cx="1450932" cy="1190509"/>
          </a:xfrm>
          <a:prstGeom prst="rect">
            <a:avLst/>
          </a:prstGeom>
        </p:spPr>
      </p:pic>
      <p:grpSp>
        <p:nvGrpSpPr>
          <p:cNvPr id="42" name="Group 41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958087" y="91442"/>
              <a:ext cx="32278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Study recent history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3" name="Straight Connector 2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>
          <a:xfrm>
            <a:off x="7209490" y="1087761"/>
            <a:ext cx="184899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Working with Infrastructure &amp; Operation and Machine Detector Interface groups on underground infrastructure requirements. </a:t>
            </a:r>
            <a:endParaRPr lang="en-GB" sz="1100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12242" y="2215620"/>
            <a:ext cx="1659337" cy="1181936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3674349" y="1075097"/>
            <a:ext cx="16735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Extension of study into </a:t>
            </a:r>
            <a:r>
              <a:rPr lang="en-GB" sz="1100" dirty="0" err="1" smtClean="0"/>
              <a:t>Prealps</a:t>
            </a:r>
            <a:r>
              <a:rPr lang="en-GB" sz="1100" dirty="0" smtClean="0"/>
              <a:t> region. Updated contours for Jura, </a:t>
            </a:r>
            <a:r>
              <a:rPr lang="en-GB" sz="1100" dirty="0" err="1" smtClean="0"/>
              <a:t>Vuache</a:t>
            </a:r>
            <a:r>
              <a:rPr lang="en-GB" sz="1100" dirty="0" smtClean="0"/>
              <a:t>, </a:t>
            </a:r>
            <a:r>
              <a:rPr lang="en-GB" sz="1100" dirty="0" err="1" smtClean="0"/>
              <a:t>Voirons-Faucigny</a:t>
            </a:r>
            <a:r>
              <a:rPr lang="en-GB" sz="1100" dirty="0" smtClean="0"/>
              <a:t>.</a:t>
            </a:r>
            <a:endParaRPr lang="en-GB" sz="1100" dirty="0"/>
          </a:p>
        </p:txBody>
      </p:sp>
      <p:sp>
        <p:nvSpPr>
          <p:cNvPr id="48" name="TextBox 47"/>
          <p:cNvSpPr txBox="1"/>
          <p:nvPr/>
        </p:nvSpPr>
        <p:spPr>
          <a:xfrm>
            <a:off x="5453144" y="1076192"/>
            <a:ext cx="167357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Inclusion of new geological data within the Tunnel Optimisation Tool (TOT). Three engineering studies by AMBERG.</a:t>
            </a:r>
            <a:endParaRPr lang="en-GB" sz="1100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" t="11531" r="32866" b="1153"/>
          <a:stretch/>
        </p:blipFill>
        <p:spPr>
          <a:xfrm>
            <a:off x="7302136" y="2062716"/>
            <a:ext cx="1632434" cy="1264385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4"/>
          <a:stretch/>
        </p:blipFill>
        <p:spPr>
          <a:xfrm>
            <a:off x="5580434" y="2274081"/>
            <a:ext cx="1580404" cy="107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0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0" y="6592824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941831" y="111068"/>
              <a:ext cx="72603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Future Steps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468299" y="1541085"/>
            <a:ext cx="8463022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Required</a:t>
            </a:r>
          </a:p>
          <a:p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Study of widened tunnels – layout that works with FCC-</a:t>
            </a:r>
            <a:r>
              <a:rPr lang="en-GB" dirty="0" err="1" smtClean="0"/>
              <a:t>ee</a:t>
            </a:r>
            <a:r>
              <a:rPr lang="en-GB" dirty="0" smtClean="0"/>
              <a:t>, FCC-</a:t>
            </a:r>
            <a:r>
              <a:rPr lang="en-GB" dirty="0" err="1" smtClean="0"/>
              <a:t>hh</a:t>
            </a:r>
            <a:r>
              <a:rPr lang="en-GB" dirty="0" smtClean="0"/>
              <a:t> &amp; HSE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Continued integration of MDI-</a:t>
            </a:r>
            <a:r>
              <a:rPr lang="en-GB" dirty="0" err="1" smtClean="0"/>
              <a:t>ee</a:t>
            </a:r>
            <a:r>
              <a:rPr lang="en-GB" dirty="0" smtClean="0"/>
              <a:t> and MDI-</a:t>
            </a:r>
            <a:r>
              <a:rPr lang="en-GB" dirty="0" err="1" smtClean="0"/>
              <a:t>hh</a:t>
            </a:r>
            <a:r>
              <a:rPr lang="en-GB" dirty="0" smtClean="0"/>
              <a:t> needs</a:t>
            </a:r>
          </a:p>
          <a:p>
            <a:r>
              <a:rPr lang="en-GB" dirty="0" smtClean="0"/>
              <a:t>	 - Iterations of experimental hall layout – new ideas from MDI-</a:t>
            </a:r>
            <a:r>
              <a:rPr lang="en-GB" dirty="0" err="1" smtClean="0"/>
              <a:t>hh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More detailed cost &amp; schedule study – all CE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Finalise FCC Naming Convention</a:t>
            </a:r>
          </a:p>
          <a:p>
            <a:endParaRPr lang="en-GB" dirty="0" smtClean="0"/>
          </a:p>
          <a:p>
            <a:r>
              <a:rPr lang="en-GB" b="1" dirty="0" smtClean="0"/>
              <a:t>Possible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Detailed cavern study – engineering challenge, detailed look at construction </a:t>
            </a:r>
            <a:r>
              <a:rPr lang="en-GB" dirty="0" smtClean="0"/>
              <a:t>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68299" y="961011"/>
            <a:ext cx="1219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Post-Rome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9320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620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0" y="6574146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-1" y="1146146"/>
            <a:ext cx="9144000" cy="3840480"/>
            <a:chOff x="247255" y="1106424"/>
            <a:chExt cx="11697490" cy="478279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b="11497"/>
            <a:stretch/>
          </p:blipFill>
          <p:spPr>
            <a:xfrm>
              <a:off x="247255" y="1106424"/>
              <a:ext cx="11697490" cy="4782797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445504" y="4160520"/>
              <a:ext cx="11300991" cy="1728216"/>
              <a:chOff x="0" y="3299453"/>
              <a:chExt cx="9144000" cy="159681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3299453"/>
                <a:ext cx="9144000" cy="1596810"/>
              </a:xfrm>
              <a:prstGeom prst="rect">
                <a:avLst/>
              </a:prstGeom>
            </p:spPr>
          </p:pic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5418" y="3840479"/>
                <a:ext cx="8520254" cy="790357"/>
              </a:xfrm>
              <a:prstGeom prst="rect">
                <a:avLst/>
              </a:prstGeom>
            </p:spPr>
          </p:pic>
        </p:grpSp>
      </p:grpSp>
      <p:sp>
        <p:nvSpPr>
          <p:cNvPr id="2" name="TextBox 1"/>
          <p:cNvSpPr txBox="1"/>
          <p:nvPr/>
        </p:nvSpPr>
        <p:spPr>
          <a:xfrm>
            <a:off x="-37225" y="728907"/>
            <a:ext cx="31204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</a:rPr>
              <a:t>100km ‘Intersecting’ option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788" y="5097208"/>
            <a:ext cx="344998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Limestone region: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Jura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Max overburden: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</a:rPr>
              <a:t>650m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Deepest shaft: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392m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% of tunnel in limestone: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13.5%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Total shaft depth: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3211m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10095" y="5154146"/>
            <a:ext cx="49698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Challenges: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7.8km tunnelling through Jura limestone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300m-400m deep shafts and caverns in </a:t>
            </a:r>
            <a:r>
              <a:rPr lang="en-GB" dirty="0" err="1" smtClean="0">
                <a:solidFill>
                  <a:schemeClr val="tx2">
                    <a:lumMod val="50000"/>
                  </a:schemeClr>
                </a:solidFill>
              </a:rPr>
              <a:t>molasse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941831" y="111068"/>
              <a:ext cx="72603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‘Intersecting’ vs. ‘Non-intersecting’ FCC Position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9772" y="1118839"/>
            <a:ext cx="7134225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686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37162" y="6574536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11938"/>
          <a:stretch/>
        </p:blipFill>
        <p:spPr>
          <a:xfrm>
            <a:off x="15732" y="1160739"/>
            <a:ext cx="9164250" cy="37429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730230"/>
            <a:ext cx="3290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100km ‘Non-Intersecting’ option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732" y="5138929"/>
            <a:ext cx="333296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Limestone region: </a:t>
            </a:r>
            <a:r>
              <a:rPr lang="en-GB" b="1" dirty="0" err="1" smtClean="0">
                <a:solidFill>
                  <a:schemeClr val="tx2">
                    <a:lumMod val="50000"/>
                  </a:schemeClr>
                </a:solidFill>
              </a:rPr>
              <a:t>Prealps</a:t>
            </a:r>
            <a:endParaRPr lang="en-GB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Max overburden: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1350m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Deepest shaft: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383m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% of tunnel in limestone: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4.4%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Total shaft depth: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3095m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46243" y="5121479"/>
            <a:ext cx="49698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Challenges: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11.6km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tunnelling through </a:t>
            </a:r>
            <a:r>
              <a:rPr lang="en-GB" dirty="0" err="1" smtClean="0">
                <a:solidFill>
                  <a:schemeClr val="tx2">
                    <a:lumMod val="50000"/>
                  </a:schemeClr>
                </a:solidFill>
              </a:rPr>
              <a:t>Prealps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 geology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1.35km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 maximum tunnel overburden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300m-400m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</a:rPr>
              <a:t>deep shafts and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caverns in </a:t>
            </a:r>
            <a:r>
              <a:rPr lang="en-GB" dirty="0" err="1" smtClean="0">
                <a:solidFill>
                  <a:schemeClr val="tx2">
                    <a:lumMod val="50000"/>
                  </a:schemeClr>
                </a:solidFill>
              </a:rPr>
              <a:t>molasse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941831" y="111068"/>
              <a:ext cx="72603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‘Intersecting’ vs. ‘Non-intersecting’ FCC Position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6365" y="1127810"/>
            <a:ext cx="7029450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287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74536"/>
            <a:ext cx="9144000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0" y="6590145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9437" y="1068254"/>
            <a:ext cx="7725968" cy="546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0" y="710493"/>
            <a:ext cx="1398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93km option</a:t>
            </a:r>
            <a:endParaRPr lang="en-GB" b="1" dirty="0">
              <a:solidFill>
                <a:srgbClr val="00206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941831" y="111068"/>
              <a:ext cx="72603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‘Intersecting’ vs. ‘Non-intersecting’ FCC Position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9959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74536"/>
            <a:ext cx="9246109" cy="283464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2391"/>
            <a:ext cx="9153095" cy="528845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39513" y="3246109"/>
            <a:ext cx="47412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TO BE UPDATED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581001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2958087" y="91442"/>
              <a:ext cx="32278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Naming Convention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26139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81003"/>
            <a:ext cx="9144000" cy="276999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1018"/>
            <a:ext cx="9146434" cy="528460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99436" y="3313368"/>
            <a:ext cx="47412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TO BE UPDATED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6608435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958087" y="91442"/>
              <a:ext cx="32278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Double Tunnel </a:t>
              </a:r>
              <a:r>
                <a:rPr lang="en-GB" sz="2400" dirty="0">
                  <a:solidFill>
                    <a:srgbClr val="002060"/>
                  </a:solidFill>
                </a:rPr>
                <a:t>P</a:t>
              </a:r>
              <a:r>
                <a:rPr lang="en-GB" sz="2400" dirty="0" smtClean="0">
                  <a:solidFill>
                    <a:srgbClr val="002060"/>
                  </a:solidFill>
                </a:rPr>
                <a:t>roposal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962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581003"/>
            <a:ext cx="9144000" cy="276999"/>
          </a:xfrm>
          <a:prstGeom prst="rect">
            <a:avLst/>
          </a:prstGeom>
          <a:solidFill>
            <a:srgbClr val="005DA2">
              <a:alpha val="9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0" y="6608435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C. Cook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45738"/>
            <a:ext cx="9144000" cy="621774"/>
            <a:chOff x="0" y="45738"/>
            <a:chExt cx="9144000" cy="62177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898" y="45738"/>
              <a:ext cx="1368097" cy="57604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2" y="45738"/>
              <a:ext cx="662275" cy="57604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958087" y="91442"/>
              <a:ext cx="32278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2060"/>
                  </a:solidFill>
                </a:rPr>
                <a:t>Cross-sections</a:t>
              </a:r>
              <a:endParaRPr lang="en-GB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0" y="667512"/>
              <a:ext cx="914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512" y="969801"/>
            <a:ext cx="7779248" cy="529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25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1284</TotalTime>
  <Words>775</Words>
  <Application>Microsoft Office PowerPoint</Application>
  <PresentationFormat>On-screen Show (4:3)</PresentationFormat>
  <Paragraphs>226</Paragraphs>
  <Slides>31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MS Mincho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Charlie Cook</dc:creator>
  <cp:lastModifiedBy>Charlie Cook</cp:lastModifiedBy>
  <cp:revision>78</cp:revision>
  <dcterms:created xsi:type="dcterms:W3CDTF">2016-03-21T09:48:37Z</dcterms:created>
  <dcterms:modified xsi:type="dcterms:W3CDTF">2016-04-04T13:51:12Z</dcterms:modified>
</cp:coreProperties>
</file>