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399" r:id="rId2"/>
    <p:sldId id="416" r:id="rId3"/>
    <p:sldId id="417" r:id="rId4"/>
    <p:sldId id="406" r:id="rId5"/>
    <p:sldId id="421" r:id="rId6"/>
    <p:sldId id="408" r:id="rId7"/>
    <p:sldId id="409" r:id="rId8"/>
    <p:sldId id="410" r:id="rId9"/>
    <p:sldId id="422" r:id="rId10"/>
    <p:sldId id="411" r:id="rId11"/>
    <p:sldId id="424" r:id="rId12"/>
    <p:sldId id="412" r:id="rId13"/>
    <p:sldId id="414" r:id="rId14"/>
    <p:sldId id="419" r:id="rId15"/>
    <p:sldId id="420" r:id="rId16"/>
    <p:sldId id="418" r:id="rId17"/>
    <p:sldId id="398" r:id="rId18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9">
          <p15:clr>
            <a:srgbClr val="A4A3A4"/>
          </p15:clr>
        </p15:guide>
        <p15:guide id="2" pos="32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3399FF"/>
    <a:srgbClr val="FFCCFF"/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04" autoAdjust="0"/>
    <p:restoredTop sz="99763" autoAdjust="0"/>
  </p:normalViewPr>
  <p:slideViewPr>
    <p:cSldViewPr snapToGrid="0" snapToObjects="1" showGuides="1">
      <p:cViewPr varScale="1">
        <p:scale>
          <a:sx n="122" d="100"/>
          <a:sy n="122" d="100"/>
        </p:scale>
        <p:origin x="1194" y="90"/>
      </p:cViewPr>
      <p:guideLst>
        <p:guide orient="horz" pos="799"/>
        <p:guide pos="3280"/>
      </p:guideLst>
    </p:cSldViewPr>
  </p:slideViewPr>
  <p:outlineViewPr>
    <p:cViewPr>
      <p:scale>
        <a:sx n="33" d="100"/>
        <a:sy n="33" d="100"/>
      </p:scale>
      <p:origin x="0" y="4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-3132" y="-102"/>
      </p:cViewPr>
      <p:guideLst>
        <p:guide orient="horz" pos="312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889938" cy="496332"/>
          </a:xfrm>
          <a:prstGeom prst="rect">
            <a:avLst/>
          </a:prstGeom>
        </p:spPr>
        <p:txBody>
          <a:bodyPr vert="horz" lIns="92291" tIns="46146" rIns="92291" bIns="461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10" y="0"/>
            <a:ext cx="2889938" cy="496332"/>
          </a:xfrm>
          <a:prstGeom prst="rect">
            <a:avLst/>
          </a:prstGeom>
        </p:spPr>
        <p:txBody>
          <a:bodyPr vert="horz" lIns="92291" tIns="46146" rIns="92291" bIns="46146" rtlCol="0"/>
          <a:lstStyle>
            <a:lvl1pPr algn="r">
              <a:defRPr sz="1200"/>
            </a:lvl1pPr>
          </a:lstStyle>
          <a:p>
            <a:fld id="{A3652863-C717-4845-B4BD-60A94F9564B0}" type="datetime1">
              <a:rPr lang="en-US" smtClean="0"/>
              <a:t>3/2/2016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428585"/>
            <a:ext cx="2889938" cy="496332"/>
          </a:xfrm>
          <a:prstGeom prst="rect">
            <a:avLst/>
          </a:prstGeom>
        </p:spPr>
        <p:txBody>
          <a:bodyPr vert="horz" lIns="92291" tIns="46146" rIns="92291" bIns="461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10" y="9428585"/>
            <a:ext cx="2889938" cy="496332"/>
          </a:xfrm>
          <a:prstGeom prst="rect">
            <a:avLst/>
          </a:prstGeom>
        </p:spPr>
        <p:txBody>
          <a:bodyPr vert="horz" lIns="92291" tIns="46146" rIns="92291" bIns="46146" rtlCol="0" anchor="b"/>
          <a:lstStyle>
            <a:lvl1pPr algn="r">
              <a:defRPr sz="1200"/>
            </a:lvl1pPr>
          </a:lstStyle>
          <a:p>
            <a:fld id="{E5F328B9-C310-8946-A516-6BDAEFC85C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38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889938" cy="496332"/>
          </a:xfrm>
          <a:prstGeom prst="rect">
            <a:avLst/>
          </a:prstGeom>
        </p:spPr>
        <p:txBody>
          <a:bodyPr vert="horz" lIns="92291" tIns="46146" rIns="92291" bIns="461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10" y="0"/>
            <a:ext cx="2889938" cy="496332"/>
          </a:xfrm>
          <a:prstGeom prst="rect">
            <a:avLst/>
          </a:prstGeom>
        </p:spPr>
        <p:txBody>
          <a:bodyPr vert="horz" lIns="92291" tIns="46146" rIns="92291" bIns="46146" rtlCol="0"/>
          <a:lstStyle>
            <a:lvl1pPr algn="r">
              <a:defRPr sz="1200"/>
            </a:lvl1pPr>
          </a:lstStyle>
          <a:p>
            <a:fld id="{311FC516-821B-4401-BA42-F2D7ABEF7965}" type="datetime1">
              <a:rPr lang="en-US" smtClean="0"/>
              <a:t>3/2/2016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1" tIns="46146" rIns="92291" bIns="461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4"/>
            <a:ext cx="5335270" cy="4466987"/>
          </a:xfrm>
          <a:prstGeom prst="rect">
            <a:avLst/>
          </a:prstGeom>
        </p:spPr>
        <p:txBody>
          <a:bodyPr vert="horz" lIns="92291" tIns="46146" rIns="92291" bIns="4614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28585"/>
            <a:ext cx="2889938" cy="496332"/>
          </a:xfrm>
          <a:prstGeom prst="rect">
            <a:avLst/>
          </a:prstGeom>
        </p:spPr>
        <p:txBody>
          <a:bodyPr vert="horz" lIns="92291" tIns="46146" rIns="92291" bIns="461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10" y="9428585"/>
            <a:ext cx="2889938" cy="496332"/>
          </a:xfrm>
          <a:prstGeom prst="rect">
            <a:avLst/>
          </a:prstGeom>
        </p:spPr>
        <p:txBody>
          <a:bodyPr vert="horz" lIns="92291" tIns="46146" rIns="92291" bIns="46146" rtlCol="0" anchor="b"/>
          <a:lstStyle>
            <a:lvl1pPr algn="r">
              <a:defRPr sz="1200"/>
            </a:lvl1pPr>
          </a:lstStyle>
          <a:p>
            <a:fld id="{2A15E0D6-D7DE-E042-9F2C-D87766267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9260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108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514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204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1627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4407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1485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5758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916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269342"/>
            <a:ext cx="6858000" cy="2607458"/>
          </a:xfrm>
        </p:spPr>
        <p:txBody>
          <a:bodyPr anchor="ctr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269342"/>
            <a:ext cx="7315200" cy="2658893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4" y="2269342"/>
            <a:ext cx="238125" cy="2658893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4" y="1218811"/>
            <a:ext cx="5207000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258763"/>
            <a:ext cx="4111967" cy="102552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470739"/>
            <a:ext cx="8229600" cy="4746187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84F6ADDD-5244-4A60-8500-C17339307328}" type="datetime1">
              <a:rPr lang="en-US" smtClean="0"/>
              <a:t>3/2/2016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en-US" smtClean="0"/>
              <a:t>2016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1999" y="265701"/>
            <a:ext cx="4111967" cy="1013627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r>
              <a:rPr kumimoji="0" lang="en-US" noProof="0" smtClean="0"/>
              <a:t>Click to edit Master title style</a:t>
            </a:r>
            <a:endParaRPr kumimoji="0" lang="it-IT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479661"/>
            <a:ext cx="8229600" cy="47314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smtClean="0"/>
              <a:t>Second level</a:t>
            </a:r>
          </a:p>
          <a:p>
            <a:pPr lvl="2" eaLnBrk="1" latinLnBrk="0" hangingPunct="1"/>
            <a:r>
              <a:rPr kumimoji="0" lang="en-US" noProof="0" smtClean="0"/>
              <a:t>Third level</a:t>
            </a:r>
          </a:p>
          <a:p>
            <a:pPr lvl="3" eaLnBrk="1" latinLnBrk="0" hangingPunct="1"/>
            <a:r>
              <a:rPr kumimoji="0" lang="en-US" noProof="0" smtClean="0"/>
              <a:t>Fourth level</a:t>
            </a:r>
          </a:p>
          <a:p>
            <a:pPr lvl="4" eaLnBrk="1" latinLnBrk="0" hangingPunct="1"/>
            <a:r>
              <a:rPr kumimoji="0" lang="en-US" noProof="0" smtClean="0"/>
              <a:t>Fifth level</a:t>
            </a:r>
            <a:endParaRPr kumimoji="0" lang="it-IT" noProof="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3AB1F94C-DE40-4D7B-92A6-60719412C410}" type="datetime1">
              <a:rPr lang="en-US" smtClean="0"/>
              <a:t>3/2/2016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en-US" smtClean="0"/>
              <a:t>2016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432206"/>
            <a:ext cx="1981200" cy="289903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574682" y="634518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4367" y="864805"/>
            <a:ext cx="4117632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53650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368" y="265701"/>
            <a:ext cx="3553961" cy="5200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eaLnBrk="1" latinLnBrk="0" hangingPunct="1">
        <a:spcBef>
          <a:spcPct val="0"/>
        </a:spcBef>
        <a:buNone/>
        <a:defRPr kumimoji="0"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ta.cern.ch/cta2/f?p=110:9:215620081427067::NO::X_COURSE_ID,X_STATUS:4064,D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eb.cern.ch/for-en-member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Printer.Support@cern.ch" TargetMode="External"/><Relationship Id="rId2" Type="http://schemas.openxmlformats.org/officeDocument/2006/relationships/hyperlink" Target="mailto:help.desk@cern.ch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GS-Desktop.Support@cern.ch" TargetMode="External"/><Relationship Id="rId4" Type="http://schemas.openxmlformats.org/officeDocument/2006/relationships/hyperlink" Target="mailto:catia.support@cern.ch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050818" y="2835056"/>
            <a:ext cx="6742176" cy="19341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EN Computing Environment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269342"/>
            <a:ext cx="6858000" cy="56571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Emanuele Piemonti Spalazzi &amp; Gaetan Richaud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55557" y="6452802"/>
            <a:ext cx="3459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200" dirty="0">
                <a:solidFill>
                  <a:srgbClr val="638CAE"/>
                </a:solidFill>
              </a:rPr>
              <a:t>EN-GMS-</a:t>
            </a:r>
            <a:r>
              <a:rPr lang="en-US" sz="1200" dirty="0" err="1">
                <a:solidFill>
                  <a:srgbClr val="638CAE"/>
                </a:solidFill>
              </a:rPr>
              <a:t>Adm</a:t>
            </a:r>
            <a:endParaRPr lang="en-US" sz="1200" dirty="0">
              <a:solidFill>
                <a:srgbClr val="638CA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07078" y="6449800"/>
            <a:ext cx="14931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en-US" sz="900" dirty="0" smtClean="0">
                <a:solidFill>
                  <a:srgbClr val="638CAE"/>
                </a:solidFill>
              </a:rPr>
              <a:t>01.03.2016</a:t>
            </a:r>
            <a:endParaRPr lang="en-US" sz="900" dirty="0">
              <a:solidFill>
                <a:srgbClr val="638CA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72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3"/>
          <p:cNvSpPr txBox="1">
            <a:spLocks/>
          </p:cNvSpPr>
          <p:nvPr/>
        </p:nvSpPr>
        <p:spPr>
          <a:xfrm>
            <a:off x="457200" y="1460229"/>
            <a:ext cx="8229600" cy="4746187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Wingdings 3"/>
              <a:buNone/>
            </a:pPr>
            <a:r>
              <a:rPr lang="en-US" sz="2700" dirty="0" smtClean="0"/>
              <a:t>EDH is a CERN tool containing </a:t>
            </a:r>
            <a:r>
              <a:rPr lang="en-US" sz="2700" b="1" dirty="0" smtClean="0">
                <a:solidFill>
                  <a:srgbClr val="FF0000"/>
                </a:solidFill>
              </a:rPr>
              <a:t>electronic forms </a:t>
            </a:r>
            <a:r>
              <a:rPr lang="en-US" sz="2700" dirty="0" smtClean="0"/>
              <a:t>with an approval </a:t>
            </a:r>
            <a:r>
              <a:rPr lang="en-US" sz="2700" b="1" dirty="0" smtClean="0">
                <a:solidFill>
                  <a:srgbClr val="FF0000"/>
                </a:solidFill>
              </a:rPr>
              <a:t>signature</a:t>
            </a:r>
            <a:r>
              <a:rPr lang="en-US" sz="2700" dirty="0" smtClean="0"/>
              <a:t> circuit</a:t>
            </a:r>
            <a:endParaRPr lang="en-US" sz="2700" b="1" dirty="0" smtClean="0">
              <a:solidFill>
                <a:srgbClr val="FF0000"/>
              </a:solidFill>
            </a:endParaRPr>
          </a:p>
          <a:p>
            <a:pPr defTabSz="914400"/>
            <a:r>
              <a:rPr lang="en-US" sz="2700" dirty="0"/>
              <a:t>Access: https://edh.cern.ch/Desktop/dir.jsp</a:t>
            </a:r>
          </a:p>
          <a:p>
            <a:pPr defTabSz="914400"/>
            <a:r>
              <a:rPr lang="en-US" sz="2700" dirty="0" smtClean="0"/>
              <a:t>Require two passwords:</a:t>
            </a:r>
          </a:p>
          <a:p>
            <a:pPr lvl="1" defTabSz="914400"/>
            <a:r>
              <a:rPr lang="en-US" sz="2400" dirty="0" smtClean="0"/>
              <a:t>To access the system: NICE login</a:t>
            </a:r>
          </a:p>
          <a:p>
            <a:pPr lvl="1" defTabSz="914400"/>
            <a:r>
              <a:rPr lang="en-US" sz="2400" dirty="0" smtClean="0"/>
              <a:t>To sign a document</a:t>
            </a:r>
            <a:r>
              <a:rPr lang="en-US" sz="2400" dirty="0"/>
              <a:t>: "EDH authorization password</a:t>
            </a:r>
            <a:r>
              <a:rPr lang="en-US" sz="2400" dirty="0" smtClean="0"/>
              <a:t>"</a:t>
            </a:r>
          </a:p>
          <a:p>
            <a:pPr lvl="2" defTabSz="914400"/>
            <a:r>
              <a:rPr lang="en-US" sz="2100" dirty="0" smtClean="0"/>
              <a:t>Different from NICE login</a:t>
            </a:r>
          </a:p>
          <a:p>
            <a:pPr lvl="2" defTabSz="914400"/>
            <a:r>
              <a:rPr lang="en-US" sz="2100" dirty="0" smtClean="0"/>
              <a:t>Request for EDH password through Helpdesk </a:t>
            </a:r>
          </a:p>
          <a:p>
            <a:pPr defTabSz="914400"/>
            <a:r>
              <a:rPr lang="en-US" sz="2700" dirty="0" smtClean="0"/>
              <a:t>Examples of forms</a:t>
            </a:r>
          </a:p>
          <a:p>
            <a:pPr lvl="1"/>
            <a:r>
              <a:rPr lang="fr-FR" sz="2000" dirty="0" smtClean="0"/>
              <a:t>Absence </a:t>
            </a:r>
            <a:r>
              <a:rPr lang="fr-FR" sz="2000" dirty="0" err="1"/>
              <a:t>Request</a:t>
            </a:r>
            <a:endParaRPr lang="fr-FR" sz="2000" dirty="0"/>
          </a:p>
          <a:p>
            <a:pPr lvl="1"/>
            <a:r>
              <a:rPr lang="fr-FR" sz="2000" dirty="0"/>
              <a:t>Access </a:t>
            </a:r>
            <a:r>
              <a:rPr lang="fr-FR" sz="2000" dirty="0" err="1"/>
              <a:t>Request</a:t>
            </a:r>
            <a:endParaRPr lang="fr-FR" sz="2000" dirty="0"/>
          </a:p>
          <a:p>
            <a:pPr lvl="1"/>
            <a:r>
              <a:rPr lang="en-GB" sz="2000" dirty="0"/>
              <a:t>Driving Request</a:t>
            </a:r>
          </a:p>
          <a:p>
            <a:pPr lvl="1"/>
            <a:r>
              <a:rPr lang="en-GB" sz="2000" dirty="0"/>
              <a:t>CERN Catalogue</a:t>
            </a:r>
            <a:endParaRPr lang="en-US" sz="2700" dirty="0" smtClean="0"/>
          </a:p>
          <a:p>
            <a:pPr defTabSz="914400"/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57"/>
          <a:stretch/>
        </p:blipFill>
        <p:spPr bwMode="auto">
          <a:xfrm>
            <a:off x="4844675" y="4437367"/>
            <a:ext cx="4116095" cy="1994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250966"/>
            <a:ext cx="4201931" cy="1025526"/>
          </a:xfrm>
        </p:spPr>
        <p:txBody>
          <a:bodyPr>
            <a:normAutofit fontScale="90000"/>
          </a:bodyPr>
          <a:lstStyle/>
          <a:p>
            <a:pPr lvl="1" algn="r" rtl="0">
              <a:spcBef>
                <a:spcPct val="0"/>
              </a:spcBef>
            </a:pPr>
            <a:r>
              <a:rPr lang="en-US" sz="2800" dirty="0" smtClean="0">
                <a:latin typeface="Bookman Old Style" pitchFamily="18" charset="0"/>
              </a:rPr>
              <a:t>                     EDH </a:t>
            </a:r>
            <a:br>
              <a:rPr lang="en-US" sz="2800" dirty="0" smtClean="0">
                <a:latin typeface="Bookman Old Style" pitchFamily="18" charset="0"/>
              </a:rPr>
            </a:br>
            <a:r>
              <a:rPr lang="en-US" sz="2400" dirty="0" smtClean="0">
                <a:latin typeface="Bookman Old Style" pitchFamily="18" charset="0"/>
              </a:rPr>
              <a:t>Electronic Document Handling </a:t>
            </a:r>
            <a:endParaRPr lang="fr-FR" sz="2400" dirty="0">
              <a:latin typeface="Bookman Old Style" pitchFamily="18" charset="0"/>
            </a:endParaRPr>
          </a:p>
        </p:txBody>
      </p:sp>
      <p:pic>
        <p:nvPicPr>
          <p:cNvPr id="10" name="Picture 4" descr="C:\Users\prodons\AppData\Local\Microsoft\Windows\Temporary Internet Files\Content.IE5\UR7ESLR6\MM900395734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014" y="2102449"/>
            <a:ext cx="7334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032108" y="2692952"/>
            <a:ext cx="3928662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FF0000"/>
                </a:solidFill>
              </a:rPr>
              <a:t>For more information, a </a:t>
            </a:r>
            <a:r>
              <a:rPr lang="fr-CH" b="1" dirty="0" err="1" smtClean="0">
                <a:solidFill>
                  <a:srgbClr val="FF0000"/>
                </a:solidFill>
              </a:rPr>
              <a:t>dedicated</a:t>
            </a:r>
            <a:r>
              <a:rPr lang="fr-CH" b="1" dirty="0" smtClean="0">
                <a:solidFill>
                  <a:srgbClr val="FF0000"/>
                </a:solidFill>
              </a:rPr>
              <a:t> training </a:t>
            </a:r>
            <a:r>
              <a:rPr lang="fr-CH" b="1" dirty="0" err="1" smtClean="0">
                <a:solidFill>
                  <a:srgbClr val="FF0000"/>
                </a:solidFill>
              </a:rPr>
              <a:t>is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available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197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4030" y="109556"/>
            <a:ext cx="3490810" cy="1025526"/>
          </a:xfrm>
        </p:spPr>
        <p:txBody>
          <a:bodyPr>
            <a:normAutofit/>
          </a:bodyPr>
          <a:lstStyle/>
          <a:p>
            <a:r>
              <a:rPr lang="en-US" dirty="0"/>
              <a:t>"Developing secure software" 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684" y="1724934"/>
            <a:ext cx="5858654" cy="461609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84274" y="801604"/>
            <a:ext cx="64925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GB" dirty="0" smtClean="0"/>
              <a:t>All software </a:t>
            </a:r>
            <a:r>
              <a:rPr lang="en-GB" dirty="0"/>
              <a:t>developers and system administrators at CERN </a:t>
            </a:r>
            <a:r>
              <a:rPr lang="en-GB" dirty="0" smtClean="0"/>
              <a:t>must follow the “Developing secure software” course available in the CERN  </a:t>
            </a:r>
            <a:r>
              <a:rPr lang="en-GB" dirty="0">
                <a:hlinkClick r:id="rId3"/>
              </a:rPr>
              <a:t>catalogue</a:t>
            </a:r>
            <a:r>
              <a:rPr lang="en-GB" dirty="0" smtClean="0"/>
              <a:t>: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01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179" y="237743"/>
            <a:ext cx="4645573" cy="10255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EDMS</a:t>
            </a:r>
            <a:br>
              <a:rPr lang="en-US" dirty="0" smtClean="0"/>
            </a:br>
            <a:r>
              <a:rPr lang="en-GB" dirty="0"/>
              <a:t>Engineering &amp; Equipment Data Management Service </a:t>
            </a:r>
            <a:endParaRPr lang="fr-FR" dirty="0"/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>
          <a:xfrm>
            <a:off x="383627" y="1586390"/>
            <a:ext cx="8229600" cy="47461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Wingdings 3"/>
              <a:buNone/>
            </a:pPr>
            <a:r>
              <a:rPr lang="en-US" sz="2500" dirty="0" smtClean="0"/>
              <a:t>EDMS is a CERN tool for the </a:t>
            </a:r>
            <a:r>
              <a:rPr lang="en-US" sz="2500" b="1" dirty="0" smtClean="0">
                <a:solidFill>
                  <a:srgbClr val="FF0000"/>
                </a:solidFill>
              </a:rPr>
              <a:t>approval, archiving and follow up </a:t>
            </a:r>
            <a:r>
              <a:rPr lang="en-US" sz="2500" dirty="0" smtClean="0"/>
              <a:t>of </a:t>
            </a:r>
            <a:r>
              <a:rPr lang="en-US" sz="2500" b="1" dirty="0" smtClean="0">
                <a:solidFill>
                  <a:srgbClr val="FF0000"/>
                </a:solidFill>
              </a:rPr>
              <a:t>technical documents</a:t>
            </a:r>
          </a:p>
          <a:p>
            <a:pPr defTabSz="914400"/>
            <a:r>
              <a:rPr lang="en-US" sz="2500" dirty="0"/>
              <a:t>Access: https://edms.cern.ch/cedar/plsql/cedarw.site_home</a:t>
            </a:r>
          </a:p>
          <a:p>
            <a:pPr defTabSz="914400"/>
            <a:r>
              <a:rPr lang="en-US" sz="2500" dirty="0" smtClean="0"/>
              <a:t>To access the system &amp; approve documents: NICE login</a:t>
            </a:r>
          </a:p>
          <a:p>
            <a:pPr defTabSz="914400"/>
            <a:r>
              <a:rPr lang="en-US" sz="2500" dirty="0" smtClean="0"/>
              <a:t>EN Department EDMS structure available</a:t>
            </a:r>
          </a:p>
          <a:p>
            <a:pPr defTabSz="914400"/>
            <a:endParaRPr lang="fr-FR" sz="25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73" b="39476"/>
          <a:stretch/>
        </p:blipFill>
        <p:spPr bwMode="auto">
          <a:xfrm>
            <a:off x="6435380" y="3455697"/>
            <a:ext cx="2088510" cy="266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864"/>
          <a:stretch/>
        </p:blipFill>
        <p:spPr bwMode="auto">
          <a:xfrm>
            <a:off x="785494" y="3872220"/>
            <a:ext cx="5443344" cy="22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95212" y="4465792"/>
            <a:ext cx="3928662" cy="64633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FF0000"/>
                </a:solidFill>
              </a:rPr>
              <a:t>For more information, a </a:t>
            </a:r>
            <a:r>
              <a:rPr lang="fr-CH" b="1" dirty="0" err="1" smtClean="0">
                <a:solidFill>
                  <a:srgbClr val="FF0000"/>
                </a:solidFill>
              </a:rPr>
              <a:t>dedicated</a:t>
            </a:r>
            <a:r>
              <a:rPr lang="fr-CH" b="1" dirty="0" smtClean="0">
                <a:solidFill>
                  <a:srgbClr val="FF0000"/>
                </a:solidFill>
              </a:rPr>
              <a:t> training </a:t>
            </a:r>
            <a:r>
              <a:rPr lang="fr-CH" b="1" dirty="0" err="1" smtClean="0">
                <a:solidFill>
                  <a:srgbClr val="FF0000"/>
                </a:solidFill>
              </a:rPr>
              <a:t>is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available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17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343153"/>
            <a:ext cx="4111967" cy="1025526"/>
          </a:xfrm>
        </p:spPr>
        <p:txBody>
          <a:bodyPr>
            <a:normAutofit/>
          </a:bodyPr>
          <a:lstStyle/>
          <a:p>
            <a:pPr lvl="1" algn="r" rtl="0">
              <a:spcBef>
                <a:spcPct val="0"/>
              </a:spcBef>
            </a:pPr>
            <a:r>
              <a:rPr lang="en-US" sz="2800" dirty="0" smtClean="0">
                <a:latin typeface="Bookman Old Style" pitchFamily="18" charset="0"/>
              </a:rPr>
              <a:t>Additional Sources of Information</a:t>
            </a:r>
            <a:endParaRPr lang="fr-FR" dirty="0"/>
          </a:p>
        </p:txBody>
      </p:sp>
      <p:sp>
        <p:nvSpPr>
          <p:cNvPr id="7" name="Espace réservé du contenu 3"/>
          <p:cNvSpPr txBox="1">
            <a:spLocks/>
          </p:cNvSpPr>
          <p:nvPr/>
        </p:nvSpPr>
        <p:spPr>
          <a:xfrm>
            <a:off x="457200" y="1712469"/>
            <a:ext cx="8229600" cy="47461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2700" dirty="0" smtClean="0"/>
              <a:t>CERN Directory </a:t>
            </a:r>
            <a:r>
              <a:rPr lang="en-US" sz="2700" dirty="0" err="1" smtClean="0"/>
              <a:t>WebPage</a:t>
            </a:r>
            <a:endParaRPr lang="en-US" sz="2700" dirty="0" smtClean="0"/>
          </a:p>
          <a:p>
            <a:pPr lvl="1" defTabSz="914400"/>
            <a:r>
              <a:rPr lang="en-US" sz="2400" dirty="0"/>
              <a:t>P</a:t>
            </a:r>
            <a:r>
              <a:rPr lang="en-US" sz="2400" dirty="0" smtClean="0"/>
              <a:t>hone numbers and Buildings</a:t>
            </a:r>
          </a:p>
          <a:p>
            <a:pPr lvl="1" defTabSz="914400"/>
            <a:r>
              <a:rPr lang="en-US" sz="2400" dirty="0" smtClean="0"/>
              <a:t>Departments, Experiments and Projects</a:t>
            </a:r>
            <a:endParaRPr lang="en-US" sz="2400" dirty="0"/>
          </a:p>
          <a:p>
            <a:pPr lvl="1" defTabSz="914400"/>
            <a:r>
              <a:rPr lang="en-US" sz="2400" dirty="0" smtClean="0"/>
              <a:t>Applications</a:t>
            </a:r>
            <a:endParaRPr lang="en-US" sz="2700" dirty="0" smtClean="0"/>
          </a:p>
          <a:p>
            <a:pPr defTabSz="914400"/>
            <a:r>
              <a:rPr lang="en-US" sz="2700" dirty="0" smtClean="0"/>
              <a:t>IT Department </a:t>
            </a:r>
            <a:r>
              <a:rPr lang="en-US" sz="2700" dirty="0" err="1" smtClean="0"/>
              <a:t>WebPage</a:t>
            </a:r>
            <a:endParaRPr lang="en-US" sz="2700" dirty="0" smtClean="0"/>
          </a:p>
          <a:p>
            <a:pPr lvl="1" defTabSz="914400"/>
            <a:r>
              <a:rPr lang="en-US" sz="2400" dirty="0" smtClean="0"/>
              <a:t>Account </a:t>
            </a:r>
            <a:r>
              <a:rPr lang="en-US" sz="2400" dirty="0"/>
              <a:t>Management</a:t>
            </a:r>
          </a:p>
          <a:p>
            <a:pPr lvl="1" defTabSz="914400"/>
            <a:r>
              <a:rPr lang="en-US" sz="2400" dirty="0"/>
              <a:t>Mac Support</a:t>
            </a:r>
          </a:p>
          <a:p>
            <a:pPr lvl="1" defTabSz="914400"/>
            <a:r>
              <a:rPr lang="en-US" sz="2400" dirty="0"/>
              <a:t>Linux </a:t>
            </a:r>
            <a:r>
              <a:rPr lang="en-US" sz="2400" dirty="0" smtClean="0"/>
              <a:t>Support</a:t>
            </a:r>
          </a:p>
          <a:p>
            <a:pPr lvl="1" defTabSz="914400"/>
            <a:r>
              <a:rPr lang="en-US" sz="2400" dirty="0" smtClean="0"/>
              <a:t>NICE services</a:t>
            </a:r>
            <a:endParaRPr lang="en-US" sz="2400" dirty="0"/>
          </a:p>
          <a:p>
            <a:pPr marL="182880" defTabSz="914400"/>
            <a:endParaRPr lang="en-US" sz="2700" dirty="0" smtClean="0"/>
          </a:p>
          <a:p>
            <a:pPr defTabSz="914400"/>
            <a:endParaRPr lang="fr-FR" dirty="0"/>
          </a:p>
        </p:txBody>
      </p:sp>
      <p:pic>
        <p:nvPicPr>
          <p:cNvPr id="9" name="Picture 4" descr="C:\Users\prodons\AppData\Local\Microsoft\Windows\Temporary Internet Files\Content.IE5\UR7ESLR6\MM900395734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110" y="3363690"/>
            <a:ext cx="7334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97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EN Services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GB" sz="2000" dirty="0">
                <a:hlinkClick r:id="rId3"/>
              </a:rPr>
              <a:t>http://</a:t>
            </a:r>
            <a:r>
              <a:rPr lang="en-GB" sz="2000" dirty="0" smtClean="0">
                <a:hlinkClick r:id="rId3"/>
              </a:rPr>
              <a:t>en.web.cern.ch/for-en-members</a:t>
            </a:r>
            <a:endParaRPr lang="en-GB" sz="2000" dirty="0" smtClean="0"/>
          </a:p>
          <a:p>
            <a:pPr>
              <a:buNone/>
            </a:pPr>
            <a:endParaRPr lang="en-GB" sz="2000" dirty="0" smtClean="0"/>
          </a:p>
          <a:p>
            <a:pPr>
              <a:buFont typeface="Wingdings" pitchFamily="2" charset="2"/>
              <a:buChar char="Ø"/>
            </a:pPr>
            <a:r>
              <a:rPr lang="fr-CH" sz="2000" dirty="0" smtClean="0"/>
              <a:t>Office &amp; </a:t>
            </a:r>
            <a:r>
              <a:rPr lang="fr-CH" sz="2000" dirty="0" err="1" smtClean="0"/>
              <a:t>Space</a:t>
            </a:r>
            <a:r>
              <a:rPr lang="fr-CH" sz="2000" dirty="0" smtClean="0"/>
              <a:t> </a:t>
            </a:r>
            <a:r>
              <a:rPr lang="fr-CH" sz="2000" dirty="0" err="1" smtClean="0"/>
              <a:t>Logistics</a:t>
            </a:r>
            <a:endParaRPr lang="fr-CH" sz="2000" dirty="0" smtClean="0"/>
          </a:p>
          <a:p>
            <a:pPr>
              <a:buFont typeface="Wingdings" pitchFamily="2" charset="2"/>
              <a:buChar char="Ø"/>
            </a:pPr>
            <a:r>
              <a:rPr lang="fr-CH" sz="2000" dirty="0" smtClean="0"/>
              <a:t>Official </a:t>
            </a:r>
            <a:r>
              <a:rPr lang="fr-CH" sz="2000" dirty="0" err="1" smtClean="0"/>
              <a:t>Travels</a:t>
            </a:r>
            <a:r>
              <a:rPr lang="fr-CH" sz="2000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fr-CH" sz="2000" dirty="0" smtClean="0"/>
              <a:t>Education </a:t>
            </a:r>
            <a:r>
              <a:rPr lang="fr-CH" sz="2000" dirty="0" err="1" smtClean="0"/>
              <a:t>Fees</a:t>
            </a:r>
            <a:r>
              <a:rPr lang="fr-CH" sz="2000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fr-CH" sz="2000" dirty="0" smtClean="0"/>
              <a:t>English </a:t>
            </a:r>
            <a:r>
              <a:rPr lang="fr-CH" sz="2000" dirty="0" err="1" smtClean="0"/>
              <a:t>Proofreading</a:t>
            </a:r>
            <a:endParaRPr lang="fr-CH" sz="2000" dirty="0" smtClean="0"/>
          </a:p>
          <a:p>
            <a:pPr>
              <a:buFont typeface="Wingdings" pitchFamily="2" charset="2"/>
              <a:buChar char="Ø"/>
            </a:pPr>
            <a:r>
              <a:rPr lang="en-GB" sz="2000" dirty="0" smtClean="0"/>
              <a:t>EN Desktop Support</a:t>
            </a:r>
          </a:p>
          <a:p>
            <a:pPr>
              <a:buFont typeface="Wingdings" pitchFamily="2" charset="2"/>
              <a:buChar char="Ø"/>
            </a:pPr>
            <a:r>
              <a:rPr lang="fr-CH" sz="2000" dirty="0" smtClean="0"/>
              <a:t>EN Workshops</a:t>
            </a:r>
            <a:endParaRPr lang="en-GB" sz="2000" dirty="0" smtClean="0"/>
          </a:p>
          <a:p>
            <a:pPr>
              <a:buNone/>
            </a:pPr>
            <a:endParaRPr lang="en-GB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2000" dirty="0" smtClean="0"/>
              <a:t>Useful tips:   Templates are available on our website</a:t>
            </a:r>
          </a:p>
          <a:p>
            <a:pPr>
              <a:buNone/>
            </a:pPr>
            <a:r>
              <a:rPr lang="fr-CH" sz="2000" dirty="0"/>
              <a:t> </a:t>
            </a:r>
            <a:r>
              <a:rPr lang="fr-CH" sz="2000" dirty="0" smtClean="0"/>
              <a:t>                  For </a:t>
            </a:r>
            <a:r>
              <a:rPr lang="fr-CH" sz="2000" dirty="0" err="1" smtClean="0"/>
              <a:t>any</a:t>
            </a:r>
            <a:r>
              <a:rPr lang="fr-CH" sz="2000" dirty="0" smtClean="0"/>
              <a:t> </a:t>
            </a:r>
            <a:r>
              <a:rPr lang="fr-CH" sz="2000" dirty="0" err="1" smtClean="0"/>
              <a:t>problem</a:t>
            </a:r>
            <a:r>
              <a:rPr lang="fr-CH" sz="2000" dirty="0" smtClean="0"/>
              <a:t>/</a:t>
            </a:r>
            <a:r>
              <a:rPr lang="fr-CH" sz="2000" dirty="0" err="1" smtClean="0"/>
              <a:t>request</a:t>
            </a:r>
            <a:r>
              <a:rPr lang="fr-CH" sz="2000" dirty="0" smtClean="0"/>
              <a:t>, contact the Service Desk (</a:t>
            </a:r>
            <a:r>
              <a:rPr lang="fr-CH" sz="2000" dirty="0" smtClean="0">
                <a:solidFill>
                  <a:srgbClr val="FF0000"/>
                </a:solidFill>
              </a:rPr>
              <a:t>77777)</a:t>
            </a:r>
            <a:endParaRPr lang="en-GB" sz="20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GB" sz="23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GB" sz="23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GB" sz="2400" b="1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Ø"/>
            </a:pPr>
            <a:endParaRPr lang="fr-CH" sz="2300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3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Useful links</a:t>
            </a:r>
            <a:endParaRPr lang="fr-CH" dirty="0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dirty="0" smtClean="0"/>
              <a:t>In order to make you comfortable with: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 The CERN environment (Bank, Post Office, </a:t>
            </a:r>
            <a:r>
              <a:rPr lang="en-GB" dirty="0"/>
              <a:t>restaurants</a:t>
            </a:r>
            <a:r>
              <a:rPr lang="en-GB" dirty="0" smtClean="0"/>
              <a:t>, etc.)</a:t>
            </a:r>
          </a:p>
          <a:p>
            <a:r>
              <a:rPr lang="en-GB" dirty="0" smtClean="0"/>
              <a:t>Useful services provided by CERN (HR, shuttles, maps, car sharing, Bikes, CERN clubs, etc.)</a:t>
            </a:r>
          </a:p>
          <a:p>
            <a:r>
              <a:rPr lang="en-GB" dirty="0" smtClean="0"/>
              <a:t>Useful info (public transports, accommodation</a:t>
            </a:r>
            <a:r>
              <a:rPr lang="en-GB" smtClean="0"/>
              <a:t>, CERN </a:t>
            </a:r>
            <a:r>
              <a:rPr lang="en-GB" dirty="0" smtClean="0"/>
              <a:t>Market, etc.)</a:t>
            </a:r>
          </a:p>
          <a:p>
            <a:endParaRPr lang="en-GB" dirty="0" smtClean="0"/>
          </a:p>
          <a:p>
            <a:pPr>
              <a:buNone/>
            </a:pPr>
            <a:r>
              <a:rPr lang="en-GB" sz="2400" b="1" dirty="0"/>
              <a:t>	</a:t>
            </a:r>
            <a:r>
              <a:rPr lang="en-GB" sz="2400" b="1" dirty="0" smtClean="0"/>
              <a:t>We have prepared a EN Newcomers’ Leaflet and there is a link to a EN Quick Guide on our website.  </a:t>
            </a:r>
          </a:p>
          <a:p>
            <a:pPr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/>
          </a:p>
          <a:p>
            <a:endParaRPr lang="fr-CH" dirty="0"/>
          </a:p>
        </p:txBody>
      </p:sp>
      <p:pic>
        <p:nvPicPr>
          <p:cNvPr id="7" name="Picture 4" descr="C:\Users\prodons\AppData\Local\Microsoft\Windows\Temporary Internet Files\Content.IE5\UR7ESLR6\MM900395734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867" y="5227634"/>
            <a:ext cx="7334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54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206523"/>
            <a:ext cx="4111967" cy="1025526"/>
          </a:xfrm>
        </p:spPr>
        <p:txBody>
          <a:bodyPr>
            <a:normAutofit/>
          </a:bodyPr>
          <a:lstStyle/>
          <a:p>
            <a:pPr lvl="1" algn="r" rtl="0">
              <a:spcBef>
                <a:spcPct val="0"/>
              </a:spcBef>
            </a:pPr>
            <a:r>
              <a:rPr lang="en-US" sz="2800" dirty="0" smtClean="0">
                <a:latin typeface="Bookman Old Style" pitchFamily="18" charset="0"/>
              </a:rPr>
              <a:t>In Case of Need</a:t>
            </a:r>
            <a:endParaRPr lang="fr-FR" dirty="0"/>
          </a:p>
        </p:txBody>
      </p:sp>
      <p:sp>
        <p:nvSpPr>
          <p:cNvPr id="7" name="Espace réservé du contenu 3"/>
          <p:cNvSpPr txBox="1">
            <a:spLocks/>
          </p:cNvSpPr>
          <p:nvPr/>
        </p:nvSpPr>
        <p:spPr>
          <a:xfrm>
            <a:off x="457200" y="1712469"/>
            <a:ext cx="8229600" cy="47461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2700" dirty="0" smtClean="0"/>
              <a:t>Consult the EN Computing guide for Newcomers</a:t>
            </a:r>
          </a:p>
          <a:p>
            <a:pPr lvl="1" defTabSz="914400"/>
            <a:r>
              <a:rPr lang="en-US" sz="2400" dirty="0" smtClean="0"/>
              <a:t>Contains links and snapshots  </a:t>
            </a:r>
          </a:p>
          <a:p>
            <a:pPr lvl="1" defTabSz="914400"/>
            <a:r>
              <a:rPr lang="en-US" sz="2400" dirty="0" smtClean="0"/>
              <a:t>Additional information not presented today</a:t>
            </a:r>
          </a:p>
          <a:p>
            <a:pPr lvl="1" defTabSz="914400"/>
            <a:endParaRPr lang="en-US" sz="2400" dirty="0" smtClean="0"/>
          </a:p>
          <a:p>
            <a:pPr defTabSz="914400"/>
            <a:r>
              <a:rPr lang="en-US" sz="2700" dirty="0" smtClean="0"/>
              <a:t>Call EN Desktop Support : Gaetan Richaud, tel. 169807 or email: en-desktop@cern.ch</a:t>
            </a:r>
            <a:endParaRPr lang="en-US" sz="2700" dirty="0"/>
          </a:p>
          <a:p>
            <a:pPr marL="182880" defTabSz="914400"/>
            <a:endParaRPr lang="en-US" sz="2700" dirty="0" smtClean="0"/>
          </a:p>
          <a:p>
            <a:pPr defTabSz="914400"/>
            <a:endParaRPr lang="fr-FR" dirty="0"/>
          </a:p>
        </p:txBody>
      </p:sp>
      <p:pic>
        <p:nvPicPr>
          <p:cNvPr id="2050" name="Picture 2" descr="C:\Users\prodons\AppData\Local\Microsoft\Windows\Temporary Internet Files\Content.IE5\UVPRIGUH\MC90043801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989" y="4337802"/>
            <a:ext cx="19208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84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664" y="2014537"/>
            <a:ext cx="3008671" cy="3657600"/>
          </a:xfrm>
        </p:spPr>
      </p:pic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65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1833" y="258763"/>
            <a:ext cx="4111967" cy="1025526"/>
          </a:xfrm>
        </p:spPr>
        <p:txBody>
          <a:bodyPr/>
          <a:lstStyle/>
          <a:p>
            <a:r>
              <a:rPr lang="en-US" dirty="0" smtClean="0"/>
              <a:t>Computing Service</a:t>
            </a:r>
            <a:br>
              <a:rPr lang="en-US" dirty="0" smtClean="0"/>
            </a:br>
            <a:r>
              <a:rPr lang="en-US" dirty="0" smtClean="0"/>
              <a:t>in EN Department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 Desktop</a:t>
            </a:r>
          </a:p>
          <a:p>
            <a:pPr lvl="1"/>
            <a:r>
              <a:rPr lang="en-US" dirty="0"/>
              <a:t>Installation</a:t>
            </a:r>
          </a:p>
          <a:p>
            <a:pPr lvl="1"/>
            <a:r>
              <a:rPr lang="en-US" dirty="0" smtClean="0"/>
              <a:t>Troubleshooting</a:t>
            </a:r>
            <a:endParaRPr lang="en-US" dirty="0"/>
          </a:p>
          <a:p>
            <a:pPr lvl="1"/>
            <a:r>
              <a:rPr lang="en-US" dirty="0" smtClean="0"/>
              <a:t>Advice</a:t>
            </a:r>
            <a:endParaRPr lang="en-US" dirty="0"/>
          </a:p>
          <a:p>
            <a:pPr lvl="1"/>
            <a:r>
              <a:rPr lang="en-US" dirty="0" smtClean="0"/>
              <a:t>Management of the EN computing equipment inventory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</p:txBody>
      </p:sp>
      <p:pic>
        <p:nvPicPr>
          <p:cNvPr id="2051" name="Picture 3" descr="C:\Users\prodons\AppData\Local\Microsoft\Windows\Temporary Internet Files\Content.IE5\UR7ESLR6\MM900300505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848" y="1470739"/>
            <a:ext cx="1604963" cy="1406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19813" y="4049069"/>
            <a:ext cx="7798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200" b="1" dirty="0" smtClean="0">
                <a:solidFill>
                  <a:srgbClr val="FF0000"/>
                </a:solidFill>
              </a:rPr>
              <a:t>In </a:t>
            </a:r>
            <a:r>
              <a:rPr lang="en-GB" sz="2200" b="1" dirty="0" smtClean="0">
                <a:solidFill>
                  <a:srgbClr val="FF0000"/>
                </a:solidFill>
              </a:rPr>
              <a:t>case </a:t>
            </a:r>
            <a:r>
              <a:rPr lang="en-GB" sz="2200" b="1" dirty="0">
                <a:solidFill>
                  <a:srgbClr val="FF0000"/>
                </a:solidFill>
              </a:rPr>
              <a:t>of problems with your </a:t>
            </a:r>
            <a:r>
              <a:rPr lang="en-GB" sz="2200" b="1" dirty="0" smtClean="0">
                <a:solidFill>
                  <a:srgbClr val="FF0000"/>
                </a:solidFill>
              </a:rPr>
              <a:t>computer</a:t>
            </a:r>
            <a:r>
              <a:rPr lang="fr-CH" sz="2200" b="1" dirty="0" smtClean="0">
                <a:solidFill>
                  <a:srgbClr val="FF0000"/>
                </a:solidFill>
              </a:rPr>
              <a:t>, contact the EN Desktop Support (169807 or En-desktop@cern.ch)</a:t>
            </a:r>
            <a:endParaRPr lang="en-GB" sz="2200" b="1" dirty="0">
              <a:solidFill>
                <a:srgbClr val="FF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474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1833" y="258763"/>
            <a:ext cx="4111967" cy="1025526"/>
          </a:xfrm>
        </p:spPr>
        <p:txBody>
          <a:bodyPr/>
          <a:lstStyle/>
          <a:p>
            <a:r>
              <a:rPr lang="en-US" dirty="0" smtClean="0"/>
              <a:t>Computing Services at CERN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General Support (including software):</a:t>
            </a:r>
          </a:p>
          <a:p>
            <a:pPr marL="0" indent="0" algn="ctr">
              <a:buNone/>
            </a:pPr>
            <a:r>
              <a:rPr lang="en-US" i="1" dirty="0" smtClean="0">
                <a:solidFill>
                  <a:srgbClr val="3399FF"/>
                </a:solidFill>
              </a:rPr>
              <a:t>Helpdesk </a:t>
            </a:r>
            <a:r>
              <a:rPr lang="en-US" i="1" dirty="0">
                <a:solidFill>
                  <a:srgbClr val="3399FF"/>
                </a:solidFill>
              </a:rPr>
              <a:t>Support </a:t>
            </a:r>
            <a:r>
              <a:rPr lang="en-US" i="1" dirty="0"/>
              <a:t>=&gt; </a:t>
            </a:r>
            <a:r>
              <a:rPr lang="fr-FR" i="1" dirty="0">
                <a:hlinkClick r:id="rId2"/>
              </a:rPr>
              <a:t>help.desk@cern.ch</a:t>
            </a:r>
            <a:r>
              <a:rPr lang="fr-FR" i="1" dirty="0"/>
              <a:t> or </a:t>
            </a:r>
            <a:r>
              <a:rPr lang="fr-FR" i="1" dirty="0" smtClean="0"/>
              <a:t>77777</a:t>
            </a:r>
            <a:endParaRPr lang="en-US" i="1" dirty="0" smtClean="0"/>
          </a:p>
          <a:p>
            <a:r>
              <a:rPr lang="en-US" dirty="0" smtClean="0"/>
              <a:t>For printers (installation &amp; troubleshooting):</a:t>
            </a:r>
          </a:p>
          <a:p>
            <a:pPr marL="0" indent="0" algn="ctr">
              <a:buNone/>
            </a:pPr>
            <a:r>
              <a:rPr lang="en-US" i="1" dirty="0" smtClean="0">
                <a:solidFill>
                  <a:srgbClr val="3399FF"/>
                </a:solidFill>
              </a:rPr>
              <a:t>Printer Support </a:t>
            </a:r>
            <a:r>
              <a:rPr lang="en-US" i="1" dirty="0" smtClean="0"/>
              <a:t>=&gt; </a:t>
            </a:r>
            <a:r>
              <a:rPr lang="fr-FR" i="1" dirty="0" smtClean="0">
                <a:hlinkClick r:id="rId3"/>
              </a:rPr>
              <a:t>Printer.Support@cern.ch</a:t>
            </a:r>
            <a:r>
              <a:rPr lang="fr-FR" i="1" dirty="0" smtClean="0"/>
              <a:t> or 77777</a:t>
            </a:r>
            <a:endParaRPr lang="en-US" i="1" dirty="0" smtClean="0"/>
          </a:p>
          <a:p>
            <a:r>
              <a:rPr lang="en-US" dirty="0"/>
              <a:t>For CAD (</a:t>
            </a:r>
            <a:r>
              <a:rPr lang="en-GB" dirty="0"/>
              <a:t>Computer Aided Design) </a:t>
            </a:r>
            <a:r>
              <a:rPr lang="en-US" dirty="0" err="1"/>
              <a:t>softwares</a:t>
            </a:r>
            <a:r>
              <a:rPr lang="en-US" dirty="0" smtClean="0"/>
              <a:t>:</a:t>
            </a:r>
          </a:p>
          <a:p>
            <a:pPr marL="0" indent="0" algn="ctr">
              <a:buNone/>
            </a:pPr>
            <a:r>
              <a:rPr lang="en-US" i="1" dirty="0" smtClean="0">
                <a:solidFill>
                  <a:srgbClr val="3399FF"/>
                </a:solidFill>
              </a:rPr>
              <a:t>CATIA Support </a:t>
            </a:r>
            <a:r>
              <a:rPr lang="en-US" i="1" dirty="0" smtClean="0"/>
              <a:t>=&gt; </a:t>
            </a:r>
            <a:r>
              <a:rPr lang="fr-FR" i="1" dirty="0" smtClean="0">
                <a:hlinkClick r:id="rId4"/>
              </a:rPr>
              <a:t>catia.support@cern.ch</a:t>
            </a:r>
            <a:r>
              <a:rPr lang="fr-FR" i="1" dirty="0" smtClean="0"/>
              <a:t> or 77777</a:t>
            </a:r>
            <a:endParaRPr lang="en-US" i="1" dirty="0" smtClean="0"/>
          </a:p>
          <a:p>
            <a:r>
              <a:rPr lang="en-US" dirty="0"/>
              <a:t>For </a:t>
            </a:r>
            <a:r>
              <a:rPr lang="fr-CH" dirty="0" err="1" smtClean="0"/>
              <a:t>workstations</a:t>
            </a:r>
            <a:r>
              <a:rPr lang="fr-CH" dirty="0" smtClean="0"/>
              <a:t> (</a:t>
            </a:r>
            <a:r>
              <a:rPr lang="en-US" dirty="0"/>
              <a:t>installation &amp; </a:t>
            </a:r>
            <a:r>
              <a:rPr lang="en-US" dirty="0" smtClean="0"/>
              <a:t>troubleshooting)</a:t>
            </a:r>
          </a:p>
          <a:p>
            <a:pPr marL="0" indent="0" algn="ctr">
              <a:buNone/>
            </a:pPr>
            <a:r>
              <a:rPr lang="en-US" i="1" dirty="0" smtClean="0">
                <a:solidFill>
                  <a:srgbClr val="3399FF"/>
                </a:solidFill>
              </a:rPr>
              <a:t>GS Support </a:t>
            </a:r>
            <a:r>
              <a:rPr lang="en-US" i="1" dirty="0" smtClean="0"/>
              <a:t>=&gt; </a:t>
            </a:r>
            <a:r>
              <a:rPr lang="fr-FR" i="1" dirty="0" smtClean="0">
                <a:hlinkClick r:id="rId5"/>
              </a:rPr>
              <a:t>GS-Desktop.Support@cern.ch</a:t>
            </a:r>
            <a:r>
              <a:rPr lang="fr-FR" i="1" dirty="0" smtClean="0"/>
              <a:t> or 77777</a:t>
            </a:r>
            <a:endParaRPr lang="en-US" i="1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12648" y="5385929"/>
            <a:ext cx="7798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b="1" dirty="0" smtClean="0">
                <a:solidFill>
                  <a:srgbClr val="FF0000"/>
                </a:solidFill>
              </a:rPr>
              <a:t>In case of </a:t>
            </a:r>
            <a:r>
              <a:rPr lang="fr-CH" sz="2400" b="1" dirty="0" err="1" smtClean="0">
                <a:solidFill>
                  <a:srgbClr val="FF0000"/>
                </a:solidFill>
              </a:rPr>
              <a:t>doubt</a:t>
            </a:r>
            <a:r>
              <a:rPr lang="fr-CH" sz="2400" b="1" dirty="0" smtClean="0">
                <a:solidFill>
                  <a:srgbClr val="FF0000"/>
                </a:solidFill>
              </a:rPr>
              <a:t>, call EN Desktop (169807 or </a:t>
            </a:r>
            <a:br>
              <a:rPr lang="fr-CH" sz="2400" b="1" dirty="0" smtClean="0">
                <a:solidFill>
                  <a:srgbClr val="FF0000"/>
                </a:solidFill>
              </a:rPr>
            </a:br>
            <a:r>
              <a:rPr lang="fr-CH" sz="2400" b="1" dirty="0" smtClean="0">
                <a:solidFill>
                  <a:srgbClr val="FF0000"/>
                </a:solidFill>
              </a:rPr>
              <a:t>En-desktop@cern.ch)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90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NICE Account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Use your </a:t>
            </a:r>
            <a:r>
              <a:rPr lang="en-US" b="1" dirty="0" smtClean="0">
                <a:solidFill>
                  <a:srgbClr val="FF0000"/>
                </a:solidFill>
              </a:rPr>
              <a:t>login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rgbClr val="FF0000"/>
                </a:solidFill>
              </a:rPr>
              <a:t>password</a:t>
            </a:r>
            <a:r>
              <a:rPr lang="en-US" dirty="0" smtClean="0"/>
              <a:t> to connect </a:t>
            </a:r>
            <a:r>
              <a:rPr lang="en-GB" dirty="0" smtClean="0"/>
              <a:t>to </a:t>
            </a:r>
            <a:r>
              <a:rPr lang="en-GB" dirty="0"/>
              <a:t>the CERN computing environment </a:t>
            </a:r>
            <a:endParaRPr lang="en-GB" dirty="0" smtClean="0"/>
          </a:p>
          <a:p>
            <a:endParaRPr lang="en-US" dirty="0"/>
          </a:p>
          <a:p>
            <a:r>
              <a:rPr lang="en-US" dirty="0" smtClean="0"/>
              <a:t>How to get it</a:t>
            </a:r>
          </a:p>
          <a:p>
            <a:pPr lvl="1"/>
            <a:r>
              <a:rPr lang="en-US" dirty="0" smtClean="0"/>
              <a:t>Go to bldg. 55</a:t>
            </a:r>
          </a:p>
          <a:p>
            <a:pPr lvl="1"/>
            <a:r>
              <a:rPr lang="en-US" dirty="0" smtClean="0"/>
              <a:t>Give a personal e-mail address</a:t>
            </a:r>
          </a:p>
          <a:p>
            <a:pPr lvl="1"/>
            <a:r>
              <a:rPr lang="en-US" dirty="0" smtClean="0"/>
              <a:t>Pass the computer test</a:t>
            </a:r>
            <a:endParaRPr lang="en-US" dirty="0"/>
          </a:p>
        </p:txBody>
      </p:sp>
      <p:pic>
        <p:nvPicPr>
          <p:cNvPr id="3074" name="Picture 2" descr="C:\Users\prodons\AppData\Local\Microsoft\Windows\Temporary Internet Files\Content.Outlook\WP2XBS3B\phot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30" t="6307" b="20835"/>
          <a:stretch/>
        </p:blipFill>
        <p:spPr bwMode="auto">
          <a:xfrm rot="5400000">
            <a:off x="5381046" y="2238955"/>
            <a:ext cx="3269218" cy="303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24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7881" y="743052"/>
            <a:ext cx="4111967" cy="1025526"/>
          </a:xfrm>
        </p:spPr>
        <p:txBody>
          <a:bodyPr vert="horz" anchor="ctr" anchorCtr="0">
            <a:normAutofit fontScale="90000"/>
          </a:bodyPr>
          <a:lstStyle/>
          <a:p>
            <a:r>
              <a:rPr lang="en-GB" dirty="0"/>
              <a:t>Connecting to the CERN Network</a:t>
            </a:r>
            <a:br>
              <a:rPr lang="en-GB" dirty="0"/>
            </a:b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/>
            <a:r>
              <a:rPr lang="en-GB" sz="2700" dirty="0" smtClean="0"/>
              <a:t>Via </a:t>
            </a:r>
            <a:r>
              <a:rPr lang="en-GB" sz="2700" dirty="0"/>
              <a:t>CERN </a:t>
            </a:r>
            <a:r>
              <a:rPr lang="en-GB" sz="2700" dirty="0" smtClean="0"/>
              <a:t>Computer</a:t>
            </a:r>
          </a:p>
          <a:p>
            <a:pPr lvl="1"/>
            <a:r>
              <a:rPr lang="fr-CH" b="1" dirty="0">
                <a:solidFill>
                  <a:srgbClr val="FF0000"/>
                </a:solidFill>
              </a:rPr>
              <a:t>Login </a:t>
            </a:r>
            <a:r>
              <a:rPr lang="fr-CH" b="1" dirty="0" err="1">
                <a:solidFill>
                  <a:srgbClr val="FF0000"/>
                </a:solidFill>
              </a:rPr>
              <a:t>with</a:t>
            </a: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 err="1">
                <a:solidFill>
                  <a:srgbClr val="FF0000"/>
                </a:solidFill>
              </a:rPr>
              <a:t>your</a:t>
            </a:r>
            <a:r>
              <a:rPr lang="fr-CH" b="1" dirty="0">
                <a:solidFill>
                  <a:srgbClr val="FF0000"/>
                </a:solidFill>
              </a:rPr>
              <a:t> NICE login &amp; </a:t>
            </a:r>
            <a:r>
              <a:rPr lang="fr-CH" b="1" dirty="0" err="1">
                <a:solidFill>
                  <a:srgbClr val="FF0000"/>
                </a:solidFill>
              </a:rPr>
              <a:t>password</a:t>
            </a:r>
            <a:endParaRPr lang="fr-CH" b="1" dirty="0">
              <a:solidFill>
                <a:srgbClr val="FF0000"/>
              </a:solidFill>
            </a:endParaRPr>
          </a:p>
          <a:p>
            <a:pPr lvl="1"/>
            <a:r>
              <a:rPr lang="fr-CH" dirty="0"/>
              <a:t>Windows7 and CERN network are </a:t>
            </a:r>
            <a:r>
              <a:rPr lang="fr-CH" dirty="0" err="1"/>
              <a:t>already</a:t>
            </a:r>
            <a:r>
              <a:rPr lang="fr-CH" dirty="0"/>
              <a:t> </a:t>
            </a:r>
            <a:r>
              <a:rPr lang="fr-CH" dirty="0" err="1"/>
              <a:t>configured</a:t>
            </a:r>
            <a:endParaRPr lang="en-GB" dirty="0"/>
          </a:p>
          <a:p>
            <a:pPr marL="274320" lvl="1">
              <a:lnSpc>
                <a:spcPct val="200000"/>
              </a:lnSpc>
              <a:spcBef>
                <a:spcPts val="600"/>
              </a:spcBef>
              <a:buClr>
                <a:schemeClr val="accent1"/>
              </a:buClr>
            </a:pPr>
            <a:r>
              <a:rPr lang="en-GB" sz="2600" dirty="0">
                <a:solidFill>
                  <a:schemeClr val="tx1"/>
                </a:solidFill>
              </a:rPr>
              <a:t>Via </a:t>
            </a:r>
            <a:r>
              <a:rPr lang="en-GB" sz="2600" dirty="0" smtClean="0">
                <a:solidFill>
                  <a:schemeClr val="tx1"/>
                </a:solidFill>
              </a:rPr>
              <a:t>Personal </a:t>
            </a:r>
            <a:r>
              <a:rPr lang="en-GB" sz="2600" dirty="0">
                <a:solidFill>
                  <a:schemeClr val="tx1"/>
                </a:solidFill>
              </a:rPr>
              <a:t>Computer and Phone </a:t>
            </a:r>
          </a:p>
          <a:p>
            <a:pPr marL="274320" lvl="1">
              <a:lnSpc>
                <a:spcPct val="200000"/>
              </a:lnSpc>
              <a:spcBef>
                <a:spcPts val="600"/>
              </a:spcBef>
              <a:buClr>
                <a:schemeClr val="accent1"/>
              </a:buClr>
            </a:pPr>
            <a:r>
              <a:rPr lang="en-GB" sz="2600" dirty="0" smtClean="0">
                <a:solidFill>
                  <a:schemeClr val="tx1"/>
                </a:solidFill>
              </a:rPr>
              <a:t>Connection </a:t>
            </a:r>
            <a:r>
              <a:rPr lang="en-GB" sz="2600" dirty="0">
                <a:solidFill>
                  <a:schemeClr val="tx1"/>
                </a:solidFill>
              </a:rPr>
              <a:t>from Outside </a:t>
            </a:r>
            <a:r>
              <a:rPr lang="en-GB" sz="2600" dirty="0" smtClean="0">
                <a:solidFill>
                  <a:schemeClr val="tx1"/>
                </a:solidFill>
              </a:rPr>
              <a:t>CERN</a:t>
            </a:r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endParaRPr lang="fr-FR" sz="2400" b="1" dirty="0"/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endParaRPr lang="fr-FR" sz="2400" b="1" dirty="0"/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endParaRPr lang="fr-FR" sz="2400" b="1" dirty="0"/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endParaRPr lang="fr-FR" sz="2400" b="1" dirty="0"/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endParaRPr lang="fr-FR" sz="2400" b="1" dirty="0"/>
          </a:p>
          <a:p>
            <a:endParaRPr lang="fr-FR" dirty="0"/>
          </a:p>
        </p:txBody>
      </p:sp>
      <p:pic>
        <p:nvPicPr>
          <p:cNvPr id="4098" name="Picture 2" descr="C:\Users\prodons\AppData\Local\Microsoft\Windows\Temporary Internet Files\Content.IE5\U1WAH1DJ\MC900432552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456" y="1768578"/>
            <a:ext cx="796536" cy="796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9866" y="3171044"/>
            <a:ext cx="1846147" cy="369332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prstClr val="white"/>
                </a:solidFill>
              </a:rPr>
              <a:t>Computing</a:t>
            </a:r>
            <a:r>
              <a:rPr lang="fr-CH" dirty="0" smtClean="0">
                <a:solidFill>
                  <a:prstClr val="white"/>
                </a:solidFill>
              </a:rPr>
              <a:t> guide</a:t>
            </a:r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4" name="Picture 2" descr="C:\Users\prodons\AppData\Local\Microsoft\Windows\Temporary Internet Files\Content.IE5\FV07Z88A\MC900441428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202" y="2935411"/>
            <a:ext cx="840598" cy="840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55126" y="4017104"/>
            <a:ext cx="1846147" cy="369332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prstClr val="white"/>
                </a:solidFill>
              </a:rPr>
              <a:t>Computing</a:t>
            </a:r>
            <a:r>
              <a:rPr lang="fr-CH" dirty="0" smtClean="0">
                <a:solidFill>
                  <a:prstClr val="white"/>
                </a:solidFill>
              </a:rPr>
              <a:t> guide</a:t>
            </a:r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9" name="Picture 2" descr="C:\Users\prodons\AppData\Local\Microsoft\Windows\Temporary Internet Files\Content.IE5\FV07Z88A\MC900441428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462" y="3781471"/>
            <a:ext cx="840598" cy="840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05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700" dirty="0" smtClean="0"/>
              <a:t>DFS is a </a:t>
            </a:r>
            <a:r>
              <a:rPr lang="en-US" sz="2700" b="1" dirty="0" smtClean="0">
                <a:solidFill>
                  <a:srgbClr val="FF0000"/>
                </a:solidFill>
              </a:rPr>
              <a:t>data storage space</a:t>
            </a:r>
          </a:p>
          <a:p>
            <a:r>
              <a:rPr lang="en-US" sz="2000" dirty="0" smtClean="0"/>
              <a:t>For personal data</a:t>
            </a:r>
          </a:p>
          <a:p>
            <a:pPr lvl="1"/>
            <a:r>
              <a:rPr lang="en-GB" sz="2000" dirty="0"/>
              <a:t>B</a:t>
            </a:r>
            <a:r>
              <a:rPr lang="en-GB" sz="2000" dirty="0" smtClean="0"/>
              <a:t>acks </a:t>
            </a:r>
            <a:r>
              <a:rPr lang="en-GB" sz="2000" dirty="0"/>
              <a:t>up </a:t>
            </a:r>
            <a:r>
              <a:rPr lang="en-GB" sz="2000" dirty="0" smtClean="0"/>
              <a:t>data stored </a:t>
            </a:r>
            <a:r>
              <a:rPr lang="en-GB" sz="2000" dirty="0"/>
              <a:t>in </a:t>
            </a:r>
            <a:r>
              <a:rPr lang="en-GB" sz="2000" dirty="0" smtClean="0"/>
              <a:t>desktop </a:t>
            </a:r>
            <a:r>
              <a:rPr lang="en-GB" sz="2000" dirty="0"/>
              <a:t>and </a:t>
            </a:r>
            <a:r>
              <a:rPr lang="en-GB" sz="2000" dirty="0" smtClean="0"/>
              <a:t>libraries</a:t>
            </a:r>
            <a:endParaRPr lang="en-GB" sz="2000" dirty="0"/>
          </a:p>
          <a:p>
            <a:pPr lvl="1"/>
            <a:r>
              <a:rPr lang="en-US" sz="2000" dirty="0" smtClean="0"/>
              <a:t>Associated to your NICE login</a:t>
            </a:r>
          </a:p>
          <a:p>
            <a:pPr lvl="1"/>
            <a:r>
              <a:rPr lang="en-US" sz="2000" dirty="0" smtClean="0"/>
              <a:t>A “Public” folder</a:t>
            </a:r>
          </a:p>
          <a:p>
            <a:pPr lvl="1"/>
            <a:r>
              <a:rPr lang="en-US" sz="2000" dirty="0" smtClean="0"/>
              <a:t>Memory quota is 2 Go</a:t>
            </a:r>
            <a:endParaRPr lang="en-US" sz="2000" dirty="0"/>
          </a:p>
          <a:p>
            <a:r>
              <a:rPr lang="en-US" sz="2000" dirty="0" smtClean="0"/>
              <a:t>For shared data</a:t>
            </a:r>
          </a:p>
          <a:p>
            <a:pPr lvl="1"/>
            <a:r>
              <a:rPr lang="en-US" sz="2000" dirty="0" smtClean="0"/>
              <a:t>Gives access to CERN data servers (folders</a:t>
            </a:r>
            <a:br>
              <a:rPr lang="en-US" sz="2000" dirty="0" smtClean="0"/>
            </a:br>
            <a:r>
              <a:rPr lang="en-US" sz="2000" dirty="0" smtClean="0"/>
              <a:t>for applications, departments, </a:t>
            </a:r>
            <a:br>
              <a:rPr lang="en-US" sz="2000" dirty="0" smtClean="0"/>
            </a:br>
            <a:r>
              <a:rPr lang="en-US" sz="2000" dirty="0" smtClean="0"/>
              <a:t>groups, projects, workspaces, etc.)</a:t>
            </a:r>
            <a:endParaRPr lang="en-US" sz="2000" dirty="0"/>
          </a:p>
          <a:p>
            <a:pPr marL="68580" lvl="2" indent="-274320">
              <a:spcBef>
                <a:spcPts val="600"/>
              </a:spcBef>
              <a:buClr>
                <a:schemeClr val="accent1"/>
              </a:buClr>
            </a:pPr>
            <a:endParaRPr lang="fr-FR" sz="2700" dirty="0"/>
          </a:p>
          <a:p>
            <a:endParaRPr lang="en-US" sz="2700" dirty="0"/>
          </a:p>
          <a:p>
            <a:pPr marL="182880"/>
            <a:endParaRPr lang="en-US" sz="2700" dirty="0"/>
          </a:p>
          <a:p>
            <a:endParaRPr lang="fr-F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8" t="25503" r="74261" b="64671"/>
          <a:stretch/>
        </p:blipFill>
        <p:spPr bwMode="auto">
          <a:xfrm>
            <a:off x="946680" y="5318234"/>
            <a:ext cx="2879833" cy="1113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04139" y="203483"/>
            <a:ext cx="4479828" cy="1025526"/>
          </a:xfrm>
        </p:spPr>
        <p:txBody>
          <a:bodyPr>
            <a:noAutofit/>
          </a:bodyPr>
          <a:lstStyle/>
          <a:p>
            <a:pPr lvl="1" algn="r" rtl="0">
              <a:spcBef>
                <a:spcPct val="0"/>
              </a:spcBef>
            </a:pPr>
            <a:r>
              <a:rPr lang="en-GB" sz="28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DFS</a:t>
            </a:r>
            <a:br>
              <a:rPr lang="en-GB" sz="28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GB" sz="28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Distributed File </a:t>
            </a:r>
            <a:r>
              <a:rPr lang="en-GB" sz="2800" kern="1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System</a:t>
            </a:r>
            <a:endParaRPr lang="fr-FR" sz="28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083" b="46573"/>
          <a:stretch/>
        </p:blipFill>
        <p:spPr bwMode="auto">
          <a:xfrm>
            <a:off x="5893712" y="1470739"/>
            <a:ext cx="2890344" cy="4661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4960883" y="2753710"/>
            <a:ext cx="735724" cy="129277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342290" y="3153103"/>
            <a:ext cx="2354317" cy="10511"/>
          </a:xfrm>
          <a:prstGeom prst="straightConnector1">
            <a:avLst/>
          </a:prstGeom>
          <a:ln w="38100">
            <a:solidFill>
              <a:srgbClr val="3399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4" descr="C:\Users\prodons\AppData\Local\Microsoft\Windows\Temporary Internet Files\Content.IE5\UR7ESLR6\MM900395734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167" y="1948028"/>
            <a:ext cx="7334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prodons\AppData\Local\Microsoft\Windows\Temporary Internet Files\Content.IE5\UR7ESLR6\MM900395734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454" y="3801397"/>
            <a:ext cx="7334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912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43" t="83547" r="7561" b="2074"/>
          <a:stretch/>
        </p:blipFill>
        <p:spPr bwMode="auto">
          <a:xfrm>
            <a:off x="4845269" y="2241571"/>
            <a:ext cx="2942896" cy="2067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83422" y="424211"/>
            <a:ext cx="4805648" cy="1025526"/>
          </a:xfrm>
        </p:spPr>
        <p:txBody>
          <a:bodyPr>
            <a:normAutofit fontScale="90000"/>
          </a:bodyPr>
          <a:lstStyle/>
          <a:p>
            <a:pPr lvl="1" algn="r" rtl="0">
              <a:spcBef>
                <a:spcPct val="0"/>
              </a:spcBef>
            </a:pPr>
            <a:r>
              <a:rPr lang="fr-FR" sz="31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CMF</a:t>
            </a:r>
            <a:br>
              <a:rPr lang="fr-FR" sz="31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fr-FR" sz="31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Computer Management Framework</a:t>
            </a:r>
            <a:r>
              <a:rPr lang="fr-FR" b="1" dirty="0"/>
              <a:t/>
            </a:r>
            <a:br>
              <a:rPr lang="fr-FR" b="1" dirty="0"/>
            </a:br>
            <a:endParaRPr lang="fr-F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40" t="97013" r="7038" b="700"/>
          <a:stretch/>
        </p:blipFill>
        <p:spPr bwMode="auto">
          <a:xfrm>
            <a:off x="8047883" y="3649190"/>
            <a:ext cx="762001" cy="754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space réservé du contenu 3"/>
          <p:cNvSpPr txBox="1">
            <a:spLocks/>
          </p:cNvSpPr>
          <p:nvPr/>
        </p:nvSpPr>
        <p:spPr>
          <a:xfrm>
            <a:off x="457200" y="1712469"/>
            <a:ext cx="8229600" cy="47461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Wingdings 3"/>
              <a:buNone/>
            </a:pPr>
            <a:r>
              <a:rPr lang="en-US" sz="2700" dirty="0" smtClean="0"/>
              <a:t>CMF is a CERN tool to </a:t>
            </a:r>
            <a:r>
              <a:rPr lang="en-US" sz="2700" b="1" dirty="0" smtClean="0">
                <a:solidFill>
                  <a:srgbClr val="FF0000"/>
                </a:solidFill>
              </a:rPr>
              <a:t>install and remove </a:t>
            </a:r>
            <a:r>
              <a:rPr lang="en-US" sz="2700" b="1" dirty="0" err="1" smtClean="0">
                <a:solidFill>
                  <a:srgbClr val="FF0000"/>
                </a:solidFill>
              </a:rPr>
              <a:t>softwares</a:t>
            </a:r>
            <a:endParaRPr lang="en-US" sz="2700" b="1" dirty="0" smtClean="0">
              <a:solidFill>
                <a:srgbClr val="FF0000"/>
              </a:solidFill>
            </a:endParaRPr>
          </a:p>
          <a:p>
            <a:pPr defTabSz="914400"/>
            <a:r>
              <a:rPr lang="en-US" sz="2700" dirty="0" smtClean="0"/>
              <a:t>Icon on your Desktop</a:t>
            </a:r>
          </a:p>
          <a:p>
            <a:pPr defTabSz="914400"/>
            <a:endParaRPr lang="en-US" sz="2700" dirty="0"/>
          </a:p>
          <a:p>
            <a:pPr defTabSz="914400"/>
            <a:endParaRPr lang="en-US" sz="2700" dirty="0" smtClean="0"/>
          </a:p>
          <a:p>
            <a:pPr defTabSz="914400"/>
            <a:endParaRPr lang="en-US" sz="2700" dirty="0" smtClean="0"/>
          </a:p>
          <a:p>
            <a:pPr defTabSz="914400"/>
            <a:r>
              <a:rPr lang="en-US" sz="2700" dirty="0" smtClean="0"/>
              <a:t>Applications installed by default</a:t>
            </a:r>
          </a:p>
          <a:p>
            <a:pPr lvl="1"/>
            <a:r>
              <a:rPr lang="en-US" dirty="0"/>
              <a:t>Microsoft Office</a:t>
            </a:r>
          </a:p>
          <a:p>
            <a:pPr lvl="1"/>
            <a:r>
              <a:rPr lang="en-US" dirty="0"/>
              <a:t>Adobe Reader</a:t>
            </a:r>
          </a:p>
          <a:p>
            <a:pPr lvl="1"/>
            <a:r>
              <a:rPr lang="en-US" dirty="0"/>
              <a:t>Phonebook</a:t>
            </a:r>
          </a:p>
          <a:p>
            <a:pPr lvl="1"/>
            <a:r>
              <a:rPr lang="en-US" dirty="0" smtClean="0"/>
              <a:t>Antivirus</a:t>
            </a:r>
            <a:endParaRPr lang="en-US" sz="2700" dirty="0" smtClean="0"/>
          </a:p>
          <a:p>
            <a:pPr marL="182880" defTabSz="914400"/>
            <a:endParaRPr lang="en-US" sz="2700" dirty="0" smtClean="0"/>
          </a:p>
          <a:p>
            <a:pPr defTabSz="914400"/>
            <a:endParaRPr lang="fr-FR" dirty="0"/>
          </a:p>
        </p:txBody>
      </p:sp>
      <p:pic>
        <p:nvPicPr>
          <p:cNvPr id="12" name="Picture 4" descr="C:\Users\prodons\AppData\Local\Microsoft\Windows\Temporary Internet Files\Content.IE5\UR7ESLR6\MM900395734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704" y="2140498"/>
            <a:ext cx="7334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49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306216"/>
            <a:ext cx="4111967" cy="1025526"/>
          </a:xfrm>
        </p:spPr>
        <p:txBody>
          <a:bodyPr>
            <a:noAutofit/>
          </a:bodyPr>
          <a:lstStyle/>
          <a:p>
            <a:pPr lvl="1" algn="r" rtl="0">
              <a:spcBef>
                <a:spcPct val="0"/>
              </a:spcBef>
            </a:pPr>
            <a:r>
              <a:rPr lang="en-US" sz="2800" dirty="0" smtClean="0">
                <a:latin typeface="Bookman Old Style" pitchFamily="18" charset="0"/>
              </a:rPr>
              <a:t>CERN Phonebook</a:t>
            </a:r>
            <a:r>
              <a:rPr lang="fr-FR" sz="2800" b="1" dirty="0">
                <a:latin typeface="Bookman Old Style" pitchFamily="18" charset="0"/>
              </a:rPr>
              <a:t/>
            </a:r>
            <a:br>
              <a:rPr lang="fr-FR" sz="2800" b="1" dirty="0">
                <a:latin typeface="Bookman Old Style" pitchFamily="18" charset="0"/>
              </a:rPr>
            </a:br>
            <a:endParaRPr lang="fr-FR" sz="2800" dirty="0">
              <a:latin typeface="Bookman Old Style" pitchFamily="18" charset="0"/>
            </a:endParaRPr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>
          <a:xfrm>
            <a:off x="457200" y="1460229"/>
            <a:ext cx="8229600" cy="47461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2700" dirty="0" smtClean="0"/>
              <a:t>To search</a:t>
            </a:r>
          </a:p>
          <a:p>
            <a:pPr lvl="1" defTabSz="914400"/>
            <a:r>
              <a:rPr lang="en-US" sz="2400" dirty="0" smtClean="0"/>
              <a:t>A phone number</a:t>
            </a:r>
          </a:p>
          <a:p>
            <a:pPr lvl="1" defTabSz="914400"/>
            <a:r>
              <a:rPr lang="en-US" sz="2400" dirty="0" smtClean="0"/>
              <a:t>An office number</a:t>
            </a:r>
          </a:p>
          <a:p>
            <a:pPr lvl="1" defTabSz="914400"/>
            <a:r>
              <a:rPr lang="en-US" sz="2400" dirty="0" smtClean="0"/>
              <a:t>An organic unit </a:t>
            </a:r>
            <a:r>
              <a:rPr lang="en-US" sz="2700" dirty="0" smtClean="0"/>
              <a:t> </a:t>
            </a:r>
          </a:p>
          <a:p>
            <a:pPr defTabSz="914400"/>
            <a:r>
              <a:rPr lang="en-US" sz="2700" dirty="0" smtClean="0"/>
              <a:t>Available on your desktop</a:t>
            </a:r>
          </a:p>
          <a:p>
            <a:pPr marL="182880" defTabSz="914400"/>
            <a:endParaRPr lang="en-US" sz="2700" dirty="0" smtClean="0"/>
          </a:p>
          <a:p>
            <a:pPr defTabSz="914400"/>
            <a:endParaRPr lang="fr-FR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1313780" y="3870310"/>
            <a:ext cx="3657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C:\Users\prodons\AppData\Local\Microsoft\Windows\Temporary Internet Files\Content.IE5\UR7ESLR6\MM900395734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236" y="3321650"/>
            <a:ext cx="7334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62" t="10430" r="47846" b="80599"/>
          <a:stretch/>
        </p:blipFill>
        <p:spPr bwMode="auto">
          <a:xfrm>
            <a:off x="5919713" y="2678739"/>
            <a:ext cx="1235443" cy="1762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42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E-Mail</a:t>
            </a:r>
            <a:endParaRPr lang="fr-FR" dirty="0"/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>
          <a:xfrm>
            <a:off x="457199" y="1281559"/>
            <a:ext cx="8613229" cy="47461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Clr>
                <a:srgbClr val="727CA3"/>
              </a:buClr>
              <a:buFont typeface="Wingdings 3"/>
              <a:buNone/>
            </a:pPr>
            <a:r>
              <a:rPr lang="en-US" sz="2500" dirty="0" smtClean="0">
                <a:solidFill>
                  <a:prstClr val="black"/>
                </a:solidFill>
              </a:rPr>
              <a:t>Two ways to access CERN E-Mail:</a:t>
            </a:r>
            <a:endParaRPr lang="en-US" sz="2500" b="1" dirty="0" smtClean="0">
              <a:solidFill>
                <a:srgbClr val="FF0000"/>
              </a:solidFill>
            </a:endParaRPr>
          </a:p>
          <a:p>
            <a:pPr defTabSz="914400">
              <a:buClr>
                <a:srgbClr val="727CA3"/>
              </a:buClr>
            </a:pPr>
            <a:r>
              <a:rPr lang="en-US" sz="2500" dirty="0" smtClean="0">
                <a:solidFill>
                  <a:prstClr val="black"/>
                </a:solidFill>
              </a:rPr>
              <a:t>Microsoft Outlook: in the Start Menu</a:t>
            </a:r>
          </a:p>
          <a:p>
            <a:pPr defTabSz="914400">
              <a:buClr>
                <a:srgbClr val="727CA3"/>
              </a:buClr>
            </a:pPr>
            <a:r>
              <a:rPr lang="en-US" sz="2500" dirty="0" smtClean="0">
                <a:solidFill>
                  <a:prstClr val="black"/>
                </a:solidFill>
              </a:rPr>
              <a:t>Outlook </a:t>
            </a:r>
            <a:r>
              <a:rPr lang="en-US" sz="2500" dirty="0">
                <a:solidFill>
                  <a:prstClr val="black"/>
                </a:solidFill>
              </a:rPr>
              <a:t>Web Access (https://mmm.cern.ch/owa/)</a:t>
            </a:r>
            <a:endParaRPr lang="en-US" sz="2500" dirty="0" smtClean="0">
              <a:solidFill>
                <a:prstClr val="black"/>
              </a:solidFill>
            </a:endParaRPr>
          </a:p>
          <a:p>
            <a:pPr lvl="1" defTabSz="914400">
              <a:buClr>
                <a:srgbClr val="9FB8CD"/>
              </a:buClr>
            </a:pPr>
            <a:r>
              <a:rPr lang="en-US" sz="2200" dirty="0" smtClean="0">
                <a:solidFill>
                  <a:srgbClr val="464653"/>
                </a:solidFill>
              </a:rPr>
              <a:t>Mail </a:t>
            </a:r>
            <a:r>
              <a:rPr lang="en-US" sz="2200" dirty="0">
                <a:solidFill>
                  <a:srgbClr val="464653"/>
                </a:solidFill>
              </a:rPr>
              <a:t>Services </a:t>
            </a:r>
            <a:r>
              <a:rPr lang="en-US" sz="2100" dirty="0">
                <a:solidFill>
                  <a:srgbClr val="464653"/>
                </a:solidFill>
              </a:rPr>
              <a:t>(https://mmmservices.web.cern.ch/mmmservices</a:t>
            </a:r>
            <a:r>
              <a:rPr lang="en-US" sz="2100" dirty="0" smtClean="0">
                <a:solidFill>
                  <a:srgbClr val="464653"/>
                </a:solidFill>
              </a:rPr>
              <a:t>/)</a:t>
            </a:r>
          </a:p>
          <a:p>
            <a:pPr lvl="2" defTabSz="914400">
              <a:buClr>
                <a:prstClr val="white">
                  <a:shade val="50000"/>
                </a:prstClr>
              </a:buClr>
            </a:pPr>
            <a:r>
              <a:rPr lang="en-US" dirty="0" smtClean="0">
                <a:solidFill>
                  <a:prstClr val="black"/>
                </a:solidFill>
              </a:rPr>
              <a:t>Vacation message (out of office)</a:t>
            </a:r>
          </a:p>
          <a:p>
            <a:pPr lvl="2" defTabSz="914400">
              <a:buClr>
                <a:prstClr val="white">
                  <a:shade val="50000"/>
                </a:prstClr>
              </a:buClr>
            </a:pPr>
            <a:r>
              <a:rPr lang="en-US" dirty="0" smtClean="0">
                <a:solidFill>
                  <a:prstClr val="black"/>
                </a:solidFill>
              </a:rPr>
              <a:t>CERN holidays in the calendar</a:t>
            </a:r>
          </a:p>
          <a:p>
            <a:pPr lvl="2" defTabSz="914400">
              <a:buClr>
                <a:prstClr val="white">
                  <a:shade val="50000"/>
                </a:prstClr>
              </a:buClr>
            </a:pPr>
            <a:r>
              <a:rPr lang="en-US" dirty="0" smtClean="0">
                <a:solidFill>
                  <a:prstClr val="black"/>
                </a:solidFill>
              </a:rPr>
              <a:t>Quota: 2Go</a:t>
            </a:r>
            <a:endParaRPr lang="fr-FR" dirty="0">
              <a:solidFill>
                <a:prstClr val="black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5" r="36589"/>
          <a:stretch/>
        </p:blipFill>
        <p:spPr bwMode="auto">
          <a:xfrm>
            <a:off x="5665075" y="3068242"/>
            <a:ext cx="2396359" cy="312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C:\Users\prodons\AppData\Local\Microsoft\Windows\Temporary Internet Files\Content.IE5\UR7ESLR6\MM900395734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7621" y="2326451"/>
            <a:ext cx="73342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55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_Dep_Training New Comers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EN_Dep_Training New Comers</Template>
  <TotalTime>3850</TotalTime>
  <Words>642</Words>
  <Application>Microsoft Office PowerPoint</Application>
  <PresentationFormat>On-screen Show (4:3)</PresentationFormat>
  <Paragraphs>166</Paragraphs>
  <Slides>17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Bookman Old Style</vt:lpstr>
      <vt:lpstr>Calibri</vt:lpstr>
      <vt:lpstr>Gill Sans MT</vt:lpstr>
      <vt:lpstr>Wingdings</vt:lpstr>
      <vt:lpstr>Wingdings 3</vt:lpstr>
      <vt:lpstr>EN_Dep_Training New Comers</vt:lpstr>
      <vt:lpstr> </vt:lpstr>
      <vt:lpstr>Computing Service in EN Department</vt:lpstr>
      <vt:lpstr>Computing Services at CERN</vt:lpstr>
      <vt:lpstr>NICE Account</vt:lpstr>
      <vt:lpstr>Connecting to the CERN Network  </vt:lpstr>
      <vt:lpstr>DFS Distributed File System</vt:lpstr>
      <vt:lpstr>CMF Computer Management Framework </vt:lpstr>
      <vt:lpstr>CERN Phonebook </vt:lpstr>
      <vt:lpstr>E-Mail</vt:lpstr>
      <vt:lpstr>                     EDH  Electronic Document Handling </vt:lpstr>
      <vt:lpstr>"Developing secure software" </vt:lpstr>
      <vt:lpstr>EDMS Engineering &amp; Equipment Data Management Service </vt:lpstr>
      <vt:lpstr>Additional Sources of Information</vt:lpstr>
      <vt:lpstr>EN Services</vt:lpstr>
      <vt:lpstr>Useful links</vt:lpstr>
      <vt:lpstr>In Case of Need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Comers</dc:title>
  <dc:creator>fziesler</dc:creator>
  <cp:lastModifiedBy>Elvina Perrin</cp:lastModifiedBy>
  <cp:revision>160</cp:revision>
  <cp:lastPrinted>2013-07-01T16:20:37Z</cp:lastPrinted>
  <dcterms:created xsi:type="dcterms:W3CDTF">2013-06-18T13:45:51Z</dcterms:created>
  <dcterms:modified xsi:type="dcterms:W3CDTF">2016-03-02T16:57:06Z</dcterms:modified>
</cp:coreProperties>
</file>