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7" r:id="rId4"/>
    <p:sldId id="354" r:id="rId5"/>
    <p:sldId id="258" r:id="rId6"/>
    <p:sldId id="353" r:id="rId7"/>
    <p:sldId id="270" r:id="rId8"/>
    <p:sldId id="271" r:id="rId9"/>
    <p:sldId id="356" r:id="rId10"/>
    <p:sldId id="358" r:id="rId11"/>
    <p:sldId id="357" r:id="rId12"/>
    <p:sldId id="359" r:id="rId13"/>
    <p:sldId id="360" r:id="rId14"/>
    <p:sldId id="361" r:id="rId15"/>
    <p:sldId id="363" r:id="rId16"/>
    <p:sldId id="366" r:id="rId17"/>
    <p:sldId id="272" r:id="rId18"/>
    <p:sldId id="328" r:id="rId19"/>
    <p:sldId id="291" r:id="rId20"/>
    <p:sldId id="292" r:id="rId21"/>
    <p:sldId id="284" r:id="rId22"/>
    <p:sldId id="297" r:id="rId23"/>
    <p:sldId id="288" r:id="rId24"/>
    <p:sldId id="368" r:id="rId25"/>
    <p:sldId id="265" r:id="rId26"/>
    <p:sldId id="325" r:id="rId27"/>
    <p:sldId id="266" r:id="rId28"/>
    <p:sldId id="282" r:id="rId29"/>
    <p:sldId id="283" r:id="rId30"/>
    <p:sldId id="267" r:id="rId31"/>
    <p:sldId id="370" r:id="rId32"/>
    <p:sldId id="320" r:id="rId33"/>
    <p:sldId id="369" r:id="rId3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94609" autoAdjust="0"/>
  </p:normalViewPr>
  <p:slideViewPr>
    <p:cSldViewPr>
      <p:cViewPr varScale="1">
        <p:scale>
          <a:sx n="77" d="100"/>
          <a:sy n="77" d="100"/>
        </p:scale>
        <p:origin x="-1160" y="-56"/>
      </p:cViewPr>
      <p:guideLst>
        <p:guide orient="horz" pos="2160"/>
        <p:guide pos="2880"/>
      </p:guideLst>
    </p:cSldViewPr>
  </p:slideViewPr>
  <p:outlineViewPr>
    <p:cViewPr>
      <p:scale>
        <a:sx n="33" d="100"/>
        <a:sy n="33" d="100"/>
      </p:scale>
      <p:origin x="0" y="447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44818E21-2AA7-461D-9D30-867FBCB1A091}" type="datetimeFigureOut">
              <a:rPr lang="en-US" smtClean="0"/>
              <a:pPr/>
              <a:t>3/1/2016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44818E21-2AA7-461D-9D30-867FBCB1A091}" type="datetimeFigureOut">
              <a:rPr lang="en-US" smtClean="0"/>
              <a:pPr/>
              <a:t>3/1/2016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44818E21-2AA7-461D-9D30-867FBCB1A091}" type="datetimeFigureOut">
              <a:rPr lang="en-US" smtClean="0"/>
              <a:pPr/>
              <a:t>3/1/2016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44818E21-2AA7-461D-9D30-867FBCB1A091}" type="datetimeFigureOut">
              <a:rPr lang="en-US" smtClean="0"/>
              <a:pPr/>
              <a:t>3/1/2016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4818E21-2AA7-461D-9D30-867FBCB1A091}" type="datetimeFigureOut">
              <a:rPr lang="en-US" smtClean="0"/>
              <a:pPr/>
              <a:t>3/1/2016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44818E21-2AA7-461D-9D30-867FBCB1A091}" type="datetimeFigureOut">
              <a:rPr lang="en-US" smtClean="0"/>
              <a:pPr/>
              <a:t>3/1/2016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44818E21-2AA7-461D-9D30-867FBCB1A091}" type="datetimeFigureOut">
              <a:rPr lang="en-US" smtClean="0"/>
              <a:pPr/>
              <a:t>3/1/2016</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44818E21-2AA7-461D-9D30-867FBCB1A091}" type="datetimeFigureOut">
              <a:rPr lang="en-US" smtClean="0"/>
              <a:pPr/>
              <a:t>3/1/2016</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4818E21-2AA7-461D-9D30-867FBCB1A091}" type="datetimeFigureOut">
              <a:rPr lang="en-US" smtClean="0"/>
              <a:pPr/>
              <a:t>3/1/2016</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4818E21-2AA7-461D-9D30-867FBCB1A091}" type="datetimeFigureOut">
              <a:rPr lang="en-US" smtClean="0"/>
              <a:pPr/>
              <a:t>3/1/2016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4818E21-2AA7-461D-9D30-867FBCB1A091}" type="datetimeFigureOut">
              <a:rPr lang="en-US" smtClean="0"/>
              <a:pPr/>
              <a:t>3/1/2016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6C75EF00-39A6-4E03-A504-B37ECB456BFF}"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3000"/>
            <a:lum/>
          </a:blip>
          <a:srcRect/>
          <a:tile tx="0" ty="0" sx="100000" sy="100000" flip="none" algn="tl"/>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18E21-2AA7-461D-9D30-867FBCB1A091}" type="datetimeFigureOut">
              <a:rPr lang="en-US" smtClean="0"/>
              <a:pPr/>
              <a:t>3/1/2016</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75EF00-39A6-4E03-A504-B37ECB456BFF}"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drmatthewashton.com/2011/02/11/great-mistakes-in-politics-no13-trent-lott-praises-strom-thurmon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980728"/>
            <a:ext cx="7772400" cy="2043658"/>
          </a:xfrm>
        </p:spPr>
        <p:txBody>
          <a:bodyPr>
            <a:normAutofit fontScale="90000"/>
          </a:bodyPr>
          <a:lstStyle/>
          <a:p>
            <a:r>
              <a:rPr lang="en-US" smtClean="0"/>
              <a:t>The blogging researcher:</a:t>
            </a:r>
            <a:r>
              <a:rPr lang="en-US" smtClean="0"/>
              <a:t/>
            </a:r>
            <a:br>
              <a:rPr lang="en-US" smtClean="0"/>
            </a:br>
            <a:r>
              <a:rPr lang="en-US" smtClean="0"/>
              <a:t>social value, opportunities, challenges</a:t>
            </a:r>
            <a:endParaRPr lang="en-US"/>
          </a:p>
        </p:txBody>
      </p:sp>
      <p:sp>
        <p:nvSpPr>
          <p:cNvPr id="3" name="Sottotitolo 2"/>
          <p:cNvSpPr>
            <a:spLocks noGrp="1"/>
          </p:cNvSpPr>
          <p:nvPr>
            <p:ph type="subTitle" idx="1"/>
          </p:nvPr>
        </p:nvSpPr>
        <p:spPr>
          <a:xfrm>
            <a:off x="1259632" y="6113512"/>
            <a:ext cx="6400800" cy="744488"/>
          </a:xfrm>
        </p:spPr>
        <p:txBody>
          <a:bodyPr>
            <a:normAutofit fontScale="70000" lnSpcReduction="20000"/>
          </a:bodyPr>
          <a:lstStyle/>
          <a:p>
            <a:r>
              <a:rPr lang="en-US" smtClean="0">
                <a:solidFill>
                  <a:srgbClr val="0070C0"/>
                </a:solidFill>
              </a:rPr>
              <a:t>Tommaso Dorigo</a:t>
            </a:r>
          </a:p>
          <a:p>
            <a:r>
              <a:rPr lang="en-US" smtClean="0">
                <a:solidFill>
                  <a:srgbClr val="0070C0"/>
                </a:solidFill>
              </a:rPr>
              <a:t>INFN, Sezione di Padova</a:t>
            </a:r>
            <a:endParaRPr lang="en-US">
              <a:solidFill>
                <a:srgbClr val="0070C0"/>
              </a:solidFill>
            </a:endParaRPr>
          </a:p>
        </p:txBody>
      </p:sp>
      <p:sp>
        <p:nvSpPr>
          <p:cNvPr id="4" name="CasellaDiTesto 3"/>
          <p:cNvSpPr txBox="1"/>
          <p:nvPr/>
        </p:nvSpPr>
        <p:spPr>
          <a:xfrm>
            <a:off x="3674398" y="107340"/>
            <a:ext cx="5382756" cy="369332"/>
          </a:xfrm>
          <a:prstGeom prst="rect">
            <a:avLst/>
          </a:prstGeom>
          <a:noFill/>
        </p:spPr>
        <p:txBody>
          <a:bodyPr wrap="none" rtlCol="0">
            <a:spAutoFit/>
          </a:bodyPr>
          <a:lstStyle/>
          <a:p>
            <a:r>
              <a:rPr lang="it-IT" smtClean="0"/>
              <a:t>AMVA4NewPhysics Scientific Kick-Off – March 3rd 2016</a:t>
            </a:r>
            <a:endParaRPr lang="en-US"/>
          </a:p>
        </p:txBody>
      </p:sp>
      <p:pic>
        <p:nvPicPr>
          <p:cNvPr id="15362" name="Picture 2" descr="http://us.123rf.com/400wm/400/400/radhoose/radhoose0711/radhoose071100030/2083249-detail-of-old-typing-machine-covered-by-dust.jpg"/>
          <p:cNvPicPr>
            <a:picLocks noChangeAspect="1" noChangeArrowheads="1"/>
          </p:cNvPicPr>
          <p:nvPr/>
        </p:nvPicPr>
        <p:blipFill>
          <a:blip r:embed="rId2" cstate="print"/>
          <a:srcRect/>
          <a:stretch>
            <a:fillRect/>
          </a:stretch>
        </p:blipFill>
        <p:spPr bwMode="auto">
          <a:xfrm>
            <a:off x="2555776" y="3140968"/>
            <a:ext cx="3810000" cy="253365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fontScale="90000"/>
          </a:bodyPr>
          <a:lstStyle/>
          <a:p>
            <a:r>
              <a:rPr lang="en-US" smtClean="0"/>
              <a:t>Another one: </a:t>
            </a:r>
            <a:br>
              <a:rPr lang="en-US" smtClean="0"/>
            </a:br>
            <a:r>
              <a:rPr lang="en-US" smtClean="0"/>
              <a:t>the end-of-the-world machine</a:t>
            </a:r>
            <a:endParaRPr lang="en-US"/>
          </a:p>
        </p:txBody>
      </p:sp>
      <p:sp>
        <p:nvSpPr>
          <p:cNvPr id="3" name="Segnaposto contenuto 2"/>
          <p:cNvSpPr>
            <a:spLocks noGrp="1"/>
          </p:cNvSpPr>
          <p:nvPr>
            <p:ph idx="1"/>
          </p:nvPr>
        </p:nvSpPr>
        <p:spPr>
          <a:xfrm>
            <a:off x="457200" y="1600201"/>
            <a:ext cx="8147248" cy="2332855"/>
          </a:xfrm>
        </p:spPr>
        <p:txBody>
          <a:bodyPr>
            <a:normAutofit fontScale="62500" lnSpcReduction="20000"/>
          </a:bodyPr>
          <a:lstStyle/>
          <a:p>
            <a:r>
              <a:rPr lang="en-US" smtClean="0"/>
              <a:t>Before LHC started, a media attack forced CERN to take legal action, containment measures, dedicated studies (Mangano and Giddings)</a:t>
            </a:r>
          </a:p>
          <a:p>
            <a:r>
              <a:rPr lang="en-US" smtClean="0"/>
              <a:t>The question was if it was possible to create black holes that would later grow and eat out the Earth</a:t>
            </a:r>
            <a:endParaRPr lang="en-US" smtClean="0"/>
          </a:p>
          <a:p>
            <a:r>
              <a:rPr lang="en-US" smtClean="0"/>
              <a:t>The diffusion of this fear caused serious damage. Ignorance generates fear and loss of trust in science must be countered. If not you, who ?</a:t>
            </a:r>
          </a:p>
          <a:p>
            <a:r>
              <a:rPr lang="en-US" smtClean="0"/>
              <a:t>We cannot claim that this is not our job but the official media – this would be very short-sighted. We need a more capillary action</a:t>
            </a:r>
            <a:endParaRPr lang="en-US" smtClean="0"/>
          </a:p>
          <a:p>
            <a:endParaRPr lang="en-US" smtClean="0"/>
          </a:p>
          <a:p>
            <a:endParaRPr lang="en-US"/>
          </a:p>
        </p:txBody>
      </p:sp>
      <p:pic>
        <p:nvPicPr>
          <p:cNvPr id="79874" name="Picture 2" descr="http://static.ddmcdn.com/gif/blogs/6a00d8341bf67c53ef0133ec79b20a970b-320wi.jpg"/>
          <p:cNvPicPr>
            <a:picLocks noChangeAspect="1" noChangeArrowheads="1"/>
          </p:cNvPicPr>
          <p:nvPr/>
        </p:nvPicPr>
        <p:blipFill>
          <a:blip r:embed="rId2" cstate="print"/>
          <a:srcRect/>
          <a:stretch>
            <a:fillRect/>
          </a:stretch>
        </p:blipFill>
        <p:spPr bwMode="auto">
          <a:xfrm>
            <a:off x="0" y="4743450"/>
            <a:ext cx="3048000" cy="2114550"/>
          </a:xfrm>
          <a:prstGeom prst="rect">
            <a:avLst/>
          </a:prstGeom>
          <a:noFill/>
        </p:spPr>
      </p:pic>
      <p:pic>
        <p:nvPicPr>
          <p:cNvPr id="79876" name="Picture 4" descr="http://www.queryonline.it/wp-content/uploads/2012/12/lhcbh.jpg"/>
          <p:cNvPicPr>
            <a:picLocks noChangeAspect="1" noChangeArrowheads="1"/>
          </p:cNvPicPr>
          <p:nvPr/>
        </p:nvPicPr>
        <p:blipFill>
          <a:blip r:embed="rId3" cstate="print"/>
          <a:srcRect/>
          <a:stretch>
            <a:fillRect/>
          </a:stretch>
        </p:blipFill>
        <p:spPr bwMode="auto">
          <a:xfrm>
            <a:off x="5940152" y="4294921"/>
            <a:ext cx="3203848" cy="2563079"/>
          </a:xfrm>
          <a:prstGeom prst="rect">
            <a:avLst/>
          </a:prstGeom>
          <a:noFill/>
        </p:spPr>
      </p:pic>
      <p:pic>
        <p:nvPicPr>
          <p:cNvPr id="79877" name="Picture 5"/>
          <p:cNvPicPr>
            <a:picLocks noChangeAspect="1" noChangeArrowheads="1"/>
          </p:cNvPicPr>
          <p:nvPr/>
        </p:nvPicPr>
        <p:blipFill>
          <a:blip r:embed="rId4" cstate="print"/>
          <a:srcRect/>
          <a:stretch>
            <a:fillRect/>
          </a:stretch>
        </p:blipFill>
        <p:spPr bwMode="auto">
          <a:xfrm>
            <a:off x="2771800" y="4293096"/>
            <a:ext cx="3662961" cy="2789486"/>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fontScale="90000"/>
          </a:bodyPr>
          <a:lstStyle/>
          <a:p>
            <a:r>
              <a:rPr lang="en-US" smtClean="0"/>
              <a:t>Competing for the first page</a:t>
            </a:r>
            <a:br>
              <a:rPr lang="en-US" smtClean="0"/>
            </a:br>
            <a:r>
              <a:rPr lang="en-US" smtClean="0"/>
              <a:t>on search engines</a:t>
            </a:r>
            <a:endParaRPr lang="en-US"/>
          </a:p>
        </p:txBody>
      </p:sp>
      <p:sp>
        <p:nvSpPr>
          <p:cNvPr id="3" name="Segnaposto contenuto 2"/>
          <p:cNvSpPr>
            <a:spLocks noGrp="1"/>
          </p:cNvSpPr>
          <p:nvPr>
            <p:ph idx="1"/>
          </p:nvPr>
        </p:nvSpPr>
        <p:spPr>
          <a:xfrm>
            <a:off x="0" y="1628800"/>
            <a:ext cx="4572000" cy="4525963"/>
          </a:xfrm>
        </p:spPr>
        <p:txBody>
          <a:bodyPr>
            <a:normAutofit fontScale="62500" lnSpcReduction="20000"/>
          </a:bodyPr>
          <a:lstStyle/>
          <a:p>
            <a:r>
              <a:rPr lang="en-US" smtClean="0"/>
              <a:t>The way to fight pseudoscience diffusion is to publish correct, visible information on the web</a:t>
            </a:r>
            <a:endParaRPr lang="en-US" smtClean="0"/>
          </a:p>
          <a:p>
            <a:r>
              <a:rPr lang="en-US" smtClean="0"/>
              <a:t>But how ? And who ?</a:t>
            </a:r>
            <a:endParaRPr lang="en-US" smtClean="0"/>
          </a:p>
          <a:p>
            <a:r>
              <a:rPr lang="en-US" smtClean="0"/>
              <a:t>Who does research has the moral obligation to take part, as a k</a:t>
            </a:r>
            <a:r>
              <a:rPr lang="en-US" smtClean="0"/>
              <a:t>eeper of insider knowledge on the topic, authoritative and credible</a:t>
            </a:r>
            <a:endParaRPr lang="en-US" smtClean="0"/>
          </a:p>
          <a:p>
            <a:pPr marL="0" indent="0">
              <a:buNone/>
            </a:pPr>
            <a:endParaRPr lang="en-US" smtClean="0"/>
          </a:p>
          <a:p>
            <a:r>
              <a:rPr lang="en-US" smtClean="0"/>
              <a:t>Can a researcher compete with official news channels, newspapers, paid outreach ? Yes.</a:t>
            </a:r>
            <a:endParaRPr lang="en-US" smtClean="0"/>
          </a:p>
          <a:p>
            <a:endParaRPr lang="en-US"/>
          </a:p>
          <a:p>
            <a:r>
              <a:rPr lang="en-US" smtClean="0"/>
              <a:t>One example: some time ago if you looked for "top mass CMS" two links among the first five were to my blog</a:t>
            </a:r>
            <a:endParaRPr lang="en-US" smtClean="0"/>
          </a:p>
          <a:p>
            <a:endParaRPr lang="en-US" smtClean="0"/>
          </a:p>
          <a:p>
            <a:endParaRPr lang="en-US"/>
          </a:p>
        </p:txBody>
      </p:sp>
      <p:pic>
        <p:nvPicPr>
          <p:cNvPr id="78850" name="Picture 2"/>
          <p:cNvPicPr>
            <a:picLocks noChangeAspect="1" noChangeArrowheads="1"/>
          </p:cNvPicPr>
          <p:nvPr/>
        </p:nvPicPr>
        <p:blipFill>
          <a:blip r:embed="rId2" cstate="print"/>
          <a:srcRect/>
          <a:stretch>
            <a:fillRect/>
          </a:stretch>
        </p:blipFill>
        <p:spPr bwMode="auto">
          <a:xfrm>
            <a:off x="4492435" y="2564904"/>
            <a:ext cx="4651565" cy="429309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en-US" smtClean="0"/>
              <a:t>Bridging the gap</a:t>
            </a:r>
            <a:endParaRPr lang="en-US"/>
          </a:p>
        </p:txBody>
      </p:sp>
      <p:sp>
        <p:nvSpPr>
          <p:cNvPr id="3" name="Segnaposto contenuto 2"/>
          <p:cNvSpPr>
            <a:spLocks noGrp="1"/>
          </p:cNvSpPr>
          <p:nvPr>
            <p:ph idx="1"/>
          </p:nvPr>
        </p:nvSpPr>
        <p:spPr>
          <a:xfrm>
            <a:off x="323528" y="1340768"/>
            <a:ext cx="8496944" cy="2088231"/>
          </a:xfrm>
        </p:spPr>
        <p:txBody>
          <a:bodyPr>
            <a:normAutofit fontScale="55000" lnSpcReduction="20000"/>
          </a:bodyPr>
          <a:lstStyle/>
          <a:p>
            <a:r>
              <a:rPr lang="en-US" smtClean="0"/>
              <a:t>A serious problem of science communication is the lack of a direct, two-way channel between who does research and the public at large </a:t>
            </a:r>
          </a:p>
          <a:p>
            <a:r>
              <a:rPr lang="en-US" smtClean="0"/>
              <a:t>The "publish or perish" rule forces us to publish on high-IF scientific magazines, omitting outreach</a:t>
            </a:r>
            <a:endParaRPr lang="en-US" smtClean="0"/>
          </a:p>
          <a:p>
            <a:r>
              <a:rPr lang="en-US" smtClean="0"/>
              <a:t>A gap results as there is nothing between JHEP and information that reaches the non-proactive public: there is a dearth of channels to distribute correct science information, and what's worse, there is no way to get feedback and change wrong ideas</a:t>
            </a:r>
            <a:endParaRPr lang="en-US"/>
          </a:p>
        </p:txBody>
      </p:sp>
      <p:pic>
        <p:nvPicPr>
          <p:cNvPr id="4" name="Picture 4"/>
          <p:cNvPicPr>
            <a:picLocks noChangeAspect="1" noChangeArrowheads="1"/>
          </p:cNvPicPr>
          <p:nvPr/>
        </p:nvPicPr>
        <p:blipFill>
          <a:blip r:embed="rId2" cstate="print"/>
          <a:srcRect/>
          <a:stretch>
            <a:fillRect/>
          </a:stretch>
        </p:blipFill>
        <p:spPr bwMode="auto">
          <a:xfrm>
            <a:off x="5045075" y="3814763"/>
            <a:ext cx="4098925" cy="3043237"/>
          </a:xfrm>
          <a:prstGeom prst="rect">
            <a:avLst/>
          </a:prstGeom>
          <a:noFill/>
          <a:ln w="9525">
            <a:noFill/>
            <a:miter lim="800000"/>
            <a:headEnd/>
            <a:tailEnd/>
          </a:ln>
          <a:effectLst/>
        </p:spPr>
      </p:pic>
      <p:sp>
        <p:nvSpPr>
          <p:cNvPr id="5" name="Rectangle 3"/>
          <p:cNvSpPr txBox="1">
            <a:spLocks noChangeArrowheads="1"/>
          </p:cNvSpPr>
          <p:nvPr/>
        </p:nvSpPr>
        <p:spPr>
          <a:xfrm>
            <a:off x="251520" y="3977680"/>
            <a:ext cx="4392488" cy="28803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80000"/>
              </a:lnSpc>
              <a:spcBef>
                <a:spcPct val="20000"/>
              </a:spcBef>
              <a:spcAft>
                <a:spcPts val="0"/>
              </a:spcAft>
              <a:buClrTx/>
              <a:buSzTx/>
              <a:buFontTx/>
              <a:buNone/>
              <a:tabLst/>
              <a:defRPr/>
            </a:pPr>
            <a:r>
              <a:rPr kumimoji="0" lang="en-US" sz="2000" b="0" i="0" u="none" strike="noStrike" kern="1200" cap="none" spc="0" normalizeH="0" baseline="0" noProof="0" smtClean="0">
                <a:ln>
                  <a:noFill/>
                </a:ln>
                <a:solidFill>
                  <a:schemeClr val="tx1"/>
                </a:solidFill>
                <a:effectLst/>
                <a:uLnTx/>
                <a:uFillTx/>
                <a:latin typeface="+mn-lt"/>
                <a:ea typeface="+mn-ea"/>
                <a:cs typeface="+mn-cs"/>
              </a:rPr>
              <a:t>	</a:t>
            </a:r>
            <a:r>
              <a:rPr kumimoji="0" lang="en-US" sz="2000" b="0" i="0" u="none" strike="noStrike" kern="1200" cap="none" spc="0" normalizeH="0" baseline="0" noProof="0" smtClean="0">
                <a:ln>
                  <a:noFill/>
                </a:ln>
                <a:solidFill>
                  <a:schemeClr val="tx1"/>
                </a:solidFill>
                <a:effectLst/>
                <a:uLnTx/>
                <a:uFillTx/>
                <a:latin typeface="+mn-lt"/>
                <a:ea typeface="+mn-ea"/>
                <a:cs typeface="+mn-cs"/>
              </a:rPr>
              <a:t>Serious</a:t>
            </a:r>
            <a:r>
              <a:rPr kumimoji="0" lang="en-US" sz="2000" b="0" i="0" u="none" strike="noStrike" kern="1200" cap="none" spc="0" normalizeH="0" noProof="0" smtClean="0">
                <a:ln>
                  <a:noFill/>
                </a:ln>
                <a:solidFill>
                  <a:schemeClr val="tx1"/>
                </a:solidFill>
                <a:effectLst/>
                <a:uLnTx/>
                <a:uFillTx/>
                <a:latin typeface="+mn-lt"/>
                <a:ea typeface="+mn-ea"/>
                <a:cs typeface="+mn-cs"/>
              </a:rPr>
              <a:t> blogging activities are but a band-aid on a dying body so far. Yet a small percentage of scientists have understood that part of their work must consist in offering to laymen a communication channel allowing the distribution of the idea of why their research is useful to society</a:t>
            </a:r>
            <a:endParaRPr kumimoji="0" lang="it-IT" sz="1600" b="0" i="0" u="none" strike="noStrike" kern="1200" cap="none" spc="0" normalizeH="0" baseline="0" noProof="0" smtClean="0">
              <a:ln>
                <a:noFill/>
              </a:ln>
              <a:solidFill>
                <a:schemeClr val="tx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a:bodyPr>
          <a:lstStyle/>
          <a:p>
            <a:r>
              <a:rPr lang="en-US" smtClean="0"/>
              <a:t>Why funding research ?</a:t>
            </a:r>
            <a:endParaRPr lang="en-US"/>
          </a:p>
        </p:txBody>
      </p:sp>
      <p:sp>
        <p:nvSpPr>
          <p:cNvPr id="3" name="Segnaposto contenuto 2"/>
          <p:cNvSpPr>
            <a:spLocks noGrp="1"/>
          </p:cNvSpPr>
          <p:nvPr>
            <p:ph idx="1"/>
          </p:nvPr>
        </p:nvSpPr>
        <p:spPr>
          <a:xfrm>
            <a:off x="0" y="1052736"/>
            <a:ext cx="8892480" cy="1800200"/>
          </a:xfrm>
        </p:spPr>
        <p:txBody>
          <a:bodyPr>
            <a:normAutofit fontScale="62500" lnSpcReduction="20000"/>
          </a:bodyPr>
          <a:lstStyle/>
          <a:p>
            <a:r>
              <a:rPr lang="en-US" smtClean="0"/>
              <a:t>The reduction of funding to scientific research is not only a tendency: it is a fact</a:t>
            </a:r>
            <a:endParaRPr lang="en-US"/>
          </a:p>
          <a:p>
            <a:r>
              <a:rPr lang="en-US" smtClean="0"/>
              <a:t>The less important basic research is perceived by citizens, the more governments will cut it – </a:t>
            </a:r>
            <a:r>
              <a:rPr lang="en-US" smtClean="0">
                <a:solidFill>
                  <a:srgbClr val="FF0000"/>
                </a:solidFill>
              </a:rPr>
              <a:t>can you blame them ?????? Blame yourself instead, as you managed to create a consensus against the importance of what you do</a:t>
            </a:r>
            <a:endParaRPr lang="en-US" smtClean="0">
              <a:solidFill>
                <a:srgbClr val="FF0000"/>
              </a:solidFill>
            </a:endParaRPr>
          </a:p>
          <a:p>
            <a:r>
              <a:rPr lang="en-US" smtClean="0"/>
              <a:t>To counter these phenomena we must go to the roots. Trying to convince politicians of the important of basic research is a faulty strategy.</a:t>
            </a:r>
            <a:endParaRPr lang="en-US" smtClean="0"/>
          </a:p>
        </p:txBody>
      </p:sp>
      <p:sp>
        <p:nvSpPr>
          <p:cNvPr id="80898" name="AutoShape 2" descr="https://web.infn.it/rnric/images/documents/slider/budget-00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0900" name="AutoShape 4" descr="https://web.infn.it/rnric/images/documents/slider/budget-00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0902" name="AutoShape 6" descr="https://web.infn.it/rnric/images/documents/slider/budget-00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0905" name="Picture 9" descr="http://iononfaccioniente.files.wordpress.com/2014/09/foe-2002-20131.png"/>
          <p:cNvPicPr>
            <a:picLocks noChangeAspect="1" noChangeArrowheads="1"/>
          </p:cNvPicPr>
          <p:nvPr/>
        </p:nvPicPr>
        <p:blipFill>
          <a:blip r:embed="rId2" cstate="print"/>
          <a:srcRect/>
          <a:stretch>
            <a:fillRect/>
          </a:stretch>
        </p:blipFill>
        <p:spPr bwMode="auto">
          <a:xfrm>
            <a:off x="3563887" y="3175500"/>
            <a:ext cx="5580113" cy="3682500"/>
          </a:xfrm>
          <a:prstGeom prst="rect">
            <a:avLst/>
          </a:prstGeom>
          <a:noFill/>
        </p:spPr>
      </p:pic>
      <p:sp>
        <p:nvSpPr>
          <p:cNvPr id="9" name="CasellaDiTesto 8"/>
          <p:cNvSpPr txBox="1"/>
          <p:nvPr/>
        </p:nvSpPr>
        <p:spPr>
          <a:xfrm>
            <a:off x="179513" y="2924944"/>
            <a:ext cx="3240359" cy="3416320"/>
          </a:xfrm>
          <a:prstGeom prst="rect">
            <a:avLst/>
          </a:prstGeom>
          <a:noFill/>
        </p:spPr>
        <p:txBody>
          <a:bodyPr wrap="square" rtlCol="0">
            <a:spAutoFit/>
          </a:bodyPr>
          <a:lstStyle/>
          <a:p>
            <a:r>
              <a:rPr lang="en-US" smtClean="0"/>
              <a:t>LHC </a:t>
            </a:r>
            <a:r>
              <a:rPr lang="en-US" smtClean="0"/>
              <a:t>cost </a:t>
            </a:r>
            <a:r>
              <a:rPr lang="en-US" smtClean="0"/>
              <a:t>7 </a:t>
            </a:r>
            <a:r>
              <a:rPr lang="en-US" smtClean="0"/>
              <a:t>Gigaeuro</a:t>
            </a:r>
            <a:r>
              <a:rPr lang="en-US" smtClean="0"/>
              <a:t>. Newspapers feed this info to the people and you get the response: my taxes could decrease if we did not spend money for these gadgets. Newspapers have no interest in remarking that the sum is actually quite modest (e.g. smaller than the amount spent yearly in Italy to pay healers, crooks and tarot readers)</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0"/>
            <a:ext cx="8229600" cy="1143000"/>
          </a:xfrm>
        </p:spPr>
        <p:txBody>
          <a:bodyPr/>
          <a:lstStyle/>
          <a:p>
            <a:r>
              <a:rPr lang="en-US" smtClean="0"/>
              <a:t>Opportunities</a:t>
            </a:r>
            <a:endParaRPr lang="en-US"/>
          </a:p>
        </p:txBody>
      </p:sp>
      <p:sp>
        <p:nvSpPr>
          <p:cNvPr id="3" name="Segnaposto contenuto 2"/>
          <p:cNvSpPr>
            <a:spLocks noGrp="1"/>
          </p:cNvSpPr>
          <p:nvPr>
            <p:ph idx="1"/>
          </p:nvPr>
        </p:nvSpPr>
        <p:spPr>
          <a:xfrm>
            <a:off x="395536" y="1340768"/>
            <a:ext cx="8363272" cy="5257800"/>
          </a:xfrm>
        </p:spPr>
        <p:txBody>
          <a:bodyPr>
            <a:normAutofit fontScale="70000" lnSpcReduction="20000"/>
          </a:bodyPr>
          <a:lstStyle/>
          <a:p>
            <a:r>
              <a:rPr lang="en-US" smtClean="0"/>
              <a:t>Blogging involves writing on research topics belonging to one's personal interests</a:t>
            </a:r>
            <a:r>
              <a:rPr lang="en-US"/>
              <a:t> </a:t>
            </a:r>
            <a:r>
              <a:rPr lang="en-US" smtClean="0"/>
              <a:t>– it should not cost too much effort</a:t>
            </a:r>
            <a:endParaRPr lang="en-US" smtClean="0"/>
          </a:p>
          <a:p>
            <a:r>
              <a:rPr lang="en-US" smtClean="0"/>
              <a:t>Writing of one's work with a wide target of readership (laypersons with no ex-ante knowledge) brings to interact with the public, but also sometimes with scientists from different areas of research</a:t>
            </a:r>
            <a:endParaRPr lang="en-US" smtClean="0">
              <a:solidFill>
                <a:srgbClr val="FF0000"/>
              </a:solidFill>
            </a:endParaRPr>
          </a:p>
          <a:p>
            <a:endParaRPr lang="en-US" smtClean="0">
              <a:solidFill>
                <a:srgbClr val="FF0000"/>
              </a:solidFill>
            </a:endParaRPr>
          </a:p>
          <a:p>
            <a:r>
              <a:rPr lang="en-US" smtClean="0"/>
              <a:t>In my personal case I soon discovered that my blog, dealing with HEP results, was being read by theorists, as well as colleagues from other fields of physics</a:t>
            </a:r>
            <a:endParaRPr lang="en-US" smtClean="0"/>
          </a:p>
          <a:p>
            <a:pPr lvl="1"/>
            <a:r>
              <a:rPr lang="en-US" smtClean="0"/>
              <a:t>This allowed me to build ties with colleagues I would otherwise not have met</a:t>
            </a:r>
            <a:endParaRPr lang="en-US" smtClean="0">
              <a:solidFill>
                <a:srgbClr val="FF0000"/>
              </a:solidFill>
            </a:endParaRPr>
          </a:p>
          <a:p>
            <a:pPr lvl="1"/>
            <a:r>
              <a:rPr lang="en-US" smtClean="0"/>
              <a:t>In some cases this brought to new collaborations and working opportunities</a:t>
            </a:r>
            <a:endParaRPr lang="en-US" smtClean="0"/>
          </a:p>
          <a:p>
            <a:pPr lvl="1"/>
            <a:r>
              <a:rPr lang="en-US" smtClean="0"/>
              <a:t>In other cases I got direct help for my own research</a:t>
            </a:r>
            <a:endParaRPr lang="en-US" b="1" smtClean="0"/>
          </a:p>
          <a:p>
            <a:pPr lvl="1"/>
            <a:r>
              <a:rPr lang="en-US" smtClean="0">
                <a:solidFill>
                  <a:srgbClr val="0070C0"/>
                </a:solidFill>
              </a:rPr>
              <a:t>Today if I have a problem I can't solve, or I seek a reference, or have a nagging theory question, I go to my blog and formulate the issue, and I get an answer, usually exhaustive and to the point – in no time</a:t>
            </a:r>
            <a:endParaRPr lang="en-US" smtClean="0">
              <a:solidFill>
                <a:srgbClr val="0070C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a:bodyPr>
          <a:lstStyle/>
          <a:p>
            <a:r>
              <a:rPr lang="en-US" smtClean="0"/>
              <a:t>Cultural enrichment</a:t>
            </a:r>
            <a:endParaRPr lang="en-US"/>
          </a:p>
        </p:txBody>
      </p:sp>
      <p:sp>
        <p:nvSpPr>
          <p:cNvPr id="3" name="Segnaposto contenuto 2"/>
          <p:cNvSpPr>
            <a:spLocks noGrp="1"/>
          </p:cNvSpPr>
          <p:nvPr>
            <p:ph idx="1"/>
          </p:nvPr>
        </p:nvSpPr>
        <p:spPr>
          <a:xfrm>
            <a:off x="457200" y="1196752"/>
            <a:ext cx="8229600" cy="5472608"/>
          </a:xfrm>
        </p:spPr>
        <p:txBody>
          <a:bodyPr>
            <a:normAutofit fontScale="70000" lnSpcReduction="20000"/>
          </a:bodyPr>
          <a:lstStyle/>
          <a:p>
            <a:r>
              <a:rPr lang="en-US" smtClean="0"/>
              <a:t>The blog is a tyrant: once you start it is hard to stop, as you build a readership to whom you feel you owe some reading material day by day</a:t>
            </a:r>
          </a:p>
          <a:p>
            <a:endParaRPr lang="en-US" smtClean="0"/>
          </a:p>
          <a:p>
            <a:r>
              <a:rPr lang="en-US" smtClean="0"/>
              <a:t>This leads you to increase your attention to what goes on around and stay informed.</a:t>
            </a:r>
            <a:endParaRPr lang="en-US"/>
          </a:p>
          <a:p>
            <a:endParaRPr lang="en-US" smtClean="0"/>
          </a:p>
          <a:p>
            <a:r>
              <a:rPr lang="en-US" smtClean="0"/>
              <a:t>The interaction with other bloggers on hot topics brings you to deepen your understanding. </a:t>
            </a:r>
          </a:p>
          <a:p>
            <a:endParaRPr lang="en-US" smtClean="0"/>
          </a:p>
          <a:p>
            <a:r>
              <a:rPr lang="en-US" smtClean="0"/>
              <a:t>It is obviously time-consuming, but it is also an enrichment of one's knowledge base that is otherwise hard to foster</a:t>
            </a:r>
            <a:endParaRPr lang="en-US" smtClean="0"/>
          </a:p>
          <a:p>
            <a:r>
              <a:rPr lang="en-US" smtClean="0"/>
              <a:t>In </a:t>
            </a:r>
            <a:r>
              <a:rPr lang="en-US" smtClean="0"/>
              <a:t>addition, writing on scientific topics requires you to "digest" the matter (</a:t>
            </a:r>
            <a:r>
              <a:rPr lang="en-US" smtClean="0">
                <a:solidFill>
                  <a:srgbClr val="FF0000"/>
                </a:solidFill>
              </a:rPr>
              <a:t>you can’t explain something to your grandma unless you’ve really understood it</a:t>
            </a:r>
            <a:r>
              <a:rPr lang="en-US" smtClean="0"/>
              <a:t>). </a:t>
            </a:r>
            <a:r>
              <a:rPr lang="en-US" smtClean="0"/>
              <a:t>The process is a growtho of one's knowledge through asking yourself questions such as "how can I explain this to somebody who does not know QM?" or "what analogy can I find to make this phenomenon intuitive?"</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a:bodyPr>
          <a:lstStyle/>
          <a:p>
            <a:r>
              <a:rPr lang="en-US" smtClean="0"/>
              <a:t>Other</a:t>
            </a:r>
            <a:r>
              <a:rPr lang="en-US" smtClean="0"/>
              <a:t> </a:t>
            </a:r>
            <a:r>
              <a:rPr lang="en-US" smtClean="0"/>
              <a:t>benefits</a:t>
            </a:r>
            <a:endParaRPr lang="en-US"/>
          </a:p>
        </p:txBody>
      </p:sp>
      <p:sp>
        <p:nvSpPr>
          <p:cNvPr id="3" name="Segnaposto contenuto 2"/>
          <p:cNvSpPr>
            <a:spLocks noGrp="1"/>
          </p:cNvSpPr>
          <p:nvPr>
            <p:ph idx="1"/>
          </p:nvPr>
        </p:nvSpPr>
        <p:spPr>
          <a:xfrm>
            <a:off x="457200" y="1196752"/>
            <a:ext cx="8229600" cy="5400600"/>
          </a:xfrm>
        </p:spPr>
        <p:txBody>
          <a:bodyPr>
            <a:normAutofit fontScale="55000" lnSpcReduction="20000"/>
          </a:bodyPr>
          <a:lstStyle/>
          <a:p>
            <a:r>
              <a:rPr lang="en-US"/>
              <a:t>A</a:t>
            </a:r>
            <a:r>
              <a:rPr lang="en-US" smtClean="0"/>
              <a:t> </a:t>
            </a:r>
            <a:r>
              <a:rPr lang="en-US" smtClean="0"/>
              <a:t>blog </a:t>
            </a:r>
            <a:r>
              <a:rPr lang="en-US" smtClean="0"/>
              <a:t>allows the researcher a chance to </a:t>
            </a:r>
            <a:r>
              <a:rPr lang="en-US" b="1" smtClean="0"/>
              <a:t>publish ideas, results, studies </a:t>
            </a:r>
            <a:r>
              <a:rPr lang="en-US" smtClean="0"/>
              <a:t>without the need to go through peer review. Of course this is limited in scope and should not be misused (see what we said about garbage on the web) but it has a very clear use case inasmuch as it allows one to expose one's ideas to the world without screens, when one can easily create interactions with other researchers interested in the matter under study</a:t>
            </a:r>
            <a:endParaRPr lang="en-US" smtClean="0"/>
          </a:p>
          <a:p>
            <a:endParaRPr lang="en-US" b="1" smtClean="0"/>
          </a:p>
          <a:p>
            <a:r>
              <a:rPr lang="en-US" b="1" smtClean="0"/>
              <a:t>Writing on one's published works, </a:t>
            </a:r>
            <a:r>
              <a:rPr lang="en-US" smtClean="0"/>
              <a:t> explaining them to the public, has the benefit of increasing the pool of readers of one's true scientific production, increasing citations. </a:t>
            </a:r>
          </a:p>
          <a:p>
            <a:endParaRPr lang="en-US" smtClean="0"/>
          </a:p>
          <a:p>
            <a:r>
              <a:rPr lang="en-US" smtClean="0"/>
              <a:t>Writing about science and being identified as a trustable source attracts media attention. This cuts both ways if you are a member of a scientific collaboration, as I will explain later</a:t>
            </a:r>
          </a:p>
          <a:p>
            <a:endParaRPr lang="it-IT"/>
          </a:p>
          <a:p>
            <a:r>
              <a:rPr lang="it-IT" smtClean="0"/>
              <a:t>A well-visited blog may generate income</a:t>
            </a:r>
          </a:p>
          <a:p>
            <a:endParaRPr lang="it-IT" smtClean="0"/>
          </a:p>
          <a:p>
            <a:r>
              <a:rPr lang="it-IT" smtClean="0"/>
              <a:t>It will also generate invitations, job offers, etcetera</a:t>
            </a:r>
            <a:endParaRPr lang="en-US" smtClean="0"/>
          </a:p>
          <a:p>
            <a:endParaRPr lang="it-IT"/>
          </a:p>
          <a:p>
            <a:r>
              <a:rPr lang="it-IT" smtClean="0"/>
              <a:t>Finally, becoming a recognized blogger may be a door to the world of publishing</a:t>
            </a:r>
            <a:endParaRPr lang="en-US" smtClean="0"/>
          </a:p>
          <a:p>
            <a:pPr marL="0" indent="0">
              <a:buNone/>
            </a:pPr>
            <a:endParaRPr lang="en-U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a:bodyPr>
          <a:lstStyle/>
          <a:p>
            <a:r>
              <a:rPr lang="en-US" smtClean="0"/>
              <a:t>Reasons NOT to blog</a:t>
            </a:r>
            <a:endParaRPr lang="en-US"/>
          </a:p>
        </p:txBody>
      </p:sp>
      <p:sp>
        <p:nvSpPr>
          <p:cNvPr id="3" name="Segnaposto contenuto 2"/>
          <p:cNvSpPr>
            <a:spLocks noGrp="1"/>
          </p:cNvSpPr>
          <p:nvPr>
            <p:ph idx="1"/>
          </p:nvPr>
        </p:nvSpPr>
        <p:spPr>
          <a:xfrm>
            <a:off x="467544" y="1601416"/>
            <a:ext cx="8208912" cy="4707904"/>
          </a:xfrm>
        </p:spPr>
        <p:txBody>
          <a:bodyPr>
            <a:normAutofit fontScale="70000" lnSpcReduction="20000"/>
          </a:bodyPr>
          <a:lstStyle/>
          <a:p>
            <a:r>
              <a:rPr lang="en-US" smtClean="0"/>
              <a:t>Obviously there is a dark side to blogging for a researcher</a:t>
            </a:r>
            <a:endParaRPr lang="en-US" smtClean="0"/>
          </a:p>
          <a:p>
            <a:endParaRPr lang="en-US" smtClean="0"/>
          </a:p>
          <a:p>
            <a:pPr lvl="1"/>
            <a:r>
              <a:rPr lang="en-US" smtClean="0">
                <a:solidFill>
                  <a:srgbClr val="FF0000"/>
                </a:solidFill>
              </a:rPr>
              <a:t>Writing good pieces </a:t>
            </a:r>
            <a:r>
              <a:rPr lang="en-US" smtClean="0"/>
              <a:t>(and interacting with readers) </a:t>
            </a:r>
            <a:r>
              <a:rPr lang="en-US" smtClean="0">
                <a:solidFill>
                  <a:srgbClr val="FF0000"/>
                </a:solidFill>
              </a:rPr>
              <a:t>requires time</a:t>
            </a:r>
            <a:r>
              <a:rPr lang="en-US" smtClean="0"/>
              <a:t>, so blogging usually fights our usually overcrowded agendas</a:t>
            </a:r>
          </a:p>
          <a:p>
            <a:pPr lvl="1"/>
            <a:endParaRPr lang="en-US" smtClean="0"/>
          </a:p>
          <a:p>
            <a:pPr lvl="1"/>
            <a:r>
              <a:rPr lang="en-US" smtClean="0"/>
              <a:t>The time spent will be perceived by obtuse colleagues as a waste. This perception can and will damage your career, if you don't pay attention to clarify that it is your free time that goes into it.</a:t>
            </a:r>
          </a:p>
          <a:p>
            <a:pPr lvl="1"/>
            <a:endParaRPr lang="en-US" smtClean="0">
              <a:solidFill>
                <a:srgbClr val="FF0000"/>
              </a:solidFill>
            </a:endParaRPr>
          </a:p>
          <a:p>
            <a:pPr lvl="1"/>
            <a:r>
              <a:rPr lang="en-US" smtClean="0">
                <a:solidFill>
                  <a:srgbClr val="FF0000"/>
                </a:solidFill>
              </a:rPr>
              <a:t>Scripta manent </a:t>
            </a:r>
            <a:r>
              <a:rPr lang="en-US" smtClean="0">
                <a:solidFill>
                  <a:srgbClr val="FF0000"/>
                </a:solidFill>
              </a:rPr>
              <a:t>– </a:t>
            </a:r>
            <a:r>
              <a:rPr lang="en-US" smtClean="0"/>
              <a:t>at times you'll write stupid things and you will be nailed by the censor on shift</a:t>
            </a:r>
          </a:p>
          <a:p>
            <a:pPr lvl="1"/>
            <a:endParaRPr lang="en-US" smtClean="0">
              <a:solidFill>
                <a:srgbClr val="00B050"/>
              </a:solidFill>
            </a:endParaRPr>
          </a:p>
          <a:p>
            <a:pPr lvl="1"/>
            <a:r>
              <a:rPr lang="en-US" smtClean="0"/>
              <a:t>Colleagues may not appreciate the way the content is presented; they may resent not having been cited for their contribution to the discussed research topic; or they may resent being cited (of all the above I have ample experience, of course).</a:t>
            </a:r>
            <a:endParaRPr lang="en-US" smtClean="0"/>
          </a:p>
          <a:p>
            <a:pPr lvl="1"/>
            <a:endParaRPr lang="en-US" smtClean="0"/>
          </a:p>
          <a:p>
            <a:pPr lvl="2"/>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smtClean="0"/>
              <a:t>Nocuous interactions</a:t>
            </a:r>
            <a:endParaRPr lang="en-US"/>
          </a:p>
        </p:txBody>
      </p:sp>
      <p:sp>
        <p:nvSpPr>
          <p:cNvPr id="3" name="Segnaposto contenuto 2"/>
          <p:cNvSpPr>
            <a:spLocks noGrp="1"/>
          </p:cNvSpPr>
          <p:nvPr>
            <p:ph idx="1"/>
          </p:nvPr>
        </p:nvSpPr>
        <p:spPr>
          <a:xfrm>
            <a:off x="0" y="1600200"/>
            <a:ext cx="8892480" cy="2908920"/>
          </a:xfrm>
        </p:spPr>
        <p:txBody>
          <a:bodyPr>
            <a:normAutofit fontScale="77500" lnSpcReduction="20000"/>
          </a:bodyPr>
          <a:lstStyle/>
          <a:p>
            <a:pPr lvl="1">
              <a:buNone/>
            </a:pPr>
            <a:r>
              <a:rPr lang="en-US" smtClean="0"/>
              <a:t>	</a:t>
            </a:r>
            <a:r>
              <a:rPr lang="en-US" smtClean="0"/>
              <a:t>Popularity and success of a blog may lead to the envy of those colleagues who are not immune to this kind of feeling</a:t>
            </a:r>
            <a:endParaRPr lang="en-US" smtClean="0"/>
          </a:p>
          <a:p>
            <a:pPr lvl="1">
              <a:buNone/>
            </a:pPr>
            <a:endParaRPr lang="en-US" smtClean="0"/>
          </a:p>
          <a:p>
            <a:pPr lvl="2"/>
            <a:r>
              <a:rPr lang="en-US" smtClean="0"/>
              <a:t>They may not accept that the blogger is interviewed, quoted by newspapers, contacted by journalists in place of the spokesperson of the experiment</a:t>
            </a:r>
          </a:p>
          <a:p>
            <a:pPr lvl="2"/>
            <a:endParaRPr lang="en-US" smtClean="0"/>
          </a:p>
          <a:p>
            <a:pPr lvl="2"/>
            <a:r>
              <a:rPr lang="en-US" smtClean="0"/>
              <a:t>They may resent that the blog allows the owner to comment in public results of their experiment before they themselves have a chance to do so at a conference</a:t>
            </a:r>
            <a:endParaRPr lang="en-US" smtClean="0"/>
          </a:p>
        </p:txBody>
      </p:sp>
      <p:sp>
        <p:nvSpPr>
          <p:cNvPr id="4" name="Rettangolo 3"/>
          <p:cNvSpPr/>
          <p:nvPr/>
        </p:nvSpPr>
        <p:spPr>
          <a:xfrm>
            <a:off x="179512" y="4509120"/>
            <a:ext cx="8748464" cy="1631216"/>
          </a:xfrm>
          <a:prstGeom prst="rect">
            <a:avLst/>
          </a:prstGeom>
        </p:spPr>
        <p:txBody>
          <a:bodyPr wrap="square">
            <a:spAutoFit/>
          </a:bodyPr>
          <a:lstStyle/>
          <a:p>
            <a:pPr lvl="1"/>
            <a:r>
              <a:rPr lang="en-US" sz="2000" smtClean="0"/>
              <a:t>The researcher who blogs may be also accused to be "speaking on behalf of the collaboration" without a specific endorsement to do so. Disclaimers of liability are of little use. As much as one fights for one's right of speech, the battle is lost from the start. It appears that members of collaborations have fewer rights than other people…</a:t>
            </a: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908720"/>
          </a:xfrm>
        </p:spPr>
        <p:txBody>
          <a:bodyPr>
            <a:normAutofit/>
          </a:bodyPr>
          <a:lstStyle/>
          <a:p>
            <a:r>
              <a:rPr lang="en-US" smtClean="0"/>
              <a:t>The threat of “</a:t>
            </a:r>
            <a:r>
              <a:rPr lang="en-US" smtClean="0"/>
              <a:t>bad press”</a:t>
            </a:r>
            <a:endParaRPr lang="en-US"/>
          </a:p>
        </p:txBody>
      </p:sp>
      <p:sp>
        <p:nvSpPr>
          <p:cNvPr id="3" name="Segnaposto contenuto 2"/>
          <p:cNvSpPr>
            <a:spLocks noGrp="1"/>
          </p:cNvSpPr>
          <p:nvPr>
            <p:ph idx="1"/>
          </p:nvPr>
        </p:nvSpPr>
        <p:spPr>
          <a:xfrm>
            <a:off x="395536" y="1484784"/>
            <a:ext cx="8568952" cy="2232247"/>
          </a:xfrm>
        </p:spPr>
        <p:txBody>
          <a:bodyPr>
            <a:normAutofit fontScale="62500" lnSpcReduction="20000"/>
          </a:bodyPr>
          <a:lstStyle/>
          <a:p>
            <a:r>
              <a:rPr lang="en-US" smtClean="0"/>
              <a:t>HEP </a:t>
            </a:r>
            <a:r>
              <a:rPr lang="en-US" smtClean="0"/>
              <a:t>blogs </a:t>
            </a:r>
            <a:r>
              <a:rPr lang="en-US" smtClean="0"/>
              <a:t>have grown to be </a:t>
            </a:r>
            <a:r>
              <a:rPr lang="en-US" smtClean="0">
                <a:solidFill>
                  <a:srgbClr val="FF0000"/>
                </a:solidFill>
              </a:rPr>
              <a:t>perceived as a threat by large scientific collaborations</a:t>
            </a:r>
            <a:r>
              <a:rPr lang="en-US"/>
              <a:t> </a:t>
            </a:r>
            <a:r>
              <a:rPr lang="en-US" smtClean="0"/>
              <a:t>(much of the responsibility for that reaction is mine) as their inertia in publishing results exposes them to the risk of seeing their results manipulated</a:t>
            </a:r>
            <a:endParaRPr lang="en-US" smtClean="0"/>
          </a:p>
          <a:p>
            <a:endParaRPr lang="en-US" smtClean="0"/>
          </a:p>
          <a:p>
            <a:r>
              <a:rPr lang="en-US" smtClean="0"/>
              <a:t>In the end what worries scientific collaborations the most is the output on science pop magazines and newspapers, the direct means of communication with funding agents (especially in the US) and opinion-makers</a:t>
            </a:r>
            <a:endParaRPr lang="en-US"/>
          </a:p>
        </p:txBody>
      </p:sp>
      <p:sp>
        <p:nvSpPr>
          <p:cNvPr id="4" name="Rettangolo 3"/>
          <p:cNvSpPr/>
          <p:nvPr/>
        </p:nvSpPr>
        <p:spPr>
          <a:xfrm>
            <a:off x="467544" y="3933056"/>
            <a:ext cx="8352928" cy="1938992"/>
          </a:xfrm>
          <a:prstGeom prst="rect">
            <a:avLst/>
          </a:prstGeom>
        </p:spPr>
        <p:txBody>
          <a:bodyPr wrap="square">
            <a:spAutoFit/>
          </a:bodyPr>
          <a:lstStyle/>
          <a:p>
            <a:r>
              <a:rPr lang="en-US" sz="2000" smtClean="0"/>
              <a:t>I grew up in the CDF experiment (Fermilab, Chicago) where this was a very sensitive issue. What burned CDF staff's fingers was a 1993 episode, an article on the </a:t>
            </a:r>
            <a:r>
              <a:rPr lang="en-US" sz="2000" smtClean="0"/>
              <a:t>New York Times </a:t>
            </a:r>
            <a:r>
              <a:rPr lang="en-US" sz="2000" smtClean="0"/>
              <a:t>by</a:t>
            </a:r>
            <a:r>
              <a:rPr lang="en-US" sz="2000" smtClean="0"/>
              <a:t> </a:t>
            </a:r>
            <a:r>
              <a:rPr lang="en-US" sz="2000" smtClean="0"/>
              <a:t>Malcolm Browne </a:t>
            </a:r>
            <a:r>
              <a:rPr lang="en-US" sz="2000" smtClean="0"/>
              <a:t>titled</a:t>
            </a:r>
            <a:r>
              <a:rPr lang="en-US" sz="2000" smtClean="0"/>
              <a:t> </a:t>
            </a:r>
            <a:r>
              <a:rPr lang="en-US" sz="2000" smtClean="0"/>
              <a:t>“</a:t>
            </a:r>
            <a:r>
              <a:rPr lang="en-US" sz="2000" i="1" smtClean="0"/>
              <a:t>315 Physicists Report Failure in Search for Supersymmetry”</a:t>
            </a:r>
          </a:p>
          <a:p>
            <a:endParaRPr lang="en-US" sz="2000" i="1" smtClean="0"/>
          </a:p>
          <a:p>
            <a:r>
              <a:rPr lang="en-US" sz="2000" i="1" smtClean="0"/>
              <a:t>					</a:t>
            </a:r>
            <a:r>
              <a:rPr lang="en-US" sz="2000" i="1" smtClean="0"/>
              <a:t>What was it about ?</a:t>
            </a:r>
            <a:endParaRPr lang="en-US" sz="20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4464496" cy="1143000"/>
          </a:xfrm>
        </p:spPr>
        <p:txBody>
          <a:bodyPr>
            <a:normAutofit fontScale="90000"/>
          </a:bodyPr>
          <a:lstStyle/>
          <a:p>
            <a:r>
              <a:rPr lang="it-IT" smtClean="0"/>
              <a:t>Personal blogging</a:t>
            </a:r>
            <a:br>
              <a:rPr lang="it-IT" smtClean="0"/>
            </a:br>
            <a:r>
              <a:rPr lang="it-IT" smtClean="0"/>
              <a:t>history</a:t>
            </a:r>
            <a:endParaRPr lang="en-US"/>
          </a:p>
        </p:txBody>
      </p:sp>
      <p:sp>
        <p:nvSpPr>
          <p:cNvPr id="3" name="Segnaposto contenuto 2"/>
          <p:cNvSpPr>
            <a:spLocks noGrp="1"/>
          </p:cNvSpPr>
          <p:nvPr>
            <p:ph idx="1"/>
          </p:nvPr>
        </p:nvSpPr>
        <p:spPr>
          <a:xfrm>
            <a:off x="179512" y="1124744"/>
            <a:ext cx="4608512" cy="4032448"/>
          </a:xfrm>
        </p:spPr>
        <p:txBody>
          <a:bodyPr>
            <a:normAutofit fontScale="62500" lnSpcReduction="20000"/>
          </a:bodyPr>
          <a:lstStyle/>
          <a:p>
            <a:endParaRPr lang="en-US" smtClean="0"/>
          </a:p>
          <a:p>
            <a:r>
              <a:rPr lang="it-IT" smtClean="0"/>
              <a:t>In 2005 (International year of Physics) I was asked along with 25 other researchers to blog for a project called "Quantum Diaries"</a:t>
            </a:r>
            <a:endParaRPr lang="en-US" smtClean="0"/>
          </a:p>
          <a:p>
            <a:r>
              <a:rPr lang="en-US" smtClean="0"/>
              <a:t>Since</a:t>
            </a:r>
            <a:r>
              <a:rPr lang="en-US" smtClean="0"/>
              <a:t> 2006 I moved to a personal blog on the wordpress platform, </a:t>
            </a:r>
            <a:r>
              <a:rPr lang="en-US" smtClean="0"/>
              <a:t>“</a:t>
            </a:r>
            <a:r>
              <a:rPr lang="en-US" b="1" smtClean="0">
                <a:solidFill>
                  <a:srgbClr val="FF0000"/>
                </a:solidFill>
              </a:rPr>
              <a:t>A Quantum Diaries Survivor</a:t>
            </a:r>
            <a:r>
              <a:rPr lang="en-US" smtClean="0"/>
              <a:t>”, </a:t>
            </a:r>
            <a:r>
              <a:rPr lang="en-US" smtClean="0"/>
              <a:t>where I speak about my job and I do science outreach, explaining particle physics to attentive but unarmed readers</a:t>
            </a:r>
            <a:endParaRPr lang="en-US" smtClean="0"/>
          </a:p>
          <a:p>
            <a:r>
              <a:rPr lang="en-US" smtClean="0"/>
              <a:t>The blog moved to a bigger container (Science20) in 2009. The </a:t>
            </a:r>
            <a:r>
              <a:rPr lang="en-US" smtClean="0"/>
              <a:t>blog </a:t>
            </a:r>
            <a:r>
              <a:rPr lang="en-US" smtClean="0"/>
              <a:t>contains overall about 2000 posts and receives over 1,000,000 visits per year</a:t>
            </a:r>
            <a:endParaRPr lang="en-US" b="1" smtClean="0"/>
          </a:p>
          <a:p>
            <a:endParaRPr lang="it-IT"/>
          </a:p>
        </p:txBody>
      </p:sp>
      <p:pic>
        <p:nvPicPr>
          <p:cNvPr id="4" name="Picture 4"/>
          <p:cNvPicPr>
            <a:picLocks noChangeAspect="1" noChangeArrowheads="1"/>
          </p:cNvPicPr>
          <p:nvPr/>
        </p:nvPicPr>
        <p:blipFill>
          <a:blip r:embed="rId2" cstate="print"/>
          <a:srcRect/>
          <a:stretch>
            <a:fillRect/>
          </a:stretch>
        </p:blipFill>
        <p:spPr bwMode="auto">
          <a:xfrm>
            <a:off x="4932040" y="5264424"/>
            <a:ext cx="4211960" cy="1593576"/>
          </a:xfrm>
          <a:prstGeom prst="rect">
            <a:avLst/>
          </a:prstGeom>
          <a:noFill/>
          <a:ln w="9525">
            <a:noFill/>
            <a:miter lim="800000"/>
            <a:headEnd/>
            <a:tailEnd/>
          </a:ln>
          <a:effectLst/>
        </p:spPr>
      </p:pic>
      <p:pic>
        <p:nvPicPr>
          <p:cNvPr id="5" name="Picture 6"/>
          <p:cNvPicPr>
            <a:picLocks noChangeAspect="1" noChangeArrowheads="1"/>
          </p:cNvPicPr>
          <p:nvPr/>
        </p:nvPicPr>
        <p:blipFill>
          <a:blip r:embed="rId3" cstate="print"/>
          <a:srcRect/>
          <a:stretch>
            <a:fillRect/>
          </a:stretch>
        </p:blipFill>
        <p:spPr bwMode="auto">
          <a:xfrm>
            <a:off x="4932040" y="2558613"/>
            <a:ext cx="4211960" cy="2526571"/>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4932040" y="0"/>
            <a:ext cx="4211960" cy="2211439"/>
          </a:xfrm>
          <a:prstGeom prst="rect">
            <a:avLst/>
          </a:prstGeom>
          <a:noFill/>
          <a:ln w="9525">
            <a:noFill/>
            <a:miter lim="800000"/>
            <a:headEnd/>
            <a:tailEnd/>
          </a:ln>
        </p:spPr>
      </p:pic>
      <p:sp>
        <p:nvSpPr>
          <p:cNvPr id="7" name="Rettangolo 6"/>
          <p:cNvSpPr/>
          <p:nvPr/>
        </p:nvSpPr>
        <p:spPr>
          <a:xfrm>
            <a:off x="144016" y="5110152"/>
            <a:ext cx="4860032" cy="1015663"/>
          </a:xfrm>
          <a:prstGeom prst="rect">
            <a:avLst/>
          </a:prstGeom>
        </p:spPr>
        <p:txBody>
          <a:bodyPr wrap="square">
            <a:spAutoFit/>
          </a:bodyPr>
          <a:lstStyle/>
          <a:p>
            <a:r>
              <a:rPr lang="it-IT" sz="2000" b="1" smtClean="0">
                <a:solidFill>
                  <a:srgbClr val="FF0000"/>
                </a:solidFill>
              </a:rPr>
              <a:t>In </a:t>
            </a:r>
            <a:r>
              <a:rPr lang="it-IT" sz="2000" b="1" smtClean="0">
                <a:solidFill>
                  <a:srgbClr val="FF0000"/>
                </a:solidFill>
              </a:rPr>
              <a:t>11 years of career as a science blogger I experienced in person the pros and cons of blogging activities for a research scientist</a:t>
            </a:r>
            <a:endParaRPr lang="it-IT" sz="2000" b="1" smtClean="0">
              <a:solidFill>
                <a:srgbClr val="FF0000"/>
              </a:solidFill>
            </a:endParaRPr>
          </a:p>
        </p:txBody>
      </p:sp>
      <p:sp>
        <p:nvSpPr>
          <p:cNvPr id="8" name="CasellaDiTesto 7"/>
          <p:cNvSpPr txBox="1"/>
          <p:nvPr/>
        </p:nvSpPr>
        <p:spPr>
          <a:xfrm>
            <a:off x="103217" y="6211669"/>
            <a:ext cx="4912307" cy="646331"/>
          </a:xfrm>
          <a:prstGeom prst="rect">
            <a:avLst/>
          </a:prstGeom>
          <a:noFill/>
        </p:spPr>
        <p:txBody>
          <a:bodyPr wrap="none" rtlCol="0">
            <a:spAutoFit/>
          </a:bodyPr>
          <a:lstStyle/>
          <a:p>
            <a:r>
              <a:rPr lang="en-US" smtClean="0"/>
              <a:t>I would like to propagate some of that information</a:t>
            </a:r>
          </a:p>
          <a:p>
            <a:r>
              <a:rPr lang="it-IT"/>
              <a:t>t</a:t>
            </a:r>
            <a:r>
              <a:rPr lang="it-IT" smtClean="0"/>
              <a:t>o you here today, hopefully as an incentive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1143000"/>
          </a:xfrm>
        </p:spPr>
        <p:txBody>
          <a:bodyPr>
            <a:normAutofit fontScale="90000"/>
          </a:bodyPr>
          <a:lstStyle/>
          <a:p>
            <a:r>
              <a:rPr lang="en-US" i="1"/>
              <a:t>315 Physicists Report Failure in Search for Supersymmetry</a:t>
            </a:r>
            <a:endParaRPr lang="en-US"/>
          </a:p>
        </p:txBody>
      </p:sp>
      <p:sp>
        <p:nvSpPr>
          <p:cNvPr id="3" name="Segnaposto contenuto 2"/>
          <p:cNvSpPr>
            <a:spLocks noGrp="1"/>
          </p:cNvSpPr>
          <p:nvPr>
            <p:ph idx="1"/>
          </p:nvPr>
        </p:nvSpPr>
        <p:spPr>
          <a:xfrm>
            <a:off x="395536" y="1628800"/>
            <a:ext cx="8229600" cy="4525963"/>
          </a:xfrm>
        </p:spPr>
        <p:txBody>
          <a:bodyPr>
            <a:normAutofit fontScale="77500" lnSpcReduction="20000"/>
          </a:bodyPr>
          <a:lstStyle/>
          <a:p>
            <a:pPr>
              <a:buNone/>
            </a:pPr>
            <a:r>
              <a:rPr lang="en-US" smtClean="0"/>
              <a:t>	“[...] </a:t>
            </a:r>
            <a:r>
              <a:rPr lang="en-US"/>
              <a:t>despite this arsenal of brains and technological brawn assembled at the Fermilab accelerator laboratory, the participants have failed to find their quarry, a disagreeable reminder that as science gets harder, even Herculean efforts do not guarantee success.” [...] </a:t>
            </a:r>
            <a:endParaRPr lang="en-US" smtClean="0"/>
          </a:p>
          <a:p>
            <a:pPr>
              <a:buNone/>
            </a:pPr>
            <a:r>
              <a:rPr lang="en-US" smtClean="0"/>
              <a:t>	“</a:t>
            </a:r>
            <a:r>
              <a:rPr lang="en-US"/>
              <a:t>Some regard such failures as proof that high-energy physics, one of the biggest avenues of big science, is fast approaching a dead end.” [...] </a:t>
            </a:r>
            <a:endParaRPr lang="en-US" smtClean="0"/>
          </a:p>
          <a:p>
            <a:pPr>
              <a:buNone/>
            </a:pPr>
            <a:r>
              <a:rPr lang="en-US" smtClean="0"/>
              <a:t>	“</a:t>
            </a:r>
            <a:r>
              <a:rPr lang="en-US"/>
              <a:t>Failed experiments of such a grandiose scale offer easy marks to critics who contend that "big science" produces too meager a crop of knowledge for what it costs.” [...] </a:t>
            </a:r>
            <a:endParaRPr lang="en-US" smtClean="0"/>
          </a:p>
          <a:p>
            <a:pPr>
              <a:buNone/>
            </a:pPr>
            <a:r>
              <a:rPr lang="en-US" smtClean="0"/>
              <a:t>	“</a:t>
            </a:r>
            <a:r>
              <a:rPr lang="en-US"/>
              <a:t>all these projects soak up more human talent and more public money than society should permit, skeptics argue.”</a:t>
            </a:r>
            <a:endParaRPr lang="it-IT"/>
          </a:p>
          <a:p>
            <a:endParaRPr lang="en-US"/>
          </a:p>
        </p:txBody>
      </p:sp>
      <p:sp>
        <p:nvSpPr>
          <p:cNvPr id="4" name="CasellaDiTesto 3"/>
          <p:cNvSpPr txBox="1"/>
          <p:nvPr/>
        </p:nvSpPr>
        <p:spPr>
          <a:xfrm>
            <a:off x="2267744" y="6218148"/>
            <a:ext cx="6728893" cy="523220"/>
          </a:xfrm>
          <a:prstGeom prst="rect">
            <a:avLst/>
          </a:prstGeom>
          <a:noFill/>
        </p:spPr>
        <p:txBody>
          <a:bodyPr wrap="none" rtlCol="0">
            <a:spAutoFit/>
          </a:bodyPr>
          <a:lstStyle/>
          <a:p>
            <a:r>
              <a:rPr lang="en-US" sz="2800" b="1" smtClean="0"/>
              <a:t>9 </a:t>
            </a:r>
            <a:r>
              <a:rPr lang="en-US" sz="2800" b="1" smtClean="0"/>
              <a:t>months afterwards, the SSC was canceled.</a:t>
            </a:r>
            <a:endParaRPr lang="en-US"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80528" y="-243408"/>
            <a:ext cx="9649072" cy="1772816"/>
          </a:xfrm>
        </p:spPr>
        <p:txBody>
          <a:bodyPr>
            <a:noAutofit/>
          </a:bodyPr>
          <a:lstStyle/>
          <a:p>
            <a:r>
              <a:rPr lang="it-IT" sz="4000"/>
              <a:t>The </a:t>
            </a:r>
            <a:r>
              <a:rPr lang="it-IT" sz="4000" smtClean="0"/>
              <a:t>perfectible communication </a:t>
            </a:r>
            <a:r>
              <a:rPr lang="it-IT" sz="4000"/>
              <a:t>flow </a:t>
            </a:r>
            <a:r>
              <a:rPr lang="it-IT" sz="4000" smtClean="0"/>
              <a:t/>
            </a:r>
            <a:br>
              <a:rPr lang="it-IT" sz="4000" smtClean="0"/>
            </a:br>
            <a:r>
              <a:rPr lang="it-IT" sz="4000" smtClean="0"/>
              <a:t>between exp’ts </a:t>
            </a:r>
            <a:r>
              <a:rPr lang="it-IT" sz="4000"/>
              <a:t>and science </a:t>
            </a:r>
            <a:r>
              <a:rPr lang="it-IT" sz="4000" smtClean="0"/>
              <a:t>magazines</a:t>
            </a:r>
            <a:endParaRPr lang="it-IT" sz="4000"/>
          </a:p>
        </p:txBody>
      </p:sp>
      <p:sp>
        <p:nvSpPr>
          <p:cNvPr id="5123" name="Rectangle 3"/>
          <p:cNvSpPr>
            <a:spLocks noGrp="1" noChangeArrowheads="1"/>
          </p:cNvSpPr>
          <p:nvPr>
            <p:ph type="body" idx="1"/>
          </p:nvPr>
        </p:nvSpPr>
        <p:spPr>
          <a:xfrm>
            <a:off x="0" y="1484784"/>
            <a:ext cx="5220072" cy="2160240"/>
          </a:xfrm>
        </p:spPr>
        <p:txBody>
          <a:bodyPr>
            <a:noAutofit/>
          </a:bodyPr>
          <a:lstStyle/>
          <a:p>
            <a:pPr>
              <a:lnSpc>
                <a:spcPct val="80000"/>
              </a:lnSpc>
              <a:buNone/>
            </a:pPr>
            <a:endParaRPr lang="en-US" sz="2000"/>
          </a:p>
          <a:p>
            <a:pPr>
              <a:lnSpc>
                <a:spcPct val="80000"/>
              </a:lnSpc>
            </a:pPr>
            <a:r>
              <a:rPr lang="en-US" sz="2000" smtClean="0"/>
              <a:t>Another “storm in a glass” was initiated by myself and a fellow blogger in February 2007.</a:t>
            </a:r>
          </a:p>
          <a:p>
            <a:pPr>
              <a:lnSpc>
                <a:spcPct val="80000"/>
              </a:lnSpc>
            </a:pPr>
            <a:r>
              <a:rPr lang="en-US" sz="2000" smtClean="0"/>
              <a:t>The CDF collaboration, operating a particle physics experiment at the Fermilab Tevatron collider, produced a </a:t>
            </a:r>
            <a:r>
              <a:rPr lang="en-US" sz="2000" b="1" smtClean="0"/>
              <a:t>2-standard deviations signal</a:t>
            </a:r>
            <a:r>
              <a:rPr lang="en-US" sz="2000" smtClean="0"/>
              <a:t> of a supersymmetric Higgs boson </a:t>
            </a:r>
            <a:endParaRPr lang="en-US" sz="2000"/>
          </a:p>
        </p:txBody>
      </p:sp>
      <p:pic>
        <p:nvPicPr>
          <p:cNvPr id="5124" name="Picture 4" descr="mssmh"/>
          <p:cNvPicPr>
            <a:picLocks noChangeAspect="1" noChangeArrowheads="1"/>
          </p:cNvPicPr>
          <p:nvPr/>
        </p:nvPicPr>
        <p:blipFill>
          <a:blip r:embed="rId2" cstate="print"/>
          <a:srcRect/>
          <a:stretch>
            <a:fillRect/>
          </a:stretch>
        </p:blipFill>
        <p:spPr bwMode="auto">
          <a:xfrm>
            <a:off x="5436096" y="1966378"/>
            <a:ext cx="3707904" cy="4891621"/>
          </a:xfrm>
          <a:prstGeom prst="rect">
            <a:avLst/>
          </a:prstGeom>
          <a:noFill/>
        </p:spPr>
      </p:pic>
      <p:sp>
        <p:nvSpPr>
          <p:cNvPr id="6" name="Rettangolo 5"/>
          <p:cNvSpPr/>
          <p:nvPr/>
        </p:nvSpPr>
        <p:spPr>
          <a:xfrm>
            <a:off x="323528" y="3717032"/>
            <a:ext cx="5184576" cy="2973122"/>
          </a:xfrm>
          <a:prstGeom prst="rect">
            <a:avLst/>
          </a:prstGeom>
        </p:spPr>
        <p:txBody>
          <a:bodyPr wrap="square">
            <a:spAutoFit/>
          </a:bodyPr>
          <a:lstStyle/>
          <a:p>
            <a:pPr>
              <a:lnSpc>
                <a:spcPct val="80000"/>
              </a:lnSpc>
            </a:pPr>
            <a:endParaRPr lang="en-US" smtClean="0"/>
          </a:p>
          <a:p>
            <a:pPr>
              <a:lnSpc>
                <a:spcPct val="80000"/>
              </a:lnSpc>
            </a:pPr>
            <a:r>
              <a:rPr lang="en-US" b="1" smtClean="0"/>
              <a:t>Blogs</a:t>
            </a:r>
            <a:r>
              <a:rPr lang="en-US" smtClean="0"/>
              <a:t> discussed the matter in a bit more detail than some collaborators would have felt comfortable with, and </a:t>
            </a:r>
            <a:r>
              <a:rPr lang="en-US" b="1" smtClean="0"/>
              <a:t>got media attention</a:t>
            </a:r>
            <a:r>
              <a:rPr lang="en-US" smtClean="0"/>
              <a:t>. </a:t>
            </a:r>
          </a:p>
          <a:p>
            <a:pPr>
              <a:lnSpc>
                <a:spcPct val="80000"/>
              </a:lnSpc>
            </a:pPr>
            <a:endParaRPr lang="en-US" smtClean="0"/>
          </a:p>
          <a:p>
            <a:pPr>
              <a:lnSpc>
                <a:spcPct val="80000"/>
              </a:lnSpc>
            </a:pPr>
            <a:r>
              <a:rPr lang="en-US" smtClean="0"/>
              <a:t>There followed interviews and mis-reported pieces on </a:t>
            </a:r>
            <a:r>
              <a:rPr lang="en-US" i="1" smtClean="0"/>
              <a:t>New Scientist</a:t>
            </a:r>
            <a:r>
              <a:rPr lang="en-US" smtClean="0"/>
              <a:t> and </a:t>
            </a:r>
            <a:r>
              <a:rPr lang="en-US" i="1" smtClean="0"/>
              <a:t>The Economist</a:t>
            </a:r>
            <a:r>
              <a:rPr lang="en-US" smtClean="0"/>
              <a:t>. Some in </a:t>
            </a:r>
            <a:r>
              <a:rPr lang="en-US" b="1" smtClean="0"/>
              <a:t>CDF </a:t>
            </a:r>
            <a:r>
              <a:rPr lang="en-US" smtClean="0"/>
              <a:t>resented that, feeling </a:t>
            </a:r>
            <a:r>
              <a:rPr lang="en-US" b="1" smtClean="0"/>
              <a:t>disowned of a direct communication channel</a:t>
            </a:r>
            <a:r>
              <a:rPr lang="en-US" smtClean="0"/>
              <a:t> with their funding agencies.</a:t>
            </a:r>
          </a:p>
          <a:p>
            <a:pPr>
              <a:lnSpc>
                <a:spcPct val="80000"/>
              </a:lnSpc>
            </a:pPr>
            <a:endParaRPr lang="en-US" smtClean="0"/>
          </a:p>
          <a:p>
            <a:pPr>
              <a:lnSpc>
                <a:spcPct val="80000"/>
              </a:lnSpc>
            </a:pPr>
            <a:r>
              <a:rPr lang="en-US" b="1" smtClean="0">
                <a:solidFill>
                  <a:srgbClr val="FF0000"/>
                </a:solidFill>
              </a:rPr>
              <a:t>As a direct consequence, CDF redacted “blogging rules” for its collaborators. Later CMS imported them</a:t>
            </a:r>
            <a:endParaRPr lang="en-US" sz="32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economist"/>
          <p:cNvPicPr>
            <a:picLocks noChangeAspect="1" noChangeArrowheads="1"/>
          </p:cNvPicPr>
          <p:nvPr/>
        </p:nvPicPr>
        <p:blipFill>
          <a:blip r:embed="rId2" cstate="print"/>
          <a:srcRect/>
          <a:stretch>
            <a:fillRect/>
          </a:stretch>
        </p:blipFill>
        <p:spPr bwMode="auto">
          <a:xfrm>
            <a:off x="0" y="0"/>
            <a:ext cx="4305300" cy="3114675"/>
          </a:xfrm>
          <a:prstGeom prst="rect">
            <a:avLst/>
          </a:prstGeom>
          <a:noFill/>
          <a:ln w="9525">
            <a:noFill/>
            <a:miter lim="800000"/>
            <a:headEnd/>
            <a:tailEnd/>
          </a:ln>
        </p:spPr>
      </p:pic>
      <p:pic>
        <p:nvPicPr>
          <p:cNvPr id="16387" name="Picture 6" descr="newscientist1"/>
          <p:cNvPicPr>
            <a:picLocks noChangeAspect="1" noChangeArrowheads="1"/>
          </p:cNvPicPr>
          <p:nvPr/>
        </p:nvPicPr>
        <p:blipFill>
          <a:blip r:embed="rId3" cstate="print"/>
          <a:srcRect/>
          <a:stretch>
            <a:fillRect/>
          </a:stretch>
        </p:blipFill>
        <p:spPr bwMode="auto">
          <a:xfrm>
            <a:off x="0" y="2060575"/>
            <a:ext cx="5238750" cy="4552950"/>
          </a:xfrm>
          <a:prstGeom prst="rect">
            <a:avLst/>
          </a:prstGeom>
          <a:noFill/>
          <a:ln w="9525">
            <a:noFill/>
            <a:miter lim="800000"/>
            <a:headEnd/>
            <a:tailEnd/>
          </a:ln>
        </p:spPr>
      </p:pic>
      <p:pic>
        <p:nvPicPr>
          <p:cNvPr id="16388" name="Picture 5" descr="newscientist2"/>
          <p:cNvPicPr>
            <a:picLocks noChangeAspect="1" noChangeArrowheads="1"/>
          </p:cNvPicPr>
          <p:nvPr/>
        </p:nvPicPr>
        <p:blipFill>
          <a:blip r:embed="rId4" cstate="print"/>
          <a:srcRect/>
          <a:stretch>
            <a:fillRect/>
          </a:stretch>
        </p:blipFill>
        <p:spPr bwMode="auto">
          <a:xfrm>
            <a:off x="3890963" y="0"/>
            <a:ext cx="5253037" cy="4418013"/>
          </a:xfrm>
          <a:prstGeom prst="rect">
            <a:avLst/>
          </a:prstGeom>
          <a:noFill/>
          <a:ln w="9525">
            <a:noFill/>
            <a:miter lim="800000"/>
            <a:headEnd/>
            <a:tailEnd/>
          </a:ln>
        </p:spPr>
      </p:pic>
      <p:pic>
        <p:nvPicPr>
          <p:cNvPr id="16389" name="Picture 7" descr="pw"/>
          <p:cNvPicPr>
            <a:picLocks noChangeAspect="1" noChangeArrowheads="1"/>
          </p:cNvPicPr>
          <p:nvPr/>
        </p:nvPicPr>
        <p:blipFill>
          <a:blip r:embed="rId5" cstate="print"/>
          <a:srcRect/>
          <a:stretch>
            <a:fillRect/>
          </a:stretch>
        </p:blipFill>
        <p:spPr bwMode="auto">
          <a:xfrm>
            <a:off x="5075238" y="4365625"/>
            <a:ext cx="4068762" cy="2492375"/>
          </a:xfrm>
          <a:prstGeom prst="rect">
            <a:avLst/>
          </a:prstGeom>
          <a:noFill/>
          <a:ln w="9525">
            <a:noFill/>
            <a:miter lim="800000"/>
            <a:headEnd/>
            <a:tailEnd/>
          </a:ln>
        </p:spPr>
      </p:pic>
      <p:sp>
        <p:nvSpPr>
          <p:cNvPr id="7" name="Ovale 6"/>
          <p:cNvSpPr/>
          <p:nvPr/>
        </p:nvSpPr>
        <p:spPr>
          <a:xfrm>
            <a:off x="6084168" y="3645024"/>
            <a:ext cx="1728192" cy="1224136"/>
          </a:xfrm>
          <a:prstGeom prst="ellipse">
            <a:avLst/>
          </a:prstGeom>
          <a:no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e 7"/>
          <p:cNvSpPr/>
          <p:nvPr/>
        </p:nvSpPr>
        <p:spPr>
          <a:xfrm>
            <a:off x="1475656" y="4797152"/>
            <a:ext cx="2160240" cy="1008112"/>
          </a:xfrm>
          <a:prstGeom prst="ellipse">
            <a:avLst/>
          </a:prstGeom>
          <a:no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9512" y="53975"/>
            <a:ext cx="8856538" cy="926753"/>
          </a:xfrm>
        </p:spPr>
        <p:txBody>
          <a:bodyPr/>
          <a:lstStyle/>
          <a:p>
            <a:r>
              <a:rPr lang="it-IT" sz="3200"/>
              <a:t>The multi-B MSSM Higgs signal by DZERO, circa 2007</a:t>
            </a:r>
          </a:p>
        </p:txBody>
      </p:sp>
      <p:sp>
        <p:nvSpPr>
          <p:cNvPr id="9219" name="Rectangle 3"/>
          <p:cNvSpPr>
            <a:spLocks noGrp="1" noChangeArrowheads="1"/>
          </p:cNvSpPr>
          <p:nvPr>
            <p:ph type="body" idx="1"/>
          </p:nvPr>
        </p:nvSpPr>
        <p:spPr>
          <a:xfrm>
            <a:off x="0" y="980728"/>
            <a:ext cx="4789611" cy="4681264"/>
          </a:xfrm>
        </p:spPr>
        <p:txBody>
          <a:bodyPr>
            <a:normAutofit lnSpcReduction="10000"/>
          </a:bodyPr>
          <a:lstStyle/>
          <a:p>
            <a:pPr>
              <a:lnSpc>
                <a:spcPct val="80000"/>
              </a:lnSpc>
            </a:pPr>
            <a:r>
              <a:rPr lang="it-IT" sz="1600"/>
              <a:t>In May 2007, news leaked about a preliminary result from DZERO, which could be the first observation of a supersymmetric Higgs boson</a:t>
            </a:r>
          </a:p>
          <a:p>
            <a:pPr>
              <a:lnSpc>
                <a:spcPct val="80000"/>
              </a:lnSpc>
            </a:pPr>
            <a:r>
              <a:rPr lang="it-IT" sz="1600"/>
              <a:t>It leaked through an </a:t>
            </a:r>
            <a:r>
              <a:rPr lang="it-IT" sz="1600" b="1"/>
              <a:t>anonymous comment</a:t>
            </a:r>
            <a:r>
              <a:rPr lang="it-IT" sz="1600"/>
              <a:t> in my blog</a:t>
            </a:r>
          </a:p>
          <a:p>
            <a:pPr>
              <a:lnSpc>
                <a:spcPct val="80000"/>
              </a:lnSpc>
            </a:pPr>
            <a:endParaRPr lang="it-IT" sz="1600"/>
          </a:p>
          <a:p>
            <a:pPr>
              <a:lnSpc>
                <a:spcPct val="80000"/>
              </a:lnSpc>
            </a:pPr>
            <a:r>
              <a:rPr lang="it-IT" sz="1600"/>
              <a:t>I </a:t>
            </a:r>
            <a:r>
              <a:rPr lang="it-IT" sz="1600" smtClean="0"/>
              <a:t>discussed freely the fact in a post, pointing out  its highly dubious nature but also explaining the possible implications... </a:t>
            </a:r>
          </a:p>
          <a:p>
            <a:pPr>
              <a:lnSpc>
                <a:spcPct val="80000"/>
              </a:lnSpc>
              <a:buNone/>
            </a:pPr>
            <a:r>
              <a:rPr lang="it-IT" sz="1600" smtClean="0"/>
              <a:t>	There </a:t>
            </a:r>
            <a:r>
              <a:rPr lang="it-IT" sz="1600"/>
              <a:t>followed some media hype </a:t>
            </a:r>
          </a:p>
          <a:p>
            <a:pPr>
              <a:lnSpc>
                <a:spcPct val="80000"/>
              </a:lnSpc>
            </a:pPr>
            <a:endParaRPr lang="it-IT" sz="1600"/>
          </a:p>
          <a:p>
            <a:pPr>
              <a:lnSpc>
                <a:spcPct val="80000"/>
              </a:lnSpc>
            </a:pPr>
            <a:r>
              <a:rPr lang="it-IT" sz="1600" b="1"/>
              <a:t>DZERO wasn’t happy</a:t>
            </a:r>
            <a:r>
              <a:rPr lang="it-IT" sz="1600"/>
              <a:t> at all</a:t>
            </a:r>
          </a:p>
          <a:p>
            <a:pPr>
              <a:lnSpc>
                <a:spcPct val="80000"/>
              </a:lnSpc>
            </a:pPr>
            <a:r>
              <a:rPr lang="it-IT" sz="1600"/>
              <a:t>Eventually they did not </a:t>
            </a:r>
            <a:r>
              <a:rPr lang="it-IT" sz="1600" smtClean="0"/>
              <a:t>publish the effect </a:t>
            </a:r>
            <a:r>
              <a:rPr lang="it-IT" sz="1600"/>
              <a:t>–it was not a real signal- and people forgot about it</a:t>
            </a:r>
          </a:p>
          <a:p>
            <a:pPr>
              <a:lnSpc>
                <a:spcPct val="80000"/>
              </a:lnSpc>
            </a:pPr>
            <a:endParaRPr lang="it-IT" sz="1600"/>
          </a:p>
          <a:p>
            <a:pPr>
              <a:lnSpc>
                <a:spcPct val="80000"/>
              </a:lnSpc>
            </a:pPr>
            <a:r>
              <a:rPr lang="it-IT" sz="1600" b="1" smtClean="0"/>
              <a:t>IMHO nobody </a:t>
            </a:r>
            <a:r>
              <a:rPr lang="it-IT" sz="1600" b="1"/>
              <a:t>was </a:t>
            </a:r>
            <a:r>
              <a:rPr lang="it-IT" sz="1600" b="1" smtClean="0"/>
              <a:t>hurt ...</a:t>
            </a:r>
            <a:endParaRPr lang="it-IT" sz="1600"/>
          </a:p>
          <a:p>
            <a:pPr>
              <a:lnSpc>
                <a:spcPct val="80000"/>
              </a:lnSpc>
              <a:buNone/>
            </a:pPr>
            <a:r>
              <a:rPr lang="it-IT" sz="1600" smtClean="0"/>
              <a:t>	But this </a:t>
            </a:r>
            <a:r>
              <a:rPr lang="it-IT" sz="1600"/>
              <a:t>showed the weakness of the </a:t>
            </a:r>
            <a:r>
              <a:rPr lang="it-IT" sz="1600" smtClean="0"/>
              <a:t>system</a:t>
            </a:r>
          </a:p>
          <a:p>
            <a:pPr>
              <a:lnSpc>
                <a:spcPct val="80000"/>
              </a:lnSpc>
            </a:pPr>
            <a:endParaRPr lang="it-IT" sz="1600"/>
          </a:p>
          <a:p>
            <a:pPr>
              <a:lnSpc>
                <a:spcPct val="80000"/>
              </a:lnSpc>
            </a:pPr>
            <a:r>
              <a:rPr lang="it-IT" sz="1600" smtClean="0"/>
              <a:t>Note that if the leak had gone directly to a science  journalist, the outcome could have been different – in this sense I could rightly be criticized for my decision to run the story</a:t>
            </a:r>
          </a:p>
          <a:p>
            <a:pPr>
              <a:lnSpc>
                <a:spcPct val="80000"/>
              </a:lnSpc>
            </a:pPr>
            <a:endParaRPr lang="it-IT" sz="1600"/>
          </a:p>
        </p:txBody>
      </p:sp>
      <p:pic>
        <p:nvPicPr>
          <p:cNvPr id="9220" name="Picture 4"/>
          <p:cNvPicPr>
            <a:picLocks noChangeAspect="1" noChangeArrowheads="1"/>
          </p:cNvPicPr>
          <p:nvPr/>
        </p:nvPicPr>
        <p:blipFill>
          <a:blip r:embed="rId2" cstate="print"/>
          <a:srcRect/>
          <a:stretch>
            <a:fillRect/>
          </a:stretch>
        </p:blipFill>
        <p:spPr bwMode="auto">
          <a:xfrm>
            <a:off x="5076825" y="908720"/>
            <a:ext cx="4067175" cy="1857375"/>
          </a:xfrm>
          <a:prstGeom prst="rect">
            <a:avLst/>
          </a:prstGeom>
          <a:noFill/>
          <a:ln w="9525">
            <a:noFill/>
            <a:miter lim="800000"/>
            <a:headEnd/>
            <a:tailEnd/>
          </a:ln>
          <a:effectLst/>
        </p:spPr>
      </p:pic>
      <p:pic>
        <p:nvPicPr>
          <p:cNvPr id="9221" name="Picture 5"/>
          <p:cNvPicPr>
            <a:picLocks noChangeAspect="1" noChangeArrowheads="1"/>
          </p:cNvPicPr>
          <p:nvPr/>
        </p:nvPicPr>
        <p:blipFill>
          <a:blip r:embed="rId3" cstate="print"/>
          <a:srcRect/>
          <a:stretch>
            <a:fillRect/>
          </a:stretch>
        </p:blipFill>
        <p:spPr bwMode="auto">
          <a:xfrm>
            <a:off x="4787900" y="3313113"/>
            <a:ext cx="4356100" cy="3544887"/>
          </a:xfrm>
          <a:prstGeom prst="rect">
            <a:avLst/>
          </a:prstGeom>
          <a:noFill/>
          <a:ln w="9525">
            <a:noFill/>
            <a:miter lim="800000"/>
            <a:headEnd/>
            <a:tailEnd/>
          </a:ln>
          <a:effectLst/>
        </p:spPr>
      </p:pic>
      <p:sp>
        <p:nvSpPr>
          <p:cNvPr id="8" name="CasellaDiTesto 7"/>
          <p:cNvSpPr txBox="1"/>
          <p:nvPr/>
        </p:nvSpPr>
        <p:spPr>
          <a:xfrm>
            <a:off x="179512" y="5624080"/>
            <a:ext cx="4680520" cy="1477328"/>
          </a:xfrm>
          <a:prstGeom prst="rect">
            <a:avLst/>
          </a:prstGeom>
          <a:noFill/>
        </p:spPr>
        <p:txBody>
          <a:bodyPr wrap="square" rtlCol="0">
            <a:spAutoFit/>
          </a:bodyPr>
          <a:lstStyle/>
          <a:p>
            <a:r>
              <a:rPr lang="it-IT" smtClean="0">
                <a:solidFill>
                  <a:srgbClr val="FF0000"/>
                </a:solidFill>
              </a:rPr>
              <a:t>My stand: these are wonderful occasions to capture readers and teach them science, and to provide readers with the same kind of sceptical vision we as scientists have in our genes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56384" y="5904655"/>
            <a:ext cx="5940152" cy="1052737"/>
          </a:xfrm>
        </p:spPr>
        <p:txBody>
          <a:bodyPr>
            <a:normAutofit fontScale="77500" lnSpcReduction="20000"/>
          </a:bodyPr>
          <a:lstStyle/>
          <a:p>
            <a:pPr>
              <a:buNone/>
            </a:pPr>
            <a:r>
              <a:rPr lang="en-US" smtClean="0"/>
              <a:t>	In</a:t>
            </a:r>
            <a:r>
              <a:rPr lang="en-US" smtClean="0"/>
              <a:t> </a:t>
            </a:r>
            <a:r>
              <a:rPr lang="en-US" smtClean="0"/>
              <a:t>2010 </a:t>
            </a:r>
            <a:r>
              <a:rPr lang="en-US" smtClean="0"/>
              <a:t>a similar thing happened, and Marco Verzocchi likened me to the National </a:t>
            </a:r>
            <a:r>
              <a:rPr lang="en-US" smtClean="0"/>
              <a:t>Enquirer </a:t>
            </a:r>
            <a:endParaRPr lang="en-US"/>
          </a:p>
        </p:txBody>
      </p:sp>
      <p:pic>
        <p:nvPicPr>
          <p:cNvPr id="87043" name="Picture 3"/>
          <p:cNvPicPr>
            <a:picLocks noChangeAspect="1" noChangeArrowheads="1"/>
          </p:cNvPicPr>
          <p:nvPr/>
        </p:nvPicPr>
        <p:blipFill>
          <a:blip r:embed="rId2" cstate="print"/>
          <a:srcRect/>
          <a:stretch>
            <a:fillRect/>
          </a:stretch>
        </p:blipFill>
        <p:spPr bwMode="auto">
          <a:xfrm>
            <a:off x="1619673" y="0"/>
            <a:ext cx="7524328" cy="5673882"/>
          </a:xfrm>
          <a:prstGeom prst="rect">
            <a:avLst/>
          </a:prstGeom>
          <a:noFill/>
          <a:ln w="9525">
            <a:noFill/>
            <a:miter lim="800000"/>
            <a:headEnd/>
            <a:tailEnd/>
          </a:ln>
        </p:spPr>
      </p:pic>
      <p:pic>
        <p:nvPicPr>
          <p:cNvPr id="87042" name="Picture 2"/>
          <p:cNvPicPr>
            <a:picLocks noChangeAspect="1" noChangeArrowheads="1"/>
          </p:cNvPicPr>
          <p:nvPr/>
        </p:nvPicPr>
        <p:blipFill>
          <a:blip r:embed="rId3" cstate="print"/>
          <a:srcRect/>
          <a:stretch>
            <a:fillRect/>
          </a:stretch>
        </p:blipFill>
        <p:spPr bwMode="auto">
          <a:xfrm>
            <a:off x="0" y="4409729"/>
            <a:ext cx="3278481" cy="2448271"/>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88640"/>
            <a:ext cx="9144000" cy="1143000"/>
          </a:xfrm>
        </p:spPr>
        <p:txBody>
          <a:bodyPr>
            <a:normAutofit fontScale="90000"/>
          </a:bodyPr>
          <a:lstStyle/>
          <a:p>
            <a:r>
              <a:rPr lang="en-US" smtClean="0"/>
              <a:t>A few tips on communicating science through a blog</a:t>
            </a:r>
            <a:endParaRPr lang="en-US"/>
          </a:p>
        </p:txBody>
      </p:sp>
      <p:sp>
        <p:nvSpPr>
          <p:cNvPr id="3" name="Segnaposto contenuto 2"/>
          <p:cNvSpPr>
            <a:spLocks noGrp="1"/>
          </p:cNvSpPr>
          <p:nvPr>
            <p:ph idx="1"/>
          </p:nvPr>
        </p:nvSpPr>
        <p:spPr>
          <a:xfrm>
            <a:off x="467544" y="1772816"/>
            <a:ext cx="8229600" cy="4525963"/>
          </a:xfrm>
        </p:spPr>
        <p:txBody>
          <a:bodyPr>
            <a:normAutofit fontScale="85000" lnSpcReduction="10000"/>
          </a:bodyPr>
          <a:lstStyle/>
          <a:p>
            <a:r>
              <a:rPr lang="en-US" smtClean="0"/>
              <a:t>I wish to finish this talk with a few bits of wisdom on how to write scientifici pieces on the web – be it on a blog or on a web site of a science pop magazine, or a research institute's site</a:t>
            </a:r>
            <a:endParaRPr lang="en-US" smtClean="0"/>
          </a:p>
          <a:p>
            <a:pPr lvl="1"/>
            <a:r>
              <a:rPr lang="en-US" smtClean="0"/>
              <a:t>Writing on paper is entirely different, and undergoes different rules</a:t>
            </a:r>
            <a:endParaRPr lang="en-US" smtClean="0"/>
          </a:p>
          <a:p>
            <a:pPr lvl="1"/>
            <a:endParaRPr lang="it-IT" smtClean="0"/>
          </a:p>
          <a:p>
            <a:pPr lvl="1"/>
            <a:endParaRPr lang="en-US" smtClean="0"/>
          </a:p>
          <a:p>
            <a:r>
              <a:rPr lang="en-US" smtClean="0"/>
              <a:t>I expect my "tips" are well-known or trivial, but it is worthwhile to spend 5' on a quick-and-dirty list of what I learned in 11 years of blogging, 2000 articles, 8M hits.</a:t>
            </a:r>
          </a:p>
          <a:p>
            <a:endParaRPr lang="it-IT"/>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84"/>
            <a:ext cx="8229600" cy="1143000"/>
          </a:xfrm>
        </p:spPr>
        <p:txBody>
          <a:bodyPr/>
          <a:lstStyle/>
          <a:p>
            <a:r>
              <a:rPr lang="it-IT" smtClean="0"/>
              <a:t>The title</a:t>
            </a:r>
            <a:r>
              <a:rPr lang="it-IT" smtClean="0"/>
              <a:t> </a:t>
            </a:r>
            <a:endParaRPr lang="en-US"/>
          </a:p>
        </p:txBody>
      </p:sp>
      <p:sp>
        <p:nvSpPr>
          <p:cNvPr id="3" name="Segnaposto contenuto 2"/>
          <p:cNvSpPr>
            <a:spLocks noGrp="1"/>
          </p:cNvSpPr>
          <p:nvPr>
            <p:ph idx="1"/>
          </p:nvPr>
        </p:nvSpPr>
        <p:spPr>
          <a:xfrm>
            <a:off x="179512" y="1124744"/>
            <a:ext cx="8686800" cy="5661248"/>
          </a:xfrm>
        </p:spPr>
        <p:txBody>
          <a:bodyPr>
            <a:normAutofit fontScale="62500" lnSpcReduction="20000"/>
          </a:bodyPr>
          <a:lstStyle/>
          <a:p>
            <a:r>
              <a:rPr lang="it-IT" smtClean="0"/>
              <a:t>The title of an online piece is possibly more important than the one of a print article</a:t>
            </a:r>
            <a:endParaRPr lang="it-IT" smtClean="0"/>
          </a:p>
          <a:p>
            <a:pPr lvl="1"/>
            <a:r>
              <a:rPr lang="it-IT" smtClean="0"/>
              <a:t>Often it becomes part of the url </a:t>
            </a:r>
            <a:r>
              <a:rPr lang="it-IT" smtClean="0">
                <a:sym typeface="Wingdings" panose="05000000000000000000" pitchFamily="2" charset="2"/>
              </a:rPr>
              <a:t> it is visible in searches</a:t>
            </a:r>
            <a:endParaRPr lang="it-IT" smtClean="0">
              <a:sym typeface="Wingdings" pitchFamily="2" charset="2"/>
            </a:endParaRPr>
          </a:p>
          <a:p>
            <a:pPr lvl="1"/>
            <a:r>
              <a:rPr lang="it-IT" smtClean="0">
                <a:sym typeface="Wingdings" pitchFamily="2" charset="2"/>
              </a:rPr>
              <a:t>It appears in aggregators, so the content of the title becomes important to get clicks from intrigued readers</a:t>
            </a:r>
          </a:p>
          <a:p>
            <a:pPr lvl="1"/>
            <a:r>
              <a:rPr lang="it-IT" smtClean="0">
                <a:sym typeface="Wingdings" pitchFamily="2" charset="2"/>
              </a:rPr>
              <a:t>Alas – sensationalism thus pays even more dividends in online media</a:t>
            </a:r>
            <a:endParaRPr lang="it-IT" smtClean="0">
              <a:sym typeface="Wingdings" pitchFamily="2" charset="2"/>
            </a:endParaRPr>
          </a:p>
          <a:p>
            <a:pPr lvl="1"/>
            <a:endParaRPr lang="it-IT" smtClean="0">
              <a:sym typeface="Wingdings" pitchFamily="2" charset="2"/>
            </a:endParaRPr>
          </a:p>
          <a:p>
            <a:r>
              <a:rPr lang="it-IT" smtClean="0">
                <a:sym typeface="Wingdings" pitchFamily="2" charset="2"/>
              </a:rPr>
              <a:t>The question of whether sensationalist titles belong or not to correct scientific journalism is a tough one</a:t>
            </a:r>
          </a:p>
          <a:p>
            <a:r>
              <a:rPr lang="it-IT" smtClean="0">
                <a:sym typeface="Wingdings" pitchFamily="2" charset="2"/>
              </a:rPr>
              <a:t>I am pragmatic: what works must be used, if pros outweigh cons</a:t>
            </a:r>
            <a:endParaRPr lang="it-IT" smtClean="0">
              <a:sym typeface="Wingdings" pitchFamily="2" charset="2"/>
            </a:endParaRPr>
          </a:p>
          <a:p>
            <a:pPr lvl="1"/>
            <a:r>
              <a:rPr lang="it-IT" smtClean="0">
                <a:sym typeface="Wingdings" pitchFamily="2" charset="2"/>
              </a:rPr>
              <a:t>Sensitivity may vary on what can be considered an acceptable distortion of the real content of a piece</a:t>
            </a:r>
          </a:p>
          <a:p>
            <a:pPr lvl="1"/>
            <a:r>
              <a:rPr lang="it-IT" smtClean="0">
                <a:sym typeface="Wingdings" pitchFamily="2" charset="2"/>
              </a:rPr>
              <a:t>Typical example: I itch at </a:t>
            </a:r>
            <a:r>
              <a:rPr lang="it-IT" smtClean="0">
                <a:sym typeface="Wingdings" pitchFamily="2" charset="2"/>
              </a:rPr>
              <a:t>“</a:t>
            </a:r>
            <a:r>
              <a:rPr lang="it-IT" smtClean="0">
                <a:sym typeface="Wingdings" pitchFamily="2" charset="2"/>
              </a:rPr>
              <a:t>Einstein </a:t>
            </a:r>
            <a:r>
              <a:rPr lang="it-IT" smtClean="0">
                <a:sym typeface="Wingdings" pitchFamily="2" charset="2"/>
              </a:rPr>
              <a:t>was wrong!” for OPERA superluminal neutrinos; yet “An exception to special relativity?" may do</a:t>
            </a:r>
          </a:p>
          <a:p>
            <a:pPr lvl="1"/>
            <a:r>
              <a:rPr lang="it-IT" smtClean="0">
                <a:sym typeface="Wingdings" pitchFamily="2" charset="2"/>
              </a:rPr>
              <a:t>Another example:</a:t>
            </a:r>
            <a:r>
              <a:rPr lang="it-IT" smtClean="0">
                <a:sym typeface="Wingdings" pitchFamily="2" charset="2"/>
              </a:rPr>
              <a:t> “The Universe might be unstable" is ok for me, but “The Higgs boson might destroy the universe" becomes </a:t>
            </a:r>
            <a:r>
              <a:rPr lang="it-IT" smtClean="0">
                <a:sym typeface="Wingdings" pitchFamily="2" charset="2"/>
              </a:rPr>
              <a:t>crackpottish</a:t>
            </a:r>
          </a:p>
          <a:p>
            <a:pPr lvl="1"/>
            <a:r>
              <a:rPr lang="it-IT" smtClean="0">
                <a:sym typeface="Wingdings" pitchFamily="2" charset="2"/>
              </a:rPr>
              <a:t>The question is</a:t>
            </a:r>
            <a:r>
              <a:rPr lang="it-IT" smtClean="0">
                <a:sym typeface="Wingdings" pitchFamily="2" charset="2"/>
              </a:rPr>
              <a:t>: how much do we accept to deform information in the title, to patch it up in the body of a piece and make it visible ?</a:t>
            </a:r>
            <a:endParaRPr lang="it-IT" smtClean="0">
              <a:sym typeface="Wingdings" pitchFamily="2" charset="2"/>
            </a:endParaRPr>
          </a:p>
          <a:p>
            <a:r>
              <a:rPr lang="it-IT" smtClean="0">
                <a:sym typeface="Wingdings" pitchFamily="2" charset="2"/>
              </a:rPr>
              <a:t>IMHO: </a:t>
            </a:r>
            <a:r>
              <a:rPr lang="it-IT" smtClean="0">
                <a:solidFill>
                  <a:srgbClr val="FF0000"/>
                </a:solidFill>
                <a:sym typeface="Wingdings" pitchFamily="2" charset="2"/>
              </a:rPr>
              <a:t>A slightly deceiving title is not a mortal sin if it increasses the reached readers who later find the content interesting and informative</a:t>
            </a:r>
            <a:endParaRPr lang="it-IT" smtClean="0"/>
          </a:p>
          <a:p>
            <a:pPr lvl="1"/>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88640"/>
            <a:ext cx="8229600" cy="1224136"/>
          </a:xfrm>
        </p:spPr>
        <p:txBody>
          <a:bodyPr>
            <a:normAutofit fontScale="90000"/>
          </a:bodyPr>
          <a:lstStyle/>
          <a:p>
            <a:pPr lvl="1" algn="ctr"/>
            <a:r>
              <a:rPr lang="en-US" sz="4000" smtClean="0"/>
              <a:t>Writing style, layout, images, and the five lines rule</a:t>
            </a:r>
            <a:endParaRPr lang="en-US"/>
          </a:p>
        </p:txBody>
      </p:sp>
      <p:sp>
        <p:nvSpPr>
          <p:cNvPr id="3" name="Segnaposto contenuto 2"/>
          <p:cNvSpPr>
            <a:spLocks noGrp="1"/>
          </p:cNvSpPr>
          <p:nvPr>
            <p:ph idx="1"/>
          </p:nvPr>
        </p:nvSpPr>
        <p:spPr>
          <a:xfrm>
            <a:off x="0" y="1628800"/>
            <a:ext cx="8964488" cy="5040560"/>
          </a:xfrm>
        </p:spPr>
        <p:txBody>
          <a:bodyPr>
            <a:normAutofit fontScale="77500" lnSpcReduction="20000"/>
          </a:bodyPr>
          <a:lstStyle/>
          <a:p>
            <a:pPr marL="971550" lvl="1" indent="-514350">
              <a:buNone/>
            </a:pPr>
            <a:r>
              <a:rPr lang="en-US" smtClean="0"/>
              <a:t>	</a:t>
            </a:r>
            <a:r>
              <a:rPr lang="en-US" smtClean="0"/>
              <a:t>Readers' attention online is a volatile commodity. Be concise and direct: </a:t>
            </a:r>
            <a:r>
              <a:rPr lang="en-US" smtClean="0">
                <a:solidFill>
                  <a:srgbClr val="FF0000"/>
                </a:solidFill>
              </a:rPr>
              <a:t>the first 10 lines of your piece must give the reader a reason to read the rest</a:t>
            </a:r>
            <a:endParaRPr lang="en-US" b="1" smtClean="0">
              <a:solidFill>
                <a:srgbClr val="FF0000"/>
              </a:solidFill>
            </a:endParaRPr>
          </a:p>
          <a:p>
            <a:pPr marL="971550" lvl="1" indent="-514350">
              <a:buNone/>
            </a:pPr>
            <a:endParaRPr lang="en-US" smtClean="0"/>
          </a:p>
          <a:p>
            <a:pPr marL="1371600" lvl="2" indent="-514350">
              <a:buFontTx/>
              <a:buChar char="-"/>
            </a:pPr>
            <a:r>
              <a:rPr lang="en-US" smtClean="0"/>
              <a:t>This by itself kills two thirds of my favourite incipits: historical introductions, technicalities, jargon, "today I woke up and I thought about this…" are a no-no</a:t>
            </a:r>
          </a:p>
          <a:p>
            <a:pPr marL="1371600" lvl="2" indent="-514350">
              <a:buFontTx/>
              <a:buChar char="-"/>
            </a:pPr>
            <a:r>
              <a:rPr lang="en-US" smtClean="0"/>
              <a:t>Begin with a light story can instead be a good idea, if it hits the right chords. But mind to create expectations and suspence!</a:t>
            </a:r>
            <a:endParaRPr lang="en-US" smtClean="0"/>
          </a:p>
          <a:p>
            <a:pPr marL="1371600" lvl="2" indent="-514350">
              <a:buFontTx/>
              <a:buChar char="-"/>
            </a:pPr>
            <a:r>
              <a:rPr lang="en-US" smtClean="0"/>
              <a:t>Another good way to start is to ask the reader a question, writing in second person. This has proven engaging power</a:t>
            </a:r>
          </a:p>
          <a:p>
            <a:pPr marL="1371600" lvl="2" indent="-514350">
              <a:buFontTx/>
              <a:buChar char="-"/>
            </a:pPr>
            <a:r>
              <a:rPr lang="en-US" smtClean="0"/>
              <a:t>Remember that the name of the game is to get your readers as far down your piece as possible. This implies that the technical level of the post should be a monotonously increasing function. Leave the details for the three readers who reach the end of the piece!</a:t>
            </a:r>
            <a:endParaRPr lang="en-US" smtClean="0"/>
          </a:p>
          <a:p>
            <a:pPr marL="1371600" lvl="2" indent="-514350">
              <a:buFontTx/>
              <a:buChar char="-"/>
            </a:pPr>
            <a:r>
              <a:rPr lang="en-US" b="1" smtClean="0"/>
              <a:t>Use links sparingly! </a:t>
            </a:r>
            <a:r>
              <a:rPr lang="en-US" smtClean="0"/>
              <a:t>Lest your readers will fly away. Many columnists choose to put all references and links at the bottom, for this reason.</a:t>
            </a:r>
            <a:endParaRPr lang="en-US" smtClean="0"/>
          </a:p>
          <a:p>
            <a:pPr marL="1828800" lvl="3" indent="-514350">
              <a:buFontTx/>
              <a:buChar char="-"/>
            </a:pPr>
            <a:r>
              <a:rPr lang="en-US" smtClean="0"/>
              <a:t>If you really need a link, make it an "open in new page" one – readers will have a better chance to come back to your piece at the end of the digression</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en-US" smtClean="0"/>
              <a:t>Layout</a:t>
            </a:r>
            <a:endParaRPr lang="en-US"/>
          </a:p>
        </p:txBody>
      </p:sp>
      <p:sp>
        <p:nvSpPr>
          <p:cNvPr id="3" name="Segnaposto contenuto 2"/>
          <p:cNvSpPr>
            <a:spLocks noGrp="1"/>
          </p:cNvSpPr>
          <p:nvPr>
            <p:ph idx="1"/>
          </p:nvPr>
        </p:nvSpPr>
        <p:spPr>
          <a:xfrm>
            <a:off x="467544" y="1412776"/>
            <a:ext cx="8229600" cy="3672408"/>
          </a:xfrm>
        </p:spPr>
        <p:txBody>
          <a:bodyPr>
            <a:normAutofit fontScale="70000" lnSpcReduction="20000"/>
          </a:bodyPr>
          <a:lstStyle/>
          <a:p>
            <a:pPr>
              <a:buNone/>
            </a:pPr>
            <a:r>
              <a:rPr lang="en-US" smtClean="0"/>
              <a:t>	</a:t>
            </a:r>
            <a:r>
              <a:rPr lang="en-US" smtClean="0"/>
              <a:t>Make the layout as relaxing and easy to read as possible, as you have to do with a bunch of challenged lazy bums who will soon lose their patience if they lose track of the line of text they're reading</a:t>
            </a:r>
            <a:endParaRPr lang="en-US" smtClean="0"/>
          </a:p>
          <a:p>
            <a:pPr lvl="1"/>
            <a:r>
              <a:rPr lang="en-US" smtClean="0"/>
              <a:t>Choose a nice font, big enough and with not too tightly packed letters. Use a generous interline spacing</a:t>
            </a:r>
            <a:endParaRPr lang="en-US" smtClean="0"/>
          </a:p>
          <a:p>
            <a:pPr lvl="1"/>
            <a:r>
              <a:rPr lang="en-US" b="1" smtClean="0"/>
              <a:t>Do not use every square inch of space. Do not right-justify!!</a:t>
            </a:r>
            <a:endParaRPr lang="en-US" b="1" smtClean="0"/>
          </a:p>
          <a:p>
            <a:pPr lvl="1"/>
            <a:endParaRPr lang="en-US" b="1" smtClean="0"/>
          </a:p>
          <a:p>
            <a:pPr lvl="1"/>
            <a:r>
              <a:rPr lang="en-US" b="1" smtClean="0"/>
              <a:t>Break the text in sections </a:t>
            </a:r>
            <a:r>
              <a:rPr lang="en-US" smtClean="0"/>
              <a:t>if the text is long, and choose subtitles appropriate and catching subtitles (in boldface). This gives a chance of seeing the interesting part is coming to bored readers who start fiddling with the scrollbar</a:t>
            </a:r>
            <a:endParaRPr lang="en-US"/>
          </a:p>
        </p:txBody>
      </p:sp>
      <p:pic>
        <p:nvPicPr>
          <p:cNvPr id="24578" name="Picture 2"/>
          <p:cNvPicPr>
            <a:picLocks noChangeAspect="1" noChangeArrowheads="1"/>
          </p:cNvPicPr>
          <p:nvPr/>
        </p:nvPicPr>
        <p:blipFill>
          <a:blip r:embed="rId2" cstate="print"/>
          <a:srcRect/>
          <a:stretch>
            <a:fillRect/>
          </a:stretch>
        </p:blipFill>
        <p:spPr bwMode="auto">
          <a:xfrm>
            <a:off x="2733675" y="4667250"/>
            <a:ext cx="6410325" cy="2190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normAutofit/>
          </a:bodyPr>
          <a:lstStyle/>
          <a:p>
            <a:r>
              <a:rPr lang="en-US" smtClean="0"/>
              <a:t>The five lines rule</a:t>
            </a:r>
            <a:endParaRPr lang="en-US"/>
          </a:p>
        </p:txBody>
      </p:sp>
      <p:sp>
        <p:nvSpPr>
          <p:cNvPr id="3" name="Segnaposto contenuto 2"/>
          <p:cNvSpPr>
            <a:spLocks noGrp="1"/>
          </p:cNvSpPr>
          <p:nvPr>
            <p:ph idx="1"/>
          </p:nvPr>
        </p:nvSpPr>
        <p:spPr>
          <a:xfrm>
            <a:off x="179512" y="1268760"/>
            <a:ext cx="8856984" cy="5328592"/>
          </a:xfrm>
        </p:spPr>
        <p:txBody>
          <a:bodyPr>
            <a:normAutofit fontScale="70000" lnSpcReduction="20000"/>
          </a:bodyPr>
          <a:lstStyle/>
          <a:p>
            <a:pPr marL="514350" indent="-514350">
              <a:buNone/>
            </a:pPr>
            <a:r>
              <a:rPr lang="en-US" smtClean="0"/>
              <a:t>	</a:t>
            </a:r>
            <a:r>
              <a:rPr lang="en-US" smtClean="0"/>
              <a:t>Each of us has his or her line of conduct on how to break paragraphs</a:t>
            </a:r>
          </a:p>
          <a:p>
            <a:pPr marL="514350" indent="-514350">
              <a:buNone/>
            </a:pPr>
            <a:r>
              <a:rPr lang="en-US" smtClean="0"/>
              <a:t>	I have mine, grown out of the feedback of 11 years of blogging </a:t>
            </a:r>
          </a:p>
          <a:p>
            <a:pPr marL="514350" indent="-514350">
              <a:buNone/>
            </a:pPr>
            <a:endParaRPr lang="en-US"/>
          </a:p>
          <a:p>
            <a:pPr marL="514350" indent="-514350">
              <a:buNone/>
            </a:pPr>
            <a:r>
              <a:rPr lang="en-US" smtClean="0"/>
              <a:t>	Ideally paragraphs should be 5 lines long. </a:t>
            </a:r>
          </a:p>
          <a:p>
            <a:pPr marL="514350" indent="-514350">
              <a:buNone/>
            </a:pPr>
            <a:endParaRPr lang="en-US"/>
          </a:p>
          <a:p>
            <a:pPr marL="514350" indent="-514350">
              <a:buNone/>
            </a:pPr>
            <a:r>
              <a:rPr lang="en-US" smtClean="0"/>
              <a:t>	Here's why.</a:t>
            </a:r>
            <a:endParaRPr lang="en-US" smtClean="0"/>
          </a:p>
          <a:p>
            <a:pPr lvl="1"/>
            <a:r>
              <a:rPr lang="en-US" smtClean="0"/>
              <a:t>Shorter paragraphs fragment the text too much</a:t>
            </a:r>
          </a:p>
          <a:p>
            <a:pPr lvl="1"/>
            <a:r>
              <a:rPr lang="en-US" smtClean="0"/>
              <a:t>Longer paragraphs tend to bore readers and make their reading tougher</a:t>
            </a:r>
            <a:endParaRPr lang="en-US" smtClean="0"/>
          </a:p>
          <a:p>
            <a:pPr lvl="1"/>
            <a:r>
              <a:rPr lang="en-US" smtClean="0"/>
              <a:t>Visually it is not attractive to start a 12 lines long paragraph, and it will be hard to read it fast</a:t>
            </a:r>
            <a:endParaRPr lang="en-US" b="1" smtClean="0"/>
          </a:p>
          <a:p>
            <a:pPr lvl="1"/>
            <a:r>
              <a:rPr lang="en-US" b="1" smtClean="0"/>
              <a:t>A 5 lines paragraph can be "absorbed" at a glance</a:t>
            </a:r>
            <a:r>
              <a:rPr lang="en-US" smtClean="0"/>
              <a:t>. The reader captures the essence of what is contained and decides whether to skip it or read it in full; a longer paragraph does not lend itself to this quick evaluation, and many distracted readers get lost</a:t>
            </a:r>
            <a:endParaRPr lang="en-US" smtClean="0"/>
          </a:p>
          <a:p>
            <a:pPr lvl="1"/>
            <a:r>
              <a:rPr lang="it-IT" smtClean="0">
                <a:solidFill>
                  <a:srgbClr val="FF0000"/>
                </a:solidFill>
              </a:rPr>
              <a:t>You cannot say it in 5 lines ? And twitter then ? Try harder – do not leave the effort on the shoulders of your readers: make their job easier!</a:t>
            </a:r>
            <a:endParaRPr lang="en-US">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en-US" smtClean="0"/>
              <a:t>Contents</a:t>
            </a:r>
            <a:endParaRPr lang="en-US"/>
          </a:p>
        </p:txBody>
      </p:sp>
      <p:sp>
        <p:nvSpPr>
          <p:cNvPr id="3" name="Segnaposto contenuto 2"/>
          <p:cNvSpPr>
            <a:spLocks noGrp="1"/>
          </p:cNvSpPr>
          <p:nvPr>
            <p:ph idx="1"/>
          </p:nvPr>
        </p:nvSpPr>
        <p:spPr>
          <a:xfrm>
            <a:off x="611560" y="1196752"/>
            <a:ext cx="8064896" cy="5355976"/>
          </a:xfrm>
        </p:spPr>
        <p:txBody>
          <a:bodyPr>
            <a:normAutofit fontScale="62500" lnSpcReduction="20000"/>
          </a:bodyPr>
          <a:lstStyle/>
          <a:p>
            <a:pPr marL="514350" indent="-514350">
              <a:buNone/>
            </a:pPr>
            <a:r>
              <a:rPr lang="en-US" smtClean="0"/>
              <a:t>0)   </a:t>
            </a:r>
            <a:r>
              <a:rPr lang="en-US" smtClean="0"/>
              <a:t>Introduction: the instrument</a:t>
            </a:r>
            <a:endParaRPr lang="en-US" smtClean="0"/>
          </a:p>
          <a:p>
            <a:pPr lvl="1"/>
            <a:r>
              <a:rPr lang="en-US" smtClean="0"/>
              <a:t>microstory of </a:t>
            </a:r>
            <a:r>
              <a:rPr lang="en-US" smtClean="0"/>
              <a:t>blogging</a:t>
            </a:r>
          </a:p>
          <a:p>
            <a:pPr lvl="1"/>
            <a:r>
              <a:rPr lang="it-IT" smtClean="0"/>
              <a:t>tools</a:t>
            </a:r>
            <a:endParaRPr lang="en-US" smtClean="0"/>
          </a:p>
          <a:p>
            <a:pPr marL="514350" indent="-514350">
              <a:buNone/>
            </a:pPr>
            <a:r>
              <a:rPr lang="en-US" smtClean="0"/>
              <a:t>1)   </a:t>
            </a:r>
            <a:r>
              <a:rPr lang="en-US" smtClean="0"/>
              <a:t>Social value</a:t>
            </a:r>
            <a:endParaRPr lang="en-US" smtClean="0"/>
          </a:p>
          <a:p>
            <a:pPr lvl="1"/>
            <a:r>
              <a:rPr lang="en-US" smtClean="0"/>
              <a:t>Science popularization and the fight of pseudoscience</a:t>
            </a:r>
            <a:endParaRPr lang="en-US" smtClean="0"/>
          </a:p>
          <a:p>
            <a:pPr lvl="1"/>
            <a:r>
              <a:rPr lang="en-US" smtClean="0"/>
              <a:t>Reduction of the gap between hard science and the public</a:t>
            </a:r>
            <a:endParaRPr lang="en-US" smtClean="0"/>
          </a:p>
          <a:p>
            <a:pPr lvl="1"/>
            <a:r>
              <a:rPr lang="en-US" smtClean="0"/>
              <a:t>Justifying investments in science</a:t>
            </a:r>
          </a:p>
          <a:p>
            <a:r>
              <a:rPr lang="en-US" smtClean="0"/>
              <a:t>2</a:t>
            </a:r>
            <a:r>
              <a:rPr lang="en-US" smtClean="0"/>
              <a:t>)   </a:t>
            </a:r>
            <a:r>
              <a:rPr lang="en-US" smtClean="0"/>
              <a:t>Opportunities</a:t>
            </a:r>
            <a:endParaRPr lang="en-US" smtClean="0"/>
          </a:p>
          <a:p>
            <a:pPr lvl="1"/>
            <a:r>
              <a:rPr lang="it-IT" smtClean="0"/>
              <a:t>Interactions with colleagues, growth of one's work connections</a:t>
            </a:r>
            <a:endParaRPr lang="it-IT" smtClean="0"/>
          </a:p>
          <a:p>
            <a:pPr lvl="1"/>
            <a:r>
              <a:rPr lang="en-US" smtClean="0"/>
              <a:t>Cultural enrichment</a:t>
            </a:r>
          </a:p>
          <a:p>
            <a:pPr lvl="1"/>
            <a:r>
              <a:rPr lang="en-US" smtClean="0"/>
              <a:t>Visibility gains</a:t>
            </a:r>
            <a:endParaRPr lang="en-US" smtClean="0"/>
          </a:p>
          <a:p>
            <a:pPr>
              <a:buNone/>
            </a:pPr>
            <a:r>
              <a:rPr lang="en-US" smtClean="0"/>
              <a:t>3)	</a:t>
            </a:r>
            <a:r>
              <a:rPr lang="en-US" smtClean="0"/>
              <a:t>Challenges</a:t>
            </a:r>
            <a:endParaRPr lang="en-US" smtClean="0"/>
          </a:p>
          <a:p>
            <a:pPr lvl="1"/>
            <a:r>
              <a:rPr lang="en-US" smtClean="0"/>
              <a:t>Popularization of one's research </a:t>
            </a:r>
          </a:p>
          <a:p>
            <a:pPr lvl="1"/>
            <a:r>
              <a:rPr lang="en-US" smtClean="0"/>
              <a:t>Serious publishing opportunities</a:t>
            </a:r>
            <a:endParaRPr lang="en-US" smtClean="0"/>
          </a:p>
          <a:p>
            <a:pPr>
              <a:buNone/>
            </a:pPr>
            <a:r>
              <a:rPr lang="en-US" smtClean="0"/>
              <a:t>4) 	</a:t>
            </a:r>
            <a:r>
              <a:rPr lang="en-US" smtClean="0"/>
              <a:t>Problems</a:t>
            </a:r>
            <a:endParaRPr lang="en-US" smtClean="0"/>
          </a:p>
          <a:p>
            <a:pPr lvl="1"/>
            <a:r>
              <a:rPr lang="en-US" smtClean="0"/>
              <a:t>Frictions with collaborators, damage to one's career</a:t>
            </a:r>
            <a:endParaRPr lang="en-US" smtClean="0"/>
          </a:p>
          <a:p>
            <a:pPr lvl="1"/>
            <a:r>
              <a:rPr lang="it-IT" smtClean="0"/>
              <a:t>Libel causes and other issues</a:t>
            </a:r>
            <a:endParaRPr lang="en-US" smtClean="0"/>
          </a:p>
          <a:p>
            <a:pPr marL="514350" indent="-514350">
              <a:buNone/>
            </a:pPr>
            <a:r>
              <a:rPr lang="en-US" smtClean="0"/>
              <a:t>5)   </a:t>
            </a:r>
            <a:r>
              <a:rPr lang="en-US" smtClean="0"/>
              <a:t>A few tips</a:t>
            </a:r>
            <a:endParaRPr lang="en-US" smtClean="0"/>
          </a:p>
          <a:p>
            <a:pPr marL="914400" lvl="1" indent="-514350">
              <a:buNone/>
            </a:pPr>
            <a:endParaRPr lang="en-US" smtClean="0"/>
          </a:p>
          <a:p>
            <a:pPr marL="514350" indent="-514350">
              <a:buAutoNum type="arabicParenR" startAt="5"/>
            </a:pPr>
            <a:endParaRPr lang="en-US" smtClean="0"/>
          </a:p>
          <a:p>
            <a:pPr lvl="1"/>
            <a:endParaRPr lang="en-US" smtClean="0"/>
          </a:p>
          <a:p>
            <a:pPr lvl="1"/>
            <a:endParaRPr lang="en-US" smtClean="0"/>
          </a:p>
          <a:p>
            <a:pPr lvl="1"/>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smtClean="0"/>
              <a:t>Lower the level or strive for correctness at all costs ?</a:t>
            </a:r>
            <a:endParaRPr lang="en-US"/>
          </a:p>
        </p:txBody>
      </p:sp>
      <p:sp>
        <p:nvSpPr>
          <p:cNvPr id="3" name="Segnaposto contenuto 2"/>
          <p:cNvSpPr>
            <a:spLocks noGrp="1"/>
          </p:cNvSpPr>
          <p:nvPr>
            <p:ph idx="1"/>
          </p:nvPr>
        </p:nvSpPr>
        <p:spPr>
          <a:xfrm>
            <a:off x="457200" y="2132856"/>
            <a:ext cx="8229600" cy="4725144"/>
          </a:xfrm>
        </p:spPr>
        <p:txBody>
          <a:bodyPr>
            <a:normAutofit fontScale="77500" lnSpcReduction="20000"/>
          </a:bodyPr>
          <a:lstStyle/>
          <a:p>
            <a:r>
              <a:rPr lang="it-IT" smtClean="0"/>
              <a:t>A very important choice in communicating a scientific news is the choice of how much detail to give</a:t>
            </a:r>
            <a:endParaRPr lang="it-IT" smtClean="0"/>
          </a:p>
          <a:p>
            <a:pPr lvl="1"/>
            <a:r>
              <a:rPr lang="it-IT" smtClean="0"/>
              <a:t>This needs not be constant throughout the piece</a:t>
            </a:r>
            <a:endParaRPr lang="it-IT" smtClean="0"/>
          </a:p>
          <a:p>
            <a:pPr lvl="1"/>
            <a:endParaRPr lang="it-IT" smtClean="0"/>
          </a:p>
          <a:p>
            <a:r>
              <a:rPr lang="it-IT" smtClean="0"/>
              <a:t>There are definite advantages in over-simplification: higher readability; readers think they got it and they get a gratification</a:t>
            </a:r>
            <a:endParaRPr lang="it-IT" smtClean="0"/>
          </a:p>
          <a:p>
            <a:endParaRPr lang="it-IT" smtClean="0"/>
          </a:p>
          <a:p>
            <a:r>
              <a:rPr lang="it-IT" smtClean="0"/>
              <a:t>Of course this causes trivializations and inaccuracy. It is a "necessary evil" to keep under control</a:t>
            </a:r>
            <a:endParaRPr lang="it-IT" smtClean="0">
              <a:solidFill>
                <a:srgbClr val="FF0000"/>
              </a:solidFill>
            </a:endParaRPr>
          </a:p>
          <a:p>
            <a:r>
              <a:rPr lang="it-IT" smtClean="0">
                <a:solidFill>
                  <a:srgbClr val="FF0000"/>
                </a:solidFill>
              </a:rPr>
              <a:t>My take: </a:t>
            </a:r>
            <a:r>
              <a:rPr lang="it-IT" smtClean="0">
                <a:solidFill>
                  <a:srgbClr val="FF0000"/>
                </a:solidFill>
              </a:rPr>
              <a:t>lowering the level is okay, if the reader is made aware of the simplification, and if an alternative is offered to those who can take it (e.g. at the bottom of the article…)</a:t>
            </a:r>
            <a:endParaRPr 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Engaging readers</a:t>
            </a:r>
            <a:endParaRPr lang="en-US"/>
          </a:p>
        </p:txBody>
      </p:sp>
      <p:sp>
        <p:nvSpPr>
          <p:cNvPr id="3" name="Segnaposto contenuto 2"/>
          <p:cNvSpPr>
            <a:spLocks noGrp="1"/>
          </p:cNvSpPr>
          <p:nvPr>
            <p:ph idx="1"/>
          </p:nvPr>
        </p:nvSpPr>
        <p:spPr/>
        <p:txBody>
          <a:bodyPr>
            <a:normAutofit fontScale="62500" lnSpcReduction="20000"/>
          </a:bodyPr>
          <a:lstStyle/>
          <a:p>
            <a:r>
              <a:rPr lang="it-IT" smtClean="0"/>
              <a:t>Be personal – people who start reading your pieces on a regular basis will be interested to know you personally, so if you offer them some information about your own life this will attract a stable readership</a:t>
            </a:r>
          </a:p>
          <a:p>
            <a:endParaRPr lang="it-IT" smtClean="0"/>
          </a:p>
          <a:p>
            <a:r>
              <a:rPr lang="it-IT" smtClean="0"/>
              <a:t>Get off the pedestal; admit your ignorance; be horizontal as you discuss in the comments thread. Be one of them when you discuss things other than your specific expertise topic.</a:t>
            </a:r>
          </a:p>
          <a:p>
            <a:endParaRPr lang="it-IT" smtClean="0"/>
          </a:p>
          <a:p>
            <a:r>
              <a:rPr lang="it-IT" smtClean="0"/>
              <a:t>Answer *all* meaningful comments – people want to be acknowledged for their contribution to your column</a:t>
            </a:r>
          </a:p>
          <a:p>
            <a:endParaRPr lang="it-IT" smtClean="0"/>
          </a:p>
          <a:p>
            <a:r>
              <a:rPr lang="it-IT" smtClean="0"/>
              <a:t>Ask your readers for help; ask opinions. Ask them what they would like to read about.</a:t>
            </a:r>
          </a:p>
          <a:p>
            <a:endParaRPr lang="it-IT" smtClean="0"/>
          </a:p>
          <a:p>
            <a:r>
              <a:rPr lang="it-IT" smtClean="0"/>
              <a:t>Visit blogs of colleagues and link good stuff they produce – they will pay you back. Getting linked is a sure way to increase your readership</a:t>
            </a:r>
          </a:p>
          <a:p>
            <a:endParaRPr lang="it-IT"/>
          </a:p>
          <a:p>
            <a:endParaRPr lang="it-IT" smtClean="0"/>
          </a:p>
          <a:p>
            <a:endParaRPr lang="en-US"/>
          </a:p>
        </p:txBody>
      </p:sp>
    </p:spTree>
    <p:extLst>
      <p:ext uri="{BB962C8B-B14F-4D97-AF65-F5344CB8AC3E}">
        <p14:creationId xmlns:p14="http://schemas.microsoft.com/office/powerpoint/2010/main" val="332684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Conclusions</a:t>
            </a:r>
            <a:endParaRPr lang="en-US"/>
          </a:p>
        </p:txBody>
      </p:sp>
      <p:sp>
        <p:nvSpPr>
          <p:cNvPr id="3" name="Segnaposto contenuto 2"/>
          <p:cNvSpPr>
            <a:spLocks noGrp="1"/>
          </p:cNvSpPr>
          <p:nvPr>
            <p:ph idx="1"/>
          </p:nvPr>
        </p:nvSpPr>
        <p:spPr>
          <a:xfrm>
            <a:off x="457200" y="1600200"/>
            <a:ext cx="8229600" cy="4925144"/>
          </a:xfrm>
        </p:spPr>
        <p:txBody>
          <a:bodyPr>
            <a:normAutofit fontScale="70000" lnSpcReduction="20000"/>
          </a:bodyPr>
          <a:lstStyle/>
          <a:p>
            <a:pPr marL="514350" indent="-514350">
              <a:buAutoNum type="arabicParenR"/>
            </a:pPr>
            <a:r>
              <a:rPr lang="it-IT" smtClean="0"/>
              <a:t>Scientists – at least those for which writing is not a torture – should blog regularly on their research activities, to help creating a communication channel with taxpayers</a:t>
            </a:r>
            <a:endParaRPr lang="it-IT" smtClean="0"/>
          </a:p>
          <a:p>
            <a:pPr marL="514350" indent="-514350">
              <a:buAutoNum type="arabicParenR"/>
            </a:pPr>
            <a:endParaRPr lang="it-IT" smtClean="0"/>
          </a:p>
          <a:p>
            <a:pPr marL="514350" indent="-514350">
              <a:buAutoNum type="arabicParenR"/>
            </a:pPr>
            <a:r>
              <a:rPr lang="it-IT" smtClean="0"/>
              <a:t>Blogging activities can become gratifying and yield advantages, broadening one's professional network and one's competences, and offering working opportunities, and visibility</a:t>
            </a:r>
            <a:endParaRPr lang="it-IT" smtClean="0"/>
          </a:p>
          <a:p>
            <a:pPr marL="514350" indent="-514350">
              <a:buAutoNum type="arabicParenR"/>
            </a:pPr>
            <a:endParaRPr lang="it-IT" smtClean="0"/>
          </a:p>
          <a:p>
            <a:pPr marL="514350" indent="-514350">
              <a:buAutoNum type="arabicParenR"/>
            </a:pPr>
            <a:r>
              <a:rPr lang="it-IT" smtClean="0"/>
              <a:t>Blogging can also be dangerous, especially if you are part of a scientific collaboration and you want to remain independent and free thinkers</a:t>
            </a:r>
          </a:p>
          <a:p>
            <a:pPr marL="514350" indent="-514350">
              <a:buAutoNum type="arabicParenR"/>
            </a:pPr>
            <a:r>
              <a:rPr lang="it-IT" smtClean="0"/>
              <a:t>Blogging is a must in our network as we promised it to the EU and there are two connected deliverables. We get money from doing it, so we need to be serious about it</a:t>
            </a:r>
            <a:endParaRPr lang="it-IT"/>
          </a:p>
          <a:p>
            <a:endParaRPr lang="it-IT"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pg4and5"/>
          <p:cNvPicPr>
            <a:picLocks noChangeAspect="1" noChangeArrowheads="1"/>
          </p:cNvPicPr>
          <p:nvPr/>
        </p:nvPicPr>
        <p:blipFill>
          <a:blip r:embed="rId2" cstate="print"/>
          <a:srcRect/>
          <a:stretch>
            <a:fillRect/>
          </a:stretch>
        </p:blipFill>
        <p:spPr bwMode="auto">
          <a:xfrm>
            <a:off x="0" y="1223466"/>
            <a:ext cx="4321175" cy="5949950"/>
          </a:xfrm>
          <a:prstGeom prst="rect">
            <a:avLst/>
          </a:prstGeom>
          <a:noFill/>
          <a:ln w="9525">
            <a:noFill/>
            <a:miter lim="800000"/>
            <a:headEnd/>
            <a:tailEnd/>
          </a:ln>
        </p:spPr>
      </p:pic>
      <p:pic>
        <p:nvPicPr>
          <p:cNvPr id="14339" name="Picture 5" descr="pg3and4"/>
          <p:cNvPicPr>
            <a:picLocks noChangeAspect="1" noChangeArrowheads="1"/>
          </p:cNvPicPr>
          <p:nvPr/>
        </p:nvPicPr>
        <p:blipFill>
          <a:blip r:embed="rId3" cstate="print"/>
          <a:srcRect/>
          <a:stretch>
            <a:fillRect/>
          </a:stretch>
        </p:blipFill>
        <p:spPr bwMode="auto">
          <a:xfrm>
            <a:off x="5240338" y="1295672"/>
            <a:ext cx="3903662" cy="5373688"/>
          </a:xfrm>
          <a:prstGeom prst="rect">
            <a:avLst/>
          </a:prstGeom>
          <a:noFill/>
          <a:ln w="9525">
            <a:noFill/>
            <a:miter lim="800000"/>
            <a:headEnd/>
            <a:tailEnd/>
          </a:ln>
        </p:spPr>
      </p:pic>
      <p:pic>
        <p:nvPicPr>
          <p:cNvPr id="14340" name="Picture 6" descr="bozza"/>
          <p:cNvPicPr>
            <a:picLocks noChangeAspect="1" noChangeArrowheads="1"/>
          </p:cNvPicPr>
          <p:nvPr/>
        </p:nvPicPr>
        <p:blipFill>
          <a:blip r:embed="rId4" cstate="print"/>
          <a:srcRect/>
          <a:stretch>
            <a:fillRect/>
          </a:stretch>
        </p:blipFill>
        <p:spPr bwMode="auto">
          <a:xfrm>
            <a:off x="2771775" y="4281488"/>
            <a:ext cx="4592638" cy="2576512"/>
          </a:xfrm>
          <a:prstGeom prst="rect">
            <a:avLst/>
          </a:prstGeom>
          <a:noFill/>
          <a:ln w="9525">
            <a:noFill/>
            <a:miter lim="800000"/>
            <a:headEnd/>
            <a:tailEnd/>
          </a:ln>
        </p:spPr>
      </p:pic>
      <p:sp>
        <p:nvSpPr>
          <p:cNvPr id="14341" name="Line 7"/>
          <p:cNvSpPr>
            <a:spLocks noChangeShapeType="1"/>
          </p:cNvSpPr>
          <p:nvPr/>
        </p:nvSpPr>
        <p:spPr bwMode="auto">
          <a:xfrm flipH="1">
            <a:off x="5292724" y="2132855"/>
            <a:ext cx="2879675" cy="2304207"/>
          </a:xfrm>
          <a:prstGeom prst="line">
            <a:avLst/>
          </a:prstGeom>
          <a:noFill/>
          <a:ln w="50800">
            <a:solidFill>
              <a:srgbClr val="FF0000"/>
            </a:solidFill>
            <a:round/>
            <a:headEnd/>
            <a:tailEnd type="triangle" w="lg" len="lg"/>
          </a:ln>
        </p:spPr>
        <p:txBody>
          <a:bodyPr/>
          <a:lstStyle/>
          <a:p>
            <a:endParaRPr lang="en-US"/>
          </a:p>
        </p:txBody>
      </p:sp>
      <p:sp>
        <p:nvSpPr>
          <p:cNvPr id="6" name="CasellaDiTesto 5"/>
          <p:cNvSpPr txBox="1"/>
          <p:nvPr/>
        </p:nvSpPr>
        <p:spPr>
          <a:xfrm>
            <a:off x="467544" y="332656"/>
            <a:ext cx="8196539" cy="707886"/>
          </a:xfrm>
          <a:prstGeom prst="rect">
            <a:avLst/>
          </a:prstGeom>
          <a:noFill/>
        </p:spPr>
        <p:txBody>
          <a:bodyPr wrap="none" rtlCol="0">
            <a:spAutoFit/>
          </a:bodyPr>
          <a:lstStyle/>
          <a:p>
            <a:r>
              <a:rPr lang="it-IT" sz="2000" smtClean="0"/>
              <a:t>Proofreading del draft di un mio proceedings da parte di un lettore di 14 anni</a:t>
            </a:r>
          </a:p>
          <a:p>
            <a:r>
              <a:rPr lang="it-IT" sz="2000" smtClean="0"/>
              <a:t>del mio blog (che ho doverosamente ringraziato negli Acknowledgements)</a:t>
            </a:r>
            <a:endParaRPr lang="en-US" sz="2000"/>
          </a:p>
        </p:txBody>
      </p:sp>
    </p:spTree>
    <p:extLst>
      <p:ext uri="{BB962C8B-B14F-4D97-AF65-F5344CB8AC3E}">
        <p14:creationId xmlns:p14="http://schemas.microsoft.com/office/powerpoint/2010/main" val="2939423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en-US" smtClean="0"/>
              <a:t>What is a</a:t>
            </a:r>
            <a:r>
              <a:rPr lang="en-US" smtClean="0"/>
              <a:t> </a:t>
            </a:r>
            <a:r>
              <a:rPr lang="en-US" smtClean="0"/>
              <a:t>blog</a:t>
            </a:r>
            <a:endParaRPr lang="en-US"/>
          </a:p>
        </p:txBody>
      </p:sp>
      <p:sp>
        <p:nvSpPr>
          <p:cNvPr id="3" name="Segnaposto contenuto 2"/>
          <p:cNvSpPr>
            <a:spLocks noGrp="1"/>
          </p:cNvSpPr>
          <p:nvPr>
            <p:ph idx="1"/>
          </p:nvPr>
        </p:nvSpPr>
        <p:spPr/>
        <p:txBody>
          <a:bodyPr>
            <a:normAutofit fontScale="62500" lnSpcReduction="20000"/>
          </a:bodyPr>
          <a:lstStyle/>
          <a:p>
            <a:r>
              <a:rPr lang="en-US"/>
              <a:t>A</a:t>
            </a:r>
            <a:r>
              <a:rPr lang="en-US" smtClean="0"/>
              <a:t> </a:t>
            </a:r>
            <a:r>
              <a:rPr lang="en-US" smtClean="0"/>
              <a:t>blog </a:t>
            </a:r>
            <a:r>
              <a:rPr lang="en-US" smtClean="0"/>
              <a:t>is a web site designed for periodic updating with hypertexts and other media (pictures, videos) on a topic of interest of the owner</a:t>
            </a:r>
            <a:endParaRPr lang="en-US" smtClean="0"/>
          </a:p>
          <a:p>
            <a:endParaRPr lang="en-US" smtClean="0"/>
          </a:p>
          <a:p>
            <a:r>
              <a:rPr lang="en-US" smtClean="0"/>
              <a:t>The site allows readers to discuss in a suitable "comments thread" every article, and to interact with the author and with other readers</a:t>
            </a:r>
            <a:endParaRPr lang="en-US" smtClean="0"/>
          </a:p>
          <a:p>
            <a:endParaRPr lang="en-US" smtClean="0"/>
          </a:p>
          <a:p>
            <a:r>
              <a:rPr lang="en-US" smtClean="0"/>
              <a:t>It is a versatile instrument, allowing a horizontal communication means between author and users</a:t>
            </a:r>
            <a:endParaRPr lang="en-US" smtClean="0"/>
          </a:p>
          <a:p>
            <a:endParaRPr lang="en-US" smtClean="0"/>
          </a:p>
          <a:p>
            <a:r>
              <a:rPr lang="en-US" smtClean="0"/>
              <a:t>It lends itself to be configured as a “</a:t>
            </a:r>
            <a:r>
              <a:rPr lang="en-US" smtClean="0"/>
              <a:t>live journal” </a:t>
            </a:r>
            <a:r>
              <a:rPr lang="en-US" smtClean="0"/>
              <a:t>if many authors cooperate to produce articles</a:t>
            </a:r>
            <a:endParaRPr lang="en-US" smtClean="0"/>
          </a:p>
          <a:p>
            <a:endParaRPr lang="en-US" smtClean="0"/>
          </a:p>
          <a:p>
            <a:r>
              <a:rPr lang="en-US" smtClean="0"/>
              <a:t>The material can usually be of personal nature and of exclusive choice of the author/s. This has engagement power.</a:t>
            </a:r>
            <a:endParaRPr lang="en-US" smtClean="0"/>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3995936" cy="1916832"/>
          </a:xfrm>
        </p:spPr>
        <p:txBody>
          <a:bodyPr>
            <a:normAutofit fontScale="90000"/>
          </a:bodyPr>
          <a:lstStyle/>
          <a:p>
            <a:r>
              <a:rPr lang="en-US" smtClean="0"/>
              <a:t>How did we </a:t>
            </a:r>
            <a:br>
              <a:rPr lang="en-US" smtClean="0"/>
            </a:br>
            <a:r>
              <a:rPr lang="en-US" smtClean="0"/>
              <a:t>get here?</a:t>
            </a:r>
            <a:r>
              <a:rPr lang="en-US" smtClean="0"/>
              <a:t/>
            </a:r>
            <a:br>
              <a:rPr lang="en-US" smtClean="0"/>
            </a:br>
            <a:endParaRPr lang="en-US"/>
          </a:p>
        </p:txBody>
      </p:sp>
      <p:sp>
        <p:nvSpPr>
          <p:cNvPr id="3" name="Segnaposto contenuto 2"/>
          <p:cNvSpPr>
            <a:spLocks noGrp="1"/>
          </p:cNvSpPr>
          <p:nvPr>
            <p:ph idx="1"/>
          </p:nvPr>
        </p:nvSpPr>
        <p:spPr>
          <a:xfrm>
            <a:off x="0" y="3446240"/>
            <a:ext cx="8784976" cy="3411760"/>
          </a:xfrm>
        </p:spPr>
        <p:txBody>
          <a:bodyPr>
            <a:normAutofit fontScale="85000" lnSpcReduction="20000"/>
          </a:bodyPr>
          <a:lstStyle/>
          <a:p>
            <a:endParaRPr lang="en-US" smtClean="0"/>
          </a:p>
          <a:p>
            <a:pPr>
              <a:buNone/>
            </a:pPr>
            <a:r>
              <a:rPr lang="en-US" smtClean="0"/>
              <a:t>	</a:t>
            </a:r>
            <a:r>
              <a:rPr lang="en-US" smtClean="0"/>
              <a:t>B</a:t>
            </a:r>
            <a:r>
              <a:rPr lang="en-US" smtClean="0"/>
              <a:t>logs became an explosive phenomenon since 2002</a:t>
            </a:r>
            <a:endParaRPr lang="en-US" smtClean="0"/>
          </a:p>
          <a:p>
            <a:pPr lvl="2"/>
            <a:r>
              <a:rPr lang="en-US" b="1" smtClean="0"/>
              <a:t>People like to write about themselves, about what they do, what they consider themselves experts on, and to express opinions</a:t>
            </a:r>
            <a:endParaRPr lang="en-US" smtClean="0"/>
          </a:p>
          <a:p>
            <a:pPr lvl="2"/>
            <a:r>
              <a:rPr lang="en-US" smtClean="0"/>
              <a:t>Forums are okay, but feeling "moderated" pushed many toward opening their own personal discussion sites</a:t>
            </a:r>
          </a:p>
          <a:p>
            <a:pPr lvl="2"/>
            <a:r>
              <a:rPr lang="en-US" smtClean="0"/>
              <a:t>Internet came to the help providing simple platforms for these activities</a:t>
            </a:r>
            <a:endParaRPr lang="en-US" smtClean="0"/>
          </a:p>
          <a:p>
            <a:pPr lvl="2"/>
            <a:r>
              <a:rPr lang="en-US" smtClean="0"/>
              <a:t>The constant increase in internet usage caused a constant increase of local traffic in every site, motivating bloggers to continue writing</a:t>
            </a:r>
            <a:endParaRPr lang="en-US" b="1" smtClean="0"/>
          </a:p>
          <a:p>
            <a:pPr lvl="2"/>
            <a:r>
              <a:rPr lang="en-US" smtClean="0"/>
              <a:t>A blog answers different needs with respect to other communications means like Facebook, Twitter, Instagram, Myspace….</a:t>
            </a:r>
            <a:endParaRPr lang="en-US" smtClean="0"/>
          </a:p>
        </p:txBody>
      </p:sp>
      <p:pic>
        <p:nvPicPr>
          <p:cNvPr id="12291" name="Picture 3" descr="http://www.sifry.com/alerts/Slide0002-6.gif"/>
          <p:cNvPicPr>
            <a:picLocks noChangeAspect="1" noChangeArrowheads="1"/>
          </p:cNvPicPr>
          <p:nvPr/>
        </p:nvPicPr>
        <p:blipFill>
          <a:blip r:embed="rId2" cstate="print"/>
          <a:srcRect/>
          <a:stretch>
            <a:fillRect/>
          </a:stretch>
        </p:blipFill>
        <p:spPr bwMode="auto">
          <a:xfrm>
            <a:off x="4860032" y="1"/>
            <a:ext cx="4283967" cy="3216117"/>
          </a:xfrm>
          <a:prstGeom prst="rect">
            <a:avLst/>
          </a:prstGeom>
          <a:noFill/>
        </p:spPr>
      </p:pic>
      <p:sp>
        <p:nvSpPr>
          <p:cNvPr id="7" name="Rettangolo 6"/>
          <p:cNvSpPr/>
          <p:nvPr/>
        </p:nvSpPr>
        <p:spPr>
          <a:xfrm>
            <a:off x="251520" y="1556792"/>
            <a:ext cx="4355976" cy="1938992"/>
          </a:xfrm>
          <a:prstGeom prst="rect">
            <a:avLst/>
          </a:prstGeom>
        </p:spPr>
        <p:txBody>
          <a:bodyPr wrap="square">
            <a:spAutoFit/>
          </a:bodyPr>
          <a:lstStyle/>
          <a:p>
            <a:r>
              <a:rPr lang="en-US" sz="2000"/>
              <a:t>B</a:t>
            </a:r>
            <a:r>
              <a:rPr lang="en-US" sz="2000" smtClean="0"/>
              <a:t>logs exist in the form we know today since about 15 years.</a:t>
            </a:r>
            <a:endParaRPr lang="en-US" sz="2000" smtClean="0"/>
          </a:p>
          <a:p>
            <a:r>
              <a:rPr lang="en-US" sz="2000" smtClean="0"/>
              <a:t>Before them there were usenet newsgroups, online diaries, personal web pages periodically updated with "what's new" sections, “zines</a:t>
            </a:r>
            <a:r>
              <a:rPr lang="en-US" sz="2000" smtClean="0"/>
              <a:t>”, </a:t>
            </a:r>
            <a:r>
              <a:rPr lang="en-US" sz="2000" smtClean="0"/>
              <a:t>etc...</a:t>
            </a: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291"/>
                                        </p:tgtEl>
                                        <p:attrNameLst>
                                          <p:attrName>style.visibility</p:attrName>
                                        </p:attrNameLst>
                                      </p:cBhvr>
                                      <p:to>
                                        <p:strVal val="visible"/>
                                      </p:to>
                                    </p:set>
                                    <p:anim calcmode="lin" valueType="num">
                                      <p:cBhvr additive="base">
                                        <p:cTn id="31" dur="500" fill="hold"/>
                                        <p:tgtEl>
                                          <p:spTgt spid="12291"/>
                                        </p:tgtEl>
                                        <p:attrNameLst>
                                          <p:attrName>ppt_x</p:attrName>
                                        </p:attrNameLst>
                                      </p:cBhvr>
                                      <p:tavLst>
                                        <p:tav tm="0">
                                          <p:val>
                                            <p:strVal val="#ppt_x"/>
                                          </p:val>
                                        </p:tav>
                                        <p:tav tm="100000">
                                          <p:val>
                                            <p:strVal val="#ppt_x"/>
                                          </p:val>
                                        </p:tav>
                                      </p:tavLst>
                                    </p:anim>
                                    <p:anim calcmode="lin" valueType="num">
                                      <p:cBhvr additive="base">
                                        <p:cTn id="32"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txBox="1">
            <a:spLocks/>
          </p:cNvSpPr>
          <p:nvPr/>
        </p:nvSpPr>
        <p:spPr>
          <a:xfrm>
            <a:off x="-324544" y="1124744"/>
            <a:ext cx="9144000" cy="2736304"/>
          </a:xfrm>
          <a:prstGeom prst="rect">
            <a:avLst/>
          </a:prstGeom>
        </p:spPr>
        <p:txBody>
          <a:bodyPr vert="horz" lIns="91440" tIns="45720" rIns="91440" bIns="45720" rtlCol="0">
            <a:normAutofit fontScale="85000" lnSpcReduction="20000"/>
          </a:bodyPr>
          <a:lstStyle/>
          <a:p>
            <a:pPr marL="800100" lvl="1" indent="-342900">
              <a:spcBef>
                <a:spcPct val="20000"/>
              </a:spcBef>
            </a:pPr>
            <a:r>
              <a:rPr kumimoji="0" lang="en-US" sz="3200" b="0" i="0" u="none" strike="noStrike" kern="1200" cap="none" spc="0" normalizeH="0" baseline="0" noProof="0" smtClean="0">
                <a:ln>
                  <a:noFill/>
                </a:ln>
                <a:solidFill>
                  <a:schemeClr val="tx1"/>
                </a:solidFill>
                <a:effectLst/>
                <a:uLnTx/>
                <a:uFillTx/>
                <a:latin typeface="+mn-lt"/>
                <a:ea typeface="+mn-ea"/>
                <a:cs typeface="+mn-cs"/>
              </a:rPr>
              <a:t>	</a:t>
            </a:r>
            <a:r>
              <a:rPr lang="en-US" sz="3200" smtClean="0"/>
              <a:t>In</a:t>
            </a:r>
            <a:r>
              <a:rPr kumimoji="0" lang="en-US" sz="3200" b="0" i="0" u="none" strike="noStrike" kern="1200" cap="none" spc="0" normalizeH="0" baseline="0" noProof="0" smtClean="0">
                <a:ln>
                  <a:noFill/>
                </a:ln>
                <a:solidFill>
                  <a:schemeClr val="tx1"/>
                </a:solidFill>
                <a:effectLst/>
                <a:uLnTx/>
                <a:uFillTx/>
                <a:latin typeface="+mn-lt"/>
                <a:ea typeface="+mn-ea"/>
                <a:cs typeface="+mn-cs"/>
              </a:rPr>
              <a:t> </a:t>
            </a:r>
            <a:r>
              <a:rPr kumimoji="0" lang="en-US" sz="3200" b="0" i="0" u="none" strike="noStrike" kern="1200" cap="none" spc="0" normalizeH="0" baseline="0" noProof="0" smtClean="0">
                <a:ln>
                  <a:noFill/>
                </a:ln>
                <a:solidFill>
                  <a:schemeClr val="tx1"/>
                </a:solidFill>
                <a:effectLst/>
                <a:uLnTx/>
                <a:uFillTx/>
                <a:latin typeface="+mn-lt"/>
                <a:ea typeface="+mn-ea"/>
                <a:cs typeface="+mn-cs"/>
              </a:rPr>
              <a:t>2002 </a:t>
            </a:r>
            <a:r>
              <a:rPr kumimoji="0" lang="en-US" sz="3200" b="0" i="0" u="none" strike="noStrike" kern="1200" cap="none" spc="0" normalizeH="0" baseline="0" noProof="0" smtClean="0">
                <a:ln>
                  <a:noFill/>
                </a:ln>
                <a:solidFill>
                  <a:schemeClr val="tx1"/>
                </a:solidFill>
                <a:effectLst/>
                <a:uLnTx/>
                <a:uFillTx/>
                <a:latin typeface="+mn-lt"/>
                <a:ea typeface="+mn-ea"/>
                <a:cs typeface="+mn-cs"/>
              </a:rPr>
              <a:t>the</a:t>
            </a:r>
            <a:r>
              <a:rPr kumimoji="0" lang="en-US" sz="3200" b="0" i="0" u="none" strike="noStrike" kern="1200" cap="none" spc="0" normalizeH="0" noProof="0" smtClean="0">
                <a:ln>
                  <a:noFill/>
                </a:ln>
                <a:solidFill>
                  <a:schemeClr val="tx1"/>
                </a:solidFill>
                <a:effectLst/>
                <a:uLnTx/>
                <a:uFillTx/>
                <a:latin typeface="+mn-lt"/>
                <a:ea typeface="+mn-ea"/>
                <a:cs typeface="+mn-cs"/>
              </a:rPr>
              <a:t> influence of </a:t>
            </a:r>
            <a:r>
              <a:rPr kumimoji="0" lang="en-US" sz="3200" b="0" i="0" u="none" strike="noStrike" kern="1200" cap="none" spc="0" normalizeH="0" baseline="0" noProof="0" smtClean="0">
                <a:ln>
                  <a:noFill/>
                </a:ln>
                <a:solidFill>
                  <a:schemeClr val="tx1"/>
                </a:solidFill>
                <a:effectLst/>
                <a:uLnTx/>
                <a:uFillTx/>
                <a:latin typeface="+mn-lt"/>
                <a:ea typeface="+mn-ea"/>
                <a:cs typeface="+mn-cs"/>
              </a:rPr>
              <a:t>blogs starts to be felt – a telling</a:t>
            </a:r>
            <a:r>
              <a:rPr kumimoji="0" lang="en-US" sz="3200" b="0" i="0" u="none" strike="noStrike" kern="1200" cap="none" spc="0" normalizeH="0" noProof="0" smtClean="0">
                <a:ln>
                  <a:noFill/>
                </a:ln>
                <a:solidFill>
                  <a:schemeClr val="tx1"/>
                </a:solidFill>
                <a:effectLst/>
                <a:uLnTx/>
                <a:uFillTx/>
                <a:latin typeface="+mn-lt"/>
                <a:ea typeface="+mn-ea"/>
                <a:cs typeface="+mn-cs"/>
              </a:rPr>
              <a:t> </a:t>
            </a:r>
            <a:r>
              <a:rPr kumimoji="0" lang="en-US" sz="3200" b="0" i="0" u="none" strike="noStrike" kern="1200" cap="none" spc="0" normalizeH="0" noProof="0" smtClean="0">
                <a:ln>
                  <a:noFill/>
                </a:ln>
                <a:solidFill>
                  <a:schemeClr val="tx1"/>
                </a:solidFill>
                <a:effectLst/>
                <a:uLnTx/>
                <a:uFillTx/>
                <a:latin typeface="+mn-lt"/>
                <a:ea typeface="+mn-ea"/>
                <a:cs typeface="+mn-cs"/>
              </a:rPr>
              <a:t>example</a:t>
            </a:r>
            <a:r>
              <a:rPr kumimoji="0" lang="en-US" sz="3200" b="0" i="0" u="none" strike="noStrike" kern="1200" cap="none" spc="0" normalizeH="0" baseline="0" noProof="0" smtClean="0">
                <a:ln>
                  <a:noFill/>
                </a:ln>
                <a:solidFill>
                  <a:schemeClr val="tx1"/>
                </a:solidFill>
                <a:effectLst/>
                <a:uLnTx/>
                <a:uFillTx/>
                <a:latin typeface="+mn-lt"/>
                <a:ea typeface="+mn-ea"/>
                <a:cs typeface="+mn-cs"/>
              </a:rPr>
              <a:t> </a:t>
            </a:r>
            <a:r>
              <a:rPr kumimoji="0" lang="en-US" sz="3200" b="0" i="0" u="none" strike="noStrike" kern="1200" cap="none" spc="0" normalizeH="0" baseline="0" noProof="0" smtClean="0">
                <a:ln>
                  <a:noFill/>
                </a:ln>
                <a:solidFill>
                  <a:schemeClr val="tx1"/>
                </a:solidFill>
                <a:effectLst/>
                <a:uLnTx/>
                <a:uFillTx/>
                <a:latin typeface="+mn-lt"/>
                <a:ea typeface="+mn-ea"/>
                <a:cs typeface="+mn-cs"/>
              </a:rPr>
              <a:t>is American politics</a:t>
            </a:r>
          </a:p>
          <a:p>
            <a:pPr marL="800100" lvl="1" indent="-342900">
              <a:spcBef>
                <a:spcPct val="20000"/>
              </a:spcBef>
            </a:pPr>
            <a:r>
              <a:rPr lang="en-US" sz="3200" smtClean="0"/>
              <a:t>	</a:t>
            </a:r>
            <a:r>
              <a:rPr kumimoji="0" lang="en-US" sz="2400" b="0" i="0" u="none" strike="noStrike" kern="1200" cap="none" spc="0" normalizeH="0" baseline="0" noProof="0" smtClean="0">
                <a:ln>
                  <a:noFill/>
                </a:ln>
                <a:solidFill>
                  <a:schemeClr val="tx1"/>
                </a:solidFill>
                <a:effectLst/>
                <a:uLnTx/>
                <a:uFillTx/>
                <a:latin typeface="+mn-lt"/>
                <a:ea typeface="+mn-ea"/>
                <a:cs typeface="+mn-cs"/>
              </a:rPr>
              <a:t>Trent </a:t>
            </a:r>
            <a:r>
              <a:rPr kumimoji="0" lang="en-US" sz="2400" b="0" i="0" u="none" strike="noStrike" kern="1200" cap="none" spc="0" normalizeH="0" baseline="0" noProof="0" smtClean="0">
                <a:ln>
                  <a:noFill/>
                </a:ln>
                <a:solidFill>
                  <a:schemeClr val="tx1"/>
                </a:solidFill>
                <a:effectLst/>
                <a:uLnTx/>
                <a:uFillTx/>
                <a:latin typeface="+mn-lt"/>
                <a:ea typeface="+mn-ea"/>
                <a:cs typeface="+mn-cs"/>
              </a:rPr>
              <a:t>Lott </a:t>
            </a:r>
            <a:r>
              <a:rPr kumimoji="0" lang="en-US" sz="2400" b="0" i="0" u="none" strike="noStrike" kern="1200" cap="none" spc="0" normalizeH="0" baseline="0" noProof="0" smtClean="0">
                <a:ln>
                  <a:noFill/>
                </a:ln>
                <a:solidFill>
                  <a:schemeClr val="tx1"/>
                </a:solidFill>
                <a:effectLst/>
                <a:uLnTx/>
                <a:uFillTx/>
                <a:latin typeface="+mn-lt"/>
                <a:ea typeface="+mn-ea"/>
                <a:cs typeface="+mn-cs"/>
              </a:rPr>
              <a:t>is forced to resign from leader of Senate</a:t>
            </a:r>
            <a:r>
              <a:rPr kumimoji="0" lang="en-US" sz="2400" b="0" i="0" u="none" strike="noStrike" kern="1200" cap="none" spc="0" normalizeH="0" noProof="0" smtClean="0">
                <a:ln>
                  <a:noFill/>
                </a:ln>
                <a:solidFill>
                  <a:schemeClr val="tx1"/>
                </a:solidFill>
                <a:effectLst/>
                <a:uLnTx/>
                <a:uFillTx/>
                <a:latin typeface="+mn-lt"/>
                <a:ea typeface="+mn-ea"/>
                <a:cs typeface="+mn-cs"/>
              </a:rPr>
              <a:t> majority after blogs point out his support to segregationist ideas of Thurmond</a:t>
            </a:r>
            <a:endParaRPr kumimoji="0" lang="en-US" sz="2400" b="0" i="0" u="none" strike="noStrike" kern="1200" cap="none" spc="0" normalizeH="0" noProof="0" smtClean="0">
              <a:ln>
                <a:noFill/>
              </a:ln>
              <a:solidFill>
                <a:schemeClr val="tx1"/>
              </a:solidFill>
              <a:effectLst/>
              <a:uLnTx/>
              <a:uFillTx/>
              <a:latin typeface="+mn-lt"/>
              <a:ea typeface="+mn-ea"/>
              <a:cs typeface="+mn-cs"/>
            </a:endParaRPr>
          </a:p>
          <a:p>
            <a:pPr marL="800100" lvl="1" indent="-342900">
              <a:spcBef>
                <a:spcPct val="20000"/>
              </a:spcBef>
            </a:pPr>
            <a:r>
              <a:rPr lang="en-US" sz="2400" smtClean="0"/>
              <a:t>		</a:t>
            </a:r>
            <a:r>
              <a:rPr lang="en-US" sz="2400" smtClean="0"/>
              <a:t>(</a:t>
            </a:r>
            <a:r>
              <a:rPr lang="en-US" sz="2400" smtClean="0"/>
              <a:t>see</a:t>
            </a:r>
            <a:r>
              <a:rPr lang="en-US" sz="2400" smtClean="0"/>
              <a:t>  </a:t>
            </a:r>
            <a:r>
              <a:rPr lang="en-US" sz="2400" smtClean="0">
                <a:hlinkClick r:id="rId2"/>
              </a:rPr>
              <a:t>http://drmatthewashton.com/2011/02/11/great-mistakes-in-politics-no13-trent-lott-praises-strom-thurmond/</a:t>
            </a:r>
            <a:r>
              <a:rPr lang="en-US" sz="2400" smtClean="0"/>
              <a:t> )</a:t>
            </a:r>
            <a:endParaRPr kumimoji="0" lang="en-US" sz="2400" b="0" i="0" u="none" strike="noStrike" kern="1200" cap="none" spc="0" normalizeH="0" baseline="0" noProof="0" smtClean="0">
              <a:ln>
                <a:noFill/>
              </a:ln>
              <a:solidFill>
                <a:schemeClr val="tx1"/>
              </a:solidFill>
              <a:effectLst/>
              <a:uLnTx/>
              <a:uFillTx/>
              <a:latin typeface="+mn-lt"/>
              <a:ea typeface="+mn-ea"/>
              <a:cs typeface="+mn-cs"/>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In </a:t>
            </a:r>
            <a:r>
              <a:rPr kumimoji="0" lang="en-US" sz="2400" b="0" i="0" u="none" strike="noStrike" kern="1200" cap="none" spc="0" normalizeH="0" baseline="0" noProof="0" smtClean="0">
                <a:ln>
                  <a:noFill/>
                </a:ln>
                <a:solidFill>
                  <a:schemeClr val="tx1"/>
                </a:solidFill>
                <a:effectLst/>
                <a:uLnTx/>
                <a:uFillTx/>
                <a:latin typeface="+mn-lt"/>
                <a:ea typeface="+mn-ea"/>
                <a:cs typeface="+mn-cs"/>
              </a:rPr>
              <a:t>2004 Dan Rather</a:t>
            </a:r>
            <a:r>
              <a:rPr kumimoji="0" lang="en-US" sz="2400" b="0" i="0" u="none" strike="noStrike" kern="1200" cap="none" spc="0" normalizeH="0" noProof="0" smtClean="0">
                <a:ln>
                  <a:noFill/>
                </a:ln>
                <a:solidFill>
                  <a:schemeClr val="tx1"/>
                </a:solidFill>
                <a:effectLst/>
                <a:uLnTx/>
                <a:uFillTx/>
                <a:latin typeface="+mn-lt"/>
                <a:ea typeface="+mn-ea"/>
                <a:cs typeface="+mn-cs"/>
              </a:rPr>
              <a:t> </a:t>
            </a:r>
            <a:r>
              <a:rPr kumimoji="0" lang="en-US" sz="2400" b="0" i="0" u="none" strike="noStrike" kern="1200" cap="none" spc="0" normalizeH="0" noProof="0" smtClean="0">
                <a:ln>
                  <a:noFill/>
                </a:ln>
                <a:solidFill>
                  <a:schemeClr val="tx1"/>
                </a:solidFill>
                <a:effectLst/>
                <a:uLnTx/>
                <a:uFillTx/>
                <a:latin typeface="+mn-lt"/>
                <a:ea typeface="+mn-ea"/>
                <a:cs typeface="+mn-cs"/>
              </a:rPr>
              <a:t>in </a:t>
            </a:r>
            <a:r>
              <a:rPr kumimoji="0" lang="en-US" sz="2400" b="0" i="0" u="none" strike="noStrike" kern="1200" cap="none" spc="0" normalizeH="0" baseline="0" noProof="0" smtClean="0">
                <a:ln>
                  <a:noFill/>
                </a:ln>
                <a:solidFill>
                  <a:schemeClr val="tx1"/>
                </a:solidFill>
                <a:effectLst/>
                <a:uLnTx/>
                <a:uFillTx/>
                <a:latin typeface="+mn-lt"/>
                <a:ea typeface="+mn-ea"/>
                <a:cs typeface="+mn-cs"/>
              </a:rPr>
              <a:t>“60 </a:t>
            </a:r>
            <a:r>
              <a:rPr kumimoji="0" lang="en-US" sz="2400" b="0" i="0" u="none" strike="noStrike" kern="1200" cap="none" spc="0" normalizeH="0" baseline="0" noProof="0" smtClean="0">
                <a:ln>
                  <a:noFill/>
                </a:ln>
                <a:solidFill>
                  <a:schemeClr val="tx1"/>
                </a:solidFill>
                <a:effectLst/>
                <a:uLnTx/>
                <a:uFillTx/>
                <a:latin typeface="+mn-lt"/>
                <a:ea typeface="+mn-ea"/>
                <a:cs typeface="+mn-cs"/>
              </a:rPr>
              <a:t>minutes” </a:t>
            </a:r>
            <a:r>
              <a:rPr kumimoji="0" lang="en-US" sz="2400" b="0" i="0" u="none" strike="noStrike" kern="1200" cap="none" spc="0" normalizeH="0" baseline="0" noProof="0" smtClean="0">
                <a:ln>
                  <a:noFill/>
                </a:ln>
                <a:solidFill>
                  <a:schemeClr val="tx1"/>
                </a:solidFill>
                <a:effectLst/>
                <a:uLnTx/>
                <a:uFillTx/>
                <a:latin typeface="+mn-lt"/>
                <a:ea typeface="+mn-ea"/>
                <a:cs typeface="+mn-cs"/>
              </a:rPr>
              <a:t>shows false documents on GW Bush activity</a:t>
            </a:r>
            <a:r>
              <a:rPr kumimoji="0" lang="en-US" sz="2400" b="0" i="0" u="none" strike="noStrike" kern="1200" cap="none" spc="0" normalizeH="0" noProof="0" smtClean="0">
                <a:ln>
                  <a:noFill/>
                </a:ln>
                <a:solidFill>
                  <a:schemeClr val="tx1"/>
                </a:solidFill>
                <a:effectLst/>
                <a:uLnTx/>
                <a:uFillTx/>
                <a:latin typeface="+mn-lt"/>
                <a:ea typeface="+mn-ea"/>
                <a:cs typeface="+mn-cs"/>
              </a:rPr>
              <a:t> in the National Guard, and is proven false by pundits on their blogs</a:t>
            </a:r>
            <a:endParaRPr kumimoji="0" lang="en-US" sz="24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Rettangolo 4"/>
          <p:cNvSpPr/>
          <p:nvPr/>
        </p:nvSpPr>
        <p:spPr>
          <a:xfrm>
            <a:off x="72008" y="4221088"/>
            <a:ext cx="5148064" cy="2246769"/>
          </a:xfrm>
          <a:prstGeom prst="rect">
            <a:avLst/>
          </a:prstGeom>
        </p:spPr>
        <p:txBody>
          <a:bodyPr wrap="square">
            <a:spAutoFit/>
          </a:bodyPr>
          <a:lstStyle/>
          <a:p>
            <a:pPr marL="342900" lvl="0" indent="-342900">
              <a:buFont typeface="Arial" pitchFamily="34" charset="0"/>
              <a:buChar char="•"/>
              <a:defRPr/>
            </a:pPr>
            <a:r>
              <a:rPr lang="en-US" sz="2000" smtClean="0"/>
              <a:t>In the last 10 years blogs have become impossible to ignore for the distribution of information and the shaping of opinions, for comments, insight…</a:t>
            </a:r>
            <a:endParaRPr lang="en-US" sz="2000" smtClean="0"/>
          </a:p>
          <a:p>
            <a:pPr marL="342900" lvl="0" indent="-342900">
              <a:defRPr/>
            </a:pPr>
            <a:r>
              <a:rPr lang="en-US" sz="2000" smtClean="0"/>
              <a:t>	</a:t>
            </a:r>
            <a:r>
              <a:rPr lang="en-US" sz="2000" smtClean="0"/>
              <a:t>In Italy we can cite Beppe Grillo's blog, which became the second (or first) political party, M5S</a:t>
            </a:r>
            <a:endParaRPr lang="en-US" sz="2000" smtClean="0"/>
          </a:p>
        </p:txBody>
      </p:sp>
      <p:pic>
        <p:nvPicPr>
          <p:cNvPr id="6" name="Picture 1"/>
          <p:cNvPicPr>
            <a:picLocks noChangeAspect="1" noChangeArrowheads="1"/>
          </p:cNvPicPr>
          <p:nvPr/>
        </p:nvPicPr>
        <p:blipFill>
          <a:blip r:embed="rId3" cstate="print"/>
          <a:srcRect/>
          <a:stretch>
            <a:fillRect/>
          </a:stretch>
        </p:blipFill>
        <p:spPr bwMode="auto">
          <a:xfrm>
            <a:off x="5220072" y="4077072"/>
            <a:ext cx="3923928" cy="2150098"/>
          </a:xfrm>
          <a:prstGeom prst="rect">
            <a:avLst/>
          </a:prstGeom>
          <a:noFill/>
          <a:ln w="9525">
            <a:noFill/>
            <a:miter lim="800000"/>
            <a:headEnd/>
            <a:tailEnd/>
          </a:ln>
        </p:spPr>
      </p:pic>
      <p:sp>
        <p:nvSpPr>
          <p:cNvPr id="7" name="CasellaDiTesto 6"/>
          <p:cNvSpPr txBox="1"/>
          <p:nvPr/>
        </p:nvSpPr>
        <p:spPr>
          <a:xfrm>
            <a:off x="1619672" y="116632"/>
            <a:ext cx="5701817" cy="830997"/>
          </a:xfrm>
          <a:prstGeom prst="rect">
            <a:avLst/>
          </a:prstGeom>
          <a:noFill/>
        </p:spPr>
        <p:txBody>
          <a:bodyPr wrap="none" rtlCol="0">
            <a:spAutoFit/>
          </a:bodyPr>
          <a:lstStyle/>
          <a:p>
            <a:r>
              <a:rPr lang="en-US" sz="4800" smtClean="0"/>
              <a:t>The Influence of </a:t>
            </a:r>
            <a:r>
              <a:rPr lang="en-US" sz="4800"/>
              <a:t>B</a:t>
            </a:r>
            <a:r>
              <a:rPr lang="en-US" sz="4800" smtClean="0"/>
              <a:t>logs</a:t>
            </a:r>
            <a:endParaRPr lang="en-US" sz="4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16632"/>
            <a:ext cx="8229600" cy="1143000"/>
          </a:xfrm>
        </p:spPr>
        <p:txBody>
          <a:bodyPr>
            <a:normAutofit fontScale="90000"/>
          </a:bodyPr>
          <a:lstStyle/>
          <a:p>
            <a:r>
              <a:rPr lang="en-US" smtClean="0"/>
              <a:t>Technology of blogs: </a:t>
            </a:r>
            <a:r>
              <a:rPr lang="en-US" smtClean="0"/>
              <a:t/>
            </a:r>
            <a:br>
              <a:rPr lang="en-US" smtClean="0"/>
            </a:br>
            <a:r>
              <a:rPr lang="en-US" smtClean="0"/>
              <a:t>interfaces and tools</a:t>
            </a:r>
            <a:endParaRPr lang="en-US"/>
          </a:p>
        </p:txBody>
      </p:sp>
      <p:sp>
        <p:nvSpPr>
          <p:cNvPr id="3" name="Segnaposto contenuto 2"/>
          <p:cNvSpPr>
            <a:spLocks noGrp="1"/>
          </p:cNvSpPr>
          <p:nvPr>
            <p:ph idx="1"/>
          </p:nvPr>
        </p:nvSpPr>
        <p:spPr>
          <a:xfrm>
            <a:off x="467544" y="1556792"/>
            <a:ext cx="8229600" cy="2808312"/>
          </a:xfrm>
        </p:spPr>
        <p:txBody>
          <a:bodyPr>
            <a:normAutofit fontScale="77500" lnSpcReduction="20000"/>
          </a:bodyPr>
          <a:lstStyle/>
          <a:p>
            <a:r>
              <a:rPr lang="en-US" smtClean="0"/>
              <a:t>Initially who wanted to publish on the web had to write html code from scratch</a:t>
            </a:r>
          </a:p>
          <a:p>
            <a:r>
              <a:rPr lang="en-US" smtClean="0"/>
              <a:t>Soon a large number of products – usually free – made the creation of blogs a matter of minutes</a:t>
            </a:r>
            <a:r>
              <a:rPr lang="en-US" smtClean="0"/>
              <a:t>: </a:t>
            </a:r>
            <a:r>
              <a:rPr lang="en-US" b="1" smtClean="0"/>
              <a:t>Typepad, Wordpress, Blogger, LiveJournal</a:t>
            </a:r>
            <a:r>
              <a:rPr lang="en-US" smtClean="0"/>
              <a:t>...</a:t>
            </a:r>
            <a:endParaRPr lang="en-US" smtClean="0"/>
          </a:p>
          <a:p>
            <a:r>
              <a:rPr lang="en-US" smtClean="0"/>
              <a:t>Communication requires visibility – this can be addressed by </a:t>
            </a:r>
            <a:r>
              <a:rPr lang="en-US" b="1" smtClean="0"/>
              <a:t>aggregators, </a:t>
            </a:r>
            <a:r>
              <a:rPr lang="en-US" b="1" smtClean="0"/>
              <a:t>reddit, syndication, blogrolls, trackbacks, permalinks, blog search engines</a:t>
            </a:r>
            <a:r>
              <a:rPr lang="en-US" smtClean="0"/>
              <a:t>...</a:t>
            </a:r>
          </a:p>
        </p:txBody>
      </p:sp>
      <p:sp>
        <p:nvSpPr>
          <p:cNvPr id="4" name="Rettangolo 3"/>
          <p:cNvSpPr/>
          <p:nvPr/>
        </p:nvSpPr>
        <p:spPr>
          <a:xfrm>
            <a:off x="251520" y="4509120"/>
            <a:ext cx="8892480" cy="1938992"/>
          </a:xfrm>
          <a:prstGeom prst="rect">
            <a:avLst/>
          </a:prstGeom>
        </p:spPr>
        <p:txBody>
          <a:bodyPr wrap="square">
            <a:spAutoFit/>
          </a:bodyPr>
          <a:lstStyle/>
          <a:p>
            <a:r>
              <a:rPr lang="en-US" sz="2000" b="1" smtClean="0">
                <a:solidFill>
                  <a:srgbClr val="FF0000"/>
                </a:solidFill>
              </a:rPr>
              <a:t>Bloggers want to be read</a:t>
            </a:r>
            <a:r>
              <a:rPr lang="en-US" sz="2000" smtClean="0"/>
              <a:t>, and want to trace how many readers they have and where they come from: hence statistics and information on readership became important features of the services offered</a:t>
            </a:r>
            <a:endParaRPr lang="en-US" sz="2000" smtClean="0"/>
          </a:p>
          <a:p>
            <a:pPr lvl="1"/>
            <a:r>
              <a:rPr lang="en-US" sz="2000" b="1" smtClean="0"/>
              <a:t>Technorati </a:t>
            </a:r>
            <a:r>
              <a:rPr lang="en-US" sz="2000" smtClean="0"/>
              <a:t>and later other sites offer "rating" for blogs, based on traffic and number and quality of links that blogs receive, </a:t>
            </a:r>
            <a:r>
              <a:rPr lang="en-US" sz="2000" smtClean="0">
                <a:solidFill>
                  <a:srgbClr val="FF0000"/>
                </a:solidFill>
              </a:rPr>
              <a:t>with techniques similar to those used by scientific articles metrology</a:t>
            </a:r>
            <a:endParaRPr lang="en-US" sz="200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7308304" cy="908720"/>
          </a:xfrm>
        </p:spPr>
        <p:txBody>
          <a:bodyPr>
            <a:normAutofit/>
          </a:bodyPr>
          <a:lstStyle/>
          <a:p>
            <a:r>
              <a:rPr lang="en-US" smtClean="0"/>
              <a:t>Why to blog ? The social value</a:t>
            </a:r>
            <a:endParaRPr lang="en-US"/>
          </a:p>
        </p:txBody>
      </p:sp>
      <p:sp>
        <p:nvSpPr>
          <p:cNvPr id="3" name="Segnaposto contenuto 2"/>
          <p:cNvSpPr>
            <a:spLocks noGrp="1"/>
          </p:cNvSpPr>
          <p:nvPr>
            <p:ph idx="1"/>
          </p:nvPr>
        </p:nvSpPr>
        <p:spPr>
          <a:xfrm>
            <a:off x="0" y="908720"/>
            <a:ext cx="7077472" cy="1080120"/>
          </a:xfrm>
        </p:spPr>
        <p:txBody>
          <a:bodyPr>
            <a:normAutofit fontScale="47500" lnSpcReduction="20000"/>
          </a:bodyPr>
          <a:lstStyle/>
          <a:p>
            <a:pPr>
              <a:buNone/>
            </a:pPr>
            <a:r>
              <a:rPr lang="en-US" smtClean="0"/>
              <a:t>	</a:t>
            </a:r>
            <a:r>
              <a:rPr lang="en-US" sz="4200" smtClean="0"/>
              <a:t>To a researcher the production of popularization texts in the net may look like a waste of time or even a harmful activity. However the social value of the popularization and dissemination of science must not be underrated</a:t>
            </a:r>
            <a:endParaRPr lang="it-IT" smtClean="0"/>
          </a:p>
          <a:p>
            <a:endParaRPr lang="it-IT" smtClean="0"/>
          </a:p>
          <a:p>
            <a:endParaRPr lang="it-IT"/>
          </a:p>
        </p:txBody>
      </p:sp>
      <p:sp>
        <p:nvSpPr>
          <p:cNvPr id="4" name="Rettangolo 3"/>
          <p:cNvSpPr/>
          <p:nvPr/>
        </p:nvSpPr>
        <p:spPr>
          <a:xfrm>
            <a:off x="323528" y="2060848"/>
            <a:ext cx="5112568" cy="5355312"/>
          </a:xfrm>
          <a:prstGeom prst="rect">
            <a:avLst/>
          </a:prstGeom>
        </p:spPr>
        <p:txBody>
          <a:bodyPr wrap="square">
            <a:spAutoFit/>
          </a:bodyPr>
          <a:lstStyle/>
          <a:p>
            <a:r>
              <a:rPr lang="en-US" smtClean="0"/>
              <a:t>One must note that the diffusion of knowledge has moved to the web in the last 20 years –  the Encyclopaedia Britannica is now dwarfed by wikipedia</a:t>
            </a:r>
            <a:endParaRPr lang="en-US" smtClean="0"/>
          </a:p>
          <a:p>
            <a:endParaRPr lang="en-US" smtClean="0"/>
          </a:p>
          <a:p>
            <a:r>
              <a:rPr lang="en-US" smtClean="0">
                <a:solidFill>
                  <a:srgbClr val="FF0000"/>
                </a:solidFill>
              </a:rPr>
              <a:t>Information on the web is usually fragmentary, potentially incorrect, and subject to exploitation</a:t>
            </a:r>
          </a:p>
          <a:p>
            <a:endParaRPr lang="en-US" smtClean="0"/>
          </a:p>
          <a:p>
            <a:r>
              <a:rPr lang="en-US" smtClean="0"/>
              <a:t>Internet </a:t>
            </a:r>
            <a:r>
              <a:rPr lang="en-US" smtClean="0"/>
              <a:t>favoured enormously the diffusion of pseudoscience. One may cite hundreds of false myths, some of them of colossal nature (eg. Chemical trails). These may become easy instruments to control minds and shape opinions, also with political goals</a:t>
            </a:r>
            <a:endParaRPr lang="en-US" smtClean="0"/>
          </a:p>
          <a:p>
            <a:r>
              <a:rPr lang="en-US" smtClean="0"/>
              <a:t>It is then clear the need of a common effort to counter these trends and occupy the net with correct and useful information</a:t>
            </a:r>
            <a:endParaRPr lang="en-US" smtClean="0"/>
          </a:p>
          <a:p>
            <a:endParaRPr lang="en-US" smtClean="0"/>
          </a:p>
          <a:p>
            <a:pPr lvl="1"/>
            <a:endParaRPr lang="en-US" smtClean="0"/>
          </a:p>
        </p:txBody>
      </p:sp>
      <p:sp>
        <p:nvSpPr>
          <p:cNvPr id="5" name="Rettangolo 4"/>
          <p:cNvSpPr/>
          <p:nvPr/>
        </p:nvSpPr>
        <p:spPr>
          <a:xfrm>
            <a:off x="395536" y="2492896"/>
            <a:ext cx="8208912" cy="1200329"/>
          </a:xfrm>
          <a:prstGeom prst="rect">
            <a:avLst/>
          </a:prstGeom>
        </p:spPr>
        <p:txBody>
          <a:bodyPr wrap="square">
            <a:spAutoFit/>
          </a:bodyPr>
          <a:lstStyle/>
          <a:p>
            <a:endParaRPr lang="en-US" smtClean="0"/>
          </a:p>
          <a:p>
            <a:endParaRPr lang="en-US" smtClean="0"/>
          </a:p>
          <a:p>
            <a:endParaRPr lang="en-US" smtClean="0"/>
          </a:p>
          <a:p>
            <a:endParaRPr lang="en-US" smtClean="0"/>
          </a:p>
        </p:txBody>
      </p:sp>
      <p:pic>
        <p:nvPicPr>
          <p:cNvPr id="58370" name="Picture 2" descr="http://www.giornalettismo.com/wp-content/uploads/2014/01/scie-chimiche-pd-movimento-5-stelle-2.jpg"/>
          <p:cNvPicPr>
            <a:picLocks noChangeAspect="1" noChangeArrowheads="1"/>
          </p:cNvPicPr>
          <p:nvPr/>
        </p:nvPicPr>
        <p:blipFill>
          <a:blip r:embed="rId2" cstate="print"/>
          <a:srcRect/>
          <a:stretch>
            <a:fillRect/>
          </a:stretch>
        </p:blipFill>
        <p:spPr bwMode="auto">
          <a:xfrm>
            <a:off x="5554166" y="2348880"/>
            <a:ext cx="3589834" cy="2387007"/>
          </a:xfrm>
          <a:prstGeom prst="rect">
            <a:avLst/>
          </a:prstGeom>
          <a:noFill/>
        </p:spPr>
      </p:pic>
      <p:pic>
        <p:nvPicPr>
          <p:cNvPr id="58371" name="Picture 3"/>
          <p:cNvPicPr>
            <a:picLocks noChangeAspect="1" noChangeArrowheads="1"/>
          </p:cNvPicPr>
          <p:nvPr/>
        </p:nvPicPr>
        <p:blipFill>
          <a:blip r:embed="rId3" cstate="print"/>
          <a:srcRect/>
          <a:stretch>
            <a:fillRect/>
          </a:stretch>
        </p:blipFill>
        <p:spPr bwMode="auto">
          <a:xfrm>
            <a:off x="7400921" y="0"/>
            <a:ext cx="1743079" cy="2196083"/>
          </a:xfrm>
          <a:prstGeom prst="rect">
            <a:avLst/>
          </a:prstGeom>
          <a:noFill/>
          <a:ln w="9525">
            <a:noFill/>
            <a:miter lim="800000"/>
            <a:headEnd/>
            <a:tailEnd/>
          </a:ln>
        </p:spPr>
      </p:pic>
      <p:pic>
        <p:nvPicPr>
          <p:cNvPr id="58372" name="Picture 4"/>
          <p:cNvPicPr>
            <a:picLocks noChangeAspect="1" noChangeArrowheads="1"/>
          </p:cNvPicPr>
          <p:nvPr/>
        </p:nvPicPr>
        <p:blipFill>
          <a:blip r:embed="rId4" cstate="print"/>
          <a:srcRect/>
          <a:stretch>
            <a:fillRect/>
          </a:stretch>
        </p:blipFill>
        <p:spPr bwMode="auto">
          <a:xfrm>
            <a:off x="5721102" y="4089159"/>
            <a:ext cx="3422898" cy="276884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908720"/>
          </a:xfrm>
        </p:spPr>
        <p:txBody>
          <a:bodyPr>
            <a:normAutofit/>
          </a:bodyPr>
          <a:lstStyle/>
          <a:p>
            <a:r>
              <a:rPr lang="en-US" smtClean="0"/>
              <a:t>A simple example</a:t>
            </a:r>
            <a:endParaRPr lang="en-US"/>
          </a:p>
        </p:txBody>
      </p:sp>
      <p:sp>
        <p:nvSpPr>
          <p:cNvPr id="3" name="Segnaposto contenuto 2"/>
          <p:cNvSpPr>
            <a:spLocks noGrp="1"/>
          </p:cNvSpPr>
          <p:nvPr>
            <p:ph idx="1"/>
          </p:nvPr>
        </p:nvSpPr>
        <p:spPr>
          <a:xfrm>
            <a:off x="251520" y="908720"/>
            <a:ext cx="8229600" cy="1800199"/>
          </a:xfrm>
        </p:spPr>
        <p:txBody>
          <a:bodyPr>
            <a:normAutofit fontScale="55000" lnSpcReduction="20000"/>
          </a:bodyPr>
          <a:lstStyle/>
          <a:p>
            <a:r>
              <a:rPr lang="en-US" smtClean="0"/>
              <a:t>The Higgs boson discovery is a colossal success of humanity, and had much resonance also thanks to coordinated efforts of research agents</a:t>
            </a:r>
            <a:endParaRPr lang="en-US" smtClean="0"/>
          </a:p>
          <a:p>
            <a:r>
              <a:rPr lang="en-US" smtClean="0"/>
              <a:t>However if one looks for "Higgs boson" in the net one easily falls prey of sites offering incorrect information, often produced by individuals with an agenda and personal interests, or simply distributing false myths and incorrect claims</a:t>
            </a:r>
          </a:p>
          <a:p>
            <a:r>
              <a:rPr lang="en-US" smtClean="0"/>
              <a:t>Unfortunately the press seconds if not even fosters these tendencies, riding sensationalism, fear, the news for the news' sake</a:t>
            </a:r>
            <a:endParaRPr lang="en-US"/>
          </a:p>
        </p:txBody>
      </p:sp>
      <p:pic>
        <p:nvPicPr>
          <p:cNvPr id="77826" name="Picture 2"/>
          <p:cNvPicPr>
            <a:picLocks noChangeAspect="1" noChangeArrowheads="1"/>
          </p:cNvPicPr>
          <p:nvPr/>
        </p:nvPicPr>
        <p:blipFill>
          <a:blip r:embed="rId2" cstate="print"/>
          <a:srcRect/>
          <a:stretch>
            <a:fillRect/>
          </a:stretch>
        </p:blipFill>
        <p:spPr bwMode="auto">
          <a:xfrm>
            <a:off x="0" y="2780928"/>
            <a:ext cx="5143500" cy="838200"/>
          </a:xfrm>
          <a:prstGeom prst="rect">
            <a:avLst/>
          </a:prstGeom>
          <a:noFill/>
          <a:ln w="9525">
            <a:noFill/>
            <a:miter lim="800000"/>
            <a:headEnd/>
            <a:tailEnd/>
          </a:ln>
        </p:spPr>
      </p:pic>
      <p:pic>
        <p:nvPicPr>
          <p:cNvPr id="77827" name="Picture 3"/>
          <p:cNvPicPr>
            <a:picLocks noChangeAspect="1" noChangeArrowheads="1"/>
          </p:cNvPicPr>
          <p:nvPr/>
        </p:nvPicPr>
        <p:blipFill>
          <a:blip r:embed="rId3" cstate="print"/>
          <a:srcRect/>
          <a:stretch>
            <a:fillRect/>
          </a:stretch>
        </p:blipFill>
        <p:spPr bwMode="auto">
          <a:xfrm>
            <a:off x="4324350" y="3617962"/>
            <a:ext cx="4819650" cy="819150"/>
          </a:xfrm>
          <a:prstGeom prst="rect">
            <a:avLst/>
          </a:prstGeom>
          <a:noFill/>
          <a:ln w="9525">
            <a:noFill/>
            <a:miter lim="800000"/>
            <a:headEnd/>
            <a:tailEnd/>
          </a:ln>
        </p:spPr>
      </p:pic>
      <p:pic>
        <p:nvPicPr>
          <p:cNvPr id="77828" name="Picture 4"/>
          <p:cNvPicPr>
            <a:picLocks noChangeAspect="1" noChangeArrowheads="1"/>
          </p:cNvPicPr>
          <p:nvPr/>
        </p:nvPicPr>
        <p:blipFill>
          <a:blip r:embed="rId4" cstate="print"/>
          <a:srcRect/>
          <a:stretch>
            <a:fillRect/>
          </a:stretch>
        </p:blipFill>
        <p:spPr bwMode="auto">
          <a:xfrm>
            <a:off x="0" y="4437112"/>
            <a:ext cx="4972050" cy="1924050"/>
          </a:xfrm>
          <a:prstGeom prst="rect">
            <a:avLst/>
          </a:prstGeom>
          <a:noFill/>
          <a:ln w="9525">
            <a:noFill/>
            <a:miter lim="800000"/>
            <a:headEnd/>
            <a:tailEnd/>
          </a:ln>
        </p:spPr>
      </p:pic>
      <p:pic>
        <p:nvPicPr>
          <p:cNvPr id="77829" name="Picture 5"/>
          <p:cNvPicPr>
            <a:picLocks noChangeAspect="1" noChangeArrowheads="1"/>
          </p:cNvPicPr>
          <p:nvPr/>
        </p:nvPicPr>
        <p:blipFill>
          <a:blip r:embed="rId5" cstate="print"/>
          <a:srcRect/>
          <a:stretch>
            <a:fillRect/>
          </a:stretch>
        </p:blipFill>
        <p:spPr bwMode="auto">
          <a:xfrm>
            <a:off x="4086225" y="6010275"/>
            <a:ext cx="5057775" cy="8477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19471</TotalTime>
  <Words>2994</Words>
  <Application>Microsoft Office PowerPoint</Application>
  <PresentationFormat>Presentazione su schermo (4:3)</PresentationFormat>
  <Paragraphs>264</Paragraphs>
  <Slides>33</Slides>
  <Notes>0</Notes>
  <HiddenSlides>0</HiddenSlides>
  <MMClips>0</MMClips>
  <ScaleCrop>false</ScaleCrop>
  <HeadingPairs>
    <vt:vector size="4" baseType="variant">
      <vt:variant>
        <vt:lpstr>Tema</vt:lpstr>
      </vt:variant>
      <vt:variant>
        <vt:i4>1</vt:i4>
      </vt:variant>
      <vt:variant>
        <vt:lpstr>Titoli diapositive</vt:lpstr>
      </vt:variant>
      <vt:variant>
        <vt:i4>33</vt:i4>
      </vt:variant>
    </vt:vector>
  </HeadingPairs>
  <TitlesOfParts>
    <vt:vector size="34" baseType="lpstr">
      <vt:lpstr>Tema di Office</vt:lpstr>
      <vt:lpstr>The blogging researcher: social value, opportunities, challenges</vt:lpstr>
      <vt:lpstr>Personal blogging history</vt:lpstr>
      <vt:lpstr>Contents</vt:lpstr>
      <vt:lpstr>What is a blog</vt:lpstr>
      <vt:lpstr>How did we  get here? </vt:lpstr>
      <vt:lpstr>Presentazione standard di PowerPoint</vt:lpstr>
      <vt:lpstr>Technology of blogs:  interfaces and tools</vt:lpstr>
      <vt:lpstr>Why to blog ? The social value</vt:lpstr>
      <vt:lpstr>A simple example</vt:lpstr>
      <vt:lpstr>Another one:  the end-of-the-world machine</vt:lpstr>
      <vt:lpstr>Competing for the first page on search engines</vt:lpstr>
      <vt:lpstr>Bridging the gap</vt:lpstr>
      <vt:lpstr>Why funding research ?</vt:lpstr>
      <vt:lpstr>Opportunities</vt:lpstr>
      <vt:lpstr>Cultural enrichment</vt:lpstr>
      <vt:lpstr>Other benefits</vt:lpstr>
      <vt:lpstr>Reasons NOT to blog</vt:lpstr>
      <vt:lpstr>Nocuous interactions</vt:lpstr>
      <vt:lpstr>The threat of “bad press”</vt:lpstr>
      <vt:lpstr>315 Physicists Report Failure in Search for Supersymmetry</vt:lpstr>
      <vt:lpstr>The perfectible communication flow  between exp’ts and science magazines</vt:lpstr>
      <vt:lpstr>Presentazione standard di PowerPoint</vt:lpstr>
      <vt:lpstr>The multi-B MSSM Higgs signal by DZERO, circa 2007</vt:lpstr>
      <vt:lpstr>Presentazione standard di PowerPoint</vt:lpstr>
      <vt:lpstr>A few tips on communicating science through a blog</vt:lpstr>
      <vt:lpstr>The title </vt:lpstr>
      <vt:lpstr>Writing style, layout, images, and the five lines rule</vt:lpstr>
      <vt:lpstr>Layout</vt:lpstr>
      <vt:lpstr>The five lines rule</vt:lpstr>
      <vt:lpstr>Lower the level or strive for correctness at all costs ?</vt:lpstr>
      <vt:lpstr>Engaging readers</vt:lpstr>
      <vt:lpstr>Conclusions</vt:lpstr>
      <vt:lpstr>Presentazione standard di PowerPoint</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Journalism  in the era of  Science Blogging</dc:title>
  <dc:creator>Sezione di Padova</dc:creator>
  <cp:lastModifiedBy>Sezione di Padova</cp:lastModifiedBy>
  <cp:revision>48</cp:revision>
  <dcterms:created xsi:type="dcterms:W3CDTF">2014-06-03T10:12:08Z</dcterms:created>
  <dcterms:modified xsi:type="dcterms:W3CDTF">2016-03-02T16:55:46Z</dcterms:modified>
</cp:coreProperties>
</file>