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72" r:id="rId2"/>
    <p:sldMasterId id="2147483678" r:id="rId3"/>
  </p:sldMasterIdLst>
  <p:notesMasterIdLst>
    <p:notesMasterId r:id="rId41"/>
  </p:notesMasterIdLst>
  <p:handoutMasterIdLst>
    <p:handoutMasterId r:id="rId42"/>
  </p:handoutMasterIdLst>
  <p:sldIdLst>
    <p:sldId id="295" r:id="rId4"/>
    <p:sldId id="312" r:id="rId5"/>
    <p:sldId id="297" r:id="rId6"/>
    <p:sldId id="301" r:id="rId7"/>
    <p:sldId id="349" r:id="rId8"/>
    <p:sldId id="350" r:id="rId9"/>
    <p:sldId id="318" r:id="rId10"/>
    <p:sldId id="356" r:id="rId11"/>
    <p:sldId id="351" r:id="rId12"/>
    <p:sldId id="352" r:id="rId13"/>
    <p:sldId id="353" r:id="rId14"/>
    <p:sldId id="354" r:id="rId15"/>
    <p:sldId id="367" r:id="rId16"/>
    <p:sldId id="368" r:id="rId17"/>
    <p:sldId id="369" r:id="rId18"/>
    <p:sldId id="370" r:id="rId19"/>
    <p:sldId id="371" r:id="rId20"/>
    <p:sldId id="372" r:id="rId21"/>
    <p:sldId id="373" r:id="rId22"/>
    <p:sldId id="361" r:id="rId23"/>
    <p:sldId id="360" r:id="rId24"/>
    <p:sldId id="374" r:id="rId25"/>
    <p:sldId id="362" r:id="rId26"/>
    <p:sldId id="363" r:id="rId27"/>
    <p:sldId id="364" r:id="rId28"/>
    <p:sldId id="365" r:id="rId29"/>
    <p:sldId id="366" r:id="rId30"/>
    <p:sldId id="355" r:id="rId31"/>
    <p:sldId id="299" r:id="rId32"/>
    <p:sldId id="341" r:id="rId33"/>
    <p:sldId id="340" r:id="rId34"/>
    <p:sldId id="343" r:id="rId35"/>
    <p:sldId id="344" r:id="rId36"/>
    <p:sldId id="347" r:id="rId37"/>
    <p:sldId id="310" r:id="rId38"/>
    <p:sldId id="328" r:id="rId39"/>
    <p:sldId id="333" r:id="rId40"/>
  </p:sldIdLst>
  <p:sldSz cx="9144000" cy="6858000" type="letter"/>
  <p:notesSz cx="7099300" cy="10234613"/>
  <p:defaultTextStyle>
    <a:defPPr>
      <a:defRPr lang="en-US"/>
    </a:defPPr>
    <a:lvl1pPr algn="l" rtl="0" fontAlgn="base">
      <a:spcBef>
        <a:spcPct val="0"/>
      </a:spcBef>
      <a:spcAft>
        <a:spcPct val="0"/>
      </a:spcAft>
      <a:defRPr sz="2400" kern="1200">
        <a:solidFill>
          <a:schemeClr val="hlink"/>
        </a:solidFill>
        <a:latin typeface="Comic Sans MS" pitchFamily="66" charset="0"/>
        <a:ea typeface="+mn-ea"/>
        <a:cs typeface="+mn-cs"/>
      </a:defRPr>
    </a:lvl1pPr>
    <a:lvl2pPr marL="457200" algn="l" rtl="0" fontAlgn="base">
      <a:spcBef>
        <a:spcPct val="0"/>
      </a:spcBef>
      <a:spcAft>
        <a:spcPct val="0"/>
      </a:spcAft>
      <a:defRPr sz="2400" kern="1200">
        <a:solidFill>
          <a:schemeClr val="hlink"/>
        </a:solidFill>
        <a:latin typeface="Comic Sans MS" pitchFamily="66" charset="0"/>
        <a:ea typeface="+mn-ea"/>
        <a:cs typeface="+mn-cs"/>
      </a:defRPr>
    </a:lvl2pPr>
    <a:lvl3pPr marL="914400" algn="l" rtl="0" fontAlgn="base">
      <a:spcBef>
        <a:spcPct val="0"/>
      </a:spcBef>
      <a:spcAft>
        <a:spcPct val="0"/>
      </a:spcAft>
      <a:defRPr sz="2400" kern="1200">
        <a:solidFill>
          <a:schemeClr val="hlink"/>
        </a:solidFill>
        <a:latin typeface="Comic Sans MS" pitchFamily="66" charset="0"/>
        <a:ea typeface="+mn-ea"/>
        <a:cs typeface="+mn-cs"/>
      </a:defRPr>
    </a:lvl3pPr>
    <a:lvl4pPr marL="1371600" algn="l" rtl="0" fontAlgn="base">
      <a:spcBef>
        <a:spcPct val="0"/>
      </a:spcBef>
      <a:spcAft>
        <a:spcPct val="0"/>
      </a:spcAft>
      <a:defRPr sz="2400" kern="1200">
        <a:solidFill>
          <a:schemeClr val="hlink"/>
        </a:solidFill>
        <a:latin typeface="Comic Sans MS" pitchFamily="66" charset="0"/>
        <a:ea typeface="+mn-ea"/>
        <a:cs typeface="+mn-cs"/>
      </a:defRPr>
    </a:lvl4pPr>
    <a:lvl5pPr marL="1828800" algn="l" rtl="0" fontAlgn="base">
      <a:spcBef>
        <a:spcPct val="0"/>
      </a:spcBef>
      <a:spcAft>
        <a:spcPct val="0"/>
      </a:spcAft>
      <a:defRPr sz="2400" kern="1200">
        <a:solidFill>
          <a:schemeClr val="hlink"/>
        </a:solidFill>
        <a:latin typeface="Comic Sans MS" pitchFamily="66" charset="0"/>
        <a:ea typeface="+mn-ea"/>
        <a:cs typeface="+mn-cs"/>
      </a:defRPr>
    </a:lvl5pPr>
    <a:lvl6pPr marL="2286000" algn="l" defTabSz="914400" rtl="0" eaLnBrk="1" latinLnBrk="0" hangingPunct="1">
      <a:defRPr sz="2400" kern="1200">
        <a:solidFill>
          <a:schemeClr val="hlink"/>
        </a:solidFill>
        <a:latin typeface="Comic Sans MS" pitchFamily="66" charset="0"/>
        <a:ea typeface="+mn-ea"/>
        <a:cs typeface="+mn-cs"/>
      </a:defRPr>
    </a:lvl6pPr>
    <a:lvl7pPr marL="2743200" algn="l" defTabSz="914400" rtl="0" eaLnBrk="1" latinLnBrk="0" hangingPunct="1">
      <a:defRPr sz="2400" kern="1200">
        <a:solidFill>
          <a:schemeClr val="hlink"/>
        </a:solidFill>
        <a:latin typeface="Comic Sans MS" pitchFamily="66" charset="0"/>
        <a:ea typeface="+mn-ea"/>
        <a:cs typeface="+mn-cs"/>
      </a:defRPr>
    </a:lvl7pPr>
    <a:lvl8pPr marL="3200400" algn="l" defTabSz="914400" rtl="0" eaLnBrk="1" latinLnBrk="0" hangingPunct="1">
      <a:defRPr sz="2400" kern="1200">
        <a:solidFill>
          <a:schemeClr val="hlink"/>
        </a:solidFill>
        <a:latin typeface="Comic Sans MS" pitchFamily="66" charset="0"/>
        <a:ea typeface="+mn-ea"/>
        <a:cs typeface="+mn-cs"/>
      </a:defRPr>
    </a:lvl8pPr>
    <a:lvl9pPr marL="3657600" algn="l" defTabSz="914400" rtl="0" eaLnBrk="1" latinLnBrk="0" hangingPunct="1">
      <a:defRPr sz="2400" kern="1200">
        <a:solidFill>
          <a:schemeClr va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5">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3365FB"/>
    <a:srgbClr val="FFFF66"/>
    <a:srgbClr val="00279F"/>
    <a:srgbClr val="FFCC66"/>
    <a:srgbClr val="006000"/>
    <a:srgbClr val="8CF4E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2" autoAdjust="0"/>
    <p:restoredTop sz="94671" autoAdjust="0"/>
  </p:normalViewPr>
  <p:slideViewPr>
    <p:cSldViewPr>
      <p:cViewPr varScale="1">
        <p:scale>
          <a:sx n="66" d="100"/>
          <a:sy n="66" d="100"/>
        </p:scale>
        <p:origin x="564" y="33"/>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75" d="100"/>
        <a:sy n="75" d="100"/>
      </p:scale>
      <p:origin x="0" y="0"/>
    </p:cViewPr>
  </p:sorterViewPr>
  <p:notesViewPr>
    <p:cSldViewPr>
      <p:cViewPr varScale="1">
        <p:scale>
          <a:sx n="50" d="100"/>
          <a:sy n="50" d="100"/>
        </p:scale>
        <p:origin x="-1290" y="-78"/>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4" Type="http://schemas.openxmlformats.org/officeDocument/2006/relationships/image" Target="../media/image2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6476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6150" y="4879975"/>
            <a:ext cx="5208588" cy="455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31" tIns="46816" rIns="93631" bIns="468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39" name="Rectangle 3"/>
          <p:cNvSpPr>
            <a:spLocks noGrp="1" noRot="1" noChangeAspect="1" noChangeArrowheads="1" noTextEdit="1"/>
          </p:cNvSpPr>
          <p:nvPr>
            <p:ph type="sldImg" idx="2"/>
          </p:nvPr>
        </p:nvSpPr>
        <p:spPr bwMode="auto">
          <a:xfrm>
            <a:off x="996950" y="763588"/>
            <a:ext cx="5113338" cy="3835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44353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924983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3752435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1546551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3368340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635530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442707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429496729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fld id="{3BF69ECE-4617-4BEA-8757-60C94F145183}" type="slidenum">
              <a:rPr lang="en-US" sz="2600"/>
              <a:pPr eaLnBrk="1" hangingPunct="1"/>
              <a:t>32</a:t>
            </a:fld>
            <a:endParaRPr lang="en-US" sz="26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endParaRPr lang="it-IT" smtClean="0"/>
          </a:p>
        </p:txBody>
      </p:sp>
    </p:spTree>
    <p:extLst>
      <p:ext uri="{BB962C8B-B14F-4D97-AF65-F5344CB8AC3E}">
        <p14:creationId xmlns:p14="http://schemas.microsoft.com/office/powerpoint/2010/main" val="1497145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429496729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fld id="{6693B356-DC1D-444F-8CD4-A9C6DE128A71}" type="slidenum">
              <a:rPr lang="en-US" sz="2600">
                <a:solidFill>
                  <a:srgbClr val="000000"/>
                </a:solidFill>
              </a:rPr>
              <a:pPr eaLnBrk="1" hangingPunct="1"/>
              <a:t>33</a:t>
            </a:fld>
            <a:endParaRPr lang="en-US" sz="2600">
              <a:solidFill>
                <a:srgbClr val="000000"/>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endParaRPr lang="it-IT" smtClean="0"/>
          </a:p>
        </p:txBody>
      </p:sp>
    </p:spTree>
    <p:extLst>
      <p:ext uri="{BB962C8B-B14F-4D97-AF65-F5344CB8AC3E}">
        <p14:creationId xmlns:p14="http://schemas.microsoft.com/office/powerpoint/2010/main" val="738766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429496729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fld id="{3F2C225F-6D04-4A96-99B4-073FF587FE93}" type="slidenum">
              <a:rPr lang="en-US" sz="2600">
                <a:solidFill>
                  <a:srgbClr val="000000"/>
                </a:solidFill>
              </a:rPr>
              <a:pPr eaLnBrk="1" hangingPunct="1"/>
              <a:t>34</a:t>
            </a:fld>
            <a:endParaRPr lang="en-US" sz="2600">
              <a:solidFill>
                <a:srgbClr val="000000"/>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endParaRPr lang="it-IT" smtClean="0"/>
          </a:p>
        </p:txBody>
      </p:sp>
    </p:spTree>
    <p:extLst>
      <p:ext uri="{BB962C8B-B14F-4D97-AF65-F5344CB8AC3E}">
        <p14:creationId xmlns:p14="http://schemas.microsoft.com/office/powerpoint/2010/main" val="2189185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1976067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292116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284117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1353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950100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918259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1877898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3335003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1270129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3587030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338795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dirty="0" smtClean="0"/>
              <a:t>Fare clic per modificare lo stile del sottotitolo dello schema</a:t>
            </a:r>
            <a:endParaRPr lang="it-IT" dirty="0"/>
          </a:p>
        </p:txBody>
      </p:sp>
      <p:sp>
        <p:nvSpPr>
          <p:cNvPr id="5" name="Segnaposto testo 4"/>
          <p:cNvSpPr>
            <a:spLocks noGrp="1"/>
          </p:cNvSpPr>
          <p:nvPr>
            <p:ph type="body" sz="quarter" idx="10"/>
          </p:nvPr>
        </p:nvSpPr>
        <p:spPr>
          <a:xfrm>
            <a:off x="3563938" y="6597650"/>
            <a:ext cx="1871662" cy="1444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5873415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p>
            <a:r>
              <a:rPr lang="it-IT" smtClean="0"/>
              <a:t>Giorgio</a:t>
            </a:r>
            <a:endParaRPr lang="en-US" dirty="0"/>
          </a:p>
        </p:txBody>
      </p:sp>
      <p:sp>
        <p:nvSpPr>
          <p:cNvPr id="4" name="Segnaposto piè di pagina 3"/>
          <p:cNvSpPr>
            <a:spLocks noGrp="1"/>
          </p:cNvSpPr>
          <p:nvPr>
            <p:ph type="ftr" sz="quarter" idx="11"/>
          </p:nvPr>
        </p:nvSpPr>
        <p:spPr>
          <a:xfrm>
            <a:off x="2667000" y="6356350"/>
            <a:ext cx="3810000" cy="365125"/>
          </a:xfrm>
          <a:prstGeom prst="rect">
            <a:avLst/>
          </a:prstGeom>
        </p:spPr>
        <p:txBody>
          <a:bodyPr/>
          <a:lstStyle>
            <a:lvl1pPr>
              <a:defRPr/>
            </a:lvl1pPr>
          </a:lstStyle>
          <a:p>
            <a:pPr>
              <a:defRPr/>
            </a:pPr>
            <a:r>
              <a:rPr lang="en-US" dirty="0" smtClean="0"/>
              <a:t>Giorgio </a:t>
            </a:r>
            <a:r>
              <a:rPr lang="en-US" dirty="0" err="1" smtClean="0"/>
              <a:t>Chiarelli</a:t>
            </a:r>
            <a:endParaRPr lang="en-US" dirty="0"/>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pPr>
              <a:defRPr/>
            </a:pPr>
            <a:fld id="{309D3965-9E58-4453-9992-68241A1B3A5A}" type="slidenum">
              <a:rPr lang="en-US" smtClean="0"/>
              <a:pPr>
                <a:defRPr/>
              </a:pPr>
              <a:t>‹#›</a:t>
            </a:fld>
            <a:endParaRPr lang="en-US"/>
          </a:p>
        </p:txBody>
      </p:sp>
    </p:spTree>
    <p:extLst>
      <p:ext uri="{BB962C8B-B14F-4D97-AF65-F5344CB8AC3E}">
        <p14:creationId xmlns:p14="http://schemas.microsoft.com/office/powerpoint/2010/main" val="23384581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a:xfrm>
            <a:off x="457200" y="6356350"/>
            <a:ext cx="2133600" cy="365125"/>
          </a:xfrm>
          <a:prstGeom prst="rect">
            <a:avLst/>
          </a:prstGeom>
        </p:spPr>
        <p:txBody>
          <a:bodyPr/>
          <a:lstStyle/>
          <a:p>
            <a:r>
              <a:rPr lang="it-IT" dirty="0" smtClean="0"/>
              <a:t>Giorgio Chiarelli</a:t>
            </a:r>
            <a:endParaRPr lang="en-US" dirty="0"/>
          </a:p>
        </p:txBody>
      </p:sp>
      <p:sp>
        <p:nvSpPr>
          <p:cNvPr id="4" name="Segnaposto piè di pagina 3"/>
          <p:cNvSpPr>
            <a:spLocks noGrp="1"/>
          </p:cNvSpPr>
          <p:nvPr>
            <p:ph type="ftr" sz="quarter" idx="11"/>
          </p:nvPr>
        </p:nvSpPr>
        <p:spPr>
          <a:xfrm>
            <a:off x="2667000" y="6356350"/>
            <a:ext cx="3810000" cy="365125"/>
          </a:xfrm>
          <a:prstGeom prst="rect">
            <a:avLst/>
          </a:prstGeom>
        </p:spPr>
        <p:txBody>
          <a:bodyPr/>
          <a:lstStyle/>
          <a:p>
            <a:pPr>
              <a:defRPr/>
            </a:pPr>
            <a:r>
              <a:rPr lang="en-US" dirty="0" smtClean="0"/>
              <a:t>G. </a:t>
            </a:r>
            <a:r>
              <a:rPr lang="en-US" dirty="0" err="1" smtClean="0"/>
              <a:t>Chiarelli</a:t>
            </a:r>
            <a:endParaRPr lang="en-US" dirty="0"/>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pPr>
              <a:defRPr/>
            </a:pPr>
            <a:fld id="{309D3965-9E58-4453-9992-68241A1B3A5A}" type="slidenum">
              <a:rPr lang="en-US" smtClean="0"/>
              <a:pPr>
                <a:defRPr/>
              </a:pPr>
              <a:t>‹#›</a:t>
            </a:fld>
            <a:endParaRPr lang="en-US"/>
          </a:p>
        </p:txBody>
      </p:sp>
      <p:sp>
        <p:nvSpPr>
          <p:cNvPr id="2" name="Titolo 1"/>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7479544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atin typeface="Comic Sans MS" pitchFamily="66" charset="0"/>
              </a:defRPr>
            </a:lvl1pPr>
          </a:lstStyle>
          <a:p>
            <a:pPr>
              <a:defRPr/>
            </a:pPr>
            <a:endParaRPr lang="en-US"/>
          </a:p>
        </p:txBody>
      </p:sp>
      <p:sp>
        <p:nvSpPr>
          <p:cNvPr id="4" name="Segnaposto piè di pagina 3"/>
          <p:cNvSpPr>
            <a:spLocks noGrp="1"/>
          </p:cNvSpPr>
          <p:nvPr>
            <p:ph type="ftr" sz="quarter" idx="11"/>
          </p:nvPr>
        </p:nvSpPr>
        <p:spPr/>
        <p:txBody>
          <a:bodyPr/>
          <a:lstStyle>
            <a:lvl1pPr>
              <a:defRPr>
                <a:latin typeface="Comic Sans MS" pitchFamily="66" charset="0"/>
              </a:defRPr>
            </a:lvl1pPr>
          </a:lstStyle>
          <a:p>
            <a:pPr>
              <a:defRPr/>
            </a:pPr>
            <a:endParaRPr lang="en-US"/>
          </a:p>
        </p:txBody>
      </p:sp>
      <p:sp>
        <p:nvSpPr>
          <p:cNvPr id="5" name="Segnaposto numero diapositiva 4"/>
          <p:cNvSpPr>
            <a:spLocks noGrp="1"/>
          </p:cNvSpPr>
          <p:nvPr>
            <p:ph type="sldNum" sz="quarter" idx="12"/>
          </p:nvPr>
        </p:nvSpPr>
        <p:spPr/>
        <p:txBody>
          <a:bodyPr/>
          <a:lstStyle>
            <a:lvl1pPr>
              <a:defRPr>
                <a:latin typeface="Comic Sans MS" pitchFamily="66" charset="0"/>
              </a:defRPr>
            </a:lvl1pPr>
          </a:lstStyle>
          <a:p>
            <a:pPr>
              <a:defRPr/>
            </a:pPr>
            <a:fld id="{E5AE82D9-E806-4FB0-A20E-C38052ED29E3}" type="slidenum">
              <a:rPr lang="en-US"/>
              <a:pPr>
                <a:defRPr/>
              </a:pPr>
              <a:t>‹#›</a:t>
            </a:fld>
            <a:endParaRPr lang="en-US"/>
          </a:p>
        </p:txBody>
      </p:sp>
    </p:spTree>
    <p:extLst>
      <p:ext uri="{BB962C8B-B14F-4D97-AF65-F5344CB8AC3E}">
        <p14:creationId xmlns:p14="http://schemas.microsoft.com/office/powerpoint/2010/main" val="30834816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atin typeface="Comic Sans MS" pitchFamily="66" charset="0"/>
              </a:defRPr>
            </a:lvl1pPr>
          </a:lstStyle>
          <a:p>
            <a:pPr>
              <a:defRPr/>
            </a:pPr>
            <a:endParaRPr lang="en-US"/>
          </a:p>
        </p:txBody>
      </p:sp>
      <p:sp>
        <p:nvSpPr>
          <p:cNvPr id="5" name="Segnaposto piè di pagina 4"/>
          <p:cNvSpPr>
            <a:spLocks noGrp="1"/>
          </p:cNvSpPr>
          <p:nvPr>
            <p:ph type="ftr" sz="quarter" idx="11"/>
          </p:nvPr>
        </p:nvSpPr>
        <p:spPr/>
        <p:txBody>
          <a:bodyPr/>
          <a:lstStyle>
            <a:lvl1pPr>
              <a:defRPr>
                <a:latin typeface="Comic Sans MS" pitchFamily="66" charset="0"/>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atin typeface="Comic Sans MS" pitchFamily="66" charset="0"/>
              </a:defRPr>
            </a:lvl1pPr>
          </a:lstStyle>
          <a:p>
            <a:pPr>
              <a:defRPr/>
            </a:pPr>
            <a:fld id="{DDFDC032-D877-4FDE-BB0D-E5C93F8AC281}" type="slidenum">
              <a:rPr lang="en-US"/>
              <a:pPr>
                <a:defRPr/>
              </a:pPr>
              <a:t>‹#›</a:t>
            </a:fld>
            <a:endParaRPr lang="en-US"/>
          </a:p>
        </p:txBody>
      </p:sp>
    </p:spTree>
    <p:extLst>
      <p:ext uri="{BB962C8B-B14F-4D97-AF65-F5344CB8AC3E}">
        <p14:creationId xmlns:p14="http://schemas.microsoft.com/office/powerpoint/2010/main" val="28120399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Titolo 4"/>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228334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Tree>
    <p:extLst>
      <p:ext uri="{BB962C8B-B14F-4D97-AF65-F5344CB8AC3E}">
        <p14:creationId xmlns:p14="http://schemas.microsoft.com/office/powerpoint/2010/main" val="4453847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81000" y="990600"/>
            <a:ext cx="40767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10100" y="990600"/>
            <a:ext cx="40767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16670296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590863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1054100" y="217488"/>
            <a:ext cx="7190308" cy="1123280"/>
          </a:xfrm>
        </p:spPr>
        <p:txBody>
          <a:bodyPr/>
          <a:lstStyle/>
          <a:p>
            <a:r>
              <a:rPr lang="it-IT" dirty="0" smtClean="0"/>
              <a:t>Fare clic per modificare lo stile del titolo</a:t>
            </a:r>
            <a:endParaRPr lang="it-IT" dirty="0"/>
          </a:p>
        </p:txBody>
      </p:sp>
    </p:spTree>
    <p:extLst>
      <p:ext uri="{BB962C8B-B14F-4D97-AF65-F5344CB8AC3E}">
        <p14:creationId xmlns:p14="http://schemas.microsoft.com/office/powerpoint/2010/main" val="2879218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2856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extLst>
      <p:ext uri="{BB962C8B-B14F-4D97-AF65-F5344CB8AC3E}">
        <p14:creationId xmlns:p14="http://schemas.microsoft.com/office/powerpoint/2010/main" val="27478735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AndChart" preserve="1">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1054100" y="217488"/>
            <a:ext cx="7023100" cy="620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81000" y="990600"/>
            <a:ext cx="4076700" cy="5486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grafico 3"/>
          <p:cNvSpPr>
            <a:spLocks noGrp="1"/>
          </p:cNvSpPr>
          <p:nvPr>
            <p:ph type="chart" sz="half" idx="2"/>
          </p:nvPr>
        </p:nvSpPr>
        <p:spPr>
          <a:xfrm>
            <a:off x="4610100" y="990600"/>
            <a:ext cx="4076700" cy="5486400"/>
          </a:xfrm>
        </p:spPr>
        <p:txBody>
          <a:bodyPr/>
          <a:lstStyle/>
          <a:p>
            <a:pPr lvl="0"/>
            <a:endParaRPr lang="it-IT" noProof="0" smtClean="0"/>
          </a:p>
        </p:txBody>
      </p:sp>
    </p:spTree>
    <p:extLst>
      <p:ext uri="{BB962C8B-B14F-4D97-AF65-F5344CB8AC3E}">
        <p14:creationId xmlns:p14="http://schemas.microsoft.com/office/powerpoint/2010/main" val="30570004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2"/>
          <p:cNvSpPr>
            <a:spLocks noChangeArrowheads="1"/>
          </p:cNvSpPr>
          <p:nvPr/>
        </p:nvSpPr>
        <p:spPr bwMode="auto">
          <a:xfrm>
            <a:off x="228600" y="0"/>
            <a:ext cx="8623300" cy="6553200"/>
          </a:xfrm>
          <a:prstGeom prst="roundRect">
            <a:avLst>
              <a:gd name="adj" fmla="val 3356"/>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spcBef>
                <a:spcPct val="50000"/>
              </a:spcBef>
            </a:pPr>
            <a:endParaRPr lang="en-US" sz="1600">
              <a:solidFill>
                <a:srgbClr val="8CF4EA"/>
              </a:solidFill>
              <a:latin typeface="Times New Roman" pitchFamily="18" charset="0"/>
            </a:endParaRPr>
          </a:p>
          <a:p>
            <a:pPr algn="ctr"/>
            <a:endParaRPr lang="en-US">
              <a:solidFill>
                <a:schemeClr val="tx1"/>
              </a:solidFill>
              <a:latin typeface="Arial" charset="0"/>
            </a:endParaRPr>
          </a:p>
        </p:txBody>
      </p:sp>
      <p:sp>
        <p:nvSpPr>
          <p:cNvPr id="1027" name="Rectangle 3"/>
          <p:cNvSpPr>
            <a:spLocks noGrp="1" noChangeArrowheads="1"/>
          </p:cNvSpPr>
          <p:nvPr>
            <p:ph type="title"/>
          </p:nvPr>
        </p:nvSpPr>
        <p:spPr bwMode="auto">
          <a:xfrm>
            <a:off x="1054100" y="217488"/>
            <a:ext cx="7023100" cy="620712"/>
          </a:xfrm>
          <a:prstGeom prst="rect">
            <a:avLst/>
          </a:prstGeom>
          <a:solidFill>
            <a:srgbClr val="FFFF00"/>
          </a:solidFill>
          <a:ln w="12700">
            <a:solidFill>
              <a:schemeClr val="tx1"/>
            </a:solidFill>
            <a:miter lim="800000"/>
            <a:headEnd/>
            <a:tailEnd/>
          </a:ln>
          <a:effectLst>
            <a:outerShdw dist="107763" dir="2700000" algn="ctr" rotWithShape="0">
              <a:srgbClr val="114FFB"/>
            </a:outerShdw>
          </a:effectLst>
        </p:spPr>
        <p:txBody>
          <a:bodyPr vert="horz" wrap="square" lIns="90488" tIns="44450" rIns="90488" bIns="44450" numCol="1" anchor="ctr" anchorCtr="0" compatLnSpc="1">
            <a:prstTxWarp prst="textNoShape">
              <a:avLst/>
            </a:prstTxWarp>
          </a:bodyPr>
          <a:lstStyle/>
          <a:p>
            <a:pPr lvl="0"/>
            <a:r>
              <a:rPr lang="en-US" dirty="0" smtClean="0"/>
              <a:t>Click to edit Master</a:t>
            </a:r>
          </a:p>
        </p:txBody>
      </p:sp>
      <p:sp>
        <p:nvSpPr>
          <p:cNvPr id="1028" name="Rectangle 4"/>
          <p:cNvSpPr>
            <a:spLocks noGrp="1" noChangeArrowheads="1"/>
          </p:cNvSpPr>
          <p:nvPr>
            <p:ph type="body" idx="1"/>
          </p:nvPr>
        </p:nvSpPr>
        <p:spPr bwMode="auto">
          <a:xfrm>
            <a:off x="381000" y="990600"/>
            <a:ext cx="83058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Text Box 6"/>
          <p:cNvSpPr txBox="1">
            <a:spLocks noChangeArrowheads="1"/>
          </p:cNvSpPr>
          <p:nvPr/>
        </p:nvSpPr>
        <p:spPr bwMode="auto">
          <a:xfrm>
            <a:off x="8382000" y="6521450"/>
            <a:ext cx="762000" cy="3365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eaLnBrk="1" hangingPunct="1">
              <a:spcBef>
                <a:spcPct val="50000"/>
              </a:spcBef>
              <a:defRPr/>
            </a:pPr>
            <a:fld id="{635491E4-5289-4F27-A5E9-FAAC5EBE51AB}" type="slidenum">
              <a:rPr lang="en-US" sz="1600" smtClean="0">
                <a:latin typeface="Times New Roman" pitchFamily="18" charset="0"/>
              </a:rPr>
              <a:pPr algn="ctr" eaLnBrk="1" hangingPunct="1">
                <a:spcBef>
                  <a:spcPct val="50000"/>
                </a:spcBef>
                <a:defRPr/>
              </a:pPr>
              <a:t>‹#›</a:t>
            </a:fld>
            <a:endParaRPr lang="en-US" sz="1600" smtClean="0">
              <a:solidFill>
                <a:srgbClr val="8CF4EA"/>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7" r:id="rId10"/>
    <p:sldLayoutId id="2147483798"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2pPr>
      <a:lvl3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3pPr>
      <a:lvl4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4pPr>
      <a:lvl5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9pPr>
    </p:titleStyle>
    <p:bodyStyle>
      <a:lvl1pPr marL="342900" indent="-342900" algn="l" rtl="0" eaLnBrk="0" fontAlgn="base" hangingPunct="0">
        <a:lnSpc>
          <a:spcPct val="85000"/>
        </a:lnSpc>
        <a:spcBef>
          <a:spcPct val="10000"/>
        </a:spcBef>
        <a:spcAft>
          <a:spcPct val="0"/>
        </a:spcAft>
        <a:buClr>
          <a:schemeClr val="hlink"/>
        </a:buClr>
        <a:buFont typeface="Wingdings" pitchFamily="2" charset="2"/>
        <a:buChar char=" "/>
        <a:defRPr sz="2800">
          <a:solidFill>
            <a:srgbClr val="3365FB"/>
          </a:solidFill>
          <a:latin typeface="+mn-lt"/>
          <a:ea typeface="+mn-ea"/>
          <a:cs typeface="+mn-cs"/>
        </a:defRPr>
      </a:lvl1pPr>
      <a:lvl2pPr marL="742950" indent="-285750" algn="l" rtl="0" eaLnBrk="0" fontAlgn="base" hangingPunct="0">
        <a:lnSpc>
          <a:spcPct val="95000"/>
        </a:lnSpc>
        <a:spcBef>
          <a:spcPct val="20000"/>
        </a:spcBef>
        <a:spcAft>
          <a:spcPct val="0"/>
        </a:spcAft>
        <a:buClr>
          <a:schemeClr val="tx1"/>
        </a:buClr>
        <a:buFont typeface="Wingdings 2" pitchFamily="18" charset="2"/>
        <a:buChar char="C"/>
        <a:defRPr sz="2400">
          <a:solidFill>
            <a:schemeClr val="tx1"/>
          </a:solidFill>
          <a:latin typeface="+mn-lt"/>
        </a:defRPr>
      </a:lvl2pPr>
      <a:lvl3pPr marL="1143000" indent="-228600" algn="l" rtl="0" eaLnBrk="0" fontAlgn="base" hangingPunct="0">
        <a:lnSpc>
          <a:spcPct val="90000"/>
        </a:lnSpc>
        <a:spcBef>
          <a:spcPct val="20000"/>
        </a:spcBef>
        <a:spcAft>
          <a:spcPct val="0"/>
        </a:spcAft>
        <a:buClr>
          <a:srgbClr val="000000"/>
        </a:buClr>
        <a:buFont typeface="Wingdings" pitchFamily="2" charset="2"/>
        <a:buChar char="ð"/>
        <a:defRPr sz="2400">
          <a:solidFill>
            <a:srgbClr val="3365FB"/>
          </a:solidFill>
          <a:latin typeface="+mn-lt"/>
        </a:defRPr>
      </a:lvl3pPr>
      <a:lvl4pPr marL="1600200" indent="-228600" algn="l" rtl="0" eaLnBrk="0" fontAlgn="base" hangingPunct="0">
        <a:lnSpc>
          <a:spcPct val="85000"/>
        </a:lnSpc>
        <a:spcBef>
          <a:spcPct val="20000"/>
        </a:spcBef>
        <a:spcAft>
          <a:spcPct val="0"/>
        </a:spcAft>
        <a:buClr>
          <a:srgbClr val="414141"/>
        </a:buClr>
        <a:buFont typeface="Wingdings" pitchFamily="2" charset="2"/>
        <a:buChar char="à"/>
        <a:defRPr sz="2000">
          <a:solidFill>
            <a:schemeClr val="accent2"/>
          </a:solidFill>
          <a:latin typeface="+mn-lt"/>
        </a:defRPr>
      </a:lvl4pPr>
      <a:lvl5pPr marL="2057400" indent="-228600" algn="l" rtl="0" eaLnBrk="0" fontAlgn="base" hangingPunct="0">
        <a:lnSpc>
          <a:spcPct val="80000"/>
        </a:lnSpc>
        <a:spcBef>
          <a:spcPct val="20000"/>
        </a:spcBef>
        <a:spcAft>
          <a:spcPct val="0"/>
        </a:spcAft>
        <a:buChar char="•"/>
        <a:defRPr sz="2000">
          <a:solidFill>
            <a:schemeClr val="tx1"/>
          </a:solidFill>
          <a:latin typeface="+mn-lt"/>
        </a:defRPr>
      </a:lvl5pPr>
      <a:lvl6pPr marL="2514600" indent="-228600" algn="l" rtl="0" fontAlgn="base">
        <a:lnSpc>
          <a:spcPct val="80000"/>
        </a:lnSpc>
        <a:spcBef>
          <a:spcPct val="20000"/>
        </a:spcBef>
        <a:spcAft>
          <a:spcPct val="0"/>
        </a:spcAft>
        <a:buChar char="•"/>
        <a:defRPr sz="2000">
          <a:solidFill>
            <a:schemeClr val="tx1"/>
          </a:solidFill>
          <a:latin typeface="+mn-lt"/>
        </a:defRPr>
      </a:lvl6pPr>
      <a:lvl7pPr marL="2971800" indent="-228600" algn="l" rtl="0" fontAlgn="base">
        <a:lnSpc>
          <a:spcPct val="80000"/>
        </a:lnSpc>
        <a:spcBef>
          <a:spcPct val="20000"/>
        </a:spcBef>
        <a:spcAft>
          <a:spcPct val="0"/>
        </a:spcAft>
        <a:buChar char="•"/>
        <a:defRPr sz="2000">
          <a:solidFill>
            <a:schemeClr val="tx1"/>
          </a:solidFill>
          <a:latin typeface="+mn-lt"/>
        </a:defRPr>
      </a:lvl7pPr>
      <a:lvl8pPr marL="3429000" indent="-228600" algn="l" rtl="0" fontAlgn="base">
        <a:lnSpc>
          <a:spcPct val="80000"/>
        </a:lnSpc>
        <a:spcBef>
          <a:spcPct val="20000"/>
        </a:spcBef>
        <a:spcAft>
          <a:spcPct val="0"/>
        </a:spcAft>
        <a:buChar char="•"/>
        <a:defRPr sz="2000">
          <a:solidFill>
            <a:schemeClr val="tx1"/>
          </a:solidFill>
          <a:latin typeface="+mn-lt"/>
        </a:defRPr>
      </a:lvl8pPr>
      <a:lvl9pPr marL="3886200" indent="-228600" algn="l" rtl="0" fontAlgn="base">
        <a:lnSpc>
          <a:spcPct val="80000"/>
        </a:lnSpc>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2EE8E8A6-2CE1-46DD-8CD9-62271576222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5" r:id="rId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3361816E-B875-417F-8BF0-7D07EF962F7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6" r:id="rId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15.png"/><Relationship Id="rId3" Type="http://schemas.openxmlformats.org/officeDocument/2006/relationships/notesSlide" Target="../notesSlides/notesSlide12.xml"/><Relationship Id="rId7" Type="http://schemas.openxmlformats.org/officeDocument/2006/relationships/oleObject" Target="../embeddings/oleObject5.bin"/><Relationship Id="rId12" Type="http://schemas.openxmlformats.org/officeDocument/2006/relationships/oleObject" Target="../embeddings/oleObject9.bin"/><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oleObject" Target="../embeddings/oleObject8.bin"/><Relationship Id="rId5" Type="http://schemas.openxmlformats.org/officeDocument/2006/relationships/image" Target="../media/image13.png"/><Relationship Id="rId15" Type="http://schemas.openxmlformats.org/officeDocument/2006/relationships/image" Target="../media/image17.jpeg"/><Relationship Id="rId10" Type="http://schemas.openxmlformats.org/officeDocument/2006/relationships/oleObject" Target="../embeddings/oleObject7.bin"/><Relationship Id="rId4" Type="http://schemas.openxmlformats.org/officeDocument/2006/relationships/oleObject" Target="../embeddings/oleObject3.bin"/><Relationship Id="rId9" Type="http://schemas.openxmlformats.org/officeDocument/2006/relationships/image" Target="../media/image14.png"/><Relationship Id="rId14" Type="http://schemas.openxmlformats.org/officeDocument/2006/relationships/image" Target="../media/image16.jpe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13.xml"/><Relationship Id="rId7" Type="http://schemas.openxmlformats.org/officeDocument/2006/relationships/image" Target="../media/image19.png"/><Relationship Id="rId12" Type="http://schemas.openxmlformats.org/officeDocument/2006/relationships/image" Target="../media/image22.jpg"/><Relationship Id="rId2" Type="http://schemas.openxmlformats.org/officeDocument/2006/relationships/slideLayout" Target="../slideLayouts/slideLayout11.xml"/><Relationship Id="rId1" Type="http://schemas.openxmlformats.org/officeDocument/2006/relationships/vmlDrawing" Target="../drawings/vmlDrawing4.vml"/><Relationship Id="rId6" Type="http://schemas.openxmlformats.org/officeDocument/2006/relationships/oleObject" Target="../embeddings/oleObject11.bin"/><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wmf"/><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3" Type="http://schemas.openxmlformats.org/officeDocument/2006/relationships/hyperlink" Target="http://it.wikipedia.org/wiki/Leibniz" TargetMode="External"/><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5.png"/><Relationship Id="rId5" Type="http://schemas.openxmlformats.org/officeDocument/2006/relationships/image" Target="../media/image33.wmf"/><Relationship Id="rId4" Type="http://schemas.openxmlformats.org/officeDocument/2006/relationships/oleObject" Target="../embeddings/oleObject14.bin"/></Relationships>
</file>

<file path=ppt/slides/_rels/slide2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11.xml"/><Relationship Id="rId6" Type="http://schemas.openxmlformats.org/officeDocument/2006/relationships/image" Target="../media/image40.jpg"/><Relationship Id="rId5" Type="http://schemas.openxmlformats.org/officeDocument/2006/relationships/image" Target="../media/image39.jpg"/><Relationship Id="rId4" Type="http://schemas.openxmlformats.org/officeDocument/2006/relationships/image" Target="../media/image38.jp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gg-FixedScale-Short2.gif" TargetMode="External"/><Relationship Id="rId2" Type="http://schemas.openxmlformats.org/officeDocument/2006/relationships/hyperlink" Target="file:///C:\Users\giorgio.WIN-PI-INFN\Documents\didattica\didattica-scuole\MASTERCLASS\MC%202009.10\Hgg-FixedScale-Short2.gif" TargetMode="Externa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4l-FixedScale-NoMuProf2.gif" TargetMode="Externa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slide" Target="slide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0" y="381000"/>
            <a:ext cx="7772400" cy="1752600"/>
          </a:xfrm>
        </p:spPr>
        <p:txBody>
          <a:bodyPr/>
          <a:lstStyle/>
          <a:p>
            <a:pPr eaLnBrk="1" hangingPunct="1">
              <a:defRPr/>
            </a:pPr>
            <a:r>
              <a:rPr lang="en-US" smtClean="0"/>
              <a:t>Introduzione alla fisica delle particelle ed al </a:t>
            </a:r>
            <a:br>
              <a:rPr lang="en-US" smtClean="0"/>
            </a:br>
            <a:r>
              <a:rPr lang="en-US" smtClean="0"/>
              <a:t>Modello Standard</a:t>
            </a:r>
            <a:endParaRPr lang="en-US" sz="2800" smtClean="0">
              <a:latin typeface="Symbol" pitchFamily="18" charset="2"/>
            </a:endParaRPr>
          </a:p>
        </p:txBody>
      </p:sp>
      <p:sp>
        <p:nvSpPr>
          <p:cNvPr id="6147" name="Rectangle 3"/>
          <p:cNvSpPr>
            <a:spLocks noGrp="1" noChangeArrowheads="1"/>
          </p:cNvSpPr>
          <p:nvPr>
            <p:ph type="subTitle" idx="1"/>
          </p:nvPr>
        </p:nvSpPr>
        <p:spPr>
          <a:xfrm>
            <a:off x="1371600" y="3352800"/>
            <a:ext cx="6400800" cy="1219200"/>
          </a:xfrm>
        </p:spPr>
        <p:txBody>
          <a:bodyPr/>
          <a:lstStyle/>
          <a:p>
            <a:pPr eaLnBrk="1" hangingPunct="1"/>
            <a:r>
              <a:rPr lang="en-US" smtClean="0"/>
              <a:t>Giorgio Chiarelli</a:t>
            </a:r>
          </a:p>
          <a:p>
            <a:pPr eaLnBrk="1" hangingPunct="1"/>
            <a:r>
              <a:rPr lang="en-US" smtClean="0"/>
              <a:t>Istituto Nazionale di Fisica Nucleare</a:t>
            </a:r>
          </a:p>
          <a:p>
            <a:pPr eaLnBrk="1" hangingPunct="1"/>
            <a:r>
              <a:rPr lang="en-US" smtClean="0"/>
              <a:t>Sezione di Pisa </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p:txBody>
          <a:bodyPr/>
          <a:lstStyle/>
          <a:p>
            <a:pPr eaLnBrk="1" hangingPunct="1">
              <a:defRPr/>
            </a:pPr>
            <a:r>
              <a:rPr lang="en-US" smtClean="0"/>
              <a:t>Il concetto di decadimento</a:t>
            </a:r>
            <a:endParaRPr lang="en-GB" smtClean="0"/>
          </a:p>
        </p:txBody>
      </p:sp>
      <p:sp>
        <p:nvSpPr>
          <p:cNvPr id="15363" name="Rectangle 3"/>
          <p:cNvSpPr>
            <a:spLocks noGrp="1" noChangeArrowheads="1"/>
          </p:cNvSpPr>
          <p:nvPr>
            <p:ph type="body" idx="1"/>
          </p:nvPr>
        </p:nvSpPr>
        <p:spPr/>
        <p:txBody>
          <a:bodyPr/>
          <a:lstStyle/>
          <a:p>
            <a:pPr eaLnBrk="1" hangingPunct="1"/>
            <a:r>
              <a:rPr lang="it-IT" smtClean="0"/>
              <a:t>La nostra conoscenza delle particelle elementari è, molto spesso, indiretta</a:t>
            </a:r>
          </a:p>
          <a:p>
            <a:pPr lvl="1" eaLnBrk="1" hangingPunct="1"/>
            <a:r>
              <a:rPr lang="it-IT" smtClean="0"/>
              <a:t>Nei nostri rivelatori osserviamo solo particelle che vivono abbastanza a lungo da lasciare un segnale nell’attraversamento dei detecors</a:t>
            </a:r>
          </a:p>
          <a:p>
            <a:pPr lvl="1" eaLnBrk="1" hangingPunct="1"/>
            <a:endParaRPr lang="it-IT" smtClean="0"/>
          </a:p>
          <a:p>
            <a:pPr eaLnBrk="1" hangingPunct="1"/>
            <a:r>
              <a:rPr lang="it-IT" smtClean="0"/>
              <a:t>La conoscenza, ad esempio, delle proprietà di W e Z è determinata dalla misura delle proprietà delle particelle in cui queste decadono</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pPr eaLnBrk="1" hangingPunct="1">
              <a:defRPr/>
            </a:pPr>
            <a:r>
              <a:rPr lang="en-US" smtClean="0"/>
              <a:t>Cosa vuol dire “decadere”</a:t>
            </a:r>
            <a:endParaRPr lang="en-GB" smtClean="0"/>
          </a:p>
        </p:txBody>
      </p:sp>
      <p:sp>
        <p:nvSpPr>
          <p:cNvPr id="517123" name="Rectangle 3"/>
          <p:cNvSpPr>
            <a:spLocks noGrp="1" noChangeArrowheads="1"/>
          </p:cNvSpPr>
          <p:nvPr>
            <p:ph type="body" idx="1"/>
          </p:nvPr>
        </p:nvSpPr>
        <p:spPr/>
        <p:txBody>
          <a:bodyPr/>
          <a:lstStyle/>
          <a:p>
            <a:pPr eaLnBrk="1" hangingPunct="1">
              <a:lnSpc>
                <a:spcPct val="75000"/>
              </a:lnSpc>
            </a:pPr>
            <a:r>
              <a:rPr lang="en-US" smtClean="0"/>
              <a:t>Molte delle particelle subatomiche che studiamo sono </a:t>
            </a:r>
            <a:r>
              <a:rPr lang="en-US" i="1" smtClean="0"/>
              <a:t>instabili…</a:t>
            </a:r>
            <a:r>
              <a:rPr lang="en-US" smtClean="0"/>
              <a:t>che vuol dire?</a:t>
            </a:r>
          </a:p>
          <a:p>
            <a:pPr lvl="1" eaLnBrk="1" hangingPunct="1">
              <a:lnSpc>
                <a:spcPct val="85000"/>
              </a:lnSpc>
            </a:pPr>
            <a:r>
              <a:rPr lang="en-US" smtClean="0"/>
              <a:t>Vuol dire che decadono </a:t>
            </a:r>
            <a:r>
              <a:rPr lang="en-US" i="1" smtClean="0"/>
              <a:t>spontaneamente</a:t>
            </a:r>
            <a:r>
              <a:rPr lang="en-US" smtClean="0"/>
              <a:t> in altre particelle (a loro volta instabili o stabili) dette prodotti del decadimento</a:t>
            </a:r>
          </a:p>
          <a:p>
            <a:pPr lvl="2" eaLnBrk="1" hangingPunct="1">
              <a:lnSpc>
                <a:spcPct val="80000"/>
              </a:lnSpc>
            </a:pPr>
            <a:r>
              <a:rPr lang="en-US" smtClean="0"/>
              <a:t>I prodotti del decadimento, se sono particelle stabili, possono essere misurati e ci raccontano qualcosa delle particelle </a:t>
            </a:r>
            <a:r>
              <a:rPr lang="en-US" i="1" smtClean="0"/>
              <a:t>madri</a:t>
            </a:r>
            <a:endParaRPr lang="en-US" smtClean="0"/>
          </a:p>
          <a:p>
            <a:pPr lvl="3" eaLnBrk="1" hangingPunct="1">
              <a:lnSpc>
                <a:spcPct val="75000"/>
              </a:lnSpc>
            </a:pPr>
            <a:r>
              <a:rPr lang="en-US" smtClean="0"/>
              <a:t>Esempio:</a:t>
            </a:r>
          </a:p>
          <a:p>
            <a:pPr lvl="4" eaLnBrk="1" hangingPunct="1">
              <a:lnSpc>
                <a:spcPct val="70000"/>
              </a:lnSpc>
            </a:pPr>
            <a:r>
              <a:rPr lang="en-US" smtClean="0"/>
              <a:t>La </a:t>
            </a:r>
            <a:r>
              <a:rPr lang="en-US" i="1" smtClean="0"/>
              <a:t>Z</a:t>
            </a:r>
            <a:r>
              <a:rPr lang="en-US" smtClean="0"/>
              <a:t> può decadere in varie particelle, tra queste in una coppia  elettrone-positrone</a:t>
            </a:r>
          </a:p>
          <a:p>
            <a:pPr lvl="2" eaLnBrk="1" hangingPunct="1">
              <a:lnSpc>
                <a:spcPct val="80000"/>
              </a:lnSpc>
            </a:pPr>
            <a:r>
              <a:rPr lang="en-US" smtClean="0"/>
              <a:t>È un evento </a:t>
            </a:r>
            <a:r>
              <a:rPr lang="en-US" i="1" smtClean="0"/>
              <a:t>probabilistico</a:t>
            </a:r>
            <a:r>
              <a:rPr lang="en-US" smtClean="0"/>
              <a:t> che avviene dopo un certo tempo. Il valor medio di questo tempo si chiama </a:t>
            </a:r>
            <a:r>
              <a:rPr lang="en-US" i="1" smtClean="0"/>
              <a:t>vita media</a:t>
            </a:r>
            <a:r>
              <a:rPr lang="en-US" smtClean="0"/>
              <a:t> della particella.</a:t>
            </a:r>
          </a:p>
          <a:p>
            <a:pPr lvl="3" eaLnBrk="1" hangingPunct="1">
              <a:lnSpc>
                <a:spcPct val="75000"/>
              </a:lnSpc>
            </a:pPr>
            <a:r>
              <a:rPr lang="en-US" smtClean="0"/>
              <a:t>L’andamento temporale è rappresentato da una curva che chiamiamo esponenziale</a:t>
            </a:r>
            <a:endParaRPr lang="en-GB" smtClean="0"/>
          </a:p>
        </p:txBody>
      </p:sp>
      <p:graphicFrame>
        <p:nvGraphicFramePr>
          <p:cNvPr id="517124" name="Object 4"/>
          <p:cNvGraphicFramePr>
            <a:graphicFrameLocks noChangeAspect="1"/>
          </p:cNvGraphicFramePr>
          <p:nvPr/>
        </p:nvGraphicFramePr>
        <p:xfrm>
          <a:off x="4467225" y="4524375"/>
          <a:ext cx="4676775" cy="2333625"/>
        </p:xfrm>
        <a:graphic>
          <a:graphicData uri="http://schemas.openxmlformats.org/presentationml/2006/ole">
            <mc:AlternateContent xmlns:mc="http://schemas.openxmlformats.org/markup-compatibility/2006">
              <mc:Choice xmlns:v="urn:schemas-microsoft-com:vml" Requires="v">
                <p:oleObj spid="_x0000_s16414" name="Chart" r:id="rId4" imgW="4677156" imgH="2333854" progId="Excel.Chart.8">
                  <p:embed/>
                </p:oleObj>
              </mc:Choice>
              <mc:Fallback>
                <p:oleObj name="Chart" r:id="rId4" imgW="4677156" imgH="2333854"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7225" y="4524375"/>
                        <a:ext cx="4676775" cy="233362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517122"/>
                                        </p:tgtEl>
                                        <p:attrNameLst>
                                          <p:attrName>style.visibility</p:attrName>
                                        </p:attrNameLst>
                                      </p:cBhvr>
                                      <p:to>
                                        <p:strVal val="visible"/>
                                      </p:to>
                                    </p:set>
                                    <p:animEffect transition="in" filter="slide(fromTop)">
                                      <p:cBhvr>
                                        <p:cTn id="7" dur="500"/>
                                        <p:tgtEl>
                                          <p:spTgt spid="517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517123">
                                            <p:txEl>
                                              <p:pRg st="0" end="0"/>
                                            </p:txEl>
                                          </p:spTgt>
                                        </p:tgtEl>
                                        <p:attrNameLst>
                                          <p:attrName>style.visibility</p:attrName>
                                        </p:attrNameLst>
                                      </p:cBhvr>
                                      <p:to>
                                        <p:strVal val="visible"/>
                                      </p:to>
                                    </p:set>
                                    <p:animEffect transition="in" filter="slide(fromLeft)">
                                      <p:cBhvr>
                                        <p:cTn id="12" dur="500"/>
                                        <p:tgtEl>
                                          <p:spTgt spid="5171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nodeType="clickEffect">
                                  <p:stCondLst>
                                    <p:cond delay="0"/>
                                  </p:stCondLst>
                                  <p:childTnLst>
                                    <p:set>
                                      <p:cBhvr>
                                        <p:cTn id="16" dur="1" fill="hold">
                                          <p:stCondLst>
                                            <p:cond delay="0"/>
                                          </p:stCondLst>
                                        </p:cTn>
                                        <p:tgtEl>
                                          <p:spTgt spid="517123">
                                            <p:txEl>
                                              <p:pRg st="1" end="1"/>
                                            </p:txEl>
                                          </p:spTgt>
                                        </p:tgtEl>
                                        <p:attrNameLst>
                                          <p:attrName>style.visibility</p:attrName>
                                        </p:attrNameLst>
                                      </p:cBhvr>
                                      <p:to>
                                        <p:strVal val="visible"/>
                                      </p:to>
                                    </p:set>
                                    <p:animEffect transition="in" filter="slide(fromLeft)">
                                      <p:cBhvr>
                                        <p:cTn id="17" dur="500"/>
                                        <p:tgtEl>
                                          <p:spTgt spid="51712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nodeType="clickEffect">
                                  <p:stCondLst>
                                    <p:cond delay="0"/>
                                  </p:stCondLst>
                                  <p:childTnLst>
                                    <p:set>
                                      <p:cBhvr>
                                        <p:cTn id="21" dur="1" fill="hold">
                                          <p:stCondLst>
                                            <p:cond delay="0"/>
                                          </p:stCondLst>
                                        </p:cTn>
                                        <p:tgtEl>
                                          <p:spTgt spid="517123">
                                            <p:txEl>
                                              <p:pRg st="2" end="2"/>
                                            </p:txEl>
                                          </p:spTgt>
                                        </p:tgtEl>
                                        <p:attrNameLst>
                                          <p:attrName>style.visibility</p:attrName>
                                        </p:attrNameLst>
                                      </p:cBhvr>
                                      <p:to>
                                        <p:strVal val="visible"/>
                                      </p:to>
                                    </p:set>
                                    <p:animEffect transition="in" filter="slide(fromLeft)">
                                      <p:cBhvr>
                                        <p:cTn id="22" dur="500"/>
                                        <p:tgtEl>
                                          <p:spTgt spid="51712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nodeType="clickEffect">
                                  <p:stCondLst>
                                    <p:cond delay="0"/>
                                  </p:stCondLst>
                                  <p:childTnLst>
                                    <p:set>
                                      <p:cBhvr>
                                        <p:cTn id="26" dur="1" fill="hold">
                                          <p:stCondLst>
                                            <p:cond delay="0"/>
                                          </p:stCondLst>
                                        </p:cTn>
                                        <p:tgtEl>
                                          <p:spTgt spid="517123">
                                            <p:txEl>
                                              <p:pRg st="3" end="3"/>
                                            </p:txEl>
                                          </p:spTgt>
                                        </p:tgtEl>
                                        <p:attrNameLst>
                                          <p:attrName>style.visibility</p:attrName>
                                        </p:attrNameLst>
                                      </p:cBhvr>
                                      <p:to>
                                        <p:strVal val="visible"/>
                                      </p:to>
                                    </p:set>
                                    <p:animEffect transition="in" filter="blinds(vertical)">
                                      <p:cBhvr>
                                        <p:cTn id="27" dur="500"/>
                                        <p:tgtEl>
                                          <p:spTgt spid="517123">
                                            <p:txEl>
                                              <p:pRg st="3" end="3"/>
                                            </p:txEl>
                                          </p:spTgt>
                                        </p:tgtEl>
                                      </p:cBhvr>
                                    </p:animEffect>
                                  </p:childTnLst>
                                </p:cTn>
                              </p:par>
                              <p:par>
                                <p:cTn id="28" presetID="3" presetClass="entr" presetSubtype="5" fill="hold" nodeType="withEffect">
                                  <p:stCondLst>
                                    <p:cond delay="0"/>
                                  </p:stCondLst>
                                  <p:childTnLst>
                                    <p:set>
                                      <p:cBhvr>
                                        <p:cTn id="29" dur="1" fill="hold">
                                          <p:stCondLst>
                                            <p:cond delay="0"/>
                                          </p:stCondLst>
                                        </p:cTn>
                                        <p:tgtEl>
                                          <p:spTgt spid="517123">
                                            <p:txEl>
                                              <p:pRg st="4" end="4"/>
                                            </p:txEl>
                                          </p:spTgt>
                                        </p:tgtEl>
                                        <p:attrNameLst>
                                          <p:attrName>style.visibility</p:attrName>
                                        </p:attrNameLst>
                                      </p:cBhvr>
                                      <p:to>
                                        <p:strVal val="visible"/>
                                      </p:to>
                                    </p:set>
                                    <p:animEffect transition="in" filter="blinds(vertical)">
                                      <p:cBhvr>
                                        <p:cTn id="30" dur="500"/>
                                        <p:tgtEl>
                                          <p:spTgt spid="517123">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5" fill="hold" nodeType="clickEffect">
                                  <p:stCondLst>
                                    <p:cond delay="0"/>
                                  </p:stCondLst>
                                  <p:childTnLst>
                                    <p:set>
                                      <p:cBhvr>
                                        <p:cTn id="34" dur="1" fill="hold">
                                          <p:stCondLst>
                                            <p:cond delay="0"/>
                                          </p:stCondLst>
                                        </p:cTn>
                                        <p:tgtEl>
                                          <p:spTgt spid="517123">
                                            <p:txEl>
                                              <p:pRg st="5" end="5"/>
                                            </p:txEl>
                                          </p:spTgt>
                                        </p:tgtEl>
                                        <p:attrNameLst>
                                          <p:attrName>style.visibility</p:attrName>
                                        </p:attrNameLst>
                                      </p:cBhvr>
                                      <p:to>
                                        <p:strVal val="visible"/>
                                      </p:to>
                                    </p:set>
                                    <p:animEffect transition="in" filter="blinds(vertical)">
                                      <p:cBhvr>
                                        <p:cTn id="35" dur="1000"/>
                                        <p:tgtEl>
                                          <p:spTgt spid="517123">
                                            <p:txEl>
                                              <p:pRg st="5" end="5"/>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5" fill="hold" nodeType="clickEffect">
                                  <p:stCondLst>
                                    <p:cond delay="0"/>
                                  </p:stCondLst>
                                  <p:childTnLst>
                                    <p:set>
                                      <p:cBhvr>
                                        <p:cTn id="39" dur="1" fill="hold">
                                          <p:stCondLst>
                                            <p:cond delay="0"/>
                                          </p:stCondLst>
                                        </p:cTn>
                                        <p:tgtEl>
                                          <p:spTgt spid="517123">
                                            <p:txEl>
                                              <p:pRg st="6" end="6"/>
                                            </p:txEl>
                                          </p:spTgt>
                                        </p:tgtEl>
                                        <p:attrNameLst>
                                          <p:attrName>style.visibility</p:attrName>
                                        </p:attrNameLst>
                                      </p:cBhvr>
                                      <p:to>
                                        <p:strVal val="visible"/>
                                      </p:to>
                                    </p:set>
                                    <p:animEffect transition="in" filter="blinds(vertical)">
                                      <p:cBhvr>
                                        <p:cTn id="40" dur="500"/>
                                        <p:tgtEl>
                                          <p:spTgt spid="517123">
                                            <p:txEl>
                                              <p:pRg st="6" end="6"/>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517124"/>
                                        </p:tgtEl>
                                        <p:attrNameLst>
                                          <p:attrName>style.visibility</p:attrName>
                                        </p:attrNameLst>
                                      </p:cBhvr>
                                      <p:to>
                                        <p:strVal val="visible"/>
                                      </p:to>
                                    </p:set>
                                    <p:anim calcmode="lin" valueType="num">
                                      <p:cBhvr additive="base">
                                        <p:cTn id="45" dur="500" fill="hold"/>
                                        <p:tgtEl>
                                          <p:spTgt spid="517124"/>
                                        </p:tgtEl>
                                        <p:attrNameLst>
                                          <p:attrName>ppt_x</p:attrName>
                                        </p:attrNameLst>
                                      </p:cBhvr>
                                      <p:tavLst>
                                        <p:tav tm="0">
                                          <p:val>
                                            <p:strVal val="1+#ppt_w/2"/>
                                          </p:val>
                                        </p:tav>
                                        <p:tav tm="100000">
                                          <p:val>
                                            <p:strVal val="#ppt_x"/>
                                          </p:val>
                                        </p:tav>
                                      </p:tavLst>
                                    </p:anim>
                                    <p:anim calcmode="lin" valueType="num">
                                      <p:cBhvr additive="base">
                                        <p:cTn id="46" dur="500" fill="hold"/>
                                        <p:tgtEl>
                                          <p:spTgt spid="517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2" grpId="0" animBg="1"/>
      <p:bldOleChart spid="5171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p:txBody>
          <a:bodyPr/>
          <a:lstStyle/>
          <a:p>
            <a:pPr eaLnBrk="1" hangingPunct="1">
              <a:defRPr/>
            </a:pPr>
            <a:r>
              <a:rPr lang="it-IT" sz="3200" smtClean="0"/>
              <a:t>W, Z, Higgs</a:t>
            </a:r>
          </a:p>
        </p:txBody>
      </p:sp>
      <p:sp>
        <p:nvSpPr>
          <p:cNvPr id="17411" name="Rectangle 3"/>
          <p:cNvSpPr>
            <a:spLocks noGrp="1" noChangeArrowheads="1"/>
          </p:cNvSpPr>
          <p:nvPr>
            <p:ph type="body" idx="1"/>
          </p:nvPr>
        </p:nvSpPr>
        <p:spPr/>
        <p:txBody>
          <a:bodyPr/>
          <a:lstStyle/>
          <a:p>
            <a:pPr eaLnBrk="1" hangingPunct="1"/>
            <a:r>
              <a:rPr lang="it-IT" smtClean="0"/>
              <a:t>W, Z, Higgs sono tutte particelle che decadono quasi istantaneamente</a:t>
            </a:r>
          </a:p>
          <a:p>
            <a:pPr lvl="1" eaLnBrk="1" hangingPunct="1"/>
            <a:r>
              <a:rPr lang="it-IT" smtClean="0"/>
              <a:t>Vuol dire che il loro tempo di decadimento non può essere osservato</a:t>
            </a:r>
          </a:p>
          <a:p>
            <a:pPr lvl="1" eaLnBrk="1" hangingPunct="1"/>
            <a:r>
              <a:rPr lang="it-IT" smtClean="0"/>
              <a:t>Decadimenti:</a:t>
            </a:r>
          </a:p>
          <a:p>
            <a:pPr lvl="2" eaLnBrk="1" hangingPunct="1"/>
            <a:r>
              <a:rPr lang="it-IT" smtClean="0">
                <a:sym typeface="Wingdings" pitchFamily="2" charset="2"/>
              </a:rPr>
              <a:t>Z(l,l) dove l=e,</a:t>
            </a:r>
            <a:r>
              <a:rPr lang="it-IT" b="1" smtClean="0">
                <a:latin typeface="Symbol" pitchFamily="18" charset="2"/>
                <a:sym typeface="Wingdings" pitchFamily="2" charset="2"/>
              </a:rPr>
              <a:t> m</a:t>
            </a:r>
            <a:r>
              <a:rPr lang="it-IT" smtClean="0">
                <a:sym typeface="Wingdings" pitchFamily="2" charset="2"/>
              </a:rPr>
              <a:t>, </a:t>
            </a:r>
            <a:r>
              <a:rPr lang="it-IT" b="1" smtClean="0">
                <a:latin typeface="Symbol" pitchFamily="18" charset="2"/>
                <a:sym typeface="Wingdings" pitchFamily="2" charset="2"/>
              </a:rPr>
              <a:t>t,n</a:t>
            </a:r>
          </a:p>
          <a:p>
            <a:pPr lvl="3" eaLnBrk="1" hangingPunct="1"/>
            <a:r>
              <a:rPr lang="it-IT" smtClean="0">
                <a:sym typeface="Wingdings" pitchFamily="2" charset="2"/>
              </a:rPr>
              <a:t>Nel rivelatore due neutrini o due leptoni carichi</a:t>
            </a:r>
          </a:p>
          <a:p>
            <a:pPr lvl="4" eaLnBrk="1" hangingPunct="1"/>
            <a:r>
              <a:rPr lang="it-IT" smtClean="0">
                <a:sym typeface="Wingdings" pitchFamily="2" charset="2"/>
              </a:rPr>
              <a:t>Zee; Z</a:t>
            </a:r>
            <a:r>
              <a:rPr lang="it-IT" b="1" smtClean="0">
                <a:latin typeface="Symbol" pitchFamily="18" charset="2"/>
                <a:sym typeface="Wingdings" pitchFamily="2" charset="2"/>
              </a:rPr>
              <a:t>mm</a:t>
            </a:r>
            <a:r>
              <a:rPr lang="it-IT" smtClean="0">
                <a:sym typeface="Wingdings" pitchFamily="2" charset="2"/>
              </a:rPr>
              <a:t>; Z</a:t>
            </a:r>
            <a:r>
              <a:rPr lang="it-IT" b="1" smtClean="0">
                <a:latin typeface="Symbol" pitchFamily="18" charset="2"/>
                <a:sym typeface="Wingdings" pitchFamily="2" charset="2"/>
              </a:rPr>
              <a:t>tt</a:t>
            </a:r>
          </a:p>
          <a:p>
            <a:pPr lvl="2" eaLnBrk="1" hangingPunct="1"/>
            <a:r>
              <a:rPr lang="it-IT" smtClean="0">
                <a:sym typeface="Wingdings" pitchFamily="2" charset="2"/>
              </a:rPr>
              <a:t>Z(q</a:t>
            </a:r>
            <a:r>
              <a:rPr lang="it-IT" b="1" baseline="-25000" smtClean="0">
                <a:sym typeface="Wingdings" pitchFamily="2" charset="2"/>
              </a:rPr>
              <a:t>1</a:t>
            </a:r>
            <a:r>
              <a:rPr lang="it-IT" smtClean="0">
                <a:sym typeface="Wingdings" pitchFamily="2" charset="2"/>
              </a:rPr>
              <a:t>,anti-q1) dove q</a:t>
            </a:r>
            <a:r>
              <a:rPr lang="it-IT" b="1" baseline="-25000" smtClean="0">
                <a:sym typeface="Wingdings" pitchFamily="2" charset="2"/>
              </a:rPr>
              <a:t>1</a:t>
            </a:r>
            <a:r>
              <a:rPr lang="it-IT" smtClean="0">
                <a:sym typeface="Wingdings" pitchFamily="2" charset="2"/>
              </a:rPr>
              <a:t>=up, down, charm, strange, beauty</a:t>
            </a:r>
          </a:p>
          <a:p>
            <a:pPr lvl="3" eaLnBrk="1" hangingPunct="1"/>
            <a:r>
              <a:rPr lang="it-IT" smtClean="0"/>
              <a:t>Nel rivelatore due getti di particelle</a:t>
            </a:r>
          </a:p>
          <a:p>
            <a:pPr lvl="2" eaLnBrk="1" hangingPunct="1"/>
            <a:r>
              <a:rPr lang="it-IT" smtClean="0"/>
              <a:t>Higgs</a:t>
            </a:r>
            <a:r>
              <a:rPr lang="it-IT" smtClean="0">
                <a:sym typeface="Wingdings" pitchFamily="2" charset="2"/>
              </a:rPr>
              <a:t> dipende dalla massa, a grande massa decade in W</a:t>
            </a:r>
            <a:r>
              <a:rPr lang="it-IT" baseline="30000" smtClean="0">
                <a:sym typeface="Wingdings" pitchFamily="2" charset="2"/>
              </a:rPr>
              <a:t>+</a:t>
            </a:r>
            <a:r>
              <a:rPr lang="it-IT" smtClean="0">
                <a:sym typeface="Wingdings" pitchFamily="2" charset="2"/>
              </a:rPr>
              <a:t>W</a:t>
            </a:r>
            <a:r>
              <a:rPr lang="it-IT" baseline="30000" smtClean="0">
                <a:sym typeface="Wingdings" pitchFamily="2" charset="2"/>
              </a:rPr>
              <a:t>-</a:t>
            </a:r>
            <a:r>
              <a:rPr lang="it-IT" smtClean="0">
                <a:sym typeface="Wingdings" pitchFamily="2" charset="2"/>
              </a:rPr>
              <a:t>, a massa intorno a 115 GeV decadrebbe quasi solo in due quark b, alla massa osservata (circa 125 GeV) decade in varie maniere</a:t>
            </a:r>
          </a:p>
          <a:p>
            <a:pPr lvl="3" eaLnBrk="1" hangingPunct="1"/>
            <a:endParaRPr lang="it-IT" baseline="30000" smtClean="0"/>
          </a:p>
          <a:p>
            <a:pPr lvl="3" eaLnBrk="1" hangingPunct="1"/>
            <a:endParaRPr lang="it-IT" smtClean="0"/>
          </a:p>
          <a:p>
            <a:pPr lvl="1" eaLnBrk="1" hangingPunct="1"/>
            <a:endParaRPr lang="it-IT"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203200" y="195263"/>
            <a:ext cx="8307388" cy="1123950"/>
          </a:xfrm>
        </p:spPr>
        <p:txBody>
          <a:bodyPr/>
          <a:lstStyle/>
          <a:p>
            <a:pPr>
              <a:defRPr/>
            </a:pPr>
            <a:r>
              <a:rPr lang="it-IT" dirty="0" smtClean="0"/>
              <a:t>Dal decadimento alla massa (dello Z)</a:t>
            </a:r>
            <a:endParaRPr lang="it-IT" dirty="0"/>
          </a:p>
        </p:txBody>
      </p:sp>
      <p:pic>
        <p:nvPicPr>
          <p:cNvPr id="18435" name="Picture 2" descr="https://encrypted-tbn3.gstatic.com/images?q=tbn:ANd9GcQCpX1t61z7iNJRXJ8Q5XnL3YlVIawYAmjSksG2mpXh2ykYp00N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477963"/>
            <a:ext cx="3286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descr="https://encrypted-tbn0.gstatic.com/images?q=tbn:ANd9GcQdu-RzThtjM5R-XE34UUuzV1uabtBsOcgde9h_isp9O0yqdoaNkA"/>
          <p:cNvPicPr>
            <a:picLocks noChangeAspect="1" noChangeArrowheads="1"/>
          </p:cNvPicPr>
          <p:nvPr/>
        </p:nvPicPr>
        <p:blipFill>
          <a:blip r:embed="rId3">
            <a:extLst>
              <a:ext uri="{28A0092B-C50C-407E-A947-70E740481C1C}">
                <a14:useLocalDpi xmlns:a14="http://schemas.microsoft.com/office/drawing/2010/main" val="0"/>
              </a:ext>
            </a:extLst>
          </a:blip>
          <a:srcRect l="36023"/>
          <a:stretch>
            <a:fillRect/>
          </a:stretch>
        </p:blipFill>
        <p:spPr bwMode="auto">
          <a:xfrm>
            <a:off x="6043613" y="1398588"/>
            <a:ext cx="259080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3"/>
          <p:cNvSpPr txBox="1">
            <a:spLocks noRot="1" noChangeAspect="1" noMove="1" noResize="1" noEditPoints="1" noAdjustHandles="1" noChangeArrowheads="1" noChangeShapeType="1" noTextEdit="1"/>
          </p:cNvSpPr>
          <p:nvPr/>
        </p:nvSpPr>
        <p:spPr>
          <a:xfrm>
            <a:off x="225277" y="2580008"/>
            <a:ext cx="7659091" cy="1569660"/>
          </a:xfrm>
          <a:prstGeom prst="rect">
            <a:avLst/>
          </a:prstGeom>
          <a:blipFill rotWithShape="1">
            <a:blip r:embed="rId4"/>
            <a:stretch>
              <a:fillRect l="-1274" t="-3101" b="-7752"/>
            </a:stretch>
          </a:blipFill>
        </p:spPr>
        <p:txBody>
          <a:bodyPr/>
          <a:lstStyle/>
          <a:p>
            <a:pPr>
              <a:defRPr/>
            </a:pPr>
            <a:r>
              <a:rPr lang="it-IT">
                <a:noFill/>
              </a:rPr>
              <a:t> </a:t>
            </a:r>
          </a:p>
        </p:txBody>
      </p:sp>
      <p:sp>
        <p:nvSpPr>
          <p:cNvPr id="18438" name="CasellaDiTesto 4"/>
          <p:cNvSpPr txBox="1">
            <a:spLocks noChangeArrowheads="1"/>
          </p:cNvSpPr>
          <p:nvPr/>
        </p:nvSpPr>
        <p:spPr bwMode="auto">
          <a:xfrm>
            <a:off x="216024" y="4077072"/>
            <a:ext cx="8964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dirty="0">
                <a:solidFill>
                  <a:srgbClr val="3365FB"/>
                </a:solidFill>
              </a:rPr>
              <a:t>Un corpo di impulso P decade in altri due: P=(P</a:t>
            </a:r>
            <a:r>
              <a:rPr lang="it-IT" baseline="-25000" dirty="0">
                <a:solidFill>
                  <a:srgbClr val="3365FB"/>
                </a:solidFill>
              </a:rPr>
              <a:t>1</a:t>
            </a:r>
            <a:r>
              <a:rPr lang="it-IT" dirty="0">
                <a:solidFill>
                  <a:srgbClr val="3365FB"/>
                </a:solidFill>
              </a:rPr>
              <a:t>+P</a:t>
            </a:r>
            <a:r>
              <a:rPr lang="it-IT" baseline="-25000" dirty="0">
                <a:solidFill>
                  <a:srgbClr val="3365FB"/>
                </a:solidFill>
              </a:rPr>
              <a:t>2</a:t>
            </a:r>
            <a:r>
              <a:rPr lang="it-IT" dirty="0" smtClean="0">
                <a:solidFill>
                  <a:srgbClr val="3365FB"/>
                </a:solidFill>
              </a:rPr>
              <a:t>)</a:t>
            </a:r>
          </a:p>
          <a:p>
            <a:pPr eaLnBrk="1" hangingPunct="1"/>
            <a:r>
              <a:rPr lang="it-IT" dirty="0" smtClean="0">
                <a:solidFill>
                  <a:srgbClr val="3365FB"/>
                </a:solidFill>
              </a:rPr>
              <a:t>P</a:t>
            </a:r>
            <a:r>
              <a:rPr lang="it-IT" baseline="30000" dirty="0" smtClean="0">
                <a:solidFill>
                  <a:srgbClr val="3365FB"/>
                </a:solidFill>
              </a:rPr>
              <a:t>2</a:t>
            </a:r>
            <a:r>
              <a:rPr lang="it-IT" dirty="0" smtClean="0">
                <a:solidFill>
                  <a:srgbClr val="3365FB"/>
                </a:solidFill>
              </a:rPr>
              <a:t>=(P</a:t>
            </a:r>
            <a:r>
              <a:rPr lang="it-IT" baseline="-25000" dirty="0" smtClean="0">
                <a:solidFill>
                  <a:srgbClr val="3365FB"/>
                </a:solidFill>
              </a:rPr>
              <a:t>1</a:t>
            </a:r>
            <a:r>
              <a:rPr lang="it-IT" dirty="0" smtClean="0">
                <a:solidFill>
                  <a:srgbClr val="3365FB"/>
                </a:solidFill>
              </a:rPr>
              <a:t>+P</a:t>
            </a:r>
            <a:r>
              <a:rPr lang="it-IT" baseline="-25000" dirty="0" smtClean="0">
                <a:solidFill>
                  <a:srgbClr val="3365FB"/>
                </a:solidFill>
              </a:rPr>
              <a:t>2</a:t>
            </a:r>
            <a:r>
              <a:rPr lang="it-IT" dirty="0" smtClean="0">
                <a:solidFill>
                  <a:srgbClr val="3365FB"/>
                </a:solidFill>
              </a:rPr>
              <a:t>)</a:t>
            </a:r>
            <a:r>
              <a:rPr lang="it-IT" b="1" baseline="30000" dirty="0" smtClean="0">
                <a:solidFill>
                  <a:srgbClr val="3365FB"/>
                </a:solidFill>
              </a:rPr>
              <a:t>2</a:t>
            </a:r>
            <a:r>
              <a:rPr lang="it-IT" dirty="0" smtClean="0">
                <a:solidFill>
                  <a:srgbClr val="3365FB"/>
                </a:solidFill>
              </a:rPr>
              <a:t>=(E</a:t>
            </a:r>
            <a:r>
              <a:rPr lang="it-IT" baseline="-25000" dirty="0" smtClean="0">
                <a:solidFill>
                  <a:srgbClr val="3365FB"/>
                </a:solidFill>
              </a:rPr>
              <a:t>1</a:t>
            </a:r>
            <a:r>
              <a:rPr lang="it-IT" dirty="0" smtClean="0">
                <a:solidFill>
                  <a:srgbClr val="3365FB"/>
                </a:solidFill>
              </a:rPr>
              <a:t>+E</a:t>
            </a:r>
            <a:r>
              <a:rPr lang="it-IT" baseline="-25000" dirty="0" smtClean="0">
                <a:solidFill>
                  <a:srgbClr val="3365FB"/>
                </a:solidFill>
              </a:rPr>
              <a:t>2</a:t>
            </a:r>
            <a:r>
              <a:rPr lang="it-IT" dirty="0" smtClean="0">
                <a:solidFill>
                  <a:srgbClr val="3365FB"/>
                </a:solidFill>
              </a:rPr>
              <a:t>)</a:t>
            </a:r>
            <a:r>
              <a:rPr lang="it-IT" b="1" baseline="30000" dirty="0" smtClean="0">
                <a:solidFill>
                  <a:srgbClr val="3365FB"/>
                </a:solidFill>
              </a:rPr>
              <a:t>2</a:t>
            </a:r>
            <a:r>
              <a:rPr lang="it-IT" dirty="0" smtClean="0">
                <a:solidFill>
                  <a:srgbClr val="3365FB"/>
                </a:solidFill>
              </a:rPr>
              <a:t>-(p</a:t>
            </a:r>
            <a:r>
              <a:rPr lang="it-IT" baseline="-25000" dirty="0" smtClean="0">
                <a:solidFill>
                  <a:srgbClr val="3365FB"/>
                </a:solidFill>
              </a:rPr>
              <a:t>1</a:t>
            </a:r>
            <a:r>
              <a:rPr lang="it-IT" dirty="0" smtClean="0">
                <a:solidFill>
                  <a:srgbClr val="3365FB"/>
                </a:solidFill>
              </a:rPr>
              <a:t>+p</a:t>
            </a:r>
            <a:r>
              <a:rPr lang="it-IT" baseline="-25000" dirty="0" smtClean="0">
                <a:solidFill>
                  <a:srgbClr val="3365FB"/>
                </a:solidFill>
              </a:rPr>
              <a:t>2</a:t>
            </a:r>
            <a:r>
              <a:rPr lang="it-IT" dirty="0" smtClean="0">
                <a:solidFill>
                  <a:srgbClr val="3365FB"/>
                </a:solidFill>
              </a:rPr>
              <a:t>)</a:t>
            </a:r>
            <a:r>
              <a:rPr lang="it-IT" b="1" baseline="30000" dirty="0" smtClean="0">
                <a:solidFill>
                  <a:srgbClr val="3365FB"/>
                </a:solidFill>
              </a:rPr>
              <a:t>2</a:t>
            </a:r>
            <a:r>
              <a:rPr lang="it-IT" dirty="0" smtClean="0">
                <a:solidFill>
                  <a:srgbClr val="3365FB"/>
                </a:solidFill>
              </a:rPr>
              <a:t>=E</a:t>
            </a:r>
            <a:r>
              <a:rPr lang="it-IT" baseline="-25000" dirty="0" smtClean="0">
                <a:solidFill>
                  <a:srgbClr val="3365FB"/>
                </a:solidFill>
              </a:rPr>
              <a:t>1</a:t>
            </a:r>
            <a:r>
              <a:rPr lang="it-IT" b="1" baseline="30000" dirty="0" smtClean="0">
                <a:solidFill>
                  <a:srgbClr val="3365FB"/>
                </a:solidFill>
              </a:rPr>
              <a:t>2</a:t>
            </a:r>
            <a:r>
              <a:rPr lang="it-IT" dirty="0" smtClean="0">
                <a:solidFill>
                  <a:srgbClr val="3365FB"/>
                </a:solidFill>
              </a:rPr>
              <a:t>-p</a:t>
            </a:r>
            <a:r>
              <a:rPr lang="it-IT" baseline="-25000" dirty="0" smtClean="0">
                <a:solidFill>
                  <a:srgbClr val="3365FB"/>
                </a:solidFill>
              </a:rPr>
              <a:t>1</a:t>
            </a:r>
            <a:r>
              <a:rPr lang="it-IT" b="1" baseline="30000" dirty="0" smtClean="0">
                <a:solidFill>
                  <a:srgbClr val="3365FB"/>
                </a:solidFill>
              </a:rPr>
              <a:t>2</a:t>
            </a:r>
            <a:r>
              <a:rPr lang="it-IT" dirty="0" smtClean="0">
                <a:solidFill>
                  <a:srgbClr val="3365FB"/>
                </a:solidFill>
              </a:rPr>
              <a:t>+E</a:t>
            </a:r>
            <a:r>
              <a:rPr lang="it-IT" baseline="-25000" dirty="0" smtClean="0">
                <a:solidFill>
                  <a:srgbClr val="3365FB"/>
                </a:solidFill>
              </a:rPr>
              <a:t>2</a:t>
            </a:r>
            <a:r>
              <a:rPr lang="it-IT" b="1" baseline="30000" dirty="0" smtClean="0">
                <a:solidFill>
                  <a:srgbClr val="3365FB"/>
                </a:solidFill>
              </a:rPr>
              <a:t>2</a:t>
            </a:r>
            <a:r>
              <a:rPr lang="it-IT" dirty="0" smtClean="0">
                <a:solidFill>
                  <a:srgbClr val="3365FB"/>
                </a:solidFill>
              </a:rPr>
              <a:t>-p</a:t>
            </a:r>
            <a:r>
              <a:rPr lang="it-IT" baseline="-25000" dirty="0" smtClean="0">
                <a:solidFill>
                  <a:srgbClr val="3365FB"/>
                </a:solidFill>
              </a:rPr>
              <a:t>2</a:t>
            </a:r>
            <a:r>
              <a:rPr lang="it-IT" b="1" baseline="30000" dirty="0" smtClean="0">
                <a:solidFill>
                  <a:srgbClr val="3365FB"/>
                </a:solidFill>
              </a:rPr>
              <a:t>2</a:t>
            </a:r>
            <a:r>
              <a:rPr lang="it-IT" dirty="0" smtClean="0">
                <a:solidFill>
                  <a:srgbClr val="3365FB"/>
                </a:solidFill>
              </a:rPr>
              <a:t>+2(E</a:t>
            </a:r>
            <a:r>
              <a:rPr lang="it-IT" baseline="-25000" dirty="0" smtClean="0">
                <a:solidFill>
                  <a:srgbClr val="3365FB"/>
                </a:solidFill>
              </a:rPr>
              <a:t>1</a:t>
            </a:r>
            <a:r>
              <a:rPr lang="it-IT" dirty="0" smtClean="0">
                <a:solidFill>
                  <a:srgbClr val="3365FB"/>
                </a:solidFill>
              </a:rPr>
              <a:t>E</a:t>
            </a:r>
            <a:r>
              <a:rPr lang="it-IT" baseline="-25000" dirty="0" smtClean="0">
                <a:solidFill>
                  <a:srgbClr val="3365FB"/>
                </a:solidFill>
              </a:rPr>
              <a:t>2</a:t>
            </a:r>
            <a:r>
              <a:rPr lang="it-IT" dirty="0" smtClean="0">
                <a:solidFill>
                  <a:srgbClr val="3365FB"/>
                </a:solidFill>
              </a:rPr>
              <a:t>-p</a:t>
            </a:r>
            <a:r>
              <a:rPr lang="it-IT" baseline="-25000" dirty="0" smtClean="0">
                <a:solidFill>
                  <a:srgbClr val="3365FB"/>
                </a:solidFill>
              </a:rPr>
              <a:t>1</a:t>
            </a:r>
            <a:r>
              <a:rPr lang="it-IT" dirty="0" smtClean="0">
                <a:solidFill>
                  <a:srgbClr val="3365FB"/>
                </a:solidFill>
              </a:rPr>
              <a:t>p</a:t>
            </a:r>
            <a:r>
              <a:rPr lang="it-IT" baseline="-25000" dirty="0" smtClean="0">
                <a:solidFill>
                  <a:srgbClr val="3365FB"/>
                </a:solidFill>
              </a:rPr>
              <a:t>2</a:t>
            </a:r>
            <a:r>
              <a:rPr lang="it-IT" dirty="0" smtClean="0">
                <a:solidFill>
                  <a:srgbClr val="3365FB"/>
                </a:solidFill>
              </a:rPr>
              <a:t>cos(</a:t>
            </a:r>
            <a:r>
              <a:rPr lang="it-IT" dirty="0" smtClean="0">
                <a:solidFill>
                  <a:srgbClr val="3365FB"/>
                </a:solidFill>
                <a:latin typeface="Symbol" pitchFamily="18" charset="2"/>
              </a:rPr>
              <a:t>a</a:t>
            </a:r>
            <a:r>
              <a:rPr lang="it-IT" dirty="0" smtClean="0">
                <a:solidFill>
                  <a:srgbClr val="3365FB"/>
                </a:solidFill>
              </a:rPr>
              <a:t>))</a:t>
            </a:r>
          </a:p>
        </p:txBody>
      </p:sp>
      <p:sp>
        <p:nvSpPr>
          <p:cNvPr id="18439" name="CasellaDiTesto 7"/>
          <p:cNvSpPr txBox="1">
            <a:spLocks noChangeArrowheads="1"/>
          </p:cNvSpPr>
          <p:nvPr/>
        </p:nvSpPr>
        <p:spPr bwMode="auto">
          <a:xfrm>
            <a:off x="2468338" y="5592727"/>
            <a:ext cx="3314106"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dirty="0"/>
              <a:t>M</a:t>
            </a:r>
            <a:r>
              <a:rPr lang="it-IT" b="1" baseline="30000" dirty="0"/>
              <a:t>2</a:t>
            </a:r>
            <a:r>
              <a:rPr lang="it-IT" b="1" baseline="-25000" dirty="0"/>
              <a:t>Z</a:t>
            </a:r>
            <a:r>
              <a:rPr lang="it-IT" dirty="0"/>
              <a:t>=2</a:t>
            </a:r>
            <a:r>
              <a:rPr lang="it-IT" dirty="0">
                <a:solidFill>
                  <a:srgbClr val="3365FB"/>
                </a:solidFill>
              </a:rPr>
              <a:t>E</a:t>
            </a:r>
            <a:r>
              <a:rPr lang="it-IT" baseline="-25000" dirty="0">
                <a:solidFill>
                  <a:srgbClr val="3365FB"/>
                </a:solidFill>
              </a:rPr>
              <a:t>1</a:t>
            </a:r>
            <a:r>
              <a:rPr lang="it-IT" dirty="0">
                <a:solidFill>
                  <a:srgbClr val="3365FB"/>
                </a:solidFill>
              </a:rPr>
              <a:t>E</a:t>
            </a:r>
            <a:r>
              <a:rPr lang="it-IT" baseline="-25000" dirty="0">
                <a:solidFill>
                  <a:srgbClr val="3365FB"/>
                </a:solidFill>
              </a:rPr>
              <a:t>2</a:t>
            </a:r>
            <a:r>
              <a:rPr lang="it-IT" dirty="0"/>
              <a:t>-2</a:t>
            </a:r>
            <a:r>
              <a:rPr lang="it-IT" dirty="0">
                <a:solidFill>
                  <a:srgbClr val="3365FB"/>
                </a:solidFill>
              </a:rPr>
              <a:t>p</a:t>
            </a:r>
            <a:r>
              <a:rPr lang="it-IT" baseline="-25000" dirty="0">
                <a:solidFill>
                  <a:srgbClr val="3365FB"/>
                </a:solidFill>
              </a:rPr>
              <a:t>1</a:t>
            </a:r>
            <a:r>
              <a:rPr lang="it-IT" dirty="0">
                <a:solidFill>
                  <a:srgbClr val="3365FB"/>
                </a:solidFill>
              </a:rPr>
              <a:t>p</a:t>
            </a:r>
            <a:r>
              <a:rPr lang="it-IT" baseline="-25000" dirty="0">
                <a:solidFill>
                  <a:srgbClr val="FF0000"/>
                </a:solidFill>
              </a:rPr>
              <a:t>2</a:t>
            </a:r>
            <a:r>
              <a:rPr lang="it-IT" dirty="0"/>
              <a:t>cos</a:t>
            </a:r>
            <a:r>
              <a:rPr lang="it-IT" dirty="0">
                <a:solidFill>
                  <a:srgbClr val="3365FB"/>
                </a:solidFill>
                <a:latin typeface="Symbol" pitchFamily="18" charset="2"/>
              </a:rPr>
              <a:t>a</a:t>
            </a:r>
          </a:p>
        </p:txBody>
      </p:sp>
      <p:sp>
        <p:nvSpPr>
          <p:cNvPr id="12" name="Arco 11"/>
          <p:cNvSpPr/>
          <p:nvPr/>
        </p:nvSpPr>
        <p:spPr bwMode="auto">
          <a:xfrm rot="1743813">
            <a:off x="6700838" y="1919288"/>
            <a:ext cx="433387" cy="576262"/>
          </a:xfrm>
          <a:prstGeom prst="arc">
            <a:avLst/>
          </a:prstGeom>
          <a:solidFill>
            <a:srgbClr val="FFFF00"/>
          </a:solidFill>
          <a:ln w="9525" cap="flat" cmpd="sng" algn="ctr">
            <a:solidFill>
              <a:srgbClr val="3365F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it-IT"/>
          </a:p>
        </p:txBody>
      </p:sp>
      <p:sp>
        <p:nvSpPr>
          <p:cNvPr id="18441" name="CasellaDiTesto 12"/>
          <p:cNvSpPr txBox="1">
            <a:spLocks noChangeArrowheads="1"/>
          </p:cNvSpPr>
          <p:nvPr/>
        </p:nvSpPr>
        <p:spPr bwMode="auto">
          <a:xfrm>
            <a:off x="7092950" y="1878013"/>
            <a:ext cx="576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solidFill>
                  <a:srgbClr val="3365FB"/>
                </a:solidFill>
                <a:latin typeface="Symbol" pitchFamily="18" charset="2"/>
              </a:rPr>
              <a:t>a</a:t>
            </a:r>
          </a:p>
        </p:txBody>
      </p:sp>
      <p:sp>
        <p:nvSpPr>
          <p:cNvPr id="18442" name="CasellaDiTesto 13"/>
          <p:cNvSpPr txBox="1">
            <a:spLocks noChangeArrowheads="1"/>
          </p:cNvSpPr>
          <p:nvPr/>
        </p:nvSpPr>
        <p:spPr bwMode="auto">
          <a:xfrm>
            <a:off x="7747000" y="1477963"/>
            <a:ext cx="534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sz="2000">
                <a:solidFill>
                  <a:srgbClr val="3365FB"/>
                </a:solidFill>
                <a:latin typeface="Arial" charset="0"/>
                <a:cs typeface="Arial" charset="0"/>
              </a:rPr>
              <a:t>P</a:t>
            </a:r>
            <a:r>
              <a:rPr lang="it-IT" sz="2000" b="1" baseline="-25000">
                <a:solidFill>
                  <a:srgbClr val="3365FB"/>
                </a:solidFill>
                <a:latin typeface="Arial" charset="0"/>
                <a:cs typeface="Arial" charset="0"/>
              </a:rPr>
              <a:t>1</a:t>
            </a:r>
          </a:p>
        </p:txBody>
      </p:sp>
      <p:sp>
        <p:nvSpPr>
          <p:cNvPr id="18443" name="CasellaDiTesto 16"/>
          <p:cNvSpPr txBox="1">
            <a:spLocks noChangeArrowheads="1"/>
          </p:cNvSpPr>
          <p:nvPr/>
        </p:nvSpPr>
        <p:spPr bwMode="auto">
          <a:xfrm>
            <a:off x="7885113" y="2411413"/>
            <a:ext cx="5349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sz="2000">
                <a:solidFill>
                  <a:srgbClr val="3365FB"/>
                </a:solidFill>
              </a:rPr>
              <a:t>P</a:t>
            </a:r>
            <a:r>
              <a:rPr lang="it-IT" sz="2000" b="1" baseline="-25000">
                <a:solidFill>
                  <a:srgbClr val="3365FB"/>
                </a:solidFill>
              </a:rPr>
              <a:t>2</a:t>
            </a:r>
          </a:p>
        </p:txBody>
      </p:sp>
      <p:sp>
        <p:nvSpPr>
          <p:cNvPr id="13" name="CasellaDiTesto 12"/>
          <p:cNvSpPr txBox="1">
            <a:spLocks noRot="1" noChangeAspect="1" noMove="1" noResize="1" noEditPoints="1" noAdjustHandles="1" noChangeArrowheads="1" noChangeShapeType="1" noTextEdit="1"/>
          </p:cNvSpPr>
          <p:nvPr/>
        </p:nvSpPr>
        <p:spPr>
          <a:xfrm>
            <a:off x="897643" y="4908272"/>
            <a:ext cx="6601854" cy="461665"/>
          </a:xfrm>
          <a:prstGeom prst="rect">
            <a:avLst/>
          </a:prstGeom>
          <a:blipFill rotWithShape="1">
            <a:blip r:embed="rId5"/>
            <a:stretch>
              <a:fillRect l="-185" t="-9211" b="-30263"/>
            </a:stretch>
          </a:blipFill>
        </p:spPr>
        <p:txBody>
          <a:bodyPr/>
          <a:lstStyle/>
          <a:p>
            <a:pPr algn="ctr">
              <a:defRPr/>
            </a:pPr>
            <a:r>
              <a:rPr lang="it-IT">
                <a:noFill/>
              </a:rPr>
              <a:t> </a:t>
            </a:r>
          </a:p>
        </p:txBody>
      </p:sp>
      <mc:AlternateContent xmlns:mc="http://schemas.openxmlformats.org/markup-compatibility/2006" xmlns:a14="http://schemas.microsoft.com/office/drawing/2010/main">
        <mc:Choice Requires="a14">
          <p:sp>
            <p:nvSpPr>
              <p:cNvPr id="5" name="CasellaDiTesto 4"/>
              <p:cNvSpPr txBox="1"/>
              <p:nvPr/>
            </p:nvSpPr>
            <p:spPr>
              <a:xfrm>
                <a:off x="3987484" y="1949748"/>
                <a:ext cx="1437380" cy="461665"/>
              </a:xfrm>
              <a:prstGeom prst="rect">
                <a:avLst/>
              </a:prstGeom>
              <a:solidFill>
                <a:srgbClr val="FFFF66"/>
              </a:solidFill>
              <a:effectLst>
                <a:outerShdw blurRad="50800" dist="38100" dir="2700000" algn="tl" rotWithShape="0">
                  <a:prstClr val="black">
                    <a:alpha val="40000"/>
                  </a:prstClr>
                </a:outerShdw>
              </a:effectLst>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solidFill>
                            <a:srgbClr val="FF0000"/>
                          </a:solidFill>
                          <a:latin typeface="Cambria Math"/>
                        </a:rPr>
                        <m:t>𝐸</m:t>
                      </m:r>
                      <m:r>
                        <a:rPr lang="it-IT" b="0" i="1" smtClean="0">
                          <a:solidFill>
                            <a:srgbClr val="FF0000"/>
                          </a:solidFill>
                          <a:latin typeface="Cambria Math"/>
                        </a:rPr>
                        <m:t>=</m:t>
                      </m:r>
                      <m:sSup>
                        <m:sSupPr>
                          <m:ctrlPr>
                            <a:rPr lang="it-IT" b="0" i="1" smtClean="0">
                              <a:solidFill>
                                <a:srgbClr val="FF0000"/>
                              </a:solidFill>
                              <a:latin typeface="Cambria Math" panose="02040503050406030204" pitchFamily="18" charset="0"/>
                            </a:rPr>
                          </m:ctrlPr>
                        </m:sSupPr>
                        <m:e>
                          <m:r>
                            <a:rPr lang="it-IT" b="0" i="1" smtClean="0">
                              <a:solidFill>
                                <a:srgbClr val="FF0000"/>
                              </a:solidFill>
                              <a:latin typeface="Cambria Math"/>
                            </a:rPr>
                            <m:t>𝑚𝑐</m:t>
                          </m:r>
                        </m:e>
                        <m:sup>
                          <m:r>
                            <a:rPr lang="it-IT" b="0" i="1" smtClean="0">
                              <a:solidFill>
                                <a:srgbClr val="FF0000"/>
                              </a:solidFill>
                              <a:latin typeface="Cambria Math"/>
                            </a:rPr>
                            <m:t>2</m:t>
                          </m:r>
                        </m:sup>
                      </m:sSup>
                    </m:oMath>
                  </m:oMathPara>
                </a14:m>
                <a:endParaRPr lang="it-IT" dirty="0">
                  <a:solidFill>
                    <a:srgbClr val="FF0000"/>
                  </a:solidFill>
                </a:endParaRPr>
              </a:p>
            </p:txBody>
          </p:sp>
        </mc:Choice>
        <mc:Fallback xmlns="">
          <p:sp>
            <p:nvSpPr>
              <p:cNvPr id="5" name="CasellaDiTesto 4"/>
              <p:cNvSpPr txBox="1">
                <a:spLocks noRot="1" noChangeAspect="1" noMove="1" noResize="1" noEditPoints="1" noAdjustHandles="1" noChangeArrowheads="1" noChangeShapeType="1" noTextEdit="1"/>
              </p:cNvSpPr>
              <p:nvPr/>
            </p:nvSpPr>
            <p:spPr>
              <a:xfrm>
                <a:off x="3987484" y="1949748"/>
                <a:ext cx="1437380" cy="461665"/>
              </a:xfrm>
              <a:prstGeom prst="rect">
                <a:avLst/>
              </a:prstGeom>
              <a:blipFill rotWithShape="1">
                <a:blip r:embed="rId6"/>
                <a:stretch>
                  <a:fillRect/>
                </a:stretch>
              </a:blipFill>
              <a:effectLst>
                <a:outerShdw blurRad="50800" dist="38100" dir="2700000" algn="tl" rotWithShape="0">
                  <a:prstClr val="black">
                    <a:alpha val="40000"/>
                  </a:prstClr>
                </a:outerShdw>
              </a:effectLst>
            </p:spPr>
            <p:txBody>
              <a:bodyPr/>
              <a:lstStyle/>
              <a:p>
                <a:r>
                  <a:rPr lang="it-IT">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dirty="0" smtClean="0"/>
              <a:t>Il modello standard</a:t>
            </a:r>
            <a:endParaRPr lang="it-IT" dirty="0"/>
          </a:p>
        </p:txBody>
      </p:sp>
      <p:sp>
        <p:nvSpPr>
          <p:cNvPr id="8" name="Content Placeholder 7"/>
          <p:cNvSpPr>
            <a:spLocks noGrp="1"/>
          </p:cNvSpPr>
          <p:nvPr>
            <p:ph sz="half" idx="1"/>
          </p:nvPr>
        </p:nvSpPr>
        <p:spPr>
          <a:xfrm>
            <a:off x="177210" y="1468844"/>
            <a:ext cx="4470990" cy="5323441"/>
          </a:xfrm>
        </p:spPr>
        <p:txBody>
          <a:bodyPr>
            <a:normAutofit/>
          </a:bodyPr>
          <a:lstStyle/>
          <a:p>
            <a:r>
              <a:rPr lang="it-IT" dirty="0" smtClean="0"/>
              <a:t>il mondo subatomico </a:t>
            </a:r>
          </a:p>
          <a:p>
            <a:pPr lvl="1"/>
            <a:r>
              <a:rPr lang="it-IT" dirty="0" smtClean="0"/>
              <a:t>Tre generazioni di materia</a:t>
            </a:r>
          </a:p>
          <a:p>
            <a:pPr lvl="1"/>
            <a:r>
              <a:rPr lang="it-IT" dirty="0" smtClean="0"/>
              <a:t>4 portatori di forze</a:t>
            </a:r>
          </a:p>
          <a:p>
            <a:pPr marL="1314450" lvl="2" indent="-457200">
              <a:buFont typeface="+mj-lt"/>
              <a:buAutoNum type="arabicPeriod"/>
            </a:pPr>
            <a:r>
              <a:rPr lang="it-IT" dirty="0" smtClean="0"/>
              <a:t>Fotone</a:t>
            </a:r>
          </a:p>
          <a:p>
            <a:pPr marL="1314450" lvl="2" indent="-457200">
              <a:buFont typeface="+mj-lt"/>
              <a:buAutoNum type="arabicPeriod"/>
            </a:pPr>
            <a:r>
              <a:rPr lang="it-IT" dirty="0" smtClean="0"/>
              <a:t>Gluone</a:t>
            </a:r>
          </a:p>
          <a:p>
            <a:pPr marL="1314450" lvl="2" indent="-457200">
              <a:buFont typeface="+mj-lt"/>
              <a:buAutoNum type="arabicPeriod"/>
            </a:pPr>
            <a:r>
              <a:rPr lang="it-IT" dirty="0" smtClean="0"/>
              <a:t>Z</a:t>
            </a:r>
          </a:p>
          <a:p>
            <a:pPr marL="1314450" lvl="2" indent="-457200">
              <a:buFont typeface="+mj-lt"/>
              <a:buAutoNum type="arabicPeriod"/>
            </a:pPr>
            <a:r>
              <a:rPr lang="it-IT" dirty="0" smtClean="0"/>
              <a:t>W</a:t>
            </a:r>
          </a:p>
          <a:p>
            <a:pPr marL="914400" lvl="1" indent="-457200"/>
            <a:r>
              <a:rPr lang="it-IT" dirty="0" smtClean="0"/>
              <a:t>Sappiamo prevedere tutti i processi con esattezza</a:t>
            </a:r>
            <a:endParaRPr lang="it-IT" dirty="0"/>
          </a:p>
          <a:p>
            <a:pPr marL="914400" lvl="1" indent="-457200"/>
            <a:endParaRPr lang="it-IT" dirty="0" smtClean="0"/>
          </a:p>
        </p:txBody>
      </p:sp>
      <p:sp>
        <p:nvSpPr>
          <p:cNvPr id="9" name="Content Placeholder 8"/>
          <p:cNvSpPr>
            <a:spLocks noGrp="1"/>
          </p:cNvSpPr>
          <p:nvPr>
            <p:ph sz="half" idx="2"/>
          </p:nvPr>
        </p:nvSpPr>
        <p:spPr/>
        <p:txBody>
          <a:bodyPr>
            <a:normAutofit/>
          </a:bodyPr>
          <a:lstStyle/>
          <a:p>
            <a:endParaRPr lang="it-IT"/>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pPr>
              <a:defRPr/>
            </a:pPr>
            <a:fld id="{E366F1CA-680D-4161-9176-76E7FB29465C}" type="slidenum">
              <a:rPr lang="en-US" smtClean="0"/>
              <a:pPr>
                <a:defRPr/>
              </a:pPr>
              <a:t>14</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0" y="1559368"/>
            <a:ext cx="4190307" cy="5181600"/>
          </a:xfrm>
          <a:prstGeom prst="rect">
            <a:avLst/>
          </a:prstGeom>
        </p:spPr>
      </p:pic>
      <p:sp>
        <p:nvSpPr>
          <p:cNvPr id="10" name="Text Box 6"/>
          <p:cNvSpPr txBox="1">
            <a:spLocks noChangeArrowheads="1"/>
          </p:cNvSpPr>
          <p:nvPr/>
        </p:nvSpPr>
        <p:spPr bwMode="auto">
          <a:xfrm rot="-5400000">
            <a:off x="8109153" y="5952554"/>
            <a:ext cx="838200" cy="366712"/>
          </a:xfrm>
          <a:prstGeom prst="rect">
            <a:avLst/>
          </a:prstGeom>
          <a:solidFill>
            <a:srgbClr val="FFFF00"/>
          </a:solidFill>
          <a:ln>
            <a:noFill/>
          </a:ln>
          <a:effectLs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sz="1800" dirty="0">
                <a:solidFill>
                  <a:srgbClr val="FF0000"/>
                </a:solidFill>
              </a:rPr>
              <a:t>Higgs</a:t>
            </a:r>
            <a:endParaRPr lang="en-GB" sz="1800" dirty="0">
              <a:solidFill>
                <a:srgbClr val="FF0000"/>
              </a:solidFill>
            </a:endParaRPr>
          </a:p>
        </p:txBody>
      </p:sp>
      <p:sp>
        <p:nvSpPr>
          <p:cNvPr id="2" name="TextBox 1"/>
          <p:cNvSpPr txBox="1"/>
          <p:nvPr/>
        </p:nvSpPr>
        <p:spPr>
          <a:xfrm>
            <a:off x="393405" y="5644426"/>
            <a:ext cx="4038600" cy="830997"/>
          </a:xfrm>
          <a:prstGeom prst="rect">
            <a:avLst/>
          </a:prstGeom>
          <a:noFill/>
        </p:spPr>
        <p:txBody>
          <a:bodyPr wrap="square" rtlCol="0">
            <a:spAutoFit/>
          </a:bodyPr>
          <a:lstStyle/>
          <a:p>
            <a:pPr algn="ctr"/>
            <a:r>
              <a:rPr lang="it-IT" b="1" i="1" dirty="0" smtClean="0">
                <a:latin typeface="+mj-lt"/>
              </a:rPr>
              <a:t>problema: tutte le particelle hanno massa 0</a:t>
            </a:r>
            <a:endParaRPr lang="it-IT" b="1" i="1" dirty="0">
              <a:latin typeface="+mj-lt"/>
            </a:endParaRPr>
          </a:p>
        </p:txBody>
      </p:sp>
    </p:spTree>
    <p:extLst>
      <p:ext uri="{BB962C8B-B14F-4D97-AF65-F5344CB8AC3E}">
        <p14:creationId xmlns:p14="http://schemas.microsoft.com/office/powerpoint/2010/main" val="40525998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
          <p:cNvGrpSpPr>
            <a:grpSpLocks/>
          </p:cNvGrpSpPr>
          <p:nvPr/>
        </p:nvGrpSpPr>
        <p:grpSpPr bwMode="auto">
          <a:xfrm>
            <a:off x="4152899" y="1520272"/>
            <a:ext cx="923925" cy="5319713"/>
            <a:chOff x="2442" y="702"/>
            <a:chExt cx="582" cy="3351"/>
          </a:xfrm>
        </p:grpSpPr>
        <p:grpSp>
          <p:nvGrpSpPr>
            <p:cNvPr id="19528" name="Group 3"/>
            <p:cNvGrpSpPr>
              <a:grpSpLocks/>
            </p:cNvGrpSpPr>
            <p:nvPr/>
          </p:nvGrpSpPr>
          <p:grpSpPr bwMode="auto">
            <a:xfrm>
              <a:off x="2442" y="3456"/>
              <a:ext cx="582" cy="597"/>
              <a:chOff x="2442" y="3456"/>
              <a:chExt cx="582" cy="597"/>
            </a:xfrm>
          </p:grpSpPr>
          <p:sp>
            <p:nvSpPr>
              <p:cNvPr id="19541" name="Rectangle 4"/>
              <p:cNvSpPr>
                <a:spLocks noChangeArrowheads="1"/>
              </p:cNvSpPr>
              <p:nvPr/>
            </p:nvSpPr>
            <p:spPr bwMode="auto">
              <a:xfrm>
                <a:off x="2490" y="3605"/>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42" name="Text Box 5"/>
              <p:cNvSpPr txBox="1">
                <a:spLocks noChangeArrowheads="1"/>
              </p:cNvSpPr>
              <p:nvPr/>
            </p:nvSpPr>
            <p:spPr bwMode="auto">
              <a:xfrm>
                <a:off x="2517" y="3456"/>
                <a:ext cx="507"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r>
                  <a:rPr lang="it-IT" sz="3600" baseline="-25000">
                    <a:solidFill>
                      <a:schemeClr val="bg2"/>
                    </a:solidFill>
                    <a:latin typeface="Symbol" pitchFamily="18" charset="2"/>
                  </a:rPr>
                  <a:t>m</a:t>
                </a:r>
                <a:endParaRPr lang="en-US" sz="1800" baseline="-25000">
                  <a:solidFill>
                    <a:schemeClr val="bg2"/>
                  </a:solidFill>
                  <a:latin typeface="Symbol" pitchFamily="18" charset="2"/>
                </a:endParaRPr>
              </a:p>
            </p:txBody>
          </p:sp>
          <p:sp>
            <p:nvSpPr>
              <p:cNvPr id="19543" name="Text Box 6"/>
              <p:cNvSpPr txBox="1">
                <a:spLocks noChangeArrowheads="1"/>
              </p:cNvSpPr>
              <p:nvPr/>
            </p:nvSpPr>
            <p:spPr bwMode="auto">
              <a:xfrm>
                <a:off x="2442" y="3861"/>
                <a:ext cx="58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400">
                    <a:solidFill>
                      <a:schemeClr val="bg2"/>
                    </a:solidFill>
                    <a:latin typeface="Times New Roman" pitchFamily="18" charset="0"/>
                  </a:rPr>
                  <a:t>neutrino </a:t>
                </a:r>
                <a:r>
                  <a:rPr lang="en-US" sz="1400">
                    <a:solidFill>
                      <a:schemeClr val="bg2"/>
                    </a:solidFill>
                    <a:latin typeface="Symbol" pitchFamily="18" charset="2"/>
                  </a:rPr>
                  <a:t>m</a:t>
                </a:r>
                <a:endParaRPr lang="en-US" sz="1400">
                  <a:solidFill>
                    <a:schemeClr val="bg2"/>
                  </a:solidFill>
                  <a:latin typeface="Times New Roman" pitchFamily="18" charset="0"/>
                </a:endParaRPr>
              </a:p>
            </p:txBody>
          </p:sp>
        </p:grpSp>
        <p:grpSp>
          <p:nvGrpSpPr>
            <p:cNvPr id="19529" name="Group 7"/>
            <p:cNvGrpSpPr>
              <a:grpSpLocks/>
            </p:cNvGrpSpPr>
            <p:nvPr/>
          </p:nvGrpSpPr>
          <p:grpSpPr bwMode="auto">
            <a:xfrm>
              <a:off x="2490" y="2640"/>
              <a:ext cx="514" cy="637"/>
              <a:chOff x="2064" y="3072"/>
              <a:chExt cx="514" cy="637"/>
            </a:xfrm>
          </p:grpSpPr>
          <p:sp>
            <p:nvSpPr>
              <p:cNvPr id="19538" name="Rectangle 8"/>
              <p:cNvSpPr>
                <a:spLocks noChangeArrowheads="1"/>
              </p:cNvSpPr>
              <p:nvPr/>
            </p:nvSpPr>
            <p:spPr bwMode="auto">
              <a:xfrm>
                <a:off x="2064" y="3264"/>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9" name="Text Box 9"/>
              <p:cNvSpPr txBox="1">
                <a:spLocks noChangeArrowheads="1"/>
              </p:cNvSpPr>
              <p:nvPr/>
            </p:nvSpPr>
            <p:spPr bwMode="auto">
              <a:xfrm>
                <a:off x="2112" y="3072"/>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Symbol" pitchFamily="18" charset="2"/>
                  </a:rPr>
                  <a:t>m</a:t>
                </a:r>
              </a:p>
            </p:txBody>
          </p:sp>
          <p:sp>
            <p:nvSpPr>
              <p:cNvPr id="19540" name="Text Box 10"/>
              <p:cNvSpPr txBox="1">
                <a:spLocks noChangeArrowheads="1"/>
              </p:cNvSpPr>
              <p:nvPr/>
            </p:nvSpPr>
            <p:spPr bwMode="auto">
              <a:xfrm>
                <a:off x="2070" y="3478"/>
                <a:ext cx="5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muon</a:t>
                </a:r>
                <a:r>
                  <a:rPr lang="it-IT" sz="1800">
                    <a:solidFill>
                      <a:schemeClr val="bg2"/>
                    </a:solidFill>
                    <a:latin typeface="Times New Roman" pitchFamily="18" charset="0"/>
                  </a:rPr>
                  <a:t>e</a:t>
                </a:r>
                <a:endParaRPr lang="en-US">
                  <a:solidFill>
                    <a:schemeClr val="bg2"/>
                  </a:solidFill>
                  <a:latin typeface="Times New Roman" pitchFamily="18" charset="0"/>
                </a:endParaRPr>
              </a:p>
            </p:txBody>
          </p:sp>
        </p:grpSp>
        <p:grpSp>
          <p:nvGrpSpPr>
            <p:cNvPr id="19530" name="Group 11"/>
            <p:cNvGrpSpPr>
              <a:grpSpLocks/>
            </p:cNvGrpSpPr>
            <p:nvPr/>
          </p:nvGrpSpPr>
          <p:grpSpPr bwMode="auto">
            <a:xfrm>
              <a:off x="2490" y="702"/>
              <a:ext cx="480" cy="615"/>
              <a:chOff x="2064" y="1056"/>
              <a:chExt cx="480" cy="615"/>
            </a:xfrm>
          </p:grpSpPr>
          <p:sp>
            <p:nvSpPr>
              <p:cNvPr id="19535" name="Rectangle 12"/>
              <p:cNvSpPr>
                <a:spLocks noChangeArrowheads="1"/>
              </p:cNvSpPr>
              <p:nvPr/>
            </p:nvSpPr>
            <p:spPr bwMode="auto">
              <a:xfrm>
                <a:off x="2064" y="1200"/>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6" name="Text Box 13"/>
              <p:cNvSpPr txBox="1">
                <a:spLocks noChangeArrowheads="1"/>
              </p:cNvSpPr>
              <p:nvPr/>
            </p:nvSpPr>
            <p:spPr bwMode="auto">
              <a:xfrm>
                <a:off x="2112" y="1056"/>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c</a:t>
                </a:r>
                <a:endParaRPr lang="en-US">
                  <a:solidFill>
                    <a:schemeClr val="bg2"/>
                  </a:solidFill>
                  <a:latin typeface="Times New Roman" pitchFamily="18" charset="0"/>
                </a:endParaRPr>
              </a:p>
            </p:txBody>
          </p:sp>
          <p:sp>
            <p:nvSpPr>
              <p:cNvPr id="19537" name="Text Box 14"/>
              <p:cNvSpPr txBox="1">
                <a:spLocks noChangeArrowheads="1"/>
              </p:cNvSpPr>
              <p:nvPr/>
            </p:nvSpPr>
            <p:spPr bwMode="auto">
              <a:xfrm>
                <a:off x="2064" y="1440"/>
                <a:ext cx="4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charm</a:t>
                </a:r>
                <a:endParaRPr lang="en-US">
                  <a:solidFill>
                    <a:schemeClr val="bg2"/>
                  </a:solidFill>
                  <a:latin typeface="Times New Roman" pitchFamily="18" charset="0"/>
                </a:endParaRPr>
              </a:p>
            </p:txBody>
          </p:sp>
        </p:grpSp>
        <p:grpSp>
          <p:nvGrpSpPr>
            <p:cNvPr id="19531" name="Group 15"/>
            <p:cNvGrpSpPr>
              <a:grpSpLocks/>
            </p:cNvGrpSpPr>
            <p:nvPr/>
          </p:nvGrpSpPr>
          <p:grpSpPr bwMode="auto">
            <a:xfrm>
              <a:off x="2470" y="1896"/>
              <a:ext cx="532" cy="627"/>
              <a:chOff x="2044" y="1728"/>
              <a:chExt cx="532" cy="627"/>
            </a:xfrm>
          </p:grpSpPr>
          <p:sp>
            <p:nvSpPr>
              <p:cNvPr id="19532" name="Rectangle 16"/>
              <p:cNvSpPr>
                <a:spLocks noChangeArrowheads="1"/>
              </p:cNvSpPr>
              <p:nvPr/>
            </p:nvSpPr>
            <p:spPr bwMode="auto">
              <a:xfrm>
                <a:off x="2064" y="1888"/>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3" name="Text Box 17"/>
              <p:cNvSpPr txBox="1">
                <a:spLocks noChangeArrowheads="1"/>
              </p:cNvSpPr>
              <p:nvPr/>
            </p:nvSpPr>
            <p:spPr bwMode="auto">
              <a:xfrm>
                <a:off x="2044" y="2124"/>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strange</a:t>
                </a:r>
                <a:endParaRPr lang="en-US">
                  <a:solidFill>
                    <a:schemeClr val="bg2"/>
                  </a:solidFill>
                  <a:latin typeface="Times New Roman" pitchFamily="18" charset="0"/>
                </a:endParaRPr>
              </a:p>
            </p:txBody>
          </p:sp>
          <p:sp>
            <p:nvSpPr>
              <p:cNvPr id="19534" name="Text Box 18"/>
              <p:cNvSpPr txBox="1">
                <a:spLocks noChangeArrowheads="1"/>
              </p:cNvSpPr>
              <p:nvPr/>
            </p:nvSpPr>
            <p:spPr bwMode="auto">
              <a:xfrm>
                <a:off x="2160" y="1728"/>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s</a:t>
                </a:r>
                <a:endParaRPr lang="en-US">
                  <a:solidFill>
                    <a:schemeClr val="bg2"/>
                  </a:solidFill>
                  <a:latin typeface="Times New Roman" pitchFamily="18" charset="0"/>
                </a:endParaRPr>
              </a:p>
            </p:txBody>
          </p:sp>
        </p:grpSp>
      </p:grpSp>
      <p:grpSp>
        <p:nvGrpSpPr>
          <p:cNvPr id="19459" name="Group 19"/>
          <p:cNvGrpSpPr>
            <a:grpSpLocks/>
          </p:cNvGrpSpPr>
          <p:nvPr/>
        </p:nvGrpSpPr>
        <p:grpSpPr bwMode="auto">
          <a:xfrm>
            <a:off x="3078171" y="1731963"/>
            <a:ext cx="800100" cy="4868862"/>
            <a:chOff x="1818" y="773"/>
            <a:chExt cx="504" cy="3067"/>
          </a:xfrm>
        </p:grpSpPr>
        <p:sp>
          <p:nvSpPr>
            <p:cNvPr id="436244" name="Text Box 20"/>
            <p:cNvSpPr txBox="1">
              <a:spLocks noChangeArrowheads="1"/>
            </p:cNvSpPr>
            <p:nvPr/>
          </p:nvSpPr>
          <p:spPr bwMode="auto">
            <a:xfrm>
              <a:off x="2004" y="3705"/>
              <a:ext cx="1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800">
                  <a:solidFill>
                    <a:schemeClr val="tx1"/>
                  </a:solidFill>
                  <a:effectLst>
                    <a:outerShdw blurRad="38100" dist="38100" dir="2700000" algn="tl">
                      <a:srgbClr val="C0C0C0"/>
                    </a:outerShdw>
                  </a:effectLst>
                  <a:latin typeface="Times New Roman" pitchFamily="18" charset="0"/>
                </a:rPr>
                <a:t>.</a:t>
              </a:r>
              <a:endParaRPr lang="en-US">
                <a:solidFill>
                  <a:schemeClr val="tx1"/>
                </a:solidFill>
                <a:effectLst>
                  <a:outerShdw blurRad="38100" dist="38100" dir="2700000" algn="tl">
                    <a:srgbClr val="C0C0C0"/>
                  </a:outerShdw>
                </a:effectLst>
                <a:latin typeface="Times New Roman" pitchFamily="18" charset="0"/>
              </a:endParaRPr>
            </a:p>
          </p:txBody>
        </p:sp>
        <p:graphicFrame>
          <p:nvGraphicFramePr>
            <p:cNvPr id="19525" name="Object 21"/>
            <p:cNvGraphicFramePr>
              <a:graphicFrameLocks noChangeAspect="1"/>
            </p:cNvGraphicFramePr>
            <p:nvPr/>
          </p:nvGraphicFramePr>
          <p:xfrm>
            <a:off x="1818" y="773"/>
            <a:ext cx="504" cy="473"/>
          </p:xfrm>
          <a:graphic>
            <a:graphicData uri="http://schemas.openxmlformats.org/presentationml/2006/ole">
              <mc:AlternateContent xmlns:mc="http://schemas.openxmlformats.org/markup-compatibility/2006">
                <mc:Choice xmlns:v="urn:schemas-microsoft-com:vml" Requires="v">
                  <p:oleObj spid="_x0000_s24578" name="Image" r:id="rId4" imgW="1029298" imgH="965420" progId="Photoshop.Image.5">
                    <p:embed/>
                  </p:oleObj>
                </mc:Choice>
                <mc:Fallback>
                  <p:oleObj name="Image" r:id="rId4"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8" y="773"/>
                          <a:ext cx="504" cy="4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6" name="Object 22"/>
            <p:cNvGraphicFramePr>
              <a:graphicFrameLocks noChangeAspect="1"/>
            </p:cNvGraphicFramePr>
            <p:nvPr/>
          </p:nvGraphicFramePr>
          <p:xfrm>
            <a:off x="1938" y="2086"/>
            <a:ext cx="264" cy="248"/>
          </p:xfrm>
          <a:graphic>
            <a:graphicData uri="http://schemas.openxmlformats.org/presentationml/2006/ole">
              <mc:AlternateContent xmlns:mc="http://schemas.openxmlformats.org/markup-compatibility/2006">
                <mc:Choice xmlns:v="urn:schemas-microsoft-com:vml" Requires="v">
                  <p:oleObj spid="_x0000_s24579" name="Image" r:id="rId6" imgW="1029298" imgH="965420" progId="Photoshop.Image.5">
                    <p:embed/>
                  </p:oleObj>
                </mc:Choice>
                <mc:Fallback>
                  <p:oleObj name="Image" r:id="rId6"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8" y="2086"/>
                          <a:ext cx="264" cy="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7" name="Object 23"/>
            <p:cNvGraphicFramePr>
              <a:graphicFrameLocks noChangeAspect="1"/>
            </p:cNvGraphicFramePr>
            <p:nvPr/>
          </p:nvGraphicFramePr>
          <p:xfrm>
            <a:off x="1962" y="2880"/>
            <a:ext cx="192" cy="180"/>
          </p:xfrm>
          <a:graphic>
            <a:graphicData uri="http://schemas.openxmlformats.org/presentationml/2006/ole">
              <mc:AlternateContent xmlns:mc="http://schemas.openxmlformats.org/markup-compatibility/2006">
                <mc:Choice xmlns:v="urn:schemas-microsoft-com:vml" Requires="v">
                  <p:oleObj spid="_x0000_s24580" name="Image" r:id="rId7" imgW="1029298" imgH="965420" progId="Photoshop.Image.5">
                    <p:embed/>
                  </p:oleObj>
                </mc:Choice>
                <mc:Fallback>
                  <p:oleObj name="Image" r:id="rId7"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2" y="2880"/>
                          <a:ext cx="192" cy="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460" name="Group 24"/>
          <p:cNvGrpSpPr>
            <a:grpSpLocks/>
          </p:cNvGrpSpPr>
          <p:nvPr/>
        </p:nvGrpSpPr>
        <p:grpSpPr bwMode="auto">
          <a:xfrm>
            <a:off x="798513" y="1525588"/>
            <a:ext cx="209550" cy="4570412"/>
            <a:chOff x="503" y="961"/>
            <a:chExt cx="132" cy="2879"/>
          </a:xfrm>
        </p:grpSpPr>
        <p:sp>
          <p:nvSpPr>
            <p:cNvPr id="436249" name="Text Box 25"/>
            <p:cNvSpPr txBox="1">
              <a:spLocks noChangeArrowheads="1"/>
            </p:cNvSpPr>
            <p:nvPr/>
          </p:nvSpPr>
          <p:spPr bwMode="auto">
            <a:xfrm>
              <a:off x="503" y="3705"/>
              <a:ext cx="1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800">
                  <a:solidFill>
                    <a:schemeClr val="tx1"/>
                  </a:solidFill>
                  <a:effectLst>
                    <a:outerShdw blurRad="38100" dist="38100" dir="2700000" algn="tl">
                      <a:srgbClr val="C0C0C0"/>
                    </a:outerShdw>
                  </a:effectLst>
                  <a:latin typeface="Times New Roman" pitchFamily="18" charset="0"/>
                </a:rPr>
                <a:t>.</a:t>
              </a:r>
              <a:endParaRPr lang="en-US">
                <a:solidFill>
                  <a:schemeClr val="tx1"/>
                </a:solidFill>
                <a:effectLst>
                  <a:outerShdw blurRad="38100" dist="38100" dir="2700000" algn="tl">
                    <a:srgbClr val="C0C0C0"/>
                  </a:outerShdw>
                </a:effectLst>
                <a:latin typeface="Times New Roman" pitchFamily="18" charset="0"/>
              </a:endParaRPr>
            </a:p>
          </p:txBody>
        </p:sp>
        <p:graphicFrame>
          <p:nvGraphicFramePr>
            <p:cNvPr id="19521" name="Object 26"/>
            <p:cNvGraphicFramePr>
              <a:graphicFrameLocks noChangeAspect="1"/>
            </p:cNvGraphicFramePr>
            <p:nvPr/>
          </p:nvGraphicFramePr>
          <p:xfrm>
            <a:off x="521" y="961"/>
            <a:ext cx="96" cy="96"/>
          </p:xfrm>
          <a:graphic>
            <a:graphicData uri="http://schemas.openxmlformats.org/presentationml/2006/ole">
              <mc:AlternateContent xmlns:mc="http://schemas.openxmlformats.org/markup-compatibility/2006">
                <mc:Choice xmlns:v="urn:schemas-microsoft-com:vml" Requires="v">
                  <p:oleObj spid="_x0000_s24581" name="Image" r:id="rId8" imgW="152274" imgH="152274" progId="Photoshop.Image.5">
                    <p:embed/>
                  </p:oleObj>
                </mc:Choice>
                <mc:Fallback>
                  <p:oleObj name="Image" r:id="rId8"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 y="961"/>
                          <a:ext cx="96" cy="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2" name="Object 27"/>
            <p:cNvGraphicFramePr>
              <a:graphicFrameLocks noChangeAspect="1"/>
            </p:cNvGraphicFramePr>
            <p:nvPr/>
          </p:nvGraphicFramePr>
          <p:xfrm>
            <a:off x="521" y="2162"/>
            <a:ext cx="96" cy="96"/>
          </p:xfrm>
          <a:graphic>
            <a:graphicData uri="http://schemas.openxmlformats.org/presentationml/2006/ole">
              <mc:AlternateContent xmlns:mc="http://schemas.openxmlformats.org/markup-compatibility/2006">
                <mc:Choice xmlns:v="urn:schemas-microsoft-com:vml" Requires="v">
                  <p:oleObj spid="_x0000_s24582" name="Image" r:id="rId10" imgW="152274" imgH="152274" progId="Photoshop.Image.5">
                    <p:embed/>
                  </p:oleObj>
                </mc:Choice>
                <mc:Fallback>
                  <p:oleObj name="Image" r:id="rId10"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 y="2162"/>
                          <a:ext cx="96" cy="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3" name="Object 28"/>
            <p:cNvGraphicFramePr>
              <a:graphicFrameLocks noChangeAspect="1"/>
            </p:cNvGraphicFramePr>
            <p:nvPr/>
          </p:nvGraphicFramePr>
          <p:xfrm>
            <a:off x="551" y="2928"/>
            <a:ext cx="54" cy="54"/>
          </p:xfrm>
          <a:graphic>
            <a:graphicData uri="http://schemas.openxmlformats.org/presentationml/2006/ole">
              <mc:AlternateContent xmlns:mc="http://schemas.openxmlformats.org/markup-compatibility/2006">
                <mc:Choice xmlns:v="urn:schemas-microsoft-com:vml" Requires="v">
                  <p:oleObj spid="_x0000_s24583" name="Image" r:id="rId11" imgW="152274" imgH="152274" progId="Photoshop.Image.5">
                    <p:embed/>
                  </p:oleObj>
                </mc:Choice>
                <mc:Fallback>
                  <p:oleObj name="Image" r:id="rId11"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1" y="2928"/>
                          <a:ext cx="54" cy="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461" name="Group 29"/>
          <p:cNvGrpSpPr>
            <a:grpSpLocks/>
          </p:cNvGrpSpPr>
          <p:nvPr/>
        </p:nvGrpSpPr>
        <p:grpSpPr bwMode="auto">
          <a:xfrm>
            <a:off x="8245475" y="1371600"/>
            <a:ext cx="898525" cy="5308600"/>
            <a:chOff x="5154" y="702"/>
            <a:chExt cx="566" cy="3344"/>
          </a:xfrm>
        </p:grpSpPr>
        <p:grpSp>
          <p:nvGrpSpPr>
            <p:cNvPr id="19503" name="Group 30"/>
            <p:cNvGrpSpPr>
              <a:grpSpLocks/>
            </p:cNvGrpSpPr>
            <p:nvPr/>
          </p:nvGrpSpPr>
          <p:grpSpPr bwMode="auto">
            <a:xfrm>
              <a:off x="5209" y="702"/>
              <a:ext cx="480" cy="615"/>
              <a:chOff x="5209" y="816"/>
              <a:chExt cx="480" cy="615"/>
            </a:xfrm>
          </p:grpSpPr>
          <p:sp>
            <p:nvSpPr>
              <p:cNvPr id="19517" name="Rectangle 31"/>
              <p:cNvSpPr>
                <a:spLocks noChangeArrowheads="1"/>
              </p:cNvSpPr>
              <p:nvPr/>
            </p:nvSpPr>
            <p:spPr bwMode="auto">
              <a:xfrm>
                <a:off x="5209" y="960"/>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8" name="Text Box 32"/>
              <p:cNvSpPr txBox="1">
                <a:spLocks noChangeArrowheads="1"/>
              </p:cNvSpPr>
              <p:nvPr/>
            </p:nvSpPr>
            <p:spPr bwMode="auto">
              <a:xfrm>
                <a:off x="5280" y="816"/>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t</a:t>
                </a:r>
                <a:endParaRPr lang="en-US">
                  <a:solidFill>
                    <a:schemeClr val="bg2"/>
                  </a:solidFill>
                  <a:latin typeface="Times New Roman" pitchFamily="18" charset="0"/>
                </a:endParaRPr>
              </a:p>
            </p:txBody>
          </p:sp>
          <p:sp>
            <p:nvSpPr>
              <p:cNvPr id="19519" name="Text Box 33"/>
              <p:cNvSpPr txBox="1">
                <a:spLocks noChangeArrowheads="1"/>
              </p:cNvSpPr>
              <p:nvPr/>
            </p:nvSpPr>
            <p:spPr bwMode="auto">
              <a:xfrm>
                <a:off x="5280" y="1200"/>
                <a:ext cx="3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dirty="0">
                    <a:solidFill>
                      <a:schemeClr val="bg2"/>
                    </a:solidFill>
                    <a:latin typeface="Times New Roman" pitchFamily="18" charset="0"/>
                  </a:rPr>
                  <a:t>top</a:t>
                </a:r>
                <a:endParaRPr lang="en-US" dirty="0">
                  <a:solidFill>
                    <a:schemeClr val="bg2"/>
                  </a:solidFill>
                  <a:latin typeface="Times New Roman" pitchFamily="18" charset="0"/>
                </a:endParaRPr>
              </a:p>
            </p:txBody>
          </p:sp>
        </p:grpSp>
        <p:grpSp>
          <p:nvGrpSpPr>
            <p:cNvPr id="19504" name="Group 34"/>
            <p:cNvGrpSpPr>
              <a:grpSpLocks/>
            </p:cNvGrpSpPr>
            <p:nvPr/>
          </p:nvGrpSpPr>
          <p:grpSpPr bwMode="auto">
            <a:xfrm>
              <a:off x="5200" y="2688"/>
              <a:ext cx="480" cy="663"/>
              <a:chOff x="5232" y="3552"/>
              <a:chExt cx="480" cy="663"/>
            </a:xfrm>
          </p:grpSpPr>
          <p:sp>
            <p:nvSpPr>
              <p:cNvPr id="19514" name="Rectangle 35"/>
              <p:cNvSpPr>
                <a:spLocks noChangeArrowheads="1"/>
              </p:cNvSpPr>
              <p:nvPr/>
            </p:nvSpPr>
            <p:spPr bwMode="auto">
              <a:xfrm>
                <a:off x="5232" y="3744"/>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5" name="Text Box 36"/>
              <p:cNvSpPr txBox="1">
                <a:spLocks noChangeArrowheads="1"/>
              </p:cNvSpPr>
              <p:nvPr/>
            </p:nvSpPr>
            <p:spPr bwMode="auto">
              <a:xfrm>
                <a:off x="5281" y="3552"/>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Symbol" pitchFamily="18" charset="2"/>
                  </a:rPr>
                  <a:t>t</a:t>
                </a:r>
                <a:endParaRPr lang="en-US">
                  <a:solidFill>
                    <a:schemeClr val="bg2"/>
                  </a:solidFill>
                  <a:latin typeface="Times New Roman" pitchFamily="18" charset="0"/>
                </a:endParaRPr>
              </a:p>
            </p:txBody>
          </p:sp>
          <p:sp>
            <p:nvSpPr>
              <p:cNvPr id="19516" name="Text Box 37"/>
              <p:cNvSpPr txBox="1">
                <a:spLocks noChangeArrowheads="1"/>
              </p:cNvSpPr>
              <p:nvPr/>
            </p:nvSpPr>
            <p:spPr bwMode="auto">
              <a:xfrm>
                <a:off x="5327" y="3984"/>
                <a:ext cx="2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tau</a:t>
                </a:r>
                <a:endParaRPr lang="en-US">
                  <a:solidFill>
                    <a:schemeClr val="bg2"/>
                  </a:solidFill>
                  <a:latin typeface="Times New Roman" pitchFamily="18" charset="0"/>
                </a:endParaRPr>
              </a:p>
            </p:txBody>
          </p:sp>
        </p:grpSp>
        <p:grpSp>
          <p:nvGrpSpPr>
            <p:cNvPr id="19505" name="Group 38"/>
            <p:cNvGrpSpPr>
              <a:grpSpLocks/>
            </p:cNvGrpSpPr>
            <p:nvPr/>
          </p:nvGrpSpPr>
          <p:grpSpPr bwMode="auto">
            <a:xfrm>
              <a:off x="5154" y="3408"/>
              <a:ext cx="566" cy="638"/>
              <a:chOff x="5161" y="2976"/>
              <a:chExt cx="566" cy="638"/>
            </a:xfrm>
          </p:grpSpPr>
          <p:sp>
            <p:nvSpPr>
              <p:cNvPr id="19510" name="Rectangle 39"/>
              <p:cNvSpPr>
                <a:spLocks noChangeArrowheads="1"/>
              </p:cNvSpPr>
              <p:nvPr/>
            </p:nvSpPr>
            <p:spPr bwMode="auto">
              <a:xfrm>
                <a:off x="5209" y="3168"/>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1" name="Text Box 40"/>
              <p:cNvSpPr txBox="1">
                <a:spLocks noChangeArrowheads="1"/>
              </p:cNvSpPr>
              <p:nvPr/>
            </p:nvSpPr>
            <p:spPr bwMode="auto">
              <a:xfrm>
                <a:off x="5281" y="297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endParaRPr lang="en-US">
                  <a:solidFill>
                    <a:schemeClr val="bg2"/>
                  </a:solidFill>
                  <a:latin typeface="Symbol" pitchFamily="18" charset="2"/>
                </a:endParaRPr>
              </a:p>
            </p:txBody>
          </p:sp>
          <p:sp>
            <p:nvSpPr>
              <p:cNvPr id="19512" name="Text Box 41"/>
              <p:cNvSpPr txBox="1">
                <a:spLocks noChangeArrowheads="1"/>
              </p:cNvSpPr>
              <p:nvPr/>
            </p:nvSpPr>
            <p:spPr bwMode="auto">
              <a:xfrm>
                <a:off x="5373" y="3228"/>
                <a:ext cx="20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a:solidFill>
                      <a:schemeClr val="bg2"/>
                    </a:solidFill>
                    <a:latin typeface="Symbol" pitchFamily="18" charset="2"/>
                  </a:rPr>
                  <a:t>t</a:t>
                </a:r>
              </a:p>
            </p:txBody>
          </p:sp>
          <p:sp>
            <p:nvSpPr>
              <p:cNvPr id="19513" name="Text Box 42"/>
              <p:cNvSpPr txBox="1">
                <a:spLocks noChangeArrowheads="1"/>
              </p:cNvSpPr>
              <p:nvPr/>
            </p:nvSpPr>
            <p:spPr bwMode="auto">
              <a:xfrm>
                <a:off x="5161" y="3422"/>
                <a:ext cx="5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400">
                    <a:solidFill>
                      <a:schemeClr val="bg2"/>
                    </a:solidFill>
                    <a:latin typeface="Times New Roman" pitchFamily="18" charset="0"/>
                  </a:rPr>
                  <a:t>neutrino </a:t>
                </a:r>
                <a:r>
                  <a:rPr lang="en-US" sz="1400">
                    <a:solidFill>
                      <a:schemeClr val="bg2"/>
                    </a:solidFill>
                    <a:latin typeface="Symbol" pitchFamily="18" charset="2"/>
                  </a:rPr>
                  <a:t>t</a:t>
                </a:r>
                <a:endParaRPr lang="en-US" sz="1400">
                  <a:solidFill>
                    <a:schemeClr val="bg2"/>
                  </a:solidFill>
                  <a:latin typeface="Times New Roman" pitchFamily="18" charset="0"/>
                </a:endParaRPr>
              </a:p>
            </p:txBody>
          </p:sp>
        </p:grpSp>
        <p:grpSp>
          <p:nvGrpSpPr>
            <p:cNvPr id="19506" name="Group 43"/>
            <p:cNvGrpSpPr>
              <a:grpSpLocks/>
            </p:cNvGrpSpPr>
            <p:nvPr/>
          </p:nvGrpSpPr>
          <p:grpSpPr bwMode="auto">
            <a:xfrm>
              <a:off x="5184" y="1968"/>
              <a:ext cx="524" cy="576"/>
              <a:chOff x="5184" y="2448"/>
              <a:chExt cx="524" cy="576"/>
            </a:xfrm>
          </p:grpSpPr>
          <p:sp>
            <p:nvSpPr>
              <p:cNvPr id="19507" name="Rectangle 44"/>
              <p:cNvSpPr>
                <a:spLocks noChangeArrowheads="1"/>
              </p:cNvSpPr>
              <p:nvPr/>
            </p:nvSpPr>
            <p:spPr bwMode="auto">
              <a:xfrm>
                <a:off x="5209" y="2544"/>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08" name="Text Box 45"/>
              <p:cNvSpPr txBox="1">
                <a:spLocks noChangeArrowheads="1"/>
              </p:cNvSpPr>
              <p:nvPr/>
            </p:nvSpPr>
            <p:spPr bwMode="auto">
              <a:xfrm>
                <a:off x="5280" y="2448"/>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Times New Roman" pitchFamily="18" charset="0"/>
                  </a:rPr>
                  <a:t>b</a:t>
                </a:r>
                <a:endParaRPr lang="en-US">
                  <a:solidFill>
                    <a:schemeClr val="bg2"/>
                  </a:solidFill>
                  <a:latin typeface="Times New Roman" pitchFamily="18" charset="0"/>
                </a:endParaRPr>
              </a:p>
            </p:txBody>
          </p:sp>
          <p:sp>
            <p:nvSpPr>
              <p:cNvPr id="19509" name="Text Box 46"/>
              <p:cNvSpPr txBox="1">
                <a:spLocks noChangeArrowheads="1"/>
              </p:cNvSpPr>
              <p:nvPr/>
            </p:nvSpPr>
            <p:spPr bwMode="auto">
              <a:xfrm>
                <a:off x="5184" y="279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bottom</a:t>
                </a:r>
                <a:endParaRPr lang="en-US">
                  <a:solidFill>
                    <a:schemeClr val="bg2"/>
                  </a:solidFill>
                  <a:latin typeface="Times New Roman" pitchFamily="18" charset="0"/>
                </a:endParaRPr>
              </a:p>
            </p:txBody>
          </p:sp>
        </p:grpSp>
      </p:grpSp>
      <p:grpSp>
        <p:nvGrpSpPr>
          <p:cNvPr id="19462" name="Group 47"/>
          <p:cNvGrpSpPr>
            <a:grpSpLocks/>
          </p:cNvGrpSpPr>
          <p:nvPr/>
        </p:nvGrpSpPr>
        <p:grpSpPr bwMode="auto">
          <a:xfrm>
            <a:off x="1403350" y="1106488"/>
            <a:ext cx="958850" cy="5370512"/>
            <a:chOff x="884" y="697"/>
            <a:chExt cx="604" cy="3383"/>
          </a:xfrm>
        </p:grpSpPr>
        <p:grpSp>
          <p:nvGrpSpPr>
            <p:cNvPr id="19487" name="Group 48"/>
            <p:cNvGrpSpPr>
              <a:grpSpLocks/>
            </p:cNvGrpSpPr>
            <p:nvPr/>
          </p:nvGrpSpPr>
          <p:grpSpPr bwMode="auto">
            <a:xfrm>
              <a:off x="887" y="2640"/>
              <a:ext cx="601" cy="649"/>
              <a:chOff x="624" y="2707"/>
              <a:chExt cx="601" cy="649"/>
            </a:xfrm>
          </p:grpSpPr>
          <p:sp>
            <p:nvSpPr>
              <p:cNvPr id="19500" name="Rectangle 49"/>
              <p:cNvSpPr>
                <a:spLocks noChangeArrowheads="1"/>
              </p:cNvSpPr>
              <p:nvPr/>
            </p:nvSpPr>
            <p:spPr bwMode="auto">
              <a:xfrm>
                <a:off x="668" y="2897"/>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01" name="Text Box 50"/>
              <p:cNvSpPr txBox="1">
                <a:spLocks noChangeArrowheads="1"/>
              </p:cNvSpPr>
              <p:nvPr/>
            </p:nvSpPr>
            <p:spPr bwMode="auto">
              <a:xfrm>
                <a:off x="714" y="2707"/>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dirty="0">
                    <a:solidFill>
                      <a:schemeClr val="bg2"/>
                    </a:solidFill>
                    <a:latin typeface="Times New Roman" pitchFamily="18" charset="0"/>
                  </a:rPr>
                  <a:t>e</a:t>
                </a:r>
                <a:endParaRPr lang="en-US" dirty="0">
                  <a:solidFill>
                    <a:schemeClr val="bg2"/>
                  </a:solidFill>
                  <a:latin typeface="Times New Roman" pitchFamily="18" charset="0"/>
                </a:endParaRPr>
              </a:p>
            </p:txBody>
          </p:sp>
          <p:sp>
            <p:nvSpPr>
              <p:cNvPr id="19502" name="Text Box 51"/>
              <p:cNvSpPr txBox="1">
                <a:spLocks noChangeArrowheads="1"/>
              </p:cNvSpPr>
              <p:nvPr/>
            </p:nvSpPr>
            <p:spPr bwMode="auto">
              <a:xfrm>
                <a:off x="624" y="3144"/>
                <a:ext cx="60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600" b="1">
                    <a:solidFill>
                      <a:schemeClr val="bg2"/>
                    </a:solidFill>
                    <a:latin typeface="Times New Roman" pitchFamily="18" charset="0"/>
                  </a:rPr>
                  <a:t>ele</a:t>
                </a:r>
                <a:r>
                  <a:rPr lang="it-IT" sz="1600" b="1">
                    <a:solidFill>
                      <a:schemeClr val="bg2"/>
                    </a:solidFill>
                    <a:latin typeface="Times New Roman" pitchFamily="18" charset="0"/>
                  </a:rPr>
                  <a:t>t</a:t>
                </a:r>
                <a:r>
                  <a:rPr lang="en-US" sz="1600" b="1">
                    <a:solidFill>
                      <a:schemeClr val="bg2"/>
                    </a:solidFill>
                    <a:latin typeface="Times New Roman" pitchFamily="18" charset="0"/>
                  </a:rPr>
                  <a:t>tron</a:t>
                </a:r>
                <a:r>
                  <a:rPr lang="it-IT" sz="1600" b="1">
                    <a:solidFill>
                      <a:schemeClr val="bg2"/>
                    </a:solidFill>
                    <a:latin typeface="Times New Roman" pitchFamily="18" charset="0"/>
                  </a:rPr>
                  <a:t>e</a:t>
                </a:r>
                <a:endParaRPr lang="en-US" sz="1600" b="1">
                  <a:solidFill>
                    <a:schemeClr val="bg2"/>
                  </a:solidFill>
                  <a:latin typeface="Times New Roman" pitchFamily="18" charset="0"/>
                </a:endParaRPr>
              </a:p>
            </p:txBody>
          </p:sp>
        </p:grpSp>
        <p:grpSp>
          <p:nvGrpSpPr>
            <p:cNvPr id="19488" name="Group 52"/>
            <p:cNvGrpSpPr>
              <a:grpSpLocks/>
            </p:cNvGrpSpPr>
            <p:nvPr/>
          </p:nvGrpSpPr>
          <p:grpSpPr bwMode="auto">
            <a:xfrm>
              <a:off x="884" y="3462"/>
              <a:ext cx="567" cy="618"/>
              <a:chOff x="621" y="2256"/>
              <a:chExt cx="567" cy="618"/>
            </a:xfrm>
          </p:grpSpPr>
          <p:sp>
            <p:nvSpPr>
              <p:cNvPr id="19497" name="Rectangle 53"/>
              <p:cNvSpPr>
                <a:spLocks noChangeArrowheads="1"/>
              </p:cNvSpPr>
              <p:nvPr/>
            </p:nvSpPr>
            <p:spPr bwMode="auto">
              <a:xfrm>
                <a:off x="668" y="2396"/>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8" name="Text Box 54"/>
              <p:cNvSpPr txBox="1">
                <a:spLocks noChangeArrowheads="1"/>
              </p:cNvSpPr>
              <p:nvPr/>
            </p:nvSpPr>
            <p:spPr bwMode="auto">
              <a:xfrm>
                <a:off x="713" y="225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r>
                  <a:rPr lang="en-US" sz="2800" baseline="-25000">
                    <a:solidFill>
                      <a:schemeClr val="bg2"/>
                    </a:solidFill>
                    <a:latin typeface="Times New Roman" pitchFamily="18" charset="0"/>
                  </a:rPr>
                  <a:t>e</a:t>
                </a:r>
                <a:endParaRPr lang="en-US">
                  <a:solidFill>
                    <a:schemeClr val="bg2"/>
                  </a:solidFill>
                  <a:latin typeface="Symbol" pitchFamily="18" charset="2"/>
                </a:endParaRPr>
              </a:p>
            </p:txBody>
          </p:sp>
          <p:sp>
            <p:nvSpPr>
              <p:cNvPr id="19499" name="Text Box 55"/>
              <p:cNvSpPr txBox="1">
                <a:spLocks noChangeArrowheads="1"/>
              </p:cNvSpPr>
              <p:nvPr/>
            </p:nvSpPr>
            <p:spPr bwMode="auto">
              <a:xfrm>
                <a:off x="621" y="2682"/>
                <a:ext cx="56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400">
                    <a:solidFill>
                      <a:schemeClr val="bg2"/>
                    </a:solidFill>
                    <a:latin typeface="Times New Roman" pitchFamily="18" charset="0"/>
                  </a:rPr>
                  <a:t>n</a:t>
                </a:r>
                <a:r>
                  <a:rPr lang="en-US" sz="1400">
                    <a:solidFill>
                      <a:schemeClr val="bg2"/>
                    </a:solidFill>
                    <a:latin typeface="Times New Roman" pitchFamily="18" charset="0"/>
                  </a:rPr>
                  <a:t>eutrino</a:t>
                </a:r>
                <a:r>
                  <a:rPr lang="it-IT" sz="1400">
                    <a:solidFill>
                      <a:schemeClr val="bg2"/>
                    </a:solidFill>
                    <a:latin typeface="Times New Roman" pitchFamily="18" charset="0"/>
                  </a:rPr>
                  <a:t> e</a:t>
                </a:r>
                <a:endParaRPr lang="en-US" sz="1200">
                  <a:solidFill>
                    <a:schemeClr val="bg2"/>
                  </a:solidFill>
                  <a:latin typeface="Times New Roman" pitchFamily="18" charset="0"/>
                </a:endParaRPr>
              </a:p>
            </p:txBody>
          </p:sp>
        </p:grpSp>
        <p:grpSp>
          <p:nvGrpSpPr>
            <p:cNvPr id="19489" name="Group 56"/>
            <p:cNvGrpSpPr>
              <a:grpSpLocks/>
            </p:cNvGrpSpPr>
            <p:nvPr/>
          </p:nvGrpSpPr>
          <p:grpSpPr bwMode="auto">
            <a:xfrm>
              <a:off x="931" y="1927"/>
              <a:ext cx="480" cy="565"/>
              <a:chOff x="668" y="1795"/>
              <a:chExt cx="480" cy="565"/>
            </a:xfrm>
          </p:grpSpPr>
          <p:sp>
            <p:nvSpPr>
              <p:cNvPr id="19494" name="Rectangle 57"/>
              <p:cNvSpPr>
                <a:spLocks noChangeArrowheads="1"/>
              </p:cNvSpPr>
              <p:nvPr/>
            </p:nvSpPr>
            <p:spPr bwMode="auto">
              <a:xfrm>
                <a:off x="668" y="1893"/>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5" name="Text Box 58"/>
              <p:cNvSpPr txBox="1">
                <a:spLocks noChangeArrowheads="1"/>
              </p:cNvSpPr>
              <p:nvPr/>
            </p:nvSpPr>
            <p:spPr bwMode="auto">
              <a:xfrm>
                <a:off x="714" y="1795"/>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Times New Roman" pitchFamily="18" charset="0"/>
                  </a:rPr>
                  <a:t>d</a:t>
                </a:r>
                <a:endParaRPr lang="en-US">
                  <a:solidFill>
                    <a:schemeClr val="bg2"/>
                  </a:solidFill>
                  <a:latin typeface="Times New Roman" pitchFamily="18" charset="0"/>
                </a:endParaRPr>
              </a:p>
            </p:txBody>
          </p:sp>
          <p:sp>
            <p:nvSpPr>
              <p:cNvPr id="19496" name="Text Box 59"/>
              <p:cNvSpPr txBox="1">
                <a:spLocks noChangeArrowheads="1"/>
              </p:cNvSpPr>
              <p:nvPr/>
            </p:nvSpPr>
            <p:spPr bwMode="auto">
              <a:xfrm>
                <a:off x="691" y="2129"/>
                <a:ext cx="4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down</a:t>
                </a:r>
                <a:endParaRPr lang="en-US">
                  <a:solidFill>
                    <a:schemeClr val="bg2"/>
                  </a:solidFill>
                  <a:latin typeface="Times New Roman" pitchFamily="18" charset="0"/>
                </a:endParaRPr>
              </a:p>
            </p:txBody>
          </p:sp>
        </p:grpSp>
        <p:grpSp>
          <p:nvGrpSpPr>
            <p:cNvPr id="19490" name="Group 60"/>
            <p:cNvGrpSpPr>
              <a:grpSpLocks/>
            </p:cNvGrpSpPr>
            <p:nvPr/>
          </p:nvGrpSpPr>
          <p:grpSpPr bwMode="auto">
            <a:xfrm>
              <a:off x="931" y="697"/>
              <a:ext cx="480" cy="625"/>
              <a:chOff x="668" y="1199"/>
              <a:chExt cx="480" cy="625"/>
            </a:xfrm>
          </p:grpSpPr>
          <p:sp>
            <p:nvSpPr>
              <p:cNvPr id="19491" name="Rectangle 61"/>
              <p:cNvSpPr>
                <a:spLocks noChangeArrowheads="1"/>
              </p:cNvSpPr>
              <p:nvPr/>
            </p:nvSpPr>
            <p:spPr bwMode="auto">
              <a:xfrm>
                <a:off x="668" y="1344"/>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2" name="Text Box 62"/>
              <p:cNvSpPr txBox="1">
                <a:spLocks noChangeArrowheads="1"/>
              </p:cNvSpPr>
              <p:nvPr/>
            </p:nvSpPr>
            <p:spPr bwMode="auto">
              <a:xfrm>
                <a:off x="714" y="1199"/>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u</a:t>
                </a:r>
                <a:endParaRPr lang="en-US">
                  <a:solidFill>
                    <a:schemeClr val="bg2"/>
                  </a:solidFill>
                  <a:latin typeface="Times New Roman" pitchFamily="18" charset="0"/>
                </a:endParaRPr>
              </a:p>
            </p:txBody>
          </p:sp>
          <p:sp>
            <p:nvSpPr>
              <p:cNvPr id="19493" name="Text Box 63"/>
              <p:cNvSpPr txBox="1">
                <a:spLocks noChangeArrowheads="1"/>
              </p:cNvSpPr>
              <p:nvPr/>
            </p:nvSpPr>
            <p:spPr bwMode="auto">
              <a:xfrm>
                <a:off x="768" y="1593"/>
                <a:ext cx="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800">
                    <a:solidFill>
                      <a:schemeClr val="bg2"/>
                    </a:solidFill>
                    <a:latin typeface="Times New Roman" pitchFamily="18" charset="0"/>
                  </a:rPr>
                  <a:t>up</a:t>
                </a:r>
                <a:endParaRPr lang="en-US">
                  <a:solidFill>
                    <a:schemeClr val="bg2"/>
                  </a:solidFill>
                  <a:latin typeface="Times New Roman" pitchFamily="18" charset="0"/>
                </a:endParaRPr>
              </a:p>
            </p:txBody>
          </p:sp>
        </p:grpSp>
      </p:grpSp>
      <p:sp>
        <p:nvSpPr>
          <p:cNvPr id="436289" name="Text Box 65"/>
          <p:cNvSpPr txBox="1">
            <a:spLocks noChangeArrowheads="1"/>
          </p:cNvSpPr>
          <p:nvPr/>
        </p:nvSpPr>
        <p:spPr bwMode="auto">
          <a:xfrm>
            <a:off x="6324600" y="6172200"/>
            <a:ext cx="2127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900">
                <a:solidFill>
                  <a:schemeClr val="tx1"/>
                </a:solidFill>
                <a:effectLst>
                  <a:outerShdw blurRad="38100" dist="38100" dir="2700000" algn="tl">
                    <a:srgbClr val="C0C0C0"/>
                  </a:outerShdw>
                </a:effectLst>
                <a:latin typeface="Times New Roman" pitchFamily="18" charset="0"/>
              </a:rPr>
              <a:t>.</a:t>
            </a:r>
            <a:endParaRPr lang="en-US" sz="2800">
              <a:solidFill>
                <a:schemeClr val="tx1"/>
              </a:solidFill>
              <a:effectLst>
                <a:outerShdw blurRad="38100" dist="38100" dir="2700000" algn="tl">
                  <a:srgbClr val="C0C0C0"/>
                </a:outerShdw>
              </a:effectLst>
              <a:latin typeface="Times New Roman" pitchFamily="18" charset="0"/>
            </a:endParaRPr>
          </a:p>
        </p:txBody>
      </p:sp>
      <p:graphicFrame>
        <p:nvGraphicFramePr>
          <p:cNvPr id="19464" name="Object 66"/>
          <p:cNvGraphicFramePr>
            <a:graphicFrameLocks noChangeAspect="1"/>
          </p:cNvGraphicFramePr>
          <p:nvPr/>
        </p:nvGraphicFramePr>
        <p:xfrm>
          <a:off x="6126163" y="4732338"/>
          <a:ext cx="673100" cy="682625"/>
        </p:xfrm>
        <a:graphic>
          <a:graphicData uri="http://schemas.openxmlformats.org/presentationml/2006/ole">
            <mc:AlternateContent xmlns:mc="http://schemas.openxmlformats.org/markup-compatibility/2006">
              <mc:Choice xmlns:v="urn:schemas-microsoft-com:vml" Requires="v">
                <p:oleObj spid="_x0000_s24584" name="Image" r:id="rId12" imgW="1105152" imgH="1042005" progId="Photoshop.Image.5">
                  <p:embed/>
                </p:oleObj>
              </mc:Choice>
              <mc:Fallback>
                <p:oleObj name="Image" r:id="rId12" imgW="1105152" imgH="1042005" progId="Photoshop.Image.5">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26163" y="4732338"/>
                        <a:ext cx="6731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9465" name="Picture 67" descr="b"/>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983288" y="3359150"/>
            <a:ext cx="100012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68" descr="top"/>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8763" y="787400"/>
            <a:ext cx="2641600"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6293" name="Rectangle 69"/>
          <p:cNvSpPr>
            <a:spLocks noGrp="1" noChangeArrowheads="1"/>
          </p:cNvSpPr>
          <p:nvPr>
            <p:ph type="title"/>
          </p:nvPr>
        </p:nvSpPr>
        <p:spPr/>
        <p:txBody>
          <a:bodyPr/>
          <a:lstStyle/>
          <a:p>
            <a:pPr eaLnBrk="1" hangingPunct="1">
              <a:defRPr/>
            </a:pPr>
            <a:r>
              <a:rPr lang="it-IT" smtClean="0"/>
              <a:t> </a:t>
            </a:r>
            <a:r>
              <a:rPr lang="it-IT" sz="2800" smtClean="0"/>
              <a:t>I Fermioni : le masse (in GeV)</a:t>
            </a:r>
            <a:endParaRPr lang="en-US" sz="2800" smtClean="0"/>
          </a:p>
        </p:txBody>
      </p:sp>
      <p:sp>
        <p:nvSpPr>
          <p:cNvPr id="19468" name="Rectangle 70"/>
          <p:cNvSpPr>
            <a:spLocks noChangeArrowheads="1"/>
          </p:cNvSpPr>
          <p:nvPr/>
        </p:nvSpPr>
        <p:spPr bwMode="auto">
          <a:xfrm>
            <a:off x="805655" y="2319780"/>
            <a:ext cx="3267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3600" dirty="0">
                <a:solidFill>
                  <a:schemeClr val="tx1"/>
                </a:solidFill>
                <a:latin typeface="Times New Roman" pitchFamily="18" charset="0"/>
              </a:rPr>
              <a:t>1 GeV </a:t>
            </a:r>
            <a:r>
              <a:rPr lang="en-US" sz="3600" dirty="0">
                <a:solidFill>
                  <a:schemeClr val="tx1"/>
                </a:solidFill>
                <a:latin typeface="Symbol" pitchFamily="18" charset="2"/>
              </a:rPr>
              <a:t>»</a:t>
            </a:r>
            <a:r>
              <a:rPr lang="it-IT" sz="3600" dirty="0">
                <a:solidFill>
                  <a:schemeClr val="tx1"/>
                </a:solidFill>
                <a:latin typeface="Symbol" pitchFamily="18" charset="2"/>
              </a:rPr>
              <a:t> </a:t>
            </a:r>
            <a:r>
              <a:rPr lang="it-IT" sz="3600" dirty="0">
                <a:solidFill>
                  <a:schemeClr val="tx1"/>
                </a:solidFill>
                <a:latin typeface="Times New Roman" pitchFamily="18" charset="0"/>
              </a:rPr>
              <a:t>protone</a:t>
            </a:r>
            <a:endParaRPr lang="en-US" sz="3600" dirty="0">
              <a:solidFill>
                <a:schemeClr val="tx1"/>
              </a:solidFill>
              <a:latin typeface="Times New Roman" pitchFamily="18" charset="0"/>
            </a:endParaRPr>
          </a:p>
        </p:txBody>
      </p:sp>
      <p:grpSp>
        <p:nvGrpSpPr>
          <p:cNvPr id="19469" name="Group 71"/>
          <p:cNvGrpSpPr>
            <a:grpSpLocks/>
          </p:cNvGrpSpPr>
          <p:nvPr/>
        </p:nvGrpSpPr>
        <p:grpSpPr bwMode="auto">
          <a:xfrm>
            <a:off x="478615" y="1655763"/>
            <a:ext cx="1022350" cy="4800600"/>
            <a:chOff x="240" y="1008"/>
            <a:chExt cx="644" cy="3024"/>
          </a:xfrm>
        </p:grpSpPr>
        <p:sp>
          <p:nvSpPr>
            <p:cNvPr id="19483" name="Text Box 72"/>
            <p:cNvSpPr txBox="1">
              <a:spLocks noChangeArrowheads="1"/>
            </p:cNvSpPr>
            <p:nvPr/>
          </p:nvSpPr>
          <p:spPr bwMode="auto">
            <a:xfrm>
              <a:off x="288" y="1008"/>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dirty="0">
                  <a:latin typeface="Times New Roman" pitchFamily="18" charset="0"/>
                </a:rPr>
                <a:t>0.003</a:t>
              </a:r>
              <a:endParaRPr lang="en-US" dirty="0">
                <a:latin typeface="Times New Roman" pitchFamily="18" charset="0"/>
              </a:endParaRPr>
            </a:p>
          </p:txBody>
        </p:sp>
        <p:sp>
          <p:nvSpPr>
            <p:cNvPr id="19484" name="Text Box 73"/>
            <p:cNvSpPr txBox="1">
              <a:spLocks noChangeArrowheads="1"/>
            </p:cNvSpPr>
            <p:nvPr/>
          </p:nvSpPr>
          <p:spPr bwMode="auto">
            <a:xfrm>
              <a:off x="302" y="2348"/>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dirty="0">
                  <a:latin typeface="Times New Roman" pitchFamily="18" charset="0"/>
                </a:rPr>
                <a:t>0.00</a:t>
              </a:r>
              <a:r>
                <a:rPr lang="en-US" dirty="0">
                  <a:latin typeface="Times New Roman" pitchFamily="18" charset="0"/>
                </a:rPr>
                <a:t>6</a:t>
              </a:r>
            </a:p>
          </p:txBody>
        </p:sp>
        <p:sp>
          <p:nvSpPr>
            <p:cNvPr id="19485" name="Text Box 74"/>
            <p:cNvSpPr txBox="1">
              <a:spLocks noChangeArrowheads="1"/>
            </p:cNvSpPr>
            <p:nvPr/>
          </p:nvSpPr>
          <p:spPr bwMode="auto">
            <a:xfrm>
              <a:off x="240" y="2976"/>
              <a:ext cx="64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0.0005</a:t>
              </a:r>
              <a:endParaRPr lang="en-US">
                <a:latin typeface="Times New Roman" pitchFamily="18" charset="0"/>
              </a:endParaRPr>
            </a:p>
          </p:txBody>
        </p:sp>
        <p:sp>
          <p:nvSpPr>
            <p:cNvPr id="19486" name="Text Box 75"/>
            <p:cNvSpPr txBox="1">
              <a:spLocks noChangeArrowheads="1"/>
            </p:cNvSpPr>
            <p:nvPr/>
          </p:nvSpPr>
          <p:spPr bwMode="auto">
            <a:xfrm>
              <a:off x="398"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a:solidFill>
                    <a:schemeClr val="tx2"/>
                  </a:solidFill>
                  <a:latin typeface="Symbol" pitchFamily="18" charset="2"/>
                </a:rPr>
                <a:t>»</a:t>
              </a:r>
              <a:r>
                <a:rPr lang="it-IT" sz="1400">
                  <a:solidFill>
                    <a:schemeClr val="tx2"/>
                  </a:solidFill>
                  <a:latin typeface="Times New Roman" pitchFamily="18" charset="0"/>
                </a:rPr>
                <a:t> </a:t>
              </a:r>
              <a:r>
                <a:rPr lang="it-IT">
                  <a:latin typeface="Times New Roman" pitchFamily="18" charset="0"/>
                </a:rPr>
                <a:t>0</a:t>
              </a:r>
              <a:endParaRPr lang="en-US">
                <a:latin typeface="Times New Roman" pitchFamily="18" charset="0"/>
              </a:endParaRPr>
            </a:p>
          </p:txBody>
        </p:sp>
      </p:grpSp>
      <p:grpSp>
        <p:nvGrpSpPr>
          <p:cNvPr id="19470" name="Group 76"/>
          <p:cNvGrpSpPr>
            <a:grpSpLocks/>
          </p:cNvGrpSpPr>
          <p:nvPr/>
        </p:nvGrpSpPr>
        <p:grpSpPr bwMode="auto">
          <a:xfrm>
            <a:off x="2843213" y="1341438"/>
            <a:ext cx="869950" cy="4851400"/>
            <a:chOff x="1804" y="976"/>
            <a:chExt cx="548" cy="3056"/>
          </a:xfrm>
        </p:grpSpPr>
        <p:sp>
          <p:nvSpPr>
            <p:cNvPr id="19479" name="Text Box 77"/>
            <p:cNvSpPr txBox="1">
              <a:spLocks noChangeArrowheads="1"/>
            </p:cNvSpPr>
            <p:nvPr/>
          </p:nvSpPr>
          <p:spPr bwMode="auto">
            <a:xfrm>
              <a:off x="1880" y="976"/>
              <a:ext cx="396"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sz="2800">
                  <a:latin typeface="Times New Roman" pitchFamily="18" charset="0"/>
                </a:rPr>
                <a:t>1.5</a:t>
              </a:r>
              <a:endParaRPr lang="en-US" sz="2800">
                <a:latin typeface="Times New Roman" pitchFamily="18" charset="0"/>
              </a:endParaRPr>
            </a:p>
          </p:txBody>
        </p:sp>
        <p:sp>
          <p:nvSpPr>
            <p:cNvPr id="19480" name="Text Box 78"/>
            <p:cNvSpPr txBox="1">
              <a:spLocks noChangeArrowheads="1"/>
            </p:cNvSpPr>
            <p:nvPr/>
          </p:nvSpPr>
          <p:spPr bwMode="auto">
            <a:xfrm>
              <a:off x="1852" y="2208"/>
              <a:ext cx="45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a:t>
              </a:r>
              <a:r>
                <a:rPr lang="en-US">
                  <a:latin typeface="Times New Roman" pitchFamily="18" charset="0"/>
                </a:rPr>
                <a:t>12</a:t>
              </a:r>
            </a:p>
          </p:txBody>
        </p:sp>
        <p:sp>
          <p:nvSpPr>
            <p:cNvPr id="19481" name="Text Box 79"/>
            <p:cNvSpPr txBox="1">
              <a:spLocks noChangeArrowheads="1"/>
            </p:cNvSpPr>
            <p:nvPr/>
          </p:nvSpPr>
          <p:spPr bwMode="auto">
            <a:xfrm>
              <a:off x="1804" y="2976"/>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0.1</a:t>
              </a:r>
              <a:r>
                <a:rPr lang="en-US">
                  <a:latin typeface="Times New Roman" pitchFamily="18" charset="0"/>
                </a:rPr>
                <a:t>0</a:t>
              </a:r>
              <a:r>
                <a:rPr lang="it-IT">
                  <a:latin typeface="Times New Roman" pitchFamily="18" charset="0"/>
                </a:rPr>
                <a:t>5</a:t>
              </a:r>
              <a:endParaRPr lang="en-US">
                <a:latin typeface="Times New Roman" pitchFamily="18" charset="0"/>
              </a:endParaRPr>
            </a:p>
          </p:txBody>
        </p:sp>
        <p:sp>
          <p:nvSpPr>
            <p:cNvPr id="19482" name="Text Box 80"/>
            <p:cNvSpPr txBox="1">
              <a:spLocks noChangeArrowheads="1"/>
            </p:cNvSpPr>
            <p:nvPr/>
          </p:nvSpPr>
          <p:spPr bwMode="auto">
            <a:xfrm>
              <a:off x="1914"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a:latin typeface="Symbol" pitchFamily="18" charset="2"/>
                </a:rPr>
                <a:t>»</a:t>
              </a:r>
              <a:r>
                <a:rPr lang="it-IT" sz="1400">
                  <a:latin typeface="Times New Roman" pitchFamily="18" charset="0"/>
                </a:rPr>
                <a:t> </a:t>
              </a:r>
              <a:r>
                <a:rPr lang="it-IT">
                  <a:latin typeface="Times New Roman" pitchFamily="18" charset="0"/>
                </a:rPr>
                <a:t>0</a:t>
              </a:r>
              <a:endParaRPr lang="en-US">
                <a:latin typeface="Times New Roman" pitchFamily="18" charset="0"/>
              </a:endParaRPr>
            </a:p>
          </p:txBody>
        </p:sp>
      </p:grpSp>
      <p:grpSp>
        <p:nvGrpSpPr>
          <p:cNvPr id="19471" name="Group 81"/>
          <p:cNvGrpSpPr>
            <a:grpSpLocks/>
          </p:cNvGrpSpPr>
          <p:nvPr/>
        </p:nvGrpSpPr>
        <p:grpSpPr bwMode="auto">
          <a:xfrm>
            <a:off x="6008697" y="1557338"/>
            <a:ext cx="800101" cy="4899025"/>
            <a:chOff x="4492" y="946"/>
            <a:chExt cx="504" cy="3086"/>
          </a:xfrm>
        </p:grpSpPr>
        <p:sp>
          <p:nvSpPr>
            <p:cNvPr id="19475" name="Text Box 82"/>
            <p:cNvSpPr txBox="1">
              <a:spLocks noChangeArrowheads="1"/>
            </p:cNvSpPr>
            <p:nvPr/>
          </p:nvSpPr>
          <p:spPr bwMode="auto">
            <a:xfrm>
              <a:off x="4580"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dirty="0">
                  <a:solidFill>
                    <a:schemeClr val="tx2"/>
                  </a:solidFill>
                  <a:latin typeface="Symbol" pitchFamily="18" charset="2"/>
                </a:rPr>
                <a:t>»</a:t>
              </a:r>
              <a:r>
                <a:rPr lang="it-IT" sz="1400" dirty="0">
                  <a:solidFill>
                    <a:schemeClr val="tx2"/>
                  </a:solidFill>
                  <a:latin typeface="Times New Roman" pitchFamily="18" charset="0"/>
                </a:rPr>
                <a:t> </a:t>
              </a:r>
              <a:r>
                <a:rPr lang="it-IT" dirty="0">
                  <a:latin typeface="Times New Roman" pitchFamily="18" charset="0"/>
                </a:rPr>
                <a:t>0</a:t>
              </a:r>
              <a:endParaRPr lang="en-US" dirty="0">
                <a:latin typeface="Times New Roman" pitchFamily="18" charset="0"/>
              </a:endParaRPr>
            </a:p>
          </p:txBody>
        </p:sp>
        <p:sp>
          <p:nvSpPr>
            <p:cNvPr id="19476" name="Text Box 83"/>
            <p:cNvSpPr txBox="1">
              <a:spLocks noChangeArrowheads="1"/>
            </p:cNvSpPr>
            <p:nvPr/>
          </p:nvSpPr>
          <p:spPr bwMode="auto">
            <a:xfrm>
              <a:off x="4630" y="2176"/>
              <a:ext cx="228"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800">
                  <a:latin typeface="Times New Roman" pitchFamily="18" charset="0"/>
                </a:rPr>
                <a:t>4</a:t>
              </a:r>
            </a:p>
          </p:txBody>
        </p:sp>
        <p:sp>
          <p:nvSpPr>
            <p:cNvPr id="19477" name="Text Box 84"/>
            <p:cNvSpPr txBox="1">
              <a:spLocks noChangeArrowheads="1"/>
            </p:cNvSpPr>
            <p:nvPr/>
          </p:nvSpPr>
          <p:spPr bwMode="auto">
            <a:xfrm>
              <a:off x="4566" y="2976"/>
              <a:ext cx="35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1.</a:t>
              </a:r>
              <a:r>
                <a:rPr lang="en-US">
                  <a:latin typeface="Times New Roman" pitchFamily="18" charset="0"/>
                </a:rPr>
                <a:t>8</a:t>
              </a:r>
            </a:p>
          </p:txBody>
        </p:sp>
        <p:sp>
          <p:nvSpPr>
            <p:cNvPr id="19478" name="Text Box 85"/>
            <p:cNvSpPr txBox="1">
              <a:spLocks noChangeArrowheads="1"/>
            </p:cNvSpPr>
            <p:nvPr/>
          </p:nvSpPr>
          <p:spPr bwMode="auto">
            <a:xfrm>
              <a:off x="4492" y="946"/>
              <a:ext cx="504" cy="3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sz="3200" dirty="0" smtClean="0">
                  <a:latin typeface="Times New Roman" pitchFamily="18" charset="0"/>
                </a:rPr>
                <a:t>173</a:t>
              </a:r>
              <a:endParaRPr lang="en-US" sz="3200" dirty="0">
                <a:latin typeface="Times New Roman" pitchFamily="18" charset="0"/>
              </a:endParaRPr>
            </a:p>
          </p:txBody>
        </p:sp>
      </p:grpSp>
      <p:grpSp>
        <p:nvGrpSpPr>
          <p:cNvPr id="19472" name="Group 86"/>
          <p:cNvGrpSpPr>
            <a:grpSpLocks/>
          </p:cNvGrpSpPr>
          <p:nvPr/>
        </p:nvGrpSpPr>
        <p:grpSpPr bwMode="auto">
          <a:xfrm>
            <a:off x="152400" y="1377950"/>
            <a:ext cx="430213" cy="5251450"/>
            <a:chOff x="5441" y="1000"/>
            <a:chExt cx="271" cy="3308"/>
          </a:xfrm>
        </p:grpSpPr>
        <p:sp>
          <p:nvSpPr>
            <p:cNvPr id="19473" name="Text Box 87"/>
            <p:cNvSpPr txBox="1">
              <a:spLocks noChangeArrowheads="1"/>
            </p:cNvSpPr>
            <p:nvPr/>
          </p:nvSpPr>
          <p:spPr bwMode="auto">
            <a:xfrm>
              <a:off x="5457" y="1000"/>
              <a:ext cx="255" cy="1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solidFill>
                    <a:schemeClr val="tx1"/>
                  </a:solidFill>
                  <a:latin typeface="Times New Roman" pitchFamily="18" charset="0"/>
                </a:rPr>
                <a:t>Q</a:t>
              </a:r>
              <a:br>
                <a:rPr lang="it-IT">
                  <a:solidFill>
                    <a:schemeClr val="tx1"/>
                  </a:solidFill>
                  <a:latin typeface="Times New Roman" pitchFamily="18" charset="0"/>
                </a:rPr>
              </a:br>
              <a:r>
                <a:rPr lang="it-IT">
                  <a:solidFill>
                    <a:schemeClr val="tx1"/>
                  </a:solidFill>
                  <a:latin typeface="Times New Roman" pitchFamily="18" charset="0"/>
                </a:rPr>
                <a:t>U</a:t>
              </a:r>
              <a:br>
                <a:rPr lang="it-IT">
                  <a:solidFill>
                    <a:schemeClr val="tx1"/>
                  </a:solidFill>
                  <a:latin typeface="Times New Roman" pitchFamily="18" charset="0"/>
                </a:rPr>
              </a:br>
              <a:r>
                <a:rPr lang="it-IT">
                  <a:solidFill>
                    <a:schemeClr val="tx1"/>
                  </a:solidFill>
                  <a:latin typeface="Times New Roman" pitchFamily="18" charset="0"/>
                </a:rPr>
                <a:t>A</a:t>
              </a:r>
              <a:br>
                <a:rPr lang="it-IT">
                  <a:solidFill>
                    <a:schemeClr val="tx1"/>
                  </a:solidFill>
                  <a:latin typeface="Times New Roman" pitchFamily="18" charset="0"/>
                </a:rPr>
              </a:br>
              <a:r>
                <a:rPr lang="it-IT">
                  <a:solidFill>
                    <a:schemeClr val="tx1"/>
                  </a:solidFill>
                  <a:latin typeface="Times New Roman" pitchFamily="18" charset="0"/>
                </a:rPr>
                <a:t>R</a:t>
              </a:r>
              <a:br>
                <a:rPr lang="it-IT">
                  <a:solidFill>
                    <a:schemeClr val="tx1"/>
                  </a:solidFill>
                  <a:latin typeface="Times New Roman" pitchFamily="18" charset="0"/>
                </a:rPr>
              </a:br>
              <a:r>
                <a:rPr lang="it-IT">
                  <a:solidFill>
                    <a:schemeClr val="tx1"/>
                  </a:solidFill>
                  <a:latin typeface="Times New Roman" pitchFamily="18" charset="0"/>
                </a:rPr>
                <a:t>K</a:t>
              </a:r>
              <a:br>
                <a:rPr lang="it-IT">
                  <a:solidFill>
                    <a:schemeClr val="tx1"/>
                  </a:solidFill>
                  <a:latin typeface="Times New Roman" pitchFamily="18" charset="0"/>
                </a:rPr>
              </a:br>
              <a:r>
                <a:rPr lang="it-IT">
                  <a:solidFill>
                    <a:schemeClr val="tx1"/>
                  </a:solidFill>
                  <a:latin typeface="Times New Roman" pitchFamily="18" charset="0"/>
                </a:rPr>
                <a:t>S</a:t>
              </a:r>
              <a:endParaRPr lang="en-US">
                <a:solidFill>
                  <a:schemeClr val="tx1"/>
                </a:solidFill>
                <a:latin typeface="Times New Roman" pitchFamily="18" charset="0"/>
              </a:endParaRPr>
            </a:p>
          </p:txBody>
        </p:sp>
        <p:sp>
          <p:nvSpPr>
            <p:cNvPr id="19474" name="Text Box 88"/>
            <p:cNvSpPr txBox="1">
              <a:spLocks noChangeArrowheads="1"/>
            </p:cNvSpPr>
            <p:nvPr/>
          </p:nvSpPr>
          <p:spPr bwMode="auto">
            <a:xfrm>
              <a:off x="5441" y="2640"/>
              <a:ext cx="255" cy="1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solidFill>
                    <a:schemeClr val="tx1"/>
                  </a:solidFill>
                  <a:latin typeface="Times New Roman" pitchFamily="18" charset="0"/>
                </a:rPr>
                <a:t>L</a:t>
              </a:r>
              <a:br>
                <a:rPr lang="it-IT">
                  <a:solidFill>
                    <a:schemeClr val="tx1"/>
                  </a:solidFill>
                  <a:latin typeface="Times New Roman" pitchFamily="18" charset="0"/>
                </a:rPr>
              </a:br>
              <a:r>
                <a:rPr lang="it-IT">
                  <a:solidFill>
                    <a:schemeClr val="tx1"/>
                  </a:solidFill>
                  <a:latin typeface="Times New Roman" pitchFamily="18" charset="0"/>
                </a:rPr>
                <a:t>E</a:t>
              </a:r>
              <a:br>
                <a:rPr lang="it-IT">
                  <a:solidFill>
                    <a:schemeClr val="tx1"/>
                  </a:solidFill>
                  <a:latin typeface="Times New Roman" pitchFamily="18" charset="0"/>
                </a:rPr>
              </a:br>
              <a:r>
                <a:rPr lang="it-IT">
                  <a:solidFill>
                    <a:schemeClr val="tx1"/>
                  </a:solidFill>
                  <a:latin typeface="Times New Roman" pitchFamily="18" charset="0"/>
                </a:rPr>
                <a:t>P</a:t>
              </a:r>
              <a:br>
                <a:rPr lang="it-IT">
                  <a:solidFill>
                    <a:schemeClr val="tx1"/>
                  </a:solidFill>
                  <a:latin typeface="Times New Roman" pitchFamily="18" charset="0"/>
                </a:rPr>
              </a:br>
              <a:r>
                <a:rPr lang="it-IT">
                  <a:solidFill>
                    <a:schemeClr val="tx1"/>
                  </a:solidFill>
                  <a:latin typeface="Times New Roman" pitchFamily="18" charset="0"/>
                </a:rPr>
                <a:t>T</a:t>
              </a:r>
              <a:br>
                <a:rPr lang="it-IT">
                  <a:solidFill>
                    <a:schemeClr val="tx1"/>
                  </a:solidFill>
                  <a:latin typeface="Times New Roman" pitchFamily="18" charset="0"/>
                </a:rPr>
              </a:br>
              <a:r>
                <a:rPr lang="it-IT">
                  <a:solidFill>
                    <a:schemeClr val="tx1"/>
                  </a:solidFill>
                  <a:latin typeface="Times New Roman" pitchFamily="18" charset="0"/>
                </a:rPr>
                <a:t>O</a:t>
              </a:r>
              <a:br>
                <a:rPr lang="it-IT">
                  <a:solidFill>
                    <a:schemeClr val="tx1"/>
                  </a:solidFill>
                  <a:latin typeface="Times New Roman" pitchFamily="18" charset="0"/>
                </a:rPr>
              </a:br>
              <a:r>
                <a:rPr lang="it-IT">
                  <a:solidFill>
                    <a:schemeClr val="tx1"/>
                  </a:solidFill>
                  <a:latin typeface="Times New Roman" pitchFamily="18" charset="0"/>
                </a:rPr>
                <a:t>N</a:t>
              </a:r>
              <a:br>
                <a:rPr lang="it-IT">
                  <a:solidFill>
                    <a:schemeClr val="tx1"/>
                  </a:solidFill>
                  <a:latin typeface="Times New Roman" pitchFamily="18" charset="0"/>
                </a:rPr>
              </a:br>
              <a:r>
                <a:rPr lang="it-IT">
                  <a:solidFill>
                    <a:schemeClr val="tx1"/>
                  </a:solidFill>
                  <a:latin typeface="Times New Roman" pitchFamily="18" charset="0"/>
                </a:rPr>
                <a:t>I</a:t>
              </a:r>
              <a:endParaRPr lang="en-US">
                <a:solidFill>
                  <a:schemeClr val="tx1"/>
                </a:solidFill>
                <a:latin typeface="Times New Roman" pitchFamily="18" charset="0"/>
              </a:endParaRPr>
            </a:p>
          </p:txBody>
        </p:sp>
      </p:grpSp>
    </p:spTree>
    <p:extLst>
      <p:ext uri="{BB962C8B-B14F-4D97-AF65-F5344CB8AC3E}">
        <p14:creationId xmlns:p14="http://schemas.microsoft.com/office/powerpoint/2010/main" val="40789564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pPr eaLnBrk="1" hangingPunct="1">
              <a:defRPr/>
            </a:pPr>
            <a:r>
              <a:rPr lang="it-IT" dirty="0" smtClean="0"/>
              <a:t> I Bosoni: le masse</a:t>
            </a:r>
            <a:endParaRPr lang="en-US" dirty="0" smtClean="0"/>
          </a:p>
        </p:txBody>
      </p:sp>
      <p:grpSp>
        <p:nvGrpSpPr>
          <p:cNvPr id="20483" name="Group 3"/>
          <p:cNvGrpSpPr>
            <a:grpSpLocks/>
          </p:cNvGrpSpPr>
          <p:nvPr/>
        </p:nvGrpSpPr>
        <p:grpSpPr bwMode="auto">
          <a:xfrm>
            <a:off x="1752600" y="1371600"/>
            <a:ext cx="839788" cy="971550"/>
            <a:chOff x="3072" y="1056"/>
            <a:chExt cx="529" cy="612"/>
          </a:xfrm>
        </p:grpSpPr>
        <p:sp>
          <p:nvSpPr>
            <p:cNvPr id="437252" name="Rectangle 4"/>
            <p:cNvSpPr>
              <a:spLocks noChangeArrowheads="1"/>
            </p:cNvSpPr>
            <p:nvPr/>
          </p:nvSpPr>
          <p:spPr bwMode="auto">
            <a:xfrm>
              <a:off x="3072" y="1211"/>
              <a:ext cx="480" cy="441"/>
            </a:xfrm>
            <a:prstGeom prst="rect">
              <a:avLst/>
            </a:prstGeom>
            <a:gradFill rotWithShape="0">
              <a:gsLst>
                <a:gs pos="0">
                  <a:schemeClr val="accent1"/>
                </a:gs>
                <a:gs pos="100000">
                  <a:schemeClr val="accent1">
                    <a:gamma/>
                    <a:shade val="46275"/>
                    <a:invGamma/>
                  </a:schemeClr>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defRPr/>
              </a:pPr>
              <a:endParaRPr lang="it-IT"/>
            </a:p>
          </p:txBody>
        </p:sp>
        <p:sp>
          <p:nvSpPr>
            <p:cNvPr id="20507" name="Text Box 5"/>
            <p:cNvSpPr txBox="1">
              <a:spLocks noChangeArrowheads="1"/>
            </p:cNvSpPr>
            <p:nvPr/>
          </p:nvSpPr>
          <p:spPr bwMode="auto">
            <a:xfrm>
              <a:off x="3130" y="105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tx1"/>
                  </a:solidFill>
                  <a:latin typeface="Times New Roman" pitchFamily="18" charset="0"/>
                </a:rPr>
                <a:t>g</a:t>
              </a:r>
              <a:endParaRPr lang="en-US">
                <a:solidFill>
                  <a:schemeClr val="tx1"/>
                </a:solidFill>
                <a:latin typeface="Times New Roman" pitchFamily="18" charset="0"/>
              </a:endParaRPr>
            </a:p>
          </p:txBody>
        </p:sp>
        <p:sp>
          <p:nvSpPr>
            <p:cNvPr id="20508" name="Text Box 6"/>
            <p:cNvSpPr txBox="1">
              <a:spLocks noChangeArrowheads="1"/>
            </p:cNvSpPr>
            <p:nvPr/>
          </p:nvSpPr>
          <p:spPr bwMode="auto">
            <a:xfrm>
              <a:off x="3093" y="1437"/>
              <a:ext cx="5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tx1"/>
                  </a:solidFill>
                  <a:latin typeface="Times New Roman" pitchFamily="18" charset="0"/>
                </a:rPr>
                <a:t>gluon</a:t>
              </a:r>
              <a:r>
                <a:rPr lang="it-IT" sz="18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4" name="Group 7"/>
          <p:cNvGrpSpPr>
            <a:grpSpLocks/>
          </p:cNvGrpSpPr>
          <p:nvPr/>
        </p:nvGrpSpPr>
        <p:grpSpPr bwMode="auto">
          <a:xfrm>
            <a:off x="457200" y="1346200"/>
            <a:ext cx="784225" cy="1004888"/>
            <a:chOff x="4704" y="288"/>
            <a:chExt cx="494" cy="633"/>
          </a:xfrm>
        </p:grpSpPr>
        <p:sp>
          <p:nvSpPr>
            <p:cNvPr id="20503" name="Rectangle 8"/>
            <p:cNvSpPr>
              <a:spLocks noChangeArrowheads="1"/>
            </p:cNvSpPr>
            <p:nvPr/>
          </p:nvSpPr>
          <p:spPr bwMode="auto">
            <a:xfrm>
              <a:off x="4704" y="450"/>
              <a:ext cx="480" cy="442"/>
            </a:xfrm>
            <a:prstGeom prst="rect">
              <a:avLst/>
            </a:prstGeom>
            <a:gradFill rotWithShape="0">
              <a:gsLst>
                <a:gs pos="0">
                  <a:srgbClr val="66FF33"/>
                </a:gs>
                <a:gs pos="100000">
                  <a:srgbClr val="2F7618"/>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504" name="Text Box 9"/>
            <p:cNvSpPr txBox="1">
              <a:spLocks noChangeArrowheads="1"/>
            </p:cNvSpPr>
            <p:nvPr/>
          </p:nvSpPr>
          <p:spPr bwMode="auto">
            <a:xfrm>
              <a:off x="4800" y="288"/>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tx1"/>
                  </a:solidFill>
                  <a:latin typeface="Symbol" pitchFamily="18" charset="2"/>
                </a:rPr>
                <a:t>g</a:t>
              </a:r>
              <a:endParaRPr lang="en-US" sz="2000">
                <a:solidFill>
                  <a:schemeClr val="tx1"/>
                </a:solidFill>
                <a:latin typeface="Times New Roman" pitchFamily="18" charset="0"/>
              </a:endParaRPr>
            </a:p>
          </p:txBody>
        </p:sp>
        <p:sp>
          <p:nvSpPr>
            <p:cNvPr id="20505" name="Text Box 10"/>
            <p:cNvSpPr txBox="1">
              <a:spLocks noChangeArrowheads="1"/>
            </p:cNvSpPr>
            <p:nvPr/>
          </p:nvSpPr>
          <p:spPr bwMode="auto">
            <a:xfrm>
              <a:off x="4714" y="690"/>
              <a:ext cx="4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800">
                  <a:solidFill>
                    <a:schemeClr val="tx1"/>
                  </a:solidFill>
                  <a:latin typeface="Times New Roman" pitchFamily="18" charset="0"/>
                </a:rPr>
                <a:t>f</a:t>
              </a:r>
              <a:r>
                <a:rPr lang="en-US" sz="1800">
                  <a:solidFill>
                    <a:schemeClr val="tx1"/>
                  </a:solidFill>
                  <a:latin typeface="Times New Roman" pitchFamily="18" charset="0"/>
                </a:rPr>
                <a:t>oton</a:t>
              </a:r>
              <a:r>
                <a:rPr lang="it-IT" sz="18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5" name="Group 11"/>
          <p:cNvGrpSpPr>
            <a:grpSpLocks/>
          </p:cNvGrpSpPr>
          <p:nvPr/>
        </p:nvGrpSpPr>
        <p:grpSpPr bwMode="auto">
          <a:xfrm>
            <a:off x="7102475" y="1503363"/>
            <a:ext cx="822325" cy="873125"/>
            <a:chOff x="3269" y="1177"/>
            <a:chExt cx="518" cy="550"/>
          </a:xfrm>
        </p:grpSpPr>
        <p:sp>
          <p:nvSpPr>
            <p:cNvPr id="20500" name="Rectangle 12"/>
            <p:cNvSpPr>
              <a:spLocks noChangeArrowheads="1"/>
            </p:cNvSpPr>
            <p:nvPr/>
          </p:nvSpPr>
          <p:spPr bwMode="auto">
            <a:xfrm>
              <a:off x="3307" y="1267"/>
              <a:ext cx="480" cy="432"/>
            </a:xfrm>
            <a:prstGeom prst="rect">
              <a:avLst/>
            </a:prstGeom>
            <a:gradFill rotWithShape="0">
              <a:gsLst>
                <a:gs pos="0">
                  <a:srgbClr val="FF3300"/>
                </a:gs>
                <a:gs pos="100000">
                  <a:srgbClr val="7618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501" name="Text Box 13"/>
            <p:cNvSpPr txBox="1">
              <a:spLocks noChangeArrowheads="1"/>
            </p:cNvSpPr>
            <p:nvPr/>
          </p:nvSpPr>
          <p:spPr bwMode="auto">
            <a:xfrm>
              <a:off x="3365" y="1177"/>
              <a:ext cx="38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000">
                  <a:solidFill>
                    <a:schemeClr val="tx1"/>
                  </a:solidFill>
                  <a:latin typeface="Times New Roman" pitchFamily="18" charset="0"/>
                </a:rPr>
                <a:t>Z</a:t>
              </a:r>
              <a:endParaRPr lang="en-US">
                <a:solidFill>
                  <a:schemeClr val="tx1"/>
                </a:solidFill>
                <a:latin typeface="Times New Roman" pitchFamily="18" charset="0"/>
              </a:endParaRPr>
            </a:p>
          </p:txBody>
        </p:sp>
        <p:sp>
          <p:nvSpPr>
            <p:cNvPr id="20502" name="Text Box 14"/>
            <p:cNvSpPr txBox="1">
              <a:spLocks noChangeArrowheads="1"/>
            </p:cNvSpPr>
            <p:nvPr/>
          </p:nvSpPr>
          <p:spPr bwMode="auto">
            <a:xfrm>
              <a:off x="3269" y="1515"/>
              <a:ext cx="5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600">
                  <a:solidFill>
                    <a:schemeClr val="tx1"/>
                  </a:solidFill>
                  <a:latin typeface="Times New Roman" pitchFamily="18" charset="0"/>
                </a:rPr>
                <a:t> </a:t>
              </a:r>
              <a:r>
                <a:rPr lang="en-US" sz="1600">
                  <a:solidFill>
                    <a:schemeClr val="tx1"/>
                  </a:solidFill>
                  <a:latin typeface="Times New Roman" pitchFamily="18" charset="0"/>
                </a:rPr>
                <a:t>boson</a:t>
              </a:r>
              <a:r>
                <a:rPr lang="it-IT" sz="16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6" name="Group 15"/>
          <p:cNvGrpSpPr>
            <a:grpSpLocks/>
          </p:cNvGrpSpPr>
          <p:nvPr/>
        </p:nvGrpSpPr>
        <p:grpSpPr bwMode="auto">
          <a:xfrm>
            <a:off x="3886200" y="1538288"/>
            <a:ext cx="822325" cy="873125"/>
            <a:chOff x="3264" y="720"/>
            <a:chExt cx="518" cy="550"/>
          </a:xfrm>
        </p:grpSpPr>
        <p:sp>
          <p:nvSpPr>
            <p:cNvPr id="20497" name="Rectangle 16"/>
            <p:cNvSpPr>
              <a:spLocks noChangeArrowheads="1"/>
            </p:cNvSpPr>
            <p:nvPr/>
          </p:nvSpPr>
          <p:spPr bwMode="auto">
            <a:xfrm>
              <a:off x="3302" y="776"/>
              <a:ext cx="480" cy="442"/>
            </a:xfrm>
            <a:prstGeom prst="rect">
              <a:avLst/>
            </a:prstGeom>
            <a:gradFill rotWithShape="0">
              <a:gsLst>
                <a:gs pos="0">
                  <a:srgbClr val="FF3300"/>
                </a:gs>
                <a:gs pos="100000">
                  <a:srgbClr val="7618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498" name="Text Box 17"/>
            <p:cNvSpPr txBox="1">
              <a:spLocks noChangeArrowheads="1"/>
            </p:cNvSpPr>
            <p:nvPr/>
          </p:nvSpPr>
          <p:spPr bwMode="auto">
            <a:xfrm>
              <a:off x="3332" y="720"/>
              <a:ext cx="38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000">
                  <a:solidFill>
                    <a:schemeClr val="tx1"/>
                  </a:solidFill>
                  <a:latin typeface="Times New Roman" pitchFamily="18" charset="0"/>
                </a:rPr>
                <a:t>W</a:t>
              </a:r>
              <a:endParaRPr lang="en-US">
                <a:solidFill>
                  <a:schemeClr val="tx1"/>
                </a:solidFill>
                <a:latin typeface="Times New Roman" pitchFamily="18" charset="0"/>
              </a:endParaRPr>
            </a:p>
          </p:txBody>
        </p:sp>
        <p:sp>
          <p:nvSpPr>
            <p:cNvPr id="20499" name="Text Box 18"/>
            <p:cNvSpPr txBox="1">
              <a:spLocks noChangeArrowheads="1"/>
            </p:cNvSpPr>
            <p:nvPr/>
          </p:nvSpPr>
          <p:spPr bwMode="auto">
            <a:xfrm>
              <a:off x="3264" y="1058"/>
              <a:ext cx="5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600">
                  <a:solidFill>
                    <a:schemeClr val="tx1"/>
                  </a:solidFill>
                  <a:latin typeface="Times New Roman" pitchFamily="18" charset="0"/>
                </a:rPr>
                <a:t> boson</a:t>
              </a:r>
              <a:r>
                <a:rPr lang="it-IT" sz="1600">
                  <a:solidFill>
                    <a:schemeClr val="tx1"/>
                  </a:solidFill>
                  <a:latin typeface="Times New Roman" pitchFamily="18" charset="0"/>
                </a:rPr>
                <a:t>e</a:t>
              </a:r>
              <a:endParaRPr lang="en-US">
                <a:solidFill>
                  <a:schemeClr val="tx1"/>
                </a:solidFill>
                <a:latin typeface="Times New Roman" pitchFamily="18" charset="0"/>
              </a:endParaRPr>
            </a:p>
          </p:txBody>
        </p:sp>
      </p:grpSp>
      <p:graphicFrame>
        <p:nvGraphicFramePr>
          <p:cNvPr id="437267" name="Object 19"/>
          <p:cNvGraphicFramePr>
            <a:graphicFrameLocks noChangeAspect="1"/>
          </p:cNvGraphicFramePr>
          <p:nvPr/>
        </p:nvGraphicFramePr>
        <p:xfrm>
          <a:off x="5791200" y="3048000"/>
          <a:ext cx="3200400" cy="3200400"/>
        </p:xfrm>
        <a:graphic>
          <a:graphicData uri="http://schemas.openxmlformats.org/presentationml/2006/ole">
            <mc:AlternateContent xmlns:mc="http://schemas.openxmlformats.org/markup-compatibility/2006">
              <mc:Choice xmlns:v="urn:schemas-microsoft-com:vml" Requires="v">
                <p:oleObj spid="_x0000_s25602" name="Image" r:id="rId4" imgW="3812213" imgH="3812213" progId="Photoshop.Image.7">
                  <p:embed/>
                </p:oleObj>
              </mc:Choice>
              <mc:Fallback>
                <p:oleObj name="Image" r:id="rId4" imgW="3812213" imgH="3812213" progId="Photoshop.Image.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048000"/>
                        <a:ext cx="3200400" cy="320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68" name="Object 20"/>
          <p:cNvGraphicFramePr>
            <a:graphicFrameLocks noChangeAspect="1"/>
          </p:cNvGraphicFramePr>
          <p:nvPr/>
        </p:nvGraphicFramePr>
        <p:xfrm>
          <a:off x="2819400" y="3048000"/>
          <a:ext cx="2871788" cy="2871788"/>
        </p:xfrm>
        <a:graphic>
          <a:graphicData uri="http://schemas.openxmlformats.org/presentationml/2006/ole">
            <mc:AlternateContent xmlns:mc="http://schemas.openxmlformats.org/markup-compatibility/2006">
              <mc:Choice xmlns:v="urn:schemas-microsoft-com:vml" Requires="v">
                <p:oleObj spid="_x0000_s25603" name="Image" r:id="rId6" imgW="3558066" imgH="3558066" progId="Photoshop.Image.7">
                  <p:embed/>
                </p:oleObj>
              </mc:Choice>
              <mc:Fallback>
                <p:oleObj name="Image" r:id="rId6" imgW="3558066" imgH="3558066" progId="Photoshop.Image.7">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3048000"/>
                        <a:ext cx="2871788" cy="287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69" name="Object 21"/>
          <p:cNvGraphicFramePr>
            <a:graphicFrameLocks noChangeAspect="1"/>
          </p:cNvGraphicFramePr>
          <p:nvPr/>
        </p:nvGraphicFramePr>
        <p:xfrm>
          <a:off x="609600" y="3098800"/>
          <a:ext cx="330200" cy="330200"/>
        </p:xfrm>
        <a:graphic>
          <a:graphicData uri="http://schemas.openxmlformats.org/presentationml/2006/ole">
            <mc:AlternateContent xmlns:mc="http://schemas.openxmlformats.org/markup-compatibility/2006">
              <mc:Choice xmlns:v="urn:schemas-microsoft-com:vml" Requires="v">
                <p:oleObj spid="_x0000_s25604" name="Image" r:id="rId8" imgW="482710" imgH="482710" progId="Photoshop.Image.7">
                  <p:embed/>
                </p:oleObj>
              </mc:Choice>
              <mc:Fallback>
                <p:oleObj name="Image" r:id="rId8" imgW="482710" imgH="482710" progId="Photoshop.Image.7">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09880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70" name="Object 22"/>
          <p:cNvGraphicFramePr>
            <a:graphicFrameLocks noChangeAspect="1"/>
          </p:cNvGraphicFramePr>
          <p:nvPr/>
        </p:nvGraphicFramePr>
        <p:xfrm>
          <a:off x="1905000" y="3098800"/>
          <a:ext cx="330200" cy="330200"/>
        </p:xfrm>
        <a:graphic>
          <a:graphicData uri="http://schemas.openxmlformats.org/presentationml/2006/ole">
            <mc:AlternateContent xmlns:mc="http://schemas.openxmlformats.org/markup-compatibility/2006">
              <mc:Choice xmlns:v="urn:schemas-microsoft-com:vml" Requires="v">
                <p:oleObj spid="_x0000_s25605" name="Image" r:id="rId10" imgW="482710" imgH="482710" progId="Photoshop.Image.7">
                  <p:embed/>
                </p:oleObj>
              </mc:Choice>
              <mc:Fallback>
                <p:oleObj name="Image" r:id="rId10" imgW="482710" imgH="482710" progId="Photoshop.Image.7">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05000" y="309880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37271" name="Group 23"/>
          <p:cNvGrpSpPr>
            <a:grpSpLocks/>
          </p:cNvGrpSpPr>
          <p:nvPr/>
        </p:nvGrpSpPr>
        <p:grpSpPr bwMode="auto">
          <a:xfrm>
            <a:off x="271462" y="2438400"/>
            <a:ext cx="8124826" cy="4122738"/>
            <a:chOff x="35" y="1576"/>
            <a:chExt cx="5118" cy="2597"/>
          </a:xfrm>
        </p:grpSpPr>
        <p:sp>
          <p:nvSpPr>
            <p:cNvPr id="20492" name="Rectangle 24"/>
            <p:cNvSpPr>
              <a:spLocks noChangeArrowheads="1"/>
            </p:cNvSpPr>
            <p:nvPr/>
          </p:nvSpPr>
          <p:spPr bwMode="auto">
            <a:xfrm>
              <a:off x="1208" y="1608"/>
              <a:ext cx="21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a:latin typeface="Times New Roman" pitchFamily="18" charset="0"/>
                </a:rPr>
                <a:t>0</a:t>
              </a:r>
              <a:endParaRPr lang="en-US">
                <a:latin typeface="Times New Roman" pitchFamily="18" charset="0"/>
              </a:endParaRPr>
            </a:p>
          </p:txBody>
        </p:sp>
        <p:sp>
          <p:nvSpPr>
            <p:cNvPr id="20493" name="Rectangle 25"/>
            <p:cNvSpPr>
              <a:spLocks noChangeArrowheads="1"/>
            </p:cNvSpPr>
            <p:nvPr/>
          </p:nvSpPr>
          <p:spPr bwMode="auto">
            <a:xfrm>
              <a:off x="384" y="1608"/>
              <a:ext cx="21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a:latin typeface="Times New Roman" pitchFamily="18" charset="0"/>
                </a:rPr>
                <a:t>0</a:t>
              </a:r>
              <a:endParaRPr lang="en-US">
                <a:latin typeface="Times New Roman" pitchFamily="18" charset="0"/>
              </a:endParaRPr>
            </a:p>
          </p:txBody>
        </p:sp>
        <p:sp>
          <p:nvSpPr>
            <p:cNvPr id="20494" name="Rectangle 26"/>
            <p:cNvSpPr>
              <a:spLocks noChangeArrowheads="1"/>
            </p:cNvSpPr>
            <p:nvPr/>
          </p:nvSpPr>
          <p:spPr bwMode="auto">
            <a:xfrm>
              <a:off x="2290" y="1576"/>
              <a:ext cx="819"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2800">
                  <a:latin typeface="Times New Roman" pitchFamily="18" charset="0"/>
                </a:rPr>
                <a:t>83 GeV</a:t>
              </a:r>
              <a:endParaRPr lang="en-US" sz="2800">
                <a:latin typeface="Times New Roman" pitchFamily="18" charset="0"/>
              </a:endParaRPr>
            </a:p>
          </p:txBody>
        </p:sp>
        <p:sp>
          <p:nvSpPr>
            <p:cNvPr id="20495" name="Rectangle 27"/>
            <p:cNvSpPr>
              <a:spLocks noChangeArrowheads="1"/>
            </p:cNvSpPr>
            <p:nvPr/>
          </p:nvSpPr>
          <p:spPr bwMode="auto">
            <a:xfrm>
              <a:off x="4278" y="1576"/>
              <a:ext cx="875"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2800">
                  <a:latin typeface="Times New Roman" pitchFamily="18" charset="0"/>
                </a:rPr>
                <a:t>91 GeV </a:t>
              </a:r>
              <a:endParaRPr lang="en-US" sz="2800">
                <a:latin typeface="Times New Roman" pitchFamily="18" charset="0"/>
              </a:endParaRPr>
            </a:p>
          </p:txBody>
        </p:sp>
        <p:sp>
          <p:nvSpPr>
            <p:cNvPr id="20496" name="Rectangle 28"/>
            <p:cNvSpPr>
              <a:spLocks noChangeArrowheads="1"/>
            </p:cNvSpPr>
            <p:nvPr/>
          </p:nvSpPr>
          <p:spPr bwMode="auto">
            <a:xfrm>
              <a:off x="35" y="3769"/>
              <a:ext cx="2058" cy="4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3600" dirty="0">
                  <a:solidFill>
                    <a:schemeClr val="tx1"/>
                  </a:solidFill>
                  <a:latin typeface="Times New Roman" pitchFamily="18" charset="0"/>
                </a:rPr>
                <a:t>1 GeV </a:t>
              </a:r>
              <a:r>
                <a:rPr lang="en-US" sz="3600" dirty="0">
                  <a:solidFill>
                    <a:schemeClr val="tx1"/>
                  </a:solidFill>
                  <a:latin typeface="Symbol" pitchFamily="18" charset="2"/>
                </a:rPr>
                <a:t>»</a:t>
              </a:r>
              <a:r>
                <a:rPr lang="it-IT" sz="3600" dirty="0">
                  <a:solidFill>
                    <a:schemeClr val="tx1"/>
                  </a:solidFill>
                  <a:latin typeface="Symbol" pitchFamily="18" charset="2"/>
                </a:rPr>
                <a:t> </a:t>
              </a:r>
              <a:r>
                <a:rPr lang="it-IT" sz="3600" dirty="0">
                  <a:solidFill>
                    <a:schemeClr val="tx1"/>
                  </a:solidFill>
                  <a:latin typeface="Times New Roman" pitchFamily="18" charset="0"/>
                </a:rPr>
                <a:t>protone</a:t>
              </a:r>
              <a:endParaRPr lang="en-US" sz="3600" dirty="0">
                <a:solidFill>
                  <a:schemeClr val="tx1"/>
                </a:solidFill>
                <a:latin typeface="Times New Roman" pitchFamily="18" charset="0"/>
              </a:endParaRPr>
            </a:p>
          </p:txBody>
        </p:sp>
      </p:grpSp>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9683" y="3772917"/>
            <a:ext cx="1943100" cy="1790700"/>
          </a:xfrm>
          <a:prstGeom prst="rect">
            <a:avLst/>
          </a:prstGeom>
        </p:spPr>
      </p:pic>
    </p:spTree>
    <p:extLst>
      <p:ext uri="{BB962C8B-B14F-4D97-AF65-F5344CB8AC3E}">
        <p14:creationId xmlns:p14="http://schemas.microsoft.com/office/powerpoint/2010/main" val="27560134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1000"/>
                                  </p:stCondLst>
                                  <p:childTnLst>
                                    <p:set>
                                      <p:cBhvr>
                                        <p:cTn id="6" dur="1" fill="hold">
                                          <p:stCondLst>
                                            <p:cond delay="0"/>
                                          </p:stCondLst>
                                        </p:cTn>
                                        <p:tgtEl>
                                          <p:spTgt spid="437269"/>
                                        </p:tgtEl>
                                        <p:attrNameLst>
                                          <p:attrName>style.visibility</p:attrName>
                                        </p:attrNameLst>
                                      </p:cBhvr>
                                      <p:to>
                                        <p:strVal val="visible"/>
                                      </p:to>
                                    </p:set>
                                    <p:anim calcmode="lin" valueType="num">
                                      <p:cBhvr additive="base">
                                        <p:cTn id="7" dur="500" fill="hold"/>
                                        <p:tgtEl>
                                          <p:spTgt spid="437269"/>
                                        </p:tgtEl>
                                        <p:attrNameLst>
                                          <p:attrName>ppt_x</p:attrName>
                                        </p:attrNameLst>
                                      </p:cBhvr>
                                      <p:tavLst>
                                        <p:tav tm="0">
                                          <p:val>
                                            <p:strVal val="#ppt_x"/>
                                          </p:val>
                                        </p:tav>
                                        <p:tav tm="100000">
                                          <p:val>
                                            <p:strVal val="#ppt_x"/>
                                          </p:val>
                                        </p:tav>
                                      </p:tavLst>
                                    </p:anim>
                                    <p:anim calcmode="lin" valueType="num">
                                      <p:cBhvr additive="base">
                                        <p:cTn id="8" dur="500" fill="hold"/>
                                        <p:tgtEl>
                                          <p:spTgt spid="43726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500"/>
                            </p:stCondLst>
                            <p:childTnLst>
                              <p:par>
                                <p:cTn id="10" presetID="2" presetClass="entr" presetSubtype="4" fill="hold" nodeType="afterEffect">
                                  <p:stCondLst>
                                    <p:cond delay="1000"/>
                                  </p:stCondLst>
                                  <p:childTnLst>
                                    <p:set>
                                      <p:cBhvr>
                                        <p:cTn id="11" dur="1" fill="hold">
                                          <p:stCondLst>
                                            <p:cond delay="0"/>
                                          </p:stCondLst>
                                        </p:cTn>
                                        <p:tgtEl>
                                          <p:spTgt spid="437270"/>
                                        </p:tgtEl>
                                        <p:attrNameLst>
                                          <p:attrName>style.visibility</p:attrName>
                                        </p:attrNameLst>
                                      </p:cBhvr>
                                      <p:to>
                                        <p:strVal val="visible"/>
                                      </p:to>
                                    </p:set>
                                    <p:anim calcmode="lin" valueType="num">
                                      <p:cBhvr additive="base">
                                        <p:cTn id="12" dur="500" fill="hold"/>
                                        <p:tgtEl>
                                          <p:spTgt spid="437270"/>
                                        </p:tgtEl>
                                        <p:attrNameLst>
                                          <p:attrName>ppt_x</p:attrName>
                                        </p:attrNameLst>
                                      </p:cBhvr>
                                      <p:tavLst>
                                        <p:tav tm="0">
                                          <p:val>
                                            <p:strVal val="#ppt_x"/>
                                          </p:val>
                                        </p:tav>
                                        <p:tav tm="100000">
                                          <p:val>
                                            <p:strVal val="#ppt_x"/>
                                          </p:val>
                                        </p:tav>
                                      </p:tavLst>
                                    </p:anim>
                                    <p:anim calcmode="lin" valueType="num">
                                      <p:cBhvr additive="base">
                                        <p:cTn id="13" dur="500" fill="hold"/>
                                        <p:tgtEl>
                                          <p:spTgt spid="437270"/>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437268"/>
                                        </p:tgtEl>
                                        <p:attrNameLst>
                                          <p:attrName>style.visibility</p:attrName>
                                        </p:attrNameLst>
                                      </p:cBhvr>
                                      <p:to>
                                        <p:strVal val="visible"/>
                                      </p:to>
                                    </p:set>
                                    <p:anim calcmode="lin" valueType="num">
                                      <p:cBhvr additive="base">
                                        <p:cTn id="18" dur="500" fill="hold"/>
                                        <p:tgtEl>
                                          <p:spTgt spid="437268"/>
                                        </p:tgtEl>
                                        <p:attrNameLst>
                                          <p:attrName>ppt_x</p:attrName>
                                        </p:attrNameLst>
                                      </p:cBhvr>
                                      <p:tavLst>
                                        <p:tav tm="0">
                                          <p:val>
                                            <p:strVal val="#ppt_x"/>
                                          </p:val>
                                        </p:tav>
                                        <p:tav tm="100000">
                                          <p:val>
                                            <p:strVal val="#ppt_x"/>
                                          </p:val>
                                        </p:tav>
                                      </p:tavLst>
                                    </p:anim>
                                    <p:anim calcmode="lin" valueType="num">
                                      <p:cBhvr additive="base">
                                        <p:cTn id="19" dur="500" fill="hold"/>
                                        <p:tgtEl>
                                          <p:spTgt spid="437268"/>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500"/>
                            </p:stCondLst>
                            <p:childTnLst>
                              <p:par>
                                <p:cTn id="21" presetID="2" presetClass="entr" presetSubtype="4" fill="hold" nodeType="afterEffect">
                                  <p:stCondLst>
                                    <p:cond delay="0"/>
                                  </p:stCondLst>
                                  <p:childTnLst>
                                    <p:set>
                                      <p:cBhvr>
                                        <p:cTn id="22" dur="1" fill="hold">
                                          <p:stCondLst>
                                            <p:cond delay="0"/>
                                          </p:stCondLst>
                                        </p:cTn>
                                        <p:tgtEl>
                                          <p:spTgt spid="437267"/>
                                        </p:tgtEl>
                                        <p:attrNameLst>
                                          <p:attrName>style.visibility</p:attrName>
                                        </p:attrNameLst>
                                      </p:cBhvr>
                                      <p:to>
                                        <p:strVal val="visible"/>
                                      </p:to>
                                    </p:set>
                                    <p:anim calcmode="lin" valueType="num">
                                      <p:cBhvr additive="base">
                                        <p:cTn id="23" dur="500" fill="hold"/>
                                        <p:tgtEl>
                                          <p:spTgt spid="437267"/>
                                        </p:tgtEl>
                                        <p:attrNameLst>
                                          <p:attrName>ppt_x</p:attrName>
                                        </p:attrNameLst>
                                      </p:cBhvr>
                                      <p:tavLst>
                                        <p:tav tm="0">
                                          <p:val>
                                            <p:strVal val="#ppt_x"/>
                                          </p:val>
                                        </p:tav>
                                        <p:tav tm="100000">
                                          <p:val>
                                            <p:strVal val="#ppt_x"/>
                                          </p:val>
                                        </p:tav>
                                      </p:tavLst>
                                    </p:anim>
                                    <p:anim calcmode="lin" valueType="num">
                                      <p:cBhvr additive="base">
                                        <p:cTn id="24" dur="500" fill="hold"/>
                                        <p:tgtEl>
                                          <p:spTgt spid="437267"/>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000"/>
                            </p:stCondLst>
                            <p:childTnLst>
                              <p:par>
                                <p:cTn id="26" presetID="9" presetClass="entr" presetSubtype="0" fill="hold" nodeType="afterEffect">
                                  <p:stCondLst>
                                    <p:cond delay="0"/>
                                  </p:stCondLst>
                                  <p:childTnLst>
                                    <p:set>
                                      <p:cBhvr>
                                        <p:cTn id="27" dur="1" fill="hold">
                                          <p:stCondLst>
                                            <p:cond delay="0"/>
                                          </p:stCondLst>
                                        </p:cTn>
                                        <p:tgtEl>
                                          <p:spTgt spid="437271"/>
                                        </p:tgtEl>
                                        <p:attrNameLst>
                                          <p:attrName>style.visibility</p:attrName>
                                        </p:attrNameLst>
                                      </p:cBhvr>
                                      <p:to>
                                        <p:strVal val="visible"/>
                                      </p:to>
                                    </p:set>
                                    <p:animEffect transition="in" filter="dissolve">
                                      <p:cBhvr>
                                        <p:cTn id="28" dur="500"/>
                                        <p:tgtEl>
                                          <p:spTgt spid="437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dirty="0" smtClean="0"/>
              <a:t>La risposta</a:t>
            </a:r>
            <a:endParaRPr lang="it-IT" dirty="0"/>
          </a:p>
        </p:txBody>
      </p:sp>
      <p:sp>
        <p:nvSpPr>
          <p:cNvPr id="5" name="Content Placeholder 4"/>
          <p:cNvSpPr>
            <a:spLocks noGrp="1"/>
          </p:cNvSpPr>
          <p:nvPr>
            <p:ph sz="half" idx="1"/>
          </p:nvPr>
        </p:nvSpPr>
        <p:spPr>
          <a:xfrm>
            <a:off x="0" y="1600200"/>
            <a:ext cx="4038600" cy="4525963"/>
          </a:xfrm>
        </p:spPr>
        <p:txBody>
          <a:bodyPr>
            <a:normAutofit/>
          </a:bodyPr>
          <a:lstStyle/>
          <a:p>
            <a:r>
              <a:rPr lang="it-IT" dirty="0" smtClean="0"/>
              <a:t>La risposta alla domanda era già stata data</a:t>
            </a:r>
          </a:p>
          <a:p>
            <a:endParaRPr lang="it-IT" dirty="0"/>
          </a:p>
        </p:txBody>
      </p:sp>
      <p:sp>
        <p:nvSpPr>
          <p:cNvPr id="7" name="Content Placeholder 6"/>
          <p:cNvSpPr>
            <a:spLocks noGrp="1"/>
          </p:cNvSpPr>
          <p:nvPr>
            <p:ph sz="half" idx="2"/>
          </p:nvPr>
        </p:nvSpPr>
        <p:spPr>
          <a:xfrm>
            <a:off x="4267200" y="1600200"/>
            <a:ext cx="4800600" cy="4525963"/>
          </a:xfrm>
        </p:spPr>
        <p:txBody>
          <a:bodyPr>
            <a:normAutofit/>
          </a:bodyPr>
          <a:lstStyle/>
          <a:p>
            <a:pPr marL="342900" lvl="1" indent="-342900"/>
            <a:r>
              <a:rPr lang="it-IT" dirty="0" smtClean="0"/>
              <a:t>Nei primi anno ‘60 si studiavano le «rotture spontanee delle simmetrie»</a:t>
            </a:r>
          </a:p>
          <a:p>
            <a:pPr marL="742950" lvl="2" indent="-342900"/>
            <a:r>
              <a:rPr lang="it-IT" dirty="0" smtClean="0"/>
              <a:t>(a sx il ferromagnetismo)</a:t>
            </a:r>
          </a:p>
          <a:p>
            <a:pPr marL="342900" lvl="1" indent="-342900"/>
            <a:r>
              <a:rPr lang="it-IT" dirty="0" smtClean="0"/>
              <a:t>La domanda era: cosa succede se ho un «campo» </a:t>
            </a:r>
          </a:p>
          <a:p>
            <a:pPr marL="742950" lvl="2" indent="-342900"/>
            <a:r>
              <a:rPr lang="it-IT" dirty="0" smtClean="0"/>
              <a:t>Inizialmente simmetrico e poi del tipo a «cappello messicano»</a:t>
            </a:r>
            <a:endParaRPr lang="it-IT" dirty="0"/>
          </a:p>
          <a:p>
            <a:endParaRPr lang="it-IT"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pPr>
              <a:defRPr/>
            </a:pPr>
            <a:fld id="{309D3965-9E58-4453-9992-68241A1B3A5A}" type="slidenum">
              <a:rPr lang="en-US" smtClean="0"/>
              <a:pPr>
                <a:defRPr/>
              </a:pPr>
              <a:t>17</a:t>
            </a:fld>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0388" t="14804" r="25874" b="6633"/>
          <a:stretch/>
        </p:blipFill>
        <p:spPr>
          <a:xfrm>
            <a:off x="152400" y="2842800"/>
            <a:ext cx="2852905" cy="401520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7885" t="12941" r="4615" b="5442"/>
          <a:stretch/>
        </p:blipFill>
        <p:spPr>
          <a:xfrm>
            <a:off x="4533900" y="4626935"/>
            <a:ext cx="4267200" cy="2286000"/>
          </a:xfrm>
          <a:prstGeom prst="rect">
            <a:avLst/>
          </a:prstGeom>
        </p:spPr>
      </p:pic>
    </p:spTree>
    <p:extLst>
      <p:ext uri="{BB962C8B-B14F-4D97-AF65-F5344CB8AC3E}">
        <p14:creationId xmlns:p14="http://schemas.microsoft.com/office/powerpoint/2010/main" val="366027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dirty="0" smtClean="0"/>
              <a:t>Il meccanismo di Higgs</a:t>
            </a:r>
            <a:endParaRPr lang="it-IT" dirty="0"/>
          </a:p>
        </p:txBody>
      </p:sp>
      <p:pic>
        <p:nvPicPr>
          <p:cNvPr id="7" name="Picture 6"/>
          <p:cNvPicPr>
            <a:picLocks noChangeAspect="1"/>
          </p:cNvPicPr>
          <p:nvPr/>
        </p:nvPicPr>
        <p:blipFill>
          <a:blip r:embed="rId2"/>
          <a:stretch>
            <a:fillRect/>
          </a:stretch>
        </p:blipFill>
        <p:spPr>
          <a:xfrm>
            <a:off x="33670" y="1676400"/>
            <a:ext cx="4212248" cy="3960000"/>
          </a:xfrm>
          <a:prstGeom prst="rect">
            <a:avLst/>
          </a:prstGeom>
        </p:spPr>
      </p:pic>
      <p:pic>
        <p:nvPicPr>
          <p:cNvPr id="8" name="Picture 7"/>
          <p:cNvPicPr>
            <a:picLocks noChangeAspect="1"/>
          </p:cNvPicPr>
          <p:nvPr/>
        </p:nvPicPr>
        <p:blipFill rotWithShape="1">
          <a:blip r:embed="rId3"/>
          <a:srcRect l="9538" r="3035"/>
          <a:stretch/>
        </p:blipFill>
        <p:spPr>
          <a:xfrm>
            <a:off x="4724401" y="1790701"/>
            <a:ext cx="4191000" cy="3960000"/>
          </a:xfrm>
          <a:prstGeom prst="rect">
            <a:avLst/>
          </a:prstGeom>
        </p:spPr>
      </p:pic>
    </p:spTree>
    <p:extLst>
      <p:ext uri="{BB962C8B-B14F-4D97-AF65-F5344CB8AC3E}">
        <p14:creationId xmlns:p14="http://schemas.microsoft.com/office/powerpoint/2010/main" val="10453544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egnaposto contenuto 3"/>
          <p:cNvSpPr>
            <a:spLocks noGrp="1"/>
          </p:cNvSpPr>
          <p:nvPr>
            <p:ph idx="1"/>
          </p:nvPr>
        </p:nvSpPr>
        <p:spPr>
          <a:xfrm>
            <a:off x="76200" y="981075"/>
            <a:ext cx="8959405" cy="5486400"/>
          </a:xfrm>
        </p:spPr>
        <p:txBody>
          <a:bodyPr/>
          <a:lstStyle/>
          <a:p>
            <a:r>
              <a:rPr lang="it-IT" dirty="0" smtClean="0"/>
              <a:t>Abbiamo una teoria (il Modello Standard) che ci «spiega» tutte le nostre misure</a:t>
            </a:r>
          </a:p>
          <a:p>
            <a:pPr lvl="1"/>
            <a:r>
              <a:rPr lang="it-IT" dirty="0" smtClean="0"/>
              <a:t>Ed anzi che ci da delle previsioni</a:t>
            </a:r>
            <a:endParaRPr lang="it-IT" b="1" dirty="0" smtClean="0"/>
          </a:p>
          <a:p>
            <a:r>
              <a:rPr lang="it-IT" dirty="0" smtClean="0"/>
              <a:t>Non riesce a spiegare perché </a:t>
            </a:r>
            <a:br>
              <a:rPr lang="it-IT" dirty="0" smtClean="0"/>
            </a:br>
            <a:r>
              <a:rPr lang="it-IT" dirty="0" smtClean="0"/>
              <a:t>le particelle hanno massa</a:t>
            </a:r>
          </a:p>
          <a:p>
            <a:pPr lvl="1"/>
            <a:r>
              <a:rPr lang="it-IT" dirty="0" smtClean="0"/>
              <a:t>Lla soluzione di questo problema (come dare massa alle particelle) è venuta prima della teoria del Modello </a:t>
            </a:r>
            <a:r>
              <a:rPr lang="it-IT" dirty="0"/>
              <a:t>S</a:t>
            </a:r>
            <a:r>
              <a:rPr lang="it-IT" dirty="0" smtClean="0"/>
              <a:t>tandard</a:t>
            </a:r>
          </a:p>
          <a:p>
            <a:pPr lvl="1"/>
            <a:endParaRPr lang="it-IT" dirty="0" smtClean="0"/>
          </a:p>
        </p:txBody>
      </p:sp>
      <p:sp>
        <p:nvSpPr>
          <p:cNvPr id="3" name="Titolo 2"/>
          <p:cNvSpPr>
            <a:spLocks noGrp="1"/>
          </p:cNvSpPr>
          <p:nvPr>
            <p:ph type="title"/>
          </p:nvPr>
        </p:nvSpPr>
        <p:spPr>
          <a:xfrm>
            <a:off x="657225" y="-161925"/>
            <a:ext cx="8229600" cy="1143000"/>
          </a:xfrm>
        </p:spPr>
        <p:txBody>
          <a:bodyPr/>
          <a:lstStyle/>
          <a:p>
            <a:pPr>
              <a:defRPr/>
            </a:pPr>
            <a:r>
              <a:rPr lang="it-IT" dirty="0" smtClean="0"/>
              <a:t>Ma le masse…no…</a:t>
            </a:r>
            <a:endParaRPr lang="it-IT" dirty="0"/>
          </a:p>
        </p:txBody>
      </p:sp>
      <p:pic>
        <p:nvPicPr>
          <p:cNvPr id="21508" name="Picture 2" descr="A:\higgs.jpg"/>
          <p:cNvPicPr>
            <a:picLocks noChangeAspect="1" noChangeArrowheads="1"/>
          </p:cNvPicPr>
          <p:nvPr/>
        </p:nvPicPr>
        <p:blipFill>
          <a:blip r:embed="rId2">
            <a:extLst>
              <a:ext uri="{28A0092B-C50C-407E-A947-70E740481C1C}">
                <a14:useLocalDpi xmlns:a14="http://schemas.microsoft.com/office/drawing/2010/main" val="0"/>
              </a:ext>
            </a:extLst>
          </a:blip>
          <a:srcRect b="39063"/>
          <a:stretch>
            <a:fillRect/>
          </a:stretch>
        </p:blipFill>
        <p:spPr bwMode="auto">
          <a:xfrm>
            <a:off x="28312" y="4362724"/>
            <a:ext cx="3248288" cy="2495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Rectangle 15"/>
          <p:cNvSpPr>
            <a:spLocks noChangeArrowheads="1"/>
          </p:cNvSpPr>
          <p:nvPr/>
        </p:nvSpPr>
        <p:spPr bwMode="auto">
          <a:xfrm flipH="1">
            <a:off x="3647630" y="4372318"/>
            <a:ext cx="5387975" cy="544512"/>
          </a:xfrm>
          <a:prstGeom prst="rect">
            <a:avLst/>
          </a:prstGeom>
          <a:solidFill>
            <a:srgbClr val="CCFF99"/>
          </a:solidFill>
          <a:ln w="9525">
            <a:solidFill>
              <a:srgbClr val="FFCCCC"/>
            </a:solidFill>
            <a:miter lim="800000"/>
            <a:headEnd/>
            <a:tailEnd/>
          </a:ln>
        </p:spPr>
        <p:txBody>
          <a:bodyPr/>
          <a:lstStyle/>
          <a:p>
            <a:r>
              <a:rPr lang="nl-NL" sz="1600" dirty="0">
                <a:solidFill>
                  <a:srgbClr val="CC0000"/>
                </a:solidFill>
              </a:rPr>
              <a:t>Spontaneous  symmetry  breaking</a:t>
            </a:r>
            <a:r>
              <a:rPr lang="nl-NL" sz="3600" dirty="0">
                <a:solidFill>
                  <a:srgbClr val="CC0000"/>
                </a:solidFill>
              </a:rPr>
              <a:t/>
            </a:r>
            <a:br>
              <a:rPr lang="nl-NL" sz="3600" dirty="0">
                <a:solidFill>
                  <a:srgbClr val="CC0000"/>
                </a:solidFill>
              </a:rPr>
            </a:br>
            <a:r>
              <a:rPr lang="nl-NL" sz="1600" dirty="0">
                <a:solidFill>
                  <a:srgbClr val="CC0000"/>
                </a:solidFill>
              </a:rPr>
              <a:t>(Brout,  Englert,  Higgs,  Kibble,  1964)</a:t>
            </a:r>
          </a:p>
        </p:txBody>
      </p:sp>
      <p:sp>
        <p:nvSpPr>
          <p:cNvPr id="16" name="CasellaDiTesto 15"/>
          <p:cNvSpPr txBox="1"/>
          <p:nvPr/>
        </p:nvSpPr>
        <p:spPr>
          <a:xfrm rot="19720747">
            <a:off x="4142297" y="5657885"/>
            <a:ext cx="3830289" cy="523220"/>
          </a:xfrm>
          <a:prstGeom prst="rect">
            <a:avLst/>
          </a:prstGeom>
          <a:solidFill>
            <a:srgbClr val="FF0000"/>
          </a:solidFill>
        </p:spPr>
        <p:txBody>
          <a:bodyPr wrap="square" rtlCol="0">
            <a:spAutoFit/>
          </a:bodyPr>
          <a:lstStyle/>
          <a:p>
            <a:pPr algn="ctr"/>
            <a:r>
              <a:rPr lang="it-IT" sz="2800" kern="0" dirty="0">
                <a:solidFill>
                  <a:srgbClr val="3365FB"/>
                </a:solidFill>
                <a:latin typeface="Comic Sans MS"/>
              </a:rPr>
              <a:t>Premio Nobel 2013</a:t>
            </a:r>
            <a:endParaRPr lang="it-IT" sz="4000" dirty="0">
              <a:solidFill>
                <a:schemeClr val="tx1"/>
              </a:solidFill>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0553" t="15829" r="14714" b="14718"/>
          <a:stretch/>
        </p:blipFill>
        <p:spPr>
          <a:xfrm>
            <a:off x="3809767" y="4916830"/>
            <a:ext cx="1905000" cy="1905000"/>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5214" t="13631" r="11348" b="11979"/>
          <a:stretch/>
        </p:blipFill>
        <p:spPr>
          <a:xfrm>
            <a:off x="6623365" y="4944429"/>
            <a:ext cx="2412240" cy="19044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03623" y="1391919"/>
            <a:ext cx="2971800" cy="1977733"/>
          </a:xfrm>
          <a:prstGeom prst="rect">
            <a:avLst/>
          </a:prstGeom>
        </p:spPr>
      </p:pic>
    </p:spTree>
    <p:extLst>
      <p:ext uri="{BB962C8B-B14F-4D97-AF65-F5344CB8AC3E}">
        <p14:creationId xmlns:p14="http://schemas.microsoft.com/office/powerpoint/2010/main" val="30705413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lstStyle/>
          <a:p>
            <a:pPr eaLnBrk="1" hangingPunct="1">
              <a:defRPr/>
            </a:pPr>
            <a:r>
              <a:rPr lang="en-US" smtClean="0"/>
              <a:t>Cosa studia?</a:t>
            </a:r>
            <a:endParaRPr lang="en-GB" smtClean="0"/>
          </a:p>
        </p:txBody>
      </p:sp>
      <p:sp>
        <p:nvSpPr>
          <p:cNvPr id="444419" name="Rectangle 3"/>
          <p:cNvSpPr>
            <a:spLocks noGrp="1" noChangeArrowheads="1"/>
          </p:cNvSpPr>
          <p:nvPr>
            <p:ph type="body" sz="half" idx="1"/>
          </p:nvPr>
        </p:nvSpPr>
        <p:spPr/>
        <p:txBody>
          <a:bodyPr/>
          <a:lstStyle/>
          <a:p>
            <a:pPr eaLnBrk="1" hangingPunct="1"/>
            <a:r>
              <a:rPr lang="en-US" sz="2400" smtClean="0"/>
              <a:t>La fisica delle particelle affronta domande sui componenti base della materia</a:t>
            </a:r>
          </a:p>
          <a:p>
            <a:pPr lvl="1" eaLnBrk="1" hangingPunct="1"/>
            <a:r>
              <a:rPr lang="en-US" sz="2000" smtClean="0"/>
              <a:t>Chi sono?</a:t>
            </a:r>
          </a:p>
          <a:p>
            <a:pPr lvl="1" eaLnBrk="1" hangingPunct="1"/>
            <a:r>
              <a:rPr lang="en-US" sz="2000" smtClean="0"/>
              <a:t>Cosa sono?</a:t>
            </a:r>
          </a:p>
          <a:p>
            <a:pPr lvl="1" eaLnBrk="1" hangingPunct="1"/>
            <a:r>
              <a:rPr lang="en-US" sz="2000" smtClean="0"/>
              <a:t>Come interagiscono?</a:t>
            </a:r>
          </a:p>
          <a:p>
            <a:pPr eaLnBrk="1" hangingPunct="1"/>
            <a:r>
              <a:rPr lang="en-US" sz="2400" smtClean="0"/>
              <a:t>Si occupa dell’infinitamente piccolo, poichè guarda i componenti subatomici…</a:t>
            </a:r>
          </a:p>
          <a:p>
            <a:pPr lvl="1" eaLnBrk="1" hangingPunct="1"/>
            <a:r>
              <a:rPr lang="en-US" sz="2000" smtClean="0"/>
              <a:t>Ma quello che si scopre si utlizza anche per capire meglio cosa è accaduto all’inizio del nostro Universo e cosa in esso accade tuttora…</a:t>
            </a:r>
            <a:endParaRPr lang="en-GB" sz="2000" smtClean="0"/>
          </a:p>
        </p:txBody>
      </p:sp>
      <p:sp>
        <p:nvSpPr>
          <p:cNvPr id="444420" name="Rectangle 4"/>
          <p:cNvSpPr>
            <a:spLocks noGrp="1" noChangeArrowheads="1"/>
          </p:cNvSpPr>
          <p:nvPr>
            <p:ph type="body" sz="half" idx="2"/>
          </p:nvPr>
        </p:nvSpPr>
        <p:spPr/>
        <p:txBody>
          <a:bodyPr/>
          <a:lstStyle/>
          <a:p>
            <a:pPr eaLnBrk="1" hangingPunct="1"/>
            <a:endParaRPr lang="en-US" sz="2400" smtClean="0"/>
          </a:p>
          <a:p>
            <a:pPr eaLnBrk="1" hangingPunct="1"/>
            <a:endParaRPr lang="en-GB" sz="2400" smtClean="0"/>
          </a:p>
        </p:txBody>
      </p:sp>
      <p:pic>
        <p:nvPicPr>
          <p:cNvPr id="444421" name="Picture 5" descr="pe07677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4114800"/>
            <a:ext cx="2016125"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4422" name="Picture 6" descr="hm00363_"/>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9200" y="990600"/>
            <a:ext cx="18669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44423" name="Object 7"/>
          <p:cNvGraphicFramePr>
            <a:graphicFrameLocks noChangeAspect="1"/>
          </p:cNvGraphicFramePr>
          <p:nvPr/>
        </p:nvGraphicFramePr>
        <p:xfrm>
          <a:off x="6858000" y="1371600"/>
          <a:ext cx="1778000" cy="3381375"/>
        </p:xfrm>
        <a:graphic>
          <a:graphicData uri="http://schemas.openxmlformats.org/presentationml/2006/ole">
            <mc:AlternateContent xmlns:mc="http://schemas.openxmlformats.org/markup-compatibility/2006">
              <mc:Choice xmlns:v="urn:schemas-microsoft-com:vml" Requires="v">
                <p:oleObj spid="_x0000_s7201" name="Clip" r:id="rId6" imgW="676012" imgH="2085714" progId="MS_ClipArt_Gallery.2">
                  <p:embed/>
                </p:oleObj>
              </mc:Choice>
              <mc:Fallback>
                <p:oleObj name="Clip" r:id="rId6" imgW="676012" imgH="2085714" progId="MS_ClipArt_Gallery.2">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0" y="1371600"/>
                        <a:ext cx="1778000" cy="338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afterEffect">
                                  <p:stCondLst>
                                    <p:cond delay="4000"/>
                                  </p:stCondLst>
                                  <p:childTnLst>
                                    <p:set>
                                      <p:cBhvr>
                                        <p:cTn id="6" dur="1" fill="hold">
                                          <p:stCondLst>
                                            <p:cond delay="0"/>
                                          </p:stCondLst>
                                        </p:cTn>
                                        <p:tgtEl>
                                          <p:spTgt spid="444422"/>
                                        </p:tgtEl>
                                        <p:attrNameLst>
                                          <p:attrName>style.visibility</p:attrName>
                                        </p:attrNameLst>
                                      </p:cBhvr>
                                      <p:to>
                                        <p:strVal val="visible"/>
                                      </p:to>
                                    </p:set>
                                    <p:anim calcmode="lin" valueType="num">
                                      <p:cBhvr additive="base">
                                        <p:cTn id="7" dur="500" fill="hold"/>
                                        <p:tgtEl>
                                          <p:spTgt spid="444422"/>
                                        </p:tgtEl>
                                        <p:attrNameLst>
                                          <p:attrName>ppt_x</p:attrName>
                                        </p:attrNameLst>
                                      </p:cBhvr>
                                      <p:tavLst>
                                        <p:tav tm="0">
                                          <p:val>
                                            <p:strVal val="1+#ppt_w/2"/>
                                          </p:val>
                                        </p:tav>
                                        <p:tav tm="100000">
                                          <p:val>
                                            <p:strVal val="#ppt_x"/>
                                          </p:val>
                                        </p:tav>
                                      </p:tavLst>
                                    </p:anim>
                                    <p:anim calcmode="lin" valueType="num">
                                      <p:cBhvr additive="base">
                                        <p:cTn id="8" dur="500" fill="hold"/>
                                        <p:tgtEl>
                                          <p:spTgt spid="44442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4500"/>
                            </p:stCondLst>
                            <p:childTnLst>
                              <p:par>
                                <p:cTn id="10" presetID="2" presetClass="entr" presetSubtype="8" fill="hold" grpId="0" nodeType="afterEffect" nodePh="1">
                                  <p:stCondLst>
                                    <p:cond delay="0"/>
                                  </p:stCondLst>
                                  <p:endCondLst>
                                    <p:cond evt="begin" delay="0">
                                      <p:tn val="10"/>
                                    </p:cond>
                                  </p:endCondLst>
                                  <p:childTnLst>
                                    <p:set>
                                      <p:cBhvr>
                                        <p:cTn id="11" dur="1" fill="hold">
                                          <p:stCondLst>
                                            <p:cond delay="0"/>
                                          </p:stCondLst>
                                        </p:cTn>
                                        <p:tgtEl>
                                          <p:spTgt spid="444420">
                                            <p:txEl>
                                              <p:pRg st="0" end="0"/>
                                            </p:txEl>
                                          </p:spTgt>
                                        </p:tgtEl>
                                        <p:attrNameLst>
                                          <p:attrName>style.visibility</p:attrName>
                                        </p:attrNameLst>
                                      </p:cBhvr>
                                      <p:to>
                                        <p:strVal val="visible"/>
                                      </p:to>
                                    </p:set>
                                    <p:anim calcmode="lin" valueType="num">
                                      <p:cBhvr additive="base">
                                        <p:cTn id="12" dur="500" fill="hold"/>
                                        <p:tgtEl>
                                          <p:spTgt spid="444420">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44420">
                                            <p:txEl>
                                              <p:pRg st="0" end="0"/>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5000"/>
                            </p:stCondLst>
                            <p:childTnLst>
                              <p:par>
                                <p:cTn id="15" presetID="2" presetClass="entr" presetSubtype="8" fill="hold" grpId="0" nodeType="afterEffect">
                                  <p:stCondLst>
                                    <p:cond delay="1000"/>
                                  </p:stCondLst>
                                  <p:childTnLst>
                                    <p:set>
                                      <p:cBhvr>
                                        <p:cTn id="16" dur="1" fill="hold">
                                          <p:stCondLst>
                                            <p:cond delay="0"/>
                                          </p:stCondLst>
                                        </p:cTn>
                                        <p:tgtEl>
                                          <p:spTgt spid="444419">
                                            <p:txEl>
                                              <p:pRg st="0" end="0"/>
                                            </p:txEl>
                                          </p:spTgt>
                                        </p:tgtEl>
                                        <p:attrNameLst>
                                          <p:attrName>style.visibility</p:attrName>
                                        </p:attrNameLst>
                                      </p:cBhvr>
                                      <p:to>
                                        <p:strVal val="visible"/>
                                      </p:to>
                                    </p:set>
                                    <p:anim calcmode="lin" valueType="num">
                                      <p:cBhvr additive="base">
                                        <p:cTn id="17" dur="500" fill="hold"/>
                                        <p:tgtEl>
                                          <p:spTgt spid="444419">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4419">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444419">
                                            <p:txEl>
                                              <p:pRg st="1" end="1"/>
                                            </p:txEl>
                                          </p:spTgt>
                                        </p:tgtEl>
                                        <p:attrNameLst>
                                          <p:attrName>style.visibility</p:attrName>
                                        </p:attrNameLst>
                                      </p:cBhvr>
                                      <p:to>
                                        <p:strVal val="visible"/>
                                      </p:to>
                                    </p:set>
                                    <p:anim calcmode="lin" valueType="num">
                                      <p:cBhvr additive="base">
                                        <p:cTn id="21" dur="500" fill="hold"/>
                                        <p:tgtEl>
                                          <p:spTgt spid="444419">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4419">
                                            <p:txEl>
                                              <p:pRg st="1" end="1"/>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000"/>
                                  </p:stCondLst>
                                  <p:childTnLst>
                                    <p:set>
                                      <p:cBhvr>
                                        <p:cTn id="24" dur="1" fill="hold">
                                          <p:stCondLst>
                                            <p:cond delay="0"/>
                                          </p:stCondLst>
                                        </p:cTn>
                                        <p:tgtEl>
                                          <p:spTgt spid="444419">
                                            <p:txEl>
                                              <p:pRg st="2" end="2"/>
                                            </p:txEl>
                                          </p:spTgt>
                                        </p:tgtEl>
                                        <p:attrNameLst>
                                          <p:attrName>style.visibility</p:attrName>
                                        </p:attrNameLst>
                                      </p:cBhvr>
                                      <p:to>
                                        <p:strVal val="visible"/>
                                      </p:to>
                                    </p:set>
                                    <p:anim calcmode="lin" valueType="num">
                                      <p:cBhvr additive="base">
                                        <p:cTn id="25" dur="500" fill="hold"/>
                                        <p:tgtEl>
                                          <p:spTgt spid="44441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4419">
                                            <p:txEl>
                                              <p:pRg st="2" end="2"/>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000"/>
                                  </p:stCondLst>
                                  <p:childTnLst>
                                    <p:set>
                                      <p:cBhvr>
                                        <p:cTn id="28" dur="1" fill="hold">
                                          <p:stCondLst>
                                            <p:cond delay="0"/>
                                          </p:stCondLst>
                                        </p:cTn>
                                        <p:tgtEl>
                                          <p:spTgt spid="444419">
                                            <p:txEl>
                                              <p:pRg st="3" end="3"/>
                                            </p:txEl>
                                          </p:spTgt>
                                        </p:tgtEl>
                                        <p:attrNameLst>
                                          <p:attrName>style.visibility</p:attrName>
                                        </p:attrNameLst>
                                      </p:cBhvr>
                                      <p:to>
                                        <p:strVal val="visible"/>
                                      </p:to>
                                    </p:set>
                                    <p:anim calcmode="lin" valueType="num">
                                      <p:cBhvr additive="base">
                                        <p:cTn id="29" dur="500" fill="hold"/>
                                        <p:tgtEl>
                                          <p:spTgt spid="44441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4419">
                                            <p:txEl>
                                              <p:pRg st="3" end="3"/>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6500"/>
                            </p:stCondLst>
                            <p:childTnLst>
                              <p:par>
                                <p:cTn id="32" presetID="2" presetClass="entr" presetSubtype="8" fill="hold" grpId="0" nodeType="afterEffect">
                                  <p:stCondLst>
                                    <p:cond delay="1000"/>
                                  </p:stCondLst>
                                  <p:childTnLst>
                                    <p:set>
                                      <p:cBhvr>
                                        <p:cTn id="33" dur="1" fill="hold">
                                          <p:stCondLst>
                                            <p:cond delay="0"/>
                                          </p:stCondLst>
                                        </p:cTn>
                                        <p:tgtEl>
                                          <p:spTgt spid="444419">
                                            <p:txEl>
                                              <p:pRg st="4" end="4"/>
                                            </p:txEl>
                                          </p:spTgt>
                                        </p:tgtEl>
                                        <p:attrNameLst>
                                          <p:attrName>style.visibility</p:attrName>
                                        </p:attrNameLst>
                                      </p:cBhvr>
                                      <p:to>
                                        <p:strVal val="visible"/>
                                      </p:to>
                                    </p:set>
                                    <p:anim calcmode="lin" valueType="num">
                                      <p:cBhvr additive="base">
                                        <p:cTn id="34" dur="500" fill="hold"/>
                                        <p:tgtEl>
                                          <p:spTgt spid="444419">
                                            <p:txEl>
                                              <p:pRg st="4" end="4"/>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444419">
                                            <p:txEl>
                                              <p:pRg st="4" end="4"/>
                                            </p:tx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1000"/>
                                  </p:stCondLst>
                                  <p:childTnLst>
                                    <p:set>
                                      <p:cBhvr>
                                        <p:cTn id="37" dur="1" fill="hold">
                                          <p:stCondLst>
                                            <p:cond delay="0"/>
                                          </p:stCondLst>
                                        </p:cTn>
                                        <p:tgtEl>
                                          <p:spTgt spid="444419">
                                            <p:txEl>
                                              <p:pRg st="5" end="5"/>
                                            </p:txEl>
                                          </p:spTgt>
                                        </p:tgtEl>
                                        <p:attrNameLst>
                                          <p:attrName>style.visibility</p:attrName>
                                        </p:attrNameLst>
                                      </p:cBhvr>
                                      <p:to>
                                        <p:strVal val="visible"/>
                                      </p:to>
                                    </p:set>
                                    <p:anim calcmode="lin" valueType="num">
                                      <p:cBhvr additive="base">
                                        <p:cTn id="38" dur="500" fill="hold"/>
                                        <p:tgtEl>
                                          <p:spTgt spid="444419">
                                            <p:txEl>
                                              <p:pRg st="5" end="5"/>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444419">
                                            <p:txEl>
                                              <p:pRg st="5" end="5"/>
                                            </p:txEl>
                                          </p:spTgt>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8000"/>
                            </p:stCondLst>
                            <p:childTnLst>
                              <p:par>
                                <p:cTn id="41" presetID="2" presetClass="entr" presetSubtype="9" fill="hold" nodeType="afterEffect">
                                  <p:stCondLst>
                                    <p:cond delay="2000"/>
                                  </p:stCondLst>
                                  <p:childTnLst>
                                    <p:set>
                                      <p:cBhvr>
                                        <p:cTn id="42" dur="1" fill="hold">
                                          <p:stCondLst>
                                            <p:cond delay="0"/>
                                          </p:stCondLst>
                                        </p:cTn>
                                        <p:tgtEl>
                                          <p:spTgt spid="444423"/>
                                        </p:tgtEl>
                                        <p:attrNameLst>
                                          <p:attrName>style.visibility</p:attrName>
                                        </p:attrNameLst>
                                      </p:cBhvr>
                                      <p:to>
                                        <p:strVal val="visible"/>
                                      </p:to>
                                    </p:set>
                                    <p:anim calcmode="lin" valueType="num">
                                      <p:cBhvr additive="base">
                                        <p:cTn id="43" dur="500" fill="hold"/>
                                        <p:tgtEl>
                                          <p:spTgt spid="444423"/>
                                        </p:tgtEl>
                                        <p:attrNameLst>
                                          <p:attrName>ppt_x</p:attrName>
                                        </p:attrNameLst>
                                      </p:cBhvr>
                                      <p:tavLst>
                                        <p:tav tm="0">
                                          <p:val>
                                            <p:strVal val="0-#ppt_w/2"/>
                                          </p:val>
                                        </p:tav>
                                        <p:tav tm="100000">
                                          <p:val>
                                            <p:strVal val="#ppt_x"/>
                                          </p:val>
                                        </p:tav>
                                      </p:tavLst>
                                    </p:anim>
                                    <p:anim calcmode="lin" valueType="num">
                                      <p:cBhvr additive="base">
                                        <p:cTn id="44" dur="500" fill="hold"/>
                                        <p:tgtEl>
                                          <p:spTgt spid="444423"/>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10500"/>
                            </p:stCondLst>
                            <p:childTnLst>
                              <p:par>
                                <p:cTn id="46" presetID="2" presetClass="entr" presetSubtype="9" fill="hold" nodeType="afterEffect">
                                  <p:stCondLst>
                                    <p:cond delay="3000"/>
                                  </p:stCondLst>
                                  <p:childTnLst>
                                    <p:set>
                                      <p:cBhvr>
                                        <p:cTn id="47" dur="1" fill="hold">
                                          <p:stCondLst>
                                            <p:cond delay="0"/>
                                          </p:stCondLst>
                                        </p:cTn>
                                        <p:tgtEl>
                                          <p:spTgt spid="444421"/>
                                        </p:tgtEl>
                                        <p:attrNameLst>
                                          <p:attrName>style.visibility</p:attrName>
                                        </p:attrNameLst>
                                      </p:cBhvr>
                                      <p:to>
                                        <p:strVal val="visible"/>
                                      </p:to>
                                    </p:set>
                                    <p:anim calcmode="lin" valueType="num">
                                      <p:cBhvr additive="base">
                                        <p:cTn id="48" dur="500" fill="hold"/>
                                        <p:tgtEl>
                                          <p:spTgt spid="444421"/>
                                        </p:tgtEl>
                                        <p:attrNameLst>
                                          <p:attrName>ppt_x</p:attrName>
                                        </p:attrNameLst>
                                      </p:cBhvr>
                                      <p:tavLst>
                                        <p:tav tm="0">
                                          <p:val>
                                            <p:strVal val="0-#ppt_w/2"/>
                                          </p:val>
                                        </p:tav>
                                        <p:tav tm="100000">
                                          <p:val>
                                            <p:strVal val="#ppt_x"/>
                                          </p:val>
                                        </p:tav>
                                      </p:tavLst>
                                    </p:anim>
                                    <p:anim calcmode="lin" valueType="num">
                                      <p:cBhvr additive="base">
                                        <p:cTn id="49" dur="500" fill="hold"/>
                                        <p:tgtEl>
                                          <p:spTgt spid="4444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19" grpId="0" build="p" autoUpdateAnimBg="0" advAuto="1000"/>
      <p:bldP spid="444420" grpId="0" build="p" autoUpdateAnimBg="0"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descr="C:\Users\giorgio.WIN-PI-INFN\Documents\Downloads\Deliberations_of_Congress.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2832100"/>
            <a:ext cx="2138363" cy="210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Segnaposto contenuto 4"/>
          <p:cNvSpPr>
            <a:spLocks noGrp="1"/>
          </p:cNvSpPr>
          <p:nvPr>
            <p:ph idx="1"/>
          </p:nvPr>
        </p:nvSpPr>
        <p:spPr>
          <a:xfrm>
            <a:off x="-133350" y="1484313"/>
            <a:ext cx="8305800" cy="4992687"/>
          </a:xfrm>
        </p:spPr>
        <p:txBody>
          <a:bodyPr/>
          <a:lstStyle/>
          <a:p>
            <a:r>
              <a:rPr lang="it-IT" sz="1800" smtClean="0"/>
              <a:t>La domanda è: se un asino è equidistante da due mucchi di avena, quale mangerà?</a:t>
            </a:r>
          </a:p>
          <a:p>
            <a:r>
              <a:rPr lang="it-IT" sz="1800" smtClean="0"/>
              <a:t>Secondo </a:t>
            </a:r>
            <a:r>
              <a:rPr lang="it-IT" sz="1800" smtClean="0">
                <a:solidFill>
                  <a:srgbClr val="FF0000"/>
                </a:solidFill>
              </a:rPr>
              <a:t>Buridano </a:t>
            </a:r>
            <a:r>
              <a:rPr lang="it-IT" sz="1800" smtClean="0"/>
              <a:t>l'intelletto è sempre in grado di indicare all'uomo quale sia la scelta giusta tra le varie diverse alternative tanto che se, per assurdo, la scelta fosse costituita da due elementi identici la volontà si paralizzerebbe a meno che non si scegliesse di non scegliere.</a:t>
            </a:r>
          </a:p>
          <a:p>
            <a:endParaRPr lang="it-IT" sz="1800" smtClean="0"/>
          </a:p>
          <a:p>
            <a:endParaRPr lang="it-IT" sz="1800" smtClean="0"/>
          </a:p>
          <a:p>
            <a:endParaRPr lang="it-IT" sz="1800" smtClean="0"/>
          </a:p>
          <a:p>
            <a:endParaRPr lang="it-IT" sz="1800" smtClean="0"/>
          </a:p>
          <a:p>
            <a:endParaRPr lang="it-IT" sz="1800" smtClean="0"/>
          </a:p>
          <a:p>
            <a:endParaRPr lang="it-IT" sz="1800" smtClean="0"/>
          </a:p>
          <a:p>
            <a:endParaRPr lang="it-IT" sz="1800" smtClean="0"/>
          </a:p>
          <a:p>
            <a:r>
              <a:rPr lang="it-IT" sz="1800" smtClean="0">
                <a:hlinkClick r:id="rId3" tooltip="Leibniz"/>
              </a:rPr>
              <a:t>Leibniz</a:t>
            </a:r>
            <a:r>
              <a:rPr lang="it-IT" sz="1800" smtClean="0"/>
              <a:t> discusse di questo paradosso nei suoi </a:t>
            </a:r>
            <a:r>
              <a:rPr lang="it-IT" sz="1800" i="1" smtClean="0"/>
              <a:t>Saggi di teodicea</a:t>
            </a:r>
            <a:r>
              <a:rPr lang="it-IT" sz="1800" smtClean="0"/>
              <a:t> osservando che in natura non esistono, come avviene invece in matematica, due realtà perfettamente identiche e che quindi l'azione umana è sempre determinata da una precisa causa, magari a noi sconosciuta ma esistente.</a:t>
            </a:r>
          </a:p>
          <a:p>
            <a:pPr lvl="1"/>
            <a:r>
              <a:rPr lang="it-IT" sz="2000" smtClean="0"/>
              <a:t>Sarebbe interessante che qualche filosofo  ridiscutesse il problema alla luce della scoperta del bosone di Higgs</a:t>
            </a:r>
          </a:p>
        </p:txBody>
      </p:sp>
      <p:sp>
        <p:nvSpPr>
          <p:cNvPr id="4" name="Titolo 3"/>
          <p:cNvSpPr>
            <a:spLocks noGrp="1"/>
          </p:cNvSpPr>
          <p:nvPr>
            <p:ph type="title"/>
          </p:nvPr>
        </p:nvSpPr>
        <p:spPr>
          <a:xfrm>
            <a:off x="1054100" y="217488"/>
            <a:ext cx="7405688" cy="1195387"/>
          </a:xfrm>
        </p:spPr>
        <p:txBody>
          <a:bodyPr/>
          <a:lstStyle/>
          <a:p>
            <a:pPr>
              <a:defRPr/>
            </a:pPr>
            <a:r>
              <a:rPr lang="it-IT" dirty="0" smtClean="0"/>
              <a:t>L’asino di </a:t>
            </a:r>
            <a:r>
              <a:rPr lang="it-IT" dirty="0" err="1"/>
              <a:t>B</a:t>
            </a:r>
            <a:r>
              <a:rPr lang="it-IT" dirty="0" err="1" smtClean="0"/>
              <a:t>uridano</a:t>
            </a:r>
            <a:r>
              <a:rPr lang="it-IT" dirty="0" smtClean="0"/>
              <a:t> e la rottura spontanea della simmetria</a:t>
            </a:r>
            <a:endParaRPr lang="it-IT" dirty="0"/>
          </a:p>
        </p:txBody>
      </p:sp>
      <p:pic>
        <p:nvPicPr>
          <p:cNvPr id="22533" name="Picture 6" descr="http://www.gradospia.com/new/wp-content/uploads/2012/09/asinoburidan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106738"/>
            <a:ext cx="34496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7" descr="C:\Documents and Settings\thooft\My Documents\powerpoint\graphics\general\potenti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4763"/>
            <a:ext cx="8343900" cy="659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9"/>
          <p:cNvGrpSpPr>
            <a:grpSpLocks/>
          </p:cNvGrpSpPr>
          <p:nvPr/>
        </p:nvGrpSpPr>
        <p:grpSpPr bwMode="auto">
          <a:xfrm>
            <a:off x="1862138" y="2781300"/>
            <a:ext cx="2540000" cy="1892300"/>
            <a:chOff x="1040" y="2016"/>
            <a:chExt cx="1600" cy="1056"/>
          </a:xfrm>
        </p:grpSpPr>
        <p:sp>
          <p:nvSpPr>
            <p:cNvPr id="23564" name="Freeform 20"/>
            <p:cNvSpPr>
              <a:spLocks/>
            </p:cNvSpPr>
            <p:nvPr/>
          </p:nvSpPr>
          <p:spPr bwMode="auto">
            <a:xfrm>
              <a:off x="1040" y="2016"/>
              <a:ext cx="1504" cy="1056"/>
            </a:xfrm>
            <a:custGeom>
              <a:avLst/>
              <a:gdLst>
                <a:gd name="T0" fmla="*/ 784 w 1504"/>
                <a:gd name="T1" fmla="*/ 0 h 1056"/>
                <a:gd name="T2" fmla="*/ 592 w 1504"/>
                <a:gd name="T3" fmla="*/ 48 h 1056"/>
                <a:gd name="T4" fmla="*/ 304 w 1504"/>
                <a:gd name="T5" fmla="*/ 192 h 1056"/>
                <a:gd name="T6" fmla="*/ 64 w 1504"/>
                <a:gd name="T7" fmla="*/ 384 h 1056"/>
                <a:gd name="T8" fmla="*/ 16 w 1504"/>
                <a:gd name="T9" fmla="*/ 576 h 1056"/>
                <a:gd name="T10" fmla="*/ 160 w 1504"/>
                <a:gd name="T11" fmla="*/ 768 h 1056"/>
                <a:gd name="T12" fmla="*/ 592 w 1504"/>
                <a:gd name="T13" fmla="*/ 960 h 1056"/>
                <a:gd name="T14" fmla="*/ 1504 w 1504"/>
                <a:gd name="T15" fmla="*/ 1056 h 105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4" h="1056">
                  <a:moveTo>
                    <a:pt x="784" y="0"/>
                  </a:moveTo>
                  <a:cubicBezTo>
                    <a:pt x="728" y="8"/>
                    <a:pt x="672" y="16"/>
                    <a:pt x="592" y="48"/>
                  </a:cubicBezTo>
                  <a:cubicBezTo>
                    <a:pt x="512" y="80"/>
                    <a:pt x="392" y="136"/>
                    <a:pt x="304" y="192"/>
                  </a:cubicBezTo>
                  <a:cubicBezTo>
                    <a:pt x="216" y="248"/>
                    <a:pt x="112" y="320"/>
                    <a:pt x="64" y="384"/>
                  </a:cubicBezTo>
                  <a:cubicBezTo>
                    <a:pt x="16" y="448"/>
                    <a:pt x="0" y="512"/>
                    <a:pt x="16" y="576"/>
                  </a:cubicBezTo>
                  <a:cubicBezTo>
                    <a:pt x="32" y="640"/>
                    <a:pt x="64" y="704"/>
                    <a:pt x="160" y="768"/>
                  </a:cubicBezTo>
                  <a:cubicBezTo>
                    <a:pt x="256" y="832"/>
                    <a:pt x="368" y="912"/>
                    <a:pt x="592" y="960"/>
                  </a:cubicBezTo>
                  <a:cubicBezTo>
                    <a:pt x="816" y="1008"/>
                    <a:pt x="1160" y="1032"/>
                    <a:pt x="1504" y="1056"/>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65" name="Line 21"/>
            <p:cNvSpPr>
              <a:spLocks noChangeShapeType="1"/>
            </p:cNvSpPr>
            <p:nvPr/>
          </p:nvSpPr>
          <p:spPr bwMode="auto">
            <a:xfrm>
              <a:off x="2496" y="3072"/>
              <a:ext cx="144" cy="0"/>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grpSp>
      <p:sp>
        <p:nvSpPr>
          <p:cNvPr id="23556" name="CasellaDiTesto 1"/>
          <p:cNvSpPr txBox="1">
            <a:spLocks noChangeArrowheads="1"/>
          </p:cNvSpPr>
          <p:nvPr/>
        </p:nvSpPr>
        <p:spPr bwMode="auto">
          <a:xfrm>
            <a:off x="1476375" y="188913"/>
            <a:ext cx="5656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t>Rompendo la simmetria rotazionale</a:t>
            </a:r>
          </a:p>
        </p:txBody>
      </p:sp>
      <p:graphicFrame>
        <p:nvGraphicFramePr>
          <p:cNvPr id="3" name="Oggetto 2"/>
          <p:cNvGraphicFramePr>
            <a:graphicFrameLocks noChangeAspect="1"/>
          </p:cNvGraphicFramePr>
          <p:nvPr/>
        </p:nvGraphicFramePr>
        <p:xfrm>
          <a:off x="6565900" y="3038475"/>
          <a:ext cx="1549400" cy="757238"/>
        </p:xfrm>
        <a:graphic>
          <a:graphicData uri="http://schemas.openxmlformats.org/presentationml/2006/ole">
            <mc:AlternateContent xmlns:mc="http://schemas.openxmlformats.org/markup-compatibility/2006">
              <mc:Choice xmlns:v="urn:schemas-microsoft-com:vml" Requires="v">
                <p:oleObj spid="_x0000_s23591" name="Equation" r:id="rId4" imgW="203112" imgH="139639" progId="Equation.DSMT4">
                  <p:embed/>
                </p:oleObj>
              </mc:Choice>
              <mc:Fallback>
                <p:oleObj name="Equation" r:id="rId4" imgW="203112" imgH="139639" progId="Equation.DSMT4">
                  <p:embed/>
                  <p:pic>
                    <p:nvPicPr>
                      <p:cNvPr id="0" name="Oggetto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5900" y="3038475"/>
                        <a:ext cx="1549400" cy="757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8" name="CasellaDiTesto 3"/>
          <p:cNvSpPr txBox="1">
            <a:spLocks noChangeArrowheads="1"/>
          </p:cNvSpPr>
          <p:nvPr/>
        </p:nvSpPr>
        <p:spPr bwMode="auto">
          <a:xfrm>
            <a:off x="5989638" y="1905000"/>
            <a:ext cx="29035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solidFill>
                  <a:schemeClr val="tx1"/>
                </a:solidFill>
              </a:rPr>
              <a:t>Questo fornisce massa alla particella di Higgs</a:t>
            </a:r>
          </a:p>
        </p:txBody>
      </p:sp>
      <p:sp>
        <p:nvSpPr>
          <p:cNvPr id="23559" name="CasellaDiTesto 17"/>
          <p:cNvSpPr txBox="1">
            <a:spLocks noChangeArrowheads="1"/>
          </p:cNvSpPr>
          <p:nvPr/>
        </p:nvSpPr>
        <p:spPr bwMode="auto">
          <a:xfrm>
            <a:off x="1679575" y="1760538"/>
            <a:ext cx="29035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solidFill>
                  <a:schemeClr val="tx1"/>
                </a:solidFill>
              </a:rPr>
              <a:t>Questo fornisce massa ai bosoni W,Z</a:t>
            </a:r>
          </a:p>
        </p:txBody>
      </p:sp>
      <p:pic>
        <p:nvPicPr>
          <p:cNvPr id="25" name="Picture 17" descr="C:\My Documents\PowerPoint\bolgroen.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1400" y="1076325"/>
            <a:ext cx="94932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 name="Group 2"/>
          <p:cNvGrpSpPr>
            <a:grpSpLocks/>
          </p:cNvGrpSpPr>
          <p:nvPr/>
        </p:nvGrpSpPr>
        <p:grpSpPr bwMode="auto">
          <a:xfrm>
            <a:off x="4068763" y="488950"/>
            <a:ext cx="762000" cy="762000"/>
            <a:chOff x="2496" y="240"/>
            <a:chExt cx="480" cy="480"/>
          </a:xfrm>
        </p:grpSpPr>
        <p:sp>
          <p:nvSpPr>
            <p:cNvPr id="23562" name="Oval 3"/>
            <p:cNvSpPr>
              <a:spLocks noChangeArrowheads="1"/>
            </p:cNvSpPr>
            <p:nvPr/>
          </p:nvSpPr>
          <p:spPr bwMode="auto">
            <a:xfrm>
              <a:off x="2496" y="384"/>
              <a:ext cx="480" cy="144"/>
            </a:xfrm>
            <a:prstGeom prst="ellipse">
              <a:avLst/>
            </a:prstGeom>
            <a:noFill/>
            <a:ln w="28575">
              <a:solidFill>
                <a:srgbClr val="9900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63" name="Line 4"/>
            <p:cNvSpPr>
              <a:spLocks noChangeShapeType="1"/>
            </p:cNvSpPr>
            <p:nvPr/>
          </p:nvSpPr>
          <p:spPr bwMode="auto">
            <a:xfrm flipV="1">
              <a:off x="2736" y="240"/>
              <a:ext cx="0" cy="480"/>
            </a:xfrm>
            <a:prstGeom prst="line">
              <a:avLst/>
            </a:prstGeom>
            <a:noFill/>
            <a:ln w="28575">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grpSp>
      <p:sp>
        <p:nvSpPr>
          <p:cNvPr id="2" name="CasellaDiTesto 1"/>
          <p:cNvSpPr txBox="1"/>
          <p:nvPr/>
        </p:nvSpPr>
        <p:spPr>
          <a:xfrm>
            <a:off x="827584" y="6109473"/>
            <a:ext cx="6305054" cy="461665"/>
          </a:xfrm>
          <a:prstGeom prst="rect">
            <a:avLst/>
          </a:prstGeom>
          <a:solidFill>
            <a:srgbClr val="FF0000"/>
          </a:solidFill>
        </p:spPr>
        <p:txBody>
          <a:bodyPr wrap="square" rtlCol="0">
            <a:spAutoFit/>
          </a:bodyPr>
          <a:lstStyle/>
          <a:p>
            <a:pPr algn="ctr"/>
            <a:r>
              <a:rPr lang="it-IT" dirty="0" smtClean="0">
                <a:solidFill>
                  <a:schemeClr val="tx1"/>
                </a:solidFill>
              </a:rPr>
              <a:t>Un solo campo che pervade tutto lo </a:t>
            </a:r>
            <a:r>
              <a:rPr lang="it-IT" dirty="0">
                <a:solidFill>
                  <a:schemeClr val="tx1"/>
                </a:solidFill>
              </a:rPr>
              <a:t>spazio</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33"/>
                                        </p:tgtEl>
                                        <p:attrNameLst>
                                          <p:attrName>ppt_c</p:attrName>
                                        </p:attrNameLst>
                                      </p:cBhvr>
                                      <p:to>
                                        <a:srgbClr val="BFAD25"/>
                                      </p:to>
                                    </p:animClr>
                                  </p:subTnLst>
                                </p:cTn>
                              </p:par>
                            </p:childTnLst>
                          </p:cTn>
                        </p:par>
                        <p:par>
                          <p:cTn id="9" fill="hold" nodeType="afterGroup">
                            <p:stCondLst>
                              <p:cond delay="500"/>
                            </p:stCondLst>
                            <p:childTnLst>
                              <p:par>
                                <p:cTn id="10" presetID="17" presetClass="entr" presetSubtype="10" fill="hold" nodeType="afterEffect">
                                  <p:stCondLst>
                                    <p:cond delay="100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1000"/>
                            </p:stCondLst>
                            <p:childTnLst>
                              <p:par>
                                <p:cTn id="15" presetID="17"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mph" presetSubtype="0" fill="hold" nodeType="clickEffect">
                                  <p:stCondLst>
                                    <p:cond delay="0"/>
                                  </p:stCondLst>
                                  <p:childTnLst>
                                    <p:animEffect transition="out" filter="fade">
                                      <p:cBhvr>
                                        <p:cTn id="22" dur="80" tmFilter="0, 0; .2, .5; .8, .5; 1, 0"/>
                                        <p:tgtEl>
                                          <p:spTgt spid="25"/>
                                        </p:tgtEl>
                                      </p:cBhvr>
                                    </p:animEffect>
                                    <p:animScale>
                                      <p:cBhvr>
                                        <p:cTn id="23" dur="4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E366F1CA-680D-4161-9176-76E7FB29465C}" type="slidenum">
              <a:rPr lang="en-US" smtClean="0"/>
              <a:pPr>
                <a:defRPr/>
              </a:pPr>
              <a:t>22</a:t>
            </a:fld>
            <a:endParaRPr lang="en-US"/>
          </a:p>
        </p:txBody>
      </p:sp>
      <p:sp>
        <p:nvSpPr>
          <p:cNvPr id="2" name="Title 1"/>
          <p:cNvSpPr>
            <a:spLocks noGrp="1"/>
          </p:cNvSpPr>
          <p:nvPr>
            <p:ph type="title"/>
          </p:nvPr>
        </p:nvSpPr>
        <p:spPr/>
        <p:txBody>
          <a:bodyPr/>
          <a:lstStyle/>
          <a:p>
            <a:r>
              <a:rPr lang="it-IT" dirty="0" smtClean="0"/>
              <a:t>Come facciamo a vederlo?</a:t>
            </a:r>
            <a:endParaRPr lang="it-IT"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486694"/>
            <a:ext cx="2895600" cy="24003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1486694"/>
            <a:ext cx="2590800" cy="24003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3125" y="1486694"/>
            <a:ext cx="3333750" cy="2400300"/>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3050" y="4138612"/>
            <a:ext cx="3333750" cy="2400300"/>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719" y="4267200"/>
            <a:ext cx="3333750" cy="2400300"/>
          </a:xfrm>
          <a:prstGeom prst="rect">
            <a:avLst/>
          </a:prstGeom>
        </p:spPr>
      </p:pic>
    </p:spTree>
    <p:extLst>
      <p:ext uri="{BB962C8B-B14F-4D97-AF65-F5344CB8AC3E}">
        <p14:creationId xmlns:p14="http://schemas.microsoft.com/office/powerpoint/2010/main" val="92805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contenuto 3"/>
          <p:cNvSpPr>
            <a:spLocks noGrp="1"/>
          </p:cNvSpPr>
          <p:nvPr>
            <p:ph idx="1"/>
          </p:nvPr>
        </p:nvSpPr>
        <p:spPr>
          <a:xfrm>
            <a:off x="381000" y="1773238"/>
            <a:ext cx="8305800" cy="4703762"/>
          </a:xfrm>
        </p:spPr>
        <p:txBody>
          <a:bodyPr/>
          <a:lstStyle/>
          <a:p>
            <a:r>
              <a:rPr lang="it-IT" smtClean="0"/>
              <a:t>In maniera non diversa da come vediamo altre particelle instabili</a:t>
            </a:r>
          </a:p>
          <a:p>
            <a:pPr lvl="1"/>
            <a:r>
              <a:rPr lang="it-IT" smtClean="0"/>
              <a:t>Identifichiamo i prodotti del suo decadimento</a:t>
            </a:r>
          </a:p>
          <a:p>
            <a:pPr lvl="1"/>
            <a:endParaRPr lang="it-IT" smtClean="0"/>
          </a:p>
        </p:txBody>
      </p:sp>
      <p:sp>
        <p:nvSpPr>
          <p:cNvPr id="3" name="Titolo 2"/>
          <p:cNvSpPr>
            <a:spLocks noGrp="1"/>
          </p:cNvSpPr>
          <p:nvPr>
            <p:ph type="title"/>
          </p:nvPr>
        </p:nvSpPr>
        <p:spPr>
          <a:xfrm>
            <a:off x="1054100" y="115888"/>
            <a:ext cx="7023100" cy="1195387"/>
          </a:xfrm>
        </p:spPr>
        <p:txBody>
          <a:bodyPr/>
          <a:lstStyle/>
          <a:p>
            <a:pPr>
              <a:defRPr/>
            </a:pPr>
            <a:r>
              <a:rPr lang="it-IT" dirty="0" smtClean="0"/>
              <a:t/>
            </a:r>
            <a:br>
              <a:rPr lang="it-IT" dirty="0" smtClean="0"/>
            </a:br>
            <a:r>
              <a:rPr lang="it-IT" dirty="0" smtClean="0"/>
              <a:t>Come vediamo la particella di </a:t>
            </a:r>
            <a:r>
              <a:rPr lang="it-IT" dirty="0" err="1" smtClean="0"/>
              <a:t>Higgs</a:t>
            </a:r>
            <a:r>
              <a:rPr lang="it-IT" dirty="0" smtClean="0"/>
              <a:t>?</a:t>
            </a:r>
            <a:br>
              <a:rPr lang="it-IT" dirty="0" smtClean="0"/>
            </a:br>
            <a:endParaRPr lang="it-IT" dirty="0"/>
          </a:p>
        </p:txBody>
      </p:sp>
      <p:pic>
        <p:nvPicPr>
          <p:cNvPr id="24580"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900" y="3013075"/>
            <a:ext cx="4179888" cy="374491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3284538"/>
            <a:ext cx="4514850" cy="30765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24582" name="Connettore 1 9"/>
          <p:cNvCxnSpPr>
            <a:cxnSpLocks noChangeShapeType="1"/>
          </p:cNvCxnSpPr>
          <p:nvPr/>
        </p:nvCxnSpPr>
        <p:spPr bwMode="auto">
          <a:xfrm flipV="1">
            <a:off x="6516688" y="3213100"/>
            <a:ext cx="0" cy="2952750"/>
          </a:xfrm>
          <a:prstGeom prst="line">
            <a:avLst/>
          </a:prstGeom>
          <a:noFill/>
          <a:ln w="952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contenuto 1"/>
          <p:cNvSpPr>
            <a:spLocks noGrp="1"/>
          </p:cNvSpPr>
          <p:nvPr>
            <p:ph idx="1"/>
          </p:nvPr>
        </p:nvSpPr>
        <p:spPr/>
        <p:txBody>
          <a:bodyPr/>
          <a:lstStyle/>
          <a:p>
            <a:r>
              <a:rPr lang="it-IT" dirty="0" smtClean="0"/>
              <a:t>Il decadimento principale utilizzato per individuare la particella di </a:t>
            </a:r>
            <a:r>
              <a:rPr lang="it-IT" dirty="0" err="1" smtClean="0"/>
              <a:t>Higgs</a:t>
            </a:r>
            <a:r>
              <a:rPr lang="it-IT" dirty="0" smtClean="0"/>
              <a:t> è</a:t>
            </a:r>
          </a:p>
          <a:p>
            <a:pPr lvl="1"/>
            <a:r>
              <a:rPr lang="it-IT" dirty="0" err="1" smtClean="0"/>
              <a:t>H</a:t>
            </a:r>
            <a:r>
              <a:rPr lang="it-IT" dirty="0" err="1" smtClean="0">
                <a:sym typeface="Wingdings" pitchFamily="2" charset="2"/>
              </a:rPr>
              <a:t></a:t>
            </a:r>
            <a:r>
              <a:rPr lang="it-IT" dirty="0" err="1" smtClean="0">
                <a:latin typeface="Symbol" pitchFamily="18" charset="2"/>
                <a:sym typeface="Wingdings" pitchFamily="2" charset="2"/>
              </a:rPr>
              <a:t>gg</a:t>
            </a:r>
            <a:endParaRPr lang="it-IT" dirty="0" smtClean="0">
              <a:latin typeface="Symbol" pitchFamily="18" charset="2"/>
              <a:sym typeface="Wingdings" pitchFamily="2" charset="2"/>
            </a:endParaRPr>
          </a:p>
          <a:p>
            <a:pPr lvl="1"/>
            <a:r>
              <a:rPr lang="it-IT" dirty="0" smtClean="0">
                <a:sym typeface="Wingdings" pitchFamily="2" charset="2"/>
              </a:rPr>
              <a:t>L’identificazione avviene </a:t>
            </a:r>
            <a:r>
              <a:rPr lang="it-IT" dirty="0" smtClean="0">
                <a:sym typeface="Wingdings" pitchFamily="2" charset="2"/>
                <a:hlinkClick r:id="rId2" action="ppaction://hlinkfile"/>
              </a:rPr>
              <a:t>ricostruendo la massa  del </a:t>
            </a:r>
            <a:r>
              <a:rPr lang="it-IT" dirty="0" smtClean="0">
                <a:sym typeface="Wingdings" pitchFamily="2" charset="2"/>
                <a:hlinkClick r:id="rId3" action="ppaction://hlinkfile"/>
              </a:rPr>
              <a:t>sistema </a:t>
            </a:r>
            <a:r>
              <a:rPr lang="it-IT" b="1" dirty="0" smtClean="0">
                <a:latin typeface="Symbol" pitchFamily="18" charset="2"/>
                <a:sym typeface="Wingdings" pitchFamily="2" charset="2"/>
                <a:hlinkClick r:id="rId3" action="ppaction://hlinkfile"/>
              </a:rPr>
              <a:t>gg</a:t>
            </a:r>
            <a:endParaRPr lang="it-IT" b="1" dirty="0" smtClean="0">
              <a:latin typeface="Symbol" pitchFamily="18" charset="2"/>
              <a:sym typeface="Wingdings" pitchFamily="2" charset="2"/>
            </a:endParaRPr>
          </a:p>
          <a:p>
            <a:pPr lvl="1"/>
            <a:endParaRPr lang="it-IT" dirty="0" smtClean="0"/>
          </a:p>
        </p:txBody>
      </p:sp>
      <p:sp>
        <p:nvSpPr>
          <p:cNvPr id="3" name="Titolo 2"/>
          <p:cNvSpPr>
            <a:spLocks noGrp="1"/>
          </p:cNvSpPr>
          <p:nvPr>
            <p:ph type="title"/>
          </p:nvPr>
        </p:nvSpPr>
        <p:spPr/>
        <p:txBody>
          <a:bodyPr/>
          <a:lstStyle/>
          <a:p>
            <a:pPr>
              <a:defRPr/>
            </a:pPr>
            <a:r>
              <a:rPr lang="it-IT" dirty="0" err="1" smtClean="0"/>
              <a:t>H</a:t>
            </a:r>
            <a:r>
              <a:rPr lang="it-IT" dirty="0" err="1" smtClean="0">
                <a:sym typeface="Wingdings" pitchFamily="2" charset="2"/>
              </a:rPr>
              <a:t></a:t>
            </a:r>
            <a:r>
              <a:rPr lang="it-IT" dirty="0" err="1" smtClean="0">
                <a:latin typeface="Symbol" pitchFamily="18" charset="2"/>
                <a:sym typeface="Wingdings" pitchFamily="2" charset="2"/>
              </a:rPr>
              <a:t>gg</a:t>
            </a:r>
            <a:endParaRPr lang="it-IT" dirty="0">
              <a:latin typeface="Symbol" pitchFamily="18" charset="2"/>
            </a:endParaRPr>
          </a:p>
        </p:txBody>
      </p:sp>
      <p:pic>
        <p:nvPicPr>
          <p:cNvPr id="2560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t="5019" b="3497"/>
          <a:stretch>
            <a:fillRect/>
          </a:stretch>
        </p:blipFill>
        <p:spPr bwMode="auto">
          <a:xfrm>
            <a:off x="4732338" y="2579688"/>
            <a:ext cx="4375150" cy="41084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650" y="3222625"/>
            <a:ext cx="3222625" cy="311943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contenuto 1"/>
          <p:cNvSpPr>
            <a:spLocks noGrp="1"/>
          </p:cNvSpPr>
          <p:nvPr>
            <p:ph idx="1"/>
          </p:nvPr>
        </p:nvSpPr>
        <p:spPr/>
        <p:txBody>
          <a:bodyPr/>
          <a:lstStyle/>
          <a:p>
            <a:r>
              <a:rPr lang="it-IT" smtClean="0"/>
              <a:t>Un canale diverso è quello in cui</a:t>
            </a:r>
          </a:p>
          <a:p>
            <a:pPr lvl="1"/>
            <a:r>
              <a:rPr lang="it-IT" smtClean="0"/>
              <a:t>H</a:t>
            </a:r>
            <a:r>
              <a:rPr lang="it-IT" smtClean="0">
                <a:sym typeface="Wingdings" pitchFamily="2" charset="2"/>
              </a:rPr>
              <a:t>ZZ, Zll dove l=e,</a:t>
            </a:r>
            <a:r>
              <a:rPr lang="it-IT" b="1" smtClean="0">
                <a:latin typeface="Symbol" pitchFamily="18" charset="2"/>
                <a:sym typeface="Wingdings" pitchFamily="2" charset="2"/>
              </a:rPr>
              <a:t>m</a:t>
            </a:r>
          </a:p>
          <a:p>
            <a:pPr lvl="1"/>
            <a:r>
              <a:rPr lang="it-IT" smtClean="0">
                <a:sym typeface="Wingdings" pitchFamily="2" charset="2"/>
              </a:rPr>
              <a:t>Si ricostruisce la </a:t>
            </a:r>
            <a:r>
              <a:rPr lang="it-IT" smtClean="0">
                <a:sym typeface="Wingdings" pitchFamily="2" charset="2"/>
                <a:hlinkClick r:id="rId2" action="ppaction://hlinkfile"/>
              </a:rPr>
              <a:t>massa della coppia di Z</a:t>
            </a:r>
            <a:endParaRPr lang="it-IT" smtClean="0">
              <a:sym typeface="Wingdings" pitchFamily="2" charset="2"/>
            </a:endParaRPr>
          </a:p>
        </p:txBody>
      </p:sp>
      <p:sp>
        <p:nvSpPr>
          <p:cNvPr id="3" name="Titolo 2"/>
          <p:cNvSpPr>
            <a:spLocks noGrp="1"/>
          </p:cNvSpPr>
          <p:nvPr>
            <p:ph type="title"/>
          </p:nvPr>
        </p:nvSpPr>
        <p:spPr/>
        <p:txBody>
          <a:bodyPr/>
          <a:lstStyle/>
          <a:p>
            <a:pPr>
              <a:defRPr/>
            </a:pPr>
            <a:r>
              <a:rPr lang="it-IT" dirty="0" smtClean="0"/>
              <a:t>H</a:t>
            </a:r>
            <a:r>
              <a:rPr lang="it-IT" dirty="0" smtClean="0">
                <a:sym typeface="Wingdings" pitchFamily="2" charset="2"/>
              </a:rPr>
              <a:t>ZZ</a:t>
            </a:r>
            <a:endParaRPr lang="it-IT" dirty="0"/>
          </a:p>
        </p:txBody>
      </p:sp>
      <p:pic>
        <p:nvPicPr>
          <p:cNvPr id="266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438400"/>
            <a:ext cx="4308475" cy="41338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2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38" y="2781300"/>
            <a:ext cx="3741737" cy="329406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egnaposto contenuto 1"/>
          <p:cNvSpPr>
            <a:spLocks noGrp="1"/>
          </p:cNvSpPr>
          <p:nvPr>
            <p:ph idx="1"/>
          </p:nvPr>
        </p:nvSpPr>
        <p:spPr>
          <a:xfrm>
            <a:off x="0" y="990600"/>
            <a:ext cx="8686800" cy="5486400"/>
          </a:xfrm>
        </p:spPr>
        <p:txBody>
          <a:bodyPr/>
          <a:lstStyle/>
          <a:p>
            <a:r>
              <a:rPr lang="it-IT" dirty="0" smtClean="0"/>
              <a:t>Dobbiamo rispondere ad alcune domande</a:t>
            </a:r>
          </a:p>
          <a:p>
            <a:pPr lvl="1"/>
            <a:r>
              <a:rPr lang="it-IT" dirty="0" smtClean="0"/>
              <a:t>La particella che abbiamo visto possiede tutte le proprietà attese nel modello standard?</a:t>
            </a:r>
          </a:p>
          <a:p>
            <a:pPr lvl="2"/>
            <a:r>
              <a:rPr lang="it-IT" dirty="0" smtClean="0"/>
              <a:t>Misurazione precisa degli altri canali di decadimento</a:t>
            </a:r>
          </a:p>
          <a:p>
            <a:pPr lvl="2"/>
            <a:r>
              <a:rPr lang="it-IT" dirty="0" smtClean="0"/>
              <a:t>Misurazione precisa dello spin (zero o due?)</a:t>
            </a:r>
          </a:p>
          <a:p>
            <a:pPr lvl="1"/>
            <a:r>
              <a:rPr lang="it-IT" dirty="0" smtClean="0"/>
              <a:t>Ci sono delle anomalie (comportamenti inattesi)?</a:t>
            </a:r>
          </a:p>
          <a:p>
            <a:pPr lvl="1"/>
            <a:r>
              <a:rPr lang="it-IT" dirty="0" smtClean="0"/>
              <a:t>È l’unica?</a:t>
            </a:r>
          </a:p>
          <a:p>
            <a:pPr lvl="2"/>
            <a:r>
              <a:rPr lang="it-IT" dirty="0" smtClean="0"/>
              <a:t>Ci sono teorie che «includono» il modello standard che prevedono più «particelle di </a:t>
            </a:r>
            <a:r>
              <a:rPr lang="it-IT" dirty="0" err="1" smtClean="0"/>
              <a:t>Higgs</a:t>
            </a:r>
            <a:r>
              <a:rPr lang="it-IT" dirty="0" smtClean="0"/>
              <a:t>»</a:t>
            </a:r>
          </a:p>
          <a:p>
            <a:pPr lvl="2"/>
            <a:endParaRPr lang="it-IT" dirty="0"/>
          </a:p>
          <a:p>
            <a:r>
              <a:rPr lang="it-IT" dirty="0" smtClean="0"/>
              <a:t>Un grande mistero: </a:t>
            </a:r>
          </a:p>
          <a:p>
            <a:pPr lvl="1"/>
            <a:r>
              <a:rPr lang="it-IT" dirty="0" smtClean="0"/>
              <a:t>la «dark </a:t>
            </a:r>
            <a:r>
              <a:rPr lang="it-IT" dirty="0" err="1" smtClean="0"/>
              <a:t>matter</a:t>
            </a:r>
            <a:r>
              <a:rPr lang="it-IT" dirty="0" smtClean="0"/>
              <a:t>» </a:t>
            </a:r>
          </a:p>
          <a:p>
            <a:pPr lvl="1"/>
            <a:endParaRPr lang="it-IT" dirty="0" smtClean="0"/>
          </a:p>
        </p:txBody>
      </p:sp>
      <p:sp>
        <p:nvSpPr>
          <p:cNvPr id="3" name="Titolo 2"/>
          <p:cNvSpPr>
            <a:spLocks noGrp="1"/>
          </p:cNvSpPr>
          <p:nvPr>
            <p:ph type="title"/>
          </p:nvPr>
        </p:nvSpPr>
        <p:spPr/>
        <p:txBody>
          <a:bodyPr/>
          <a:lstStyle/>
          <a:p>
            <a:pPr>
              <a:defRPr/>
            </a:pPr>
            <a:r>
              <a:rPr lang="it-IT" dirty="0" smtClean="0"/>
              <a:t>Ed ora?</a:t>
            </a:r>
            <a:endParaRPr lang="it-IT" dirty="0"/>
          </a:p>
        </p:txBody>
      </p:sp>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4727908"/>
            <a:ext cx="2333767" cy="2157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408" y="1916832"/>
            <a:ext cx="7493000" cy="426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itolo 1"/>
          <p:cNvSpPr>
            <a:spLocks noGrp="1"/>
          </p:cNvSpPr>
          <p:nvPr>
            <p:ph type="title"/>
          </p:nvPr>
        </p:nvSpPr>
        <p:spPr/>
        <p:txBody>
          <a:bodyPr/>
          <a:lstStyle/>
          <a:p>
            <a:r>
              <a:rPr lang="it-IT" dirty="0" smtClean="0"/>
              <a:t>Che implicazioni </a:t>
            </a:r>
            <a:r>
              <a:rPr lang="it-IT" smtClean="0"/>
              <a:t>per questa massa?</a:t>
            </a:r>
            <a:endParaRPr lang="it-IT"/>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54100" y="217488"/>
            <a:ext cx="7189788" cy="1123950"/>
          </a:xfrm>
        </p:spPr>
        <p:txBody>
          <a:bodyPr/>
          <a:lstStyle/>
          <a:p>
            <a:pPr>
              <a:defRPr/>
            </a:pPr>
            <a:r>
              <a:rPr lang="it-IT" dirty="0" smtClean="0"/>
              <a:t>backup</a:t>
            </a:r>
            <a:endParaRPr lang="it-IT"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pPr eaLnBrk="1" hangingPunct="1">
              <a:defRPr/>
            </a:pPr>
            <a:r>
              <a:rPr lang="en-US" smtClean="0"/>
              <a:t>Un lungo percorso</a:t>
            </a:r>
            <a:endParaRPr lang="en-GB" smtClean="0"/>
          </a:p>
        </p:txBody>
      </p:sp>
      <p:sp>
        <p:nvSpPr>
          <p:cNvPr id="431107" name="Rectangle 3"/>
          <p:cNvSpPr>
            <a:spLocks noGrp="1" noChangeArrowheads="1"/>
          </p:cNvSpPr>
          <p:nvPr>
            <p:ph type="body" idx="1"/>
          </p:nvPr>
        </p:nvSpPr>
        <p:spPr>
          <a:xfrm>
            <a:off x="381000" y="990600"/>
            <a:ext cx="6096000" cy="5486400"/>
          </a:xfrm>
        </p:spPr>
        <p:txBody>
          <a:bodyPr/>
          <a:lstStyle/>
          <a:p>
            <a:pPr eaLnBrk="1" hangingPunct="1">
              <a:lnSpc>
                <a:spcPct val="75000"/>
              </a:lnSpc>
            </a:pPr>
            <a:r>
              <a:rPr lang="en-US" sz="2400" smtClean="0"/>
              <a:t>Dagli anni ’20 del secolo scorso in poi è un crescendo di scoperte e di comprensione di cosa c’è dentro l’atomo:</a:t>
            </a:r>
          </a:p>
          <a:p>
            <a:pPr lvl="1" eaLnBrk="1" hangingPunct="1">
              <a:lnSpc>
                <a:spcPct val="85000"/>
              </a:lnSpc>
            </a:pPr>
            <a:r>
              <a:rPr lang="en-US" sz="2000" smtClean="0"/>
              <a:t>Nuclei: protoni, neutroni (anni ’30)</a:t>
            </a:r>
          </a:p>
          <a:p>
            <a:pPr eaLnBrk="1" hangingPunct="1">
              <a:lnSpc>
                <a:spcPct val="75000"/>
              </a:lnSpc>
            </a:pPr>
            <a:r>
              <a:rPr lang="en-US" sz="2400" smtClean="0"/>
              <a:t>E come è tenuto insieme?</a:t>
            </a:r>
          </a:p>
          <a:p>
            <a:pPr lvl="1" eaLnBrk="1" hangingPunct="1">
              <a:lnSpc>
                <a:spcPct val="85000"/>
              </a:lnSpc>
            </a:pPr>
            <a:r>
              <a:rPr lang="en-US" sz="2000" smtClean="0"/>
              <a:t>Forza nucleare forte</a:t>
            </a:r>
          </a:p>
          <a:p>
            <a:pPr lvl="2" eaLnBrk="1" hangingPunct="1">
              <a:lnSpc>
                <a:spcPct val="80000"/>
              </a:lnSpc>
            </a:pPr>
            <a:r>
              <a:rPr lang="en-US" sz="2000" smtClean="0"/>
              <a:t>Si affianca alla forza elettromagnetica ed alla forza responsabile di molti decadimenti radioattivi:</a:t>
            </a:r>
          </a:p>
          <a:p>
            <a:pPr lvl="3" eaLnBrk="1" hangingPunct="1">
              <a:lnSpc>
                <a:spcPct val="75000"/>
              </a:lnSpc>
            </a:pPr>
            <a:r>
              <a:rPr lang="en-US" sz="1800" smtClean="0"/>
              <a:t>La forza debole (prima teoria: Fermi nel 1931)</a:t>
            </a:r>
          </a:p>
          <a:p>
            <a:pPr eaLnBrk="1" hangingPunct="1">
              <a:lnSpc>
                <a:spcPct val="75000"/>
              </a:lnSpc>
            </a:pPr>
            <a:r>
              <a:rPr lang="en-US" sz="2400" smtClean="0"/>
              <a:t>Abbiamo imparato a guardare dentro con strumenti sempre più raffinati</a:t>
            </a:r>
          </a:p>
          <a:p>
            <a:pPr lvl="1" eaLnBrk="1" hangingPunct="1">
              <a:lnSpc>
                <a:spcPct val="85000"/>
              </a:lnSpc>
            </a:pPr>
            <a:r>
              <a:rPr lang="en-US" sz="2000" smtClean="0"/>
              <a:t>Acceleratori e rivelatori</a:t>
            </a:r>
          </a:p>
          <a:p>
            <a:pPr lvl="2" eaLnBrk="1" hangingPunct="1">
              <a:lnSpc>
                <a:spcPct val="80000"/>
              </a:lnSpc>
            </a:pPr>
            <a:r>
              <a:rPr lang="en-US" sz="2000" smtClean="0"/>
              <a:t>Dopo una lunga fase in cui il quadro si complicava ogni giorno, i pezzi del puzzle hanno cominciato ad andare al proprio posto</a:t>
            </a:r>
          </a:p>
        </p:txBody>
      </p:sp>
      <p:grpSp>
        <p:nvGrpSpPr>
          <p:cNvPr id="431110" name="Group 6"/>
          <p:cNvGrpSpPr>
            <a:grpSpLocks/>
          </p:cNvGrpSpPr>
          <p:nvPr/>
        </p:nvGrpSpPr>
        <p:grpSpPr bwMode="auto">
          <a:xfrm>
            <a:off x="7620000" y="5181600"/>
            <a:ext cx="1143000" cy="1038225"/>
            <a:chOff x="1824" y="633"/>
            <a:chExt cx="2834" cy="2849"/>
          </a:xfrm>
        </p:grpSpPr>
        <p:sp>
          <p:nvSpPr>
            <p:cNvPr id="30740" name="Puzzle3"/>
            <p:cNvSpPr>
              <a:spLocks noEditPoints="1" noChangeArrowheads="1"/>
            </p:cNvSpPr>
            <p:nvPr/>
          </p:nvSpPr>
          <p:spPr bwMode="auto">
            <a:xfrm>
              <a:off x="3204" y="633"/>
              <a:ext cx="1114" cy="15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it-IT"/>
            </a:p>
          </p:txBody>
        </p:sp>
        <p:sp>
          <p:nvSpPr>
            <p:cNvPr id="30741" name="Puzzle2"/>
            <p:cNvSpPr>
              <a:spLocks noEditPoints="1" noChangeArrowheads="1"/>
            </p:cNvSpPr>
            <p:nvPr/>
          </p:nvSpPr>
          <p:spPr bwMode="auto">
            <a:xfrm>
              <a:off x="2880" y="1736"/>
              <a:ext cx="1778" cy="13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it-IT"/>
            </a:p>
          </p:txBody>
        </p:sp>
        <p:sp>
          <p:nvSpPr>
            <p:cNvPr id="30742" name="Puzzle4"/>
            <p:cNvSpPr>
              <a:spLocks noEditPoints="1" noChangeArrowheads="1"/>
            </p:cNvSpPr>
            <p:nvPr/>
          </p:nvSpPr>
          <p:spPr bwMode="auto">
            <a:xfrm>
              <a:off x="2192" y="1719"/>
              <a:ext cx="1072" cy="17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it-IT"/>
            </a:p>
          </p:txBody>
        </p:sp>
        <p:sp>
          <p:nvSpPr>
            <p:cNvPr id="30743" name="Puzzle1"/>
            <p:cNvSpPr>
              <a:spLocks noEditPoints="1" noChangeArrowheads="1"/>
            </p:cNvSpPr>
            <p:nvPr/>
          </p:nvSpPr>
          <p:spPr bwMode="auto">
            <a:xfrm>
              <a:off x="1824" y="1091"/>
              <a:ext cx="1800" cy="105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it-IT"/>
            </a:p>
          </p:txBody>
        </p:sp>
      </p:grpSp>
      <p:grpSp>
        <p:nvGrpSpPr>
          <p:cNvPr id="431115" name="Group 11"/>
          <p:cNvGrpSpPr>
            <a:grpSpLocks/>
          </p:cNvGrpSpPr>
          <p:nvPr/>
        </p:nvGrpSpPr>
        <p:grpSpPr bwMode="auto">
          <a:xfrm>
            <a:off x="6858000" y="5181600"/>
            <a:ext cx="1143000" cy="1038225"/>
            <a:chOff x="1824" y="633"/>
            <a:chExt cx="2834" cy="2849"/>
          </a:xfrm>
        </p:grpSpPr>
        <p:sp>
          <p:nvSpPr>
            <p:cNvPr id="30736" name="Puzzle3"/>
            <p:cNvSpPr>
              <a:spLocks noEditPoints="1" noChangeArrowheads="1"/>
            </p:cNvSpPr>
            <p:nvPr/>
          </p:nvSpPr>
          <p:spPr bwMode="auto">
            <a:xfrm>
              <a:off x="3204" y="633"/>
              <a:ext cx="1114" cy="15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it-IT"/>
            </a:p>
          </p:txBody>
        </p:sp>
        <p:sp>
          <p:nvSpPr>
            <p:cNvPr id="30737" name="Puzzle2"/>
            <p:cNvSpPr>
              <a:spLocks noEditPoints="1" noChangeArrowheads="1"/>
            </p:cNvSpPr>
            <p:nvPr/>
          </p:nvSpPr>
          <p:spPr bwMode="auto">
            <a:xfrm>
              <a:off x="2880" y="1736"/>
              <a:ext cx="1778" cy="13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it-IT"/>
            </a:p>
          </p:txBody>
        </p:sp>
        <p:sp>
          <p:nvSpPr>
            <p:cNvPr id="30738" name="Puzzle4"/>
            <p:cNvSpPr>
              <a:spLocks noEditPoints="1" noChangeArrowheads="1"/>
            </p:cNvSpPr>
            <p:nvPr/>
          </p:nvSpPr>
          <p:spPr bwMode="auto">
            <a:xfrm>
              <a:off x="2192" y="1719"/>
              <a:ext cx="1072" cy="17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it-IT"/>
            </a:p>
          </p:txBody>
        </p:sp>
        <p:sp>
          <p:nvSpPr>
            <p:cNvPr id="30739" name="Puzzle1"/>
            <p:cNvSpPr>
              <a:spLocks noEditPoints="1" noChangeArrowheads="1"/>
            </p:cNvSpPr>
            <p:nvPr/>
          </p:nvSpPr>
          <p:spPr bwMode="auto">
            <a:xfrm>
              <a:off x="1824" y="1091"/>
              <a:ext cx="1800" cy="105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it-IT"/>
            </a:p>
          </p:txBody>
        </p:sp>
      </p:grpSp>
      <p:grpSp>
        <p:nvGrpSpPr>
          <p:cNvPr id="431120" name="Group 16"/>
          <p:cNvGrpSpPr>
            <a:grpSpLocks/>
          </p:cNvGrpSpPr>
          <p:nvPr/>
        </p:nvGrpSpPr>
        <p:grpSpPr bwMode="auto">
          <a:xfrm>
            <a:off x="7696200" y="4495800"/>
            <a:ext cx="1143000" cy="1038225"/>
            <a:chOff x="1824" y="633"/>
            <a:chExt cx="2834" cy="2849"/>
          </a:xfrm>
        </p:grpSpPr>
        <p:sp>
          <p:nvSpPr>
            <p:cNvPr id="30732" name="Puzzle3"/>
            <p:cNvSpPr>
              <a:spLocks noEditPoints="1" noChangeArrowheads="1"/>
            </p:cNvSpPr>
            <p:nvPr/>
          </p:nvSpPr>
          <p:spPr bwMode="auto">
            <a:xfrm>
              <a:off x="3204" y="633"/>
              <a:ext cx="1114" cy="15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it-IT"/>
            </a:p>
          </p:txBody>
        </p:sp>
        <p:sp>
          <p:nvSpPr>
            <p:cNvPr id="30733" name="Puzzle2"/>
            <p:cNvSpPr>
              <a:spLocks noEditPoints="1" noChangeArrowheads="1"/>
            </p:cNvSpPr>
            <p:nvPr/>
          </p:nvSpPr>
          <p:spPr bwMode="auto">
            <a:xfrm>
              <a:off x="2880" y="1736"/>
              <a:ext cx="1778" cy="13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it-IT"/>
            </a:p>
          </p:txBody>
        </p:sp>
        <p:sp>
          <p:nvSpPr>
            <p:cNvPr id="30734" name="Puzzle4"/>
            <p:cNvSpPr>
              <a:spLocks noEditPoints="1" noChangeArrowheads="1"/>
            </p:cNvSpPr>
            <p:nvPr/>
          </p:nvSpPr>
          <p:spPr bwMode="auto">
            <a:xfrm>
              <a:off x="2192" y="1719"/>
              <a:ext cx="1072" cy="17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it-IT"/>
            </a:p>
          </p:txBody>
        </p:sp>
        <p:sp>
          <p:nvSpPr>
            <p:cNvPr id="30735" name="Puzzle1"/>
            <p:cNvSpPr>
              <a:spLocks noEditPoints="1" noChangeArrowheads="1"/>
            </p:cNvSpPr>
            <p:nvPr/>
          </p:nvSpPr>
          <p:spPr bwMode="auto">
            <a:xfrm>
              <a:off x="1824" y="1091"/>
              <a:ext cx="1800" cy="105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it-IT"/>
            </a:p>
          </p:txBody>
        </p:sp>
      </p:grpSp>
      <p:grpSp>
        <p:nvGrpSpPr>
          <p:cNvPr id="431125" name="Group 21"/>
          <p:cNvGrpSpPr>
            <a:grpSpLocks/>
          </p:cNvGrpSpPr>
          <p:nvPr/>
        </p:nvGrpSpPr>
        <p:grpSpPr bwMode="auto">
          <a:xfrm>
            <a:off x="6858000" y="4495800"/>
            <a:ext cx="1143000" cy="1038225"/>
            <a:chOff x="1824" y="633"/>
            <a:chExt cx="2834" cy="2849"/>
          </a:xfrm>
        </p:grpSpPr>
        <p:sp>
          <p:nvSpPr>
            <p:cNvPr id="30728" name="Puzzle3"/>
            <p:cNvSpPr>
              <a:spLocks noEditPoints="1" noChangeArrowheads="1"/>
            </p:cNvSpPr>
            <p:nvPr/>
          </p:nvSpPr>
          <p:spPr bwMode="auto">
            <a:xfrm>
              <a:off x="3204" y="633"/>
              <a:ext cx="1114" cy="15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it-IT"/>
            </a:p>
          </p:txBody>
        </p:sp>
        <p:sp>
          <p:nvSpPr>
            <p:cNvPr id="30729" name="Puzzle2"/>
            <p:cNvSpPr>
              <a:spLocks noEditPoints="1" noChangeArrowheads="1"/>
            </p:cNvSpPr>
            <p:nvPr/>
          </p:nvSpPr>
          <p:spPr bwMode="auto">
            <a:xfrm>
              <a:off x="2880" y="1736"/>
              <a:ext cx="1778" cy="13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it-IT"/>
            </a:p>
          </p:txBody>
        </p:sp>
        <p:sp>
          <p:nvSpPr>
            <p:cNvPr id="30730" name="Puzzle4"/>
            <p:cNvSpPr>
              <a:spLocks noEditPoints="1" noChangeArrowheads="1"/>
            </p:cNvSpPr>
            <p:nvPr/>
          </p:nvSpPr>
          <p:spPr bwMode="auto">
            <a:xfrm>
              <a:off x="2192" y="1719"/>
              <a:ext cx="1072" cy="17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it-IT"/>
            </a:p>
          </p:txBody>
        </p:sp>
        <p:sp>
          <p:nvSpPr>
            <p:cNvPr id="30731" name="Puzzle1"/>
            <p:cNvSpPr>
              <a:spLocks noEditPoints="1" noChangeArrowheads="1"/>
            </p:cNvSpPr>
            <p:nvPr/>
          </p:nvSpPr>
          <p:spPr bwMode="auto">
            <a:xfrm>
              <a:off x="1824" y="1091"/>
              <a:ext cx="1800" cy="105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it-IT"/>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1106"/>
                                        </p:tgtEl>
                                        <p:attrNameLst>
                                          <p:attrName>style.visibility</p:attrName>
                                        </p:attrNameLst>
                                      </p:cBhvr>
                                      <p:to>
                                        <p:strVal val="visible"/>
                                      </p:to>
                                    </p:set>
                                    <p:anim calcmode="lin" valueType="num">
                                      <p:cBhvr additive="base">
                                        <p:cTn id="7" dur="500" fill="hold"/>
                                        <p:tgtEl>
                                          <p:spTgt spid="431106"/>
                                        </p:tgtEl>
                                        <p:attrNameLst>
                                          <p:attrName>ppt_x</p:attrName>
                                        </p:attrNameLst>
                                      </p:cBhvr>
                                      <p:tavLst>
                                        <p:tav tm="0">
                                          <p:val>
                                            <p:strVal val="0-#ppt_w/2"/>
                                          </p:val>
                                        </p:tav>
                                        <p:tav tm="100000">
                                          <p:val>
                                            <p:strVal val="#ppt_x"/>
                                          </p:val>
                                        </p:tav>
                                      </p:tavLst>
                                    </p:anim>
                                    <p:anim calcmode="lin" valueType="num">
                                      <p:cBhvr additive="base">
                                        <p:cTn id="8" dur="500" fill="hold"/>
                                        <p:tgtEl>
                                          <p:spTgt spid="4311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1107">
                                            <p:txEl>
                                              <p:pRg st="0" end="0"/>
                                            </p:txEl>
                                          </p:spTgt>
                                        </p:tgtEl>
                                        <p:attrNameLst>
                                          <p:attrName>style.visibility</p:attrName>
                                        </p:attrNameLst>
                                      </p:cBhvr>
                                      <p:to>
                                        <p:strVal val="visible"/>
                                      </p:to>
                                    </p:set>
                                    <p:anim calcmode="lin" valueType="num">
                                      <p:cBhvr additive="base">
                                        <p:cTn id="13" dur="500" fill="hold"/>
                                        <p:tgtEl>
                                          <p:spTgt spid="4311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1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1107">
                                            <p:txEl>
                                              <p:pRg st="1" end="1"/>
                                            </p:txEl>
                                          </p:spTgt>
                                        </p:tgtEl>
                                        <p:attrNameLst>
                                          <p:attrName>style.visibility</p:attrName>
                                        </p:attrNameLst>
                                      </p:cBhvr>
                                      <p:to>
                                        <p:strVal val="visible"/>
                                      </p:to>
                                    </p:set>
                                    <p:anim calcmode="lin" valueType="num">
                                      <p:cBhvr additive="base">
                                        <p:cTn id="19" dur="500" fill="hold"/>
                                        <p:tgtEl>
                                          <p:spTgt spid="4311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11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1107">
                                            <p:txEl>
                                              <p:pRg st="2" end="2"/>
                                            </p:txEl>
                                          </p:spTgt>
                                        </p:tgtEl>
                                        <p:attrNameLst>
                                          <p:attrName>style.visibility</p:attrName>
                                        </p:attrNameLst>
                                      </p:cBhvr>
                                      <p:to>
                                        <p:strVal val="visible"/>
                                      </p:to>
                                    </p:set>
                                    <p:anim calcmode="lin" valueType="num">
                                      <p:cBhvr additive="base">
                                        <p:cTn id="25" dur="500" fill="hold"/>
                                        <p:tgtEl>
                                          <p:spTgt spid="4311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11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1107">
                                            <p:txEl>
                                              <p:pRg st="3" end="3"/>
                                            </p:txEl>
                                          </p:spTgt>
                                        </p:tgtEl>
                                        <p:attrNameLst>
                                          <p:attrName>style.visibility</p:attrName>
                                        </p:attrNameLst>
                                      </p:cBhvr>
                                      <p:to>
                                        <p:strVal val="visible"/>
                                      </p:to>
                                    </p:set>
                                    <p:anim calcmode="lin" valueType="num">
                                      <p:cBhvr additive="base">
                                        <p:cTn id="31" dur="500" fill="hold"/>
                                        <p:tgtEl>
                                          <p:spTgt spid="43110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11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1107">
                                            <p:txEl>
                                              <p:pRg st="4" end="4"/>
                                            </p:txEl>
                                          </p:spTgt>
                                        </p:tgtEl>
                                        <p:attrNameLst>
                                          <p:attrName>style.visibility</p:attrName>
                                        </p:attrNameLst>
                                      </p:cBhvr>
                                      <p:to>
                                        <p:strVal val="visible"/>
                                      </p:to>
                                    </p:set>
                                    <p:anim calcmode="lin" valueType="num">
                                      <p:cBhvr additive="base">
                                        <p:cTn id="37" dur="500" fill="hold"/>
                                        <p:tgtEl>
                                          <p:spTgt spid="43110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1107">
                                            <p:txEl>
                                              <p:pRg st="4" end="4"/>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31107">
                                            <p:txEl>
                                              <p:pRg st="5" end="5"/>
                                            </p:txEl>
                                          </p:spTgt>
                                        </p:tgtEl>
                                        <p:attrNameLst>
                                          <p:attrName>style.visibility</p:attrName>
                                        </p:attrNameLst>
                                      </p:cBhvr>
                                      <p:to>
                                        <p:strVal val="visible"/>
                                      </p:to>
                                    </p:set>
                                    <p:anim calcmode="lin" valueType="num">
                                      <p:cBhvr additive="base">
                                        <p:cTn id="41" dur="500" fill="hold"/>
                                        <p:tgtEl>
                                          <p:spTgt spid="431107">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311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3" fill="hold" grpId="0" nodeType="clickEffect">
                                  <p:stCondLst>
                                    <p:cond delay="0"/>
                                  </p:stCondLst>
                                  <p:childTnLst>
                                    <p:set>
                                      <p:cBhvr>
                                        <p:cTn id="46" dur="1" fill="hold">
                                          <p:stCondLst>
                                            <p:cond delay="0"/>
                                          </p:stCondLst>
                                        </p:cTn>
                                        <p:tgtEl>
                                          <p:spTgt spid="431107">
                                            <p:txEl>
                                              <p:pRg st="6" end="6"/>
                                            </p:txEl>
                                          </p:spTgt>
                                        </p:tgtEl>
                                        <p:attrNameLst>
                                          <p:attrName>style.visibility</p:attrName>
                                        </p:attrNameLst>
                                      </p:cBhvr>
                                      <p:to>
                                        <p:strVal val="visible"/>
                                      </p:to>
                                    </p:set>
                                    <p:anim calcmode="lin" valueType="num">
                                      <p:cBhvr additive="base">
                                        <p:cTn id="47" dur="1000" fill="hold"/>
                                        <p:tgtEl>
                                          <p:spTgt spid="431107">
                                            <p:txEl>
                                              <p:pRg st="6" end="6"/>
                                            </p:txEl>
                                          </p:spTgt>
                                        </p:tgtEl>
                                        <p:attrNameLst>
                                          <p:attrName>ppt_x</p:attrName>
                                        </p:attrNameLst>
                                      </p:cBhvr>
                                      <p:tavLst>
                                        <p:tav tm="0">
                                          <p:val>
                                            <p:strVal val="1+#ppt_w/2"/>
                                          </p:val>
                                        </p:tav>
                                        <p:tav tm="100000">
                                          <p:val>
                                            <p:strVal val="#ppt_x"/>
                                          </p:val>
                                        </p:tav>
                                      </p:tavLst>
                                    </p:anim>
                                    <p:anim calcmode="lin" valueType="num">
                                      <p:cBhvr additive="base">
                                        <p:cTn id="48" dur="1000" fill="hold"/>
                                        <p:tgtEl>
                                          <p:spTgt spid="431107">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3" fill="hold" grpId="0" nodeType="clickEffect">
                                  <p:stCondLst>
                                    <p:cond delay="0"/>
                                  </p:stCondLst>
                                  <p:childTnLst>
                                    <p:set>
                                      <p:cBhvr>
                                        <p:cTn id="52" dur="1" fill="hold">
                                          <p:stCondLst>
                                            <p:cond delay="0"/>
                                          </p:stCondLst>
                                        </p:cTn>
                                        <p:tgtEl>
                                          <p:spTgt spid="431107">
                                            <p:txEl>
                                              <p:pRg st="7" end="7"/>
                                            </p:txEl>
                                          </p:spTgt>
                                        </p:tgtEl>
                                        <p:attrNameLst>
                                          <p:attrName>style.visibility</p:attrName>
                                        </p:attrNameLst>
                                      </p:cBhvr>
                                      <p:to>
                                        <p:strVal val="visible"/>
                                      </p:to>
                                    </p:set>
                                    <p:anim calcmode="lin" valueType="num">
                                      <p:cBhvr additive="base">
                                        <p:cTn id="53" dur="1000" fill="hold"/>
                                        <p:tgtEl>
                                          <p:spTgt spid="431107">
                                            <p:txEl>
                                              <p:pRg st="7" end="7"/>
                                            </p:txEl>
                                          </p:spTgt>
                                        </p:tgtEl>
                                        <p:attrNameLst>
                                          <p:attrName>ppt_x</p:attrName>
                                        </p:attrNameLst>
                                      </p:cBhvr>
                                      <p:tavLst>
                                        <p:tav tm="0">
                                          <p:val>
                                            <p:strVal val="1+#ppt_w/2"/>
                                          </p:val>
                                        </p:tav>
                                        <p:tav tm="100000">
                                          <p:val>
                                            <p:strVal val="#ppt_x"/>
                                          </p:val>
                                        </p:tav>
                                      </p:tavLst>
                                    </p:anim>
                                    <p:anim calcmode="lin" valueType="num">
                                      <p:cBhvr additive="base">
                                        <p:cTn id="54" dur="1000" fill="hold"/>
                                        <p:tgtEl>
                                          <p:spTgt spid="4311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3" fill="hold" grpId="0" nodeType="clickEffect">
                                  <p:stCondLst>
                                    <p:cond delay="0"/>
                                  </p:stCondLst>
                                  <p:childTnLst>
                                    <p:set>
                                      <p:cBhvr>
                                        <p:cTn id="58" dur="1" fill="hold">
                                          <p:stCondLst>
                                            <p:cond delay="0"/>
                                          </p:stCondLst>
                                        </p:cTn>
                                        <p:tgtEl>
                                          <p:spTgt spid="431107">
                                            <p:txEl>
                                              <p:pRg st="8" end="8"/>
                                            </p:txEl>
                                          </p:spTgt>
                                        </p:tgtEl>
                                        <p:attrNameLst>
                                          <p:attrName>style.visibility</p:attrName>
                                        </p:attrNameLst>
                                      </p:cBhvr>
                                      <p:to>
                                        <p:strVal val="visible"/>
                                      </p:to>
                                    </p:set>
                                    <p:anim calcmode="lin" valueType="num">
                                      <p:cBhvr additive="base">
                                        <p:cTn id="59" dur="1000" fill="hold"/>
                                        <p:tgtEl>
                                          <p:spTgt spid="431107">
                                            <p:txEl>
                                              <p:pRg st="8" end="8"/>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4311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8" fill="hold" nodeType="clickEffect">
                                  <p:stCondLst>
                                    <p:cond delay="0"/>
                                  </p:stCondLst>
                                  <p:childTnLst>
                                    <p:set>
                                      <p:cBhvr>
                                        <p:cTn id="64" dur="1" fill="hold">
                                          <p:stCondLst>
                                            <p:cond delay="0"/>
                                          </p:stCondLst>
                                        </p:cTn>
                                        <p:tgtEl>
                                          <p:spTgt spid="431110"/>
                                        </p:tgtEl>
                                        <p:attrNameLst>
                                          <p:attrName>style.visibility</p:attrName>
                                        </p:attrNameLst>
                                      </p:cBhvr>
                                      <p:to>
                                        <p:strVal val="visible"/>
                                      </p:to>
                                    </p:set>
                                    <p:anim calcmode="lin" valueType="num">
                                      <p:cBhvr additive="base">
                                        <p:cTn id="65" dur="500" fill="hold"/>
                                        <p:tgtEl>
                                          <p:spTgt spid="431110"/>
                                        </p:tgtEl>
                                        <p:attrNameLst>
                                          <p:attrName>ppt_x</p:attrName>
                                        </p:attrNameLst>
                                      </p:cBhvr>
                                      <p:tavLst>
                                        <p:tav tm="0">
                                          <p:val>
                                            <p:strVal val="0-#ppt_w/2"/>
                                          </p:val>
                                        </p:tav>
                                        <p:tav tm="100000">
                                          <p:val>
                                            <p:strVal val="#ppt_x"/>
                                          </p:val>
                                        </p:tav>
                                      </p:tavLst>
                                    </p:anim>
                                    <p:anim calcmode="lin" valueType="num">
                                      <p:cBhvr additive="base">
                                        <p:cTn id="66" dur="500" fill="hold"/>
                                        <p:tgtEl>
                                          <p:spTgt spid="431110"/>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500"/>
                            </p:stCondLst>
                            <p:childTnLst>
                              <p:par>
                                <p:cTn id="68" presetID="2" presetClass="entr" presetSubtype="8" fill="hold" nodeType="afterEffect">
                                  <p:stCondLst>
                                    <p:cond delay="1000"/>
                                  </p:stCondLst>
                                  <p:childTnLst>
                                    <p:set>
                                      <p:cBhvr>
                                        <p:cTn id="69" dur="1" fill="hold">
                                          <p:stCondLst>
                                            <p:cond delay="0"/>
                                          </p:stCondLst>
                                        </p:cTn>
                                        <p:tgtEl>
                                          <p:spTgt spid="431115"/>
                                        </p:tgtEl>
                                        <p:attrNameLst>
                                          <p:attrName>style.visibility</p:attrName>
                                        </p:attrNameLst>
                                      </p:cBhvr>
                                      <p:to>
                                        <p:strVal val="visible"/>
                                      </p:to>
                                    </p:set>
                                    <p:anim calcmode="lin" valueType="num">
                                      <p:cBhvr additive="base">
                                        <p:cTn id="70" dur="500" fill="hold"/>
                                        <p:tgtEl>
                                          <p:spTgt spid="431115"/>
                                        </p:tgtEl>
                                        <p:attrNameLst>
                                          <p:attrName>ppt_x</p:attrName>
                                        </p:attrNameLst>
                                      </p:cBhvr>
                                      <p:tavLst>
                                        <p:tav tm="0">
                                          <p:val>
                                            <p:strVal val="0-#ppt_w/2"/>
                                          </p:val>
                                        </p:tav>
                                        <p:tav tm="100000">
                                          <p:val>
                                            <p:strVal val="#ppt_x"/>
                                          </p:val>
                                        </p:tav>
                                      </p:tavLst>
                                    </p:anim>
                                    <p:anim calcmode="lin" valueType="num">
                                      <p:cBhvr additive="base">
                                        <p:cTn id="71" dur="500" fill="hold"/>
                                        <p:tgtEl>
                                          <p:spTgt spid="431115"/>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2000"/>
                            </p:stCondLst>
                            <p:childTnLst>
                              <p:par>
                                <p:cTn id="73" presetID="2" presetClass="entr" presetSubtype="8" fill="hold" nodeType="afterEffect">
                                  <p:stCondLst>
                                    <p:cond delay="1000"/>
                                  </p:stCondLst>
                                  <p:childTnLst>
                                    <p:set>
                                      <p:cBhvr>
                                        <p:cTn id="74" dur="1" fill="hold">
                                          <p:stCondLst>
                                            <p:cond delay="0"/>
                                          </p:stCondLst>
                                        </p:cTn>
                                        <p:tgtEl>
                                          <p:spTgt spid="431120"/>
                                        </p:tgtEl>
                                        <p:attrNameLst>
                                          <p:attrName>style.visibility</p:attrName>
                                        </p:attrNameLst>
                                      </p:cBhvr>
                                      <p:to>
                                        <p:strVal val="visible"/>
                                      </p:to>
                                    </p:set>
                                    <p:anim calcmode="lin" valueType="num">
                                      <p:cBhvr additive="base">
                                        <p:cTn id="75" dur="500" fill="hold"/>
                                        <p:tgtEl>
                                          <p:spTgt spid="431120"/>
                                        </p:tgtEl>
                                        <p:attrNameLst>
                                          <p:attrName>ppt_x</p:attrName>
                                        </p:attrNameLst>
                                      </p:cBhvr>
                                      <p:tavLst>
                                        <p:tav tm="0">
                                          <p:val>
                                            <p:strVal val="0-#ppt_w/2"/>
                                          </p:val>
                                        </p:tav>
                                        <p:tav tm="100000">
                                          <p:val>
                                            <p:strVal val="#ppt_x"/>
                                          </p:val>
                                        </p:tav>
                                      </p:tavLst>
                                    </p:anim>
                                    <p:anim calcmode="lin" valueType="num">
                                      <p:cBhvr additive="base">
                                        <p:cTn id="76" dur="500" fill="hold"/>
                                        <p:tgtEl>
                                          <p:spTgt spid="431120"/>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3500"/>
                            </p:stCondLst>
                            <p:childTnLst>
                              <p:par>
                                <p:cTn id="78" presetID="2" presetClass="entr" presetSubtype="8" fill="hold" nodeType="afterEffect">
                                  <p:stCondLst>
                                    <p:cond delay="1000"/>
                                  </p:stCondLst>
                                  <p:childTnLst>
                                    <p:set>
                                      <p:cBhvr>
                                        <p:cTn id="79" dur="1" fill="hold">
                                          <p:stCondLst>
                                            <p:cond delay="0"/>
                                          </p:stCondLst>
                                        </p:cTn>
                                        <p:tgtEl>
                                          <p:spTgt spid="431125"/>
                                        </p:tgtEl>
                                        <p:attrNameLst>
                                          <p:attrName>style.visibility</p:attrName>
                                        </p:attrNameLst>
                                      </p:cBhvr>
                                      <p:to>
                                        <p:strVal val="visible"/>
                                      </p:to>
                                    </p:set>
                                    <p:anim calcmode="lin" valueType="num">
                                      <p:cBhvr additive="base">
                                        <p:cTn id="80" dur="500" fill="hold"/>
                                        <p:tgtEl>
                                          <p:spTgt spid="431125"/>
                                        </p:tgtEl>
                                        <p:attrNameLst>
                                          <p:attrName>ppt_x</p:attrName>
                                        </p:attrNameLst>
                                      </p:cBhvr>
                                      <p:tavLst>
                                        <p:tav tm="0">
                                          <p:val>
                                            <p:strVal val="0-#ppt_w/2"/>
                                          </p:val>
                                        </p:tav>
                                        <p:tav tm="100000">
                                          <p:val>
                                            <p:strVal val="#ppt_x"/>
                                          </p:val>
                                        </p:tav>
                                      </p:tavLst>
                                    </p:anim>
                                    <p:anim calcmode="lin" valueType="num">
                                      <p:cBhvr additive="base">
                                        <p:cTn id="81" dur="500" fill="hold"/>
                                        <p:tgtEl>
                                          <p:spTgt spid="4311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animBg="1" autoUpdateAnimBg="0"/>
      <p:bldP spid="431107" grpId="0" build="p" bldLvl="3"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p:txBody>
          <a:bodyPr/>
          <a:lstStyle/>
          <a:p>
            <a:pPr eaLnBrk="1" hangingPunct="1">
              <a:defRPr/>
            </a:pPr>
            <a:r>
              <a:rPr lang="en-US" smtClean="0"/>
              <a:t>I primi passi…</a:t>
            </a:r>
            <a:endParaRPr lang="en-GB" smtClean="0"/>
          </a:p>
        </p:txBody>
      </p:sp>
      <p:sp>
        <p:nvSpPr>
          <p:cNvPr id="429059" name="Rectangle 3"/>
          <p:cNvSpPr>
            <a:spLocks noGrp="1" noChangeArrowheads="1"/>
          </p:cNvSpPr>
          <p:nvPr>
            <p:ph type="body" idx="1"/>
          </p:nvPr>
        </p:nvSpPr>
        <p:spPr/>
        <p:txBody>
          <a:bodyPr/>
          <a:lstStyle/>
          <a:p>
            <a:pPr eaLnBrk="1" hangingPunct="1">
              <a:lnSpc>
                <a:spcPct val="75000"/>
              </a:lnSpc>
            </a:pPr>
            <a:r>
              <a:rPr lang="en-US" smtClean="0"/>
              <a:t>Nel XIX secolo emerge il modello atomico (chimica)</a:t>
            </a:r>
          </a:p>
          <a:p>
            <a:pPr lvl="1" eaLnBrk="1" hangingPunct="1">
              <a:lnSpc>
                <a:spcPct val="85000"/>
              </a:lnSpc>
            </a:pPr>
            <a:r>
              <a:rPr lang="en-US" smtClean="0"/>
              <a:t>Ma da cosa è fatto l’atomo, e come è fatto ?</a:t>
            </a:r>
          </a:p>
          <a:p>
            <a:pPr lvl="2" eaLnBrk="1" hangingPunct="1">
              <a:lnSpc>
                <a:spcPct val="80000"/>
              </a:lnSpc>
            </a:pPr>
            <a:r>
              <a:rPr lang="en-US" smtClean="0"/>
              <a:t>?</a:t>
            </a:r>
          </a:p>
          <a:p>
            <a:pPr eaLnBrk="1" hangingPunct="1">
              <a:lnSpc>
                <a:spcPct val="75000"/>
              </a:lnSpc>
            </a:pPr>
            <a:r>
              <a:rPr lang="en-US" smtClean="0"/>
              <a:t>Nello stesso secolo si studiano le proprietà delle correnti elettriche e del magnetismo</a:t>
            </a:r>
          </a:p>
          <a:p>
            <a:pPr lvl="1" eaLnBrk="1" hangingPunct="1">
              <a:lnSpc>
                <a:spcPct val="85000"/>
              </a:lnSpc>
            </a:pPr>
            <a:r>
              <a:rPr lang="en-US" smtClean="0"/>
              <a:t>Prima </a:t>
            </a:r>
            <a:r>
              <a:rPr lang="en-US" i="1" smtClean="0"/>
              <a:t>unificazione </a:t>
            </a:r>
            <a:r>
              <a:rPr lang="en-US" smtClean="0"/>
              <a:t> di due forze come diremmo in un linguaggio moderno</a:t>
            </a:r>
          </a:p>
          <a:p>
            <a:pPr lvl="2" eaLnBrk="1" hangingPunct="1">
              <a:lnSpc>
                <a:spcPct val="80000"/>
              </a:lnSpc>
            </a:pPr>
            <a:r>
              <a:rPr lang="en-US" smtClean="0"/>
              <a:t>Elettricità e magnetismo, apparentemente fenomeni separati</a:t>
            </a:r>
          </a:p>
          <a:p>
            <a:pPr lvl="4" eaLnBrk="1" hangingPunct="1">
              <a:lnSpc>
                <a:spcPct val="70000"/>
              </a:lnSpc>
            </a:pPr>
            <a:r>
              <a:rPr lang="en-US" smtClean="0"/>
              <a:t>Unificati da James C. Maxwell intorno al 1860</a:t>
            </a:r>
          </a:p>
          <a:p>
            <a:pPr lvl="4" eaLnBrk="1" hangingPunct="1">
              <a:lnSpc>
                <a:spcPct val="70000"/>
              </a:lnSpc>
            </a:pPr>
            <a:r>
              <a:rPr lang="en-US" smtClean="0"/>
              <a:t>150 anniversario</a:t>
            </a:r>
          </a:p>
          <a:p>
            <a:pPr eaLnBrk="1" hangingPunct="1">
              <a:lnSpc>
                <a:spcPct val="75000"/>
              </a:lnSpc>
            </a:pPr>
            <a:r>
              <a:rPr lang="en-US" smtClean="0"/>
              <a:t>Una sola spiegazione per fenomeni differenti:</a:t>
            </a:r>
          </a:p>
          <a:p>
            <a:pPr lvl="2" eaLnBrk="1" hangingPunct="1">
              <a:lnSpc>
                <a:spcPct val="80000"/>
              </a:lnSpc>
            </a:pPr>
            <a:r>
              <a:rPr lang="en-US" smtClean="0"/>
              <a:t>Nasce l’elettromagnetismo</a:t>
            </a:r>
          </a:p>
          <a:p>
            <a:pPr lvl="3" eaLnBrk="1" hangingPunct="1">
              <a:lnSpc>
                <a:spcPct val="75000"/>
              </a:lnSpc>
            </a:pPr>
            <a:r>
              <a:rPr lang="en-US" smtClean="0"/>
              <a:t>Si apre la via alla relatività ed alla MQ</a:t>
            </a:r>
            <a:endParaRPr lang="en-GB"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9058"/>
                                        </p:tgtEl>
                                        <p:attrNameLst>
                                          <p:attrName>style.visibility</p:attrName>
                                        </p:attrNameLst>
                                      </p:cBhvr>
                                      <p:to>
                                        <p:strVal val="visible"/>
                                      </p:to>
                                    </p:set>
                                    <p:anim calcmode="lin" valueType="num">
                                      <p:cBhvr additive="base">
                                        <p:cTn id="7" dur="500" fill="hold"/>
                                        <p:tgtEl>
                                          <p:spTgt spid="429058"/>
                                        </p:tgtEl>
                                        <p:attrNameLst>
                                          <p:attrName>ppt_x</p:attrName>
                                        </p:attrNameLst>
                                      </p:cBhvr>
                                      <p:tavLst>
                                        <p:tav tm="0">
                                          <p:val>
                                            <p:strVal val="0-#ppt_w/2"/>
                                          </p:val>
                                        </p:tav>
                                        <p:tav tm="100000">
                                          <p:val>
                                            <p:strVal val="#ppt_x"/>
                                          </p:val>
                                        </p:tav>
                                      </p:tavLst>
                                    </p:anim>
                                    <p:anim calcmode="lin" valueType="num">
                                      <p:cBhvr additive="base">
                                        <p:cTn id="8" dur="500" fill="hold"/>
                                        <p:tgtEl>
                                          <p:spTgt spid="4290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9059">
                                            <p:txEl>
                                              <p:pRg st="0" end="0"/>
                                            </p:txEl>
                                          </p:spTgt>
                                        </p:tgtEl>
                                        <p:attrNameLst>
                                          <p:attrName>style.visibility</p:attrName>
                                        </p:attrNameLst>
                                      </p:cBhvr>
                                      <p:to>
                                        <p:strVal val="visible"/>
                                      </p:to>
                                    </p:set>
                                    <p:anim calcmode="lin" valueType="num">
                                      <p:cBhvr additive="base">
                                        <p:cTn id="13" dur="500" fill="hold"/>
                                        <p:tgtEl>
                                          <p:spTgt spid="42905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9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9059">
                                            <p:txEl>
                                              <p:pRg st="1" end="1"/>
                                            </p:txEl>
                                          </p:spTgt>
                                        </p:tgtEl>
                                        <p:attrNameLst>
                                          <p:attrName>style.visibility</p:attrName>
                                        </p:attrNameLst>
                                      </p:cBhvr>
                                      <p:to>
                                        <p:strVal val="visible"/>
                                      </p:to>
                                    </p:set>
                                    <p:anim calcmode="lin" valueType="num">
                                      <p:cBhvr additive="base">
                                        <p:cTn id="19" dur="500" fill="hold"/>
                                        <p:tgtEl>
                                          <p:spTgt spid="42905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9059">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29059">
                                            <p:txEl>
                                              <p:pRg st="2" end="2"/>
                                            </p:txEl>
                                          </p:spTgt>
                                        </p:tgtEl>
                                        <p:attrNameLst>
                                          <p:attrName>style.visibility</p:attrName>
                                        </p:attrNameLst>
                                      </p:cBhvr>
                                      <p:to>
                                        <p:strVal val="visible"/>
                                      </p:to>
                                    </p:set>
                                    <p:anim calcmode="lin" valueType="num">
                                      <p:cBhvr additive="base">
                                        <p:cTn id="23" dur="500" fill="hold"/>
                                        <p:tgtEl>
                                          <p:spTgt spid="429059">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29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29059">
                                            <p:txEl>
                                              <p:pRg st="3" end="3"/>
                                            </p:txEl>
                                          </p:spTgt>
                                        </p:tgtEl>
                                        <p:attrNameLst>
                                          <p:attrName>style.visibility</p:attrName>
                                        </p:attrNameLst>
                                      </p:cBhvr>
                                      <p:to>
                                        <p:strVal val="visible"/>
                                      </p:to>
                                    </p:set>
                                    <p:anim calcmode="lin" valueType="num">
                                      <p:cBhvr additive="base">
                                        <p:cTn id="29" dur="500" fill="hold"/>
                                        <p:tgtEl>
                                          <p:spTgt spid="42905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290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29059">
                                            <p:txEl>
                                              <p:pRg st="4" end="4"/>
                                            </p:txEl>
                                          </p:spTgt>
                                        </p:tgtEl>
                                        <p:attrNameLst>
                                          <p:attrName>style.visibility</p:attrName>
                                        </p:attrNameLst>
                                      </p:cBhvr>
                                      <p:to>
                                        <p:strVal val="visible"/>
                                      </p:to>
                                    </p:set>
                                    <p:anim calcmode="lin" valueType="num">
                                      <p:cBhvr additive="base">
                                        <p:cTn id="35" dur="500" fill="hold"/>
                                        <p:tgtEl>
                                          <p:spTgt spid="429059">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29059">
                                            <p:txEl>
                                              <p:pRg st="4" end="4"/>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29059">
                                            <p:txEl>
                                              <p:pRg st="5" end="5"/>
                                            </p:txEl>
                                          </p:spTgt>
                                        </p:tgtEl>
                                        <p:attrNameLst>
                                          <p:attrName>style.visibility</p:attrName>
                                        </p:attrNameLst>
                                      </p:cBhvr>
                                      <p:to>
                                        <p:strVal val="visible"/>
                                      </p:to>
                                    </p:set>
                                    <p:anim calcmode="lin" valueType="num">
                                      <p:cBhvr additive="base">
                                        <p:cTn id="39" dur="500" fill="hold"/>
                                        <p:tgtEl>
                                          <p:spTgt spid="429059">
                                            <p:txEl>
                                              <p:pRg st="5" end="5"/>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29059">
                                            <p:txEl>
                                              <p:pRg st="5" end="5"/>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29059">
                                            <p:txEl>
                                              <p:pRg st="6" end="6"/>
                                            </p:txEl>
                                          </p:spTgt>
                                        </p:tgtEl>
                                        <p:attrNameLst>
                                          <p:attrName>style.visibility</p:attrName>
                                        </p:attrNameLst>
                                      </p:cBhvr>
                                      <p:to>
                                        <p:strVal val="visible"/>
                                      </p:to>
                                    </p:set>
                                    <p:anim calcmode="lin" valueType="num">
                                      <p:cBhvr additive="base">
                                        <p:cTn id="43" dur="500" fill="hold"/>
                                        <p:tgtEl>
                                          <p:spTgt spid="42905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29059">
                                            <p:txEl>
                                              <p:pRg st="6" end="6"/>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29059">
                                            <p:txEl>
                                              <p:pRg st="7" end="7"/>
                                            </p:txEl>
                                          </p:spTgt>
                                        </p:tgtEl>
                                        <p:attrNameLst>
                                          <p:attrName>style.visibility</p:attrName>
                                        </p:attrNameLst>
                                      </p:cBhvr>
                                      <p:to>
                                        <p:strVal val="visible"/>
                                      </p:to>
                                    </p:set>
                                    <p:anim calcmode="lin" valueType="num">
                                      <p:cBhvr additive="base">
                                        <p:cTn id="47" dur="500" fill="hold"/>
                                        <p:tgtEl>
                                          <p:spTgt spid="429059">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2905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29059">
                                            <p:txEl>
                                              <p:pRg st="8" end="8"/>
                                            </p:txEl>
                                          </p:spTgt>
                                        </p:tgtEl>
                                        <p:attrNameLst>
                                          <p:attrName>style.visibility</p:attrName>
                                        </p:attrNameLst>
                                      </p:cBhvr>
                                      <p:to>
                                        <p:strVal val="visible"/>
                                      </p:to>
                                    </p:set>
                                    <p:anim calcmode="lin" valueType="num">
                                      <p:cBhvr additive="base">
                                        <p:cTn id="53" dur="500" fill="hold"/>
                                        <p:tgtEl>
                                          <p:spTgt spid="429059">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29059">
                                            <p:txEl>
                                              <p:pRg st="8" end="8"/>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29059">
                                            <p:txEl>
                                              <p:pRg st="9" end="9"/>
                                            </p:txEl>
                                          </p:spTgt>
                                        </p:tgtEl>
                                        <p:attrNameLst>
                                          <p:attrName>style.visibility</p:attrName>
                                        </p:attrNameLst>
                                      </p:cBhvr>
                                      <p:to>
                                        <p:strVal val="visible"/>
                                      </p:to>
                                    </p:set>
                                    <p:anim calcmode="lin" valueType="num">
                                      <p:cBhvr additive="base">
                                        <p:cTn id="57" dur="500" fill="hold"/>
                                        <p:tgtEl>
                                          <p:spTgt spid="429059">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429059">
                                            <p:txEl>
                                              <p:pRg st="9" end="9"/>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429059">
                                            <p:txEl>
                                              <p:pRg st="10" end="10"/>
                                            </p:txEl>
                                          </p:spTgt>
                                        </p:tgtEl>
                                        <p:attrNameLst>
                                          <p:attrName>style.visibility</p:attrName>
                                        </p:attrNameLst>
                                      </p:cBhvr>
                                      <p:to>
                                        <p:strVal val="visible"/>
                                      </p:to>
                                    </p:set>
                                    <p:anim calcmode="lin" valueType="num">
                                      <p:cBhvr additive="base">
                                        <p:cTn id="61" dur="500" fill="hold"/>
                                        <p:tgtEl>
                                          <p:spTgt spid="429059">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2905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animBg="1" autoUpdateAnimBg="0"/>
      <p:bldP spid="429059" grpId="0"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a:defRPr/>
            </a:pPr>
            <a:r>
              <a:rPr lang="en-US"/>
              <a:t>I primordi degli acceleratori</a:t>
            </a:r>
            <a:endParaRPr lang="en-GB"/>
          </a:p>
        </p:txBody>
      </p:sp>
      <p:sp>
        <p:nvSpPr>
          <p:cNvPr id="467971" name="Rectangle 3"/>
          <p:cNvSpPr>
            <a:spLocks noGrp="1" noChangeArrowheads="1"/>
          </p:cNvSpPr>
          <p:nvPr>
            <p:ph type="body" sz="half" idx="1"/>
          </p:nvPr>
        </p:nvSpPr>
        <p:spPr/>
        <p:txBody>
          <a:bodyPr/>
          <a:lstStyle/>
          <a:p>
            <a:pPr>
              <a:lnSpc>
                <a:spcPct val="75000"/>
              </a:lnSpc>
            </a:pPr>
            <a:r>
              <a:rPr lang="en-US" sz="2400" smtClean="0"/>
              <a:t>I primi proiettili erano particelle naturali (</a:t>
            </a:r>
            <a:r>
              <a:rPr lang="en-US" sz="2400" smtClean="0">
                <a:latin typeface="Symbol" pitchFamily="18" charset="2"/>
              </a:rPr>
              <a:t>a</a:t>
            </a:r>
            <a:r>
              <a:rPr lang="en-US" sz="2400" smtClean="0"/>
              <a:t>)</a:t>
            </a:r>
          </a:p>
          <a:p>
            <a:pPr lvl="1">
              <a:lnSpc>
                <a:spcPct val="85000"/>
              </a:lnSpc>
            </a:pPr>
            <a:r>
              <a:rPr lang="en-US" sz="2000" smtClean="0"/>
              <a:t>La loro interazione con gli atomi (e poi con i nuclei) ci ha permesso di fare i primi passi nella comprensione della struttura della materia</a:t>
            </a:r>
          </a:p>
          <a:p>
            <a:pPr>
              <a:lnSpc>
                <a:spcPct val="75000"/>
              </a:lnSpc>
            </a:pPr>
            <a:r>
              <a:rPr lang="en-US" sz="2400" smtClean="0"/>
              <a:t>Al momento di aver bisogno di energie maggiori cominciano i primi studi (anni ’20)</a:t>
            </a:r>
          </a:p>
          <a:p>
            <a:pPr lvl="1">
              <a:lnSpc>
                <a:spcPct val="85000"/>
              </a:lnSpc>
            </a:pPr>
            <a:r>
              <a:rPr lang="en-US" sz="2000" smtClean="0"/>
              <a:t>I primi acceleratori degli anni ‘30</a:t>
            </a:r>
          </a:p>
          <a:p>
            <a:pPr>
              <a:lnSpc>
                <a:spcPct val="75000"/>
              </a:lnSpc>
            </a:pPr>
            <a:r>
              <a:rPr lang="en-US" sz="2400" smtClean="0"/>
              <a:t>Ma oltre agli acceleratori fatti dall’uomo ne esistono di naturali</a:t>
            </a:r>
            <a:endParaRPr lang="en-GB" sz="2400" smtClean="0"/>
          </a:p>
          <a:p>
            <a:pPr>
              <a:lnSpc>
                <a:spcPct val="75000"/>
              </a:lnSpc>
            </a:pPr>
            <a:endParaRPr lang="en-GB" sz="2400" smtClean="0"/>
          </a:p>
        </p:txBody>
      </p:sp>
      <p:pic>
        <p:nvPicPr>
          <p:cNvPr id="31748" name="Segnaposto grafico 2"/>
          <p:cNvPicPr>
            <a:picLocks noGrp="1" noChangeAspect="1"/>
          </p:cNvPicPr>
          <p:nvPr>
            <p:ph type="chart" sz="half" idx="2"/>
          </p:nvPr>
        </p:nvPicPr>
        <p:blipFill>
          <a:blip r:embed="rId2">
            <a:extLst>
              <a:ext uri="{28A0092B-C50C-407E-A947-70E740481C1C}">
                <a14:useLocalDpi xmlns:a14="http://schemas.microsoft.com/office/drawing/2010/main" val="0"/>
              </a:ext>
            </a:extLst>
          </a:blip>
          <a:srcRect/>
          <a:stretch>
            <a:fillRect/>
          </a:stretch>
        </p:blipFill>
        <p:spPr>
          <a:xfrm>
            <a:off x="4716463" y="1700213"/>
            <a:ext cx="4076700" cy="3638550"/>
          </a:xfr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7970"/>
                                        </p:tgtEl>
                                        <p:attrNameLst>
                                          <p:attrName>style.visibility</p:attrName>
                                        </p:attrNameLst>
                                      </p:cBhvr>
                                      <p:to>
                                        <p:strVal val="visible"/>
                                      </p:to>
                                    </p:set>
                                    <p:anim calcmode="lin" valueType="num">
                                      <p:cBhvr additive="base">
                                        <p:cTn id="7" dur="500" fill="hold"/>
                                        <p:tgtEl>
                                          <p:spTgt spid="467970"/>
                                        </p:tgtEl>
                                        <p:attrNameLst>
                                          <p:attrName>ppt_x</p:attrName>
                                        </p:attrNameLst>
                                      </p:cBhvr>
                                      <p:tavLst>
                                        <p:tav tm="0">
                                          <p:val>
                                            <p:strVal val="0-#ppt_w/2"/>
                                          </p:val>
                                        </p:tav>
                                        <p:tav tm="100000">
                                          <p:val>
                                            <p:strVal val="#ppt_x"/>
                                          </p:val>
                                        </p:tav>
                                      </p:tavLst>
                                    </p:anim>
                                    <p:anim calcmode="lin" valueType="num">
                                      <p:cBhvr additive="base">
                                        <p:cTn id="8" dur="500" fill="hold"/>
                                        <p:tgtEl>
                                          <p:spTgt spid="4679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7971">
                                            <p:txEl>
                                              <p:pRg st="0" end="0"/>
                                            </p:txEl>
                                          </p:spTgt>
                                        </p:tgtEl>
                                        <p:attrNameLst>
                                          <p:attrName>style.visibility</p:attrName>
                                        </p:attrNameLst>
                                      </p:cBhvr>
                                      <p:to>
                                        <p:strVal val="visible"/>
                                      </p:to>
                                    </p:set>
                                    <p:anim calcmode="lin" valueType="num">
                                      <p:cBhvr additive="base">
                                        <p:cTn id="13" dur="500" fill="hold"/>
                                        <p:tgtEl>
                                          <p:spTgt spid="4679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7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7971">
                                            <p:txEl>
                                              <p:pRg st="1" end="1"/>
                                            </p:txEl>
                                          </p:spTgt>
                                        </p:tgtEl>
                                        <p:attrNameLst>
                                          <p:attrName>style.visibility</p:attrName>
                                        </p:attrNameLst>
                                      </p:cBhvr>
                                      <p:to>
                                        <p:strVal val="visible"/>
                                      </p:to>
                                    </p:set>
                                    <p:anim calcmode="lin" valueType="num">
                                      <p:cBhvr additive="base">
                                        <p:cTn id="19" dur="500" fill="hold"/>
                                        <p:tgtEl>
                                          <p:spTgt spid="4679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79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7971">
                                            <p:txEl>
                                              <p:pRg st="2" end="2"/>
                                            </p:txEl>
                                          </p:spTgt>
                                        </p:tgtEl>
                                        <p:attrNameLst>
                                          <p:attrName>style.visibility</p:attrName>
                                        </p:attrNameLst>
                                      </p:cBhvr>
                                      <p:to>
                                        <p:strVal val="visible"/>
                                      </p:to>
                                    </p:set>
                                    <p:anim calcmode="lin" valueType="num">
                                      <p:cBhvr additive="base">
                                        <p:cTn id="25" dur="500" fill="hold"/>
                                        <p:tgtEl>
                                          <p:spTgt spid="46797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79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7971">
                                            <p:txEl>
                                              <p:pRg st="3" end="3"/>
                                            </p:txEl>
                                          </p:spTgt>
                                        </p:tgtEl>
                                        <p:attrNameLst>
                                          <p:attrName>style.visibility</p:attrName>
                                        </p:attrNameLst>
                                      </p:cBhvr>
                                      <p:to>
                                        <p:strVal val="visible"/>
                                      </p:to>
                                    </p:set>
                                    <p:anim calcmode="lin" valueType="num">
                                      <p:cBhvr additive="base">
                                        <p:cTn id="31" dur="500" fill="hold"/>
                                        <p:tgtEl>
                                          <p:spTgt spid="46797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79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7971">
                                            <p:txEl>
                                              <p:pRg st="4" end="4"/>
                                            </p:txEl>
                                          </p:spTgt>
                                        </p:tgtEl>
                                        <p:attrNameLst>
                                          <p:attrName>style.visibility</p:attrName>
                                        </p:attrNameLst>
                                      </p:cBhvr>
                                      <p:to>
                                        <p:strVal val="visible"/>
                                      </p:to>
                                    </p:set>
                                    <p:anim calcmode="lin" valueType="num">
                                      <p:cBhvr additive="base">
                                        <p:cTn id="37" dur="500" fill="hold"/>
                                        <p:tgtEl>
                                          <p:spTgt spid="467971">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79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0" grpId="0" animBg="1" autoUpdateAnimBg="0"/>
      <p:bldP spid="467971" grpId="0" build="p" bldLvl="3"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Dalle stelle..</a:t>
            </a:r>
            <a:endParaRPr lang="it-IT" dirty="0"/>
          </a:p>
        </p:txBody>
      </p:sp>
      <p:sp>
        <p:nvSpPr>
          <p:cNvPr id="32771" name="Segnaposto contenuto 2"/>
          <p:cNvSpPr>
            <a:spLocks noGrp="1"/>
          </p:cNvSpPr>
          <p:nvPr>
            <p:ph idx="1"/>
          </p:nvPr>
        </p:nvSpPr>
        <p:spPr>
          <a:xfrm>
            <a:off x="0" y="990600"/>
            <a:ext cx="5076825" cy="5486400"/>
          </a:xfrm>
        </p:spPr>
        <p:txBody>
          <a:bodyPr/>
          <a:lstStyle/>
          <a:p>
            <a:r>
              <a:rPr lang="it-IT" sz="2400" smtClean="0"/>
              <a:t>Sin dagli inizi del ‘900 si scopre che esiste una radiazione cosmica</a:t>
            </a:r>
          </a:p>
          <a:p>
            <a:pPr lvl="1"/>
            <a:r>
              <a:rPr lang="it-IT" sz="2000" smtClean="0"/>
              <a:t>I raggi cosmici sono per lo più protoni (ma anche </a:t>
            </a:r>
            <a:r>
              <a:rPr lang="it-IT" sz="2000" b="1" smtClean="0">
                <a:latin typeface="Symbol" pitchFamily="18" charset="2"/>
              </a:rPr>
              <a:t>g</a:t>
            </a:r>
            <a:r>
              <a:rPr lang="it-IT" sz="2000" smtClean="0"/>
              <a:t>) di altissima energia (facilmente oltre  i 10</a:t>
            </a:r>
            <a:r>
              <a:rPr lang="it-IT" sz="2000" b="1" baseline="30000" smtClean="0"/>
              <a:t>12</a:t>
            </a:r>
            <a:r>
              <a:rPr lang="it-IT" sz="2000" b="1" smtClean="0"/>
              <a:t>÷</a:t>
            </a:r>
            <a:r>
              <a:rPr lang="it-IT" sz="2000" smtClean="0"/>
              <a:t>10</a:t>
            </a:r>
            <a:r>
              <a:rPr lang="it-IT" sz="2000" b="1" baseline="30000" smtClean="0"/>
              <a:t>14</a:t>
            </a:r>
            <a:r>
              <a:rPr lang="it-IT" sz="2000" smtClean="0"/>
              <a:t> eV)</a:t>
            </a:r>
          </a:p>
          <a:p>
            <a:pPr lvl="1"/>
            <a:r>
              <a:rPr lang="it-IT" sz="2000" smtClean="0"/>
              <a:t>Entrando nell’atmosfera urtano contro le molecole d’aria e questo genera degli sciami di particelle</a:t>
            </a:r>
          </a:p>
          <a:p>
            <a:pPr lvl="2"/>
            <a:r>
              <a:rPr lang="it-IT" sz="1800" smtClean="0"/>
              <a:t>A terra giungono quelle con vita media sufficientemente lunga (per lo più muoni ed elettroni)</a:t>
            </a:r>
          </a:p>
          <a:p>
            <a:pPr lvl="1"/>
            <a:r>
              <a:rPr lang="it-IT" sz="1800" smtClean="0"/>
              <a:t>Negli anni abbiamo imparato ad utilizzare i raggi cosmici come messaggeri che ci raccontano quello che avviene nei corpi celesti ove si generano</a:t>
            </a:r>
          </a:p>
          <a:p>
            <a:pPr lvl="2"/>
            <a:endParaRPr lang="it-IT" sz="1800" smtClean="0"/>
          </a:p>
          <a:p>
            <a:pPr lvl="2"/>
            <a:endParaRPr lang="it-IT" sz="1800" smtClean="0"/>
          </a:p>
          <a:p>
            <a:endParaRPr lang="it-IT" b="1" smtClean="0"/>
          </a:p>
        </p:txBody>
      </p:sp>
      <p:pic>
        <p:nvPicPr>
          <p:cNvPr id="5" name="Picture 5" descr=" Picture 1                                                      00000002Macintosh HD                   ABA78158:"/>
          <p:cNvPicPr>
            <a:picLocks noChangeAspect="1" noChangeArrowheads="1"/>
          </p:cNvPicPr>
          <p:nvPr/>
        </p:nvPicPr>
        <p:blipFill>
          <a:blip r:embed="rId2">
            <a:lum bright="24000"/>
            <a:extLst>
              <a:ext uri="{28A0092B-C50C-407E-A947-70E740481C1C}">
                <a14:useLocalDpi xmlns:a14="http://schemas.microsoft.com/office/drawing/2010/main" val="0"/>
              </a:ext>
            </a:extLst>
          </a:blip>
          <a:srcRect/>
          <a:stretch>
            <a:fillRect/>
          </a:stretch>
        </p:blipFill>
        <p:spPr bwMode="auto">
          <a:xfrm>
            <a:off x="5148263" y="960438"/>
            <a:ext cx="3663950" cy="5486400"/>
          </a:xfrm>
          <a:prstGeom prst="rect">
            <a:avLst/>
          </a:prstGeom>
          <a:noFill/>
          <a:ln w="38100">
            <a:solidFill>
              <a:srgbClr val="00CC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4"/>
          <p:cNvSpPr>
            <a:spLocks noGrp="1" noChangeArrowheads="1"/>
          </p:cNvSpPr>
          <p:nvPr>
            <p:ph type="title"/>
          </p:nvPr>
        </p:nvSpPr>
        <p:spPr/>
        <p:txBody>
          <a:bodyPr/>
          <a:lstStyle/>
          <a:p>
            <a:pPr>
              <a:defRPr/>
            </a:pPr>
            <a:r>
              <a:rPr lang="en-US" b="1">
                <a:solidFill>
                  <a:srgbClr val="FF0000"/>
                </a:solidFill>
              </a:rPr>
              <a:t>Obiettivo del Progetto EEE</a:t>
            </a:r>
          </a:p>
        </p:txBody>
      </p:sp>
      <p:grpSp>
        <p:nvGrpSpPr>
          <p:cNvPr id="33795" name="Group 17"/>
          <p:cNvGrpSpPr>
            <a:grpSpLocks/>
          </p:cNvGrpSpPr>
          <p:nvPr/>
        </p:nvGrpSpPr>
        <p:grpSpPr bwMode="auto">
          <a:xfrm>
            <a:off x="323850" y="2133600"/>
            <a:ext cx="4594225" cy="3868738"/>
            <a:chOff x="848" y="1752"/>
            <a:chExt cx="2894" cy="2437"/>
          </a:xfrm>
        </p:grpSpPr>
        <p:pic>
          <p:nvPicPr>
            <p:cNvPr id="3379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 y="1752"/>
              <a:ext cx="2894" cy="2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 y="3273"/>
              <a:ext cx="675" cy="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1"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5" y="3459"/>
              <a:ext cx="833" cy="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2"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4" y="2349"/>
              <a:ext cx="416" cy="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3796" name="Text Box 18"/>
          <p:cNvSpPr txBox="1">
            <a:spLocks noChangeArrowheads="1"/>
          </p:cNvSpPr>
          <p:nvPr/>
        </p:nvSpPr>
        <p:spPr bwMode="auto">
          <a:xfrm>
            <a:off x="5364163" y="1989138"/>
            <a:ext cx="3455987"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a:solidFill>
                  <a:srgbClr val="0000CC"/>
                </a:solidFill>
              </a:rPr>
              <a:t>Rivelazione sciami estesi di raggi cosmici ad alta energia tramite il campionamento della componente muonica utilizzando una rete di rivelatori sparsi sul territorio italiano  </a:t>
            </a:r>
          </a:p>
        </p:txBody>
      </p:sp>
      <p:sp>
        <p:nvSpPr>
          <p:cNvPr id="33797" name="CasellaDiTesto 1"/>
          <p:cNvSpPr txBox="1">
            <a:spLocks noChangeArrowheads="1"/>
          </p:cNvSpPr>
          <p:nvPr/>
        </p:nvSpPr>
        <p:spPr bwMode="auto">
          <a:xfrm>
            <a:off x="755650" y="981075"/>
            <a:ext cx="633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t>Extremely Energetic Events</a:t>
            </a:r>
          </a:p>
        </p:txBody>
      </p:sp>
      <p:sp>
        <p:nvSpPr>
          <p:cNvPr id="33798" name="CasellaDiTesto 2"/>
          <p:cNvSpPr txBox="1">
            <a:spLocks noChangeArrowheads="1"/>
          </p:cNvSpPr>
          <p:nvPr/>
        </p:nvSpPr>
        <p:spPr bwMode="auto">
          <a:xfrm rot="-1570713">
            <a:off x="7377113" y="1027113"/>
            <a:ext cx="1655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sz="1800"/>
              <a:t>S.Miozzi-LNF</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Text Box 3"/>
          <p:cNvSpPr txBox="1">
            <a:spLocks noChangeArrowheads="1"/>
          </p:cNvSpPr>
          <p:nvPr/>
        </p:nvSpPr>
        <p:spPr bwMode="auto">
          <a:xfrm>
            <a:off x="107950" y="1557338"/>
            <a:ext cx="8893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a:solidFill>
                  <a:srgbClr val="0000CC"/>
                </a:solidFill>
                <a:latin typeface="Arial" charset="0"/>
              </a:rPr>
              <a:t>Esempio: voglio rivelare 100 sciami con un’energia di </a:t>
            </a:r>
            <a:r>
              <a:rPr lang="en-US">
                <a:solidFill>
                  <a:srgbClr val="0000CC"/>
                </a:solidFill>
                <a:latin typeface="Arial" charset="0"/>
              </a:rPr>
              <a:t>~10</a:t>
            </a:r>
            <a:r>
              <a:rPr lang="en-US" baseline="30000">
                <a:solidFill>
                  <a:srgbClr val="0000CC"/>
                </a:solidFill>
                <a:latin typeface="Arial" charset="0"/>
              </a:rPr>
              <a:t>19</a:t>
            </a:r>
            <a:r>
              <a:rPr lang="en-US">
                <a:solidFill>
                  <a:srgbClr val="0000CC"/>
                </a:solidFill>
                <a:latin typeface="Arial" charset="0"/>
              </a:rPr>
              <a:t> eV</a:t>
            </a:r>
          </a:p>
        </p:txBody>
      </p:sp>
      <p:sp>
        <p:nvSpPr>
          <p:cNvPr id="101380" name="Text Box 4"/>
          <p:cNvSpPr txBox="1">
            <a:spLocks noChangeArrowheads="1"/>
          </p:cNvSpPr>
          <p:nvPr/>
        </p:nvSpPr>
        <p:spPr bwMode="auto">
          <a:xfrm>
            <a:off x="323850" y="2349500"/>
            <a:ext cx="86407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a:solidFill>
                  <a:srgbClr val="00FF00"/>
                </a:solidFill>
                <a:latin typeface="Arial" charset="0"/>
              </a:rPr>
              <a:t>So che di questi eventi ne arriva 1 ogni anno su un km</a:t>
            </a:r>
            <a:r>
              <a:rPr lang="it-IT" baseline="30000">
                <a:solidFill>
                  <a:srgbClr val="00FF00"/>
                </a:solidFill>
                <a:latin typeface="Arial" charset="0"/>
              </a:rPr>
              <a:t>2</a:t>
            </a:r>
            <a:r>
              <a:rPr lang="it-IT">
                <a:solidFill>
                  <a:srgbClr val="00FF00"/>
                </a:solidFill>
                <a:latin typeface="Arial" charset="0"/>
              </a:rPr>
              <a:t> di superficie. Come faccio a vederne 100 ?</a:t>
            </a:r>
          </a:p>
        </p:txBody>
      </p:sp>
      <p:sp>
        <p:nvSpPr>
          <p:cNvPr id="101381" name="Text Box 5"/>
          <p:cNvSpPr txBox="1">
            <a:spLocks noChangeArrowheads="1"/>
          </p:cNvSpPr>
          <p:nvPr/>
        </p:nvSpPr>
        <p:spPr bwMode="auto">
          <a:xfrm>
            <a:off x="71438" y="3357563"/>
            <a:ext cx="8964612"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a:solidFill>
                  <a:srgbClr val="0000CC"/>
                </a:solidFill>
                <a:latin typeface="Arial" charset="0"/>
              </a:rPr>
              <a:t>Se costruisco un rivelatore grande 1 km</a:t>
            </a:r>
            <a:r>
              <a:rPr lang="it-IT" baseline="30000">
                <a:solidFill>
                  <a:srgbClr val="0000CC"/>
                </a:solidFill>
                <a:latin typeface="Arial" charset="0"/>
              </a:rPr>
              <a:t>2</a:t>
            </a:r>
            <a:r>
              <a:rPr lang="it-IT">
                <a:solidFill>
                  <a:srgbClr val="0000CC"/>
                </a:solidFill>
                <a:latin typeface="Arial" charset="0"/>
              </a:rPr>
              <a:t> devo aspettare 100 anni…</a:t>
            </a:r>
          </a:p>
          <a:p>
            <a:pPr eaLnBrk="1" hangingPunct="1">
              <a:spcBef>
                <a:spcPct val="50000"/>
              </a:spcBef>
            </a:pPr>
            <a:r>
              <a:rPr lang="it-IT">
                <a:solidFill>
                  <a:srgbClr val="00FF00"/>
                </a:solidFill>
                <a:latin typeface="Arial" charset="0"/>
              </a:rPr>
              <a:t>Con  un rivelatore grande 100 km</a:t>
            </a:r>
            <a:r>
              <a:rPr lang="it-IT" baseline="30000">
                <a:solidFill>
                  <a:srgbClr val="00FF00"/>
                </a:solidFill>
                <a:latin typeface="Arial" charset="0"/>
              </a:rPr>
              <a:t>2</a:t>
            </a:r>
            <a:r>
              <a:rPr lang="it-IT">
                <a:solidFill>
                  <a:srgbClr val="00FF00"/>
                </a:solidFill>
                <a:latin typeface="Arial" charset="0"/>
              </a:rPr>
              <a:t> aspetto solo 1 anno</a:t>
            </a:r>
          </a:p>
        </p:txBody>
      </p:sp>
      <p:sp>
        <p:nvSpPr>
          <p:cNvPr id="101382" name="Text Box 6"/>
          <p:cNvSpPr txBox="1">
            <a:spLocks noChangeArrowheads="1"/>
          </p:cNvSpPr>
          <p:nvPr/>
        </p:nvSpPr>
        <p:spPr bwMode="auto">
          <a:xfrm>
            <a:off x="468313" y="5157788"/>
            <a:ext cx="8280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eaLnBrk="1" hangingPunct="1">
              <a:spcBef>
                <a:spcPct val="50000"/>
              </a:spcBef>
            </a:pPr>
            <a:r>
              <a:rPr lang="it-IT" sz="3200">
                <a:solidFill>
                  <a:srgbClr val="FF0000"/>
                </a:solidFill>
                <a:latin typeface="Arial" charset="0"/>
              </a:rPr>
              <a:t>Tanti rivelatori vicini sono come un grande rivelatore</a:t>
            </a:r>
          </a:p>
        </p:txBody>
      </p:sp>
      <p:sp>
        <p:nvSpPr>
          <p:cNvPr id="34822" name="Rectangle 7"/>
          <p:cNvSpPr>
            <a:spLocks noGrp="1" noChangeArrowheads="1"/>
          </p:cNvSpPr>
          <p:nvPr>
            <p:ph type="title"/>
          </p:nvPr>
        </p:nvSpPr>
        <p:spPr/>
        <p:txBody>
          <a:bodyPr/>
          <a:lstStyle/>
          <a:p>
            <a:pPr eaLnBrk="1" hangingPunct="1"/>
            <a:r>
              <a:rPr lang="en-US" sz="4000" b="1" smtClean="0">
                <a:solidFill>
                  <a:srgbClr val="FF0000"/>
                </a:solidFill>
              </a:rPr>
              <a:t>Perchè servono tanti rivelatori?</a:t>
            </a:r>
          </a:p>
        </p:txBody>
      </p:sp>
      <p:sp>
        <p:nvSpPr>
          <p:cNvPr id="34823" name="CasellaDiTesto 6"/>
          <p:cNvSpPr txBox="1">
            <a:spLocks noChangeArrowheads="1"/>
          </p:cNvSpPr>
          <p:nvPr/>
        </p:nvSpPr>
        <p:spPr bwMode="auto">
          <a:xfrm rot="-1570713">
            <a:off x="7377113" y="1027113"/>
            <a:ext cx="1655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sz="1800"/>
              <a:t>S.Miozzi-LNF</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1379"/>
                                        </p:tgtEl>
                                        <p:attrNameLst>
                                          <p:attrName>style.visibility</p:attrName>
                                        </p:attrNameLst>
                                      </p:cBhvr>
                                      <p:to>
                                        <p:strVal val="visible"/>
                                      </p:to>
                                    </p:set>
                                    <p:animEffect transition="in" filter="dissolve">
                                      <p:cBhvr>
                                        <p:cTn id="7" dur="500"/>
                                        <p:tgtEl>
                                          <p:spTgt spid="10137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80"/>
                                        </p:tgtEl>
                                        <p:attrNameLst>
                                          <p:attrName>style.visibility</p:attrName>
                                        </p:attrNameLst>
                                      </p:cBhvr>
                                      <p:to>
                                        <p:strVal val="visible"/>
                                      </p:to>
                                    </p:set>
                                    <p:animEffect transition="in" filter="dissolve">
                                      <p:cBhvr>
                                        <p:cTn id="12" dur="500"/>
                                        <p:tgtEl>
                                          <p:spTgt spid="10138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381"/>
                                        </p:tgtEl>
                                        <p:attrNameLst>
                                          <p:attrName>style.visibility</p:attrName>
                                        </p:attrNameLst>
                                      </p:cBhvr>
                                      <p:to>
                                        <p:strVal val="visible"/>
                                      </p:to>
                                    </p:set>
                                    <p:animEffect transition="in" filter="dissolve">
                                      <p:cBhvr>
                                        <p:cTn id="17" dur="500"/>
                                        <p:tgtEl>
                                          <p:spTgt spid="10138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1382"/>
                                        </p:tgtEl>
                                        <p:attrNameLst>
                                          <p:attrName>style.visibility</p:attrName>
                                        </p:attrNameLst>
                                      </p:cBhvr>
                                      <p:to>
                                        <p:strVal val="visible"/>
                                      </p:to>
                                    </p:set>
                                    <p:animEffect transition="in" filter="dissolve">
                                      <p:cBhvr>
                                        <p:cTn id="22" dur="500"/>
                                        <p:tgtEl>
                                          <p:spTgt spid="101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p:bldP spid="101380" grpId="0"/>
      <p:bldP spid="101381" grpId="0"/>
      <p:bldP spid="10138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p:txBody>
          <a:bodyPr/>
          <a:lstStyle/>
          <a:p>
            <a:pPr eaLnBrk="1" hangingPunct="1"/>
            <a:r>
              <a:rPr lang="en-US" b="1" smtClean="0">
                <a:solidFill>
                  <a:srgbClr val="FF0000"/>
                </a:solidFill>
              </a:rPr>
              <a:t>Il telescopio di EEE</a:t>
            </a:r>
          </a:p>
        </p:txBody>
      </p:sp>
      <p:grpSp>
        <p:nvGrpSpPr>
          <p:cNvPr id="18486" name="Group 54"/>
          <p:cNvGrpSpPr>
            <a:grpSpLocks/>
          </p:cNvGrpSpPr>
          <p:nvPr/>
        </p:nvGrpSpPr>
        <p:grpSpPr bwMode="auto">
          <a:xfrm>
            <a:off x="0" y="1341438"/>
            <a:ext cx="9144000" cy="5111750"/>
            <a:chOff x="40" y="1014"/>
            <a:chExt cx="5523" cy="3140"/>
          </a:xfrm>
        </p:grpSpPr>
        <p:pic>
          <p:nvPicPr>
            <p:cNvPr id="3584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7" y="1026"/>
              <a:ext cx="2456" cy="2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6" name="Line 36"/>
            <p:cNvSpPr>
              <a:spLocks noChangeShapeType="1"/>
            </p:cNvSpPr>
            <p:nvPr/>
          </p:nvSpPr>
          <p:spPr bwMode="auto">
            <a:xfrm flipH="1">
              <a:off x="4541" y="1014"/>
              <a:ext cx="48" cy="792"/>
            </a:xfrm>
            <a:prstGeom prst="line">
              <a:avLst/>
            </a:prstGeom>
            <a:noFill/>
            <a:ln w="38100">
              <a:solidFill>
                <a:srgbClr val="FFCC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35847" name="Picture 37" descr="montaggio-eee 043">
              <a:hlinkClick r:id="rId4" action="ppaction://hlinksldjump"/>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 y="1026"/>
              <a:ext cx="5511" cy="3128"/>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pic>
          <p:nvPicPr>
            <p:cNvPr id="35848" name="Picture 38" descr="telescopio-came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8" y="1014"/>
              <a:ext cx="3045" cy="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Line 39"/>
            <p:cNvSpPr>
              <a:spLocks noChangeShapeType="1"/>
            </p:cNvSpPr>
            <p:nvPr/>
          </p:nvSpPr>
          <p:spPr bwMode="auto">
            <a:xfrm flipV="1">
              <a:off x="3766" y="2541"/>
              <a:ext cx="0" cy="867"/>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0" name="Text Box 40"/>
            <p:cNvSpPr txBox="1">
              <a:spLocks noChangeArrowheads="1"/>
            </p:cNvSpPr>
            <p:nvPr/>
          </p:nvSpPr>
          <p:spPr bwMode="auto">
            <a:xfrm>
              <a:off x="2894" y="2624"/>
              <a:ext cx="615"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600">
                  <a:solidFill>
                    <a:srgbClr val="FF0000"/>
                  </a:solidFill>
                  <a:latin typeface="Arial" charset="0"/>
                </a:rPr>
                <a:t>80  cm</a:t>
              </a:r>
              <a:endParaRPr lang="en-GB" sz="1600">
                <a:solidFill>
                  <a:srgbClr val="FF0000"/>
                </a:solidFill>
                <a:latin typeface="Arial" charset="0"/>
              </a:endParaRPr>
            </a:p>
          </p:txBody>
        </p:sp>
        <p:sp>
          <p:nvSpPr>
            <p:cNvPr id="35851" name="Line 43"/>
            <p:cNvSpPr>
              <a:spLocks noChangeShapeType="1"/>
            </p:cNvSpPr>
            <p:nvPr/>
          </p:nvSpPr>
          <p:spPr bwMode="auto">
            <a:xfrm>
              <a:off x="2796" y="3243"/>
              <a:ext cx="1018" cy="247"/>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2" name="Text Box 44"/>
            <p:cNvSpPr txBox="1">
              <a:spLocks noChangeArrowheads="1"/>
            </p:cNvSpPr>
            <p:nvPr/>
          </p:nvSpPr>
          <p:spPr bwMode="auto">
            <a:xfrm>
              <a:off x="3088" y="3408"/>
              <a:ext cx="644"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600">
                  <a:solidFill>
                    <a:srgbClr val="FF0000"/>
                  </a:solidFill>
                  <a:latin typeface="Arial" charset="0"/>
                </a:rPr>
                <a:t>82 cm</a:t>
              </a:r>
              <a:endParaRPr lang="en-GB" sz="1600">
                <a:solidFill>
                  <a:srgbClr val="FF0000"/>
                </a:solidFill>
                <a:latin typeface="Arial" charset="0"/>
              </a:endParaRPr>
            </a:p>
          </p:txBody>
        </p:sp>
        <p:sp>
          <p:nvSpPr>
            <p:cNvPr id="35853" name="Line 45"/>
            <p:cNvSpPr>
              <a:spLocks noChangeShapeType="1"/>
            </p:cNvSpPr>
            <p:nvPr/>
          </p:nvSpPr>
          <p:spPr bwMode="auto">
            <a:xfrm flipV="1">
              <a:off x="4008" y="3078"/>
              <a:ext cx="1163" cy="412"/>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4" name="Text Box 46"/>
            <p:cNvSpPr txBox="1">
              <a:spLocks noChangeArrowheads="1"/>
            </p:cNvSpPr>
            <p:nvPr/>
          </p:nvSpPr>
          <p:spPr bwMode="auto">
            <a:xfrm>
              <a:off x="4395" y="3408"/>
              <a:ext cx="617"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600">
                  <a:solidFill>
                    <a:srgbClr val="FF0000"/>
                  </a:solidFill>
                  <a:latin typeface="Arial" charset="0"/>
                </a:rPr>
                <a:t>160  cm</a:t>
              </a:r>
              <a:endParaRPr lang="en-GB" sz="1600">
                <a:solidFill>
                  <a:srgbClr val="FF0000"/>
                </a:solidFill>
                <a:latin typeface="Arial" charset="0"/>
              </a:endParaRPr>
            </a:p>
          </p:txBody>
        </p:sp>
        <p:sp>
          <p:nvSpPr>
            <p:cNvPr id="35855" name="Line 47"/>
            <p:cNvSpPr>
              <a:spLocks noChangeShapeType="1"/>
            </p:cNvSpPr>
            <p:nvPr/>
          </p:nvSpPr>
          <p:spPr bwMode="auto">
            <a:xfrm flipH="1">
              <a:off x="4195" y="1253"/>
              <a:ext cx="182" cy="1852"/>
            </a:xfrm>
            <a:prstGeom prst="line">
              <a:avLst/>
            </a:prstGeom>
            <a:noFill/>
            <a:ln w="38100">
              <a:solidFill>
                <a:srgbClr val="FFCC00"/>
              </a:solidFill>
              <a:prstDash val="dash"/>
              <a:round/>
              <a:headEnd type="oval"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6" name="Text Box 49"/>
            <p:cNvSpPr txBox="1">
              <a:spLocks noChangeArrowheads="1"/>
            </p:cNvSpPr>
            <p:nvPr/>
          </p:nvSpPr>
          <p:spPr bwMode="auto">
            <a:xfrm>
              <a:off x="4150" y="1097"/>
              <a:ext cx="292" cy="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2000" b="1">
                  <a:solidFill>
                    <a:srgbClr val="FFFF00"/>
                  </a:solidFill>
                  <a:latin typeface="Symbol" pitchFamily="18" charset="2"/>
                  <a:sym typeface="Symbol" pitchFamily="18" charset="2"/>
                </a:rPr>
                <a:t></a:t>
              </a:r>
            </a:p>
          </p:txBody>
        </p:sp>
        <p:sp>
          <p:nvSpPr>
            <p:cNvPr id="35857" name="Text Box 50"/>
            <p:cNvSpPr txBox="1">
              <a:spLocks noChangeArrowheads="1"/>
            </p:cNvSpPr>
            <p:nvPr/>
          </p:nvSpPr>
          <p:spPr bwMode="auto">
            <a:xfrm>
              <a:off x="2313" y="3325"/>
              <a:ext cx="772" cy="1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000">
                  <a:solidFill>
                    <a:srgbClr val="000000"/>
                  </a:solidFill>
                  <a:latin typeface="Arial" charset="0"/>
                </a:rPr>
                <a:t>MRPC 1</a:t>
              </a:r>
            </a:p>
          </p:txBody>
        </p:sp>
        <p:sp>
          <p:nvSpPr>
            <p:cNvPr id="35858" name="Text Box 51"/>
            <p:cNvSpPr txBox="1">
              <a:spLocks noChangeArrowheads="1"/>
            </p:cNvSpPr>
            <p:nvPr/>
          </p:nvSpPr>
          <p:spPr bwMode="auto">
            <a:xfrm>
              <a:off x="2264" y="2417"/>
              <a:ext cx="821" cy="1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000">
                  <a:solidFill>
                    <a:srgbClr val="000000"/>
                  </a:solidFill>
                  <a:latin typeface="Arial" charset="0"/>
                </a:rPr>
                <a:t>MRPC 2</a:t>
              </a:r>
            </a:p>
          </p:txBody>
        </p:sp>
        <p:sp>
          <p:nvSpPr>
            <p:cNvPr id="35859" name="Text Box 52"/>
            <p:cNvSpPr txBox="1">
              <a:spLocks noChangeArrowheads="1"/>
            </p:cNvSpPr>
            <p:nvPr/>
          </p:nvSpPr>
          <p:spPr bwMode="auto">
            <a:xfrm>
              <a:off x="2264" y="1386"/>
              <a:ext cx="821" cy="1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sz="1000">
                  <a:solidFill>
                    <a:srgbClr val="000000"/>
                  </a:solidFill>
                  <a:latin typeface="Arial" charset="0"/>
                </a:rPr>
                <a:t>MRPC 3</a:t>
              </a:r>
            </a:p>
          </p:txBody>
        </p:sp>
      </p:grpSp>
      <p:sp>
        <p:nvSpPr>
          <p:cNvPr id="35844" name="CasellaDiTesto 18"/>
          <p:cNvSpPr txBox="1">
            <a:spLocks noChangeArrowheads="1"/>
          </p:cNvSpPr>
          <p:nvPr/>
        </p:nvSpPr>
        <p:spPr bwMode="auto">
          <a:xfrm rot="-1570713">
            <a:off x="7450138" y="534988"/>
            <a:ext cx="1655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sz="1800"/>
              <a:t>S.Miozzi-LNF</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8486"/>
                                        </p:tgtEl>
                                        <p:attrNameLst>
                                          <p:attrName>style.visibility</p:attrName>
                                        </p:attrNameLst>
                                      </p:cBhvr>
                                      <p:to>
                                        <p:strVal val="visible"/>
                                      </p:to>
                                    </p:set>
                                    <p:animEffect transition="in" filter="wheel(4)">
                                      <p:cBhvr>
                                        <p:cTn id="7" dur="2000"/>
                                        <p:tgtEl>
                                          <p:spTgt spid="18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p:txBody>
          <a:bodyPr/>
          <a:lstStyle/>
          <a:p>
            <a:pPr eaLnBrk="1" hangingPunct="1">
              <a:defRPr/>
            </a:pPr>
            <a:r>
              <a:rPr lang="en-US" smtClean="0"/>
              <a:t>E ora?</a:t>
            </a:r>
            <a:endParaRPr lang="en-GB" smtClean="0"/>
          </a:p>
        </p:txBody>
      </p:sp>
      <p:sp>
        <p:nvSpPr>
          <p:cNvPr id="36867" name="Rectangle 3"/>
          <p:cNvSpPr>
            <a:spLocks noGrp="1" noChangeArrowheads="1"/>
          </p:cNvSpPr>
          <p:nvPr>
            <p:ph type="body" idx="1"/>
          </p:nvPr>
        </p:nvSpPr>
        <p:spPr/>
        <p:txBody>
          <a:bodyPr/>
          <a:lstStyle/>
          <a:p>
            <a:pPr eaLnBrk="1" hangingPunct="1"/>
            <a:r>
              <a:rPr lang="en-US" smtClean="0"/>
              <a:t>Abbiamo capito tutto? </a:t>
            </a:r>
          </a:p>
          <a:p>
            <a:pPr eaLnBrk="1" hangingPunct="1"/>
            <a:r>
              <a:rPr lang="en-US" smtClean="0"/>
              <a:t>Cosa vuol dire?</a:t>
            </a:r>
          </a:p>
          <a:p>
            <a:pPr lvl="1" eaLnBrk="1" hangingPunct="1"/>
            <a:r>
              <a:rPr lang="en-US" smtClean="0"/>
              <a:t>Vuol dire avere una teoria che</a:t>
            </a:r>
          </a:p>
          <a:p>
            <a:pPr lvl="2" eaLnBrk="1" hangingPunct="1"/>
            <a:r>
              <a:rPr lang="en-US" smtClean="0"/>
              <a:t>Risponde alle nostre domande</a:t>
            </a:r>
          </a:p>
          <a:p>
            <a:pPr lvl="2" eaLnBrk="1" hangingPunct="1"/>
            <a:r>
              <a:rPr lang="en-US" smtClean="0"/>
              <a:t>Fa previsioni in grado di essere verificate</a:t>
            </a:r>
          </a:p>
          <a:p>
            <a:pPr lvl="2" eaLnBrk="1" hangingPunct="1"/>
            <a:r>
              <a:rPr lang="en-US" smtClean="0"/>
              <a:t>Tutti i suoi aspetti sono stati confermati</a:t>
            </a:r>
          </a:p>
          <a:p>
            <a:pPr lvl="2" eaLnBrk="1" hangingPunct="1">
              <a:buFont typeface="Wingdings" pitchFamily="2" charset="2"/>
              <a:buNone/>
            </a:pPr>
            <a:endParaRPr lang="en-GB"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p:txBody>
          <a:bodyPr/>
          <a:lstStyle/>
          <a:p>
            <a:pPr eaLnBrk="1" hangingPunct="1">
              <a:defRPr/>
            </a:pPr>
            <a:r>
              <a:rPr lang="en-US" smtClean="0"/>
              <a:t>Calcoliamo la Massa dello Z</a:t>
            </a:r>
            <a:endParaRPr lang="en-GB" smtClean="0"/>
          </a:p>
        </p:txBody>
      </p:sp>
      <p:sp>
        <p:nvSpPr>
          <p:cNvPr id="37891" name="Rectangle 3"/>
          <p:cNvSpPr>
            <a:spLocks noGrp="1" noChangeArrowheads="1"/>
          </p:cNvSpPr>
          <p:nvPr>
            <p:ph type="body" idx="1"/>
          </p:nvPr>
        </p:nvSpPr>
        <p:spPr/>
        <p:txBody>
          <a:bodyPr/>
          <a:lstStyle/>
          <a:p>
            <a:pPr eaLnBrk="1" hangingPunct="1"/>
            <a:r>
              <a:rPr lang="en-US" smtClean="0"/>
              <a:t>La </a:t>
            </a:r>
            <a:r>
              <a:rPr lang="en-US" i="1" smtClean="0"/>
              <a:t>Z </a:t>
            </a:r>
            <a:r>
              <a:rPr lang="en-US" smtClean="0"/>
              <a:t>può decadere in una qualsiasi coppia fermione-antifermione con massa inferiore a M</a:t>
            </a:r>
            <a:r>
              <a:rPr lang="en-US" baseline="-25000" smtClean="0"/>
              <a:t>Z/2</a:t>
            </a:r>
            <a:r>
              <a:rPr lang="en-US" smtClean="0"/>
              <a:t>.. Di fatto:</a:t>
            </a:r>
          </a:p>
          <a:p>
            <a:pPr lvl="1" eaLnBrk="1" hangingPunct="1"/>
            <a:r>
              <a:rPr lang="en-US" smtClean="0"/>
              <a:t>Elettroni, neutrini, quarks (u,d,c,s,b)</a:t>
            </a:r>
          </a:p>
          <a:p>
            <a:pPr lvl="2" eaLnBrk="1" hangingPunct="1"/>
            <a:r>
              <a:rPr lang="en-US" smtClean="0"/>
              <a:t>La relazione relativistica che lega energia e massa è:</a:t>
            </a:r>
          </a:p>
          <a:p>
            <a:pPr lvl="3" eaLnBrk="1" hangingPunct="1"/>
            <a:r>
              <a:rPr lang="en-US" smtClean="0"/>
              <a:t>E=SQRT(P</a:t>
            </a:r>
            <a:r>
              <a:rPr lang="en-US" b="1" baseline="30000" smtClean="0"/>
              <a:t>2</a:t>
            </a:r>
            <a:r>
              <a:rPr lang="en-US" smtClean="0"/>
              <a:t>+(mc</a:t>
            </a:r>
            <a:r>
              <a:rPr lang="en-US" b="1" baseline="30000" smtClean="0"/>
              <a:t>2</a:t>
            </a:r>
            <a:r>
              <a:rPr lang="en-US" smtClean="0"/>
              <a:t>) </a:t>
            </a:r>
            <a:r>
              <a:rPr lang="en-US" b="1" baseline="30000" smtClean="0"/>
              <a:t>2</a:t>
            </a:r>
            <a:r>
              <a:rPr lang="en-US" smtClean="0"/>
              <a:t>)</a:t>
            </a:r>
          </a:p>
          <a:p>
            <a:pPr lvl="4" eaLnBrk="1" hangingPunct="1"/>
            <a:r>
              <a:rPr lang="en-US" smtClean="0"/>
              <a:t>Nel caso degli elettroni provenienti dallo </a:t>
            </a:r>
            <a:r>
              <a:rPr lang="en-US" i="1" smtClean="0"/>
              <a:t>Z </a:t>
            </a:r>
            <a:r>
              <a:rPr lang="en-US" smtClean="0"/>
              <a:t>la massa è molto piccola rispetto all’impulso:</a:t>
            </a:r>
          </a:p>
          <a:p>
            <a:pPr lvl="4" eaLnBrk="1" hangingPunct="1"/>
            <a:r>
              <a:rPr lang="en-US" smtClean="0"/>
              <a:t>E=SQRT(P</a:t>
            </a:r>
            <a:r>
              <a:rPr lang="en-US" b="1" baseline="30000" smtClean="0"/>
              <a:t>2</a:t>
            </a:r>
            <a:r>
              <a:rPr lang="en-US" smtClean="0"/>
              <a:t>)</a:t>
            </a:r>
          </a:p>
          <a:p>
            <a:pPr lvl="1" eaLnBrk="1" hangingPunct="1"/>
            <a:r>
              <a:rPr lang="en-US" smtClean="0"/>
              <a:t>Nel decadimento dello </a:t>
            </a:r>
            <a:r>
              <a:rPr lang="en-US" i="1" smtClean="0"/>
              <a:t>Z </a:t>
            </a:r>
            <a:r>
              <a:rPr lang="en-US" smtClean="0"/>
              <a:t>(particelle 1 e 2):</a:t>
            </a:r>
          </a:p>
          <a:p>
            <a:pPr lvl="2" eaLnBrk="1" hangingPunct="1"/>
            <a:r>
              <a:rPr lang="en-US" smtClean="0"/>
              <a:t>MZ=SQRT((E</a:t>
            </a:r>
            <a:r>
              <a:rPr lang="en-US" b="1" baseline="-25000" smtClean="0"/>
              <a:t>1</a:t>
            </a:r>
            <a:r>
              <a:rPr lang="en-US" smtClean="0"/>
              <a:t>+E</a:t>
            </a:r>
            <a:r>
              <a:rPr lang="en-US" b="1" baseline="-25000" smtClean="0"/>
              <a:t>2</a:t>
            </a:r>
            <a:r>
              <a:rPr lang="en-US" smtClean="0"/>
              <a:t>)</a:t>
            </a:r>
            <a:r>
              <a:rPr lang="en-US" b="1" baseline="30000" smtClean="0"/>
              <a:t>2</a:t>
            </a:r>
            <a:r>
              <a:rPr lang="en-US" smtClean="0"/>
              <a:t>-(P</a:t>
            </a:r>
            <a:r>
              <a:rPr lang="en-US" b="1" baseline="-25000" smtClean="0"/>
              <a:t>1</a:t>
            </a:r>
            <a:r>
              <a:rPr lang="en-US" smtClean="0"/>
              <a:t>+P</a:t>
            </a:r>
            <a:r>
              <a:rPr lang="en-US" b="1" baseline="-25000" smtClean="0"/>
              <a:t>2</a:t>
            </a:r>
            <a:r>
              <a:rPr lang="en-US" smtClean="0"/>
              <a:t>)</a:t>
            </a:r>
            <a:r>
              <a:rPr lang="en-US" b="1" baseline="30000" smtClean="0"/>
              <a:t>2</a:t>
            </a:r>
            <a:r>
              <a:rPr lang="en-US" smtClean="0"/>
              <a:t>)</a:t>
            </a:r>
          </a:p>
          <a:p>
            <a:pPr lvl="3" eaLnBrk="1" hangingPunct="1"/>
            <a:r>
              <a:rPr lang="en-US" smtClean="0"/>
              <a:t>MZ=sqrt(2*E</a:t>
            </a:r>
            <a:r>
              <a:rPr lang="en-US" b="1" baseline="-25000" smtClean="0"/>
              <a:t>1</a:t>
            </a:r>
            <a:r>
              <a:rPr lang="en-US" smtClean="0"/>
              <a:t>E</a:t>
            </a:r>
            <a:r>
              <a:rPr lang="en-US" b="1" baseline="-25000" smtClean="0"/>
              <a:t>2</a:t>
            </a:r>
            <a:r>
              <a:rPr lang="en-US" smtClean="0"/>
              <a:t>*(1-cosangolo))</a:t>
            </a:r>
          </a:p>
          <a:p>
            <a:pPr lvl="4" eaLnBrk="1" hangingPunct="1"/>
            <a:r>
              <a:rPr lang="en-US" smtClean="0"/>
              <a:t>Ecco che misurando le energie e le direzioni degli elettroni che emergono possiamo misurare la massa dello Z!</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p:txBody>
          <a:bodyPr/>
          <a:lstStyle/>
          <a:p>
            <a:pPr eaLnBrk="1" hangingPunct="1">
              <a:defRPr/>
            </a:pPr>
            <a:r>
              <a:rPr lang="en-US" smtClean="0"/>
              <a:t>Un esempio…</a:t>
            </a:r>
            <a:endParaRPr lang="en-GB" smtClean="0"/>
          </a:p>
        </p:txBody>
      </p:sp>
      <p:sp>
        <p:nvSpPr>
          <p:cNvPr id="38915" name="Rectangle 3"/>
          <p:cNvSpPr>
            <a:spLocks noGrp="1" noChangeArrowheads="1"/>
          </p:cNvSpPr>
          <p:nvPr>
            <p:ph type="body" idx="1"/>
          </p:nvPr>
        </p:nvSpPr>
        <p:spPr/>
        <p:txBody>
          <a:bodyPr/>
          <a:lstStyle/>
          <a:p>
            <a:pPr eaLnBrk="1" hangingPunct="1"/>
            <a:r>
              <a:rPr lang="en-US" smtClean="0"/>
              <a:t>La </a:t>
            </a:r>
            <a:r>
              <a:rPr lang="en-US" i="1" smtClean="0"/>
              <a:t>Z </a:t>
            </a:r>
            <a:r>
              <a:rPr lang="en-US" smtClean="0"/>
              <a:t> è una particella di massa a riposo di circa 91 GeV/c</a:t>
            </a:r>
            <a:r>
              <a:rPr lang="en-US" b="1" baseline="30000" smtClean="0"/>
              <a:t>2</a:t>
            </a:r>
            <a:r>
              <a:rPr lang="en-US" smtClean="0"/>
              <a:t> che decade in coppie di leptoni:</a:t>
            </a:r>
          </a:p>
          <a:p>
            <a:pPr lvl="1" eaLnBrk="1" hangingPunct="1"/>
            <a:r>
              <a:rPr lang="en-US" smtClean="0"/>
              <a:t>e</a:t>
            </a:r>
            <a:r>
              <a:rPr lang="en-US" b="1" baseline="30000" smtClean="0"/>
              <a:t>+</a:t>
            </a:r>
            <a:r>
              <a:rPr lang="en-US" smtClean="0"/>
              <a:t>e</a:t>
            </a:r>
            <a:r>
              <a:rPr lang="en-US" b="1" baseline="30000" smtClean="0"/>
              <a:t>-</a:t>
            </a:r>
          </a:p>
          <a:p>
            <a:pPr lvl="1" eaLnBrk="1" hangingPunct="1"/>
            <a:r>
              <a:rPr lang="en-US" b="1" smtClean="0">
                <a:latin typeface="Symbol" pitchFamily="18" charset="2"/>
              </a:rPr>
              <a:t>m</a:t>
            </a:r>
            <a:r>
              <a:rPr lang="en-US" b="1" baseline="30000" smtClean="0"/>
              <a:t>+</a:t>
            </a:r>
            <a:r>
              <a:rPr lang="en-US" b="1" smtClean="0">
                <a:latin typeface="Symbol" pitchFamily="18" charset="2"/>
              </a:rPr>
              <a:t>m</a:t>
            </a:r>
            <a:r>
              <a:rPr lang="en-US" b="1" baseline="30000" smtClean="0"/>
              <a:t>-</a:t>
            </a:r>
            <a:endParaRPr lang="en-US" smtClean="0"/>
          </a:p>
          <a:p>
            <a:pPr lvl="1" eaLnBrk="1" hangingPunct="1"/>
            <a:r>
              <a:rPr lang="en-US" b="1" smtClean="0">
                <a:latin typeface="Symbol" pitchFamily="18" charset="2"/>
              </a:rPr>
              <a:t>t</a:t>
            </a:r>
            <a:r>
              <a:rPr lang="en-US" b="1" baseline="30000" smtClean="0"/>
              <a:t>+ </a:t>
            </a:r>
            <a:r>
              <a:rPr lang="en-US" b="1" smtClean="0">
                <a:latin typeface="Symbol" pitchFamily="18" charset="2"/>
              </a:rPr>
              <a:t>t</a:t>
            </a:r>
            <a:r>
              <a:rPr lang="en-US" b="1" baseline="30000" smtClean="0"/>
              <a:t>-</a:t>
            </a:r>
            <a:endParaRPr lang="en-US" smtClean="0"/>
          </a:p>
          <a:p>
            <a:pPr lvl="1" eaLnBrk="1" hangingPunct="1"/>
            <a:r>
              <a:rPr lang="en-US" smtClean="0"/>
              <a:t>Neutrino-antineutrino</a:t>
            </a:r>
            <a:endParaRPr lang="en-US" b="1" smtClean="0">
              <a:latin typeface="Symbol" pitchFamily="18" charset="2"/>
            </a:endParaRPr>
          </a:p>
          <a:p>
            <a:pPr lvl="2" eaLnBrk="1" hangingPunct="1"/>
            <a:r>
              <a:rPr lang="en-US" smtClean="0"/>
              <a:t>Tutti e tre i tipi</a:t>
            </a:r>
          </a:p>
          <a:p>
            <a:pPr lvl="1" eaLnBrk="1" hangingPunct="1"/>
            <a:r>
              <a:rPr lang="en-US" smtClean="0"/>
              <a:t>Quark-antiquark</a:t>
            </a:r>
          </a:p>
          <a:p>
            <a:pPr lvl="2" eaLnBrk="1" hangingPunct="1"/>
            <a:r>
              <a:rPr lang="en-US" smtClean="0"/>
              <a:t>u-anti u</a:t>
            </a:r>
          </a:p>
          <a:p>
            <a:pPr lvl="2" eaLnBrk="1" hangingPunct="1"/>
            <a:r>
              <a:rPr lang="en-US" smtClean="0"/>
              <a:t>d-anti d</a:t>
            </a:r>
          </a:p>
          <a:p>
            <a:pPr lvl="2" eaLnBrk="1" hangingPunct="1"/>
            <a:r>
              <a:rPr lang="en-US" smtClean="0"/>
              <a:t>s-anti s</a:t>
            </a:r>
          </a:p>
          <a:p>
            <a:pPr lvl="2" eaLnBrk="1" hangingPunct="1"/>
            <a:r>
              <a:rPr lang="en-US" smtClean="0"/>
              <a:t>c-anti c</a:t>
            </a:r>
          </a:p>
          <a:p>
            <a:pPr lvl="2" eaLnBrk="1" hangingPunct="1"/>
            <a:r>
              <a:rPr lang="en-US" smtClean="0"/>
              <a:t>b-anti b</a:t>
            </a:r>
            <a:endParaRPr lang="en-GB" smtClean="0"/>
          </a:p>
        </p:txBody>
      </p:sp>
      <p:pic>
        <p:nvPicPr>
          <p:cNvPr id="38916" name="Picture 4" descr="Im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057400"/>
            <a:ext cx="2660650" cy="358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p:txBody>
          <a:bodyPr/>
          <a:lstStyle/>
          <a:p>
            <a:pPr eaLnBrk="1" hangingPunct="1">
              <a:defRPr/>
            </a:pPr>
            <a:r>
              <a:rPr lang="en-US" smtClean="0"/>
              <a:t>Un lungo viaggio</a:t>
            </a:r>
            <a:endParaRPr lang="en-GB" smtClean="0"/>
          </a:p>
        </p:txBody>
      </p:sp>
      <p:sp>
        <p:nvSpPr>
          <p:cNvPr id="433155" name="Rectangle 3"/>
          <p:cNvSpPr>
            <a:spLocks noGrp="1" noChangeArrowheads="1"/>
          </p:cNvSpPr>
          <p:nvPr>
            <p:ph type="body" idx="1"/>
          </p:nvPr>
        </p:nvSpPr>
        <p:spPr>
          <a:xfrm>
            <a:off x="381000" y="836613"/>
            <a:ext cx="8305800" cy="5867400"/>
          </a:xfrm>
        </p:spPr>
        <p:txBody>
          <a:bodyPr/>
          <a:lstStyle/>
          <a:p>
            <a:pPr eaLnBrk="1" hangingPunct="1"/>
            <a:r>
              <a:rPr lang="en-US" sz="2400" dirty="0" err="1" smtClean="0"/>
              <a:t>Gli</a:t>
            </a:r>
            <a:r>
              <a:rPr lang="en-US" sz="2400" dirty="0" smtClean="0"/>
              <a:t> </a:t>
            </a:r>
            <a:r>
              <a:rPr lang="en-US" sz="2400" dirty="0" err="1" smtClean="0"/>
              <a:t>scienziati</a:t>
            </a:r>
            <a:r>
              <a:rPr lang="en-US" sz="2400" dirty="0" smtClean="0"/>
              <a:t> </a:t>
            </a:r>
            <a:r>
              <a:rPr lang="en-US" sz="2400" dirty="0" err="1" smtClean="0"/>
              <a:t>dell’ottocento</a:t>
            </a:r>
            <a:r>
              <a:rPr lang="en-US" sz="2400" dirty="0" smtClean="0"/>
              <a:t> </a:t>
            </a:r>
            <a:r>
              <a:rPr lang="en-US" sz="2400" dirty="0" err="1" smtClean="0"/>
              <a:t>avevano</a:t>
            </a:r>
            <a:r>
              <a:rPr lang="en-US" sz="2400" dirty="0" smtClean="0"/>
              <a:t> </a:t>
            </a:r>
            <a:r>
              <a:rPr lang="en-US" sz="2400" dirty="0" err="1" smtClean="0"/>
              <a:t>realizzato</a:t>
            </a:r>
            <a:r>
              <a:rPr lang="en-US" sz="2400" dirty="0" smtClean="0"/>
              <a:t> </a:t>
            </a:r>
            <a:r>
              <a:rPr lang="en-US" sz="2400" dirty="0" err="1" smtClean="0"/>
              <a:t>che</a:t>
            </a:r>
            <a:r>
              <a:rPr lang="en-US" sz="2400" dirty="0" smtClean="0"/>
              <a:t> </a:t>
            </a:r>
            <a:r>
              <a:rPr lang="en-US" sz="2400" dirty="0" err="1" smtClean="0"/>
              <a:t>c’erano</a:t>
            </a:r>
            <a:r>
              <a:rPr lang="en-US" sz="2400" dirty="0" smtClean="0"/>
              <a:t> due </a:t>
            </a:r>
            <a:r>
              <a:rPr lang="en-US" sz="2400" dirty="0" err="1" smtClean="0"/>
              <a:t>cose</a:t>
            </a:r>
            <a:r>
              <a:rPr lang="en-US" sz="2400" dirty="0" smtClean="0"/>
              <a:t> da </a:t>
            </a:r>
            <a:r>
              <a:rPr lang="en-US" sz="2400" dirty="0" err="1" smtClean="0"/>
              <a:t>capire</a:t>
            </a:r>
            <a:r>
              <a:rPr lang="en-US" sz="2400" dirty="0" smtClean="0"/>
              <a:t>:</a:t>
            </a:r>
          </a:p>
          <a:p>
            <a:pPr lvl="1" eaLnBrk="1" hangingPunct="1"/>
            <a:r>
              <a:rPr lang="en-US" sz="2000" dirty="0" smtClean="0"/>
              <a:t>Come è </a:t>
            </a:r>
            <a:r>
              <a:rPr lang="en-US" sz="2000" dirty="0" err="1" smtClean="0"/>
              <a:t>fatta</a:t>
            </a:r>
            <a:r>
              <a:rPr lang="en-US" sz="2000" dirty="0" smtClean="0"/>
              <a:t> la </a:t>
            </a:r>
            <a:r>
              <a:rPr lang="en-US" sz="2000" dirty="0" err="1" smtClean="0"/>
              <a:t>materia</a:t>
            </a:r>
            <a:r>
              <a:rPr lang="en-US" sz="2000" dirty="0" smtClean="0"/>
              <a:t>?</a:t>
            </a:r>
          </a:p>
          <a:p>
            <a:pPr lvl="2" eaLnBrk="1" hangingPunct="1"/>
            <a:r>
              <a:rPr lang="en-US" sz="2000" dirty="0" err="1" smtClean="0"/>
              <a:t>Atomi</a:t>
            </a:r>
            <a:r>
              <a:rPr lang="en-US" sz="2000" dirty="0" smtClean="0"/>
              <a:t> (</a:t>
            </a:r>
            <a:r>
              <a:rPr lang="en-US" sz="2000" dirty="0" err="1" smtClean="0"/>
              <a:t>elettroni</a:t>
            </a:r>
            <a:r>
              <a:rPr lang="en-US" sz="2000" dirty="0" smtClean="0"/>
              <a:t>, </a:t>
            </a:r>
            <a:r>
              <a:rPr lang="en-US" sz="2000" dirty="0" err="1" smtClean="0"/>
              <a:t>scoperti</a:t>
            </a:r>
            <a:r>
              <a:rPr lang="en-US" sz="2000" dirty="0" smtClean="0"/>
              <a:t> </a:t>
            </a:r>
            <a:r>
              <a:rPr lang="en-US" sz="2000" dirty="0" err="1" smtClean="0"/>
              <a:t>alla</a:t>
            </a:r>
            <a:r>
              <a:rPr lang="en-US" sz="2000" dirty="0" smtClean="0"/>
              <a:t> fine dell’800, </a:t>
            </a:r>
            <a:r>
              <a:rPr lang="en-US" sz="2000" dirty="0" err="1" smtClean="0"/>
              <a:t>ruotano</a:t>
            </a:r>
            <a:r>
              <a:rPr lang="en-US" sz="2000" dirty="0" smtClean="0"/>
              <a:t> </a:t>
            </a:r>
            <a:r>
              <a:rPr lang="en-US" sz="2000" dirty="0" err="1" smtClean="0"/>
              <a:t>attorno</a:t>
            </a:r>
            <a:r>
              <a:rPr lang="en-US" sz="2000" dirty="0" smtClean="0"/>
              <a:t> ad un </a:t>
            </a:r>
            <a:r>
              <a:rPr lang="en-US" sz="2000" dirty="0" err="1" smtClean="0"/>
              <a:t>nucleo</a:t>
            </a:r>
            <a:r>
              <a:rPr lang="en-US" sz="2000" dirty="0" smtClean="0"/>
              <a:t> </a:t>
            </a:r>
            <a:r>
              <a:rPr lang="en-US" sz="2000" dirty="0" err="1" smtClean="0"/>
              <a:t>elettricamente</a:t>
            </a:r>
            <a:r>
              <a:rPr lang="en-US" sz="2000" dirty="0" smtClean="0"/>
              <a:t> </a:t>
            </a:r>
            <a:r>
              <a:rPr lang="en-US" sz="2000" dirty="0" err="1" smtClean="0"/>
              <a:t>positivo</a:t>
            </a:r>
            <a:r>
              <a:rPr lang="en-US" sz="2000" dirty="0" smtClean="0"/>
              <a:t>)</a:t>
            </a:r>
          </a:p>
          <a:p>
            <a:pPr lvl="1" eaLnBrk="1" hangingPunct="1"/>
            <a:r>
              <a:rPr lang="en-US" sz="2000" dirty="0" smtClean="0"/>
              <a:t>Come </a:t>
            </a:r>
            <a:r>
              <a:rPr lang="en-US" sz="2000" dirty="0" err="1" smtClean="0"/>
              <a:t>interagisce</a:t>
            </a:r>
            <a:r>
              <a:rPr lang="en-US" sz="2000" dirty="0" smtClean="0"/>
              <a:t> la </a:t>
            </a:r>
            <a:r>
              <a:rPr lang="en-US" sz="2000" dirty="0" err="1" smtClean="0"/>
              <a:t>materia</a:t>
            </a:r>
            <a:r>
              <a:rPr lang="en-US" sz="2000" dirty="0" smtClean="0"/>
              <a:t>? </a:t>
            </a:r>
          </a:p>
          <a:p>
            <a:pPr lvl="2" eaLnBrk="1" hangingPunct="1"/>
            <a:r>
              <a:rPr lang="en-US" sz="2000" dirty="0" smtClean="0"/>
              <a:t>(</a:t>
            </a:r>
            <a:r>
              <a:rPr lang="en-US" sz="2000" dirty="0" err="1" smtClean="0"/>
              <a:t>Forze</a:t>
            </a:r>
            <a:r>
              <a:rPr lang="en-US" sz="2000" dirty="0" smtClean="0"/>
              <a:t>)</a:t>
            </a:r>
          </a:p>
          <a:p>
            <a:pPr lvl="3" eaLnBrk="1" hangingPunct="1"/>
            <a:r>
              <a:rPr lang="en-US" sz="1800" dirty="0" err="1" smtClean="0"/>
              <a:t>Gravitazione</a:t>
            </a:r>
            <a:r>
              <a:rPr lang="en-US" sz="1800" dirty="0" smtClean="0"/>
              <a:t> (nota </a:t>
            </a:r>
            <a:r>
              <a:rPr lang="en-US" sz="1800" dirty="0" err="1" smtClean="0"/>
              <a:t>dai</a:t>
            </a:r>
            <a:r>
              <a:rPr lang="en-US" sz="1800" dirty="0" smtClean="0"/>
              <a:t> tempi di Newton)</a:t>
            </a:r>
          </a:p>
          <a:p>
            <a:pPr lvl="3" eaLnBrk="1" hangingPunct="1"/>
            <a:r>
              <a:rPr lang="en-US" sz="1800" dirty="0" err="1" smtClean="0"/>
              <a:t>Elettromagnetismo</a:t>
            </a:r>
            <a:endParaRPr lang="en-US" sz="1800" dirty="0" smtClean="0"/>
          </a:p>
          <a:p>
            <a:pPr eaLnBrk="1" hangingPunct="1"/>
            <a:r>
              <a:rPr lang="en-US" sz="2400" dirty="0" smtClean="0"/>
              <a:t>Le </a:t>
            </a:r>
            <a:r>
              <a:rPr lang="en-US" sz="2400" dirty="0" err="1" smtClean="0"/>
              <a:t>domande</a:t>
            </a:r>
            <a:r>
              <a:rPr lang="en-US" sz="2400" dirty="0" smtClean="0"/>
              <a:t> non </a:t>
            </a:r>
            <a:r>
              <a:rPr lang="en-US" sz="2400" dirty="0" err="1" smtClean="0"/>
              <a:t>sono</a:t>
            </a:r>
            <a:r>
              <a:rPr lang="en-US" sz="2400" dirty="0" smtClean="0"/>
              <a:t> </a:t>
            </a:r>
            <a:r>
              <a:rPr lang="en-US" sz="2400" dirty="0" err="1" smtClean="0"/>
              <a:t>cambiate</a:t>
            </a:r>
            <a:r>
              <a:rPr lang="en-US" sz="2400" dirty="0" smtClean="0"/>
              <a:t> a </a:t>
            </a:r>
            <a:r>
              <a:rPr lang="en-US" sz="2400" dirty="0" err="1" smtClean="0"/>
              <a:t>distanza</a:t>
            </a:r>
            <a:r>
              <a:rPr lang="en-US" sz="2400" dirty="0" smtClean="0"/>
              <a:t> di 150 </a:t>
            </a:r>
            <a:r>
              <a:rPr lang="en-US" sz="2400" dirty="0" err="1" smtClean="0"/>
              <a:t>anni</a:t>
            </a:r>
            <a:r>
              <a:rPr lang="en-US" sz="2400" dirty="0" smtClean="0"/>
              <a:t>…</a:t>
            </a:r>
          </a:p>
          <a:p>
            <a:pPr lvl="1" eaLnBrk="1" hangingPunct="1"/>
            <a:r>
              <a:rPr lang="en-US" sz="2000" dirty="0" smtClean="0"/>
              <a:t>La </a:t>
            </a:r>
            <a:r>
              <a:rPr lang="en-US" sz="2000" dirty="0" err="1" smtClean="0"/>
              <a:t>fisica</a:t>
            </a:r>
            <a:r>
              <a:rPr lang="en-US" sz="2000" dirty="0" smtClean="0"/>
              <a:t> </a:t>
            </a:r>
            <a:r>
              <a:rPr lang="en-US" sz="2000" dirty="0" err="1" smtClean="0"/>
              <a:t>delle</a:t>
            </a:r>
            <a:r>
              <a:rPr lang="en-US" sz="2000" dirty="0" smtClean="0"/>
              <a:t> </a:t>
            </a:r>
            <a:r>
              <a:rPr lang="en-US" sz="2000" dirty="0" err="1" smtClean="0"/>
              <a:t>particelle</a:t>
            </a:r>
            <a:r>
              <a:rPr lang="en-US" sz="2000" dirty="0" smtClean="0"/>
              <a:t>, la </a:t>
            </a:r>
            <a:r>
              <a:rPr lang="en-US" sz="2000" dirty="0" err="1" smtClean="0"/>
              <a:t>fisica</a:t>
            </a:r>
            <a:r>
              <a:rPr lang="en-US" sz="2000" dirty="0" smtClean="0"/>
              <a:t> del </a:t>
            </a:r>
            <a:r>
              <a:rPr lang="en-US" sz="2000" dirty="0" err="1" smtClean="0"/>
              <a:t>mondo</a:t>
            </a:r>
            <a:r>
              <a:rPr lang="en-US" sz="2000" dirty="0" smtClean="0"/>
              <a:t> </a:t>
            </a:r>
            <a:r>
              <a:rPr lang="en-US" sz="2000" dirty="0" err="1" smtClean="0"/>
              <a:t>subnucleare</a:t>
            </a:r>
            <a:r>
              <a:rPr lang="en-US" sz="2000" dirty="0" smtClean="0"/>
              <a:t> è </a:t>
            </a:r>
            <a:r>
              <a:rPr lang="en-US" sz="2000" dirty="0" err="1" smtClean="0"/>
              <a:t>figlia</a:t>
            </a:r>
            <a:r>
              <a:rPr lang="en-US" sz="2000" dirty="0" smtClean="0"/>
              <a:t> </a:t>
            </a:r>
            <a:r>
              <a:rPr lang="en-US" sz="2000" dirty="0" err="1" smtClean="0"/>
              <a:t>diretta</a:t>
            </a:r>
            <a:r>
              <a:rPr lang="en-US" sz="2000" dirty="0" smtClean="0"/>
              <a:t> di </a:t>
            </a:r>
            <a:r>
              <a:rPr lang="en-US" sz="2000" dirty="0" err="1" smtClean="0"/>
              <a:t>quegli</a:t>
            </a:r>
            <a:r>
              <a:rPr lang="en-US" sz="2000" dirty="0" smtClean="0"/>
              <a:t> </a:t>
            </a:r>
            <a:r>
              <a:rPr lang="en-US" sz="2000" dirty="0" err="1" smtClean="0"/>
              <a:t>studi</a:t>
            </a:r>
            <a:r>
              <a:rPr lang="en-US" sz="2000" dirty="0" smtClean="0"/>
              <a:t>, con un </a:t>
            </a:r>
            <a:r>
              <a:rPr lang="en-US" sz="2000" dirty="0" err="1" smtClean="0"/>
              <a:t>grande</a:t>
            </a:r>
            <a:r>
              <a:rPr lang="en-US" sz="2000" dirty="0" smtClean="0"/>
              <a:t> </a:t>
            </a:r>
            <a:r>
              <a:rPr lang="en-US" sz="2000" dirty="0" err="1" smtClean="0"/>
              <a:t>obiettivo</a:t>
            </a:r>
            <a:r>
              <a:rPr lang="en-US" sz="2000" dirty="0" smtClean="0"/>
              <a:t> di </a:t>
            </a:r>
            <a:r>
              <a:rPr lang="en-US" sz="2000" dirty="0" err="1" smtClean="0"/>
              <a:t>fornire</a:t>
            </a:r>
            <a:r>
              <a:rPr lang="en-US" sz="2000" dirty="0" smtClean="0"/>
              <a:t> un </a:t>
            </a:r>
            <a:r>
              <a:rPr lang="en-US" sz="2000" dirty="0" err="1" smtClean="0"/>
              <a:t>quadro</a:t>
            </a:r>
            <a:r>
              <a:rPr lang="en-US" sz="2000" dirty="0" smtClean="0"/>
              <a:t> </a:t>
            </a:r>
            <a:r>
              <a:rPr lang="en-US" sz="2000" dirty="0" err="1" smtClean="0"/>
              <a:t>coerente</a:t>
            </a:r>
            <a:r>
              <a:rPr lang="en-US" sz="2000" dirty="0" smtClean="0"/>
              <a:t>, </a:t>
            </a:r>
            <a:r>
              <a:rPr lang="en-US" sz="2000" dirty="0" err="1" smtClean="0"/>
              <a:t>che</a:t>
            </a:r>
            <a:r>
              <a:rPr lang="en-US" sz="2000" dirty="0" smtClean="0"/>
              <a:t> con </a:t>
            </a:r>
            <a:r>
              <a:rPr lang="en-US" sz="2000" dirty="0" err="1" smtClean="0"/>
              <a:t>pochi</a:t>
            </a:r>
            <a:r>
              <a:rPr lang="en-US" sz="2000" dirty="0" smtClean="0"/>
              <a:t> </a:t>
            </a:r>
            <a:r>
              <a:rPr lang="en-US" sz="2000" dirty="0" err="1" smtClean="0"/>
              <a:t>parametri</a:t>
            </a:r>
            <a:r>
              <a:rPr lang="en-US" sz="2000" dirty="0" smtClean="0"/>
              <a:t>, </a:t>
            </a:r>
            <a:r>
              <a:rPr lang="en-US" sz="2000" dirty="0" err="1" smtClean="0"/>
              <a:t>descriva</a:t>
            </a:r>
            <a:r>
              <a:rPr lang="en-US" sz="2000" dirty="0" smtClean="0"/>
              <a:t> </a:t>
            </a:r>
            <a:r>
              <a:rPr lang="en-US" sz="2000" dirty="0" err="1" smtClean="0"/>
              <a:t>il</a:t>
            </a:r>
            <a:r>
              <a:rPr lang="en-US" sz="2000" dirty="0" smtClean="0"/>
              <a:t> </a:t>
            </a:r>
            <a:r>
              <a:rPr lang="en-US" sz="2000" dirty="0" err="1" smtClean="0"/>
              <a:t>mondo</a:t>
            </a:r>
            <a:r>
              <a:rPr lang="en-US" sz="2000" dirty="0" smtClean="0"/>
              <a:t> </a:t>
            </a:r>
            <a:r>
              <a:rPr lang="en-US" sz="2000" dirty="0" err="1" smtClean="0"/>
              <a:t>delle</a:t>
            </a:r>
            <a:r>
              <a:rPr lang="en-US" sz="2000" dirty="0" smtClean="0"/>
              <a:t> </a:t>
            </a:r>
            <a:r>
              <a:rPr lang="en-US" sz="2000" dirty="0" err="1" smtClean="0"/>
              <a:t>particelle</a:t>
            </a:r>
            <a:r>
              <a:rPr lang="en-US" sz="2000" dirty="0" smtClean="0"/>
              <a:t> </a:t>
            </a:r>
            <a:r>
              <a:rPr lang="en-US" sz="2000" dirty="0" err="1" smtClean="0"/>
              <a:t>elementari</a:t>
            </a:r>
            <a:r>
              <a:rPr lang="en-US" sz="2000" dirty="0" smtClean="0"/>
              <a:t>.</a:t>
            </a:r>
          </a:p>
          <a:p>
            <a:pPr lvl="2" eaLnBrk="1" hangingPunct="1"/>
            <a:r>
              <a:rPr lang="en-US" sz="2000" dirty="0" err="1" smtClean="0"/>
              <a:t>Gli</a:t>
            </a:r>
            <a:r>
              <a:rPr lang="en-US" sz="2000" dirty="0" smtClean="0"/>
              <a:t> </a:t>
            </a:r>
            <a:r>
              <a:rPr lang="en-US" sz="2000" dirty="0" err="1" smtClean="0"/>
              <a:t>strumenti</a:t>
            </a:r>
            <a:r>
              <a:rPr lang="en-US" sz="2000" dirty="0" smtClean="0"/>
              <a:t> </a:t>
            </a:r>
            <a:r>
              <a:rPr lang="en-US" sz="2000" dirty="0" err="1" smtClean="0"/>
              <a:t>fondamentali</a:t>
            </a:r>
            <a:r>
              <a:rPr lang="en-US" sz="2000" dirty="0" smtClean="0"/>
              <a:t> in </a:t>
            </a:r>
            <a:r>
              <a:rPr lang="en-US" sz="2000" dirty="0" err="1" smtClean="0"/>
              <a:t>questo</a:t>
            </a:r>
            <a:r>
              <a:rPr lang="en-US" sz="2000" dirty="0" smtClean="0"/>
              <a:t> </a:t>
            </a:r>
            <a:r>
              <a:rPr lang="en-US" sz="2000" dirty="0" err="1" smtClean="0"/>
              <a:t>viaggio</a:t>
            </a:r>
            <a:r>
              <a:rPr lang="en-US" sz="2000" dirty="0" smtClean="0"/>
              <a:t> </a:t>
            </a:r>
            <a:r>
              <a:rPr lang="en-US" sz="2000" dirty="0" err="1" smtClean="0"/>
              <a:t>sono</a:t>
            </a:r>
            <a:r>
              <a:rPr lang="en-US" sz="2000" dirty="0" smtClean="0"/>
              <a:t> state due </a:t>
            </a:r>
            <a:r>
              <a:rPr lang="en-US" sz="2000" dirty="0" err="1" smtClean="0"/>
              <a:t>teorie</a:t>
            </a:r>
            <a:r>
              <a:rPr lang="en-US" sz="2000" dirty="0" smtClean="0"/>
              <a:t> </a:t>
            </a:r>
            <a:r>
              <a:rPr lang="en-US" sz="2000" dirty="0" err="1" smtClean="0"/>
              <a:t>sviluppate</a:t>
            </a:r>
            <a:r>
              <a:rPr lang="en-US" sz="2000" dirty="0" smtClean="0"/>
              <a:t> </a:t>
            </a:r>
            <a:r>
              <a:rPr lang="en-US" sz="2000" dirty="0" err="1" smtClean="0"/>
              <a:t>nei</a:t>
            </a:r>
            <a:r>
              <a:rPr lang="en-US" sz="2000" dirty="0" smtClean="0"/>
              <a:t> </a:t>
            </a:r>
            <a:r>
              <a:rPr lang="en-US" sz="2000" dirty="0" err="1" smtClean="0"/>
              <a:t>primi</a:t>
            </a:r>
            <a:r>
              <a:rPr lang="en-US" sz="2000" dirty="0" smtClean="0"/>
              <a:t> </a:t>
            </a:r>
            <a:r>
              <a:rPr lang="en-US" sz="2000" dirty="0" err="1" smtClean="0"/>
              <a:t>anni</a:t>
            </a:r>
            <a:r>
              <a:rPr lang="en-US" sz="2000" dirty="0" smtClean="0"/>
              <a:t> del ‘900:</a:t>
            </a:r>
            <a:br>
              <a:rPr lang="en-US" sz="2000" dirty="0" smtClean="0"/>
            </a:br>
            <a:r>
              <a:rPr lang="en-US" sz="2000" dirty="0" smtClean="0"/>
              <a:t>la </a:t>
            </a:r>
            <a:r>
              <a:rPr lang="en-US" sz="2000" dirty="0" err="1" smtClean="0"/>
              <a:t>teoria</a:t>
            </a:r>
            <a:r>
              <a:rPr lang="en-US" sz="2000" dirty="0" smtClean="0"/>
              <a:t> </a:t>
            </a:r>
            <a:r>
              <a:rPr lang="en-US" sz="2000" dirty="0" err="1" smtClean="0"/>
              <a:t>della</a:t>
            </a:r>
            <a:r>
              <a:rPr lang="en-US" sz="2000" dirty="0" smtClean="0"/>
              <a:t> </a:t>
            </a:r>
            <a:r>
              <a:rPr lang="en-US" sz="2000" dirty="0" err="1" smtClean="0"/>
              <a:t>relatività</a:t>
            </a:r>
            <a:r>
              <a:rPr lang="en-US" sz="2000" dirty="0" smtClean="0"/>
              <a:t> e la </a:t>
            </a:r>
            <a:r>
              <a:rPr lang="en-US" sz="2000" dirty="0" err="1" smtClean="0"/>
              <a:t>meccanica</a:t>
            </a:r>
            <a:r>
              <a:rPr lang="en-US" sz="2000" dirty="0" smtClean="0"/>
              <a:t> </a:t>
            </a:r>
            <a:r>
              <a:rPr lang="en-US" sz="2000" dirty="0" err="1" smtClean="0"/>
              <a:t>quantistica</a:t>
            </a:r>
            <a:endParaRPr lang="en-US" sz="2000" dirty="0" smtClean="0"/>
          </a:p>
          <a:p>
            <a:pPr eaLnBrk="1" hangingPunct="1"/>
            <a:r>
              <a:rPr lang="en-US" sz="2400" b="1" dirty="0" err="1" smtClean="0">
                <a:solidFill>
                  <a:srgbClr val="FF0000"/>
                </a:solidFill>
              </a:rPr>
              <a:t>Oggi</a:t>
            </a:r>
            <a:r>
              <a:rPr lang="en-US" sz="2400" b="1" dirty="0" smtClean="0">
                <a:solidFill>
                  <a:srgbClr val="FF0000"/>
                </a:solidFill>
              </a:rPr>
              <a:t> </a:t>
            </a:r>
            <a:r>
              <a:rPr lang="en-US" sz="2400" b="1" dirty="0" err="1" smtClean="0">
                <a:solidFill>
                  <a:srgbClr val="FF0000"/>
                </a:solidFill>
              </a:rPr>
              <a:t>capiamo</a:t>
            </a:r>
            <a:r>
              <a:rPr lang="en-US" sz="2400" b="1" dirty="0" smtClean="0">
                <a:solidFill>
                  <a:srgbClr val="FF0000"/>
                </a:solidFill>
              </a:rPr>
              <a:t> di </a:t>
            </a:r>
            <a:r>
              <a:rPr lang="en-US" sz="2400" b="1" dirty="0" err="1" smtClean="0">
                <a:solidFill>
                  <a:srgbClr val="FF0000"/>
                </a:solidFill>
              </a:rPr>
              <a:t>più</a:t>
            </a:r>
            <a:r>
              <a:rPr lang="en-US" sz="2400" b="1" dirty="0" smtClean="0">
                <a:solidFill>
                  <a:srgbClr val="FF0000"/>
                </a:solidFill>
              </a:rPr>
              <a:t> ma </a:t>
            </a:r>
            <a:r>
              <a:rPr lang="en-US" sz="2400" b="1" dirty="0" err="1" smtClean="0">
                <a:solidFill>
                  <a:srgbClr val="FF0000"/>
                </a:solidFill>
              </a:rPr>
              <a:t>il</a:t>
            </a:r>
            <a:r>
              <a:rPr lang="en-US" sz="2400" b="1" dirty="0" smtClean="0">
                <a:solidFill>
                  <a:srgbClr val="FF0000"/>
                </a:solidFill>
              </a:rPr>
              <a:t> </a:t>
            </a:r>
            <a:r>
              <a:rPr lang="en-US" sz="2400" b="1" dirty="0" err="1" smtClean="0">
                <a:solidFill>
                  <a:srgbClr val="FF0000"/>
                </a:solidFill>
              </a:rPr>
              <a:t>viaggio</a:t>
            </a:r>
            <a:r>
              <a:rPr lang="en-US" sz="2400" b="1" dirty="0" smtClean="0">
                <a:solidFill>
                  <a:srgbClr val="FF0000"/>
                </a:solidFill>
              </a:rPr>
              <a:t> non è </a:t>
            </a:r>
            <a:r>
              <a:rPr lang="en-US" sz="2400" b="1" dirty="0" err="1" smtClean="0">
                <a:solidFill>
                  <a:srgbClr val="FF0000"/>
                </a:solidFill>
              </a:rPr>
              <a:t>terminato</a:t>
            </a:r>
            <a:endParaRPr lang="en-US" sz="2400" b="1" dirty="0" smtClean="0">
              <a:solidFill>
                <a:srgbClr val="FF0000"/>
              </a:solidFill>
            </a:endParaRPr>
          </a:p>
          <a:p>
            <a:pPr lvl="1" eaLnBrk="1" hangingPunct="1"/>
            <a:endParaRPr lang="en-GB" sz="2000" dirty="0"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3154"/>
                                        </p:tgtEl>
                                        <p:attrNameLst>
                                          <p:attrName>style.visibility</p:attrName>
                                        </p:attrNameLst>
                                      </p:cBhvr>
                                      <p:to>
                                        <p:strVal val="visible"/>
                                      </p:to>
                                    </p:set>
                                    <p:anim calcmode="lin" valueType="num">
                                      <p:cBhvr additive="base">
                                        <p:cTn id="7" dur="500" fill="hold"/>
                                        <p:tgtEl>
                                          <p:spTgt spid="433154"/>
                                        </p:tgtEl>
                                        <p:attrNameLst>
                                          <p:attrName>ppt_x</p:attrName>
                                        </p:attrNameLst>
                                      </p:cBhvr>
                                      <p:tavLst>
                                        <p:tav tm="0">
                                          <p:val>
                                            <p:strVal val="0-#ppt_w/2"/>
                                          </p:val>
                                        </p:tav>
                                        <p:tav tm="100000">
                                          <p:val>
                                            <p:strVal val="#ppt_x"/>
                                          </p:val>
                                        </p:tav>
                                      </p:tavLst>
                                    </p:anim>
                                    <p:anim calcmode="lin" valueType="num">
                                      <p:cBhvr additive="base">
                                        <p:cTn id="8" dur="500" fill="hold"/>
                                        <p:tgtEl>
                                          <p:spTgt spid="43315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3155">
                                            <p:txEl>
                                              <p:pRg st="0" end="0"/>
                                            </p:txEl>
                                          </p:spTgt>
                                        </p:tgtEl>
                                        <p:attrNameLst>
                                          <p:attrName>style.visibility</p:attrName>
                                        </p:attrNameLst>
                                      </p:cBhvr>
                                      <p:to>
                                        <p:strVal val="visible"/>
                                      </p:to>
                                    </p:set>
                                    <p:anim calcmode="lin" valueType="num">
                                      <p:cBhvr additive="base">
                                        <p:cTn id="13" dur="500" fill="hold"/>
                                        <p:tgtEl>
                                          <p:spTgt spid="43315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31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3155">
                                            <p:txEl>
                                              <p:pRg st="1" end="1"/>
                                            </p:txEl>
                                          </p:spTgt>
                                        </p:tgtEl>
                                        <p:attrNameLst>
                                          <p:attrName>style.visibility</p:attrName>
                                        </p:attrNameLst>
                                      </p:cBhvr>
                                      <p:to>
                                        <p:strVal val="visible"/>
                                      </p:to>
                                    </p:set>
                                    <p:anim calcmode="lin" valueType="num">
                                      <p:cBhvr additive="base">
                                        <p:cTn id="19" dur="500" fill="hold"/>
                                        <p:tgtEl>
                                          <p:spTgt spid="43315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31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3155">
                                            <p:txEl>
                                              <p:pRg st="2" end="2"/>
                                            </p:txEl>
                                          </p:spTgt>
                                        </p:tgtEl>
                                        <p:attrNameLst>
                                          <p:attrName>style.visibility</p:attrName>
                                        </p:attrNameLst>
                                      </p:cBhvr>
                                      <p:to>
                                        <p:strVal val="visible"/>
                                      </p:to>
                                    </p:set>
                                    <p:anim calcmode="lin" valueType="num">
                                      <p:cBhvr additive="base">
                                        <p:cTn id="25" dur="500" fill="hold"/>
                                        <p:tgtEl>
                                          <p:spTgt spid="43315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31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3155">
                                            <p:txEl>
                                              <p:pRg st="3" end="3"/>
                                            </p:txEl>
                                          </p:spTgt>
                                        </p:tgtEl>
                                        <p:attrNameLst>
                                          <p:attrName>style.visibility</p:attrName>
                                        </p:attrNameLst>
                                      </p:cBhvr>
                                      <p:to>
                                        <p:strVal val="visible"/>
                                      </p:to>
                                    </p:set>
                                    <p:anim calcmode="lin" valueType="num">
                                      <p:cBhvr additive="base">
                                        <p:cTn id="31" dur="500" fill="hold"/>
                                        <p:tgtEl>
                                          <p:spTgt spid="43315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31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3155">
                                            <p:txEl>
                                              <p:pRg st="4" end="4"/>
                                            </p:txEl>
                                          </p:spTgt>
                                        </p:tgtEl>
                                        <p:attrNameLst>
                                          <p:attrName>style.visibility</p:attrName>
                                        </p:attrNameLst>
                                      </p:cBhvr>
                                      <p:to>
                                        <p:strVal val="visible"/>
                                      </p:to>
                                    </p:set>
                                    <p:anim calcmode="lin" valueType="num">
                                      <p:cBhvr additive="base">
                                        <p:cTn id="37" dur="500" fill="hold"/>
                                        <p:tgtEl>
                                          <p:spTgt spid="43315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3155">
                                            <p:txEl>
                                              <p:pRg st="4" end="4"/>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33155">
                                            <p:txEl>
                                              <p:pRg st="5" end="5"/>
                                            </p:txEl>
                                          </p:spTgt>
                                        </p:tgtEl>
                                        <p:attrNameLst>
                                          <p:attrName>style.visibility</p:attrName>
                                        </p:attrNameLst>
                                      </p:cBhvr>
                                      <p:to>
                                        <p:strVal val="visible"/>
                                      </p:to>
                                    </p:set>
                                    <p:anim calcmode="lin" valueType="num">
                                      <p:cBhvr additive="base">
                                        <p:cTn id="41" dur="500" fill="hold"/>
                                        <p:tgtEl>
                                          <p:spTgt spid="433155">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33155">
                                            <p:txEl>
                                              <p:pRg st="5" end="5"/>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33155">
                                            <p:txEl>
                                              <p:pRg st="6" end="6"/>
                                            </p:txEl>
                                          </p:spTgt>
                                        </p:tgtEl>
                                        <p:attrNameLst>
                                          <p:attrName>style.visibility</p:attrName>
                                        </p:attrNameLst>
                                      </p:cBhvr>
                                      <p:to>
                                        <p:strVal val="visible"/>
                                      </p:to>
                                    </p:set>
                                    <p:anim calcmode="lin" valueType="num">
                                      <p:cBhvr additive="base">
                                        <p:cTn id="45" dur="500" fill="hold"/>
                                        <p:tgtEl>
                                          <p:spTgt spid="433155">
                                            <p:txEl>
                                              <p:pRg st="6" end="6"/>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3315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433155">
                                            <p:txEl>
                                              <p:pRg st="7" end="7"/>
                                            </p:txEl>
                                          </p:spTgt>
                                        </p:tgtEl>
                                        <p:attrNameLst>
                                          <p:attrName>style.visibility</p:attrName>
                                        </p:attrNameLst>
                                      </p:cBhvr>
                                      <p:to>
                                        <p:strVal val="visible"/>
                                      </p:to>
                                    </p:set>
                                    <p:anim calcmode="lin" valueType="num">
                                      <p:cBhvr additive="base">
                                        <p:cTn id="51" dur="500" fill="hold"/>
                                        <p:tgtEl>
                                          <p:spTgt spid="433155">
                                            <p:txEl>
                                              <p:pRg st="7" end="7"/>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43315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433155">
                                            <p:txEl>
                                              <p:pRg st="8" end="8"/>
                                            </p:txEl>
                                          </p:spTgt>
                                        </p:tgtEl>
                                        <p:attrNameLst>
                                          <p:attrName>style.visibility</p:attrName>
                                        </p:attrNameLst>
                                      </p:cBhvr>
                                      <p:to>
                                        <p:strVal val="visible"/>
                                      </p:to>
                                    </p:set>
                                    <p:anim calcmode="lin" valueType="num">
                                      <p:cBhvr additive="base">
                                        <p:cTn id="57" dur="500" fill="hold"/>
                                        <p:tgtEl>
                                          <p:spTgt spid="433155">
                                            <p:txEl>
                                              <p:pRg st="8" end="8"/>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43315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433155">
                                            <p:txEl>
                                              <p:pRg st="9" end="9"/>
                                            </p:txEl>
                                          </p:spTgt>
                                        </p:tgtEl>
                                        <p:attrNameLst>
                                          <p:attrName>style.visibility</p:attrName>
                                        </p:attrNameLst>
                                      </p:cBhvr>
                                      <p:to>
                                        <p:strVal val="visible"/>
                                      </p:to>
                                    </p:set>
                                    <p:anim calcmode="lin" valueType="num">
                                      <p:cBhvr additive="base">
                                        <p:cTn id="63" dur="500" fill="hold"/>
                                        <p:tgtEl>
                                          <p:spTgt spid="433155">
                                            <p:txEl>
                                              <p:pRg st="9" end="9"/>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43315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1" fill="hold" grpId="0" nodeType="clickEffect">
                                  <p:stCondLst>
                                    <p:cond delay="0"/>
                                  </p:stCondLst>
                                  <p:childTnLst>
                                    <p:set>
                                      <p:cBhvr>
                                        <p:cTn id="68" dur="1" fill="hold">
                                          <p:stCondLst>
                                            <p:cond delay="0"/>
                                          </p:stCondLst>
                                        </p:cTn>
                                        <p:tgtEl>
                                          <p:spTgt spid="433155">
                                            <p:txEl>
                                              <p:pRg st="10" end="10"/>
                                            </p:txEl>
                                          </p:spTgt>
                                        </p:tgtEl>
                                        <p:attrNameLst>
                                          <p:attrName>style.visibility</p:attrName>
                                        </p:attrNameLst>
                                      </p:cBhvr>
                                      <p:to>
                                        <p:strVal val="visible"/>
                                      </p:to>
                                    </p:set>
                                    <p:anim calcmode="lin" valueType="num">
                                      <p:cBhvr additive="base">
                                        <p:cTn id="69" dur="1000" fill="hold"/>
                                        <p:tgtEl>
                                          <p:spTgt spid="433155">
                                            <p:txEl>
                                              <p:pRg st="10" end="10"/>
                                            </p:txEl>
                                          </p:spTgt>
                                        </p:tgtEl>
                                        <p:attrNameLst>
                                          <p:attrName>ppt_x</p:attrName>
                                        </p:attrNameLst>
                                      </p:cBhvr>
                                      <p:tavLst>
                                        <p:tav tm="0">
                                          <p:val>
                                            <p:strVal val="#ppt_x"/>
                                          </p:val>
                                        </p:tav>
                                        <p:tav tm="100000">
                                          <p:val>
                                            <p:strVal val="#ppt_x"/>
                                          </p:val>
                                        </p:tav>
                                      </p:tavLst>
                                    </p:anim>
                                    <p:anim calcmode="lin" valueType="num">
                                      <p:cBhvr additive="base">
                                        <p:cTn id="70" dur="1000" fill="hold"/>
                                        <p:tgtEl>
                                          <p:spTgt spid="433155">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4" grpId="0" animBg="1" autoUpdateAnimBg="0"/>
      <p:bldP spid="433155"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pPr eaLnBrk="1" hangingPunct="1">
              <a:defRPr/>
            </a:pPr>
            <a:r>
              <a:rPr lang="en-US" smtClean="0"/>
              <a:t>Quale è il quadro attuale? </a:t>
            </a:r>
            <a:endParaRPr lang="en-GB" smtClean="0"/>
          </a:p>
        </p:txBody>
      </p:sp>
      <p:sp>
        <p:nvSpPr>
          <p:cNvPr id="434179" name="Rectangle 3"/>
          <p:cNvSpPr>
            <a:spLocks noGrp="1" noChangeArrowheads="1"/>
          </p:cNvSpPr>
          <p:nvPr>
            <p:ph type="body" idx="1"/>
          </p:nvPr>
        </p:nvSpPr>
        <p:spPr>
          <a:xfrm>
            <a:off x="381000" y="990600"/>
            <a:ext cx="5943600" cy="5486400"/>
          </a:xfrm>
        </p:spPr>
        <p:txBody>
          <a:bodyPr/>
          <a:lstStyle/>
          <a:p>
            <a:pPr eaLnBrk="1" hangingPunct="1">
              <a:lnSpc>
                <a:spcPct val="75000"/>
              </a:lnSpc>
            </a:pPr>
            <a:r>
              <a:rPr lang="en-US" smtClean="0"/>
              <a:t>Dopo vari decenni è emerso una teoria (anni ’70-’80 del ‘900) che gli scienziati chiamano:</a:t>
            </a:r>
          </a:p>
          <a:p>
            <a:pPr lvl="1" eaLnBrk="1" hangingPunct="1">
              <a:lnSpc>
                <a:spcPct val="85000"/>
              </a:lnSpc>
            </a:pPr>
            <a:r>
              <a:rPr lang="en-US" smtClean="0"/>
              <a:t>Il Modello Standard delle Particelle Elementari e delle Interazioni fondamentali</a:t>
            </a:r>
          </a:p>
          <a:p>
            <a:pPr lvl="3" eaLnBrk="1" hangingPunct="1">
              <a:lnSpc>
                <a:spcPct val="75000"/>
              </a:lnSpc>
            </a:pPr>
            <a:r>
              <a:rPr lang="en-US" smtClean="0"/>
              <a:t>Corrisponde ad una classificazione dei </a:t>
            </a:r>
            <a:r>
              <a:rPr lang="en-US" i="1" smtClean="0"/>
              <a:t>mattoni</a:t>
            </a:r>
            <a:r>
              <a:rPr lang="en-US" smtClean="0"/>
              <a:t> fondamentali della materia che noi conosciamo e delle interazioni tra di essi</a:t>
            </a:r>
          </a:p>
          <a:p>
            <a:pPr eaLnBrk="1" hangingPunct="1">
              <a:lnSpc>
                <a:spcPct val="75000"/>
              </a:lnSpc>
            </a:pPr>
            <a:r>
              <a:rPr lang="en-US" smtClean="0"/>
              <a:t>Attenzione: sapere come sono fatti i mattoni non vuol dire capire come è fatto un edificio.</a:t>
            </a:r>
          </a:p>
          <a:p>
            <a:pPr lvl="1" eaLnBrk="1" hangingPunct="1">
              <a:lnSpc>
                <a:spcPct val="85000"/>
              </a:lnSpc>
            </a:pPr>
            <a:r>
              <a:rPr lang="en-US" smtClean="0"/>
              <a:t>Ma se non si capisce come sono fatti i mattoni, non si capiscono davvero come sono fatti gli edifici!</a:t>
            </a:r>
          </a:p>
        </p:txBody>
      </p:sp>
      <p:pic>
        <p:nvPicPr>
          <p:cNvPr id="434180" name="Picture 4" descr="bri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1066800"/>
            <a:ext cx="12430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4181" name="Picture 5" descr="chic-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962400"/>
            <a:ext cx="242252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4178"/>
                                        </p:tgtEl>
                                        <p:attrNameLst>
                                          <p:attrName>style.visibility</p:attrName>
                                        </p:attrNameLst>
                                      </p:cBhvr>
                                      <p:to>
                                        <p:strVal val="visible"/>
                                      </p:to>
                                    </p:set>
                                    <p:anim calcmode="lin" valueType="num">
                                      <p:cBhvr additive="base">
                                        <p:cTn id="7" dur="500" fill="hold"/>
                                        <p:tgtEl>
                                          <p:spTgt spid="434178"/>
                                        </p:tgtEl>
                                        <p:attrNameLst>
                                          <p:attrName>ppt_x</p:attrName>
                                        </p:attrNameLst>
                                      </p:cBhvr>
                                      <p:tavLst>
                                        <p:tav tm="0">
                                          <p:val>
                                            <p:strVal val="0-#ppt_w/2"/>
                                          </p:val>
                                        </p:tav>
                                        <p:tav tm="100000">
                                          <p:val>
                                            <p:strVal val="#ppt_x"/>
                                          </p:val>
                                        </p:tav>
                                      </p:tavLst>
                                    </p:anim>
                                    <p:anim calcmode="lin" valueType="num">
                                      <p:cBhvr additive="base">
                                        <p:cTn id="8" dur="500" fill="hold"/>
                                        <p:tgtEl>
                                          <p:spTgt spid="43417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4179">
                                            <p:txEl>
                                              <p:pRg st="0" end="0"/>
                                            </p:txEl>
                                          </p:spTgt>
                                        </p:tgtEl>
                                        <p:attrNameLst>
                                          <p:attrName>style.visibility</p:attrName>
                                        </p:attrNameLst>
                                      </p:cBhvr>
                                      <p:to>
                                        <p:strVal val="visible"/>
                                      </p:to>
                                    </p:set>
                                    <p:anim calcmode="lin" valueType="num">
                                      <p:cBhvr additive="base">
                                        <p:cTn id="13" dur="500" fill="hold"/>
                                        <p:tgtEl>
                                          <p:spTgt spid="4341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4179">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4179">
                                            <p:txEl>
                                              <p:pRg st="1" end="1"/>
                                            </p:txEl>
                                          </p:spTgt>
                                        </p:tgtEl>
                                        <p:attrNameLst>
                                          <p:attrName>style.visibility</p:attrName>
                                        </p:attrNameLst>
                                      </p:cBhvr>
                                      <p:to>
                                        <p:strVal val="visible"/>
                                      </p:to>
                                    </p:set>
                                    <p:anim calcmode="lin" valueType="num">
                                      <p:cBhvr additive="base">
                                        <p:cTn id="17" dur="500" fill="hold"/>
                                        <p:tgtEl>
                                          <p:spTgt spid="434179">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4179">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4179">
                                            <p:txEl>
                                              <p:pRg st="2" end="2"/>
                                            </p:txEl>
                                          </p:spTgt>
                                        </p:tgtEl>
                                        <p:attrNameLst>
                                          <p:attrName>style.visibility</p:attrName>
                                        </p:attrNameLst>
                                      </p:cBhvr>
                                      <p:to>
                                        <p:strVal val="visible"/>
                                      </p:to>
                                    </p:set>
                                    <p:anim calcmode="lin" valueType="num">
                                      <p:cBhvr additive="base">
                                        <p:cTn id="21" dur="500" fill="hold"/>
                                        <p:tgtEl>
                                          <p:spTgt spid="434179">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4179">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34180"/>
                                        </p:tgtEl>
                                        <p:attrNameLst>
                                          <p:attrName>style.visibility</p:attrName>
                                        </p:attrNameLst>
                                      </p:cBhvr>
                                      <p:to>
                                        <p:strVal val="visible"/>
                                      </p:to>
                                    </p:set>
                                    <p:anim calcmode="lin" valueType="num">
                                      <p:cBhvr additive="base">
                                        <p:cTn id="25" dur="500" fill="hold"/>
                                        <p:tgtEl>
                                          <p:spTgt spid="434180"/>
                                        </p:tgtEl>
                                        <p:attrNameLst>
                                          <p:attrName>ppt_x</p:attrName>
                                        </p:attrNameLst>
                                      </p:cBhvr>
                                      <p:tavLst>
                                        <p:tav tm="0">
                                          <p:val>
                                            <p:strVal val="1+#ppt_w/2"/>
                                          </p:val>
                                        </p:tav>
                                        <p:tav tm="100000">
                                          <p:val>
                                            <p:strVal val="#ppt_x"/>
                                          </p:val>
                                        </p:tav>
                                      </p:tavLst>
                                    </p:anim>
                                    <p:anim calcmode="lin" valueType="num">
                                      <p:cBhvr additive="base">
                                        <p:cTn id="26" dur="500" fill="hold"/>
                                        <p:tgtEl>
                                          <p:spTgt spid="43418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4179">
                                            <p:txEl>
                                              <p:pRg st="3" end="3"/>
                                            </p:txEl>
                                          </p:spTgt>
                                        </p:tgtEl>
                                        <p:attrNameLst>
                                          <p:attrName>style.visibility</p:attrName>
                                        </p:attrNameLst>
                                      </p:cBhvr>
                                      <p:to>
                                        <p:strVal val="visible"/>
                                      </p:to>
                                    </p:set>
                                    <p:anim calcmode="lin" valueType="num">
                                      <p:cBhvr additive="base">
                                        <p:cTn id="31" dur="500" fill="hold"/>
                                        <p:tgtEl>
                                          <p:spTgt spid="43417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4179">
                                            <p:txEl>
                                              <p:pRg st="3" end="3"/>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34179">
                                            <p:txEl>
                                              <p:pRg st="4" end="4"/>
                                            </p:txEl>
                                          </p:spTgt>
                                        </p:tgtEl>
                                        <p:attrNameLst>
                                          <p:attrName>style.visibility</p:attrName>
                                        </p:attrNameLst>
                                      </p:cBhvr>
                                      <p:to>
                                        <p:strVal val="visible"/>
                                      </p:to>
                                    </p:set>
                                    <p:anim calcmode="lin" valueType="num">
                                      <p:cBhvr additive="base">
                                        <p:cTn id="35" dur="500" fill="hold"/>
                                        <p:tgtEl>
                                          <p:spTgt spid="434179">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34179">
                                            <p:txEl>
                                              <p:pRg st="4" end="4"/>
                                            </p:txEl>
                                          </p:spTgt>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434181"/>
                                        </p:tgtEl>
                                        <p:attrNameLst>
                                          <p:attrName>style.visibility</p:attrName>
                                        </p:attrNameLst>
                                      </p:cBhvr>
                                      <p:to>
                                        <p:strVal val="visible"/>
                                      </p:to>
                                    </p:set>
                                    <p:anim calcmode="lin" valueType="num">
                                      <p:cBhvr additive="base">
                                        <p:cTn id="39" dur="1000" fill="hold"/>
                                        <p:tgtEl>
                                          <p:spTgt spid="434181"/>
                                        </p:tgtEl>
                                        <p:attrNameLst>
                                          <p:attrName>ppt_x</p:attrName>
                                        </p:attrNameLst>
                                      </p:cBhvr>
                                      <p:tavLst>
                                        <p:tav tm="0">
                                          <p:val>
                                            <p:strVal val="1+#ppt_w/2"/>
                                          </p:val>
                                        </p:tav>
                                        <p:tav tm="100000">
                                          <p:val>
                                            <p:strVal val="#ppt_x"/>
                                          </p:val>
                                        </p:tav>
                                      </p:tavLst>
                                    </p:anim>
                                    <p:anim calcmode="lin" valueType="num">
                                      <p:cBhvr additive="base">
                                        <p:cTn id="40" dur="1000" fill="hold"/>
                                        <p:tgtEl>
                                          <p:spTgt spid="4341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178" grpId="0" animBg="1" autoUpdateAnimBg="0"/>
      <p:bldP spid="43417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pPr eaLnBrk="1" hangingPunct="1">
              <a:defRPr/>
            </a:pPr>
            <a:r>
              <a:rPr lang="en-US" smtClean="0"/>
              <a:t>Il Modello Standard </a:t>
            </a:r>
            <a:endParaRPr lang="en-GB" smtClean="0"/>
          </a:p>
        </p:txBody>
      </p:sp>
      <p:sp>
        <p:nvSpPr>
          <p:cNvPr id="11267" name="Rectangle 3"/>
          <p:cNvSpPr>
            <a:spLocks noGrp="1" noChangeArrowheads="1"/>
          </p:cNvSpPr>
          <p:nvPr>
            <p:ph type="body" idx="1"/>
          </p:nvPr>
        </p:nvSpPr>
        <p:spPr/>
        <p:txBody>
          <a:bodyPr/>
          <a:lstStyle/>
          <a:p>
            <a:pPr eaLnBrk="1" hangingPunct="1">
              <a:lnSpc>
                <a:spcPct val="75000"/>
              </a:lnSpc>
            </a:pPr>
            <a:r>
              <a:rPr lang="en-US" smtClean="0"/>
              <a:t>Mattoni, sono tutti </a:t>
            </a:r>
            <a:r>
              <a:rPr lang="en-US" i="1" smtClean="0"/>
              <a:t>fermioni</a:t>
            </a:r>
            <a:r>
              <a:rPr lang="en-US" smtClean="0"/>
              <a:t>:</a:t>
            </a:r>
          </a:p>
          <a:p>
            <a:pPr lvl="1" eaLnBrk="1" hangingPunct="1">
              <a:lnSpc>
                <a:spcPct val="85000"/>
              </a:lnSpc>
            </a:pPr>
            <a:r>
              <a:rPr lang="en-US" smtClean="0"/>
              <a:t>Particelle con spin 1/2</a:t>
            </a:r>
          </a:p>
          <a:p>
            <a:pPr lvl="2" eaLnBrk="1" hangingPunct="1">
              <a:lnSpc>
                <a:spcPct val="80000"/>
              </a:lnSpc>
            </a:pPr>
            <a:r>
              <a:rPr lang="en-US" smtClean="0"/>
              <a:t>Leptoni (6)</a:t>
            </a:r>
          </a:p>
          <a:p>
            <a:pPr lvl="3" eaLnBrk="1" hangingPunct="1">
              <a:lnSpc>
                <a:spcPct val="75000"/>
              </a:lnSpc>
            </a:pPr>
            <a:r>
              <a:rPr lang="en-US" smtClean="0"/>
              <a:t>Elettrone, muone, tau (carichi) i parenti stretti senza carica elettrica: i neutrini</a:t>
            </a:r>
          </a:p>
          <a:p>
            <a:pPr lvl="2" eaLnBrk="1" hangingPunct="1">
              <a:lnSpc>
                <a:spcPct val="80000"/>
              </a:lnSpc>
            </a:pPr>
            <a:r>
              <a:rPr lang="en-US" smtClean="0"/>
              <a:t>Quarks (6)</a:t>
            </a:r>
          </a:p>
          <a:p>
            <a:pPr lvl="3" eaLnBrk="1" hangingPunct="1">
              <a:lnSpc>
                <a:spcPct val="75000"/>
              </a:lnSpc>
            </a:pPr>
            <a:r>
              <a:rPr lang="en-US" smtClean="0"/>
              <a:t>Il mondo quotidiano è composto da due soli (up, down), ma gli altri 4 fanno sentire i loro effetti</a:t>
            </a:r>
          </a:p>
          <a:p>
            <a:pPr eaLnBrk="1" hangingPunct="1">
              <a:lnSpc>
                <a:spcPct val="75000"/>
              </a:lnSpc>
            </a:pPr>
            <a:r>
              <a:rPr lang="en-US" smtClean="0"/>
              <a:t>Forze: </a:t>
            </a:r>
          </a:p>
          <a:p>
            <a:pPr lvl="2" eaLnBrk="1" hangingPunct="1">
              <a:lnSpc>
                <a:spcPct val="80000"/>
              </a:lnSpc>
            </a:pPr>
            <a:r>
              <a:rPr lang="en-US" smtClean="0"/>
              <a:t>elettromagnetica, debole, forte, </a:t>
            </a:r>
            <a:r>
              <a:rPr lang="en-US" smtClean="0">
                <a:solidFill>
                  <a:schemeClr val="hlink"/>
                </a:solidFill>
              </a:rPr>
              <a:t>gravitazione</a:t>
            </a:r>
          </a:p>
          <a:p>
            <a:pPr lvl="2" eaLnBrk="1" hangingPunct="1">
              <a:lnSpc>
                <a:spcPct val="80000"/>
              </a:lnSpc>
            </a:pPr>
            <a:r>
              <a:rPr lang="en-US" smtClean="0"/>
              <a:t>Le forze sono </a:t>
            </a:r>
            <a:r>
              <a:rPr lang="en-US" i="1" smtClean="0"/>
              <a:t>mediate</a:t>
            </a:r>
            <a:r>
              <a:rPr lang="en-US" smtClean="0"/>
              <a:t> da particelle particolari</a:t>
            </a:r>
          </a:p>
          <a:p>
            <a:pPr lvl="3" eaLnBrk="1" hangingPunct="1">
              <a:lnSpc>
                <a:spcPct val="75000"/>
              </a:lnSpc>
            </a:pPr>
            <a:r>
              <a:rPr lang="en-US" smtClean="0"/>
              <a:t>Le chiamiamo bosoni</a:t>
            </a:r>
          </a:p>
          <a:p>
            <a:pPr lvl="4" eaLnBrk="1" hangingPunct="1">
              <a:lnSpc>
                <a:spcPct val="70000"/>
              </a:lnSpc>
            </a:pPr>
            <a:r>
              <a:rPr lang="en-US" smtClean="0"/>
              <a:t>Forza elettrodebole (W,Z,</a:t>
            </a:r>
            <a:r>
              <a:rPr lang="en-US" smtClean="0">
                <a:latin typeface="Symbol" pitchFamily="18" charset="2"/>
              </a:rPr>
              <a:t>g</a:t>
            </a:r>
            <a:r>
              <a:rPr lang="en-US" smtClean="0"/>
              <a:t>)</a:t>
            </a:r>
          </a:p>
          <a:p>
            <a:pPr lvl="4" eaLnBrk="1" hangingPunct="1">
              <a:lnSpc>
                <a:spcPct val="70000"/>
              </a:lnSpc>
            </a:pPr>
            <a:r>
              <a:rPr lang="en-US" smtClean="0">
                <a:solidFill>
                  <a:srgbClr val="3365FB"/>
                </a:solidFill>
              </a:rPr>
              <a:t>Forza forte: gluone (g)</a:t>
            </a:r>
          </a:p>
          <a:p>
            <a:pPr lvl="4" eaLnBrk="1" hangingPunct="1">
              <a:lnSpc>
                <a:spcPct val="70000"/>
              </a:lnSpc>
            </a:pPr>
            <a:r>
              <a:rPr lang="en-US" smtClean="0">
                <a:solidFill>
                  <a:schemeClr val="hlink"/>
                </a:solidFill>
              </a:rPr>
              <a:t>Gravitazione: gravitone (Spin 2)</a:t>
            </a:r>
            <a:r>
              <a:rPr lang="en-US" smtClean="0">
                <a:solidFill>
                  <a:schemeClr val="hlink"/>
                </a:solidFill>
                <a:sym typeface="Wingdings" pitchFamily="2" charset="2"/>
              </a:rPr>
              <a:t>non ancora osservato</a:t>
            </a:r>
            <a:endParaRPr lang="en-GB" smtClean="0">
              <a:solidFill>
                <a:schemeClr val="hlink"/>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p:txBody>
          <a:bodyPr/>
          <a:lstStyle/>
          <a:p>
            <a:pPr eaLnBrk="1" hangingPunct="1">
              <a:defRPr/>
            </a:pPr>
            <a:r>
              <a:rPr lang="en-US" smtClean="0"/>
              <a:t>Dentro il nucleo…</a:t>
            </a:r>
            <a:endParaRPr lang="en-GB" smtClean="0"/>
          </a:p>
        </p:txBody>
      </p:sp>
      <p:sp>
        <p:nvSpPr>
          <p:cNvPr id="451587" name="Rectangle 3"/>
          <p:cNvSpPr>
            <a:spLocks noGrp="1" noChangeArrowheads="1"/>
          </p:cNvSpPr>
          <p:nvPr>
            <p:ph type="body" idx="1"/>
          </p:nvPr>
        </p:nvSpPr>
        <p:spPr/>
        <p:txBody>
          <a:bodyPr/>
          <a:lstStyle/>
          <a:p>
            <a:pPr lvl="1" eaLnBrk="1" hangingPunct="1"/>
            <a:r>
              <a:rPr lang="en-US" smtClean="0"/>
              <a:t>Protoni e neutroni sono composti da particelle ancora più piccole (quarks)</a:t>
            </a:r>
          </a:p>
          <a:p>
            <a:pPr lvl="2" eaLnBrk="1" hangingPunct="1"/>
            <a:r>
              <a:rPr lang="en-US" smtClean="0"/>
              <a:t>Carica frazionaria (+2/3, -1/3)</a:t>
            </a:r>
          </a:p>
          <a:p>
            <a:pPr lvl="3" eaLnBrk="1" hangingPunct="1"/>
            <a:r>
              <a:rPr lang="en-US" smtClean="0"/>
              <a:t>Up: carica +2/3</a:t>
            </a:r>
          </a:p>
          <a:p>
            <a:pPr lvl="3" eaLnBrk="1" hangingPunct="1"/>
            <a:r>
              <a:rPr lang="en-US" smtClean="0"/>
              <a:t>Down: carica –1/3</a:t>
            </a:r>
          </a:p>
        </p:txBody>
      </p:sp>
      <p:sp>
        <p:nvSpPr>
          <p:cNvPr id="451589" name="Oval 5"/>
          <p:cNvSpPr>
            <a:spLocks noChangeArrowheads="1"/>
          </p:cNvSpPr>
          <p:nvPr/>
        </p:nvSpPr>
        <p:spPr bwMode="auto">
          <a:xfrm>
            <a:off x="1600200" y="4343400"/>
            <a:ext cx="1665288" cy="1787525"/>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1"/>
          <a:lstStyle/>
          <a:p>
            <a:pPr algn="ctr" eaLnBrk="0" hangingPunct="0">
              <a:defRPr/>
            </a:pPr>
            <a:r>
              <a:rPr lang="en-US" sz="3200">
                <a:solidFill>
                  <a:schemeClr val="tx1"/>
                </a:solidFill>
                <a:latin typeface="Times" pitchFamily="18" charset="0"/>
              </a:rPr>
              <a:t>U</a:t>
            </a:r>
          </a:p>
          <a:p>
            <a:pPr algn="ctr" eaLnBrk="0" hangingPunct="0">
              <a:defRPr/>
            </a:pPr>
            <a:r>
              <a:rPr lang="en-US" sz="3200">
                <a:solidFill>
                  <a:schemeClr val="tx1"/>
                </a:solidFill>
                <a:latin typeface="Times" pitchFamily="18" charset="0"/>
              </a:rPr>
              <a:t>U     D </a:t>
            </a:r>
            <a:endParaRPr lang="en-US">
              <a:solidFill>
                <a:schemeClr val="tx1"/>
              </a:solidFill>
              <a:latin typeface="Times" pitchFamily="18" charset="0"/>
            </a:endParaRPr>
          </a:p>
        </p:txBody>
      </p:sp>
      <p:sp>
        <p:nvSpPr>
          <p:cNvPr id="451590" name="Oval 6"/>
          <p:cNvSpPr>
            <a:spLocks noChangeArrowheads="1"/>
          </p:cNvSpPr>
          <p:nvPr/>
        </p:nvSpPr>
        <p:spPr bwMode="auto">
          <a:xfrm>
            <a:off x="6477000" y="4267200"/>
            <a:ext cx="1665288" cy="1787525"/>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1"/>
          <a:lstStyle/>
          <a:p>
            <a:pPr algn="ctr" eaLnBrk="0" hangingPunct="0">
              <a:defRPr/>
            </a:pPr>
            <a:r>
              <a:rPr lang="en-US" sz="3200">
                <a:solidFill>
                  <a:schemeClr val="tx1"/>
                </a:solidFill>
                <a:latin typeface="Times" pitchFamily="18" charset="0"/>
              </a:rPr>
              <a:t>U</a:t>
            </a:r>
          </a:p>
          <a:p>
            <a:pPr algn="ctr" eaLnBrk="0" hangingPunct="0">
              <a:defRPr/>
            </a:pPr>
            <a:r>
              <a:rPr lang="en-US" sz="3200">
                <a:solidFill>
                  <a:schemeClr val="tx1"/>
                </a:solidFill>
                <a:latin typeface="Times" pitchFamily="18" charset="0"/>
              </a:rPr>
              <a:t>D     D </a:t>
            </a:r>
            <a:endParaRPr lang="en-US">
              <a:solidFill>
                <a:schemeClr val="tx1"/>
              </a:solidFill>
              <a:latin typeface="Times" pitchFamily="18" charset="0"/>
            </a:endParaRPr>
          </a:p>
        </p:txBody>
      </p:sp>
      <p:sp>
        <p:nvSpPr>
          <p:cNvPr id="451591" name="Text Box 7"/>
          <p:cNvSpPr txBox="1">
            <a:spLocks noChangeArrowheads="1"/>
          </p:cNvSpPr>
          <p:nvPr/>
        </p:nvSpPr>
        <p:spPr bwMode="auto">
          <a:xfrm>
            <a:off x="609600" y="3657600"/>
            <a:ext cx="1981200"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a:t>protone (+1)</a:t>
            </a:r>
            <a:endParaRPr lang="en-GB"/>
          </a:p>
        </p:txBody>
      </p:sp>
      <p:sp>
        <p:nvSpPr>
          <p:cNvPr id="451592" name="Text Box 8"/>
          <p:cNvSpPr txBox="1">
            <a:spLocks noChangeArrowheads="1"/>
          </p:cNvSpPr>
          <p:nvPr/>
        </p:nvSpPr>
        <p:spPr bwMode="auto">
          <a:xfrm>
            <a:off x="5867400" y="3733800"/>
            <a:ext cx="2057400"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a:t>neutrone (0)</a:t>
            </a:r>
            <a:endParaRPr lang="en-GB"/>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51586"/>
                                        </p:tgtEl>
                                        <p:attrNameLst>
                                          <p:attrName>style.visibility</p:attrName>
                                        </p:attrNameLst>
                                      </p:cBhvr>
                                      <p:to>
                                        <p:strVal val="visible"/>
                                      </p:to>
                                    </p:set>
                                    <p:anim calcmode="lin" valueType="num">
                                      <p:cBhvr additive="base">
                                        <p:cTn id="7" dur="500" fill="hold"/>
                                        <p:tgtEl>
                                          <p:spTgt spid="451586"/>
                                        </p:tgtEl>
                                        <p:attrNameLst>
                                          <p:attrName>ppt_x</p:attrName>
                                        </p:attrNameLst>
                                      </p:cBhvr>
                                      <p:tavLst>
                                        <p:tav tm="0">
                                          <p:val>
                                            <p:strVal val="0-#ppt_w/2"/>
                                          </p:val>
                                        </p:tav>
                                        <p:tav tm="100000">
                                          <p:val>
                                            <p:strVal val="#ppt_x"/>
                                          </p:val>
                                        </p:tav>
                                      </p:tavLst>
                                    </p:anim>
                                    <p:anim calcmode="lin" valueType="num">
                                      <p:cBhvr additive="base">
                                        <p:cTn id="8" dur="500" fill="hold"/>
                                        <p:tgtEl>
                                          <p:spTgt spid="4515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1587">
                                            <p:txEl>
                                              <p:pRg st="0" end="0"/>
                                            </p:txEl>
                                          </p:spTgt>
                                        </p:tgtEl>
                                        <p:attrNameLst>
                                          <p:attrName>style.visibility</p:attrName>
                                        </p:attrNameLst>
                                      </p:cBhvr>
                                      <p:to>
                                        <p:strVal val="visible"/>
                                      </p:to>
                                    </p:set>
                                    <p:anim calcmode="lin" valueType="num">
                                      <p:cBhvr additive="base">
                                        <p:cTn id="13" dur="500" fill="hold"/>
                                        <p:tgtEl>
                                          <p:spTgt spid="4515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1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1587">
                                            <p:txEl>
                                              <p:pRg st="1" end="1"/>
                                            </p:txEl>
                                          </p:spTgt>
                                        </p:tgtEl>
                                        <p:attrNameLst>
                                          <p:attrName>style.visibility</p:attrName>
                                        </p:attrNameLst>
                                      </p:cBhvr>
                                      <p:to>
                                        <p:strVal val="visible"/>
                                      </p:to>
                                    </p:set>
                                    <p:anim calcmode="lin" valueType="num">
                                      <p:cBhvr additive="base">
                                        <p:cTn id="19" dur="500" fill="hold"/>
                                        <p:tgtEl>
                                          <p:spTgt spid="45158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1587">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51587">
                                            <p:txEl>
                                              <p:pRg st="2" end="2"/>
                                            </p:txEl>
                                          </p:spTgt>
                                        </p:tgtEl>
                                        <p:attrNameLst>
                                          <p:attrName>style.visibility</p:attrName>
                                        </p:attrNameLst>
                                      </p:cBhvr>
                                      <p:to>
                                        <p:strVal val="visible"/>
                                      </p:to>
                                    </p:set>
                                    <p:anim calcmode="lin" valueType="num">
                                      <p:cBhvr additive="base">
                                        <p:cTn id="23" dur="500" fill="hold"/>
                                        <p:tgtEl>
                                          <p:spTgt spid="451587">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51587">
                                            <p:txEl>
                                              <p:pRg st="2" end="2"/>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51587">
                                            <p:txEl>
                                              <p:pRg st="3" end="3"/>
                                            </p:txEl>
                                          </p:spTgt>
                                        </p:tgtEl>
                                        <p:attrNameLst>
                                          <p:attrName>style.visibility</p:attrName>
                                        </p:attrNameLst>
                                      </p:cBhvr>
                                      <p:to>
                                        <p:strVal val="visible"/>
                                      </p:to>
                                    </p:set>
                                    <p:anim calcmode="lin" valueType="num">
                                      <p:cBhvr additive="base">
                                        <p:cTn id="27" dur="500" fill="hold"/>
                                        <p:tgtEl>
                                          <p:spTgt spid="451587">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515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451589"/>
                                        </p:tgtEl>
                                        <p:attrNameLst>
                                          <p:attrName>style.visibility</p:attrName>
                                        </p:attrNameLst>
                                      </p:cBhvr>
                                      <p:to>
                                        <p:strVal val="visible"/>
                                      </p:to>
                                    </p:set>
                                    <p:anim calcmode="lin" valueType="num">
                                      <p:cBhvr additive="base">
                                        <p:cTn id="33" dur="500" fill="hold"/>
                                        <p:tgtEl>
                                          <p:spTgt spid="451589"/>
                                        </p:tgtEl>
                                        <p:attrNameLst>
                                          <p:attrName>ppt_x</p:attrName>
                                        </p:attrNameLst>
                                      </p:cBhvr>
                                      <p:tavLst>
                                        <p:tav tm="0">
                                          <p:val>
                                            <p:strVal val="0-#ppt_w/2"/>
                                          </p:val>
                                        </p:tav>
                                        <p:tav tm="100000">
                                          <p:val>
                                            <p:strVal val="#ppt_x"/>
                                          </p:val>
                                        </p:tav>
                                      </p:tavLst>
                                    </p:anim>
                                    <p:anim calcmode="lin" valueType="num">
                                      <p:cBhvr additive="base">
                                        <p:cTn id="34" dur="500" fill="hold"/>
                                        <p:tgtEl>
                                          <p:spTgt spid="451589"/>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500"/>
                            </p:stCondLst>
                            <p:childTnLst>
                              <p:par>
                                <p:cTn id="36" presetID="2" presetClass="entr" presetSubtype="8" fill="hold" grpId="0" nodeType="afterEffect">
                                  <p:stCondLst>
                                    <p:cond delay="1000"/>
                                  </p:stCondLst>
                                  <p:childTnLst>
                                    <p:set>
                                      <p:cBhvr>
                                        <p:cTn id="37" dur="1" fill="hold">
                                          <p:stCondLst>
                                            <p:cond delay="0"/>
                                          </p:stCondLst>
                                        </p:cTn>
                                        <p:tgtEl>
                                          <p:spTgt spid="451590"/>
                                        </p:tgtEl>
                                        <p:attrNameLst>
                                          <p:attrName>style.visibility</p:attrName>
                                        </p:attrNameLst>
                                      </p:cBhvr>
                                      <p:to>
                                        <p:strVal val="visible"/>
                                      </p:to>
                                    </p:set>
                                    <p:anim calcmode="lin" valueType="num">
                                      <p:cBhvr additive="base">
                                        <p:cTn id="38" dur="500" fill="hold"/>
                                        <p:tgtEl>
                                          <p:spTgt spid="451590"/>
                                        </p:tgtEl>
                                        <p:attrNameLst>
                                          <p:attrName>ppt_x</p:attrName>
                                        </p:attrNameLst>
                                      </p:cBhvr>
                                      <p:tavLst>
                                        <p:tav tm="0">
                                          <p:val>
                                            <p:strVal val="0-#ppt_w/2"/>
                                          </p:val>
                                        </p:tav>
                                        <p:tav tm="100000">
                                          <p:val>
                                            <p:strVal val="#ppt_x"/>
                                          </p:val>
                                        </p:tav>
                                      </p:tavLst>
                                    </p:anim>
                                    <p:anim calcmode="lin" valueType="num">
                                      <p:cBhvr additive="base">
                                        <p:cTn id="39" dur="500" fill="hold"/>
                                        <p:tgtEl>
                                          <p:spTgt spid="451590"/>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451591"/>
                                        </p:tgtEl>
                                        <p:attrNameLst>
                                          <p:attrName>style.visibility</p:attrName>
                                        </p:attrNameLst>
                                      </p:cBhvr>
                                      <p:to>
                                        <p:strVal val="visible"/>
                                      </p:to>
                                    </p:set>
                                    <p:anim calcmode="lin" valueType="num">
                                      <p:cBhvr additive="base">
                                        <p:cTn id="44" dur="500" fill="hold"/>
                                        <p:tgtEl>
                                          <p:spTgt spid="451591"/>
                                        </p:tgtEl>
                                        <p:attrNameLst>
                                          <p:attrName>ppt_x</p:attrName>
                                        </p:attrNameLst>
                                      </p:cBhvr>
                                      <p:tavLst>
                                        <p:tav tm="0">
                                          <p:val>
                                            <p:strVal val="0-#ppt_w/2"/>
                                          </p:val>
                                        </p:tav>
                                        <p:tav tm="100000">
                                          <p:val>
                                            <p:strVal val="#ppt_x"/>
                                          </p:val>
                                        </p:tav>
                                      </p:tavLst>
                                    </p:anim>
                                    <p:anim calcmode="lin" valueType="num">
                                      <p:cBhvr additive="base">
                                        <p:cTn id="45" dur="500" fill="hold"/>
                                        <p:tgtEl>
                                          <p:spTgt spid="451591"/>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500"/>
                            </p:stCondLst>
                            <p:childTnLst>
                              <p:par>
                                <p:cTn id="47" presetID="2" presetClass="entr" presetSubtype="8" fill="hold" grpId="0" nodeType="afterEffect">
                                  <p:stCondLst>
                                    <p:cond delay="1000"/>
                                  </p:stCondLst>
                                  <p:childTnLst>
                                    <p:set>
                                      <p:cBhvr>
                                        <p:cTn id="48" dur="1" fill="hold">
                                          <p:stCondLst>
                                            <p:cond delay="0"/>
                                          </p:stCondLst>
                                        </p:cTn>
                                        <p:tgtEl>
                                          <p:spTgt spid="451592"/>
                                        </p:tgtEl>
                                        <p:attrNameLst>
                                          <p:attrName>style.visibility</p:attrName>
                                        </p:attrNameLst>
                                      </p:cBhvr>
                                      <p:to>
                                        <p:strVal val="visible"/>
                                      </p:to>
                                    </p:set>
                                    <p:anim calcmode="lin" valueType="num">
                                      <p:cBhvr additive="base">
                                        <p:cTn id="49" dur="500" fill="hold"/>
                                        <p:tgtEl>
                                          <p:spTgt spid="451592"/>
                                        </p:tgtEl>
                                        <p:attrNameLst>
                                          <p:attrName>ppt_x</p:attrName>
                                        </p:attrNameLst>
                                      </p:cBhvr>
                                      <p:tavLst>
                                        <p:tav tm="0">
                                          <p:val>
                                            <p:strVal val="0-#ppt_w/2"/>
                                          </p:val>
                                        </p:tav>
                                        <p:tav tm="100000">
                                          <p:val>
                                            <p:strVal val="#ppt_x"/>
                                          </p:val>
                                        </p:tav>
                                      </p:tavLst>
                                    </p:anim>
                                    <p:anim calcmode="lin" valueType="num">
                                      <p:cBhvr additive="base">
                                        <p:cTn id="50" dur="500" fill="hold"/>
                                        <p:tgtEl>
                                          <p:spTgt spid="4515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86" grpId="0" animBg="1" autoUpdateAnimBg="0"/>
      <p:bldP spid="451587" grpId="0" build="p" bldLvl="3" autoUpdateAnimBg="0"/>
      <p:bldP spid="451589" grpId="0" animBg="1" autoUpdateAnimBg="0"/>
      <p:bldP spid="451590" grpId="0" animBg="1" autoUpdateAnimBg="0"/>
      <p:bldP spid="451591" grpId="0" autoUpdateAnimBg="0"/>
      <p:bldP spid="45159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pPr eaLnBrk="1" hangingPunct="1">
              <a:defRPr/>
            </a:pPr>
            <a:r>
              <a:rPr lang="en-US" smtClean="0"/>
              <a:t>Forze/Interazioni?</a:t>
            </a:r>
            <a:endParaRPr lang="en-GB" smtClean="0"/>
          </a:p>
        </p:txBody>
      </p:sp>
      <p:sp>
        <p:nvSpPr>
          <p:cNvPr id="448515" name="Rectangle 3"/>
          <p:cNvSpPr>
            <a:spLocks noGrp="1" noChangeArrowheads="1"/>
          </p:cNvSpPr>
          <p:nvPr>
            <p:ph type="body" idx="1"/>
          </p:nvPr>
        </p:nvSpPr>
        <p:spPr/>
        <p:txBody>
          <a:bodyPr/>
          <a:lstStyle/>
          <a:p>
            <a:pPr lvl="1" eaLnBrk="1" hangingPunct="1">
              <a:buFont typeface="Wingdings 2" pitchFamily="18" charset="2"/>
              <a:buNone/>
            </a:pPr>
            <a:endParaRPr lang="en-US" smtClean="0"/>
          </a:p>
          <a:p>
            <a:pPr lvl="1" eaLnBrk="1" hangingPunct="1"/>
            <a:r>
              <a:rPr lang="en-US" smtClean="0"/>
              <a:t>I quarks interagiscono</a:t>
            </a:r>
            <a:r>
              <a:rPr lang="en-US" i="1" smtClean="0"/>
              <a:t> scambiandosi</a:t>
            </a:r>
            <a:r>
              <a:rPr lang="en-US" smtClean="0"/>
              <a:t> dei “mediatori di forze” (bosoni). I mediatori della forza debole:</a:t>
            </a:r>
          </a:p>
          <a:p>
            <a:pPr lvl="2" eaLnBrk="1" hangingPunct="1"/>
            <a:r>
              <a:rPr lang="en-US" smtClean="0"/>
              <a:t>Vengono osservati nel 1983-1984 (W,Z)</a:t>
            </a:r>
          </a:p>
          <a:p>
            <a:pPr lvl="3" eaLnBrk="1" hangingPunct="1"/>
            <a:r>
              <a:rPr lang="en-US" smtClean="0"/>
              <a:t>Premio Nobel a Carlo Rubbia per la loro scoperta</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endParaRPr lang="en-US" smtClean="0"/>
          </a:p>
          <a:p>
            <a:pPr lvl="2" eaLnBrk="1" hangingPunct="1"/>
            <a:r>
              <a:rPr lang="en-US" smtClean="0"/>
              <a:t>Nella nostra vita un mediatore familiare è il fotone: “media” la forza EM</a:t>
            </a:r>
          </a:p>
          <a:p>
            <a:pPr lvl="3" eaLnBrk="1" hangingPunct="1"/>
            <a:r>
              <a:rPr lang="en-US" smtClean="0"/>
              <a:t>Non ha massa, ma è fratello dello Z!</a:t>
            </a:r>
            <a:endParaRPr lang="en-GB" smtClean="0"/>
          </a:p>
        </p:txBody>
      </p:sp>
      <p:sp>
        <p:nvSpPr>
          <p:cNvPr id="448517" name="Line 5"/>
          <p:cNvSpPr>
            <a:spLocks noChangeShapeType="1"/>
          </p:cNvSpPr>
          <p:nvPr/>
        </p:nvSpPr>
        <p:spPr bwMode="auto">
          <a:xfrm>
            <a:off x="3124200" y="3962400"/>
            <a:ext cx="20574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448518" name="Oval 6"/>
          <p:cNvSpPr>
            <a:spLocks noChangeArrowheads="1"/>
          </p:cNvSpPr>
          <p:nvPr/>
        </p:nvSpPr>
        <p:spPr bwMode="auto">
          <a:xfrm>
            <a:off x="3048000" y="3048000"/>
            <a:ext cx="2209800" cy="1752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19" name="Oval 7"/>
          <p:cNvSpPr>
            <a:spLocks noChangeArrowheads="1"/>
          </p:cNvSpPr>
          <p:nvPr/>
        </p:nvSpPr>
        <p:spPr bwMode="auto">
          <a:xfrm>
            <a:off x="3048000" y="3276600"/>
            <a:ext cx="2209800" cy="1371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0" name="Oval 8"/>
          <p:cNvSpPr>
            <a:spLocks noChangeArrowheads="1"/>
          </p:cNvSpPr>
          <p:nvPr/>
        </p:nvSpPr>
        <p:spPr bwMode="auto">
          <a:xfrm>
            <a:off x="3048000" y="3505200"/>
            <a:ext cx="2209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1" name="Oval 9"/>
          <p:cNvSpPr>
            <a:spLocks noChangeArrowheads="1"/>
          </p:cNvSpPr>
          <p:nvPr/>
        </p:nvSpPr>
        <p:spPr bwMode="auto">
          <a:xfrm>
            <a:off x="3048000" y="3657600"/>
            <a:ext cx="2209800" cy="609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2" name="Oval 10"/>
          <p:cNvSpPr>
            <a:spLocks noChangeArrowheads="1"/>
          </p:cNvSpPr>
          <p:nvPr/>
        </p:nvSpPr>
        <p:spPr bwMode="auto">
          <a:xfrm>
            <a:off x="2667000" y="3581400"/>
            <a:ext cx="762000" cy="762000"/>
          </a:xfrm>
          <a:prstGeom prst="ellipse">
            <a:avLst/>
          </a:prstGeom>
          <a:gradFill rotWithShape="0">
            <a:gsLst>
              <a:gs pos="0">
                <a:srgbClr val="47765E"/>
              </a:gs>
              <a:gs pos="50000">
                <a:srgbClr val="99FFCC"/>
              </a:gs>
              <a:gs pos="100000">
                <a:srgbClr val="47765E"/>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3" name="AutoShape 11"/>
          <p:cNvSpPr>
            <a:spLocks noChangeArrowheads="1"/>
          </p:cNvSpPr>
          <p:nvPr/>
        </p:nvSpPr>
        <p:spPr bwMode="auto">
          <a:xfrm>
            <a:off x="3429000" y="3429000"/>
            <a:ext cx="1219200" cy="3810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4" name="AutoShape 12"/>
          <p:cNvSpPr>
            <a:spLocks noChangeArrowheads="1"/>
          </p:cNvSpPr>
          <p:nvPr/>
        </p:nvSpPr>
        <p:spPr bwMode="auto">
          <a:xfrm rot="10713129">
            <a:off x="3505200" y="4038600"/>
            <a:ext cx="1219200" cy="3810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40" y="5399"/>
                  <a:pt x="5432" y="7781"/>
                  <a:pt x="5400" y="10740"/>
                </a:cubicBezTo>
                <a:lnTo>
                  <a:pt x="0" y="10681"/>
                </a:lnTo>
                <a:cubicBezTo>
                  <a:pt x="65" y="4763"/>
                  <a:pt x="4881"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448525" name="Oval 13"/>
          <p:cNvSpPr>
            <a:spLocks noChangeArrowheads="1"/>
          </p:cNvSpPr>
          <p:nvPr/>
        </p:nvSpPr>
        <p:spPr bwMode="auto">
          <a:xfrm>
            <a:off x="4787900" y="3500438"/>
            <a:ext cx="762000" cy="762000"/>
          </a:xfrm>
          <a:prstGeom prst="ellipse">
            <a:avLst/>
          </a:prstGeom>
          <a:gradFill rotWithShape="0">
            <a:gsLst>
              <a:gs pos="0">
                <a:srgbClr val="764776"/>
              </a:gs>
              <a:gs pos="50000">
                <a:srgbClr val="FF99FF"/>
              </a:gs>
              <a:gs pos="100000">
                <a:srgbClr val="76477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13325" name="Text Box 14"/>
          <p:cNvSpPr txBox="1">
            <a:spLocks noChangeArrowheads="1"/>
          </p:cNvSpPr>
          <p:nvPr/>
        </p:nvSpPr>
        <p:spPr bwMode="auto">
          <a:xfrm>
            <a:off x="6011863" y="3068638"/>
            <a:ext cx="2016125"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it-IT"/>
              <a:t>W, Z, </a:t>
            </a:r>
            <a:r>
              <a:rPr lang="it-IT" b="1">
                <a:latin typeface="Symbol" pitchFamily="18" charset="2"/>
              </a:rPr>
              <a:t>g</a:t>
            </a:r>
            <a:r>
              <a:rPr lang="it-IT"/>
              <a:t>,</a:t>
            </a:r>
          </a:p>
        </p:txBody>
      </p:sp>
      <p:sp>
        <p:nvSpPr>
          <p:cNvPr id="13326" name="Line 15"/>
          <p:cNvSpPr>
            <a:spLocks noChangeShapeType="1"/>
          </p:cNvSpPr>
          <p:nvPr/>
        </p:nvSpPr>
        <p:spPr bwMode="auto">
          <a:xfrm flipH="1">
            <a:off x="4500563" y="3284538"/>
            <a:ext cx="1511300" cy="288925"/>
          </a:xfrm>
          <a:prstGeom prst="line">
            <a:avLst/>
          </a:prstGeom>
          <a:noFill/>
          <a:ln w="5715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a:p>
        </p:txBody>
      </p:sp>
      <p:sp>
        <p:nvSpPr>
          <p:cNvPr id="17423" name="Text Box 16"/>
          <p:cNvSpPr txBox="1">
            <a:spLocks noChangeArrowheads="1"/>
          </p:cNvSpPr>
          <p:nvPr/>
        </p:nvSpPr>
        <p:spPr bwMode="auto">
          <a:xfrm rot="-5400000">
            <a:off x="7234238" y="2611438"/>
            <a:ext cx="914400" cy="24955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eaLnBrk="1" hangingPunct="1">
              <a:spcBef>
                <a:spcPct val="50000"/>
              </a:spcBef>
            </a:pPr>
            <a:r>
              <a:rPr lang="it-IT">
                <a:solidFill>
                  <a:schemeClr val="tx1"/>
                </a:solidFill>
              </a:rPr>
              <a:t>Forza Elettrodebole</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48514"/>
                                        </p:tgtEl>
                                        <p:attrNameLst>
                                          <p:attrName>style.visibility</p:attrName>
                                        </p:attrNameLst>
                                      </p:cBhvr>
                                      <p:to>
                                        <p:strVal val="visible"/>
                                      </p:to>
                                    </p:set>
                                    <p:anim calcmode="lin" valueType="num">
                                      <p:cBhvr additive="base">
                                        <p:cTn id="7" dur="500" fill="hold"/>
                                        <p:tgtEl>
                                          <p:spTgt spid="448514"/>
                                        </p:tgtEl>
                                        <p:attrNameLst>
                                          <p:attrName>ppt_x</p:attrName>
                                        </p:attrNameLst>
                                      </p:cBhvr>
                                      <p:tavLst>
                                        <p:tav tm="0">
                                          <p:val>
                                            <p:strVal val="0-#ppt_w/2"/>
                                          </p:val>
                                        </p:tav>
                                        <p:tav tm="100000">
                                          <p:val>
                                            <p:strVal val="#ppt_x"/>
                                          </p:val>
                                        </p:tav>
                                      </p:tavLst>
                                    </p:anim>
                                    <p:anim calcmode="lin" valueType="num">
                                      <p:cBhvr additive="base">
                                        <p:cTn id="8" dur="500" fill="hold"/>
                                        <p:tgtEl>
                                          <p:spTgt spid="4485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8515">
                                            <p:txEl>
                                              <p:pRg st="1" end="1"/>
                                            </p:txEl>
                                          </p:spTgt>
                                        </p:tgtEl>
                                        <p:attrNameLst>
                                          <p:attrName>style.visibility</p:attrName>
                                        </p:attrNameLst>
                                      </p:cBhvr>
                                      <p:to>
                                        <p:strVal val="visible"/>
                                      </p:to>
                                    </p:set>
                                    <p:anim calcmode="lin" valueType="num">
                                      <p:cBhvr additive="base">
                                        <p:cTn id="13" dur="500" fill="hold"/>
                                        <p:tgtEl>
                                          <p:spTgt spid="448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8515">
                                            <p:txEl>
                                              <p:pRg st="1" end="1"/>
                                            </p:txEl>
                                          </p:spTgt>
                                        </p:tgtEl>
                                        <p:attrNameLst>
                                          <p:attrName>ppt_y</p:attrName>
                                        </p:attrNameLst>
                                      </p:cBhvr>
                                      <p:tavLst>
                                        <p:tav tm="0">
                                          <p:val>
                                            <p:strVal val="#ppt_y"/>
                                          </p:val>
                                        </p:tav>
                                        <p:tav tm="100000">
                                          <p:val>
                                            <p:strVal val="#ppt_y"/>
                                          </p:val>
                                        </p:tav>
                                      </p:tavLst>
                                    </p:anim>
                                  </p:childTnLst>
                                </p:cTn>
                              </p:par>
                              <p:par>
                                <p:cTn id="15" presetID="3" presetClass="entr" presetSubtype="10" fill="hold" grpId="0" nodeType="withEffect">
                                  <p:stCondLst>
                                    <p:cond delay="0"/>
                                  </p:stCondLst>
                                  <p:childTnLst>
                                    <p:set>
                                      <p:cBhvr>
                                        <p:cTn id="16" dur="1" fill="hold">
                                          <p:stCondLst>
                                            <p:cond delay="0"/>
                                          </p:stCondLst>
                                        </p:cTn>
                                        <p:tgtEl>
                                          <p:spTgt spid="448525"/>
                                        </p:tgtEl>
                                        <p:attrNameLst>
                                          <p:attrName>style.visibility</p:attrName>
                                        </p:attrNameLst>
                                      </p:cBhvr>
                                      <p:to>
                                        <p:strVal val="visible"/>
                                      </p:to>
                                    </p:set>
                                    <p:animEffect transition="in" filter="blinds(horizontal)">
                                      <p:cBhvr>
                                        <p:cTn id="17" dur="500"/>
                                        <p:tgtEl>
                                          <p:spTgt spid="44852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448522"/>
                                        </p:tgtEl>
                                        <p:attrNameLst>
                                          <p:attrName>style.visibility</p:attrName>
                                        </p:attrNameLst>
                                      </p:cBhvr>
                                      <p:to>
                                        <p:strVal val="visible"/>
                                      </p:to>
                                    </p:set>
                                    <p:animEffect transition="in" filter="blinds(horizontal)">
                                      <p:cBhvr>
                                        <p:cTn id="20" dur="500"/>
                                        <p:tgtEl>
                                          <p:spTgt spid="448522"/>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448524"/>
                                        </p:tgtEl>
                                        <p:attrNameLst>
                                          <p:attrName>style.visibility</p:attrName>
                                        </p:attrNameLst>
                                      </p:cBhvr>
                                      <p:to>
                                        <p:strVal val="visible"/>
                                      </p:to>
                                    </p:set>
                                    <p:animEffect transition="in" filter="blinds(horizontal)">
                                      <p:cBhvr>
                                        <p:cTn id="23" dur="500"/>
                                        <p:tgtEl>
                                          <p:spTgt spid="448524"/>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448523"/>
                                        </p:tgtEl>
                                        <p:attrNameLst>
                                          <p:attrName>style.visibility</p:attrName>
                                        </p:attrNameLst>
                                      </p:cBhvr>
                                      <p:to>
                                        <p:strVal val="visible"/>
                                      </p:to>
                                    </p:set>
                                    <p:animEffect transition="in" filter="blinds(horizontal)">
                                      <p:cBhvr>
                                        <p:cTn id="26" dur="500"/>
                                        <p:tgtEl>
                                          <p:spTgt spid="448523"/>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448517"/>
                                        </p:tgtEl>
                                        <p:attrNameLst>
                                          <p:attrName>style.visibility</p:attrName>
                                        </p:attrNameLst>
                                      </p:cBhvr>
                                      <p:to>
                                        <p:strVal val="visible"/>
                                      </p:to>
                                    </p:set>
                                    <p:animEffect transition="in" filter="slide(fromBottom)">
                                      <p:cBhvr>
                                        <p:cTn id="29" dur="500"/>
                                        <p:tgtEl>
                                          <p:spTgt spid="44851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448519"/>
                                        </p:tgtEl>
                                        <p:attrNameLst>
                                          <p:attrName>style.visibility</p:attrName>
                                        </p:attrNameLst>
                                      </p:cBhvr>
                                      <p:to>
                                        <p:strVal val="visible"/>
                                      </p:to>
                                    </p:set>
                                    <p:animEffect transition="in" filter="blinds(horizontal)">
                                      <p:cBhvr>
                                        <p:cTn id="32" dur="500"/>
                                        <p:tgtEl>
                                          <p:spTgt spid="44851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448518"/>
                                        </p:tgtEl>
                                        <p:attrNameLst>
                                          <p:attrName>style.visibility</p:attrName>
                                        </p:attrNameLst>
                                      </p:cBhvr>
                                      <p:to>
                                        <p:strVal val="visible"/>
                                      </p:to>
                                    </p:set>
                                    <p:animEffect transition="in" filter="blinds(horizontal)">
                                      <p:cBhvr>
                                        <p:cTn id="35" dur="500"/>
                                        <p:tgtEl>
                                          <p:spTgt spid="448518"/>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448521"/>
                                        </p:tgtEl>
                                        <p:attrNameLst>
                                          <p:attrName>style.visibility</p:attrName>
                                        </p:attrNameLst>
                                      </p:cBhvr>
                                      <p:to>
                                        <p:strVal val="visible"/>
                                      </p:to>
                                    </p:set>
                                    <p:animEffect transition="in" filter="blinds(horizontal)">
                                      <p:cBhvr>
                                        <p:cTn id="38" dur="500"/>
                                        <p:tgtEl>
                                          <p:spTgt spid="448521"/>
                                        </p:tgtEl>
                                      </p:cBhvr>
                                    </p:animEffect>
                                  </p:childTnLst>
                                </p:cTn>
                              </p:par>
                              <p:par>
                                <p:cTn id="39" presetID="3" presetClass="entr" presetSubtype="10" fill="hold" grpId="1" nodeType="withEffect">
                                  <p:stCondLst>
                                    <p:cond delay="0"/>
                                  </p:stCondLst>
                                  <p:childTnLst>
                                    <p:set>
                                      <p:cBhvr>
                                        <p:cTn id="40" dur="1" fill="hold">
                                          <p:stCondLst>
                                            <p:cond delay="0"/>
                                          </p:stCondLst>
                                        </p:cTn>
                                        <p:tgtEl>
                                          <p:spTgt spid="448524"/>
                                        </p:tgtEl>
                                        <p:attrNameLst>
                                          <p:attrName>style.visibility</p:attrName>
                                        </p:attrNameLst>
                                      </p:cBhvr>
                                      <p:to>
                                        <p:strVal val="visible"/>
                                      </p:to>
                                    </p:set>
                                    <p:animEffect transition="in" filter="blinds(horizontal)">
                                      <p:cBhvr>
                                        <p:cTn id="41" dur="500"/>
                                        <p:tgtEl>
                                          <p:spTgt spid="44852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2" fill="hold" nodeType="clickEffect">
                                  <p:stCondLst>
                                    <p:cond delay="0"/>
                                  </p:stCondLst>
                                  <p:childTnLst>
                                    <p:set>
                                      <p:cBhvr>
                                        <p:cTn id="45" dur="1" fill="hold">
                                          <p:stCondLst>
                                            <p:cond delay="0"/>
                                          </p:stCondLst>
                                        </p:cTn>
                                        <p:tgtEl>
                                          <p:spTgt spid="448515">
                                            <p:txEl>
                                              <p:pRg st="2" end="2"/>
                                            </p:txEl>
                                          </p:spTgt>
                                        </p:tgtEl>
                                        <p:attrNameLst>
                                          <p:attrName>style.visibility</p:attrName>
                                        </p:attrNameLst>
                                      </p:cBhvr>
                                      <p:to>
                                        <p:strVal val="visible"/>
                                      </p:to>
                                    </p:set>
                                    <p:animEffect transition="in" filter="slide(fromRight)">
                                      <p:cBhvr>
                                        <p:cTn id="46" dur="500"/>
                                        <p:tgtEl>
                                          <p:spTgt spid="448515">
                                            <p:txEl>
                                              <p:pRg st="2" end="2"/>
                                            </p:txEl>
                                          </p:spTgt>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448520"/>
                                        </p:tgtEl>
                                        <p:attrNameLst>
                                          <p:attrName>style.visibility</p:attrName>
                                        </p:attrNameLst>
                                      </p:cBhvr>
                                      <p:to>
                                        <p:strVal val="visible"/>
                                      </p:to>
                                    </p:set>
                                    <p:animEffect transition="in" filter="blinds(horizontal)">
                                      <p:cBhvr>
                                        <p:cTn id="49" dur="500"/>
                                        <p:tgtEl>
                                          <p:spTgt spid="448520"/>
                                        </p:tgtEl>
                                      </p:cBhvr>
                                    </p:animEffect>
                                  </p:childTnLst>
                                </p:cTn>
                              </p:par>
                              <p:par>
                                <p:cTn id="50" presetID="12" presetClass="entr" presetSubtype="2" fill="hold" nodeType="withEffect">
                                  <p:stCondLst>
                                    <p:cond delay="0"/>
                                  </p:stCondLst>
                                  <p:childTnLst>
                                    <p:set>
                                      <p:cBhvr>
                                        <p:cTn id="51" dur="1" fill="hold">
                                          <p:stCondLst>
                                            <p:cond delay="0"/>
                                          </p:stCondLst>
                                        </p:cTn>
                                        <p:tgtEl>
                                          <p:spTgt spid="448515">
                                            <p:txEl>
                                              <p:pRg st="3" end="3"/>
                                            </p:txEl>
                                          </p:spTgt>
                                        </p:tgtEl>
                                        <p:attrNameLst>
                                          <p:attrName>style.visibility</p:attrName>
                                        </p:attrNameLst>
                                      </p:cBhvr>
                                      <p:to>
                                        <p:strVal val="visible"/>
                                      </p:to>
                                    </p:set>
                                    <p:animEffect transition="in" filter="slide(fromRight)">
                                      <p:cBhvr>
                                        <p:cTn id="52" dur="500"/>
                                        <p:tgtEl>
                                          <p:spTgt spid="448515">
                                            <p:txEl>
                                              <p:pRg st="3" end="3"/>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325"/>
                                        </p:tgtEl>
                                        <p:attrNameLst>
                                          <p:attrName>style.visibility</p:attrName>
                                        </p:attrNameLst>
                                      </p:cBhvr>
                                      <p:to>
                                        <p:strVal val="visible"/>
                                      </p:to>
                                    </p:set>
                                    <p:anim calcmode="lin" valueType="num">
                                      <p:cBhvr additive="base">
                                        <p:cTn id="57" dur="500" fill="hold"/>
                                        <p:tgtEl>
                                          <p:spTgt spid="13325"/>
                                        </p:tgtEl>
                                        <p:attrNameLst>
                                          <p:attrName>ppt_x</p:attrName>
                                        </p:attrNameLst>
                                      </p:cBhvr>
                                      <p:tavLst>
                                        <p:tav tm="0">
                                          <p:val>
                                            <p:strVal val="#ppt_x"/>
                                          </p:val>
                                        </p:tav>
                                        <p:tav tm="100000">
                                          <p:val>
                                            <p:strVal val="#ppt_x"/>
                                          </p:val>
                                        </p:tav>
                                      </p:tavLst>
                                    </p:anim>
                                    <p:anim calcmode="lin" valueType="num">
                                      <p:cBhvr additive="base">
                                        <p:cTn id="58" dur="500" fill="hold"/>
                                        <p:tgtEl>
                                          <p:spTgt spid="13325"/>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326"/>
                                        </p:tgtEl>
                                        <p:attrNameLst>
                                          <p:attrName>style.visibility</p:attrName>
                                        </p:attrNameLst>
                                      </p:cBhvr>
                                      <p:to>
                                        <p:strVal val="visible"/>
                                      </p:to>
                                    </p:set>
                                    <p:anim calcmode="lin" valueType="num">
                                      <p:cBhvr additive="base">
                                        <p:cTn id="63" dur="500" fill="hold"/>
                                        <p:tgtEl>
                                          <p:spTgt spid="13326"/>
                                        </p:tgtEl>
                                        <p:attrNameLst>
                                          <p:attrName>ppt_x</p:attrName>
                                        </p:attrNameLst>
                                      </p:cBhvr>
                                      <p:tavLst>
                                        <p:tav tm="0">
                                          <p:val>
                                            <p:strVal val="#ppt_x"/>
                                          </p:val>
                                        </p:tav>
                                        <p:tav tm="100000">
                                          <p:val>
                                            <p:strVal val="#ppt_x"/>
                                          </p:val>
                                        </p:tav>
                                      </p:tavLst>
                                    </p:anim>
                                    <p:anim calcmode="lin" valueType="num">
                                      <p:cBhvr additive="base">
                                        <p:cTn id="64" dur="500" fill="hold"/>
                                        <p:tgtEl>
                                          <p:spTgt spid="13326"/>
                                        </p:tgtEl>
                                        <p:attrNameLst>
                                          <p:attrName>ppt_y</p:attrName>
                                        </p:attrNameLst>
                                      </p:cBhvr>
                                      <p:tavLst>
                                        <p:tav tm="0">
                                          <p:val>
                                            <p:strVal val="1+#ppt_h/2"/>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7423"/>
                                        </p:tgtEl>
                                        <p:attrNameLst>
                                          <p:attrName>style.visibility</p:attrName>
                                        </p:attrNameLst>
                                      </p:cBhvr>
                                      <p:to>
                                        <p:strVal val="visible"/>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2" fill="hold" nodeType="clickEffect">
                                  <p:stCondLst>
                                    <p:cond delay="0"/>
                                  </p:stCondLst>
                                  <p:childTnLst>
                                    <p:set>
                                      <p:cBhvr>
                                        <p:cTn id="72" dur="1" fill="hold">
                                          <p:stCondLst>
                                            <p:cond delay="0"/>
                                          </p:stCondLst>
                                        </p:cTn>
                                        <p:tgtEl>
                                          <p:spTgt spid="448515">
                                            <p:txEl>
                                              <p:pRg st="4" end="4"/>
                                            </p:txEl>
                                          </p:spTgt>
                                        </p:tgtEl>
                                        <p:attrNameLst>
                                          <p:attrName>style.visibility</p:attrName>
                                        </p:attrNameLst>
                                      </p:cBhvr>
                                      <p:to>
                                        <p:strVal val="visible"/>
                                      </p:to>
                                    </p:set>
                                    <p:anim calcmode="lin" valueType="num">
                                      <p:cBhvr additive="base">
                                        <p:cTn id="73" dur="500" fill="hold"/>
                                        <p:tgtEl>
                                          <p:spTgt spid="448515">
                                            <p:txEl>
                                              <p:pRg st="4" end="4"/>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448515">
                                            <p:txEl>
                                              <p:pRg st="4" end="4"/>
                                            </p:txEl>
                                          </p:spTgt>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448515">
                                            <p:txEl>
                                              <p:pRg st="5" end="5"/>
                                            </p:txEl>
                                          </p:spTgt>
                                        </p:tgtEl>
                                        <p:attrNameLst>
                                          <p:attrName>style.visibility</p:attrName>
                                        </p:attrNameLst>
                                      </p:cBhvr>
                                      <p:to>
                                        <p:strVal val="visible"/>
                                      </p:to>
                                    </p:set>
                                    <p:anim calcmode="lin" valueType="num">
                                      <p:cBhvr additive="base">
                                        <p:cTn id="77" dur="500" fill="hold"/>
                                        <p:tgtEl>
                                          <p:spTgt spid="448515">
                                            <p:txEl>
                                              <p:pRg st="5" end="5"/>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4485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4" grpId="0" animBg="1" autoUpdateAnimBg="0"/>
      <p:bldP spid="448515" grpId="0" build="p" bldLvl="3" autoUpdateAnimBg="0"/>
      <p:bldP spid="448517" grpId="0" animBg="1"/>
      <p:bldP spid="448518" grpId="0" animBg="1"/>
      <p:bldP spid="448519" grpId="0" animBg="1"/>
      <p:bldP spid="448520" grpId="0" animBg="1"/>
      <p:bldP spid="448521" grpId="0" animBg="1"/>
      <p:bldP spid="448522" grpId="0" animBg="1"/>
      <p:bldP spid="448523" grpId="0" animBg="1"/>
      <p:bldP spid="448524" grpId="0" animBg="1"/>
      <p:bldP spid="448524" grpId="1" animBg="1"/>
      <p:bldP spid="448525" grpId="0" animBg="1"/>
      <p:bldP spid="13325" grpId="0"/>
      <p:bldP spid="13326" grpId="0" animBg="1"/>
      <p:bldP spid="174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p:txBody>
          <a:bodyPr/>
          <a:lstStyle/>
          <a:p>
            <a:pPr eaLnBrk="1" hangingPunct="1">
              <a:defRPr/>
            </a:pPr>
            <a:r>
              <a:rPr lang="en-US" smtClean="0"/>
              <a:t>I mattoni ed (i) cementi</a:t>
            </a:r>
            <a:endParaRPr lang="en-GB" smtClean="0"/>
          </a:p>
        </p:txBody>
      </p:sp>
      <p:sp>
        <p:nvSpPr>
          <p:cNvPr id="14339" name="Rectangle 3"/>
          <p:cNvSpPr>
            <a:spLocks noGrp="1" noChangeArrowheads="1"/>
          </p:cNvSpPr>
          <p:nvPr>
            <p:ph type="body" sz="half" idx="1"/>
          </p:nvPr>
        </p:nvSpPr>
        <p:spPr/>
        <p:txBody>
          <a:bodyPr/>
          <a:lstStyle/>
          <a:p>
            <a:pPr eaLnBrk="1" hangingPunct="1"/>
            <a:r>
              <a:rPr lang="en-US" sz="2400" dirty="0" err="1" smtClean="0"/>
              <a:t>Abbiamo</a:t>
            </a:r>
            <a:r>
              <a:rPr lang="en-US" sz="2400" dirty="0" smtClean="0"/>
              <a:t> la </a:t>
            </a:r>
            <a:r>
              <a:rPr lang="en-US" sz="2400" dirty="0" err="1" smtClean="0"/>
              <a:t>materia</a:t>
            </a:r>
            <a:r>
              <a:rPr lang="en-US" sz="2400" dirty="0" smtClean="0"/>
              <a:t> </a:t>
            </a:r>
            <a:r>
              <a:rPr lang="en-US" sz="2400" dirty="0" err="1" smtClean="0"/>
              <a:t>ed</a:t>
            </a:r>
            <a:r>
              <a:rPr lang="en-US" sz="2400" dirty="0" smtClean="0"/>
              <a:t> </a:t>
            </a:r>
            <a:r>
              <a:rPr lang="en-US" sz="2400" dirty="0" err="1" smtClean="0"/>
              <a:t>abbiamo</a:t>
            </a:r>
            <a:r>
              <a:rPr lang="en-US" sz="2400" dirty="0" smtClean="0"/>
              <a:t> le </a:t>
            </a:r>
            <a:r>
              <a:rPr lang="en-US" sz="2400" dirty="0" err="1" smtClean="0"/>
              <a:t>particelle</a:t>
            </a:r>
            <a:r>
              <a:rPr lang="en-US" sz="2400" dirty="0" smtClean="0"/>
              <a:t> </a:t>
            </a:r>
            <a:r>
              <a:rPr lang="en-US" sz="2400" dirty="0" err="1" smtClean="0"/>
              <a:t>che</a:t>
            </a:r>
            <a:r>
              <a:rPr lang="en-US" sz="2400" dirty="0" smtClean="0"/>
              <a:t> </a:t>
            </a:r>
            <a:r>
              <a:rPr lang="en-US" sz="2400" i="1" dirty="0" err="1" smtClean="0"/>
              <a:t>portano</a:t>
            </a:r>
            <a:r>
              <a:rPr lang="en-US" sz="2400" dirty="0" smtClean="0"/>
              <a:t> le </a:t>
            </a:r>
            <a:r>
              <a:rPr lang="en-US" sz="2400" dirty="0" err="1" smtClean="0"/>
              <a:t>interazioni</a:t>
            </a:r>
            <a:r>
              <a:rPr lang="en-US" sz="2400" dirty="0" smtClean="0"/>
              <a:t>..</a:t>
            </a:r>
          </a:p>
          <a:p>
            <a:pPr lvl="1" eaLnBrk="1" hangingPunct="1"/>
            <a:r>
              <a:rPr lang="en-US" sz="2000" dirty="0" smtClean="0"/>
              <a:t>Ma chi </a:t>
            </a:r>
            <a:r>
              <a:rPr lang="en-US" sz="2000" dirty="0" err="1" smtClean="0"/>
              <a:t>fornisce</a:t>
            </a:r>
            <a:r>
              <a:rPr lang="en-US" sz="2000" dirty="0" smtClean="0"/>
              <a:t> masse a </a:t>
            </a:r>
            <a:r>
              <a:rPr lang="en-US" sz="2000" dirty="0" err="1" smtClean="0"/>
              <a:t>tutte</a:t>
            </a:r>
            <a:r>
              <a:rPr lang="en-US" sz="2000" dirty="0" smtClean="0"/>
              <a:t> le </a:t>
            </a:r>
            <a:r>
              <a:rPr lang="en-US" sz="2000" dirty="0" err="1" smtClean="0"/>
              <a:t>altre</a:t>
            </a:r>
            <a:r>
              <a:rPr lang="en-US" sz="2000" dirty="0" smtClean="0"/>
              <a:t> </a:t>
            </a:r>
            <a:r>
              <a:rPr lang="en-US" sz="2000" dirty="0" err="1" smtClean="0"/>
              <a:t>particelle</a:t>
            </a:r>
            <a:r>
              <a:rPr lang="en-US" sz="2000" dirty="0" smtClean="0"/>
              <a:t>?</a:t>
            </a:r>
          </a:p>
          <a:p>
            <a:pPr lvl="2" eaLnBrk="1" hangingPunct="1"/>
            <a:r>
              <a:rPr lang="en-US" sz="2000" dirty="0" err="1" smtClean="0">
                <a:solidFill>
                  <a:schemeClr val="hlink"/>
                </a:solidFill>
              </a:rPr>
              <a:t>Pensiamo</a:t>
            </a:r>
            <a:r>
              <a:rPr lang="en-US" sz="2000" dirty="0" smtClean="0"/>
              <a:t> </a:t>
            </a:r>
            <a:r>
              <a:rPr lang="en-US" sz="2000" dirty="0" err="1" smtClean="0"/>
              <a:t>sia</a:t>
            </a:r>
            <a:r>
              <a:rPr lang="en-US" sz="2000" dirty="0" smtClean="0"/>
              <a:t> la </a:t>
            </a:r>
            <a:r>
              <a:rPr lang="en-US" sz="2000" dirty="0" err="1" smtClean="0"/>
              <a:t>particella</a:t>
            </a:r>
            <a:r>
              <a:rPr lang="en-US" sz="2000" dirty="0" smtClean="0"/>
              <a:t> di Higgs</a:t>
            </a:r>
          </a:p>
          <a:p>
            <a:pPr lvl="2" eaLnBrk="1" hangingPunct="1"/>
            <a:endParaRPr lang="en-US" sz="2000" dirty="0" smtClean="0"/>
          </a:p>
          <a:p>
            <a:pPr lvl="1" eaLnBrk="1" hangingPunct="1"/>
            <a:r>
              <a:rPr lang="en-US" sz="2000" dirty="0" smtClean="0"/>
              <a:t>È </a:t>
            </a:r>
            <a:r>
              <a:rPr lang="en-US" sz="2000" dirty="0" err="1" smtClean="0"/>
              <a:t>una</a:t>
            </a:r>
            <a:r>
              <a:rPr lang="en-US" sz="2000" dirty="0" smtClean="0"/>
              <a:t> </a:t>
            </a:r>
            <a:r>
              <a:rPr lang="en-US" sz="2000" dirty="0" err="1" smtClean="0"/>
              <a:t>particella</a:t>
            </a:r>
            <a:r>
              <a:rPr lang="en-US" sz="2000" dirty="0" smtClean="0"/>
              <a:t> </a:t>
            </a:r>
            <a:r>
              <a:rPr lang="en-US" sz="2000" dirty="0" err="1" smtClean="0"/>
              <a:t>osservata</a:t>
            </a:r>
            <a:endParaRPr lang="en-US" sz="2000" dirty="0" smtClean="0"/>
          </a:p>
          <a:p>
            <a:pPr marL="457200" lvl="1" indent="0" eaLnBrk="1" hangingPunct="1">
              <a:buNone/>
            </a:pPr>
            <a:r>
              <a:rPr lang="en-US" sz="2000" dirty="0"/>
              <a:t>d</a:t>
            </a:r>
            <a:r>
              <a:rPr lang="en-US" sz="2000" dirty="0" smtClean="0"/>
              <a:t>a </a:t>
            </a:r>
            <a:r>
              <a:rPr lang="en-US" sz="2000" dirty="0" err="1" smtClean="0"/>
              <a:t>poco</a:t>
            </a:r>
            <a:endParaRPr lang="en-US" sz="2000" dirty="0" smtClean="0"/>
          </a:p>
          <a:p>
            <a:pPr lvl="2" eaLnBrk="1" hangingPunct="1"/>
            <a:r>
              <a:rPr lang="en-US" sz="2000" dirty="0" smtClean="0"/>
              <a:t>LHC 4 </a:t>
            </a:r>
            <a:r>
              <a:rPr lang="en-US" sz="2000" dirty="0" err="1" smtClean="0"/>
              <a:t>luglio</a:t>
            </a:r>
            <a:r>
              <a:rPr lang="en-US" sz="2000" dirty="0" smtClean="0"/>
              <a:t> 2012</a:t>
            </a:r>
          </a:p>
          <a:p>
            <a:pPr lvl="2" eaLnBrk="1" hangingPunct="1"/>
            <a:endParaRPr lang="en-GB" sz="2000" dirty="0" smtClean="0"/>
          </a:p>
        </p:txBody>
      </p:sp>
      <p:pic>
        <p:nvPicPr>
          <p:cNvPr id="14340" name="Picture 4" descr="Image2"/>
          <p:cNvPicPr>
            <a:picLocks noGrp="1" noChangeAspect="1" noChangeArrowheads="1"/>
          </p:cNvPicPr>
          <p:nvPr>
            <p:ph type="chart" sz="half" idx="2"/>
          </p:nvPr>
        </p:nvPicPr>
        <p:blipFill>
          <a:blip r:embed="rId3">
            <a:extLst>
              <a:ext uri="{28A0092B-C50C-407E-A947-70E740481C1C}">
                <a14:useLocalDpi xmlns:a14="http://schemas.microsoft.com/office/drawing/2010/main" val="0"/>
              </a:ext>
            </a:extLst>
          </a:blip>
          <a:srcRect/>
          <a:stretch>
            <a:fillRect/>
          </a:stretch>
        </p:blipFill>
        <p:spPr>
          <a:xfrm>
            <a:off x="4572000" y="1066800"/>
            <a:ext cx="4076700" cy="5486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1" name="AutoShape 5"/>
          <p:cNvSpPr>
            <a:spLocks noChangeArrowheads="1"/>
          </p:cNvSpPr>
          <p:nvPr/>
        </p:nvSpPr>
        <p:spPr bwMode="auto">
          <a:xfrm rot="-5400000">
            <a:off x="7543800" y="5791200"/>
            <a:ext cx="762000" cy="609600"/>
          </a:xfrm>
          <a:prstGeom prst="cube">
            <a:avLst>
              <a:gd name="adj" fmla="val 25000"/>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4342" name="Text Box 6"/>
          <p:cNvSpPr txBox="1">
            <a:spLocks noChangeArrowheads="1"/>
          </p:cNvSpPr>
          <p:nvPr/>
        </p:nvSpPr>
        <p:spPr bwMode="auto">
          <a:xfrm rot="-5400000">
            <a:off x="7550944" y="5950744"/>
            <a:ext cx="838200" cy="366712"/>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sz="1800"/>
              <a:t>Higgs</a:t>
            </a:r>
            <a:endParaRPr lang="en-GB" sz="180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ALK templat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TALK templat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hlink"/>
            </a:solidFill>
            <a:effectLst/>
            <a:latin typeface="Comic Sans MS" pitchFamily="66" charset="0"/>
          </a:defRPr>
        </a:defPPr>
      </a:lstStyle>
    </a:spDef>
    <a:lnDef>
      <a:spPr bwMode="auto">
        <a:xfrm>
          <a:off x="0" y="0"/>
          <a:ext cx="1" cy="1"/>
        </a:xfrm>
        <a:custGeom>
          <a:avLst/>
          <a:gdLst/>
          <a:ahLst/>
          <a:cxnLst/>
          <a:rect l="0" t="0" r="0" b="0"/>
          <a:pathLst/>
        </a:custGeom>
        <a:solidFill>
          <a:srgbClr val="FFFF00"/>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hlink"/>
            </a:solidFill>
            <a:effectLst/>
            <a:latin typeface="Comic Sans MS" pitchFamily="66" charset="0"/>
          </a:defRPr>
        </a:defPPr>
      </a:lstStyle>
    </a:lnDef>
    <a:txDef>
      <a:spPr>
        <a:blipFill rotWithShape="1">
          <a:blip xmlns:r="http://schemas.openxmlformats.org/officeDocument/2006/relationships" r:embed="rId1"/>
          <a:stretch>
            <a:fillRect l="-185" t="-9211" b="-30263"/>
          </a:stretch>
        </a:blipFill>
      </a:spPr>
      <a:bodyPr/>
      <a:lstStyle>
        <a:defPPr algn="ctr">
          <a:defRPr>
            <a:noFill/>
          </a:defRPr>
        </a:defPPr>
      </a:lstStyle>
    </a:txDef>
  </a:objectDefaults>
  <a:extraClrSchemeLst>
    <a:extraClrScheme>
      <a:clrScheme name="TALK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ALK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ALK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ALK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ALK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ALK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ALK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Designs\TALK template.pot</Template>
  <TotalTime>13209</TotalTime>
  <Pages>1</Pages>
  <Words>2078</Words>
  <Application>Microsoft Office PowerPoint</Application>
  <PresentationFormat>Letter Paper (8.5x11 in)</PresentationFormat>
  <Paragraphs>322</Paragraphs>
  <Slides>37</Slides>
  <Notes>20</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4</vt:i4>
      </vt:variant>
      <vt:variant>
        <vt:lpstr>Slide Titles</vt:lpstr>
      </vt:variant>
      <vt:variant>
        <vt:i4>37</vt:i4>
      </vt:variant>
    </vt:vector>
  </HeadingPairs>
  <TitlesOfParts>
    <vt:vector size="52" baseType="lpstr">
      <vt:lpstr>Arial</vt:lpstr>
      <vt:lpstr>Cambria Math</vt:lpstr>
      <vt:lpstr>Comic Sans MS</vt:lpstr>
      <vt:lpstr>Symbol</vt:lpstr>
      <vt:lpstr>Times</vt:lpstr>
      <vt:lpstr>Times New Roman</vt:lpstr>
      <vt:lpstr>Wingdings</vt:lpstr>
      <vt:lpstr>Wingdings 2</vt:lpstr>
      <vt:lpstr>TALK template</vt:lpstr>
      <vt:lpstr>Struttura predefinita</vt:lpstr>
      <vt:lpstr>3_Struttura predefinita</vt:lpstr>
      <vt:lpstr>Clip</vt:lpstr>
      <vt:lpstr>Chart</vt:lpstr>
      <vt:lpstr>Equation</vt:lpstr>
      <vt:lpstr>Image</vt:lpstr>
      <vt:lpstr>Introduzione alla fisica delle particelle ed al  Modello Standard</vt:lpstr>
      <vt:lpstr>Cosa studia?</vt:lpstr>
      <vt:lpstr>I primi passi…</vt:lpstr>
      <vt:lpstr>Un lungo viaggio</vt:lpstr>
      <vt:lpstr>Quale è il quadro attuale? </vt:lpstr>
      <vt:lpstr>Il Modello Standard </vt:lpstr>
      <vt:lpstr>Dentro il nucleo…</vt:lpstr>
      <vt:lpstr>Forze/Interazioni?</vt:lpstr>
      <vt:lpstr>I mattoni ed (i) cementi</vt:lpstr>
      <vt:lpstr>Il concetto di decadimento</vt:lpstr>
      <vt:lpstr>Cosa vuol dire “decadere”</vt:lpstr>
      <vt:lpstr>W, Z, Higgs</vt:lpstr>
      <vt:lpstr>Dal decadimento alla massa (dello Z)</vt:lpstr>
      <vt:lpstr>Il modello standard</vt:lpstr>
      <vt:lpstr> I Fermioni : le masse (in GeV)</vt:lpstr>
      <vt:lpstr> I Bosoni: le masse</vt:lpstr>
      <vt:lpstr>La risposta</vt:lpstr>
      <vt:lpstr>Il meccanismo di Higgs</vt:lpstr>
      <vt:lpstr>Ma le masse…no…</vt:lpstr>
      <vt:lpstr>L’asino di Buridano e la rottura spontanea della simmetria</vt:lpstr>
      <vt:lpstr>PowerPoint Presentation</vt:lpstr>
      <vt:lpstr>Come facciamo a vederlo?</vt:lpstr>
      <vt:lpstr> Come vediamo la particella di Higgs? </vt:lpstr>
      <vt:lpstr>Hgg</vt:lpstr>
      <vt:lpstr>HZZ</vt:lpstr>
      <vt:lpstr>Ed ora?</vt:lpstr>
      <vt:lpstr>Che implicazioni per questa massa?</vt:lpstr>
      <vt:lpstr>backup</vt:lpstr>
      <vt:lpstr>Un lungo percorso</vt:lpstr>
      <vt:lpstr>I primordi degli acceleratori</vt:lpstr>
      <vt:lpstr>Dalle stelle..</vt:lpstr>
      <vt:lpstr>Obiettivo del Progetto EEE</vt:lpstr>
      <vt:lpstr>Perchè servono tanti rivelatori?</vt:lpstr>
      <vt:lpstr>Il telescopio di EEE</vt:lpstr>
      <vt:lpstr>E ora?</vt:lpstr>
      <vt:lpstr>Calcoliamo la Massa dello Z</vt:lpstr>
      <vt:lpstr>Un esempio…</vt:lpstr>
    </vt:vector>
  </TitlesOfParts>
  <Company>INFN - Pisa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Introduzione fisica delle particelle</dc:title>
  <dc:subject>SM</dc:subject>
  <dc:creator>Giorgio Chiarelli</dc:creator>
  <cp:keywords>SM,Particelle, didattica</cp:keywords>
  <dc:description>Presentazione a Masterclass 2005/06</dc:description>
  <cp:lastModifiedBy>giorgio</cp:lastModifiedBy>
  <cp:revision>1398</cp:revision>
  <cp:lastPrinted>2013-03-18T13:07:17Z</cp:lastPrinted>
  <dcterms:created xsi:type="dcterms:W3CDTF">1997-07-03T18:49:36Z</dcterms:created>
  <dcterms:modified xsi:type="dcterms:W3CDTF">2016-02-24T16:21:24Z</dcterms:modified>
</cp:coreProperties>
</file>