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95" r:id="rId2"/>
    <p:sldId id="375" r:id="rId3"/>
    <p:sldId id="376" r:id="rId4"/>
    <p:sldId id="378" r:id="rId5"/>
    <p:sldId id="379" r:id="rId6"/>
    <p:sldId id="380" r:id="rId7"/>
    <p:sldId id="381" r:id="rId8"/>
    <p:sldId id="382" r:id="rId9"/>
    <p:sldId id="383" r:id="rId10"/>
    <p:sldId id="361" r:id="rId11"/>
    <p:sldId id="360" r:id="rId12"/>
    <p:sldId id="384" r:id="rId13"/>
    <p:sldId id="374" r:id="rId14"/>
    <p:sldId id="386" r:id="rId15"/>
    <p:sldId id="387" r:id="rId16"/>
    <p:sldId id="388" r:id="rId17"/>
    <p:sldId id="389" r:id="rId18"/>
    <p:sldId id="362" r:id="rId19"/>
    <p:sldId id="363" r:id="rId20"/>
    <p:sldId id="364" r:id="rId21"/>
    <p:sldId id="385" r:id="rId22"/>
    <p:sldId id="365" r:id="rId23"/>
    <p:sldId id="366" r:id="rId24"/>
  </p:sldIdLst>
  <p:sldSz cx="9144000" cy="6858000" type="letter"/>
  <p:notesSz cx="7099300" cy="10234613"/>
  <p:defaultTextStyle>
    <a:defPPr>
      <a:defRPr lang="en-US"/>
    </a:defPPr>
    <a:lvl1pPr algn="l" rtl="0" fontAlgn="base">
      <a:spcBef>
        <a:spcPct val="0"/>
      </a:spcBef>
      <a:spcAft>
        <a:spcPct val="0"/>
      </a:spcAft>
      <a:defRPr sz="2400" kern="1200">
        <a:solidFill>
          <a:schemeClr val="hlink"/>
        </a:solidFill>
        <a:latin typeface="Comic Sans MS" pitchFamily="66" charset="0"/>
        <a:ea typeface="+mn-ea"/>
        <a:cs typeface="+mn-cs"/>
      </a:defRPr>
    </a:lvl1pPr>
    <a:lvl2pPr marL="457200" algn="l" rtl="0" fontAlgn="base">
      <a:spcBef>
        <a:spcPct val="0"/>
      </a:spcBef>
      <a:spcAft>
        <a:spcPct val="0"/>
      </a:spcAft>
      <a:defRPr sz="2400" kern="1200">
        <a:solidFill>
          <a:schemeClr val="hlink"/>
        </a:solidFill>
        <a:latin typeface="Comic Sans MS" pitchFamily="66" charset="0"/>
        <a:ea typeface="+mn-ea"/>
        <a:cs typeface="+mn-cs"/>
      </a:defRPr>
    </a:lvl2pPr>
    <a:lvl3pPr marL="914400" algn="l" rtl="0" fontAlgn="base">
      <a:spcBef>
        <a:spcPct val="0"/>
      </a:spcBef>
      <a:spcAft>
        <a:spcPct val="0"/>
      </a:spcAft>
      <a:defRPr sz="2400" kern="1200">
        <a:solidFill>
          <a:schemeClr val="hlink"/>
        </a:solidFill>
        <a:latin typeface="Comic Sans MS" pitchFamily="66" charset="0"/>
        <a:ea typeface="+mn-ea"/>
        <a:cs typeface="+mn-cs"/>
      </a:defRPr>
    </a:lvl3pPr>
    <a:lvl4pPr marL="1371600" algn="l" rtl="0" fontAlgn="base">
      <a:spcBef>
        <a:spcPct val="0"/>
      </a:spcBef>
      <a:spcAft>
        <a:spcPct val="0"/>
      </a:spcAft>
      <a:defRPr sz="2400" kern="1200">
        <a:solidFill>
          <a:schemeClr val="hlink"/>
        </a:solidFill>
        <a:latin typeface="Comic Sans MS" pitchFamily="66" charset="0"/>
        <a:ea typeface="+mn-ea"/>
        <a:cs typeface="+mn-cs"/>
      </a:defRPr>
    </a:lvl4pPr>
    <a:lvl5pPr marL="1828800" algn="l" rtl="0" fontAlgn="base">
      <a:spcBef>
        <a:spcPct val="0"/>
      </a:spcBef>
      <a:spcAft>
        <a:spcPct val="0"/>
      </a:spcAft>
      <a:defRPr sz="2400" kern="1200">
        <a:solidFill>
          <a:schemeClr val="hlink"/>
        </a:solidFill>
        <a:latin typeface="Comic Sans MS" pitchFamily="66" charset="0"/>
        <a:ea typeface="+mn-ea"/>
        <a:cs typeface="+mn-cs"/>
      </a:defRPr>
    </a:lvl5pPr>
    <a:lvl6pPr marL="2286000" algn="l" defTabSz="914400" rtl="0" eaLnBrk="1" latinLnBrk="0" hangingPunct="1">
      <a:defRPr sz="2400" kern="1200">
        <a:solidFill>
          <a:schemeClr val="hlink"/>
        </a:solidFill>
        <a:latin typeface="Comic Sans MS" pitchFamily="66" charset="0"/>
        <a:ea typeface="+mn-ea"/>
        <a:cs typeface="+mn-cs"/>
      </a:defRPr>
    </a:lvl6pPr>
    <a:lvl7pPr marL="2743200" algn="l" defTabSz="914400" rtl="0" eaLnBrk="1" latinLnBrk="0" hangingPunct="1">
      <a:defRPr sz="2400" kern="1200">
        <a:solidFill>
          <a:schemeClr val="hlink"/>
        </a:solidFill>
        <a:latin typeface="Comic Sans MS" pitchFamily="66" charset="0"/>
        <a:ea typeface="+mn-ea"/>
        <a:cs typeface="+mn-cs"/>
      </a:defRPr>
    </a:lvl7pPr>
    <a:lvl8pPr marL="3200400" algn="l" defTabSz="914400" rtl="0" eaLnBrk="1" latinLnBrk="0" hangingPunct="1">
      <a:defRPr sz="2400" kern="1200">
        <a:solidFill>
          <a:schemeClr val="hlink"/>
        </a:solidFill>
        <a:latin typeface="Comic Sans MS" pitchFamily="66" charset="0"/>
        <a:ea typeface="+mn-ea"/>
        <a:cs typeface="+mn-cs"/>
      </a:defRPr>
    </a:lvl8pPr>
    <a:lvl9pPr marL="3657600" algn="l" defTabSz="914400" rtl="0" eaLnBrk="1" latinLnBrk="0" hangingPunct="1">
      <a:defRPr sz="2400" kern="1200">
        <a:solidFill>
          <a:schemeClr va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5">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3365FB"/>
    <a:srgbClr val="FFFF66"/>
    <a:srgbClr val="00279F"/>
    <a:srgbClr val="FFCC66"/>
    <a:srgbClr val="006000"/>
    <a:srgbClr val="8CF4E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2" autoAdjust="0"/>
    <p:restoredTop sz="94671" autoAdjust="0"/>
  </p:normalViewPr>
  <p:slideViewPr>
    <p:cSldViewPr>
      <p:cViewPr varScale="1">
        <p:scale>
          <a:sx n="67" d="100"/>
          <a:sy n="67" d="100"/>
        </p:scale>
        <p:origin x="1260" y="45"/>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75" d="100"/>
        <a:sy n="75" d="100"/>
      </p:scale>
      <p:origin x="0" y="0"/>
    </p:cViewPr>
  </p:sorterViewPr>
  <p:notesViewPr>
    <p:cSldViewPr>
      <p:cViewPr varScale="1">
        <p:scale>
          <a:sx n="50" d="100"/>
          <a:sy n="50" d="100"/>
        </p:scale>
        <p:origin x="-1290" y="-78"/>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 Id="rId4" Type="http://schemas.openxmlformats.org/officeDocument/2006/relationships/image" Target="../media/image1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6476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6150" y="4879975"/>
            <a:ext cx="5208588" cy="455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31" tIns="46816" rIns="93631" bIns="468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39" name="Rectangle 3"/>
          <p:cNvSpPr>
            <a:spLocks noGrp="1" noRot="1" noChangeAspect="1" noChangeArrowheads="1" noTextEdit="1"/>
          </p:cNvSpPr>
          <p:nvPr>
            <p:ph type="sldImg" idx="2"/>
          </p:nvPr>
        </p:nvSpPr>
        <p:spPr bwMode="auto">
          <a:xfrm>
            <a:off x="996950" y="763588"/>
            <a:ext cx="5113338" cy="3835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44353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924983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25733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p:spPr>
        <p:txBody>
          <a:bodyPr/>
          <a:lstStyle/>
          <a:p>
            <a:pPr eaLnBrk="1" hangingPunct="1"/>
            <a:endParaRPr lang="it-IT" smtClean="0"/>
          </a:p>
        </p:txBody>
      </p:sp>
    </p:spTree>
    <p:extLst>
      <p:ext uri="{BB962C8B-B14F-4D97-AF65-F5344CB8AC3E}">
        <p14:creationId xmlns:p14="http://schemas.microsoft.com/office/powerpoint/2010/main" val="2212384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dirty="0" smtClean="0"/>
              <a:t>Fare clic per modificare lo stile del sottotitolo dello schema</a:t>
            </a:r>
            <a:endParaRPr lang="it-IT" dirty="0"/>
          </a:p>
        </p:txBody>
      </p:sp>
      <p:sp>
        <p:nvSpPr>
          <p:cNvPr id="5" name="Segnaposto testo 4"/>
          <p:cNvSpPr>
            <a:spLocks noGrp="1"/>
          </p:cNvSpPr>
          <p:nvPr>
            <p:ph type="body" sz="quarter" idx="10"/>
          </p:nvPr>
        </p:nvSpPr>
        <p:spPr>
          <a:xfrm>
            <a:off x="3563938" y="6597650"/>
            <a:ext cx="1871662" cy="1444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5873415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p>
            <a:r>
              <a:rPr lang="it-IT" smtClean="0"/>
              <a:t>Giorgio</a:t>
            </a:r>
            <a:endParaRPr lang="en-US" dirty="0"/>
          </a:p>
        </p:txBody>
      </p:sp>
      <p:sp>
        <p:nvSpPr>
          <p:cNvPr id="4" name="Segnaposto piè di pagina 3"/>
          <p:cNvSpPr>
            <a:spLocks noGrp="1"/>
          </p:cNvSpPr>
          <p:nvPr>
            <p:ph type="ftr" sz="quarter" idx="11"/>
          </p:nvPr>
        </p:nvSpPr>
        <p:spPr>
          <a:xfrm>
            <a:off x="2667000" y="6356350"/>
            <a:ext cx="3810000" cy="365125"/>
          </a:xfrm>
          <a:prstGeom prst="rect">
            <a:avLst/>
          </a:prstGeom>
        </p:spPr>
        <p:txBody>
          <a:bodyPr/>
          <a:lstStyle>
            <a:lvl1pPr>
              <a:defRPr/>
            </a:lvl1pPr>
          </a:lstStyle>
          <a:p>
            <a:pPr>
              <a:defRPr/>
            </a:pPr>
            <a:r>
              <a:rPr lang="en-US" dirty="0" smtClean="0"/>
              <a:t>Giorgio </a:t>
            </a:r>
            <a:r>
              <a:rPr lang="en-US" dirty="0" err="1" smtClean="0"/>
              <a:t>Chiarelli</a:t>
            </a:r>
            <a:endParaRPr lang="en-US" dirty="0"/>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pPr>
              <a:defRPr/>
            </a:pPr>
            <a:fld id="{309D3965-9E58-4453-9992-68241A1B3A5A}" type="slidenum">
              <a:rPr lang="en-US" smtClean="0"/>
              <a:pPr>
                <a:defRPr/>
              </a:pPr>
              <a:t>‹#›</a:t>
            </a:fld>
            <a:endParaRPr lang="en-US"/>
          </a:p>
        </p:txBody>
      </p:sp>
    </p:spTree>
    <p:extLst>
      <p:ext uri="{BB962C8B-B14F-4D97-AF65-F5344CB8AC3E}">
        <p14:creationId xmlns:p14="http://schemas.microsoft.com/office/powerpoint/2010/main" val="23384581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a:xfrm>
            <a:off x="457200" y="6356350"/>
            <a:ext cx="2133600" cy="365125"/>
          </a:xfrm>
          <a:prstGeom prst="rect">
            <a:avLst/>
          </a:prstGeom>
        </p:spPr>
        <p:txBody>
          <a:bodyPr/>
          <a:lstStyle/>
          <a:p>
            <a:r>
              <a:rPr lang="it-IT" dirty="0" smtClean="0"/>
              <a:t>Giorgio Chiarelli</a:t>
            </a:r>
            <a:endParaRPr lang="en-US" dirty="0"/>
          </a:p>
        </p:txBody>
      </p:sp>
      <p:sp>
        <p:nvSpPr>
          <p:cNvPr id="4" name="Segnaposto piè di pagina 3"/>
          <p:cNvSpPr>
            <a:spLocks noGrp="1"/>
          </p:cNvSpPr>
          <p:nvPr>
            <p:ph type="ftr" sz="quarter" idx="11"/>
          </p:nvPr>
        </p:nvSpPr>
        <p:spPr>
          <a:xfrm>
            <a:off x="2667000" y="6356350"/>
            <a:ext cx="3810000" cy="365125"/>
          </a:xfrm>
          <a:prstGeom prst="rect">
            <a:avLst/>
          </a:prstGeom>
        </p:spPr>
        <p:txBody>
          <a:bodyPr/>
          <a:lstStyle/>
          <a:p>
            <a:pPr>
              <a:defRPr/>
            </a:pPr>
            <a:r>
              <a:rPr lang="en-US" dirty="0" smtClean="0"/>
              <a:t>G. </a:t>
            </a:r>
            <a:r>
              <a:rPr lang="en-US" dirty="0" err="1" smtClean="0"/>
              <a:t>Chiarelli</a:t>
            </a:r>
            <a:endParaRPr lang="en-US" dirty="0"/>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pPr>
              <a:defRPr/>
            </a:pPr>
            <a:fld id="{309D3965-9E58-4453-9992-68241A1B3A5A}" type="slidenum">
              <a:rPr lang="en-US" smtClean="0"/>
              <a:pPr>
                <a:defRPr/>
              </a:pPr>
              <a:t>‹#›</a:t>
            </a:fld>
            <a:endParaRPr lang="en-US"/>
          </a:p>
        </p:txBody>
      </p:sp>
      <p:sp>
        <p:nvSpPr>
          <p:cNvPr id="2" name="Titolo 1"/>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7479544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noFill/>
          </a:ln>
          <a:effectLst>
            <a:outerShdw blurRad="57785" dist="33020" dir="3180000" algn="ctr">
              <a:srgbClr val="000000">
                <a:alpha val="30000"/>
              </a:srgbClr>
            </a:outerShdw>
          </a:effectLst>
          <a:scene3d>
            <a:camera prst="orthographicFront"/>
            <a:lightRig rig="threePt" dir="t"/>
          </a:scene3d>
          <a:sp3d extrusionH="76200">
            <a:extrusionClr>
              <a:schemeClr val="accent1">
                <a:lumMod val="75000"/>
              </a:schemeClr>
            </a:extrusionClr>
          </a:sp3d>
        </p:spPr>
        <p:txBody>
          <a:bodyPr/>
          <a:lstStyle>
            <a:lvl1pPr>
              <a:defRPr i="0" u="none">
                <a:solidFill>
                  <a:srgbClr val="FF0000"/>
                </a:solidFill>
                <a:latin typeface="Comic Sans MS" pitchFamily="66"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0" indent="0">
              <a:buNone/>
              <a:defRPr>
                <a:solidFill>
                  <a:schemeClr val="tx1"/>
                </a:solidFill>
                <a:latin typeface="Comic Sans MS" pitchFamily="66" charset="0"/>
              </a:defRPr>
            </a:lvl1pPr>
            <a:lvl2pPr marL="742950" indent="-285750">
              <a:buFont typeface="Wingdings" pitchFamily="2" charset="2"/>
              <a:buChar char="Ø"/>
              <a:defRPr>
                <a:solidFill>
                  <a:srgbClr val="1014FF"/>
                </a:solidFill>
                <a:latin typeface="Comic Sans MS" pitchFamily="66" charset="0"/>
              </a:defRPr>
            </a:lvl2pPr>
            <a:lvl3pPr marL="1143000" indent="-228600">
              <a:buFont typeface="Wingdings" pitchFamily="2" charset="2"/>
              <a:buChar char="Ø"/>
              <a:defRPr>
                <a:solidFill>
                  <a:srgbClr val="FF0000"/>
                </a:solidFill>
                <a:latin typeface="Comic Sans MS" pitchFamily="66" charset="0"/>
              </a:defRPr>
            </a:lvl3pPr>
            <a:lvl4pPr marL="1600200" indent="-228600">
              <a:buFont typeface="Wingdings" pitchFamily="2" charset="2"/>
              <a:buChar char="Ø"/>
              <a:defRPr>
                <a:solidFill>
                  <a:srgbClr val="009900"/>
                </a:solidFill>
                <a:latin typeface="Comic Sans MS" pitchFamily="66" charset="0"/>
              </a:defRPr>
            </a:lvl4pPr>
            <a:lvl5pPr marL="2057400" indent="-228600">
              <a:buFont typeface="Arial" pitchFamily="34" charset="0"/>
              <a:buChar char="•"/>
              <a:defRPr>
                <a:latin typeface="Comic Sans MS" pitchFamily="66"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2667000" y="6356350"/>
            <a:ext cx="3810000" cy="365125"/>
          </a:xfrm>
          <a:prstGeom prst="rect">
            <a:avLst/>
          </a:prstGeom>
        </p:spPr>
        <p:txBody>
          <a:bodyPr/>
          <a:lstStyle>
            <a:lvl1pPr>
              <a:defRPr/>
            </a:lvl1pPr>
          </a:lstStyle>
          <a:p>
            <a:pPr>
              <a:defRPr/>
            </a:pPr>
            <a:r>
              <a:rPr lang="en-US" dirty="0" smtClean="0"/>
              <a:t>Giorgio </a:t>
            </a:r>
            <a:r>
              <a:rPr lang="en-US" dirty="0" err="1" smtClean="0"/>
              <a:t>Chiarelli</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defRPr/>
            </a:pPr>
            <a:fld id="{E366F1CA-680D-4161-9176-76E7FB29465C}" type="slidenum">
              <a:rPr lang="en-US" smtClean="0"/>
              <a:pPr>
                <a:defRPr/>
              </a:pPr>
              <a:t>‹#›</a:t>
            </a:fld>
            <a:endParaRPr lang="en-US"/>
          </a:p>
        </p:txBody>
      </p:sp>
    </p:spTree>
    <p:extLst>
      <p:ext uri="{BB962C8B-B14F-4D97-AF65-F5344CB8AC3E}">
        <p14:creationId xmlns:p14="http://schemas.microsoft.com/office/powerpoint/2010/main" val="3704909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Titolo 4"/>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228334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Tree>
    <p:extLst>
      <p:ext uri="{BB962C8B-B14F-4D97-AF65-F5344CB8AC3E}">
        <p14:creationId xmlns:p14="http://schemas.microsoft.com/office/powerpoint/2010/main" val="4453847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81000" y="990600"/>
            <a:ext cx="40767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10100" y="990600"/>
            <a:ext cx="40767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val="16670296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Tree>
    <p:extLst>
      <p:ext uri="{BB962C8B-B14F-4D97-AF65-F5344CB8AC3E}">
        <p14:creationId xmlns:p14="http://schemas.microsoft.com/office/powerpoint/2010/main" val="3590863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1054100" y="217488"/>
            <a:ext cx="7190308" cy="1123280"/>
          </a:xfrm>
        </p:spPr>
        <p:txBody>
          <a:bodyPr/>
          <a:lstStyle/>
          <a:p>
            <a:r>
              <a:rPr lang="it-IT" dirty="0" smtClean="0"/>
              <a:t>Fare clic per modificare lo stile del titolo</a:t>
            </a:r>
            <a:endParaRPr lang="it-IT" dirty="0"/>
          </a:p>
        </p:txBody>
      </p:sp>
    </p:spTree>
    <p:extLst>
      <p:ext uri="{BB962C8B-B14F-4D97-AF65-F5344CB8AC3E}">
        <p14:creationId xmlns:p14="http://schemas.microsoft.com/office/powerpoint/2010/main" val="2879218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2856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extLst>
      <p:ext uri="{BB962C8B-B14F-4D97-AF65-F5344CB8AC3E}">
        <p14:creationId xmlns:p14="http://schemas.microsoft.com/office/powerpoint/2010/main" val="27478735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AndChart" preserve="1">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1054100" y="217488"/>
            <a:ext cx="7023100" cy="620712"/>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381000" y="990600"/>
            <a:ext cx="4076700" cy="5486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grafico 3"/>
          <p:cNvSpPr>
            <a:spLocks noGrp="1"/>
          </p:cNvSpPr>
          <p:nvPr>
            <p:ph type="chart" sz="half" idx="2"/>
          </p:nvPr>
        </p:nvSpPr>
        <p:spPr>
          <a:xfrm>
            <a:off x="4610100" y="990600"/>
            <a:ext cx="4076700" cy="5486400"/>
          </a:xfrm>
        </p:spPr>
        <p:txBody>
          <a:bodyPr/>
          <a:lstStyle/>
          <a:p>
            <a:pPr lvl="0"/>
            <a:endParaRPr lang="it-IT" noProof="0" smtClean="0"/>
          </a:p>
        </p:txBody>
      </p:sp>
    </p:spTree>
    <p:extLst>
      <p:ext uri="{BB962C8B-B14F-4D97-AF65-F5344CB8AC3E}">
        <p14:creationId xmlns:p14="http://schemas.microsoft.com/office/powerpoint/2010/main" val="30570004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2"/>
          <p:cNvSpPr>
            <a:spLocks noChangeArrowheads="1"/>
          </p:cNvSpPr>
          <p:nvPr/>
        </p:nvSpPr>
        <p:spPr bwMode="auto">
          <a:xfrm>
            <a:off x="228600" y="0"/>
            <a:ext cx="8623300" cy="6553200"/>
          </a:xfrm>
          <a:prstGeom prst="roundRect">
            <a:avLst>
              <a:gd name="adj" fmla="val 3356"/>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spcBef>
                <a:spcPct val="50000"/>
              </a:spcBef>
            </a:pPr>
            <a:endParaRPr lang="en-US" sz="1600">
              <a:solidFill>
                <a:srgbClr val="8CF4EA"/>
              </a:solidFill>
              <a:latin typeface="Times New Roman" pitchFamily="18" charset="0"/>
            </a:endParaRPr>
          </a:p>
          <a:p>
            <a:pPr algn="ctr"/>
            <a:endParaRPr lang="en-US">
              <a:solidFill>
                <a:schemeClr val="tx1"/>
              </a:solidFill>
              <a:latin typeface="Arial" charset="0"/>
            </a:endParaRPr>
          </a:p>
        </p:txBody>
      </p:sp>
      <p:sp>
        <p:nvSpPr>
          <p:cNvPr id="1027" name="Rectangle 3"/>
          <p:cNvSpPr>
            <a:spLocks noGrp="1" noChangeArrowheads="1"/>
          </p:cNvSpPr>
          <p:nvPr>
            <p:ph type="title"/>
          </p:nvPr>
        </p:nvSpPr>
        <p:spPr bwMode="auto">
          <a:xfrm>
            <a:off x="1054100" y="217488"/>
            <a:ext cx="7023100" cy="620712"/>
          </a:xfrm>
          <a:prstGeom prst="rect">
            <a:avLst/>
          </a:prstGeom>
          <a:solidFill>
            <a:srgbClr val="FFFF00"/>
          </a:solidFill>
          <a:ln w="12700">
            <a:solidFill>
              <a:schemeClr val="tx1"/>
            </a:solidFill>
            <a:miter lim="800000"/>
            <a:headEnd/>
            <a:tailEnd/>
          </a:ln>
          <a:effectLst>
            <a:outerShdw dist="107763" dir="2700000" algn="ctr" rotWithShape="0">
              <a:srgbClr val="114FFB"/>
            </a:outerShdw>
          </a:effectLst>
        </p:spPr>
        <p:txBody>
          <a:bodyPr vert="horz" wrap="square" lIns="90488" tIns="44450" rIns="90488" bIns="44450" numCol="1" anchor="ctr" anchorCtr="0" compatLnSpc="1">
            <a:prstTxWarp prst="textNoShape">
              <a:avLst/>
            </a:prstTxWarp>
          </a:bodyPr>
          <a:lstStyle/>
          <a:p>
            <a:pPr lvl="0"/>
            <a:r>
              <a:rPr lang="en-US" dirty="0" smtClean="0"/>
              <a:t>Click to edit Master</a:t>
            </a:r>
          </a:p>
        </p:txBody>
      </p:sp>
      <p:sp>
        <p:nvSpPr>
          <p:cNvPr id="1028" name="Rectangle 4"/>
          <p:cNvSpPr>
            <a:spLocks noGrp="1" noChangeArrowheads="1"/>
          </p:cNvSpPr>
          <p:nvPr>
            <p:ph type="body" idx="1"/>
          </p:nvPr>
        </p:nvSpPr>
        <p:spPr bwMode="auto">
          <a:xfrm>
            <a:off x="381000" y="990600"/>
            <a:ext cx="83058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Text Box 6"/>
          <p:cNvSpPr txBox="1">
            <a:spLocks noChangeArrowheads="1"/>
          </p:cNvSpPr>
          <p:nvPr/>
        </p:nvSpPr>
        <p:spPr bwMode="auto">
          <a:xfrm>
            <a:off x="8382000" y="6521450"/>
            <a:ext cx="762000" cy="3365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eaLnBrk="1" hangingPunct="1">
              <a:spcBef>
                <a:spcPct val="50000"/>
              </a:spcBef>
              <a:defRPr/>
            </a:pPr>
            <a:fld id="{635491E4-5289-4F27-A5E9-FAAC5EBE51AB}" type="slidenum">
              <a:rPr lang="en-US" sz="1600" smtClean="0">
                <a:latin typeface="Times New Roman" pitchFamily="18" charset="0"/>
              </a:rPr>
              <a:pPr algn="ctr" eaLnBrk="1" hangingPunct="1">
                <a:spcBef>
                  <a:spcPct val="50000"/>
                </a:spcBef>
                <a:defRPr/>
              </a:pPr>
              <a:t>‹#›</a:t>
            </a:fld>
            <a:endParaRPr lang="en-US" sz="1600" smtClean="0">
              <a:solidFill>
                <a:srgbClr val="8CF4EA"/>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7" r:id="rId10"/>
    <p:sldLayoutId id="2147483798" r:id="rId11"/>
    <p:sldLayoutId id="2147483799" r:id="rId12"/>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2pPr>
      <a:lvl3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3pPr>
      <a:lvl4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4pPr>
      <a:lvl5pPr algn="ctr" rtl="0" eaLnBrk="0" fontAlgn="base" hangingPunct="0">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a:solidFill>
            <a:schemeClr val="hlink"/>
          </a:solidFill>
          <a:effectLst>
            <a:outerShdw blurRad="38100" dist="38100" dir="2700000" algn="tl">
              <a:srgbClr val="000000"/>
            </a:outerShdw>
          </a:effectLst>
          <a:latin typeface="Comic Sans MS" pitchFamily="66" charset="0"/>
        </a:defRPr>
      </a:lvl9pPr>
    </p:titleStyle>
    <p:bodyStyle>
      <a:lvl1pPr marL="342900" indent="-342900" algn="l" rtl="0" eaLnBrk="0" fontAlgn="base" hangingPunct="0">
        <a:lnSpc>
          <a:spcPct val="85000"/>
        </a:lnSpc>
        <a:spcBef>
          <a:spcPct val="10000"/>
        </a:spcBef>
        <a:spcAft>
          <a:spcPct val="0"/>
        </a:spcAft>
        <a:buClr>
          <a:schemeClr val="hlink"/>
        </a:buClr>
        <a:buFont typeface="Wingdings" pitchFamily="2" charset="2"/>
        <a:buChar char=" "/>
        <a:defRPr sz="2800">
          <a:solidFill>
            <a:srgbClr val="3365FB"/>
          </a:solidFill>
          <a:latin typeface="+mn-lt"/>
          <a:ea typeface="+mn-ea"/>
          <a:cs typeface="+mn-cs"/>
        </a:defRPr>
      </a:lvl1pPr>
      <a:lvl2pPr marL="742950" indent="-285750" algn="l" rtl="0" eaLnBrk="0" fontAlgn="base" hangingPunct="0">
        <a:lnSpc>
          <a:spcPct val="95000"/>
        </a:lnSpc>
        <a:spcBef>
          <a:spcPct val="20000"/>
        </a:spcBef>
        <a:spcAft>
          <a:spcPct val="0"/>
        </a:spcAft>
        <a:buClr>
          <a:schemeClr val="tx1"/>
        </a:buClr>
        <a:buFont typeface="Wingdings 2" pitchFamily="18" charset="2"/>
        <a:buChar char="C"/>
        <a:defRPr sz="2400">
          <a:solidFill>
            <a:schemeClr val="tx1"/>
          </a:solidFill>
          <a:latin typeface="+mn-lt"/>
        </a:defRPr>
      </a:lvl2pPr>
      <a:lvl3pPr marL="1143000" indent="-228600" algn="l" rtl="0" eaLnBrk="0" fontAlgn="base" hangingPunct="0">
        <a:lnSpc>
          <a:spcPct val="90000"/>
        </a:lnSpc>
        <a:spcBef>
          <a:spcPct val="20000"/>
        </a:spcBef>
        <a:spcAft>
          <a:spcPct val="0"/>
        </a:spcAft>
        <a:buClr>
          <a:srgbClr val="000000"/>
        </a:buClr>
        <a:buFont typeface="Wingdings" pitchFamily="2" charset="2"/>
        <a:buChar char="ð"/>
        <a:defRPr sz="2400">
          <a:solidFill>
            <a:srgbClr val="3365FB"/>
          </a:solidFill>
          <a:latin typeface="+mn-lt"/>
        </a:defRPr>
      </a:lvl3pPr>
      <a:lvl4pPr marL="1600200" indent="-228600" algn="l" rtl="0" eaLnBrk="0" fontAlgn="base" hangingPunct="0">
        <a:lnSpc>
          <a:spcPct val="85000"/>
        </a:lnSpc>
        <a:spcBef>
          <a:spcPct val="20000"/>
        </a:spcBef>
        <a:spcAft>
          <a:spcPct val="0"/>
        </a:spcAft>
        <a:buClr>
          <a:srgbClr val="414141"/>
        </a:buClr>
        <a:buFont typeface="Wingdings" pitchFamily="2" charset="2"/>
        <a:buChar char="à"/>
        <a:defRPr sz="2000">
          <a:solidFill>
            <a:schemeClr val="accent2"/>
          </a:solidFill>
          <a:latin typeface="+mn-lt"/>
        </a:defRPr>
      </a:lvl4pPr>
      <a:lvl5pPr marL="2057400" indent="-228600" algn="l" rtl="0" eaLnBrk="0" fontAlgn="base" hangingPunct="0">
        <a:lnSpc>
          <a:spcPct val="80000"/>
        </a:lnSpc>
        <a:spcBef>
          <a:spcPct val="20000"/>
        </a:spcBef>
        <a:spcAft>
          <a:spcPct val="0"/>
        </a:spcAft>
        <a:buChar char="•"/>
        <a:defRPr sz="2000">
          <a:solidFill>
            <a:schemeClr val="tx1"/>
          </a:solidFill>
          <a:latin typeface="+mn-lt"/>
        </a:defRPr>
      </a:lvl5pPr>
      <a:lvl6pPr marL="2514600" indent="-228600" algn="l" rtl="0" fontAlgn="base">
        <a:lnSpc>
          <a:spcPct val="80000"/>
        </a:lnSpc>
        <a:spcBef>
          <a:spcPct val="20000"/>
        </a:spcBef>
        <a:spcAft>
          <a:spcPct val="0"/>
        </a:spcAft>
        <a:buChar char="•"/>
        <a:defRPr sz="2000">
          <a:solidFill>
            <a:schemeClr val="tx1"/>
          </a:solidFill>
          <a:latin typeface="+mn-lt"/>
        </a:defRPr>
      </a:lvl6pPr>
      <a:lvl7pPr marL="2971800" indent="-228600" algn="l" rtl="0" fontAlgn="base">
        <a:lnSpc>
          <a:spcPct val="80000"/>
        </a:lnSpc>
        <a:spcBef>
          <a:spcPct val="20000"/>
        </a:spcBef>
        <a:spcAft>
          <a:spcPct val="0"/>
        </a:spcAft>
        <a:buChar char="•"/>
        <a:defRPr sz="2000">
          <a:solidFill>
            <a:schemeClr val="tx1"/>
          </a:solidFill>
          <a:latin typeface="+mn-lt"/>
        </a:defRPr>
      </a:lvl7pPr>
      <a:lvl8pPr marL="3429000" indent="-228600" algn="l" rtl="0" fontAlgn="base">
        <a:lnSpc>
          <a:spcPct val="80000"/>
        </a:lnSpc>
        <a:spcBef>
          <a:spcPct val="20000"/>
        </a:spcBef>
        <a:spcAft>
          <a:spcPct val="0"/>
        </a:spcAft>
        <a:buChar char="•"/>
        <a:defRPr sz="2000">
          <a:solidFill>
            <a:schemeClr val="tx1"/>
          </a:solidFill>
          <a:latin typeface="+mn-lt"/>
        </a:defRPr>
      </a:lvl8pPr>
      <a:lvl9pPr marL="3886200" indent="-228600" algn="l" rtl="0" fontAlgn="base">
        <a:lnSpc>
          <a:spcPct val="80000"/>
        </a:lnSpc>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t.wikipedia.org/wiki/Leibniz" TargetMode="External"/><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5.png"/><Relationship Id="rId5" Type="http://schemas.openxmlformats.org/officeDocument/2006/relationships/image" Target="../media/image23.w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1.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gg-FixedScale-Short2.gif" TargetMode="External"/><Relationship Id="rId2" Type="http://schemas.openxmlformats.org/officeDocument/2006/relationships/hyperlink" Target="file:///C:\Users\giorgio.WIN-PI-INFN\Documents\didattica\didattica-scuole\MASTERCLASS\MC%202009.10\Hgg-FixedScale-Short2.gif" TargetMode="Externa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4l-FixedScale-NoMuProf2.gif" TargetMode="Externa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5.png"/><Relationship Id="rId3" Type="http://schemas.openxmlformats.org/officeDocument/2006/relationships/notesSlide" Target="../notesSlides/notesSlide2.xml"/><Relationship Id="rId7" Type="http://schemas.openxmlformats.org/officeDocument/2006/relationships/oleObject" Target="../embeddings/oleObject3.bin"/><Relationship Id="rId12" Type="http://schemas.openxmlformats.org/officeDocument/2006/relationships/oleObject" Target="../embeddings/oleObject7.bin"/><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6.bin"/><Relationship Id="rId5" Type="http://schemas.openxmlformats.org/officeDocument/2006/relationships/image" Target="../media/image3.png"/><Relationship Id="rId15" Type="http://schemas.openxmlformats.org/officeDocument/2006/relationships/image" Target="../media/image7.jpeg"/><Relationship Id="rId10" Type="http://schemas.openxmlformats.org/officeDocument/2006/relationships/oleObject" Target="../embeddings/oleObject5.bin"/><Relationship Id="rId4" Type="http://schemas.openxmlformats.org/officeDocument/2006/relationships/oleObject" Target="../embeddings/oleObject1.bin"/><Relationship Id="rId9" Type="http://schemas.openxmlformats.org/officeDocument/2006/relationships/image" Target="../media/image4.png"/><Relationship Id="rId14" Type="http://schemas.openxmlformats.org/officeDocument/2006/relationships/image" Target="../media/image6.jpe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3.xml"/><Relationship Id="rId7" Type="http://schemas.openxmlformats.org/officeDocument/2006/relationships/image" Target="../media/image9.png"/><Relationship Id="rId12" Type="http://schemas.openxmlformats.org/officeDocument/2006/relationships/image" Target="../media/image12.jpg"/><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0" y="381000"/>
            <a:ext cx="7772400" cy="1752600"/>
          </a:xfrm>
        </p:spPr>
        <p:txBody>
          <a:bodyPr/>
          <a:lstStyle/>
          <a:p>
            <a:pPr eaLnBrk="1" hangingPunct="1">
              <a:defRPr/>
            </a:pPr>
            <a:r>
              <a:rPr lang="en-US" dirty="0" err="1" smtClean="0"/>
              <a:t>L’Higgs</a:t>
            </a:r>
            <a:endParaRPr lang="en-US" sz="2800" dirty="0" smtClean="0">
              <a:latin typeface="Symbol" pitchFamily="18" charset="2"/>
            </a:endParaRPr>
          </a:p>
        </p:txBody>
      </p:sp>
      <p:sp>
        <p:nvSpPr>
          <p:cNvPr id="6147" name="Rectangle 3"/>
          <p:cNvSpPr>
            <a:spLocks noGrp="1" noChangeArrowheads="1"/>
          </p:cNvSpPr>
          <p:nvPr>
            <p:ph type="subTitle" idx="1"/>
          </p:nvPr>
        </p:nvSpPr>
        <p:spPr>
          <a:xfrm>
            <a:off x="1371600" y="3352800"/>
            <a:ext cx="6400800" cy="1219200"/>
          </a:xfrm>
        </p:spPr>
        <p:txBody>
          <a:bodyPr/>
          <a:lstStyle/>
          <a:p>
            <a:pPr eaLnBrk="1" hangingPunct="1"/>
            <a:r>
              <a:rPr lang="en-US" smtClean="0"/>
              <a:t>Giorgio Chiarelli</a:t>
            </a:r>
          </a:p>
          <a:p>
            <a:pPr eaLnBrk="1" hangingPunct="1"/>
            <a:r>
              <a:rPr lang="en-US" smtClean="0"/>
              <a:t>Istituto Nazionale di Fisica Nucleare</a:t>
            </a:r>
          </a:p>
          <a:p>
            <a:pPr eaLnBrk="1" hangingPunct="1"/>
            <a:r>
              <a:rPr lang="en-US" smtClean="0"/>
              <a:t>Sezione di Pisa </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descr="C:\Users\giorgio.WIN-PI-INFN\Documents\Downloads\Deliberations_of_Congress.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2832100"/>
            <a:ext cx="2138363" cy="210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Segnaposto contenuto 4"/>
          <p:cNvSpPr>
            <a:spLocks noGrp="1"/>
          </p:cNvSpPr>
          <p:nvPr>
            <p:ph idx="1"/>
          </p:nvPr>
        </p:nvSpPr>
        <p:spPr>
          <a:xfrm>
            <a:off x="-133350" y="1484313"/>
            <a:ext cx="8305800" cy="4992687"/>
          </a:xfrm>
        </p:spPr>
        <p:txBody>
          <a:bodyPr/>
          <a:lstStyle/>
          <a:p>
            <a:r>
              <a:rPr lang="it-IT" sz="1800" smtClean="0"/>
              <a:t>La domanda è: se un asino è equidistante da due mucchi di avena, quale mangerà?</a:t>
            </a:r>
          </a:p>
          <a:p>
            <a:r>
              <a:rPr lang="it-IT" sz="1800" smtClean="0"/>
              <a:t>Secondo </a:t>
            </a:r>
            <a:r>
              <a:rPr lang="it-IT" sz="1800" smtClean="0">
                <a:solidFill>
                  <a:srgbClr val="FF0000"/>
                </a:solidFill>
              </a:rPr>
              <a:t>Buridano </a:t>
            </a:r>
            <a:r>
              <a:rPr lang="it-IT" sz="1800" smtClean="0"/>
              <a:t>l'intelletto è sempre in grado di indicare all'uomo quale sia la scelta giusta tra le varie diverse alternative tanto che se, per assurdo, la scelta fosse costituita da due elementi identici la volontà si paralizzerebbe a meno che non si scegliesse di non scegliere.</a:t>
            </a:r>
          </a:p>
          <a:p>
            <a:endParaRPr lang="it-IT" sz="1800" smtClean="0"/>
          </a:p>
          <a:p>
            <a:endParaRPr lang="it-IT" sz="1800" smtClean="0"/>
          </a:p>
          <a:p>
            <a:endParaRPr lang="it-IT" sz="1800" smtClean="0"/>
          </a:p>
          <a:p>
            <a:endParaRPr lang="it-IT" sz="1800" smtClean="0"/>
          </a:p>
          <a:p>
            <a:endParaRPr lang="it-IT" sz="1800" smtClean="0"/>
          </a:p>
          <a:p>
            <a:endParaRPr lang="it-IT" sz="1800" smtClean="0"/>
          </a:p>
          <a:p>
            <a:endParaRPr lang="it-IT" sz="1800" smtClean="0"/>
          </a:p>
          <a:p>
            <a:r>
              <a:rPr lang="it-IT" sz="1800" smtClean="0">
                <a:hlinkClick r:id="rId3" tooltip="Leibniz"/>
              </a:rPr>
              <a:t>Leibniz</a:t>
            </a:r>
            <a:r>
              <a:rPr lang="it-IT" sz="1800" smtClean="0"/>
              <a:t> discusse di questo paradosso nei suoi </a:t>
            </a:r>
            <a:r>
              <a:rPr lang="it-IT" sz="1800" i="1" smtClean="0"/>
              <a:t>Saggi di teodicea</a:t>
            </a:r>
            <a:r>
              <a:rPr lang="it-IT" sz="1800" smtClean="0"/>
              <a:t> osservando che in natura non esistono, come avviene invece in matematica, due realtà perfettamente identiche e che quindi l'azione umana è sempre determinata da una precisa causa, magari a noi sconosciuta ma esistente.</a:t>
            </a:r>
          </a:p>
          <a:p>
            <a:pPr lvl="1"/>
            <a:r>
              <a:rPr lang="it-IT" sz="2000" smtClean="0"/>
              <a:t>Sarebbe interessante che qualche filosofo  ridiscutesse il problema alla luce della scoperta del bosone di Higgs</a:t>
            </a:r>
          </a:p>
        </p:txBody>
      </p:sp>
      <p:sp>
        <p:nvSpPr>
          <p:cNvPr id="4" name="Titolo 3"/>
          <p:cNvSpPr>
            <a:spLocks noGrp="1"/>
          </p:cNvSpPr>
          <p:nvPr>
            <p:ph type="title"/>
          </p:nvPr>
        </p:nvSpPr>
        <p:spPr>
          <a:xfrm>
            <a:off x="1054100" y="217488"/>
            <a:ext cx="7405688" cy="1195387"/>
          </a:xfrm>
        </p:spPr>
        <p:txBody>
          <a:bodyPr/>
          <a:lstStyle/>
          <a:p>
            <a:pPr>
              <a:defRPr/>
            </a:pPr>
            <a:r>
              <a:rPr lang="it-IT" dirty="0" smtClean="0"/>
              <a:t>L’asino di </a:t>
            </a:r>
            <a:r>
              <a:rPr lang="it-IT" dirty="0" err="1"/>
              <a:t>B</a:t>
            </a:r>
            <a:r>
              <a:rPr lang="it-IT" dirty="0" err="1" smtClean="0"/>
              <a:t>uridano</a:t>
            </a:r>
            <a:r>
              <a:rPr lang="it-IT" dirty="0" smtClean="0"/>
              <a:t> e la rottura spontanea della simmetria</a:t>
            </a:r>
            <a:endParaRPr lang="it-IT" dirty="0"/>
          </a:p>
        </p:txBody>
      </p:sp>
      <p:pic>
        <p:nvPicPr>
          <p:cNvPr id="22533" name="Picture 6" descr="http://www.gradospia.com/new/wp-content/uploads/2012/09/asinoburidan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106738"/>
            <a:ext cx="34496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7" descr="C:\Documents and Settings\thooft\My Documents\powerpoint\graphics\general\potenti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4763"/>
            <a:ext cx="8343900" cy="659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9"/>
          <p:cNvGrpSpPr>
            <a:grpSpLocks/>
          </p:cNvGrpSpPr>
          <p:nvPr/>
        </p:nvGrpSpPr>
        <p:grpSpPr bwMode="auto">
          <a:xfrm>
            <a:off x="1862138" y="2781300"/>
            <a:ext cx="2540000" cy="1892300"/>
            <a:chOff x="1040" y="2016"/>
            <a:chExt cx="1600" cy="1056"/>
          </a:xfrm>
        </p:grpSpPr>
        <p:sp>
          <p:nvSpPr>
            <p:cNvPr id="23564" name="Freeform 20"/>
            <p:cNvSpPr>
              <a:spLocks/>
            </p:cNvSpPr>
            <p:nvPr/>
          </p:nvSpPr>
          <p:spPr bwMode="auto">
            <a:xfrm>
              <a:off x="1040" y="2016"/>
              <a:ext cx="1504" cy="1056"/>
            </a:xfrm>
            <a:custGeom>
              <a:avLst/>
              <a:gdLst>
                <a:gd name="T0" fmla="*/ 784 w 1504"/>
                <a:gd name="T1" fmla="*/ 0 h 1056"/>
                <a:gd name="T2" fmla="*/ 592 w 1504"/>
                <a:gd name="T3" fmla="*/ 48 h 1056"/>
                <a:gd name="T4" fmla="*/ 304 w 1504"/>
                <a:gd name="T5" fmla="*/ 192 h 1056"/>
                <a:gd name="T6" fmla="*/ 64 w 1504"/>
                <a:gd name="T7" fmla="*/ 384 h 1056"/>
                <a:gd name="T8" fmla="*/ 16 w 1504"/>
                <a:gd name="T9" fmla="*/ 576 h 1056"/>
                <a:gd name="T10" fmla="*/ 160 w 1504"/>
                <a:gd name="T11" fmla="*/ 768 h 1056"/>
                <a:gd name="T12" fmla="*/ 592 w 1504"/>
                <a:gd name="T13" fmla="*/ 960 h 1056"/>
                <a:gd name="T14" fmla="*/ 1504 w 1504"/>
                <a:gd name="T15" fmla="*/ 1056 h 105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4" h="1056">
                  <a:moveTo>
                    <a:pt x="784" y="0"/>
                  </a:moveTo>
                  <a:cubicBezTo>
                    <a:pt x="728" y="8"/>
                    <a:pt x="672" y="16"/>
                    <a:pt x="592" y="48"/>
                  </a:cubicBezTo>
                  <a:cubicBezTo>
                    <a:pt x="512" y="80"/>
                    <a:pt x="392" y="136"/>
                    <a:pt x="304" y="192"/>
                  </a:cubicBezTo>
                  <a:cubicBezTo>
                    <a:pt x="216" y="248"/>
                    <a:pt x="112" y="320"/>
                    <a:pt x="64" y="384"/>
                  </a:cubicBezTo>
                  <a:cubicBezTo>
                    <a:pt x="16" y="448"/>
                    <a:pt x="0" y="512"/>
                    <a:pt x="16" y="576"/>
                  </a:cubicBezTo>
                  <a:cubicBezTo>
                    <a:pt x="32" y="640"/>
                    <a:pt x="64" y="704"/>
                    <a:pt x="160" y="768"/>
                  </a:cubicBezTo>
                  <a:cubicBezTo>
                    <a:pt x="256" y="832"/>
                    <a:pt x="368" y="912"/>
                    <a:pt x="592" y="960"/>
                  </a:cubicBezTo>
                  <a:cubicBezTo>
                    <a:pt x="816" y="1008"/>
                    <a:pt x="1160" y="1032"/>
                    <a:pt x="1504" y="1056"/>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65" name="Line 21"/>
            <p:cNvSpPr>
              <a:spLocks noChangeShapeType="1"/>
            </p:cNvSpPr>
            <p:nvPr/>
          </p:nvSpPr>
          <p:spPr bwMode="auto">
            <a:xfrm>
              <a:off x="2496" y="3072"/>
              <a:ext cx="144" cy="0"/>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grpSp>
      <p:sp>
        <p:nvSpPr>
          <p:cNvPr id="23556" name="CasellaDiTesto 1"/>
          <p:cNvSpPr txBox="1">
            <a:spLocks noChangeArrowheads="1"/>
          </p:cNvSpPr>
          <p:nvPr/>
        </p:nvSpPr>
        <p:spPr bwMode="auto">
          <a:xfrm>
            <a:off x="1476375" y="188913"/>
            <a:ext cx="5656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t>Rompendo la simmetria rotazionale</a:t>
            </a:r>
          </a:p>
        </p:txBody>
      </p:sp>
      <p:graphicFrame>
        <p:nvGraphicFramePr>
          <p:cNvPr id="3" name="Oggetto 2"/>
          <p:cNvGraphicFramePr>
            <a:graphicFrameLocks noChangeAspect="1"/>
          </p:cNvGraphicFramePr>
          <p:nvPr/>
        </p:nvGraphicFramePr>
        <p:xfrm>
          <a:off x="6565900" y="3038475"/>
          <a:ext cx="1549400" cy="757238"/>
        </p:xfrm>
        <a:graphic>
          <a:graphicData uri="http://schemas.openxmlformats.org/presentationml/2006/ole">
            <mc:AlternateContent xmlns:mc="http://schemas.openxmlformats.org/markup-compatibility/2006">
              <mc:Choice xmlns:v="urn:schemas-microsoft-com:vml" Requires="v">
                <p:oleObj spid="_x0000_s23601" name="Equation" r:id="rId4" imgW="203112" imgH="139639" progId="Equation.DSMT4">
                  <p:embed/>
                </p:oleObj>
              </mc:Choice>
              <mc:Fallback>
                <p:oleObj name="Equation" r:id="rId4" imgW="203112" imgH="139639" progId="Equation.DSMT4">
                  <p:embed/>
                  <p:pic>
                    <p:nvPicPr>
                      <p:cNvPr id="0" name="Oggetto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5900" y="3038475"/>
                        <a:ext cx="1549400" cy="757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8" name="CasellaDiTesto 3"/>
          <p:cNvSpPr txBox="1">
            <a:spLocks noChangeArrowheads="1"/>
          </p:cNvSpPr>
          <p:nvPr/>
        </p:nvSpPr>
        <p:spPr bwMode="auto">
          <a:xfrm>
            <a:off x="5989638" y="1905000"/>
            <a:ext cx="29035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solidFill>
                  <a:schemeClr val="tx1"/>
                </a:solidFill>
              </a:rPr>
              <a:t>Questo fornisce massa alla particella di Higgs</a:t>
            </a:r>
          </a:p>
        </p:txBody>
      </p:sp>
      <p:sp>
        <p:nvSpPr>
          <p:cNvPr id="23559" name="CasellaDiTesto 17"/>
          <p:cNvSpPr txBox="1">
            <a:spLocks noChangeArrowheads="1"/>
          </p:cNvSpPr>
          <p:nvPr/>
        </p:nvSpPr>
        <p:spPr bwMode="auto">
          <a:xfrm>
            <a:off x="1679575" y="1760538"/>
            <a:ext cx="29035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r>
              <a:rPr lang="it-IT">
                <a:solidFill>
                  <a:schemeClr val="tx1"/>
                </a:solidFill>
              </a:rPr>
              <a:t>Questo fornisce massa ai bosoni W,Z</a:t>
            </a:r>
          </a:p>
        </p:txBody>
      </p:sp>
      <p:pic>
        <p:nvPicPr>
          <p:cNvPr id="25" name="Picture 17" descr="C:\My Documents\PowerPoint\bolgroen.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1400" y="1076325"/>
            <a:ext cx="94932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 name="Group 2"/>
          <p:cNvGrpSpPr>
            <a:grpSpLocks/>
          </p:cNvGrpSpPr>
          <p:nvPr/>
        </p:nvGrpSpPr>
        <p:grpSpPr bwMode="auto">
          <a:xfrm>
            <a:off x="4068763" y="488950"/>
            <a:ext cx="762000" cy="762000"/>
            <a:chOff x="2496" y="240"/>
            <a:chExt cx="480" cy="480"/>
          </a:xfrm>
        </p:grpSpPr>
        <p:sp>
          <p:nvSpPr>
            <p:cNvPr id="23562" name="Oval 3"/>
            <p:cNvSpPr>
              <a:spLocks noChangeArrowheads="1"/>
            </p:cNvSpPr>
            <p:nvPr/>
          </p:nvSpPr>
          <p:spPr bwMode="auto">
            <a:xfrm>
              <a:off x="2496" y="384"/>
              <a:ext cx="480" cy="144"/>
            </a:xfrm>
            <a:prstGeom prst="ellipse">
              <a:avLst/>
            </a:prstGeom>
            <a:noFill/>
            <a:ln w="28575">
              <a:solidFill>
                <a:srgbClr val="9900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3563" name="Line 4"/>
            <p:cNvSpPr>
              <a:spLocks noChangeShapeType="1"/>
            </p:cNvSpPr>
            <p:nvPr/>
          </p:nvSpPr>
          <p:spPr bwMode="auto">
            <a:xfrm flipV="1">
              <a:off x="2736" y="240"/>
              <a:ext cx="0" cy="480"/>
            </a:xfrm>
            <a:prstGeom prst="line">
              <a:avLst/>
            </a:prstGeom>
            <a:noFill/>
            <a:ln w="28575">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grpSp>
      <p:sp>
        <p:nvSpPr>
          <p:cNvPr id="2" name="CasellaDiTesto 1"/>
          <p:cNvSpPr txBox="1"/>
          <p:nvPr/>
        </p:nvSpPr>
        <p:spPr>
          <a:xfrm>
            <a:off x="827584" y="6109473"/>
            <a:ext cx="6305054" cy="461665"/>
          </a:xfrm>
          <a:prstGeom prst="rect">
            <a:avLst/>
          </a:prstGeom>
          <a:solidFill>
            <a:srgbClr val="FF0000"/>
          </a:solidFill>
        </p:spPr>
        <p:txBody>
          <a:bodyPr wrap="square" rtlCol="0">
            <a:spAutoFit/>
          </a:bodyPr>
          <a:lstStyle/>
          <a:p>
            <a:pPr algn="ctr"/>
            <a:r>
              <a:rPr lang="it-IT" dirty="0" smtClean="0">
                <a:solidFill>
                  <a:schemeClr val="tx1"/>
                </a:solidFill>
              </a:rPr>
              <a:t>Un solo campo che pervade tutto lo </a:t>
            </a:r>
            <a:r>
              <a:rPr lang="it-IT" dirty="0">
                <a:solidFill>
                  <a:schemeClr val="tx1"/>
                </a:solidFill>
              </a:rPr>
              <a:t>spazio</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33"/>
                                        </p:tgtEl>
                                        <p:attrNameLst>
                                          <p:attrName>ppt_c</p:attrName>
                                        </p:attrNameLst>
                                      </p:cBhvr>
                                      <p:to>
                                        <a:srgbClr val="BFAD25"/>
                                      </p:to>
                                    </p:animClr>
                                  </p:subTnLst>
                                </p:cTn>
                              </p:par>
                            </p:childTnLst>
                          </p:cTn>
                        </p:par>
                        <p:par>
                          <p:cTn id="9" fill="hold" nodeType="afterGroup">
                            <p:stCondLst>
                              <p:cond delay="500"/>
                            </p:stCondLst>
                            <p:childTnLst>
                              <p:par>
                                <p:cTn id="10" presetID="17" presetClass="entr" presetSubtype="10" fill="hold" nodeType="afterEffect">
                                  <p:stCondLst>
                                    <p:cond delay="100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1000"/>
                            </p:stCondLst>
                            <p:childTnLst>
                              <p:par>
                                <p:cTn id="15" presetID="17"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mph" presetSubtype="0" fill="hold" nodeType="clickEffect">
                                  <p:stCondLst>
                                    <p:cond delay="0"/>
                                  </p:stCondLst>
                                  <p:childTnLst>
                                    <p:animEffect transition="out" filter="fade">
                                      <p:cBhvr>
                                        <p:cTn id="22" dur="80" tmFilter="0, 0; .2, .5; .8, .5; 1, 0"/>
                                        <p:tgtEl>
                                          <p:spTgt spid="25"/>
                                        </p:tgtEl>
                                      </p:cBhvr>
                                    </p:animEffect>
                                    <p:animScale>
                                      <p:cBhvr>
                                        <p:cTn id="23" dur="4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smtClean="0"/>
              <a:t>Ma cosa fa questo campo?</a:t>
            </a:r>
            <a:endParaRPr lang="it-IT" dirty="0"/>
          </a:p>
        </p:txBody>
      </p:sp>
      <p:sp>
        <p:nvSpPr>
          <p:cNvPr id="4" name="Content Placeholder 3"/>
          <p:cNvSpPr>
            <a:spLocks noGrp="1"/>
          </p:cNvSpPr>
          <p:nvPr>
            <p:ph idx="1"/>
          </p:nvPr>
        </p:nvSpPr>
        <p:spPr/>
        <p:txBody>
          <a:bodyPr/>
          <a:lstStyle/>
          <a:p>
            <a:r>
              <a:rPr lang="it-IT" dirty="0" smtClean="0"/>
              <a:t>Il meccanismo di Higgs non solo fornisce la massa ai bosoni (</a:t>
            </a:r>
            <a:r>
              <a:rPr lang="it-IT" b="1" dirty="0" smtClean="0">
                <a:latin typeface="Symbol" panose="05050102010706020507" pitchFamily="18" charset="2"/>
              </a:rPr>
              <a:t>g</a:t>
            </a:r>
            <a:r>
              <a:rPr lang="it-IT" dirty="0" smtClean="0"/>
              <a:t>,Z,W) ma lascia un campo che pervade tutto:</a:t>
            </a:r>
          </a:p>
          <a:p>
            <a:pPr lvl="1"/>
            <a:r>
              <a:rPr lang="it-IT" dirty="0" smtClean="0"/>
              <a:t>L’interazione delle particelle con questo campo fornisce loro massa..</a:t>
            </a:r>
            <a:endParaRPr lang="it-IT"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7610" y="2852936"/>
            <a:ext cx="4652579" cy="3162300"/>
          </a:xfrm>
          <a:prstGeom prst="rect">
            <a:avLst/>
          </a:prstGeom>
        </p:spPr>
      </p:pic>
    </p:spTree>
    <p:extLst>
      <p:ext uri="{BB962C8B-B14F-4D97-AF65-F5344CB8AC3E}">
        <p14:creationId xmlns:p14="http://schemas.microsoft.com/office/powerpoint/2010/main" val="27703426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E366F1CA-680D-4161-9176-76E7FB29465C}" type="slidenum">
              <a:rPr lang="en-US" smtClean="0"/>
              <a:pPr>
                <a:defRPr/>
              </a:pPr>
              <a:t>13</a:t>
            </a:fld>
            <a:endParaRPr lang="en-US"/>
          </a:p>
        </p:txBody>
      </p:sp>
      <p:sp>
        <p:nvSpPr>
          <p:cNvPr id="2" name="Title 1"/>
          <p:cNvSpPr>
            <a:spLocks noGrp="1"/>
          </p:cNvSpPr>
          <p:nvPr>
            <p:ph type="title"/>
          </p:nvPr>
        </p:nvSpPr>
        <p:spPr/>
        <p:txBody>
          <a:bodyPr/>
          <a:lstStyle/>
          <a:p>
            <a:r>
              <a:rPr lang="it-IT" dirty="0" smtClean="0"/>
              <a:t>Come facciamo a vederlo?</a:t>
            </a:r>
            <a:endParaRPr lang="it-IT"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486694"/>
            <a:ext cx="2895600" cy="24003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1486694"/>
            <a:ext cx="2590800" cy="24003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3125" y="1486694"/>
            <a:ext cx="3333750" cy="2400300"/>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3050" y="4138612"/>
            <a:ext cx="3333750" cy="2400300"/>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719" y="4267200"/>
            <a:ext cx="3333750" cy="2400300"/>
          </a:xfrm>
          <a:prstGeom prst="rect">
            <a:avLst/>
          </a:prstGeom>
        </p:spPr>
      </p:pic>
    </p:spTree>
    <p:extLst>
      <p:ext uri="{BB962C8B-B14F-4D97-AF65-F5344CB8AC3E}">
        <p14:creationId xmlns:p14="http://schemas.microsoft.com/office/powerpoint/2010/main" val="92805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it-IT" dirty="0" smtClean="0"/>
              <a:t>Sfruttiamo l’equazione di Einstein:</a:t>
            </a:r>
          </a:p>
          <a:p>
            <a:pPr lvl="1"/>
            <a:r>
              <a:rPr lang="it-IT" dirty="0" smtClean="0"/>
              <a:t>E=mc</a:t>
            </a:r>
            <a:r>
              <a:rPr lang="it-IT" baseline="30000" dirty="0" smtClean="0"/>
              <a:t>2</a:t>
            </a:r>
          </a:p>
          <a:p>
            <a:r>
              <a:rPr lang="it-IT" dirty="0" smtClean="0"/>
              <a:t>Trasformiamo l’energia in massa</a:t>
            </a:r>
          </a:p>
          <a:p>
            <a:pPr lvl="1"/>
            <a:r>
              <a:rPr lang="it-IT" dirty="0" smtClean="0"/>
              <a:t>Creiamo il bosone di Higgs (per un momento infinitesimo)</a:t>
            </a:r>
          </a:p>
          <a:p>
            <a:pPr lvl="2"/>
            <a:r>
              <a:rPr lang="it-IT" dirty="0" smtClean="0"/>
              <a:t>Riveliamolo attraverso i suoi «figli»</a:t>
            </a:r>
          </a:p>
          <a:p>
            <a:r>
              <a:rPr lang="it-IT" dirty="0" smtClean="0"/>
              <a:t>Tre problemi:</a:t>
            </a:r>
          </a:p>
          <a:p>
            <a:pPr lvl="1"/>
            <a:r>
              <a:rPr lang="it-IT" dirty="0" smtClean="0"/>
              <a:t>Se ha massa grande abbiamo bisogno di grande energia</a:t>
            </a:r>
          </a:p>
          <a:p>
            <a:pPr lvl="1"/>
            <a:r>
              <a:rPr lang="it-IT" dirty="0" smtClean="0"/>
              <a:t>È un evento molto raro </a:t>
            </a:r>
          </a:p>
          <a:p>
            <a:pPr lvl="1"/>
            <a:r>
              <a:rPr lang="it-IT" dirty="0" smtClean="0"/>
              <a:t>Vogliamo distinguerlo da eventi che possono emularlo (ma che non ci interessano)</a:t>
            </a:r>
          </a:p>
          <a:p>
            <a:endParaRPr lang="it-IT" dirty="0"/>
          </a:p>
        </p:txBody>
      </p:sp>
      <p:sp>
        <p:nvSpPr>
          <p:cNvPr id="2" name="Title 1"/>
          <p:cNvSpPr>
            <a:spLocks noGrp="1"/>
          </p:cNvSpPr>
          <p:nvPr>
            <p:ph type="title"/>
          </p:nvPr>
        </p:nvSpPr>
        <p:spPr/>
        <p:txBody>
          <a:bodyPr/>
          <a:lstStyle/>
          <a:p>
            <a:r>
              <a:rPr lang="it-IT" dirty="0" smtClean="0"/>
              <a:t>Ma come fare a trovarlo??</a:t>
            </a:r>
            <a:endParaRPr lang="it-IT" dirty="0"/>
          </a:p>
        </p:txBody>
      </p:sp>
    </p:spTree>
    <p:extLst>
      <p:ext uri="{BB962C8B-B14F-4D97-AF65-F5344CB8AC3E}">
        <p14:creationId xmlns:p14="http://schemas.microsoft.com/office/powerpoint/2010/main" val="808794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smtClean="0"/>
              <a:t>La risposta</a:t>
            </a:r>
            <a:endParaRPr lang="it-IT" dirty="0"/>
          </a:p>
        </p:txBody>
      </p:sp>
      <p:sp>
        <p:nvSpPr>
          <p:cNvPr id="10" name="Content Placeholder 9"/>
          <p:cNvSpPr>
            <a:spLocks noGrp="1"/>
          </p:cNvSpPr>
          <p:nvPr>
            <p:ph sz="half" idx="2"/>
          </p:nvPr>
        </p:nvSpPr>
        <p:spPr>
          <a:xfrm>
            <a:off x="4067944" y="990600"/>
            <a:ext cx="4618856" cy="5486400"/>
          </a:xfrm>
        </p:spPr>
        <p:txBody>
          <a:bodyPr/>
          <a:lstStyle/>
          <a:p>
            <a:pPr lvl="1"/>
            <a:r>
              <a:rPr lang="it-IT" dirty="0" smtClean="0"/>
              <a:t>Acceleratori di particelle: nello scontro tra fasci di particelle diviene disponibile l’energia necessaria</a:t>
            </a:r>
          </a:p>
          <a:p>
            <a:pPr lvl="1"/>
            <a:r>
              <a:rPr lang="it-IT" dirty="0" smtClean="0"/>
              <a:t>Se gli scontri sono tanti allora è possibile creare un numero sufficiente di bosoni di Higgs da essere rivelato</a:t>
            </a:r>
          </a:p>
          <a:p>
            <a:pPr lvl="1"/>
            <a:r>
              <a:rPr lang="it-IT" dirty="0" smtClean="0"/>
              <a:t>Rivelatori di particelle:</a:t>
            </a:r>
          </a:p>
          <a:p>
            <a:pPr lvl="2"/>
            <a:r>
              <a:rPr lang="it-IT" dirty="0" smtClean="0"/>
              <a:t>Ricostruire gli eventi e distinguere il grano (Higgs) dal loglio (il fondo)</a:t>
            </a:r>
          </a:p>
          <a:p>
            <a:endParaRPr lang="it-IT" dirty="0"/>
          </a:p>
        </p:txBody>
      </p:sp>
      <p:pic>
        <p:nvPicPr>
          <p:cNvPr id="4" name="Picture 3" descr="C:\WINNT\Profiles\cei\Personal\Talks\Viareggio 2002\cernvie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838201"/>
            <a:ext cx="3902968" cy="39687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WINNT\Profiles\cei\Personal\Talks\Viareggio 2002\delphiw.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2466998" y="4806901"/>
            <a:ext cx="1835147" cy="194600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8" descr="C:\WINNT\Profiles\cei\Personal\Talks\Viareggio 2002\alephz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0575" y="4806900"/>
            <a:ext cx="2296423" cy="1706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7280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990600"/>
            <a:ext cx="8583488" cy="5486400"/>
          </a:xfrm>
        </p:spPr>
        <p:txBody>
          <a:bodyPr/>
          <a:lstStyle/>
          <a:p>
            <a:r>
              <a:rPr lang="it-IT" dirty="0" smtClean="0"/>
              <a:t>Ci abbiamo messo qualche anno...</a:t>
            </a:r>
          </a:p>
          <a:p>
            <a:pPr lvl="1"/>
            <a:r>
              <a:rPr lang="it-IT" dirty="0" smtClean="0"/>
              <a:t>Prima la caccia al LEP (scontri tra elettroni e positroni in un acceleratore del CERN)</a:t>
            </a:r>
          </a:p>
          <a:p>
            <a:pPr lvl="2"/>
            <a:r>
              <a:rPr lang="it-IT" dirty="0" smtClean="0"/>
              <a:t>Non abbiamo visto l’Higgs, ma abbiamo capito che doveva avere una massa &gt;114 GeV</a:t>
            </a:r>
          </a:p>
          <a:p>
            <a:pPr lvl="1"/>
            <a:r>
              <a:rPr lang="it-IT" dirty="0" smtClean="0"/>
              <a:t>Poi una lunga caccia al collisionatore protone-antiprotone Tevatron (Chicago)</a:t>
            </a:r>
          </a:p>
          <a:p>
            <a:pPr lvl="2"/>
            <a:r>
              <a:rPr lang="it-IT" dirty="0" smtClean="0"/>
              <a:t>Abbiamo capito qualcosa in più e visto</a:t>
            </a:r>
          </a:p>
          <a:p>
            <a:pPr lvl="3"/>
            <a:r>
              <a:rPr lang="it-IT" dirty="0" smtClean="0"/>
              <a:t>Qualcosa che non era completamente coerente con le aspettative per gli eventi</a:t>
            </a:r>
            <a:br>
              <a:rPr lang="it-IT" dirty="0" smtClean="0"/>
            </a:br>
            <a:r>
              <a:rPr lang="it-IT" dirty="0" smtClean="0"/>
              <a:t>di fondo</a:t>
            </a:r>
          </a:p>
          <a:p>
            <a:pPr lvl="3"/>
            <a:endParaRPr lang="it-IT" dirty="0"/>
          </a:p>
        </p:txBody>
      </p:sp>
      <p:sp>
        <p:nvSpPr>
          <p:cNvPr id="2" name="Title 1"/>
          <p:cNvSpPr>
            <a:spLocks noGrp="1"/>
          </p:cNvSpPr>
          <p:nvPr>
            <p:ph type="title"/>
          </p:nvPr>
        </p:nvSpPr>
        <p:spPr/>
        <p:txBody>
          <a:bodyPr/>
          <a:lstStyle/>
          <a:p>
            <a:r>
              <a:rPr lang="it-IT" dirty="0" smtClean="0"/>
              <a:t>Come è andata?</a:t>
            </a:r>
            <a:endParaRPr lang="it-IT" dirty="0"/>
          </a:p>
        </p:txBody>
      </p:sp>
      <p:pic>
        <p:nvPicPr>
          <p:cNvPr id="6" name="Picture 4" descr="detector_drawing_run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4909487"/>
            <a:ext cx="2556793" cy="20150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Tevatron"/>
          <p:cNvPicPr>
            <a:picLocks noChangeAspect="1" noChangeArrowheads="1"/>
          </p:cNvPicPr>
          <p:nvPr/>
        </p:nvPicPr>
        <p:blipFill>
          <a:blip r:embed="rId3">
            <a:extLst>
              <a:ext uri="{28A0092B-C50C-407E-A947-70E740481C1C}">
                <a14:useLocalDpi xmlns:a14="http://schemas.microsoft.com/office/drawing/2010/main" val="0"/>
              </a:ext>
            </a:extLst>
          </a:blip>
          <a:srcRect l="2785" t="3127" r="35422" b="9322"/>
          <a:stretch>
            <a:fillRect/>
          </a:stretch>
        </p:blipFill>
        <p:spPr bwMode="auto">
          <a:xfrm>
            <a:off x="5292080" y="4365104"/>
            <a:ext cx="3672408" cy="259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78287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77189" name="Picture 5" descr="D:\Documenti\Lavoro\Master\cer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4243388" cy="321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7186" name="Rectangle 2"/>
          <p:cNvSpPr>
            <a:spLocks noGrp="1" noChangeArrowheads="1"/>
          </p:cNvSpPr>
          <p:nvPr>
            <p:ph type="title"/>
          </p:nvPr>
        </p:nvSpPr>
        <p:spPr>
          <a:xfrm>
            <a:off x="457200" y="-76200"/>
            <a:ext cx="8229600" cy="1143000"/>
          </a:xfrm>
        </p:spPr>
        <p:txBody>
          <a:bodyPr/>
          <a:lstStyle/>
          <a:p>
            <a:r>
              <a:rPr lang="en-US" altLang="it-IT" dirty="0" smtClean="0"/>
              <a:t>LHC </a:t>
            </a:r>
            <a:r>
              <a:rPr lang="en-US" altLang="it-IT" dirty="0" err="1" smtClean="0"/>
              <a:t>ed</a:t>
            </a:r>
            <a:r>
              <a:rPr lang="en-US" altLang="it-IT" dirty="0" smtClean="0"/>
              <a:t> </a:t>
            </a:r>
            <a:r>
              <a:rPr lang="en-US" altLang="it-IT" dirty="0" err="1" smtClean="0"/>
              <a:t>i</a:t>
            </a:r>
            <a:r>
              <a:rPr lang="en-US" altLang="it-IT" dirty="0" smtClean="0"/>
              <a:t> </a:t>
            </a:r>
            <a:r>
              <a:rPr lang="en-US" altLang="it-IT" dirty="0" err="1" smtClean="0"/>
              <a:t>suoi</a:t>
            </a:r>
            <a:r>
              <a:rPr lang="en-US" altLang="it-IT" dirty="0" smtClean="0"/>
              <a:t> </a:t>
            </a:r>
            <a:r>
              <a:rPr lang="en-US" altLang="it-IT" dirty="0" err="1" smtClean="0"/>
              <a:t>esperimenti</a:t>
            </a:r>
            <a:endParaRPr lang="en-GB" altLang="it-IT" dirty="0" smtClean="0"/>
          </a:p>
        </p:txBody>
      </p:sp>
      <p:sp>
        <p:nvSpPr>
          <p:cNvPr id="64516" name="Text Box 7"/>
          <p:cNvSpPr txBox="1">
            <a:spLocks noChangeArrowheads="1"/>
          </p:cNvSpPr>
          <p:nvPr/>
        </p:nvSpPr>
        <p:spPr bwMode="auto">
          <a:xfrm>
            <a:off x="4440238" y="5233988"/>
            <a:ext cx="18415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1pPr>
            <a:lvl2pPr marL="742950" indent="-28575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2pPr>
            <a:lvl3pPr marL="11430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3pPr>
            <a:lvl4pPr marL="16002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4pPr>
            <a:lvl5pPr marL="20574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5pPr>
            <a:lvl6pPr marL="25146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6pPr>
            <a:lvl7pPr marL="29718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7pPr>
            <a:lvl8pPr marL="34290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8pPr>
            <a:lvl9pPr marL="38862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9pPr>
          </a:lstStyle>
          <a:p>
            <a:pPr algn="ctr"/>
            <a:endParaRPr lang="it-IT" altLang="it-IT" sz="2800" b="1">
              <a:solidFill>
                <a:srgbClr val="990099"/>
              </a:solidFill>
              <a:latin typeface="Times" panose="02020603050405020304" pitchFamily="18" charset="0"/>
            </a:endParaRPr>
          </a:p>
        </p:txBody>
      </p:sp>
      <p:sp>
        <p:nvSpPr>
          <p:cNvPr id="477197" name="Text Box 13"/>
          <p:cNvSpPr txBox="1">
            <a:spLocks noChangeArrowheads="1"/>
          </p:cNvSpPr>
          <p:nvPr/>
        </p:nvSpPr>
        <p:spPr bwMode="auto">
          <a:xfrm>
            <a:off x="609600" y="1219200"/>
            <a:ext cx="2971800"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1pPr>
            <a:lvl2pPr marL="742950" indent="-28575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2pPr>
            <a:lvl3pPr marL="11430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3pPr>
            <a:lvl4pPr marL="16002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4pPr>
            <a:lvl5pPr marL="20574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5pPr>
            <a:lvl6pPr marL="25146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6pPr>
            <a:lvl7pPr marL="29718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7pPr>
            <a:lvl8pPr marL="34290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8pPr>
            <a:lvl9pPr marL="38862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9pPr>
          </a:lstStyle>
          <a:p>
            <a:pPr eaLnBrk="1" hangingPunct="1">
              <a:spcBef>
                <a:spcPct val="50000"/>
              </a:spcBef>
            </a:pPr>
            <a:r>
              <a:rPr lang="en-US" altLang="it-IT"/>
              <a:t>CERN-Ginevra</a:t>
            </a:r>
            <a:endParaRPr lang="en-GB" altLang="it-IT"/>
          </a:p>
        </p:txBody>
      </p:sp>
      <p:pic>
        <p:nvPicPr>
          <p:cNvPr id="477199" name="Picture 15" descr="C:\Documents and Settings\Administrator\Desktop\lezioni\9004102.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343400"/>
            <a:ext cx="41910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LHCP\PLO\LHCillustrations\Evans\heacc2001\09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3750" y="1052513"/>
            <a:ext cx="4583113" cy="283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2800" y="3886200"/>
            <a:ext cx="4541838" cy="2957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a:spLocks noChangeArrowheads="1"/>
          </p:cNvSpPr>
          <p:nvPr/>
        </p:nvSpPr>
        <p:spPr bwMode="auto">
          <a:xfrm>
            <a:off x="381000" y="3886200"/>
            <a:ext cx="2122488" cy="369888"/>
          </a:xfrm>
          <a:prstGeom prst="rect">
            <a:avLst/>
          </a:prstGeom>
          <a:solidFill>
            <a:schemeClr val="bg1"/>
          </a:solidFill>
          <a:ln w="9525">
            <a:solidFill>
              <a:schemeClr val="tx1"/>
            </a:solidFill>
            <a:miter lim="800000"/>
            <a:headEnd/>
            <a:tailEnd/>
          </a:ln>
        </p:spPr>
        <p:txBody>
          <a:bodyPr>
            <a:spAutoFit/>
          </a:bodyPr>
          <a:lstStyle>
            <a:lvl1pPr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1pPr>
            <a:lvl2pPr marL="742950" indent="-28575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2pPr>
            <a:lvl3pPr marL="11430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3pPr>
            <a:lvl4pPr marL="16002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4pPr>
            <a:lvl5pPr marL="2057400" indent="-228600" algn="r" eaLnBrk="0" hangingPunct="0">
              <a:spcBef>
                <a:spcPct val="20000"/>
              </a:spcBef>
              <a:buClr>
                <a:srgbClr val="FFFF00"/>
              </a:buClr>
              <a:buSzPct val="80000"/>
              <a:buFont typeface="Wingdings" panose="05000000000000000000" pitchFamily="2" charset="2"/>
              <a:defRPr sz="2400">
                <a:solidFill>
                  <a:schemeClr val="tx1"/>
                </a:solidFill>
                <a:latin typeface="Arial" panose="020B0604020202020204" pitchFamily="34" charset="0"/>
              </a:defRPr>
            </a:lvl5pPr>
            <a:lvl6pPr marL="25146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6pPr>
            <a:lvl7pPr marL="29718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7pPr>
            <a:lvl8pPr marL="34290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8pPr>
            <a:lvl9pPr marL="3886200" indent="-228600" algn="r" eaLnBrk="0" fontAlgn="base" hangingPunct="0">
              <a:spcBef>
                <a:spcPct val="20000"/>
              </a:spcBef>
              <a:spcAft>
                <a:spcPct val="0"/>
              </a:spcAft>
              <a:buClr>
                <a:srgbClr val="FFFF00"/>
              </a:buClr>
              <a:buSzPct val="80000"/>
              <a:buFont typeface="Wingdings" panose="05000000000000000000" pitchFamily="2" charset="2"/>
              <a:defRPr sz="2400">
                <a:solidFill>
                  <a:schemeClr val="tx1"/>
                </a:solidFill>
                <a:latin typeface="Arial" panose="020B0604020202020204" pitchFamily="34" charset="0"/>
              </a:defRPr>
            </a:lvl9pPr>
          </a:lstStyle>
          <a:p>
            <a:pPr eaLnBrk="1" hangingPunct="1"/>
            <a:r>
              <a:rPr lang="it-IT" altLang="it-IT" sz="1800"/>
              <a:t>Diametro=27 Km</a:t>
            </a:r>
          </a:p>
        </p:txBody>
      </p:sp>
    </p:spTree>
    <p:extLst>
      <p:ext uri="{BB962C8B-B14F-4D97-AF65-F5344CB8AC3E}">
        <p14:creationId xmlns:p14="http://schemas.microsoft.com/office/powerpoint/2010/main" val="201240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7186"/>
                                        </p:tgtEl>
                                        <p:attrNameLst>
                                          <p:attrName>style.visibility</p:attrName>
                                        </p:attrNameLst>
                                      </p:cBhvr>
                                      <p:to>
                                        <p:strVal val="visible"/>
                                      </p:to>
                                    </p:set>
                                    <p:anim calcmode="lin" valueType="num">
                                      <p:cBhvr additive="base">
                                        <p:cTn id="7" dur="500" fill="hold"/>
                                        <p:tgtEl>
                                          <p:spTgt spid="477186"/>
                                        </p:tgtEl>
                                        <p:attrNameLst>
                                          <p:attrName>ppt_x</p:attrName>
                                        </p:attrNameLst>
                                      </p:cBhvr>
                                      <p:tavLst>
                                        <p:tav tm="0">
                                          <p:val>
                                            <p:strVal val="0-#ppt_w/2"/>
                                          </p:val>
                                        </p:tav>
                                        <p:tav tm="100000">
                                          <p:val>
                                            <p:strVal val="#ppt_x"/>
                                          </p:val>
                                        </p:tav>
                                      </p:tavLst>
                                    </p:anim>
                                    <p:anim calcmode="lin" valueType="num">
                                      <p:cBhvr additive="base">
                                        <p:cTn id="8" dur="500" fill="hold"/>
                                        <p:tgtEl>
                                          <p:spTgt spid="4771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12" fill="hold" nodeType="clickEffect">
                                  <p:stCondLst>
                                    <p:cond delay="0"/>
                                  </p:stCondLst>
                                  <p:childTnLst>
                                    <p:set>
                                      <p:cBhvr>
                                        <p:cTn id="12" dur="1" fill="hold">
                                          <p:stCondLst>
                                            <p:cond delay="0"/>
                                          </p:stCondLst>
                                        </p:cTn>
                                        <p:tgtEl>
                                          <p:spTgt spid="477189"/>
                                        </p:tgtEl>
                                        <p:attrNameLst>
                                          <p:attrName>style.visibility</p:attrName>
                                        </p:attrNameLst>
                                      </p:cBhvr>
                                      <p:to>
                                        <p:strVal val="visible"/>
                                      </p:to>
                                    </p:set>
                                    <p:animEffect transition="in" filter="strips(downLeft)">
                                      <p:cBhvr>
                                        <p:cTn id="13" dur="500"/>
                                        <p:tgtEl>
                                          <p:spTgt spid="47718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477197"/>
                                        </p:tgtEl>
                                        <p:attrNameLst>
                                          <p:attrName>style.visibility</p:attrName>
                                        </p:attrNameLst>
                                      </p:cBhvr>
                                      <p:to>
                                        <p:strVal val="visible"/>
                                      </p:to>
                                    </p:set>
                                    <p:anim calcmode="lin" valueType="num">
                                      <p:cBhvr additive="base">
                                        <p:cTn id="22" dur="500" fill="hold"/>
                                        <p:tgtEl>
                                          <p:spTgt spid="477197"/>
                                        </p:tgtEl>
                                        <p:attrNameLst>
                                          <p:attrName>ppt_x</p:attrName>
                                        </p:attrNameLst>
                                      </p:cBhvr>
                                      <p:tavLst>
                                        <p:tav tm="0">
                                          <p:val>
                                            <p:strVal val="0-#ppt_w/2"/>
                                          </p:val>
                                        </p:tav>
                                        <p:tav tm="100000">
                                          <p:val>
                                            <p:strVal val="#ppt_x"/>
                                          </p:val>
                                        </p:tav>
                                      </p:tavLst>
                                    </p:anim>
                                    <p:anim calcmode="lin" valueType="num">
                                      <p:cBhvr additive="base">
                                        <p:cTn id="23" dur="500" fill="hold"/>
                                        <p:tgtEl>
                                          <p:spTgt spid="477197"/>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nodeType="clickEffect">
                                  <p:stCondLst>
                                    <p:cond delay="0"/>
                                  </p:stCondLst>
                                  <p:childTnLst>
                                    <p:set>
                                      <p:cBhvr>
                                        <p:cTn id="27" dur="1" fill="hold">
                                          <p:stCondLst>
                                            <p:cond delay="0"/>
                                          </p:stCondLst>
                                        </p:cTn>
                                        <p:tgtEl>
                                          <p:spTgt spid="477199"/>
                                        </p:tgtEl>
                                        <p:attrNameLst>
                                          <p:attrName>style.visibility</p:attrName>
                                        </p:attrNameLst>
                                      </p:cBhvr>
                                      <p:to>
                                        <p:strVal val="visible"/>
                                      </p:to>
                                    </p:set>
                                    <p:anim calcmode="lin" valueType="num">
                                      <p:cBhvr additive="base">
                                        <p:cTn id="28" dur="500" fill="hold"/>
                                        <p:tgtEl>
                                          <p:spTgt spid="477199"/>
                                        </p:tgtEl>
                                        <p:attrNameLst>
                                          <p:attrName>ppt_x</p:attrName>
                                        </p:attrNameLst>
                                      </p:cBhvr>
                                      <p:tavLst>
                                        <p:tav tm="0">
                                          <p:val>
                                            <p:strVal val="0-#ppt_w/2"/>
                                          </p:val>
                                        </p:tav>
                                        <p:tav tm="100000">
                                          <p:val>
                                            <p:strVal val="#ppt_x"/>
                                          </p:val>
                                        </p:tav>
                                      </p:tavLst>
                                    </p:anim>
                                    <p:anim calcmode="lin" valueType="num">
                                      <p:cBhvr additive="base">
                                        <p:cTn id="29" dur="500" fill="hold"/>
                                        <p:tgtEl>
                                          <p:spTgt spid="477199"/>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2"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42" presetClass="entr" presetSubtype="0" fill="hold" nodeType="clickEffect">
                                  <p:stCondLst>
                                    <p:cond delay="0"/>
                                  </p:stCondLst>
                                  <p:childTnLst>
                                    <p:set>
                                      <p:cBhvr>
                                        <p:cTn id="40" dur="1" fill="hold">
                                          <p:stCondLst>
                                            <p:cond delay="0"/>
                                          </p:stCondLst>
                                        </p:cTn>
                                        <p:tgtEl>
                                          <p:spTgt spid="15362"/>
                                        </p:tgtEl>
                                        <p:attrNameLst>
                                          <p:attrName>style.visibility</p:attrName>
                                        </p:attrNameLst>
                                      </p:cBhvr>
                                      <p:to>
                                        <p:strVal val="visible"/>
                                      </p:to>
                                    </p:set>
                                    <p:animEffect transition="in" filter="fade">
                                      <p:cBhvr>
                                        <p:cTn id="41" dur="1000"/>
                                        <p:tgtEl>
                                          <p:spTgt spid="15362"/>
                                        </p:tgtEl>
                                      </p:cBhvr>
                                    </p:animEffect>
                                    <p:anim calcmode="lin" valueType="num">
                                      <p:cBhvr>
                                        <p:cTn id="42" dur="1000" fill="hold"/>
                                        <p:tgtEl>
                                          <p:spTgt spid="15362"/>
                                        </p:tgtEl>
                                        <p:attrNameLst>
                                          <p:attrName>ppt_x</p:attrName>
                                        </p:attrNameLst>
                                      </p:cBhvr>
                                      <p:tavLst>
                                        <p:tav tm="0">
                                          <p:val>
                                            <p:strVal val="#ppt_x"/>
                                          </p:val>
                                        </p:tav>
                                        <p:tav tm="100000">
                                          <p:val>
                                            <p:strVal val="#ppt_x"/>
                                          </p:val>
                                        </p:tav>
                                      </p:tavLst>
                                    </p:anim>
                                    <p:anim calcmode="lin" valueType="num">
                                      <p:cBhvr>
                                        <p:cTn id="43"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6" grpId="0" animBg="1" autoUpdateAnimBg="0"/>
      <p:bldP spid="477197" grpId="0" autoUpdateAnimBg="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contenuto 3"/>
          <p:cNvSpPr>
            <a:spLocks noGrp="1"/>
          </p:cNvSpPr>
          <p:nvPr>
            <p:ph idx="1"/>
          </p:nvPr>
        </p:nvSpPr>
        <p:spPr>
          <a:xfrm>
            <a:off x="381000" y="1773238"/>
            <a:ext cx="8305800" cy="4703762"/>
          </a:xfrm>
        </p:spPr>
        <p:txBody>
          <a:bodyPr/>
          <a:lstStyle/>
          <a:p>
            <a:r>
              <a:rPr lang="it-IT" smtClean="0"/>
              <a:t>In maniera non diversa da come vediamo altre particelle instabili</a:t>
            </a:r>
          </a:p>
          <a:p>
            <a:pPr lvl="1"/>
            <a:r>
              <a:rPr lang="it-IT" smtClean="0"/>
              <a:t>Identifichiamo i prodotti del suo decadimento</a:t>
            </a:r>
          </a:p>
          <a:p>
            <a:pPr lvl="1"/>
            <a:endParaRPr lang="it-IT" smtClean="0"/>
          </a:p>
        </p:txBody>
      </p:sp>
      <p:sp>
        <p:nvSpPr>
          <p:cNvPr id="3" name="Titolo 2"/>
          <p:cNvSpPr>
            <a:spLocks noGrp="1"/>
          </p:cNvSpPr>
          <p:nvPr>
            <p:ph type="title"/>
          </p:nvPr>
        </p:nvSpPr>
        <p:spPr>
          <a:xfrm>
            <a:off x="1054100" y="115888"/>
            <a:ext cx="7023100" cy="1195387"/>
          </a:xfrm>
        </p:spPr>
        <p:txBody>
          <a:bodyPr/>
          <a:lstStyle/>
          <a:p>
            <a:pPr>
              <a:defRPr/>
            </a:pPr>
            <a:r>
              <a:rPr lang="it-IT" dirty="0" smtClean="0"/>
              <a:t/>
            </a:r>
            <a:br>
              <a:rPr lang="it-IT" dirty="0" smtClean="0"/>
            </a:br>
            <a:r>
              <a:rPr lang="it-IT" dirty="0" smtClean="0"/>
              <a:t>Come vediamo la particella di </a:t>
            </a:r>
            <a:r>
              <a:rPr lang="it-IT" dirty="0" err="1" smtClean="0"/>
              <a:t>Higgs</a:t>
            </a:r>
            <a:r>
              <a:rPr lang="it-IT" dirty="0" smtClean="0"/>
              <a:t>?</a:t>
            </a:r>
            <a:br>
              <a:rPr lang="it-IT" dirty="0" smtClean="0"/>
            </a:br>
            <a:endParaRPr lang="it-IT" dirty="0"/>
          </a:p>
        </p:txBody>
      </p:sp>
      <p:pic>
        <p:nvPicPr>
          <p:cNvPr id="24580"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900" y="3013075"/>
            <a:ext cx="4179888" cy="374491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3284538"/>
            <a:ext cx="4514850" cy="30765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24582" name="Connettore 1 9"/>
          <p:cNvCxnSpPr>
            <a:cxnSpLocks noChangeShapeType="1"/>
          </p:cNvCxnSpPr>
          <p:nvPr/>
        </p:nvCxnSpPr>
        <p:spPr bwMode="auto">
          <a:xfrm flipV="1">
            <a:off x="6516688" y="3213100"/>
            <a:ext cx="0" cy="2952750"/>
          </a:xfrm>
          <a:prstGeom prst="line">
            <a:avLst/>
          </a:prstGeom>
          <a:noFill/>
          <a:ln w="9525"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contenuto 1"/>
          <p:cNvSpPr>
            <a:spLocks noGrp="1"/>
          </p:cNvSpPr>
          <p:nvPr>
            <p:ph idx="1"/>
          </p:nvPr>
        </p:nvSpPr>
        <p:spPr/>
        <p:txBody>
          <a:bodyPr/>
          <a:lstStyle/>
          <a:p>
            <a:r>
              <a:rPr lang="it-IT" dirty="0" smtClean="0"/>
              <a:t>Il decadimento principale utilizzato per individuare la particella di </a:t>
            </a:r>
            <a:r>
              <a:rPr lang="it-IT" dirty="0" err="1" smtClean="0"/>
              <a:t>Higgs</a:t>
            </a:r>
            <a:r>
              <a:rPr lang="it-IT" dirty="0" smtClean="0"/>
              <a:t> è</a:t>
            </a:r>
          </a:p>
          <a:p>
            <a:pPr lvl="1"/>
            <a:r>
              <a:rPr lang="it-IT" dirty="0" err="1" smtClean="0"/>
              <a:t>H</a:t>
            </a:r>
            <a:r>
              <a:rPr lang="it-IT" dirty="0" err="1" smtClean="0">
                <a:sym typeface="Wingdings" pitchFamily="2" charset="2"/>
              </a:rPr>
              <a:t></a:t>
            </a:r>
            <a:r>
              <a:rPr lang="it-IT" dirty="0" err="1" smtClean="0">
                <a:latin typeface="Symbol" pitchFamily="18" charset="2"/>
                <a:sym typeface="Wingdings" pitchFamily="2" charset="2"/>
              </a:rPr>
              <a:t>gg</a:t>
            </a:r>
            <a:endParaRPr lang="it-IT" dirty="0" smtClean="0">
              <a:latin typeface="Symbol" pitchFamily="18" charset="2"/>
              <a:sym typeface="Wingdings" pitchFamily="2" charset="2"/>
            </a:endParaRPr>
          </a:p>
          <a:p>
            <a:pPr lvl="1"/>
            <a:r>
              <a:rPr lang="it-IT" dirty="0" smtClean="0">
                <a:sym typeface="Wingdings" pitchFamily="2" charset="2"/>
              </a:rPr>
              <a:t>L’identificazione avviene </a:t>
            </a:r>
            <a:r>
              <a:rPr lang="it-IT" dirty="0" smtClean="0">
                <a:sym typeface="Wingdings" pitchFamily="2" charset="2"/>
                <a:hlinkClick r:id="rId2" action="ppaction://hlinkfile"/>
              </a:rPr>
              <a:t>ricostruendo la massa  del </a:t>
            </a:r>
            <a:r>
              <a:rPr lang="it-IT" dirty="0" smtClean="0">
                <a:sym typeface="Wingdings" pitchFamily="2" charset="2"/>
                <a:hlinkClick r:id="rId3" action="ppaction://hlinkfile"/>
              </a:rPr>
              <a:t>sistema </a:t>
            </a:r>
            <a:r>
              <a:rPr lang="it-IT" b="1" dirty="0" smtClean="0">
                <a:latin typeface="Symbol" pitchFamily="18" charset="2"/>
                <a:sym typeface="Wingdings" pitchFamily="2" charset="2"/>
                <a:hlinkClick r:id="rId3" action="ppaction://hlinkfile"/>
              </a:rPr>
              <a:t>gg</a:t>
            </a:r>
            <a:endParaRPr lang="it-IT" b="1" dirty="0" smtClean="0">
              <a:latin typeface="Symbol" pitchFamily="18" charset="2"/>
              <a:sym typeface="Wingdings" pitchFamily="2" charset="2"/>
            </a:endParaRPr>
          </a:p>
          <a:p>
            <a:pPr lvl="1"/>
            <a:endParaRPr lang="it-IT" dirty="0" smtClean="0"/>
          </a:p>
        </p:txBody>
      </p:sp>
      <p:sp>
        <p:nvSpPr>
          <p:cNvPr id="3" name="Titolo 2"/>
          <p:cNvSpPr>
            <a:spLocks noGrp="1"/>
          </p:cNvSpPr>
          <p:nvPr>
            <p:ph type="title"/>
          </p:nvPr>
        </p:nvSpPr>
        <p:spPr/>
        <p:txBody>
          <a:bodyPr/>
          <a:lstStyle/>
          <a:p>
            <a:pPr>
              <a:defRPr/>
            </a:pPr>
            <a:r>
              <a:rPr lang="it-IT" dirty="0" err="1" smtClean="0"/>
              <a:t>H</a:t>
            </a:r>
            <a:r>
              <a:rPr lang="it-IT" dirty="0" err="1" smtClean="0">
                <a:sym typeface="Wingdings" pitchFamily="2" charset="2"/>
              </a:rPr>
              <a:t></a:t>
            </a:r>
            <a:r>
              <a:rPr lang="it-IT" dirty="0" err="1" smtClean="0">
                <a:latin typeface="Symbol" pitchFamily="18" charset="2"/>
                <a:sym typeface="Wingdings" pitchFamily="2" charset="2"/>
              </a:rPr>
              <a:t>gg</a:t>
            </a:r>
            <a:endParaRPr lang="it-IT" dirty="0">
              <a:latin typeface="Symbol" pitchFamily="18" charset="2"/>
            </a:endParaRPr>
          </a:p>
        </p:txBody>
      </p:sp>
      <p:pic>
        <p:nvPicPr>
          <p:cNvPr id="2560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t="5019" b="3497"/>
          <a:stretch>
            <a:fillRect/>
          </a:stretch>
        </p:blipFill>
        <p:spPr bwMode="auto">
          <a:xfrm>
            <a:off x="4732338" y="2579688"/>
            <a:ext cx="4375150" cy="41084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650" y="3222625"/>
            <a:ext cx="3222625" cy="311943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La semplicità...</a:t>
            </a:r>
            <a:endParaRPr lang="it-IT" dirty="0"/>
          </a:p>
        </p:txBody>
      </p:sp>
      <p:sp>
        <p:nvSpPr>
          <p:cNvPr id="3" name="Content Placeholder 2"/>
          <p:cNvSpPr>
            <a:spLocks noGrp="1"/>
          </p:cNvSpPr>
          <p:nvPr>
            <p:ph idx="1"/>
          </p:nvPr>
        </p:nvSpPr>
        <p:spPr>
          <a:xfrm>
            <a:off x="457200" y="1600199"/>
            <a:ext cx="8229600" cy="5121275"/>
          </a:xfrm>
        </p:spPr>
        <p:txBody>
          <a:bodyPr>
            <a:normAutofit lnSpcReduction="10000"/>
          </a:bodyPr>
          <a:lstStyle/>
          <a:p>
            <a:r>
              <a:rPr lang="it-IT" dirty="0" smtClean="0"/>
              <a:t>La semplicità è una delle basi del programma riduzionistico</a:t>
            </a:r>
          </a:p>
          <a:p>
            <a:pPr lvl="1"/>
            <a:r>
              <a:rPr lang="it-IT" dirty="0" smtClean="0"/>
              <a:t>Quante forze («interazioni») fondamentali ci sono?</a:t>
            </a:r>
          </a:p>
          <a:p>
            <a:pPr marL="914400" lvl="1" indent="-457200">
              <a:buFont typeface="+mj-lt"/>
              <a:buAutoNum type="arabicPeriod"/>
            </a:pPr>
            <a:r>
              <a:rPr lang="it-IT" dirty="0" smtClean="0"/>
              <a:t>Interazioni forti</a:t>
            </a:r>
          </a:p>
          <a:p>
            <a:pPr marL="914400" lvl="1" indent="-457200">
              <a:buFont typeface="+mj-lt"/>
              <a:buAutoNum type="arabicPeriod"/>
            </a:pPr>
            <a:r>
              <a:rPr lang="it-IT" dirty="0" smtClean="0"/>
              <a:t>Forza elettromagnetica</a:t>
            </a:r>
          </a:p>
          <a:p>
            <a:pPr marL="914400" lvl="1" indent="-457200">
              <a:buFont typeface="+mj-lt"/>
              <a:buAutoNum type="arabicPeriod"/>
            </a:pPr>
            <a:r>
              <a:rPr lang="it-IT" dirty="0" smtClean="0"/>
              <a:t>Interazioni deboli</a:t>
            </a:r>
          </a:p>
          <a:p>
            <a:pPr marL="914400" lvl="1" indent="-457200">
              <a:buFont typeface="+mj-lt"/>
              <a:buAutoNum type="arabicPeriod"/>
            </a:pPr>
            <a:r>
              <a:rPr lang="it-IT" dirty="0" smtClean="0"/>
              <a:t>Forza gravitazionale</a:t>
            </a:r>
          </a:p>
          <a:p>
            <a:pPr lvl="2"/>
            <a:endParaRPr lang="it-IT" dirty="0" smtClean="0"/>
          </a:p>
          <a:p>
            <a:r>
              <a:rPr lang="it-IT" dirty="0" smtClean="0"/>
              <a:t>Possiamo ridurre tutto ad una forza?</a:t>
            </a:r>
          </a:p>
          <a:p>
            <a:pPr lvl="1"/>
            <a:r>
              <a:rPr lang="it-IT" dirty="0" smtClean="0"/>
              <a:t>Negli ultimi decenni del ‘900 abbiamo capito (e dimostrato) che la 2. e la 3. erano aspetti di una stessa forza</a:t>
            </a:r>
          </a:p>
          <a:p>
            <a:pPr lvl="2"/>
            <a:r>
              <a:rPr lang="it-IT" dirty="0" smtClean="0"/>
              <a:t>L’interazione elettrodebole</a:t>
            </a:r>
          </a:p>
          <a:p>
            <a:pPr lvl="1"/>
            <a:endParaRPr lang="it-IT" dirty="0"/>
          </a:p>
        </p:txBody>
      </p:sp>
    </p:spTree>
    <p:extLst>
      <p:ext uri="{BB962C8B-B14F-4D97-AF65-F5344CB8AC3E}">
        <p14:creationId xmlns:p14="http://schemas.microsoft.com/office/powerpoint/2010/main" val="7519000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contenuto 1"/>
          <p:cNvSpPr>
            <a:spLocks noGrp="1"/>
          </p:cNvSpPr>
          <p:nvPr>
            <p:ph idx="1"/>
          </p:nvPr>
        </p:nvSpPr>
        <p:spPr/>
        <p:txBody>
          <a:bodyPr/>
          <a:lstStyle/>
          <a:p>
            <a:r>
              <a:rPr lang="it-IT" smtClean="0"/>
              <a:t>Un canale diverso è quello in cui</a:t>
            </a:r>
          </a:p>
          <a:p>
            <a:pPr lvl="1"/>
            <a:r>
              <a:rPr lang="it-IT" smtClean="0"/>
              <a:t>H</a:t>
            </a:r>
            <a:r>
              <a:rPr lang="it-IT" smtClean="0">
                <a:sym typeface="Wingdings" pitchFamily="2" charset="2"/>
              </a:rPr>
              <a:t>ZZ, Zll dove l=e,</a:t>
            </a:r>
            <a:r>
              <a:rPr lang="it-IT" b="1" smtClean="0">
                <a:latin typeface="Symbol" pitchFamily="18" charset="2"/>
                <a:sym typeface="Wingdings" pitchFamily="2" charset="2"/>
              </a:rPr>
              <a:t>m</a:t>
            </a:r>
          </a:p>
          <a:p>
            <a:pPr lvl="1"/>
            <a:r>
              <a:rPr lang="it-IT" smtClean="0">
                <a:sym typeface="Wingdings" pitchFamily="2" charset="2"/>
              </a:rPr>
              <a:t>Si ricostruisce la </a:t>
            </a:r>
            <a:r>
              <a:rPr lang="it-IT" smtClean="0">
                <a:sym typeface="Wingdings" pitchFamily="2" charset="2"/>
                <a:hlinkClick r:id="rId2" action="ppaction://hlinkfile"/>
              </a:rPr>
              <a:t>massa della coppia di Z</a:t>
            </a:r>
            <a:endParaRPr lang="it-IT" smtClean="0">
              <a:sym typeface="Wingdings" pitchFamily="2" charset="2"/>
            </a:endParaRPr>
          </a:p>
        </p:txBody>
      </p:sp>
      <p:sp>
        <p:nvSpPr>
          <p:cNvPr id="3" name="Titolo 2"/>
          <p:cNvSpPr>
            <a:spLocks noGrp="1"/>
          </p:cNvSpPr>
          <p:nvPr>
            <p:ph type="title"/>
          </p:nvPr>
        </p:nvSpPr>
        <p:spPr/>
        <p:txBody>
          <a:bodyPr/>
          <a:lstStyle/>
          <a:p>
            <a:pPr>
              <a:defRPr/>
            </a:pPr>
            <a:r>
              <a:rPr lang="it-IT" dirty="0" smtClean="0"/>
              <a:t>H</a:t>
            </a:r>
            <a:r>
              <a:rPr lang="it-IT" dirty="0" smtClean="0">
                <a:sym typeface="Wingdings" pitchFamily="2" charset="2"/>
              </a:rPr>
              <a:t>ZZ</a:t>
            </a:r>
            <a:endParaRPr lang="it-IT" dirty="0"/>
          </a:p>
        </p:txBody>
      </p:sp>
      <p:pic>
        <p:nvPicPr>
          <p:cNvPr id="266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438400"/>
            <a:ext cx="4308475" cy="41338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2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38" y="2781300"/>
            <a:ext cx="3741737" cy="329406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dirty="0" smtClean="0"/>
              <a:t>Altre strade?</a:t>
            </a:r>
            <a:endParaRPr lang="it-IT" dirty="0"/>
          </a:p>
        </p:txBody>
      </p:sp>
      <p:sp>
        <p:nvSpPr>
          <p:cNvPr id="6" name="TextBox 5"/>
          <p:cNvSpPr txBox="1"/>
          <p:nvPr/>
        </p:nvSpPr>
        <p:spPr>
          <a:xfrm>
            <a:off x="1066800" y="1676400"/>
            <a:ext cx="7315200" cy="830997"/>
          </a:xfrm>
          <a:prstGeom prst="rect">
            <a:avLst/>
          </a:prstGeom>
          <a:noFill/>
        </p:spPr>
        <p:txBody>
          <a:bodyPr wrap="square" rtlCol="0">
            <a:spAutoFit/>
          </a:bodyPr>
          <a:lstStyle/>
          <a:p>
            <a:r>
              <a:rPr lang="it-IT" dirty="0" smtClean="0">
                <a:latin typeface="+mj-lt"/>
              </a:rPr>
              <a:t>Tutta la materia che ci circonda è composta da particelle (quarks e leptoni) che hanno una proprietà –lo spin- = ½</a:t>
            </a:r>
          </a:p>
        </p:txBody>
      </p:sp>
      <p:sp>
        <p:nvSpPr>
          <p:cNvPr id="7" name="TextBox 6"/>
          <p:cNvSpPr txBox="1"/>
          <p:nvPr/>
        </p:nvSpPr>
        <p:spPr>
          <a:xfrm>
            <a:off x="571500" y="3425328"/>
            <a:ext cx="8001000" cy="461665"/>
          </a:xfrm>
          <a:prstGeom prst="rect">
            <a:avLst/>
          </a:prstGeom>
          <a:noFill/>
        </p:spPr>
        <p:txBody>
          <a:bodyPr wrap="square" rtlCol="0">
            <a:spAutoFit/>
          </a:bodyPr>
          <a:lstStyle/>
          <a:p>
            <a:r>
              <a:rPr lang="it-IT" dirty="0" smtClean="0">
                <a:latin typeface="+mj-lt"/>
              </a:rPr>
              <a:t>E se per ogni particella nota esistesse un partner con spin=0?</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3864033"/>
            <a:ext cx="2895600" cy="2508688"/>
          </a:xfrm>
          <a:prstGeom prst="rect">
            <a:avLst/>
          </a:prstGeom>
        </p:spPr>
      </p:pic>
    </p:spTree>
    <p:extLst>
      <p:ext uri="{BB962C8B-B14F-4D97-AF65-F5344CB8AC3E}">
        <p14:creationId xmlns:p14="http://schemas.microsoft.com/office/powerpoint/2010/main" val="706446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egnaposto contenuto 1"/>
          <p:cNvSpPr>
            <a:spLocks noGrp="1"/>
          </p:cNvSpPr>
          <p:nvPr>
            <p:ph idx="1"/>
          </p:nvPr>
        </p:nvSpPr>
        <p:spPr>
          <a:xfrm>
            <a:off x="0" y="990600"/>
            <a:ext cx="8686800" cy="5486400"/>
          </a:xfrm>
        </p:spPr>
        <p:txBody>
          <a:bodyPr/>
          <a:lstStyle/>
          <a:p>
            <a:r>
              <a:rPr lang="it-IT" dirty="0" smtClean="0"/>
              <a:t>Dobbiamo rispondere ad alcune domande</a:t>
            </a:r>
          </a:p>
          <a:p>
            <a:pPr lvl="1"/>
            <a:r>
              <a:rPr lang="it-IT" dirty="0" smtClean="0"/>
              <a:t>La particella che abbiamo visto possiede tutte le proprietà attese nel modello standard?</a:t>
            </a:r>
          </a:p>
          <a:p>
            <a:pPr lvl="2"/>
            <a:r>
              <a:rPr lang="it-IT" dirty="0" smtClean="0"/>
              <a:t>Misurazione precisa degli altri canali di decadimento</a:t>
            </a:r>
          </a:p>
          <a:p>
            <a:pPr lvl="2"/>
            <a:r>
              <a:rPr lang="it-IT" dirty="0" smtClean="0"/>
              <a:t>Misurazione precisa dello spin (zero o due?)</a:t>
            </a:r>
          </a:p>
          <a:p>
            <a:pPr lvl="1"/>
            <a:r>
              <a:rPr lang="it-IT" dirty="0" smtClean="0"/>
              <a:t>Ci sono delle anomalie (comportamenti inattesi)?</a:t>
            </a:r>
          </a:p>
          <a:p>
            <a:pPr lvl="1"/>
            <a:r>
              <a:rPr lang="it-IT" dirty="0" smtClean="0"/>
              <a:t>È l’unica?</a:t>
            </a:r>
          </a:p>
          <a:p>
            <a:pPr lvl="2"/>
            <a:r>
              <a:rPr lang="it-IT" dirty="0" smtClean="0"/>
              <a:t>Ci sono teorie che «includono» il modello standard che prevedono più «particelle di </a:t>
            </a:r>
            <a:r>
              <a:rPr lang="it-IT" dirty="0" err="1" smtClean="0"/>
              <a:t>Higgs</a:t>
            </a:r>
            <a:r>
              <a:rPr lang="it-IT" dirty="0" smtClean="0"/>
              <a:t>»</a:t>
            </a:r>
          </a:p>
          <a:p>
            <a:pPr lvl="2"/>
            <a:endParaRPr lang="it-IT" dirty="0"/>
          </a:p>
          <a:p>
            <a:r>
              <a:rPr lang="it-IT" dirty="0" smtClean="0"/>
              <a:t>Un grande mistero: </a:t>
            </a:r>
          </a:p>
          <a:p>
            <a:pPr lvl="1"/>
            <a:r>
              <a:rPr lang="it-IT" dirty="0" smtClean="0"/>
              <a:t>la «dark </a:t>
            </a:r>
            <a:r>
              <a:rPr lang="it-IT" dirty="0" err="1" smtClean="0"/>
              <a:t>matter</a:t>
            </a:r>
            <a:r>
              <a:rPr lang="it-IT" dirty="0" smtClean="0"/>
              <a:t>» </a:t>
            </a:r>
          </a:p>
          <a:p>
            <a:pPr lvl="1"/>
            <a:endParaRPr lang="it-IT" dirty="0" smtClean="0"/>
          </a:p>
        </p:txBody>
      </p:sp>
      <p:sp>
        <p:nvSpPr>
          <p:cNvPr id="3" name="Titolo 2"/>
          <p:cNvSpPr>
            <a:spLocks noGrp="1"/>
          </p:cNvSpPr>
          <p:nvPr>
            <p:ph type="title"/>
          </p:nvPr>
        </p:nvSpPr>
        <p:spPr/>
        <p:txBody>
          <a:bodyPr/>
          <a:lstStyle/>
          <a:p>
            <a:pPr>
              <a:defRPr/>
            </a:pPr>
            <a:r>
              <a:rPr lang="it-IT" dirty="0" smtClean="0"/>
              <a:t>Ed ora?</a:t>
            </a:r>
            <a:endParaRPr lang="it-IT" dirty="0"/>
          </a:p>
        </p:txBody>
      </p:sp>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4727908"/>
            <a:ext cx="2333767" cy="2157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408" y="1916832"/>
            <a:ext cx="7493000" cy="426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itolo 1"/>
          <p:cNvSpPr>
            <a:spLocks noGrp="1"/>
          </p:cNvSpPr>
          <p:nvPr>
            <p:ph type="title"/>
          </p:nvPr>
        </p:nvSpPr>
        <p:spPr/>
        <p:txBody>
          <a:bodyPr/>
          <a:lstStyle/>
          <a:p>
            <a:r>
              <a:rPr lang="it-IT" dirty="0" smtClean="0"/>
              <a:t>Che implicazioni </a:t>
            </a:r>
            <a:r>
              <a:rPr lang="it-IT" smtClean="0"/>
              <a:t>per questa massa?</a:t>
            </a:r>
            <a:endParaRPr lang="it-IT"/>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Il modello a quark</a:t>
            </a:r>
            <a:endParaRPr lang="it-IT" dirty="0"/>
          </a:p>
        </p:txBody>
      </p:sp>
      <p:sp>
        <p:nvSpPr>
          <p:cNvPr id="3" name="Content Placeholder 2"/>
          <p:cNvSpPr>
            <a:spLocks noGrp="1"/>
          </p:cNvSpPr>
          <p:nvPr>
            <p:ph idx="1"/>
          </p:nvPr>
        </p:nvSpPr>
        <p:spPr/>
        <p:txBody>
          <a:bodyPr/>
          <a:lstStyle/>
          <a:p>
            <a:r>
              <a:rPr lang="it-IT" dirty="0" smtClean="0"/>
              <a:t>Negli anni ‘50 e ‘60 del ‘900 i fisici sfruttarono pesantemente</a:t>
            </a:r>
          </a:p>
          <a:p>
            <a:pPr lvl="1"/>
            <a:r>
              <a:rPr lang="it-IT" dirty="0" smtClean="0"/>
              <a:t>E=mc</a:t>
            </a:r>
            <a:r>
              <a:rPr lang="it-IT" b="1" baseline="30000" dirty="0" smtClean="0"/>
              <a:t>2</a:t>
            </a:r>
            <a:r>
              <a:rPr lang="it-IT" dirty="0" smtClean="0"/>
              <a:t>, creando negli scontri tra particelle decine e decine di nuove particelle, di cui misuravano le proprietà.</a:t>
            </a:r>
          </a:p>
          <a:p>
            <a:pPr lvl="1"/>
            <a:r>
              <a:rPr lang="it-IT" dirty="0" smtClean="0"/>
              <a:t>Studiando la regolarità di queste proprietà alcuni scienziati ipotizzarono l’esistenza di un numero limitato (inizialmente 2, poi 3, infine 6) di particelle elementari </a:t>
            </a:r>
          </a:p>
          <a:p>
            <a:pPr lvl="2"/>
            <a:r>
              <a:rPr lang="it-IT" dirty="0" smtClean="0"/>
              <a:t>Three quarks for Muster Mark</a:t>
            </a:r>
            <a:endParaRPr lang="it-IT" dirty="0"/>
          </a:p>
        </p:txBody>
      </p:sp>
    </p:spTree>
    <p:extLst>
      <p:ext uri="{BB962C8B-B14F-4D97-AF65-F5344CB8AC3E}">
        <p14:creationId xmlns:p14="http://schemas.microsoft.com/office/powerpoint/2010/main" val="27121965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dirty="0" smtClean="0"/>
              <a:t>Il modello standard</a:t>
            </a:r>
            <a:endParaRPr lang="it-IT" dirty="0"/>
          </a:p>
        </p:txBody>
      </p:sp>
      <p:sp>
        <p:nvSpPr>
          <p:cNvPr id="8" name="Content Placeholder 7"/>
          <p:cNvSpPr>
            <a:spLocks noGrp="1"/>
          </p:cNvSpPr>
          <p:nvPr>
            <p:ph sz="half" idx="1"/>
          </p:nvPr>
        </p:nvSpPr>
        <p:spPr>
          <a:xfrm>
            <a:off x="177210" y="1468844"/>
            <a:ext cx="4470990" cy="5323441"/>
          </a:xfrm>
        </p:spPr>
        <p:txBody>
          <a:bodyPr>
            <a:normAutofit/>
          </a:bodyPr>
          <a:lstStyle/>
          <a:p>
            <a:r>
              <a:rPr lang="it-IT" dirty="0" smtClean="0"/>
              <a:t>il mondo subatomico </a:t>
            </a:r>
          </a:p>
          <a:p>
            <a:pPr lvl="1"/>
            <a:r>
              <a:rPr lang="it-IT" dirty="0" smtClean="0"/>
              <a:t>Tre generazioni di materia</a:t>
            </a:r>
          </a:p>
          <a:p>
            <a:pPr lvl="1"/>
            <a:r>
              <a:rPr lang="it-IT" dirty="0" smtClean="0"/>
              <a:t>4 portatori di forze</a:t>
            </a:r>
          </a:p>
          <a:p>
            <a:pPr marL="1314450" lvl="2" indent="-457200">
              <a:buFont typeface="+mj-lt"/>
              <a:buAutoNum type="arabicPeriod"/>
            </a:pPr>
            <a:r>
              <a:rPr lang="it-IT" dirty="0" smtClean="0"/>
              <a:t>Fotone</a:t>
            </a:r>
          </a:p>
          <a:p>
            <a:pPr marL="1314450" lvl="2" indent="-457200">
              <a:buFont typeface="+mj-lt"/>
              <a:buAutoNum type="arabicPeriod"/>
            </a:pPr>
            <a:r>
              <a:rPr lang="it-IT" dirty="0" smtClean="0"/>
              <a:t>Gluone</a:t>
            </a:r>
          </a:p>
          <a:p>
            <a:pPr marL="1314450" lvl="2" indent="-457200">
              <a:buFont typeface="+mj-lt"/>
              <a:buAutoNum type="arabicPeriod"/>
            </a:pPr>
            <a:r>
              <a:rPr lang="it-IT" dirty="0" smtClean="0"/>
              <a:t>Z</a:t>
            </a:r>
          </a:p>
          <a:p>
            <a:pPr marL="1314450" lvl="2" indent="-457200">
              <a:buFont typeface="+mj-lt"/>
              <a:buAutoNum type="arabicPeriod"/>
            </a:pPr>
            <a:r>
              <a:rPr lang="it-IT" dirty="0" smtClean="0"/>
              <a:t>W</a:t>
            </a:r>
          </a:p>
          <a:p>
            <a:pPr marL="914400" lvl="1" indent="-457200"/>
            <a:r>
              <a:rPr lang="it-IT" dirty="0" smtClean="0"/>
              <a:t>Sappiamo prevedere tutti i processi con esattezza</a:t>
            </a:r>
            <a:endParaRPr lang="it-IT" dirty="0"/>
          </a:p>
          <a:p>
            <a:pPr marL="914400" lvl="1" indent="-457200"/>
            <a:endParaRPr lang="it-IT" dirty="0" smtClean="0"/>
          </a:p>
        </p:txBody>
      </p:sp>
      <p:sp>
        <p:nvSpPr>
          <p:cNvPr id="9" name="Content Placeholder 8"/>
          <p:cNvSpPr>
            <a:spLocks noGrp="1"/>
          </p:cNvSpPr>
          <p:nvPr>
            <p:ph sz="half" idx="2"/>
          </p:nvPr>
        </p:nvSpPr>
        <p:spPr/>
        <p:txBody>
          <a:bodyPr>
            <a:normAutofit/>
          </a:bodyPr>
          <a:lstStyle/>
          <a:p>
            <a:endParaRPr lang="it-IT"/>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pPr>
              <a:defRPr/>
            </a:pPr>
            <a:fld id="{E366F1CA-680D-4161-9176-76E7FB29465C}" type="slidenum">
              <a:rPr lang="en-US" smtClean="0"/>
              <a:pPr>
                <a:defRPr/>
              </a:pPr>
              <a:t>4</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0" y="1559368"/>
            <a:ext cx="4190307" cy="5181600"/>
          </a:xfrm>
          <a:prstGeom prst="rect">
            <a:avLst/>
          </a:prstGeom>
        </p:spPr>
      </p:pic>
      <p:sp>
        <p:nvSpPr>
          <p:cNvPr id="10" name="Text Box 6"/>
          <p:cNvSpPr txBox="1">
            <a:spLocks noChangeArrowheads="1"/>
          </p:cNvSpPr>
          <p:nvPr/>
        </p:nvSpPr>
        <p:spPr bwMode="auto">
          <a:xfrm rot="-5400000">
            <a:off x="8109153" y="5952554"/>
            <a:ext cx="838200" cy="366712"/>
          </a:xfrm>
          <a:prstGeom prst="rect">
            <a:avLst/>
          </a:prstGeom>
          <a:solidFill>
            <a:srgbClr val="FFFF00"/>
          </a:solidFill>
          <a:ln>
            <a:noFill/>
          </a:ln>
          <a:effectLs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eaLnBrk="1" hangingPunct="1">
              <a:spcBef>
                <a:spcPct val="50000"/>
              </a:spcBef>
            </a:pPr>
            <a:r>
              <a:rPr lang="en-US" sz="1800" dirty="0">
                <a:solidFill>
                  <a:srgbClr val="FF0000"/>
                </a:solidFill>
              </a:rPr>
              <a:t>Higgs</a:t>
            </a:r>
            <a:endParaRPr lang="en-GB" sz="1800" dirty="0">
              <a:solidFill>
                <a:srgbClr val="FF0000"/>
              </a:solidFill>
            </a:endParaRPr>
          </a:p>
        </p:txBody>
      </p:sp>
      <p:sp>
        <p:nvSpPr>
          <p:cNvPr id="2" name="TextBox 1"/>
          <p:cNvSpPr txBox="1"/>
          <p:nvPr/>
        </p:nvSpPr>
        <p:spPr>
          <a:xfrm>
            <a:off x="304800" y="5940851"/>
            <a:ext cx="4038600" cy="830997"/>
          </a:xfrm>
          <a:prstGeom prst="rect">
            <a:avLst/>
          </a:prstGeom>
          <a:noFill/>
        </p:spPr>
        <p:txBody>
          <a:bodyPr wrap="square" rtlCol="0">
            <a:spAutoFit/>
          </a:bodyPr>
          <a:lstStyle/>
          <a:p>
            <a:pPr algn="ctr"/>
            <a:r>
              <a:rPr lang="it-IT" b="1" i="1" dirty="0" smtClean="0">
                <a:latin typeface="+mj-lt"/>
              </a:rPr>
              <a:t>problema: tutte le particelle hanno massa 0</a:t>
            </a:r>
            <a:endParaRPr lang="it-IT" b="1" i="1" dirty="0">
              <a:latin typeface="+mj-lt"/>
            </a:endParaRPr>
          </a:p>
        </p:txBody>
      </p:sp>
    </p:spTree>
    <p:extLst>
      <p:ext uri="{BB962C8B-B14F-4D97-AF65-F5344CB8AC3E}">
        <p14:creationId xmlns:p14="http://schemas.microsoft.com/office/powerpoint/2010/main" val="1716274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
          <p:cNvGrpSpPr>
            <a:grpSpLocks/>
          </p:cNvGrpSpPr>
          <p:nvPr/>
        </p:nvGrpSpPr>
        <p:grpSpPr bwMode="auto">
          <a:xfrm>
            <a:off x="4152899" y="1520272"/>
            <a:ext cx="923925" cy="5319713"/>
            <a:chOff x="2442" y="702"/>
            <a:chExt cx="582" cy="3351"/>
          </a:xfrm>
        </p:grpSpPr>
        <p:grpSp>
          <p:nvGrpSpPr>
            <p:cNvPr id="19528" name="Group 3"/>
            <p:cNvGrpSpPr>
              <a:grpSpLocks/>
            </p:cNvGrpSpPr>
            <p:nvPr/>
          </p:nvGrpSpPr>
          <p:grpSpPr bwMode="auto">
            <a:xfrm>
              <a:off x="2442" y="3456"/>
              <a:ext cx="582" cy="597"/>
              <a:chOff x="2442" y="3456"/>
              <a:chExt cx="582" cy="597"/>
            </a:xfrm>
          </p:grpSpPr>
          <p:sp>
            <p:nvSpPr>
              <p:cNvPr id="19541" name="Rectangle 4"/>
              <p:cNvSpPr>
                <a:spLocks noChangeArrowheads="1"/>
              </p:cNvSpPr>
              <p:nvPr/>
            </p:nvSpPr>
            <p:spPr bwMode="auto">
              <a:xfrm>
                <a:off x="2490" y="3605"/>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42" name="Text Box 5"/>
              <p:cNvSpPr txBox="1">
                <a:spLocks noChangeArrowheads="1"/>
              </p:cNvSpPr>
              <p:nvPr/>
            </p:nvSpPr>
            <p:spPr bwMode="auto">
              <a:xfrm>
                <a:off x="2517" y="3456"/>
                <a:ext cx="507"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r>
                  <a:rPr lang="it-IT" sz="3600" baseline="-25000">
                    <a:solidFill>
                      <a:schemeClr val="bg2"/>
                    </a:solidFill>
                    <a:latin typeface="Symbol" pitchFamily="18" charset="2"/>
                  </a:rPr>
                  <a:t>m</a:t>
                </a:r>
                <a:endParaRPr lang="en-US" sz="1800" baseline="-25000">
                  <a:solidFill>
                    <a:schemeClr val="bg2"/>
                  </a:solidFill>
                  <a:latin typeface="Symbol" pitchFamily="18" charset="2"/>
                </a:endParaRPr>
              </a:p>
            </p:txBody>
          </p:sp>
          <p:sp>
            <p:nvSpPr>
              <p:cNvPr id="19543" name="Text Box 6"/>
              <p:cNvSpPr txBox="1">
                <a:spLocks noChangeArrowheads="1"/>
              </p:cNvSpPr>
              <p:nvPr/>
            </p:nvSpPr>
            <p:spPr bwMode="auto">
              <a:xfrm>
                <a:off x="2442" y="3861"/>
                <a:ext cx="58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400">
                    <a:solidFill>
                      <a:schemeClr val="bg2"/>
                    </a:solidFill>
                    <a:latin typeface="Times New Roman" pitchFamily="18" charset="0"/>
                  </a:rPr>
                  <a:t>neutrino </a:t>
                </a:r>
                <a:r>
                  <a:rPr lang="en-US" sz="1400">
                    <a:solidFill>
                      <a:schemeClr val="bg2"/>
                    </a:solidFill>
                    <a:latin typeface="Symbol" pitchFamily="18" charset="2"/>
                  </a:rPr>
                  <a:t>m</a:t>
                </a:r>
                <a:endParaRPr lang="en-US" sz="1400">
                  <a:solidFill>
                    <a:schemeClr val="bg2"/>
                  </a:solidFill>
                  <a:latin typeface="Times New Roman" pitchFamily="18" charset="0"/>
                </a:endParaRPr>
              </a:p>
            </p:txBody>
          </p:sp>
        </p:grpSp>
        <p:grpSp>
          <p:nvGrpSpPr>
            <p:cNvPr id="19529" name="Group 7"/>
            <p:cNvGrpSpPr>
              <a:grpSpLocks/>
            </p:cNvGrpSpPr>
            <p:nvPr/>
          </p:nvGrpSpPr>
          <p:grpSpPr bwMode="auto">
            <a:xfrm>
              <a:off x="2490" y="2640"/>
              <a:ext cx="514" cy="637"/>
              <a:chOff x="2064" y="3072"/>
              <a:chExt cx="514" cy="637"/>
            </a:xfrm>
          </p:grpSpPr>
          <p:sp>
            <p:nvSpPr>
              <p:cNvPr id="19538" name="Rectangle 8"/>
              <p:cNvSpPr>
                <a:spLocks noChangeArrowheads="1"/>
              </p:cNvSpPr>
              <p:nvPr/>
            </p:nvSpPr>
            <p:spPr bwMode="auto">
              <a:xfrm>
                <a:off x="2064" y="3264"/>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9" name="Text Box 9"/>
              <p:cNvSpPr txBox="1">
                <a:spLocks noChangeArrowheads="1"/>
              </p:cNvSpPr>
              <p:nvPr/>
            </p:nvSpPr>
            <p:spPr bwMode="auto">
              <a:xfrm>
                <a:off x="2112" y="3072"/>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Symbol" pitchFamily="18" charset="2"/>
                  </a:rPr>
                  <a:t>m</a:t>
                </a:r>
              </a:p>
            </p:txBody>
          </p:sp>
          <p:sp>
            <p:nvSpPr>
              <p:cNvPr id="19540" name="Text Box 10"/>
              <p:cNvSpPr txBox="1">
                <a:spLocks noChangeArrowheads="1"/>
              </p:cNvSpPr>
              <p:nvPr/>
            </p:nvSpPr>
            <p:spPr bwMode="auto">
              <a:xfrm>
                <a:off x="2070" y="3478"/>
                <a:ext cx="5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muon</a:t>
                </a:r>
                <a:r>
                  <a:rPr lang="it-IT" sz="1800">
                    <a:solidFill>
                      <a:schemeClr val="bg2"/>
                    </a:solidFill>
                    <a:latin typeface="Times New Roman" pitchFamily="18" charset="0"/>
                  </a:rPr>
                  <a:t>e</a:t>
                </a:r>
                <a:endParaRPr lang="en-US">
                  <a:solidFill>
                    <a:schemeClr val="bg2"/>
                  </a:solidFill>
                  <a:latin typeface="Times New Roman" pitchFamily="18" charset="0"/>
                </a:endParaRPr>
              </a:p>
            </p:txBody>
          </p:sp>
        </p:grpSp>
        <p:grpSp>
          <p:nvGrpSpPr>
            <p:cNvPr id="19530" name="Group 11"/>
            <p:cNvGrpSpPr>
              <a:grpSpLocks/>
            </p:cNvGrpSpPr>
            <p:nvPr/>
          </p:nvGrpSpPr>
          <p:grpSpPr bwMode="auto">
            <a:xfrm>
              <a:off x="2490" y="702"/>
              <a:ext cx="480" cy="615"/>
              <a:chOff x="2064" y="1056"/>
              <a:chExt cx="480" cy="615"/>
            </a:xfrm>
          </p:grpSpPr>
          <p:sp>
            <p:nvSpPr>
              <p:cNvPr id="19535" name="Rectangle 12"/>
              <p:cNvSpPr>
                <a:spLocks noChangeArrowheads="1"/>
              </p:cNvSpPr>
              <p:nvPr/>
            </p:nvSpPr>
            <p:spPr bwMode="auto">
              <a:xfrm>
                <a:off x="2064" y="1200"/>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6" name="Text Box 13"/>
              <p:cNvSpPr txBox="1">
                <a:spLocks noChangeArrowheads="1"/>
              </p:cNvSpPr>
              <p:nvPr/>
            </p:nvSpPr>
            <p:spPr bwMode="auto">
              <a:xfrm>
                <a:off x="2112" y="1056"/>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c</a:t>
                </a:r>
                <a:endParaRPr lang="en-US">
                  <a:solidFill>
                    <a:schemeClr val="bg2"/>
                  </a:solidFill>
                  <a:latin typeface="Times New Roman" pitchFamily="18" charset="0"/>
                </a:endParaRPr>
              </a:p>
            </p:txBody>
          </p:sp>
          <p:sp>
            <p:nvSpPr>
              <p:cNvPr id="19537" name="Text Box 14"/>
              <p:cNvSpPr txBox="1">
                <a:spLocks noChangeArrowheads="1"/>
              </p:cNvSpPr>
              <p:nvPr/>
            </p:nvSpPr>
            <p:spPr bwMode="auto">
              <a:xfrm>
                <a:off x="2064" y="1440"/>
                <a:ext cx="4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charm</a:t>
                </a:r>
                <a:endParaRPr lang="en-US">
                  <a:solidFill>
                    <a:schemeClr val="bg2"/>
                  </a:solidFill>
                  <a:latin typeface="Times New Roman" pitchFamily="18" charset="0"/>
                </a:endParaRPr>
              </a:p>
            </p:txBody>
          </p:sp>
        </p:grpSp>
        <p:grpSp>
          <p:nvGrpSpPr>
            <p:cNvPr id="19531" name="Group 15"/>
            <p:cNvGrpSpPr>
              <a:grpSpLocks/>
            </p:cNvGrpSpPr>
            <p:nvPr/>
          </p:nvGrpSpPr>
          <p:grpSpPr bwMode="auto">
            <a:xfrm>
              <a:off x="2470" y="1896"/>
              <a:ext cx="532" cy="627"/>
              <a:chOff x="2044" y="1728"/>
              <a:chExt cx="532" cy="627"/>
            </a:xfrm>
          </p:grpSpPr>
          <p:sp>
            <p:nvSpPr>
              <p:cNvPr id="19532" name="Rectangle 16"/>
              <p:cNvSpPr>
                <a:spLocks noChangeArrowheads="1"/>
              </p:cNvSpPr>
              <p:nvPr/>
            </p:nvSpPr>
            <p:spPr bwMode="auto">
              <a:xfrm>
                <a:off x="2064" y="1888"/>
                <a:ext cx="480" cy="432"/>
              </a:xfrm>
              <a:prstGeom prst="rect">
                <a:avLst/>
              </a:prstGeom>
              <a:solidFill>
                <a:srgbClr val="98BAF2"/>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98BAF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33" name="Text Box 17"/>
              <p:cNvSpPr txBox="1">
                <a:spLocks noChangeArrowheads="1"/>
              </p:cNvSpPr>
              <p:nvPr/>
            </p:nvSpPr>
            <p:spPr bwMode="auto">
              <a:xfrm>
                <a:off x="2044" y="2124"/>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strange</a:t>
                </a:r>
                <a:endParaRPr lang="en-US">
                  <a:solidFill>
                    <a:schemeClr val="bg2"/>
                  </a:solidFill>
                  <a:latin typeface="Times New Roman" pitchFamily="18" charset="0"/>
                </a:endParaRPr>
              </a:p>
            </p:txBody>
          </p:sp>
          <p:sp>
            <p:nvSpPr>
              <p:cNvPr id="19534" name="Text Box 18"/>
              <p:cNvSpPr txBox="1">
                <a:spLocks noChangeArrowheads="1"/>
              </p:cNvSpPr>
              <p:nvPr/>
            </p:nvSpPr>
            <p:spPr bwMode="auto">
              <a:xfrm>
                <a:off x="2160" y="1728"/>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s</a:t>
                </a:r>
                <a:endParaRPr lang="en-US">
                  <a:solidFill>
                    <a:schemeClr val="bg2"/>
                  </a:solidFill>
                  <a:latin typeface="Times New Roman" pitchFamily="18" charset="0"/>
                </a:endParaRPr>
              </a:p>
            </p:txBody>
          </p:sp>
        </p:grpSp>
      </p:grpSp>
      <p:grpSp>
        <p:nvGrpSpPr>
          <p:cNvPr id="19459" name="Group 19"/>
          <p:cNvGrpSpPr>
            <a:grpSpLocks/>
          </p:cNvGrpSpPr>
          <p:nvPr/>
        </p:nvGrpSpPr>
        <p:grpSpPr bwMode="auto">
          <a:xfrm>
            <a:off x="3078171" y="1731963"/>
            <a:ext cx="800100" cy="4868862"/>
            <a:chOff x="1818" y="773"/>
            <a:chExt cx="504" cy="3067"/>
          </a:xfrm>
        </p:grpSpPr>
        <p:sp>
          <p:nvSpPr>
            <p:cNvPr id="436244" name="Text Box 20"/>
            <p:cNvSpPr txBox="1">
              <a:spLocks noChangeArrowheads="1"/>
            </p:cNvSpPr>
            <p:nvPr/>
          </p:nvSpPr>
          <p:spPr bwMode="auto">
            <a:xfrm>
              <a:off x="2004" y="3705"/>
              <a:ext cx="1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800">
                  <a:solidFill>
                    <a:schemeClr val="tx1"/>
                  </a:solidFill>
                  <a:effectLst>
                    <a:outerShdw blurRad="38100" dist="38100" dir="2700000" algn="tl">
                      <a:srgbClr val="C0C0C0"/>
                    </a:outerShdw>
                  </a:effectLst>
                  <a:latin typeface="Times New Roman" pitchFamily="18" charset="0"/>
                </a:rPr>
                <a:t>.</a:t>
              </a:r>
              <a:endParaRPr lang="en-US">
                <a:solidFill>
                  <a:schemeClr val="tx1"/>
                </a:solidFill>
                <a:effectLst>
                  <a:outerShdw blurRad="38100" dist="38100" dir="2700000" algn="tl">
                    <a:srgbClr val="C0C0C0"/>
                  </a:outerShdw>
                </a:effectLst>
                <a:latin typeface="Times New Roman" pitchFamily="18" charset="0"/>
              </a:endParaRPr>
            </a:p>
          </p:txBody>
        </p:sp>
        <p:graphicFrame>
          <p:nvGraphicFramePr>
            <p:cNvPr id="19525" name="Object 21"/>
            <p:cNvGraphicFramePr>
              <a:graphicFrameLocks noChangeAspect="1"/>
            </p:cNvGraphicFramePr>
            <p:nvPr/>
          </p:nvGraphicFramePr>
          <p:xfrm>
            <a:off x="1818" y="773"/>
            <a:ext cx="504" cy="473"/>
          </p:xfrm>
          <a:graphic>
            <a:graphicData uri="http://schemas.openxmlformats.org/presentationml/2006/ole">
              <mc:AlternateContent xmlns:mc="http://schemas.openxmlformats.org/markup-compatibility/2006">
                <mc:Choice xmlns:v="urn:schemas-microsoft-com:vml" Requires="v">
                  <p:oleObj spid="_x0000_s26675" name="Image" r:id="rId4" imgW="1029298" imgH="965420" progId="Photoshop.Image.5">
                    <p:embed/>
                  </p:oleObj>
                </mc:Choice>
                <mc:Fallback>
                  <p:oleObj name="Image" r:id="rId4"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8" y="773"/>
                          <a:ext cx="504" cy="4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6" name="Object 22"/>
            <p:cNvGraphicFramePr>
              <a:graphicFrameLocks noChangeAspect="1"/>
            </p:cNvGraphicFramePr>
            <p:nvPr/>
          </p:nvGraphicFramePr>
          <p:xfrm>
            <a:off x="1938" y="2086"/>
            <a:ext cx="264" cy="248"/>
          </p:xfrm>
          <a:graphic>
            <a:graphicData uri="http://schemas.openxmlformats.org/presentationml/2006/ole">
              <mc:AlternateContent xmlns:mc="http://schemas.openxmlformats.org/markup-compatibility/2006">
                <mc:Choice xmlns:v="urn:schemas-microsoft-com:vml" Requires="v">
                  <p:oleObj spid="_x0000_s26676" name="Image" r:id="rId6" imgW="1029298" imgH="965420" progId="Photoshop.Image.5">
                    <p:embed/>
                  </p:oleObj>
                </mc:Choice>
                <mc:Fallback>
                  <p:oleObj name="Image" r:id="rId6"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8" y="2086"/>
                          <a:ext cx="264" cy="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7" name="Object 23"/>
            <p:cNvGraphicFramePr>
              <a:graphicFrameLocks noChangeAspect="1"/>
            </p:cNvGraphicFramePr>
            <p:nvPr/>
          </p:nvGraphicFramePr>
          <p:xfrm>
            <a:off x="1962" y="2880"/>
            <a:ext cx="192" cy="180"/>
          </p:xfrm>
          <a:graphic>
            <a:graphicData uri="http://schemas.openxmlformats.org/presentationml/2006/ole">
              <mc:AlternateContent xmlns:mc="http://schemas.openxmlformats.org/markup-compatibility/2006">
                <mc:Choice xmlns:v="urn:schemas-microsoft-com:vml" Requires="v">
                  <p:oleObj spid="_x0000_s26677" name="Image" r:id="rId7" imgW="1029298" imgH="965420" progId="Photoshop.Image.5">
                    <p:embed/>
                  </p:oleObj>
                </mc:Choice>
                <mc:Fallback>
                  <p:oleObj name="Image" r:id="rId7" imgW="1029298" imgH="965420"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2" y="2880"/>
                          <a:ext cx="192" cy="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460" name="Group 24"/>
          <p:cNvGrpSpPr>
            <a:grpSpLocks/>
          </p:cNvGrpSpPr>
          <p:nvPr/>
        </p:nvGrpSpPr>
        <p:grpSpPr bwMode="auto">
          <a:xfrm>
            <a:off x="798513" y="1525588"/>
            <a:ext cx="209550" cy="4570412"/>
            <a:chOff x="503" y="961"/>
            <a:chExt cx="132" cy="2879"/>
          </a:xfrm>
        </p:grpSpPr>
        <p:sp>
          <p:nvSpPr>
            <p:cNvPr id="436249" name="Text Box 25"/>
            <p:cNvSpPr txBox="1">
              <a:spLocks noChangeArrowheads="1"/>
            </p:cNvSpPr>
            <p:nvPr/>
          </p:nvSpPr>
          <p:spPr bwMode="auto">
            <a:xfrm>
              <a:off x="503" y="3705"/>
              <a:ext cx="1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800">
                  <a:solidFill>
                    <a:schemeClr val="tx1"/>
                  </a:solidFill>
                  <a:effectLst>
                    <a:outerShdw blurRad="38100" dist="38100" dir="2700000" algn="tl">
                      <a:srgbClr val="C0C0C0"/>
                    </a:outerShdw>
                  </a:effectLst>
                  <a:latin typeface="Times New Roman" pitchFamily="18" charset="0"/>
                </a:rPr>
                <a:t>.</a:t>
              </a:r>
              <a:endParaRPr lang="en-US">
                <a:solidFill>
                  <a:schemeClr val="tx1"/>
                </a:solidFill>
                <a:effectLst>
                  <a:outerShdw blurRad="38100" dist="38100" dir="2700000" algn="tl">
                    <a:srgbClr val="C0C0C0"/>
                  </a:outerShdw>
                </a:effectLst>
                <a:latin typeface="Times New Roman" pitchFamily="18" charset="0"/>
              </a:endParaRPr>
            </a:p>
          </p:txBody>
        </p:sp>
        <p:graphicFrame>
          <p:nvGraphicFramePr>
            <p:cNvPr id="19521" name="Object 26"/>
            <p:cNvGraphicFramePr>
              <a:graphicFrameLocks noChangeAspect="1"/>
            </p:cNvGraphicFramePr>
            <p:nvPr/>
          </p:nvGraphicFramePr>
          <p:xfrm>
            <a:off x="521" y="961"/>
            <a:ext cx="96" cy="96"/>
          </p:xfrm>
          <a:graphic>
            <a:graphicData uri="http://schemas.openxmlformats.org/presentationml/2006/ole">
              <mc:AlternateContent xmlns:mc="http://schemas.openxmlformats.org/markup-compatibility/2006">
                <mc:Choice xmlns:v="urn:schemas-microsoft-com:vml" Requires="v">
                  <p:oleObj spid="_x0000_s26678" name="Image" r:id="rId8" imgW="152274" imgH="152274" progId="Photoshop.Image.5">
                    <p:embed/>
                  </p:oleObj>
                </mc:Choice>
                <mc:Fallback>
                  <p:oleObj name="Image" r:id="rId8"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 y="961"/>
                          <a:ext cx="96" cy="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2" name="Object 27"/>
            <p:cNvGraphicFramePr>
              <a:graphicFrameLocks noChangeAspect="1"/>
            </p:cNvGraphicFramePr>
            <p:nvPr/>
          </p:nvGraphicFramePr>
          <p:xfrm>
            <a:off x="521" y="2162"/>
            <a:ext cx="96" cy="96"/>
          </p:xfrm>
          <a:graphic>
            <a:graphicData uri="http://schemas.openxmlformats.org/presentationml/2006/ole">
              <mc:AlternateContent xmlns:mc="http://schemas.openxmlformats.org/markup-compatibility/2006">
                <mc:Choice xmlns:v="urn:schemas-microsoft-com:vml" Requires="v">
                  <p:oleObj spid="_x0000_s26679" name="Image" r:id="rId10" imgW="152274" imgH="152274" progId="Photoshop.Image.5">
                    <p:embed/>
                  </p:oleObj>
                </mc:Choice>
                <mc:Fallback>
                  <p:oleObj name="Image" r:id="rId10"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 y="2162"/>
                          <a:ext cx="96" cy="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23" name="Object 28"/>
            <p:cNvGraphicFramePr>
              <a:graphicFrameLocks noChangeAspect="1"/>
            </p:cNvGraphicFramePr>
            <p:nvPr/>
          </p:nvGraphicFramePr>
          <p:xfrm>
            <a:off x="551" y="2928"/>
            <a:ext cx="54" cy="54"/>
          </p:xfrm>
          <a:graphic>
            <a:graphicData uri="http://schemas.openxmlformats.org/presentationml/2006/ole">
              <mc:AlternateContent xmlns:mc="http://schemas.openxmlformats.org/markup-compatibility/2006">
                <mc:Choice xmlns:v="urn:schemas-microsoft-com:vml" Requires="v">
                  <p:oleObj spid="_x0000_s26680" name="Image" r:id="rId11" imgW="152274" imgH="152274" progId="Photoshop.Image.5">
                    <p:embed/>
                  </p:oleObj>
                </mc:Choice>
                <mc:Fallback>
                  <p:oleObj name="Image" r:id="rId11" imgW="152274" imgH="152274" progId="Photoshop.Image.5">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1" y="2928"/>
                          <a:ext cx="54" cy="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461" name="Group 29"/>
          <p:cNvGrpSpPr>
            <a:grpSpLocks/>
          </p:cNvGrpSpPr>
          <p:nvPr/>
        </p:nvGrpSpPr>
        <p:grpSpPr bwMode="auto">
          <a:xfrm>
            <a:off x="8245475" y="1371600"/>
            <a:ext cx="898525" cy="5308600"/>
            <a:chOff x="5154" y="702"/>
            <a:chExt cx="566" cy="3344"/>
          </a:xfrm>
        </p:grpSpPr>
        <p:grpSp>
          <p:nvGrpSpPr>
            <p:cNvPr id="19503" name="Group 30"/>
            <p:cNvGrpSpPr>
              <a:grpSpLocks/>
            </p:cNvGrpSpPr>
            <p:nvPr/>
          </p:nvGrpSpPr>
          <p:grpSpPr bwMode="auto">
            <a:xfrm>
              <a:off x="5209" y="702"/>
              <a:ext cx="480" cy="615"/>
              <a:chOff x="5209" y="816"/>
              <a:chExt cx="480" cy="615"/>
            </a:xfrm>
          </p:grpSpPr>
          <p:sp>
            <p:nvSpPr>
              <p:cNvPr id="19517" name="Rectangle 31"/>
              <p:cNvSpPr>
                <a:spLocks noChangeArrowheads="1"/>
              </p:cNvSpPr>
              <p:nvPr/>
            </p:nvSpPr>
            <p:spPr bwMode="auto">
              <a:xfrm>
                <a:off x="5209" y="960"/>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8" name="Text Box 32"/>
              <p:cNvSpPr txBox="1">
                <a:spLocks noChangeArrowheads="1"/>
              </p:cNvSpPr>
              <p:nvPr/>
            </p:nvSpPr>
            <p:spPr bwMode="auto">
              <a:xfrm>
                <a:off x="5280" y="816"/>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t</a:t>
                </a:r>
                <a:endParaRPr lang="en-US">
                  <a:solidFill>
                    <a:schemeClr val="bg2"/>
                  </a:solidFill>
                  <a:latin typeface="Times New Roman" pitchFamily="18" charset="0"/>
                </a:endParaRPr>
              </a:p>
            </p:txBody>
          </p:sp>
          <p:sp>
            <p:nvSpPr>
              <p:cNvPr id="19519" name="Text Box 33"/>
              <p:cNvSpPr txBox="1">
                <a:spLocks noChangeArrowheads="1"/>
              </p:cNvSpPr>
              <p:nvPr/>
            </p:nvSpPr>
            <p:spPr bwMode="auto">
              <a:xfrm>
                <a:off x="5280" y="1200"/>
                <a:ext cx="3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dirty="0">
                    <a:solidFill>
                      <a:schemeClr val="bg2"/>
                    </a:solidFill>
                    <a:latin typeface="Times New Roman" pitchFamily="18" charset="0"/>
                  </a:rPr>
                  <a:t>top</a:t>
                </a:r>
                <a:endParaRPr lang="en-US" dirty="0">
                  <a:solidFill>
                    <a:schemeClr val="bg2"/>
                  </a:solidFill>
                  <a:latin typeface="Times New Roman" pitchFamily="18" charset="0"/>
                </a:endParaRPr>
              </a:p>
            </p:txBody>
          </p:sp>
        </p:grpSp>
        <p:grpSp>
          <p:nvGrpSpPr>
            <p:cNvPr id="19504" name="Group 34"/>
            <p:cNvGrpSpPr>
              <a:grpSpLocks/>
            </p:cNvGrpSpPr>
            <p:nvPr/>
          </p:nvGrpSpPr>
          <p:grpSpPr bwMode="auto">
            <a:xfrm>
              <a:off x="5200" y="2688"/>
              <a:ext cx="480" cy="663"/>
              <a:chOff x="5232" y="3552"/>
              <a:chExt cx="480" cy="663"/>
            </a:xfrm>
          </p:grpSpPr>
          <p:sp>
            <p:nvSpPr>
              <p:cNvPr id="19514" name="Rectangle 35"/>
              <p:cNvSpPr>
                <a:spLocks noChangeArrowheads="1"/>
              </p:cNvSpPr>
              <p:nvPr/>
            </p:nvSpPr>
            <p:spPr bwMode="auto">
              <a:xfrm>
                <a:off x="5232" y="3744"/>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5" name="Text Box 36"/>
              <p:cNvSpPr txBox="1">
                <a:spLocks noChangeArrowheads="1"/>
              </p:cNvSpPr>
              <p:nvPr/>
            </p:nvSpPr>
            <p:spPr bwMode="auto">
              <a:xfrm>
                <a:off x="5281" y="3552"/>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Symbol" pitchFamily="18" charset="2"/>
                  </a:rPr>
                  <a:t>t</a:t>
                </a:r>
                <a:endParaRPr lang="en-US">
                  <a:solidFill>
                    <a:schemeClr val="bg2"/>
                  </a:solidFill>
                  <a:latin typeface="Times New Roman" pitchFamily="18" charset="0"/>
                </a:endParaRPr>
              </a:p>
            </p:txBody>
          </p:sp>
          <p:sp>
            <p:nvSpPr>
              <p:cNvPr id="19516" name="Text Box 37"/>
              <p:cNvSpPr txBox="1">
                <a:spLocks noChangeArrowheads="1"/>
              </p:cNvSpPr>
              <p:nvPr/>
            </p:nvSpPr>
            <p:spPr bwMode="auto">
              <a:xfrm>
                <a:off x="5327" y="3984"/>
                <a:ext cx="2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tau</a:t>
                </a:r>
                <a:endParaRPr lang="en-US">
                  <a:solidFill>
                    <a:schemeClr val="bg2"/>
                  </a:solidFill>
                  <a:latin typeface="Times New Roman" pitchFamily="18" charset="0"/>
                </a:endParaRPr>
              </a:p>
            </p:txBody>
          </p:sp>
        </p:grpSp>
        <p:grpSp>
          <p:nvGrpSpPr>
            <p:cNvPr id="19505" name="Group 38"/>
            <p:cNvGrpSpPr>
              <a:grpSpLocks/>
            </p:cNvGrpSpPr>
            <p:nvPr/>
          </p:nvGrpSpPr>
          <p:grpSpPr bwMode="auto">
            <a:xfrm>
              <a:off x="5154" y="3408"/>
              <a:ext cx="566" cy="638"/>
              <a:chOff x="5161" y="2976"/>
              <a:chExt cx="566" cy="638"/>
            </a:xfrm>
          </p:grpSpPr>
          <p:sp>
            <p:nvSpPr>
              <p:cNvPr id="19510" name="Rectangle 39"/>
              <p:cNvSpPr>
                <a:spLocks noChangeArrowheads="1"/>
              </p:cNvSpPr>
              <p:nvPr/>
            </p:nvSpPr>
            <p:spPr bwMode="auto">
              <a:xfrm>
                <a:off x="5209" y="3168"/>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11" name="Text Box 40"/>
              <p:cNvSpPr txBox="1">
                <a:spLocks noChangeArrowheads="1"/>
              </p:cNvSpPr>
              <p:nvPr/>
            </p:nvSpPr>
            <p:spPr bwMode="auto">
              <a:xfrm>
                <a:off x="5281" y="297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endParaRPr lang="en-US">
                  <a:solidFill>
                    <a:schemeClr val="bg2"/>
                  </a:solidFill>
                  <a:latin typeface="Symbol" pitchFamily="18" charset="2"/>
                </a:endParaRPr>
              </a:p>
            </p:txBody>
          </p:sp>
          <p:sp>
            <p:nvSpPr>
              <p:cNvPr id="19512" name="Text Box 41"/>
              <p:cNvSpPr txBox="1">
                <a:spLocks noChangeArrowheads="1"/>
              </p:cNvSpPr>
              <p:nvPr/>
            </p:nvSpPr>
            <p:spPr bwMode="auto">
              <a:xfrm>
                <a:off x="5373" y="3228"/>
                <a:ext cx="20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a:solidFill>
                      <a:schemeClr val="bg2"/>
                    </a:solidFill>
                    <a:latin typeface="Symbol" pitchFamily="18" charset="2"/>
                  </a:rPr>
                  <a:t>t</a:t>
                </a:r>
              </a:p>
            </p:txBody>
          </p:sp>
          <p:sp>
            <p:nvSpPr>
              <p:cNvPr id="19513" name="Text Box 42"/>
              <p:cNvSpPr txBox="1">
                <a:spLocks noChangeArrowheads="1"/>
              </p:cNvSpPr>
              <p:nvPr/>
            </p:nvSpPr>
            <p:spPr bwMode="auto">
              <a:xfrm>
                <a:off x="5161" y="3422"/>
                <a:ext cx="5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400">
                    <a:solidFill>
                      <a:schemeClr val="bg2"/>
                    </a:solidFill>
                    <a:latin typeface="Times New Roman" pitchFamily="18" charset="0"/>
                  </a:rPr>
                  <a:t>neutrino </a:t>
                </a:r>
                <a:r>
                  <a:rPr lang="en-US" sz="1400">
                    <a:solidFill>
                      <a:schemeClr val="bg2"/>
                    </a:solidFill>
                    <a:latin typeface="Symbol" pitchFamily="18" charset="2"/>
                  </a:rPr>
                  <a:t>t</a:t>
                </a:r>
                <a:endParaRPr lang="en-US" sz="1400">
                  <a:solidFill>
                    <a:schemeClr val="bg2"/>
                  </a:solidFill>
                  <a:latin typeface="Times New Roman" pitchFamily="18" charset="0"/>
                </a:endParaRPr>
              </a:p>
            </p:txBody>
          </p:sp>
        </p:grpSp>
        <p:grpSp>
          <p:nvGrpSpPr>
            <p:cNvPr id="19506" name="Group 43"/>
            <p:cNvGrpSpPr>
              <a:grpSpLocks/>
            </p:cNvGrpSpPr>
            <p:nvPr/>
          </p:nvGrpSpPr>
          <p:grpSpPr bwMode="auto">
            <a:xfrm>
              <a:off x="5184" y="1968"/>
              <a:ext cx="524" cy="576"/>
              <a:chOff x="5184" y="2448"/>
              <a:chExt cx="524" cy="576"/>
            </a:xfrm>
          </p:grpSpPr>
          <p:sp>
            <p:nvSpPr>
              <p:cNvPr id="19507" name="Rectangle 44"/>
              <p:cNvSpPr>
                <a:spLocks noChangeArrowheads="1"/>
              </p:cNvSpPr>
              <p:nvPr/>
            </p:nvSpPr>
            <p:spPr bwMode="auto">
              <a:xfrm>
                <a:off x="5209" y="2544"/>
                <a:ext cx="480" cy="432"/>
              </a:xfrm>
              <a:prstGeom prst="rect">
                <a:avLst/>
              </a:prstGeom>
              <a:solidFill>
                <a:srgbClr val="FFCC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08" name="Text Box 45"/>
              <p:cNvSpPr txBox="1">
                <a:spLocks noChangeArrowheads="1"/>
              </p:cNvSpPr>
              <p:nvPr/>
            </p:nvSpPr>
            <p:spPr bwMode="auto">
              <a:xfrm>
                <a:off x="5280" y="2448"/>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Times New Roman" pitchFamily="18" charset="0"/>
                  </a:rPr>
                  <a:t>b</a:t>
                </a:r>
                <a:endParaRPr lang="en-US">
                  <a:solidFill>
                    <a:schemeClr val="bg2"/>
                  </a:solidFill>
                  <a:latin typeface="Times New Roman" pitchFamily="18" charset="0"/>
                </a:endParaRPr>
              </a:p>
            </p:txBody>
          </p:sp>
          <p:sp>
            <p:nvSpPr>
              <p:cNvPr id="19509" name="Text Box 46"/>
              <p:cNvSpPr txBox="1">
                <a:spLocks noChangeArrowheads="1"/>
              </p:cNvSpPr>
              <p:nvPr/>
            </p:nvSpPr>
            <p:spPr bwMode="auto">
              <a:xfrm>
                <a:off x="5184" y="279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bottom</a:t>
                </a:r>
                <a:endParaRPr lang="en-US">
                  <a:solidFill>
                    <a:schemeClr val="bg2"/>
                  </a:solidFill>
                  <a:latin typeface="Times New Roman" pitchFamily="18" charset="0"/>
                </a:endParaRPr>
              </a:p>
            </p:txBody>
          </p:sp>
        </p:grpSp>
      </p:grpSp>
      <p:grpSp>
        <p:nvGrpSpPr>
          <p:cNvPr id="19462" name="Group 47"/>
          <p:cNvGrpSpPr>
            <a:grpSpLocks/>
          </p:cNvGrpSpPr>
          <p:nvPr/>
        </p:nvGrpSpPr>
        <p:grpSpPr bwMode="auto">
          <a:xfrm>
            <a:off x="1403350" y="1106488"/>
            <a:ext cx="958850" cy="5370512"/>
            <a:chOff x="884" y="697"/>
            <a:chExt cx="604" cy="3383"/>
          </a:xfrm>
        </p:grpSpPr>
        <p:grpSp>
          <p:nvGrpSpPr>
            <p:cNvPr id="19487" name="Group 48"/>
            <p:cNvGrpSpPr>
              <a:grpSpLocks/>
            </p:cNvGrpSpPr>
            <p:nvPr/>
          </p:nvGrpSpPr>
          <p:grpSpPr bwMode="auto">
            <a:xfrm>
              <a:off x="887" y="2640"/>
              <a:ext cx="601" cy="649"/>
              <a:chOff x="624" y="2707"/>
              <a:chExt cx="601" cy="649"/>
            </a:xfrm>
          </p:grpSpPr>
          <p:sp>
            <p:nvSpPr>
              <p:cNvPr id="19500" name="Rectangle 49"/>
              <p:cNvSpPr>
                <a:spLocks noChangeArrowheads="1"/>
              </p:cNvSpPr>
              <p:nvPr/>
            </p:nvSpPr>
            <p:spPr bwMode="auto">
              <a:xfrm>
                <a:off x="668" y="2897"/>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501" name="Text Box 50"/>
              <p:cNvSpPr txBox="1">
                <a:spLocks noChangeArrowheads="1"/>
              </p:cNvSpPr>
              <p:nvPr/>
            </p:nvSpPr>
            <p:spPr bwMode="auto">
              <a:xfrm>
                <a:off x="714" y="2707"/>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dirty="0">
                    <a:solidFill>
                      <a:schemeClr val="bg2"/>
                    </a:solidFill>
                    <a:latin typeface="Times New Roman" pitchFamily="18" charset="0"/>
                  </a:rPr>
                  <a:t>e</a:t>
                </a:r>
                <a:endParaRPr lang="en-US" dirty="0">
                  <a:solidFill>
                    <a:schemeClr val="bg2"/>
                  </a:solidFill>
                  <a:latin typeface="Times New Roman" pitchFamily="18" charset="0"/>
                </a:endParaRPr>
              </a:p>
            </p:txBody>
          </p:sp>
          <p:sp>
            <p:nvSpPr>
              <p:cNvPr id="19502" name="Text Box 51"/>
              <p:cNvSpPr txBox="1">
                <a:spLocks noChangeArrowheads="1"/>
              </p:cNvSpPr>
              <p:nvPr/>
            </p:nvSpPr>
            <p:spPr bwMode="auto">
              <a:xfrm>
                <a:off x="624" y="3144"/>
                <a:ext cx="60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600" b="1">
                    <a:solidFill>
                      <a:schemeClr val="bg2"/>
                    </a:solidFill>
                    <a:latin typeface="Times New Roman" pitchFamily="18" charset="0"/>
                  </a:rPr>
                  <a:t>ele</a:t>
                </a:r>
                <a:r>
                  <a:rPr lang="it-IT" sz="1600" b="1">
                    <a:solidFill>
                      <a:schemeClr val="bg2"/>
                    </a:solidFill>
                    <a:latin typeface="Times New Roman" pitchFamily="18" charset="0"/>
                  </a:rPr>
                  <a:t>t</a:t>
                </a:r>
                <a:r>
                  <a:rPr lang="en-US" sz="1600" b="1">
                    <a:solidFill>
                      <a:schemeClr val="bg2"/>
                    </a:solidFill>
                    <a:latin typeface="Times New Roman" pitchFamily="18" charset="0"/>
                  </a:rPr>
                  <a:t>tron</a:t>
                </a:r>
                <a:r>
                  <a:rPr lang="it-IT" sz="1600" b="1">
                    <a:solidFill>
                      <a:schemeClr val="bg2"/>
                    </a:solidFill>
                    <a:latin typeface="Times New Roman" pitchFamily="18" charset="0"/>
                  </a:rPr>
                  <a:t>e</a:t>
                </a:r>
                <a:endParaRPr lang="en-US" sz="1600" b="1">
                  <a:solidFill>
                    <a:schemeClr val="bg2"/>
                  </a:solidFill>
                  <a:latin typeface="Times New Roman" pitchFamily="18" charset="0"/>
                </a:endParaRPr>
              </a:p>
            </p:txBody>
          </p:sp>
        </p:grpSp>
        <p:grpSp>
          <p:nvGrpSpPr>
            <p:cNvPr id="19488" name="Group 52"/>
            <p:cNvGrpSpPr>
              <a:grpSpLocks/>
            </p:cNvGrpSpPr>
            <p:nvPr/>
          </p:nvGrpSpPr>
          <p:grpSpPr bwMode="auto">
            <a:xfrm>
              <a:off x="884" y="3462"/>
              <a:ext cx="567" cy="618"/>
              <a:chOff x="621" y="2256"/>
              <a:chExt cx="567" cy="618"/>
            </a:xfrm>
          </p:grpSpPr>
          <p:sp>
            <p:nvSpPr>
              <p:cNvPr id="19497" name="Rectangle 53"/>
              <p:cNvSpPr>
                <a:spLocks noChangeArrowheads="1"/>
              </p:cNvSpPr>
              <p:nvPr/>
            </p:nvSpPr>
            <p:spPr bwMode="auto">
              <a:xfrm>
                <a:off x="668" y="2396"/>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8" name="Text Box 54"/>
              <p:cNvSpPr txBox="1">
                <a:spLocks noChangeArrowheads="1"/>
              </p:cNvSpPr>
              <p:nvPr/>
            </p:nvSpPr>
            <p:spPr bwMode="auto">
              <a:xfrm>
                <a:off x="713" y="225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bg2"/>
                    </a:solidFill>
                    <a:latin typeface="Symbol" pitchFamily="18" charset="2"/>
                  </a:rPr>
                  <a:t>n</a:t>
                </a:r>
                <a:r>
                  <a:rPr lang="en-US" sz="2800" baseline="-25000">
                    <a:solidFill>
                      <a:schemeClr val="bg2"/>
                    </a:solidFill>
                    <a:latin typeface="Times New Roman" pitchFamily="18" charset="0"/>
                  </a:rPr>
                  <a:t>e</a:t>
                </a:r>
                <a:endParaRPr lang="en-US">
                  <a:solidFill>
                    <a:schemeClr val="bg2"/>
                  </a:solidFill>
                  <a:latin typeface="Symbol" pitchFamily="18" charset="2"/>
                </a:endParaRPr>
              </a:p>
            </p:txBody>
          </p:sp>
          <p:sp>
            <p:nvSpPr>
              <p:cNvPr id="19499" name="Text Box 55"/>
              <p:cNvSpPr txBox="1">
                <a:spLocks noChangeArrowheads="1"/>
              </p:cNvSpPr>
              <p:nvPr/>
            </p:nvSpPr>
            <p:spPr bwMode="auto">
              <a:xfrm>
                <a:off x="621" y="2682"/>
                <a:ext cx="56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400">
                    <a:solidFill>
                      <a:schemeClr val="bg2"/>
                    </a:solidFill>
                    <a:latin typeface="Times New Roman" pitchFamily="18" charset="0"/>
                  </a:rPr>
                  <a:t>n</a:t>
                </a:r>
                <a:r>
                  <a:rPr lang="en-US" sz="1400">
                    <a:solidFill>
                      <a:schemeClr val="bg2"/>
                    </a:solidFill>
                    <a:latin typeface="Times New Roman" pitchFamily="18" charset="0"/>
                  </a:rPr>
                  <a:t>eutrino</a:t>
                </a:r>
                <a:r>
                  <a:rPr lang="it-IT" sz="1400">
                    <a:solidFill>
                      <a:schemeClr val="bg2"/>
                    </a:solidFill>
                    <a:latin typeface="Times New Roman" pitchFamily="18" charset="0"/>
                  </a:rPr>
                  <a:t> e</a:t>
                </a:r>
                <a:endParaRPr lang="en-US" sz="1200">
                  <a:solidFill>
                    <a:schemeClr val="bg2"/>
                  </a:solidFill>
                  <a:latin typeface="Times New Roman" pitchFamily="18" charset="0"/>
                </a:endParaRPr>
              </a:p>
            </p:txBody>
          </p:sp>
        </p:grpSp>
        <p:grpSp>
          <p:nvGrpSpPr>
            <p:cNvPr id="19489" name="Group 56"/>
            <p:cNvGrpSpPr>
              <a:grpSpLocks/>
            </p:cNvGrpSpPr>
            <p:nvPr/>
          </p:nvGrpSpPr>
          <p:grpSpPr bwMode="auto">
            <a:xfrm>
              <a:off x="931" y="1927"/>
              <a:ext cx="480" cy="565"/>
              <a:chOff x="668" y="1795"/>
              <a:chExt cx="480" cy="565"/>
            </a:xfrm>
          </p:grpSpPr>
          <p:sp>
            <p:nvSpPr>
              <p:cNvPr id="19494" name="Rectangle 57"/>
              <p:cNvSpPr>
                <a:spLocks noChangeArrowheads="1"/>
              </p:cNvSpPr>
              <p:nvPr/>
            </p:nvSpPr>
            <p:spPr bwMode="auto">
              <a:xfrm>
                <a:off x="668" y="1893"/>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5" name="Text Box 58"/>
              <p:cNvSpPr txBox="1">
                <a:spLocks noChangeArrowheads="1"/>
              </p:cNvSpPr>
              <p:nvPr/>
            </p:nvSpPr>
            <p:spPr bwMode="auto">
              <a:xfrm>
                <a:off x="714" y="1795"/>
                <a:ext cx="38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800">
                    <a:solidFill>
                      <a:schemeClr val="bg2"/>
                    </a:solidFill>
                    <a:latin typeface="Times New Roman" pitchFamily="18" charset="0"/>
                  </a:rPr>
                  <a:t>d</a:t>
                </a:r>
                <a:endParaRPr lang="en-US">
                  <a:solidFill>
                    <a:schemeClr val="bg2"/>
                  </a:solidFill>
                  <a:latin typeface="Times New Roman" pitchFamily="18" charset="0"/>
                </a:endParaRPr>
              </a:p>
            </p:txBody>
          </p:sp>
          <p:sp>
            <p:nvSpPr>
              <p:cNvPr id="19496" name="Text Box 59"/>
              <p:cNvSpPr txBox="1">
                <a:spLocks noChangeArrowheads="1"/>
              </p:cNvSpPr>
              <p:nvPr/>
            </p:nvSpPr>
            <p:spPr bwMode="auto">
              <a:xfrm>
                <a:off x="691" y="2129"/>
                <a:ext cx="4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bg2"/>
                    </a:solidFill>
                    <a:latin typeface="Times New Roman" pitchFamily="18" charset="0"/>
                  </a:rPr>
                  <a:t>down</a:t>
                </a:r>
                <a:endParaRPr lang="en-US">
                  <a:solidFill>
                    <a:schemeClr val="bg2"/>
                  </a:solidFill>
                  <a:latin typeface="Times New Roman" pitchFamily="18" charset="0"/>
                </a:endParaRPr>
              </a:p>
            </p:txBody>
          </p:sp>
        </p:grpSp>
        <p:grpSp>
          <p:nvGrpSpPr>
            <p:cNvPr id="19490" name="Group 60"/>
            <p:cNvGrpSpPr>
              <a:grpSpLocks/>
            </p:cNvGrpSpPr>
            <p:nvPr/>
          </p:nvGrpSpPr>
          <p:grpSpPr bwMode="auto">
            <a:xfrm>
              <a:off x="931" y="697"/>
              <a:ext cx="480" cy="625"/>
              <a:chOff x="668" y="1199"/>
              <a:chExt cx="480" cy="625"/>
            </a:xfrm>
          </p:grpSpPr>
          <p:sp>
            <p:nvSpPr>
              <p:cNvPr id="19491" name="Rectangle 61"/>
              <p:cNvSpPr>
                <a:spLocks noChangeArrowheads="1"/>
              </p:cNvSpPr>
              <p:nvPr/>
            </p:nvSpPr>
            <p:spPr bwMode="auto">
              <a:xfrm>
                <a:off x="668" y="1344"/>
                <a:ext cx="480" cy="432"/>
              </a:xfrm>
              <a:prstGeom prst="rect">
                <a:avLst/>
              </a:prstGeom>
              <a:solidFill>
                <a:srgbClr val="66FF99"/>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19492" name="Text Box 62"/>
              <p:cNvSpPr txBox="1">
                <a:spLocks noChangeArrowheads="1"/>
              </p:cNvSpPr>
              <p:nvPr/>
            </p:nvSpPr>
            <p:spPr bwMode="auto">
              <a:xfrm>
                <a:off x="714" y="1199"/>
                <a:ext cx="384"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5400">
                    <a:solidFill>
                      <a:schemeClr val="bg2"/>
                    </a:solidFill>
                    <a:latin typeface="Times New Roman" pitchFamily="18" charset="0"/>
                  </a:rPr>
                  <a:t>u</a:t>
                </a:r>
                <a:endParaRPr lang="en-US">
                  <a:solidFill>
                    <a:schemeClr val="bg2"/>
                  </a:solidFill>
                  <a:latin typeface="Times New Roman" pitchFamily="18" charset="0"/>
                </a:endParaRPr>
              </a:p>
            </p:txBody>
          </p:sp>
          <p:sp>
            <p:nvSpPr>
              <p:cNvPr id="19493" name="Text Box 63"/>
              <p:cNvSpPr txBox="1">
                <a:spLocks noChangeArrowheads="1"/>
              </p:cNvSpPr>
              <p:nvPr/>
            </p:nvSpPr>
            <p:spPr bwMode="auto">
              <a:xfrm>
                <a:off x="768" y="1593"/>
                <a:ext cx="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800">
                    <a:solidFill>
                      <a:schemeClr val="bg2"/>
                    </a:solidFill>
                    <a:latin typeface="Times New Roman" pitchFamily="18" charset="0"/>
                  </a:rPr>
                  <a:t>up</a:t>
                </a:r>
                <a:endParaRPr lang="en-US">
                  <a:solidFill>
                    <a:schemeClr val="bg2"/>
                  </a:solidFill>
                  <a:latin typeface="Times New Roman" pitchFamily="18" charset="0"/>
                </a:endParaRPr>
              </a:p>
            </p:txBody>
          </p:sp>
        </p:grpSp>
      </p:grpSp>
      <p:sp>
        <p:nvSpPr>
          <p:cNvPr id="436289" name="Text Box 65"/>
          <p:cNvSpPr txBox="1">
            <a:spLocks noChangeArrowheads="1"/>
          </p:cNvSpPr>
          <p:nvPr/>
        </p:nvSpPr>
        <p:spPr bwMode="auto">
          <a:xfrm>
            <a:off x="6324600" y="6172200"/>
            <a:ext cx="2127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900">
                <a:solidFill>
                  <a:schemeClr val="tx1"/>
                </a:solidFill>
                <a:effectLst>
                  <a:outerShdw blurRad="38100" dist="38100" dir="2700000" algn="tl">
                    <a:srgbClr val="C0C0C0"/>
                  </a:outerShdw>
                </a:effectLst>
                <a:latin typeface="Times New Roman" pitchFamily="18" charset="0"/>
              </a:rPr>
              <a:t>.</a:t>
            </a:r>
            <a:endParaRPr lang="en-US" sz="2800">
              <a:solidFill>
                <a:schemeClr val="tx1"/>
              </a:solidFill>
              <a:effectLst>
                <a:outerShdw blurRad="38100" dist="38100" dir="2700000" algn="tl">
                  <a:srgbClr val="C0C0C0"/>
                </a:outerShdw>
              </a:effectLst>
              <a:latin typeface="Times New Roman" pitchFamily="18" charset="0"/>
            </a:endParaRPr>
          </a:p>
        </p:txBody>
      </p:sp>
      <p:graphicFrame>
        <p:nvGraphicFramePr>
          <p:cNvPr id="19464" name="Object 66"/>
          <p:cNvGraphicFramePr>
            <a:graphicFrameLocks noChangeAspect="1"/>
          </p:cNvGraphicFramePr>
          <p:nvPr/>
        </p:nvGraphicFramePr>
        <p:xfrm>
          <a:off x="6126163" y="4732338"/>
          <a:ext cx="673100" cy="682625"/>
        </p:xfrm>
        <a:graphic>
          <a:graphicData uri="http://schemas.openxmlformats.org/presentationml/2006/ole">
            <mc:AlternateContent xmlns:mc="http://schemas.openxmlformats.org/markup-compatibility/2006">
              <mc:Choice xmlns:v="urn:schemas-microsoft-com:vml" Requires="v">
                <p:oleObj spid="_x0000_s26681" name="Image" r:id="rId12" imgW="1105152" imgH="1042005" progId="Photoshop.Image.5">
                  <p:embed/>
                </p:oleObj>
              </mc:Choice>
              <mc:Fallback>
                <p:oleObj name="Image" r:id="rId12" imgW="1105152" imgH="1042005" progId="Photoshop.Image.5">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26163" y="4732338"/>
                        <a:ext cx="6731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9465" name="Picture 67" descr="b"/>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983288" y="3359150"/>
            <a:ext cx="100012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68" descr="top"/>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8763" y="787400"/>
            <a:ext cx="2641600"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6293" name="Rectangle 69"/>
          <p:cNvSpPr>
            <a:spLocks noGrp="1" noChangeArrowheads="1"/>
          </p:cNvSpPr>
          <p:nvPr>
            <p:ph type="title"/>
          </p:nvPr>
        </p:nvSpPr>
        <p:spPr/>
        <p:txBody>
          <a:bodyPr/>
          <a:lstStyle/>
          <a:p>
            <a:pPr eaLnBrk="1" hangingPunct="1">
              <a:defRPr/>
            </a:pPr>
            <a:r>
              <a:rPr lang="it-IT" smtClean="0"/>
              <a:t> </a:t>
            </a:r>
            <a:r>
              <a:rPr lang="it-IT" sz="2800" smtClean="0"/>
              <a:t>I Fermioni : le masse (in GeV)</a:t>
            </a:r>
            <a:endParaRPr lang="en-US" sz="2800" smtClean="0"/>
          </a:p>
        </p:txBody>
      </p:sp>
      <p:sp>
        <p:nvSpPr>
          <p:cNvPr id="19468" name="Rectangle 70"/>
          <p:cNvSpPr>
            <a:spLocks noChangeArrowheads="1"/>
          </p:cNvSpPr>
          <p:nvPr/>
        </p:nvSpPr>
        <p:spPr bwMode="auto">
          <a:xfrm>
            <a:off x="805655" y="2319780"/>
            <a:ext cx="3267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3600" dirty="0">
                <a:solidFill>
                  <a:schemeClr val="tx1"/>
                </a:solidFill>
                <a:latin typeface="Times New Roman" pitchFamily="18" charset="0"/>
              </a:rPr>
              <a:t>1 GeV </a:t>
            </a:r>
            <a:r>
              <a:rPr lang="en-US" sz="3600" dirty="0">
                <a:solidFill>
                  <a:schemeClr val="tx1"/>
                </a:solidFill>
                <a:latin typeface="Symbol" pitchFamily="18" charset="2"/>
              </a:rPr>
              <a:t>»</a:t>
            </a:r>
            <a:r>
              <a:rPr lang="it-IT" sz="3600" dirty="0">
                <a:solidFill>
                  <a:schemeClr val="tx1"/>
                </a:solidFill>
                <a:latin typeface="Symbol" pitchFamily="18" charset="2"/>
              </a:rPr>
              <a:t> </a:t>
            </a:r>
            <a:r>
              <a:rPr lang="it-IT" sz="3600" dirty="0">
                <a:solidFill>
                  <a:schemeClr val="tx1"/>
                </a:solidFill>
                <a:latin typeface="Times New Roman" pitchFamily="18" charset="0"/>
              </a:rPr>
              <a:t>protone</a:t>
            </a:r>
            <a:endParaRPr lang="en-US" sz="3600" dirty="0">
              <a:solidFill>
                <a:schemeClr val="tx1"/>
              </a:solidFill>
              <a:latin typeface="Times New Roman" pitchFamily="18" charset="0"/>
            </a:endParaRPr>
          </a:p>
        </p:txBody>
      </p:sp>
      <p:grpSp>
        <p:nvGrpSpPr>
          <p:cNvPr id="19469" name="Group 71"/>
          <p:cNvGrpSpPr>
            <a:grpSpLocks/>
          </p:cNvGrpSpPr>
          <p:nvPr/>
        </p:nvGrpSpPr>
        <p:grpSpPr bwMode="auto">
          <a:xfrm>
            <a:off x="478615" y="1655763"/>
            <a:ext cx="1022350" cy="4800600"/>
            <a:chOff x="240" y="1008"/>
            <a:chExt cx="644" cy="3024"/>
          </a:xfrm>
        </p:grpSpPr>
        <p:sp>
          <p:nvSpPr>
            <p:cNvPr id="19483" name="Text Box 72"/>
            <p:cNvSpPr txBox="1">
              <a:spLocks noChangeArrowheads="1"/>
            </p:cNvSpPr>
            <p:nvPr/>
          </p:nvSpPr>
          <p:spPr bwMode="auto">
            <a:xfrm>
              <a:off x="288" y="1008"/>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dirty="0">
                  <a:latin typeface="Times New Roman" pitchFamily="18" charset="0"/>
                </a:rPr>
                <a:t>0.003</a:t>
              </a:r>
              <a:endParaRPr lang="en-US" dirty="0">
                <a:latin typeface="Times New Roman" pitchFamily="18" charset="0"/>
              </a:endParaRPr>
            </a:p>
          </p:txBody>
        </p:sp>
        <p:sp>
          <p:nvSpPr>
            <p:cNvPr id="19484" name="Text Box 73"/>
            <p:cNvSpPr txBox="1">
              <a:spLocks noChangeArrowheads="1"/>
            </p:cNvSpPr>
            <p:nvPr/>
          </p:nvSpPr>
          <p:spPr bwMode="auto">
            <a:xfrm>
              <a:off x="302" y="2348"/>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dirty="0">
                  <a:latin typeface="Times New Roman" pitchFamily="18" charset="0"/>
                </a:rPr>
                <a:t>0.00</a:t>
              </a:r>
              <a:r>
                <a:rPr lang="en-US" dirty="0">
                  <a:latin typeface="Times New Roman" pitchFamily="18" charset="0"/>
                </a:rPr>
                <a:t>6</a:t>
              </a:r>
            </a:p>
          </p:txBody>
        </p:sp>
        <p:sp>
          <p:nvSpPr>
            <p:cNvPr id="19485" name="Text Box 74"/>
            <p:cNvSpPr txBox="1">
              <a:spLocks noChangeArrowheads="1"/>
            </p:cNvSpPr>
            <p:nvPr/>
          </p:nvSpPr>
          <p:spPr bwMode="auto">
            <a:xfrm>
              <a:off x="240" y="2976"/>
              <a:ext cx="644"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0.0005</a:t>
              </a:r>
              <a:endParaRPr lang="en-US">
                <a:latin typeface="Times New Roman" pitchFamily="18" charset="0"/>
              </a:endParaRPr>
            </a:p>
          </p:txBody>
        </p:sp>
        <p:sp>
          <p:nvSpPr>
            <p:cNvPr id="19486" name="Text Box 75"/>
            <p:cNvSpPr txBox="1">
              <a:spLocks noChangeArrowheads="1"/>
            </p:cNvSpPr>
            <p:nvPr/>
          </p:nvSpPr>
          <p:spPr bwMode="auto">
            <a:xfrm>
              <a:off x="398"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a:solidFill>
                    <a:schemeClr val="tx2"/>
                  </a:solidFill>
                  <a:latin typeface="Symbol" pitchFamily="18" charset="2"/>
                </a:rPr>
                <a:t>»</a:t>
              </a:r>
              <a:r>
                <a:rPr lang="it-IT" sz="1400">
                  <a:solidFill>
                    <a:schemeClr val="tx2"/>
                  </a:solidFill>
                  <a:latin typeface="Times New Roman" pitchFamily="18" charset="0"/>
                </a:rPr>
                <a:t> </a:t>
              </a:r>
              <a:r>
                <a:rPr lang="it-IT">
                  <a:latin typeface="Times New Roman" pitchFamily="18" charset="0"/>
                </a:rPr>
                <a:t>0</a:t>
              </a:r>
              <a:endParaRPr lang="en-US">
                <a:latin typeface="Times New Roman" pitchFamily="18" charset="0"/>
              </a:endParaRPr>
            </a:p>
          </p:txBody>
        </p:sp>
      </p:grpSp>
      <p:grpSp>
        <p:nvGrpSpPr>
          <p:cNvPr id="19470" name="Group 76"/>
          <p:cNvGrpSpPr>
            <a:grpSpLocks/>
          </p:cNvGrpSpPr>
          <p:nvPr/>
        </p:nvGrpSpPr>
        <p:grpSpPr bwMode="auto">
          <a:xfrm>
            <a:off x="2843213" y="1341438"/>
            <a:ext cx="869950" cy="4851400"/>
            <a:chOff x="1804" y="976"/>
            <a:chExt cx="548" cy="3056"/>
          </a:xfrm>
        </p:grpSpPr>
        <p:sp>
          <p:nvSpPr>
            <p:cNvPr id="19479" name="Text Box 77"/>
            <p:cNvSpPr txBox="1">
              <a:spLocks noChangeArrowheads="1"/>
            </p:cNvSpPr>
            <p:nvPr/>
          </p:nvSpPr>
          <p:spPr bwMode="auto">
            <a:xfrm>
              <a:off x="1880" y="976"/>
              <a:ext cx="396"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sz="2800">
                  <a:latin typeface="Times New Roman" pitchFamily="18" charset="0"/>
                </a:rPr>
                <a:t>1.5</a:t>
              </a:r>
              <a:endParaRPr lang="en-US" sz="2800">
                <a:latin typeface="Times New Roman" pitchFamily="18" charset="0"/>
              </a:endParaRPr>
            </a:p>
          </p:txBody>
        </p:sp>
        <p:sp>
          <p:nvSpPr>
            <p:cNvPr id="19480" name="Text Box 78"/>
            <p:cNvSpPr txBox="1">
              <a:spLocks noChangeArrowheads="1"/>
            </p:cNvSpPr>
            <p:nvPr/>
          </p:nvSpPr>
          <p:spPr bwMode="auto">
            <a:xfrm>
              <a:off x="1852" y="2208"/>
              <a:ext cx="45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a:t>
              </a:r>
              <a:r>
                <a:rPr lang="en-US">
                  <a:latin typeface="Times New Roman" pitchFamily="18" charset="0"/>
                </a:rPr>
                <a:t>12</a:t>
              </a:r>
            </a:p>
          </p:txBody>
        </p:sp>
        <p:sp>
          <p:nvSpPr>
            <p:cNvPr id="19481" name="Text Box 79"/>
            <p:cNvSpPr txBox="1">
              <a:spLocks noChangeArrowheads="1"/>
            </p:cNvSpPr>
            <p:nvPr/>
          </p:nvSpPr>
          <p:spPr bwMode="auto">
            <a:xfrm>
              <a:off x="1804" y="2976"/>
              <a:ext cx="54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0.1</a:t>
              </a:r>
              <a:r>
                <a:rPr lang="en-US">
                  <a:latin typeface="Times New Roman" pitchFamily="18" charset="0"/>
                </a:rPr>
                <a:t>0</a:t>
              </a:r>
              <a:r>
                <a:rPr lang="it-IT">
                  <a:latin typeface="Times New Roman" pitchFamily="18" charset="0"/>
                </a:rPr>
                <a:t>5</a:t>
              </a:r>
              <a:endParaRPr lang="en-US">
                <a:latin typeface="Times New Roman" pitchFamily="18" charset="0"/>
              </a:endParaRPr>
            </a:p>
          </p:txBody>
        </p:sp>
        <p:sp>
          <p:nvSpPr>
            <p:cNvPr id="19482" name="Text Box 80"/>
            <p:cNvSpPr txBox="1">
              <a:spLocks noChangeArrowheads="1"/>
            </p:cNvSpPr>
            <p:nvPr/>
          </p:nvSpPr>
          <p:spPr bwMode="auto">
            <a:xfrm>
              <a:off x="1914"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a:latin typeface="Symbol" pitchFamily="18" charset="2"/>
                </a:rPr>
                <a:t>»</a:t>
              </a:r>
              <a:r>
                <a:rPr lang="it-IT" sz="1400">
                  <a:latin typeface="Times New Roman" pitchFamily="18" charset="0"/>
                </a:rPr>
                <a:t> </a:t>
              </a:r>
              <a:r>
                <a:rPr lang="it-IT">
                  <a:latin typeface="Times New Roman" pitchFamily="18" charset="0"/>
                </a:rPr>
                <a:t>0</a:t>
              </a:r>
              <a:endParaRPr lang="en-US">
                <a:latin typeface="Times New Roman" pitchFamily="18" charset="0"/>
              </a:endParaRPr>
            </a:p>
          </p:txBody>
        </p:sp>
      </p:grpSp>
      <p:grpSp>
        <p:nvGrpSpPr>
          <p:cNvPr id="19471" name="Group 81"/>
          <p:cNvGrpSpPr>
            <a:grpSpLocks/>
          </p:cNvGrpSpPr>
          <p:nvPr/>
        </p:nvGrpSpPr>
        <p:grpSpPr bwMode="auto">
          <a:xfrm>
            <a:off x="6008697" y="1557338"/>
            <a:ext cx="800101" cy="4899025"/>
            <a:chOff x="4492" y="946"/>
            <a:chExt cx="504" cy="3086"/>
          </a:xfrm>
        </p:grpSpPr>
        <p:sp>
          <p:nvSpPr>
            <p:cNvPr id="19475" name="Text Box 82"/>
            <p:cNvSpPr txBox="1">
              <a:spLocks noChangeArrowheads="1"/>
            </p:cNvSpPr>
            <p:nvPr/>
          </p:nvSpPr>
          <p:spPr bwMode="auto">
            <a:xfrm>
              <a:off x="4580" y="3744"/>
              <a:ext cx="328"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000" dirty="0">
                  <a:solidFill>
                    <a:schemeClr val="tx2"/>
                  </a:solidFill>
                  <a:latin typeface="Symbol" pitchFamily="18" charset="2"/>
                </a:rPr>
                <a:t>»</a:t>
              </a:r>
              <a:r>
                <a:rPr lang="it-IT" sz="1400" dirty="0">
                  <a:solidFill>
                    <a:schemeClr val="tx2"/>
                  </a:solidFill>
                  <a:latin typeface="Times New Roman" pitchFamily="18" charset="0"/>
                </a:rPr>
                <a:t> </a:t>
              </a:r>
              <a:r>
                <a:rPr lang="it-IT" dirty="0">
                  <a:latin typeface="Times New Roman" pitchFamily="18" charset="0"/>
                </a:rPr>
                <a:t>0</a:t>
              </a:r>
              <a:endParaRPr lang="en-US" dirty="0">
                <a:latin typeface="Times New Roman" pitchFamily="18" charset="0"/>
              </a:endParaRPr>
            </a:p>
          </p:txBody>
        </p:sp>
        <p:sp>
          <p:nvSpPr>
            <p:cNvPr id="19476" name="Text Box 83"/>
            <p:cNvSpPr txBox="1">
              <a:spLocks noChangeArrowheads="1"/>
            </p:cNvSpPr>
            <p:nvPr/>
          </p:nvSpPr>
          <p:spPr bwMode="auto">
            <a:xfrm>
              <a:off x="4630" y="2176"/>
              <a:ext cx="228"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en-US" sz="2800">
                  <a:latin typeface="Times New Roman" pitchFamily="18" charset="0"/>
                </a:rPr>
                <a:t>4</a:t>
              </a:r>
            </a:p>
          </p:txBody>
        </p:sp>
        <p:sp>
          <p:nvSpPr>
            <p:cNvPr id="19477" name="Text Box 84"/>
            <p:cNvSpPr txBox="1">
              <a:spLocks noChangeArrowheads="1"/>
            </p:cNvSpPr>
            <p:nvPr/>
          </p:nvSpPr>
          <p:spPr bwMode="auto">
            <a:xfrm>
              <a:off x="4566" y="2976"/>
              <a:ext cx="356"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latin typeface="Times New Roman" pitchFamily="18" charset="0"/>
                </a:rPr>
                <a:t>1.</a:t>
              </a:r>
              <a:r>
                <a:rPr lang="en-US">
                  <a:latin typeface="Times New Roman" pitchFamily="18" charset="0"/>
                </a:rPr>
                <a:t>8</a:t>
              </a:r>
            </a:p>
          </p:txBody>
        </p:sp>
        <p:sp>
          <p:nvSpPr>
            <p:cNvPr id="19478" name="Text Box 85"/>
            <p:cNvSpPr txBox="1">
              <a:spLocks noChangeArrowheads="1"/>
            </p:cNvSpPr>
            <p:nvPr/>
          </p:nvSpPr>
          <p:spPr bwMode="auto">
            <a:xfrm>
              <a:off x="4492" y="946"/>
              <a:ext cx="504" cy="3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sz="3200" dirty="0" smtClean="0">
                  <a:latin typeface="Times New Roman" pitchFamily="18" charset="0"/>
                </a:rPr>
                <a:t>173</a:t>
              </a:r>
              <a:endParaRPr lang="en-US" sz="3200" dirty="0">
                <a:latin typeface="Times New Roman" pitchFamily="18" charset="0"/>
              </a:endParaRPr>
            </a:p>
          </p:txBody>
        </p:sp>
      </p:grpSp>
      <p:grpSp>
        <p:nvGrpSpPr>
          <p:cNvPr id="19472" name="Group 86"/>
          <p:cNvGrpSpPr>
            <a:grpSpLocks/>
          </p:cNvGrpSpPr>
          <p:nvPr/>
        </p:nvGrpSpPr>
        <p:grpSpPr bwMode="auto">
          <a:xfrm>
            <a:off x="152400" y="1377950"/>
            <a:ext cx="430213" cy="5251450"/>
            <a:chOff x="5441" y="1000"/>
            <a:chExt cx="271" cy="3308"/>
          </a:xfrm>
        </p:grpSpPr>
        <p:sp>
          <p:nvSpPr>
            <p:cNvPr id="19473" name="Text Box 87"/>
            <p:cNvSpPr txBox="1">
              <a:spLocks noChangeArrowheads="1"/>
            </p:cNvSpPr>
            <p:nvPr/>
          </p:nvSpPr>
          <p:spPr bwMode="auto">
            <a:xfrm>
              <a:off x="5457" y="1000"/>
              <a:ext cx="255" cy="1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solidFill>
                    <a:schemeClr val="tx1"/>
                  </a:solidFill>
                  <a:latin typeface="Times New Roman" pitchFamily="18" charset="0"/>
                </a:rPr>
                <a:t>Q</a:t>
              </a:r>
              <a:br>
                <a:rPr lang="it-IT">
                  <a:solidFill>
                    <a:schemeClr val="tx1"/>
                  </a:solidFill>
                  <a:latin typeface="Times New Roman" pitchFamily="18" charset="0"/>
                </a:rPr>
              </a:br>
              <a:r>
                <a:rPr lang="it-IT">
                  <a:solidFill>
                    <a:schemeClr val="tx1"/>
                  </a:solidFill>
                  <a:latin typeface="Times New Roman" pitchFamily="18" charset="0"/>
                </a:rPr>
                <a:t>U</a:t>
              </a:r>
              <a:br>
                <a:rPr lang="it-IT">
                  <a:solidFill>
                    <a:schemeClr val="tx1"/>
                  </a:solidFill>
                  <a:latin typeface="Times New Roman" pitchFamily="18" charset="0"/>
                </a:rPr>
              </a:br>
              <a:r>
                <a:rPr lang="it-IT">
                  <a:solidFill>
                    <a:schemeClr val="tx1"/>
                  </a:solidFill>
                  <a:latin typeface="Times New Roman" pitchFamily="18" charset="0"/>
                </a:rPr>
                <a:t>A</a:t>
              </a:r>
              <a:br>
                <a:rPr lang="it-IT">
                  <a:solidFill>
                    <a:schemeClr val="tx1"/>
                  </a:solidFill>
                  <a:latin typeface="Times New Roman" pitchFamily="18" charset="0"/>
                </a:rPr>
              </a:br>
              <a:r>
                <a:rPr lang="it-IT">
                  <a:solidFill>
                    <a:schemeClr val="tx1"/>
                  </a:solidFill>
                  <a:latin typeface="Times New Roman" pitchFamily="18" charset="0"/>
                </a:rPr>
                <a:t>R</a:t>
              </a:r>
              <a:br>
                <a:rPr lang="it-IT">
                  <a:solidFill>
                    <a:schemeClr val="tx1"/>
                  </a:solidFill>
                  <a:latin typeface="Times New Roman" pitchFamily="18" charset="0"/>
                </a:rPr>
              </a:br>
              <a:r>
                <a:rPr lang="it-IT">
                  <a:solidFill>
                    <a:schemeClr val="tx1"/>
                  </a:solidFill>
                  <a:latin typeface="Times New Roman" pitchFamily="18" charset="0"/>
                </a:rPr>
                <a:t>K</a:t>
              </a:r>
              <a:br>
                <a:rPr lang="it-IT">
                  <a:solidFill>
                    <a:schemeClr val="tx1"/>
                  </a:solidFill>
                  <a:latin typeface="Times New Roman" pitchFamily="18" charset="0"/>
                </a:rPr>
              </a:br>
              <a:r>
                <a:rPr lang="it-IT">
                  <a:solidFill>
                    <a:schemeClr val="tx1"/>
                  </a:solidFill>
                  <a:latin typeface="Times New Roman" pitchFamily="18" charset="0"/>
                </a:rPr>
                <a:t>S</a:t>
              </a:r>
              <a:endParaRPr lang="en-US">
                <a:solidFill>
                  <a:schemeClr val="tx1"/>
                </a:solidFill>
                <a:latin typeface="Times New Roman" pitchFamily="18" charset="0"/>
              </a:endParaRPr>
            </a:p>
          </p:txBody>
        </p:sp>
        <p:sp>
          <p:nvSpPr>
            <p:cNvPr id="19474" name="Text Box 88"/>
            <p:cNvSpPr txBox="1">
              <a:spLocks noChangeArrowheads="1"/>
            </p:cNvSpPr>
            <p:nvPr/>
          </p:nvSpPr>
          <p:spPr bwMode="auto">
            <a:xfrm>
              <a:off x="5441" y="2640"/>
              <a:ext cx="255" cy="1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lgn="ctr">
                <a:spcBef>
                  <a:spcPct val="50000"/>
                </a:spcBef>
              </a:pPr>
              <a:r>
                <a:rPr lang="it-IT">
                  <a:solidFill>
                    <a:schemeClr val="tx1"/>
                  </a:solidFill>
                  <a:latin typeface="Times New Roman" pitchFamily="18" charset="0"/>
                </a:rPr>
                <a:t>L</a:t>
              </a:r>
              <a:br>
                <a:rPr lang="it-IT">
                  <a:solidFill>
                    <a:schemeClr val="tx1"/>
                  </a:solidFill>
                  <a:latin typeface="Times New Roman" pitchFamily="18" charset="0"/>
                </a:rPr>
              </a:br>
              <a:r>
                <a:rPr lang="it-IT">
                  <a:solidFill>
                    <a:schemeClr val="tx1"/>
                  </a:solidFill>
                  <a:latin typeface="Times New Roman" pitchFamily="18" charset="0"/>
                </a:rPr>
                <a:t>E</a:t>
              </a:r>
              <a:br>
                <a:rPr lang="it-IT">
                  <a:solidFill>
                    <a:schemeClr val="tx1"/>
                  </a:solidFill>
                  <a:latin typeface="Times New Roman" pitchFamily="18" charset="0"/>
                </a:rPr>
              </a:br>
              <a:r>
                <a:rPr lang="it-IT">
                  <a:solidFill>
                    <a:schemeClr val="tx1"/>
                  </a:solidFill>
                  <a:latin typeface="Times New Roman" pitchFamily="18" charset="0"/>
                </a:rPr>
                <a:t>P</a:t>
              </a:r>
              <a:br>
                <a:rPr lang="it-IT">
                  <a:solidFill>
                    <a:schemeClr val="tx1"/>
                  </a:solidFill>
                  <a:latin typeface="Times New Roman" pitchFamily="18" charset="0"/>
                </a:rPr>
              </a:br>
              <a:r>
                <a:rPr lang="it-IT">
                  <a:solidFill>
                    <a:schemeClr val="tx1"/>
                  </a:solidFill>
                  <a:latin typeface="Times New Roman" pitchFamily="18" charset="0"/>
                </a:rPr>
                <a:t>T</a:t>
              </a:r>
              <a:br>
                <a:rPr lang="it-IT">
                  <a:solidFill>
                    <a:schemeClr val="tx1"/>
                  </a:solidFill>
                  <a:latin typeface="Times New Roman" pitchFamily="18" charset="0"/>
                </a:rPr>
              </a:br>
              <a:r>
                <a:rPr lang="it-IT">
                  <a:solidFill>
                    <a:schemeClr val="tx1"/>
                  </a:solidFill>
                  <a:latin typeface="Times New Roman" pitchFamily="18" charset="0"/>
                </a:rPr>
                <a:t>O</a:t>
              </a:r>
              <a:br>
                <a:rPr lang="it-IT">
                  <a:solidFill>
                    <a:schemeClr val="tx1"/>
                  </a:solidFill>
                  <a:latin typeface="Times New Roman" pitchFamily="18" charset="0"/>
                </a:rPr>
              </a:br>
              <a:r>
                <a:rPr lang="it-IT">
                  <a:solidFill>
                    <a:schemeClr val="tx1"/>
                  </a:solidFill>
                  <a:latin typeface="Times New Roman" pitchFamily="18" charset="0"/>
                </a:rPr>
                <a:t>N</a:t>
              </a:r>
              <a:br>
                <a:rPr lang="it-IT">
                  <a:solidFill>
                    <a:schemeClr val="tx1"/>
                  </a:solidFill>
                  <a:latin typeface="Times New Roman" pitchFamily="18" charset="0"/>
                </a:rPr>
              </a:br>
              <a:r>
                <a:rPr lang="it-IT">
                  <a:solidFill>
                    <a:schemeClr val="tx1"/>
                  </a:solidFill>
                  <a:latin typeface="Times New Roman" pitchFamily="18" charset="0"/>
                </a:rPr>
                <a:t>I</a:t>
              </a:r>
              <a:endParaRPr lang="en-US">
                <a:solidFill>
                  <a:schemeClr val="tx1"/>
                </a:solidFill>
                <a:latin typeface="Times New Roman" pitchFamily="18" charset="0"/>
              </a:endParaRPr>
            </a:p>
          </p:txBody>
        </p:sp>
      </p:grpSp>
    </p:spTree>
    <p:extLst>
      <p:ext uri="{BB962C8B-B14F-4D97-AF65-F5344CB8AC3E}">
        <p14:creationId xmlns:p14="http://schemas.microsoft.com/office/powerpoint/2010/main" val="17552405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pPr eaLnBrk="1" hangingPunct="1">
              <a:defRPr/>
            </a:pPr>
            <a:r>
              <a:rPr lang="it-IT" dirty="0" smtClean="0"/>
              <a:t> I Bosoni: le masse</a:t>
            </a:r>
            <a:endParaRPr lang="en-US" dirty="0" smtClean="0"/>
          </a:p>
        </p:txBody>
      </p:sp>
      <p:grpSp>
        <p:nvGrpSpPr>
          <p:cNvPr id="20483" name="Group 3"/>
          <p:cNvGrpSpPr>
            <a:grpSpLocks/>
          </p:cNvGrpSpPr>
          <p:nvPr/>
        </p:nvGrpSpPr>
        <p:grpSpPr bwMode="auto">
          <a:xfrm>
            <a:off x="1752600" y="1371600"/>
            <a:ext cx="839788" cy="971550"/>
            <a:chOff x="3072" y="1056"/>
            <a:chExt cx="529" cy="612"/>
          </a:xfrm>
        </p:grpSpPr>
        <p:sp>
          <p:nvSpPr>
            <p:cNvPr id="437252" name="Rectangle 4"/>
            <p:cNvSpPr>
              <a:spLocks noChangeArrowheads="1"/>
            </p:cNvSpPr>
            <p:nvPr/>
          </p:nvSpPr>
          <p:spPr bwMode="auto">
            <a:xfrm>
              <a:off x="3072" y="1211"/>
              <a:ext cx="480" cy="441"/>
            </a:xfrm>
            <a:prstGeom prst="rect">
              <a:avLst/>
            </a:prstGeom>
            <a:gradFill rotWithShape="0">
              <a:gsLst>
                <a:gs pos="0">
                  <a:schemeClr val="accent1"/>
                </a:gs>
                <a:gs pos="100000">
                  <a:schemeClr val="accent1">
                    <a:gamma/>
                    <a:shade val="46275"/>
                    <a:invGamma/>
                  </a:schemeClr>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defRPr/>
              </a:pPr>
              <a:endParaRPr lang="it-IT"/>
            </a:p>
          </p:txBody>
        </p:sp>
        <p:sp>
          <p:nvSpPr>
            <p:cNvPr id="20507" name="Text Box 5"/>
            <p:cNvSpPr txBox="1">
              <a:spLocks noChangeArrowheads="1"/>
            </p:cNvSpPr>
            <p:nvPr/>
          </p:nvSpPr>
          <p:spPr bwMode="auto">
            <a:xfrm>
              <a:off x="3130" y="1056"/>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tx1"/>
                  </a:solidFill>
                  <a:latin typeface="Times New Roman" pitchFamily="18" charset="0"/>
                </a:rPr>
                <a:t>g</a:t>
              </a:r>
              <a:endParaRPr lang="en-US">
                <a:solidFill>
                  <a:schemeClr val="tx1"/>
                </a:solidFill>
                <a:latin typeface="Times New Roman" pitchFamily="18" charset="0"/>
              </a:endParaRPr>
            </a:p>
          </p:txBody>
        </p:sp>
        <p:sp>
          <p:nvSpPr>
            <p:cNvPr id="20508" name="Text Box 6"/>
            <p:cNvSpPr txBox="1">
              <a:spLocks noChangeArrowheads="1"/>
            </p:cNvSpPr>
            <p:nvPr/>
          </p:nvSpPr>
          <p:spPr bwMode="auto">
            <a:xfrm>
              <a:off x="3093" y="1437"/>
              <a:ext cx="5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800">
                  <a:solidFill>
                    <a:schemeClr val="tx1"/>
                  </a:solidFill>
                  <a:latin typeface="Times New Roman" pitchFamily="18" charset="0"/>
                </a:rPr>
                <a:t>gluon</a:t>
              </a:r>
              <a:r>
                <a:rPr lang="it-IT" sz="18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4" name="Group 7"/>
          <p:cNvGrpSpPr>
            <a:grpSpLocks/>
          </p:cNvGrpSpPr>
          <p:nvPr/>
        </p:nvGrpSpPr>
        <p:grpSpPr bwMode="auto">
          <a:xfrm>
            <a:off x="457200" y="1346200"/>
            <a:ext cx="784225" cy="1004888"/>
            <a:chOff x="4704" y="288"/>
            <a:chExt cx="494" cy="633"/>
          </a:xfrm>
        </p:grpSpPr>
        <p:sp>
          <p:nvSpPr>
            <p:cNvPr id="20503" name="Rectangle 8"/>
            <p:cNvSpPr>
              <a:spLocks noChangeArrowheads="1"/>
            </p:cNvSpPr>
            <p:nvPr/>
          </p:nvSpPr>
          <p:spPr bwMode="auto">
            <a:xfrm>
              <a:off x="4704" y="450"/>
              <a:ext cx="480" cy="442"/>
            </a:xfrm>
            <a:prstGeom prst="rect">
              <a:avLst/>
            </a:prstGeom>
            <a:gradFill rotWithShape="0">
              <a:gsLst>
                <a:gs pos="0">
                  <a:srgbClr val="66FF33"/>
                </a:gs>
                <a:gs pos="100000">
                  <a:srgbClr val="2F7618"/>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66FF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504" name="Text Box 9"/>
            <p:cNvSpPr txBox="1">
              <a:spLocks noChangeArrowheads="1"/>
            </p:cNvSpPr>
            <p:nvPr/>
          </p:nvSpPr>
          <p:spPr bwMode="auto">
            <a:xfrm>
              <a:off x="4800" y="288"/>
              <a:ext cx="38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400">
                  <a:solidFill>
                    <a:schemeClr val="tx1"/>
                  </a:solidFill>
                  <a:latin typeface="Symbol" pitchFamily="18" charset="2"/>
                </a:rPr>
                <a:t>g</a:t>
              </a:r>
              <a:endParaRPr lang="en-US" sz="2000">
                <a:solidFill>
                  <a:schemeClr val="tx1"/>
                </a:solidFill>
                <a:latin typeface="Times New Roman" pitchFamily="18" charset="0"/>
              </a:endParaRPr>
            </a:p>
          </p:txBody>
        </p:sp>
        <p:sp>
          <p:nvSpPr>
            <p:cNvPr id="20505" name="Text Box 10"/>
            <p:cNvSpPr txBox="1">
              <a:spLocks noChangeArrowheads="1"/>
            </p:cNvSpPr>
            <p:nvPr/>
          </p:nvSpPr>
          <p:spPr bwMode="auto">
            <a:xfrm>
              <a:off x="4714" y="690"/>
              <a:ext cx="4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800">
                  <a:solidFill>
                    <a:schemeClr val="tx1"/>
                  </a:solidFill>
                  <a:latin typeface="Times New Roman" pitchFamily="18" charset="0"/>
                </a:rPr>
                <a:t>f</a:t>
              </a:r>
              <a:r>
                <a:rPr lang="en-US" sz="1800">
                  <a:solidFill>
                    <a:schemeClr val="tx1"/>
                  </a:solidFill>
                  <a:latin typeface="Times New Roman" pitchFamily="18" charset="0"/>
                </a:rPr>
                <a:t>oton</a:t>
              </a:r>
              <a:r>
                <a:rPr lang="it-IT" sz="18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5" name="Group 11"/>
          <p:cNvGrpSpPr>
            <a:grpSpLocks/>
          </p:cNvGrpSpPr>
          <p:nvPr/>
        </p:nvGrpSpPr>
        <p:grpSpPr bwMode="auto">
          <a:xfrm>
            <a:off x="7102475" y="1503363"/>
            <a:ext cx="822325" cy="873125"/>
            <a:chOff x="3269" y="1177"/>
            <a:chExt cx="518" cy="550"/>
          </a:xfrm>
        </p:grpSpPr>
        <p:sp>
          <p:nvSpPr>
            <p:cNvPr id="20500" name="Rectangle 12"/>
            <p:cNvSpPr>
              <a:spLocks noChangeArrowheads="1"/>
            </p:cNvSpPr>
            <p:nvPr/>
          </p:nvSpPr>
          <p:spPr bwMode="auto">
            <a:xfrm>
              <a:off x="3307" y="1267"/>
              <a:ext cx="480" cy="432"/>
            </a:xfrm>
            <a:prstGeom prst="rect">
              <a:avLst/>
            </a:prstGeom>
            <a:gradFill rotWithShape="0">
              <a:gsLst>
                <a:gs pos="0">
                  <a:srgbClr val="FF3300"/>
                </a:gs>
                <a:gs pos="100000">
                  <a:srgbClr val="7618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501" name="Text Box 13"/>
            <p:cNvSpPr txBox="1">
              <a:spLocks noChangeArrowheads="1"/>
            </p:cNvSpPr>
            <p:nvPr/>
          </p:nvSpPr>
          <p:spPr bwMode="auto">
            <a:xfrm>
              <a:off x="3365" y="1177"/>
              <a:ext cx="38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000">
                  <a:solidFill>
                    <a:schemeClr val="tx1"/>
                  </a:solidFill>
                  <a:latin typeface="Times New Roman" pitchFamily="18" charset="0"/>
                </a:rPr>
                <a:t>Z</a:t>
              </a:r>
              <a:endParaRPr lang="en-US">
                <a:solidFill>
                  <a:schemeClr val="tx1"/>
                </a:solidFill>
                <a:latin typeface="Times New Roman" pitchFamily="18" charset="0"/>
              </a:endParaRPr>
            </a:p>
          </p:txBody>
        </p:sp>
        <p:sp>
          <p:nvSpPr>
            <p:cNvPr id="20502" name="Text Box 14"/>
            <p:cNvSpPr txBox="1">
              <a:spLocks noChangeArrowheads="1"/>
            </p:cNvSpPr>
            <p:nvPr/>
          </p:nvSpPr>
          <p:spPr bwMode="auto">
            <a:xfrm>
              <a:off x="3269" y="1515"/>
              <a:ext cx="5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it-IT" sz="1600">
                  <a:solidFill>
                    <a:schemeClr val="tx1"/>
                  </a:solidFill>
                  <a:latin typeface="Times New Roman" pitchFamily="18" charset="0"/>
                </a:rPr>
                <a:t> </a:t>
              </a:r>
              <a:r>
                <a:rPr lang="en-US" sz="1600">
                  <a:solidFill>
                    <a:schemeClr val="tx1"/>
                  </a:solidFill>
                  <a:latin typeface="Times New Roman" pitchFamily="18" charset="0"/>
                </a:rPr>
                <a:t>boson</a:t>
              </a:r>
              <a:r>
                <a:rPr lang="it-IT" sz="1600">
                  <a:solidFill>
                    <a:schemeClr val="tx1"/>
                  </a:solidFill>
                  <a:latin typeface="Times New Roman" pitchFamily="18" charset="0"/>
                </a:rPr>
                <a:t>e</a:t>
              </a:r>
              <a:endParaRPr lang="en-US">
                <a:solidFill>
                  <a:schemeClr val="tx1"/>
                </a:solidFill>
                <a:latin typeface="Times New Roman" pitchFamily="18" charset="0"/>
              </a:endParaRPr>
            </a:p>
          </p:txBody>
        </p:sp>
      </p:grpSp>
      <p:grpSp>
        <p:nvGrpSpPr>
          <p:cNvPr id="20486" name="Group 15"/>
          <p:cNvGrpSpPr>
            <a:grpSpLocks/>
          </p:cNvGrpSpPr>
          <p:nvPr/>
        </p:nvGrpSpPr>
        <p:grpSpPr bwMode="auto">
          <a:xfrm>
            <a:off x="3886200" y="1538288"/>
            <a:ext cx="822325" cy="873125"/>
            <a:chOff x="3264" y="720"/>
            <a:chExt cx="518" cy="550"/>
          </a:xfrm>
        </p:grpSpPr>
        <p:sp>
          <p:nvSpPr>
            <p:cNvPr id="20497" name="Rectangle 16"/>
            <p:cNvSpPr>
              <a:spLocks noChangeArrowheads="1"/>
            </p:cNvSpPr>
            <p:nvPr/>
          </p:nvSpPr>
          <p:spPr bwMode="auto">
            <a:xfrm>
              <a:off x="3302" y="776"/>
              <a:ext cx="480" cy="442"/>
            </a:xfrm>
            <a:prstGeom prst="rect">
              <a:avLst/>
            </a:prstGeom>
            <a:gradFill rotWithShape="0">
              <a:gsLst>
                <a:gs pos="0">
                  <a:srgbClr val="FF3300"/>
                </a:gs>
                <a:gs pos="100000">
                  <a:srgbClr val="7618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33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sp>
          <p:nvSpPr>
            <p:cNvPr id="20498" name="Text Box 17"/>
            <p:cNvSpPr txBox="1">
              <a:spLocks noChangeArrowheads="1"/>
            </p:cNvSpPr>
            <p:nvPr/>
          </p:nvSpPr>
          <p:spPr bwMode="auto">
            <a:xfrm>
              <a:off x="3332" y="720"/>
              <a:ext cx="38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pPr>
                <a:spcBef>
                  <a:spcPct val="50000"/>
                </a:spcBef>
              </a:pPr>
              <a:r>
                <a:rPr lang="en-US" sz="4000">
                  <a:solidFill>
                    <a:schemeClr val="tx1"/>
                  </a:solidFill>
                  <a:latin typeface="Times New Roman" pitchFamily="18" charset="0"/>
                </a:rPr>
                <a:t>W</a:t>
              </a:r>
              <a:endParaRPr lang="en-US">
                <a:solidFill>
                  <a:schemeClr val="tx1"/>
                </a:solidFill>
                <a:latin typeface="Times New Roman" pitchFamily="18" charset="0"/>
              </a:endParaRPr>
            </a:p>
          </p:txBody>
        </p:sp>
        <p:sp>
          <p:nvSpPr>
            <p:cNvPr id="20499" name="Text Box 18"/>
            <p:cNvSpPr txBox="1">
              <a:spLocks noChangeArrowheads="1"/>
            </p:cNvSpPr>
            <p:nvPr/>
          </p:nvSpPr>
          <p:spPr bwMode="auto">
            <a:xfrm>
              <a:off x="3264" y="1058"/>
              <a:ext cx="5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hlink"/>
                  </a:solidFill>
                  <a:latin typeface="Comic Sans MS" pitchFamily="66" charset="0"/>
                </a:defRPr>
              </a:lvl1pPr>
              <a:lvl2pPr marL="742950" indent="-285750" eaLnBrk="0" hangingPunct="0">
                <a:defRPr sz="2400">
                  <a:solidFill>
                    <a:schemeClr val="hlink"/>
                  </a:solidFill>
                  <a:latin typeface="Comic Sans MS" pitchFamily="66" charset="0"/>
                </a:defRPr>
              </a:lvl2pPr>
              <a:lvl3pPr marL="1143000" indent="-228600" eaLnBrk="0" hangingPunct="0">
                <a:defRPr sz="2400">
                  <a:solidFill>
                    <a:schemeClr val="hlink"/>
                  </a:solidFill>
                  <a:latin typeface="Comic Sans MS" pitchFamily="66" charset="0"/>
                </a:defRPr>
              </a:lvl3pPr>
              <a:lvl4pPr marL="1600200" indent="-228600" eaLnBrk="0" hangingPunct="0">
                <a:defRPr sz="2400">
                  <a:solidFill>
                    <a:schemeClr val="hlink"/>
                  </a:solidFill>
                  <a:latin typeface="Comic Sans MS" pitchFamily="66" charset="0"/>
                </a:defRPr>
              </a:lvl4pPr>
              <a:lvl5pPr marL="2057400" indent="-228600" eaLnBrk="0" hangingPunct="0">
                <a:defRPr sz="2400">
                  <a:solidFill>
                    <a:schemeClr val="hlink"/>
                  </a:solidFill>
                  <a:latin typeface="Comic Sans MS" pitchFamily="66" charset="0"/>
                </a:defRPr>
              </a:lvl5pPr>
              <a:lvl6pPr marL="2514600" indent="-228600" eaLnBrk="0" fontAlgn="base" hangingPunct="0">
                <a:spcBef>
                  <a:spcPct val="0"/>
                </a:spcBef>
                <a:spcAft>
                  <a:spcPct val="0"/>
                </a:spcAft>
                <a:defRPr sz="2400">
                  <a:solidFill>
                    <a:schemeClr val="hlink"/>
                  </a:solidFill>
                  <a:latin typeface="Comic Sans MS" pitchFamily="66" charset="0"/>
                </a:defRPr>
              </a:lvl6pPr>
              <a:lvl7pPr marL="2971800" indent="-228600" eaLnBrk="0" fontAlgn="base" hangingPunct="0">
                <a:spcBef>
                  <a:spcPct val="0"/>
                </a:spcBef>
                <a:spcAft>
                  <a:spcPct val="0"/>
                </a:spcAft>
                <a:defRPr sz="2400">
                  <a:solidFill>
                    <a:schemeClr val="hlink"/>
                  </a:solidFill>
                  <a:latin typeface="Comic Sans MS" pitchFamily="66" charset="0"/>
                </a:defRPr>
              </a:lvl7pPr>
              <a:lvl8pPr marL="3429000" indent="-228600" eaLnBrk="0" fontAlgn="base" hangingPunct="0">
                <a:spcBef>
                  <a:spcPct val="0"/>
                </a:spcBef>
                <a:spcAft>
                  <a:spcPct val="0"/>
                </a:spcAft>
                <a:defRPr sz="2400">
                  <a:solidFill>
                    <a:schemeClr val="hlink"/>
                  </a:solidFill>
                  <a:latin typeface="Comic Sans MS" pitchFamily="66" charset="0"/>
                </a:defRPr>
              </a:lvl8pPr>
              <a:lvl9pPr marL="3886200" indent="-228600" eaLnBrk="0" fontAlgn="base" hangingPunct="0">
                <a:spcBef>
                  <a:spcPct val="0"/>
                </a:spcBef>
                <a:spcAft>
                  <a:spcPct val="0"/>
                </a:spcAft>
                <a:defRPr sz="2400">
                  <a:solidFill>
                    <a:schemeClr val="hlink"/>
                  </a:solidFill>
                  <a:latin typeface="Comic Sans MS" pitchFamily="66" charset="0"/>
                </a:defRPr>
              </a:lvl9pPr>
            </a:lstStyle>
            <a:p>
              <a:r>
                <a:rPr lang="en-US" sz="1600">
                  <a:solidFill>
                    <a:schemeClr val="tx1"/>
                  </a:solidFill>
                  <a:latin typeface="Times New Roman" pitchFamily="18" charset="0"/>
                </a:rPr>
                <a:t> boson</a:t>
              </a:r>
              <a:r>
                <a:rPr lang="it-IT" sz="1600">
                  <a:solidFill>
                    <a:schemeClr val="tx1"/>
                  </a:solidFill>
                  <a:latin typeface="Times New Roman" pitchFamily="18" charset="0"/>
                </a:rPr>
                <a:t>e</a:t>
              </a:r>
              <a:endParaRPr lang="en-US">
                <a:solidFill>
                  <a:schemeClr val="tx1"/>
                </a:solidFill>
                <a:latin typeface="Times New Roman" pitchFamily="18" charset="0"/>
              </a:endParaRPr>
            </a:p>
          </p:txBody>
        </p:sp>
      </p:grpSp>
      <p:graphicFrame>
        <p:nvGraphicFramePr>
          <p:cNvPr id="437267" name="Object 19"/>
          <p:cNvGraphicFramePr>
            <a:graphicFrameLocks noChangeAspect="1"/>
          </p:cNvGraphicFramePr>
          <p:nvPr/>
        </p:nvGraphicFramePr>
        <p:xfrm>
          <a:off x="5791200" y="3048000"/>
          <a:ext cx="3200400" cy="3200400"/>
        </p:xfrm>
        <a:graphic>
          <a:graphicData uri="http://schemas.openxmlformats.org/presentationml/2006/ole">
            <mc:AlternateContent xmlns:mc="http://schemas.openxmlformats.org/markup-compatibility/2006">
              <mc:Choice xmlns:v="urn:schemas-microsoft-com:vml" Requires="v">
                <p:oleObj spid="_x0000_s27678" name="Image" r:id="rId4" imgW="3812213" imgH="3812213" progId="Photoshop.Image.7">
                  <p:embed/>
                </p:oleObj>
              </mc:Choice>
              <mc:Fallback>
                <p:oleObj name="Image" r:id="rId4" imgW="3812213" imgH="3812213" progId="Photoshop.Image.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048000"/>
                        <a:ext cx="3200400" cy="320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68" name="Object 20"/>
          <p:cNvGraphicFramePr>
            <a:graphicFrameLocks noChangeAspect="1"/>
          </p:cNvGraphicFramePr>
          <p:nvPr/>
        </p:nvGraphicFramePr>
        <p:xfrm>
          <a:off x="2819400" y="3048000"/>
          <a:ext cx="2871788" cy="2871788"/>
        </p:xfrm>
        <a:graphic>
          <a:graphicData uri="http://schemas.openxmlformats.org/presentationml/2006/ole">
            <mc:AlternateContent xmlns:mc="http://schemas.openxmlformats.org/markup-compatibility/2006">
              <mc:Choice xmlns:v="urn:schemas-microsoft-com:vml" Requires="v">
                <p:oleObj spid="_x0000_s27679" name="Image" r:id="rId6" imgW="3558066" imgH="3558066" progId="Photoshop.Image.7">
                  <p:embed/>
                </p:oleObj>
              </mc:Choice>
              <mc:Fallback>
                <p:oleObj name="Image" r:id="rId6" imgW="3558066" imgH="3558066" progId="Photoshop.Image.7">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3048000"/>
                        <a:ext cx="2871788" cy="287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69" name="Object 21"/>
          <p:cNvGraphicFramePr>
            <a:graphicFrameLocks noChangeAspect="1"/>
          </p:cNvGraphicFramePr>
          <p:nvPr/>
        </p:nvGraphicFramePr>
        <p:xfrm>
          <a:off x="609600" y="3098800"/>
          <a:ext cx="330200" cy="330200"/>
        </p:xfrm>
        <a:graphic>
          <a:graphicData uri="http://schemas.openxmlformats.org/presentationml/2006/ole">
            <mc:AlternateContent xmlns:mc="http://schemas.openxmlformats.org/markup-compatibility/2006">
              <mc:Choice xmlns:v="urn:schemas-microsoft-com:vml" Requires="v">
                <p:oleObj spid="_x0000_s27680" name="Image" r:id="rId8" imgW="482710" imgH="482710" progId="Photoshop.Image.7">
                  <p:embed/>
                </p:oleObj>
              </mc:Choice>
              <mc:Fallback>
                <p:oleObj name="Image" r:id="rId8" imgW="482710" imgH="482710" progId="Photoshop.Image.7">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09880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7270" name="Object 22"/>
          <p:cNvGraphicFramePr>
            <a:graphicFrameLocks noChangeAspect="1"/>
          </p:cNvGraphicFramePr>
          <p:nvPr/>
        </p:nvGraphicFramePr>
        <p:xfrm>
          <a:off x="1905000" y="3098800"/>
          <a:ext cx="330200" cy="330200"/>
        </p:xfrm>
        <a:graphic>
          <a:graphicData uri="http://schemas.openxmlformats.org/presentationml/2006/ole">
            <mc:AlternateContent xmlns:mc="http://schemas.openxmlformats.org/markup-compatibility/2006">
              <mc:Choice xmlns:v="urn:schemas-microsoft-com:vml" Requires="v">
                <p:oleObj spid="_x0000_s27681" name="Image" r:id="rId10" imgW="482710" imgH="482710" progId="Photoshop.Image.7">
                  <p:embed/>
                </p:oleObj>
              </mc:Choice>
              <mc:Fallback>
                <p:oleObj name="Image" r:id="rId10" imgW="482710" imgH="482710" progId="Photoshop.Image.7">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05000" y="309880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37271" name="Group 23"/>
          <p:cNvGrpSpPr>
            <a:grpSpLocks/>
          </p:cNvGrpSpPr>
          <p:nvPr/>
        </p:nvGrpSpPr>
        <p:grpSpPr bwMode="auto">
          <a:xfrm>
            <a:off x="271462" y="2438400"/>
            <a:ext cx="8124826" cy="4122738"/>
            <a:chOff x="35" y="1576"/>
            <a:chExt cx="5118" cy="2597"/>
          </a:xfrm>
        </p:grpSpPr>
        <p:sp>
          <p:nvSpPr>
            <p:cNvPr id="20492" name="Rectangle 24"/>
            <p:cNvSpPr>
              <a:spLocks noChangeArrowheads="1"/>
            </p:cNvSpPr>
            <p:nvPr/>
          </p:nvSpPr>
          <p:spPr bwMode="auto">
            <a:xfrm>
              <a:off x="1208" y="1608"/>
              <a:ext cx="21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a:latin typeface="Times New Roman" pitchFamily="18" charset="0"/>
                </a:rPr>
                <a:t>0</a:t>
              </a:r>
              <a:endParaRPr lang="en-US">
                <a:latin typeface="Times New Roman" pitchFamily="18" charset="0"/>
              </a:endParaRPr>
            </a:p>
          </p:txBody>
        </p:sp>
        <p:sp>
          <p:nvSpPr>
            <p:cNvPr id="20493" name="Rectangle 25"/>
            <p:cNvSpPr>
              <a:spLocks noChangeArrowheads="1"/>
            </p:cNvSpPr>
            <p:nvPr/>
          </p:nvSpPr>
          <p:spPr bwMode="auto">
            <a:xfrm>
              <a:off x="384" y="1608"/>
              <a:ext cx="212"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a:latin typeface="Times New Roman" pitchFamily="18" charset="0"/>
                </a:rPr>
                <a:t>0</a:t>
              </a:r>
              <a:endParaRPr lang="en-US">
                <a:latin typeface="Times New Roman" pitchFamily="18" charset="0"/>
              </a:endParaRPr>
            </a:p>
          </p:txBody>
        </p:sp>
        <p:sp>
          <p:nvSpPr>
            <p:cNvPr id="20494" name="Rectangle 26"/>
            <p:cNvSpPr>
              <a:spLocks noChangeArrowheads="1"/>
            </p:cNvSpPr>
            <p:nvPr/>
          </p:nvSpPr>
          <p:spPr bwMode="auto">
            <a:xfrm>
              <a:off x="2290" y="1576"/>
              <a:ext cx="819"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2800">
                  <a:latin typeface="Times New Roman" pitchFamily="18" charset="0"/>
                </a:rPr>
                <a:t>83 GeV</a:t>
              </a:r>
              <a:endParaRPr lang="en-US" sz="2800">
                <a:latin typeface="Times New Roman" pitchFamily="18" charset="0"/>
              </a:endParaRPr>
            </a:p>
          </p:txBody>
        </p:sp>
        <p:sp>
          <p:nvSpPr>
            <p:cNvPr id="20495" name="Rectangle 27"/>
            <p:cNvSpPr>
              <a:spLocks noChangeArrowheads="1"/>
            </p:cNvSpPr>
            <p:nvPr/>
          </p:nvSpPr>
          <p:spPr bwMode="auto">
            <a:xfrm>
              <a:off x="4278" y="1576"/>
              <a:ext cx="875"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2800">
                  <a:latin typeface="Times New Roman" pitchFamily="18" charset="0"/>
                </a:rPr>
                <a:t>91 GeV </a:t>
              </a:r>
              <a:endParaRPr lang="en-US" sz="2800">
                <a:latin typeface="Times New Roman" pitchFamily="18" charset="0"/>
              </a:endParaRPr>
            </a:p>
          </p:txBody>
        </p:sp>
        <p:sp>
          <p:nvSpPr>
            <p:cNvPr id="20496" name="Rectangle 28"/>
            <p:cNvSpPr>
              <a:spLocks noChangeArrowheads="1"/>
            </p:cNvSpPr>
            <p:nvPr/>
          </p:nvSpPr>
          <p:spPr bwMode="auto">
            <a:xfrm>
              <a:off x="35" y="3769"/>
              <a:ext cx="2058" cy="4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eaLnBrk="0" hangingPunct="0">
                <a:spcBef>
                  <a:spcPct val="50000"/>
                </a:spcBef>
              </a:pPr>
              <a:r>
                <a:rPr lang="it-IT" sz="3600" dirty="0">
                  <a:solidFill>
                    <a:schemeClr val="tx1"/>
                  </a:solidFill>
                  <a:latin typeface="Times New Roman" pitchFamily="18" charset="0"/>
                </a:rPr>
                <a:t>1 GeV </a:t>
              </a:r>
              <a:r>
                <a:rPr lang="en-US" sz="3600" dirty="0">
                  <a:solidFill>
                    <a:schemeClr val="tx1"/>
                  </a:solidFill>
                  <a:latin typeface="Symbol" pitchFamily="18" charset="2"/>
                </a:rPr>
                <a:t>»</a:t>
              </a:r>
              <a:r>
                <a:rPr lang="it-IT" sz="3600" dirty="0">
                  <a:solidFill>
                    <a:schemeClr val="tx1"/>
                  </a:solidFill>
                  <a:latin typeface="Symbol" pitchFamily="18" charset="2"/>
                </a:rPr>
                <a:t> </a:t>
              </a:r>
              <a:r>
                <a:rPr lang="it-IT" sz="3600" dirty="0">
                  <a:solidFill>
                    <a:schemeClr val="tx1"/>
                  </a:solidFill>
                  <a:latin typeface="Times New Roman" pitchFamily="18" charset="0"/>
                </a:rPr>
                <a:t>protone</a:t>
              </a:r>
              <a:endParaRPr lang="en-US" sz="3600" dirty="0">
                <a:solidFill>
                  <a:schemeClr val="tx1"/>
                </a:solidFill>
                <a:latin typeface="Times New Roman" pitchFamily="18" charset="0"/>
              </a:endParaRPr>
            </a:p>
          </p:txBody>
        </p:sp>
      </p:grpSp>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9683" y="3772917"/>
            <a:ext cx="1943100" cy="1790700"/>
          </a:xfrm>
          <a:prstGeom prst="rect">
            <a:avLst/>
          </a:prstGeom>
        </p:spPr>
      </p:pic>
    </p:spTree>
    <p:extLst>
      <p:ext uri="{BB962C8B-B14F-4D97-AF65-F5344CB8AC3E}">
        <p14:creationId xmlns:p14="http://schemas.microsoft.com/office/powerpoint/2010/main" val="35611488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1000"/>
                                  </p:stCondLst>
                                  <p:childTnLst>
                                    <p:set>
                                      <p:cBhvr>
                                        <p:cTn id="6" dur="1" fill="hold">
                                          <p:stCondLst>
                                            <p:cond delay="0"/>
                                          </p:stCondLst>
                                        </p:cTn>
                                        <p:tgtEl>
                                          <p:spTgt spid="437269"/>
                                        </p:tgtEl>
                                        <p:attrNameLst>
                                          <p:attrName>style.visibility</p:attrName>
                                        </p:attrNameLst>
                                      </p:cBhvr>
                                      <p:to>
                                        <p:strVal val="visible"/>
                                      </p:to>
                                    </p:set>
                                    <p:anim calcmode="lin" valueType="num">
                                      <p:cBhvr additive="base">
                                        <p:cTn id="7" dur="500" fill="hold"/>
                                        <p:tgtEl>
                                          <p:spTgt spid="437269"/>
                                        </p:tgtEl>
                                        <p:attrNameLst>
                                          <p:attrName>ppt_x</p:attrName>
                                        </p:attrNameLst>
                                      </p:cBhvr>
                                      <p:tavLst>
                                        <p:tav tm="0">
                                          <p:val>
                                            <p:strVal val="#ppt_x"/>
                                          </p:val>
                                        </p:tav>
                                        <p:tav tm="100000">
                                          <p:val>
                                            <p:strVal val="#ppt_x"/>
                                          </p:val>
                                        </p:tav>
                                      </p:tavLst>
                                    </p:anim>
                                    <p:anim calcmode="lin" valueType="num">
                                      <p:cBhvr additive="base">
                                        <p:cTn id="8" dur="500" fill="hold"/>
                                        <p:tgtEl>
                                          <p:spTgt spid="43726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500"/>
                            </p:stCondLst>
                            <p:childTnLst>
                              <p:par>
                                <p:cTn id="10" presetID="2" presetClass="entr" presetSubtype="4" fill="hold" nodeType="afterEffect">
                                  <p:stCondLst>
                                    <p:cond delay="1000"/>
                                  </p:stCondLst>
                                  <p:childTnLst>
                                    <p:set>
                                      <p:cBhvr>
                                        <p:cTn id="11" dur="1" fill="hold">
                                          <p:stCondLst>
                                            <p:cond delay="0"/>
                                          </p:stCondLst>
                                        </p:cTn>
                                        <p:tgtEl>
                                          <p:spTgt spid="437270"/>
                                        </p:tgtEl>
                                        <p:attrNameLst>
                                          <p:attrName>style.visibility</p:attrName>
                                        </p:attrNameLst>
                                      </p:cBhvr>
                                      <p:to>
                                        <p:strVal val="visible"/>
                                      </p:to>
                                    </p:set>
                                    <p:anim calcmode="lin" valueType="num">
                                      <p:cBhvr additive="base">
                                        <p:cTn id="12" dur="500" fill="hold"/>
                                        <p:tgtEl>
                                          <p:spTgt spid="437270"/>
                                        </p:tgtEl>
                                        <p:attrNameLst>
                                          <p:attrName>ppt_x</p:attrName>
                                        </p:attrNameLst>
                                      </p:cBhvr>
                                      <p:tavLst>
                                        <p:tav tm="0">
                                          <p:val>
                                            <p:strVal val="#ppt_x"/>
                                          </p:val>
                                        </p:tav>
                                        <p:tav tm="100000">
                                          <p:val>
                                            <p:strVal val="#ppt_x"/>
                                          </p:val>
                                        </p:tav>
                                      </p:tavLst>
                                    </p:anim>
                                    <p:anim calcmode="lin" valueType="num">
                                      <p:cBhvr additive="base">
                                        <p:cTn id="13" dur="500" fill="hold"/>
                                        <p:tgtEl>
                                          <p:spTgt spid="437270"/>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437268"/>
                                        </p:tgtEl>
                                        <p:attrNameLst>
                                          <p:attrName>style.visibility</p:attrName>
                                        </p:attrNameLst>
                                      </p:cBhvr>
                                      <p:to>
                                        <p:strVal val="visible"/>
                                      </p:to>
                                    </p:set>
                                    <p:anim calcmode="lin" valueType="num">
                                      <p:cBhvr additive="base">
                                        <p:cTn id="18" dur="500" fill="hold"/>
                                        <p:tgtEl>
                                          <p:spTgt spid="437268"/>
                                        </p:tgtEl>
                                        <p:attrNameLst>
                                          <p:attrName>ppt_x</p:attrName>
                                        </p:attrNameLst>
                                      </p:cBhvr>
                                      <p:tavLst>
                                        <p:tav tm="0">
                                          <p:val>
                                            <p:strVal val="#ppt_x"/>
                                          </p:val>
                                        </p:tav>
                                        <p:tav tm="100000">
                                          <p:val>
                                            <p:strVal val="#ppt_x"/>
                                          </p:val>
                                        </p:tav>
                                      </p:tavLst>
                                    </p:anim>
                                    <p:anim calcmode="lin" valueType="num">
                                      <p:cBhvr additive="base">
                                        <p:cTn id="19" dur="500" fill="hold"/>
                                        <p:tgtEl>
                                          <p:spTgt spid="437268"/>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500"/>
                            </p:stCondLst>
                            <p:childTnLst>
                              <p:par>
                                <p:cTn id="21" presetID="2" presetClass="entr" presetSubtype="4" fill="hold" nodeType="afterEffect">
                                  <p:stCondLst>
                                    <p:cond delay="0"/>
                                  </p:stCondLst>
                                  <p:childTnLst>
                                    <p:set>
                                      <p:cBhvr>
                                        <p:cTn id="22" dur="1" fill="hold">
                                          <p:stCondLst>
                                            <p:cond delay="0"/>
                                          </p:stCondLst>
                                        </p:cTn>
                                        <p:tgtEl>
                                          <p:spTgt spid="437267"/>
                                        </p:tgtEl>
                                        <p:attrNameLst>
                                          <p:attrName>style.visibility</p:attrName>
                                        </p:attrNameLst>
                                      </p:cBhvr>
                                      <p:to>
                                        <p:strVal val="visible"/>
                                      </p:to>
                                    </p:set>
                                    <p:anim calcmode="lin" valueType="num">
                                      <p:cBhvr additive="base">
                                        <p:cTn id="23" dur="500" fill="hold"/>
                                        <p:tgtEl>
                                          <p:spTgt spid="437267"/>
                                        </p:tgtEl>
                                        <p:attrNameLst>
                                          <p:attrName>ppt_x</p:attrName>
                                        </p:attrNameLst>
                                      </p:cBhvr>
                                      <p:tavLst>
                                        <p:tav tm="0">
                                          <p:val>
                                            <p:strVal val="#ppt_x"/>
                                          </p:val>
                                        </p:tav>
                                        <p:tav tm="100000">
                                          <p:val>
                                            <p:strVal val="#ppt_x"/>
                                          </p:val>
                                        </p:tav>
                                      </p:tavLst>
                                    </p:anim>
                                    <p:anim calcmode="lin" valueType="num">
                                      <p:cBhvr additive="base">
                                        <p:cTn id="24" dur="500" fill="hold"/>
                                        <p:tgtEl>
                                          <p:spTgt spid="437267"/>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000"/>
                            </p:stCondLst>
                            <p:childTnLst>
                              <p:par>
                                <p:cTn id="26" presetID="9" presetClass="entr" presetSubtype="0" fill="hold" nodeType="afterEffect">
                                  <p:stCondLst>
                                    <p:cond delay="0"/>
                                  </p:stCondLst>
                                  <p:childTnLst>
                                    <p:set>
                                      <p:cBhvr>
                                        <p:cTn id="27" dur="1" fill="hold">
                                          <p:stCondLst>
                                            <p:cond delay="0"/>
                                          </p:stCondLst>
                                        </p:cTn>
                                        <p:tgtEl>
                                          <p:spTgt spid="437271"/>
                                        </p:tgtEl>
                                        <p:attrNameLst>
                                          <p:attrName>style.visibility</p:attrName>
                                        </p:attrNameLst>
                                      </p:cBhvr>
                                      <p:to>
                                        <p:strVal val="visible"/>
                                      </p:to>
                                    </p:set>
                                    <p:animEffect transition="in" filter="dissolve">
                                      <p:cBhvr>
                                        <p:cTn id="28" dur="500"/>
                                        <p:tgtEl>
                                          <p:spTgt spid="437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dirty="0" smtClean="0"/>
              <a:t>La risposta</a:t>
            </a:r>
            <a:endParaRPr lang="it-IT" dirty="0"/>
          </a:p>
        </p:txBody>
      </p:sp>
      <p:sp>
        <p:nvSpPr>
          <p:cNvPr id="5" name="Content Placeholder 4"/>
          <p:cNvSpPr>
            <a:spLocks noGrp="1"/>
          </p:cNvSpPr>
          <p:nvPr>
            <p:ph sz="half" idx="1"/>
          </p:nvPr>
        </p:nvSpPr>
        <p:spPr>
          <a:xfrm>
            <a:off x="0" y="1600200"/>
            <a:ext cx="4038600" cy="4525963"/>
          </a:xfrm>
        </p:spPr>
        <p:txBody>
          <a:bodyPr>
            <a:normAutofit/>
          </a:bodyPr>
          <a:lstStyle/>
          <a:p>
            <a:r>
              <a:rPr lang="it-IT" dirty="0" smtClean="0"/>
              <a:t>La risposta alla domanda era già stata data</a:t>
            </a:r>
          </a:p>
          <a:p>
            <a:endParaRPr lang="it-IT" dirty="0"/>
          </a:p>
        </p:txBody>
      </p:sp>
      <p:sp>
        <p:nvSpPr>
          <p:cNvPr id="7" name="Content Placeholder 6"/>
          <p:cNvSpPr>
            <a:spLocks noGrp="1"/>
          </p:cNvSpPr>
          <p:nvPr>
            <p:ph sz="half" idx="2"/>
          </p:nvPr>
        </p:nvSpPr>
        <p:spPr>
          <a:xfrm>
            <a:off x="4267200" y="1600200"/>
            <a:ext cx="4800600" cy="4525963"/>
          </a:xfrm>
        </p:spPr>
        <p:txBody>
          <a:bodyPr>
            <a:normAutofit/>
          </a:bodyPr>
          <a:lstStyle/>
          <a:p>
            <a:pPr marL="342900" lvl="1" indent="-342900"/>
            <a:r>
              <a:rPr lang="it-IT" dirty="0" smtClean="0"/>
              <a:t>Nei primi anno ‘60 si studiavano le «rotture spontanee delle simmetrie»</a:t>
            </a:r>
          </a:p>
          <a:p>
            <a:pPr marL="742950" lvl="2" indent="-342900"/>
            <a:r>
              <a:rPr lang="it-IT" dirty="0" smtClean="0"/>
              <a:t>(a sx il ferromagnetismo)</a:t>
            </a:r>
          </a:p>
          <a:p>
            <a:pPr marL="342900" lvl="1" indent="-342900"/>
            <a:r>
              <a:rPr lang="it-IT" dirty="0" smtClean="0"/>
              <a:t>La domanda era: cosa succede se ho un «campo» </a:t>
            </a:r>
          </a:p>
          <a:p>
            <a:pPr marL="742950" lvl="2" indent="-342900"/>
            <a:r>
              <a:rPr lang="it-IT" dirty="0" smtClean="0"/>
              <a:t>Inizialmente simmetrico e poi del tipo a «cappello messicano»</a:t>
            </a:r>
            <a:endParaRPr lang="it-IT" dirty="0"/>
          </a:p>
          <a:p>
            <a:endParaRPr lang="it-IT" dirty="0"/>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pPr>
              <a:defRPr/>
            </a:pPr>
            <a:fld id="{309D3965-9E58-4453-9992-68241A1B3A5A}" type="slidenum">
              <a:rPr lang="en-US" smtClean="0"/>
              <a:pPr>
                <a:defRPr/>
              </a:pPr>
              <a:t>7</a:t>
            </a:fld>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0388" t="14804" r="25874" b="6633"/>
          <a:stretch/>
        </p:blipFill>
        <p:spPr>
          <a:xfrm>
            <a:off x="152400" y="2842800"/>
            <a:ext cx="2852905" cy="401520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7885" t="12941" r="4615" b="5442"/>
          <a:stretch/>
        </p:blipFill>
        <p:spPr>
          <a:xfrm>
            <a:off x="4533900" y="4626935"/>
            <a:ext cx="4267200" cy="2286000"/>
          </a:xfrm>
          <a:prstGeom prst="rect">
            <a:avLst/>
          </a:prstGeom>
        </p:spPr>
      </p:pic>
    </p:spTree>
    <p:extLst>
      <p:ext uri="{BB962C8B-B14F-4D97-AF65-F5344CB8AC3E}">
        <p14:creationId xmlns:p14="http://schemas.microsoft.com/office/powerpoint/2010/main" val="40812268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dirty="0" smtClean="0"/>
              <a:t>Il meccanismo di Higgs</a:t>
            </a:r>
            <a:endParaRPr lang="it-IT" dirty="0"/>
          </a:p>
        </p:txBody>
      </p:sp>
      <p:pic>
        <p:nvPicPr>
          <p:cNvPr id="7" name="Picture 6"/>
          <p:cNvPicPr>
            <a:picLocks noChangeAspect="1"/>
          </p:cNvPicPr>
          <p:nvPr/>
        </p:nvPicPr>
        <p:blipFill>
          <a:blip r:embed="rId2"/>
          <a:stretch>
            <a:fillRect/>
          </a:stretch>
        </p:blipFill>
        <p:spPr>
          <a:xfrm>
            <a:off x="33670" y="1676400"/>
            <a:ext cx="4212248" cy="3960000"/>
          </a:xfrm>
          <a:prstGeom prst="rect">
            <a:avLst/>
          </a:prstGeom>
        </p:spPr>
      </p:pic>
      <p:pic>
        <p:nvPicPr>
          <p:cNvPr id="8" name="Picture 7"/>
          <p:cNvPicPr>
            <a:picLocks noChangeAspect="1"/>
          </p:cNvPicPr>
          <p:nvPr/>
        </p:nvPicPr>
        <p:blipFill rotWithShape="1">
          <a:blip r:embed="rId3"/>
          <a:srcRect l="9538" r="3035"/>
          <a:stretch/>
        </p:blipFill>
        <p:spPr>
          <a:xfrm>
            <a:off x="4724401" y="1790701"/>
            <a:ext cx="4191000" cy="3960000"/>
          </a:xfrm>
          <a:prstGeom prst="rect">
            <a:avLst/>
          </a:prstGeom>
        </p:spPr>
      </p:pic>
    </p:spTree>
    <p:extLst>
      <p:ext uri="{BB962C8B-B14F-4D97-AF65-F5344CB8AC3E}">
        <p14:creationId xmlns:p14="http://schemas.microsoft.com/office/powerpoint/2010/main" val="25931523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egnaposto contenuto 3"/>
          <p:cNvSpPr>
            <a:spLocks noGrp="1"/>
          </p:cNvSpPr>
          <p:nvPr>
            <p:ph idx="1"/>
          </p:nvPr>
        </p:nvSpPr>
        <p:spPr>
          <a:xfrm>
            <a:off x="76200" y="981075"/>
            <a:ext cx="8959405" cy="5486400"/>
          </a:xfrm>
        </p:spPr>
        <p:txBody>
          <a:bodyPr/>
          <a:lstStyle/>
          <a:p>
            <a:r>
              <a:rPr lang="it-IT" dirty="0" smtClean="0"/>
              <a:t>Abbiamo una teoria (il Modello Standard) che ci «spiega» tutte le nostre misure</a:t>
            </a:r>
          </a:p>
          <a:p>
            <a:pPr lvl="1"/>
            <a:r>
              <a:rPr lang="it-IT" dirty="0" smtClean="0"/>
              <a:t>Ed anzi che ci da delle previsioni</a:t>
            </a:r>
            <a:endParaRPr lang="it-IT" b="1" dirty="0" smtClean="0"/>
          </a:p>
          <a:p>
            <a:r>
              <a:rPr lang="it-IT" dirty="0" smtClean="0"/>
              <a:t>Non riesce a spiegare perché </a:t>
            </a:r>
            <a:br>
              <a:rPr lang="it-IT" dirty="0" smtClean="0"/>
            </a:br>
            <a:r>
              <a:rPr lang="it-IT" dirty="0" smtClean="0"/>
              <a:t>le particelle hanno massa</a:t>
            </a:r>
          </a:p>
          <a:p>
            <a:pPr lvl="1"/>
            <a:r>
              <a:rPr lang="it-IT" dirty="0" smtClean="0"/>
              <a:t>Lla soluzione di questo problema (come dare massa alle particelle) è venuta prima della teoria del Modello </a:t>
            </a:r>
            <a:r>
              <a:rPr lang="it-IT" dirty="0"/>
              <a:t>S</a:t>
            </a:r>
            <a:r>
              <a:rPr lang="it-IT" dirty="0" smtClean="0"/>
              <a:t>tandard</a:t>
            </a:r>
          </a:p>
          <a:p>
            <a:pPr lvl="1"/>
            <a:endParaRPr lang="it-IT" dirty="0" smtClean="0"/>
          </a:p>
        </p:txBody>
      </p:sp>
      <p:sp>
        <p:nvSpPr>
          <p:cNvPr id="3" name="Titolo 2"/>
          <p:cNvSpPr>
            <a:spLocks noGrp="1"/>
          </p:cNvSpPr>
          <p:nvPr>
            <p:ph type="title"/>
          </p:nvPr>
        </p:nvSpPr>
        <p:spPr>
          <a:xfrm>
            <a:off x="657225" y="-161925"/>
            <a:ext cx="8229600" cy="1143000"/>
          </a:xfrm>
        </p:spPr>
        <p:txBody>
          <a:bodyPr/>
          <a:lstStyle/>
          <a:p>
            <a:pPr>
              <a:defRPr/>
            </a:pPr>
            <a:r>
              <a:rPr lang="it-IT" dirty="0" smtClean="0"/>
              <a:t>Ma le masse…no…</a:t>
            </a:r>
            <a:endParaRPr lang="it-IT" dirty="0"/>
          </a:p>
        </p:txBody>
      </p:sp>
      <p:pic>
        <p:nvPicPr>
          <p:cNvPr id="21508" name="Picture 2" descr="A:\higgs.jpg"/>
          <p:cNvPicPr>
            <a:picLocks noChangeAspect="1" noChangeArrowheads="1"/>
          </p:cNvPicPr>
          <p:nvPr/>
        </p:nvPicPr>
        <p:blipFill>
          <a:blip r:embed="rId2">
            <a:extLst>
              <a:ext uri="{28A0092B-C50C-407E-A947-70E740481C1C}">
                <a14:useLocalDpi xmlns:a14="http://schemas.microsoft.com/office/drawing/2010/main" val="0"/>
              </a:ext>
            </a:extLst>
          </a:blip>
          <a:srcRect b="39063"/>
          <a:stretch>
            <a:fillRect/>
          </a:stretch>
        </p:blipFill>
        <p:spPr bwMode="auto">
          <a:xfrm>
            <a:off x="28312" y="4362724"/>
            <a:ext cx="3248288" cy="2495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Rectangle 15"/>
          <p:cNvSpPr>
            <a:spLocks noChangeArrowheads="1"/>
          </p:cNvSpPr>
          <p:nvPr/>
        </p:nvSpPr>
        <p:spPr bwMode="auto">
          <a:xfrm flipH="1">
            <a:off x="3647630" y="4372318"/>
            <a:ext cx="5387975" cy="544512"/>
          </a:xfrm>
          <a:prstGeom prst="rect">
            <a:avLst/>
          </a:prstGeom>
          <a:solidFill>
            <a:srgbClr val="CCFF99"/>
          </a:solidFill>
          <a:ln w="9525">
            <a:solidFill>
              <a:srgbClr val="FFCCCC"/>
            </a:solidFill>
            <a:miter lim="800000"/>
            <a:headEnd/>
            <a:tailEnd/>
          </a:ln>
        </p:spPr>
        <p:txBody>
          <a:bodyPr/>
          <a:lstStyle/>
          <a:p>
            <a:r>
              <a:rPr lang="nl-NL" sz="1600" dirty="0">
                <a:solidFill>
                  <a:srgbClr val="CC0000"/>
                </a:solidFill>
              </a:rPr>
              <a:t>Spontaneous  symmetry  breaking</a:t>
            </a:r>
            <a:r>
              <a:rPr lang="nl-NL" sz="3600" dirty="0">
                <a:solidFill>
                  <a:srgbClr val="CC0000"/>
                </a:solidFill>
              </a:rPr>
              <a:t/>
            </a:r>
            <a:br>
              <a:rPr lang="nl-NL" sz="3600" dirty="0">
                <a:solidFill>
                  <a:srgbClr val="CC0000"/>
                </a:solidFill>
              </a:rPr>
            </a:br>
            <a:r>
              <a:rPr lang="nl-NL" sz="1600" dirty="0">
                <a:solidFill>
                  <a:srgbClr val="CC0000"/>
                </a:solidFill>
              </a:rPr>
              <a:t>(Brout,  Englert,  Higgs,  Kibble,  1964)</a:t>
            </a:r>
          </a:p>
        </p:txBody>
      </p:sp>
      <p:sp>
        <p:nvSpPr>
          <p:cNvPr id="16" name="CasellaDiTesto 15"/>
          <p:cNvSpPr txBox="1"/>
          <p:nvPr/>
        </p:nvSpPr>
        <p:spPr>
          <a:xfrm rot="19720747">
            <a:off x="4142297" y="5657885"/>
            <a:ext cx="3830289" cy="523220"/>
          </a:xfrm>
          <a:prstGeom prst="rect">
            <a:avLst/>
          </a:prstGeom>
          <a:solidFill>
            <a:srgbClr val="FF0000"/>
          </a:solidFill>
        </p:spPr>
        <p:txBody>
          <a:bodyPr wrap="square" rtlCol="0">
            <a:spAutoFit/>
          </a:bodyPr>
          <a:lstStyle/>
          <a:p>
            <a:pPr algn="ctr"/>
            <a:r>
              <a:rPr lang="it-IT" sz="2800" kern="0" dirty="0">
                <a:solidFill>
                  <a:srgbClr val="3365FB"/>
                </a:solidFill>
                <a:latin typeface="Comic Sans MS"/>
              </a:rPr>
              <a:t>Premio Nobel 2013</a:t>
            </a:r>
            <a:endParaRPr lang="it-IT" sz="4000" dirty="0">
              <a:solidFill>
                <a:schemeClr val="tx1"/>
              </a:solidFill>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0553" t="15829" r="14714" b="14718"/>
          <a:stretch/>
        </p:blipFill>
        <p:spPr>
          <a:xfrm>
            <a:off x="3809767" y="4916830"/>
            <a:ext cx="1905000" cy="1905000"/>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5214" t="13631" r="11348" b="11979"/>
          <a:stretch/>
        </p:blipFill>
        <p:spPr>
          <a:xfrm>
            <a:off x="6623365" y="4944429"/>
            <a:ext cx="2412240" cy="19044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03623" y="1391919"/>
            <a:ext cx="2971800" cy="1977733"/>
          </a:xfrm>
          <a:prstGeom prst="rect">
            <a:avLst/>
          </a:prstGeom>
        </p:spPr>
      </p:pic>
    </p:spTree>
    <p:extLst>
      <p:ext uri="{BB962C8B-B14F-4D97-AF65-F5344CB8AC3E}">
        <p14:creationId xmlns:p14="http://schemas.microsoft.com/office/powerpoint/2010/main" val="2710717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ALK templat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TALK templat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hlink"/>
            </a:solidFill>
            <a:effectLst/>
            <a:latin typeface="Comic Sans MS" pitchFamily="66" charset="0"/>
          </a:defRPr>
        </a:defPPr>
      </a:lstStyle>
    </a:spDef>
    <a:lnDef>
      <a:spPr bwMode="auto">
        <a:xfrm>
          <a:off x="0" y="0"/>
          <a:ext cx="1" cy="1"/>
        </a:xfrm>
        <a:custGeom>
          <a:avLst/>
          <a:gdLst/>
          <a:ahLst/>
          <a:cxnLst/>
          <a:rect l="0" t="0" r="0" b="0"/>
          <a:pathLst/>
        </a:custGeom>
        <a:solidFill>
          <a:srgbClr val="FFFF00"/>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hlink"/>
            </a:solidFill>
            <a:effectLst/>
            <a:latin typeface="Comic Sans MS" pitchFamily="66" charset="0"/>
          </a:defRPr>
        </a:defPPr>
      </a:lstStyle>
    </a:lnDef>
    <a:txDef>
      <a:spPr>
        <a:blipFill rotWithShape="1">
          <a:blip xmlns:r="http://schemas.openxmlformats.org/officeDocument/2006/relationships" r:embed="rId1"/>
          <a:stretch>
            <a:fillRect l="-185" t="-9211" b="-30263"/>
          </a:stretch>
        </a:blipFill>
      </a:spPr>
      <a:bodyPr/>
      <a:lstStyle>
        <a:defPPr algn="ctr">
          <a:defRPr>
            <a:noFill/>
          </a:defRPr>
        </a:defPPr>
      </a:lstStyle>
    </a:txDef>
  </a:objectDefaults>
  <a:extraClrSchemeLst>
    <a:extraClrScheme>
      <a:clrScheme name="TALK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ALK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ALK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ALK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ALK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ALK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ALK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Designs\TALK template.pot</Template>
  <TotalTime>13384</TotalTime>
  <Pages>1</Pages>
  <Words>979</Words>
  <Application>Microsoft Office PowerPoint</Application>
  <PresentationFormat>Letter Paper (8.5x11 in)</PresentationFormat>
  <Paragraphs>177</Paragraphs>
  <Slides>23</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33" baseType="lpstr">
      <vt:lpstr>Arial</vt:lpstr>
      <vt:lpstr>Comic Sans MS</vt:lpstr>
      <vt:lpstr>Symbol</vt:lpstr>
      <vt:lpstr>Times</vt:lpstr>
      <vt:lpstr>Times New Roman</vt:lpstr>
      <vt:lpstr>Wingdings</vt:lpstr>
      <vt:lpstr>Wingdings 2</vt:lpstr>
      <vt:lpstr>TALK template</vt:lpstr>
      <vt:lpstr>Image</vt:lpstr>
      <vt:lpstr>Equation</vt:lpstr>
      <vt:lpstr>L’Higgs</vt:lpstr>
      <vt:lpstr>La semplicità...</vt:lpstr>
      <vt:lpstr>Il modello a quark</vt:lpstr>
      <vt:lpstr>Il modello standard</vt:lpstr>
      <vt:lpstr> I Fermioni : le masse (in GeV)</vt:lpstr>
      <vt:lpstr> I Bosoni: le masse</vt:lpstr>
      <vt:lpstr>La risposta</vt:lpstr>
      <vt:lpstr>Il meccanismo di Higgs</vt:lpstr>
      <vt:lpstr>Ma le masse…no…</vt:lpstr>
      <vt:lpstr>L’asino di Buridano e la rottura spontanea della simmetria</vt:lpstr>
      <vt:lpstr>PowerPoint Presentation</vt:lpstr>
      <vt:lpstr>Ma cosa fa questo campo?</vt:lpstr>
      <vt:lpstr>Come facciamo a vederlo?</vt:lpstr>
      <vt:lpstr>Ma come fare a trovarlo??</vt:lpstr>
      <vt:lpstr>La risposta</vt:lpstr>
      <vt:lpstr>Come è andata?</vt:lpstr>
      <vt:lpstr>LHC ed i suoi esperimenti</vt:lpstr>
      <vt:lpstr> Come vediamo la particella di Higgs? </vt:lpstr>
      <vt:lpstr>Hgg</vt:lpstr>
      <vt:lpstr>HZZ</vt:lpstr>
      <vt:lpstr>Altre strade?</vt:lpstr>
      <vt:lpstr>Ed ora?</vt:lpstr>
      <vt:lpstr>Che implicazioni per questa massa?</vt:lpstr>
    </vt:vector>
  </TitlesOfParts>
  <Company>INFN - Pisa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Introduzione fisica delle particelle</dc:title>
  <dc:subject>SM</dc:subject>
  <dc:creator>Giorgio Chiarelli</dc:creator>
  <cp:keywords>SM,Particelle, didattica</cp:keywords>
  <dc:description>Presentazione a Masterclass 2005/06</dc:description>
  <cp:lastModifiedBy>giorgio</cp:lastModifiedBy>
  <cp:revision>1407</cp:revision>
  <cp:lastPrinted>2013-03-18T13:07:17Z</cp:lastPrinted>
  <dcterms:created xsi:type="dcterms:W3CDTF">1997-07-03T18:49:36Z</dcterms:created>
  <dcterms:modified xsi:type="dcterms:W3CDTF">2016-03-01T16:23:14Z</dcterms:modified>
</cp:coreProperties>
</file>