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notesSlides/notesSlide12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drawings/drawing1.xml" ContentType="application/vnd.openxmlformats-officedocument.drawingml.chartshapes+xml"/>
  <Override PartName="/ppt/theme/themeOverride7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79" r:id="rId2"/>
    <p:sldId id="337" r:id="rId3"/>
    <p:sldId id="291" r:id="rId4"/>
    <p:sldId id="327" r:id="rId5"/>
    <p:sldId id="341" r:id="rId6"/>
    <p:sldId id="338" r:id="rId7"/>
    <p:sldId id="315" r:id="rId8"/>
    <p:sldId id="329" r:id="rId9"/>
    <p:sldId id="331" r:id="rId10"/>
    <p:sldId id="330" r:id="rId11"/>
    <p:sldId id="336" r:id="rId12"/>
    <p:sldId id="339" r:id="rId13"/>
    <p:sldId id="340" r:id="rId14"/>
    <p:sldId id="314" r:id="rId15"/>
    <p:sldId id="334" r:id="rId16"/>
    <p:sldId id="290" r:id="rId17"/>
    <p:sldId id="303" r:id="rId1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t2" initials="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090" autoAdjust="0"/>
    <p:restoredTop sz="96866" autoAdjust="0"/>
  </p:normalViewPr>
  <p:slideViewPr>
    <p:cSldViewPr snapToGrid="0" snapToObjects="1">
      <p:cViewPr varScale="1">
        <p:scale>
          <a:sx n="71" d="100"/>
          <a:sy n="71" d="100"/>
        </p:scale>
        <p:origin x="8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2088" y="-128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\\CERN\dfs\Workspaces\d\dschoerlWS\FCC\FCCweek\2016_Rome\ResultsV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Jc!$T$1</c:f>
              <c:strCache>
                <c:ptCount val="1"/>
                <c:pt idx="0">
                  <c:v>1.9 K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Jc!$S$2:$S$82</c:f>
              <c:numCache>
                <c:formatCode>General</c:formatCode>
                <c:ptCount val="81"/>
                <c:pt idx="0">
                  <c:v>12</c:v>
                </c:pt>
                <c:pt idx="1">
                  <c:v>12.1</c:v>
                </c:pt>
                <c:pt idx="2">
                  <c:v>12.2</c:v>
                </c:pt>
                <c:pt idx="3">
                  <c:v>12.299999999999999</c:v>
                </c:pt>
                <c:pt idx="4">
                  <c:v>12.399999999999999</c:v>
                </c:pt>
                <c:pt idx="5">
                  <c:v>12.499999999999998</c:v>
                </c:pt>
                <c:pt idx="6">
                  <c:v>12.599999999999998</c:v>
                </c:pt>
                <c:pt idx="7">
                  <c:v>12.699999999999998</c:v>
                </c:pt>
                <c:pt idx="8">
                  <c:v>12.799999999999997</c:v>
                </c:pt>
                <c:pt idx="9">
                  <c:v>12.899999999999997</c:v>
                </c:pt>
                <c:pt idx="10">
                  <c:v>12.999999999999996</c:v>
                </c:pt>
                <c:pt idx="11">
                  <c:v>13.099999999999996</c:v>
                </c:pt>
                <c:pt idx="12">
                  <c:v>13.199999999999996</c:v>
                </c:pt>
                <c:pt idx="13">
                  <c:v>13.299999999999995</c:v>
                </c:pt>
                <c:pt idx="14">
                  <c:v>13.399999999999995</c:v>
                </c:pt>
                <c:pt idx="15">
                  <c:v>13.499999999999995</c:v>
                </c:pt>
                <c:pt idx="16">
                  <c:v>13.599999999999994</c:v>
                </c:pt>
                <c:pt idx="17">
                  <c:v>13.699999999999994</c:v>
                </c:pt>
                <c:pt idx="18">
                  <c:v>13.799999999999994</c:v>
                </c:pt>
                <c:pt idx="19">
                  <c:v>13.899999999999993</c:v>
                </c:pt>
                <c:pt idx="20">
                  <c:v>13.999999999999993</c:v>
                </c:pt>
                <c:pt idx="21">
                  <c:v>14.099999999999993</c:v>
                </c:pt>
                <c:pt idx="22">
                  <c:v>14.199999999999992</c:v>
                </c:pt>
                <c:pt idx="23">
                  <c:v>14.299999999999992</c:v>
                </c:pt>
                <c:pt idx="24">
                  <c:v>14.399999999999991</c:v>
                </c:pt>
                <c:pt idx="25">
                  <c:v>14.499999999999991</c:v>
                </c:pt>
                <c:pt idx="26">
                  <c:v>14.599999999999991</c:v>
                </c:pt>
                <c:pt idx="27">
                  <c:v>14.69999999999999</c:v>
                </c:pt>
                <c:pt idx="28">
                  <c:v>14.79999999999999</c:v>
                </c:pt>
                <c:pt idx="29">
                  <c:v>14.89999999999999</c:v>
                </c:pt>
                <c:pt idx="30">
                  <c:v>14.999999999999989</c:v>
                </c:pt>
                <c:pt idx="31">
                  <c:v>15.099999999999989</c:v>
                </c:pt>
                <c:pt idx="32">
                  <c:v>15.199999999999989</c:v>
                </c:pt>
                <c:pt idx="33">
                  <c:v>15.299999999999988</c:v>
                </c:pt>
                <c:pt idx="34">
                  <c:v>15.399999999999988</c:v>
                </c:pt>
                <c:pt idx="35">
                  <c:v>15.499999999999988</c:v>
                </c:pt>
                <c:pt idx="36">
                  <c:v>15.599999999999987</c:v>
                </c:pt>
                <c:pt idx="37">
                  <c:v>15.699999999999987</c:v>
                </c:pt>
                <c:pt idx="38">
                  <c:v>15.799999999999986</c:v>
                </c:pt>
                <c:pt idx="39">
                  <c:v>15.899999999999986</c:v>
                </c:pt>
                <c:pt idx="40">
                  <c:v>15.999999999999986</c:v>
                </c:pt>
                <c:pt idx="41">
                  <c:v>16.099999999999987</c:v>
                </c:pt>
                <c:pt idx="42">
                  <c:v>16.199999999999989</c:v>
                </c:pt>
                <c:pt idx="43">
                  <c:v>16.29999999999999</c:v>
                </c:pt>
                <c:pt idx="44">
                  <c:v>16.399999999999991</c:v>
                </c:pt>
                <c:pt idx="45">
                  <c:v>16.499999999999993</c:v>
                </c:pt>
                <c:pt idx="46">
                  <c:v>16.599999999999994</c:v>
                </c:pt>
                <c:pt idx="47">
                  <c:v>16.699999999999996</c:v>
                </c:pt>
                <c:pt idx="48">
                  <c:v>16.799999999999997</c:v>
                </c:pt>
                <c:pt idx="49">
                  <c:v>16.899999999999999</c:v>
                </c:pt>
                <c:pt idx="50">
                  <c:v>17</c:v>
                </c:pt>
                <c:pt idx="51">
                  <c:v>17.100000000000001</c:v>
                </c:pt>
                <c:pt idx="52">
                  <c:v>17.200000000000003</c:v>
                </c:pt>
                <c:pt idx="53">
                  <c:v>17.300000000000004</c:v>
                </c:pt>
                <c:pt idx="54">
                  <c:v>17.400000000000006</c:v>
                </c:pt>
                <c:pt idx="55">
                  <c:v>17.500000000000007</c:v>
                </c:pt>
                <c:pt idx="56">
                  <c:v>17.600000000000009</c:v>
                </c:pt>
                <c:pt idx="57">
                  <c:v>17.70000000000001</c:v>
                </c:pt>
                <c:pt idx="58">
                  <c:v>17.800000000000011</c:v>
                </c:pt>
                <c:pt idx="59">
                  <c:v>17.900000000000013</c:v>
                </c:pt>
                <c:pt idx="60">
                  <c:v>18.000000000000014</c:v>
                </c:pt>
                <c:pt idx="61">
                  <c:v>18.100000000000016</c:v>
                </c:pt>
                <c:pt idx="62">
                  <c:v>18.200000000000017</c:v>
                </c:pt>
                <c:pt idx="63">
                  <c:v>18.300000000000018</c:v>
                </c:pt>
                <c:pt idx="64">
                  <c:v>18.40000000000002</c:v>
                </c:pt>
                <c:pt idx="65">
                  <c:v>18.500000000000021</c:v>
                </c:pt>
                <c:pt idx="66">
                  <c:v>18.600000000000023</c:v>
                </c:pt>
                <c:pt idx="67">
                  <c:v>18.700000000000024</c:v>
                </c:pt>
                <c:pt idx="68">
                  <c:v>18.800000000000026</c:v>
                </c:pt>
                <c:pt idx="69">
                  <c:v>18.900000000000027</c:v>
                </c:pt>
                <c:pt idx="70">
                  <c:v>19.000000000000028</c:v>
                </c:pt>
                <c:pt idx="71">
                  <c:v>19.10000000000003</c:v>
                </c:pt>
                <c:pt idx="72">
                  <c:v>19.200000000000031</c:v>
                </c:pt>
                <c:pt idx="73">
                  <c:v>19.300000000000033</c:v>
                </c:pt>
                <c:pt idx="74">
                  <c:v>19.400000000000034</c:v>
                </c:pt>
                <c:pt idx="75">
                  <c:v>19.500000000000036</c:v>
                </c:pt>
                <c:pt idx="76">
                  <c:v>19.600000000000037</c:v>
                </c:pt>
                <c:pt idx="77">
                  <c:v>19.700000000000038</c:v>
                </c:pt>
                <c:pt idx="78">
                  <c:v>19.80000000000004</c:v>
                </c:pt>
                <c:pt idx="79">
                  <c:v>19.900000000000041</c:v>
                </c:pt>
                <c:pt idx="80">
                  <c:v>20.000000000000043</c:v>
                </c:pt>
              </c:numCache>
            </c:numRef>
          </c:xVal>
          <c:yVal>
            <c:numRef>
              <c:f>Jc!$T$2:$T$82</c:f>
              <c:numCache>
                <c:formatCode>General</c:formatCode>
                <c:ptCount val="81"/>
                <c:pt idx="0">
                  <c:v>4565.8471261273016</c:v>
                </c:pt>
                <c:pt idx="1">
                  <c:v>4491.0749025616797</c:v>
                </c:pt>
                <c:pt idx="2">
                  <c:v>4417.3383767036667</c:v>
                </c:pt>
                <c:pt idx="3">
                  <c:v>4344.6201910000573</c:v>
                </c:pt>
                <c:pt idx="4">
                  <c:v>4272.9034505151549</c:v>
                </c:pt>
                <c:pt idx="5">
                  <c:v>4202.1717067422087</c:v>
                </c:pt>
                <c:pt idx="6">
                  <c:v>4132.4089421098142</c:v>
                </c:pt>
                <c:pt idx="7">
                  <c:v>4063.5995551481146</c:v>
                </c:pt>
                <c:pt idx="8">
                  <c:v>3995.7283462816122</c:v>
                </c:pt>
                <c:pt idx="9">
                  <c:v>3928.7805042174118</c:v>
                </c:pt>
                <c:pt idx="10">
                  <c:v>3862.7415928994283</c:v>
                </c:pt>
                <c:pt idx="11">
                  <c:v>3797.5975390007688</c:v>
                </c:pt>
                <c:pt idx="12">
                  <c:v>3733.3346199281223</c:v>
                </c:pt>
                <c:pt idx="13">
                  <c:v>3669.9394523134019</c:v>
                </c:pt>
                <c:pt idx="14">
                  <c:v>3607.3989809692616</c:v>
                </c:pt>
                <c:pt idx="15">
                  <c:v>3545.7004682864408</c:v>
                </c:pt>
                <c:pt idx="16">
                  <c:v>3484.8314840520475</c:v>
                </c:pt>
                <c:pt idx="17">
                  <c:v>3424.7798956690526</c:v>
                </c:pt>
                <c:pt idx="18">
                  <c:v>3365.5338587583101</c:v>
                </c:pt>
                <c:pt idx="19">
                  <c:v>3307.0818081254743</c:v>
                </c:pt>
                <c:pt idx="20">
                  <c:v>3249.4124490760155</c:v>
                </c:pt>
                <c:pt idx="21">
                  <c:v>3192.5147490625386</c:v>
                </c:pt>
                <c:pt idx="22">
                  <c:v>3136.3779296493626</c:v>
                </c:pt>
                <c:pt idx="23">
                  <c:v>3080.9914587801213</c:v>
                </c:pt>
                <c:pt idx="24">
                  <c:v>3026.3450433348776</c:v>
                </c:pt>
                <c:pt idx="25">
                  <c:v>2972.4286219639539</c:v>
                </c:pt>
                <c:pt idx="26">
                  <c:v>2919.2323581863088</c:v>
                </c:pt>
                <c:pt idx="27">
                  <c:v>2866.7466337409091</c:v>
                </c:pt>
                <c:pt idx="28">
                  <c:v>2814.9620421801487</c:v>
                </c:pt>
                <c:pt idx="29">
                  <c:v>2763.8693826948888</c:v>
                </c:pt>
                <c:pt idx="30">
                  <c:v>2713.4596541612082</c:v>
                </c:pt>
                <c:pt idx="31">
                  <c:v>2663.7240493994591</c:v>
                </c:pt>
                <c:pt idx="32">
                  <c:v>2614.6539496366863</c:v>
                </c:pt>
                <c:pt idx="33">
                  <c:v>2566.2409191638571</c:v>
                </c:pt>
                <c:pt idx="34">
                  <c:v>2518.47670017982</c:v>
                </c:pt>
                <c:pt idx="35">
                  <c:v>2471.3532078142698</c:v>
                </c:pt>
                <c:pt idx="36">
                  <c:v>2424.8625253223504</c:v>
                </c:pt>
                <c:pt idx="37">
                  <c:v>2378.9968994439123</c:v>
                </c:pt>
                <c:pt idx="38">
                  <c:v>2333.7487359207275</c:v>
                </c:pt>
                <c:pt idx="39">
                  <c:v>2289.1105951653135</c:v>
                </c:pt>
                <c:pt idx="40">
                  <c:v>2245.075188075296</c:v>
                </c:pt>
                <c:pt idx="41">
                  <c:v>2201.6353719875078</c:v>
                </c:pt>
                <c:pt idx="42">
                  <c:v>2158.7841467663247</c:v>
                </c:pt>
                <c:pt idx="43">
                  <c:v>2116.5146510209379</c:v>
                </c:pt>
                <c:pt idx="44">
                  <c:v>2074.8201584465551</c:v>
                </c:pt>
                <c:pt idx="45">
                  <c:v>2033.6940742847062</c:v>
                </c:pt>
                <c:pt idx="46">
                  <c:v>1993.1299318980684</c:v>
                </c:pt>
                <c:pt idx="47">
                  <c:v>1953.1213894554226</c:v>
                </c:pt>
                <c:pt idx="48">
                  <c:v>1913.6622267225448</c:v>
                </c:pt>
                <c:pt idx="49">
                  <c:v>1874.7463419550218</c:v>
                </c:pt>
                <c:pt idx="50">
                  <c:v>1836.3677488891565</c:v>
                </c:pt>
                <c:pt idx="51">
                  <c:v>1798.5205738273003</c:v>
                </c:pt>
                <c:pt idx="52">
                  <c:v>1761.1990528140864</c:v>
                </c:pt>
                <c:pt idx="53">
                  <c:v>1724.3975289002201</c:v>
                </c:pt>
                <c:pt idx="54">
                  <c:v>1688.1104494906003</c:v>
                </c:pt>
                <c:pt idx="55">
                  <c:v>1652.3323637736919</c:v>
                </c:pt>
                <c:pt idx="56">
                  <c:v>1617.0579202291997</c:v>
                </c:pt>
                <c:pt idx="57">
                  <c:v>1582.28186421122</c:v>
                </c:pt>
                <c:pt idx="58">
                  <c:v>1547.9990356041474</c:v>
                </c:pt>
                <c:pt idx="59">
                  <c:v>1514.204366548759</c:v>
                </c:pt>
                <c:pt idx="60">
                  <c:v>1480.8928792359661</c:v>
                </c:pt>
                <c:pt idx="61">
                  <c:v>1448.0596837658582</c:v>
                </c:pt>
                <c:pt idx="62">
                  <c:v>1415.6999760697402</c:v>
                </c:pt>
                <c:pt idx="63">
                  <c:v>1383.8090358929687</c:v>
                </c:pt>
                <c:pt idx="64">
                  <c:v>1352.382224836477</c:v>
                </c:pt>
                <c:pt idx="65">
                  <c:v>1321.4149844549556</c:v>
                </c:pt>
                <c:pt idx="66">
                  <c:v>1290.9028344097605</c:v>
                </c:pt>
                <c:pt idx="67">
                  <c:v>1260.8413706746601</c:v>
                </c:pt>
                <c:pt idx="68">
                  <c:v>1231.226263792644</c:v>
                </c:pt>
                <c:pt idx="69">
                  <c:v>1202.0532571820568</c:v>
                </c:pt>
                <c:pt idx="70">
                  <c:v>1173.3181654904113</c:v>
                </c:pt>
                <c:pt idx="71">
                  <c:v>1145.01687299428</c:v>
                </c:pt>
                <c:pt idx="72">
                  <c:v>1117.1453320437374</c:v>
                </c:pt>
                <c:pt idx="73">
                  <c:v>1089.6995615498799</c:v>
                </c:pt>
                <c:pt idx="74">
                  <c:v>1062.6756455140064</c:v>
                </c:pt>
                <c:pt idx="75">
                  <c:v>1036.0697315971011</c:v>
                </c:pt>
                <c:pt idx="76">
                  <c:v>1009.878029728299</c:v>
                </c:pt>
                <c:pt idx="77">
                  <c:v>984.09681075108165</c:v>
                </c:pt>
                <c:pt idx="78">
                  <c:v>958.72240510598135</c:v>
                </c:pt>
                <c:pt idx="79">
                  <c:v>933.75120154863066</c:v>
                </c:pt>
                <c:pt idx="80">
                  <c:v>909.17964590202075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Jc!$U$1</c:f>
              <c:strCache>
                <c:ptCount val="1"/>
                <c:pt idx="0">
                  <c:v>4.2 K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Jc!$S$2:$S$82</c:f>
              <c:numCache>
                <c:formatCode>General</c:formatCode>
                <c:ptCount val="81"/>
                <c:pt idx="0">
                  <c:v>12</c:v>
                </c:pt>
                <c:pt idx="1">
                  <c:v>12.1</c:v>
                </c:pt>
                <c:pt idx="2">
                  <c:v>12.2</c:v>
                </c:pt>
                <c:pt idx="3">
                  <c:v>12.299999999999999</c:v>
                </c:pt>
                <c:pt idx="4">
                  <c:v>12.399999999999999</c:v>
                </c:pt>
                <c:pt idx="5">
                  <c:v>12.499999999999998</c:v>
                </c:pt>
                <c:pt idx="6">
                  <c:v>12.599999999999998</c:v>
                </c:pt>
                <c:pt idx="7">
                  <c:v>12.699999999999998</c:v>
                </c:pt>
                <c:pt idx="8">
                  <c:v>12.799999999999997</c:v>
                </c:pt>
                <c:pt idx="9">
                  <c:v>12.899999999999997</c:v>
                </c:pt>
                <c:pt idx="10">
                  <c:v>12.999999999999996</c:v>
                </c:pt>
                <c:pt idx="11">
                  <c:v>13.099999999999996</c:v>
                </c:pt>
                <c:pt idx="12">
                  <c:v>13.199999999999996</c:v>
                </c:pt>
                <c:pt idx="13">
                  <c:v>13.299999999999995</c:v>
                </c:pt>
                <c:pt idx="14">
                  <c:v>13.399999999999995</c:v>
                </c:pt>
                <c:pt idx="15">
                  <c:v>13.499999999999995</c:v>
                </c:pt>
                <c:pt idx="16">
                  <c:v>13.599999999999994</c:v>
                </c:pt>
                <c:pt idx="17">
                  <c:v>13.699999999999994</c:v>
                </c:pt>
                <c:pt idx="18">
                  <c:v>13.799999999999994</c:v>
                </c:pt>
                <c:pt idx="19">
                  <c:v>13.899999999999993</c:v>
                </c:pt>
                <c:pt idx="20">
                  <c:v>13.999999999999993</c:v>
                </c:pt>
                <c:pt idx="21">
                  <c:v>14.099999999999993</c:v>
                </c:pt>
                <c:pt idx="22">
                  <c:v>14.199999999999992</c:v>
                </c:pt>
                <c:pt idx="23">
                  <c:v>14.299999999999992</c:v>
                </c:pt>
                <c:pt idx="24">
                  <c:v>14.399999999999991</c:v>
                </c:pt>
                <c:pt idx="25">
                  <c:v>14.499999999999991</c:v>
                </c:pt>
                <c:pt idx="26">
                  <c:v>14.599999999999991</c:v>
                </c:pt>
                <c:pt idx="27">
                  <c:v>14.69999999999999</c:v>
                </c:pt>
                <c:pt idx="28">
                  <c:v>14.79999999999999</c:v>
                </c:pt>
                <c:pt idx="29">
                  <c:v>14.89999999999999</c:v>
                </c:pt>
                <c:pt idx="30">
                  <c:v>14.999999999999989</c:v>
                </c:pt>
                <c:pt idx="31">
                  <c:v>15.099999999999989</c:v>
                </c:pt>
                <c:pt idx="32">
                  <c:v>15.199999999999989</c:v>
                </c:pt>
                <c:pt idx="33">
                  <c:v>15.299999999999988</c:v>
                </c:pt>
                <c:pt idx="34">
                  <c:v>15.399999999999988</c:v>
                </c:pt>
                <c:pt idx="35">
                  <c:v>15.499999999999988</c:v>
                </c:pt>
                <c:pt idx="36">
                  <c:v>15.599999999999987</c:v>
                </c:pt>
                <c:pt idx="37">
                  <c:v>15.699999999999987</c:v>
                </c:pt>
                <c:pt idx="38">
                  <c:v>15.799999999999986</c:v>
                </c:pt>
                <c:pt idx="39">
                  <c:v>15.899999999999986</c:v>
                </c:pt>
                <c:pt idx="40">
                  <c:v>15.999999999999986</c:v>
                </c:pt>
                <c:pt idx="41">
                  <c:v>16.099999999999987</c:v>
                </c:pt>
                <c:pt idx="42">
                  <c:v>16.199999999999989</c:v>
                </c:pt>
                <c:pt idx="43">
                  <c:v>16.29999999999999</c:v>
                </c:pt>
                <c:pt idx="44">
                  <c:v>16.399999999999991</c:v>
                </c:pt>
                <c:pt idx="45">
                  <c:v>16.499999999999993</c:v>
                </c:pt>
                <c:pt idx="46">
                  <c:v>16.599999999999994</c:v>
                </c:pt>
                <c:pt idx="47">
                  <c:v>16.699999999999996</c:v>
                </c:pt>
                <c:pt idx="48">
                  <c:v>16.799999999999997</c:v>
                </c:pt>
                <c:pt idx="49">
                  <c:v>16.899999999999999</c:v>
                </c:pt>
                <c:pt idx="50">
                  <c:v>17</c:v>
                </c:pt>
                <c:pt idx="51">
                  <c:v>17.100000000000001</c:v>
                </c:pt>
                <c:pt idx="52">
                  <c:v>17.200000000000003</c:v>
                </c:pt>
                <c:pt idx="53">
                  <c:v>17.300000000000004</c:v>
                </c:pt>
                <c:pt idx="54">
                  <c:v>17.400000000000006</c:v>
                </c:pt>
                <c:pt idx="55">
                  <c:v>17.500000000000007</c:v>
                </c:pt>
                <c:pt idx="56">
                  <c:v>17.600000000000009</c:v>
                </c:pt>
                <c:pt idx="57">
                  <c:v>17.70000000000001</c:v>
                </c:pt>
                <c:pt idx="58">
                  <c:v>17.800000000000011</c:v>
                </c:pt>
                <c:pt idx="59">
                  <c:v>17.900000000000013</c:v>
                </c:pt>
                <c:pt idx="60">
                  <c:v>18.000000000000014</c:v>
                </c:pt>
                <c:pt idx="61">
                  <c:v>18.100000000000016</c:v>
                </c:pt>
                <c:pt idx="62">
                  <c:v>18.200000000000017</c:v>
                </c:pt>
                <c:pt idx="63">
                  <c:v>18.300000000000018</c:v>
                </c:pt>
                <c:pt idx="64">
                  <c:v>18.40000000000002</c:v>
                </c:pt>
                <c:pt idx="65">
                  <c:v>18.500000000000021</c:v>
                </c:pt>
                <c:pt idx="66">
                  <c:v>18.600000000000023</c:v>
                </c:pt>
                <c:pt idx="67">
                  <c:v>18.700000000000024</c:v>
                </c:pt>
                <c:pt idx="68">
                  <c:v>18.800000000000026</c:v>
                </c:pt>
                <c:pt idx="69">
                  <c:v>18.900000000000027</c:v>
                </c:pt>
                <c:pt idx="70">
                  <c:v>19.000000000000028</c:v>
                </c:pt>
                <c:pt idx="71">
                  <c:v>19.10000000000003</c:v>
                </c:pt>
                <c:pt idx="72">
                  <c:v>19.200000000000031</c:v>
                </c:pt>
                <c:pt idx="73">
                  <c:v>19.300000000000033</c:v>
                </c:pt>
                <c:pt idx="74">
                  <c:v>19.400000000000034</c:v>
                </c:pt>
                <c:pt idx="75">
                  <c:v>19.500000000000036</c:v>
                </c:pt>
                <c:pt idx="76">
                  <c:v>19.600000000000037</c:v>
                </c:pt>
                <c:pt idx="77">
                  <c:v>19.700000000000038</c:v>
                </c:pt>
                <c:pt idx="78">
                  <c:v>19.80000000000004</c:v>
                </c:pt>
                <c:pt idx="79">
                  <c:v>19.900000000000041</c:v>
                </c:pt>
                <c:pt idx="80">
                  <c:v>20.000000000000043</c:v>
                </c:pt>
              </c:numCache>
            </c:numRef>
          </c:xVal>
          <c:yVal>
            <c:numRef>
              <c:f>Jc!$U$2:$U$82</c:f>
              <c:numCache>
                <c:formatCode>General</c:formatCode>
                <c:ptCount val="81"/>
                <c:pt idx="0">
                  <c:v>3507.8912991872626</c:v>
                </c:pt>
                <c:pt idx="1">
                  <c:v>3441.9289795168402</c:v>
                </c:pt>
                <c:pt idx="2">
                  <c:v>3376.9480295643057</c:v>
                </c:pt>
                <c:pt idx="3">
                  <c:v>3312.932417649984</c:v>
                </c:pt>
                <c:pt idx="4">
                  <c:v>3249.8665363312157</c:v>
                </c:pt>
                <c:pt idx="5">
                  <c:v>3187.7351876087928</c:v>
                </c:pt>
                <c:pt idx="6">
                  <c:v>3126.5235687671475</c:v>
                </c:pt>
                <c:pt idx="7">
                  <c:v>3066.217258816243</c:v>
                </c:pt>
                <c:pt idx="8">
                  <c:v>3006.8022055049978</c:v>
                </c:pt>
                <c:pt idx="9">
                  <c:v>2948.2647128777708</c:v>
                </c:pt>
                <c:pt idx="10">
                  <c:v>2890.5914293471255</c:v>
                </c:pt>
                <c:pt idx="11">
                  <c:v>2833.7693362575492</c:v>
                </c:pt>
                <c:pt idx="12">
                  <c:v>2777.7857369162771</c:v>
                </c:pt>
                <c:pt idx="13">
                  <c:v>2722.6282460686798</c:v>
                </c:pt>
                <c:pt idx="14">
                  <c:v>2668.2847797969184</c:v>
                </c:pt>
                <c:pt idx="15">
                  <c:v>2614.7435458217824</c:v>
                </c:pt>
                <c:pt idx="16">
                  <c:v>2561.9930341886611</c:v>
                </c:pt>
                <c:pt idx="17">
                  <c:v>2510.0220083196941</c:v>
                </c:pt>
                <c:pt idx="18">
                  <c:v>2458.8194964150757</c:v>
                </c:pt>
                <c:pt idx="19">
                  <c:v>2408.3747831874057</c:v>
                </c:pt>
                <c:pt idx="20">
                  <c:v>2358.6774019138466</c:v>
                </c:pt>
                <c:pt idx="21">
                  <c:v>2309.7171267916242</c:v>
                </c:pt>
                <c:pt idx="22">
                  <c:v>2261.4839655832084</c:v>
                </c:pt>
                <c:pt idx="23">
                  <c:v>2213.9681525381593</c:v>
                </c:pt>
                <c:pt idx="24">
                  <c:v>2167.160141579358</c:v>
                </c:pt>
                <c:pt idx="25">
                  <c:v>2121.0505997419309</c:v>
                </c:pt>
                <c:pt idx="26">
                  <c:v>2075.6304008537686</c:v>
                </c:pt>
                <c:pt idx="27">
                  <c:v>2030.8906194471469</c:v>
                </c:pt>
                <c:pt idx="28">
                  <c:v>1986.8225248914141</c:v>
                </c:pt>
                <c:pt idx="29">
                  <c:v>1943.4175757372686</c:v>
                </c:pt>
                <c:pt idx="30">
                  <c:v>1900.6674142635886</c:v>
                </c:pt>
                <c:pt idx="31">
                  <c:v>1858.5638612182352</c:v>
                </c:pt>
                <c:pt idx="32">
                  <c:v>1817.0989107446449</c:v>
                </c:pt>
                <c:pt idx="33">
                  <c:v>1776.2647254864626</c:v>
                </c:pt>
                <c:pt idx="34">
                  <c:v>1736.053631862799</c:v>
                </c:pt>
                <c:pt idx="35">
                  <c:v>1696.4581155070878</c:v>
                </c:pt>
                <c:pt idx="36">
                  <c:v>1657.4708168628176</c:v>
                </c:pt>
                <c:pt idx="37">
                  <c:v>1619.0845269297599</c:v>
                </c:pt>
                <c:pt idx="38">
                  <c:v>1581.2921831545998</c:v>
                </c:pt>
                <c:pt idx="39">
                  <c:v>1544.0868654601552</c:v>
                </c:pt>
                <c:pt idx="40">
                  <c:v>1507.4617924076626</c:v>
                </c:pt>
                <c:pt idx="41">
                  <c:v>1471.4103174868271</c:v>
                </c:pt>
                <c:pt idx="42">
                  <c:v>1435.9259255286127</c:v>
                </c:pt>
                <c:pt idx="43">
                  <c:v>1401.002229235952</c:v>
                </c:pt>
                <c:pt idx="44">
                  <c:v>1366.6329658277793</c:v>
                </c:pt>
                <c:pt idx="45">
                  <c:v>1332.8119937920101</c:v>
                </c:pt>
                <c:pt idx="46">
                  <c:v>1299.5332897432638</c:v>
                </c:pt>
                <c:pt idx="47">
                  <c:v>1266.7909453813252</c:v>
                </c:pt>
                <c:pt idx="48">
                  <c:v>1234.5791645465249</c:v>
                </c:pt>
                <c:pt idx="49">
                  <c:v>1202.8922603683629</c:v>
                </c:pt>
                <c:pt idx="50">
                  <c:v>1171.7246525038838</c:v>
                </c:pt>
                <c:pt idx="51">
                  <c:v>1141.0708644624528</c:v>
                </c:pt>
                <c:pt idx="52">
                  <c:v>1110.9255210137153</c:v>
                </c:pt>
                <c:pt idx="53">
                  <c:v>1081.2833456756896</c:v>
                </c:pt>
                <c:pt idx="54">
                  <c:v>1052.1391582800363</c:v>
                </c:pt>
                <c:pt idx="55">
                  <c:v>1023.4878726117034</c:v>
                </c:pt>
                <c:pt idx="56">
                  <c:v>995.32449412024539</c:v>
                </c:pt>
                <c:pt idx="57">
                  <c:v>967.6441177002331</c:v>
                </c:pt>
                <c:pt idx="58">
                  <c:v>940.44192553828441</c:v>
                </c:pt>
                <c:pt idx="59">
                  <c:v>913.7131850243336</c:v>
                </c:pt>
                <c:pt idx="60">
                  <c:v>887.453246724873</c:v>
                </c:pt>
                <c:pt idx="61">
                  <c:v>861.65754241598131</c:v>
                </c:pt>
                <c:pt idx="62">
                  <c:v>836.3215831740365</c:v>
                </c:pt>
                <c:pt idx="63">
                  <c:v>811.44095752212354</c:v>
                </c:pt>
                <c:pt idx="64">
                  <c:v>787.01132963018256</c:v>
                </c:pt>
                <c:pt idx="65">
                  <c:v>763.02843756707341</c:v>
                </c:pt>
                <c:pt idx="66">
                  <c:v>739.48809160275459</c:v>
                </c:pt>
                <c:pt idx="67">
                  <c:v>716.38617255888698</c:v>
                </c:pt>
                <c:pt idx="68">
                  <c:v>693.71863020621436</c:v>
                </c:pt>
                <c:pt idx="69">
                  <c:v>671.48148170714069</c:v>
                </c:pt>
                <c:pt idx="70">
                  <c:v>649.67081010200252</c:v>
                </c:pt>
                <c:pt idx="71">
                  <c:v>628.2827628375627</c:v>
                </c:pt>
                <c:pt idx="72">
                  <c:v>607.3135503363427</c:v>
                </c:pt>
                <c:pt idx="73">
                  <c:v>586.75944460543576</c:v>
                </c:pt>
                <c:pt idx="74">
                  <c:v>566.61677788350607</c:v>
                </c:pt>
                <c:pt idx="75">
                  <c:v>546.88194132473848</c:v>
                </c:pt>
                <c:pt idx="76">
                  <c:v>527.55138371852286</c:v>
                </c:pt>
                <c:pt idx="77">
                  <c:v>508.62161024373444</c:v>
                </c:pt>
                <c:pt idx="78">
                  <c:v>490.08918125649183</c:v>
                </c:pt>
                <c:pt idx="79">
                  <c:v>471.95071111031876</c:v>
                </c:pt>
                <c:pt idx="80">
                  <c:v>454.20286700769157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3838288"/>
        <c:axId val="243838680"/>
      </c:scatterChart>
      <c:valAx>
        <c:axId val="243838288"/>
        <c:scaling>
          <c:orientation val="minMax"/>
          <c:max val="20"/>
          <c:min val="1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i="1" dirty="0"/>
                  <a:t>B</a:t>
                </a:r>
                <a:r>
                  <a:rPr lang="en-GB" dirty="0"/>
                  <a:t> in 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3838680"/>
        <c:crosses val="autoZero"/>
        <c:crossBetween val="midCat"/>
      </c:valAx>
      <c:valAx>
        <c:axId val="243838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i="1" dirty="0" err="1"/>
                  <a:t>J</a:t>
                </a:r>
                <a:r>
                  <a:rPr lang="en-GB" sz="800" dirty="0" err="1"/>
                  <a:t>c</a:t>
                </a:r>
                <a:r>
                  <a:rPr lang="en-GB" dirty="0"/>
                  <a:t> in A/mm</a:t>
                </a:r>
                <a:r>
                  <a:rPr lang="en-GB" baseline="30000" dirty="0"/>
                  <a:t>2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38382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Temperature 1.9 K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2"/>
          <c:order val="0"/>
          <c:tx>
            <c:strRef>
              <c:f>'1.9K'!$D$26</c:f>
              <c:strCache>
                <c:ptCount val="1"/>
                <c:pt idx="0">
                  <c:v>C20%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5"/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'1.9K'!$D$27:$D$32</c:f>
              <c:numCache>
                <c:formatCode>General</c:formatCode>
                <c:ptCount val="6"/>
                <c:pt idx="0">
                  <c:v>16</c:v>
                </c:pt>
                <c:pt idx="1">
                  <c:v>15.600000000000001</c:v>
                </c:pt>
                <c:pt idx="2">
                  <c:v>15.12</c:v>
                </c:pt>
                <c:pt idx="3">
                  <c:v>13.92</c:v>
                </c:pt>
                <c:pt idx="4">
                  <c:v>13.12</c:v>
                </c:pt>
                <c:pt idx="5">
                  <c:v>12.08</c:v>
                </c:pt>
              </c:numCache>
            </c:numRef>
          </c:xVal>
          <c:yVal>
            <c:numRef>
              <c:f>'1.9K'!$E$27:$E$32</c:f>
              <c:numCache>
                <c:formatCode>0</c:formatCode>
                <c:ptCount val="6"/>
                <c:pt idx="0">
                  <c:v>12661.439601854137</c:v>
                </c:pt>
                <c:pt idx="1">
                  <c:v>11075.201148271726</c:v>
                </c:pt>
                <c:pt idx="2">
                  <c:v>9547.0374693718022</c:v>
                </c:pt>
                <c:pt idx="3">
                  <c:v>6901.7884186381798</c:v>
                </c:pt>
                <c:pt idx="4">
                  <c:v>5594.5366277461435</c:v>
                </c:pt>
                <c:pt idx="5">
                  <c:v>4445.5670658906865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'1.9K'!$C$26</c:f>
              <c:strCache>
                <c:ptCount val="1"/>
                <c:pt idx="0">
                  <c:v>C15%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5"/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'1.9K'!$C$27:$C$32</c:f>
              <c:numCache>
                <c:formatCode>General</c:formatCode>
                <c:ptCount val="6"/>
                <c:pt idx="0">
                  <c:v>17</c:v>
                </c:pt>
                <c:pt idx="1">
                  <c:v>16.574999999999999</c:v>
                </c:pt>
                <c:pt idx="2">
                  <c:v>16.064999999999998</c:v>
                </c:pt>
                <c:pt idx="3">
                  <c:v>14.79</c:v>
                </c:pt>
                <c:pt idx="4">
                  <c:v>13.939999999999998</c:v>
                </c:pt>
                <c:pt idx="5">
                  <c:v>12.834999999999999</c:v>
                </c:pt>
              </c:numCache>
            </c:numRef>
          </c:xVal>
          <c:yVal>
            <c:numRef>
              <c:f>'1.9K'!$E$27:$E$32</c:f>
              <c:numCache>
                <c:formatCode>0</c:formatCode>
                <c:ptCount val="6"/>
                <c:pt idx="0">
                  <c:v>12661.439601854137</c:v>
                </c:pt>
                <c:pt idx="1">
                  <c:v>11075.201148271726</c:v>
                </c:pt>
                <c:pt idx="2">
                  <c:v>9547.0374693718022</c:v>
                </c:pt>
                <c:pt idx="3">
                  <c:v>6901.7884186381798</c:v>
                </c:pt>
                <c:pt idx="4">
                  <c:v>5594.5366277461435</c:v>
                </c:pt>
                <c:pt idx="5">
                  <c:v>4445.5670658906865</c:v>
                </c:pt>
              </c:numCache>
            </c:numRef>
          </c:yVal>
          <c:smooth val="0"/>
        </c:ser>
        <c:ser>
          <c:idx val="0"/>
          <c:order val="2"/>
          <c:tx>
            <c:strRef>
              <c:f>'1.9K'!$B$26</c:f>
              <c:strCache>
                <c:ptCount val="1"/>
                <c:pt idx="0">
                  <c:v>C10%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'1.9K'!$B$27:$B$32</c:f>
              <c:numCache>
                <c:formatCode>General</c:formatCode>
                <c:ptCount val="6"/>
                <c:pt idx="0">
                  <c:v>18</c:v>
                </c:pt>
                <c:pt idx="1">
                  <c:v>17.55</c:v>
                </c:pt>
                <c:pt idx="2">
                  <c:v>17.009999999999998</c:v>
                </c:pt>
                <c:pt idx="3">
                  <c:v>15.659999999999998</c:v>
                </c:pt>
                <c:pt idx="4">
                  <c:v>14.76</c:v>
                </c:pt>
                <c:pt idx="5">
                  <c:v>13.59</c:v>
                </c:pt>
              </c:numCache>
            </c:numRef>
          </c:xVal>
          <c:yVal>
            <c:numRef>
              <c:f>'1.9K'!$E$27:$E$32</c:f>
              <c:numCache>
                <c:formatCode>0</c:formatCode>
                <c:ptCount val="6"/>
                <c:pt idx="0">
                  <c:v>12661.439601854137</c:v>
                </c:pt>
                <c:pt idx="1">
                  <c:v>11075.201148271726</c:v>
                </c:pt>
                <c:pt idx="2">
                  <c:v>9547.0374693718022</c:v>
                </c:pt>
                <c:pt idx="3">
                  <c:v>6901.7884186381798</c:v>
                </c:pt>
                <c:pt idx="4">
                  <c:v>5594.5366277461435</c:v>
                </c:pt>
                <c:pt idx="5">
                  <c:v>4445.5670658906865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'1.9K'!$G$26</c:f>
              <c:strCache>
                <c:ptCount val="1"/>
                <c:pt idx="0">
                  <c:v>B10%</c:v>
                </c:pt>
              </c:strCache>
            </c:strRef>
          </c:tx>
          <c:spPr>
            <a:ln w="19050" cap="rnd">
              <a:solidFill>
                <a:schemeClr val="accent4"/>
              </a:solidFill>
              <a:prstDash val="sysDash"/>
              <a:round/>
            </a:ln>
            <a:effectLst/>
          </c:spPr>
          <c:marker>
            <c:symbol val="diamond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'1.9K'!$G$27:$G$30</c:f>
              <c:numCache>
                <c:formatCode>General</c:formatCode>
                <c:ptCount val="4"/>
                <c:pt idx="0">
                  <c:v>14.46</c:v>
                </c:pt>
                <c:pt idx="1">
                  <c:v>15.56</c:v>
                </c:pt>
                <c:pt idx="2">
                  <c:v>16.63</c:v>
                </c:pt>
                <c:pt idx="3">
                  <c:v>17.59</c:v>
                </c:pt>
              </c:numCache>
            </c:numRef>
          </c:xVal>
          <c:yVal>
            <c:numRef>
              <c:f>'1.9K'!$J$27:$J$30</c:f>
              <c:numCache>
                <c:formatCode>General</c:formatCode>
                <c:ptCount val="4"/>
                <c:pt idx="0">
                  <c:v>6026.943783212263</c:v>
                </c:pt>
                <c:pt idx="1">
                  <c:v>7589.9761677657543</c:v>
                </c:pt>
                <c:pt idx="2">
                  <c:v>9465.1727658813252</c:v>
                </c:pt>
                <c:pt idx="3">
                  <c:v>13561.121058494778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'1.9K'!$H$26</c:f>
              <c:strCache>
                <c:ptCount val="1"/>
                <c:pt idx="0">
                  <c:v>B15%</c:v>
                </c:pt>
              </c:strCache>
            </c:strRef>
          </c:tx>
          <c:spPr>
            <a:ln w="19050" cap="rnd">
              <a:solidFill>
                <a:schemeClr val="accent5"/>
              </a:solidFill>
              <a:prstDash val="sysDash"/>
              <a:round/>
            </a:ln>
            <a:effectLst/>
          </c:spPr>
          <c:marker>
            <c:symbol val="diamond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'1.9K'!$H$27:$H$30</c:f>
              <c:numCache>
                <c:formatCode>General</c:formatCode>
                <c:ptCount val="4"/>
                <c:pt idx="0">
                  <c:v>13.7</c:v>
                </c:pt>
                <c:pt idx="1">
                  <c:v>14.73</c:v>
                </c:pt>
                <c:pt idx="2">
                  <c:v>15.74</c:v>
                </c:pt>
                <c:pt idx="3">
                  <c:v>16.63</c:v>
                </c:pt>
              </c:numCache>
            </c:numRef>
          </c:xVal>
          <c:yVal>
            <c:numRef>
              <c:f>'1.9K'!$J$27:$J$30</c:f>
              <c:numCache>
                <c:formatCode>General</c:formatCode>
                <c:ptCount val="4"/>
                <c:pt idx="0">
                  <c:v>6026.943783212263</c:v>
                </c:pt>
                <c:pt idx="1">
                  <c:v>7589.9761677657543</c:v>
                </c:pt>
                <c:pt idx="2">
                  <c:v>9465.1727658813252</c:v>
                </c:pt>
                <c:pt idx="3">
                  <c:v>13561.121058494778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'1.9K'!$I$26</c:f>
              <c:strCache>
                <c:ptCount val="1"/>
                <c:pt idx="0">
                  <c:v>B20%</c:v>
                </c:pt>
              </c:strCache>
            </c:strRef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diamond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'1.9K'!$I$27:$I$30</c:f>
              <c:numCache>
                <c:formatCode>General</c:formatCode>
                <c:ptCount val="4"/>
                <c:pt idx="0">
                  <c:v>12.92</c:v>
                </c:pt>
                <c:pt idx="1">
                  <c:v>13.9</c:v>
                </c:pt>
                <c:pt idx="2">
                  <c:v>14.83</c:v>
                </c:pt>
                <c:pt idx="3">
                  <c:v>15.66</c:v>
                </c:pt>
              </c:numCache>
            </c:numRef>
          </c:xVal>
          <c:yVal>
            <c:numRef>
              <c:f>'1.9K'!$J$27:$J$30</c:f>
              <c:numCache>
                <c:formatCode>General</c:formatCode>
                <c:ptCount val="4"/>
                <c:pt idx="0">
                  <c:v>6026.943783212263</c:v>
                </c:pt>
                <c:pt idx="1">
                  <c:v>7589.9761677657543</c:v>
                </c:pt>
                <c:pt idx="2">
                  <c:v>9465.1727658813252</c:v>
                </c:pt>
                <c:pt idx="3">
                  <c:v>13561.121058494778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5166560"/>
        <c:axId val="245166952"/>
      </c:scatterChart>
      <c:valAx>
        <c:axId val="245166560"/>
        <c:scaling>
          <c:orientation val="minMax"/>
          <c:max val="18"/>
          <c:min val="1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Operational field in 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166952"/>
        <c:crosses val="autoZero"/>
        <c:crossBetween val="midCat"/>
      </c:valAx>
      <c:valAx>
        <c:axId val="245166952"/>
        <c:scaling>
          <c:orientation val="minMax"/>
          <c:max val="2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Conductor mass in 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1665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Temperature</a:t>
            </a:r>
            <a:r>
              <a:rPr lang="en-GB" baseline="0"/>
              <a:t> </a:t>
            </a:r>
            <a:r>
              <a:rPr lang="en-GB"/>
              <a:t>4.2 K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2"/>
          <c:order val="0"/>
          <c:tx>
            <c:strRef>
              <c:f>'4.2K'!$D$38</c:f>
              <c:strCache>
                <c:ptCount val="1"/>
                <c:pt idx="0">
                  <c:v>C20%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'4.2K'!$D$39:$D$45</c:f>
              <c:numCache>
                <c:formatCode>General</c:formatCode>
                <c:ptCount val="7"/>
                <c:pt idx="0">
                  <c:v>15.52</c:v>
                </c:pt>
                <c:pt idx="1">
                  <c:v>15.040000000000001</c:v>
                </c:pt>
                <c:pt idx="2">
                  <c:v>14.719999999999999</c:v>
                </c:pt>
                <c:pt idx="3">
                  <c:v>14.32</c:v>
                </c:pt>
                <c:pt idx="4">
                  <c:v>13.92</c:v>
                </c:pt>
                <c:pt idx="5">
                  <c:v>13.280000000000001</c:v>
                </c:pt>
                <c:pt idx="6">
                  <c:v>12.240000000000002</c:v>
                </c:pt>
              </c:numCache>
            </c:numRef>
          </c:xVal>
          <c:yVal>
            <c:numRef>
              <c:f>'4.2K'!$E$39:$E$45</c:f>
              <c:numCache>
                <c:formatCode>0</c:formatCode>
                <c:ptCount val="7"/>
                <c:pt idx="0">
                  <c:v>20811.266315629662</c:v>
                </c:pt>
                <c:pt idx="1">
                  <c:v>15852.136046174241</c:v>
                </c:pt>
                <c:pt idx="2">
                  <c:v>12349.430028069801</c:v>
                </c:pt>
                <c:pt idx="3">
                  <c:v>10633.377372255953</c:v>
                </c:pt>
                <c:pt idx="4">
                  <c:v>9270.328248825841</c:v>
                </c:pt>
                <c:pt idx="5">
                  <c:v>7072.5965794690192</c:v>
                </c:pt>
                <c:pt idx="6">
                  <c:v>5489.7742891032276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'4.2K'!$C$38</c:f>
              <c:strCache>
                <c:ptCount val="1"/>
                <c:pt idx="0">
                  <c:v>C15%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'4.2K'!$C$39:$C$45</c:f>
              <c:numCache>
                <c:formatCode>General</c:formatCode>
                <c:ptCount val="7"/>
                <c:pt idx="0">
                  <c:v>16.489999999999998</c:v>
                </c:pt>
                <c:pt idx="1">
                  <c:v>15.98</c:v>
                </c:pt>
                <c:pt idx="2">
                  <c:v>15.639999999999999</c:v>
                </c:pt>
                <c:pt idx="3">
                  <c:v>15.214999999999998</c:v>
                </c:pt>
                <c:pt idx="4">
                  <c:v>14.79</c:v>
                </c:pt>
                <c:pt idx="5">
                  <c:v>14.110000000000001</c:v>
                </c:pt>
                <c:pt idx="6">
                  <c:v>13.005000000000001</c:v>
                </c:pt>
              </c:numCache>
            </c:numRef>
          </c:xVal>
          <c:yVal>
            <c:numRef>
              <c:f>'4.2K'!$E$39:$E$45</c:f>
              <c:numCache>
                <c:formatCode>0</c:formatCode>
                <c:ptCount val="7"/>
                <c:pt idx="0">
                  <c:v>20811.266315629662</c:v>
                </c:pt>
                <c:pt idx="1">
                  <c:v>15852.136046174241</c:v>
                </c:pt>
                <c:pt idx="2">
                  <c:v>12349.430028069801</c:v>
                </c:pt>
                <c:pt idx="3">
                  <c:v>10633.377372255953</c:v>
                </c:pt>
                <c:pt idx="4">
                  <c:v>9270.328248825841</c:v>
                </c:pt>
                <c:pt idx="5">
                  <c:v>7072.5965794690192</c:v>
                </c:pt>
                <c:pt idx="6">
                  <c:v>5489.7742891032276</c:v>
                </c:pt>
              </c:numCache>
            </c:numRef>
          </c:yVal>
          <c:smooth val="1"/>
        </c:ser>
        <c:ser>
          <c:idx val="0"/>
          <c:order val="2"/>
          <c:tx>
            <c:strRef>
              <c:f>'4.2K'!$B$38</c:f>
              <c:strCache>
                <c:ptCount val="1"/>
                <c:pt idx="0">
                  <c:v>C10%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'4.2K'!$B$39:$B$45</c:f>
              <c:numCache>
                <c:formatCode>General</c:formatCode>
                <c:ptCount val="7"/>
                <c:pt idx="0">
                  <c:v>17.46</c:v>
                </c:pt>
                <c:pt idx="1">
                  <c:v>16.920000000000002</c:v>
                </c:pt>
                <c:pt idx="2">
                  <c:v>16.559999999999999</c:v>
                </c:pt>
                <c:pt idx="3">
                  <c:v>16.11</c:v>
                </c:pt>
                <c:pt idx="4">
                  <c:v>15.659999999999998</c:v>
                </c:pt>
                <c:pt idx="5">
                  <c:v>14.940000000000001</c:v>
                </c:pt>
                <c:pt idx="6">
                  <c:v>13.770000000000001</c:v>
                </c:pt>
              </c:numCache>
            </c:numRef>
          </c:xVal>
          <c:yVal>
            <c:numRef>
              <c:f>'4.2K'!$E$39:$E$45</c:f>
              <c:numCache>
                <c:formatCode>0</c:formatCode>
                <c:ptCount val="7"/>
                <c:pt idx="0">
                  <c:v>20811.266315629662</c:v>
                </c:pt>
                <c:pt idx="1">
                  <c:v>15852.136046174241</c:v>
                </c:pt>
                <c:pt idx="2">
                  <c:v>12349.430028069801</c:v>
                </c:pt>
                <c:pt idx="3">
                  <c:v>10633.377372255953</c:v>
                </c:pt>
                <c:pt idx="4">
                  <c:v>9270.328248825841</c:v>
                </c:pt>
                <c:pt idx="5">
                  <c:v>7072.5965794690192</c:v>
                </c:pt>
                <c:pt idx="6">
                  <c:v>5489.7742891032276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'4.2K'!$I$38</c:f>
              <c:strCache>
                <c:ptCount val="1"/>
                <c:pt idx="0">
                  <c:v>B10%</c:v>
                </c:pt>
              </c:strCache>
            </c:strRef>
          </c:tx>
          <c:spPr>
            <a:ln w="19050" cap="rnd">
              <a:solidFill>
                <a:schemeClr val="accent4"/>
              </a:solidFill>
              <a:prstDash val="sysDash"/>
              <a:round/>
            </a:ln>
            <a:effectLst/>
          </c:spPr>
          <c:marker>
            <c:symbol val="diamond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'4.2K'!$I$39:$I$42</c:f>
              <c:numCache>
                <c:formatCode>General</c:formatCode>
                <c:ptCount val="4"/>
                <c:pt idx="0">
                  <c:v>13.91</c:v>
                </c:pt>
                <c:pt idx="1">
                  <c:v>15.25</c:v>
                </c:pt>
                <c:pt idx="2">
                  <c:v>15.71</c:v>
                </c:pt>
                <c:pt idx="3">
                  <c:v>16.39</c:v>
                </c:pt>
              </c:numCache>
            </c:numRef>
          </c:xVal>
          <c:yVal>
            <c:numRef>
              <c:f>'4.2K'!$L$39:$L$42</c:f>
              <c:numCache>
                <c:formatCode>General</c:formatCode>
                <c:ptCount val="4"/>
                <c:pt idx="0">
                  <c:v>5947.4100910201751</c:v>
                </c:pt>
                <c:pt idx="1">
                  <c:v>9133.4015438641018</c:v>
                </c:pt>
                <c:pt idx="2">
                  <c:v>11148.05851790871</c:v>
                </c:pt>
                <c:pt idx="3">
                  <c:v>15074.693658561808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'4.2K'!$J$38</c:f>
              <c:strCache>
                <c:ptCount val="1"/>
                <c:pt idx="0">
                  <c:v>B15%</c:v>
                </c:pt>
              </c:strCache>
            </c:strRef>
          </c:tx>
          <c:spPr>
            <a:ln w="19050" cap="rnd">
              <a:solidFill>
                <a:schemeClr val="accent5"/>
              </a:solidFill>
              <a:prstDash val="sysDash"/>
              <a:round/>
            </a:ln>
            <a:effectLst/>
          </c:spPr>
          <c:marker>
            <c:symbol val="diamond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'4.2K'!$J$39:$J$42</c:f>
              <c:numCache>
                <c:formatCode>General</c:formatCode>
                <c:ptCount val="4"/>
                <c:pt idx="0">
                  <c:v>13.4</c:v>
                </c:pt>
                <c:pt idx="1">
                  <c:v>14.6</c:v>
                </c:pt>
                <c:pt idx="2">
                  <c:v>14.86</c:v>
                </c:pt>
                <c:pt idx="3">
                  <c:v>15.5</c:v>
                </c:pt>
              </c:numCache>
            </c:numRef>
          </c:xVal>
          <c:yVal>
            <c:numRef>
              <c:f>'4.2K'!$M$39:$M$42</c:f>
              <c:numCache>
                <c:formatCode>General</c:formatCode>
                <c:ptCount val="4"/>
                <c:pt idx="0">
                  <c:v>6082.1529912306814</c:v>
                </c:pt>
                <c:pt idx="1">
                  <c:v>9133.4015438641018</c:v>
                </c:pt>
                <c:pt idx="2">
                  <c:v>11148.05851790871</c:v>
                </c:pt>
                <c:pt idx="3">
                  <c:v>15074.693658561808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'4.2K'!$K$38</c:f>
              <c:strCache>
                <c:ptCount val="1"/>
                <c:pt idx="0">
                  <c:v>B20%</c:v>
                </c:pt>
              </c:strCache>
            </c:strRef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diamond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'4.2K'!$K$39:$K$42</c:f>
              <c:numCache>
                <c:formatCode>General</c:formatCode>
                <c:ptCount val="4"/>
                <c:pt idx="0">
                  <c:v>12.67</c:v>
                </c:pt>
                <c:pt idx="1">
                  <c:v>13.75</c:v>
                </c:pt>
                <c:pt idx="2">
                  <c:v>14.01</c:v>
                </c:pt>
                <c:pt idx="3">
                  <c:v>14.6</c:v>
                </c:pt>
              </c:numCache>
            </c:numRef>
          </c:xVal>
          <c:yVal>
            <c:numRef>
              <c:f>'4.2K'!$N$39:$N$42</c:f>
              <c:numCache>
                <c:formatCode>General</c:formatCode>
                <c:ptCount val="4"/>
                <c:pt idx="0">
                  <c:v>6082.1529912306814</c:v>
                </c:pt>
                <c:pt idx="1">
                  <c:v>9133.4015438641018</c:v>
                </c:pt>
                <c:pt idx="2">
                  <c:v>11148.05851790871</c:v>
                </c:pt>
                <c:pt idx="3">
                  <c:v>15074.693658561808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5168520"/>
        <c:axId val="245168912"/>
      </c:scatterChart>
      <c:valAx>
        <c:axId val="245168520"/>
        <c:scaling>
          <c:orientation val="minMax"/>
          <c:max val="18"/>
          <c:min val="1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Operational field</a:t>
                </a:r>
                <a:r>
                  <a:rPr lang="en-GB" baseline="0"/>
                  <a:t> in T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168912"/>
        <c:crosses val="autoZero"/>
        <c:crossBetween val="midCat"/>
      </c:valAx>
      <c:valAx>
        <c:axId val="245168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Conductor mass in 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1685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Temperature</a:t>
            </a:r>
            <a:r>
              <a:rPr lang="en-US" baseline="0"/>
              <a:t> </a:t>
            </a:r>
            <a:r>
              <a:rPr lang="en-US"/>
              <a:t>1.9 K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1"/>
          <c:order val="0"/>
          <c:tx>
            <c:strRef>
              <c:f>'1.9K'!$F$33</c:f>
              <c:strCache>
                <c:ptCount val="1"/>
                <c:pt idx="0">
                  <c:v>C: Cable Mass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'1.9K'!$D$34:$D$39</c:f>
              <c:numCache>
                <c:formatCode>General</c:formatCode>
                <c:ptCount val="6"/>
                <c:pt idx="0">
                  <c:v>20</c:v>
                </c:pt>
                <c:pt idx="1">
                  <c:v>19.5</c:v>
                </c:pt>
                <c:pt idx="2">
                  <c:v>18.899999999999999</c:v>
                </c:pt>
                <c:pt idx="3">
                  <c:v>17.399999999999999</c:v>
                </c:pt>
                <c:pt idx="4">
                  <c:v>16.399999999999999</c:v>
                </c:pt>
                <c:pt idx="5">
                  <c:v>15.1</c:v>
                </c:pt>
              </c:numCache>
            </c:numRef>
          </c:xVal>
          <c:yVal>
            <c:numRef>
              <c:f>'1.9K'!$F$34:$F$39</c:f>
              <c:numCache>
                <c:formatCode>0</c:formatCode>
                <c:ptCount val="6"/>
                <c:pt idx="0">
                  <c:v>12661.439601854137</c:v>
                </c:pt>
                <c:pt idx="1">
                  <c:v>11075.201148271726</c:v>
                </c:pt>
                <c:pt idx="2">
                  <c:v>9547.0374693718022</c:v>
                </c:pt>
                <c:pt idx="3">
                  <c:v>6901.7884186381798</c:v>
                </c:pt>
                <c:pt idx="4">
                  <c:v>5594.5366277461435</c:v>
                </c:pt>
                <c:pt idx="5">
                  <c:v>4445.5670658906865</c:v>
                </c:pt>
              </c:numCache>
            </c:numRef>
          </c:yVal>
          <c:smooth val="1"/>
        </c:ser>
        <c:ser>
          <c:idx val="0"/>
          <c:order val="1"/>
          <c:tx>
            <c:strRef>
              <c:f>'1.9K'!$E$33</c:f>
              <c:strCache>
                <c:ptCount val="1"/>
                <c:pt idx="0">
                  <c:v>C: Non-Cu/Cu 1:1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'1.9K'!$D$34:$D$39</c:f>
              <c:numCache>
                <c:formatCode>General</c:formatCode>
                <c:ptCount val="6"/>
                <c:pt idx="0">
                  <c:v>20</c:v>
                </c:pt>
                <c:pt idx="1">
                  <c:v>19.5</c:v>
                </c:pt>
                <c:pt idx="2">
                  <c:v>18.899999999999999</c:v>
                </c:pt>
                <c:pt idx="3">
                  <c:v>17.399999999999999</c:v>
                </c:pt>
                <c:pt idx="4">
                  <c:v>16.399999999999999</c:v>
                </c:pt>
                <c:pt idx="5">
                  <c:v>15.1</c:v>
                </c:pt>
              </c:numCache>
            </c:numRef>
          </c:xVal>
          <c:yVal>
            <c:numRef>
              <c:f>'1.9K'!$E$34:$E$39</c:f>
              <c:numCache>
                <c:formatCode>0</c:formatCode>
                <c:ptCount val="6"/>
                <c:pt idx="0">
                  <c:v>10562.776665779205</c:v>
                </c:pt>
                <c:pt idx="1">
                  <c:v>9196.3113791324758</c:v>
                </c:pt>
                <c:pt idx="2">
                  <c:v>7442.6809279358422</c:v>
                </c:pt>
                <c:pt idx="3">
                  <c:v>4960.2689905276202</c:v>
                </c:pt>
                <c:pt idx="4">
                  <c:v>3530.0353238373791</c:v>
                </c:pt>
                <c:pt idx="5">
                  <c:v>2430.0307680867641</c:v>
                </c:pt>
              </c:numCache>
            </c:numRef>
          </c:yVal>
          <c:smooth val="1"/>
        </c:ser>
        <c:ser>
          <c:idx val="3"/>
          <c:order val="2"/>
          <c:tx>
            <c:strRef>
              <c:f>'1.9K'!$I$33</c:f>
              <c:strCache>
                <c:ptCount val="1"/>
                <c:pt idx="0">
                  <c:v>B: Cable Mass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diamond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'1.9K'!$G$34:$G$37</c:f>
              <c:numCache>
                <c:formatCode>General</c:formatCode>
                <c:ptCount val="4"/>
                <c:pt idx="0">
                  <c:v>16.066666666666666</c:v>
                </c:pt>
                <c:pt idx="1">
                  <c:v>17.288888888888888</c:v>
                </c:pt>
                <c:pt idx="2">
                  <c:v>18.477777777777778</c:v>
                </c:pt>
                <c:pt idx="3">
                  <c:v>19.544444444444444</c:v>
                </c:pt>
              </c:numCache>
            </c:numRef>
          </c:xVal>
          <c:yVal>
            <c:numRef>
              <c:f>'1.9K'!$I$34:$I$37</c:f>
              <c:numCache>
                <c:formatCode>General</c:formatCode>
                <c:ptCount val="4"/>
                <c:pt idx="0">
                  <c:v>6026.943783212263</c:v>
                </c:pt>
                <c:pt idx="1">
                  <c:v>7589.9761677657543</c:v>
                </c:pt>
                <c:pt idx="2">
                  <c:v>9465.1727658813252</c:v>
                </c:pt>
                <c:pt idx="3">
                  <c:v>13561.121058494778</c:v>
                </c:pt>
              </c:numCache>
            </c:numRef>
          </c:yVal>
          <c:smooth val="1"/>
        </c:ser>
        <c:ser>
          <c:idx val="2"/>
          <c:order val="3"/>
          <c:tx>
            <c:strRef>
              <c:f>'1.9K'!$H$33</c:f>
              <c:strCache>
                <c:ptCount val="1"/>
                <c:pt idx="0">
                  <c:v>B: Non-Cu/Cu 1:1</c:v>
                </c:pt>
              </c:strCache>
            </c:strRef>
          </c:tx>
          <c:spPr>
            <a:ln w="19050" cap="rnd">
              <a:solidFill>
                <a:schemeClr val="accent4"/>
              </a:solidFill>
              <a:prstDash val="sysDash"/>
              <a:round/>
            </a:ln>
            <a:effectLst/>
          </c:spPr>
          <c:marker>
            <c:symbol val="diamond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'1.9K'!$G$34:$G$37</c:f>
              <c:numCache>
                <c:formatCode>General</c:formatCode>
                <c:ptCount val="4"/>
                <c:pt idx="0">
                  <c:v>16.066666666666666</c:v>
                </c:pt>
                <c:pt idx="1">
                  <c:v>17.288888888888888</c:v>
                </c:pt>
                <c:pt idx="2">
                  <c:v>18.477777777777778</c:v>
                </c:pt>
                <c:pt idx="3">
                  <c:v>19.544444444444444</c:v>
                </c:pt>
              </c:numCache>
            </c:numRef>
          </c:xVal>
          <c:yVal>
            <c:numRef>
              <c:f>'1.9K'!$H$34:$H$37</c:f>
              <c:numCache>
                <c:formatCode>General</c:formatCode>
                <c:ptCount val="4"/>
                <c:pt idx="0">
                  <c:v>3934.5116402902845</c:v>
                </c:pt>
                <c:pt idx="1">
                  <c:v>5646.0883495522394</c:v>
                </c:pt>
                <c:pt idx="2">
                  <c:v>7416.0683910170337</c:v>
                </c:pt>
                <c:pt idx="3">
                  <c:v>13561.121058494778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5169304"/>
        <c:axId val="245169696"/>
      </c:scatterChart>
      <c:valAx>
        <c:axId val="245169304"/>
        <c:scaling>
          <c:orientation val="minMax"/>
          <c:max val="20"/>
          <c:min val="1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Short sample magnetic field in 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169696"/>
        <c:crosses val="autoZero"/>
        <c:crossBetween val="midCat"/>
      </c:valAx>
      <c:valAx>
        <c:axId val="245169696"/>
        <c:scaling>
          <c:orientation val="minMax"/>
          <c:max val="2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Conductor mass in 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1693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Temperature 4.2 K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'4.2K'!$I$82</c:f>
              <c:strCache>
                <c:ptCount val="1"/>
                <c:pt idx="0">
                  <c:v>C: Cable Mass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'4.2K'!$G$83:$G$89</c:f>
              <c:numCache>
                <c:formatCode>General</c:formatCode>
                <c:ptCount val="7"/>
                <c:pt idx="0">
                  <c:v>19.400000000000002</c:v>
                </c:pt>
                <c:pt idx="1">
                  <c:v>18.8</c:v>
                </c:pt>
                <c:pt idx="2">
                  <c:v>18.399999999999999</c:v>
                </c:pt>
                <c:pt idx="3">
                  <c:v>17.899999999999999</c:v>
                </c:pt>
                <c:pt idx="4">
                  <c:v>17.399999999999999</c:v>
                </c:pt>
                <c:pt idx="5">
                  <c:v>16.600000000000001</c:v>
                </c:pt>
                <c:pt idx="6">
                  <c:v>15.3</c:v>
                </c:pt>
              </c:numCache>
            </c:numRef>
          </c:xVal>
          <c:yVal>
            <c:numRef>
              <c:f>'4.2K'!$I$83:$I$89</c:f>
              <c:numCache>
                <c:formatCode>0</c:formatCode>
                <c:ptCount val="7"/>
                <c:pt idx="0">
                  <c:v>20811.266315629662</c:v>
                </c:pt>
                <c:pt idx="1">
                  <c:v>15852.136046174241</c:v>
                </c:pt>
                <c:pt idx="2">
                  <c:v>12349.430028069801</c:v>
                </c:pt>
                <c:pt idx="3">
                  <c:v>10633.377372255953</c:v>
                </c:pt>
                <c:pt idx="4">
                  <c:v>9270.328248825841</c:v>
                </c:pt>
                <c:pt idx="5">
                  <c:v>7072.5965794690192</c:v>
                </c:pt>
                <c:pt idx="6">
                  <c:v>5489.7742891032276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'4.2K'!$H$82</c:f>
              <c:strCache>
                <c:ptCount val="1"/>
                <c:pt idx="0">
                  <c:v>C: Non-Cu/Cu 1:1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'4.2K'!$G$83:$G$89</c:f>
              <c:numCache>
                <c:formatCode>General</c:formatCode>
                <c:ptCount val="7"/>
                <c:pt idx="0">
                  <c:v>19.400000000000002</c:v>
                </c:pt>
                <c:pt idx="1">
                  <c:v>18.8</c:v>
                </c:pt>
                <c:pt idx="2">
                  <c:v>18.399999999999999</c:v>
                </c:pt>
                <c:pt idx="3">
                  <c:v>17.899999999999999</c:v>
                </c:pt>
                <c:pt idx="4">
                  <c:v>17.399999999999999</c:v>
                </c:pt>
                <c:pt idx="5">
                  <c:v>16.600000000000001</c:v>
                </c:pt>
                <c:pt idx="6">
                  <c:v>15.3</c:v>
                </c:pt>
              </c:numCache>
            </c:numRef>
          </c:xVal>
          <c:yVal>
            <c:numRef>
              <c:f>'4.2K'!$H$83:$H$89</c:f>
              <c:numCache>
                <c:formatCode>0</c:formatCode>
                <c:ptCount val="7"/>
                <c:pt idx="0">
                  <c:v>19349.148458917665</c:v>
                </c:pt>
                <c:pt idx="1">
                  <c:v>14081.424778894527</c:v>
                </c:pt>
                <c:pt idx="2">
                  <c:v>10744.9720373321</c:v>
                </c:pt>
                <c:pt idx="3">
                  <c:v>8973.1220489801781</c:v>
                </c:pt>
                <c:pt idx="4">
                  <c:v>7736.47096456489</c:v>
                </c:pt>
                <c:pt idx="5">
                  <c:v>5415.7574194098643</c:v>
                </c:pt>
                <c:pt idx="6">
                  <c:v>3696.2886003793983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'4.2K'!$L$82</c:f>
              <c:strCache>
                <c:ptCount val="1"/>
                <c:pt idx="0">
                  <c:v>B: Cable Mass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diamond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'4.2K'!$J$83:$J$86</c:f>
              <c:numCache>
                <c:formatCode>General</c:formatCode>
                <c:ptCount val="4"/>
                <c:pt idx="0">
                  <c:v>15.455555555555556</c:v>
                </c:pt>
                <c:pt idx="1">
                  <c:v>16.944444444444443</c:v>
                </c:pt>
                <c:pt idx="2">
                  <c:v>17.455555555555556</c:v>
                </c:pt>
                <c:pt idx="3">
                  <c:v>18.211111111111112</c:v>
                </c:pt>
              </c:numCache>
            </c:numRef>
          </c:xVal>
          <c:yVal>
            <c:numRef>
              <c:f>'4.2K'!$L$83:$L$86</c:f>
              <c:numCache>
                <c:formatCode>General</c:formatCode>
                <c:ptCount val="4"/>
                <c:pt idx="0">
                  <c:v>5947.4100910201751</c:v>
                </c:pt>
                <c:pt idx="1">
                  <c:v>9133.4015438641018</c:v>
                </c:pt>
                <c:pt idx="2">
                  <c:v>11148.05851790871</c:v>
                </c:pt>
                <c:pt idx="3">
                  <c:v>15074.693658561808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'4.2K'!$K$82</c:f>
              <c:strCache>
                <c:ptCount val="1"/>
                <c:pt idx="0">
                  <c:v>B: Non-Cu/Cu 1:1</c:v>
                </c:pt>
              </c:strCache>
            </c:strRef>
          </c:tx>
          <c:spPr>
            <a:ln w="19050" cap="rnd">
              <a:solidFill>
                <a:schemeClr val="accent4"/>
              </a:solidFill>
              <a:prstDash val="sysDash"/>
              <a:round/>
            </a:ln>
            <a:effectLst/>
          </c:spPr>
          <c:marker>
            <c:symbol val="diamond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'4.2K'!$J$83:$J$86</c:f>
              <c:numCache>
                <c:formatCode>General</c:formatCode>
                <c:ptCount val="4"/>
                <c:pt idx="0">
                  <c:v>15.455555555555556</c:v>
                </c:pt>
                <c:pt idx="1">
                  <c:v>16.944444444444443</c:v>
                </c:pt>
                <c:pt idx="2">
                  <c:v>17.455555555555556</c:v>
                </c:pt>
                <c:pt idx="3">
                  <c:v>18.211111111111112</c:v>
                </c:pt>
              </c:numCache>
            </c:numRef>
          </c:xVal>
          <c:yVal>
            <c:numRef>
              <c:f>'4.2K'!$K$83:$K$86</c:f>
              <c:numCache>
                <c:formatCode>General</c:formatCode>
                <c:ptCount val="4"/>
                <c:pt idx="0">
                  <c:v>4859.73709566666</c:v>
                </c:pt>
                <c:pt idx="1">
                  <c:v>9133.4015438641018</c:v>
                </c:pt>
                <c:pt idx="2">
                  <c:v>11148.05851790871</c:v>
                </c:pt>
                <c:pt idx="3">
                  <c:v>15074.693658561808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0066568"/>
        <c:axId val="250066960"/>
      </c:scatterChart>
      <c:valAx>
        <c:axId val="250066568"/>
        <c:scaling>
          <c:orientation val="minMax"/>
          <c:max val="20"/>
          <c:min val="1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Short sample magnetic field in 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066960"/>
        <c:crosses val="autoZero"/>
        <c:crossBetween val="midCat"/>
      </c:valAx>
      <c:valAx>
        <c:axId val="250066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Conductor mass in 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0665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Constant enthalpy margin in magnet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Enthalpy!$F$5</c:f>
              <c:strCache>
                <c:ptCount val="1"/>
                <c:pt idx="0">
                  <c:v>8.8% (4.2 K)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Enthalpy!$H$3:$H$5</c:f>
              <c:numCache>
                <c:formatCode>General</c:formatCode>
                <c:ptCount val="3"/>
                <c:pt idx="0">
                  <c:v>1.9</c:v>
                </c:pt>
                <c:pt idx="1">
                  <c:v>4.2</c:v>
                </c:pt>
                <c:pt idx="2">
                  <c:v>4.7</c:v>
                </c:pt>
              </c:numCache>
            </c:numRef>
          </c:xVal>
          <c:yVal>
            <c:numRef>
              <c:f>Enthalpy!$R$3:$R$5</c:f>
              <c:numCache>
                <c:formatCode>0</c:formatCode>
                <c:ptCount val="3"/>
                <c:pt idx="0">
                  <c:v>7754.4551884800021</c:v>
                </c:pt>
                <c:pt idx="1">
                  <c:v>9793.3724528640014</c:v>
                </c:pt>
                <c:pt idx="2">
                  <c:v>10650.937769472002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Enthalpy!$F$31</c:f>
              <c:strCache>
                <c:ptCount val="1"/>
                <c:pt idx="0">
                  <c:v>15% (1.9 K)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Enthalpy!$H$31:$H$32</c:f>
              <c:numCache>
                <c:formatCode>General</c:formatCode>
                <c:ptCount val="2"/>
                <c:pt idx="0">
                  <c:v>1.9</c:v>
                </c:pt>
                <c:pt idx="1">
                  <c:v>4.2</c:v>
                </c:pt>
              </c:numCache>
            </c:numRef>
          </c:xVal>
          <c:yVal>
            <c:numRef>
              <c:f>Enthalpy!$R$31:$R$33</c:f>
              <c:numCache>
                <c:formatCode>0</c:formatCode>
                <c:ptCount val="3"/>
                <c:pt idx="0">
                  <c:v>8954.5773757440002</c:v>
                </c:pt>
                <c:pt idx="1">
                  <c:v>12031.723511808004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0313912"/>
        <c:axId val="160314304"/>
      </c:scatterChart>
      <c:valAx>
        <c:axId val="160313912"/>
        <c:scaling>
          <c:orientation val="minMax"/>
          <c:max val="4.7"/>
          <c:min val="1.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Temperature in K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314304"/>
        <c:crosses val="autoZero"/>
        <c:crossBetween val="midCat"/>
        <c:majorUnit val="0.4"/>
      </c:valAx>
      <c:valAx>
        <c:axId val="160314304"/>
        <c:scaling>
          <c:orientation val="minMax"/>
          <c:max val="13000"/>
          <c:min val="6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Conductor mass in 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3139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0.73021</cdr:x>
      <cdr:y>0.17188</cdr:y>
    </cdr:from>
    <cdr:to>
      <cdr:x>0.93021</cdr:x>
      <cdr:y>0.50521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38513" y="47148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100"/>
            <a:t>11.2%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6400" cy="49847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2"/>
            <a:ext cx="2946400" cy="49847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3F5B3BF-D9F3-4E95-B71D-1E367DE8B973}" type="datetimeFigureOut">
              <a:rPr lang="en-GB" smtClean="0"/>
              <a:t>04/04/2016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9751"/>
            <a:ext cx="2946400" cy="49847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1"/>
            <a:ext cx="2946400" cy="49847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C41F9635-494B-4BBC-A0A9-927193F26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530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4/4/2016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693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668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8207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1718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6514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7473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1826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7276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98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91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519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329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370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2028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364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643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023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524BE-1E9D-4408-B69F-D17CE857AF14}" type="datetime1">
              <a:rPr lang="en-US" smtClean="0"/>
              <a:t>4/4/2016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828CD-5C1F-4BEB-B297-998A7EF950BC}" type="datetime1">
              <a:rPr lang="en-US" smtClean="0"/>
              <a:t>4/4/2016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75AA-D988-44BB-AEBB-D9265FB6E213}" type="datetime1">
              <a:rPr lang="en-US" smtClean="0"/>
              <a:t>4/4/2016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DBB08-84CC-4F99-BE99-49090A071429}" type="datetime1">
              <a:rPr lang="en-US" smtClean="0"/>
              <a:t>4/4/2016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6B4DF-9D55-49F2-A805-76ED38ECF280}" type="datetime1">
              <a:rPr lang="en-US" smtClean="0"/>
              <a:t>4/4/2016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964D4-7A68-4F9C-8E42-3006D75262D2}" type="datetime1">
              <a:rPr lang="en-US" smtClean="0"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61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63234-0300-4B12-A1D4-ABA341ADEFFE}" type="datetime1">
              <a:rPr lang="en-US" smtClean="0"/>
              <a:t>4/4/2016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66C0B-3839-4628-B3D2-D8560CF5D8C5}" type="datetime1">
              <a:rPr lang="en-US" smtClean="0"/>
              <a:t>4/4/2016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CBCD2-BE27-4B81-9ED6-8BDEADAFA146}" type="datetime1">
              <a:rPr lang="en-US" smtClean="0"/>
              <a:t>4/4/2016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67B84-611B-4F9D-AEAE-AB5E7C494951}" type="datetime1">
              <a:rPr lang="en-US" smtClean="0"/>
              <a:t>4/4/2016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2EF64-6BBD-421B-9C9F-90860407EE16}" type="datetime1">
              <a:rPr lang="en-US" smtClean="0"/>
              <a:t>4/4/2016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9144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C99F6-77AA-4A88-A543-7DB6D9FAFB57}" type="datetime1">
              <a:rPr lang="en-US" smtClean="0"/>
              <a:t>4/4/2016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877953"/>
            <a:ext cx="9119121" cy="3360874"/>
          </a:xfrm>
        </p:spPr>
        <p:txBody>
          <a:bodyPr>
            <a:normAutofit/>
          </a:bodyPr>
          <a:lstStyle/>
          <a:p>
            <a:pPr algn="r"/>
            <a:r>
              <a:rPr lang="en-GB" sz="4000" dirty="0" smtClean="0"/>
              <a:t>Magnet cost model and targets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597144" y="3791415"/>
            <a:ext cx="8100640" cy="1617454"/>
          </a:xfrm>
        </p:spPr>
        <p:txBody>
          <a:bodyPr>
            <a:normAutofit/>
          </a:bodyPr>
          <a:lstStyle/>
          <a:p>
            <a:pPr algn="r"/>
            <a:r>
              <a:rPr lang="en-US" b="1" dirty="0" smtClean="0"/>
              <a:t>D. Schoerling, CERN</a:t>
            </a:r>
          </a:p>
          <a:p>
            <a:pPr algn="r"/>
            <a:r>
              <a:rPr lang="en-US" b="1" dirty="0"/>
              <a:t>Maria Durante, Clement Lorin, CEA</a:t>
            </a:r>
          </a:p>
          <a:p>
            <a:pPr algn="r"/>
            <a:r>
              <a:rPr lang="en-US" b="1" dirty="0" smtClean="0"/>
              <a:t>Teresa Martinez, Fernando Toral, CIEMAT</a:t>
            </a:r>
          </a:p>
          <a:p>
            <a:pPr algn="r"/>
            <a:r>
              <a:rPr lang="en-US" dirty="0" smtClean="0"/>
              <a:t>April 14</a:t>
            </a:r>
            <a:r>
              <a:rPr lang="en-US" baseline="30000" dirty="0" smtClean="0"/>
              <a:t>th</a:t>
            </a:r>
            <a:r>
              <a:rPr lang="en-US" dirty="0" smtClean="0"/>
              <a:t>, 2016</a:t>
            </a:r>
            <a:endParaRPr lang="en-US" dirty="0"/>
          </a:p>
        </p:txBody>
      </p:sp>
      <p:pic>
        <p:nvPicPr>
          <p:cNvPr id="4" name="Picture 3" descr="FCCLogoForWebSit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127" y="35475"/>
            <a:ext cx="1342994" cy="56428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21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</a:t>
            </a:r>
            <a:r>
              <a:rPr lang="de-CH" sz="4000" dirty="0" err="1" smtClean="0"/>
              <a:t>Conductor</a:t>
            </a:r>
            <a:r>
              <a:rPr lang="de-CH" sz="4000" dirty="0" smtClean="0"/>
              <a:t> </a:t>
            </a:r>
            <a:r>
              <a:rPr lang="de-CH" sz="4000" dirty="0" err="1" smtClean="0"/>
              <a:t>amount</a:t>
            </a:r>
            <a:r>
              <a:rPr lang="de-CH" sz="4000" dirty="0" smtClean="0"/>
              <a:t> </a:t>
            </a:r>
            <a:r>
              <a:rPr lang="de-CH" sz="4000" dirty="0" err="1" smtClean="0"/>
              <a:t>vs</a:t>
            </a:r>
            <a:r>
              <a:rPr lang="de-CH" sz="4000" dirty="0" smtClean="0"/>
              <a:t> </a:t>
            </a:r>
            <a:r>
              <a:rPr lang="de-CH" sz="4000" dirty="0" err="1" smtClean="0"/>
              <a:t>field</a:t>
            </a:r>
            <a:r>
              <a:rPr lang="de-CH" sz="4000" dirty="0" smtClean="0"/>
              <a:t> @ 4.2 K</a:t>
            </a:r>
            <a:endParaRPr lang="en-US" sz="4000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0" y="103970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Conductor amount is </a:t>
            </a:r>
            <a:r>
              <a:rPr lang="en-GB" b="1" dirty="0" smtClean="0"/>
              <a:t>very</a:t>
            </a:r>
            <a:r>
              <a:rPr lang="en-GB" dirty="0" smtClean="0"/>
              <a:t> sensitive to the operational field and margin!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414661"/>
              </p:ext>
            </p:extLst>
          </p:nvPr>
        </p:nvGraphicFramePr>
        <p:xfrm>
          <a:off x="7449741" y="3230076"/>
          <a:ext cx="147126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423"/>
                <a:gridCol w="490423"/>
                <a:gridCol w="490423"/>
              </a:tblGrid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err="1" smtClean="0"/>
                        <a:t>kt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15 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16 T</a:t>
                      </a:r>
                      <a:endParaRPr lang="en-GB" sz="1000" dirty="0"/>
                    </a:p>
                  </a:txBody>
                  <a:tcPr/>
                </a:tc>
              </a:tr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10%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7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10</a:t>
                      </a:r>
                      <a:endParaRPr lang="en-GB" sz="1000" dirty="0"/>
                    </a:p>
                  </a:txBody>
                  <a:tcPr/>
                </a:tc>
              </a:tr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15%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10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16</a:t>
                      </a:r>
                      <a:endParaRPr lang="en-GB" sz="1000" dirty="0"/>
                    </a:p>
                  </a:txBody>
                  <a:tcPr/>
                </a:tc>
              </a:tr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20%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15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&gt;25</a:t>
                      </a:r>
                      <a:endParaRPr lang="en-GB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335329" y="3016824"/>
            <a:ext cx="18527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Conductor amount in </a:t>
            </a:r>
            <a:r>
              <a:rPr lang="en-GB" sz="800" dirty="0" err="1" smtClean="0"/>
              <a:t>kt</a:t>
            </a:r>
            <a:r>
              <a:rPr lang="en-GB" sz="800" dirty="0" smtClean="0"/>
              <a:t> for cos-</a:t>
            </a:r>
            <a:r>
              <a:rPr lang="en-GB" sz="800" i="1" dirty="0">
                <a:sym typeface="Symbol" panose="05050102010706020507" pitchFamily="18" charset="2"/>
              </a:rPr>
              <a:t></a:t>
            </a:r>
            <a:endParaRPr lang="en-GB" sz="800" i="1" dirty="0"/>
          </a:p>
          <a:p>
            <a:endParaRPr lang="en-GB" sz="800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8732944"/>
              </p:ext>
            </p:extLst>
          </p:nvPr>
        </p:nvGraphicFramePr>
        <p:xfrm>
          <a:off x="195943" y="1613341"/>
          <a:ext cx="6842753" cy="40445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8" name="Straight Connector 17"/>
          <p:cNvCxnSpPr/>
          <p:nvPr/>
        </p:nvCxnSpPr>
        <p:spPr>
          <a:xfrm>
            <a:off x="4482195" y="2106186"/>
            <a:ext cx="0" cy="267912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04302" y="2219134"/>
            <a:ext cx="1814913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Common-coil to be added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73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7686404"/>
              </p:ext>
            </p:extLst>
          </p:nvPr>
        </p:nvGraphicFramePr>
        <p:xfrm>
          <a:off x="265668" y="1993758"/>
          <a:ext cx="4124325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Performance </a:t>
            </a:r>
            <a:r>
              <a:rPr lang="de-CH" sz="4000" dirty="0" err="1" smtClean="0"/>
              <a:t>vs</a:t>
            </a:r>
            <a:r>
              <a:rPr lang="de-CH" sz="4000" dirty="0" smtClean="0"/>
              <a:t> mass </a:t>
            </a:r>
            <a:r>
              <a:rPr lang="de-CH" sz="4000" dirty="0" err="1" smtClean="0"/>
              <a:t>based</a:t>
            </a:r>
            <a:r>
              <a:rPr lang="de-CH" sz="4000" dirty="0" smtClean="0"/>
              <a:t> </a:t>
            </a:r>
            <a:r>
              <a:rPr lang="de-CH" sz="4000" dirty="0" err="1" smtClean="0"/>
              <a:t>cost</a:t>
            </a:r>
            <a:endParaRPr lang="en-US" sz="4000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-2" y="1094832"/>
            <a:ext cx="9144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Considerable difference between mass and performance based design in cost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Performance based cost is calculated on the basis of the SC amount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65668" y="5053758"/>
            <a:ext cx="4412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Ex: For a </a:t>
            </a:r>
            <a:r>
              <a:rPr lang="fr-CH" sz="1200" dirty="0" err="1" smtClean="0"/>
              <a:t>magnet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an operating </a:t>
            </a:r>
            <a:r>
              <a:rPr lang="fr-CH" sz="1200" dirty="0" err="1" smtClean="0"/>
              <a:t>field</a:t>
            </a:r>
            <a:r>
              <a:rPr lang="fr-CH" sz="1200" dirty="0" smtClean="0"/>
              <a:t> of 16T </a:t>
            </a:r>
            <a:r>
              <a:rPr lang="fr-CH" sz="1200" dirty="0" err="1" smtClean="0"/>
              <a:t>with</a:t>
            </a:r>
            <a:r>
              <a:rPr lang="fr-CH" sz="1200" dirty="0" smtClean="0"/>
              <a:t> 15% of </a:t>
            </a:r>
            <a:r>
              <a:rPr lang="fr-CH" sz="1200" dirty="0" err="1" smtClean="0"/>
              <a:t>margin</a:t>
            </a:r>
            <a:r>
              <a:rPr lang="fr-CH" sz="1200" dirty="0" smtClean="0"/>
              <a:t> the mass </a:t>
            </a:r>
            <a:r>
              <a:rPr lang="fr-CH" sz="1200" dirty="0" err="1" smtClean="0"/>
              <a:t>based</a:t>
            </a:r>
            <a:r>
              <a:rPr lang="fr-CH" sz="1200" dirty="0" smtClean="0"/>
              <a:t> </a:t>
            </a:r>
            <a:r>
              <a:rPr lang="fr-CH" sz="1200" dirty="0" err="1" smtClean="0"/>
              <a:t>cost</a:t>
            </a:r>
            <a:r>
              <a:rPr lang="fr-CH" sz="1200" dirty="0" smtClean="0"/>
              <a:t> model </a:t>
            </a:r>
            <a:r>
              <a:rPr lang="fr-CH" sz="1200" dirty="0" err="1" smtClean="0"/>
              <a:t>accounts</a:t>
            </a:r>
            <a:r>
              <a:rPr lang="fr-CH" sz="1200" dirty="0" smtClean="0"/>
              <a:t> </a:t>
            </a:r>
            <a:r>
              <a:rPr lang="fr-CH" sz="1200" dirty="0" err="1" smtClean="0"/>
              <a:t>around</a:t>
            </a:r>
            <a:r>
              <a:rPr lang="fr-CH" sz="1200" dirty="0" smtClean="0"/>
              <a:t> 2000 t more </a:t>
            </a:r>
            <a:r>
              <a:rPr lang="fr-CH" sz="1200" dirty="0" err="1" smtClean="0"/>
              <a:t>conductor</a:t>
            </a:r>
            <a:r>
              <a:rPr lang="fr-CH" sz="1200" dirty="0" smtClean="0"/>
              <a:t> (~25%): 840-1680 MEUR.</a:t>
            </a:r>
            <a:endParaRPr lang="en-GB" sz="1200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3428067" y="2449285"/>
            <a:ext cx="19050" cy="154662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731859" y="5020492"/>
            <a:ext cx="4412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Ex: For a </a:t>
            </a:r>
            <a:r>
              <a:rPr lang="fr-CH" sz="1200" dirty="0" err="1" smtClean="0"/>
              <a:t>magnet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an operating </a:t>
            </a:r>
            <a:r>
              <a:rPr lang="fr-CH" sz="1200" dirty="0" err="1" smtClean="0"/>
              <a:t>field</a:t>
            </a:r>
            <a:r>
              <a:rPr lang="fr-CH" sz="1200" dirty="0" smtClean="0"/>
              <a:t> of 16T </a:t>
            </a:r>
            <a:r>
              <a:rPr lang="fr-CH" sz="1200" dirty="0" err="1" smtClean="0"/>
              <a:t>with</a:t>
            </a:r>
            <a:r>
              <a:rPr lang="fr-CH" sz="1200" dirty="0" smtClean="0"/>
              <a:t> 10% of </a:t>
            </a:r>
            <a:r>
              <a:rPr lang="fr-CH" sz="1200" dirty="0" err="1" smtClean="0"/>
              <a:t>margin</a:t>
            </a:r>
            <a:r>
              <a:rPr lang="fr-CH" sz="1200" dirty="0" smtClean="0"/>
              <a:t> </a:t>
            </a:r>
            <a:r>
              <a:rPr lang="fr-CH" sz="1200" dirty="0"/>
              <a:t>the mass </a:t>
            </a:r>
            <a:r>
              <a:rPr lang="fr-CH" sz="1200" dirty="0" err="1"/>
              <a:t>based</a:t>
            </a:r>
            <a:r>
              <a:rPr lang="fr-CH" sz="1200" dirty="0"/>
              <a:t> </a:t>
            </a:r>
            <a:r>
              <a:rPr lang="fr-CH" sz="1200" dirty="0" err="1"/>
              <a:t>cost</a:t>
            </a:r>
            <a:r>
              <a:rPr lang="fr-CH" sz="1200" dirty="0"/>
              <a:t> model </a:t>
            </a:r>
            <a:r>
              <a:rPr lang="fr-CH" sz="1200" dirty="0" err="1"/>
              <a:t>accounts</a:t>
            </a:r>
            <a:r>
              <a:rPr lang="fr-CH" sz="1200" dirty="0"/>
              <a:t> </a:t>
            </a:r>
            <a:r>
              <a:rPr lang="fr-CH" sz="1200" dirty="0" err="1" smtClean="0"/>
              <a:t>around</a:t>
            </a:r>
            <a:r>
              <a:rPr lang="fr-CH" sz="1200" dirty="0" smtClean="0"/>
              <a:t> 1500 t more </a:t>
            </a:r>
            <a:r>
              <a:rPr lang="fr-CH" sz="1200" dirty="0" err="1" smtClean="0"/>
              <a:t>conductor</a:t>
            </a:r>
            <a:r>
              <a:rPr lang="fr-CH" sz="1200" dirty="0" smtClean="0"/>
              <a:t> (~15%): 630-1260 MEUR.</a:t>
            </a:r>
            <a:endParaRPr lang="en-GB" sz="1200" dirty="0"/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6291847"/>
              </p:ext>
            </p:extLst>
          </p:nvPr>
        </p:nvGraphicFramePr>
        <p:xfrm>
          <a:off x="4744156" y="1957313"/>
          <a:ext cx="4124325" cy="3063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9" name="Straight Connector 18"/>
          <p:cNvCxnSpPr/>
          <p:nvPr/>
        </p:nvCxnSpPr>
        <p:spPr>
          <a:xfrm flipH="1">
            <a:off x="7278109" y="2420359"/>
            <a:ext cx="19050" cy="154662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792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Conductor amount vs operating temperature</a:t>
            </a:r>
            <a:endParaRPr lang="en-US" sz="4000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0" y="918366"/>
            <a:ext cx="91440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If we </a:t>
            </a:r>
            <a:r>
              <a:rPr lang="en-GB" dirty="0"/>
              <a:t>assume the enthalpy margin is meaningful to compare the margin to </a:t>
            </a:r>
            <a:r>
              <a:rPr lang="en-GB" dirty="0" smtClean="0"/>
              <a:t>quench: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The magnet shall be re-designed because the margin in the outer coil is 15% smaller than in the inner layer (the grading is too aggressive)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Experience makes it difficult to believe that a magnet with 11.7% at 1.9 K is as reliable as a magnet with a margin of 8.7% at 1.9 K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If we consider a magnet with 1.9K, 15% margin and 4.2 K, 10% as baseline design (similar amount of conductor) we find that the enthalpy margin at 1.9 K is ~30% larger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212271" y="3379919"/>
            <a:ext cx="4572000" cy="2743200"/>
            <a:chOff x="2286000" y="2057400"/>
            <a:chExt cx="4572000" cy="2743200"/>
          </a:xfrm>
        </p:grpSpPr>
        <p:graphicFrame>
          <p:nvGraphicFramePr>
            <p:cNvPr id="10" name="Chart 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70535638"/>
                </p:ext>
              </p:extLst>
            </p:nvPr>
          </p:nvGraphicFramePr>
          <p:xfrm>
            <a:off x="2286000" y="2057400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1" name="TextBox 3"/>
            <p:cNvSpPr txBox="1"/>
            <p:nvPr/>
          </p:nvSpPr>
          <p:spPr>
            <a:xfrm>
              <a:off x="2947988" y="3538538"/>
              <a:ext cx="535596" cy="26456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11.7%</a:t>
              </a:r>
            </a:p>
          </p:txBody>
        </p:sp>
        <p:sp>
          <p:nvSpPr>
            <p:cNvPr id="12" name="TextBox 4"/>
            <p:cNvSpPr txBox="1"/>
            <p:nvPr/>
          </p:nvSpPr>
          <p:spPr>
            <a:xfrm>
              <a:off x="5776913" y="3052763"/>
              <a:ext cx="464101" cy="26456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8.7%</a:t>
              </a:r>
            </a:p>
          </p:txBody>
        </p:sp>
        <p:sp>
          <p:nvSpPr>
            <p:cNvPr id="13" name="TextBox 5"/>
            <p:cNvSpPr txBox="1"/>
            <p:nvPr/>
          </p:nvSpPr>
          <p:spPr>
            <a:xfrm>
              <a:off x="6386513" y="2843213"/>
              <a:ext cx="464101" cy="26456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8.1%</a:t>
              </a:r>
            </a:p>
          </p:txBody>
        </p:sp>
        <p:sp>
          <p:nvSpPr>
            <p:cNvPr id="15" name="TextBox 6"/>
            <p:cNvSpPr txBox="1"/>
            <p:nvPr/>
          </p:nvSpPr>
          <p:spPr>
            <a:xfrm>
              <a:off x="2938463" y="3186113"/>
              <a:ext cx="535596" cy="26456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14.9%</a:t>
              </a:r>
            </a:p>
          </p:txBody>
        </p:sp>
      </p:grp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375868"/>
              </p:ext>
            </p:extLst>
          </p:nvPr>
        </p:nvGraphicFramePr>
        <p:xfrm>
          <a:off x="5419928" y="4305977"/>
          <a:ext cx="3276600" cy="1152525"/>
        </p:xfrm>
        <a:graphic>
          <a:graphicData uri="http://schemas.openxmlformats.org/drawingml/2006/table">
            <a:tbl>
              <a:tblPr/>
              <a:tblGrid>
                <a:gridCol w="838200"/>
                <a:gridCol w="609600"/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Temperature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MQCE1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MQCE1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mJ/cm3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mJ/cm3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510368" y="3928680"/>
            <a:ext cx="309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EuroCirCol</a:t>
            </a:r>
            <a:r>
              <a:rPr lang="en-GB" dirty="0" smtClean="0"/>
              <a:t> reference design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056679" y="3197165"/>
            <a:ext cx="231987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4.7 K point to be added (DANIEL)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21957" y="5843908"/>
            <a:ext cx="2369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Assumptions</a:t>
            </a:r>
            <a:r>
              <a:rPr lang="en-GB" sz="1200" i="1" dirty="0" smtClean="0"/>
              <a:t>: </a:t>
            </a:r>
            <a:r>
              <a:rPr lang="en-GB" sz="1200" i="1" dirty="0" err="1" smtClean="0"/>
              <a:t>J</a:t>
            </a:r>
            <a:r>
              <a:rPr lang="en-GB" sz="1200" baseline="-25000" dirty="0" err="1" smtClean="0"/>
              <a:t>Cu</a:t>
            </a:r>
            <a:r>
              <a:rPr lang="en-GB" sz="1200" dirty="0" smtClean="0"/>
              <a:t> &lt; 1090 A/mm</a:t>
            </a:r>
            <a:r>
              <a:rPr lang="en-GB" sz="1200" baseline="30000" dirty="0" smtClean="0"/>
              <a:t>2</a:t>
            </a:r>
            <a:endParaRPr lang="en-GB" sz="1200" baseline="30000" dirty="0"/>
          </a:p>
        </p:txBody>
      </p:sp>
    </p:spTree>
    <p:extLst>
      <p:ext uri="{BB962C8B-B14F-4D97-AF65-F5344CB8AC3E}">
        <p14:creationId xmlns:p14="http://schemas.microsoft.com/office/powerpoint/2010/main" val="372144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Conductor amount </a:t>
            </a:r>
            <a:r>
              <a:rPr lang="de-CH" sz="4000" dirty="0" err="1" smtClean="0"/>
              <a:t>vs</a:t>
            </a:r>
            <a:r>
              <a:rPr lang="de-CH" sz="4000" dirty="0" smtClean="0"/>
              <a:t> </a:t>
            </a:r>
            <a:r>
              <a:rPr lang="de-CH" sz="4000" dirty="0" err="1" smtClean="0"/>
              <a:t>aperture</a:t>
            </a:r>
            <a:endParaRPr lang="en-US" sz="4000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0" y="996854"/>
            <a:ext cx="9144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To be done (DANIEL)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8009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	Total cost of FCC-</a:t>
            </a:r>
            <a:r>
              <a:rPr lang="en-US" sz="4000" dirty="0" err="1" smtClean="0"/>
              <a:t>hh</a:t>
            </a:r>
            <a:r>
              <a:rPr lang="en-US" sz="4000" dirty="0" smtClean="0"/>
              <a:t> dipoles</a:t>
            </a:r>
            <a:endParaRPr lang="en-US" sz="4000" dirty="0"/>
          </a:p>
        </p:txBody>
      </p:sp>
      <p:cxnSp>
        <p:nvCxnSpPr>
          <p:cNvPr id="1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649142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" y="1036145"/>
            <a:ext cx="9143999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FCC with LHC magnet cost without conductor: 630 </a:t>
            </a:r>
            <a:r>
              <a:rPr lang="en-GB" dirty="0" err="1" smtClean="0"/>
              <a:t>kEUR</a:t>
            </a:r>
            <a:r>
              <a:rPr lang="en-GB" dirty="0" smtClean="0"/>
              <a:t>/unit x 4578 unit= 3 GEUR</a:t>
            </a:r>
            <a:endParaRPr lang="en-GB" baseline="30000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694620"/>
              </p:ext>
            </p:extLst>
          </p:nvPr>
        </p:nvGraphicFramePr>
        <p:xfrm>
          <a:off x="1645033" y="1671493"/>
          <a:ext cx="542036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1846580"/>
                <a:gridCol w="154178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Cable mass, </a:t>
                      </a:r>
                      <a:r>
                        <a:rPr lang="en-GB" dirty="0" err="1" smtClean="0"/>
                        <a:t>kt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SC</a:t>
                      </a:r>
                      <a:r>
                        <a:rPr lang="en-GB" baseline="0" dirty="0" smtClean="0"/>
                        <a:t> mass, </a:t>
                      </a:r>
                      <a:r>
                        <a:rPr lang="en-GB" baseline="0" dirty="0" err="1" smtClean="0"/>
                        <a:t>kt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15 T, 4.2 K, 10%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15</a:t>
                      </a:r>
                      <a:r>
                        <a:rPr lang="en-GB" baseline="0" dirty="0" smtClean="0"/>
                        <a:t> T, 1.9 K, 15%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16 T, 4.2 K, 10%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16 T, 1.9</a:t>
                      </a:r>
                      <a:r>
                        <a:rPr lang="en-GB" baseline="0" dirty="0" smtClean="0"/>
                        <a:t> K, 15%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616497"/>
              </p:ext>
            </p:extLst>
          </p:nvPr>
        </p:nvGraphicFramePr>
        <p:xfrm>
          <a:off x="1645033" y="4072183"/>
          <a:ext cx="548354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5543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Total cost, GEUR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 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 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err="1" smtClean="0"/>
                        <a:t>C</a:t>
                      </a:r>
                      <a:r>
                        <a:rPr kumimoji="0" lang="en-GB" b="0" i="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mt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dirty="0" smtClean="0"/>
                        <a:t>420 EUR/kg</a:t>
                      </a:r>
                      <a:endParaRPr kumimoji="0" lang="en-GB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err="1" smtClean="0"/>
                        <a:t>C</a:t>
                      </a:r>
                      <a:r>
                        <a:rPr kumimoji="0" lang="en-GB" b="0" i="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mp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dirty="0" smtClean="0"/>
                        <a:t>840 EUR/kg</a:t>
                      </a:r>
                      <a:endParaRPr kumimoji="0" lang="en-GB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smtClean="0"/>
                        <a:t>C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pt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dirty="0" smtClean="0"/>
                        <a:t>5 EUR/</a:t>
                      </a:r>
                      <a:r>
                        <a:rPr lang="en-GB" dirty="0" err="1" smtClean="0"/>
                        <a:t>kA.m</a:t>
                      </a:r>
                      <a:r>
                        <a:rPr lang="en-GB" baseline="0" dirty="0" smtClean="0"/>
                        <a:t> </a:t>
                      </a:r>
                      <a:endParaRPr kumimoji="0" lang="en-GB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err="1" smtClean="0"/>
                        <a:t>C</a:t>
                      </a:r>
                      <a:r>
                        <a:rPr kumimoji="0" lang="en-GB" b="0" i="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pp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dirty="0" smtClean="0"/>
                        <a:t>10 EUR/</a:t>
                      </a:r>
                      <a:r>
                        <a:rPr lang="en-GB" dirty="0" err="1" smtClean="0"/>
                        <a:t>kA.m</a:t>
                      </a:r>
                      <a:endParaRPr kumimoji="0" lang="en-GB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183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	Total cost of HE-LHC dipoles</a:t>
            </a:r>
            <a:endParaRPr lang="en-US" sz="4000" dirty="0"/>
          </a:p>
        </p:txBody>
      </p:sp>
      <p:cxnSp>
        <p:nvCxnSpPr>
          <p:cNvPr id="1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649142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276539"/>
              </p:ext>
            </p:extLst>
          </p:nvPr>
        </p:nvGraphicFramePr>
        <p:xfrm>
          <a:off x="1898126" y="2365847"/>
          <a:ext cx="548354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0781"/>
                <a:gridCol w="1538762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Total cost, GEUR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 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 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err="1" smtClean="0"/>
                        <a:t>C</a:t>
                      </a:r>
                      <a:r>
                        <a:rPr kumimoji="0" lang="en-GB" b="0" i="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mt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dirty="0" smtClean="0"/>
                        <a:t>420 EUR/kg</a:t>
                      </a:r>
                      <a:endParaRPr kumimoji="0" lang="en-GB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err="1" smtClean="0"/>
                        <a:t>C</a:t>
                      </a:r>
                      <a:r>
                        <a:rPr kumimoji="0" lang="en-GB" b="0" i="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mp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dirty="0" smtClean="0"/>
                        <a:t>840 EUR/kg</a:t>
                      </a:r>
                      <a:endParaRPr kumimoji="0" lang="en-GB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smtClean="0"/>
                        <a:t>C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pt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dirty="0" smtClean="0"/>
                        <a:t>5 EUR/</a:t>
                      </a:r>
                      <a:r>
                        <a:rPr lang="en-GB" dirty="0" err="1" smtClean="0"/>
                        <a:t>kA.m</a:t>
                      </a:r>
                      <a:r>
                        <a:rPr lang="en-GB" baseline="0" dirty="0" smtClean="0"/>
                        <a:t> </a:t>
                      </a:r>
                      <a:endParaRPr kumimoji="0" lang="en-GB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err="1" smtClean="0"/>
                        <a:t>C</a:t>
                      </a:r>
                      <a:r>
                        <a:rPr kumimoji="0" lang="en-GB" b="0" i="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pp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dirty="0" smtClean="0"/>
                        <a:t>10 EUR/</a:t>
                      </a:r>
                      <a:r>
                        <a:rPr lang="en-GB" dirty="0" err="1" smtClean="0"/>
                        <a:t>kA.m</a:t>
                      </a:r>
                      <a:endParaRPr kumimoji="0" lang="en-GB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2.6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010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762"/>
            <a:ext cx="9144000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Conclusion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cxnSp>
        <p:nvCxnSpPr>
          <p:cNvPr id="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1124050"/>
            <a:ext cx="9143999" cy="33547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The difference in cost of operating at 1.9 K or 4.7 K </a:t>
            </a:r>
            <a:r>
              <a:rPr lang="en-GB" dirty="0"/>
              <a:t>is </a:t>
            </a:r>
            <a:r>
              <a:rPr lang="en-GB" dirty="0" smtClean="0">
                <a:solidFill>
                  <a:srgbClr val="FF0000"/>
                </a:solidFill>
              </a:rPr>
              <a:t>TBD</a:t>
            </a: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Operating at 15 T instead of 16 T represents a cost reduction of ~1-2 </a:t>
            </a:r>
            <a:r>
              <a:rPr lang="en-GB" dirty="0" smtClean="0"/>
              <a:t>GEUR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Difference between cos-</a:t>
            </a:r>
            <a:r>
              <a:rPr lang="en-GB" dirty="0" smtClean="0">
                <a:sym typeface="Symbol" panose="05050102010706020507" pitchFamily="18" charset="2"/>
              </a:rPr>
              <a:t>, block design and common coil is </a:t>
            </a:r>
            <a:r>
              <a:rPr lang="en-GB" dirty="0" smtClean="0">
                <a:solidFill>
                  <a:srgbClr val="FF0000"/>
                </a:solidFill>
                <a:sym typeface="Symbol" panose="05050102010706020507" pitchFamily="18" charset="2"/>
              </a:rPr>
              <a:t>~1-2 GEUR</a:t>
            </a: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Margin is very expensive especially at 4.2 K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/>
              <a:t>5% (10%-&gt;15%) margin at 4.2 K  =&gt; 40% more conductor cost (~ 3 GEUR)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/>
              <a:t>5% (15%-&gt;20%) margin at 1.9 K  =&gt; 25% more conductor cost (~ 1.5 GEUR)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Difference between performance and mass based conductor cost is ~1 GEUR</a:t>
            </a:r>
          </a:p>
          <a:p>
            <a:pPr>
              <a:spcAft>
                <a:spcPts val="600"/>
              </a:spcAft>
            </a:pPr>
            <a:endParaRPr lang="en-GB" dirty="0" smtClean="0"/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21227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739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Distribution of </a:t>
            </a:r>
            <a:r>
              <a:rPr lang="de-CH" sz="4000" dirty="0" err="1" smtClean="0"/>
              <a:t>the</a:t>
            </a:r>
            <a:r>
              <a:rPr lang="de-CH" sz="4000" dirty="0" smtClean="0"/>
              <a:t> </a:t>
            </a:r>
            <a:r>
              <a:rPr lang="de-CH" sz="4000" dirty="0" err="1" smtClean="0"/>
              <a:t>work</a:t>
            </a:r>
            <a:endParaRPr lang="en-US" sz="4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159003"/>
              </p:ext>
            </p:extLst>
          </p:nvPr>
        </p:nvGraphicFramePr>
        <p:xfrm>
          <a:off x="89211" y="1181410"/>
          <a:ext cx="8958144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6048"/>
                <a:gridCol w="2986048"/>
                <a:gridCol w="298604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CIEMAT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CEA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Coordination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Parameter</a:t>
                      </a:r>
                      <a:r>
                        <a:rPr lang="en-GB" baseline="0" dirty="0" smtClean="0"/>
                        <a:t> studies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Extrapolating of cost from LHC magnet cost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Scaling for cos-theta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Cost of conductor as a function of magnet design relevant input parameters (Cu/Non-Cu, diameter, etc.)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Analytical model of a “typical” FCC-</a:t>
                      </a:r>
                      <a:r>
                        <a:rPr lang="en-GB" dirty="0" err="1" smtClean="0"/>
                        <a:t>hh</a:t>
                      </a:r>
                      <a:r>
                        <a:rPr lang="en-GB" dirty="0" smtClean="0"/>
                        <a:t> high-field magnet</a:t>
                      </a:r>
                      <a:r>
                        <a:rPr lang="en-GB" baseline="0" dirty="0" smtClean="0"/>
                        <a:t> (</a:t>
                      </a:r>
                      <a:r>
                        <a:rPr lang="en-GB" dirty="0" smtClean="0"/>
                        <a:t>cost</a:t>
                      </a:r>
                      <a:r>
                        <a:rPr lang="en-GB" baseline="0" dirty="0" smtClean="0"/>
                        <a:t> of individual components as a function of magnet size &amp; design)</a:t>
                      </a:r>
                    </a:p>
                    <a:p>
                      <a:endParaRPr lang="en-GB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Scaling for common-coil</a:t>
                      </a:r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Assembly cost</a:t>
                      </a:r>
                    </a:p>
                    <a:p>
                      <a:endParaRPr lang="en-GB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Scaling for</a:t>
                      </a:r>
                      <a:r>
                        <a:rPr lang="en-GB" baseline="0" dirty="0" smtClean="0"/>
                        <a:t> b</a:t>
                      </a:r>
                      <a:r>
                        <a:rPr lang="en-GB" dirty="0" smtClean="0"/>
                        <a:t>lock design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539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Status</a:t>
            </a:r>
            <a:endParaRPr lang="en-US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1" y="953670"/>
            <a:ext cx="9143999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Goal: Provide preliminary estimates of the cost of the dipole magnets as a function of field and temperature based on cross-sections scaled from the </a:t>
            </a:r>
            <a:r>
              <a:rPr lang="en-GB" dirty="0" err="1" smtClean="0"/>
              <a:t>EuroCirCol</a:t>
            </a:r>
            <a:r>
              <a:rPr lang="en-GB" dirty="0" smtClean="0"/>
              <a:t> 16 T dipole design and from LHC magnet cost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Reference parameters: 50 mm aperture, 4578 magnets, 14.3 m long, 16 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7194" t="28025" r="15636" b="33013"/>
          <a:stretch/>
        </p:blipFill>
        <p:spPr>
          <a:xfrm>
            <a:off x="601378" y="2427953"/>
            <a:ext cx="1438363" cy="10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17652" t="27495" r="15865" b="33013"/>
          <a:stretch/>
        </p:blipFill>
        <p:spPr>
          <a:xfrm>
            <a:off x="2168078" y="2427953"/>
            <a:ext cx="1404484" cy="108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3966" y="2427953"/>
            <a:ext cx="1436145" cy="108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l="17194" t="28203" r="14031" b="32659"/>
          <a:stretch/>
        </p:blipFill>
        <p:spPr>
          <a:xfrm>
            <a:off x="5363907" y="2427953"/>
            <a:ext cx="1466063" cy="108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/>
          <a:srcRect l="16775" t="25728" r="11833" b="33544"/>
          <a:stretch/>
        </p:blipFill>
        <p:spPr>
          <a:xfrm>
            <a:off x="6902641" y="2427953"/>
            <a:ext cx="1462463" cy="108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/>
          <a:srcRect l="17547" t="26960" r="11598" b="32610"/>
          <a:stretch/>
        </p:blipFill>
        <p:spPr>
          <a:xfrm>
            <a:off x="601378" y="3624910"/>
            <a:ext cx="1462154" cy="108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9"/>
          <a:srcRect l="17580" t="27222" r="12236" b="32659"/>
          <a:stretch/>
        </p:blipFill>
        <p:spPr>
          <a:xfrm>
            <a:off x="2140553" y="3624910"/>
            <a:ext cx="1459535" cy="108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0"/>
          <a:srcRect l="16734" t="28203" r="11051" b="33013"/>
          <a:stretch/>
        </p:blipFill>
        <p:spPr>
          <a:xfrm>
            <a:off x="3677109" y="3624910"/>
            <a:ext cx="1553424" cy="108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1"/>
          <a:srcRect l="17424" t="27849" r="11279" b="32836"/>
          <a:stretch/>
        </p:blipFill>
        <p:spPr>
          <a:xfrm>
            <a:off x="5307554" y="3624910"/>
            <a:ext cx="1512972" cy="108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2"/>
          <a:srcRect l="16677" t="27781" r="11280" b="32903"/>
          <a:stretch/>
        </p:blipFill>
        <p:spPr>
          <a:xfrm>
            <a:off x="6828147" y="3624910"/>
            <a:ext cx="1528783" cy="108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3"/>
          <a:srcRect l="16741" t="28344" r="11598" b="32659"/>
          <a:stretch/>
        </p:blipFill>
        <p:spPr>
          <a:xfrm>
            <a:off x="601378" y="4891014"/>
            <a:ext cx="1533092" cy="108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4"/>
          <a:srcRect l="16741" t="28244" r="11733" b="32866"/>
          <a:stretch/>
        </p:blipFill>
        <p:spPr>
          <a:xfrm>
            <a:off x="2142657" y="4861491"/>
            <a:ext cx="1534452" cy="108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5"/>
          <a:srcRect l="17412" t="26689" r="11330" b="34110"/>
          <a:stretch/>
        </p:blipFill>
        <p:spPr>
          <a:xfrm>
            <a:off x="3713966" y="4811592"/>
            <a:ext cx="1516567" cy="108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6"/>
          <a:srcRect l="17542" t="27004" r="11871" b="32255"/>
          <a:stretch/>
        </p:blipFill>
        <p:spPr>
          <a:xfrm>
            <a:off x="5341292" y="4773664"/>
            <a:ext cx="1445496" cy="108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7"/>
          <a:srcRect l="16472" t="28467" r="11197" b="32555"/>
          <a:stretch/>
        </p:blipFill>
        <p:spPr>
          <a:xfrm>
            <a:off x="6808738" y="4773664"/>
            <a:ext cx="1548192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03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Target </a:t>
            </a:r>
            <a:r>
              <a:rPr lang="de-CH" sz="4000" dirty="0" err="1" smtClean="0"/>
              <a:t>cost</a:t>
            </a:r>
            <a:r>
              <a:rPr lang="de-CH" sz="4000" dirty="0" smtClean="0"/>
              <a:t> of </a:t>
            </a:r>
            <a:r>
              <a:rPr lang="de-CH" sz="4000" dirty="0" err="1" smtClean="0"/>
              <a:t>magnet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997288"/>
            <a:ext cx="9144000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Cost of LHC dipole magnet taken as reference and target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LHC dipole cost was around 1 MCHF/dipole, 2000 (around 660 </a:t>
            </a:r>
            <a:r>
              <a:rPr lang="en-GB" dirty="0" err="1" smtClean="0"/>
              <a:t>kEUR</a:t>
            </a:r>
            <a:r>
              <a:rPr lang="en-GB" dirty="0" smtClean="0"/>
              <a:t>/dipole, 2000)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The conductor cost was around 200 </a:t>
            </a:r>
            <a:r>
              <a:rPr lang="en-GB" dirty="0" err="1" smtClean="0"/>
              <a:t>kEUR</a:t>
            </a:r>
            <a:r>
              <a:rPr lang="en-GB" dirty="0" smtClean="0"/>
              <a:t>/dipole, 2000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Assuming 2% inflation over 16 years for the dipoles one finds 900 </a:t>
            </a:r>
            <a:r>
              <a:rPr lang="en-GB" dirty="0" err="1" smtClean="0"/>
              <a:t>kEUR</a:t>
            </a:r>
            <a:r>
              <a:rPr lang="en-GB" dirty="0" smtClean="0"/>
              <a:t>/dipole, 2015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The cost of the </a:t>
            </a:r>
            <a:r>
              <a:rPr lang="en-GB" dirty="0"/>
              <a:t>LHC dipole without conductor </a:t>
            </a:r>
            <a:r>
              <a:rPr lang="en-GB" dirty="0" smtClean="0"/>
              <a:t>is 630 </a:t>
            </a:r>
            <a:r>
              <a:rPr lang="en-GB" dirty="0" err="1" smtClean="0"/>
              <a:t>kEUR</a:t>
            </a:r>
            <a:r>
              <a:rPr lang="en-GB" dirty="0" smtClean="0"/>
              <a:t>/dipole, 2015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Manufacturing process involves more steps due to heat treatment, different insulation technique, etc., but number of units is larger (detailed study started with CEA &amp; CIEMAT). </a:t>
            </a:r>
          </a:p>
        </p:txBody>
      </p:sp>
    </p:spTree>
    <p:extLst>
      <p:ext uri="{BB962C8B-B14F-4D97-AF65-F5344CB8AC3E}">
        <p14:creationId xmlns:p14="http://schemas.microsoft.com/office/powerpoint/2010/main" val="423182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Target </a:t>
            </a:r>
            <a:r>
              <a:rPr lang="de-CH" sz="4000" dirty="0" err="1" smtClean="0"/>
              <a:t>cost</a:t>
            </a:r>
            <a:r>
              <a:rPr lang="de-CH" sz="4000" dirty="0" smtClean="0"/>
              <a:t> of </a:t>
            </a:r>
            <a:r>
              <a:rPr lang="de-CH" sz="4000" dirty="0" err="1" smtClean="0"/>
              <a:t>magnet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997288"/>
            <a:ext cx="9144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FUTURE WORK OF CIEMAT, DETAILED DESCRIPTION</a:t>
            </a:r>
          </a:p>
        </p:txBody>
      </p:sp>
    </p:spTree>
    <p:extLst>
      <p:ext uri="{BB962C8B-B14F-4D97-AF65-F5344CB8AC3E}">
        <p14:creationId xmlns:p14="http://schemas.microsoft.com/office/powerpoint/2010/main" val="727494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Target </a:t>
            </a:r>
            <a:r>
              <a:rPr lang="de-CH" sz="4000" dirty="0" err="1" smtClean="0"/>
              <a:t>cost</a:t>
            </a:r>
            <a:r>
              <a:rPr lang="de-CH" sz="4000" dirty="0" smtClean="0"/>
              <a:t> of </a:t>
            </a:r>
            <a:r>
              <a:rPr lang="de-CH" sz="4000" dirty="0" err="1" smtClean="0"/>
              <a:t>conductor</a:t>
            </a:r>
            <a:endParaRPr lang="en-US" sz="4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138615"/>
              </p:ext>
            </p:extLst>
          </p:nvPr>
        </p:nvGraphicFramePr>
        <p:xfrm>
          <a:off x="186919" y="2724292"/>
          <a:ext cx="877015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1048"/>
                <a:gridCol w="488911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Performance based cost </a:t>
                      </a:r>
                      <a:r>
                        <a:rPr lang="en-GB" sz="1800" i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GB" sz="1800" kern="1200" baseline="-250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en-GB" sz="1800" kern="1200" baseline="-250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/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Mass based cost </a:t>
                      </a:r>
                      <a:r>
                        <a:rPr lang="en-GB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GB" sz="1800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en-GB" sz="1800" kern="1200" baseline="-250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 err="1" smtClean="0"/>
                        <a:t>c</a:t>
                      </a:r>
                      <a:r>
                        <a:rPr kumimoji="0" lang="en-GB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kumimoji="0" lang="en-GB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kumimoji="0" lang="en-GB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dirty="0" smtClean="0"/>
                        <a:t>5 EUR/</a:t>
                      </a:r>
                      <a:r>
                        <a:rPr lang="en-GB" dirty="0" err="1" smtClean="0"/>
                        <a:t>kA.m</a:t>
                      </a:r>
                      <a:r>
                        <a:rPr lang="en-GB" baseline="0" dirty="0" smtClean="0"/>
                        <a:t> at 4.2 K and 16 T</a:t>
                      </a:r>
                      <a:endParaRPr lang="en-GB" dirty="0"/>
                    </a:p>
                  </a:txBody>
                  <a:tcPr marL="36000" marR="36000"/>
                </a:tc>
                <a:tc>
                  <a:txBody>
                    <a:bodyPr/>
                    <a:lstStyle/>
                    <a:p>
                      <a:r>
                        <a:rPr lang="en-GB" i="1" dirty="0" err="1" smtClean="0"/>
                        <a:t>c</a:t>
                      </a:r>
                      <a:r>
                        <a:rPr kumimoji="0" lang="en-GB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mt</a:t>
                      </a:r>
                      <a:r>
                        <a:rPr kumimoji="0" lang="en-GB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GB" dirty="0" smtClean="0"/>
                        <a:t>420 EUR/kg</a:t>
                      </a:r>
                    </a:p>
                  </a:txBody>
                  <a:tcPr marL="36000" marR="3600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err="1" smtClean="0"/>
                        <a:t>c</a:t>
                      </a:r>
                      <a:r>
                        <a:rPr kumimoji="0" lang="en-GB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pp</a:t>
                      </a:r>
                      <a:r>
                        <a:rPr kumimoji="0" lang="en-GB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GB" dirty="0" smtClean="0"/>
                        <a:t>10 EUR/</a:t>
                      </a:r>
                      <a:r>
                        <a:rPr lang="en-GB" dirty="0" err="1" smtClean="0"/>
                        <a:t>kA.m</a:t>
                      </a:r>
                      <a:r>
                        <a:rPr lang="en-GB" baseline="0" dirty="0" smtClean="0"/>
                        <a:t> at 4.2 K and 16 T</a:t>
                      </a:r>
                      <a:endParaRPr lang="en-GB" dirty="0" smtClean="0"/>
                    </a:p>
                  </a:txBody>
                  <a:tcPr marL="36000" marR="36000"/>
                </a:tc>
                <a:tc>
                  <a:txBody>
                    <a:bodyPr/>
                    <a:lstStyle/>
                    <a:p>
                      <a:r>
                        <a:rPr lang="en-GB" i="1" dirty="0" err="1" smtClean="0"/>
                        <a:t>c</a:t>
                      </a:r>
                      <a:r>
                        <a:rPr kumimoji="0" lang="en-GB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mp</a:t>
                      </a:r>
                      <a:r>
                        <a:rPr kumimoji="0" lang="en-GB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GB" dirty="0" smtClean="0"/>
                        <a:t>840 EUR/kg</a:t>
                      </a:r>
                      <a:endParaRPr lang="en-GB" dirty="0"/>
                    </a:p>
                  </a:txBody>
                  <a:tcPr marL="36000" marR="3600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 err="1" smtClean="0"/>
                        <a:t>C</a:t>
                      </a:r>
                      <a:r>
                        <a:rPr kumimoji="0" lang="en-GB" b="0" i="0" kern="1200" baseline="-250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GB" dirty="0" smtClean="0"/>
                        <a:t> = </a:t>
                      </a:r>
                      <a:r>
                        <a:rPr lang="en-GB" i="1" dirty="0" err="1" smtClean="0"/>
                        <a:t>c</a:t>
                      </a:r>
                      <a:r>
                        <a:rPr kumimoji="0" lang="en-GB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GB" dirty="0" smtClean="0"/>
                        <a:t> x </a:t>
                      </a:r>
                      <a:r>
                        <a:rPr lang="en-GB" i="1" dirty="0" err="1" smtClean="0"/>
                        <a:t>J</a:t>
                      </a:r>
                      <a:r>
                        <a:rPr lang="en-GB" baseline="-25000" dirty="0" err="1" smtClean="0"/>
                        <a:t>c</a:t>
                      </a:r>
                      <a:r>
                        <a:rPr lang="en-GB" baseline="-25000" dirty="0" smtClean="0"/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 </a:t>
                      </a:r>
                      <a:r>
                        <a:rPr kumimoji="0" lang="en-GB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kumimoji="0" lang="en-GB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 </a:t>
                      </a:r>
                      <a:r>
                        <a:rPr kumimoji="0" lang="en-GB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 </a:t>
                      </a:r>
                      <a:r>
                        <a:rPr kumimoji="0" lang="en-GB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kumimoji="0" lang="en-GB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x </a:t>
                      </a:r>
                      <a:r>
                        <a:rPr kumimoji="0" lang="en-GB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 = </a:t>
                      </a:r>
                      <a:r>
                        <a:rPr lang="en-GB" i="1" dirty="0" smtClean="0"/>
                        <a:t>c</a:t>
                      </a:r>
                      <a:r>
                        <a:rPr kumimoji="0" lang="en-GB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dirty="0" smtClean="0"/>
                        <a:t> x 2</a:t>
                      </a:r>
                      <a:r>
                        <a:rPr lang="en-GB" i="1" dirty="0" smtClean="0"/>
                        <a:t>m</a:t>
                      </a:r>
                      <a:r>
                        <a:rPr lang="en-GB" i="0" baseline="-25000" dirty="0" smtClean="0"/>
                        <a:t>SC</a:t>
                      </a:r>
                      <a:endParaRPr kumimoji="0" lang="en-GB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smtClean="0"/>
                        <a:t>C</a:t>
                      </a:r>
                      <a:r>
                        <a:rPr lang="en-GB" b="0" i="0" baseline="-25000" dirty="0" smtClean="0"/>
                        <a:t>m</a:t>
                      </a:r>
                      <a:r>
                        <a:rPr lang="en-GB" i="1" dirty="0" smtClean="0"/>
                        <a:t> </a:t>
                      </a:r>
                      <a:r>
                        <a:rPr lang="en-GB" dirty="0" smtClean="0"/>
                        <a:t>= </a:t>
                      </a:r>
                      <a:r>
                        <a:rPr kumimoji="0" lang="en-GB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kumimoji="0" lang="en-GB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dirty="0" smtClean="0"/>
                        <a:t>(</a:t>
                      </a:r>
                      <a:r>
                        <a:rPr lang="en-GB" i="1" dirty="0" smtClean="0"/>
                        <a:t>A</a:t>
                      </a:r>
                      <a:r>
                        <a:rPr lang="en-GB" baseline="-25000" dirty="0" smtClean="0"/>
                        <a:t>SC </a:t>
                      </a:r>
                      <a:r>
                        <a:rPr lang="en-GB" baseline="0" dirty="0" smtClean="0"/>
                        <a:t>+ </a:t>
                      </a:r>
                      <a:r>
                        <a:rPr lang="en-GB" i="1" baseline="0" dirty="0" err="1" smtClean="0"/>
                        <a:t>A</a:t>
                      </a:r>
                      <a:r>
                        <a:rPr lang="en-GB" baseline="-25000" dirty="0" err="1" smtClean="0"/>
                        <a:t>Cu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x </a:t>
                      </a:r>
                      <a:r>
                        <a:rPr kumimoji="0" lang="en-GB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 </a:t>
                      </a:r>
                      <a:r>
                        <a:rPr kumimoji="0" lang="en-GB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x </a:t>
                      </a:r>
                      <a:r>
                        <a:rPr kumimoji="0" lang="en-GB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N</a:t>
                      </a:r>
                      <a:r>
                        <a:rPr kumimoji="0" lang="en-GB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 x </a:t>
                      </a:r>
                      <a:r>
                        <a:rPr kumimoji="0" lang="en-GB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L = </a:t>
                      </a:r>
                      <a:r>
                        <a:rPr kumimoji="0" lang="en-GB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kumimoji="0" lang="en-GB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 </a:t>
                      </a:r>
                      <a:r>
                        <a:rPr kumimoji="0" lang="en-GB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GB" i="1" dirty="0" err="1" smtClean="0"/>
                        <a:t>m</a:t>
                      </a:r>
                      <a:r>
                        <a:rPr lang="en-GB" i="0" baseline="-25000" dirty="0" err="1" smtClean="0"/>
                        <a:t>SC</a:t>
                      </a:r>
                      <a:r>
                        <a:rPr lang="en-GB" i="0" baseline="-25000" dirty="0" smtClean="0"/>
                        <a:t> + </a:t>
                      </a:r>
                      <a:r>
                        <a:rPr kumimoji="0" lang="en-GB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i="0" baseline="-25000" dirty="0" err="1" smtClean="0"/>
                        <a:t>Cu</a:t>
                      </a:r>
                      <a:r>
                        <a:rPr lang="en-GB" i="0" baseline="0" dirty="0" smtClean="0"/>
                        <a:t>)</a:t>
                      </a:r>
                      <a:r>
                        <a:rPr kumimoji="0" lang="en-GB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en-GB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" y="1008011"/>
            <a:ext cx="914399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Discussion between mass and performance based cost is on-going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Target performance is set to </a:t>
            </a:r>
            <a:r>
              <a:rPr lang="en-GB" i="1" dirty="0" err="1"/>
              <a:t>J</a:t>
            </a:r>
            <a:r>
              <a:rPr lang="en-GB" baseline="-25000" dirty="0" err="1"/>
              <a:t>c</a:t>
            </a:r>
            <a:r>
              <a:rPr lang="en-GB" dirty="0"/>
              <a:t>(4.2 K, 16 T) = 1500 </a:t>
            </a:r>
            <a:r>
              <a:rPr lang="en-GB" dirty="0" smtClean="0"/>
              <a:t>A/mm</a:t>
            </a:r>
            <a:r>
              <a:rPr lang="en-GB" baseline="30000" dirty="0" smtClean="0"/>
              <a:t>2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Mass </a:t>
            </a:r>
            <a:r>
              <a:rPr lang="en-GB" dirty="0" smtClean="0"/>
              <a:t>based cost is calculated from performance based cost with minimum allowed Cu/Non-Cu ratio of 1/1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Due to grading the outer layers require large </a:t>
            </a:r>
            <a:r>
              <a:rPr lang="en-GB" dirty="0"/>
              <a:t>Cu/Non-Cu </a:t>
            </a:r>
            <a:r>
              <a:rPr lang="en-GB" dirty="0" smtClean="0"/>
              <a:t>ratios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704366"/>
              </p:ext>
            </p:extLst>
          </p:nvPr>
        </p:nvGraphicFramePr>
        <p:xfrm>
          <a:off x="2722754" y="4450405"/>
          <a:ext cx="3698489" cy="1645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98489"/>
              </a:tblGrid>
              <a:tr h="1692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dirty="0" err="1" smtClean="0"/>
                        <a:t>J</a:t>
                      </a:r>
                      <a:r>
                        <a:rPr lang="en-GB" sz="1200" baseline="-25000" dirty="0" err="1" smtClean="0"/>
                        <a:t>c</a:t>
                      </a:r>
                      <a:r>
                        <a:rPr lang="en-GB" sz="1200" baseline="-25000" dirty="0" smtClean="0"/>
                        <a:t> </a:t>
                      </a:r>
                      <a:r>
                        <a:rPr lang="en-GB" sz="1200" dirty="0" smtClean="0"/>
                        <a:t>(4.2 K, 16 T) </a:t>
                      </a: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=1500 </a:t>
                      </a:r>
                      <a:r>
                        <a:rPr lang="en-GB" sz="1200" dirty="0" smtClean="0"/>
                        <a:t>A/mm</a:t>
                      </a:r>
                      <a:r>
                        <a:rPr lang="en-GB" sz="1200" baseline="30000" dirty="0" smtClean="0"/>
                        <a:t>2</a:t>
                      </a:r>
                    </a:p>
                  </a:txBody>
                  <a:tcPr/>
                </a:tc>
              </a:tr>
              <a:tr h="169282">
                <a:tc>
                  <a:txBody>
                    <a:bodyPr/>
                    <a:lstStyle/>
                    <a:p>
                      <a:r>
                        <a:rPr lang="en-GB" sz="1200" i="1" dirty="0" smtClean="0"/>
                        <a:t>A</a:t>
                      </a:r>
                      <a:r>
                        <a:rPr kumimoji="0" lang="en-GB" sz="12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 &amp; </a:t>
                      </a:r>
                      <a:r>
                        <a:rPr kumimoji="0" lang="en-GB" sz="12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kumimoji="0" lang="en-GB" sz="120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</a:t>
                      </a:r>
                      <a:r>
                        <a:rPr kumimoji="0" lang="en-GB" sz="12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Total area of SC and Cu in conductor</a:t>
                      </a:r>
                      <a:endParaRPr kumimoji="0"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69282">
                <a:tc>
                  <a:txBody>
                    <a:bodyPr/>
                    <a:lstStyle/>
                    <a:p>
                      <a:r>
                        <a:rPr lang="en-GB" sz="1200" i="1" dirty="0" err="1" smtClean="0"/>
                        <a:t>m</a:t>
                      </a:r>
                      <a:r>
                        <a:rPr lang="en-GB" sz="1200" baseline="-25000" dirty="0" err="1" smtClean="0"/>
                        <a:t>SC</a:t>
                      </a: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i="1" dirty="0" err="1" smtClean="0"/>
                        <a:t>m</a:t>
                      </a:r>
                      <a:r>
                        <a:rPr lang="en-GB" sz="1200" baseline="-25000" dirty="0" err="1" smtClean="0"/>
                        <a:t>Cu</a:t>
                      </a: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Total mass of SC and Cu </a:t>
                      </a:r>
                      <a:endParaRPr kumimoji="0"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69282">
                <a:tc>
                  <a:txBody>
                    <a:bodyPr/>
                    <a:lstStyle/>
                    <a:p>
                      <a:r>
                        <a:rPr lang="en-GB" sz="1200" i="1" dirty="0" smtClean="0"/>
                        <a:t>N</a:t>
                      </a:r>
                      <a:r>
                        <a:rPr lang="en-GB" sz="1200" dirty="0" smtClean="0"/>
                        <a:t> = 4578 units</a:t>
                      </a:r>
                      <a:endParaRPr lang="en-GB" sz="1200" dirty="0"/>
                    </a:p>
                  </a:txBody>
                  <a:tcPr/>
                </a:tc>
              </a:tr>
              <a:tr h="169282">
                <a:tc>
                  <a:txBody>
                    <a:bodyPr/>
                    <a:lstStyle/>
                    <a:p>
                      <a:r>
                        <a:rPr lang="en-GB" sz="1200" i="1" dirty="0" smtClean="0"/>
                        <a:t>L</a:t>
                      </a:r>
                      <a:r>
                        <a:rPr lang="en-GB" sz="1200" dirty="0" smtClean="0"/>
                        <a:t> = 14.3 m : Length of per</a:t>
                      </a:r>
                      <a:r>
                        <a:rPr lang="en-GB" sz="1200" baseline="0" dirty="0" smtClean="0"/>
                        <a:t> magnet unit</a:t>
                      </a:r>
                      <a:endParaRPr lang="en-GB" sz="1200" dirty="0"/>
                    </a:p>
                  </a:txBody>
                  <a:tcPr/>
                </a:tc>
              </a:tr>
              <a:tr h="169282">
                <a:tc>
                  <a:txBody>
                    <a:bodyPr/>
                    <a:lstStyle/>
                    <a:p>
                      <a:r>
                        <a:rPr kumimoji="0" lang="en-GB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 = </a:t>
                      </a:r>
                      <a:r>
                        <a:rPr kumimoji="0" lang="en-GB" sz="12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8.96 kg/dm</a:t>
                      </a:r>
                      <a:r>
                        <a:rPr kumimoji="0" lang="en-GB" sz="1200" i="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3</a:t>
                      </a:r>
                      <a:endParaRPr lang="en-GB" sz="1200" i="0" baseline="30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701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</a:t>
            </a:r>
            <a:r>
              <a:rPr lang="de-CH" sz="4000" dirty="0" err="1" smtClean="0"/>
              <a:t>Estimate</a:t>
            </a:r>
            <a:r>
              <a:rPr lang="de-CH" sz="4000" dirty="0" smtClean="0"/>
              <a:t> </a:t>
            </a:r>
            <a:r>
              <a:rPr lang="de-CH" sz="4000" dirty="0" err="1" smtClean="0"/>
              <a:t>of</a:t>
            </a:r>
            <a:r>
              <a:rPr lang="de-CH" sz="4000" dirty="0" smtClean="0"/>
              <a:t> </a:t>
            </a:r>
            <a:r>
              <a:rPr lang="de-CH" sz="4000" dirty="0" err="1" smtClean="0"/>
              <a:t>conductor</a:t>
            </a:r>
            <a:r>
              <a:rPr lang="de-CH" sz="4000" dirty="0" smtClean="0"/>
              <a:t> </a:t>
            </a:r>
            <a:r>
              <a:rPr lang="de-CH" sz="4000" dirty="0" err="1" smtClean="0"/>
              <a:t>amount</a:t>
            </a:r>
            <a:endParaRPr lang="en-US" sz="4000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-2" y="902562"/>
            <a:ext cx="9144000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GB" dirty="0"/>
              <a:t>Assumptions: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Based on </a:t>
            </a:r>
            <a:r>
              <a:rPr lang="en-GB" dirty="0" err="1" smtClean="0"/>
              <a:t>EuroCirCol</a:t>
            </a:r>
            <a:r>
              <a:rPr lang="en-GB" dirty="0" smtClean="0"/>
              <a:t> cross-section for 16 T with ~10% margin (without LSELF) at 4.2 K</a:t>
            </a: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i="1" dirty="0" err="1" smtClean="0"/>
              <a:t>J</a:t>
            </a:r>
            <a:r>
              <a:rPr lang="en-GB" baseline="-25000" dirty="0" err="1" smtClean="0"/>
              <a:t>cu</a:t>
            </a:r>
            <a:r>
              <a:rPr lang="en-GB" baseline="-25000" dirty="0" smtClean="0"/>
              <a:t> </a:t>
            </a:r>
            <a:r>
              <a:rPr lang="en-GB" dirty="0"/>
              <a:t>≤ 1200 A/mm</a:t>
            </a:r>
            <a:r>
              <a:rPr lang="en-GB" baseline="30000" dirty="0"/>
              <a:t>2 </a:t>
            </a:r>
            <a:r>
              <a:rPr lang="en-GB" dirty="0"/>
              <a:t>(magnet </a:t>
            </a:r>
            <a:r>
              <a:rPr lang="en-GB" dirty="0" smtClean="0"/>
              <a:t>protection at short sample) and </a:t>
            </a:r>
            <a:r>
              <a:rPr lang="en-GB" dirty="0"/>
              <a:t>Cu/Non-Cu ≥ </a:t>
            </a:r>
            <a:r>
              <a:rPr lang="en-GB" dirty="0" smtClean="0"/>
              <a:t>1:1(optimized strand production)</a:t>
            </a: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Field </a:t>
            </a:r>
            <a:r>
              <a:rPr lang="en-GB" dirty="0"/>
              <a:t>quality (b</a:t>
            </a:r>
            <a:r>
              <a:rPr lang="en-GB" baseline="-25000" dirty="0"/>
              <a:t>3</a:t>
            </a:r>
            <a:r>
              <a:rPr lang="en-GB" dirty="0"/>
              <a:t> ≤ 100 units</a:t>
            </a:r>
            <a:r>
              <a:rPr lang="en-GB" dirty="0" smtClean="0"/>
              <a:t>), non-optimized, no insulation, NOGRAD, LSELF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110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</a:t>
            </a:r>
            <a:r>
              <a:rPr lang="de-CH" sz="4000" dirty="0" err="1" smtClean="0"/>
              <a:t>Conductor</a:t>
            </a:r>
            <a:r>
              <a:rPr lang="de-CH" sz="4000" dirty="0" smtClean="0"/>
              <a:t> </a:t>
            </a:r>
            <a:r>
              <a:rPr lang="de-CH" sz="4000" i="1" dirty="0" err="1" smtClean="0"/>
              <a:t>J</a:t>
            </a:r>
            <a:r>
              <a:rPr lang="de-CH" sz="4000" baseline="-25000" dirty="0" err="1" smtClean="0"/>
              <a:t>c</a:t>
            </a:r>
            <a:r>
              <a:rPr lang="de-CH" sz="4000" dirty="0" smtClean="0"/>
              <a:t>-fit</a:t>
            </a:r>
            <a:endParaRPr lang="en-US" sz="4000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75890" y="2299477"/>
                <a:ext cx="3617466" cy="2088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GB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c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c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1.52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0.5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(1−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1.52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  <a:p>
                <a:r>
                  <a:rPr lang="en-GB" dirty="0"/>
                  <a:t> 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890" y="2299477"/>
                <a:ext cx="3617466" cy="208832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6103764"/>
              </p:ext>
            </p:extLst>
          </p:nvPr>
        </p:nvGraphicFramePr>
        <p:xfrm>
          <a:off x="4432319" y="2094692"/>
          <a:ext cx="4468793" cy="2912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42887" y="4592590"/>
                <a:ext cx="6565107" cy="13685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Where: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i="0">
                                <a:latin typeface="Cambria Math" panose="02040503050406030204" pitchFamily="18" charset="0"/>
                              </a:rPr>
                              <m:t>c</m:t>
                            </m:r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 ;  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i="0"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i="0">
                                <a:latin typeface="Cambria Math" panose="02040503050406030204" pitchFamily="18" charset="0"/>
                              </a:rPr>
                              <m:t>c</m:t>
                            </m:r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  </m:t>
                    </m:r>
                  </m:oMath>
                </a14:m>
                <a:r>
                  <a:rPr lang="en-GB" dirty="0"/>
                  <a:t> 		</a:t>
                </a:r>
              </a:p>
              <a:p>
                <a:r>
                  <a:rPr lang="en-GB" dirty="0"/>
                  <a:t>with </a:t>
                </a:r>
                <a:r>
                  <a:rPr lang="en-GB" i="1" dirty="0" err="1"/>
                  <a:t>B</a:t>
                </a:r>
                <a:r>
                  <a:rPr lang="en-GB" baseline="-25000" dirty="0" err="1"/>
                  <a:t>p</a:t>
                </a:r>
                <a:r>
                  <a:rPr lang="en-GB" i="1" dirty="0"/>
                  <a:t> </a:t>
                </a:r>
                <a:r>
                  <a:rPr lang="en-GB" dirty="0"/>
                  <a:t> peak field on the conductor</a:t>
                </a:r>
              </a:p>
              <a:p>
                <a:r>
                  <a:rPr lang="en-GB" i="1" dirty="0"/>
                  <a:t>T</a:t>
                </a:r>
                <a:r>
                  <a:rPr lang="en-GB" baseline="-25000" dirty="0"/>
                  <a:t>c0 </a:t>
                </a:r>
                <a:r>
                  <a:rPr lang="en-GB" i="1" dirty="0"/>
                  <a:t>= </a:t>
                </a:r>
                <a:r>
                  <a:rPr lang="en-GB" dirty="0"/>
                  <a:t>16 K</a:t>
                </a:r>
                <a:r>
                  <a:rPr lang="en-GB" i="1" dirty="0"/>
                  <a:t>, B</a:t>
                </a:r>
                <a:r>
                  <a:rPr lang="en-GB" baseline="-25000" dirty="0"/>
                  <a:t>c20</a:t>
                </a:r>
                <a:r>
                  <a:rPr lang="en-GB" i="1" dirty="0"/>
                  <a:t> =</a:t>
                </a:r>
                <a:r>
                  <a:rPr lang="en-GB" dirty="0" smtClean="0"/>
                  <a:t>29.4</a:t>
                </a:r>
                <a:r>
                  <a:rPr lang="en-GB" i="1" dirty="0" smtClean="0"/>
                  <a:t> </a:t>
                </a:r>
                <a:r>
                  <a:rPr lang="en-GB" dirty="0"/>
                  <a:t>T</a:t>
                </a:r>
                <a:r>
                  <a:rPr lang="en-GB" i="1" dirty="0"/>
                  <a:t>, α = </a:t>
                </a:r>
                <a:r>
                  <a:rPr lang="en-GB" dirty="0"/>
                  <a:t>0.96</a:t>
                </a:r>
                <a:r>
                  <a:rPr lang="en-GB" i="1" dirty="0"/>
                  <a:t>, C</a:t>
                </a:r>
                <a:r>
                  <a:rPr lang="en-GB" baseline="-25000" dirty="0"/>
                  <a:t>0</a:t>
                </a:r>
                <a:r>
                  <a:rPr lang="en-GB" i="1" baseline="-25000" dirty="0"/>
                  <a:t> </a:t>
                </a:r>
                <a:r>
                  <a:rPr lang="en-GB" i="1" dirty="0"/>
                  <a:t>= </a:t>
                </a:r>
                <a:r>
                  <a:rPr lang="en-GB" dirty="0" smtClean="0"/>
                  <a:t>270 kA/mm</a:t>
                </a:r>
                <a:r>
                  <a:rPr lang="en-GB" i="1" baseline="30000" dirty="0" smtClean="0"/>
                  <a:t>2</a:t>
                </a:r>
                <a:r>
                  <a:rPr lang="en-GB" i="1" dirty="0" smtClean="0"/>
                  <a:t> </a:t>
                </a:r>
                <a:r>
                  <a:rPr lang="en-GB" dirty="0"/>
                  <a:t>T</a:t>
                </a:r>
                <a:r>
                  <a:rPr lang="en-GB" i="1" dirty="0"/>
                  <a:t>. </a:t>
                </a:r>
              </a:p>
              <a:p>
                <a:r>
                  <a:rPr lang="en-GB" dirty="0"/>
                  <a:t>Cable degradation: 0%.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887" y="4592590"/>
                <a:ext cx="6565107" cy="1368580"/>
              </a:xfrm>
              <a:prstGeom prst="rect">
                <a:avLst/>
              </a:prstGeom>
              <a:blipFill rotWithShape="0">
                <a:blip r:embed="rId5"/>
                <a:stretch>
                  <a:fillRect l="-836" b="-6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375890" y="1345969"/>
            <a:ext cx="57349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Fit for the target value of </a:t>
            </a:r>
            <a:r>
              <a:rPr lang="en-GB" i="1" dirty="0" err="1"/>
              <a:t>J</a:t>
            </a:r>
            <a:r>
              <a:rPr lang="en-GB" baseline="-25000" dirty="0" err="1"/>
              <a:t>c</a:t>
            </a:r>
            <a:r>
              <a:rPr lang="en-GB" dirty="0"/>
              <a:t>(4.2 K, 16 T) = 1500 A/mm</a:t>
            </a:r>
            <a:r>
              <a:rPr lang="en-GB" baseline="30000" dirty="0"/>
              <a:t>2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547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3165141"/>
              </p:ext>
            </p:extLst>
          </p:nvPr>
        </p:nvGraphicFramePr>
        <p:xfrm>
          <a:off x="195943" y="1613341"/>
          <a:ext cx="6842753" cy="40445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</a:t>
            </a:r>
            <a:r>
              <a:rPr lang="de-CH" sz="4000" dirty="0" err="1" smtClean="0"/>
              <a:t>Conductor</a:t>
            </a:r>
            <a:r>
              <a:rPr lang="de-CH" sz="4000" dirty="0" smtClean="0"/>
              <a:t> </a:t>
            </a:r>
            <a:r>
              <a:rPr lang="de-CH" sz="4000" dirty="0" err="1" smtClean="0"/>
              <a:t>amount</a:t>
            </a:r>
            <a:r>
              <a:rPr lang="de-CH" sz="4000" dirty="0" smtClean="0"/>
              <a:t> </a:t>
            </a:r>
            <a:r>
              <a:rPr lang="de-CH" sz="4000" dirty="0" err="1" smtClean="0"/>
              <a:t>vs</a:t>
            </a:r>
            <a:r>
              <a:rPr lang="de-CH" sz="4000" dirty="0" smtClean="0"/>
              <a:t> </a:t>
            </a:r>
            <a:r>
              <a:rPr lang="de-CH" sz="4000" dirty="0" err="1" smtClean="0"/>
              <a:t>field</a:t>
            </a:r>
            <a:r>
              <a:rPr lang="de-CH" sz="4000" dirty="0" smtClean="0"/>
              <a:t> @ 1.9 K</a:t>
            </a:r>
            <a:endParaRPr lang="en-US" sz="4000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0" y="1040361"/>
            <a:ext cx="9144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Conductor amount is sensitive to the operational field and margin!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83043"/>
              </p:ext>
            </p:extLst>
          </p:nvPr>
        </p:nvGraphicFramePr>
        <p:xfrm>
          <a:off x="7325684" y="3589305"/>
          <a:ext cx="147126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423"/>
                <a:gridCol w="490423"/>
                <a:gridCol w="490423"/>
              </a:tblGrid>
              <a:tr h="209583"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15 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16 T</a:t>
                      </a:r>
                      <a:endParaRPr lang="en-GB" sz="1000" dirty="0"/>
                    </a:p>
                  </a:txBody>
                  <a:tcPr/>
                </a:tc>
              </a:tr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10%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6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7</a:t>
                      </a:r>
                      <a:endParaRPr lang="en-GB" sz="1000" dirty="0"/>
                    </a:p>
                  </a:txBody>
                  <a:tcPr/>
                </a:tc>
              </a:tr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15%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7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9</a:t>
                      </a:r>
                      <a:endParaRPr lang="en-GB" sz="1000" dirty="0"/>
                    </a:p>
                  </a:txBody>
                  <a:tcPr/>
                </a:tc>
              </a:tr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20%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9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12</a:t>
                      </a:r>
                      <a:endParaRPr lang="en-GB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204302" y="3380256"/>
            <a:ext cx="17011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Conductor amount in </a:t>
            </a:r>
            <a:r>
              <a:rPr lang="en-GB" sz="800" dirty="0" err="1" smtClean="0"/>
              <a:t>kt</a:t>
            </a:r>
            <a:r>
              <a:rPr lang="en-GB" sz="800" dirty="0" smtClean="0"/>
              <a:t> for cos-</a:t>
            </a:r>
            <a:r>
              <a:rPr lang="en-GB" sz="800" i="1" dirty="0" smtClean="0">
                <a:sym typeface="Symbol" panose="05050102010706020507" pitchFamily="18" charset="2"/>
              </a:rPr>
              <a:t></a:t>
            </a:r>
            <a:endParaRPr lang="en-GB" sz="800" i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482195" y="2106186"/>
            <a:ext cx="0" cy="267912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204302" y="2219134"/>
            <a:ext cx="1814913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Common-coil to be added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79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33469</TotalTime>
  <Words>1076</Words>
  <Application>Microsoft Office PowerPoint</Application>
  <PresentationFormat>On-screen Show (4:3)</PresentationFormat>
  <Paragraphs>261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Cambria Math</vt:lpstr>
      <vt:lpstr>Symbol</vt:lpstr>
      <vt:lpstr>CERN(4-3)</vt:lpstr>
      <vt:lpstr>Magnet cost model and targets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Daniel Schoerling</cp:lastModifiedBy>
  <cp:revision>553</cp:revision>
  <cp:lastPrinted>2016-02-16T13:17:22Z</cp:lastPrinted>
  <dcterms:created xsi:type="dcterms:W3CDTF">2012-11-30T11:04:26Z</dcterms:created>
  <dcterms:modified xsi:type="dcterms:W3CDTF">2016-04-04T10:09:20Z</dcterms:modified>
</cp:coreProperties>
</file>