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5" r:id="rId2"/>
    <p:sldId id="402" r:id="rId3"/>
    <p:sldId id="421" r:id="rId4"/>
    <p:sldId id="414" r:id="rId5"/>
    <p:sldId id="415" r:id="rId6"/>
    <p:sldId id="429" r:id="rId7"/>
    <p:sldId id="430" r:id="rId8"/>
    <p:sldId id="432" r:id="rId9"/>
    <p:sldId id="428" r:id="rId10"/>
    <p:sldId id="433" r:id="rId11"/>
    <p:sldId id="337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BACAD3"/>
    <a:srgbClr val="007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4" autoAdjust="0"/>
    <p:restoredTop sz="91138" autoAdjust="0"/>
  </p:normalViewPr>
  <p:slideViewPr>
    <p:cSldViewPr snapToGrid="0" showGuides="1">
      <p:cViewPr>
        <p:scale>
          <a:sx n="79" d="100"/>
          <a:sy n="79" d="100"/>
        </p:scale>
        <p:origin x="-1122" y="-12"/>
      </p:cViewPr>
      <p:guideLst>
        <p:guide orient="horz" pos="4130"/>
        <p:guide pos="385"/>
        <p:guide pos="57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2" d="100"/>
        <a:sy n="192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F6D0F7E8-D9BC-4AD5-9E37-018F6FDB7AAC}" type="datetimeFigureOut">
              <a:rPr lang="en-US"/>
              <a:pPr>
                <a:defRPr/>
              </a:pPr>
              <a:t>3/18/2016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093E58B1-8DB9-42D0-B0A3-45CB7AE19D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35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C9F7E39B-A7B3-40C6-A313-D687D7211A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83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en-US" smtClean="0">
                <a:ea typeface="ＭＳ Ｐゴシック" pitchFamily="34" charset="-128"/>
              </a:rPr>
              <a:t>Title picture can be exchanged in the masterslide.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B4C4627-AF97-4F53-8D94-E631AD67D85A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en-US" smtClean="0">
                <a:ea typeface="ＭＳ Ｐゴシック" pitchFamily="34" charset="-128"/>
              </a:rPr>
              <a:t>No pictures on last slide!</a:t>
            </a:r>
            <a:endParaRPr lang="en-US" altLang="en-US" smtClean="0">
              <a:ea typeface="ＭＳ Ｐゴシック" pitchFamily="34" charset="-128"/>
            </a:endParaRPr>
          </a:p>
          <a:p>
            <a:pPr eaLnBrk="1" hangingPunct="1"/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9"/>
          <p:cNvSpPr txBox="1">
            <a:spLocks noChangeArrowheads="1"/>
          </p:cNvSpPr>
          <p:nvPr userDrawn="1"/>
        </p:nvSpPr>
        <p:spPr bwMode="auto">
          <a:xfrm>
            <a:off x="795338" y="6632575"/>
            <a:ext cx="2195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000" dirty="0" smtClean="0">
                <a:solidFill>
                  <a:schemeClr val="bg1"/>
                </a:solidFill>
                <a:cs typeface="+mn-cs"/>
              </a:rPr>
              <a:t>Innovation with Integrity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274639"/>
            <a:ext cx="6624538" cy="813932"/>
          </a:xfrm>
          <a:prstGeom prst="rect">
            <a:avLst/>
          </a:prstGeom>
        </p:spPr>
        <p:txBody>
          <a:bodyPr lIns="0" tIns="0"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28775"/>
            <a:ext cx="8215639" cy="4752553"/>
          </a:xfrm>
          <a:prstGeom prst="rect">
            <a:avLst/>
          </a:prstGeom>
        </p:spPr>
        <p:txBody>
          <a:bodyPr lIns="0" tIns="0" rIns="0"/>
          <a:lstStyle>
            <a:lvl1pPr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1pPr>
            <a:lvl2pPr marL="714375" indent="-350838"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80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00C24C6-56E6-4593-829F-E1E86FB2FE9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5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438150" y="1268413"/>
            <a:ext cx="8705850" cy="5589587"/>
            <a:chOff x="276" y="799"/>
            <a:chExt cx="5484" cy="3521"/>
          </a:xfrm>
        </p:grpSpPr>
        <p:pic>
          <p:nvPicPr>
            <p:cNvPr id="4" name="Picture 4" descr="One-Bruker_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131"/>
              <a:chOff x="1362" y="845"/>
              <a:chExt cx="3060" cy="2131"/>
            </a:xfrm>
          </p:grpSpPr>
          <p:pic>
            <p:nvPicPr>
              <p:cNvPr id="6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smtClean="0">
                    <a:solidFill>
                      <a:schemeClr val="tx1"/>
                    </a:solidFill>
                  </a:rPr>
                  <a:t>www.bruker.com</a:t>
                </a:r>
                <a:endParaRPr lang="en-US" sz="1600" smtClean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Textfeld 7"/>
          <p:cNvSpPr txBox="1">
            <a:spLocks noChangeArrowheads="1"/>
          </p:cNvSpPr>
          <p:nvPr userDrawn="1"/>
        </p:nvSpPr>
        <p:spPr bwMode="auto">
          <a:xfrm>
            <a:off x="687388" y="6545263"/>
            <a:ext cx="78486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Copyright Bruker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51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9144000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0" y="2492375"/>
            <a:ext cx="9144000" cy="0"/>
          </a:xfrm>
          <a:prstGeom prst="line">
            <a:avLst/>
          </a:prstGeom>
          <a:noFill/>
          <a:ln w="25400">
            <a:solidFill>
              <a:srgbClr val="BACAD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18" descr="Bruker-logo_rgb_300dp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320675"/>
            <a:ext cx="1470025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One-Bruker_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6438900"/>
            <a:ext cx="87058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11"/>
          <p:cNvSpPr txBox="1">
            <a:spLocks noChangeArrowheads="1"/>
          </p:cNvSpPr>
          <p:nvPr userDrawn="1"/>
        </p:nvSpPr>
        <p:spPr bwMode="auto">
          <a:xfrm>
            <a:off x="795338" y="6654800"/>
            <a:ext cx="2195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000">
                <a:solidFill>
                  <a:schemeClr val="bg1"/>
                </a:solidFill>
              </a:rPr>
              <a:t>Innovation with Integrity</a:t>
            </a:r>
          </a:p>
        </p:txBody>
      </p:sp>
      <p:sp>
        <p:nvSpPr>
          <p:cNvPr id="7" name="Titel 7"/>
          <p:cNvSpPr>
            <a:spLocks noGrp="1"/>
          </p:cNvSpPr>
          <p:nvPr>
            <p:ph type="title"/>
          </p:nvPr>
        </p:nvSpPr>
        <p:spPr>
          <a:xfrm>
            <a:off x="611188" y="362667"/>
            <a:ext cx="6408067" cy="778098"/>
          </a:xfrm>
          <a:prstGeom prst="rect">
            <a:avLst/>
          </a:prstGeom>
        </p:spPr>
        <p:txBody>
          <a:bodyPr lIns="0" tIns="0" rIns="0" anchor="b" anchorCtr="0"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218656"/>
            <a:ext cx="8208962" cy="1008062"/>
          </a:xfrm>
          <a:prstGeom prst="rect">
            <a:avLst/>
          </a:prstGeom>
        </p:spPr>
        <p:txBody>
          <a:bodyPr lIns="0" rIns="0"/>
          <a:lstStyle>
            <a:lvl1pPr>
              <a:buNone/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36873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>
          <a:xfrm>
            <a:off x="685800" y="6569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72AEBBE-F41A-450F-8806-B279794374BC}" type="datetime4">
              <a:rPr lang="en-US"/>
              <a:pPr>
                <a:defRPr/>
              </a:pPr>
              <a:t>March 18, 2016</a:t>
            </a:fld>
            <a:endParaRPr lang="en-US"/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352800" y="65690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781800" y="6569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D412A53-7B03-4170-A6C8-4150188D158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8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One-Bruker_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 bwMode="auto">
          <a:xfrm>
            <a:off x="611188" y="361950"/>
            <a:ext cx="6408737" cy="7794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bIns="45720" numCol="1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Bruker Energy &amp; Supercon Technologies (BEST)</a:t>
            </a:r>
          </a:p>
        </p:txBody>
      </p:sp>
      <p:sp>
        <p:nvSpPr>
          <p:cNvPr id="6147" name="Textplatzhalter 3"/>
          <p:cNvSpPr>
            <a:spLocks noGrp="1"/>
          </p:cNvSpPr>
          <p:nvPr>
            <p:ph type="body" sz="quarter" idx="13"/>
          </p:nvPr>
        </p:nvSpPr>
        <p:spPr bwMode="auto">
          <a:xfrm>
            <a:off x="611188" y="1219200"/>
            <a:ext cx="8208962" cy="1008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tIns="4572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1800" dirty="0" smtClean="0"/>
              <a:t>BRUKER HTS – </a:t>
            </a:r>
            <a:r>
              <a:rPr lang="de-DE" altLang="de-DE" sz="1800" dirty="0" smtClean="0"/>
              <a:t> </a:t>
            </a:r>
            <a:r>
              <a:rPr lang="de-DE" altLang="de-DE" sz="1800" dirty="0" smtClean="0"/>
              <a:t>EUCARD2 </a:t>
            </a:r>
            <a:r>
              <a:rPr lang="de-DE" altLang="de-DE" sz="1800" dirty="0" smtClean="0"/>
              <a:t>SUMMARY: video-</a:t>
            </a:r>
            <a:r>
              <a:rPr lang="de-DE" altLang="de-DE" sz="1800" dirty="0" err="1" smtClean="0"/>
              <a:t>conference</a:t>
            </a:r>
            <a:endParaRPr lang="de-DE" altLang="de-DE" sz="1800" dirty="0" smtClean="0"/>
          </a:p>
          <a:p>
            <a:endParaRPr lang="de-DE" altLang="de-DE" dirty="0" smtClean="0"/>
          </a:p>
          <a:p>
            <a:r>
              <a:rPr lang="de-DE" altLang="de-DE" smtClean="0"/>
              <a:t>CERN,      BHTS March </a:t>
            </a:r>
            <a:r>
              <a:rPr lang="de-DE" altLang="de-DE" dirty="0" smtClean="0"/>
              <a:t>18th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10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10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17566" y="1537335"/>
            <a:ext cx="8915808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altLang="de-DE" dirty="0" smtClean="0"/>
              <a:t>Ag-metallization</a:t>
            </a:r>
            <a:r>
              <a:rPr lang="en-US" altLang="de-DE" dirty="0"/>
              <a:t>: temporary drum solution for 12mm wide tapes</a:t>
            </a:r>
            <a:endParaRPr lang="en-US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Aft>
                <a:spcPts val="600"/>
              </a:spcAft>
              <a:buClr>
                <a:srgbClr val="0000FF"/>
              </a:buClr>
              <a:buNone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C:\Users\Bruker\Documents\CERN\Meeting 17_18 Mar 2016\IMG_20160314_1156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1" t="25966" r="822" b="19783"/>
          <a:stretch/>
        </p:blipFill>
        <p:spPr bwMode="auto">
          <a:xfrm>
            <a:off x="4961951" y="2687624"/>
            <a:ext cx="4096324" cy="386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Bruker\Documents\CERN\Meeting 17_18 Mar 2016\IMG_20160314_11563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7" t="14656" r="31800" b="28970"/>
          <a:stretch/>
        </p:blipFill>
        <p:spPr bwMode="auto">
          <a:xfrm>
            <a:off x="626160" y="2686775"/>
            <a:ext cx="3960000" cy="388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876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4" descr="One-Bruker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12"/>
          <p:cNvGrpSpPr>
            <a:grpSpLocks/>
          </p:cNvGrpSpPr>
          <p:nvPr/>
        </p:nvGrpSpPr>
        <p:grpSpPr bwMode="auto">
          <a:xfrm>
            <a:off x="438150" y="1268413"/>
            <a:ext cx="8705850" cy="5589587"/>
            <a:chOff x="276" y="799"/>
            <a:chExt cx="5484" cy="3521"/>
          </a:xfrm>
        </p:grpSpPr>
        <p:pic>
          <p:nvPicPr>
            <p:cNvPr id="8197" name="Picture 4" descr="One-Bruker_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198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134"/>
              <a:chOff x="1362" y="845"/>
              <a:chExt cx="3060" cy="2134"/>
            </a:xfrm>
          </p:grpSpPr>
          <p:pic>
            <p:nvPicPr>
              <p:cNvPr id="8199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0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748A96"/>
                    </a:solidFill>
                  </a:rPr>
                  <a:t>Innovation with Integrity</a:t>
                </a:r>
                <a:endParaRPr lang="en-US" altLang="en-US" sz="1600">
                  <a:solidFill>
                    <a:srgbClr val="748A96"/>
                  </a:solidFill>
                </a:endParaRPr>
              </a:p>
            </p:txBody>
          </p:sp>
        </p:grpSp>
      </p:grpSp>
      <p:sp>
        <p:nvSpPr>
          <p:cNvPr id="1177" name="Text Box 153"/>
          <p:cNvSpPr txBox="1">
            <a:spLocks noChangeArrowheads="1"/>
          </p:cNvSpPr>
          <p:nvPr/>
        </p:nvSpPr>
        <p:spPr bwMode="auto">
          <a:xfrm>
            <a:off x="757238" y="6653213"/>
            <a:ext cx="61912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1225550">
              <a:defRPr/>
            </a:pPr>
            <a:r>
              <a:rPr lang="en-US" sz="600" dirty="0">
                <a:solidFill>
                  <a:schemeClr val="bg1"/>
                </a:solidFill>
                <a:ea typeface="+mn-ea"/>
                <a:cs typeface="+mn-cs"/>
              </a:rPr>
              <a:t>Copyright © 2014 Bruker Corporation. All rights reserved.  www.bruker.com</a:t>
            </a:r>
            <a:endParaRPr lang="en-US" sz="800" dirty="0">
              <a:solidFill>
                <a:srgbClr val="0071BC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7" descr="Probe-5_0030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271" y="1523770"/>
            <a:ext cx="2298277" cy="178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Capabilities of BHTS pilot-lines</a:t>
            </a:r>
            <a:endParaRPr lang="en-US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101601" y="1591876"/>
            <a:ext cx="589317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BHTS main mission:		      manufacturing of 2G HTS coated conductors</a:t>
            </a:r>
          </a:p>
          <a:p>
            <a:pPr marL="285750" indent="-285750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Two production lines in </a:t>
            </a:r>
            <a:r>
              <a:rPr lang="en-US" altLang="en-US" sz="1800" dirty="0" err="1" smtClean="0"/>
              <a:t>Alzenau</a:t>
            </a:r>
            <a:r>
              <a:rPr lang="en-US" altLang="en-US" sz="1800" dirty="0" smtClean="0"/>
              <a:t>:</a:t>
            </a:r>
          </a:p>
          <a:p>
            <a:pPr marL="742950" lvl="1" indent="-285750"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Pilot-line for 4mm wide HTS tapes with the capability to process a max. single piece tape length of </a:t>
            </a:r>
            <a:r>
              <a:rPr lang="en-US" altLang="en-US" sz="1800" b="1" dirty="0" smtClean="0"/>
              <a:t>600m</a:t>
            </a:r>
          </a:p>
          <a:p>
            <a:pPr algn="r">
              <a:spcAft>
                <a:spcPts val="1200"/>
              </a:spcAft>
              <a:buClr>
                <a:srgbClr val="0070C0"/>
              </a:buClr>
            </a:pPr>
            <a:r>
              <a:rPr lang="en-US" altLang="en-US" sz="1800" dirty="0" smtClean="0">
                <a:solidFill>
                  <a:srgbClr val="008000"/>
                </a:solidFill>
              </a:rPr>
              <a:t>IN OPERATION</a:t>
            </a:r>
          </a:p>
          <a:p>
            <a:pPr marL="742950" lvl="1" indent="-285750"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Pilot-line for 12mm wide HTS tapes with the capability to process a max. single piece tape length of </a:t>
            </a:r>
            <a:r>
              <a:rPr lang="en-US" altLang="en-US" sz="1800" b="1" dirty="0" smtClean="0"/>
              <a:t>100m</a:t>
            </a:r>
            <a:endParaRPr lang="en-US" altLang="en-US" sz="1800" b="1" dirty="0"/>
          </a:p>
          <a:p>
            <a:pPr algn="r">
              <a:spcAft>
                <a:spcPts val="1200"/>
              </a:spcAft>
              <a:buClr>
                <a:srgbClr val="0070C0"/>
              </a:buClr>
            </a:pPr>
            <a:r>
              <a:rPr lang="en-US" altLang="en-US" sz="1800" dirty="0" smtClean="0">
                <a:solidFill>
                  <a:srgbClr val="0070C0"/>
                </a:solidFill>
              </a:rPr>
              <a:t>RAMP-UP IN PROGRESS</a:t>
            </a:r>
          </a:p>
          <a:p>
            <a:pPr marL="285750" indent="-285750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chemeClr val="tx1"/>
                </a:solidFill>
              </a:rPr>
              <a:t>Comprehensive testing devices for process and quality control of coated conductors </a:t>
            </a:r>
          </a:p>
        </p:txBody>
      </p:sp>
      <p:pic>
        <p:nvPicPr>
          <p:cNvPr id="27" name="Grafik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02" y="3809483"/>
            <a:ext cx="2294046" cy="23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6247664" y="3224708"/>
            <a:ext cx="25577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4mm </a:t>
            </a:r>
            <a:r>
              <a:rPr lang="de-DE" sz="1600" dirty="0" err="1" smtClean="0">
                <a:solidFill>
                  <a:schemeClr val="tx1"/>
                </a:solidFill>
              </a:rPr>
              <a:t>wide</a:t>
            </a:r>
            <a:r>
              <a:rPr lang="de-DE" sz="1600" dirty="0" smtClean="0">
                <a:solidFill>
                  <a:schemeClr val="tx1"/>
                </a:solidFill>
              </a:rPr>
              <a:t> HTS </a:t>
            </a:r>
            <a:r>
              <a:rPr lang="de-DE" sz="1600" dirty="0" err="1" smtClean="0">
                <a:solidFill>
                  <a:schemeClr val="tx1"/>
                </a:solidFill>
              </a:rPr>
              <a:t>tape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without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insulation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994775" y="5971599"/>
            <a:ext cx="30635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4mm </a:t>
            </a:r>
            <a:r>
              <a:rPr lang="de-DE" sz="1600" dirty="0" err="1" smtClean="0">
                <a:solidFill>
                  <a:schemeClr val="tx1"/>
                </a:solidFill>
              </a:rPr>
              <a:t>wide</a:t>
            </a:r>
            <a:r>
              <a:rPr lang="de-DE" sz="1600" dirty="0" smtClean="0">
                <a:solidFill>
                  <a:schemeClr val="tx1"/>
                </a:solidFill>
              </a:rPr>
              <a:t> HTS </a:t>
            </a:r>
            <a:r>
              <a:rPr lang="de-DE" sz="1600" dirty="0" err="1" smtClean="0">
                <a:solidFill>
                  <a:schemeClr val="tx1"/>
                </a:solidFill>
              </a:rPr>
              <a:t>tape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with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insulation</a:t>
            </a:r>
            <a:r>
              <a:rPr lang="de-DE" sz="1600" dirty="0" smtClean="0">
                <a:solidFill>
                  <a:schemeClr val="tx1"/>
                </a:solidFill>
              </a:rPr>
              <a:t> on a 20“ </a:t>
            </a:r>
            <a:r>
              <a:rPr lang="de-DE" sz="1600" dirty="0" err="1" smtClean="0">
                <a:solidFill>
                  <a:schemeClr val="tx1"/>
                </a:solidFill>
              </a:rPr>
              <a:t>reel</a:t>
            </a:r>
            <a:endParaRPr lang="de-DE" sz="1600" dirty="0" smtClean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2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3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3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17566" y="1537335"/>
            <a:ext cx="3804442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Starting in Jan 2016 a continuous flow of 12mm wide substrates has been established on the 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workstations SUB (substrate preparation) and ABAD (YSZ coating) </a:t>
            </a:r>
            <a:endParaRPr lang="en-US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Several 12mm wide YSZ coated substrates have been quality checked and are now awaiting for being processed on workstation PLD (HTS coating)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008" y="1632585"/>
            <a:ext cx="5136268" cy="238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006" y="4139413"/>
            <a:ext cx="5136270" cy="238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932146" y="1938969"/>
            <a:ext cx="89722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SUB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32146" y="4469177"/>
            <a:ext cx="89722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ABAD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3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6" y="4419600"/>
            <a:ext cx="8954997" cy="201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4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4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17566" y="1537335"/>
            <a:ext cx="8915808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At workstation PLD the built-up of the PLD300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coater 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is in progress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New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processing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chamber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heater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chopper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intergated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in PLD300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Installation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power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feeding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controllers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vacuum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optical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adapters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good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progress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nevertheless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, i</a:t>
            </a:r>
            <a:r>
              <a:rPr lang="en-US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nstallation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 got interrupted, heater needs to be reworked, target manipulator delivery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date postponed 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to wk12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-7938">
              <a:spcAft>
                <a:spcPts val="600"/>
              </a:spcAft>
              <a:buClr>
                <a:srgbClr val="0000FF"/>
              </a:buClr>
              <a:buNone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 					Milestone </a:t>
            </a: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M4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: first A12 coating done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Gerade Verbindung mit Pfeil 2"/>
          <p:cNvCxnSpPr/>
          <p:nvPr/>
        </p:nvCxnSpPr>
        <p:spPr bwMode="auto">
          <a:xfrm>
            <a:off x="7150678" y="4043190"/>
            <a:ext cx="0" cy="12013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3751280" y="4874180"/>
            <a:ext cx="624777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525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5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5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30629" y="1526280"/>
            <a:ext cx="8941934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</a:t>
            </a:r>
            <a:r>
              <a:rPr lang="en-US" b="1" dirty="0">
                <a:ea typeface="Verdana" panose="020B0604030504040204" pitchFamily="34" charset="0"/>
                <a:cs typeface="Verdana" panose="020B0604030504040204" pitchFamily="34" charset="0"/>
              </a:rPr>
              <a:t>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PLD300 – Installation phase in progress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Electrical wiring in progress, power ON planned in wk11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LABVIEW SW control programming in progress</a:t>
            </a:r>
          </a:p>
          <a:p>
            <a:pPr lvl="1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Connection to media supply and facility installations in progress </a:t>
            </a:r>
          </a:p>
          <a:p>
            <a:pPr marL="0" indent="0">
              <a:spcAft>
                <a:spcPts val="600"/>
              </a:spcAft>
              <a:buClr>
                <a:srgbClr val="0000FF"/>
              </a:buClr>
              <a:buNone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20" y="3332115"/>
            <a:ext cx="4330761" cy="32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01" y="3332115"/>
            <a:ext cx="4330762" cy="32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214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6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6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30629" y="1526280"/>
            <a:ext cx="8941934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</a:t>
            </a:r>
            <a:r>
              <a:rPr lang="en-US" b="1" dirty="0">
                <a:ea typeface="Verdana" panose="020B0604030504040204" pitchFamily="34" charset="0"/>
                <a:cs typeface="Verdana" panose="020B0604030504040204" pitchFamily="34" charset="0"/>
              </a:rPr>
              <a:t>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PLD300 – Installation phase in progress</a:t>
            </a:r>
          </a:p>
          <a:p>
            <a:pPr marL="0" indent="0">
              <a:spcAft>
                <a:spcPts val="600"/>
              </a:spcAft>
              <a:buClr>
                <a:srgbClr val="0000FF"/>
              </a:buClr>
              <a:buNone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C:\Users\Bruker\Documents\CERN\Meeting 17_18 Mar 2016\IMG_20160316_165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89" y="2721166"/>
            <a:ext cx="3835210" cy="383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ruker\Documents\CERN\Meeting 17_18 Mar 2016\IMG_20160316_1651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066" y="2721166"/>
            <a:ext cx="3835210" cy="383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81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7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7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30629" y="1526280"/>
            <a:ext cx="8941934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</a:t>
            </a:r>
            <a:r>
              <a:rPr lang="en-US" b="1" dirty="0">
                <a:ea typeface="Verdana" panose="020B0604030504040204" pitchFamily="34" charset="0"/>
                <a:cs typeface="Verdana" panose="020B0604030504040204" pitchFamily="34" charset="0"/>
              </a:rPr>
              <a:t>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PLD300 – Installation phase in progress</a:t>
            </a:r>
          </a:p>
          <a:p>
            <a:pPr marL="0" indent="0">
              <a:spcAft>
                <a:spcPts val="600"/>
              </a:spcAft>
              <a:buClr>
                <a:srgbClr val="0000FF"/>
              </a:buClr>
              <a:buNone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5" descr="C:\Users\Bruker\Documents\CERN\Meeting 17_18 Mar 2016\IMG_20160316_165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364" y="2712464"/>
            <a:ext cx="3843912" cy="384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Bruker\Documents\CERN\Meeting 17_18 Mar 2016\IMG_20160316_164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40" y="2712464"/>
            <a:ext cx="3843912" cy="384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357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8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8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17566" y="1537335"/>
            <a:ext cx="8915808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Due to the late availability of PLD300 a continuous production flow of 12mm tapes  can only start from June on 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Temporary approach to have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12mm wide 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tapes available earlier: YSZ coated substrates will be coated with PLD600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27" y="3418148"/>
            <a:ext cx="6689147" cy="310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7711062" y="3823187"/>
            <a:ext cx="89722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PLD</a:t>
            </a:r>
          </a:p>
        </p:txBody>
      </p:sp>
      <p:sp>
        <p:nvSpPr>
          <p:cNvPr id="2" name="Rechteck 1"/>
          <p:cNvSpPr/>
          <p:nvPr/>
        </p:nvSpPr>
        <p:spPr bwMode="auto">
          <a:xfrm>
            <a:off x="4426004" y="5993729"/>
            <a:ext cx="95690" cy="426828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4646465" y="5990770"/>
            <a:ext cx="95690" cy="426828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866927" y="5987657"/>
            <a:ext cx="95690" cy="426828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5089133" y="5990770"/>
            <a:ext cx="95690" cy="426828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308971" y="5987657"/>
            <a:ext cx="95690" cy="426828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723417" y="5576943"/>
            <a:ext cx="9786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PLD300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424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940498" y="627883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9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73281" y="6634095"/>
            <a:ext cx="4570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CONFIDENTIAL			PAGE </a:t>
            </a:r>
            <a:fld id="{13FB2AF6-A7AE-4FFE-B71C-CD7349008972}" type="slidenum">
              <a:rPr lang="de-DE" sz="1000" smtClean="0">
                <a:solidFill>
                  <a:schemeClr val="bg1"/>
                </a:solidFill>
              </a:rPr>
              <a:t>9</a:t>
            </a:fld>
            <a:endParaRPr lang="de-DE" sz="1000" dirty="0" err="1" smtClean="0">
              <a:solidFill>
                <a:schemeClr val="bg1"/>
              </a:solidFill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17566" y="1537335"/>
            <a:ext cx="8915808" cy="475255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00FF"/>
              </a:buClr>
              <a:buNone/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A12 pilot-line ramp-up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Temporary approach to have 12mm wide tapes available earlier: YSZ coated substrates will be coated with 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PLD600</a:t>
            </a:r>
          </a:p>
          <a:p>
            <a:pPr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Ø"/>
              <a:defRPr/>
            </a:pP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Aft>
                <a:spcPts val="0"/>
              </a:spcAft>
              <a:buClr>
                <a:srgbClr val="0000FF"/>
              </a:buClr>
              <a:buNone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Winding of 80m long 12mm wide tape	   Substrate drum with 12mm tape loaded</a:t>
            </a:r>
          </a:p>
          <a:p>
            <a:pPr marL="0" indent="0">
              <a:spcAft>
                <a:spcPts val="0"/>
              </a:spcAft>
              <a:buClr>
                <a:srgbClr val="0000FF"/>
              </a:buClr>
              <a:buNone/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on substrate drum with HEX600		   in PLD600 ready for process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125" y="3434762"/>
            <a:ext cx="4162150" cy="312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9" y="3434762"/>
            <a:ext cx="4162151" cy="312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 smtClean="0"/>
              <a:t>BRUKER HTS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1800" dirty="0" smtClean="0"/>
              <a:t>EUCARD2 Summary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884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BESTFolien2014_Master">
  <a:themeElements>
    <a:clrScheme name="Bruker">
      <a:dk1>
        <a:srgbClr val="000000"/>
      </a:dk1>
      <a:lt1>
        <a:srgbClr val="FFFFFF"/>
      </a:lt1>
      <a:dk2>
        <a:srgbClr val="000000"/>
      </a:dk2>
      <a:lt2>
        <a:srgbClr val="D8E2E8"/>
      </a:lt2>
      <a:accent1>
        <a:srgbClr val="0071BC"/>
      </a:accent1>
      <a:accent2>
        <a:srgbClr val="748A96"/>
      </a:accent2>
      <a:accent3>
        <a:srgbClr val="BACAD3"/>
      </a:accent3>
      <a:accent4>
        <a:srgbClr val="D8E2E8"/>
      </a:accent4>
      <a:accent5>
        <a:srgbClr val="FF0000"/>
      </a:accent5>
      <a:accent6>
        <a:srgbClr val="0071BC"/>
      </a:accent6>
      <a:hlink>
        <a:srgbClr val="002060"/>
      </a:hlink>
      <a:folHlink>
        <a:srgbClr val="7030A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Template_BESTFolien2014_Master</Template>
  <TotalTime>0</TotalTime>
  <Words>370</Words>
  <Application>Microsoft Office PowerPoint</Application>
  <PresentationFormat>Bildschirmpräsentation (4:3)</PresentationFormat>
  <Paragraphs>76</Paragraphs>
  <Slides>11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Template_BESTFolien2014_Master</vt:lpstr>
      <vt:lpstr>Bruker Energy &amp; Supercon Technologies (BEST)</vt:lpstr>
      <vt:lpstr>BRUKER HTS  Capabilities of BHTS pilot-lines</vt:lpstr>
      <vt:lpstr>BRUKER HTS  EUCARD2 Summary</vt:lpstr>
      <vt:lpstr>BRUKER HTS  EUCARD2 Summary</vt:lpstr>
      <vt:lpstr>BRUKER HTS  EUCARD2 Summary</vt:lpstr>
      <vt:lpstr>BRUKER HTS  EUCARD2 Summary</vt:lpstr>
      <vt:lpstr>BRUKER HTS  EUCARD2 Summary</vt:lpstr>
      <vt:lpstr>BRUKER HTS  EUCARD2 Summary</vt:lpstr>
      <vt:lpstr>BRUKER HTS  EUCARD2 Summary</vt:lpstr>
      <vt:lpstr>BRUKER HTS  EUCARD2 Summary</vt:lpstr>
      <vt:lpstr>PowerPoint-Präsentation</vt:lpstr>
    </vt:vector>
  </TitlesOfParts>
  <Company>Bruker EAS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Bruker Energy &amp; Supercon Technologies (BEST)</dc:title>
  <dc:creator>Ulrich Betz</dc:creator>
  <cp:lastModifiedBy>Alexander Usoskin</cp:lastModifiedBy>
  <cp:revision>88</cp:revision>
  <dcterms:created xsi:type="dcterms:W3CDTF">2015-11-30T13:04:04Z</dcterms:created>
  <dcterms:modified xsi:type="dcterms:W3CDTF">2016-03-18T13:05:22Z</dcterms:modified>
</cp:coreProperties>
</file>