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6" r:id="rId3"/>
    <p:sldId id="267" r:id="rId4"/>
    <p:sldId id="268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44" autoAdjust="0"/>
    <p:restoredTop sz="98395" autoAdjust="0"/>
  </p:normalViewPr>
  <p:slideViewPr>
    <p:cSldViewPr snapToGrid="0" snapToObjects="1">
      <p:cViewPr varScale="1">
        <p:scale>
          <a:sx n="83" d="100"/>
          <a:sy n="83" d="100"/>
        </p:scale>
        <p:origin x="-104" y="-6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27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3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121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9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18/03/16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847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18/03/16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17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18/03/16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8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18/03/16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2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18/03/16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448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2D4A-D748-B844-916D-A47A2D63A3EA}" type="datetimeFigureOut">
              <a:t>18/03/16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65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543"/>
            <a:ext cx="8229600" cy="838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46668"/>
            <a:ext cx="8229600" cy="5279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C2D4A-D748-B844-916D-A47A2D63A3EA}" type="datetimeFigureOut"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1009D-49C5-CA42-AAA2-76E7C21087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02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WP10.2 – </a:t>
            </a:r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L. Bottura</a:t>
            </a:r>
            <a:endParaRPr lang="en-US" dirty="0"/>
          </a:p>
          <a:p>
            <a:pPr algn="r"/>
            <a:r>
              <a:rPr lang="en-US" dirty="0" smtClean="0"/>
              <a:t>March 18</a:t>
            </a:r>
            <a:r>
              <a:rPr lang="en-US" baseline="30000" dirty="0" smtClean="0"/>
              <a:t>th</a:t>
            </a:r>
            <a:r>
              <a:rPr lang="en-US" dirty="0" smtClean="0"/>
              <a:t>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780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Tapes and cables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of </a:t>
            </a:r>
            <a:r>
              <a:rPr lang="en-US" dirty="0" smtClean="0"/>
              <a:t>four </a:t>
            </a:r>
            <a:r>
              <a:rPr lang="en-US" dirty="0" smtClean="0"/>
              <a:t>100(+100) </a:t>
            </a:r>
            <a:r>
              <a:rPr lang="en-US" dirty="0" smtClean="0"/>
              <a:t>m orders in house and two delivered to KIT: </a:t>
            </a:r>
            <a:r>
              <a:rPr lang="en-US" dirty="0" err="1" smtClean="0"/>
              <a:t>SuperOX</a:t>
            </a:r>
            <a:r>
              <a:rPr lang="en-US" dirty="0" smtClean="0"/>
              <a:t>, </a:t>
            </a:r>
            <a:r>
              <a:rPr lang="en-US" dirty="0" err="1" smtClean="0"/>
              <a:t>Sunam</a:t>
            </a:r>
            <a:r>
              <a:rPr lang="en-US" dirty="0" smtClean="0"/>
              <a:t>, </a:t>
            </a:r>
            <a:r>
              <a:rPr lang="en-US" dirty="0" smtClean="0"/>
              <a:t>Fujikura (</a:t>
            </a:r>
            <a:r>
              <a:rPr lang="en-US" dirty="0" err="1" smtClean="0"/>
              <a:t>Amalia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Restarted tape production at </a:t>
            </a:r>
            <a:r>
              <a:rPr lang="en-US" dirty="0" err="1" smtClean="0"/>
              <a:t>Bruker</a:t>
            </a:r>
            <a:r>
              <a:rPr lang="en-US" dirty="0" smtClean="0"/>
              <a:t>-HTS (Alexander)</a:t>
            </a:r>
          </a:p>
          <a:p>
            <a:r>
              <a:rPr lang="en-US" dirty="0"/>
              <a:t>Restarted cable production at KIT (Anna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235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need to do ?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Need to complete the promised material production and delivery. From last records:</a:t>
            </a:r>
          </a:p>
          <a:p>
            <a:pPr lvl="1"/>
            <a:r>
              <a:rPr lang="en-US" dirty="0" smtClean="0"/>
              <a:t>Dummies: 40 m + 2x20 m (KIT/</a:t>
            </a:r>
            <a:r>
              <a:rPr lang="en-US" dirty="0" err="1" smtClean="0"/>
              <a:t>Bruker</a:t>
            </a:r>
            <a:r>
              <a:rPr lang="en-US" dirty="0" smtClean="0"/>
              <a:t>), note that this requires final Cu-coating – </a:t>
            </a:r>
            <a:r>
              <a:rPr lang="en-US" dirty="0" smtClean="0">
                <a:solidFill>
                  <a:srgbClr val="FF0000"/>
                </a:solidFill>
              </a:rPr>
              <a:t>new demands ?</a:t>
            </a:r>
          </a:p>
          <a:p>
            <a:pPr lvl="1"/>
            <a:r>
              <a:rPr lang="en-US" dirty="0" smtClean="0"/>
              <a:t>Feather-0 lengths (4x6 m) – </a:t>
            </a:r>
            <a:r>
              <a:rPr lang="en-US" dirty="0" smtClean="0">
                <a:solidFill>
                  <a:srgbClr val="FF0000"/>
                </a:solidFill>
              </a:rPr>
              <a:t>new demands ?</a:t>
            </a:r>
          </a:p>
          <a:p>
            <a:pPr lvl="1"/>
            <a:r>
              <a:rPr lang="en-US" dirty="0" smtClean="0"/>
              <a:t>Final cable lengths for AB </a:t>
            </a:r>
            <a:r>
              <a:rPr lang="en-US" dirty="0"/>
              <a:t>(3x30 </a:t>
            </a:r>
            <a:r>
              <a:rPr lang="en-US" dirty="0" smtClean="0"/>
              <a:t>m) and CT winding (2x20 m) </a:t>
            </a:r>
            <a:r>
              <a:rPr lang="en-US" dirty="0" smtClean="0">
                <a:solidFill>
                  <a:srgbClr val="FF0000"/>
                </a:solidFill>
              </a:rPr>
              <a:t>– new demands ?</a:t>
            </a:r>
          </a:p>
          <a:p>
            <a:r>
              <a:rPr lang="en-US" dirty="0" smtClean="0"/>
              <a:t>Tape unit </a:t>
            </a:r>
            <a:r>
              <a:rPr lang="en-US" dirty="0"/>
              <a:t>l</a:t>
            </a:r>
            <a:r>
              <a:rPr lang="en-US" dirty="0" smtClean="0"/>
              <a:t>ength</a:t>
            </a:r>
            <a:r>
              <a:rPr lang="en-US" dirty="0"/>
              <a:t>: minimum 50 </a:t>
            </a:r>
            <a:r>
              <a:rPr lang="en-US" dirty="0" smtClean="0"/>
              <a:t>m, </a:t>
            </a:r>
            <a:r>
              <a:rPr lang="en-US" dirty="0" smtClean="0">
                <a:solidFill>
                  <a:srgbClr val="FF0000"/>
                </a:solidFill>
              </a:rPr>
              <a:t>target 100 m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Magnet UL </a:t>
            </a:r>
          </a:p>
          <a:p>
            <a:pPr lvl="1"/>
            <a:r>
              <a:rPr lang="en-US" dirty="0" smtClean="0"/>
              <a:t>Aligned </a:t>
            </a:r>
            <a:r>
              <a:rPr lang="en-US" dirty="0"/>
              <a:t>Blocks: 20 m (</a:t>
            </a:r>
            <a:r>
              <a:rPr lang="en-US" dirty="0" smtClean="0"/>
              <a:t>1.1 </a:t>
            </a:r>
            <a:r>
              <a:rPr lang="en-US" dirty="0"/>
              <a:t>mm thick cable) to 28 m (</a:t>
            </a:r>
            <a:r>
              <a:rPr lang="en-US" dirty="0" smtClean="0"/>
              <a:t>0.9 </a:t>
            </a:r>
            <a:r>
              <a:rPr lang="en-US" dirty="0"/>
              <a:t>mm thick cable)</a:t>
            </a:r>
          </a:p>
          <a:p>
            <a:pPr lvl="1"/>
            <a:r>
              <a:rPr lang="en-US" dirty="0" smtClean="0"/>
              <a:t>Cos </a:t>
            </a:r>
            <a:r>
              <a:rPr lang="en-US" dirty="0"/>
              <a:t>Theta: 17 m (</a:t>
            </a:r>
            <a:r>
              <a:rPr lang="en-US" dirty="0" smtClean="0"/>
              <a:t>1.1 </a:t>
            </a:r>
            <a:r>
              <a:rPr lang="en-US" dirty="0"/>
              <a:t>mm thick cable</a:t>
            </a:r>
            <a:r>
              <a:rPr lang="en-US" dirty="0" smtClean="0"/>
              <a:t>) to </a:t>
            </a:r>
            <a:r>
              <a:rPr lang="en-US" dirty="0" smtClean="0">
                <a:solidFill>
                  <a:srgbClr val="0000FF"/>
                </a:solidFill>
              </a:rPr>
              <a:t>21 m </a:t>
            </a:r>
            <a:r>
              <a:rPr lang="en-US" dirty="0" smtClean="0"/>
              <a:t>(0.9 mm thick cable)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7072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 lengths required for 1 magnet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590817"/>
              </p:ext>
            </p:extLst>
          </p:nvPr>
        </p:nvGraphicFramePr>
        <p:xfrm>
          <a:off x="472504" y="1014435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Magnet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Tape thickness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Cable thickness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Tapes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Cable 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Tape length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2x24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2x312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2x32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2x480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2x20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2x260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2x24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2x360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2504" y="3244968"/>
            <a:ext cx="8229600" cy="327261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Minimum length of 0.14 mm tape for 1 magnet: 624 m + drop-out </a:t>
            </a:r>
          </a:p>
          <a:p>
            <a:r>
              <a:rPr lang="en-US" dirty="0" smtClean="0"/>
              <a:t>Minimum length of 0.1 mm tape: 960 m + drop-out</a:t>
            </a:r>
          </a:p>
          <a:p>
            <a:r>
              <a:rPr lang="en-US" dirty="0" smtClean="0"/>
              <a:t>EuCARD2 “contractual” quantity: 750 m of 0.14 mm tape from EU Beneficiary </a:t>
            </a:r>
            <a:r>
              <a:rPr lang="en-US" dirty="0" err="1" smtClean="0"/>
              <a:t>Bruker</a:t>
            </a:r>
            <a:r>
              <a:rPr lang="en-US" dirty="0" smtClean="0"/>
              <a:t> HTS</a:t>
            </a:r>
          </a:p>
          <a:p>
            <a:r>
              <a:rPr lang="en-US" dirty="0" smtClean="0"/>
              <a:t>CERN has proposed to match with </a:t>
            </a:r>
            <a:r>
              <a:rPr lang="en-US" dirty="0"/>
              <a:t>750 m of 0.14 mm </a:t>
            </a:r>
            <a:r>
              <a:rPr lang="en-US" dirty="0" smtClean="0"/>
              <a:t>tape, and cover the 1000 m required of 0.1 mm tape</a:t>
            </a:r>
          </a:p>
        </p:txBody>
      </p:sp>
    </p:spTree>
    <p:extLst>
      <p:ext uri="{BB962C8B-B14F-4D97-AF65-F5344CB8AC3E}">
        <p14:creationId xmlns:p14="http://schemas.microsoft.com/office/powerpoint/2010/main" val="3261100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need to do ? </a:t>
            </a:r>
            <a:r>
              <a:rPr lang="en-US" dirty="0" smtClean="0"/>
              <a:t>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1967"/>
            <a:ext cx="8229600" cy="5279496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Ic</a:t>
            </a:r>
            <a:r>
              <a:rPr lang="en-US" dirty="0" smtClean="0"/>
              <a:t> measurement on </a:t>
            </a:r>
            <a:r>
              <a:rPr lang="en-US" dirty="0" err="1" smtClean="0"/>
              <a:t>Roebel</a:t>
            </a:r>
            <a:r>
              <a:rPr lang="en-US" dirty="0" smtClean="0"/>
              <a:t> cables</a:t>
            </a:r>
          </a:p>
          <a:p>
            <a:pPr lvl="1"/>
            <a:r>
              <a:rPr lang="en-US" dirty="0" smtClean="0"/>
              <a:t>Two samples available at CERN</a:t>
            </a:r>
          </a:p>
          <a:p>
            <a:r>
              <a:rPr lang="en-US" dirty="0" smtClean="0"/>
              <a:t>Transverse pressure experiment on </a:t>
            </a:r>
            <a:r>
              <a:rPr lang="en-US" dirty="0" err="1" smtClean="0"/>
              <a:t>Roebel</a:t>
            </a:r>
            <a:r>
              <a:rPr lang="en-US" dirty="0" smtClean="0"/>
              <a:t> cable</a:t>
            </a:r>
          </a:p>
          <a:p>
            <a:pPr lvl="1"/>
            <a:r>
              <a:rPr lang="en-US" dirty="0" smtClean="0"/>
              <a:t>KIT has produced cables, CERN provides insulation (</a:t>
            </a:r>
            <a:r>
              <a:rPr lang="en-US" dirty="0" err="1" smtClean="0">
                <a:solidFill>
                  <a:srgbClr val="0000FF"/>
                </a:solidFill>
              </a:rPr>
              <a:t>Twente</a:t>
            </a:r>
            <a:r>
              <a:rPr lang="en-US" dirty="0" smtClean="0">
                <a:solidFill>
                  <a:srgbClr val="0000FF"/>
                </a:solidFill>
              </a:rPr>
              <a:t> impregnates – training required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AC loss measurement and analysis: CERN to fabricate 2/3 new samples for inter-tape measurement/AC loss</a:t>
            </a:r>
          </a:p>
          <a:p>
            <a:pPr lvl="1"/>
            <a:r>
              <a:rPr lang="en-US" dirty="0" smtClean="0"/>
              <a:t>A final effort on st</a:t>
            </a:r>
            <a:r>
              <a:rPr lang="en-US" dirty="0"/>
              <a:t>r</a:t>
            </a:r>
            <a:r>
              <a:rPr lang="en-US" dirty="0" smtClean="0"/>
              <a:t>iation? </a:t>
            </a:r>
            <a:r>
              <a:rPr lang="en-US" dirty="0" smtClean="0">
                <a:solidFill>
                  <a:srgbClr val="0000FF"/>
                </a:solidFill>
              </a:rPr>
              <a:t>Discussion</a:t>
            </a:r>
          </a:p>
          <a:p>
            <a:r>
              <a:rPr lang="en-US" dirty="0" smtClean="0"/>
              <a:t>Quench experiment</a:t>
            </a:r>
          </a:p>
          <a:p>
            <a:pPr lvl="1"/>
            <a:r>
              <a:rPr lang="en-US" dirty="0" smtClean="0"/>
              <a:t>KIT/</a:t>
            </a:r>
            <a:r>
              <a:rPr lang="en-US" dirty="0" err="1" smtClean="0"/>
              <a:t>Bruker</a:t>
            </a:r>
            <a:r>
              <a:rPr lang="en-US" dirty="0" smtClean="0"/>
              <a:t> delivered 2 mm tapes at </a:t>
            </a:r>
            <a:r>
              <a:rPr lang="en-US" dirty="0" err="1" smtClean="0"/>
              <a:t>Twente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Cable test as final characterization ? </a:t>
            </a:r>
            <a:r>
              <a:rPr lang="en-US" dirty="0" smtClean="0">
                <a:solidFill>
                  <a:srgbClr val="0000FF"/>
                </a:solidFill>
              </a:rPr>
              <a:t>Discussion</a:t>
            </a:r>
          </a:p>
          <a:p>
            <a:r>
              <a:rPr lang="en-US" dirty="0" smtClean="0"/>
              <a:t>BSCCO cable test</a:t>
            </a:r>
          </a:p>
          <a:p>
            <a:pPr lvl="1"/>
            <a:r>
              <a:rPr lang="en-US" dirty="0" smtClean="0"/>
              <a:t>On hold given limited availability of OPHT furnace</a:t>
            </a:r>
          </a:p>
        </p:txBody>
      </p:sp>
    </p:spTree>
    <p:extLst>
      <p:ext uri="{BB962C8B-B14F-4D97-AF65-F5344CB8AC3E}">
        <p14:creationId xmlns:p14="http://schemas.microsoft.com/office/powerpoint/2010/main" val="639384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395</Words>
  <Application>Microsoft Macintosh PowerPoint</Application>
  <PresentationFormat>On-screen Show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WP10.2 – Status</vt:lpstr>
      <vt:lpstr>Tapes and cables</vt:lpstr>
      <vt:lpstr>What do we need to do ? Material</vt:lpstr>
      <vt:lpstr>Tape lengths required for 1 magnet</vt:lpstr>
      <vt:lpstr>What do we need to do ? Tests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Cable designs for EuCARD2 dipole</dc:title>
  <dc:creator>Luca Bottura</dc:creator>
  <cp:lastModifiedBy>Luca Bottura</cp:lastModifiedBy>
  <cp:revision>71</cp:revision>
  <dcterms:created xsi:type="dcterms:W3CDTF">2013-08-22T07:48:31Z</dcterms:created>
  <dcterms:modified xsi:type="dcterms:W3CDTF">2016-03-18T13:09:47Z</dcterms:modified>
</cp:coreProperties>
</file>