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8" r:id="rId3"/>
    <p:sldId id="296" r:id="rId4"/>
    <p:sldId id="301" r:id="rId5"/>
    <p:sldId id="302" r:id="rId6"/>
    <p:sldId id="297" r:id="rId7"/>
    <p:sldId id="287" r:id="rId8"/>
    <p:sldId id="306" r:id="rId9"/>
    <p:sldId id="305" r:id="rId10"/>
    <p:sldId id="259" r:id="rId11"/>
    <p:sldId id="303" r:id="rId12"/>
    <p:sldId id="304" r:id="rId13"/>
    <p:sldId id="264" r:id="rId14"/>
  </p:sldIdLst>
  <p:sldSz cx="9144000" cy="6858000" type="screen4x3"/>
  <p:notesSz cx="67691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9691" autoAdjust="0"/>
  </p:normalViewPr>
  <p:slideViewPr>
    <p:cSldViewPr>
      <p:cViewPr>
        <p:scale>
          <a:sx n="70" d="100"/>
          <a:sy n="70" d="100"/>
        </p:scale>
        <p:origin x="-1158" y="-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phd\measurements\160126%20SuperPower%20SP-KIT-20141124-1,%20%231,2%20(CEA%20torsion%20mold)\measurements%20Roebel%20torsion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cables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CEA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torsion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mold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= 77 K,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self-field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c:rich>
      </c:tx>
      <c:layout>
        <c:manualLayout>
          <c:xMode val="edge"/>
          <c:yMode val="edge"/>
          <c:x val="0.12095618801818113"/>
          <c:y val="2.074932850598299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032500051886787"/>
          <c:y val="0.15910052654461138"/>
          <c:w val="0.59391722043094108"/>
          <c:h val="0.663325443215303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'Critical currents'!$B$6</c:f>
              <c:strCache>
                <c:ptCount val="1"/>
                <c:pt idx="0">
                  <c:v>straight</c:v>
                </c:pt>
              </c:strCache>
            </c:strRef>
          </c:tx>
          <c:invertIfNegative val="0"/>
          <c:cat>
            <c:strRef>
              <c:f>('Critical currents'!$A$3,'Critical currents'!$A$18)</c:f>
              <c:strCache>
                <c:ptCount val="2"/>
                <c:pt idx="0">
                  <c:v>Cable 1 (left-hand wound)</c:v>
                </c:pt>
                <c:pt idx="1">
                  <c:v>Cable 2 (right-hand wound)</c:v>
                </c:pt>
              </c:strCache>
            </c:strRef>
          </c:cat>
          <c:val>
            <c:numRef>
              <c:f>('Critical currents'!$T$6,'Critical currents'!$T$21)</c:f>
              <c:numCache>
                <c:formatCode>0</c:formatCode>
                <c:ptCount val="2"/>
                <c:pt idx="0">
                  <c:v>1457.1000000000001</c:v>
                </c:pt>
                <c:pt idx="1">
                  <c:v>1442.2133333333334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ABB-4D43-96CF-CA368DEA10FF}"/>
            </c:ext>
          </c:extLst>
        </c:ser>
        <c:ser>
          <c:idx val="1"/>
          <c:order val="1"/>
          <c:tx>
            <c:strRef>
              <c:f>'Critical currents'!$B$7</c:f>
              <c:strCache>
                <c:ptCount val="1"/>
                <c:pt idx="0">
                  <c:v>mold no. 3</c:v>
                </c:pt>
              </c:strCache>
            </c:strRef>
          </c:tx>
          <c:invertIfNegative val="0"/>
          <c:val>
            <c:numRef>
              <c:f>('Critical currents'!$T$7,'Critical currents'!$T$22)</c:f>
              <c:numCache>
                <c:formatCode>0</c:formatCode>
                <c:ptCount val="2"/>
                <c:pt idx="0">
                  <c:v>1460.1214285714284</c:v>
                </c:pt>
                <c:pt idx="1">
                  <c:v>1458.6133333333332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ABB-4D43-96CF-CA368DEA10FF}"/>
            </c:ext>
          </c:extLst>
        </c:ser>
        <c:ser>
          <c:idx val="2"/>
          <c:order val="2"/>
          <c:tx>
            <c:strRef>
              <c:f>'Critical currents'!$B$8</c:f>
              <c:strCache>
                <c:ptCount val="1"/>
                <c:pt idx="0">
                  <c:v>mold no. 2</c:v>
                </c:pt>
              </c:strCache>
            </c:strRef>
          </c:tx>
          <c:invertIfNegative val="0"/>
          <c:val>
            <c:numRef>
              <c:f>('Critical currents'!$T$8,'Critical currents'!$T$23)</c:f>
              <c:numCache>
                <c:formatCode>0</c:formatCode>
                <c:ptCount val="2"/>
                <c:pt idx="0">
                  <c:v>1460.0066666666669</c:v>
                </c:pt>
                <c:pt idx="1">
                  <c:v>1461.2266666666665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ABB-4D43-96CF-CA368DEA10FF}"/>
            </c:ext>
          </c:extLst>
        </c:ser>
        <c:ser>
          <c:idx val="3"/>
          <c:order val="3"/>
          <c:tx>
            <c:strRef>
              <c:f>'Critical currents'!$B$9</c:f>
              <c:strCache>
                <c:ptCount val="1"/>
                <c:pt idx="0">
                  <c:v>mold no. 1</c:v>
                </c:pt>
              </c:strCache>
            </c:strRef>
          </c:tx>
          <c:invertIfNegative val="0"/>
          <c:val>
            <c:numRef>
              <c:f>('Critical currents'!$T$9,'Critical currents'!$T$24)</c:f>
              <c:numCache>
                <c:formatCode>0</c:formatCode>
                <c:ptCount val="2"/>
                <c:pt idx="0">
                  <c:v>1470.2142857142858</c:v>
                </c:pt>
                <c:pt idx="1">
                  <c:v>1457.9533333333336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ABB-4D43-96CF-CA368DEA10FF}"/>
            </c:ext>
          </c:extLst>
        </c:ser>
        <c:ser>
          <c:idx val="4"/>
          <c:order val="4"/>
          <c:tx>
            <c:strRef>
              <c:f>'Critical currents'!$B$25</c:f>
              <c:strCache>
                <c:ptCount val="1"/>
                <c:pt idx="0">
                  <c:v>mold removed</c:v>
                </c:pt>
              </c:strCache>
            </c:strRef>
          </c:tx>
          <c:invertIfNegative val="0"/>
          <c:val>
            <c:numRef>
              <c:f>('Critical currents'!$T$10,'Critical currents'!$T$25)</c:f>
              <c:numCache>
                <c:formatCode>0</c:formatCode>
                <c:ptCount val="2"/>
                <c:pt idx="1">
                  <c:v>1444.2866666666664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ABB-4D43-96CF-CA368DEA10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310272"/>
        <c:axId val="188908096"/>
      </c:barChart>
      <c:catAx>
        <c:axId val="19231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908096"/>
        <c:crosses val="autoZero"/>
        <c:auto val="1"/>
        <c:lblAlgn val="ctr"/>
        <c:lblOffset val="100"/>
        <c:noMultiLvlLbl val="0"/>
      </c:catAx>
      <c:valAx>
        <c:axId val="1889080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Critical current [A]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crossAx val="192310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314858788583936"/>
          <c:y val="0.4716009223376052"/>
          <c:w val="0.25340279092620382"/>
          <c:h val="0.337073893370690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07309-4251-4F48-86E6-B171DC8DDFEA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05350"/>
            <a:ext cx="54165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2A525-75C8-4F08-ABF2-FF4F715093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5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47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65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0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19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0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4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38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45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42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95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BC22-6E0D-4B6E-BE11-1D8986971BA8}" type="datetimeFigureOut">
              <a:rPr lang="de-DE" smtClean="0"/>
              <a:t>18.03.2016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44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2.png"/><Relationship Id="rId7" Type="http://schemas.openxmlformats.org/officeDocument/2006/relationships/image" Target="../media/image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1.jpeg"/><Relationship Id="rId5" Type="http://schemas.openxmlformats.org/officeDocument/2006/relationships/image" Target="../media/image24.png"/><Relationship Id="rId10" Type="http://schemas.openxmlformats.org/officeDocument/2006/relationships/image" Target="../media/image32.jpeg"/><Relationship Id="rId4" Type="http://schemas.openxmlformats.org/officeDocument/2006/relationships/image" Target="../media/image23.png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92527" y="1700808"/>
            <a:ext cx="9174708" cy="81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ctr"/>
            <a:r>
              <a:rPr lang="en-US" sz="3600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 production at KIT</a:t>
            </a:r>
            <a:endParaRPr lang="de-DE" sz="3600" b="1" dirty="0">
              <a:solidFill>
                <a:srgbClr val="6EA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79512" y="5583594"/>
            <a:ext cx="9145016" cy="1263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de-DE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Kario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S. Otten, A. Kling, 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Jung, R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Nast, W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Goldacker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Institute for Technical Physics, Karlsruhe Institute of Technology,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Karlsruhe</a:t>
            </a:r>
            <a:endParaRPr lang="de-DE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16632"/>
            <a:ext cx="278198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ieren 2"/>
          <p:cNvGrpSpPr/>
          <p:nvPr/>
        </p:nvGrpSpPr>
        <p:grpSpPr>
          <a:xfrm>
            <a:off x="179513" y="2852936"/>
            <a:ext cx="8784976" cy="2232248"/>
            <a:chOff x="441301" y="2780928"/>
            <a:chExt cx="8263873" cy="20208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4801" y="2800076"/>
              <a:ext cx="2642904" cy="198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E:\phd\presentations\160315 Noe\006_left_measurement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301" y="2780928"/>
              <a:ext cx="2694517" cy="2020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E:\phd\presentations\160315 Noe\010_right_measurement_small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1719" y="2800076"/>
              <a:ext cx="2643455" cy="1982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80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260166" y="221739"/>
            <a:ext cx="7047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test of the cos-theta coil end geometry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(CEA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+ KIT):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pe4386\Desktop\CEA\torsion_Saclay\IMG_1669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8" y="1299233"/>
            <a:ext cx="4205382" cy="1337679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e4386\Desktop\CEA\torsion_Saclay\IMG_1670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6" y="3089403"/>
            <a:ext cx="4197254" cy="1347709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e4386\Desktop\CEA\torsion_Saclay\IMG_1672_smal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" t="23658" r="-501" b="27349"/>
          <a:stretch/>
        </p:blipFill>
        <p:spPr bwMode="auto">
          <a:xfrm>
            <a:off x="273867" y="4823279"/>
            <a:ext cx="4239732" cy="1558049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e4386\Desktop\CEA\torsion_Saclay\IMG_1673_sma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679625"/>
            <a:ext cx="2364708" cy="1773711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e4386\Desktop\CEA\torsion_Saclay\IMG_1671_smal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72045"/>
            <a:ext cx="2364708" cy="1773712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772093" y="1130372"/>
            <a:ext cx="303384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at KIT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CEA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(77 K,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CERN-3D form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DANE\FZK_ITeP\Laboratorium\CERN_EuCARD_Roebel\Sacley_coilWinding\Maria_zdjecia\IMG_079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4" t="48096" r="6205" b="36669"/>
          <a:stretch/>
        </p:blipFill>
        <p:spPr bwMode="auto">
          <a:xfrm rot="5400000">
            <a:off x="5745011" y="3350419"/>
            <a:ext cx="5428732" cy="77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8242376" y="2334724"/>
            <a:ext cx="506088" cy="15263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004048" y="6453336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M. Durante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5616624" cy="7920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Designed at CEA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Printed at CERN in Bluestone resin (suitable for low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Experiment order: mold 3, 2, 1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Mold 3: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Twist: 74° over 110 mm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535 mm)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 bend</a:t>
            </a:r>
          </a:p>
          <a:p>
            <a:pPr lvl="1"/>
            <a:endParaRPr lang="en-US" sz="1400" dirty="0">
              <a:latin typeface="+mj-lt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Mold 2: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Twist 74° over 80 mm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389 mm)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 bend</a:t>
            </a:r>
            <a:r>
              <a:rPr lang="en-US" sz="1400" dirty="0"/>
              <a:t/>
            </a:r>
            <a:br>
              <a:rPr lang="en-US" sz="1400" dirty="0"/>
            </a:br>
            <a:endParaRPr lang="en-US" sz="1600" dirty="0">
              <a:latin typeface="+mj-lt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Mold 1 (coil shape):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Twist: 74° over 80 mm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389 mm)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Bend: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22 mm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67544" y="563487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Experiment: 3D-printed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Molds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E:\phd\presentations\160315 Noe\cable shape mold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40" y="4830598"/>
            <a:ext cx="5316841" cy="13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E:\phd\presentations\160315 Noe\cable shape mold 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285" y="2658182"/>
            <a:ext cx="5304111" cy="62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E:\phd\presentations\160315 Noe\cable shape mold 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009" y="3933056"/>
            <a:ext cx="5503743" cy="62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E:\phd\presentations\160315 Noe\MOLD 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2132"/>
            <a:ext cx="2320861" cy="96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E:\phd\presentations\160315 Noe\mold open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12" y="1221489"/>
            <a:ext cx="2331576" cy="94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Gerade Verbindung mit Pfeil 13"/>
          <p:cNvCxnSpPr/>
          <p:nvPr/>
        </p:nvCxnSpPr>
        <p:spPr>
          <a:xfrm flipH="1">
            <a:off x="6471976" y="2210885"/>
            <a:ext cx="2160240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102046" y="2210885"/>
            <a:ext cx="900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170 mm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804248" y="6217567"/>
            <a:ext cx="213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Images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C. Lorin</a:t>
            </a:r>
          </a:p>
        </p:txBody>
      </p:sp>
    </p:spTree>
    <p:extLst>
      <p:ext uri="{BB962C8B-B14F-4D97-AF65-F5344CB8AC3E}">
        <p14:creationId xmlns:p14="http://schemas.microsoft.com/office/powerpoint/2010/main" val="41778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44" y="3429000"/>
            <a:ext cx="4373891" cy="328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ép 7" descr="http://www.ivision-project.eu/general-documents/partners-information/partners-logo/KIT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157192"/>
            <a:ext cx="8229600" cy="8926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 degradation observed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increase (reversible in cable 2)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700116"/>
              </p:ext>
            </p:extLst>
          </p:nvPr>
        </p:nvGraphicFramePr>
        <p:xfrm>
          <a:off x="251520" y="1268760"/>
          <a:ext cx="655272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04322"/>
              </p:ext>
            </p:extLst>
          </p:nvPr>
        </p:nvGraphicFramePr>
        <p:xfrm>
          <a:off x="6084168" y="1268760"/>
          <a:ext cx="280831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6301"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Twist</a:t>
                      </a:r>
                      <a:r>
                        <a:rPr lang="en-US" sz="1200" baseline="0" noProof="0" dirty="0"/>
                        <a:t> pitch [mm]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Bending radius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2612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Mold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535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2612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Mold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389</a:t>
                      </a:r>
                      <a:r>
                        <a:rPr lang="en-US" sz="1200" baseline="0" noProof="0" dirty="0"/>
                        <a:t>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2612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Mold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noProof="0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67544" y="563487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molds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6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323528" y="303039"/>
            <a:ext cx="2924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 and plans: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323528" y="980728"/>
            <a:ext cx="8699818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Bruker substrate tape (200 m) -&gt; new geometry dummy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cable 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Punching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lenght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 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  <a:p>
            <a:pPr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SuNAM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(delivered by CERN)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cables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U. Twente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 </a:t>
            </a:r>
            <a:r>
              <a:rPr lang="en-GB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cable for contact test -&gt; CEA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finished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with filaments (U. Southampton) 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to be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CEA </a:t>
            </a:r>
            <a:r>
              <a:rPr lang="en-GB" b="1" dirty="0" err="1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CERN dummies requirements?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Cables from delivered tape (</a:t>
            </a:r>
            <a:r>
              <a:rPr lang="en-GB" b="1" dirty="0" err="1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SuNAM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dirty="0" err="1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Fresca test (Bruker punch and coat cable)?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Feather0 test?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Tapes - new procurement (Ag cap?)</a:t>
            </a:r>
          </a:p>
        </p:txBody>
      </p: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3707904" y="2051263"/>
            <a:ext cx="4968552" cy="2817897"/>
            <a:chOff x="3707904" y="1628800"/>
            <a:chExt cx="4968552" cy="2817897"/>
          </a:xfrm>
        </p:grpSpPr>
        <p:sp>
          <p:nvSpPr>
            <p:cNvPr id="4" name="Textfeld 3"/>
            <p:cNvSpPr txBox="1"/>
            <p:nvPr/>
          </p:nvSpPr>
          <p:spPr>
            <a:xfrm>
              <a:off x="3707904" y="1628800"/>
              <a:ext cx="12458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Outline:</a:t>
              </a:r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3707904" y="2276872"/>
              <a:ext cx="4968552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AutoNum type="arabicPeriod"/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Tape material delivered from CERN</a:t>
              </a:r>
            </a:p>
            <a:p>
              <a:pPr marL="342900" indent="-342900">
                <a:lnSpc>
                  <a:spcPct val="150000"/>
                </a:lnSpc>
                <a:buFontTx/>
                <a:buAutoNum type="arabicPeriod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Cables/punch material deliveries</a:t>
              </a:r>
            </a:p>
            <a:p>
              <a:pPr marL="342900" indent="-342900">
                <a:lnSpc>
                  <a:spcPct val="150000"/>
                </a:lnSpc>
                <a:buAutoNum type="arabicPeriod"/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Punching tool upgrade</a:t>
              </a:r>
            </a:p>
            <a:p>
              <a:pPr marL="342900" indent="-342900">
                <a:lnSpc>
                  <a:spcPct val="150000"/>
                </a:lnSpc>
                <a:buAutoNum type="arabicPeriod"/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Mechanical test with CEA </a:t>
              </a:r>
              <a:r>
                <a:rPr lang="en-GB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Saclay</a:t>
              </a:r>
              <a:endParaRPr lang="en-GB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lnSpc>
                  <a:spcPct val="150000"/>
                </a:lnSpc>
                <a:buAutoNum type="arabicPeriod"/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Discussion</a:t>
              </a:r>
            </a:p>
          </p:txBody>
        </p:sp>
      </p:grpSp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uppieren 8"/>
          <p:cNvGrpSpPr/>
          <p:nvPr/>
        </p:nvGrpSpPr>
        <p:grpSpPr>
          <a:xfrm>
            <a:off x="395536" y="880588"/>
            <a:ext cx="2759615" cy="5265671"/>
            <a:chOff x="395536" y="880588"/>
            <a:chExt cx="2759615" cy="5265671"/>
          </a:xfrm>
        </p:grpSpPr>
        <p:pic>
          <p:nvPicPr>
            <p:cNvPr id="7" name="Picture 2" descr="C:\Users\pe4386\Desktop\goldi-backing\IMG_1618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" t="31791" b="18609"/>
            <a:stretch/>
          </p:blipFill>
          <p:spPr bwMode="auto">
            <a:xfrm>
              <a:off x="398666" y="5157192"/>
              <a:ext cx="2753355" cy="989067"/>
            </a:xfrm>
            <a:prstGeom prst="rect">
              <a:avLst/>
            </a:prstGeom>
            <a:noFill/>
            <a:ln w="15875">
              <a:solidFill>
                <a:srgbClr val="6EA699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93" t="9429" r="16750" b="12749"/>
            <a:stretch/>
          </p:blipFill>
          <p:spPr bwMode="auto">
            <a:xfrm>
              <a:off x="401796" y="3140968"/>
              <a:ext cx="2753355" cy="1802772"/>
            </a:xfrm>
            <a:prstGeom prst="rect">
              <a:avLst/>
            </a:prstGeom>
            <a:noFill/>
            <a:ln w="12700">
              <a:solidFill>
                <a:srgbClr val="6EA6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074" name="Picture 2" descr="C:\Users\pe4386\Desktop\EuCARD\SuNAM-HCNI2500#3-I50611-02\links-37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880588"/>
              <a:ext cx="2756485" cy="2067364"/>
            </a:xfrm>
            <a:prstGeom prst="rect">
              <a:avLst/>
            </a:prstGeom>
            <a:noFill/>
            <a:ln w="15875">
              <a:solidFill>
                <a:srgbClr val="6EA699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573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07504" y="332656"/>
            <a:ext cx="288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Fujikura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– Cu – KIT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07504" y="1105469"/>
            <a:ext cx="5732059" cy="4544420"/>
            <a:chOff x="107504" y="1105469"/>
            <a:chExt cx="5732059" cy="454442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16" t="23089" r="26269" b="10647"/>
            <a:stretch/>
          </p:blipFill>
          <p:spPr bwMode="auto">
            <a:xfrm>
              <a:off x="107504" y="1105469"/>
              <a:ext cx="5732059" cy="4544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hteck 5"/>
            <p:cNvSpPr/>
            <p:nvPr/>
          </p:nvSpPr>
          <p:spPr>
            <a:xfrm>
              <a:off x="4599740" y="3068960"/>
              <a:ext cx="1080120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370388" y="5542299"/>
            <a:ext cx="1512169" cy="876340"/>
            <a:chOff x="3491879" y="4005064"/>
            <a:chExt cx="1512169" cy="876340"/>
          </a:xfrm>
        </p:grpSpPr>
        <p:sp>
          <p:nvSpPr>
            <p:cNvPr id="22" name="Rechteck 21"/>
            <p:cNvSpPr/>
            <p:nvPr/>
          </p:nvSpPr>
          <p:spPr>
            <a:xfrm>
              <a:off x="3491880" y="4665380"/>
              <a:ext cx="1512168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491880" y="4221088"/>
              <a:ext cx="1512168" cy="4671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3491879" y="4175368"/>
              <a:ext cx="1504829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491880" y="4005064"/>
              <a:ext cx="1512168" cy="1703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sp>
        <p:nvSpPr>
          <p:cNvPr id="14" name="Textfeld 30"/>
          <p:cNvSpPr txBox="1"/>
          <p:nvPr/>
        </p:nvSpPr>
        <p:spPr>
          <a:xfrm>
            <a:off x="7131607" y="5676416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3-6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31"/>
          <p:cNvSpPr txBox="1"/>
          <p:nvPr/>
        </p:nvSpPr>
        <p:spPr>
          <a:xfrm>
            <a:off x="7204976" y="6253087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 rot="5400000">
            <a:off x="4813455" y="5872457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 rot="5400000">
            <a:off x="6552399" y="5872457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8" name="Textfeld 34"/>
          <p:cNvSpPr txBox="1"/>
          <p:nvPr/>
        </p:nvSpPr>
        <p:spPr>
          <a:xfrm>
            <a:off x="5143613" y="640934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electroplating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35"/>
          <p:cNvSpPr txBox="1"/>
          <p:nvPr/>
        </p:nvSpPr>
        <p:spPr>
          <a:xfrm>
            <a:off x="7170589" y="5357633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36"/>
          <p:cNvSpPr txBox="1"/>
          <p:nvPr/>
        </p:nvSpPr>
        <p:spPr>
          <a:xfrm>
            <a:off x="7170589" y="5980469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/>
          <p:nvPr/>
        </p:nvSpPr>
        <p:spPr>
          <a:xfrm>
            <a:off x="251520" y="5962320"/>
            <a:ext cx="362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Fujikura</a:t>
            </a:r>
            <a:r>
              <a:rPr lang="de-DE" dirty="0" smtClean="0"/>
              <a:t>. </a:t>
            </a:r>
            <a:endParaRPr lang="de-DE" dirty="0"/>
          </a:p>
        </p:txBody>
      </p:sp>
      <p:pic>
        <p:nvPicPr>
          <p:cNvPr id="2050" name="Picture 2" descr="C:\Users\pe4386\Desktop\EuCARD\FYSC-SCH12-15-0025\FYSC-SCH12-15-0025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557327" y="1599331"/>
            <a:ext cx="3950899" cy="296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03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29287" y="332656"/>
            <a:ext cx="2476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SuNAM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CERN: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644008" y="1268760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Delivered from CERN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    to KIT for punching test 40 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Change in punching tool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    needed (tape width)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6" t="15350" r="33517" b="14626"/>
          <a:stretch/>
        </p:blipFill>
        <p:spPr bwMode="auto">
          <a:xfrm rot="5400000">
            <a:off x="917053" y="521216"/>
            <a:ext cx="2736304" cy="379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4" t="23851" r="40448" b="29226"/>
          <a:stretch/>
        </p:blipFill>
        <p:spPr bwMode="auto">
          <a:xfrm rot="16200000">
            <a:off x="778849" y="3386955"/>
            <a:ext cx="2989436" cy="388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pe4386\Desktop\EuCARD\SuNAM-HCNI2500#3-I50611-02\links-39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156" y="3428999"/>
            <a:ext cx="3908178" cy="293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7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329287" y="332656"/>
            <a:ext cx="25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CERN: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6" t="34969" r="26566" b="7519"/>
          <a:stretch/>
        </p:blipFill>
        <p:spPr bwMode="auto">
          <a:xfrm>
            <a:off x="284253" y="1124583"/>
            <a:ext cx="407480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2" t="31840" r="26903" b="11520"/>
          <a:stretch/>
        </p:blipFill>
        <p:spPr bwMode="auto">
          <a:xfrm>
            <a:off x="323528" y="3890523"/>
            <a:ext cx="4114898" cy="275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2" t="26468" r="26409" b="18706"/>
          <a:stretch/>
        </p:blipFill>
        <p:spPr bwMode="auto">
          <a:xfrm>
            <a:off x="4899867" y="1161400"/>
            <a:ext cx="3886501" cy="249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uppieren 13"/>
          <p:cNvGrpSpPr/>
          <p:nvPr/>
        </p:nvGrpSpPr>
        <p:grpSpPr>
          <a:xfrm>
            <a:off x="5692965" y="3890523"/>
            <a:ext cx="3026368" cy="2776622"/>
            <a:chOff x="6116163" y="3501007"/>
            <a:chExt cx="3210397" cy="3039305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6116163" y="3501007"/>
              <a:ext cx="2953345" cy="2215259"/>
              <a:chOff x="6116163" y="3501007"/>
              <a:chExt cx="2953345" cy="2215259"/>
            </a:xfrm>
          </p:grpSpPr>
          <p:pic>
            <p:nvPicPr>
              <p:cNvPr id="17" name="Picture 2" descr="C:\DANE\FZK_ITeP\Laboratorium\SuperOX\Roebel_SuperOx\SuperOx_Hastelloy-Cu\7-8\8-08-18_mess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6163" y="3501007"/>
                <a:ext cx="2953345" cy="2215259"/>
              </a:xfrm>
              <a:prstGeom prst="rect">
                <a:avLst/>
              </a:prstGeom>
              <a:noFill/>
              <a:ln>
                <a:solidFill>
                  <a:srgbClr val="6EA699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feld 17"/>
              <p:cNvSpPr txBox="1"/>
              <p:nvPr/>
            </p:nvSpPr>
            <p:spPr>
              <a:xfrm>
                <a:off x="6300192" y="3639863"/>
                <a:ext cx="648072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28 µm </a:t>
                </a:r>
                <a:endPara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7268799" y="3650313"/>
                <a:ext cx="648072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29 µm </a:t>
                </a:r>
                <a:endPara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7668344" y="4005064"/>
                <a:ext cx="648072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26 µm </a:t>
                </a:r>
                <a:endPara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Textfeld 15"/>
            <p:cNvSpPr txBox="1"/>
            <p:nvPr/>
          </p:nvSpPr>
          <p:spPr>
            <a:xfrm>
              <a:off x="7306272" y="5709315"/>
              <a:ext cx="2020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*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cross-section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of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one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of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the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previous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samples</a:t>
              </a:r>
              <a:r>
                <a:rPr kumimoji="0" lang="de-DE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 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6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316676" y="317846"/>
            <a:ext cx="3217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possibilities: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3" t="9429" r="16750" b="12749"/>
          <a:stretch/>
        </p:blipFill>
        <p:spPr bwMode="auto">
          <a:xfrm>
            <a:off x="5868144" y="4938596"/>
            <a:ext cx="2753355" cy="1802772"/>
          </a:xfrm>
          <a:prstGeom prst="rect">
            <a:avLst/>
          </a:prstGeom>
          <a:noFill/>
          <a:ln w="12700">
            <a:solidFill>
              <a:srgbClr val="6EA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708409" y="5150886"/>
            <a:ext cx="4320480" cy="1152128"/>
            <a:chOff x="706527" y="3788159"/>
            <a:chExt cx="9403833" cy="2796227"/>
          </a:xfrm>
        </p:grpSpPr>
        <p:grpSp>
          <p:nvGrpSpPr>
            <p:cNvPr id="9" name="Group 1030"/>
            <p:cNvGrpSpPr/>
            <p:nvPr/>
          </p:nvGrpSpPr>
          <p:grpSpPr>
            <a:xfrm>
              <a:off x="706527" y="3788159"/>
              <a:ext cx="7272809" cy="2782872"/>
              <a:chOff x="196156" y="81065"/>
              <a:chExt cx="8768332" cy="3984271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924575"/>
                <a:ext cx="8712968" cy="784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Straight Arrow Connector 4"/>
              <p:cNvCxnSpPr/>
              <p:nvPr/>
            </p:nvCxnSpPr>
            <p:spPr>
              <a:xfrm flipV="1">
                <a:off x="1331640" y="2621812"/>
                <a:ext cx="0" cy="3031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9"/>
              <p:cNvCxnSpPr/>
              <p:nvPr/>
            </p:nvCxnSpPr>
            <p:spPr>
              <a:xfrm>
                <a:off x="1331640" y="2060848"/>
                <a:ext cx="0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4"/>
              <p:cNvCxnSpPr/>
              <p:nvPr/>
            </p:nvCxnSpPr>
            <p:spPr>
              <a:xfrm flipH="1" flipV="1">
                <a:off x="2599320" y="2374650"/>
                <a:ext cx="288032" cy="33427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717653" y="1218913"/>
                <a:ext cx="665643" cy="8890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20"/>
              <p:cNvCxnSpPr/>
              <p:nvPr/>
            </p:nvCxnSpPr>
            <p:spPr>
              <a:xfrm>
                <a:off x="196156" y="1332125"/>
                <a:ext cx="8568952" cy="0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23"/>
              <p:cNvCxnSpPr/>
              <p:nvPr/>
            </p:nvCxnSpPr>
            <p:spPr>
              <a:xfrm flipV="1">
                <a:off x="6300192" y="2276872"/>
                <a:ext cx="144016" cy="27874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24"/>
              <p:cNvSpPr txBox="1"/>
              <p:nvPr/>
            </p:nvSpPr>
            <p:spPr>
              <a:xfrm>
                <a:off x="772856" y="2995878"/>
                <a:ext cx="2236716" cy="1069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fr-FR" sz="14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fr-FR" sz="1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4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27"/>
              <p:cNvSpPr txBox="1"/>
              <p:nvPr/>
            </p:nvSpPr>
            <p:spPr>
              <a:xfrm>
                <a:off x="906551" y="81065"/>
                <a:ext cx="2501914" cy="1069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fr-FR" sz="14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9"/>
              <p:cNvSpPr txBox="1"/>
              <p:nvPr/>
            </p:nvSpPr>
            <p:spPr>
              <a:xfrm>
                <a:off x="3985720" y="468277"/>
                <a:ext cx="2833837" cy="1069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fr-FR" sz="14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fr-FR" sz="1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0" name="Picture 2" descr="C:\Users\pe4386\Desktop\goldi-backing\IMG_1618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" t="31791" b="18609"/>
            <a:stretch/>
          </p:blipFill>
          <p:spPr bwMode="auto">
            <a:xfrm>
              <a:off x="5569847" y="4765659"/>
              <a:ext cx="4540513" cy="1818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24455"/>
              </p:ext>
            </p:extLst>
          </p:nvPr>
        </p:nvGraphicFramePr>
        <p:xfrm>
          <a:off x="1043608" y="1052736"/>
          <a:ext cx="7344816" cy="360561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98519"/>
                <a:gridCol w="1967361"/>
                <a:gridCol w="3278936"/>
              </a:tblGrid>
              <a:tr h="95325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Transposition </a:t>
                      </a:r>
                      <a:r>
                        <a:rPr lang="de-DE" dirty="0" err="1" smtClean="0"/>
                        <a:t>lenght</a:t>
                      </a:r>
                      <a:endParaRPr lang="de-DE" dirty="0" smtClean="0"/>
                    </a:p>
                    <a:p>
                      <a:pPr algn="ctr"/>
                      <a:r>
                        <a:rPr lang="de-DE" dirty="0" smtClean="0"/>
                        <a:t> (mm)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Strand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width</a:t>
                      </a:r>
                      <a:r>
                        <a:rPr lang="de-DE" baseline="0" dirty="0" smtClean="0"/>
                        <a:t> (</a:t>
                      </a:r>
                      <a:r>
                        <a:rPr lang="de-DE" baseline="0" dirty="0" err="1" smtClean="0"/>
                        <a:t>W</a:t>
                      </a:r>
                      <a:r>
                        <a:rPr lang="de-DE" baseline="-25000" dirty="0" err="1" smtClean="0"/>
                        <a:t>l</a:t>
                      </a:r>
                      <a:r>
                        <a:rPr lang="de-DE" baseline="0" dirty="0" smtClean="0"/>
                        <a:t>)/</a:t>
                      </a:r>
                    </a:p>
                    <a:p>
                      <a:pPr algn="ctr"/>
                      <a:r>
                        <a:rPr lang="de-DE" baseline="0" dirty="0" smtClean="0"/>
                        <a:t>Bridge </a:t>
                      </a:r>
                      <a:r>
                        <a:rPr lang="de-DE" baseline="0" dirty="0" err="1" smtClean="0"/>
                        <a:t>width</a:t>
                      </a:r>
                      <a:r>
                        <a:rPr lang="de-DE" baseline="0" dirty="0" smtClean="0"/>
                        <a:t> (</a:t>
                      </a:r>
                      <a:r>
                        <a:rPr lang="de-DE" baseline="0" dirty="0" err="1" smtClean="0"/>
                        <a:t>W</a:t>
                      </a:r>
                      <a:r>
                        <a:rPr lang="de-DE" baseline="-25000" dirty="0" err="1" smtClean="0"/>
                        <a:t>c</a:t>
                      </a:r>
                      <a:r>
                        <a:rPr lang="de-DE" baseline="0" dirty="0" smtClean="0"/>
                        <a:t>)</a:t>
                      </a:r>
                    </a:p>
                    <a:p>
                      <a:pPr algn="ctr"/>
                      <a:r>
                        <a:rPr lang="de-DE" baseline="0" dirty="0" smtClean="0"/>
                        <a:t>(mm)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Tape </a:t>
                      </a:r>
                      <a:r>
                        <a:rPr lang="de-DE" dirty="0" err="1" smtClean="0"/>
                        <a:t>width</a:t>
                      </a:r>
                      <a:endParaRPr lang="de-DE" dirty="0" smtClean="0"/>
                    </a:p>
                    <a:p>
                      <a:pPr algn="ctr"/>
                      <a:r>
                        <a:rPr lang="de-DE" dirty="0" smtClean="0"/>
                        <a:t> (mm)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23551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226 (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old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12.1(SP,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12.4 (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Bruker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</a:tr>
              <a:tr h="33399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(new - </a:t>
                      </a:r>
                      <a:r>
                        <a:rPr lang="en-GB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multipunching</a:t>
                      </a: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5.85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12.1(SP,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Bruker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12.2 (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SuNAM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b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3399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future -</a:t>
                      </a:r>
                      <a:b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one step)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5.85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tapes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 </a:t>
                      </a:r>
                      <a:r>
                        <a:rPr lang="de-D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0.1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 </a:t>
                      </a:r>
                      <a:r>
                        <a:rPr lang="de-DE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thick</a:t>
                      </a:r>
                      <a: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br>
                        <a:rPr lang="de-D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3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316676" y="317846"/>
            <a:ext cx="6833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for transverse stress at U.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Twente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feld 53"/>
          <p:cNvSpPr txBox="1"/>
          <p:nvPr/>
        </p:nvSpPr>
        <p:spPr>
          <a:xfrm>
            <a:off x="316676" y="1563714"/>
            <a:ext cx="4824536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cable: 226 TL, 15 strands: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KIT impregnation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CERN impregnation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Bruker CC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+ CERN impregnation</a:t>
            </a:r>
          </a:p>
          <a:p>
            <a:endParaRPr lang="de-DE" dirty="0" smtClean="0"/>
          </a:p>
          <a:p>
            <a:endParaRPr lang="de-DE" dirty="0"/>
          </a:p>
          <a:p>
            <a:pPr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CERN: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delivers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resin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glass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fibre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Bruker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b="1" dirty="0" err="1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lang="de-DE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cables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</a:t>
            </a:r>
            <a:r>
              <a:rPr lang="de-DE" b="1" dirty="0" err="1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lang="de-DE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UT: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planned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54" y="1412776"/>
            <a:ext cx="2662564" cy="193009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Textfeld 64"/>
          <p:cNvSpPr txBox="1"/>
          <p:nvPr/>
        </p:nvSpPr>
        <p:spPr>
          <a:xfrm>
            <a:off x="5420349" y="3395717"/>
            <a:ext cx="370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Old experiment: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cable: 126 TL, 10 strands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tape, 20 µm Cu (per site)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KIT impregnation</a:t>
            </a:r>
          </a:p>
        </p:txBody>
      </p:sp>
    </p:spTree>
    <p:extLst>
      <p:ext uri="{BB962C8B-B14F-4D97-AF65-F5344CB8AC3E}">
        <p14:creationId xmlns:p14="http://schemas.microsoft.com/office/powerpoint/2010/main" val="89361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51520" y="1293451"/>
            <a:ext cx="8712968" cy="432048"/>
          </a:xfr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spacing error in standard cable (5.5 mm wide strands) and the burr</a:t>
            </a:r>
          </a:p>
          <a:p>
            <a:endParaRPr lang="en-US" sz="1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42023"/>
            <a:ext cx="3334522" cy="12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uppieren 32"/>
          <p:cNvGrpSpPr/>
          <p:nvPr/>
        </p:nvGrpSpPr>
        <p:grpSpPr>
          <a:xfrm>
            <a:off x="107504" y="1916832"/>
            <a:ext cx="1663480" cy="1783356"/>
            <a:chOff x="683568" y="1916832"/>
            <a:chExt cx="1663480" cy="1783356"/>
          </a:xfrm>
        </p:grpSpPr>
        <p:pic>
          <p:nvPicPr>
            <p:cNvPr id="3" name="Picture 7" descr="E:\phd\pictures\optical microscope\150921 SuperPower SP-KIT-2010930-1a (bending cable)\cross-section 2\007_left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949490"/>
              <a:ext cx="1663480" cy="1247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Gerade Verbindung 5"/>
            <p:cNvCxnSpPr/>
            <p:nvPr/>
          </p:nvCxnSpPr>
          <p:spPr>
            <a:xfrm flipV="1">
              <a:off x="836018" y="1916832"/>
              <a:ext cx="0" cy="15713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/>
            <p:nvPr/>
          </p:nvCxnSpPr>
          <p:spPr>
            <a:xfrm flipV="1">
              <a:off x="1774776" y="1949492"/>
              <a:ext cx="0" cy="153867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>
              <a:off x="917468" y="3392411"/>
              <a:ext cx="779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870 µm</a:t>
              </a:r>
            </a:p>
          </p:txBody>
        </p:sp>
        <p:cxnSp>
          <p:nvCxnSpPr>
            <p:cNvPr id="9" name="Gerade Verbindung 8"/>
            <p:cNvCxnSpPr/>
            <p:nvPr/>
          </p:nvCxnSpPr>
          <p:spPr>
            <a:xfrm>
              <a:off x="839916" y="3330276"/>
              <a:ext cx="93486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feld 11"/>
          <p:cNvSpPr txBox="1"/>
          <p:nvPr/>
        </p:nvSpPr>
        <p:spPr>
          <a:xfrm>
            <a:off x="6300192" y="3423826"/>
            <a:ext cx="779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421 µm</a:t>
            </a:r>
          </a:p>
        </p:txBody>
      </p:sp>
      <p:grpSp>
        <p:nvGrpSpPr>
          <p:cNvPr id="34" name="Gruppieren 33"/>
          <p:cNvGrpSpPr/>
          <p:nvPr/>
        </p:nvGrpSpPr>
        <p:grpSpPr>
          <a:xfrm>
            <a:off x="5220072" y="1916832"/>
            <a:ext cx="1672444" cy="1523719"/>
            <a:chOff x="6372200" y="1892123"/>
            <a:chExt cx="1816460" cy="1596809"/>
          </a:xfrm>
        </p:grpSpPr>
        <p:pic>
          <p:nvPicPr>
            <p:cNvPr id="4" name="Picture 8" descr="E:\phd\pictures\optical microscope\150921 SuperPower SP-KIT-2010930-1a (bending cable)\cross-section 2\011_right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1892123"/>
              <a:ext cx="1816460" cy="1362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Gerade Verbindung 9"/>
            <p:cNvCxnSpPr/>
            <p:nvPr/>
          </p:nvCxnSpPr>
          <p:spPr>
            <a:xfrm flipV="1">
              <a:off x="7592438" y="1892123"/>
              <a:ext cx="0" cy="15713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 flipV="1">
              <a:off x="8028384" y="1892123"/>
              <a:ext cx="0" cy="159680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>
              <a:off x="7592438" y="3392411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23528" y="4005064"/>
            <a:ext cx="8229600" cy="432048"/>
          </a:xfrm>
        </p:spPr>
        <p:txBody>
          <a:bodyPr lIns="75812" tIns="37906" rIns="75812" bIns="37906">
            <a:noAutofit/>
          </a:bodyPr>
          <a:lstStyle>
            <a:lvl1pPr marL="314588" indent="-314588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1077" indent="-314588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209649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179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495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084965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200">
                <a:solidFill>
                  <a:schemeClr val="tx1"/>
                </a:solidFill>
                <a:latin typeface="+mn-lt"/>
              </a:defRPr>
            </a:lvl6pPr>
            <a:lvl7pPr marL="2464050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200">
                <a:solidFill>
                  <a:schemeClr val="tx1"/>
                </a:solidFill>
                <a:latin typeface="+mn-lt"/>
              </a:defRPr>
            </a:lvl7pPr>
            <a:lvl8pPr marL="2843134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200">
                <a:solidFill>
                  <a:schemeClr val="tx1"/>
                </a:solidFill>
                <a:latin typeface="+mn-lt"/>
              </a:defRPr>
            </a:lvl8pPr>
            <a:lvl9pPr marL="3222219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Error reduced by widening strands to 5.9 mm (laser-cut cable</a:t>
            </a:r>
            <a:r>
              <a:rPr lang="en-US" sz="1800" kern="0" dirty="0"/>
              <a:t>)</a:t>
            </a:r>
          </a:p>
          <a:p>
            <a:endParaRPr lang="en-US" sz="1800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Picture 13" descr="E:\phd\pictures\optical microscope\150923 dummy 2 and 3 (w5.9)\dummy 3 (TL226 S14 W5.9)\003_middl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86684"/>
            <a:ext cx="2160240" cy="16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Gruppieren 46"/>
          <p:cNvGrpSpPr/>
          <p:nvPr/>
        </p:nvGrpSpPr>
        <p:grpSpPr>
          <a:xfrm>
            <a:off x="172216" y="4640503"/>
            <a:ext cx="1735488" cy="1800329"/>
            <a:chOff x="705045" y="4352471"/>
            <a:chExt cx="1663480" cy="1730039"/>
          </a:xfrm>
        </p:grpSpPr>
        <p:pic>
          <p:nvPicPr>
            <p:cNvPr id="15" name="Picture 12" descr="E:\phd\pictures\optical microscope\150923 dummy 2 and 3 (w5.9)\dummy 3 (TL226 S14 W5.9)\001_left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045" y="4401595"/>
              <a:ext cx="1663480" cy="1247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Gerade Verbindung 17"/>
            <p:cNvCxnSpPr/>
            <p:nvPr/>
          </p:nvCxnSpPr>
          <p:spPr>
            <a:xfrm flipV="1">
              <a:off x="1069096" y="4365104"/>
              <a:ext cx="0" cy="15713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flipV="1">
              <a:off x="1307346" y="4352471"/>
              <a:ext cx="0" cy="159680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/>
            <p:cNvSpPr txBox="1"/>
            <p:nvPr/>
          </p:nvSpPr>
          <p:spPr>
            <a:xfrm>
              <a:off x="1278300" y="5786749"/>
              <a:ext cx="779756" cy="295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279 µm</a:t>
              </a:r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1072994" y="5867284"/>
              <a:ext cx="23435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/>
          <p:cNvGrpSpPr/>
          <p:nvPr/>
        </p:nvGrpSpPr>
        <p:grpSpPr>
          <a:xfrm>
            <a:off x="5220072" y="4661903"/>
            <a:ext cx="1911124" cy="1935449"/>
            <a:chOff x="6372290" y="4293096"/>
            <a:chExt cx="1911124" cy="1935449"/>
          </a:xfrm>
        </p:grpSpPr>
        <p:pic>
          <p:nvPicPr>
            <p:cNvPr id="17" name="Picture 14" descr="E:\phd\pictures\optical microscope\150923 dummy 2 and 3 (w5.9)\dummy 3 (TL226 S14 W5.9)\011_right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90" y="4330110"/>
              <a:ext cx="1821408" cy="1366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Gerade Verbindung 21"/>
            <p:cNvCxnSpPr/>
            <p:nvPr/>
          </p:nvCxnSpPr>
          <p:spPr>
            <a:xfrm flipV="1">
              <a:off x="7524916" y="4305936"/>
              <a:ext cx="0" cy="15713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flipV="1">
              <a:off x="7738902" y="4293096"/>
              <a:ext cx="0" cy="159680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7503658" y="5920768"/>
              <a:ext cx="779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151 µm</a:t>
              </a:r>
            </a:p>
          </p:txBody>
        </p:sp>
        <p:cxnSp>
          <p:nvCxnSpPr>
            <p:cNvPr id="25" name="Gerade Verbindung 24"/>
            <p:cNvCxnSpPr/>
            <p:nvPr/>
          </p:nvCxnSpPr>
          <p:spPr>
            <a:xfrm>
              <a:off x="7524916" y="5780498"/>
              <a:ext cx="213986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342" y="1949492"/>
            <a:ext cx="1053355" cy="11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366" y="2734392"/>
            <a:ext cx="1054213" cy="82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Kép 7" descr="http://www.ivision-project.eu/general-documents/partners-information/partners-logo/KITlogo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feld 34"/>
          <p:cNvSpPr txBox="1"/>
          <p:nvPr/>
        </p:nvSpPr>
        <p:spPr>
          <a:xfrm>
            <a:off x="316676" y="317846"/>
            <a:ext cx="5444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with old and new design: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uppieren 38"/>
          <p:cNvGrpSpPr/>
          <p:nvPr/>
        </p:nvGrpSpPr>
        <p:grpSpPr>
          <a:xfrm>
            <a:off x="7057764" y="2996952"/>
            <a:ext cx="780983" cy="307777"/>
            <a:chOff x="7057764" y="2996952"/>
            <a:chExt cx="780983" cy="307777"/>
          </a:xfrm>
        </p:grpSpPr>
        <p:cxnSp>
          <p:nvCxnSpPr>
            <p:cNvPr id="30" name="Gerade Verbindung 29"/>
            <p:cNvCxnSpPr/>
            <p:nvPr/>
          </p:nvCxnSpPr>
          <p:spPr>
            <a:xfrm>
              <a:off x="7205396" y="2996952"/>
              <a:ext cx="174916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7057764" y="2996952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0.1 mm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7862447" y="3259086"/>
            <a:ext cx="780983" cy="316751"/>
            <a:chOff x="7710047" y="3106686"/>
            <a:chExt cx="780983" cy="316751"/>
          </a:xfrm>
        </p:grpSpPr>
        <p:cxnSp>
          <p:nvCxnSpPr>
            <p:cNvPr id="41" name="Gerade Verbindung 40"/>
            <p:cNvCxnSpPr>
              <a:endCxn id="42" idx="0"/>
            </p:cNvCxnSpPr>
            <p:nvPr/>
          </p:nvCxnSpPr>
          <p:spPr>
            <a:xfrm>
              <a:off x="7803976" y="3106686"/>
              <a:ext cx="296563" cy="897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7710047" y="3115660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0.1 mm</a:t>
              </a:r>
              <a:endPara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1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59225" y="149963"/>
            <a:ext cx="2887890" cy="339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3749" y="1268760"/>
            <a:ext cx="7317610" cy="1728192"/>
          </a:xfrm>
        </p:spPr>
        <p:txBody>
          <a:bodyPr lIns="75812" tIns="37906" rIns="75812" bIns="37906">
            <a:noAutofit/>
          </a:bodyPr>
          <a:lstStyle>
            <a:lvl1pPr marL="314588" indent="-314588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1077" indent="-314588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209649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179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495" indent="-276416" algn="l" defTabSz="914805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084965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200">
                <a:solidFill>
                  <a:schemeClr val="tx1"/>
                </a:solidFill>
                <a:latin typeface="+mn-lt"/>
              </a:defRPr>
            </a:lvl6pPr>
            <a:lvl7pPr marL="2464050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200">
                <a:solidFill>
                  <a:schemeClr val="tx1"/>
                </a:solidFill>
                <a:latin typeface="+mn-lt"/>
              </a:defRPr>
            </a:lvl7pPr>
            <a:lvl8pPr marL="2843134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200">
                <a:solidFill>
                  <a:schemeClr val="tx1"/>
                </a:solidFill>
                <a:latin typeface="+mn-lt"/>
              </a:defRPr>
            </a:lvl8pPr>
            <a:lvl9pPr marL="3222219" indent="-189542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New geometry now possible in punching tool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5.85 mm strand width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300 mm transposition length</a:t>
            </a:r>
            <a:r>
              <a:rPr lang="en-US" sz="1600" kern="0" dirty="0"/>
              <a:t/>
            </a:r>
            <a:br>
              <a:rPr lang="en-US" sz="1600" kern="0" dirty="0"/>
            </a:br>
            <a:endParaRPr lang="en-US" sz="16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Baseline for next EuCARD-2 cables</a:t>
            </a:r>
          </a:p>
          <a:p>
            <a:pPr lvl="1"/>
            <a:endParaRPr lang="en-US" sz="2600" kern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249" y="3392911"/>
            <a:ext cx="2642904" cy="198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E:\phd\presentations\160315 Noe\006_left_measuremen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49" y="3373763"/>
            <a:ext cx="2694517" cy="20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phd\presentations\160315 Noe\010_right_measurement_smal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3392911"/>
            <a:ext cx="2643455" cy="19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7"/>
          <p:cNvCxnSpPr/>
          <p:nvPr/>
        </p:nvCxnSpPr>
        <p:spPr>
          <a:xfrm flipV="1">
            <a:off x="857087" y="3429000"/>
            <a:ext cx="0" cy="210693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flipV="1">
            <a:off x="1133870" y="3423992"/>
            <a:ext cx="0" cy="209324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83568" y="5565331"/>
            <a:ext cx="956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174  µm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890031" y="5517232"/>
            <a:ext cx="234352" cy="0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V="1">
            <a:off x="8244408" y="3429000"/>
            <a:ext cx="0" cy="212469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flipV="1">
            <a:off x="8532440" y="3392542"/>
            <a:ext cx="0" cy="212469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8080113" y="5589240"/>
            <a:ext cx="956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240  µm</a:t>
            </a:r>
          </a:p>
        </p:txBody>
      </p:sp>
      <p:cxnSp>
        <p:nvCxnSpPr>
          <p:cNvPr id="15" name="Gerade Verbindung 14"/>
          <p:cNvCxnSpPr/>
          <p:nvPr/>
        </p:nvCxnSpPr>
        <p:spPr>
          <a:xfrm>
            <a:off x="8255657" y="5517232"/>
            <a:ext cx="267296" cy="0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408387" y="5896147"/>
            <a:ext cx="5782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punched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cable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geometry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(15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strands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42" y="5469941"/>
            <a:ext cx="1828850" cy="131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Kép 7" descr="http://www.ivision-project.eu/general-documents/partners-information/partners-logo/KITlogo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316676" y="317846"/>
            <a:ext cx="5596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punching tool and cable geometry: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592668" y="6205080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10.2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6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Bildschirmpräsentation (4:3)</PresentationFormat>
  <Paragraphs>138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Kario, Anna (ITEP)</dc:creator>
  <cp:lastModifiedBy>Kario, Anna (ITEP)</cp:lastModifiedBy>
  <cp:revision>344</cp:revision>
  <cp:lastPrinted>2015-09-03T09:37:29Z</cp:lastPrinted>
  <dcterms:created xsi:type="dcterms:W3CDTF">2015-02-23T16:11:43Z</dcterms:created>
  <dcterms:modified xsi:type="dcterms:W3CDTF">2016-03-18T08:59:40Z</dcterms:modified>
</cp:coreProperties>
</file>