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71" r:id="rId3"/>
    <p:sldId id="290" r:id="rId4"/>
    <p:sldId id="273" r:id="rId5"/>
    <p:sldId id="275" r:id="rId6"/>
    <p:sldId id="288" r:id="rId7"/>
    <p:sldId id="281" r:id="rId8"/>
    <p:sldId id="272" r:id="rId9"/>
    <p:sldId id="291" r:id="rId10"/>
    <p:sldId id="29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51" autoAdjust="0"/>
    <p:restoredTop sz="94660"/>
  </p:normalViewPr>
  <p:slideViewPr>
    <p:cSldViewPr>
      <p:cViewPr varScale="1">
        <p:scale>
          <a:sx n="111" d="100"/>
          <a:sy n="111" d="100"/>
        </p:scale>
        <p:origin x="39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F9316-278F-4EE6-BDFC-BEC6C2523AA6}" type="datetimeFigureOut">
              <a:rPr lang="en-US" smtClean="0"/>
              <a:pPr/>
              <a:t>7/1/2016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892DB-7006-4596-BB04-2BC842D89D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725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 Joos, PH/ESE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Joos, PH/ESE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Joos, PH/ESE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beamline-for-schools.web.cern.ch/useful-document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M. Joos, PH/ESE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9" name="Rectangle 1"/>
          <p:cNvSpPr>
            <a:spLocks noGrp="1" noChangeArrowheads="1"/>
          </p:cNvSpPr>
          <p:nvPr>
            <p:ph type="title"/>
          </p:nvPr>
        </p:nvSpPr>
        <p:spPr>
          <a:xfrm>
            <a:off x="165696" y="76200"/>
            <a:ext cx="8825904" cy="1447800"/>
          </a:xfrm>
          <a:ln/>
        </p:spPr>
        <p:txBody>
          <a:bodyPr>
            <a:normAutofit/>
          </a:bodyPr>
          <a:lstStyle/>
          <a:p>
            <a:r>
              <a:rPr lang="en-US" altLang="en-US" sz="3600" b="1" dirty="0" smtClean="0"/>
              <a:t>Beamline </a:t>
            </a:r>
            <a:r>
              <a:rPr lang="en-US" altLang="en-US" sz="3600" b="1" dirty="0"/>
              <a:t>for </a:t>
            </a:r>
            <a:r>
              <a:rPr lang="en-US" altLang="en-US" sz="3600" b="1" dirty="0" smtClean="0"/>
              <a:t>Schools</a:t>
            </a:r>
            <a:r>
              <a:rPr lang="en-US" altLang="en-US" sz="3600" dirty="0" smtClean="0"/>
              <a:t> </a:t>
            </a:r>
            <a:r>
              <a:rPr lang="en-US" altLang="en-US" sz="3600" dirty="0"/>
              <a:t/>
            </a:r>
            <a:br>
              <a:rPr lang="en-US" altLang="en-US" sz="3600" dirty="0"/>
            </a:br>
            <a:r>
              <a:rPr lang="en-GB" altLang="en-US" sz="3200" dirty="0"/>
              <a:t>M</a:t>
            </a:r>
            <a:r>
              <a:rPr lang="en-GB" sz="3200" dirty="0" smtClean="0"/>
              <a:t>isconception </a:t>
            </a:r>
            <a:r>
              <a:rPr lang="en-GB" sz="3200" dirty="0"/>
              <a:t>analysis </a:t>
            </a:r>
            <a:endParaRPr lang="en-US" altLang="en-US" sz="3200" dirty="0"/>
          </a:p>
        </p:txBody>
      </p:sp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28800"/>
            <a:ext cx="5688784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834" y="4318000"/>
            <a:ext cx="2435566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717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M. Joos, PH/ESE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6616700" cy="1066800"/>
          </a:xfrm>
          <a:ln/>
        </p:spPr>
        <p:txBody>
          <a:bodyPr/>
          <a:lstStyle/>
          <a:p>
            <a:r>
              <a:rPr lang="en-US" altLang="en-US" dirty="0"/>
              <a:t>Motivation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6248400" y="1447800"/>
            <a:ext cx="2667000" cy="4572000"/>
          </a:xfrm>
          <a:prstGeom prst="rect">
            <a:avLst/>
          </a:prstGeom>
          <a:ln/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dirty="0" smtClean="0"/>
              <a:t>The best way of </a:t>
            </a:r>
            <a:r>
              <a:rPr lang="en-US" altLang="en-US" dirty="0" smtClean="0">
                <a:solidFill>
                  <a:srgbClr val="FF0000"/>
                </a:solidFill>
              </a:rPr>
              <a:t>learning</a:t>
            </a:r>
            <a:r>
              <a:rPr lang="en-US" altLang="en-US" dirty="0" smtClean="0"/>
              <a:t> is to involve </a:t>
            </a:r>
            <a:r>
              <a:rPr lang="en-US" altLang="en-US" dirty="0" smtClean="0">
                <a:solidFill>
                  <a:srgbClr val="FF0000"/>
                </a:solidFill>
              </a:rPr>
              <a:t>experience</a:t>
            </a:r>
          </a:p>
          <a:p>
            <a:pPr marL="0" indent="0">
              <a:buNone/>
            </a:pPr>
            <a:endParaRPr lang="en-US" altLang="en-US" dirty="0" smtClean="0"/>
          </a:p>
          <a:p>
            <a:pPr marL="0" indent="0">
              <a:buNone/>
            </a:pPr>
            <a:r>
              <a:rPr lang="en-US" altLang="en-US" dirty="0" smtClean="0"/>
              <a:t>Idea of the Beamline for Schools competition: </a:t>
            </a:r>
            <a:r>
              <a:rPr lang="en-US" altLang="en-US" dirty="0" smtClean="0">
                <a:solidFill>
                  <a:srgbClr val="FF0000"/>
                </a:solidFill>
              </a:rPr>
              <a:t>pupils become scientists</a:t>
            </a:r>
            <a:endParaRPr lang="en-US" alt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\\cern.ch\dfs\Users\j\joos\Desktop\BL4S\2014\Pictures\IMG_20140911_21021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0" t="10432" r="5721"/>
          <a:stretch/>
        </p:blipFill>
        <p:spPr bwMode="auto">
          <a:xfrm>
            <a:off x="152400" y="1447800"/>
            <a:ext cx="5727940" cy="358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21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2-Point Star 7"/>
          <p:cNvSpPr/>
          <p:nvPr/>
        </p:nvSpPr>
        <p:spPr>
          <a:xfrm>
            <a:off x="762000" y="4751981"/>
            <a:ext cx="2286000" cy="1786931"/>
          </a:xfrm>
          <a:prstGeom prst="star32">
            <a:avLst>
              <a:gd name="adj" fmla="val 46190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M. Joos, PH/ESE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-152400"/>
            <a:ext cx="7073900" cy="1143000"/>
          </a:xfrm>
          <a:ln/>
        </p:spPr>
        <p:txBody>
          <a:bodyPr/>
          <a:lstStyle/>
          <a:p>
            <a:r>
              <a:rPr lang="en-US" altLang="en-US" dirty="0"/>
              <a:t>Idea</a:t>
            </a:r>
          </a:p>
        </p:txBody>
      </p:sp>
      <p:sp>
        <p:nvSpPr>
          <p:cNvPr id="3" name="TextBox 2"/>
          <p:cNvSpPr txBox="1"/>
          <p:nvPr/>
        </p:nvSpPr>
        <p:spPr>
          <a:xfrm rot="20063428">
            <a:off x="5476295" y="4336483"/>
            <a:ext cx="2791892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As close as possible to real science </a:t>
            </a:r>
            <a:r>
              <a:rPr lang="en-US" sz="2400" dirty="0" smtClean="0"/>
              <a:t>life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6200" y="1249501"/>
            <a:ext cx="8839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Worldwide competition </a:t>
            </a:r>
            <a:r>
              <a:rPr lang="en-US" sz="2000" dirty="0"/>
              <a:t>among schools for beam time at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Teams phrase </a:t>
            </a:r>
            <a:r>
              <a:rPr lang="en-US" sz="2000" dirty="0">
                <a:solidFill>
                  <a:srgbClr val="FF0000"/>
                </a:solidFill>
              </a:rPr>
              <a:t>scientific </a:t>
            </a:r>
            <a:r>
              <a:rPr lang="en-US" sz="2000" dirty="0" smtClean="0">
                <a:solidFill>
                  <a:srgbClr val="FF0000"/>
                </a:solidFill>
              </a:rPr>
              <a:t>question </a:t>
            </a:r>
            <a:r>
              <a:rPr lang="en-US" sz="2000" dirty="0" smtClean="0"/>
              <a:t>for an </a:t>
            </a:r>
            <a:r>
              <a:rPr lang="en-US" sz="2000" dirty="0" smtClean="0">
                <a:solidFill>
                  <a:srgbClr val="FF0000"/>
                </a:solidFill>
              </a:rPr>
              <a:t>experiment</a:t>
            </a:r>
            <a:r>
              <a:rPr lang="en-US" sz="2000" dirty="0" smtClean="0"/>
              <a:t> which </a:t>
            </a:r>
            <a:r>
              <a:rPr lang="en-US" sz="2000" dirty="0"/>
              <a:t>uses </a:t>
            </a:r>
            <a:r>
              <a:rPr lang="en-US" sz="2000" dirty="0" smtClean="0"/>
              <a:t>a </a:t>
            </a:r>
            <a:r>
              <a:rPr lang="en-US" sz="2000" dirty="0" smtClean="0">
                <a:solidFill>
                  <a:srgbClr val="FF0000"/>
                </a:solidFill>
              </a:rPr>
              <a:t>particle beam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Written proposal (max. </a:t>
            </a:r>
            <a:r>
              <a:rPr lang="en-US" sz="1600" dirty="0" smtClean="0">
                <a:solidFill>
                  <a:srgbClr val="FF0000"/>
                </a:solidFill>
              </a:rPr>
              <a:t>1000 words)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1 minute video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Students</a:t>
            </a:r>
            <a:r>
              <a:rPr lang="en-US" sz="2000" dirty="0" smtClean="0"/>
              <a:t> should “</a:t>
            </a:r>
            <a:r>
              <a:rPr lang="en-US" sz="2000" dirty="0" smtClean="0">
                <a:solidFill>
                  <a:srgbClr val="FF0000"/>
                </a:solidFill>
              </a:rPr>
              <a:t>drive</a:t>
            </a:r>
            <a:r>
              <a:rPr lang="en-US" sz="2000" dirty="0" smtClean="0"/>
              <a:t>” the team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Teachers</a:t>
            </a:r>
            <a:r>
              <a:rPr lang="en-US" sz="1600" dirty="0" smtClean="0"/>
              <a:t> and external </a:t>
            </a:r>
            <a:r>
              <a:rPr lang="en-US" sz="1600" dirty="0" smtClean="0">
                <a:solidFill>
                  <a:srgbClr val="FF0000"/>
                </a:solidFill>
              </a:rPr>
              <a:t>experts</a:t>
            </a:r>
            <a:r>
              <a:rPr lang="en-US" sz="1600" dirty="0" smtClean="0"/>
              <a:t> should give </a:t>
            </a:r>
            <a:r>
              <a:rPr lang="en-US" sz="1600" dirty="0" smtClean="0">
                <a:solidFill>
                  <a:srgbClr val="FF0000"/>
                </a:solidFill>
              </a:rPr>
              <a:t>guidance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Experts may propose a subject and teach the students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 </a:t>
            </a:r>
            <a:r>
              <a:rPr lang="en-US" sz="2000" dirty="0"/>
              <a:t>scientific committee  at CERN selects </a:t>
            </a:r>
            <a:r>
              <a:rPr lang="en-US" sz="2000" dirty="0" smtClean="0"/>
              <a:t>two proposals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Feasibility</a:t>
            </a:r>
            <a:r>
              <a:rPr lang="en-US" sz="1600" dirty="0" smtClean="0"/>
              <a:t> of the proposal is important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Student teams come </a:t>
            </a:r>
            <a:r>
              <a:rPr lang="en-US" sz="2000" dirty="0"/>
              <a:t>to CERN to do their </a:t>
            </a:r>
            <a:r>
              <a:rPr lang="en-US" sz="2000" dirty="0" smtClean="0"/>
              <a:t>experiment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Teams </a:t>
            </a:r>
            <a:r>
              <a:rPr lang="en-US" sz="2000" dirty="0" smtClean="0">
                <a:solidFill>
                  <a:srgbClr val="FF0000"/>
                </a:solidFill>
              </a:rPr>
              <a:t>write</a:t>
            </a:r>
            <a:r>
              <a:rPr lang="en-US" sz="2000" dirty="0" smtClean="0"/>
              <a:t> </a:t>
            </a:r>
            <a:r>
              <a:rPr lang="en-US" sz="2000" dirty="0">
                <a:solidFill>
                  <a:srgbClr val="FF0000"/>
                </a:solidFill>
              </a:rPr>
              <a:t>up results </a:t>
            </a:r>
            <a:r>
              <a:rPr lang="en-US" sz="2000" dirty="0"/>
              <a:t>(if possible results are published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 rot="20063428">
            <a:off x="1174126" y="4999332"/>
            <a:ext cx="1544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B050"/>
                </a:solidFill>
              </a:rPr>
              <a:t>BL4S 2017 is approved</a:t>
            </a:r>
            <a:endParaRPr lang="en-US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4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M. Joos, PH/ESE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8575"/>
            <a:ext cx="7454900" cy="990600"/>
          </a:xfrm>
          <a:ln/>
        </p:spPr>
        <p:txBody>
          <a:bodyPr/>
          <a:lstStyle/>
          <a:p>
            <a:r>
              <a:rPr lang="en-US" altLang="en-US" dirty="0" smtClean="0"/>
              <a:t>T9 Beam line </a:t>
            </a:r>
            <a:r>
              <a:rPr lang="en-US" altLang="en-US" dirty="0"/>
              <a:t>@ PS East Area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733800" y="4419600"/>
            <a:ext cx="5334000" cy="2000250"/>
          </a:xfrm>
          <a:prstGeom prst="rect">
            <a:avLst/>
          </a:prstGeom>
          <a:ln/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en-US" altLang="en-US" sz="2400" b="1" dirty="0" smtClean="0"/>
              <a:t>PS East Area</a:t>
            </a:r>
            <a:endParaRPr lang="en-US" altLang="en-US" sz="2400" b="1" dirty="0" smtClean="0">
              <a:ea typeface="ヒラギノ角ゴ ProN W6" charset="0"/>
              <a:cs typeface="ヒラギノ角ゴ ProN W6" charset="0"/>
            </a:endParaRPr>
          </a:p>
          <a:p>
            <a:pPr>
              <a:lnSpc>
                <a:spcPct val="90000"/>
              </a:lnSpc>
              <a:buSzPct val="125000"/>
            </a:pPr>
            <a:r>
              <a:rPr lang="en-US" altLang="en-US" sz="2400" dirty="0" smtClean="0"/>
              <a:t>typical CERN beam line</a:t>
            </a:r>
          </a:p>
          <a:p>
            <a:pPr>
              <a:lnSpc>
                <a:spcPct val="90000"/>
              </a:lnSpc>
              <a:buSzPct val="125000"/>
            </a:pPr>
            <a:r>
              <a:rPr lang="en-US" altLang="en-US" sz="2400" dirty="0" smtClean="0"/>
              <a:t>excellent experimental conditions and reliable performance</a:t>
            </a:r>
          </a:p>
        </p:txBody>
      </p:sp>
      <p:pic>
        <p:nvPicPr>
          <p:cNvPr id="2050" name="Picture 2" descr="\\cern.ch\dfs\Users\j\joos\Desktop\BL4S\2014\Pictures\P9110168_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1302" y="976841"/>
            <a:ext cx="2823795" cy="2114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j\joos\Desktop\BL4S\2014\Pictures\2014-09-15-493_jp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495800"/>
            <a:ext cx="2473485" cy="1855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E:\DCIM\101_PANA\P10109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" y="942974"/>
            <a:ext cx="4739640" cy="316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787586"/>
            <a:ext cx="2880360" cy="190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4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M. Joos, PH/ESE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8575"/>
            <a:ext cx="7454900" cy="990600"/>
          </a:xfrm>
          <a:ln/>
        </p:spPr>
        <p:txBody>
          <a:bodyPr/>
          <a:lstStyle/>
          <a:p>
            <a:r>
              <a:rPr lang="en-US" altLang="en-US" dirty="0" smtClean="0"/>
              <a:t>T9 Beam parameters</a:t>
            </a:r>
            <a:endParaRPr lang="en-US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304800" y="874693"/>
            <a:ext cx="7391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+mj-lt"/>
                <a:ea typeface="Times New Roman" panose="02020603050405020304" pitchFamily="18" charset="0"/>
              </a:rPr>
              <a:t>Particle </a:t>
            </a:r>
            <a:r>
              <a:rPr lang="en-US" sz="1400" dirty="0" smtClean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</a:rPr>
              <a:t>momentum</a:t>
            </a:r>
            <a:r>
              <a:rPr lang="en-US" sz="1400" dirty="0" smtClean="0">
                <a:latin typeface="+mj-lt"/>
                <a:ea typeface="Times New Roman" panose="02020603050405020304" pitchFamily="18" charset="0"/>
              </a:rPr>
              <a:t>: 0.5 - 10 GeV/c</a:t>
            </a:r>
            <a:endParaRPr lang="en-US" sz="1400" dirty="0" smtClean="0">
              <a:latin typeface="+mj-lt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US" sz="1400" dirty="0" smtClean="0">
                <a:latin typeface="+mj-lt"/>
                <a:ea typeface="Times New Roman" panose="02020603050405020304" pitchFamily="18" charset="0"/>
              </a:rPr>
              <a:t>Main </a:t>
            </a:r>
            <a:r>
              <a:rPr lang="en-US" sz="1400" dirty="0" smtClean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</a:rPr>
              <a:t>Target</a:t>
            </a:r>
            <a:r>
              <a:rPr lang="en-US" sz="1400" dirty="0" smtClean="0">
                <a:latin typeface="+mj-lt"/>
                <a:ea typeface="Times New Roman" panose="02020603050405020304" pitchFamily="18" charset="0"/>
              </a:rPr>
              <a:t>: Made of 20 cm beryllium, followed by 3 mm of tungsten</a:t>
            </a:r>
            <a:endParaRPr lang="en-US" sz="1400" dirty="0" smtClean="0">
              <a:latin typeface="+mj-lt"/>
              <a:ea typeface="Calibri" panose="020F0502020204030204" pitchFamily="34" charset="0"/>
            </a:endParaRPr>
          </a:p>
          <a:p>
            <a:pPr lvl="1"/>
            <a:r>
              <a:rPr lang="en-US" sz="1200" dirty="0" smtClean="0">
                <a:latin typeface="+mj-lt"/>
                <a:ea typeface="Times New Roman" panose="02020603050405020304" pitchFamily="18" charset="0"/>
              </a:rPr>
              <a:t>(target composition has only a small effect on the beam composition)</a:t>
            </a:r>
            <a:endParaRPr lang="en-US" sz="1400" dirty="0" smtClean="0">
              <a:latin typeface="+mj-lt"/>
              <a:ea typeface="Times New Roman" panose="02020603050405020304" pitchFamily="18" charset="0"/>
            </a:endParaRPr>
          </a:p>
          <a:p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Charged particles</a:t>
            </a:r>
            <a:r>
              <a:rPr lang="en-US" sz="1400" dirty="0" smtClean="0">
                <a:latin typeface="+mj-lt"/>
              </a:rPr>
              <a:t>: protons, electrons, (decay)muons, pions, kaons (as well as their anti-particles)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407921"/>
            <a:ext cx="4242740" cy="31546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2438401"/>
            <a:ext cx="4246438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38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M. Joos, PH/ESE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76200" y="152400"/>
            <a:ext cx="90236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The building blocks: Detectors, magnets, DAQ system</a:t>
            </a:r>
            <a:endParaRPr lang="en-GB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737175"/>
            <a:ext cx="3200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Detectors: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Scintillator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6 available (more if needed)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Trigger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Halo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Cherenkov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Particle identification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Delay wire chamber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Tracking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>
                <a:solidFill>
                  <a:srgbClr val="FF0000"/>
                </a:solidFill>
              </a:rPr>
              <a:t>Timepix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endParaRPr lang="en-GB" sz="1400" dirty="0" smtClean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Small (2x2 cm), high resolution tracking and energy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FF0000"/>
                </a:solidFill>
              </a:rPr>
              <a:t>Lead Crystal </a:t>
            </a:r>
            <a:r>
              <a:rPr lang="en-GB" sz="1400" dirty="0" smtClean="0">
                <a:solidFill>
                  <a:srgbClr val="FF0000"/>
                </a:solidFill>
              </a:rPr>
              <a:t>Calorimeter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20 elements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Multi-gap </a:t>
            </a:r>
            <a:r>
              <a:rPr lang="en-GB" sz="1400" dirty="0">
                <a:solidFill>
                  <a:srgbClr val="FF0000"/>
                </a:solidFill>
              </a:rPr>
              <a:t>Resistive Plate </a:t>
            </a:r>
            <a:r>
              <a:rPr lang="en-GB" sz="1400" dirty="0" smtClean="0">
                <a:solidFill>
                  <a:srgbClr val="FF0000"/>
                </a:solidFill>
              </a:rPr>
              <a:t>Chamber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Precise time of flight measurement</a:t>
            </a:r>
            <a:endParaRPr lang="en-GB" sz="1400" dirty="0"/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4800600" y="737175"/>
            <a:ext cx="1812925" cy="1509713"/>
            <a:chOff x="0" y="0"/>
            <a:chExt cx="35385" cy="24439"/>
          </a:xfrm>
        </p:grpSpPr>
        <p:pic>
          <p:nvPicPr>
            <p:cNvPr id="7189" name="Picture 718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85" cy="244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4F81BD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pic>
        <p:sp>
          <p:nvSpPr>
            <p:cNvPr id="7" name="Rectangle 7190"/>
            <p:cNvSpPr>
              <a:spLocks noChangeArrowheads="1"/>
            </p:cNvSpPr>
            <p:nvPr/>
          </p:nvSpPr>
          <p:spPr bwMode="auto">
            <a:xfrm>
              <a:off x="20882" y="19504"/>
              <a:ext cx="7921" cy="2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Read-out ASIC Timepix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9" name="Picture 8" descr="\\cern.ch\dfs\Users\c\cyildiz\Desktop\IMG_20140908_16305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775275"/>
            <a:ext cx="1159012" cy="128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765750"/>
            <a:ext cx="1498593" cy="1374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E:\DCIM\101_PANA\P10109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799" y="2438400"/>
            <a:ext cx="3422315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29000" y="4939605"/>
            <a:ext cx="28473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Magnets</a:t>
            </a:r>
            <a:r>
              <a:rPr lang="en-GB" sz="14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Several types of magnets available for separating particles </a:t>
            </a:r>
          </a:p>
          <a:p>
            <a:r>
              <a:rPr lang="en-GB" sz="1400" dirty="0" smtClean="0">
                <a:solidFill>
                  <a:srgbClr val="FF0000"/>
                </a:solidFill>
              </a:rPr>
              <a:t>Absorbers</a:t>
            </a:r>
            <a:r>
              <a:rPr lang="en-GB" sz="14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Iron blocks to absorb all particles but muons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799462" y="2438401"/>
            <a:ext cx="234453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Data Acquisition</a:t>
            </a:r>
            <a:r>
              <a:rPr lang="en-GB" sz="14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Based on the S/W used by ATLAS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Capable of recording 1000-5000 events per second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On-line monitoring and histograms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48191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M. Joos, PH/ESE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6616700" cy="1066800"/>
          </a:xfrm>
          <a:ln/>
        </p:spPr>
        <p:txBody>
          <a:bodyPr/>
          <a:lstStyle/>
          <a:p>
            <a:r>
              <a:rPr lang="en-US" altLang="en-US" dirty="0" smtClean="0"/>
              <a:t>Documentation and support</a:t>
            </a:r>
            <a:endParaRPr lang="en-US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455141" y="5562600"/>
            <a:ext cx="68785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beamline-for-schools.web.cern.ch/useful-documents</a:t>
            </a:r>
            <a:endParaRPr lang="en-GB" dirty="0" smtClean="0"/>
          </a:p>
          <a:p>
            <a:r>
              <a:rPr lang="en-GB" dirty="0"/>
              <a:t>http://</a:t>
            </a:r>
            <a:r>
              <a:rPr lang="en-GB" dirty="0" smtClean="0"/>
              <a:t>beamline-for-schools.web.cern.ch/contact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1524000"/>
            <a:ext cx="564763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students </a:t>
            </a:r>
            <a:r>
              <a:rPr lang="en-US" dirty="0" smtClean="0"/>
              <a:t>teams </a:t>
            </a:r>
            <a:r>
              <a:rPr lang="en-US" dirty="0" smtClean="0"/>
              <a:t>get several </a:t>
            </a:r>
            <a:r>
              <a:rPr lang="en-US" dirty="0" smtClean="0">
                <a:solidFill>
                  <a:srgbClr val="FF0000"/>
                </a:solidFill>
              </a:rPr>
              <a:t>documents</a:t>
            </a:r>
            <a:r>
              <a:rPr lang="en-US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description</a:t>
            </a:r>
            <a:r>
              <a:rPr lang="en-US" dirty="0" smtClean="0"/>
              <a:t> of the beam and the detectors (12 pages)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8 – 10 </a:t>
            </a:r>
            <a:r>
              <a:rPr lang="en-US" dirty="0" smtClean="0">
                <a:solidFill>
                  <a:srgbClr val="FF0000"/>
                </a:solidFill>
              </a:rPr>
              <a:t>example experiments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winner proposals </a:t>
            </a:r>
            <a:r>
              <a:rPr lang="en-US" dirty="0" smtClean="0"/>
              <a:t>of the previous years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 smtClean="0"/>
              <a:t>The teams can get in touch with </a:t>
            </a:r>
            <a:r>
              <a:rPr lang="en-US" dirty="0" smtClean="0">
                <a:solidFill>
                  <a:srgbClr val="FF0000"/>
                </a:solidFill>
              </a:rPr>
              <a:t>professional physicists</a:t>
            </a:r>
            <a:r>
              <a:rPr lang="en-US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Members of </a:t>
            </a:r>
            <a:r>
              <a:rPr lang="en-US" dirty="0" smtClean="0">
                <a:solidFill>
                  <a:srgbClr val="FF0000"/>
                </a:solidFill>
              </a:rPr>
              <a:t>IPPOG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Members of </a:t>
            </a:r>
            <a:r>
              <a:rPr lang="en-US" dirty="0" smtClean="0">
                <a:solidFill>
                  <a:srgbClr val="FF0000"/>
                </a:solidFill>
              </a:rPr>
              <a:t>the BL4S team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Additional </a:t>
            </a:r>
            <a:r>
              <a:rPr lang="en-US" dirty="0" smtClean="0">
                <a:solidFill>
                  <a:srgbClr val="FF0000"/>
                </a:solidFill>
              </a:rPr>
              <a:t>volunteers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55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M. Joos, PH/ESE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6616700" cy="1066800"/>
          </a:xfrm>
          <a:ln/>
        </p:spPr>
        <p:txBody>
          <a:bodyPr/>
          <a:lstStyle/>
          <a:p>
            <a:r>
              <a:rPr lang="en-US" altLang="en-US" dirty="0" smtClean="0"/>
              <a:t>Success factors</a:t>
            </a:r>
            <a:endParaRPr lang="en-US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57200" y="1676400"/>
            <a:ext cx="607525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Motivated teachers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Yes, it takes time on top of the teaching </a:t>
            </a:r>
            <a:r>
              <a:rPr lang="en-US" dirty="0" smtClean="0"/>
              <a:t>duties………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teacher (team coach) may have to educate himself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Good </a:t>
            </a:r>
            <a:r>
              <a:rPr lang="en-US" dirty="0" smtClean="0">
                <a:solidFill>
                  <a:srgbClr val="FF0000"/>
                </a:solidFill>
              </a:rPr>
              <a:t>documentation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Complete and comprehensible but not too long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Publicity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There are 480 million students of the right age….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Good </a:t>
            </a:r>
            <a:r>
              <a:rPr lang="en-US" dirty="0" smtClean="0">
                <a:solidFill>
                  <a:srgbClr val="FF0000"/>
                </a:solidFill>
              </a:rPr>
              <a:t>communication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BL4S is not for privileged schools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Attractive </a:t>
            </a:r>
            <a:r>
              <a:rPr lang="en-US" dirty="0" smtClean="0">
                <a:solidFill>
                  <a:srgbClr val="FF0000"/>
                </a:solidFill>
              </a:rPr>
              <a:t>prizes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Invitation to CERN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Particle detectors for the </a:t>
            </a:r>
            <a:r>
              <a:rPr lang="en-US" dirty="0"/>
              <a:t>school (http://</a:t>
            </a:r>
            <a:r>
              <a:rPr lang="en-US" dirty="0" smtClean="0"/>
              <a:t>cosmicpi.org)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39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M. Joos, PH/ESE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6616700" cy="1066800"/>
          </a:xfrm>
          <a:ln/>
        </p:spPr>
        <p:txBody>
          <a:bodyPr/>
          <a:lstStyle/>
          <a:p>
            <a:r>
              <a:rPr lang="en-US" altLang="en-US" dirty="0" smtClean="0"/>
              <a:t>Your job….</a:t>
            </a:r>
            <a:endParaRPr lang="en-US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0681" y="1118286"/>
            <a:ext cx="545354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Remember: </a:t>
            </a:r>
            <a:r>
              <a:rPr lang="en-US" sz="1400" dirty="0" smtClean="0">
                <a:solidFill>
                  <a:srgbClr val="FF0000"/>
                </a:solidFill>
              </a:rPr>
              <a:t>Every participating team will learn something</a:t>
            </a:r>
          </a:p>
          <a:p>
            <a:r>
              <a:rPr lang="en-US" sz="1400" dirty="0" smtClean="0"/>
              <a:t>But: Successful teams (winners, short listed) </a:t>
            </a:r>
            <a:r>
              <a:rPr lang="en-US" sz="1400" dirty="0" smtClean="0">
                <a:solidFill>
                  <a:srgbClr val="FF0000"/>
                </a:solidFill>
              </a:rPr>
              <a:t>must avoid misconceptions </a:t>
            </a:r>
          </a:p>
          <a:p>
            <a:endParaRPr lang="en-US" sz="1400" dirty="0"/>
          </a:p>
          <a:p>
            <a:r>
              <a:rPr lang="en-US" sz="1400" dirty="0" smtClean="0"/>
              <a:t>Examples taken from proposals from 2016:</a:t>
            </a:r>
            <a:endParaRPr lang="en-GB" sz="1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323841"/>
              </p:ext>
            </p:extLst>
          </p:nvPr>
        </p:nvGraphicFramePr>
        <p:xfrm>
          <a:off x="76200" y="2133600"/>
          <a:ext cx="8534400" cy="2638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/>
                <a:gridCol w="3505200"/>
              </a:tblGrid>
              <a:tr h="2967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Quote</a:t>
                      </a:r>
                      <a:r>
                        <a:rPr lang="en-US" sz="1200" baseline="0" dirty="0" smtClean="0"/>
                        <a:t> from the proposal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Problem / misconception</a:t>
                      </a:r>
                      <a:endParaRPr lang="en-GB" sz="1200" dirty="0"/>
                    </a:p>
                  </a:txBody>
                  <a:tcPr/>
                </a:tc>
              </a:tr>
              <a:tr h="424623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 smtClean="0"/>
                        <a:t>It is possible to discover the difference between the beamline protons and the antiprotons as particles of different mass having different flight times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Protons</a:t>
                      </a:r>
                      <a:r>
                        <a:rPr lang="en-US" sz="1200" baseline="0" dirty="0" smtClean="0"/>
                        <a:t> and antiprotons have the same mass</a:t>
                      </a:r>
                      <a:endParaRPr lang="en-GB" sz="12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For this experiment we would use the T9 beam line since we would need the proton collision to produce the gravitational waves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What</a:t>
                      </a:r>
                      <a:r>
                        <a:rPr lang="en-US" sz="1200" baseline="0" dirty="0" smtClean="0"/>
                        <a:t> should I say….</a:t>
                      </a:r>
                      <a:endParaRPr lang="en-GB" sz="12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Dos neutral kaon oscillation tend to a particular particle composition and if so which one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There are no</a:t>
                      </a:r>
                      <a:r>
                        <a:rPr lang="en-US" sz="1200" baseline="0" dirty="0" smtClean="0"/>
                        <a:t> neutral kaons in the T9 beam</a:t>
                      </a:r>
                      <a:endParaRPr lang="en-GB" sz="1200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Employing the Biot-Savart’s law from a 4 mm gap from the beam and an electrical beam current of 1 A….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The actual</a:t>
                      </a:r>
                      <a:r>
                        <a:rPr lang="en-US" sz="1200" baseline="0" dirty="0" smtClean="0"/>
                        <a:t> current of the PS beam is orders of magnitudes lower</a:t>
                      </a:r>
                      <a:endParaRPr lang="en-GB" sz="1200" dirty="0"/>
                    </a:p>
                  </a:txBody>
                  <a:tcPr/>
                </a:tc>
              </a:tr>
              <a:tr h="513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We intend first to identify antiprotons and discriminate them against other particles of the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The detectors available to the students</a:t>
                      </a:r>
                      <a:r>
                        <a:rPr lang="en-US" sz="1200" baseline="0" dirty="0" smtClean="0"/>
                        <a:t> do not allow to identify protons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62000" y="5172670"/>
            <a:ext cx="6705600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We would like you to screen the proposals for popular misconceptions and propose improvements to the existing documentation or additional material that can help to prevent them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134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1917</TotalTime>
  <Words>694</Words>
  <Application>Microsoft Office PowerPoint</Application>
  <PresentationFormat>On-screen Show (4:3)</PresentationFormat>
  <Paragraphs>114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 New Roman</vt:lpstr>
      <vt:lpstr>ヒラギノ角ゴ ProN W6</vt:lpstr>
      <vt:lpstr>Office Theme</vt:lpstr>
      <vt:lpstr>Custom Design</vt:lpstr>
      <vt:lpstr>Beamline for Schools  Misconception analysis </vt:lpstr>
      <vt:lpstr>Motivation</vt:lpstr>
      <vt:lpstr>Idea</vt:lpstr>
      <vt:lpstr>T9 Beam line @ PS East Area</vt:lpstr>
      <vt:lpstr>T9 Beam parameters</vt:lpstr>
      <vt:lpstr>PowerPoint Presentation</vt:lpstr>
      <vt:lpstr>Documentation and support</vt:lpstr>
      <vt:lpstr>Success factors</vt:lpstr>
      <vt:lpstr>Your job….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Markus Joos</dc:creator>
  <cp:lastModifiedBy>Markus Joos</cp:lastModifiedBy>
  <cp:revision>157</cp:revision>
  <dcterms:created xsi:type="dcterms:W3CDTF">2006-08-16T00:00:00Z</dcterms:created>
  <dcterms:modified xsi:type="dcterms:W3CDTF">2016-07-01T07:22:54Z</dcterms:modified>
</cp:coreProperties>
</file>