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mp4"/>
  <Default Extension="tiff" ContentType="image/tiff"/>
  <Default Extension="rels" ContentType="application/vnd.openxmlformats-package.relationships+xml"/>
  <Default Extension="m4a" ContentType="audio/mp4"/>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1"/>
  </p:sldMasterIdLst>
  <p:notesMasterIdLst>
    <p:notesMasterId r:id="rId49"/>
  </p:notesMasterIdLst>
  <p:handoutMasterIdLst>
    <p:handoutMasterId r:id="rId50"/>
  </p:handoutMasterIdLst>
  <p:sldIdLst>
    <p:sldId id="256" r:id="rId2"/>
    <p:sldId id="360" r:id="rId3"/>
    <p:sldId id="361" r:id="rId4"/>
    <p:sldId id="290" r:id="rId5"/>
    <p:sldId id="362" r:id="rId6"/>
    <p:sldId id="319" r:id="rId7"/>
    <p:sldId id="320" r:id="rId8"/>
    <p:sldId id="321" r:id="rId9"/>
    <p:sldId id="322" r:id="rId10"/>
    <p:sldId id="369" r:id="rId11"/>
    <p:sldId id="367" r:id="rId12"/>
    <p:sldId id="368" r:id="rId13"/>
    <p:sldId id="364" r:id="rId14"/>
    <p:sldId id="365" r:id="rId15"/>
    <p:sldId id="303" r:id="rId16"/>
    <p:sldId id="323" r:id="rId17"/>
    <p:sldId id="293" r:id="rId18"/>
    <p:sldId id="326" r:id="rId19"/>
    <p:sldId id="389" r:id="rId20"/>
    <p:sldId id="305" r:id="rId21"/>
    <p:sldId id="327" r:id="rId22"/>
    <p:sldId id="294" r:id="rId23"/>
    <p:sldId id="345" r:id="rId24"/>
    <p:sldId id="346" r:id="rId25"/>
    <p:sldId id="306" r:id="rId26"/>
    <p:sldId id="300" r:id="rId27"/>
    <p:sldId id="372" r:id="rId28"/>
    <p:sldId id="307" r:id="rId29"/>
    <p:sldId id="340" r:id="rId30"/>
    <p:sldId id="298" r:id="rId31"/>
    <p:sldId id="390" r:id="rId32"/>
    <p:sldId id="373" r:id="rId33"/>
    <p:sldId id="374" r:id="rId34"/>
    <p:sldId id="375" r:id="rId35"/>
    <p:sldId id="376" r:id="rId36"/>
    <p:sldId id="377" r:id="rId37"/>
    <p:sldId id="378" r:id="rId38"/>
    <p:sldId id="379" r:id="rId39"/>
    <p:sldId id="380" r:id="rId40"/>
    <p:sldId id="381" r:id="rId41"/>
    <p:sldId id="382" r:id="rId42"/>
    <p:sldId id="383" r:id="rId43"/>
    <p:sldId id="384" r:id="rId44"/>
    <p:sldId id="386" r:id="rId45"/>
    <p:sldId id="391" r:id="rId46"/>
    <p:sldId id="388" r:id="rId47"/>
    <p:sldId id="371" r:id="rId48"/>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a:ea typeface="+mn-ea"/>
        <a:cs typeface="+mn-cs"/>
      </a:defRPr>
    </a:lvl1pPr>
    <a:lvl2pPr marL="457200" algn="l" rtl="0" fontAlgn="base">
      <a:spcBef>
        <a:spcPct val="0"/>
      </a:spcBef>
      <a:spcAft>
        <a:spcPct val="0"/>
      </a:spcAft>
      <a:defRPr sz="2400" kern="1200">
        <a:solidFill>
          <a:schemeClr val="tx1"/>
        </a:solidFill>
        <a:latin typeface="Times"/>
        <a:ea typeface="+mn-ea"/>
        <a:cs typeface="+mn-cs"/>
      </a:defRPr>
    </a:lvl2pPr>
    <a:lvl3pPr marL="914400" algn="l" rtl="0" fontAlgn="base">
      <a:spcBef>
        <a:spcPct val="0"/>
      </a:spcBef>
      <a:spcAft>
        <a:spcPct val="0"/>
      </a:spcAft>
      <a:defRPr sz="2400" kern="1200">
        <a:solidFill>
          <a:schemeClr val="tx1"/>
        </a:solidFill>
        <a:latin typeface="Times"/>
        <a:ea typeface="+mn-ea"/>
        <a:cs typeface="+mn-cs"/>
      </a:defRPr>
    </a:lvl3pPr>
    <a:lvl4pPr marL="1371600" algn="l" rtl="0" fontAlgn="base">
      <a:spcBef>
        <a:spcPct val="0"/>
      </a:spcBef>
      <a:spcAft>
        <a:spcPct val="0"/>
      </a:spcAft>
      <a:defRPr sz="2400" kern="1200">
        <a:solidFill>
          <a:schemeClr val="tx1"/>
        </a:solidFill>
        <a:latin typeface="Times"/>
        <a:ea typeface="+mn-ea"/>
        <a:cs typeface="+mn-cs"/>
      </a:defRPr>
    </a:lvl4pPr>
    <a:lvl5pPr marL="1828800" algn="l" rtl="0" fontAlgn="base">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427"/>
    <p:restoredTop sz="83728" autoAdjust="0"/>
  </p:normalViewPr>
  <p:slideViewPr>
    <p:cSldViewPr snapToGrid="0" snapToObjects="1">
      <p:cViewPr>
        <p:scale>
          <a:sx n="120" d="100"/>
          <a:sy n="120" d="100"/>
        </p:scale>
        <p:origin x="2128" y="9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2BF51A-BC35-F14E-BC66-FF522DAE7937}" type="datetimeFigureOut">
              <a:rPr lang="en-US" smtClean="0"/>
              <a:pPr/>
              <a:t>7/7/16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08DE46-4624-4440-95B4-A20D3BEE6409}" type="slidenum">
              <a:rPr lang="en-US" smtClean="0"/>
              <a:pPr/>
              <a:t>‹#›</a:t>
            </a:fld>
            <a:endParaRPr lang="en-US"/>
          </a:p>
        </p:txBody>
      </p:sp>
    </p:spTree>
    <p:extLst>
      <p:ext uri="{BB962C8B-B14F-4D97-AF65-F5344CB8AC3E}">
        <p14:creationId xmlns:p14="http://schemas.microsoft.com/office/powerpoint/2010/main" val="40811870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5A9EF2-06C6-404E-B093-3ABF8D61EF37}" type="datetimeFigureOut">
              <a:rPr lang="en-US" smtClean="0"/>
              <a:pPr/>
              <a:t>7/7/16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304DEE-ABF8-FD4A-987E-DF578A7DEA3B}" type="slidenum">
              <a:rPr lang="en-US" smtClean="0"/>
              <a:pPr/>
              <a:t>‹#›</a:t>
            </a:fld>
            <a:endParaRPr lang="en-US"/>
          </a:p>
        </p:txBody>
      </p:sp>
    </p:spTree>
    <p:extLst>
      <p:ext uri="{BB962C8B-B14F-4D97-AF65-F5344CB8AC3E}">
        <p14:creationId xmlns:p14="http://schemas.microsoft.com/office/powerpoint/2010/main" val="8876113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304DEE-ABF8-FD4A-987E-DF578A7DEA3B}" type="slidenum">
              <a:rPr lang="en-US" smtClean="0"/>
              <a:pPr/>
              <a:t>1</a:t>
            </a:fld>
            <a:endParaRPr lang="en-US"/>
          </a:p>
        </p:txBody>
      </p:sp>
    </p:spTree>
    <p:extLst>
      <p:ext uri="{BB962C8B-B14F-4D97-AF65-F5344CB8AC3E}">
        <p14:creationId xmlns:p14="http://schemas.microsoft.com/office/powerpoint/2010/main" val="407487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smtClean="0"/>
              <a:t>To find the Higgs Boson or other rare events among the remaining 100.000 or so collisions we need the collected knowledge of the physicists working at LHC. All this physics knowledge brought together over generations is incorporated in huge, highly sophisticated computer programs, which despite their size  take only a fraction of a second to run on a modern computer. </a:t>
            </a:r>
          </a:p>
          <a:p>
            <a:pPr eaLnBrk="1" hangingPunct="1"/>
            <a:endParaRPr lang="en-US" altLang="en-US" smtClean="0"/>
          </a:p>
          <a:p>
            <a:pPr eaLnBrk="1" hangingPunct="1"/>
            <a:r>
              <a:rPr lang="en-US" altLang="en-US" smtClean="0"/>
              <a:t>These programs will select the most promising collisions. The selected collisions will be written to permanent storage and kept for further analysis by physicists.</a:t>
            </a:r>
          </a:p>
          <a:p>
            <a:pPr eaLnBrk="1" hangingPunct="1"/>
            <a:endParaRPr lang="en-US" altLang="en-US" smtClean="0"/>
          </a:p>
          <a:p>
            <a:pPr eaLnBrk="1" hangingPunct="1"/>
            <a:r>
              <a:rPr lang="en-US" altLang="en-US" smtClean="0"/>
              <a:t>Despite the speed of the algorithms a huge number of computers is required to perform this selection, because so many collisions need to be decided upon every second.</a:t>
            </a:r>
          </a:p>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charset="0"/>
                <a:ea typeface="MS Pゴシック" pitchFamily="-92" charset="-128"/>
              </a:defRPr>
            </a:lvl1pPr>
            <a:lvl2pPr marL="37931725" indent="-37474525" eaLnBrk="0" hangingPunct="0">
              <a:defRPr sz="2400">
                <a:solidFill>
                  <a:schemeClr val="tx1"/>
                </a:solidFill>
                <a:latin typeface="Century Gothic" charset="0"/>
                <a:ea typeface="MS Pゴシック" pitchFamily="-92" charset="-128"/>
              </a:defRPr>
            </a:lvl2pPr>
            <a:lvl3pPr eaLnBrk="0" hangingPunct="0">
              <a:defRPr sz="2400">
                <a:solidFill>
                  <a:schemeClr val="tx1"/>
                </a:solidFill>
                <a:latin typeface="Century Gothic" charset="0"/>
                <a:ea typeface="MS Pゴシック" pitchFamily="-92" charset="-128"/>
              </a:defRPr>
            </a:lvl3pPr>
            <a:lvl4pPr eaLnBrk="0" hangingPunct="0">
              <a:defRPr sz="2400">
                <a:solidFill>
                  <a:schemeClr val="tx1"/>
                </a:solidFill>
                <a:latin typeface="Century Gothic" charset="0"/>
                <a:ea typeface="MS Pゴシック" pitchFamily="-92" charset="-128"/>
              </a:defRPr>
            </a:lvl4pPr>
            <a:lvl5pPr eaLnBrk="0" hangingPunct="0">
              <a:defRPr sz="2400">
                <a:solidFill>
                  <a:schemeClr val="tx1"/>
                </a:solidFill>
                <a:latin typeface="Century Gothic" charset="0"/>
                <a:ea typeface="MS Pゴシック" pitchFamily="-92" charset="-128"/>
              </a:defRPr>
            </a:lvl5pPr>
            <a:lvl6pPr marL="457200" eaLnBrk="0" fontAlgn="base" hangingPunct="0">
              <a:spcBef>
                <a:spcPct val="0"/>
              </a:spcBef>
              <a:spcAft>
                <a:spcPct val="0"/>
              </a:spcAft>
              <a:defRPr sz="2400">
                <a:solidFill>
                  <a:schemeClr val="tx1"/>
                </a:solidFill>
                <a:latin typeface="Century Gothic" charset="0"/>
                <a:ea typeface="MS Pゴシック" pitchFamily="-92" charset="-128"/>
              </a:defRPr>
            </a:lvl6pPr>
            <a:lvl7pPr marL="914400" eaLnBrk="0" fontAlgn="base" hangingPunct="0">
              <a:spcBef>
                <a:spcPct val="0"/>
              </a:spcBef>
              <a:spcAft>
                <a:spcPct val="0"/>
              </a:spcAft>
              <a:defRPr sz="2400">
                <a:solidFill>
                  <a:schemeClr val="tx1"/>
                </a:solidFill>
                <a:latin typeface="Century Gothic" charset="0"/>
                <a:ea typeface="MS Pゴシック" pitchFamily="-92" charset="-128"/>
              </a:defRPr>
            </a:lvl7pPr>
            <a:lvl8pPr marL="1371600" eaLnBrk="0" fontAlgn="base" hangingPunct="0">
              <a:spcBef>
                <a:spcPct val="0"/>
              </a:spcBef>
              <a:spcAft>
                <a:spcPct val="0"/>
              </a:spcAft>
              <a:defRPr sz="2400">
                <a:solidFill>
                  <a:schemeClr val="tx1"/>
                </a:solidFill>
                <a:latin typeface="Century Gothic" charset="0"/>
                <a:ea typeface="MS Pゴシック" pitchFamily="-92" charset="-128"/>
              </a:defRPr>
            </a:lvl8pPr>
            <a:lvl9pPr marL="1828800" eaLnBrk="0" fontAlgn="base" hangingPunct="0">
              <a:spcBef>
                <a:spcPct val="0"/>
              </a:spcBef>
              <a:spcAft>
                <a:spcPct val="0"/>
              </a:spcAft>
              <a:defRPr sz="2400">
                <a:solidFill>
                  <a:schemeClr val="tx1"/>
                </a:solidFill>
                <a:latin typeface="Century Gothic" charset="0"/>
                <a:ea typeface="MS Pゴシック" pitchFamily="-92" charset="-128"/>
              </a:defRPr>
            </a:lvl9pPr>
          </a:lstStyle>
          <a:p>
            <a:fld id="{B7367449-89E2-49A5-B083-7CBC5BE876C7}" type="slidenum">
              <a:rPr lang="en-GB" altLang="en-US" sz="1200">
                <a:latin typeface="Times" charset="0"/>
              </a:rPr>
              <a:pPr/>
              <a:t>29</a:t>
            </a:fld>
            <a:endParaRPr lang="en-GB" altLang="en-US" sz="1200">
              <a:latin typeface="Times" charset="0"/>
            </a:endParaRPr>
          </a:p>
        </p:txBody>
      </p:sp>
    </p:spTree>
    <p:extLst>
      <p:ext uri="{BB962C8B-B14F-4D97-AF65-F5344CB8AC3E}">
        <p14:creationId xmlns:p14="http://schemas.microsoft.com/office/powerpoint/2010/main" val="855636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638422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1876855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1237379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1057418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304DEE-ABF8-FD4A-987E-DF578A7DEA3B}" type="slidenum">
              <a:rPr lang="en-US" smtClean="0"/>
              <a:pPr/>
              <a:t>41</a:t>
            </a:fld>
            <a:endParaRPr lang="en-US"/>
          </a:p>
        </p:txBody>
      </p:sp>
    </p:spTree>
    <p:extLst>
      <p:ext uri="{BB962C8B-B14F-4D97-AF65-F5344CB8AC3E}">
        <p14:creationId xmlns:p14="http://schemas.microsoft.com/office/powerpoint/2010/main" val="407487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387451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3</a:t>
            </a:fld>
            <a:endParaRPr lang="en-GB" dirty="0">
              <a:solidFill>
                <a:prstClr val="black"/>
              </a:solidFill>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defTabSz="914400"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rPr>
              <a:pPr algn="r" defTabSz="914400" eaLnBrk="0" fontAlgn="base" hangingPunct="0">
                <a:spcBef>
                  <a:spcPct val="0"/>
                </a:spcBef>
                <a:spcAft>
                  <a:spcPct val="0"/>
                </a:spcAft>
              </a:pPr>
              <a:t>3</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91705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DEA9305-C660-4460-831F-EF2CD2E183FE}" type="slidenum">
              <a:rPr lang="en-US" smtClean="0"/>
              <a:pPr>
                <a:defRPr/>
              </a:pPr>
              <a:t>4</a:t>
            </a:fld>
            <a:endParaRPr lang="en-US"/>
          </a:p>
        </p:txBody>
      </p:sp>
    </p:spTree>
    <p:extLst>
      <p:ext uri="{BB962C8B-B14F-4D97-AF65-F5344CB8AC3E}">
        <p14:creationId xmlns:p14="http://schemas.microsoft.com/office/powerpoint/2010/main" val="1445728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B00827F-57F0-45EA-95B8-0A2DADC10921}" type="slidenum">
              <a:rPr lang="en-GB">
                <a:solidFill>
                  <a:srgbClr val="000000"/>
                </a:solidFill>
                <a:latin typeface="Arial" charset="0"/>
                <a:ea typeface="ＭＳ Ｐゴシック" pitchFamily="-65" charset="-128"/>
              </a:rPr>
              <a:pPr/>
              <a:t>14</a:t>
            </a:fld>
            <a:endParaRPr lang="en-GB">
              <a:solidFill>
                <a:srgbClr val="000000"/>
              </a:solidFill>
              <a:latin typeface="Arial" charset="0"/>
              <a:ea typeface="ＭＳ Ｐゴシック" pitchFamily="-65" charset="-128"/>
            </a:endParaRPr>
          </a:p>
        </p:txBody>
      </p:sp>
      <p:sp>
        <p:nvSpPr>
          <p:cNvPr id="38915"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Arial" charset="0"/>
            </a:endParaRPr>
          </a:p>
        </p:txBody>
      </p:sp>
    </p:spTree>
    <p:extLst>
      <p:ext uri="{BB962C8B-B14F-4D97-AF65-F5344CB8AC3E}">
        <p14:creationId xmlns:p14="http://schemas.microsoft.com/office/powerpoint/2010/main" val="7523927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7BDB50C8-9125-4460-B88B-53C2D0893839}" type="slidenum">
              <a:rPr lang="en-GB"/>
              <a:pPr/>
              <a:t>15</a:t>
            </a:fld>
            <a:endParaRPr lang="en-GB"/>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GB" smtClean="0">
              <a:latin typeface="Times" pitchFamily="18" charset="0"/>
              <a:ea typeface="MS Pゴシック"/>
              <a:cs typeface="MS Pゴシック"/>
            </a:endParaRPr>
          </a:p>
        </p:txBody>
      </p:sp>
    </p:spTree>
    <p:extLst>
      <p:ext uri="{BB962C8B-B14F-4D97-AF65-F5344CB8AC3E}">
        <p14:creationId xmlns:p14="http://schemas.microsoft.com/office/powerpoint/2010/main" val="1474612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808C33-17BA-4070-8C83-AD5A7B477D29}" type="slidenum">
              <a:rPr lang="en-US"/>
              <a:pPr/>
              <a:t>16</a:t>
            </a:fld>
            <a:endParaRPr 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053999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DEA9305-C660-4460-831F-EF2CD2E183FE}" type="slidenum">
              <a:rPr lang="en-US" smtClean="0"/>
              <a:pPr>
                <a:defRPr/>
              </a:pPr>
              <a:t>17</a:t>
            </a:fld>
            <a:endParaRPr lang="en-US"/>
          </a:p>
        </p:txBody>
      </p:sp>
    </p:spTree>
    <p:extLst>
      <p:ext uri="{BB962C8B-B14F-4D97-AF65-F5344CB8AC3E}">
        <p14:creationId xmlns:p14="http://schemas.microsoft.com/office/powerpoint/2010/main" val="11134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eaLnBrk="1" hangingPunct="1">
              <a:lnSpc>
                <a:spcPct val="90000"/>
              </a:lnSpc>
            </a:pPr>
            <a:r>
              <a:rPr lang="en-US" altLang="en-US" smtClean="0"/>
              <a:t>No single computer or electronical system can process the enormous amount of data produced in the LHC experiments. </a:t>
            </a:r>
          </a:p>
          <a:p>
            <a:pPr eaLnBrk="1" hangingPunct="1">
              <a:lnSpc>
                <a:spcPct val="90000"/>
              </a:lnSpc>
            </a:pPr>
            <a:endParaRPr lang="en-US" altLang="en-US" smtClean="0"/>
          </a:p>
          <a:p>
            <a:pPr eaLnBrk="1" hangingPunct="1">
              <a:lnSpc>
                <a:spcPct val="90000"/>
              </a:lnSpc>
            </a:pPr>
            <a:r>
              <a:rPr lang="en-US" altLang="en-US" smtClean="0"/>
              <a:t>A divide and conquer approach is used.</a:t>
            </a:r>
          </a:p>
          <a:p>
            <a:pPr eaLnBrk="1" hangingPunct="1">
              <a:lnSpc>
                <a:spcPct val="90000"/>
              </a:lnSpc>
            </a:pPr>
            <a:endParaRPr lang="en-US" altLang="en-US" smtClean="0"/>
          </a:p>
          <a:p>
            <a:pPr eaLnBrk="1" hangingPunct="1">
              <a:lnSpc>
                <a:spcPct val="90000"/>
              </a:lnSpc>
            </a:pPr>
            <a:r>
              <a:rPr lang="en-US" altLang="en-US" smtClean="0"/>
              <a:t>The many regions of the large LHC experiments are treated separately and in parallel. Sophisticated custom-built electronics (top right-hand picture from ATLAS) is connected to a small part of the detector. From there it reads out the collision data in this region only but 40 Million times a second. Many, many such electronics modules are needed to cover the huge LHC detectors. The bottom left picture shows a small part of the trigger electronics of ATLAS, where in each column there are 40 modules as shown above.</a:t>
            </a:r>
          </a:p>
          <a:p>
            <a:pPr eaLnBrk="1" hangingPunct="1">
              <a:lnSpc>
                <a:spcPct val="90000"/>
              </a:lnSpc>
            </a:pPr>
            <a:endParaRPr lang="en-US" altLang="en-US" smtClean="0"/>
          </a:p>
          <a:p>
            <a:pPr eaLnBrk="1" hangingPunct="1">
              <a:lnSpc>
                <a:spcPct val="90000"/>
              </a:lnSpc>
            </a:pPr>
            <a:r>
              <a:rPr lang="en-US" altLang="en-US" smtClean="0"/>
              <a:t>Since the information is limited, because it only comes from a small segment, only a preliminary decision can be taken. The filtering can only tell the difference between collisions which look quite different to the electronics (to the naked eye they still look the same, of course). </a:t>
            </a:r>
          </a:p>
          <a:p>
            <a:pPr eaLnBrk="1" hangingPunct="1">
              <a:lnSpc>
                <a:spcPct val="90000"/>
              </a:lnSpc>
            </a:pPr>
            <a:endParaRPr lang="en-US" altLang="en-US" smtClean="0"/>
          </a:p>
          <a:p>
            <a:pPr eaLnBrk="1" hangingPunct="1">
              <a:lnSpc>
                <a:spcPct val="90000"/>
              </a:lnSpc>
            </a:pPr>
            <a:r>
              <a:rPr lang="en-US" altLang="en-US" smtClean="0"/>
              <a:t>The number of collisions retained after this step is still enormous: between 100.000 and 1.000.000 every second. But the filtering, which is needed to select the interesting events out of these 100.000 needs to be much more sophisticated.  </a:t>
            </a:r>
          </a:p>
          <a:p>
            <a:pPr eaLnBrk="1" hangingPunct="1">
              <a:lnSpc>
                <a:spcPct val="90000"/>
              </a:lnSpc>
            </a:pPr>
            <a:endParaRPr lang="en-US" altLang="en-US" smtClean="0"/>
          </a:p>
          <a:p>
            <a:pPr eaLnBrk="1" hangingPunct="1">
              <a:lnSpc>
                <a:spcPct val="90000"/>
              </a:lnSpc>
            </a:pPr>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charset="0"/>
                <a:ea typeface="MS Pゴシック" pitchFamily="-92" charset="-128"/>
              </a:defRPr>
            </a:lvl1pPr>
            <a:lvl2pPr marL="37931725" indent="-37474525" eaLnBrk="0" hangingPunct="0">
              <a:defRPr sz="2400">
                <a:solidFill>
                  <a:schemeClr val="tx1"/>
                </a:solidFill>
                <a:latin typeface="Century Gothic" charset="0"/>
                <a:ea typeface="MS Pゴシック" pitchFamily="-92" charset="-128"/>
              </a:defRPr>
            </a:lvl2pPr>
            <a:lvl3pPr eaLnBrk="0" hangingPunct="0">
              <a:defRPr sz="2400">
                <a:solidFill>
                  <a:schemeClr val="tx1"/>
                </a:solidFill>
                <a:latin typeface="Century Gothic" charset="0"/>
                <a:ea typeface="MS Pゴシック" pitchFamily="-92" charset="-128"/>
              </a:defRPr>
            </a:lvl3pPr>
            <a:lvl4pPr eaLnBrk="0" hangingPunct="0">
              <a:defRPr sz="2400">
                <a:solidFill>
                  <a:schemeClr val="tx1"/>
                </a:solidFill>
                <a:latin typeface="Century Gothic" charset="0"/>
                <a:ea typeface="MS Pゴシック" pitchFamily="-92" charset="-128"/>
              </a:defRPr>
            </a:lvl4pPr>
            <a:lvl5pPr eaLnBrk="0" hangingPunct="0">
              <a:defRPr sz="2400">
                <a:solidFill>
                  <a:schemeClr val="tx1"/>
                </a:solidFill>
                <a:latin typeface="Century Gothic" charset="0"/>
                <a:ea typeface="MS Pゴシック" pitchFamily="-92" charset="-128"/>
              </a:defRPr>
            </a:lvl5pPr>
            <a:lvl6pPr marL="457200" eaLnBrk="0" fontAlgn="base" hangingPunct="0">
              <a:spcBef>
                <a:spcPct val="0"/>
              </a:spcBef>
              <a:spcAft>
                <a:spcPct val="0"/>
              </a:spcAft>
              <a:defRPr sz="2400">
                <a:solidFill>
                  <a:schemeClr val="tx1"/>
                </a:solidFill>
                <a:latin typeface="Century Gothic" charset="0"/>
                <a:ea typeface="MS Pゴシック" pitchFamily="-92" charset="-128"/>
              </a:defRPr>
            </a:lvl6pPr>
            <a:lvl7pPr marL="914400" eaLnBrk="0" fontAlgn="base" hangingPunct="0">
              <a:spcBef>
                <a:spcPct val="0"/>
              </a:spcBef>
              <a:spcAft>
                <a:spcPct val="0"/>
              </a:spcAft>
              <a:defRPr sz="2400">
                <a:solidFill>
                  <a:schemeClr val="tx1"/>
                </a:solidFill>
                <a:latin typeface="Century Gothic" charset="0"/>
                <a:ea typeface="MS Pゴシック" pitchFamily="-92" charset="-128"/>
              </a:defRPr>
            </a:lvl7pPr>
            <a:lvl8pPr marL="1371600" eaLnBrk="0" fontAlgn="base" hangingPunct="0">
              <a:spcBef>
                <a:spcPct val="0"/>
              </a:spcBef>
              <a:spcAft>
                <a:spcPct val="0"/>
              </a:spcAft>
              <a:defRPr sz="2400">
                <a:solidFill>
                  <a:schemeClr val="tx1"/>
                </a:solidFill>
                <a:latin typeface="Century Gothic" charset="0"/>
                <a:ea typeface="MS Pゴシック" pitchFamily="-92" charset="-128"/>
              </a:defRPr>
            </a:lvl8pPr>
            <a:lvl9pPr marL="1828800" eaLnBrk="0" fontAlgn="base" hangingPunct="0">
              <a:spcBef>
                <a:spcPct val="0"/>
              </a:spcBef>
              <a:spcAft>
                <a:spcPct val="0"/>
              </a:spcAft>
              <a:defRPr sz="2400">
                <a:solidFill>
                  <a:schemeClr val="tx1"/>
                </a:solidFill>
                <a:latin typeface="Century Gothic" charset="0"/>
                <a:ea typeface="MS Pゴシック" pitchFamily="-92" charset="-128"/>
              </a:defRPr>
            </a:lvl9pPr>
          </a:lstStyle>
          <a:p>
            <a:fld id="{1855B4F7-68A4-4C48-883D-847AF11EDAC8}" type="slidenum">
              <a:rPr lang="en-GB" altLang="en-US" sz="1200">
                <a:latin typeface="Times" charset="0"/>
              </a:rPr>
              <a:pPr/>
              <a:t>21</a:t>
            </a:fld>
            <a:endParaRPr lang="en-GB" altLang="en-US" sz="1200">
              <a:latin typeface="Times" charset="0"/>
            </a:endParaRPr>
          </a:p>
        </p:txBody>
      </p:sp>
    </p:spTree>
    <p:extLst>
      <p:ext uri="{BB962C8B-B14F-4D97-AF65-F5344CB8AC3E}">
        <p14:creationId xmlns:p14="http://schemas.microsoft.com/office/powerpoint/2010/main" val="1843993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304DEE-ABF8-FD4A-987E-DF578A7DEA3B}" type="slidenum">
              <a:rPr lang="en-US" smtClean="0"/>
              <a:pPr/>
              <a:t>27</a:t>
            </a:fld>
            <a:endParaRPr lang="en-US"/>
          </a:p>
        </p:txBody>
      </p:sp>
    </p:spTree>
    <p:extLst>
      <p:ext uri="{BB962C8B-B14F-4D97-AF65-F5344CB8AC3E}">
        <p14:creationId xmlns:p14="http://schemas.microsoft.com/office/powerpoint/2010/main" val="1909850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rm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rm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rm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rm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rm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5" name="Slide Number Placeholder 4"/>
          <p:cNvSpPr>
            <a:spLocks noGrp="1"/>
          </p:cNvSpPr>
          <p:nvPr>
            <p:ph type="sldNum" sz="quarter" idx="11"/>
          </p:nvPr>
        </p:nvSpPr>
        <p:spPr>
          <a:xfrm>
            <a:off x="6629185" y="6356350"/>
            <a:ext cx="2133600" cy="365125"/>
          </a:xfrm>
        </p:spPr>
        <p:txBody>
          <a:bodyPr/>
          <a:lstStyle/>
          <a:p>
            <a:fld id="{997F593E-4D65-AC44-A603-FB3151009ECD}"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normAutofit/>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normAutofit/>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p>
            <a:r>
              <a:rPr lang="en-US" smtClean="0"/>
              <a:t>IHST 2016 - Computing at CERN - Niko Neufeld CERN/EP</a:t>
            </a:r>
            <a:endParaRPr lang="en-US" dirty="0"/>
          </a:p>
        </p:txBody>
      </p:sp>
      <p:sp>
        <p:nvSpPr>
          <p:cNvPr id="6" name="Slide Number Placeholder 5"/>
          <p:cNvSpPr>
            <a:spLocks noGrp="1"/>
          </p:cNvSpPr>
          <p:nvPr>
            <p:ph type="sldNum" sz="quarter" idx="11"/>
          </p:nvPr>
        </p:nvSpPr>
        <p:spPr/>
        <p:txBody>
          <a:bodyPr/>
          <a:lstStyle/>
          <a:p>
            <a:fld id="{997F593E-4D65-AC44-A603-FB3151009ECD}"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sp>
        <p:nvSpPr>
          <p:cNvPr id="4" name="Slide Number Placeholder 3"/>
          <p:cNvSpPr>
            <a:spLocks noGrp="1"/>
          </p:cNvSpPr>
          <p:nvPr>
            <p:ph type="sldNum" sz="quarter" idx="11"/>
          </p:nvPr>
        </p:nvSpPr>
        <p:spPr/>
        <p:txBody>
          <a:bodyPr/>
          <a:lstStyle/>
          <a:p>
            <a:fld id="{997F593E-4D65-AC44-A603-FB3151009ECD}" type="slidenum">
              <a:rPr lang="en-US" smtClean="0"/>
              <a:pPr/>
              <a:t>‹#›</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IHST 2016 - Computing at CERN - Niko Neufeld CERN/EP</a:t>
            </a:r>
            <a:endParaRPr lang="en-US" dirty="0"/>
          </a:p>
        </p:txBody>
      </p:sp>
      <p:sp>
        <p:nvSpPr>
          <p:cNvPr id="3" name="Slide Number Placeholder 2"/>
          <p:cNvSpPr>
            <a:spLocks noGrp="1"/>
          </p:cNvSpPr>
          <p:nvPr>
            <p:ph type="sldNum" sz="quarter" idx="11"/>
          </p:nvPr>
        </p:nvSpPr>
        <p:spPr/>
        <p:txBody>
          <a:bodyPr/>
          <a:lstStyle/>
          <a:p>
            <a:fld id="{997F593E-4D65-AC44-A603-FB3151009ECD}" type="slidenum">
              <a:rPr lang="en-US" smtClean="0"/>
              <a:pPr/>
              <a:t>‹#›</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539552" y="1412776"/>
            <a:ext cx="8226854" cy="4667421"/>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1"/>
          <p:cNvSpPr>
            <a:spLocks noGrp="1"/>
          </p:cNvSpPr>
          <p:nvPr>
            <p:ph type="dt" sz="half" idx="2"/>
          </p:nvPr>
        </p:nvSpPr>
        <p:spPr>
          <a:xfrm>
            <a:off x="356388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srgbClr val="0C377B">
                  <a:tint val="75000"/>
                </a:srgbClr>
              </a:solidFill>
              <a:latin typeface="Arial"/>
            </a:endParaRPr>
          </a:p>
        </p:txBody>
      </p:sp>
      <p:sp>
        <p:nvSpPr>
          <p:cNvPr id="9"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solidFill>
                  <a:srgbClr val="0C377B">
                    <a:tint val="75000"/>
                  </a:srgbClr>
                </a:solidFill>
                <a:latin typeface="Arial"/>
              </a:rPr>
              <a:t>IHST 2016 - Computing at CERN - Niko Neufeld CERN/EP</a:t>
            </a:r>
            <a:endParaRPr lang="en-US" dirty="0">
              <a:solidFill>
                <a:srgbClr val="0C377B">
                  <a:tint val="75000"/>
                </a:srgbClr>
              </a:solidFill>
              <a:latin typeface="Aria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latin typeface="Arial"/>
              </a:rPr>
              <a:pPr/>
              <a:t>‹#›</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2818906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3.png"/><Relationship Id="rId12"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libri"/>
                <a:cs typeface="Calibri"/>
              </a:defRPr>
            </a:lvl1pPr>
          </a:lstStyle>
          <a:p>
            <a:r>
              <a:rPr lang="en-US" smtClean="0"/>
              <a:t>IHST 2016 - Computing at CERN - Niko Neufeld CERN/EP</a:t>
            </a:r>
            <a:endParaRPr lang="en-US" dirty="0"/>
          </a:p>
        </p:txBody>
      </p:sp>
      <p:sp>
        <p:nvSpPr>
          <p:cNvPr id="9" name="Slide Number Placehold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libri"/>
                <a:cs typeface="Calibri"/>
              </a:defRPr>
            </a:lvl1pPr>
          </a:lstStyle>
          <a:p>
            <a:fld id="{997F593E-4D65-AC44-A603-FB3151009ECD}" type="slidenum">
              <a:rPr lang="en-US" smtClean="0"/>
              <a:pPr/>
              <a:t>‹#›</a:t>
            </a:fld>
            <a:endParaRPr lang="en-US" dirty="0"/>
          </a:p>
        </p:txBody>
      </p:sp>
      <p:pic>
        <p:nvPicPr>
          <p:cNvPr id="4" name="Picture 3" descr="Cern_Logo.png"/>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54414" y="6130515"/>
            <a:ext cx="745634" cy="745634"/>
          </a:xfrm>
          <a:prstGeom prst="rect">
            <a:avLst/>
          </a:prstGeom>
        </p:spPr>
      </p:pic>
    </p:spTree>
  </p:cSld>
  <p:clrMap bg1="dk1" tx1="lt1" bg2="dk2" tx2="lt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1" r:id="rId5"/>
    <p:sldLayoutId id="2147483682" r:id="rId6"/>
    <p:sldLayoutId id="2147483690" r:id="rId7"/>
  </p:sldLayoutIdLst>
  <p:transition>
    <p:fade/>
  </p:transition>
  <p:timing>
    <p:tnLst>
      <p:par>
        <p:cTn id="1" dur="indefinite" restart="never" nodeType="tmRoot"/>
      </p:par>
    </p:tnLst>
  </p:timing>
  <p:hf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1"/>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2"/>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2"/>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2"/>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2"/>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image" Target="../media/image27.wmf"/><Relationship Id="rId4" Type="http://schemas.openxmlformats.org/officeDocument/2006/relationships/image" Target="../media/image28.wmf"/><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microsoft.com/office/2007/relationships/media" Target="../media/media2.m4a"/><Relationship Id="rId4" Type="http://schemas.openxmlformats.org/officeDocument/2006/relationships/audio" Target="../media/media2.m4a"/><Relationship Id="rId5" Type="http://schemas.openxmlformats.org/officeDocument/2006/relationships/slideLayout" Target="../slideLayouts/slideLayout3.xml"/><Relationship Id="rId6" Type="http://schemas.openxmlformats.org/officeDocument/2006/relationships/image" Target="../media/image30.png"/><Relationship Id="rId7" Type="http://schemas.openxmlformats.org/officeDocument/2006/relationships/image" Target="../media/image31.png"/><Relationship Id="rId1" Type="http://schemas.microsoft.com/office/2007/relationships/media" Target="../media/media1.mp4"/><Relationship Id="rId2" Type="http://schemas.openxmlformats.org/officeDocument/2006/relationships/video" Target="../media/media1.mp4"/></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34.png"/><Relationship Id="rId6" Type="http://schemas.openxmlformats.org/officeDocument/2006/relationships/image" Target="../media/image35.wmf"/><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eg"/><Relationship Id="rId9" Type="http://schemas.openxmlformats.org/officeDocument/2006/relationships/image" Target="../media/image13.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jpeg"/><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4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4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4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g"/><Relationship Id="rId6" Type="http://schemas.openxmlformats.org/officeDocument/2006/relationships/image" Target="../media/image17.jpe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49.png"/><Relationship Id="rId5" Type="http://schemas.openxmlformats.org/officeDocument/2006/relationships/image" Target="../media/image52.png"/><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42.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hyperlink" Target="http://root.cern.ch/" TargetMode="External"/><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1" Type="http://schemas.openxmlformats.org/officeDocument/2006/relationships/slideLayout" Target="../slideLayouts/slideLayout5.xml"/><Relationship Id="rId2" Type="http://schemas.openxmlformats.org/officeDocument/2006/relationships/image" Target="../media/image56.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9.tif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0.png"/><Relationship Id="rId3" Type="http://schemas.openxmlformats.org/officeDocument/2006/relationships/image" Target="../media/image6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Computing at CERN</a:t>
            </a:r>
            <a:r>
              <a:rPr lang="en-US" dirty="0"/>
              <a:t/>
            </a:r>
            <a:br>
              <a:rPr lang="en-US" dirty="0"/>
            </a:br>
            <a:r>
              <a:rPr lang="en-US" dirty="0" smtClean="0"/>
              <a:t/>
            </a:r>
            <a:br>
              <a:rPr lang="en-US" dirty="0" smtClean="0"/>
            </a:br>
            <a:r>
              <a:rPr lang="en-US" sz="3600" dirty="0"/>
              <a:t>International High School Teacher </a:t>
            </a:r>
            <a:r>
              <a:rPr lang="en-US" sz="3600" dirty="0" err="1"/>
              <a:t>Programme</a:t>
            </a:r>
            <a:r>
              <a:rPr lang="en-US" sz="3600" dirty="0"/>
              <a:t> 2016</a:t>
            </a:r>
            <a:r>
              <a:rPr lang="en-US" sz="3600" dirty="0" smtClean="0"/>
              <a:t> </a:t>
            </a:r>
            <a:br>
              <a:rPr lang="en-US" sz="3600" dirty="0" smtClean="0"/>
            </a:br>
            <a:r>
              <a:rPr lang="en-US" sz="3600" dirty="0"/>
              <a:t/>
            </a:r>
            <a:br>
              <a:rPr lang="en-US" sz="3600" dirty="0"/>
            </a:br>
            <a:r>
              <a:rPr lang="en-US" sz="3600" dirty="0" smtClean="0"/>
              <a:t/>
            </a:r>
            <a:br>
              <a:rPr lang="en-US" sz="3600" dirty="0" smtClean="0"/>
            </a:br>
            <a:r>
              <a:rPr lang="en-US" dirty="0" smtClean="0"/>
              <a:t> </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Niko Neufeld, CERN/EP</a:t>
            </a:r>
            <a:endParaRPr lang="en-US" dirty="0"/>
          </a:p>
        </p:txBody>
      </p:sp>
      <p:sp>
        <p:nvSpPr>
          <p:cNvPr id="4" name="TextBox 3"/>
          <p:cNvSpPr txBox="1"/>
          <p:nvPr/>
        </p:nvSpPr>
        <p:spPr>
          <a:xfrm>
            <a:off x="8829675" y="3514725"/>
            <a:ext cx="914400" cy="914400"/>
          </a:xfrm>
          <a:prstGeom prst="rect">
            <a:avLst/>
          </a:prstGeom>
          <a:noFill/>
        </p:spPr>
        <p:txBody>
          <a:bodyPr wrap="none" rtlCol="0">
            <a:normAutofit/>
          </a:bodyPr>
          <a:lstStyle/>
          <a:p>
            <a:endParaRPr lang="en-US" sz="2000" dirty="0" smtClean="0">
              <a:latin typeface="Neo Sans Intel" pitchFamily="34" charset="0"/>
            </a:endParaRPr>
          </a:p>
        </p:txBody>
      </p:sp>
    </p:spTree>
    <p:extLst>
      <p:ext uri="{BB962C8B-B14F-4D97-AF65-F5344CB8AC3E}">
        <p14:creationId xmlns:p14="http://schemas.microsoft.com/office/powerpoint/2010/main" val="357327340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And much more than just the LHC…</a:t>
            </a:r>
            <a:endParaRPr lang="en-US" dirty="0"/>
          </a:p>
        </p:txBody>
      </p:sp>
      <p:pic>
        <p:nvPicPr>
          <p:cNvPr id="6" name="Content Placeholder 5"/>
          <p:cNvPicPr>
            <a:picLocks noGrp="1" noChangeAspect="1"/>
          </p:cNvPicPr>
          <p:nvPr>
            <p:ph idx="1"/>
          </p:nvPr>
        </p:nvPicPr>
        <p:blipFill>
          <a:blip r:embed="rId2"/>
          <a:srcRect t="9938" b="9938"/>
          <a:stretch>
            <a:fillRect/>
          </a:stretch>
        </p:blipFill>
        <p:spPr>
          <a:xfrm>
            <a:off x="-38277" y="1084952"/>
            <a:ext cx="9127113" cy="5178174"/>
          </a:xfrm>
        </p:spPr>
      </p:pic>
      <p:sp>
        <p:nvSpPr>
          <p:cNvPr id="4" name="Footer Placeholder 3"/>
          <p:cNvSpPr>
            <a:spLocks noGrp="1"/>
          </p:cNvSpPr>
          <p:nvPr>
            <p:ph type="ftr" sz="quarter" idx="3"/>
          </p:nvPr>
        </p:nvSpPr>
        <p:spPr/>
        <p:txBody>
          <a:bodyPr/>
          <a:lstStyle/>
          <a:p>
            <a:r>
              <a:rPr lang="en-US" smtClean="0">
                <a:solidFill>
                  <a:srgbClr val="0C377B">
                    <a:tint val="75000"/>
                  </a:srgbClr>
                </a:solidFill>
                <a:latin typeface="Arial"/>
              </a:rPr>
              <a:t>IHST 2016 - Computing at CERN - Niko Neufeld CERN/EP</a:t>
            </a:r>
            <a:endParaRPr lang="en-US" dirty="0">
              <a:solidFill>
                <a:srgbClr val="0C377B">
                  <a:tint val="75000"/>
                </a:srgbClr>
              </a:solidFill>
              <a:latin typeface="Aria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10</a:t>
            </a:fld>
            <a:endParaRPr lang="en-US" dirty="0">
              <a:solidFill>
                <a:srgbClr val="0C377B">
                  <a:tint val="75000"/>
                </a:srgbClr>
              </a:solidFill>
              <a:latin typeface="Arial"/>
            </a:endParaRPr>
          </a:p>
        </p:txBody>
      </p:sp>
    </p:spTree>
    <p:extLst>
      <p:ext uri="{BB962C8B-B14F-4D97-AF65-F5344CB8AC3E}">
        <p14:creationId xmlns:p14="http://schemas.microsoft.com/office/powerpoint/2010/main" val="3644889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77108"/>
          </a:xfrm>
        </p:spPr>
        <p:txBody>
          <a:bodyPr/>
          <a:lstStyle/>
          <a:p>
            <a:r>
              <a:rPr lang="en-US" dirty="0" smtClean="0"/>
              <a:t>Anti-matter factory</a:t>
            </a:r>
            <a:endParaRPr lang="en-US" dirty="0"/>
          </a:p>
        </p:txBody>
      </p:sp>
      <p:pic>
        <p:nvPicPr>
          <p:cNvPr id="7" name="Content Placeholder 6"/>
          <p:cNvPicPr>
            <a:picLocks noGrp="1" noChangeAspect="1"/>
          </p:cNvPicPr>
          <p:nvPr>
            <p:ph idx="1"/>
          </p:nvPr>
        </p:nvPicPr>
        <p:blipFill>
          <a:blip r:embed="rId2"/>
          <a:srcRect t="7383" b="7383"/>
          <a:stretch>
            <a:fillRect/>
          </a:stretch>
        </p:blipFill>
        <p:spPr/>
      </p:pic>
      <p:sp>
        <p:nvSpPr>
          <p:cNvPr id="2" name="Footer Placeholder 1"/>
          <p:cNvSpPr>
            <a:spLocks noGrp="1"/>
          </p:cNvSpPr>
          <p:nvPr>
            <p:ph type="ftr" sz="quarter" idx="3"/>
          </p:nvPr>
        </p:nvSpPr>
        <p:spPr/>
        <p:txBody>
          <a:bodyPr/>
          <a:lstStyle/>
          <a:p>
            <a:r>
              <a:rPr lang="en-US" smtClean="0">
                <a:solidFill>
                  <a:srgbClr val="0C377B">
                    <a:tint val="75000"/>
                  </a:srgbClr>
                </a:solidFill>
                <a:latin typeface="Arial"/>
              </a:rPr>
              <a:t>IHST 2016 - Computing at CERN - Niko Neufeld CERN/EP</a:t>
            </a:r>
            <a:endParaRPr lang="en-US" dirty="0">
              <a:solidFill>
                <a:srgbClr val="0C377B">
                  <a:tint val="75000"/>
                </a:srgbClr>
              </a:solidFill>
              <a:latin typeface="Arial"/>
            </a:endParaRPr>
          </a:p>
        </p:txBody>
      </p:sp>
      <p:sp>
        <p:nvSpPr>
          <p:cNvPr id="3" name="Slide Number Placeholder 2"/>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11</a:t>
            </a:fld>
            <a:endParaRPr lang="en-US" dirty="0">
              <a:solidFill>
                <a:srgbClr val="0C377B">
                  <a:tint val="75000"/>
                </a:srgbClr>
              </a:solidFill>
              <a:latin typeface="Arial"/>
            </a:endParaRPr>
          </a:p>
        </p:txBody>
      </p:sp>
    </p:spTree>
    <p:extLst>
      <p:ext uri="{BB962C8B-B14F-4D97-AF65-F5344CB8AC3E}">
        <p14:creationId xmlns:p14="http://schemas.microsoft.com/office/powerpoint/2010/main" val="420218091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2006703"/>
          </a:xfrm>
        </p:spPr>
        <p:txBody>
          <a:bodyPr/>
          <a:lstStyle/>
          <a:p>
            <a:r>
              <a:rPr lang="en-US" dirty="0" smtClean="0"/>
              <a:t>So apart from hunting daemons…</a:t>
            </a:r>
            <a:br>
              <a:rPr lang="en-US" dirty="0" smtClean="0"/>
            </a:br>
            <a:r>
              <a:rPr lang="en-US" dirty="0" smtClean="0"/>
              <a:t>What are we doing with the anti-matter?</a:t>
            </a:r>
            <a:endParaRPr lang="en-US" dirty="0"/>
          </a:p>
        </p:txBody>
      </p:sp>
      <p:pic>
        <p:nvPicPr>
          <p:cNvPr id="6" name="Content Placeholder 5"/>
          <p:cNvPicPr>
            <a:picLocks noGrp="1" noChangeAspect="1"/>
          </p:cNvPicPr>
          <p:nvPr>
            <p:ph idx="1"/>
          </p:nvPr>
        </p:nvPicPr>
        <p:blipFill rotWithShape="1">
          <a:blip r:embed="rId2"/>
          <a:srcRect t="293" b="-490"/>
          <a:stretch/>
        </p:blipFill>
        <p:spPr>
          <a:xfrm>
            <a:off x="381000" y="2485427"/>
            <a:ext cx="8382000" cy="3272212"/>
          </a:xfrm>
        </p:spPr>
      </p:pic>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5" name="Slide Number Placeholder 4"/>
          <p:cNvSpPr>
            <a:spLocks noGrp="1"/>
          </p:cNvSpPr>
          <p:nvPr>
            <p:ph type="sldNum" sz="quarter" idx="11"/>
          </p:nvPr>
        </p:nvSpPr>
        <p:spPr/>
        <p:txBody>
          <a:bodyPr/>
          <a:lstStyle/>
          <a:p>
            <a:fld id="{997F593E-4D65-AC44-A603-FB3151009ECD}" type="slidenum">
              <a:rPr lang="en-US" smtClean="0"/>
              <a:pPr/>
              <a:t>12</a:t>
            </a:fld>
            <a:endParaRPr lang="en-US" dirty="0"/>
          </a:p>
        </p:txBody>
      </p:sp>
    </p:spTree>
    <p:extLst>
      <p:ext uri="{BB962C8B-B14F-4D97-AF65-F5344CB8AC3E}">
        <p14:creationId xmlns:p14="http://schemas.microsoft.com/office/powerpoint/2010/main" val="294773860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0" y="1084263"/>
            <a:ext cx="3062288" cy="4800600"/>
          </a:xfrm>
        </p:spPr>
        <p:txBody>
          <a:bodyPr>
            <a:normAutofit fontScale="77500" lnSpcReduction="20000"/>
          </a:bodyPr>
          <a:lstStyle/>
          <a:p>
            <a:r>
              <a:rPr lang="en-GB" dirty="0" smtClean="0">
                <a:solidFill>
                  <a:schemeClr val="accent5"/>
                </a:solidFill>
              </a:rPr>
              <a:t>Raw data:</a:t>
            </a:r>
          </a:p>
          <a:p>
            <a:pPr lvl="1"/>
            <a:r>
              <a:rPr lang="en-GB" dirty="0" smtClean="0">
                <a:solidFill>
                  <a:schemeClr val="accent5"/>
                </a:solidFill>
              </a:rPr>
              <a:t>Was a detector element hit?</a:t>
            </a:r>
          </a:p>
          <a:p>
            <a:pPr lvl="1"/>
            <a:r>
              <a:rPr lang="en-GB" dirty="0" smtClean="0">
                <a:solidFill>
                  <a:schemeClr val="accent5"/>
                </a:solidFill>
              </a:rPr>
              <a:t>How much energy?</a:t>
            </a:r>
          </a:p>
          <a:p>
            <a:pPr lvl="1"/>
            <a:r>
              <a:rPr lang="en-GB" dirty="0" smtClean="0">
                <a:solidFill>
                  <a:schemeClr val="accent5"/>
                </a:solidFill>
              </a:rPr>
              <a:t>What time?</a:t>
            </a:r>
          </a:p>
          <a:p>
            <a:pPr marL="457200" lvl="1" indent="0">
              <a:buNone/>
            </a:pPr>
            <a:endParaRPr lang="en-GB" dirty="0" smtClean="0">
              <a:solidFill>
                <a:schemeClr val="accent5"/>
              </a:solidFill>
            </a:endParaRPr>
          </a:p>
          <a:p>
            <a:r>
              <a:rPr lang="en-GB" dirty="0" smtClean="0">
                <a:solidFill>
                  <a:schemeClr val="accent5"/>
                </a:solidFill>
              </a:rPr>
              <a:t>Reconstructed data:</a:t>
            </a:r>
          </a:p>
          <a:p>
            <a:pPr lvl="1"/>
            <a:r>
              <a:rPr lang="en-GB" dirty="0" smtClean="0">
                <a:solidFill>
                  <a:schemeClr val="accent5"/>
                </a:solidFill>
              </a:rPr>
              <a:t>Momentum of tracks (4-vectors)</a:t>
            </a:r>
          </a:p>
          <a:p>
            <a:pPr lvl="1"/>
            <a:r>
              <a:rPr lang="en-GB" dirty="0" smtClean="0">
                <a:solidFill>
                  <a:schemeClr val="accent5"/>
                </a:solidFill>
              </a:rPr>
              <a:t>Origin</a:t>
            </a:r>
          </a:p>
          <a:p>
            <a:pPr lvl="1"/>
            <a:r>
              <a:rPr lang="en-GB" dirty="0" smtClean="0">
                <a:solidFill>
                  <a:schemeClr val="accent5"/>
                </a:solidFill>
              </a:rPr>
              <a:t>Energy in </a:t>
            </a:r>
            <a:r>
              <a:rPr lang="en-GB" dirty="0" smtClean="0">
                <a:solidFill>
                  <a:srgbClr val="FFFFFF"/>
                </a:solidFill>
              </a:rPr>
              <a:t>clusters (jets)</a:t>
            </a:r>
          </a:p>
          <a:p>
            <a:pPr lvl="1"/>
            <a:r>
              <a:rPr lang="en-GB" dirty="0" smtClean="0">
                <a:solidFill>
                  <a:srgbClr val="FFFFFF"/>
                </a:solidFill>
              </a:rPr>
              <a:t>Particle type</a:t>
            </a:r>
          </a:p>
          <a:p>
            <a:pPr lvl="1"/>
            <a:r>
              <a:rPr lang="en-GB" dirty="0" smtClean="0">
                <a:solidFill>
                  <a:schemeClr val="accent5"/>
                </a:solidFill>
              </a:rPr>
              <a:t>Calibration information</a:t>
            </a:r>
          </a:p>
          <a:p>
            <a:pPr lvl="1"/>
            <a:r>
              <a:rPr lang="en-GB" dirty="0" smtClean="0">
                <a:solidFill>
                  <a:schemeClr val="accent5"/>
                </a:solidFill>
              </a:rPr>
              <a:t>…</a:t>
            </a:r>
            <a:endParaRPr lang="en-GB" dirty="0">
              <a:solidFill>
                <a:schemeClr val="accent5"/>
              </a:solidFil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27202" y="2848744"/>
            <a:ext cx="5916798" cy="3825813"/>
          </a:xfrm>
          <a:prstGeom prst="rect">
            <a:avLst/>
          </a:prstGeom>
        </p:spPr>
      </p:pic>
      <p:sp>
        <p:nvSpPr>
          <p:cNvPr id="7" name="Content Placeholder 4"/>
          <p:cNvSpPr txBox="1">
            <a:spLocks/>
          </p:cNvSpPr>
          <p:nvPr/>
        </p:nvSpPr>
        <p:spPr bwMode="auto">
          <a:xfrm>
            <a:off x="3227202" y="1004338"/>
            <a:ext cx="5730886" cy="1487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a:lstStyle>
          <a:p>
            <a:pPr defTabSz="457200">
              <a:buClr>
                <a:srgbClr val="9A0000"/>
              </a:buClr>
            </a:pPr>
            <a:r>
              <a:rPr lang="en-GB" dirty="0" smtClean="0">
                <a:solidFill>
                  <a:srgbClr val="FFFFFF"/>
                </a:solidFill>
              </a:rPr>
              <a:t>150 Million sensors deliver data … 40 Million times per second</a:t>
            </a:r>
          </a:p>
          <a:p>
            <a:pPr marL="457200" lvl="1" indent="0" defTabSz="457200">
              <a:buClr>
                <a:srgbClr val="9A0000"/>
              </a:buClr>
              <a:buFont typeface="Wingdings" charset="2"/>
              <a:buNone/>
            </a:pPr>
            <a:endParaRPr lang="en-GB" dirty="0" smtClean="0">
              <a:solidFill>
                <a:srgbClr val="FFFFFF"/>
              </a:solidFill>
            </a:endParaRPr>
          </a:p>
          <a:p>
            <a:pPr defTabSz="457200">
              <a:buClr>
                <a:srgbClr val="9A0000"/>
              </a:buClr>
            </a:pPr>
            <a:r>
              <a:rPr lang="en-GB" dirty="0" smtClean="0">
                <a:solidFill>
                  <a:srgbClr val="FFFFFF"/>
                </a:solidFill>
              </a:rPr>
              <a:t>Up to 6 GB/s to be stored and analysed after filtering</a:t>
            </a:r>
            <a:endParaRPr lang="en-GB" dirty="0">
              <a:solidFill>
                <a:srgbClr val="FFFFFF"/>
              </a:solidFill>
            </a:endParaRPr>
          </a:p>
        </p:txBody>
      </p:sp>
      <p:sp>
        <p:nvSpPr>
          <p:cNvPr id="2" name="Title 1"/>
          <p:cNvSpPr>
            <a:spLocks noGrp="1"/>
          </p:cNvSpPr>
          <p:nvPr>
            <p:ph type="title"/>
          </p:nvPr>
        </p:nvSpPr>
        <p:spPr>
          <a:xfrm>
            <a:off x="381000" y="230188"/>
            <a:ext cx="8382000" cy="677108"/>
          </a:xfrm>
        </p:spPr>
        <p:txBody>
          <a:bodyPr/>
          <a:lstStyle/>
          <a:p>
            <a:r>
              <a:rPr lang="en-GB" dirty="0" smtClean="0"/>
              <a:t>What are these data?</a:t>
            </a:r>
            <a:endParaRPr lang="en-GB" dirty="0"/>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sp>
        <p:nvSpPr>
          <p:cNvPr id="8" name="Slide Number Placeholder 7"/>
          <p:cNvSpPr>
            <a:spLocks noGrp="1"/>
          </p:cNvSpPr>
          <p:nvPr>
            <p:ph type="sldNum" sz="quarter" idx="11"/>
          </p:nvPr>
        </p:nvSpPr>
        <p:spPr/>
        <p:txBody>
          <a:bodyPr/>
          <a:lstStyle/>
          <a:p>
            <a:fld id="{997F593E-4D65-AC44-A603-FB3151009ECD}" type="slidenum">
              <a:rPr lang="en-US" smtClean="0"/>
              <a:pPr/>
              <a:t>13</a:t>
            </a:fld>
            <a:endParaRPr lang="en-US" dirty="0"/>
          </a:p>
        </p:txBody>
      </p:sp>
    </p:spTree>
    <p:extLst>
      <p:ext uri="{BB962C8B-B14F-4D97-AF65-F5344CB8AC3E}">
        <p14:creationId xmlns:p14="http://schemas.microsoft.com/office/powerpoint/2010/main" val="3434108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eaLnBrk="1" hangingPunct="1"/>
            <a:r>
              <a:rPr lang="en-US" dirty="0" smtClean="0">
                <a:solidFill>
                  <a:srgbClr val="FFFFFF"/>
                </a:solidFill>
              </a:rPr>
              <a:t>Data and Algorithms</a:t>
            </a:r>
          </a:p>
        </p:txBody>
      </p:sp>
      <p:sp>
        <p:nvSpPr>
          <p:cNvPr id="37894" name="Rectangle 3"/>
          <p:cNvSpPr>
            <a:spLocks noGrp="1" noChangeArrowheads="1"/>
          </p:cNvSpPr>
          <p:nvPr>
            <p:ph idx="1"/>
          </p:nvPr>
        </p:nvSpPr>
        <p:spPr>
          <a:xfrm>
            <a:off x="340190" y="1369476"/>
            <a:ext cx="3528906" cy="4912015"/>
          </a:xfrm>
        </p:spPr>
        <p:txBody>
          <a:bodyPr>
            <a:normAutofit/>
          </a:bodyPr>
          <a:lstStyle/>
          <a:p>
            <a:pPr eaLnBrk="1" hangingPunct="1"/>
            <a:r>
              <a:rPr lang="en-US" sz="2000" dirty="0" smtClean="0">
                <a:solidFill>
                  <a:srgbClr val="FFFFFF"/>
                </a:solidFill>
              </a:rPr>
              <a:t>HEP data are organized as </a:t>
            </a:r>
            <a:r>
              <a:rPr lang="en-US" sz="2000" i="1" dirty="0" smtClean="0">
                <a:solidFill>
                  <a:srgbClr val="FFFFFF"/>
                </a:solidFill>
              </a:rPr>
              <a:t>Events</a:t>
            </a:r>
            <a:r>
              <a:rPr lang="en-US" sz="2000" dirty="0" smtClean="0">
                <a:solidFill>
                  <a:srgbClr val="FFFFFF"/>
                </a:solidFill>
              </a:rPr>
              <a:t> (particle collisions)</a:t>
            </a:r>
          </a:p>
          <a:p>
            <a:pPr eaLnBrk="1" hangingPunct="1"/>
            <a:r>
              <a:rPr lang="en-US" sz="2000" dirty="0" smtClean="0">
                <a:solidFill>
                  <a:srgbClr val="FFFFFF"/>
                </a:solidFill>
              </a:rPr>
              <a:t>Simulation, Reconstruction and Analysis programs process “one event at a time” </a:t>
            </a:r>
          </a:p>
          <a:p>
            <a:pPr lvl="1" eaLnBrk="1" hangingPunct="1"/>
            <a:r>
              <a:rPr lang="en-US" sz="1800" dirty="0" smtClean="0">
                <a:solidFill>
                  <a:srgbClr val="FFFFFF"/>
                </a:solidFill>
              </a:rPr>
              <a:t>Events are fairly independent  </a:t>
            </a:r>
            <a:r>
              <a:rPr lang="en-US" sz="1800" dirty="0" smtClean="0">
                <a:solidFill>
                  <a:srgbClr val="FFFFFF"/>
                </a:solidFill>
                <a:sym typeface="Wingdings" pitchFamily="2" charset="2"/>
              </a:rPr>
              <a:t> </a:t>
            </a:r>
            <a:r>
              <a:rPr lang="en-US" sz="1800" dirty="0" smtClean="0">
                <a:solidFill>
                  <a:srgbClr val="FFFFFF"/>
                </a:solidFill>
              </a:rPr>
              <a:t>Trivial parallel processing</a:t>
            </a:r>
          </a:p>
          <a:p>
            <a:pPr eaLnBrk="1" hangingPunct="1"/>
            <a:r>
              <a:rPr lang="en-US" sz="2000" dirty="0" smtClean="0">
                <a:solidFill>
                  <a:srgbClr val="FFFFFF"/>
                </a:solidFill>
              </a:rPr>
              <a:t>Event processing programs are composed of a number of Algorithms selecting and transforming “raw” event data into “processed” (reconstructed) event data and statistics</a:t>
            </a:r>
          </a:p>
        </p:txBody>
      </p:sp>
      <p:grpSp>
        <p:nvGrpSpPr>
          <p:cNvPr id="7" name="Group 6"/>
          <p:cNvGrpSpPr/>
          <p:nvPr/>
        </p:nvGrpSpPr>
        <p:grpSpPr>
          <a:xfrm>
            <a:off x="3869096" y="1227483"/>
            <a:ext cx="5122177" cy="5286412"/>
            <a:chOff x="3869096" y="1227483"/>
            <a:chExt cx="5122177" cy="5286412"/>
          </a:xfrm>
        </p:grpSpPr>
        <p:sp>
          <p:nvSpPr>
            <p:cNvPr id="51" name="Rounded Rectangle 50"/>
            <p:cNvSpPr/>
            <p:nvPr/>
          </p:nvSpPr>
          <p:spPr>
            <a:xfrm>
              <a:off x="3869096" y="1227483"/>
              <a:ext cx="5122177" cy="5286412"/>
            </a:xfrm>
            <a:prstGeom prst="roundRect">
              <a:avLst/>
            </a:prstGeom>
            <a:solidFill>
              <a:srgbClr val="FFFFFF"/>
            </a:solidFill>
            <a:ln w="25400" cap="flat" cmpd="sng" algn="ctr">
              <a:solidFill>
                <a:srgbClr val="C0504D"/>
              </a:solidFill>
              <a:prstDash val="solid"/>
            </a:ln>
            <a:effectLst/>
          </p:spPr>
          <p:txBody>
            <a:bodyPr rtlCol="0" anchor="ctr"/>
            <a:lstStyle/>
            <a:p>
              <a:pPr algn="ctr" fontAlgn="base">
                <a:spcBef>
                  <a:spcPct val="0"/>
                </a:spcBef>
                <a:spcAft>
                  <a:spcPct val="0"/>
                </a:spcAft>
                <a:defRPr/>
              </a:pPr>
              <a:endParaRPr lang="en-GB" kern="0">
                <a:solidFill>
                  <a:prstClr val="black"/>
                </a:solidFill>
                <a:latin typeface="Calibri"/>
              </a:endParaRPr>
            </a:p>
          </p:txBody>
        </p:sp>
        <p:sp>
          <p:nvSpPr>
            <p:cNvPr id="52" name="Text Box 12"/>
            <p:cNvSpPr txBox="1">
              <a:spLocks noChangeArrowheads="1"/>
            </p:cNvSpPr>
            <p:nvPr/>
          </p:nvSpPr>
          <p:spPr bwMode="auto">
            <a:xfrm>
              <a:off x="6821059" y="2794266"/>
              <a:ext cx="2154436"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Pseudo-physical information:</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Clusters, track candidates </a:t>
              </a:r>
              <a:endParaRPr lang="en-US" altLang="ja-JP" sz="1200" kern="0" dirty="0">
                <a:solidFill>
                  <a:srgbClr val="000000"/>
                </a:solidFill>
                <a:latin typeface="Arial" charset="0"/>
                <a:ea typeface="ＭＳ Ｐゴシック" pitchFamily="-65" charset="-128"/>
              </a:endParaRPr>
            </a:p>
          </p:txBody>
        </p:sp>
        <p:sp>
          <p:nvSpPr>
            <p:cNvPr id="53" name="Text Box 18"/>
            <p:cNvSpPr txBox="1">
              <a:spLocks noChangeArrowheads="1"/>
            </p:cNvSpPr>
            <p:nvPr/>
          </p:nvSpPr>
          <p:spPr bwMode="auto">
            <a:xfrm>
              <a:off x="6824013" y="4013470"/>
              <a:ext cx="2167260" cy="831639"/>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Physical information</a:t>
              </a:r>
              <a:r>
                <a:rPr lang="it-IT" altLang="ja-JP" sz="1200" kern="0" dirty="0">
                  <a:solidFill>
                    <a:srgbClr val="000000"/>
                  </a:solidFill>
                  <a:latin typeface="Arial" charset="0"/>
                  <a:ea typeface="ＭＳ Ｐゴシック" pitchFamily="-65" charset="-128"/>
                </a:rPr>
                <a:t>:</a:t>
              </a:r>
              <a:endParaRPr lang="en-US" altLang="ja-JP" sz="1200" kern="0" dirty="0">
                <a:solidFill>
                  <a:srgbClr val="000000"/>
                </a:solidFill>
                <a:latin typeface="Arial" charset="0"/>
                <a:ea typeface="ＭＳ Ｐゴシック" pitchFamily="-65" charset="-128"/>
              </a:endParaRP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Transverse momentum, </a:t>
              </a: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Association of particles, jets, </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id </a:t>
              </a:r>
              <a:r>
                <a:rPr lang="en-US" altLang="ja-JP" sz="1200" kern="0" dirty="0">
                  <a:solidFill>
                    <a:srgbClr val="000000"/>
                  </a:solidFill>
                  <a:latin typeface="Arial" charset="0"/>
                  <a:ea typeface="ＭＳ Ｐゴシック" pitchFamily="-65" charset="-128"/>
                </a:rPr>
                <a:t>of </a:t>
              </a:r>
              <a:r>
                <a:rPr lang="en-US" altLang="ja-JP" sz="1200" kern="0" dirty="0" smtClean="0">
                  <a:solidFill>
                    <a:srgbClr val="000000"/>
                  </a:solidFill>
                  <a:latin typeface="Arial" charset="0"/>
                  <a:ea typeface="ＭＳ Ｐゴシック" pitchFamily="-65" charset="-128"/>
                </a:rPr>
                <a:t>particles</a:t>
              </a:r>
              <a:endParaRPr lang="en-US" altLang="ja-JP" sz="1200" kern="0" dirty="0">
                <a:solidFill>
                  <a:srgbClr val="000000"/>
                </a:solidFill>
                <a:latin typeface="Arial" charset="0"/>
                <a:ea typeface="ＭＳ Ｐゴシック" pitchFamily="-65" charset="-128"/>
              </a:endParaRPr>
            </a:p>
          </p:txBody>
        </p:sp>
        <p:sp>
          <p:nvSpPr>
            <p:cNvPr id="54" name="Oval 5"/>
            <p:cNvSpPr>
              <a:spLocks noChangeArrowheads="1"/>
            </p:cNvSpPr>
            <p:nvPr/>
          </p:nvSpPr>
          <p:spPr bwMode="auto">
            <a:xfrm>
              <a:off x="3967412" y="1351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a:solidFill>
                    <a:srgbClr val="000099"/>
                  </a:solidFill>
                  <a:latin typeface="Arial" charset="0"/>
                  <a:ea typeface="ＭＳ Ｐゴシック" pitchFamily="-65" charset="-128"/>
                </a:rPr>
                <a:t>RAW</a:t>
              </a:r>
            </a:p>
          </p:txBody>
        </p:sp>
        <p:sp>
          <p:nvSpPr>
            <p:cNvPr id="55" name="Text Box 7"/>
            <p:cNvSpPr txBox="1">
              <a:spLocks noChangeArrowheads="1"/>
            </p:cNvSpPr>
            <p:nvPr/>
          </p:nvSpPr>
          <p:spPr bwMode="auto">
            <a:xfrm>
              <a:off x="6821098" y="1581415"/>
              <a:ext cx="1532471" cy="277641"/>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Detector </a:t>
              </a:r>
              <a:r>
                <a:rPr lang="en-US" altLang="ja-JP" sz="1200" kern="0" dirty="0" err="1">
                  <a:solidFill>
                    <a:srgbClr val="000000"/>
                  </a:solidFill>
                  <a:latin typeface="Arial" charset="0"/>
                  <a:ea typeface="ＭＳ Ｐゴシック" pitchFamily="-65" charset="-128"/>
                </a:rPr>
                <a:t>digiti</a:t>
              </a:r>
              <a:r>
                <a:rPr lang="it-IT" altLang="ja-JP" sz="1200" kern="0" dirty="0">
                  <a:solidFill>
                    <a:srgbClr val="000000"/>
                  </a:solidFill>
                  <a:latin typeface="Arial" charset="0"/>
                  <a:ea typeface="ＭＳ Ｐゴシック" pitchFamily="-65" charset="-128"/>
                </a:rPr>
                <a:t>s</a:t>
              </a:r>
              <a:r>
                <a:rPr lang="en-US" altLang="ja-JP" sz="1200" kern="0" dirty="0" err="1">
                  <a:solidFill>
                    <a:srgbClr val="000000"/>
                  </a:solidFill>
                  <a:latin typeface="Arial" charset="0"/>
                  <a:ea typeface="ＭＳ Ｐゴシック" pitchFamily="-65" charset="-128"/>
                </a:rPr>
                <a:t>ation</a:t>
              </a:r>
              <a:endParaRPr lang="en-US" altLang="ja-JP" sz="1200" kern="0" dirty="0">
                <a:solidFill>
                  <a:srgbClr val="000000"/>
                </a:solidFill>
                <a:latin typeface="Arial" charset="0"/>
                <a:ea typeface="ＭＳ Ｐゴシック" pitchFamily="-65" charset="-128"/>
              </a:endParaRPr>
            </a:p>
          </p:txBody>
        </p:sp>
        <p:sp>
          <p:nvSpPr>
            <p:cNvPr id="56" name="Text Box 8"/>
            <p:cNvSpPr txBox="1">
              <a:spLocks noChangeArrowheads="1"/>
            </p:cNvSpPr>
            <p:nvPr/>
          </p:nvSpPr>
          <p:spPr bwMode="auto">
            <a:xfrm>
              <a:off x="4062083" y="1941768"/>
              <a:ext cx="896630" cy="339196"/>
            </a:xfrm>
            <a:prstGeom prst="rect">
              <a:avLst/>
            </a:prstGeom>
            <a:noFill/>
            <a:ln w="25400">
              <a:noFill/>
              <a:miter lim="800000"/>
              <a:headEnd/>
              <a:tailEnd/>
            </a:ln>
          </p:spPr>
          <p:txBody>
            <a:bodyPr wrap="none" lIns="92075" tIns="46038" rIns="92075" bIns="46038">
              <a:spAutoFit/>
            </a:bodyPr>
            <a:lstStyle/>
            <a:p>
              <a:pPr algn="ct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~2 MB/event</a:t>
              </a:r>
            </a:p>
          </p:txBody>
        </p:sp>
        <p:sp>
          <p:nvSpPr>
            <p:cNvPr id="57" name="Oval 10"/>
            <p:cNvSpPr>
              <a:spLocks noChangeArrowheads="1"/>
            </p:cNvSpPr>
            <p:nvPr/>
          </p:nvSpPr>
          <p:spPr bwMode="auto">
            <a:xfrm>
              <a:off x="3967412" y="2646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ESD/RECO</a:t>
              </a:r>
            </a:p>
          </p:txBody>
        </p:sp>
        <p:cxnSp>
          <p:nvCxnSpPr>
            <p:cNvPr id="58" name="AutoShape 11"/>
            <p:cNvCxnSpPr>
              <a:cxnSpLocks noChangeShapeType="1"/>
              <a:stCxn id="54" idx="4"/>
              <a:endCxn id="57" idx="0"/>
            </p:cNvCxnSpPr>
            <p:nvPr/>
          </p:nvCxnSpPr>
          <p:spPr bwMode="auto">
            <a:xfrm>
              <a:off x="4530127" y="2189428"/>
              <a:ext cx="0" cy="457200"/>
            </a:xfrm>
            <a:prstGeom prst="straightConnector1">
              <a:avLst/>
            </a:prstGeom>
            <a:solidFill>
              <a:srgbClr val="FFFFFF"/>
            </a:solidFill>
            <a:ln w="25400">
              <a:solidFill>
                <a:srgbClr val="0000FF"/>
              </a:solidFill>
              <a:round/>
              <a:headEnd/>
              <a:tailEnd type="triangle" w="med" len="med"/>
            </a:ln>
          </p:spPr>
        </p:cxnSp>
        <p:sp>
          <p:nvSpPr>
            <p:cNvPr id="59" name="Text Box 14"/>
            <p:cNvSpPr txBox="1">
              <a:spLocks noChangeArrowheads="1"/>
            </p:cNvSpPr>
            <p:nvPr/>
          </p:nvSpPr>
          <p:spPr bwMode="auto">
            <a:xfrm>
              <a:off x="3990645" y="3227652"/>
              <a:ext cx="1002430"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0" name="Oval 16"/>
            <p:cNvSpPr>
              <a:spLocks noChangeArrowheads="1"/>
            </p:cNvSpPr>
            <p:nvPr/>
          </p:nvSpPr>
          <p:spPr bwMode="auto">
            <a:xfrm>
              <a:off x="3967412" y="4018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a:solidFill>
                    <a:srgbClr val="000099"/>
                  </a:solidFill>
                  <a:latin typeface="Arial" charset="0"/>
                  <a:ea typeface="ＭＳ Ｐゴシック" pitchFamily="-65" charset="-128"/>
                </a:rPr>
                <a:t>AOD</a:t>
              </a:r>
            </a:p>
          </p:txBody>
        </p:sp>
        <p:cxnSp>
          <p:nvCxnSpPr>
            <p:cNvPr id="61" name="AutoShape 17"/>
            <p:cNvCxnSpPr>
              <a:cxnSpLocks noChangeShapeType="1"/>
              <a:stCxn id="57" idx="4"/>
              <a:endCxn id="60" idx="0"/>
            </p:cNvCxnSpPr>
            <p:nvPr/>
          </p:nvCxnSpPr>
          <p:spPr bwMode="auto">
            <a:xfrm>
              <a:off x="4530127" y="3484828"/>
              <a:ext cx="0" cy="533400"/>
            </a:xfrm>
            <a:prstGeom prst="straightConnector1">
              <a:avLst/>
            </a:prstGeom>
            <a:solidFill>
              <a:srgbClr val="FFFFFF"/>
            </a:solidFill>
            <a:ln w="25400">
              <a:solidFill>
                <a:srgbClr val="0000FF"/>
              </a:solidFill>
              <a:round/>
              <a:headEnd/>
              <a:tailEnd type="triangle" w="med" len="med"/>
            </a:ln>
          </p:spPr>
        </p:cxnSp>
        <p:sp>
          <p:nvSpPr>
            <p:cNvPr id="62" name="Text Box 20"/>
            <p:cNvSpPr txBox="1">
              <a:spLocks noChangeArrowheads="1"/>
            </p:cNvSpPr>
            <p:nvPr/>
          </p:nvSpPr>
          <p:spPr bwMode="auto">
            <a:xfrm>
              <a:off x="4062083" y="4584974"/>
              <a:ext cx="926553"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3" name="Oval 22"/>
            <p:cNvSpPr>
              <a:spLocks noChangeArrowheads="1"/>
            </p:cNvSpPr>
            <p:nvPr/>
          </p:nvSpPr>
          <p:spPr bwMode="auto">
            <a:xfrm>
              <a:off x="3967412" y="5313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TAG</a:t>
              </a:r>
            </a:p>
          </p:txBody>
        </p:sp>
        <p:cxnSp>
          <p:nvCxnSpPr>
            <p:cNvPr id="64" name="AutoShape 23"/>
            <p:cNvCxnSpPr>
              <a:cxnSpLocks noChangeShapeType="1"/>
              <a:stCxn id="60" idx="4"/>
              <a:endCxn id="63" idx="0"/>
            </p:cNvCxnSpPr>
            <p:nvPr/>
          </p:nvCxnSpPr>
          <p:spPr bwMode="auto">
            <a:xfrm>
              <a:off x="4530127" y="4856428"/>
              <a:ext cx="0" cy="457200"/>
            </a:xfrm>
            <a:prstGeom prst="straightConnector1">
              <a:avLst/>
            </a:prstGeom>
            <a:solidFill>
              <a:srgbClr val="FFFFFF"/>
            </a:solidFill>
            <a:ln w="25400">
              <a:solidFill>
                <a:srgbClr val="0000FF"/>
              </a:solidFill>
              <a:round/>
              <a:headEnd/>
              <a:tailEnd type="triangle" w="med" len="med"/>
            </a:ln>
          </p:spPr>
        </p:cxnSp>
        <p:sp>
          <p:nvSpPr>
            <p:cNvPr id="65" name="Text Box 25"/>
            <p:cNvSpPr txBox="1">
              <a:spLocks noChangeArrowheads="1"/>
            </p:cNvSpPr>
            <p:nvPr/>
          </p:nvSpPr>
          <p:spPr bwMode="auto">
            <a:xfrm>
              <a:off x="4133521" y="5942296"/>
              <a:ext cx="850676"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6" name="Text Box 26"/>
            <p:cNvSpPr txBox="1">
              <a:spLocks noChangeArrowheads="1"/>
            </p:cNvSpPr>
            <p:nvPr/>
          </p:nvSpPr>
          <p:spPr bwMode="auto">
            <a:xfrm>
              <a:off x="6848165" y="5513668"/>
              <a:ext cx="1723229"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Relevant information </a:t>
              </a:r>
            </a:p>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for fast event selection</a:t>
              </a:r>
              <a:endParaRPr lang="en-US" altLang="ja-JP" sz="1200" kern="0" dirty="0">
                <a:solidFill>
                  <a:srgbClr val="000000"/>
                </a:solidFill>
                <a:latin typeface="Arial" charset="0"/>
                <a:ea typeface="ＭＳ Ｐゴシック" pitchFamily="-65" charset="-128"/>
              </a:endParaRPr>
            </a:p>
          </p:txBody>
        </p:sp>
        <p:sp>
          <p:nvSpPr>
            <p:cNvPr id="67" name="Rectangle 29"/>
            <p:cNvSpPr>
              <a:spLocks noChangeArrowheads="1"/>
            </p:cNvSpPr>
            <p:nvPr/>
          </p:nvSpPr>
          <p:spPr bwMode="auto">
            <a:xfrm>
              <a:off x="5358573" y="1498865"/>
              <a:ext cx="1346716" cy="646331"/>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Triggered events</a:t>
              </a:r>
              <a:endParaRPr lang="en-GB" sz="1200" kern="0" dirty="0">
                <a:solidFill>
                  <a:srgbClr val="3333FF"/>
                </a:solidFill>
                <a:latin typeface="Arial" charset="0"/>
                <a:ea typeface="ＭＳ Ｐゴシック" pitchFamily="-65" charset="-128"/>
              </a:endParaRP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recorded by DAQ</a:t>
              </a:r>
            </a:p>
          </p:txBody>
        </p:sp>
        <p:sp>
          <p:nvSpPr>
            <p:cNvPr id="68" name="Rectangle 30"/>
            <p:cNvSpPr>
              <a:spLocks noChangeArrowheads="1"/>
            </p:cNvSpPr>
            <p:nvPr/>
          </p:nvSpPr>
          <p:spPr bwMode="auto">
            <a:xfrm>
              <a:off x="5347967" y="2870462"/>
              <a:ext cx="1203839"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Reconstructed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69" name="Rectangle 31"/>
            <p:cNvSpPr>
              <a:spLocks noChangeArrowheads="1"/>
            </p:cNvSpPr>
            <p:nvPr/>
          </p:nvSpPr>
          <p:spPr bwMode="auto">
            <a:xfrm>
              <a:off x="5419405" y="4227784"/>
              <a:ext cx="989526"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Analysis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70" name="Rectangle 32"/>
            <p:cNvSpPr>
              <a:spLocks noChangeArrowheads="1"/>
            </p:cNvSpPr>
            <p:nvPr/>
          </p:nvSpPr>
          <p:spPr bwMode="auto">
            <a:xfrm>
              <a:off x="5347967" y="5442230"/>
              <a:ext cx="1132402"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Classification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grpSp>
      <p:sp>
        <p:nvSpPr>
          <p:cNvPr id="2" name="Footer Placeholder 1"/>
          <p:cNvSpPr>
            <a:spLocks noGrp="1"/>
          </p:cNvSpPr>
          <p:nvPr>
            <p:ph type="ftr" sz="quarter" idx="10"/>
          </p:nvPr>
        </p:nvSpPr>
        <p:spPr/>
        <p:txBody>
          <a:bodyPr/>
          <a:lstStyle/>
          <a:p>
            <a:r>
              <a:rPr lang="en-US" smtClean="0"/>
              <a:t>IHST 2016 - Computing at CERN - Niko Neufeld CERN/EP</a:t>
            </a:r>
            <a:endParaRPr lang="en-US" dirty="0"/>
          </a:p>
        </p:txBody>
      </p:sp>
      <p:sp>
        <p:nvSpPr>
          <p:cNvPr id="3" name="Slide Number Placeholder 2"/>
          <p:cNvSpPr>
            <a:spLocks noGrp="1"/>
          </p:cNvSpPr>
          <p:nvPr>
            <p:ph type="sldNum" sz="quarter" idx="11"/>
          </p:nvPr>
        </p:nvSpPr>
        <p:spPr/>
        <p:txBody>
          <a:bodyPr/>
          <a:lstStyle/>
          <a:p>
            <a:fld id="{997F593E-4D65-AC44-A603-FB3151009ECD}" type="slidenum">
              <a:rPr lang="en-US" smtClean="0"/>
              <a:pPr/>
              <a:t>14</a:t>
            </a:fld>
            <a:endParaRPr lang="en-US" dirty="0"/>
          </a:p>
        </p:txBody>
      </p:sp>
    </p:spTree>
    <p:extLst>
      <p:ext uri="{BB962C8B-B14F-4D97-AF65-F5344CB8AC3E}">
        <p14:creationId xmlns:p14="http://schemas.microsoft.com/office/powerpoint/2010/main" val="3929672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4"/>
          <p:cNvSpPr>
            <a:spLocks noGrp="1"/>
          </p:cNvSpPr>
          <p:nvPr>
            <p:ph type="sldNum" sz="quarter" idx="11"/>
          </p:nvPr>
        </p:nvSpPr>
        <p:spPr>
          <a:noFill/>
        </p:spPr>
        <p:txBody>
          <a:bodyPr/>
          <a:lstStyle/>
          <a:p>
            <a:fld id="{E2AAC115-E37D-486E-87B4-6E3E34787B3F}" type="slidenum">
              <a:rPr lang="en-US"/>
              <a:pPr/>
              <a:t>15</a:t>
            </a:fld>
            <a:endParaRPr lang="en-US"/>
          </a:p>
        </p:txBody>
      </p:sp>
      <p:sp>
        <p:nvSpPr>
          <p:cNvPr id="103427" name="Rectangle 2"/>
          <p:cNvSpPr>
            <a:spLocks noGrp="1" noChangeArrowheads="1"/>
          </p:cNvSpPr>
          <p:nvPr>
            <p:ph type="title"/>
          </p:nvPr>
        </p:nvSpPr>
        <p:spPr>
          <a:xfrm>
            <a:off x="0" y="109538"/>
            <a:ext cx="8407400" cy="990600"/>
          </a:xfrm>
        </p:spPr>
        <p:txBody>
          <a:bodyPr>
            <a:normAutofit/>
          </a:bodyPr>
          <a:lstStyle/>
          <a:p>
            <a:pPr eaLnBrk="1" hangingPunct="1"/>
            <a:r>
              <a:rPr lang="en-US" sz="3600" dirty="0" smtClean="0"/>
              <a:t>Know Your Enemy: </a:t>
            </a:r>
            <a:br>
              <a:rPr lang="en-US" sz="3600" dirty="0" smtClean="0"/>
            </a:br>
            <a:r>
              <a:rPr lang="en-US" sz="3600" dirty="0" err="1" smtClean="0"/>
              <a:t>pp</a:t>
            </a:r>
            <a:r>
              <a:rPr lang="en-US" sz="3600" dirty="0" smtClean="0"/>
              <a:t> Collisions at 14 </a:t>
            </a:r>
            <a:r>
              <a:rPr lang="en-US" sz="3600" dirty="0" err="1" smtClean="0"/>
              <a:t>TeV</a:t>
            </a:r>
            <a:r>
              <a:rPr lang="en-US" sz="3600" dirty="0" smtClean="0"/>
              <a:t> at 10</a:t>
            </a:r>
            <a:r>
              <a:rPr lang="en-US" sz="3600" baseline="30000" dirty="0" smtClean="0"/>
              <a:t>34</a:t>
            </a:r>
            <a:r>
              <a:rPr lang="en-US" sz="3600" dirty="0" smtClean="0"/>
              <a:t> cm</a:t>
            </a:r>
            <a:r>
              <a:rPr lang="en-US" sz="3600" baseline="30000" dirty="0" smtClean="0"/>
              <a:t>-2</a:t>
            </a:r>
            <a:r>
              <a:rPr lang="en-US" sz="3600" dirty="0" smtClean="0"/>
              <a:t>s</a:t>
            </a:r>
            <a:r>
              <a:rPr lang="en-US" sz="3600" baseline="30000" dirty="0" smtClean="0"/>
              <a:t>-1</a:t>
            </a:r>
          </a:p>
        </p:txBody>
      </p:sp>
      <p:sp>
        <p:nvSpPr>
          <p:cNvPr id="176131" name="Rectangle 3"/>
          <p:cNvSpPr>
            <a:spLocks noGrp="1" noChangeArrowheads="1"/>
          </p:cNvSpPr>
          <p:nvPr>
            <p:ph type="body" idx="1"/>
          </p:nvPr>
        </p:nvSpPr>
        <p:spPr>
          <a:xfrm>
            <a:off x="284163" y="1054100"/>
            <a:ext cx="2076450" cy="4495800"/>
          </a:xfrm>
        </p:spPr>
        <p:txBody>
          <a:bodyPr/>
          <a:lstStyle/>
          <a:p>
            <a:pPr eaLnBrk="1" hangingPunct="1">
              <a:lnSpc>
                <a:spcPct val="90000"/>
              </a:lnSpc>
            </a:pPr>
            <a:r>
              <a:rPr lang="en-US" sz="2000" dirty="0" smtClean="0">
                <a:sym typeface="Symbol" pitchFamily="18" charset="2"/>
              </a:rPr>
              <a:t>(</a:t>
            </a:r>
            <a:r>
              <a:rPr lang="en-US" sz="2000" dirty="0" err="1" smtClean="0">
                <a:sym typeface="Symbol" pitchFamily="18" charset="2"/>
              </a:rPr>
              <a:t>pp</a:t>
            </a:r>
            <a:r>
              <a:rPr lang="en-US" sz="2000" dirty="0" smtClean="0">
                <a:sym typeface="Symbol" pitchFamily="18" charset="2"/>
              </a:rPr>
              <a:t>) = 70 </a:t>
            </a:r>
            <a:r>
              <a:rPr lang="en-US" sz="2000" dirty="0" err="1" smtClean="0">
                <a:sym typeface="Symbol" pitchFamily="18" charset="2"/>
              </a:rPr>
              <a:t>mb</a:t>
            </a:r>
            <a:r>
              <a:rPr lang="en-US" sz="2000" dirty="0" smtClean="0">
                <a:sym typeface="Symbol" pitchFamily="18" charset="2"/>
              </a:rPr>
              <a:t> --&gt; &gt;7 x 10</a:t>
            </a:r>
            <a:r>
              <a:rPr lang="en-US" sz="2000" baseline="30000" dirty="0" smtClean="0">
                <a:sym typeface="Symbol" pitchFamily="18" charset="2"/>
              </a:rPr>
              <a:t>8 </a:t>
            </a:r>
            <a:r>
              <a:rPr lang="en-US" sz="2000" dirty="0" smtClean="0">
                <a:sym typeface="Symbol" pitchFamily="18" charset="2"/>
              </a:rPr>
              <a:t>/s (!)</a:t>
            </a:r>
            <a:endParaRPr lang="en-US" sz="2000" dirty="0" smtClean="0"/>
          </a:p>
          <a:p>
            <a:pPr eaLnBrk="1" hangingPunct="1">
              <a:lnSpc>
                <a:spcPct val="90000"/>
              </a:lnSpc>
            </a:pPr>
            <a:r>
              <a:rPr lang="en-US" sz="2000" dirty="0" smtClean="0"/>
              <a:t>In ATLAS and CMS</a:t>
            </a:r>
            <a:r>
              <a:rPr lang="en-US" sz="2000" baseline="30000" dirty="0" smtClean="0"/>
              <a:t>*</a:t>
            </a:r>
            <a:r>
              <a:rPr lang="en-US" sz="2000" dirty="0" smtClean="0"/>
              <a:t> 20 – 30 </a:t>
            </a:r>
            <a:r>
              <a:rPr lang="en-US" sz="2000" dirty="0" smtClean="0">
                <a:solidFill>
                  <a:srgbClr val="FF0000"/>
                </a:solidFill>
              </a:rPr>
              <a:t>min bias</a:t>
            </a:r>
            <a:r>
              <a:rPr lang="en-US" sz="2000" dirty="0" smtClean="0"/>
              <a:t> events overlap</a:t>
            </a:r>
          </a:p>
          <a:p>
            <a:pPr eaLnBrk="1" hangingPunct="1">
              <a:lnSpc>
                <a:spcPct val="90000"/>
              </a:lnSpc>
            </a:pPr>
            <a:r>
              <a:rPr lang="en-US" sz="2000" dirty="0" smtClean="0"/>
              <a:t>H</a:t>
            </a:r>
            <a:r>
              <a:rPr lang="en-US" sz="2000" dirty="0" smtClean="0">
                <a:sym typeface="Symbol" pitchFamily="18" charset="2"/>
              </a:rPr>
              <a:t>ZZ</a:t>
            </a:r>
            <a:br>
              <a:rPr lang="en-US" sz="2000" dirty="0" smtClean="0">
                <a:sym typeface="Symbol" pitchFamily="18" charset="2"/>
              </a:rPr>
            </a:br>
            <a:r>
              <a:rPr lang="en-US" sz="2000" dirty="0" smtClean="0">
                <a:sym typeface="Symbol" pitchFamily="18" charset="2"/>
              </a:rPr>
              <a:t>Z </a:t>
            </a:r>
            <a:r>
              <a:rPr lang="en-US" sz="2000" dirty="0" smtClean="0">
                <a:latin typeface="Symbol" pitchFamily="18" charset="2"/>
                <a:sym typeface="Symbol" pitchFamily="18" charset="2"/>
              </a:rPr>
              <a:t>mm</a:t>
            </a:r>
            <a:br>
              <a:rPr lang="en-US" sz="2000" dirty="0" smtClean="0">
                <a:latin typeface="Symbol" pitchFamily="18" charset="2"/>
                <a:sym typeface="Symbol" pitchFamily="18" charset="2"/>
              </a:rPr>
            </a:br>
            <a:r>
              <a:rPr lang="en-US" sz="2000" dirty="0" smtClean="0">
                <a:solidFill>
                  <a:srgbClr val="003399"/>
                </a:solidFill>
                <a:sym typeface="Symbol" pitchFamily="18" charset="2"/>
              </a:rPr>
              <a:t>H 4 </a:t>
            </a:r>
            <a:r>
              <a:rPr lang="en-US" sz="2000" dirty="0" err="1" smtClean="0">
                <a:solidFill>
                  <a:srgbClr val="003399"/>
                </a:solidFill>
                <a:sym typeface="Symbol" pitchFamily="18" charset="2"/>
              </a:rPr>
              <a:t>muons</a:t>
            </a:r>
            <a:r>
              <a:rPr lang="en-US" sz="2000" dirty="0" smtClean="0">
                <a:solidFill>
                  <a:srgbClr val="003399"/>
                </a:solidFill>
                <a:sym typeface="Symbol" pitchFamily="18" charset="2"/>
              </a:rPr>
              <a:t>:</a:t>
            </a:r>
            <a:br>
              <a:rPr lang="en-US" sz="2000" dirty="0" smtClean="0">
                <a:solidFill>
                  <a:srgbClr val="003399"/>
                </a:solidFill>
                <a:sym typeface="Symbol" pitchFamily="18" charset="2"/>
              </a:rPr>
            </a:br>
            <a:r>
              <a:rPr lang="en-US" sz="2000" dirty="0" smtClean="0">
                <a:solidFill>
                  <a:srgbClr val="003399"/>
                </a:solidFill>
                <a:sym typeface="Symbol" pitchFamily="18" charset="2"/>
              </a:rPr>
              <a:t>the cleanest</a:t>
            </a:r>
            <a:br>
              <a:rPr lang="en-US" sz="2000" dirty="0" smtClean="0">
                <a:solidFill>
                  <a:srgbClr val="003399"/>
                </a:solidFill>
                <a:sym typeface="Symbol" pitchFamily="18" charset="2"/>
              </a:rPr>
            </a:br>
            <a:r>
              <a:rPr lang="en-US" sz="2000" dirty="0" smtClean="0">
                <a:solidFill>
                  <a:srgbClr val="003399"/>
                </a:solidFill>
                <a:sym typeface="Symbol" pitchFamily="18" charset="2"/>
              </a:rPr>
              <a:t>(“golden”)</a:t>
            </a:r>
            <a:br>
              <a:rPr lang="en-US" sz="2000" dirty="0" smtClean="0">
                <a:solidFill>
                  <a:srgbClr val="003399"/>
                </a:solidFill>
                <a:sym typeface="Symbol" pitchFamily="18" charset="2"/>
              </a:rPr>
            </a:br>
            <a:r>
              <a:rPr lang="en-US" sz="2000" dirty="0" smtClean="0">
                <a:solidFill>
                  <a:srgbClr val="003399"/>
                </a:solidFill>
                <a:sym typeface="Symbol" pitchFamily="18" charset="2"/>
              </a:rPr>
              <a:t>signature</a:t>
            </a:r>
          </a:p>
          <a:p>
            <a:pPr eaLnBrk="1" hangingPunct="1">
              <a:lnSpc>
                <a:spcPct val="90000"/>
              </a:lnSpc>
              <a:buFontTx/>
              <a:buNone/>
            </a:pPr>
            <a:endParaRPr lang="en-US" sz="2000" dirty="0" smtClean="0">
              <a:solidFill>
                <a:srgbClr val="003399"/>
              </a:solidFill>
              <a:sym typeface="Symbol" pitchFamily="18" charset="2"/>
            </a:endParaRPr>
          </a:p>
        </p:txBody>
      </p:sp>
      <p:pic>
        <p:nvPicPr>
          <p:cNvPr id="176132" name="Picture 4"/>
          <p:cNvPicPr>
            <a:picLocks noChangeAspect="1" noChangeArrowheads="1"/>
          </p:cNvPicPr>
          <p:nvPr/>
        </p:nvPicPr>
        <p:blipFill>
          <a:blip r:embed="rId3"/>
          <a:srcRect/>
          <a:stretch>
            <a:fillRect/>
          </a:stretch>
        </p:blipFill>
        <p:spPr bwMode="auto">
          <a:xfrm>
            <a:off x="2605088" y="1219200"/>
            <a:ext cx="6453187" cy="2471738"/>
          </a:xfrm>
          <a:prstGeom prst="rect">
            <a:avLst/>
          </a:prstGeom>
          <a:noFill/>
          <a:ln w="9525">
            <a:noFill/>
            <a:miter lim="800000"/>
            <a:headEnd/>
            <a:tailEnd/>
          </a:ln>
        </p:spPr>
      </p:pic>
      <p:pic>
        <p:nvPicPr>
          <p:cNvPr id="176133" name="Picture 5"/>
          <p:cNvPicPr>
            <a:picLocks noChangeAspect="1" noChangeArrowheads="1"/>
          </p:cNvPicPr>
          <p:nvPr/>
        </p:nvPicPr>
        <p:blipFill>
          <a:blip r:embed="rId4"/>
          <a:srcRect/>
          <a:stretch>
            <a:fillRect/>
          </a:stretch>
        </p:blipFill>
        <p:spPr bwMode="auto">
          <a:xfrm>
            <a:off x="2605088" y="3560763"/>
            <a:ext cx="6462712" cy="2535237"/>
          </a:xfrm>
          <a:prstGeom prst="rect">
            <a:avLst/>
          </a:prstGeom>
          <a:noFill/>
          <a:ln w="9525">
            <a:noFill/>
            <a:miter lim="800000"/>
            <a:headEnd/>
            <a:tailEnd/>
          </a:ln>
        </p:spPr>
      </p:pic>
      <p:sp>
        <p:nvSpPr>
          <p:cNvPr id="176134" name="Rectangle 6"/>
          <p:cNvSpPr>
            <a:spLocks noChangeArrowheads="1"/>
          </p:cNvSpPr>
          <p:nvPr/>
        </p:nvSpPr>
        <p:spPr bwMode="auto">
          <a:xfrm>
            <a:off x="3348038" y="4149725"/>
            <a:ext cx="4679950" cy="1187450"/>
          </a:xfrm>
          <a:prstGeom prst="rect">
            <a:avLst/>
          </a:prstGeom>
          <a:solidFill>
            <a:schemeClr val="accent2"/>
          </a:solidFill>
          <a:ln w="9525">
            <a:noFill/>
            <a:miter lim="800000"/>
            <a:headEnd/>
            <a:tailEnd/>
          </a:ln>
        </p:spPr>
        <p:txBody>
          <a:bodyPr>
            <a:spAutoFit/>
          </a:bodyPr>
          <a:lstStyle/>
          <a:p>
            <a:pPr algn="ctr" eaLnBrk="0" hangingPunct="0"/>
            <a:r>
              <a:rPr kumimoji="1" lang="en-US" sz="2400" b="1">
                <a:solidFill>
                  <a:srgbClr val="FF0000"/>
                </a:solidFill>
                <a:latin typeface="Arial" charset="0"/>
                <a:sym typeface="Symbol" pitchFamily="18" charset="2"/>
              </a:rPr>
              <a:t>And this </a:t>
            </a:r>
          </a:p>
          <a:p>
            <a:pPr algn="ctr" eaLnBrk="0" hangingPunct="0"/>
            <a:r>
              <a:rPr kumimoji="1" lang="en-US" sz="2400" b="1">
                <a:solidFill>
                  <a:srgbClr val="FF0000"/>
                </a:solidFill>
                <a:latin typeface="Arial" charset="0"/>
                <a:sym typeface="Symbol" pitchFamily="18" charset="2"/>
              </a:rPr>
              <a:t>(not the H though…)</a:t>
            </a:r>
          </a:p>
          <a:p>
            <a:pPr algn="ctr" eaLnBrk="0" hangingPunct="0"/>
            <a:r>
              <a:rPr kumimoji="1" lang="en-US" sz="2400" b="1">
                <a:solidFill>
                  <a:srgbClr val="FF0000"/>
                </a:solidFill>
                <a:latin typeface="Arial" charset="0"/>
                <a:sym typeface="Symbol" pitchFamily="18" charset="2"/>
              </a:rPr>
              <a:t>repeats every 25 ns…</a:t>
            </a:r>
          </a:p>
        </p:txBody>
      </p:sp>
      <p:sp>
        <p:nvSpPr>
          <p:cNvPr id="103432" name="Text Box 7"/>
          <p:cNvSpPr txBox="1">
            <a:spLocks noChangeArrowheads="1"/>
          </p:cNvSpPr>
          <p:nvPr/>
        </p:nvSpPr>
        <p:spPr bwMode="auto">
          <a:xfrm>
            <a:off x="1839913" y="6218238"/>
            <a:ext cx="5945538" cy="307777"/>
          </a:xfrm>
          <a:prstGeom prst="rect">
            <a:avLst/>
          </a:prstGeom>
          <a:noFill/>
          <a:ln w="9525">
            <a:noFill/>
            <a:miter lim="800000"/>
            <a:headEnd/>
            <a:tailEnd/>
          </a:ln>
        </p:spPr>
        <p:txBody>
          <a:bodyPr wrap="none">
            <a:spAutoFit/>
          </a:bodyPr>
          <a:lstStyle/>
          <a:p>
            <a:pPr eaLnBrk="0" hangingPunct="0"/>
            <a:r>
              <a:rPr lang="en-US" sz="1400" baseline="30000" dirty="0"/>
              <a:t>*)</a:t>
            </a:r>
            <a:r>
              <a:rPr lang="en-US" sz="1400" dirty="0" err="1"/>
              <a:t>LHCb</a:t>
            </a:r>
            <a:r>
              <a:rPr lang="en-US" sz="1400" dirty="0"/>
              <a:t> </a:t>
            </a:r>
            <a:r>
              <a:rPr lang="en-US" sz="1400" dirty="0" smtClean="0"/>
              <a:t>@4x10</a:t>
            </a:r>
            <a:r>
              <a:rPr lang="en-US" sz="1400" b="1" baseline="30000" dirty="0" smtClean="0"/>
              <a:t>33</a:t>
            </a:r>
            <a:r>
              <a:rPr lang="en-US" sz="1400" dirty="0" smtClean="0"/>
              <a:t> </a:t>
            </a:r>
            <a:r>
              <a:rPr lang="en-US" sz="1400" dirty="0"/>
              <a:t>cm</a:t>
            </a:r>
            <a:r>
              <a:rPr lang="en-US" sz="1400" baseline="30000" dirty="0"/>
              <a:t>-2</a:t>
            </a:r>
            <a:r>
              <a:rPr lang="en-US" sz="1400" dirty="0"/>
              <a:t>-1 isn’t much nicer and in Alice (</a:t>
            </a:r>
            <a:r>
              <a:rPr lang="en-US" sz="1400" dirty="0" err="1"/>
              <a:t>PbPb</a:t>
            </a:r>
            <a:r>
              <a:rPr lang="en-US" sz="1400" dirty="0"/>
              <a:t>) </a:t>
            </a:r>
            <a:r>
              <a:rPr lang="en-US" sz="1400" dirty="0" smtClean="0"/>
              <a:t>is even more busy</a:t>
            </a:r>
            <a:endParaRPr lang="en-US" sz="1400" dirty="0"/>
          </a:p>
        </p:txBody>
      </p:sp>
      <p:sp>
        <p:nvSpPr>
          <p:cNvPr id="103433" name="Footer Placeholder 9"/>
          <p:cNvSpPr>
            <a:spLocks noGrp="1"/>
          </p:cNvSpPr>
          <p:nvPr>
            <p:ph type="ftr" sz="quarter" idx="10"/>
          </p:nvPr>
        </p:nvSpPr>
        <p:spPr>
          <a:noFill/>
        </p:spPr>
        <p:txBody>
          <a:bodyPr/>
          <a:lstStyle/>
          <a:p>
            <a:r>
              <a:rPr lang="en-US" smtClean="0"/>
              <a:t>IHST 2016 - Computing at CERN - Niko Neufeld CERN/EP</a:t>
            </a:r>
            <a:endParaRPr lang="en-US"/>
          </a:p>
        </p:txBody>
      </p:sp>
    </p:spTree>
    <p:extLst>
      <p:ext uri="{BB962C8B-B14F-4D97-AF65-F5344CB8AC3E}">
        <p14:creationId xmlns:p14="http://schemas.microsoft.com/office/powerpoint/2010/main" val="7719307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box(in)">
                                      <p:cBhvr>
                                        <p:cTn id="7" dur="500"/>
                                        <p:tgtEl>
                                          <p:spTgt spid="176131">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76132"/>
                                        </p:tgtEl>
                                        <p:attrNameLst>
                                          <p:attrName>style.visibility</p:attrName>
                                        </p:attrNameLst>
                                      </p:cBhvr>
                                      <p:to>
                                        <p:strVal val="visible"/>
                                      </p:to>
                                    </p:set>
                                    <p:anim calcmode="lin" valueType="num">
                                      <p:cBhvr additive="base">
                                        <p:cTn id="10" dur="500" fill="hold"/>
                                        <p:tgtEl>
                                          <p:spTgt spid="176132"/>
                                        </p:tgtEl>
                                        <p:attrNameLst>
                                          <p:attrName>ppt_x</p:attrName>
                                        </p:attrNameLst>
                                      </p:cBhvr>
                                      <p:tavLst>
                                        <p:tav tm="0">
                                          <p:val>
                                            <p:strVal val="#ppt_x"/>
                                          </p:val>
                                        </p:tav>
                                        <p:tav tm="100000">
                                          <p:val>
                                            <p:strVal val="#ppt_x"/>
                                          </p:val>
                                        </p:tav>
                                      </p:tavLst>
                                    </p:anim>
                                    <p:anim calcmode="lin" valueType="num">
                                      <p:cBhvr additive="base">
                                        <p:cTn id="11" dur="500" fill="hold"/>
                                        <p:tgtEl>
                                          <p:spTgt spid="17613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176131">
                                            <p:txEl>
                                              <p:pRg st="1" end="1"/>
                                            </p:txEl>
                                          </p:spTgt>
                                        </p:tgtEl>
                                        <p:attrNameLst>
                                          <p:attrName>style.visibility</p:attrName>
                                        </p:attrNameLst>
                                      </p:cBhvr>
                                      <p:to>
                                        <p:strVal val="visible"/>
                                      </p:to>
                                    </p:set>
                                    <p:animEffect transition="in" filter="box(in)">
                                      <p:cBhvr>
                                        <p:cTn id="16" dur="500"/>
                                        <p:tgtEl>
                                          <p:spTgt spid="17613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6133"/>
                                        </p:tgtEl>
                                        <p:attrNameLst>
                                          <p:attrName>style.visibility</p:attrName>
                                        </p:attrNameLst>
                                      </p:cBhvr>
                                      <p:to>
                                        <p:strVal val="visible"/>
                                      </p:to>
                                    </p:set>
                                    <p:anim calcmode="lin" valueType="num">
                                      <p:cBhvr additive="base">
                                        <p:cTn id="21" dur="500" fill="hold"/>
                                        <p:tgtEl>
                                          <p:spTgt spid="176133"/>
                                        </p:tgtEl>
                                        <p:attrNameLst>
                                          <p:attrName>ppt_x</p:attrName>
                                        </p:attrNameLst>
                                      </p:cBhvr>
                                      <p:tavLst>
                                        <p:tav tm="0">
                                          <p:val>
                                            <p:strVal val="#ppt_x"/>
                                          </p:val>
                                        </p:tav>
                                        <p:tav tm="100000">
                                          <p:val>
                                            <p:strVal val="#ppt_x"/>
                                          </p:val>
                                        </p:tav>
                                      </p:tavLst>
                                    </p:anim>
                                    <p:anim calcmode="lin" valueType="num">
                                      <p:cBhvr additive="base">
                                        <p:cTn id="22" dur="500" fill="hold"/>
                                        <p:tgtEl>
                                          <p:spTgt spid="176133"/>
                                        </p:tgtEl>
                                        <p:attrNameLst>
                                          <p:attrName>ppt_y</p:attrName>
                                        </p:attrNameLst>
                                      </p:cBhvr>
                                      <p:tavLst>
                                        <p:tav tm="0">
                                          <p:val>
                                            <p:strVal val="1+#ppt_h/2"/>
                                          </p:val>
                                        </p:tav>
                                        <p:tav tm="100000">
                                          <p:val>
                                            <p:strVal val="#ppt_y"/>
                                          </p:val>
                                        </p:tav>
                                      </p:tavLst>
                                    </p:anim>
                                  </p:childTnLst>
                                </p:cTn>
                              </p:par>
                              <p:par>
                                <p:cTn id="23" presetID="3" presetClass="entr" presetSubtype="10" fill="hold" nodeType="withEffect">
                                  <p:stCondLst>
                                    <p:cond delay="0"/>
                                  </p:stCondLst>
                                  <p:childTnLst>
                                    <p:set>
                                      <p:cBhvr>
                                        <p:cTn id="24" dur="1" fill="hold">
                                          <p:stCondLst>
                                            <p:cond delay="0"/>
                                          </p:stCondLst>
                                        </p:cTn>
                                        <p:tgtEl>
                                          <p:spTgt spid="176131">
                                            <p:txEl>
                                              <p:pRg st="2" end="2"/>
                                            </p:txEl>
                                          </p:spTgt>
                                        </p:tgtEl>
                                        <p:attrNameLst>
                                          <p:attrName>style.visibility</p:attrName>
                                        </p:attrNameLst>
                                      </p:cBhvr>
                                      <p:to>
                                        <p:strVal val="visible"/>
                                      </p:to>
                                    </p:set>
                                    <p:animEffect transition="in" filter="blinds(horizontal)">
                                      <p:cBhvr>
                                        <p:cTn id="25" dur="500"/>
                                        <p:tgtEl>
                                          <p:spTgt spid="176131">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6134"/>
                                        </p:tgtEl>
                                        <p:attrNameLst>
                                          <p:attrName>style.visibility</p:attrName>
                                        </p:attrNameLst>
                                      </p:cBhvr>
                                      <p:to>
                                        <p:strVal val="visible"/>
                                      </p:to>
                                    </p:set>
                                    <p:anim calcmode="lin" valueType="num">
                                      <p:cBhvr additive="base">
                                        <p:cTn id="30" dur="500" fill="hold"/>
                                        <p:tgtEl>
                                          <p:spTgt spid="176134"/>
                                        </p:tgtEl>
                                        <p:attrNameLst>
                                          <p:attrName>ppt_x</p:attrName>
                                        </p:attrNameLst>
                                      </p:cBhvr>
                                      <p:tavLst>
                                        <p:tav tm="0">
                                          <p:val>
                                            <p:strVal val="#ppt_x"/>
                                          </p:val>
                                        </p:tav>
                                        <p:tav tm="100000">
                                          <p:val>
                                            <p:strVal val="#ppt_x"/>
                                          </p:val>
                                        </p:tav>
                                      </p:tavLst>
                                    </p:anim>
                                    <p:anim calcmode="lin" valueType="num">
                                      <p:cBhvr additive="base">
                                        <p:cTn id="31" dur="500" fill="hold"/>
                                        <p:tgtEl>
                                          <p:spTgt spid="176134"/>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55" presetClass="entr" presetSubtype="0" repeatCount="indefinite" fill="hold" nodeType="afterEffect">
                                  <p:stCondLst>
                                    <p:cond delay="0"/>
                                  </p:stCondLst>
                                  <p:endCondLst>
                                    <p:cond evt="onNext" delay="0">
                                      <p:tgtEl>
                                        <p:sldTgt/>
                                      </p:tgtEl>
                                    </p:cond>
                                  </p:endCondLst>
                                  <p:childTnLst>
                                    <p:set>
                                      <p:cBhvr>
                                        <p:cTn id="34" dur="1" fill="hold">
                                          <p:stCondLst>
                                            <p:cond delay="0"/>
                                          </p:stCondLst>
                                        </p:cTn>
                                        <p:tgtEl>
                                          <p:spTgt spid="176132"/>
                                        </p:tgtEl>
                                        <p:attrNameLst>
                                          <p:attrName>style.visibility</p:attrName>
                                        </p:attrNameLst>
                                      </p:cBhvr>
                                      <p:to>
                                        <p:strVal val="visible"/>
                                      </p:to>
                                    </p:set>
                                    <p:anim calcmode="lin" valueType="num">
                                      <p:cBhvr>
                                        <p:cTn id="35" dur="500" fill="hold"/>
                                        <p:tgtEl>
                                          <p:spTgt spid="176132"/>
                                        </p:tgtEl>
                                        <p:attrNameLst>
                                          <p:attrName>ppt_w</p:attrName>
                                        </p:attrNameLst>
                                      </p:cBhvr>
                                      <p:tavLst>
                                        <p:tav tm="0">
                                          <p:val>
                                            <p:strVal val="#ppt_w*0.70"/>
                                          </p:val>
                                        </p:tav>
                                        <p:tav tm="100000">
                                          <p:val>
                                            <p:strVal val="#ppt_w"/>
                                          </p:val>
                                        </p:tav>
                                      </p:tavLst>
                                    </p:anim>
                                    <p:anim calcmode="lin" valueType="num">
                                      <p:cBhvr>
                                        <p:cTn id="36" dur="500" fill="hold"/>
                                        <p:tgtEl>
                                          <p:spTgt spid="176132"/>
                                        </p:tgtEl>
                                        <p:attrNameLst>
                                          <p:attrName>ppt_h</p:attrName>
                                        </p:attrNameLst>
                                      </p:cBhvr>
                                      <p:tavLst>
                                        <p:tav tm="0">
                                          <p:val>
                                            <p:strVal val="#ppt_h"/>
                                          </p:val>
                                        </p:tav>
                                        <p:tav tm="100000">
                                          <p:val>
                                            <p:strVal val="#ppt_h"/>
                                          </p:val>
                                        </p:tav>
                                      </p:tavLst>
                                    </p:anim>
                                    <p:animEffect transition="in" filter="fade">
                                      <p:cBhvr>
                                        <p:cTn id="37" dur="500"/>
                                        <p:tgtEl>
                                          <p:spTgt spid="176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425450" y="-35512"/>
            <a:ext cx="8229600" cy="664797"/>
          </a:xfrm>
        </p:spPr>
        <p:txBody>
          <a:bodyPr/>
          <a:lstStyle/>
          <a:p>
            <a:r>
              <a:rPr lang="en-US" dirty="0" smtClean="0"/>
              <a:t>What’s mother nature’s menu? </a:t>
            </a:r>
            <a:endParaRPr lang="en-US" dirty="0"/>
          </a:p>
        </p:txBody>
      </p:sp>
      <p:sp>
        <p:nvSpPr>
          <p:cNvPr id="187395" name="Rectangle 3"/>
          <p:cNvSpPr>
            <a:spLocks noGrp="1" noChangeArrowheads="1"/>
          </p:cNvSpPr>
          <p:nvPr>
            <p:ph idx="1"/>
          </p:nvPr>
        </p:nvSpPr>
        <p:spPr>
          <a:xfrm>
            <a:off x="4900464" y="1074218"/>
            <a:ext cx="4137004" cy="5592932"/>
          </a:xfrm>
        </p:spPr>
        <p:txBody>
          <a:bodyPr>
            <a:normAutofit/>
          </a:bodyPr>
          <a:lstStyle/>
          <a:p>
            <a:pPr>
              <a:lnSpc>
                <a:spcPct val="90000"/>
              </a:lnSpc>
            </a:pPr>
            <a:r>
              <a:rPr lang="en-US" sz="2000" dirty="0"/>
              <a:t>A typical collision is “boring”</a:t>
            </a:r>
          </a:p>
          <a:p>
            <a:pPr lvl="1">
              <a:lnSpc>
                <a:spcPct val="90000"/>
              </a:lnSpc>
            </a:pPr>
            <a:r>
              <a:rPr lang="en-US" sz="1800" dirty="0"/>
              <a:t>Although we need also some of these “boring” data as cross-check, calibration tool and also some important “low-energy” physics</a:t>
            </a:r>
          </a:p>
          <a:p>
            <a:pPr>
              <a:lnSpc>
                <a:spcPct val="90000"/>
              </a:lnSpc>
            </a:pPr>
            <a:r>
              <a:rPr lang="en-US" sz="2000" dirty="0" smtClean="0">
                <a:solidFill>
                  <a:schemeClr val="tx2">
                    <a:lumMod val="90000"/>
                  </a:schemeClr>
                </a:solidFill>
              </a:rPr>
              <a:t>Interesting physics: one in a million  to one in 100 million</a:t>
            </a:r>
            <a:r>
              <a:rPr lang="en-US" sz="2000" dirty="0">
                <a:solidFill>
                  <a:schemeClr val="tx2">
                    <a:lumMod val="90000"/>
                  </a:schemeClr>
                </a:solidFill>
              </a:rPr>
              <a:t> </a:t>
            </a:r>
            <a:r>
              <a:rPr lang="en-US" sz="2000" dirty="0" smtClean="0">
                <a:solidFill>
                  <a:schemeClr val="tx2">
                    <a:lumMod val="90000"/>
                  </a:schemeClr>
                </a:solidFill>
              </a:rPr>
              <a:t>collisions</a:t>
            </a:r>
          </a:p>
          <a:p>
            <a:pPr>
              <a:lnSpc>
                <a:spcPct val="90000"/>
              </a:lnSpc>
            </a:pPr>
            <a:r>
              <a:rPr lang="en-US" sz="2000" dirty="0" smtClean="0">
                <a:solidFill>
                  <a:schemeClr val="accent5">
                    <a:lumMod val="60000"/>
                    <a:lumOff val="40000"/>
                  </a:schemeClr>
                </a:solidFill>
              </a:rPr>
              <a:t>Exciting </a:t>
            </a:r>
            <a:r>
              <a:rPr lang="en-US" sz="2000" dirty="0">
                <a:solidFill>
                  <a:schemeClr val="accent5">
                    <a:lumMod val="60000"/>
                    <a:lumOff val="40000"/>
                  </a:schemeClr>
                </a:solidFill>
              </a:rPr>
              <a:t>physics involving new particles/</a:t>
            </a:r>
            <a:r>
              <a:rPr lang="en-US" sz="2000" dirty="0" smtClean="0">
                <a:solidFill>
                  <a:schemeClr val="accent5">
                    <a:lumMod val="60000"/>
                    <a:lumOff val="40000"/>
                  </a:schemeClr>
                </a:solidFill>
              </a:rPr>
              <a:t>discoveries</a:t>
            </a:r>
            <a:r>
              <a:rPr lang="en-US" sz="2000" dirty="0" smtClean="0">
                <a:solidFill>
                  <a:schemeClr val="accent5">
                    <a:lumMod val="60000"/>
                    <a:lumOff val="40000"/>
                  </a:schemeClr>
                </a:solidFill>
                <a:sym typeface="Symbol" pitchFamily="1" charset="2"/>
              </a:rPr>
              <a:t>: one in a billion or less</a:t>
            </a:r>
            <a:endParaRPr lang="en-US" sz="1800" dirty="0" smtClean="0"/>
          </a:p>
          <a:p>
            <a:pPr>
              <a:lnSpc>
                <a:spcPct val="90000"/>
              </a:lnSpc>
            </a:pPr>
            <a:r>
              <a:rPr lang="en-US" sz="2000" dirty="0" smtClean="0">
                <a:sym typeface="Wingdings"/>
              </a:rPr>
              <a:t> </a:t>
            </a:r>
            <a:r>
              <a:rPr lang="en-US" sz="2000" dirty="0" smtClean="0"/>
              <a:t>Need to </a:t>
            </a:r>
            <a:r>
              <a:rPr lang="en-US" sz="2000" dirty="0"/>
              <a:t>efficiently identify these rare processes </a:t>
            </a:r>
            <a:r>
              <a:rPr lang="en-US" sz="2000" dirty="0" smtClean="0"/>
              <a:t>in </a:t>
            </a:r>
            <a:r>
              <a:rPr lang="en-US" sz="2000" dirty="0"/>
              <a:t>the overwhelming </a:t>
            </a:r>
            <a:r>
              <a:rPr lang="en-US" sz="2000" dirty="0" smtClean="0"/>
              <a:t>background, such that we need to store only a “smaller” highly enriched subset of the raw data</a:t>
            </a:r>
            <a:endParaRPr lang="en-US" sz="2000" dirty="0"/>
          </a:p>
        </p:txBody>
      </p:sp>
      <p:sp>
        <p:nvSpPr>
          <p:cNvPr id="187399" name="AutoShape 7"/>
          <p:cNvSpPr>
            <a:spLocks/>
          </p:cNvSpPr>
          <p:nvPr/>
        </p:nvSpPr>
        <p:spPr bwMode="auto">
          <a:xfrm>
            <a:off x="4495800" y="4038600"/>
            <a:ext cx="152400" cy="2209800"/>
          </a:xfrm>
          <a:prstGeom prst="rightBrace">
            <a:avLst>
              <a:gd name="adj1" fmla="val 120833"/>
              <a:gd name="adj2" fmla="val 16667"/>
            </a:avLst>
          </a:prstGeom>
          <a:noFill/>
          <a:ln w="19050">
            <a:solidFill>
              <a:srgbClr val="CC0000"/>
            </a:solidFill>
            <a:round/>
            <a:headEnd/>
            <a:tailEnd/>
          </a:ln>
        </p:spPr>
        <p:txBody>
          <a:bodyPr wrap="none" anchor="ctr"/>
          <a:lstStyle/>
          <a:p>
            <a:endParaRPr lang="en-US">
              <a:solidFill>
                <a:srgbClr val="CC0000"/>
              </a:solidFill>
            </a:endParaRPr>
          </a:p>
        </p:txBody>
      </p:sp>
      <p:sp>
        <p:nvSpPr>
          <p:cNvPr id="187400" name="AutoShape 8"/>
          <p:cNvSpPr>
            <a:spLocks/>
          </p:cNvSpPr>
          <p:nvPr/>
        </p:nvSpPr>
        <p:spPr bwMode="auto">
          <a:xfrm>
            <a:off x="4495800" y="3124200"/>
            <a:ext cx="152400" cy="914400"/>
          </a:xfrm>
          <a:prstGeom prst="rightBrace">
            <a:avLst>
              <a:gd name="adj1" fmla="val 50000"/>
              <a:gd name="adj2" fmla="val 16667"/>
            </a:avLst>
          </a:prstGeom>
          <a:noFill/>
          <a:ln w="19050">
            <a:solidFill>
              <a:srgbClr val="009900"/>
            </a:solidFill>
            <a:round/>
            <a:headEnd/>
            <a:tailEnd/>
          </a:ln>
        </p:spPr>
        <p:txBody>
          <a:bodyPr wrap="none" anchor="ctr"/>
          <a:lstStyle/>
          <a:p>
            <a:endParaRPr lang="en-GB"/>
          </a:p>
        </p:txBody>
      </p:sp>
      <p:grpSp>
        <p:nvGrpSpPr>
          <p:cNvPr id="2" name="Group 6"/>
          <p:cNvGrpSpPr>
            <a:grpSpLocks/>
          </p:cNvGrpSpPr>
          <p:nvPr/>
        </p:nvGrpSpPr>
        <p:grpSpPr bwMode="auto">
          <a:xfrm>
            <a:off x="798285" y="816429"/>
            <a:ext cx="3849915" cy="5431970"/>
            <a:chOff x="192" y="480"/>
            <a:chExt cx="3024" cy="3744"/>
          </a:xfrm>
          <a:solidFill>
            <a:schemeClr val="tx1"/>
          </a:solidFill>
        </p:grpSpPr>
        <p:pic>
          <p:nvPicPr>
            <p:cNvPr id="187396" name="Picture 4" descr="x-section"/>
            <p:cNvPicPr>
              <a:picLocks noChangeAspect="1" noChangeArrowheads="1"/>
            </p:cNvPicPr>
            <p:nvPr/>
          </p:nvPicPr>
          <p:blipFill>
            <a:blip r:embed="rId3"/>
            <a:srcRect/>
            <a:stretch>
              <a:fillRect/>
            </a:stretch>
          </p:blipFill>
          <p:spPr bwMode="auto">
            <a:xfrm>
              <a:off x="192" y="480"/>
              <a:ext cx="2984" cy="3744"/>
            </a:xfrm>
            <a:prstGeom prst="rect">
              <a:avLst/>
            </a:prstGeom>
            <a:grpFill/>
          </p:spPr>
        </p:pic>
        <p:sp>
          <p:nvSpPr>
            <p:cNvPr id="187397" name="Rectangle 5"/>
            <p:cNvSpPr>
              <a:spLocks noChangeArrowheads="1"/>
            </p:cNvSpPr>
            <p:nvPr/>
          </p:nvSpPr>
          <p:spPr bwMode="auto">
            <a:xfrm>
              <a:off x="2832" y="480"/>
              <a:ext cx="384" cy="3600"/>
            </a:xfrm>
            <a:prstGeom prst="rect">
              <a:avLst/>
            </a:prstGeom>
            <a:grpFill/>
            <a:ln w="9525">
              <a:noFill/>
              <a:miter lim="800000"/>
              <a:headEnd/>
              <a:tailEnd/>
            </a:ln>
          </p:spPr>
          <p:txBody>
            <a:bodyPr wrap="none" anchor="ctr"/>
            <a:lstStyle/>
            <a:p>
              <a:endParaRPr lang="en-GB" dirty="0">
                <a:latin typeface="+mn-lt"/>
              </a:endParaRPr>
            </a:p>
          </p:txBody>
        </p:sp>
      </p:grpSp>
      <p:sp>
        <p:nvSpPr>
          <p:cNvPr id="17" name="Footer Placeholder 16"/>
          <p:cNvSpPr>
            <a:spLocks noGrp="1"/>
          </p:cNvSpPr>
          <p:nvPr>
            <p:ph type="ftr" sz="quarter" idx="10"/>
          </p:nvPr>
        </p:nvSpPr>
        <p:spPr/>
        <p:txBody>
          <a:bodyPr/>
          <a:lstStyle/>
          <a:p>
            <a:r>
              <a:rPr lang="en-US" smtClean="0"/>
              <a:t>IHST 2016 - Computing at CERN - Niko Neufeld CERN/EP</a:t>
            </a:r>
            <a:endParaRPr lang="en-US"/>
          </a:p>
        </p:txBody>
      </p:sp>
      <p:sp>
        <p:nvSpPr>
          <p:cNvPr id="4" name="Oval 3"/>
          <p:cNvSpPr/>
          <p:nvPr/>
        </p:nvSpPr>
        <p:spPr bwMode="auto">
          <a:xfrm>
            <a:off x="905434" y="4938465"/>
            <a:ext cx="3253887" cy="811320"/>
          </a:xfrm>
          <a:prstGeom prst="ellipse">
            <a:avLst/>
          </a:prstGeom>
          <a:noFill/>
          <a:ln w="28575" cmpd="sng">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TextBox 4"/>
          <p:cNvSpPr txBox="1"/>
          <p:nvPr/>
        </p:nvSpPr>
        <p:spPr>
          <a:xfrm rot="1157828">
            <a:off x="3465357" y="5699860"/>
            <a:ext cx="2281752" cy="914400"/>
          </a:xfrm>
          <a:prstGeom prst="rect">
            <a:avLst/>
          </a:prstGeom>
          <a:noFill/>
        </p:spPr>
        <p:txBody>
          <a:bodyPr wrap="none" rtlCol="0">
            <a:normAutofit/>
          </a:bodyPr>
          <a:lstStyle/>
          <a:p>
            <a:r>
              <a:rPr lang="en-US" sz="1600" dirty="0" smtClean="0">
                <a:solidFill>
                  <a:srgbClr val="FF0000"/>
                </a:solidFill>
                <a:latin typeface="+mn-lt"/>
              </a:rPr>
              <a:t>Nobel dreams are here</a:t>
            </a:r>
          </a:p>
        </p:txBody>
      </p:sp>
      <p:sp>
        <p:nvSpPr>
          <p:cNvPr id="3" name="Slide Number Placeholder 2"/>
          <p:cNvSpPr>
            <a:spLocks noGrp="1"/>
          </p:cNvSpPr>
          <p:nvPr>
            <p:ph type="sldNum" sz="quarter" idx="11"/>
          </p:nvPr>
        </p:nvSpPr>
        <p:spPr/>
        <p:txBody>
          <a:bodyPr/>
          <a:lstStyle/>
          <a:p>
            <a:fld id="{997F593E-4D65-AC44-A603-FB3151009ECD}" type="slidenum">
              <a:rPr lang="en-US" smtClean="0"/>
              <a:pPr/>
              <a:t>16</a:t>
            </a:fld>
            <a:endParaRPr lang="en-US" dirty="0"/>
          </a:p>
        </p:txBody>
      </p:sp>
    </p:spTree>
    <p:extLst>
      <p:ext uri="{BB962C8B-B14F-4D97-AF65-F5344CB8AC3E}">
        <p14:creationId xmlns:p14="http://schemas.microsoft.com/office/powerpoint/2010/main" val="689013497"/>
      </p:ext>
    </p:extLst>
  </p:cSld>
  <p:clrMapOvr>
    <a:masterClrMapping/>
  </p:clrMapOvr>
  <p:transition advClick="0" advTm="2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latin typeface="Neo Sans Intel Medium" pitchFamily="34" charset="0"/>
              </a:rPr>
              <a:t>Data Rates</a:t>
            </a:r>
            <a:endParaRPr lang="en-US" b="0" dirty="0">
              <a:latin typeface="Neo Sans Intel Medium" pitchFamily="34" charset="0"/>
            </a:endParaRPr>
          </a:p>
        </p:txBody>
      </p:sp>
      <p:sp>
        <p:nvSpPr>
          <p:cNvPr id="3" name="Content Placeholder 2"/>
          <p:cNvSpPr>
            <a:spLocks noGrp="1"/>
          </p:cNvSpPr>
          <p:nvPr>
            <p:ph idx="1"/>
          </p:nvPr>
        </p:nvSpPr>
        <p:spPr>
          <a:xfrm>
            <a:off x="158248" y="830030"/>
            <a:ext cx="5298415" cy="4767262"/>
          </a:xfrm>
        </p:spPr>
        <p:txBody>
          <a:bodyPr>
            <a:normAutofit/>
          </a:bodyPr>
          <a:lstStyle/>
          <a:p>
            <a:r>
              <a:rPr lang="en-US" sz="2400" dirty="0">
                <a:latin typeface="Neo Sans Intel" pitchFamily="34" charset="0"/>
              </a:rPr>
              <a:t>Particle beams cross every </a:t>
            </a:r>
            <a:r>
              <a:rPr lang="en-US" sz="2400" dirty="0" smtClean="0">
                <a:latin typeface="Neo Sans Intel" pitchFamily="34" charset="0"/>
              </a:rPr>
              <a:t>25 ns </a:t>
            </a:r>
            <a:r>
              <a:rPr lang="en-US" sz="2400" dirty="0">
                <a:latin typeface="Neo Sans Intel" pitchFamily="34" charset="0"/>
              </a:rPr>
              <a:t>(</a:t>
            </a:r>
            <a:r>
              <a:rPr lang="en-US" sz="2400" dirty="0" smtClean="0">
                <a:latin typeface="Neo Sans Intel" pitchFamily="34" charset="0"/>
              </a:rPr>
              <a:t>40 MHz</a:t>
            </a:r>
            <a:r>
              <a:rPr lang="en-US" sz="2400" dirty="0">
                <a:latin typeface="Neo Sans Intel" pitchFamily="34" charset="0"/>
              </a:rPr>
              <a:t>)</a:t>
            </a:r>
          </a:p>
          <a:p>
            <a:pPr lvl="1"/>
            <a:r>
              <a:rPr lang="en-US" sz="2000" dirty="0">
                <a:latin typeface="Neo Sans Intel" pitchFamily="34" charset="0"/>
              </a:rPr>
              <a:t>Up to 25 particle collisions </a:t>
            </a:r>
            <a:br>
              <a:rPr lang="en-US" sz="2000" dirty="0">
                <a:latin typeface="Neo Sans Intel" pitchFamily="34" charset="0"/>
              </a:rPr>
            </a:br>
            <a:r>
              <a:rPr lang="en-US" sz="2000" dirty="0">
                <a:latin typeface="Neo Sans Intel" pitchFamily="34" charset="0"/>
              </a:rPr>
              <a:t>per beam crossing</a:t>
            </a:r>
          </a:p>
          <a:p>
            <a:pPr lvl="1"/>
            <a:r>
              <a:rPr lang="en-US" sz="2000" dirty="0">
                <a:latin typeface="Neo Sans Intel" pitchFamily="34" charset="0"/>
              </a:rPr>
              <a:t>Up to 10</a:t>
            </a:r>
            <a:r>
              <a:rPr lang="en-US" sz="2000" baseline="30000" dirty="0">
                <a:latin typeface="Neo Sans Intel" pitchFamily="34" charset="0"/>
              </a:rPr>
              <a:t>9</a:t>
            </a:r>
            <a:r>
              <a:rPr lang="en-US" sz="2000" dirty="0">
                <a:latin typeface="Neo Sans Intel" pitchFamily="34" charset="0"/>
              </a:rPr>
              <a:t> </a:t>
            </a:r>
            <a:r>
              <a:rPr lang="en-US" sz="2000" dirty="0" smtClean="0">
                <a:latin typeface="Neo Sans Intel" pitchFamily="34" charset="0"/>
              </a:rPr>
              <a:t>collisions </a:t>
            </a:r>
            <a:r>
              <a:rPr lang="en-US" sz="2000" dirty="0">
                <a:latin typeface="Neo Sans Intel" pitchFamily="34" charset="0"/>
              </a:rPr>
              <a:t/>
            </a:r>
            <a:br>
              <a:rPr lang="en-US" sz="2000" dirty="0">
                <a:latin typeface="Neo Sans Intel" pitchFamily="34" charset="0"/>
              </a:rPr>
            </a:br>
            <a:r>
              <a:rPr lang="en-US" sz="2000" dirty="0">
                <a:latin typeface="Neo Sans Intel" pitchFamily="34" charset="0"/>
              </a:rPr>
              <a:t>per second </a:t>
            </a:r>
          </a:p>
          <a:p>
            <a:r>
              <a:rPr lang="en-US" sz="2400" dirty="0" smtClean="0">
                <a:latin typeface="Neo Sans Intel" pitchFamily="34" charset="0"/>
              </a:rPr>
              <a:t>Basically 2 </a:t>
            </a:r>
            <a:r>
              <a:rPr lang="en-US" sz="2400" dirty="0">
                <a:latin typeface="Neo Sans Intel" pitchFamily="34" charset="0"/>
              </a:rPr>
              <a:t>event filter/trigger levels</a:t>
            </a:r>
          </a:p>
          <a:p>
            <a:pPr lvl="1"/>
            <a:r>
              <a:rPr lang="en-US" sz="2000" dirty="0">
                <a:latin typeface="Neo Sans Intel" pitchFamily="34" charset="0"/>
              </a:rPr>
              <a:t>Data processing starts at readout</a:t>
            </a:r>
            <a:endParaRPr lang="en-US" sz="1800" dirty="0">
              <a:latin typeface="Neo Sans Intel" pitchFamily="34" charset="0"/>
            </a:endParaRPr>
          </a:p>
          <a:p>
            <a:pPr lvl="1"/>
            <a:r>
              <a:rPr lang="en-US" sz="2000" dirty="0">
                <a:latin typeface="Neo Sans Intel" pitchFamily="34" charset="0"/>
              </a:rPr>
              <a:t>Reducing 10</a:t>
            </a:r>
            <a:r>
              <a:rPr lang="en-US" sz="2000" baseline="30000" dirty="0">
                <a:latin typeface="Neo Sans Intel" pitchFamily="34" charset="0"/>
              </a:rPr>
              <a:t>9</a:t>
            </a:r>
            <a:r>
              <a:rPr lang="en-US" sz="2000" dirty="0">
                <a:latin typeface="Neo Sans Intel" pitchFamily="34" charset="0"/>
              </a:rPr>
              <a:t> </a:t>
            </a:r>
            <a:r>
              <a:rPr lang="en-US" sz="2000" dirty="0" smtClean="0">
                <a:latin typeface="Neo Sans Intel" pitchFamily="34" charset="0"/>
              </a:rPr>
              <a:t>p-p collisions </a:t>
            </a:r>
            <a:r>
              <a:rPr lang="en-US" sz="2000" dirty="0">
                <a:latin typeface="Neo Sans Intel" pitchFamily="34" charset="0"/>
              </a:rPr>
              <a:t>per second</a:t>
            </a:r>
            <a:br>
              <a:rPr lang="en-US" sz="2000" dirty="0">
                <a:latin typeface="Neo Sans Intel" pitchFamily="34" charset="0"/>
              </a:rPr>
            </a:br>
            <a:r>
              <a:rPr lang="en-US" sz="2000" dirty="0">
                <a:latin typeface="Neo Sans Intel" pitchFamily="34" charset="0"/>
              </a:rPr>
              <a:t>to </a:t>
            </a:r>
            <a:r>
              <a:rPr lang="en-US" sz="2000" dirty="0" smtClean="0">
                <a:latin typeface="Neo Sans Intel" pitchFamily="34" charset="0"/>
              </a:rPr>
              <a:t>O(1000) </a:t>
            </a:r>
            <a:endParaRPr lang="en-US" sz="2000" dirty="0">
              <a:latin typeface="Neo Sans Intel" pitchFamily="34" charset="0"/>
            </a:endParaRPr>
          </a:p>
          <a:p>
            <a:r>
              <a:rPr lang="en-US" sz="2400" dirty="0">
                <a:latin typeface="Neo Sans Intel" pitchFamily="34" charset="0"/>
              </a:rPr>
              <a:t>Raw data to be stored permanently: </a:t>
            </a:r>
            <a:r>
              <a:rPr lang="en-US" sz="2400" dirty="0" smtClean="0">
                <a:latin typeface="Neo Sans Intel" pitchFamily="34" charset="0"/>
              </a:rPr>
              <a:t>&gt;15 PB/year </a:t>
            </a:r>
            <a:endParaRPr lang="en-US" sz="2400" dirty="0">
              <a:latin typeface="Neo Sans Intel" pitchFamily="34" charset="0"/>
            </a:endParaRPr>
          </a:p>
          <a:p>
            <a:endParaRPr lang="en-US" sz="2400" dirty="0"/>
          </a:p>
        </p:txBody>
      </p:sp>
      <p:sp>
        <p:nvSpPr>
          <p:cNvPr id="4" name="Footer Placeholder 3"/>
          <p:cNvSpPr>
            <a:spLocks noGrp="1"/>
          </p:cNvSpPr>
          <p:nvPr>
            <p:ph type="ftr" sz="quarter" idx="10"/>
          </p:nvPr>
        </p:nvSpPr>
        <p:spPr/>
        <p:txBody>
          <a:bodyPr/>
          <a:lstStyle/>
          <a:p>
            <a:pPr>
              <a:defRPr/>
            </a:pPr>
            <a:r>
              <a:rPr lang="en-US" smtClean="0"/>
              <a:t>IHST 2016 - Computing at CERN - Niko Neufeld CERN/EP</a:t>
            </a:r>
            <a:endParaRPr lang="en-US"/>
          </a:p>
        </p:txBody>
      </p:sp>
      <p:sp>
        <p:nvSpPr>
          <p:cNvPr id="5" name="Slide Number Placeholder 4"/>
          <p:cNvSpPr>
            <a:spLocks noGrp="1"/>
          </p:cNvSpPr>
          <p:nvPr>
            <p:ph type="sldNum" sz="quarter" idx="4294967295"/>
          </p:nvPr>
        </p:nvSpPr>
        <p:spPr>
          <a:xfrm>
            <a:off x="8505825" y="6553200"/>
            <a:ext cx="501650" cy="258763"/>
          </a:xfrm>
          <a:prstGeom prst="rect">
            <a:avLst/>
          </a:prstGeom>
        </p:spPr>
        <p:txBody>
          <a:bodyPr/>
          <a:lstStyle/>
          <a:p>
            <a:pPr>
              <a:defRPr/>
            </a:pPr>
            <a:fld id="{B24AF377-3FB9-47A3-97B4-ECD8F8073FBE}" type="slidenum">
              <a:rPr lang="en-US" smtClean="0"/>
              <a:pPr>
                <a:defRPr/>
              </a:pPr>
              <a:t>17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87340944"/>
              </p:ext>
            </p:extLst>
          </p:nvPr>
        </p:nvGraphicFramePr>
        <p:xfrm>
          <a:off x="55756" y="4964043"/>
          <a:ext cx="8976733" cy="1203959"/>
        </p:xfrm>
        <a:graphic>
          <a:graphicData uri="http://schemas.openxmlformats.org/drawingml/2006/table">
            <a:tbl>
              <a:tblPr firstRow="1" bandRow="1">
                <a:tableStyleId>{5C22544A-7EE6-4342-B048-85BDC9FD1C3A}</a:tableStyleId>
              </a:tblPr>
              <a:tblGrid>
                <a:gridCol w="3273258"/>
                <a:gridCol w="1911101"/>
                <a:gridCol w="1935119"/>
                <a:gridCol w="1857255"/>
              </a:tblGrid>
              <a:tr h="342900">
                <a:tc>
                  <a:txBody>
                    <a:bodyPr/>
                    <a:lstStyle/>
                    <a:p>
                      <a:endParaRPr lang="en-US" sz="1200" dirty="0">
                        <a:latin typeface="+mn-lt"/>
                        <a:cs typeface="Arial" pitchFamily="34" charset="0"/>
                      </a:endParaRPr>
                    </a:p>
                  </a:txBody>
                  <a:tcPr>
                    <a:solidFill>
                      <a:schemeClr val="bg2">
                        <a:lumMod val="75000"/>
                      </a:schemeClr>
                    </a:solidFill>
                  </a:tcPr>
                </a:tc>
                <a:tc>
                  <a:txBody>
                    <a:bodyPr/>
                    <a:lstStyle/>
                    <a:p>
                      <a:r>
                        <a:rPr lang="en-US" sz="1400" b="0" dirty="0" smtClean="0">
                          <a:latin typeface="Neo Sans Intel Medium" pitchFamily="34" charset="0"/>
                          <a:cs typeface="Arial" pitchFamily="34" charset="0"/>
                        </a:rPr>
                        <a:t>Incoming data rate</a:t>
                      </a:r>
                      <a:endParaRPr lang="en-US" sz="1400" b="0" dirty="0">
                        <a:latin typeface="Neo Sans Intel Medium" pitchFamily="34" charset="0"/>
                        <a:cs typeface="Arial" pitchFamily="34" charset="0"/>
                      </a:endParaRPr>
                    </a:p>
                  </a:txBody>
                  <a:tcPr>
                    <a:solidFill>
                      <a:schemeClr val="bg2">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Neo Sans Intel Medium" pitchFamily="34" charset="0"/>
                          <a:cs typeface="Arial" pitchFamily="34" charset="0"/>
                        </a:rPr>
                        <a:t>Outgoing data rate</a:t>
                      </a:r>
                    </a:p>
                  </a:txBody>
                  <a:tcPr>
                    <a:solidFill>
                      <a:schemeClr val="bg2">
                        <a:lumMod val="75000"/>
                      </a:schemeClr>
                    </a:solidFill>
                  </a:tcPr>
                </a:tc>
                <a:tc>
                  <a:txBody>
                    <a:bodyPr/>
                    <a:lstStyle/>
                    <a:p>
                      <a:r>
                        <a:rPr lang="en-US" sz="1400" b="0" dirty="0" smtClean="0">
                          <a:latin typeface="Neo Sans Intel Medium" pitchFamily="34" charset="0"/>
                          <a:cs typeface="Arial" pitchFamily="34" charset="0"/>
                        </a:rPr>
                        <a:t>Reduction factor</a:t>
                      </a:r>
                      <a:endParaRPr lang="en-US" sz="1400" b="0" dirty="0">
                        <a:latin typeface="Neo Sans Intel Medium" pitchFamily="34" charset="0"/>
                        <a:cs typeface="Arial" pitchFamily="34" charset="0"/>
                      </a:endParaRPr>
                    </a:p>
                  </a:txBody>
                  <a:tcPr>
                    <a:solidFill>
                      <a:schemeClr val="bg2">
                        <a:lumMod val="75000"/>
                      </a:schemeClr>
                    </a:solidFill>
                  </a:tcPr>
                </a:tc>
              </a:tr>
              <a:tr h="342900">
                <a:tc>
                  <a:txBody>
                    <a:bodyPr/>
                    <a:lstStyle/>
                    <a:p>
                      <a:r>
                        <a:rPr lang="en-US" sz="1400" dirty="0" smtClean="0">
                          <a:latin typeface="Neo Sans Intel" pitchFamily="34" charset="0"/>
                          <a:cs typeface="Arial" pitchFamily="34" charset="0"/>
                        </a:rPr>
                        <a:t>Level1 Trigger (custom</a:t>
                      </a:r>
                      <a:r>
                        <a:rPr lang="en-US" sz="1400" baseline="0" dirty="0" smtClean="0">
                          <a:latin typeface="Neo Sans Intel" pitchFamily="34" charset="0"/>
                          <a:cs typeface="Arial" pitchFamily="34" charset="0"/>
                        </a:rPr>
                        <a:t> hardware)</a:t>
                      </a:r>
                      <a:endParaRPr lang="en-US" sz="1400" dirty="0">
                        <a:latin typeface="Neo Sans Intel" pitchFamily="34" charset="0"/>
                        <a:cs typeface="Arial" pitchFamily="34" charset="0"/>
                      </a:endParaRPr>
                    </a:p>
                  </a:txBody>
                  <a:tcPr>
                    <a:solidFill>
                      <a:schemeClr val="tx2">
                        <a:lumMod val="40000"/>
                        <a:lumOff val="60000"/>
                      </a:schemeClr>
                    </a:solidFill>
                  </a:tcPr>
                </a:tc>
                <a:tc>
                  <a:txBody>
                    <a:bodyPr/>
                    <a:lstStyle/>
                    <a:p>
                      <a:pPr algn="l"/>
                      <a:r>
                        <a:rPr lang="en-US" sz="1400" dirty="0" smtClean="0">
                          <a:latin typeface="Neo Sans Intel" pitchFamily="34" charset="0"/>
                          <a:cs typeface="Arial" pitchFamily="34" charset="0"/>
                        </a:rPr>
                        <a:t>  40000000  s</a:t>
                      </a:r>
                      <a:r>
                        <a:rPr lang="en-US" sz="1400" baseline="30000" dirty="0" smtClean="0">
                          <a:latin typeface="Neo Sans Intel" pitchFamily="34" charset="0"/>
                          <a:cs typeface="Arial" pitchFamily="34" charset="0"/>
                        </a:rPr>
                        <a:t>-1</a:t>
                      </a:r>
                      <a:endParaRPr lang="en-US" sz="1400" baseline="30000" dirty="0">
                        <a:latin typeface="Neo Sans Intel" pitchFamily="34" charset="0"/>
                        <a:cs typeface="Arial" pitchFamily="34" charset="0"/>
                      </a:endParaRPr>
                    </a:p>
                  </a:txBody>
                  <a:tcPr>
                    <a:solidFill>
                      <a:schemeClr val="tx2">
                        <a:lumMod val="40000"/>
                        <a:lumOff val="60000"/>
                      </a:schemeClr>
                    </a:solidFill>
                  </a:tcPr>
                </a:tc>
                <a:tc>
                  <a:txBody>
                    <a:bodyPr/>
                    <a:lstStyle/>
                    <a:p>
                      <a:pPr algn="l"/>
                      <a:r>
                        <a:rPr lang="en-US" sz="1400" dirty="0" smtClean="0">
                          <a:latin typeface="Neo Sans Intel" pitchFamily="34" charset="0"/>
                          <a:cs typeface="Arial" pitchFamily="34" charset="0"/>
                        </a:rPr>
                        <a:t>  10^5</a:t>
                      </a:r>
                      <a:r>
                        <a:rPr lang="en-US" sz="1400" baseline="0" dirty="0" smtClean="0">
                          <a:latin typeface="Neo Sans Intel" pitchFamily="34" charset="0"/>
                          <a:cs typeface="Arial" pitchFamily="34" charset="0"/>
                        </a:rPr>
                        <a:t> – 10^6 </a:t>
                      </a:r>
                      <a:r>
                        <a:rPr lang="en-US" sz="1400" dirty="0" smtClean="0">
                          <a:latin typeface="Neo Sans Intel" pitchFamily="34" charset="0"/>
                          <a:cs typeface="Arial" pitchFamily="34" charset="0"/>
                        </a:rPr>
                        <a:t>s</a:t>
                      </a:r>
                      <a:r>
                        <a:rPr lang="en-US" sz="1400" baseline="30000" dirty="0" smtClean="0">
                          <a:latin typeface="Neo Sans Intel" pitchFamily="34" charset="0"/>
                          <a:cs typeface="Arial" pitchFamily="34" charset="0"/>
                        </a:rPr>
                        <a:t>-1</a:t>
                      </a:r>
                      <a:endParaRPr lang="en-US" sz="1400" dirty="0">
                        <a:latin typeface="Neo Sans Intel" pitchFamily="34" charset="0"/>
                        <a:cs typeface="Arial" pitchFamily="34" charset="0"/>
                      </a:endParaRPr>
                    </a:p>
                  </a:txBody>
                  <a:tcPr>
                    <a:solidFill>
                      <a:schemeClr val="tx2">
                        <a:lumMod val="40000"/>
                        <a:lumOff val="60000"/>
                      </a:schemeClr>
                    </a:solidFill>
                  </a:tcPr>
                </a:tc>
                <a:tc>
                  <a:txBody>
                    <a:bodyPr/>
                    <a:lstStyle/>
                    <a:p>
                      <a:pPr algn="l"/>
                      <a:r>
                        <a:rPr lang="en-US" sz="1400" dirty="0" smtClean="0">
                          <a:latin typeface="Neo Sans Intel" pitchFamily="34" charset="0"/>
                          <a:cs typeface="Arial" pitchFamily="34" charset="0"/>
                        </a:rPr>
                        <a:t>     400-10,000</a:t>
                      </a:r>
                      <a:endParaRPr lang="en-US" sz="1400" dirty="0">
                        <a:latin typeface="Neo Sans Intel" pitchFamily="34" charset="0"/>
                        <a:cs typeface="Arial" pitchFamily="34" charset="0"/>
                      </a:endParaRPr>
                    </a:p>
                  </a:txBody>
                  <a:tcPr>
                    <a:solidFill>
                      <a:schemeClr val="tx2">
                        <a:lumMod val="40000"/>
                        <a:lumOff val="60000"/>
                      </a:schemeClr>
                    </a:solidFill>
                  </a:tcPr>
                </a:tc>
              </a:tr>
              <a:tr h="342900">
                <a:tc>
                  <a:txBody>
                    <a:bodyPr/>
                    <a:lstStyle/>
                    <a:p>
                      <a:r>
                        <a:rPr lang="en-US" sz="1400" dirty="0" smtClean="0">
                          <a:latin typeface="Neo Sans Intel" pitchFamily="34" charset="0"/>
                          <a:cs typeface="Arial" pitchFamily="34" charset="0"/>
                        </a:rPr>
                        <a:t>High Level</a:t>
                      </a:r>
                      <a:r>
                        <a:rPr lang="en-US" sz="1400" baseline="0" dirty="0" smtClean="0">
                          <a:latin typeface="Neo Sans Intel" pitchFamily="34" charset="0"/>
                          <a:cs typeface="Arial" pitchFamily="34" charset="0"/>
                        </a:rPr>
                        <a:t> Trigger (software on server farms)</a:t>
                      </a:r>
                      <a:endParaRPr lang="en-US" sz="1400" dirty="0">
                        <a:latin typeface="Neo Sans Intel" pitchFamily="34" charset="0"/>
                        <a:cs typeface="Arial" pitchFamily="34" charset="0"/>
                      </a:endParaRPr>
                    </a:p>
                  </a:txBody>
                  <a:tcPr>
                    <a:solidFill>
                      <a:schemeClr val="bg2">
                        <a:lumMod val="20000"/>
                        <a:lumOff val="80000"/>
                      </a:schemeClr>
                    </a:solidFill>
                  </a:tcPr>
                </a:tc>
                <a:tc>
                  <a:txBody>
                    <a:bodyPr/>
                    <a:lstStyle/>
                    <a:p>
                      <a:pPr algn="l"/>
                      <a:r>
                        <a:rPr lang="en-US" sz="1400" dirty="0" smtClean="0">
                          <a:latin typeface="Neo Sans Intel" pitchFamily="34" charset="0"/>
                          <a:cs typeface="Arial" pitchFamily="34" charset="0"/>
                        </a:rPr>
                        <a:t>  2000-1000000 s</a:t>
                      </a:r>
                      <a:r>
                        <a:rPr lang="en-US" sz="1400" baseline="30000" dirty="0" smtClean="0">
                          <a:latin typeface="Neo Sans Intel" pitchFamily="34" charset="0"/>
                          <a:cs typeface="Arial" pitchFamily="34" charset="0"/>
                        </a:rPr>
                        <a:t>-1</a:t>
                      </a:r>
                      <a:endParaRPr lang="en-US" sz="1400" dirty="0">
                        <a:latin typeface="Neo Sans Intel" pitchFamily="34" charset="0"/>
                        <a:cs typeface="Arial" pitchFamily="34" charset="0"/>
                      </a:endParaRPr>
                    </a:p>
                  </a:txBody>
                  <a:tcPr>
                    <a:solidFill>
                      <a:schemeClr val="bg2">
                        <a:lumMod val="20000"/>
                        <a:lumOff val="80000"/>
                      </a:schemeClr>
                    </a:solidFill>
                  </a:tcPr>
                </a:tc>
                <a:tc>
                  <a:txBody>
                    <a:bodyPr/>
                    <a:lstStyle/>
                    <a:p>
                      <a:pPr algn="l"/>
                      <a:r>
                        <a:rPr lang="en-US" sz="1400" dirty="0" smtClean="0">
                          <a:latin typeface="Neo Sans Intel" pitchFamily="34" charset="0"/>
                          <a:cs typeface="Arial" pitchFamily="34" charset="0"/>
                        </a:rPr>
                        <a:t>  1000 </a:t>
                      </a:r>
                      <a:r>
                        <a:rPr lang="en-US" sz="1400" baseline="0" dirty="0" smtClean="0">
                          <a:latin typeface="Neo Sans Intel" pitchFamily="34" charset="0"/>
                          <a:cs typeface="Arial" pitchFamily="34" charset="0"/>
                        </a:rPr>
                        <a:t>-10000 </a:t>
                      </a:r>
                      <a:r>
                        <a:rPr lang="en-US" sz="1400" dirty="0" smtClean="0">
                          <a:latin typeface="Neo Sans Intel" pitchFamily="34" charset="0"/>
                          <a:cs typeface="Arial" pitchFamily="34" charset="0"/>
                        </a:rPr>
                        <a:t>s</a:t>
                      </a:r>
                      <a:r>
                        <a:rPr lang="en-US" sz="1400" baseline="30000" dirty="0" smtClean="0">
                          <a:latin typeface="Neo Sans Intel" pitchFamily="34" charset="0"/>
                          <a:cs typeface="Arial" pitchFamily="34" charset="0"/>
                        </a:rPr>
                        <a:t>-1</a:t>
                      </a:r>
                      <a:endParaRPr lang="en-US" sz="1400" dirty="0">
                        <a:latin typeface="Neo Sans Intel" pitchFamily="34" charset="0"/>
                        <a:cs typeface="Arial" pitchFamily="34" charset="0"/>
                      </a:endParaRPr>
                    </a:p>
                  </a:txBody>
                  <a:tcPr>
                    <a:solidFill>
                      <a:schemeClr val="bg2">
                        <a:lumMod val="20000"/>
                        <a:lumOff val="80000"/>
                      </a:schemeClr>
                    </a:solidFill>
                  </a:tcPr>
                </a:tc>
                <a:tc>
                  <a:txBody>
                    <a:bodyPr/>
                    <a:lstStyle/>
                    <a:p>
                      <a:pPr algn="l"/>
                      <a:r>
                        <a:rPr lang="en-US" sz="1400" dirty="0" smtClean="0">
                          <a:latin typeface="Neo Sans Intel" pitchFamily="34" charset="0"/>
                          <a:cs typeface="Arial" pitchFamily="34" charset="0"/>
                        </a:rPr>
                        <a:t>     10-2000</a:t>
                      </a:r>
                      <a:endParaRPr lang="en-US" sz="1400" dirty="0">
                        <a:latin typeface="Neo Sans Intel" pitchFamily="34" charset="0"/>
                        <a:cs typeface="Arial" pitchFamily="34" charset="0"/>
                      </a:endParaRPr>
                    </a:p>
                  </a:txBody>
                  <a:tcPr>
                    <a:solidFill>
                      <a:schemeClr val="bg2">
                        <a:lumMod val="20000"/>
                        <a:lumOff val="8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971012399"/>
              </p:ext>
            </p:extLst>
          </p:nvPr>
        </p:nvGraphicFramePr>
        <p:xfrm>
          <a:off x="5456663" y="1282390"/>
          <a:ext cx="3549805" cy="2773680"/>
        </p:xfrm>
        <a:graphic>
          <a:graphicData uri="http://schemas.openxmlformats.org/drawingml/2006/table">
            <a:tbl>
              <a:tblPr firstRow="1" bandRow="1">
                <a:tableStyleId>{5C22544A-7EE6-4342-B048-85BDC9FD1C3A}</a:tableStyleId>
              </a:tblPr>
              <a:tblGrid>
                <a:gridCol w="2505308"/>
                <a:gridCol w="1044497"/>
              </a:tblGrid>
              <a:tr h="304800">
                <a:tc>
                  <a:txBody>
                    <a:bodyPr/>
                    <a:lstStyle/>
                    <a:p>
                      <a:pPr algn="ctr"/>
                      <a:r>
                        <a:rPr lang="en-US" sz="1200" b="0" dirty="0" smtClean="0">
                          <a:latin typeface="Neo Sans Intel Medium" pitchFamily="34" charset="0"/>
                          <a:cs typeface="Arial" pitchFamily="34" charset="0"/>
                        </a:rPr>
                        <a:t>Physics Process</a:t>
                      </a:r>
                      <a:endParaRPr lang="en-US" sz="1200" b="0" dirty="0">
                        <a:latin typeface="Neo Sans Intel Medium" pitchFamily="34" charset="0"/>
                        <a:cs typeface="Arial" pitchFamily="34" charset="0"/>
                      </a:endParaRPr>
                    </a:p>
                  </a:txBody>
                  <a:tcPr>
                    <a:solidFill>
                      <a:schemeClr val="bg2">
                        <a:lumMod val="75000"/>
                      </a:schemeClr>
                    </a:solidFill>
                  </a:tcPr>
                </a:tc>
                <a:tc>
                  <a:txBody>
                    <a:bodyPr/>
                    <a:lstStyle/>
                    <a:p>
                      <a:r>
                        <a:rPr lang="en-US" sz="1200" b="0" dirty="0" smtClean="0">
                          <a:latin typeface="Neo Sans Intel Medium" pitchFamily="34" charset="0"/>
                          <a:cs typeface="Arial" pitchFamily="34" charset="0"/>
                        </a:rPr>
                        <a:t>Events</a:t>
                      </a:r>
                      <a:r>
                        <a:rPr lang="en-US" sz="1200" b="0" baseline="0" dirty="0" smtClean="0">
                          <a:latin typeface="Neo Sans Intel Medium" pitchFamily="34" charset="0"/>
                          <a:cs typeface="Arial" pitchFamily="34" charset="0"/>
                        </a:rPr>
                        <a:t>/s</a:t>
                      </a:r>
                      <a:endParaRPr lang="en-US" sz="1200" b="0" dirty="0">
                        <a:latin typeface="Neo Sans Intel Medium" pitchFamily="34" charset="0"/>
                        <a:cs typeface="Arial" pitchFamily="34" charset="0"/>
                      </a:endParaRPr>
                    </a:p>
                  </a:txBody>
                  <a:tcPr>
                    <a:solidFill>
                      <a:schemeClr val="bg2">
                        <a:lumMod val="75000"/>
                      </a:schemeClr>
                    </a:solidFill>
                  </a:tcPr>
                </a:tc>
              </a:tr>
              <a:tr h="304800">
                <a:tc>
                  <a:txBody>
                    <a:bodyPr/>
                    <a:lstStyle/>
                    <a:p>
                      <a:r>
                        <a:rPr lang="en-US" sz="1200" dirty="0" smtClean="0">
                          <a:latin typeface="Neo Sans Intel" pitchFamily="34" charset="0"/>
                          <a:cs typeface="Arial" pitchFamily="34" charset="0"/>
                        </a:rPr>
                        <a:t>Inelastic </a:t>
                      </a:r>
                      <a:r>
                        <a:rPr lang="en-US" sz="1200" baseline="0" dirty="0" smtClean="0">
                          <a:latin typeface="Neo Sans Intel" pitchFamily="34" charset="0"/>
                          <a:cs typeface="Arial" pitchFamily="34" charset="0"/>
                        </a:rPr>
                        <a:t>p-p scattering</a:t>
                      </a:r>
                      <a:endParaRPr lang="en-US" sz="1200" dirty="0">
                        <a:latin typeface="Neo Sans Intel" pitchFamily="34" charset="0"/>
                        <a:cs typeface="Arial" pitchFamily="34" charset="0"/>
                      </a:endParaRPr>
                    </a:p>
                  </a:txBody>
                  <a:tcPr>
                    <a:solidFill>
                      <a:schemeClr val="tx2">
                        <a:lumMod val="40000"/>
                        <a:lumOff val="60000"/>
                      </a:schemeClr>
                    </a:solidFill>
                  </a:tcPr>
                </a:tc>
                <a:tc>
                  <a:txBody>
                    <a:bodyPr/>
                    <a:lstStyle/>
                    <a:p>
                      <a:pPr algn="ctr"/>
                      <a:r>
                        <a:rPr lang="en-US" sz="1200" dirty="0" smtClean="0">
                          <a:latin typeface="Neo Sans Intel" pitchFamily="34" charset="0"/>
                          <a:cs typeface="Arial" pitchFamily="34" charset="0"/>
                        </a:rPr>
                        <a:t>  10</a:t>
                      </a:r>
                      <a:r>
                        <a:rPr lang="en-US" sz="1200" baseline="30000" dirty="0" smtClean="0">
                          <a:latin typeface="Neo Sans Intel" pitchFamily="34" charset="0"/>
                          <a:cs typeface="Arial" pitchFamily="34" charset="0"/>
                        </a:rPr>
                        <a:t>8</a:t>
                      </a:r>
                      <a:endParaRPr lang="en-US" sz="1200" baseline="30000" dirty="0">
                        <a:latin typeface="Neo Sans Intel" pitchFamily="34" charset="0"/>
                        <a:cs typeface="Arial" pitchFamily="34" charset="0"/>
                      </a:endParaRPr>
                    </a:p>
                  </a:txBody>
                  <a:tcPr>
                    <a:solidFill>
                      <a:schemeClr val="tx2">
                        <a:lumMod val="40000"/>
                        <a:lumOff val="60000"/>
                      </a:schemeClr>
                    </a:solidFill>
                  </a:tcPr>
                </a:tc>
              </a:tr>
              <a:tr h="304800">
                <a:tc>
                  <a:txBody>
                    <a:bodyPr/>
                    <a:lstStyle/>
                    <a:p>
                      <a:r>
                        <a:rPr lang="en-US" sz="1400" i="1" dirty="0" smtClean="0">
                          <a:latin typeface="Neo Sans Intel" pitchFamily="34" charset="0"/>
                          <a:ea typeface="Cambria Math" pitchFamily="18" charset="0"/>
                          <a:cs typeface="Arial" pitchFamily="34" charset="0"/>
                        </a:rPr>
                        <a:t>b</a:t>
                      </a:r>
                      <a:r>
                        <a:rPr lang="en-US" sz="1400" i="1" spc="-150" dirty="0" smtClean="0">
                          <a:latin typeface="Neo Sans Intel" pitchFamily="34" charset="0"/>
                          <a:ea typeface="Cambria Math" pitchFamily="18" charset="0"/>
                          <a:cs typeface="Arial" pitchFamily="34" charset="0"/>
                        </a:rPr>
                        <a:t> </a:t>
                      </a:r>
                      <a:endParaRPr lang="en-US" sz="1400" dirty="0">
                        <a:ln>
                          <a:solidFill>
                            <a:schemeClr val="tx1"/>
                          </a:solidFill>
                          <a:prstDash val="solid"/>
                        </a:ln>
                        <a:latin typeface="Neo Sans Intel" pitchFamily="34" charset="0"/>
                        <a:cs typeface="Arial" pitchFamily="34" charset="0"/>
                      </a:endParaRPr>
                    </a:p>
                  </a:txBody>
                  <a:tcPr>
                    <a:solidFill>
                      <a:schemeClr val="bg2">
                        <a:lumMod val="20000"/>
                        <a:lumOff val="80000"/>
                      </a:schemeClr>
                    </a:solidFill>
                  </a:tcPr>
                </a:tc>
                <a:tc>
                  <a:txBody>
                    <a:bodyPr/>
                    <a:lstStyle/>
                    <a:p>
                      <a:pPr algn="ctr"/>
                      <a:r>
                        <a:rPr lang="en-US" sz="1600" dirty="0" smtClean="0">
                          <a:latin typeface="Neo Sans Intel" pitchFamily="34" charset="0"/>
                          <a:cs typeface="Arial" pitchFamily="34" charset="0"/>
                        </a:rPr>
                        <a:t>  </a:t>
                      </a:r>
                      <a:r>
                        <a:rPr lang="en-US" sz="1200" dirty="0" smtClean="0">
                          <a:latin typeface="Neo Sans Intel" pitchFamily="34" charset="0"/>
                          <a:cs typeface="Arial" pitchFamily="34" charset="0"/>
                        </a:rPr>
                        <a:t>10</a:t>
                      </a:r>
                      <a:r>
                        <a:rPr lang="en-US" sz="1200" baseline="30000" dirty="0" smtClean="0">
                          <a:latin typeface="Neo Sans Intel" pitchFamily="34" charset="0"/>
                          <a:cs typeface="Arial" pitchFamily="34" charset="0"/>
                        </a:rPr>
                        <a:t>6</a:t>
                      </a:r>
                      <a:endParaRPr lang="en-US" sz="1200" baseline="30000" dirty="0">
                        <a:latin typeface="Neo Sans Intel" pitchFamily="34" charset="0"/>
                        <a:cs typeface="Arial" pitchFamily="34" charset="0"/>
                      </a:endParaRPr>
                    </a:p>
                  </a:txBody>
                  <a:tcPr>
                    <a:solidFill>
                      <a:schemeClr val="bg2">
                        <a:lumMod val="20000"/>
                        <a:lumOff val="80000"/>
                      </a:schemeClr>
                    </a:solidFill>
                  </a:tcPr>
                </a:tc>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dirty="0" smtClean="0">
                          <a:latin typeface="Neo Sans Intel" pitchFamily="34" charset="0"/>
                          <a:ea typeface="Cambria Math" pitchFamily="18" charset="0"/>
                          <a:cs typeface="Arial" pitchFamily="34" charset="0"/>
                        </a:rPr>
                        <a:t>W</a:t>
                      </a:r>
                      <a:r>
                        <a:rPr lang="en-US" sz="1400" dirty="0" smtClean="0">
                          <a:latin typeface="Neo Sans Intel" pitchFamily="34" charset="0"/>
                          <a:cs typeface="Arial" pitchFamily="34" charset="0"/>
                        </a:rPr>
                        <a:t> → </a:t>
                      </a:r>
                      <a:r>
                        <a:rPr lang="en-US" sz="1400" i="1" dirty="0" smtClean="0">
                          <a:latin typeface="Neo Sans Intel" pitchFamily="34" charset="0"/>
                          <a:ea typeface="Cambria Math" pitchFamily="18" charset="0"/>
                          <a:cs typeface="Arial" pitchFamily="34" charset="0"/>
                        </a:rPr>
                        <a:t>e</a:t>
                      </a:r>
                      <a:r>
                        <a:rPr lang="el-GR" sz="1400" i="1" dirty="0" smtClean="0">
                          <a:latin typeface="OpenSymbol"/>
                          <a:ea typeface="OpenSymbol"/>
                          <a:cs typeface="Arial" pitchFamily="34" charset="0"/>
                        </a:rPr>
                        <a:t>υ</a:t>
                      </a:r>
                      <a:r>
                        <a:rPr lang="en-US" sz="1400" i="1" dirty="0" smtClean="0">
                          <a:latin typeface="Neo Sans Intel" pitchFamily="34" charset="0"/>
                          <a:ea typeface="OpenSymbol"/>
                          <a:cs typeface="Arial" pitchFamily="34" charset="0"/>
                        </a:rPr>
                        <a:t> ;</a:t>
                      </a:r>
                      <a:r>
                        <a:rPr lang="en-US" sz="1400" i="1" dirty="0" smtClean="0">
                          <a:latin typeface="Neo Sans Intel" pitchFamily="34" charset="0"/>
                          <a:cs typeface="Arial" pitchFamily="34" charset="0"/>
                        </a:rPr>
                        <a:t> </a:t>
                      </a:r>
                      <a:r>
                        <a:rPr lang="en-US" sz="1400" i="1" dirty="0" smtClean="0">
                          <a:latin typeface="Neo Sans Intel" pitchFamily="34" charset="0"/>
                          <a:ea typeface="Cambria Math" pitchFamily="18" charset="0"/>
                          <a:cs typeface="Arial" pitchFamily="34" charset="0"/>
                        </a:rPr>
                        <a:t>W</a:t>
                      </a:r>
                      <a:r>
                        <a:rPr lang="en-US" sz="1400" dirty="0" smtClean="0">
                          <a:latin typeface="Neo Sans Intel" pitchFamily="34" charset="0"/>
                          <a:cs typeface="Arial" pitchFamily="34" charset="0"/>
                        </a:rPr>
                        <a:t> → </a:t>
                      </a:r>
                      <a:r>
                        <a:rPr lang="en-US" sz="1400" i="1" dirty="0" smtClean="0">
                          <a:latin typeface="Neo Sans Intel" pitchFamily="34" charset="0"/>
                          <a:ea typeface="Cambria Math" pitchFamily="18" charset="0"/>
                          <a:cs typeface="Arial" pitchFamily="34" charset="0"/>
                        </a:rPr>
                        <a:t>µ</a:t>
                      </a:r>
                      <a:r>
                        <a:rPr lang="el-GR" sz="1400" i="1" dirty="0" smtClean="0">
                          <a:latin typeface="OpenSymbol"/>
                          <a:ea typeface="OpenSymbol"/>
                          <a:cs typeface="Arial" pitchFamily="34" charset="0"/>
                        </a:rPr>
                        <a:t>υ</a:t>
                      </a:r>
                      <a:r>
                        <a:rPr lang="en-US" sz="1400" i="1" dirty="0" smtClean="0">
                          <a:latin typeface="Neo Sans Intel" pitchFamily="34" charset="0"/>
                          <a:ea typeface="OpenSymbol"/>
                          <a:cs typeface="Arial" pitchFamily="34" charset="0"/>
                        </a:rPr>
                        <a:t> </a:t>
                      </a:r>
                      <a:r>
                        <a:rPr lang="en-US" sz="1400" dirty="0" smtClean="0">
                          <a:latin typeface="Neo Sans Intel" pitchFamily="34" charset="0"/>
                          <a:ea typeface="OpenSymbol"/>
                          <a:cs typeface="Arial" pitchFamily="34" charset="0"/>
                        </a:rPr>
                        <a:t>; </a:t>
                      </a:r>
                      <a:r>
                        <a:rPr lang="en-US" sz="1400" i="1" dirty="0" smtClean="0">
                          <a:latin typeface="Neo Sans Intel" pitchFamily="34" charset="0"/>
                          <a:ea typeface="Cambria Math" pitchFamily="18" charset="0"/>
                          <a:cs typeface="Arial" pitchFamily="34" charset="0"/>
                        </a:rPr>
                        <a:t>W</a:t>
                      </a:r>
                      <a:r>
                        <a:rPr lang="en-US" sz="1400" dirty="0" smtClean="0">
                          <a:latin typeface="Neo Sans Intel" pitchFamily="34" charset="0"/>
                          <a:cs typeface="Arial" pitchFamily="34" charset="0"/>
                        </a:rPr>
                        <a:t> → </a:t>
                      </a:r>
                      <a:r>
                        <a:rPr lang="el-GR" sz="1400" i="1" dirty="0" smtClean="0">
                          <a:latin typeface="OpenSymbol"/>
                          <a:ea typeface="OpenSymbol"/>
                          <a:cs typeface="Arial" pitchFamily="34" charset="0"/>
                        </a:rPr>
                        <a:t>τυ</a:t>
                      </a:r>
                      <a:endParaRPr lang="en-US" sz="1400" i="1" dirty="0" smtClean="0">
                        <a:latin typeface="Neo Sans Intel" pitchFamily="34" charset="0"/>
                        <a:cs typeface="Arial" pitchFamily="34" charset="0"/>
                      </a:endParaRPr>
                    </a:p>
                  </a:txBody>
                  <a:tcPr>
                    <a:solidFill>
                      <a:schemeClr val="tx2">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Neo Sans Intel" pitchFamily="34" charset="0"/>
                          <a:cs typeface="Arial" pitchFamily="34" charset="0"/>
                        </a:rPr>
                        <a:t>  </a:t>
                      </a:r>
                      <a:r>
                        <a:rPr lang="en-US" sz="1200" dirty="0" smtClean="0">
                          <a:latin typeface="Neo Sans Intel" pitchFamily="34" charset="0"/>
                          <a:cs typeface="Arial" pitchFamily="34" charset="0"/>
                        </a:rPr>
                        <a:t>20</a:t>
                      </a:r>
                      <a:endParaRPr lang="en-US" sz="1200" dirty="0">
                        <a:latin typeface="Neo Sans Intel" pitchFamily="34" charset="0"/>
                        <a:cs typeface="Arial" pitchFamily="34" charset="0"/>
                      </a:endParaRPr>
                    </a:p>
                  </a:txBody>
                  <a:tcPr>
                    <a:solidFill>
                      <a:schemeClr val="tx2">
                        <a:lumMod val="40000"/>
                        <a:lumOff val="60000"/>
                      </a:schemeClr>
                    </a:solidFill>
                  </a:tcPr>
                </a:tc>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dirty="0" smtClean="0">
                          <a:latin typeface="Neo Sans Intel" pitchFamily="34" charset="0"/>
                          <a:ea typeface="Cambria Math" pitchFamily="18" charset="0"/>
                          <a:cs typeface="Arial" pitchFamily="34" charset="0"/>
                        </a:rPr>
                        <a:t>Z</a:t>
                      </a:r>
                      <a:r>
                        <a:rPr lang="en-US" sz="1400" dirty="0" smtClean="0">
                          <a:latin typeface="Neo Sans Intel" pitchFamily="34" charset="0"/>
                          <a:cs typeface="Arial" pitchFamily="34" charset="0"/>
                        </a:rPr>
                        <a:t> → </a:t>
                      </a:r>
                      <a:r>
                        <a:rPr lang="en-US" sz="1400" i="1" dirty="0" err="1" smtClean="0">
                          <a:latin typeface="Neo Sans Intel" pitchFamily="34" charset="0"/>
                          <a:ea typeface="Cambria Math" pitchFamily="18" charset="0"/>
                          <a:cs typeface="Arial" pitchFamily="34" charset="0"/>
                        </a:rPr>
                        <a:t>ee</a:t>
                      </a:r>
                      <a:r>
                        <a:rPr lang="en-US" sz="1400" i="1" dirty="0" smtClean="0">
                          <a:latin typeface="Neo Sans Intel" pitchFamily="34" charset="0"/>
                          <a:ea typeface="Cambria Math" pitchFamily="18" charset="0"/>
                          <a:cs typeface="Arial" pitchFamily="34" charset="0"/>
                        </a:rPr>
                        <a:t> </a:t>
                      </a:r>
                      <a:r>
                        <a:rPr lang="en-US" sz="1400" i="1" dirty="0" smtClean="0">
                          <a:latin typeface="Neo Sans Intel" pitchFamily="34" charset="0"/>
                          <a:cs typeface="Arial" pitchFamily="34" charset="0"/>
                        </a:rPr>
                        <a:t>; </a:t>
                      </a:r>
                      <a:r>
                        <a:rPr lang="en-US" sz="1400" i="1" dirty="0" smtClean="0">
                          <a:latin typeface="Neo Sans Intel" pitchFamily="34" charset="0"/>
                          <a:ea typeface="Cambria Math" pitchFamily="18" charset="0"/>
                          <a:cs typeface="Arial" pitchFamily="34" charset="0"/>
                        </a:rPr>
                        <a:t>Z</a:t>
                      </a:r>
                      <a:r>
                        <a:rPr lang="en-US" sz="1400" dirty="0" smtClean="0">
                          <a:latin typeface="Neo Sans Intel" pitchFamily="34" charset="0"/>
                          <a:cs typeface="Arial" pitchFamily="34" charset="0"/>
                        </a:rPr>
                        <a:t> → </a:t>
                      </a:r>
                      <a:r>
                        <a:rPr lang="en-US" sz="1400" i="1" dirty="0" smtClean="0">
                          <a:latin typeface="Neo Sans Intel" pitchFamily="34" charset="0"/>
                          <a:ea typeface="Cambria Math" pitchFamily="18" charset="0"/>
                          <a:cs typeface="Arial" pitchFamily="34" charset="0"/>
                        </a:rPr>
                        <a:t>µµ </a:t>
                      </a:r>
                      <a:r>
                        <a:rPr lang="en-US" sz="1400" i="1" dirty="0" smtClean="0">
                          <a:latin typeface="Neo Sans Intel" pitchFamily="34" charset="0"/>
                          <a:cs typeface="Arial" pitchFamily="34" charset="0"/>
                        </a:rPr>
                        <a:t>; </a:t>
                      </a:r>
                      <a:r>
                        <a:rPr lang="en-US" sz="1400" i="1" dirty="0" smtClean="0">
                          <a:latin typeface="Neo Sans Intel" pitchFamily="34" charset="0"/>
                          <a:ea typeface="Cambria Math" pitchFamily="18" charset="0"/>
                          <a:cs typeface="Arial" pitchFamily="34" charset="0"/>
                        </a:rPr>
                        <a:t>Z</a:t>
                      </a:r>
                      <a:r>
                        <a:rPr lang="en-US" sz="1400" dirty="0" smtClean="0">
                          <a:latin typeface="Neo Sans Intel" pitchFamily="34" charset="0"/>
                          <a:cs typeface="Arial" pitchFamily="34" charset="0"/>
                        </a:rPr>
                        <a:t> → </a:t>
                      </a:r>
                      <a:r>
                        <a:rPr lang="el-GR" sz="1400" i="1" dirty="0" smtClean="0">
                          <a:latin typeface="OpenSymbol"/>
                          <a:ea typeface="OpenSymbol"/>
                          <a:cs typeface="Arial" pitchFamily="34" charset="0"/>
                        </a:rPr>
                        <a:t>ττ</a:t>
                      </a:r>
                      <a:endParaRPr lang="en-US" sz="1400" dirty="0" smtClean="0">
                        <a:latin typeface="Neo Sans Intel" pitchFamily="34" charset="0"/>
                        <a:cs typeface="Arial" pitchFamily="34" charset="0"/>
                      </a:endParaRPr>
                    </a:p>
                  </a:txBody>
                  <a:tcPr>
                    <a:solidFill>
                      <a:schemeClr val="bg2">
                        <a:lumMod val="20000"/>
                        <a:lumOff val="80000"/>
                      </a:schemeClr>
                    </a:solidFill>
                  </a:tcPr>
                </a:tc>
                <a:tc>
                  <a:txBody>
                    <a:bodyPr/>
                    <a:lstStyle/>
                    <a:p>
                      <a:pPr algn="ctr"/>
                      <a:r>
                        <a:rPr lang="en-US" sz="1200" dirty="0" smtClean="0">
                          <a:latin typeface="Neo Sans Intel" pitchFamily="34" charset="0"/>
                          <a:cs typeface="Arial" pitchFamily="34" charset="0"/>
                        </a:rPr>
                        <a:t> 2</a:t>
                      </a:r>
                      <a:r>
                        <a:rPr lang="en-US" sz="1400" dirty="0" smtClean="0">
                          <a:latin typeface="Neo Sans Intel" pitchFamily="34" charset="0"/>
                          <a:cs typeface="Arial" pitchFamily="34" charset="0"/>
                        </a:rPr>
                        <a:t> </a:t>
                      </a:r>
                      <a:endParaRPr lang="en-US" sz="1400" dirty="0">
                        <a:latin typeface="Neo Sans Intel" pitchFamily="34" charset="0"/>
                        <a:cs typeface="Arial" pitchFamily="34" charset="0"/>
                      </a:endParaRPr>
                    </a:p>
                  </a:txBody>
                  <a:tcPr>
                    <a:solidFill>
                      <a:schemeClr val="bg2">
                        <a:lumMod val="20000"/>
                        <a:lumOff val="80000"/>
                      </a:schemeClr>
                    </a:solidFill>
                  </a:tcPr>
                </a:tc>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dirty="0" smtClean="0">
                          <a:latin typeface="Neo Sans Intel" pitchFamily="34" charset="0"/>
                          <a:ea typeface="Cambria Math" pitchFamily="18" charset="0"/>
                          <a:cs typeface="Arial" pitchFamily="34" charset="0"/>
                        </a:rPr>
                        <a:t>t</a:t>
                      </a:r>
                      <a:r>
                        <a:rPr lang="en-US" sz="1400" i="1" spc="-150" dirty="0" smtClean="0">
                          <a:latin typeface="Neo Sans Intel" pitchFamily="34" charset="0"/>
                          <a:ea typeface="Cambria Math" pitchFamily="18" charset="0"/>
                          <a:cs typeface="Arial" pitchFamily="34" charset="0"/>
                        </a:rPr>
                        <a:t> </a:t>
                      </a:r>
                      <a:endParaRPr lang="en-US" sz="1400" dirty="0" smtClean="0">
                        <a:latin typeface="Neo Sans Intel" pitchFamily="34" charset="0"/>
                        <a:cs typeface="Arial" pitchFamily="34" charset="0"/>
                      </a:endParaRPr>
                    </a:p>
                  </a:txBody>
                  <a:tcPr>
                    <a:solidFill>
                      <a:schemeClr val="tx2">
                        <a:lumMod val="40000"/>
                        <a:lumOff val="60000"/>
                      </a:schemeClr>
                    </a:solidFill>
                  </a:tcPr>
                </a:tc>
                <a:tc>
                  <a:txBody>
                    <a:bodyPr/>
                    <a:lstStyle/>
                    <a:p>
                      <a:pPr algn="ctr"/>
                      <a:r>
                        <a:rPr lang="en-US" sz="1200" dirty="0" smtClean="0">
                          <a:latin typeface="Neo Sans Intel" pitchFamily="34" charset="0"/>
                          <a:cs typeface="Arial" pitchFamily="34" charset="0"/>
                        </a:rPr>
                        <a:t> 1</a:t>
                      </a:r>
                      <a:endParaRPr lang="en-US" sz="1200" dirty="0">
                        <a:latin typeface="Neo Sans Intel" pitchFamily="34" charset="0"/>
                        <a:cs typeface="Arial" pitchFamily="34" charset="0"/>
                      </a:endParaRPr>
                    </a:p>
                  </a:txBody>
                  <a:tcPr>
                    <a:solidFill>
                      <a:schemeClr val="tx2">
                        <a:lumMod val="40000"/>
                        <a:lumOff val="60000"/>
                      </a:schemeClr>
                    </a:solidFill>
                  </a:tcPr>
                </a:tc>
              </a:tr>
              <a:tr h="304800">
                <a:tc>
                  <a:txBody>
                    <a:bodyPr/>
                    <a:lstStyle/>
                    <a:p>
                      <a:r>
                        <a:rPr lang="en-US" sz="1200" dirty="0" smtClean="0">
                          <a:latin typeface="Neo Sans Intel" pitchFamily="34" charset="0"/>
                          <a:cs typeface="Arial" pitchFamily="34" charset="0"/>
                        </a:rPr>
                        <a:t>Higgs boson </a:t>
                      </a:r>
                      <a:r>
                        <a:rPr lang="en-US" sz="1000" dirty="0" smtClean="0">
                          <a:latin typeface="Neo Sans Intel" pitchFamily="34" charset="0"/>
                          <a:cs typeface="Arial" pitchFamily="34" charset="0"/>
                        </a:rPr>
                        <a:t>(all;</a:t>
                      </a:r>
                      <a:r>
                        <a:rPr lang="en-US" sz="1000" baseline="0" dirty="0" smtClean="0">
                          <a:latin typeface="Neo Sans Intel" pitchFamily="34" charset="0"/>
                          <a:cs typeface="Arial" pitchFamily="34" charset="0"/>
                        </a:rPr>
                        <a:t> </a:t>
                      </a:r>
                      <a:r>
                        <a:rPr lang="en-US" sz="1000" dirty="0" err="1" smtClean="0">
                          <a:latin typeface="Neo Sans Intel" pitchFamily="34" charset="0"/>
                          <a:cs typeface="Arial" pitchFamily="34" charset="0"/>
                        </a:rPr>
                        <a:t>m</a:t>
                      </a:r>
                      <a:r>
                        <a:rPr lang="en-US" sz="1000" i="1" baseline="-25000" dirty="0" err="1" smtClean="0">
                          <a:latin typeface="Neo Sans Intel" pitchFamily="34" charset="0"/>
                          <a:cs typeface="Arial" pitchFamily="34" charset="0"/>
                        </a:rPr>
                        <a:t>H</a:t>
                      </a:r>
                      <a:r>
                        <a:rPr lang="en-US" sz="1000" dirty="0" smtClean="0">
                          <a:latin typeface="Neo Sans Intel" pitchFamily="34" charset="0"/>
                          <a:cs typeface="Arial" pitchFamily="34" charset="0"/>
                        </a:rPr>
                        <a:t> = 120GeV)</a:t>
                      </a:r>
                      <a:r>
                        <a:rPr lang="en-US" sz="1100" dirty="0" smtClean="0">
                          <a:latin typeface="Neo Sans Intel" pitchFamily="34" charset="0"/>
                          <a:cs typeface="Arial" pitchFamily="34" charset="0"/>
                        </a:rPr>
                        <a:t> </a:t>
                      </a:r>
                      <a:endParaRPr lang="en-US" sz="1100" dirty="0">
                        <a:latin typeface="Neo Sans Intel" pitchFamily="34" charset="0"/>
                        <a:cs typeface="Arial" pitchFamily="34" charset="0"/>
                      </a:endParaRPr>
                    </a:p>
                  </a:txBody>
                  <a:tcPr>
                    <a:solidFill>
                      <a:schemeClr val="bg2">
                        <a:lumMod val="20000"/>
                        <a:lumOff val="80000"/>
                      </a:schemeClr>
                    </a:solidFill>
                  </a:tcPr>
                </a:tc>
                <a:tc>
                  <a:txBody>
                    <a:bodyPr/>
                    <a:lstStyle/>
                    <a:p>
                      <a:pPr algn="ctr"/>
                      <a:r>
                        <a:rPr lang="en-US" sz="1200" baseline="0" dirty="0" smtClean="0">
                          <a:latin typeface="Neo Sans Intel" pitchFamily="34" charset="0"/>
                          <a:cs typeface="Arial" pitchFamily="34" charset="0"/>
                        </a:rPr>
                        <a:t> 0.04</a:t>
                      </a:r>
                      <a:endParaRPr lang="en-US" sz="1200" dirty="0">
                        <a:latin typeface="Neo Sans Intel" pitchFamily="34" charset="0"/>
                        <a:cs typeface="Arial" pitchFamily="34" charset="0"/>
                      </a:endParaRPr>
                    </a:p>
                  </a:txBody>
                  <a:tcPr>
                    <a:solidFill>
                      <a:schemeClr val="bg2">
                        <a:lumMod val="20000"/>
                        <a:lumOff val="80000"/>
                      </a:schemeClr>
                    </a:solidFill>
                  </a:tcPr>
                </a:tc>
              </a:tr>
              <a:tr h="304800">
                <a:tc>
                  <a:txBody>
                    <a:bodyPr/>
                    <a:lstStyle/>
                    <a:p>
                      <a:r>
                        <a:rPr lang="en-US" sz="1200" dirty="0" smtClean="0">
                          <a:latin typeface="Neo Sans Intel" pitchFamily="34" charset="0"/>
                          <a:cs typeface="Arial" pitchFamily="34" charset="0"/>
                        </a:rPr>
                        <a:t>Higgs boson </a:t>
                      </a:r>
                      <a:r>
                        <a:rPr lang="en-US" sz="1000" dirty="0" smtClean="0">
                          <a:latin typeface="Neo Sans Intel" pitchFamily="34" charset="0"/>
                          <a:cs typeface="Arial" pitchFamily="34" charset="0"/>
                        </a:rPr>
                        <a:t>(simple signatures)</a:t>
                      </a:r>
                      <a:endParaRPr lang="en-US" sz="1100" dirty="0">
                        <a:latin typeface="Neo Sans Intel" pitchFamily="34" charset="0"/>
                        <a:cs typeface="Arial" pitchFamily="34" charset="0"/>
                      </a:endParaRPr>
                    </a:p>
                  </a:txBody>
                  <a:tcPr>
                    <a:solidFill>
                      <a:schemeClr val="tx2">
                        <a:lumMod val="40000"/>
                        <a:lumOff val="60000"/>
                      </a:schemeClr>
                    </a:solidFill>
                  </a:tcPr>
                </a:tc>
                <a:tc>
                  <a:txBody>
                    <a:bodyPr/>
                    <a:lstStyle/>
                    <a:p>
                      <a:pPr algn="ctr"/>
                      <a:r>
                        <a:rPr lang="en-US" sz="1200" dirty="0" smtClean="0">
                          <a:latin typeface="Neo Sans Intel" pitchFamily="34" charset="0"/>
                          <a:cs typeface="Arial" pitchFamily="34" charset="0"/>
                        </a:rPr>
                        <a:t>0.0003</a:t>
                      </a:r>
                      <a:endParaRPr lang="en-US" sz="1200" dirty="0">
                        <a:latin typeface="Neo Sans Intel" pitchFamily="34" charset="0"/>
                        <a:cs typeface="Arial" pitchFamily="34" charset="0"/>
                      </a:endParaRPr>
                    </a:p>
                  </a:txBody>
                  <a:tcPr>
                    <a:solidFill>
                      <a:schemeClr val="tx2">
                        <a:lumMod val="40000"/>
                        <a:lumOff val="60000"/>
                      </a:schemeClr>
                    </a:solidFill>
                  </a:tcPr>
                </a:tc>
              </a:tr>
              <a:tr h="304800">
                <a:tc>
                  <a:txBody>
                    <a:bodyPr/>
                    <a:lstStyle/>
                    <a:p>
                      <a:r>
                        <a:rPr lang="en-US" sz="1200" dirty="0" smtClean="0">
                          <a:latin typeface="Neo Sans Intel" pitchFamily="34" charset="0"/>
                          <a:cs typeface="Arial" pitchFamily="34" charset="0"/>
                        </a:rPr>
                        <a:t>Black</a:t>
                      </a:r>
                      <a:r>
                        <a:rPr lang="en-US" sz="1200" baseline="0" dirty="0" smtClean="0">
                          <a:latin typeface="Neo Sans Intel" pitchFamily="34" charset="0"/>
                          <a:cs typeface="Arial" pitchFamily="34" charset="0"/>
                        </a:rPr>
                        <a:t> Hole </a:t>
                      </a:r>
                      <a:r>
                        <a:rPr lang="en-US" sz="1000" baseline="0" dirty="0" smtClean="0">
                          <a:latin typeface="Neo Sans Intel" pitchFamily="34" charset="0"/>
                          <a:cs typeface="Arial" pitchFamily="34" charset="0"/>
                        </a:rPr>
                        <a:t>(certain properties)</a:t>
                      </a:r>
                      <a:endParaRPr lang="en-US" sz="1000" dirty="0">
                        <a:latin typeface="Neo Sans Intel" pitchFamily="34" charset="0"/>
                        <a:cs typeface="Arial" pitchFamily="34" charset="0"/>
                      </a:endParaRPr>
                    </a:p>
                  </a:txBody>
                  <a:tcPr>
                    <a:solidFill>
                      <a:schemeClr val="bg2">
                        <a:lumMod val="20000"/>
                        <a:lumOff val="80000"/>
                      </a:schemeClr>
                    </a:solidFill>
                  </a:tcPr>
                </a:tc>
                <a:tc>
                  <a:txBody>
                    <a:bodyPr/>
                    <a:lstStyle/>
                    <a:p>
                      <a:pPr algn="ctr"/>
                      <a:r>
                        <a:rPr lang="en-US" sz="1200" dirty="0" smtClean="0">
                          <a:latin typeface="Neo Sans Intel" pitchFamily="34" charset="0"/>
                          <a:cs typeface="Arial" pitchFamily="34" charset="0"/>
                        </a:rPr>
                        <a:t>0.0001</a:t>
                      </a:r>
                      <a:endParaRPr lang="en-US" sz="1200" dirty="0">
                        <a:latin typeface="Neo Sans Intel" pitchFamily="34" charset="0"/>
                        <a:cs typeface="Arial" pitchFamily="34" charset="0"/>
                      </a:endParaRPr>
                    </a:p>
                  </a:txBody>
                  <a:tcPr>
                    <a:solidFill>
                      <a:schemeClr val="bg2">
                        <a:lumMod val="20000"/>
                        <a:lumOff val="80000"/>
                      </a:schemeClr>
                    </a:solidFill>
                  </a:tcPr>
                </a:tc>
              </a:tr>
            </a:tbl>
          </a:graphicData>
        </a:graphic>
      </p:graphicFrame>
    </p:spTree>
    <p:extLst>
      <p:ext uri="{BB962C8B-B14F-4D97-AF65-F5344CB8AC3E}">
        <p14:creationId xmlns:p14="http://schemas.microsoft.com/office/powerpoint/2010/main" val="160642649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Defeating the data-torrent</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err="1" smtClean="0"/>
              <a:t>Thresholding</a:t>
            </a:r>
            <a:r>
              <a:rPr lang="en-US" dirty="0" smtClean="0"/>
              <a:t> and tight encoding </a:t>
            </a:r>
          </a:p>
          <a:p>
            <a:pPr marL="514350" indent="-514350">
              <a:buFont typeface="+mj-lt"/>
              <a:buAutoNum type="arabicPeriod"/>
            </a:pPr>
            <a:r>
              <a:rPr lang="en-US" dirty="0" smtClean="0"/>
              <a:t>Real-time selection based on partial information</a:t>
            </a:r>
          </a:p>
          <a:p>
            <a:pPr marL="514350" indent="-514350">
              <a:buFont typeface="+mj-lt"/>
              <a:buAutoNum type="arabicPeriod"/>
            </a:pPr>
            <a:r>
              <a:rPr lang="en-US" dirty="0" smtClean="0"/>
              <a:t>Final selection using full information of the collisions</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5" name="TextBox 4"/>
          <p:cNvSpPr txBox="1"/>
          <p:nvPr/>
        </p:nvSpPr>
        <p:spPr>
          <a:xfrm>
            <a:off x="381000" y="4785607"/>
            <a:ext cx="7408095" cy="914400"/>
          </a:xfrm>
          <a:prstGeom prst="rect">
            <a:avLst/>
          </a:prstGeom>
          <a:noFill/>
        </p:spPr>
        <p:txBody>
          <a:bodyPr wrap="none" rtlCol="0">
            <a:normAutofit/>
          </a:bodyPr>
          <a:lstStyle/>
          <a:p>
            <a:r>
              <a:rPr lang="en-US" sz="2000" dirty="0" smtClean="0">
                <a:latin typeface="Neo Sans Intel" pitchFamily="34" charset="0"/>
              </a:rPr>
              <a:t>These selection systems are called “Triggers” in high energy physics</a:t>
            </a:r>
          </a:p>
        </p:txBody>
      </p:sp>
      <p:sp>
        <p:nvSpPr>
          <p:cNvPr id="6" name="Slide Number Placeholder 5"/>
          <p:cNvSpPr>
            <a:spLocks noGrp="1"/>
          </p:cNvSpPr>
          <p:nvPr>
            <p:ph type="sldNum" sz="quarter" idx="11"/>
          </p:nvPr>
        </p:nvSpPr>
        <p:spPr/>
        <p:txBody>
          <a:bodyPr/>
          <a:lstStyle/>
          <a:p>
            <a:fld id="{997F593E-4D65-AC44-A603-FB3151009ECD}" type="slidenum">
              <a:rPr lang="en-US" smtClean="0"/>
              <a:pPr/>
              <a:t>18</a:t>
            </a:fld>
            <a:endParaRPr lang="en-US" dirty="0"/>
          </a:p>
        </p:txBody>
      </p:sp>
    </p:spTree>
    <p:extLst>
      <p:ext uri="{BB962C8B-B14F-4D97-AF65-F5344CB8AC3E}">
        <p14:creationId xmlns:p14="http://schemas.microsoft.com/office/powerpoint/2010/main" val="260869437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Collisions in motion </a:t>
            </a:r>
            <a:r>
              <a:rPr lang="en-US" dirty="0" smtClean="0">
                <a:sym typeface="Wingdings"/>
              </a:rPr>
              <a:t></a:t>
            </a:r>
            <a:endParaRPr lang="en-US" dirty="0"/>
          </a:p>
        </p:txBody>
      </p:sp>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5" name="Slide Number Placeholder 4"/>
          <p:cNvSpPr>
            <a:spLocks noGrp="1"/>
          </p:cNvSpPr>
          <p:nvPr>
            <p:ph type="sldNum" sz="quarter" idx="11"/>
          </p:nvPr>
        </p:nvSpPr>
        <p:spPr/>
        <p:txBody>
          <a:bodyPr/>
          <a:lstStyle/>
          <a:p>
            <a:fld id="{997F593E-4D65-AC44-A603-FB3151009ECD}" type="slidenum">
              <a:rPr lang="en-US" smtClean="0"/>
              <a:pPr/>
              <a:t>19</a:t>
            </a:fld>
            <a:endParaRPr lang="en-US" dirty="0"/>
          </a:p>
        </p:txBody>
      </p:sp>
      <p:pic>
        <p:nvPicPr>
          <p:cNvPr id="8" name="CERN-VIDEORUSH-2014-050-002-3000-kbps-1280x720-audio-64-kbps-stereo.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6"/>
          <a:stretch>
            <a:fillRect/>
          </a:stretch>
        </p:blipFill>
        <p:spPr>
          <a:xfrm>
            <a:off x="25430" y="1067762"/>
            <a:ext cx="9093140" cy="5115811"/>
          </a:xfrm>
        </p:spPr>
      </p:pic>
      <p:pic>
        <p:nvPicPr>
          <p:cNvPr id="9" name="12 What a Wonderful World.m4a">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4165600" y="3022600"/>
            <a:ext cx="812800" cy="812800"/>
          </a:xfrm>
          <a:prstGeom prst="rect">
            <a:avLst/>
          </a:prstGeom>
        </p:spPr>
      </p:pic>
    </p:spTree>
    <p:extLst>
      <p:ext uri="{BB962C8B-B14F-4D97-AF65-F5344CB8AC3E}">
        <p14:creationId xmlns:p14="http://schemas.microsoft.com/office/powerpoint/2010/main" val="532089372"/>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30705" fill="hold"/>
                                        <p:tgtEl>
                                          <p:spTgt spid="9"/>
                                        </p:tgtEl>
                                      </p:cBhvr>
                                    </p:cmd>
                                  </p:childTnLst>
                                </p:cTn>
                              </p:par>
                            </p:childTnLst>
                          </p:cTn>
                        </p:par>
                      </p:childTnLst>
                    </p:cTn>
                  </p:par>
                </p:childTnLst>
              </p:cTn>
              <p:nextCondLst>
                <p:cond evt="onClick" delay="0">
                  <p:tgtEl>
                    <p:spTgt spid="9"/>
                  </p:tgtEl>
                </p:cond>
              </p:nextCondLst>
            </p:seq>
            <p:audio>
              <p:cMediaNode vol="80000">
                <p:cTn id="13"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9129"/>
            <a:ext cx="7470648" cy="634229"/>
          </a:xfrm>
        </p:spPr>
        <p:txBody>
          <a:bodyPr>
            <a:normAutofit fontScale="90000"/>
          </a:bodyPr>
          <a:lstStyle/>
          <a:p>
            <a:r>
              <a:rPr lang="en-GB" dirty="0" smtClean="0"/>
              <a:t>Fundamental questions…</a:t>
            </a:r>
            <a:endParaRPr lang="en-GB" dirty="0"/>
          </a:p>
        </p:txBody>
      </p:sp>
      <p:pic>
        <p:nvPicPr>
          <p:cNvPr id="5" name="Picture 4"/>
          <p:cNvPicPr>
            <a:picLocks noChangeAspect="1"/>
          </p:cNvPicPr>
          <p:nvPr/>
        </p:nvPicPr>
        <p:blipFill>
          <a:blip r:embed="rId2"/>
          <a:stretch>
            <a:fillRect/>
          </a:stretch>
        </p:blipFill>
        <p:spPr>
          <a:xfrm>
            <a:off x="0" y="743358"/>
            <a:ext cx="5257515" cy="3417385"/>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5331" y="2937456"/>
            <a:ext cx="4388669" cy="3920544"/>
          </a:xfrm>
          <a:prstGeom prst="rect">
            <a:avLst/>
          </a:prstGeom>
        </p:spPr>
      </p:pic>
      <p:sp>
        <p:nvSpPr>
          <p:cNvPr id="7" name="TextBox 6"/>
          <p:cNvSpPr txBox="1"/>
          <p:nvPr/>
        </p:nvSpPr>
        <p:spPr>
          <a:xfrm>
            <a:off x="5288335" y="743358"/>
            <a:ext cx="3855665" cy="1692771"/>
          </a:xfrm>
          <a:prstGeom prst="rect">
            <a:avLst/>
          </a:prstGeom>
          <a:noFill/>
        </p:spPr>
        <p:txBody>
          <a:bodyPr wrap="square" rtlCol="0">
            <a:spAutoFit/>
          </a:bodyPr>
          <a:lstStyle/>
          <a:p>
            <a:pPr marL="285750" indent="-285750">
              <a:buFont typeface="Arial"/>
              <a:buChar char="•"/>
            </a:pPr>
            <a:r>
              <a:rPr lang="en-GB" sz="1600" dirty="0" smtClean="0">
                <a:latin typeface="Calibri"/>
                <a:cs typeface="Calibri"/>
              </a:rPr>
              <a:t>How to explain that particles have mass?</a:t>
            </a:r>
          </a:p>
          <a:p>
            <a:pPr marL="742950" lvl="1" indent="-285750">
              <a:buFont typeface="Arial"/>
              <a:buChar char="•"/>
            </a:pPr>
            <a:r>
              <a:rPr lang="en-GB" sz="1400" dirty="0" smtClean="0">
                <a:latin typeface="Calibri"/>
                <a:cs typeface="Calibri"/>
              </a:rPr>
              <a:t>Theories and accumulating experimental data…getting close</a:t>
            </a:r>
          </a:p>
          <a:p>
            <a:pPr marL="285750" indent="-285750">
              <a:buFont typeface="Arial"/>
              <a:buChar char="•"/>
            </a:pPr>
            <a:endParaRPr lang="en-GB" sz="1600" dirty="0" smtClean="0">
              <a:latin typeface="Calibri"/>
              <a:cs typeface="Calibri"/>
            </a:endParaRPr>
          </a:p>
          <a:p>
            <a:pPr marL="285750" indent="-285750">
              <a:buFont typeface="Arial"/>
              <a:buChar char="•"/>
            </a:pPr>
            <a:r>
              <a:rPr lang="en-GB" sz="1600" dirty="0" smtClean="0">
                <a:latin typeface="Calibri"/>
                <a:cs typeface="Calibri"/>
              </a:rPr>
              <a:t>What is 96% of the Universe made of?</a:t>
            </a:r>
          </a:p>
          <a:p>
            <a:pPr marL="742950" lvl="1" indent="-285750">
              <a:buFont typeface="Arial"/>
              <a:buChar char="•"/>
            </a:pPr>
            <a:r>
              <a:rPr lang="en-GB" sz="1400" dirty="0" smtClean="0">
                <a:latin typeface="Calibri"/>
                <a:cs typeface="Calibri"/>
              </a:rPr>
              <a:t>We only observe 4% of the apparent mass</a:t>
            </a:r>
            <a:endParaRPr lang="en-GB" sz="1400" dirty="0">
              <a:latin typeface="Calibri"/>
              <a:cs typeface="Calibri"/>
            </a:endParaRPr>
          </a:p>
        </p:txBody>
      </p:sp>
      <p:sp>
        <p:nvSpPr>
          <p:cNvPr id="8" name="TextBox 7"/>
          <p:cNvSpPr txBox="1"/>
          <p:nvPr/>
        </p:nvSpPr>
        <p:spPr>
          <a:xfrm>
            <a:off x="0" y="4160743"/>
            <a:ext cx="4755331" cy="1723549"/>
          </a:xfrm>
          <a:prstGeom prst="rect">
            <a:avLst/>
          </a:prstGeom>
          <a:noFill/>
        </p:spPr>
        <p:txBody>
          <a:bodyPr wrap="square" rtlCol="0">
            <a:spAutoFit/>
          </a:bodyPr>
          <a:lstStyle/>
          <a:p>
            <a:pPr marL="285750" indent="-285750">
              <a:buFont typeface="Arial"/>
              <a:buChar char="•"/>
            </a:pPr>
            <a:r>
              <a:rPr lang="en-GB" sz="1600" dirty="0" smtClean="0">
                <a:latin typeface="Calibri"/>
                <a:cs typeface="Calibri"/>
              </a:rPr>
              <a:t>Where is all the anti-matter?</a:t>
            </a:r>
          </a:p>
          <a:p>
            <a:pPr marL="742950" lvl="1" indent="-285750">
              <a:buFont typeface="Arial"/>
              <a:buChar char="•"/>
            </a:pPr>
            <a:r>
              <a:rPr lang="en-GB" sz="1400" dirty="0" smtClean="0">
                <a:latin typeface="Calibri"/>
                <a:cs typeface="Calibri"/>
              </a:rPr>
              <a:t>Why is Nature not symmetric?</a:t>
            </a:r>
          </a:p>
          <a:p>
            <a:pPr marL="285750" indent="-285750">
              <a:buFont typeface="Arial"/>
              <a:buChar char="•"/>
            </a:pPr>
            <a:endParaRPr lang="en-GB" sz="1600" dirty="0" smtClean="0">
              <a:latin typeface="Calibri"/>
              <a:cs typeface="Calibri"/>
            </a:endParaRPr>
          </a:p>
          <a:p>
            <a:pPr marL="285750" indent="-285750">
              <a:buFont typeface="Arial"/>
              <a:buChar char="•"/>
            </a:pPr>
            <a:r>
              <a:rPr lang="en-GB" sz="1600" dirty="0" smtClean="0">
                <a:latin typeface="Calibri"/>
                <a:cs typeface="Calibri"/>
              </a:rPr>
              <a:t>What was the state of matter just after the Big Bang?</a:t>
            </a:r>
          </a:p>
          <a:p>
            <a:pPr marL="742950" lvl="1" indent="-285750">
              <a:buFont typeface="Arial"/>
              <a:buChar char="•"/>
            </a:pPr>
            <a:r>
              <a:rPr lang="en-GB" sz="1400" dirty="0" smtClean="0">
                <a:latin typeface="Calibri"/>
                <a:cs typeface="Calibri"/>
              </a:rPr>
              <a:t>“Soup” of quarks and gluons before they condensed into matter?</a:t>
            </a:r>
            <a:endParaRPr lang="en-GB" sz="1400" dirty="0">
              <a:latin typeface="Calibri"/>
              <a:cs typeface="Calibri"/>
            </a:endParaRPr>
          </a:p>
        </p:txBody>
      </p:sp>
      <p:sp>
        <p:nvSpPr>
          <p:cNvPr id="10" name="Slide Number Placeholder 9"/>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2</a:t>
            </a:fld>
            <a:endParaRPr lang="en-US" dirty="0"/>
          </a:p>
        </p:txBody>
      </p:sp>
      <p:sp>
        <p:nvSpPr>
          <p:cNvPr id="2" name="Footer Placeholder 1"/>
          <p:cNvSpPr>
            <a:spLocks noGrp="1"/>
          </p:cNvSpPr>
          <p:nvPr>
            <p:ph type="ftr" sz="quarter" idx="10"/>
          </p:nvPr>
        </p:nvSpPr>
        <p:spPr/>
        <p:txBody>
          <a:bodyPr/>
          <a:lstStyle/>
          <a:p>
            <a:r>
              <a:rPr lang="en-US" smtClean="0"/>
              <a:t>IHST 2016 - Computing at CERN - Niko Neufeld CERN/EP</a:t>
            </a:r>
            <a:endParaRPr lang="en-US" dirty="0"/>
          </a:p>
        </p:txBody>
      </p:sp>
    </p:spTree>
    <p:extLst>
      <p:ext uri="{BB962C8B-B14F-4D97-AF65-F5344CB8AC3E}">
        <p14:creationId xmlns:p14="http://schemas.microsoft.com/office/powerpoint/2010/main" val="317973722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
            </a:r>
            <a:br>
              <a:rPr lang="en-US" dirty="0" smtClean="0"/>
            </a:br>
            <a:r>
              <a:rPr lang="en-US" dirty="0" smtClean="0"/>
              <a:t>The first level trigger</a:t>
            </a:r>
            <a:endParaRPr lang="en-US" dirty="0"/>
          </a:p>
        </p:txBody>
      </p:sp>
    </p:spTree>
    <p:extLst>
      <p:ext uri="{BB962C8B-B14F-4D97-AF65-F5344CB8AC3E}">
        <p14:creationId xmlns:p14="http://schemas.microsoft.com/office/powerpoint/2010/main" val="305821810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7" name="Picture 12" descr="atlas-trigger.jpg"/>
          <p:cNvPicPr>
            <a:picLocks noChangeAspect="1"/>
          </p:cNvPicPr>
          <p:nvPr/>
        </p:nvPicPr>
        <p:blipFill>
          <a:blip r:embed="rId3">
            <a:alphaModFix amt="34000"/>
            <a:extLst>
              <a:ext uri="{28A0092B-C50C-407E-A947-70E740481C1C}">
                <a14:useLocalDpi xmlns:a14="http://schemas.microsoft.com/office/drawing/2010/main" val="0"/>
              </a:ext>
            </a:extLst>
          </a:blip>
          <a:srcRect/>
          <a:stretch>
            <a:fillRect/>
          </a:stretch>
        </p:blipFill>
        <p:spPr bwMode="auto">
          <a:xfrm>
            <a:off x="137432" y="2605855"/>
            <a:ext cx="2060654" cy="2746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4" name="Title 1"/>
          <p:cNvSpPr>
            <a:spLocks noGrp="1"/>
          </p:cNvSpPr>
          <p:nvPr>
            <p:ph type="title"/>
          </p:nvPr>
        </p:nvSpPr>
        <p:spPr>
          <a:xfrm>
            <a:off x="381000" y="175759"/>
            <a:ext cx="8382000" cy="620683"/>
          </a:xfrm>
        </p:spPr>
        <p:txBody>
          <a:bodyPr/>
          <a:lstStyle/>
          <a:p>
            <a:pPr eaLnBrk="1" hangingPunct="1"/>
            <a:r>
              <a:rPr lang="en-US" altLang="en-US" sz="4400" dirty="0" smtClean="0"/>
              <a:t>Selection based on partial information</a:t>
            </a:r>
          </a:p>
        </p:txBody>
      </p:sp>
      <p:sp>
        <p:nvSpPr>
          <p:cNvPr id="23555" name="Footer Placeholder 3"/>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charset="0"/>
                <a:ea typeface="MS Pゴシック" pitchFamily="-92" charset="-128"/>
              </a:defRPr>
            </a:lvl1pPr>
            <a:lvl2pPr marL="37931725" indent="-37474525" eaLnBrk="0" hangingPunct="0">
              <a:defRPr sz="2400">
                <a:solidFill>
                  <a:schemeClr val="tx1"/>
                </a:solidFill>
                <a:latin typeface="Century Gothic" charset="0"/>
                <a:ea typeface="MS Pゴシック" pitchFamily="-92" charset="-128"/>
              </a:defRPr>
            </a:lvl2pPr>
            <a:lvl3pPr eaLnBrk="0" hangingPunct="0">
              <a:defRPr sz="2400">
                <a:solidFill>
                  <a:schemeClr val="tx1"/>
                </a:solidFill>
                <a:latin typeface="Century Gothic" charset="0"/>
                <a:ea typeface="MS Pゴシック" pitchFamily="-92" charset="-128"/>
              </a:defRPr>
            </a:lvl3pPr>
            <a:lvl4pPr eaLnBrk="0" hangingPunct="0">
              <a:defRPr sz="2400">
                <a:solidFill>
                  <a:schemeClr val="tx1"/>
                </a:solidFill>
                <a:latin typeface="Century Gothic" charset="0"/>
                <a:ea typeface="MS Pゴシック" pitchFamily="-92" charset="-128"/>
              </a:defRPr>
            </a:lvl4pPr>
            <a:lvl5pPr eaLnBrk="0" hangingPunct="0">
              <a:defRPr sz="2400">
                <a:solidFill>
                  <a:schemeClr val="tx1"/>
                </a:solidFill>
                <a:latin typeface="Century Gothic" charset="0"/>
                <a:ea typeface="MS Pゴシック" pitchFamily="-92" charset="-128"/>
              </a:defRPr>
            </a:lvl5pPr>
            <a:lvl6pPr marL="457200" eaLnBrk="0" fontAlgn="base" hangingPunct="0">
              <a:spcBef>
                <a:spcPct val="0"/>
              </a:spcBef>
              <a:spcAft>
                <a:spcPct val="0"/>
              </a:spcAft>
              <a:defRPr sz="2400">
                <a:solidFill>
                  <a:schemeClr val="tx1"/>
                </a:solidFill>
                <a:latin typeface="Century Gothic" charset="0"/>
                <a:ea typeface="MS Pゴシック" pitchFamily="-92" charset="-128"/>
              </a:defRPr>
            </a:lvl6pPr>
            <a:lvl7pPr marL="914400" eaLnBrk="0" fontAlgn="base" hangingPunct="0">
              <a:spcBef>
                <a:spcPct val="0"/>
              </a:spcBef>
              <a:spcAft>
                <a:spcPct val="0"/>
              </a:spcAft>
              <a:defRPr sz="2400">
                <a:solidFill>
                  <a:schemeClr val="tx1"/>
                </a:solidFill>
                <a:latin typeface="Century Gothic" charset="0"/>
                <a:ea typeface="MS Pゴシック" pitchFamily="-92" charset="-128"/>
              </a:defRPr>
            </a:lvl7pPr>
            <a:lvl8pPr marL="1371600" eaLnBrk="0" fontAlgn="base" hangingPunct="0">
              <a:spcBef>
                <a:spcPct val="0"/>
              </a:spcBef>
              <a:spcAft>
                <a:spcPct val="0"/>
              </a:spcAft>
              <a:defRPr sz="2400">
                <a:solidFill>
                  <a:schemeClr val="tx1"/>
                </a:solidFill>
                <a:latin typeface="Century Gothic" charset="0"/>
                <a:ea typeface="MS Pゴシック" pitchFamily="-92" charset="-128"/>
              </a:defRPr>
            </a:lvl8pPr>
            <a:lvl9pPr marL="1828800" eaLnBrk="0" fontAlgn="base" hangingPunct="0">
              <a:spcBef>
                <a:spcPct val="0"/>
              </a:spcBef>
              <a:spcAft>
                <a:spcPct val="0"/>
              </a:spcAft>
              <a:defRPr sz="2400">
                <a:solidFill>
                  <a:schemeClr val="tx1"/>
                </a:solidFill>
                <a:latin typeface="Century Gothic" charset="0"/>
                <a:ea typeface="MS Pゴシック" pitchFamily="-92" charset="-128"/>
              </a:defRPr>
            </a:lvl9pPr>
          </a:lstStyle>
          <a:p>
            <a:pPr eaLnBrk="1" hangingPunct="1"/>
            <a:r>
              <a:rPr lang="en-US" altLang="en-US" sz="1000" smtClean="0"/>
              <a:t>IHST 2016 - Computing at CERN - Niko Neufeld CERN/EP</a:t>
            </a:r>
            <a:endParaRPr lang="en-US" altLang="en-US" sz="1000"/>
          </a:p>
        </p:txBody>
      </p:sp>
      <p:pic>
        <p:nvPicPr>
          <p:cNvPr id="23556" name="Content Placeholder 5" descr="atlas-trigger-board.jpg"/>
          <p:cNvPicPr>
            <a:picLocks noChangeAspect="1"/>
          </p:cNvPicPr>
          <p:nvPr/>
        </p:nvPicPr>
        <p:blipFill>
          <a:blip r:embed="rId4">
            <a:extLst>
              <a:ext uri="{28A0092B-C50C-407E-A947-70E740481C1C}">
                <a14:useLocalDpi xmlns:a14="http://schemas.microsoft.com/office/drawing/2010/main" val="0"/>
              </a:ext>
            </a:extLst>
          </a:blip>
          <a:srcRect l="2704" t="5299" r="3952" b="1405"/>
          <a:stretch>
            <a:fillRect/>
          </a:stretch>
        </p:blipFill>
        <p:spPr bwMode="auto">
          <a:xfrm>
            <a:off x="2925935" y="1280646"/>
            <a:ext cx="2494911" cy="1629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Content Placeholder 13"/>
          <p:cNvSpPr>
            <a:spLocks noGrp="1"/>
          </p:cNvSpPr>
          <p:nvPr>
            <p:ph idx="1"/>
          </p:nvPr>
        </p:nvSpPr>
        <p:spPr>
          <a:xfrm>
            <a:off x="5565775" y="1511300"/>
            <a:ext cx="3379788" cy="4916488"/>
          </a:xfrm>
        </p:spPr>
        <p:txBody>
          <a:bodyPr>
            <a:normAutofit fontScale="92500" lnSpcReduction="20000"/>
          </a:bodyPr>
          <a:lstStyle/>
          <a:p>
            <a:pPr indent="179388" eaLnBrk="1" hangingPunct="1"/>
            <a:r>
              <a:rPr lang="en-US" altLang="en-US" sz="2500" dirty="0" smtClean="0"/>
              <a:t> A combination of (radiation hard) ASICs and FPGAs process data of “simple” sub-systems with “few” O(10000) channels in real-time</a:t>
            </a:r>
          </a:p>
          <a:p>
            <a:pPr lvl="1" indent="179388"/>
            <a:r>
              <a:rPr lang="en-US" altLang="en-US" sz="2100" dirty="0" smtClean="0"/>
              <a:t>Other channels need to buffer data on the detector</a:t>
            </a:r>
          </a:p>
          <a:p>
            <a:pPr indent="179388" eaLnBrk="1" hangingPunct="1"/>
            <a:r>
              <a:rPr lang="en-US" altLang="en-US" sz="2500" dirty="0" smtClean="0"/>
              <a:t>this works only well for “simple” selection criteria</a:t>
            </a:r>
          </a:p>
          <a:p>
            <a:pPr indent="179388" eaLnBrk="1" hangingPunct="1"/>
            <a:r>
              <a:rPr lang="en-US" altLang="en-US" sz="2500" dirty="0" smtClean="0"/>
              <a:t>long-term maintenance issues with custom hardware and low-level firmware</a:t>
            </a:r>
          </a:p>
          <a:p>
            <a:pPr indent="179388" eaLnBrk="1" hangingPunct="1"/>
            <a:r>
              <a:rPr lang="en-US" altLang="en-US" sz="2500" dirty="0" smtClean="0"/>
              <a:t>crude algorithms miss a lot of interesting collisions </a:t>
            </a:r>
          </a:p>
          <a:p>
            <a:pPr indent="179388" eaLnBrk="1" hangingPunct="1"/>
            <a:endParaRPr lang="en-US" altLang="en-US" sz="2500" dirty="0" smtClean="0"/>
          </a:p>
        </p:txBody>
      </p:sp>
      <p:pic>
        <p:nvPicPr>
          <p:cNvPr id="23559" name="Picture 70"/>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8438" y="732998"/>
            <a:ext cx="2790825" cy="2151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7" name="Straight Arrow Connector 16"/>
          <p:cNvCxnSpPr>
            <a:cxnSpLocks noChangeShapeType="1"/>
          </p:cNvCxnSpPr>
          <p:nvPr/>
        </p:nvCxnSpPr>
        <p:spPr bwMode="auto">
          <a:xfrm flipV="1">
            <a:off x="2363788" y="1457325"/>
            <a:ext cx="806450" cy="376238"/>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20" name="Straight Arrow Connector 19"/>
          <p:cNvCxnSpPr>
            <a:cxnSpLocks noChangeShapeType="1"/>
          </p:cNvCxnSpPr>
          <p:nvPr/>
        </p:nvCxnSpPr>
        <p:spPr bwMode="auto">
          <a:xfrm>
            <a:off x="2352675" y="1878013"/>
            <a:ext cx="706438" cy="65087"/>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24" name="Straight Arrow Connector 23"/>
          <p:cNvCxnSpPr>
            <a:cxnSpLocks noChangeShapeType="1"/>
          </p:cNvCxnSpPr>
          <p:nvPr/>
        </p:nvCxnSpPr>
        <p:spPr bwMode="auto">
          <a:xfrm rot="16200000" flipH="1">
            <a:off x="2204244" y="2004219"/>
            <a:ext cx="860425" cy="541337"/>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pic>
        <p:nvPicPr>
          <p:cNvPr id="16" name="Picture 3"/>
          <p:cNvPicPr>
            <a:picLocks noChangeAspect="1" noChangeArrowheads="1"/>
          </p:cNvPicPr>
          <p:nvPr/>
        </p:nvPicPr>
        <p:blipFill>
          <a:blip r:embed="rId6"/>
          <a:srcRect/>
          <a:stretch>
            <a:fillRect/>
          </a:stretch>
        </p:blipFill>
        <p:spPr bwMode="auto">
          <a:xfrm>
            <a:off x="375272" y="3084284"/>
            <a:ext cx="5553646" cy="3312649"/>
          </a:xfrm>
          <a:prstGeom prst="rect">
            <a:avLst/>
          </a:prstGeom>
          <a:noFill/>
          <a:ln w="9525">
            <a:noFill/>
            <a:miter lim="800000"/>
            <a:headEnd/>
            <a:tailEnd/>
          </a:ln>
        </p:spPr>
      </p:pic>
      <p:sp>
        <p:nvSpPr>
          <p:cNvPr id="2" name="Slide Number Placeholder 1"/>
          <p:cNvSpPr>
            <a:spLocks noGrp="1"/>
          </p:cNvSpPr>
          <p:nvPr>
            <p:ph type="sldNum" sz="quarter" idx="11"/>
          </p:nvPr>
        </p:nvSpPr>
        <p:spPr/>
        <p:txBody>
          <a:bodyPr/>
          <a:lstStyle/>
          <a:p>
            <a:fld id="{997F593E-4D65-AC44-A603-FB3151009ECD}" type="slidenum">
              <a:rPr lang="en-US" smtClean="0"/>
              <a:pPr/>
              <a:t>21</a:t>
            </a:fld>
            <a:endParaRPr lang="en-US" dirty="0"/>
          </a:p>
        </p:txBody>
      </p:sp>
    </p:spTree>
    <p:extLst>
      <p:ext uri="{BB962C8B-B14F-4D97-AF65-F5344CB8AC3E}">
        <p14:creationId xmlns:p14="http://schemas.microsoft.com/office/powerpoint/2010/main" val="113093481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latin typeface="Neo Sans Intel Medium" pitchFamily="34" charset="0"/>
              </a:rPr>
              <a:t>Level 1 Trigger</a:t>
            </a:r>
            <a:endParaRPr lang="en-US" b="0" dirty="0">
              <a:latin typeface="Neo Sans Intel Medium" pitchFamily="34" charset="0"/>
            </a:endParaRPr>
          </a:p>
        </p:txBody>
      </p:sp>
      <p:sp>
        <p:nvSpPr>
          <p:cNvPr id="3" name="Content Placeholder 2"/>
          <p:cNvSpPr>
            <a:spLocks noGrp="1"/>
          </p:cNvSpPr>
          <p:nvPr>
            <p:ph idx="1"/>
          </p:nvPr>
        </p:nvSpPr>
        <p:spPr>
          <a:xfrm>
            <a:off x="225632" y="962252"/>
            <a:ext cx="8500176" cy="5189166"/>
          </a:xfrm>
        </p:spPr>
        <p:txBody>
          <a:bodyPr/>
          <a:lstStyle/>
          <a:p>
            <a:r>
              <a:rPr lang="en-US" sz="2800" dirty="0">
                <a:latin typeface="Neo Sans Intel" pitchFamily="34" charset="0"/>
              </a:rPr>
              <a:t>The Level 1 Trigger is implemented in hardware: FPGAs and </a:t>
            </a:r>
            <a:r>
              <a:rPr lang="en-US" sz="2800" dirty="0" smtClean="0">
                <a:latin typeface="Neo Sans Intel" pitchFamily="34" charset="0"/>
              </a:rPr>
              <a:t>ASICs </a:t>
            </a:r>
            <a:r>
              <a:rPr lang="en-US" sz="2800" dirty="0" smtClean="0">
                <a:latin typeface="Neo Sans Intel" pitchFamily="34" charset="0"/>
                <a:sym typeface="Wingdings"/>
              </a:rPr>
              <a:t> difficult / expensive to upgrade or change, maintenance by experts only</a:t>
            </a:r>
            <a:endParaRPr lang="en-US" sz="2800" dirty="0">
              <a:latin typeface="Neo Sans Intel" pitchFamily="34" charset="0"/>
            </a:endParaRPr>
          </a:p>
          <a:p>
            <a:r>
              <a:rPr lang="en-US" sz="2800" dirty="0">
                <a:latin typeface="Neo Sans Intel" pitchFamily="34" charset="0"/>
              </a:rPr>
              <a:t>Decision time: </a:t>
            </a:r>
            <a:r>
              <a:rPr lang="en-US" sz="2800" dirty="0" smtClean="0">
                <a:latin typeface="Neo Sans Intel" pitchFamily="34" charset="0"/>
              </a:rPr>
              <a:t>~ a small number of microseconds</a:t>
            </a:r>
            <a:endParaRPr lang="en-US" sz="2800" dirty="0">
              <a:latin typeface="Neo Sans Intel" pitchFamily="34" charset="0"/>
            </a:endParaRPr>
          </a:p>
          <a:p>
            <a:r>
              <a:rPr lang="en-US" sz="2800" dirty="0" smtClean="0">
                <a:latin typeface="Neo Sans Intel" pitchFamily="34" charset="0"/>
              </a:rPr>
              <a:t>It uses simple, hardware-friendly signatures </a:t>
            </a:r>
            <a:r>
              <a:rPr lang="en-US" sz="2800" dirty="0" smtClean="0">
                <a:latin typeface="Neo Sans Intel" pitchFamily="34" charset="0"/>
                <a:sym typeface="Wingdings"/>
              </a:rPr>
              <a:t> looses interesting collisions</a:t>
            </a:r>
            <a:endParaRPr lang="en-US" sz="2800" dirty="0">
              <a:latin typeface="Neo Sans Intel" pitchFamily="34" charset="0"/>
            </a:endParaRPr>
          </a:p>
          <a:p>
            <a:r>
              <a:rPr lang="en-US" sz="2800" dirty="0">
                <a:latin typeface="Neo Sans Intel" pitchFamily="34" charset="0"/>
              </a:rPr>
              <a:t>Each sub-detector has its own solution, only the uplink is </a:t>
            </a:r>
            <a:r>
              <a:rPr lang="en-US" sz="2800" dirty="0" smtClean="0">
                <a:latin typeface="Neo Sans Intel" pitchFamily="34" charset="0"/>
              </a:rPr>
              <a:t>standardized </a:t>
            </a:r>
            <a:r>
              <a:rPr lang="en-US" sz="2800" dirty="0" smtClean="0">
                <a:latin typeface="Neo Sans Intel" pitchFamily="34" charset="0"/>
                <a:sym typeface="Wingdings"/>
              </a:rPr>
              <a:t> </a:t>
            </a:r>
            <a:endParaRPr lang="en-US" sz="2800" dirty="0">
              <a:latin typeface="Neo Sans Intel" pitchFamily="34" charset="0"/>
            </a:endParaRPr>
          </a:p>
        </p:txBody>
      </p:sp>
      <p:sp>
        <p:nvSpPr>
          <p:cNvPr id="4" name="Footer Placeholder 3"/>
          <p:cNvSpPr>
            <a:spLocks noGrp="1"/>
          </p:cNvSpPr>
          <p:nvPr>
            <p:ph type="ftr" sz="quarter" idx="10"/>
          </p:nvPr>
        </p:nvSpPr>
        <p:spPr/>
        <p:txBody>
          <a:bodyPr/>
          <a:lstStyle/>
          <a:p>
            <a:pPr>
              <a:defRPr/>
            </a:pPr>
            <a:r>
              <a:rPr lang="en-US" smtClean="0"/>
              <a:t>IHST 2016 - Computing at CERN - Niko Neufeld CERN/EP</a:t>
            </a:r>
            <a:endParaRPr lang="en-US"/>
          </a:p>
        </p:txBody>
      </p:sp>
      <p:sp>
        <p:nvSpPr>
          <p:cNvPr id="5" name="Slide Number Placeholder 4"/>
          <p:cNvSpPr>
            <a:spLocks noGrp="1"/>
          </p:cNvSpPr>
          <p:nvPr>
            <p:ph type="sldNum" sz="quarter" idx="4294967295"/>
          </p:nvPr>
        </p:nvSpPr>
        <p:spPr>
          <a:xfrm>
            <a:off x="8505825" y="6553200"/>
            <a:ext cx="501650" cy="258763"/>
          </a:xfrm>
          <a:prstGeom prst="rect">
            <a:avLst/>
          </a:prstGeom>
        </p:spPr>
        <p:txBody>
          <a:bodyPr/>
          <a:lstStyle/>
          <a:p>
            <a:pPr>
              <a:defRPr/>
            </a:pPr>
            <a:fld id="{B24AF377-3FB9-47A3-97B4-ECD8F8073FBE}" type="slidenum">
              <a:rPr lang="en-US" smtClean="0"/>
              <a:pPr>
                <a:defRPr/>
              </a:pPr>
              <a:t>22</a:t>
            </a:fld>
            <a:endParaRPr lang="en-US" dirty="0"/>
          </a:p>
        </p:txBody>
      </p:sp>
    </p:spTree>
    <p:extLst>
      <p:ext uri="{BB962C8B-B14F-4D97-AF65-F5344CB8AC3E}">
        <p14:creationId xmlns:p14="http://schemas.microsoft.com/office/powerpoint/2010/main" val="269725753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Finding </a:t>
            </a:r>
            <a:r>
              <a:rPr lang="en-US" dirty="0" err="1" smtClean="0"/>
              <a:t>Muons</a:t>
            </a:r>
            <a:r>
              <a:rPr lang="en-US" dirty="0" smtClean="0"/>
              <a:t> (2d view)</a:t>
            </a:r>
            <a:endParaRPr lang="en-US" dirty="0"/>
          </a:p>
        </p:txBody>
      </p:sp>
      <p:sp>
        <p:nvSpPr>
          <p:cNvPr id="3" name="Footer Placeholder 2"/>
          <p:cNvSpPr>
            <a:spLocks noGrp="1"/>
          </p:cNvSpPr>
          <p:nvPr>
            <p:ph type="ftr" sz="quarter" idx="10"/>
          </p:nvPr>
        </p:nvSpPr>
        <p:spPr>
          <a:xfrm>
            <a:off x="2539914" y="6356350"/>
            <a:ext cx="4105784" cy="365125"/>
          </a:xfrm>
        </p:spPr>
        <p:txBody>
          <a:bodyPr/>
          <a:lstStyle/>
          <a:p>
            <a:r>
              <a:rPr lang="en-US" smtClean="0"/>
              <a:t>IHST 2016 - Computing at CERN - Niko Neufeld CERN/EP</a:t>
            </a:r>
            <a:endParaRPr lang="en-US" dirty="0"/>
          </a:p>
        </p:txBody>
      </p:sp>
      <p:pic>
        <p:nvPicPr>
          <p:cNvPr id="5" name="Picture 4"/>
          <p:cNvPicPr>
            <a:picLocks noChangeAspect="1"/>
          </p:cNvPicPr>
          <p:nvPr/>
        </p:nvPicPr>
        <p:blipFill rotWithShape="1">
          <a:blip r:embed="rId2"/>
          <a:srcRect l="40047"/>
          <a:stretch/>
        </p:blipFill>
        <p:spPr>
          <a:xfrm>
            <a:off x="1639849" y="894985"/>
            <a:ext cx="6172546" cy="5251624"/>
          </a:xfrm>
          <a:prstGeom prst="rect">
            <a:avLst/>
          </a:prstGeom>
        </p:spPr>
      </p:pic>
      <p:sp>
        <p:nvSpPr>
          <p:cNvPr id="4" name="Slide Number Placeholder 3"/>
          <p:cNvSpPr>
            <a:spLocks noGrp="1"/>
          </p:cNvSpPr>
          <p:nvPr>
            <p:ph type="sldNum" sz="quarter" idx="11"/>
          </p:nvPr>
        </p:nvSpPr>
        <p:spPr/>
        <p:txBody>
          <a:bodyPr/>
          <a:lstStyle/>
          <a:p>
            <a:fld id="{997F593E-4D65-AC44-A603-FB3151009ECD}" type="slidenum">
              <a:rPr lang="en-US" smtClean="0"/>
              <a:pPr/>
              <a:t>23</a:t>
            </a:fld>
            <a:endParaRPr lang="en-US" dirty="0"/>
          </a:p>
        </p:txBody>
      </p:sp>
    </p:spTree>
    <p:extLst>
      <p:ext uri="{BB962C8B-B14F-4D97-AF65-F5344CB8AC3E}">
        <p14:creationId xmlns:p14="http://schemas.microsoft.com/office/powerpoint/2010/main" val="80080844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114300"/>
            <a:ext cx="9144000" cy="6604640"/>
          </a:xfrm>
          <a:prstGeom prst="rect">
            <a:avLst/>
          </a:prstGeom>
        </p:spPr>
      </p:pic>
      <p:sp>
        <p:nvSpPr>
          <p:cNvPr id="5" name="Title 4"/>
          <p:cNvSpPr>
            <a:spLocks noGrp="1"/>
          </p:cNvSpPr>
          <p:nvPr>
            <p:ph type="title"/>
          </p:nvPr>
        </p:nvSpPr>
        <p:spPr>
          <a:xfrm>
            <a:off x="381000" y="230188"/>
            <a:ext cx="8382000" cy="677108"/>
          </a:xfrm>
          <a:solidFill>
            <a:schemeClr val="bg2"/>
          </a:solidFill>
        </p:spPr>
        <p:txBody>
          <a:bodyPr/>
          <a:lstStyle/>
          <a:p>
            <a:r>
              <a:rPr lang="en-US" dirty="0" smtClean="0"/>
              <a:t>Calorimeter data</a:t>
            </a:r>
            <a:endParaRPr lang="en-US" dirty="0"/>
          </a:p>
        </p:txBody>
      </p:sp>
      <p:sp>
        <p:nvSpPr>
          <p:cNvPr id="2" name="Footer Placeholder 1"/>
          <p:cNvSpPr>
            <a:spLocks noGrp="1"/>
          </p:cNvSpPr>
          <p:nvPr>
            <p:ph type="ftr" sz="quarter" idx="10"/>
          </p:nvPr>
        </p:nvSpPr>
        <p:spPr/>
        <p:txBody>
          <a:bodyPr/>
          <a:lstStyle/>
          <a:p>
            <a:r>
              <a:rPr lang="en-US" smtClean="0"/>
              <a:t>IHST 2016 - Computing at CERN - Niko Neufeld CERN/EP</a:t>
            </a:r>
            <a:endParaRPr lang="en-US" dirty="0"/>
          </a:p>
        </p:txBody>
      </p:sp>
      <p:sp>
        <p:nvSpPr>
          <p:cNvPr id="3" name="Slide Number Placeholder 2"/>
          <p:cNvSpPr>
            <a:spLocks noGrp="1"/>
          </p:cNvSpPr>
          <p:nvPr>
            <p:ph type="sldNum" sz="quarter" idx="11"/>
          </p:nvPr>
        </p:nvSpPr>
        <p:spPr/>
        <p:txBody>
          <a:bodyPr/>
          <a:lstStyle/>
          <a:p>
            <a:fld id="{997F593E-4D65-AC44-A603-FB3151009ECD}" type="slidenum">
              <a:rPr lang="en-US" smtClean="0"/>
              <a:pPr/>
              <a:t>24</a:t>
            </a:fld>
            <a:endParaRPr lang="en-US" dirty="0"/>
          </a:p>
        </p:txBody>
      </p:sp>
    </p:spTree>
    <p:extLst>
      <p:ext uri="{BB962C8B-B14F-4D97-AF65-F5344CB8AC3E}">
        <p14:creationId xmlns:p14="http://schemas.microsoft.com/office/powerpoint/2010/main" val="316438132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
            </a:r>
            <a:br>
              <a:rPr lang="en-US" dirty="0" smtClean="0"/>
            </a:br>
            <a:r>
              <a:rPr lang="en-US" dirty="0" smtClean="0"/>
              <a:t>Data Acquisition </a:t>
            </a:r>
            <a:endParaRPr lang="en-US" dirty="0"/>
          </a:p>
        </p:txBody>
      </p:sp>
    </p:spTree>
    <p:extLst>
      <p:ext uri="{BB962C8B-B14F-4D97-AF65-F5344CB8AC3E}">
        <p14:creationId xmlns:p14="http://schemas.microsoft.com/office/powerpoint/2010/main" val="268439718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64257"/>
          </a:xfrm>
        </p:spPr>
        <p:txBody>
          <a:bodyPr/>
          <a:lstStyle/>
          <a:p>
            <a:r>
              <a:rPr lang="en-US" sz="4000" b="0" dirty="0" smtClean="0">
                <a:latin typeface="Neo Sans Intel Medium" pitchFamily="34" charset="0"/>
              </a:rPr>
              <a:t>Data Acquisition (generic example)</a:t>
            </a:r>
            <a:endParaRPr lang="en-US" sz="4000" b="0" dirty="0">
              <a:latin typeface="Neo Sans Intel Medium" pitchFamily="34" charset="0"/>
            </a:endParaRPr>
          </a:p>
        </p:txBody>
      </p:sp>
      <p:sp>
        <p:nvSpPr>
          <p:cNvPr id="4" name="Footer Placeholder 3"/>
          <p:cNvSpPr>
            <a:spLocks noGrp="1"/>
          </p:cNvSpPr>
          <p:nvPr>
            <p:ph type="ftr" sz="quarter" idx="10"/>
          </p:nvPr>
        </p:nvSpPr>
        <p:spPr>
          <a:xfrm>
            <a:off x="2852384" y="6451278"/>
            <a:ext cx="3271837" cy="228600"/>
          </a:xfrm>
        </p:spPr>
        <p:txBody>
          <a:bodyPr/>
          <a:lstStyle/>
          <a:p>
            <a:pPr>
              <a:defRPr/>
            </a:pPr>
            <a:r>
              <a:rPr lang="en-US" smtClean="0"/>
              <a:t>IHST 2016 - Computing at CERN - Niko Neufeld CERN/EP</a:t>
            </a:r>
            <a:endParaRPr lang="en-US" dirty="0"/>
          </a:p>
        </p:txBody>
      </p:sp>
      <p:sp>
        <p:nvSpPr>
          <p:cNvPr id="5" name="Slide Number Placeholder 4"/>
          <p:cNvSpPr>
            <a:spLocks noGrp="1"/>
          </p:cNvSpPr>
          <p:nvPr>
            <p:ph type="sldNum" sz="quarter" idx="4294967295"/>
          </p:nvPr>
        </p:nvSpPr>
        <p:spPr>
          <a:xfrm>
            <a:off x="8505825" y="6553200"/>
            <a:ext cx="501650" cy="258763"/>
          </a:xfrm>
          <a:prstGeom prst="rect">
            <a:avLst/>
          </a:prstGeom>
        </p:spPr>
        <p:txBody>
          <a:bodyPr/>
          <a:lstStyle/>
          <a:p>
            <a:pPr>
              <a:defRPr/>
            </a:pPr>
            <a:fld id="{B24AF377-3FB9-47A3-97B4-ECD8F8073FBE}" type="slidenum">
              <a:rPr lang="en-US" smtClean="0"/>
              <a:pPr>
                <a:defRPr/>
              </a:pPr>
              <a:t>26</a:t>
            </a:fld>
            <a:endParaRPr lang="en-US" dirty="0"/>
          </a:p>
        </p:txBody>
      </p:sp>
      <p:sp>
        <p:nvSpPr>
          <p:cNvPr id="7" name="Content Placeholder 3"/>
          <p:cNvSpPr>
            <a:spLocks noGrp="1"/>
          </p:cNvSpPr>
          <p:nvPr>
            <p:ph sz="half" idx="4294967295"/>
          </p:nvPr>
        </p:nvSpPr>
        <p:spPr>
          <a:xfrm>
            <a:off x="4609895" y="3068960"/>
            <a:ext cx="4472048" cy="3096344"/>
          </a:xfrm>
          <a:prstGeom prst="rect">
            <a:avLst/>
          </a:prstGeom>
          <a:noFill/>
        </p:spPr>
        <p:txBody>
          <a:bodyPr>
            <a:normAutofit/>
          </a:bodyPr>
          <a:lstStyle/>
          <a:p>
            <a:pPr>
              <a:buFont typeface="Calibri" pitchFamily="34" charset="0"/>
              <a:buChar char=" "/>
            </a:pPr>
            <a:r>
              <a:rPr lang="en-US" sz="2000" dirty="0" smtClean="0">
                <a:latin typeface="Neo Sans Intel" pitchFamily="34" charset="0"/>
              </a:rPr>
              <a:t>GBT: custom radiation- hard link from the detector 3.2 </a:t>
            </a:r>
            <a:r>
              <a:rPr lang="en-US" sz="2000" dirty="0" err="1" smtClean="0">
                <a:latin typeface="Neo Sans Intel" pitchFamily="34" charset="0"/>
              </a:rPr>
              <a:t>Gbit</a:t>
            </a:r>
            <a:r>
              <a:rPr lang="en-US" sz="2000" dirty="0" smtClean="0">
                <a:latin typeface="Neo Sans Intel" pitchFamily="34" charset="0"/>
              </a:rPr>
              <a:t>/s</a:t>
            </a:r>
          </a:p>
          <a:p>
            <a:pPr>
              <a:buFont typeface="Calibri" pitchFamily="34" charset="0"/>
              <a:buChar char=" "/>
            </a:pPr>
            <a:r>
              <a:rPr lang="en-US" sz="2000" dirty="0" smtClean="0">
                <a:latin typeface="Neo Sans Intel" pitchFamily="34" charset="0"/>
              </a:rPr>
              <a:t> </a:t>
            </a:r>
            <a:br>
              <a:rPr lang="en-US" sz="2000" dirty="0" smtClean="0">
                <a:latin typeface="Neo Sans Intel" pitchFamily="34" charset="0"/>
              </a:rPr>
            </a:br>
            <a:r>
              <a:rPr lang="en-US" sz="2000" dirty="0" smtClean="0">
                <a:latin typeface="Neo Sans Intel" pitchFamily="34" charset="0"/>
              </a:rPr>
              <a:t>DAQ (“event-building”) links – some LAN (10/40/100 </a:t>
            </a:r>
            <a:r>
              <a:rPr lang="en-US" sz="2000" dirty="0" err="1" smtClean="0">
                <a:latin typeface="Neo Sans Intel" pitchFamily="34" charset="0"/>
              </a:rPr>
              <a:t>GbE</a:t>
            </a:r>
            <a:r>
              <a:rPr lang="en-US" sz="2000" dirty="0" smtClean="0">
                <a:latin typeface="Neo Sans Intel" pitchFamily="34" charset="0"/>
              </a:rPr>
              <a:t> / </a:t>
            </a:r>
            <a:r>
              <a:rPr lang="en-US" sz="2000" dirty="0" err="1" smtClean="0">
                <a:latin typeface="Neo Sans Intel" pitchFamily="34" charset="0"/>
              </a:rPr>
              <a:t>InfiniBand</a:t>
            </a:r>
            <a:r>
              <a:rPr lang="en-US" sz="2000" dirty="0">
                <a:latin typeface="Neo Sans Intel" pitchFamily="34" charset="0"/>
              </a:rPr>
              <a:t>)</a:t>
            </a:r>
            <a:endParaRPr lang="en-US" sz="2000" dirty="0" smtClean="0">
              <a:latin typeface="Neo Sans Intel" pitchFamily="34" charset="0"/>
            </a:endParaRPr>
          </a:p>
          <a:p>
            <a:pPr>
              <a:buFont typeface="Calibri" pitchFamily="34" charset="0"/>
              <a:buChar char=" "/>
            </a:pPr>
            <a:r>
              <a:rPr lang="en-US" sz="2000" dirty="0" smtClean="0">
                <a:latin typeface="Neo Sans Intel" pitchFamily="34" charset="0"/>
              </a:rPr>
              <a:t/>
            </a:r>
            <a:br>
              <a:rPr lang="en-US" sz="2000" dirty="0" smtClean="0">
                <a:latin typeface="Neo Sans Intel" pitchFamily="34" charset="0"/>
              </a:rPr>
            </a:br>
            <a:r>
              <a:rPr lang="en-US" sz="2000" dirty="0" smtClean="0">
                <a:latin typeface="Neo Sans Intel" pitchFamily="34" charset="0"/>
              </a:rPr>
              <a:t>Links into compute-units: typically 10 </a:t>
            </a:r>
            <a:r>
              <a:rPr lang="en-US" sz="2000" dirty="0" err="1" smtClean="0">
                <a:latin typeface="Neo Sans Intel" pitchFamily="34" charset="0"/>
              </a:rPr>
              <a:t>Gbit</a:t>
            </a:r>
            <a:r>
              <a:rPr lang="en-US" sz="2000" dirty="0" smtClean="0">
                <a:latin typeface="Neo Sans Intel" pitchFamily="34" charset="0"/>
              </a:rPr>
              <a:t>/s (because filtering is currently compute-limited)</a:t>
            </a:r>
          </a:p>
          <a:p>
            <a:pPr>
              <a:buFont typeface="Calibri" pitchFamily="34" charset="0"/>
              <a:buChar char=" "/>
            </a:pPr>
            <a:endParaRPr lang="en-US" sz="2400" dirty="0"/>
          </a:p>
        </p:txBody>
      </p:sp>
      <p:sp>
        <p:nvSpPr>
          <p:cNvPr id="8" name="Rounded Rectangle 7"/>
          <p:cNvSpPr/>
          <p:nvPr/>
        </p:nvSpPr>
        <p:spPr>
          <a:xfrm>
            <a:off x="505439" y="1196752"/>
            <a:ext cx="3528392" cy="720080"/>
          </a:xfrm>
          <a:prstGeom prst="roundRect">
            <a:avLst/>
          </a:prstGeom>
          <a:solidFill>
            <a:schemeClr val="tx1">
              <a:lumMod val="75000"/>
            </a:schemeClr>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solidFill>
                  <a:schemeClr val="bg1"/>
                </a:solidFill>
              </a:rPr>
              <a:t>Detector</a:t>
            </a:r>
          </a:p>
        </p:txBody>
      </p:sp>
      <p:sp>
        <p:nvSpPr>
          <p:cNvPr id="9" name="Rounded Rectangle 8"/>
          <p:cNvSpPr/>
          <p:nvPr/>
        </p:nvSpPr>
        <p:spPr>
          <a:xfrm>
            <a:off x="505439"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0" name="Rounded Rectangle 9"/>
          <p:cNvSpPr/>
          <p:nvPr/>
        </p:nvSpPr>
        <p:spPr>
          <a:xfrm>
            <a:off x="947774"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1" name="Rounded Rectangle 10"/>
          <p:cNvSpPr/>
          <p:nvPr/>
        </p:nvSpPr>
        <p:spPr>
          <a:xfrm>
            <a:off x="1390109"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2" name="Rounded Rectangle 11"/>
          <p:cNvSpPr/>
          <p:nvPr/>
        </p:nvSpPr>
        <p:spPr>
          <a:xfrm>
            <a:off x="1832444"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3" name="Rounded Rectangle 12"/>
          <p:cNvSpPr/>
          <p:nvPr/>
        </p:nvSpPr>
        <p:spPr>
          <a:xfrm>
            <a:off x="2274779"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4" name="Rounded Rectangle 13"/>
          <p:cNvSpPr/>
          <p:nvPr/>
        </p:nvSpPr>
        <p:spPr>
          <a:xfrm>
            <a:off x="2717114"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5" name="Rounded Rectangle 14"/>
          <p:cNvSpPr/>
          <p:nvPr/>
        </p:nvSpPr>
        <p:spPr>
          <a:xfrm>
            <a:off x="3159449"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6" name="Rounded Rectangle 15"/>
          <p:cNvSpPr/>
          <p:nvPr/>
        </p:nvSpPr>
        <p:spPr>
          <a:xfrm>
            <a:off x="3601783" y="2276872"/>
            <a:ext cx="432048" cy="432048"/>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algn="ctr"/>
            <a:endParaRPr lang="en-US" dirty="0" smtClean="0">
              <a:solidFill>
                <a:schemeClr val="tx1"/>
              </a:solidFill>
            </a:endParaRPr>
          </a:p>
        </p:txBody>
      </p:sp>
      <p:sp>
        <p:nvSpPr>
          <p:cNvPr id="17" name="Rounded Rectangle 16"/>
          <p:cNvSpPr/>
          <p:nvPr/>
        </p:nvSpPr>
        <p:spPr>
          <a:xfrm>
            <a:off x="505439" y="3068960"/>
            <a:ext cx="3528392" cy="720080"/>
          </a:xfrm>
          <a:prstGeom prst="roundRect">
            <a:avLst/>
          </a:prstGeom>
          <a:solidFill>
            <a:srgbClr val="BFBFBF"/>
          </a:solidFill>
          <a:ln>
            <a:solidFill>
              <a:srgbClr val="BFBFBF"/>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r>
              <a:rPr lang="en-US" dirty="0" smtClean="0">
                <a:solidFill>
                  <a:srgbClr val="000000"/>
                </a:solidFill>
              </a:rPr>
              <a:t>DAQ network</a:t>
            </a:r>
          </a:p>
        </p:txBody>
      </p:sp>
      <p:grpSp>
        <p:nvGrpSpPr>
          <p:cNvPr id="18" name="Group 17"/>
          <p:cNvGrpSpPr/>
          <p:nvPr/>
        </p:nvGrpSpPr>
        <p:grpSpPr>
          <a:xfrm>
            <a:off x="505439"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19" name="Rounded Rectangle 18"/>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0" name="Rounded Rectangle 19"/>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1" name="Rounded Rectangle 20"/>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22" name="Group 21"/>
          <p:cNvGrpSpPr/>
          <p:nvPr/>
        </p:nvGrpSpPr>
        <p:grpSpPr>
          <a:xfrm>
            <a:off x="806563"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23" name="Rounded Rectangle 22"/>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4" name="Rounded Rectangle 23"/>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5" name="Rounded Rectangle 24"/>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26" name="Group 25"/>
          <p:cNvGrpSpPr/>
          <p:nvPr/>
        </p:nvGrpSpPr>
        <p:grpSpPr>
          <a:xfrm>
            <a:off x="1107687"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27" name="Rounded Rectangle 26"/>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8" name="Rounded Rectangle 27"/>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29" name="Rounded Rectangle 28"/>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30" name="Group 29"/>
          <p:cNvGrpSpPr/>
          <p:nvPr/>
        </p:nvGrpSpPr>
        <p:grpSpPr>
          <a:xfrm>
            <a:off x="1408811"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31" name="Rounded Rectangle 30"/>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32" name="Rounded Rectangle 31"/>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33" name="Rounded Rectangle 32"/>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34" name="Group 33"/>
          <p:cNvGrpSpPr/>
          <p:nvPr/>
        </p:nvGrpSpPr>
        <p:grpSpPr>
          <a:xfrm>
            <a:off x="1709935"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35" name="Rounded Rectangle 34"/>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36" name="Rounded Rectangle 35"/>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37" name="Rounded Rectangle 36"/>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38" name="Group 37"/>
          <p:cNvGrpSpPr/>
          <p:nvPr/>
        </p:nvGrpSpPr>
        <p:grpSpPr>
          <a:xfrm>
            <a:off x="2011059"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39" name="Rounded Rectangle 38"/>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0" name="Rounded Rectangle 39"/>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1" name="Rounded Rectangle 40"/>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42" name="Group 41"/>
          <p:cNvGrpSpPr/>
          <p:nvPr/>
        </p:nvGrpSpPr>
        <p:grpSpPr>
          <a:xfrm>
            <a:off x="2312183"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43" name="Rounded Rectangle 42"/>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4" name="Rounded Rectangle 43"/>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5" name="Rounded Rectangle 44"/>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46" name="Group 45"/>
          <p:cNvGrpSpPr/>
          <p:nvPr/>
        </p:nvGrpSpPr>
        <p:grpSpPr>
          <a:xfrm>
            <a:off x="2613307"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47" name="Rounded Rectangle 46"/>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8" name="Rounded Rectangle 47"/>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49" name="Rounded Rectangle 48"/>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50" name="Group 49"/>
          <p:cNvGrpSpPr/>
          <p:nvPr/>
        </p:nvGrpSpPr>
        <p:grpSpPr>
          <a:xfrm>
            <a:off x="2914431"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51" name="Rounded Rectangle 50"/>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52" name="Rounded Rectangle 51"/>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53" name="Rounded Rectangle 52"/>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54" name="Group 53"/>
          <p:cNvGrpSpPr/>
          <p:nvPr/>
        </p:nvGrpSpPr>
        <p:grpSpPr>
          <a:xfrm>
            <a:off x="3215555"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55" name="Rounded Rectangle 54"/>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56" name="Rounded Rectangle 55"/>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57" name="Rounded Rectangle 56"/>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58" name="Group 57"/>
          <p:cNvGrpSpPr/>
          <p:nvPr/>
        </p:nvGrpSpPr>
        <p:grpSpPr>
          <a:xfrm>
            <a:off x="3516679"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59" name="Rounded Rectangle 58"/>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60" name="Rounded Rectangle 59"/>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61" name="Rounded Rectangle 60"/>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grpSp>
        <p:nvGrpSpPr>
          <p:cNvPr id="62" name="Group 61"/>
          <p:cNvGrpSpPr/>
          <p:nvPr/>
        </p:nvGrpSpPr>
        <p:grpSpPr>
          <a:xfrm>
            <a:off x="3817807" y="5157192"/>
            <a:ext cx="216024" cy="1008112"/>
            <a:chOff x="683568" y="4653136"/>
            <a:chExt cx="216024" cy="1008112"/>
          </a:xfrm>
          <a:solidFill>
            <a:srgbClr val="BFBFBF"/>
          </a:solidFill>
          <a:effectLst>
            <a:outerShdw blurRad="50800" dist="38100" dir="2700000" algn="tl" rotWithShape="0">
              <a:prstClr val="black">
                <a:alpha val="40000"/>
              </a:prstClr>
            </a:outerShdw>
          </a:effectLst>
        </p:grpSpPr>
        <p:sp>
          <p:nvSpPr>
            <p:cNvPr id="63" name="Rounded Rectangle 62"/>
            <p:cNvSpPr/>
            <p:nvPr/>
          </p:nvSpPr>
          <p:spPr>
            <a:xfrm>
              <a:off x="683568" y="465313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64" name="Rounded Rectangle 63"/>
            <p:cNvSpPr/>
            <p:nvPr/>
          </p:nvSpPr>
          <p:spPr>
            <a:xfrm>
              <a:off x="683568" y="501317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sp>
          <p:nvSpPr>
            <p:cNvPr id="65" name="Rounded Rectangle 64"/>
            <p:cNvSpPr/>
            <p:nvPr/>
          </p:nvSpPr>
          <p:spPr>
            <a:xfrm>
              <a:off x="683568" y="5373216"/>
              <a:ext cx="216024" cy="288032"/>
            </a:xfrm>
            <a:prstGeom prst="roundRect">
              <a:avLst/>
            </a:prstGeom>
            <a:grpFill/>
            <a:ln>
              <a:solidFill>
                <a:srgbClr val="BFBFBF"/>
              </a:solidFill>
            </a:ln>
          </p:spPr>
          <p:style>
            <a:lnRef idx="1">
              <a:schemeClr val="accent1"/>
            </a:lnRef>
            <a:fillRef idx="3">
              <a:schemeClr val="accent1"/>
            </a:fillRef>
            <a:effectRef idx="2">
              <a:schemeClr val="accent1"/>
            </a:effectRef>
            <a:fontRef idx="minor">
              <a:schemeClr val="lt1"/>
            </a:fontRef>
          </p:style>
          <p:txBody>
            <a:bodyPr rtlCol="0" anchor="ctr">
              <a:normAutofit fontScale="55000" lnSpcReduction="20000"/>
            </a:bodyPr>
            <a:lstStyle/>
            <a:p>
              <a:pPr algn="ctr"/>
              <a:endParaRPr lang="en-US" dirty="0" smtClean="0">
                <a:solidFill>
                  <a:schemeClr val="tx1"/>
                </a:solidFill>
              </a:endParaRPr>
            </a:p>
          </p:txBody>
        </p:sp>
      </p:grpSp>
      <p:sp>
        <p:nvSpPr>
          <p:cNvPr id="66" name="Freeform 65"/>
          <p:cNvSpPr/>
          <p:nvPr/>
        </p:nvSpPr>
        <p:spPr>
          <a:xfrm rot="10800000">
            <a:off x="638020" y="4293096"/>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blipFill>
            <a:blip r:embed="rId2"/>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smtClean="0">
              <a:solidFill>
                <a:schemeClr val="tx1"/>
              </a:solidFill>
            </a:endParaRPr>
          </a:p>
        </p:txBody>
      </p:sp>
      <p:sp>
        <p:nvSpPr>
          <p:cNvPr id="67" name="Freeform 66"/>
          <p:cNvSpPr/>
          <p:nvPr/>
        </p:nvSpPr>
        <p:spPr>
          <a:xfrm>
            <a:off x="649455" y="3861048"/>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blipFill>
            <a:blip r:embed="rId2"/>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en-US" dirty="0" smtClean="0">
              <a:solidFill>
                <a:schemeClr val="tx1"/>
              </a:solidFill>
            </a:endParaRPr>
          </a:p>
        </p:txBody>
      </p:sp>
      <p:grpSp>
        <p:nvGrpSpPr>
          <p:cNvPr id="68" name="Group 67"/>
          <p:cNvGrpSpPr/>
          <p:nvPr/>
        </p:nvGrpSpPr>
        <p:grpSpPr>
          <a:xfrm>
            <a:off x="2233631" y="3933056"/>
            <a:ext cx="766557" cy="864096"/>
            <a:chOff x="4211960" y="2132856"/>
            <a:chExt cx="766557" cy="864096"/>
          </a:xfrm>
        </p:grpSpPr>
        <p:grpSp>
          <p:nvGrpSpPr>
            <p:cNvPr id="69" name="Group 68"/>
            <p:cNvGrpSpPr/>
            <p:nvPr/>
          </p:nvGrpSpPr>
          <p:grpSpPr>
            <a:xfrm>
              <a:off x="4391980" y="2132856"/>
              <a:ext cx="216024" cy="864096"/>
              <a:chOff x="4391980" y="2132856"/>
              <a:chExt cx="216024" cy="864096"/>
            </a:xfrm>
          </p:grpSpPr>
          <p:cxnSp>
            <p:nvCxnSpPr>
              <p:cNvPr id="71" name="Straight Connector 70"/>
              <p:cNvCxnSpPr/>
              <p:nvPr/>
            </p:nvCxnSpPr>
            <p:spPr>
              <a:xfrm>
                <a:off x="4391980" y="2132856"/>
                <a:ext cx="216024"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rot="5400000">
                <a:off x="4067944" y="2564110"/>
                <a:ext cx="864096" cy="1588"/>
              </a:xfrm>
              <a:prstGeom prst="straightConnector1">
                <a:avLst/>
              </a:prstGeom>
              <a:ln w="1270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391980" y="2996158"/>
                <a:ext cx="216024"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70" name="TextBox 69"/>
            <p:cNvSpPr txBox="1"/>
            <p:nvPr/>
          </p:nvSpPr>
          <p:spPr>
            <a:xfrm>
              <a:off x="4211960" y="2420888"/>
              <a:ext cx="766557" cy="246221"/>
            </a:xfrm>
            <a:prstGeom prst="rect">
              <a:avLst/>
            </a:prstGeom>
            <a:noFill/>
          </p:spPr>
          <p:txBody>
            <a:bodyPr wrap="none" rtlCol="0">
              <a:spAutoFit/>
            </a:bodyPr>
            <a:lstStyle/>
            <a:p>
              <a:r>
                <a:rPr lang="en-US" sz="1000" dirty="0" smtClean="0">
                  <a:latin typeface="+mn-lt"/>
                </a:rPr>
                <a:t>100 m rock</a:t>
              </a:r>
            </a:p>
          </p:txBody>
        </p:sp>
      </p:grpSp>
      <p:cxnSp>
        <p:nvCxnSpPr>
          <p:cNvPr id="74" name="Straight Arrow Connector 73"/>
          <p:cNvCxnSpPr/>
          <p:nvPr/>
        </p:nvCxnSpPr>
        <p:spPr>
          <a:xfrm rot="5400000">
            <a:off x="541443"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rot="5400000">
            <a:off x="4505632" y="3405866"/>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p:nvPr/>
        </p:nvCxnSpPr>
        <p:spPr>
          <a:xfrm rot="5400000">
            <a:off x="762667"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rot="5400000">
            <a:off x="983891"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rot="5400000">
            <a:off x="1205115"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rot="5400000">
            <a:off x="1426339"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rot="5400000">
            <a:off x="1647563"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rot="5400000">
            <a:off x="2532459"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p:nvPr/>
        </p:nvCxnSpPr>
        <p:spPr>
          <a:xfrm rot="5400000">
            <a:off x="3196131"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rot="5400000">
            <a:off x="3417355"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rot="5400000">
            <a:off x="3638581"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rot="5400000">
            <a:off x="1868787"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rot="5400000">
            <a:off x="2090011"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1441543" y="2267736"/>
            <a:ext cx="1515928" cy="369332"/>
          </a:xfrm>
          <a:prstGeom prst="rect">
            <a:avLst/>
          </a:prstGeom>
          <a:noFill/>
        </p:spPr>
        <p:txBody>
          <a:bodyPr wrap="none" rtlCol="0">
            <a:spAutoFit/>
          </a:bodyPr>
          <a:lstStyle/>
          <a:p>
            <a:r>
              <a:rPr lang="en-US" sz="1800" dirty="0" smtClean="0">
                <a:solidFill>
                  <a:srgbClr val="000000"/>
                </a:solidFill>
                <a:latin typeface="+mn-lt"/>
              </a:rPr>
              <a:t>Readout Units</a:t>
            </a:r>
          </a:p>
        </p:txBody>
      </p:sp>
      <p:sp>
        <p:nvSpPr>
          <p:cNvPr id="88" name="TextBox 87"/>
          <p:cNvSpPr txBox="1"/>
          <p:nvPr/>
        </p:nvSpPr>
        <p:spPr>
          <a:xfrm>
            <a:off x="1510838" y="5476582"/>
            <a:ext cx="1589602" cy="369332"/>
          </a:xfrm>
          <a:prstGeom prst="rect">
            <a:avLst/>
          </a:prstGeom>
          <a:noFill/>
          <a:ln>
            <a:noFill/>
          </a:ln>
          <a:effectLst>
            <a:outerShdw blurRad="50800" dist="38100" dir="2700000" algn="tl" rotWithShape="0">
              <a:prstClr val="black">
                <a:alpha val="40000"/>
              </a:prstClr>
            </a:outerShdw>
          </a:effectLst>
        </p:spPr>
        <p:txBody>
          <a:bodyPr wrap="none" rtlCol="0">
            <a:spAutoFit/>
          </a:bodyPr>
          <a:lstStyle/>
          <a:p>
            <a:r>
              <a:rPr lang="en-US" sz="1800" dirty="0" smtClean="0">
                <a:solidFill>
                  <a:srgbClr val="000000"/>
                </a:solidFill>
                <a:latin typeface="+mn-lt"/>
              </a:rPr>
              <a:t>Compute Units</a:t>
            </a:r>
          </a:p>
        </p:txBody>
      </p:sp>
      <p:cxnSp>
        <p:nvCxnSpPr>
          <p:cNvPr id="89" name="Straight Arrow Connector 88"/>
          <p:cNvCxnSpPr/>
          <p:nvPr/>
        </p:nvCxnSpPr>
        <p:spPr>
          <a:xfrm rot="5400000">
            <a:off x="541443"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p:nvPr/>
        </p:nvCxnSpPr>
        <p:spPr>
          <a:xfrm rot="5400000">
            <a:off x="4507220" y="4046739"/>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p:nvPr/>
        </p:nvCxnSpPr>
        <p:spPr>
          <a:xfrm rot="5400000">
            <a:off x="893570"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rot="5400000">
            <a:off x="1245697"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p:nvPr/>
        </p:nvCxnSpPr>
        <p:spPr>
          <a:xfrm rot="5400000">
            <a:off x="1597824"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rot="5400000">
            <a:off x="1949951"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rot="5400000">
            <a:off x="2302078"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rot="5400000">
            <a:off x="2654205"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rot="5400000">
            <a:off x="3006332"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rot="5400000">
            <a:off x="3358459"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9" name="Straight Arrow Connector 98"/>
          <p:cNvCxnSpPr/>
          <p:nvPr/>
        </p:nvCxnSpPr>
        <p:spPr>
          <a:xfrm rot="5400000">
            <a:off x="3710589" y="2888146"/>
            <a:ext cx="360040" cy="1588"/>
          </a:xfrm>
          <a:prstGeom prst="straightConnector1">
            <a:avLst/>
          </a:prstGeom>
          <a:ln w="38100" cmpd="thickThi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p:nvPr/>
        </p:nvCxnSpPr>
        <p:spPr>
          <a:xfrm rot="5400000">
            <a:off x="2311235"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rot="5400000">
            <a:off x="2753683"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p:nvPr/>
        </p:nvCxnSpPr>
        <p:spPr>
          <a:xfrm rot="5400000">
            <a:off x="2974907" y="2096058"/>
            <a:ext cx="360040" cy="1588"/>
          </a:xfrm>
          <a:prstGeom prst="straightConnector1">
            <a:avLst/>
          </a:prstGeom>
          <a:ln cmpd="dbl">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rot="5400000">
            <a:off x="146193"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p:nvPr/>
        </p:nvCxnSpPr>
        <p:spPr>
          <a:xfrm rot="5400000">
            <a:off x="650249"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5" name="Straight Arrow Connector 104"/>
          <p:cNvCxnSpPr/>
          <p:nvPr/>
        </p:nvCxnSpPr>
        <p:spPr>
          <a:xfrm rot="5400000">
            <a:off x="1154305"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p:nvPr/>
        </p:nvCxnSpPr>
        <p:spPr>
          <a:xfrm rot="5400000">
            <a:off x="1658361"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rot="5400000">
            <a:off x="2162417"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8" name="Straight Arrow Connector 107"/>
          <p:cNvCxnSpPr/>
          <p:nvPr/>
        </p:nvCxnSpPr>
        <p:spPr>
          <a:xfrm rot="5400000">
            <a:off x="2666473"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rot="5400000">
            <a:off x="3170529" y="4508326"/>
            <a:ext cx="129535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rot="5400000">
            <a:off x="4396253" y="5221958"/>
            <a:ext cx="575270" cy="794"/>
          </a:xfrm>
          <a:prstGeom prst="straightConnector1">
            <a:avLst/>
          </a:prstGeom>
          <a:ln w="63500" cmpd="tri">
            <a:solidFill>
              <a:schemeClr val="tx1">
                <a:alpha val="50000"/>
              </a:schemeClr>
            </a:solidFill>
            <a:prstDash val="solid"/>
            <a:tailEnd type="arrow" w="sm" len="sm"/>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pSp>
        <p:nvGrpSpPr>
          <p:cNvPr id="111" name="Group 110"/>
          <p:cNvGrpSpPr/>
          <p:nvPr/>
        </p:nvGrpSpPr>
        <p:grpSpPr>
          <a:xfrm>
            <a:off x="510583" y="908720"/>
            <a:ext cx="3528392" cy="216024"/>
            <a:chOff x="683568" y="908720"/>
            <a:chExt cx="3528392" cy="216024"/>
          </a:xfrm>
        </p:grpSpPr>
        <p:sp>
          <p:nvSpPr>
            <p:cNvPr id="112" name="Rectangle 111"/>
            <p:cNvSpPr/>
            <p:nvPr/>
          </p:nvSpPr>
          <p:spPr>
            <a:xfrm>
              <a:off x="68356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3" name="Rectangle 112"/>
            <p:cNvSpPr/>
            <p:nvPr/>
          </p:nvSpPr>
          <p:spPr>
            <a:xfrm>
              <a:off x="90919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4" name="Rectangle 113"/>
            <p:cNvSpPr/>
            <p:nvPr/>
          </p:nvSpPr>
          <p:spPr>
            <a:xfrm>
              <a:off x="113481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5" name="Rectangle 114"/>
            <p:cNvSpPr/>
            <p:nvPr/>
          </p:nvSpPr>
          <p:spPr>
            <a:xfrm>
              <a:off x="136044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6" name="Rectangle 115"/>
            <p:cNvSpPr/>
            <p:nvPr/>
          </p:nvSpPr>
          <p:spPr>
            <a:xfrm>
              <a:off x="158606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7" name="Rectangle 116"/>
            <p:cNvSpPr/>
            <p:nvPr/>
          </p:nvSpPr>
          <p:spPr>
            <a:xfrm>
              <a:off x="181169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8" name="Rectangle 117"/>
            <p:cNvSpPr/>
            <p:nvPr/>
          </p:nvSpPr>
          <p:spPr>
            <a:xfrm>
              <a:off x="203731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19" name="Rectangle 118"/>
            <p:cNvSpPr/>
            <p:nvPr/>
          </p:nvSpPr>
          <p:spPr>
            <a:xfrm>
              <a:off x="226294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0" name="Rectangle 119"/>
            <p:cNvSpPr/>
            <p:nvPr/>
          </p:nvSpPr>
          <p:spPr>
            <a:xfrm>
              <a:off x="248856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1" name="Rectangle 120"/>
            <p:cNvSpPr/>
            <p:nvPr/>
          </p:nvSpPr>
          <p:spPr>
            <a:xfrm>
              <a:off x="271419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2" name="Rectangle 121"/>
            <p:cNvSpPr/>
            <p:nvPr/>
          </p:nvSpPr>
          <p:spPr>
            <a:xfrm>
              <a:off x="293981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3" name="Rectangle 122"/>
            <p:cNvSpPr/>
            <p:nvPr/>
          </p:nvSpPr>
          <p:spPr>
            <a:xfrm>
              <a:off x="316544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4" name="Rectangle 123"/>
            <p:cNvSpPr/>
            <p:nvPr/>
          </p:nvSpPr>
          <p:spPr>
            <a:xfrm>
              <a:off x="339106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5" name="Rectangle 124"/>
            <p:cNvSpPr/>
            <p:nvPr/>
          </p:nvSpPr>
          <p:spPr>
            <a:xfrm>
              <a:off x="3616693"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6" name="Rectangle 125"/>
            <p:cNvSpPr/>
            <p:nvPr/>
          </p:nvSpPr>
          <p:spPr>
            <a:xfrm>
              <a:off x="3842318"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7" name="Rectangle 126"/>
            <p:cNvSpPr/>
            <p:nvPr/>
          </p:nvSpPr>
          <p:spPr>
            <a:xfrm>
              <a:off x="4067944" y="908720"/>
              <a:ext cx="144016"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grpSp>
      <p:sp>
        <p:nvSpPr>
          <p:cNvPr id="128" name="Rectangle 127"/>
          <p:cNvSpPr/>
          <p:nvPr/>
        </p:nvSpPr>
        <p:spPr>
          <a:xfrm>
            <a:off x="578104"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29" name="Rectangle 128"/>
          <p:cNvSpPr/>
          <p:nvPr/>
        </p:nvSpPr>
        <p:spPr>
          <a:xfrm>
            <a:off x="1041013"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0" name="Rectangle 129"/>
          <p:cNvSpPr/>
          <p:nvPr/>
        </p:nvSpPr>
        <p:spPr>
          <a:xfrm>
            <a:off x="1441543"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1" name="Rectangle 130"/>
          <p:cNvSpPr/>
          <p:nvPr/>
        </p:nvSpPr>
        <p:spPr>
          <a:xfrm>
            <a:off x="1903997" y="2443054"/>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2" name="Rectangle 131"/>
          <p:cNvSpPr/>
          <p:nvPr/>
        </p:nvSpPr>
        <p:spPr>
          <a:xfrm>
            <a:off x="2346445" y="2443054"/>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3" name="Rectangle 132"/>
          <p:cNvSpPr/>
          <p:nvPr/>
        </p:nvSpPr>
        <p:spPr>
          <a:xfrm>
            <a:off x="2788893"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4" name="Rectangle 133"/>
          <p:cNvSpPr/>
          <p:nvPr/>
        </p:nvSpPr>
        <p:spPr>
          <a:xfrm>
            <a:off x="3211542"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5" name="Rectangle 134"/>
          <p:cNvSpPr/>
          <p:nvPr/>
        </p:nvSpPr>
        <p:spPr>
          <a:xfrm>
            <a:off x="3669333" y="2430180"/>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36" name="Rectangle 135"/>
          <p:cNvSpPr/>
          <p:nvPr/>
        </p:nvSpPr>
        <p:spPr>
          <a:xfrm>
            <a:off x="2666336" y="5166484"/>
            <a:ext cx="288032" cy="216024"/>
          </a:xfrm>
          <a:prstGeom prst="rect">
            <a:avLst/>
          </a:prstGeom>
          <a:solidFill>
            <a:srgbClr val="92D050"/>
          </a:solidFill>
          <a:ln w="95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normAutofit fontScale="40000" lnSpcReduction="20000"/>
          </a:bodyPr>
          <a:lstStyle/>
          <a:p>
            <a:pPr algn="ctr"/>
            <a:endParaRPr lang="en-US" dirty="0" smtClean="0">
              <a:solidFill>
                <a:schemeClr val="tx1"/>
              </a:solidFill>
            </a:endParaRPr>
          </a:p>
        </p:txBody>
      </p:sp>
      <p:sp>
        <p:nvSpPr>
          <p:cNvPr id="146" name="TextBox 145"/>
          <p:cNvSpPr txBox="1"/>
          <p:nvPr/>
        </p:nvSpPr>
        <p:spPr>
          <a:xfrm>
            <a:off x="4488303" y="707556"/>
            <a:ext cx="4190295" cy="2140440"/>
          </a:xfrm>
          <a:prstGeom prst="rect">
            <a:avLst/>
          </a:prstGeom>
          <a:noFill/>
        </p:spPr>
        <p:txBody>
          <a:bodyPr wrap="square" rtlCol="0">
            <a:normAutofit/>
          </a:bodyPr>
          <a:lstStyle/>
          <a:p>
            <a:r>
              <a:rPr lang="en-US" sz="2000" dirty="0" smtClean="0">
                <a:latin typeface="Neo Sans Intel" pitchFamily="34" charset="0"/>
              </a:rPr>
              <a:t>Every Readout Unit has a piece of the collision data</a:t>
            </a:r>
          </a:p>
          <a:p>
            <a:r>
              <a:rPr lang="en-US" sz="2000" dirty="0" smtClean="0">
                <a:latin typeface="Neo Sans Intel" pitchFamily="34" charset="0"/>
              </a:rPr>
              <a:t>All pieces must be brought together into a single compute unit</a:t>
            </a:r>
          </a:p>
          <a:p>
            <a:r>
              <a:rPr lang="en-US" sz="2000" dirty="0" smtClean="0">
                <a:latin typeface="Neo Sans Intel" pitchFamily="34" charset="0"/>
              </a:rPr>
              <a:t>The Compute Unit runs the software filtering (High Level Trigger – HLT)</a:t>
            </a:r>
          </a:p>
        </p:txBody>
      </p:sp>
      <p:sp>
        <p:nvSpPr>
          <p:cNvPr id="3" name="TextBox 2"/>
          <p:cNvSpPr txBox="1"/>
          <p:nvPr/>
        </p:nvSpPr>
        <p:spPr>
          <a:xfrm>
            <a:off x="-109914" y="1973525"/>
            <a:ext cx="914400" cy="914400"/>
          </a:xfrm>
          <a:prstGeom prst="rect">
            <a:avLst/>
          </a:prstGeom>
          <a:noFill/>
        </p:spPr>
        <p:txBody>
          <a:bodyPr wrap="none" rtlCol="0">
            <a:normAutofit/>
          </a:bodyPr>
          <a:lstStyle/>
          <a:p>
            <a:r>
              <a:rPr lang="en-US" sz="1400" dirty="0" smtClean="0">
                <a:latin typeface="Neo Sans Intel" pitchFamily="34" charset="0"/>
              </a:rPr>
              <a:t>10000 x</a:t>
            </a:r>
          </a:p>
        </p:txBody>
      </p:sp>
      <p:sp>
        <p:nvSpPr>
          <p:cNvPr id="137" name="TextBox 136"/>
          <p:cNvSpPr txBox="1"/>
          <p:nvPr/>
        </p:nvSpPr>
        <p:spPr>
          <a:xfrm>
            <a:off x="-93503" y="2761693"/>
            <a:ext cx="914400" cy="914400"/>
          </a:xfrm>
          <a:prstGeom prst="rect">
            <a:avLst/>
          </a:prstGeom>
          <a:noFill/>
        </p:spPr>
        <p:txBody>
          <a:bodyPr wrap="none" rtlCol="0">
            <a:normAutofit/>
          </a:bodyPr>
          <a:lstStyle/>
          <a:p>
            <a:r>
              <a:rPr lang="en-US" sz="1400" dirty="0" smtClean="0">
                <a:latin typeface="Neo Sans Intel" pitchFamily="34" charset="0"/>
              </a:rPr>
              <a:t>~ 1000 x</a:t>
            </a:r>
          </a:p>
        </p:txBody>
      </p:sp>
      <p:sp>
        <p:nvSpPr>
          <p:cNvPr id="138" name="TextBox 137"/>
          <p:cNvSpPr txBox="1"/>
          <p:nvPr/>
        </p:nvSpPr>
        <p:spPr>
          <a:xfrm>
            <a:off x="-65786" y="4849412"/>
            <a:ext cx="914400" cy="914400"/>
          </a:xfrm>
          <a:prstGeom prst="rect">
            <a:avLst/>
          </a:prstGeom>
          <a:noFill/>
        </p:spPr>
        <p:txBody>
          <a:bodyPr wrap="none" rtlCol="0">
            <a:normAutofit/>
          </a:bodyPr>
          <a:lstStyle/>
          <a:p>
            <a:r>
              <a:rPr lang="en-US" sz="1400" dirty="0" smtClean="0">
                <a:latin typeface="Neo Sans Intel" pitchFamily="34" charset="0"/>
              </a:rPr>
              <a:t>~ 3000 x</a:t>
            </a:r>
          </a:p>
        </p:txBody>
      </p:sp>
    </p:spTree>
    <p:extLst>
      <p:ext uri="{BB962C8B-B14F-4D97-AF65-F5344CB8AC3E}">
        <p14:creationId xmlns:p14="http://schemas.microsoft.com/office/powerpoint/2010/main" val="25584899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399 -0.00509 L -0.00399 0.23617 " pathEditMode="relative" rAng="0" ptsTypes="AA">
                                      <p:cBhvr>
                                        <p:cTn id="6" dur="2000" fill="hold"/>
                                        <p:tgtEl>
                                          <p:spTgt spid="111"/>
                                        </p:tgtEl>
                                        <p:attrNameLst>
                                          <p:attrName>ppt_x</p:attrName>
                                          <p:attrName>ppt_y</p:attrName>
                                        </p:attrNameLst>
                                      </p:cBhvr>
                                      <p:rCtr x="0" y="121"/>
                                    </p:animMotion>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111"/>
                                        </p:tgtEl>
                                      </p:cBhvr>
                                    </p:animEffect>
                                    <p:set>
                                      <p:cBhvr>
                                        <p:cTn id="11" dur="1" fill="hold">
                                          <p:stCondLst>
                                            <p:cond delay="1999"/>
                                          </p:stCondLst>
                                        </p:cTn>
                                        <p:tgtEl>
                                          <p:spTgt spid="111"/>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12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3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31"/>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32"/>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3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9" presetClass="path" presetSubtype="0" accel="50000" decel="50000" fill="hold" grpId="1" nodeType="clickEffect">
                                  <p:stCondLst>
                                    <p:cond delay="0"/>
                                  </p:stCondLst>
                                  <p:childTnLst>
                                    <p:animMotion origin="layout" path="M -0.00295 -0.00509 L 0.22049 0.38307 " pathEditMode="relative" rAng="0" ptsTypes="AA">
                                      <p:cBhvr>
                                        <p:cTn id="31" dur="2000" fill="hold"/>
                                        <p:tgtEl>
                                          <p:spTgt spid="128"/>
                                        </p:tgtEl>
                                        <p:attrNameLst>
                                          <p:attrName>ppt_x</p:attrName>
                                          <p:attrName>ppt_y</p:attrName>
                                        </p:attrNameLst>
                                      </p:cBhvr>
                                      <p:rCtr x="112" y="194"/>
                                    </p:animMotion>
                                  </p:childTnLst>
                                </p:cTn>
                              </p:par>
                              <p:par>
                                <p:cTn id="32" presetID="49" presetClass="path" presetSubtype="0" accel="50000" decel="50000" fill="hold" grpId="1" nodeType="withEffect">
                                  <p:stCondLst>
                                    <p:cond delay="0"/>
                                  </p:stCondLst>
                                  <p:childTnLst>
                                    <p:animMotion origin="layout" path="M 4.16667E-6 -3.53921E-6 L 0.17326 0.38816 " pathEditMode="relative" rAng="0" ptsTypes="AA">
                                      <p:cBhvr>
                                        <p:cTn id="33" dur="2000" fill="hold"/>
                                        <p:tgtEl>
                                          <p:spTgt spid="129"/>
                                        </p:tgtEl>
                                        <p:attrNameLst>
                                          <p:attrName>ppt_x</p:attrName>
                                          <p:attrName>ppt_y</p:attrName>
                                        </p:attrNameLst>
                                      </p:cBhvr>
                                      <p:rCtr x="87" y="194"/>
                                    </p:animMotion>
                                  </p:childTnLst>
                                </p:cTn>
                              </p:par>
                              <p:par>
                                <p:cTn id="34" presetID="49" presetClass="path" presetSubtype="0" accel="50000" decel="50000" fill="hold" grpId="1" nodeType="withEffect">
                                  <p:stCondLst>
                                    <p:cond delay="0"/>
                                  </p:stCondLst>
                                  <p:childTnLst>
                                    <p:animMotion origin="layout" path="M 3.33333E-6 -3.53921E-6 L 0.11927 0.38307 " pathEditMode="relative" rAng="0" ptsTypes="AA">
                                      <p:cBhvr>
                                        <p:cTn id="35" dur="2000" fill="hold"/>
                                        <p:tgtEl>
                                          <p:spTgt spid="130"/>
                                        </p:tgtEl>
                                        <p:attrNameLst>
                                          <p:attrName>ppt_x</p:attrName>
                                          <p:attrName>ppt_y</p:attrName>
                                        </p:attrNameLst>
                                      </p:cBhvr>
                                      <p:rCtr x="60" y="192"/>
                                    </p:animMotion>
                                  </p:childTnLst>
                                </p:cTn>
                              </p:par>
                              <p:par>
                                <p:cTn id="36" presetID="49" presetClass="path" presetSubtype="0" accel="50000" decel="50000" fill="hold" grpId="1" nodeType="withEffect">
                                  <p:stCondLst>
                                    <p:cond delay="0"/>
                                  </p:stCondLst>
                                  <p:childTnLst>
                                    <p:animMotion origin="layout" path="M 4.72222E-6 -3.91858E-6 L 0.06302 0.38816 " pathEditMode="relative" rAng="0" ptsTypes="AA">
                                      <p:cBhvr>
                                        <p:cTn id="37" dur="2000" fill="hold"/>
                                        <p:tgtEl>
                                          <p:spTgt spid="131"/>
                                        </p:tgtEl>
                                        <p:attrNameLst>
                                          <p:attrName>ppt_x</p:attrName>
                                          <p:attrName>ppt_y</p:attrName>
                                        </p:attrNameLst>
                                      </p:cBhvr>
                                      <p:rCtr x="31" y="194"/>
                                    </p:animMotion>
                                  </p:childTnLst>
                                </p:cTn>
                              </p:par>
                              <p:par>
                                <p:cTn id="38" presetID="49" presetClass="path" presetSubtype="0" accel="50000" decel="50000" fill="hold" grpId="1" nodeType="withEffect">
                                  <p:stCondLst>
                                    <p:cond delay="0"/>
                                  </p:stCondLst>
                                  <p:childTnLst>
                                    <p:animMotion origin="layout" path="M -1.94444E-6 -3.53921E-6 L 0.02604 0.39348 " pathEditMode="relative" rAng="0" ptsTypes="AA">
                                      <p:cBhvr>
                                        <p:cTn id="39" dur="2000" fill="hold"/>
                                        <p:tgtEl>
                                          <p:spTgt spid="132"/>
                                        </p:tgtEl>
                                        <p:attrNameLst>
                                          <p:attrName>ppt_x</p:attrName>
                                          <p:attrName>ppt_y</p:attrName>
                                        </p:attrNameLst>
                                      </p:cBhvr>
                                      <p:rCtr x="13" y="197"/>
                                    </p:animMotion>
                                  </p:childTnLst>
                                </p:cTn>
                              </p:par>
                              <p:par>
                                <p:cTn id="40" presetID="49" presetClass="path" presetSubtype="0" accel="50000" decel="50000" fill="hold" grpId="1" nodeType="withEffect">
                                  <p:stCondLst>
                                    <p:cond delay="0"/>
                                  </p:stCondLst>
                                  <p:childTnLst>
                                    <p:animMotion origin="layout" path="M 3.61111E-6 -3.53921E-6 L -0.02466 0.39348 " pathEditMode="relative" rAng="0" ptsTypes="AA">
                                      <p:cBhvr>
                                        <p:cTn id="41" dur="2000" fill="hold"/>
                                        <p:tgtEl>
                                          <p:spTgt spid="133"/>
                                        </p:tgtEl>
                                        <p:attrNameLst>
                                          <p:attrName>ppt_x</p:attrName>
                                          <p:attrName>ppt_y</p:attrName>
                                        </p:attrNameLst>
                                      </p:cBhvr>
                                      <p:rCtr x="-12" y="197"/>
                                    </p:animMotion>
                                  </p:childTnLst>
                                </p:cTn>
                              </p:par>
                              <p:par>
                                <p:cTn id="42" presetID="49" presetClass="path" presetSubtype="0" accel="50000" decel="50000" fill="hold" grpId="1" nodeType="withEffect">
                                  <p:stCondLst>
                                    <p:cond delay="0"/>
                                  </p:stCondLst>
                                  <p:childTnLst>
                                    <p:animMotion origin="layout" path="M -8.33333E-7 -3.53921E-6 L -0.07535 0.39348 " pathEditMode="relative" rAng="0" ptsTypes="AA">
                                      <p:cBhvr>
                                        <p:cTn id="43" dur="2000" fill="hold"/>
                                        <p:tgtEl>
                                          <p:spTgt spid="134"/>
                                        </p:tgtEl>
                                        <p:attrNameLst>
                                          <p:attrName>ppt_x</p:attrName>
                                          <p:attrName>ppt_y</p:attrName>
                                        </p:attrNameLst>
                                      </p:cBhvr>
                                      <p:rCtr x="-38" y="197"/>
                                    </p:animMotion>
                                  </p:childTnLst>
                                </p:cTn>
                              </p:par>
                              <p:par>
                                <p:cTn id="44" presetID="49" presetClass="path" presetSubtype="0" accel="50000" decel="50000" fill="hold" grpId="1" nodeType="withEffect">
                                  <p:stCondLst>
                                    <p:cond delay="0"/>
                                  </p:stCondLst>
                                  <p:childTnLst>
                                    <p:animMotion origin="layout" path="M -1.66667E-6 -3.53921E-6 L -0.12587 0.39348 " pathEditMode="relative" rAng="0" ptsTypes="AA">
                                      <p:cBhvr>
                                        <p:cTn id="45" dur="2000" fill="hold"/>
                                        <p:tgtEl>
                                          <p:spTgt spid="135"/>
                                        </p:tgtEl>
                                        <p:attrNameLst>
                                          <p:attrName>ppt_x</p:attrName>
                                          <p:attrName>ppt_y</p:attrName>
                                        </p:attrNameLst>
                                      </p:cBhvr>
                                      <p:rCtr x="-63" y="197"/>
                                    </p:animMotion>
                                  </p:childTnLst>
                                </p:cTn>
                              </p:par>
                            </p:childTnLst>
                          </p:cTn>
                        </p:par>
                      </p:childTnLst>
                    </p:cTn>
                  </p:par>
                  <p:par>
                    <p:cTn id="46" fill="hold">
                      <p:stCondLst>
                        <p:cond delay="indefinite"/>
                      </p:stCondLst>
                      <p:childTnLst>
                        <p:par>
                          <p:cTn id="47" fill="hold">
                            <p:stCondLst>
                              <p:cond delay="0"/>
                            </p:stCondLst>
                            <p:childTnLst>
                              <p:par>
                                <p:cTn id="48" presetID="3" presetClass="exit" presetSubtype="10" fill="hold" grpId="2" nodeType="clickEffect">
                                  <p:stCondLst>
                                    <p:cond delay="0"/>
                                  </p:stCondLst>
                                  <p:childTnLst>
                                    <p:animEffect transition="out" filter="blinds(horizontal)">
                                      <p:cBhvr>
                                        <p:cTn id="49" dur="500"/>
                                        <p:tgtEl>
                                          <p:spTgt spid="128"/>
                                        </p:tgtEl>
                                      </p:cBhvr>
                                    </p:animEffect>
                                    <p:set>
                                      <p:cBhvr>
                                        <p:cTn id="50" dur="1" fill="hold">
                                          <p:stCondLst>
                                            <p:cond delay="499"/>
                                          </p:stCondLst>
                                        </p:cTn>
                                        <p:tgtEl>
                                          <p:spTgt spid="128"/>
                                        </p:tgtEl>
                                        <p:attrNameLst>
                                          <p:attrName>style.visibility</p:attrName>
                                        </p:attrNameLst>
                                      </p:cBhvr>
                                      <p:to>
                                        <p:strVal val="hidden"/>
                                      </p:to>
                                    </p:set>
                                  </p:childTnLst>
                                </p:cTn>
                              </p:par>
                              <p:par>
                                <p:cTn id="51" presetID="3" presetClass="exit" presetSubtype="10" fill="hold" grpId="2" nodeType="withEffect">
                                  <p:stCondLst>
                                    <p:cond delay="0"/>
                                  </p:stCondLst>
                                  <p:childTnLst>
                                    <p:animEffect transition="out" filter="blinds(horizontal)">
                                      <p:cBhvr>
                                        <p:cTn id="52" dur="500"/>
                                        <p:tgtEl>
                                          <p:spTgt spid="129"/>
                                        </p:tgtEl>
                                      </p:cBhvr>
                                    </p:animEffect>
                                    <p:set>
                                      <p:cBhvr>
                                        <p:cTn id="53" dur="1" fill="hold">
                                          <p:stCondLst>
                                            <p:cond delay="499"/>
                                          </p:stCondLst>
                                        </p:cTn>
                                        <p:tgtEl>
                                          <p:spTgt spid="129"/>
                                        </p:tgtEl>
                                        <p:attrNameLst>
                                          <p:attrName>style.visibility</p:attrName>
                                        </p:attrNameLst>
                                      </p:cBhvr>
                                      <p:to>
                                        <p:strVal val="hidden"/>
                                      </p:to>
                                    </p:set>
                                  </p:childTnLst>
                                </p:cTn>
                              </p:par>
                              <p:par>
                                <p:cTn id="54" presetID="3" presetClass="exit" presetSubtype="10" fill="hold" grpId="2" nodeType="withEffect">
                                  <p:stCondLst>
                                    <p:cond delay="0"/>
                                  </p:stCondLst>
                                  <p:childTnLst>
                                    <p:animEffect transition="out" filter="blinds(horizontal)">
                                      <p:cBhvr>
                                        <p:cTn id="55" dur="500"/>
                                        <p:tgtEl>
                                          <p:spTgt spid="130"/>
                                        </p:tgtEl>
                                      </p:cBhvr>
                                    </p:animEffect>
                                    <p:set>
                                      <p:cBhvr>
                                        <p:cTn id="56" dur="1" fill="hold">
                                          <p:stCondLst>
                                            <p:cond delay="499"/>
                                          </p:stCondLst>
                                        </p:cTn>
                                        <p:tgtEl>
                                          <p:spTgt spid="130"/>
                                        </p:tgtEl>
                                        <p:attrNameLst>
                                          <p:attrName>style.visibility</p:attrName>
                                        </p:attrNameLst>
                                      </p:cBhvr>
                                      <p:to>
                                        <p:strVal val="hidden"/>
                                      </p:to>
                                    </p:set>
                                  </p:childTnLst>
                                </p:cTn>
                              </p:par>
                              <p:par>
                                <p:cTn id="57" presetID="3" presetClass="exit" presetSubtype="10" fill="hold" grpId="2" nodeType="withEffect">
                                  <p:stCondLst>
                                    <p:cond delay="0"/>
                                  </p:stCondLst>
                                  <p:childTnLst>
                                    <p:animEffect transition="out" filter="blinds(horizontal)">
                                      <p:cBhvr>
                                        <p:cTn id="58" dur="500"/>
                                        <p:tgtEl>
                                          <p:spTgt spid="131"/>
                                        </p:tgtEl>
                                      </p:cBhvr>
                                    </p:animEffect>
                                    <p:set>
                                      <p:cBhvr>
                                        <p:cTn id="59" dur="1" fill="hold">
                                          <p:stCondLst>
                                            <p:cond delay="499"/>
                                          </p:stCondLst>
                                        </p:cTn>
                                        <p:tgtEl>
                                          <p:spTgt spid="131"/>
                                        </p:tgtEl>
                                        <p:attrNameLst>
                                          <p:attrName>style.visibility</p:attrName>
                                        </p:attrNameLst>
                                      </p:cBhvr>
                                      <p:to>
                                        <p:strVal val="hidden"/>
                                      </p:to>
                                    </p:set>
                                  </p:childTnLst>
                                </p:cTn>
                              </p:par>
                              <p:par>
                                <p:cTn id="60" presetID="3" presetClass="exit" presetSubtype="10" fill="hold" grpId="2" nodeType="withEffect">
                                  <p:stCondLst>
                                    <p:cond delay="0"/>
                                  </p:stCondLst>
                                  <p:childTnLst>
                                    <p:animEffect transition="out" filter="blinds(horizontal)">
                                      <p:cBhvr>
                                        <p:cTn id="61" dur="500"/>
                                        <p:tgtEl>
                                          <p:spTgt spid="132"/>
                                        </p:tgtEl>
                                      </p:cBhvr>
                                    </p:animEffect>
                                    <p:set>
                                      <p:cBhvr>
                                        <p:cTn id="62" dur="1" fill="hold">
                                          <p:stCondLst>
                                            <p:cond delay="499"/>
                                          </p:stCondLst>
                                        </p:cTn>
                                        <p:tgtEl>
                                          <p:spTgt spid="132"/>
                                        </p:tgtEl>
                                        <p:attrNameLst>
                                          <p:attrName>style.visibility</p:attrName>
                                        </p:attrNameLst>
                                      </p:cBhvr>
                                      <p:to>
                                        <p:strVal val="hidden"/>
                                      </p:to>
                                    </p:set>
                                  </p:childTnLst>
                                </p:cTn>
                              </p:par>
                              <p:par>
                                <p:cTn id="63" presetID="3" presetClass="exit" presetSubtype="10" fill="hold" grpId="2" nodeType="withEffect">
                                  <p:stCondLst>
                                    <p:cond delay="0"/>
                                  </p:stCondLst>
                                  <p:childTnLst>
                                    <p:animEffect transition="out" filter="blinds(horizontal)">
                                      <p:cBhvr>
                                        <p:cTn id="64" dur="500"/>
                                        <p:tgtEl>
                                          <p:spTgt spid="133"/>
                                        </p:tgtEl>
                                      </p:cBhvr>
                                    </p:animEffect>
                                    <p:set>
                                      <p:cBhvr>
                                        <p:cTn id="65" dur="1" fill="hold">
                                          <p:stCondLst>
                                            <p:cond delay="499"/>
                                          </p:stCondLst>
                                        </p:cTn>
                                        <p:tgtEl>
                                          <p:spTgt spid="133"/>
                                        </p:tgtEl>
                                        <p:attrNameLst>
                                          <p:attrName>style.visibility</p:attrName>
                                        </p:attrNameLst>
                                      </p:cBhvr>
                                      <p:to>
                                        <p:strVal val="hidden"/>
                                      </p:to>
                                    </p:set>
                                  </p:childTnLst>
                                </p:cTn>
                              </p:par>
                              <p:par>
                                <p:cTn id="66" presetID="3" presetClass="exit" presetSubtype="10" fill="hold" grpId="2" nodeType="withEffect">
                                  <p:stCondLst>
                                    <p:cond delay="0"/>
                                  </p:stCondLst>
                                  <p:childTnLst>
                                    <p:animEffect transition="out" filter="blinds(horizontal)">
                                      <p:cBhvr>
                                        <p:cTn id="67" dur="500"/>
                                        <p:tgtEl>
                                          <p:spTgt spid="134"/>
                                        </p:tgtEl>
                                      </p:cBhvr>
                                    </p:animEffect>
                                    <p:set>
                                      <p:cBhvr>
                                        <p:cTn id="68" dur="1" fill="hold">
                                          <p:stCondLst>
                                            <p:cond delay="499"/>
                                          </p:stCondLst>
                                        </p:cTn>
                                        <p:tgtEl>
                                          <p:spTgt spid="134"/>
                                        </p:tgtEl>
                                        <p:attrNameLst>
                                          <p:attrName>style.visibility</p:attrName>
                                        </p:attrNameLst>
                                      </p:cBhvr>
                                      <p:to>
                                        <p:strVal val="hidden"/>
                                      </p:to>
                                    </p:set>
                                  </p:childTnLst>
                                </p:cTn>
                              </p:par>
                              <p:par>
                                <p:cTn id="69" presetID="3" presetClass="exit" presetSubtype="10" fill="hold" grpId="2" nodeType="withEffect">
                                  <p:stCondLst>
                                    <p:cond delay="0"/>
                                  </p:stCondLst>
                                  <p:childTnLst>
                                    <p:animEffect transition="out" filter="blinds(horizontal)">
                                      <p:cBhvr>
                                        <p:cTn id="70" dur="500"/>
                                        <p:tgtEl>
                                          <p:spTgt spid="135"/>
                                        </p:tgtEl>
                                      </p:cBhvr>
                                    </p:animEffect>
                                    <p:set>
                                      <p:cBhvr>
                                        <p:cTn id="71" dur="1" fill="hold">
                                          <p:stCondLst>
                                            <p:cond delay="499"/>
                                          </p:stCondLst>
                                        </p:cTn>
                                        <p:tgtEl>
                                          <p:spTgt spid="135"/>
                                        </p:tgtEl>
                                        <p:attrNameLst>
                                          <p:attrName>style.visibility</p:attrName>
                                        </p:attrNameLst>
                                      </p:cBhvr>
                                      <p:to>
                                        <p:strVal val="hidden"/>
                                      </p:to>
                                    </p:set>
                                  </p:childTnLst>
                                </p:cTn>
                              </p:par>
                              <p:par>
                                <p:cTn id="72" presetID="1" presetClass="entr" presetSubtype="0" fill="hold" grpId="0" nodeType="withEffect">
                                  <p:stCondLst>
                                    <p:cond delay="0"/>
                                  </p:stCondLst>
                                  <p:childTnLst>
                                    <p:set>
                                      <p:cBhvr>
                                        <p:cTn id="73"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8" grpId="1" animBg="1"/>
      <p:bldP spid="128" grpId="2" animBg="1"/>
      <p:bldP spid="129" grpId="0" animBg="1"/>
      <p:bldP spid="129" grpId="1" animBg="1"/>
      <p:bldP spid="129" grpId="2"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Future LHC DAQs in numbers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78028677"/>
              </p:ext>
            </p:extLst>
          </p:nvPr>
        </p:nvGraphicFramePr>
        <p:xfrm>
          <a:off x="207249" y="1733482"/>
          <a:ext cx="8555750" cy="3655099"/>
        </p:xfrm>
        <a:graphic>
          <a:graphicData uri="http://schemas.openxmlformats.org/drawingml/2006/table">
            <a:tbl>
              <a:tblPr>
                <a:tableStyleId>{284E427A-3D55-4303-BF80-6455036E1DE7}</a:tableStyleId>
              </a:tblPr>
              <a:tblGrid>
                <a:gridCol w="935751"/>
                <a:gridCol w="1323918"/>
                <a:gridCol w="1949050"/>
                <a:gridCol w="2007685"/>
                <a:gridCol w="1169673"/>
                <a:gridCol w="1169673"/>
              </a:tblGrid>
              <a:tr h="1062905">
                <a:tc>
                  <a:txBody>
                    <a:bodyPr/>
                    <a:lstStyle/>
                    <a:p>
                      <a:pPr algn="r" fontAlgn="b"/>
                      <a:endParaRPr lang="en-US" sz="2000" b="0" i="0" u="none" strike="noStrike" dirty="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Data-size</a:t>
                      </a:r>
                      <a:r>
                        <a:rPr lang="en-US" sz="2400" u="none" strike="noStrike" baseline="0" dirty="0" smtClean="0">
                          <a:solidFill>
                            <a:schemeClr val="bg1"/>
                          </a:solidFill>
                          <a:latin typeface="+mj-lt"/>
                        </a:rPr>
                        <a:t> / collision </a:t>
                      </a:r>
                      <a:r>
                        <a:rPr lang="en-US" sz="2400" u="none" strike="noStrike" dirty="0" smtClean="0">
                          <a:solidFill>
                            <a:schemeClr val="bg1"/>
                          </a:solidFill>
                          <a:latin typeface="+mj-lt"/>
                        </a:rPr>
                        <a:t> [kB]</a:t>
                      </a:r>
                      <a:endParaRPr lang="en-US" sz="2400" b="0" i="0" u="none" strike="noStrike" dirty="0" smtClean="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 Rate</a:t>
                      </a:r>
                      <a:r>
                        <a:rPr lang="en-US" sz="2400" u="none" strike="noStrike" baseline="0" dirty="0" smtClean="0">
                          <a:solidFill>
                            <a:schemeClr val="bg1"/>
                          </a:solidFill>
                          <a:latin typeface="+mj-lt"/>
                        </a:rPr>
                        <a:t> of collisions requiring full processing</a:t>
                      </a:r>
                      <a:r>
                        <a:rPr lang="en-US" sz="2400" u="none" strike="noStrike" dirty="0" smtClean="0">
                          <a:solidFill>
                            <a:schemeClr val="bg1"/>
                          </a:solidFill>
                          <a:latin typeface="+mj-lt"/>
                        </a:rPr>
                        <a:t> [kHz]</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Required</a:t>
                      </a:r>
                      <a:r>
                        <a:rPr lang="en-US" sz="2400" b="0" i="0" u="none" strike="noStrike" baseline="0" dirty="0" smtClean="0">
                          <a:solidFill>
                            <a:schemeClr val="bg1"/>
                          </a:solidFill>
                          <a:latin typeface="+mj-lt"/>
                        </a:rPr>
                        <a:t> # of 100 Gbit/s links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Aggregated bandwidth</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From</a:t>
                      </a:r>
                      <a:endParaRPr lang="en-US" sz="2400" b="0" i="0" u="none" strike="noStrike" dirty="0">
                        <a:solidFill>
                          <a:schemeClr val="bg1"/>
                        </a:solidFill>
                        <a:latin typeface="+mj-lt"/>
                      </a:endParaRPr>
                    </a:p>
                  </a:txBody>
                  <a:tcPr marL="9525" marR="9525" marT="9525" marB="0" anchor="b"/>
                </a:tc>
              </a:tr>
              <a:tr h="468873">
                <a:tc>
                  <a:txBody>
                    <a:bodyPr/>
                    <a:lstStyle/>
                    <a:p>
                      <a:pPr algn="l" fontAlgn="b"/>
                      <a:r>
                        <a:rPr lang="en-US" sz="2400" u="none" strike="noStrike" dirty="0">
                          <a:solidFill>
                            <a:schemeClr val="bg1"/>
                          </a:solidFill>
                          <a:latin typeface="+mj-lt"/>
                        </a:rPr>
                        <a:t>ALICE</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20000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50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120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10 </a:t>
                      </a:r>
                      <a:r>
                        <a:rPr lang="en-US" sz="2400" b="0" i="0" u="none" strike="noStrike" dirty="0" err="1" smtClean="0">
                          <a:solidFill>
                            <a:schemeClr val="bg1"/>
                          </a:solidFill>
                          <a:latin typeface="+mj-lt"/>
                        </a:rPr>
                        <a:t>Tbit</a:t>
                      </a:r>
                      <a:r>
                        <a:rPr lang="en-US" sz="2400" b="0" i="0" u="none" strike="noStrike" dirty="0" smtClean="0">
                          <a:solidFill>
                            <a:schemeClr val="bg1"/>
                          </a:solidFill>
                          <a:latin typeface="+mj-lt"/>
                        </a:rPr>
                        <a:t>/s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a:solidFill>
                            <a:schemeClr val="bg1"/>
                          </a:solidFill>
                          <a:latin typeface="+mj-lt"/>
                        </a:rPr>
                        <a:t>2019</a:t>
                      </a:r>
                      <a:endParaRPr lang="en-US" sz="2400" b="0" i="0" u="none" strike="noStrike">
                        <a:solidFill>
                          <a:schemeClr val="bg1"/>
                        </a:solidFill>
                        <a:latin typeface="+mj-lt"/>
                      </a:endParaRPr>
                    </a:p>
                  </a:txBody>
                  <a:tcPr marL="9525" marR="9525" marT="9525" marB="0" anchor="b"/>
                </a:tc>
              </a:tr>
              <a:tr h="428899">
                <a:tc>
                  <a:txBody>
                    <a:bodyPr/>
                    <a:lstStyle/>
                    <a:p>
                      <a:pPr algn="l" fontAlgn="b"/>
                      <a:r>
                        <a:rPr lang="en-US" sz="2400" u="none" strike="noStrike" dirty="0">
                          <a:solidFill>
                            <a:schemeClr val="bg1"/>
                          </a:solidFill>
                          <a:latin typeface="+mj-lt"/>
                        </a:rPr>
                        <a:t>ATLAS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a:solidFill>
                            <a:schemeClr val="bg1"/>
                          </a:solidFill>
                          <a:latin typeface="+mj-lt"/>
                        </a:rPr>
                        <a:t>4000</a:t>
                      </a:r>
                      <a:endParaRPr lang="en-US" sz="2400" b="0" i="0" u="none" strike="noStrike">
                        <a:solidFill>
                          <a:schemeClr val="bg1"/>
                        </a:solidFill>
                        <a:latin typeface="+mj-lt"/>
                      </a:endParaRPr>
                    </a:p>
                  </a:txBody>
                  <a:tcPr marL="9525" marR="9525" marT="9525" marB="0" anchor="b"/>
                </a:tc>
                <a:tc>
                  <a:txBody>
                    <a:bodyPr/>
                    <a:lstStyle/>
                    <a:p>
                      <a:pPr algn="r" fontAlgn="b"/>
                      <a:r>
                        <a:rPr lang="en-US" sz="2400" u="none" strike="noStrike" dirty="0">
                          <a:solidFill>
                            <a:schemeClr val="bg1"/>
                          </a:solidFill>
                          <a:latin typeface="+mj-lt"/>
                        </a:rPr>
                        <a:t>5</a:t>
                      </a:r>
                      <a:r>
                        <a:rPr lang="en-US" sz="2400" u="none" strike="noStrike" dirty="0" smtClean="0">
                          <a:solidFill>
                            <a:schemeClr val="bg1"/>
                          </a:solidFill>
                          <a:latin typeface="+mj-lt"/>
                        </a:rPr>
                        <a:t>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300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20</a:t>
                      </a:r>
                      <a:r>
                        <a:rPr lang="en-US" sz="2400" b="0" i="0" u="none" strike="noStrike" baseline="0" dirty="0" smtClean="0">
                          <a:solidFill>
                            <a:schemeClr val="bg1"/>
                          </a:solidFill>
                          <a:latin typeface="+mj-lt"/>
                        </a:rPr>
                        <a:t> </a:t>
                      </a:r>
                      <a:r>
                        <a:rPr lang="en-US" sz="2400" b="0" i="0" u="none" strike="noStrike" baseline="0" dirty="0" err="1" smtClean="0">
                          <a:solidFill>
                            <a:schemeClr val="bg1"/>
                          </a:solidFill>
                          <a:latin typeface="+mj-lt"/>
                        </a:rPr>
                        <a:t>Tbit</a:t>
                      </a:r>
                      <a:r>
                        <a:rPr lang="en-US" sz="2400" b="0" i="0" u="none" strike="noStrike" baseline="0" dirty="0" smtClean="0">
                          <a:solidFill>
                            <a:schemeClr val="bg1"/>
                          </a:solidFill>
                          <a:latin typeface="+mj-lt"/>
                        </a:rPr>
                        <a:t>/s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a:solidFill>
                            <a:schemeClr val="bg1"/>
                          </a:solidFill>
                          <a:latin typeface="+mj-lt"/>
                        </a:rPr>
                        <a:t>2022</a:t>
                      </a:r>
                      <a:endParaRPr lang="en-US" sz="2400" b="0" i="0" u="none" strike="noStrike" dirty="0">
                        <a:solidFill>
                          <a:schemeClr val="bg1"/>
                        </a:solidFill>
                        <a:latin typeface="+mj-lt"/>
                      </a:endParaRPr>
                    </a:p>
                  </a:txBody>
                  <a:tcPr marL="9525" marR="9525" marT="9525" marB="0" anchor="b"/>
                </a:tc>
              </a:tr>
              <a:tr h="497795">
                <a:tc>
                  <a:txBody>
                    <a:bodyPr/>
                    <a:lstStyle/>
                    <a:p>
                      <a:pPr algn="l" fontAlgn="b"/>
                      <a:r>
                        <a:rPr lang="en-US" sz="2400" u="none" strike="noStrike" dirty="0">
                          <a:solidFill>
                            <a:schemeClr val="bg1"/>
                          </a:solidFill>
                          <a:latin typeface="+mj-lt"/>
                        </a:rPr>
                        <a:t>CMS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a:solidFill>
                            <a:schemeClr val="bg1"/>
                          </a:solidFill>
                          <a:latin typeface="+mj-lt"/>
                        </a:rPr>
                        <a:t>4</a:t>
                      </a:r>
                      <a:r>
                        <a:rPr lang="en-US" sz="2400" u="none" strike="noStrike" dirty="0" smtClean="0">
                          <a:solidFill>
                            <a:schemeClr val="bg1"/>
                          </a:solidFill>
                          <a:latin typeface="+mj-lt"/>
                        </a:rPr>
                        <a:t>000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1000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500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40 </a:t>
                      </a:r>
                      <a:r>
                        <a:rPr lang="en-US" sz="2400" b="0" i="0" u="none" strike="noStrike" dirty="0" err="1" smtClean="0">
                          <a:solidFill>
                            <a:schemeClr val="bg1"/>
                          </a:solidFill>
                          <a:latin typeface="+mj-lt"/>
                        </a:rPr>
                        <a:t>Tbit</a:t>
                      </a:r>
                      <a:r>
                        <a:rPr lang="en-US" sz="2400" b="0" i="0" u="none" strike="noStrike" dirty="0" smtClean="0">
                          <a:solidFill>
                            <a:schemeClr val="bg1"/>
                          </a:solidFill>
                          <a:latin typeface="+mj-lt"/>
                        </a:rPr>
                        <a:t>/s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a:solidFill>
                            <a:schemeClr val="bg1"/>
                          </a:solidFill>
                          <a:latin typeface="+mj-lt"/>
                        </a:rPr>
                        <a:t>2022</a:t>
                      </a:r>
                      <a:endParaRPr lang="en-US" sz="2400" b="0" i="0" u="none" strike="noStrike">
                        <a:solidFill>
                          <a:schemeClr val="bg1"/>
                        </a:solidFill>
                        <a:latin typeface="+mj-lt"/>
                      </a:endParaRPr>
                    </a:p>
                  </a:txBody>
                  <a:tcPr marL="9525" marR="9525" marT="9525" marB="0" anchor="b"/>
                </a:tc>
              </a:tr>
              <a:tr h="421207">
                <a:tc>
                  <a:txBody>
                    <a:bodyPr/>
                    <a:lstStyle/>
                    <a:p>
                      <a:pPr algn="l" fontAlgn="b"/>
                      <a:r>
                        <a:rPr lang="en-US" sz="2400" u="none" strike="noStrike" dirty="0">
                          <a:solidFill>
                            <a:schemeClr val="bg1"/>
                          </a:solidFill>
                          <a:latin typeface="+mj-lt"/>
                        </a:rPr>
                        <a:t>LHCb</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a:solidFill>
                            <a:schemeClr val="bg1"/>
                          </a:solidFill>
                          <a:latin typeface="+mj-lt"/>
                        </a:rPr>
                        <a:t>100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a:solidFill>
                            <a:schemeClr val="bg1"/>
                          </a:solidFill>
                          <a:latin typeface="+mj-lt"/>
                        </a:rPr>
                        <a:t>40000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500</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b="0" i="0" u="none" strike="noStrike" dirty="0" smtClean="0">
                          <a:solidFill>
                            <a:schemeClr val="bg1"/>
                          </a:solidFill>
                          <a:latin typeface="+mj-lt"/>
                        </a:rPr>
                        <a:t>40 </a:t>
                      </a:r>
                      <a:r>
                        <a:rPr lang="en-US" sz="2400" b="0" i="0" u="none" strike="noStrike" dirty="0" err="1" smtClean="0">
                          <a:solidFill>
                            <a:schemeClr val="bg1"/>
                          </a:solidFill>
                          <a:latin typeface="+mj-lt"/>
                        </a:rPr>
                        <a:t>Tbit</a:t>
                      </a:r>
                      <a:r>
                        <a:rPr lang="en-US" sz="2400" b="0" i="0" u="none" strike="noStrike" dirty="0" smtClean="0">
                          <a:solidFill>
                            <a:schemeClr val="bg1"/>
                          </a:solidFill>
                          <a:latin typeface="+mj-lt"/>
                        </a:rPr>
                        <a:t>/s</a:t>
                      </a:r>
                      <a:endParaRPr lang="en-US" sz="2400" b="0" i="0" u="none" strike="noStrike" dirty="0">
                        <a:solidFill>
                          <a:schemeClr val="bg1"/>
                        </a:solidFill>
                        <a:latin typeface="+mj-lt"/>
                      </a:endParaRPr>
                    </a:p>
                  </a:txBody>
                  <a:tcPr marL="9525" marR="9525" marT="9525" marB="0" anchor="b"/>
                </a:tc>
                <a:tc>
                  <a:txBody>
                    <a:bodyPr/>
                    <a:lstStyle/>
                    <a:p>
                      <a:pPr algn="r" fontAlgn="b"/>
                      <a:r>
                        <a:rPr lang="en-US" sz="2400" u="none" strike="noStrike" dirty="0" smtClean="0">
                          <a:solidFill>
                            <a:schemeClr val="bg1"/>
                          </a:solidFill>
                          <a:latin typeface="+mj-lt"/>
                        </a:rPr>
                        <a:t>2019</a:t>
                      </a:r>
                      <a:endParaRPr lang="en-US" sz="2400" b="0" i="0" u="none" strike="noStrike" dirty="0">
                        <a:solidFill>
                          <a:schemeClr val="bg1"/>
                        </a:solidFill>
                        <a:latin typeface="+mj-lt"/>
                      </a:endParaRPr>
                    </a:p>
                  </a:txBody>
                  <a:tcPr marL="9525" marR="9525" marT="9525" marB="0" anchor="b"/>
                </a:tc>
              </a:tr>
            </a:tbl>
          </a:graphicData>
        </a:graphic>
      </p:graphicFrame>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3" name="Slide Number Placeholder 2"/>
          <p:cNvSpPr>
            <a:spLocks noGrp="1"/>
          </p:cNvSpPr>
          <p:nvPr>
            <p:ph type="sldNum" sz="quarter" idx="11"/>
          </p:nvPr>
        </p:nvSpPr>
        <p:spPr/>
        <p:txBody>
          <a:bodyPr/>
          <a:lstStyle/>
          <a:p>
            <a:fld id="{997F593E-4D65-AC44-A603-FB3151009ECD}" type="slidenum">
              <a:rPr lang="en-US" smtClean="0"/>
              <a:pPr/>
              <a:t>27</a:t>
            </a:fld>
            <a:endParaRPr lang="en-US" dirty="0"/>
          </a:p>
        </p:txBody>
      </p:sp>
    </p:spTree>
    <p:extLst>
      <p:ext uri="{BB962C8B-B14F-4D97-AF65-F5344CB8AC3E}">
        <p14:creationId xmlns:p14="http://schemas.microsoft.com/office/powerpoint/2010/main" val="217636351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
            </a:r>
            <a:br>
              <a:rPr lang="en-US" dirty="0" smtClean="0"/>
            </a:br>
            <a:r>
              <a:rPr lang="en-US" dirty="0" smtClean="0"/>
              <a:t>High Level Trigger</a:t>
            </a:r>
            <a:endParaRPr lang="en-US" dirty="0"/>
          </a:p>
        </p:txBody>
      </p:sp>
    </p:spTree>
    <p:extLst>
      <p:ext uri="{BB962C8B-B14F-4D97-AF65-F5344CB8AC3E}">
        <p14:creationId xmlns:p14="http://schemas.microsoft.com/office/powerpoint/2010/main" val="3077872979"/>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High Level Trigger</a:t>
            </a:r>
          </a:p>
        </p:txBody>
      </p:sp>
      <p:sp>
        <p:nvSpPr>
          <p:cNvPr id="11" name="Content Placeholder 10"/>
          <p:cNvSpPr>
            <a:spLocks noGrp="1"/>
          </p:cNvSpPr>
          <p:nvPr>
            <p:ph idx="1"/>
          </p:nvPr>
        </p:nvSpPr>
        <p:spPr>
          <a:xfrm>
            <a:off x="4549775" y="1511300"/>
            <a:ext cx="4137025" cy="4525963"/>
          </a:xfrm>
        </p:spPr>
        <p:txBody>
          <a:bodyPr>
            <a:normAutofit/>
          </a:bodyPr>
          <a:lstStyle/>
          <a:p>
            <a:pPr eaLnBrk="1" hangingPunct="1">
              <a:lnSpc>
                <a:spcPct val="80000"/>
              </a:lnSpc>
            </a:pPr>
            <a:r>
              <a:rPr lang="en-US" altLang="en-US" sz="2700" dirty="0" smtClean="0"/>
              <a:t>Pack the knowledge of tens of thousands of physicists and decades of research into a huge sophisticated algorithm</a:t>
            </a:r>
          </a:p>
          <a:p>
            <a:pPr eaLnBrk="1" hangingPunct="1">
              <a:lnSpc>
                <a:spcPct val="80000"/>
              </a:lnSpc>
            </a:pPr>
            <a:r>
              <a:rPr lang="en-US" altLang="en-US" sz="2700" dirty="0" smtClean="0"/>
              <a:t>Several 100.000 lines of code</a:t>
            </a:r>
          </a:p>
          <a:p>
            <a:pPr eaLnBrk="1" hangingPunct="1">
              <a:lnSpc>
                <a:spcPct val="80000"/>
              </a:lnSpc>
            </a:pPr>
            <a:r>
              <a:rPr lang="en-US" altLang="en-US" sz="2700" dirty="0" smtClean="0"/>
              <a:t>Takes (only!) a few 10 - 100 milliseconds </a:t>
            </a:r>
            <a:r>
              <a:rPr lang="en-US" altLang="en-US" sz="2700" b="1" i="1" dirty="0" smtClean="0"/>
              <a:t>per collision</a:t>
            </a:r>
          </a:p>
        </p:txBody>
      </p:sp>
      <p:sp>
        <p:nvSpPr>
          <p:cNvPr id="25604" name="Footer Placeholder 3"/>
          <p:cNvSpPr>
            <a:spLocks noGrp="1"/>
          </p:cNvSpPr>
          <p:nvPr>
            <p:ph type="ftr"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entury Gothic" charset="0"/>
                <a:ea typeface="MS Pゴシック" pitchFamily="-92" charset="-128"/>
              </a:defRPr>
            </a:lvl1pPr>
            <a:lvl2pPr marL="37931725" indent="-37474525" eaLnBrk="0" hangingPunct="0">
              <a:defRPr sz="2400">
                <a:solidFill>
                  <a:schemeClr val="tx1"/>
                </a:solidFill>
                <a:latin typeface="Century Gothic" charset="0"/>
                <a:ea typeface="MS Pゴシック" pitchFamily="-92" charset="-128"/>
              </a:defRPr>
            </a:lvl2pPr>
            <a:lvl3pPr eaLnBrk="0" hangingPunct="0">
              <a:defRPr sz="2400">
                <a:solidFill>
                  <a:schemeClr val="tx1"/>
                </a:solidFill>
                <a:latin typeface="Century Gothic" charset="0"/>
                <a:ea typeface="MS Pゴシック" pitchFamily="-92" charset="-128"/>
              </a:defRPr>
            </a:lvl3pPr>
            <a:lvl4pPr eaLnBrk="0" hangingPunct="0">
              <a:defRPr sz="2400">
                <a:solidFill>
                  <a:schemeClr val="tx1"/>
                </a:solidFill>
                <a:latin typeface="Century Gothic" charset="0"/>
                <a:ea typeface="MS Pゴシック" pitchFamily="-92" charset="-128"/>
              </a:defRPr>
            </a:lvl4pPr>
            <a:lvl5pPr eaLnBrk="0" hangingPunct="0">
              <a:defRPr sz="2400">
                <a:solidFill>
                  <a:schemeClr val="tx1"/>
                </a:solidFill>
                <a:latin typeface="Century Gothic" charset="0"/>
                <a:ea typeface="MS Pゴシック" pitchFamily="-92" charset="-128"/>
              </a:defRPr>
            </a:lvl5pPr>
            <a:lvl6pPr marL="457200" eaLnBrk="0" fontAlgn="base" hangingPunct="0">
              <a:spcBef>
                <a:spcPct val="0"/>
              </a:spcBef>
              <a:spcAft>
                <a:spcPct val="0"/>
              </a:spcAft>
              <a:defRPr sz="2400">
                <a:solidFill>
                  <a:schemeClr val="tx1"/>
                </a:solidFill>
                <a:latin typeface="Century Gothic" charset="0"/>
                <a:ea typeface="MS Pゴシック" pitchFamily="-92" charset="-128"/>
              </a:defRPr>
            </a:lvl6pPr>
            <a:lvl7pPr marL="914400" eaLnBrk="0" fontAlgn="base" hangingPunct="0">
              <a:spcBef>
                <a:spcPct val="0"/>
              </a:spcBef>
              <a:spcAft>
                <a:spcPct val="0"/>
              </a:spcAft>
              <a:defRPr sz="2400">
                <a:solidFill>
                  <a:schemeClr val="tx1"/>
                </a:solidFill>
                <a:latin typeface="Century Gothic" charset="0"/>
                <a:ea typeface="MS Pゴシック" pitchFamily="-92" charset="-128"/>
              </a:defRPr>
            </a:lvl7pPr>
            <a:lvl8pPr marL="1371600" eaLnBrk="0" fontAlgn="base" hangingPunct="0">
              <a:spcBef>
                <a:spcPct val="0"/>
              </a:spcBef>
              <a:spcAft>
                <a:spcPct val="0"/>
              </a:spcAft>
              <a:defRPr sz="2400">
                <a:solidFill>
                  <a:schemeClr val="tx1"/>
                </a:solidFill>
                <a:latin typeface="Century Gothic" charset="0"/>
                <a:ea typeface="MS Pゴシック" pitchFamily="-92" charset="-128"/>
              </a:defRPr>
            </a:lvl8pPr>
            <a:lvl9pPr marL="1828800" eaLnBrk="0" fontAlgn="base" hangingPunct="0">
              <a:spcBef>
                <a:spcPct val="0"/>
              </a:spcBef>
              <a:spcAft>
                <a:spcPct val="0"/>
              </a:spcAft>
              <a:defRPr sz="2400">
                <a:solidFill>
                  <a:schemeClr val="tx1"/>
                </a:solidFill>
                <a:latin typeface="Century Gothic" charset="0"/>
                <a:ea typeface="MS Pゴシック" pitchFamily="-92" charset="-128"/>
              </a:defRPr>
            </a:lvl9pPr>
          </a:lstStyle>
          <a:p>
            <a:pPr eaLnBrk="1" hangingPunct="1"/>
            <a:r>
              <a:rPr lang="en-US" altLang="en-US" sz="1000" smtClean="0"/>
              <a:t>IHST 2016 - Computing at CERN - Niko Neufeld CERN/EP</a:t>
            </a:r>
            <a:endParaRPr lang="en-US" altLang="en-US" sz="1000"/>
          </a:p>
        </p:txBody>
      </p:sp>
      <p:pic>
        <p:nvPicPr>
          <p:cNvPr id="25605" name="Picture 5" descr="GoogleAlgo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2925" y="1554163"/>
            <a:ext cx="3803650" cy="4564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6" name="TextBox 6"/>
          <p:cNvSpPr txBox="1">
            <a:spLocks noChangeArrowheads="1"/>
          </p:cNvSpPr>
          <p:nvPr/>
        </p:nvSpPr>
        <p:spPr bwMode="auto">
          <a:xfrm>
            <a:off x="554038" y="5592763"/>
            <a:ext cx="3790950" cy="64611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entury Gothic" charset="0"/>
                <a:ea typeface="MS Pゴシック" pitchFamily="-92" charset="-128"/>
              </a:defRPr>
            </a:lvl1pPr>
            <a:lvl2pPr marL="37931725" indent="-37474525" eaLnBrk="0" hangingPunct="0">
              <a:defRPr sz="2400">
                <a:solidFill>
                  <a:schemeClr val="tx1"/>
                </a:solidFill>
                <a:latin typeface="Century Gothic" charset="0"/>
                <a:ea typeface="MS Pゴシック" pitchFamily="-92" charset="-128"/>
              </a:defRPr>
            </a:lvl2pPr>
            <a:lvl3pPr eaLnBrk="0" hangingPunct="0">
              <a:defRPr sz="2400">
                <a:solidFill>
                  <a:schemeClr val="tx1"/>
                </a:solidFill>
                <a:latin typeface="Century Gothic" charset="0"/>
                <a:ea typeface="MS Pゴシック" pitchFamily="-92" charset="-128"/>
              </a:defRPr>
            </a:lvl3pPr>
            <a:lvl4pPr eaLnBrk="0" hangingPunct="0">
              <a:defRPr sz="2400">
                <a:solidFill>
                  <a:schemeClr val="tx1"/>
                </a:solidFill>
                <a:latin typeface="Century Gothic" charset="0"/>
                <a:ea typeface="MS Pゴシック" pitchFamily="-92" charset="-128"/>
              </a:defRPr>
            </a:lvl4pPr>
            <a:lvl5pPr eaLnBrk="0" hangingPunct="0">
              <a:defRPr sz="2400">
                <a:solidFill>
                  <a:schemeClr val="tx1"/>
                </a:solidFill>
                <a:latin typeface="Century Gothic" charset="0"/>
                <a:ea typeface="MS Pゴシック" pitchFamily="-92" charset="-128"/>
              </a:defRPr>
            </a:lvl5pPr>
            <a:lvl6pPr marL="457200" eaLnBrk="0" fontAlgn="base" hangingPunct="0">
              <a:spcBef>
                <a:spcPct val="0"/>
              </a:spcBef>
              <a:spcAft>
                <a:spcPct val="0"/>
              </a:spcAft>
              <a:defRPr sz="2400">
                <a:solidFill>
                  <a:schemeClr val="tx1"/>
                </a:solidFill>
                <a:latin typeface="Century Gothic" charset="0"/>
                <a:ea typeface="MS Pゴシック" pitchFamily="-92" charset="-128"/>
              </a:defRPr>
            </a:lvl6pPr>
            <a:lvl7pPr marL="914400" eaLnBrk="0" fontAlgn="base" hangingPunct="0">
              <a:spcBef>
                <a:spcPct val="0"/>
              </a:spcBef>
              <a:spcAft>
                <a:spcPct val="0"/>
              </a:spcAft>
              <a:defRPr sz="2400">
                <a:solidFill>
                  <a:schemeClr val="tx1"/>
                </a:solidFill>
                <a:latin typeface="Century Gothic" charset="0"/>
                <a:ea typeface="MS Pゴシック" pitchFamily="-92" charset="-128"/>
              </a:defRPr>
            </a:lvl7pPr>
            <a:lvl8pPr marL="1371600" eaLnBrk="0" fontAlgn="base" hangingPunct="0">
              <a:spcBef>
                <a:spcPct val="0"/>
              </a:spcBef>
              <a:spcAft>
                <a:spcPct val="0"/>
              </a:spcAft>
              <a:defRPr sz="2400">
                <a:solidFill>
                  <a:schemeClr val="tx1"/>
                </a:solidFill>
                <a:latin typeface="Century Gothic" charset="0"/>
                <a:ea typeface="MS Pゴシック" pitchFamily="-92" charset="-128"/>
              </a:defRPr>
            </a:lvl8pPr>
            <a:lvl9pPr marL="1828800" eaLnBrk="0" fontAlgn="base" hangingPunct="0">
              <a:spcBef>
                <a:spcPct val="0"/>
              </a:spcBef>
              <a:spcAft>
                <a:spcPct val="0"/>
              </a:spcAft>
              <a:defRPr sz="2400">
                <a:solidFill>
                  <a:schemeClr val="tx1"/>
                </a:solidFill>
                <a:latin typeface="Century Gothic" charset="0"/>
                <a:ea typeface="MS Pゴシック" pitchFamily="-92" charset="-128"/>
              </a:defRPr>
            </a:lvl9pPr>
          </a:lstStyle>
          <a:p>
            <a:pPr eaLnBrk="1" hangingPunct="1"/>
            <a:r>
              <a:rPr lang="en-US" altLang="en-US" sz="1800" i="1"/>
              <a:t>“And this, in simple terms, is how</a:t>
            </a:r>
            <a:br>
              <a:rPr lang="en-US" altLang="en-US" sz="1800" i="1"/>
            </a:br>
            <a:r>
              <a:rPr lang="en-US" altLang="en-US" sz="1800" i="1"/>
              <a:t> we find the Higgs Boson”</a:t>
            </a:r>
          </a:p>
        </p:txBody>
      </p:sp>
      <p:sp>
        <p:nvSpPr>
          <p:cNvPr id="2" name="Slide Number Placeholder 1"/>
          <p:cNvSpPr>
            <a:spLocks noGrp="1"/>
          </p:cNvSpPr>
          <p:nvPr>
            <p:ph type="sldNum" sz="quarter" idx="11"/>
          </p:nvPr>
        </p:nvSpPr>
        <p:spPr/>
        <p:txBody>
          <a:bodyPr/>
          <a:lstStyle/>
          <a:p>
            <a:fld id="{997F593E-4D65-AC44-A603-FB3151009ECD}" type="slidenum">
              <a:rPr lang="en-US" smtClean="0"/>
              <a:pPr/>
              <a:t>29</a:t>
            </a:fld>
            <a:endParaRPr lang="en-US" dirty="0"/>
          </a:p>
        </p:txBody>
      </p:sp>
    </p:spTree>
    <p:extLst>
      <p:ext uri="{BB962C8B-B14F-4D97-AF65-F5344CB8AC3E}">
        <p14:creationId xmlns:p14="http://schemas.microsoft.com/office/powerpoint/2010/main" val="52601967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extLst>
              <a:ext uri="{28A0092B-C50C-407E-A947-70E740481C1C}">
                <a14:useLocalDpi xmlns:a14="http://schemas.microsoft.com/office/drawing/2010/main"/>
              </a:ext>
            </a:extLst>
          </a:blip>
          <a:stretch>
            <a:fillRect/>
          </a:stretch>
        </p:blipFill>
        <p:spPr>
          <a:xfrm>
            <a:off x="0" y="-12958"/>
            <a:ext cx="9161277" cy="6870958"/>
          </a:xfrm>
          <a:prstGeom prst="rect">
            <a:avLst/>
          </a:prstGeom>
        </p:spPr>
      </p:pic>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p:spPr>
        <p:txBody>
          <a:bodyPr>
            <a:prstTxWarp prst="textNoShape">
              <a:avLst/>
            </a:prstTxWarp>
            <a:spAutoFit/>
          </a:bodyPr>
          <a:lstStyle/>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frontier</a:t>
            </a:r>
          </a:p>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p>
        </p:txBody>
      </p:sp>
      <p:pic>
        <p:nvPicPr>
          <p:cNvPr id="9" name="Picture 42" descr="0510028_03-A4-at-144-dpi.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p:spPr>
        <p:txBody>
          <a:bodyPr wrap="none">
            <a:prstTxWarp prst="textNoShape">
              <a:avLst/>
            </a:prstTxWarp>
            <a:spAutoFit/>
          </a:bodyPr>
          <a:lstStyle/>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LHC ring:</a:t>
            </a:r>
          </a:p>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27 km circumference</a:t>
            </a:r>
            <a:endParaRPr lang="en-GB" dirty="0">
              <a:solidFill>
                <a:srgbClr val="000000"/>
              </a:solidFill>
              <a:effectLst>
                <a:outerShdw blurRad="38100" dist="38100" dir="2700000" algn="tl" rotWithShape="0">
                  <a:prstClr val="black"/>
                </a:outerShdw>
              </a:effectLst>
              <a:latin typeface="Arial" charset="0"/>
              <a:ea typeface="ＭＳ Ｐゴシック" charset="-128"/>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EAEAEA"/>
                  </a:solidFill>
                  <a:effectLst>
                    <a:outerShdw blurRad="38100" dist="38100" dir="2700000" algn="tl" rotWithShape="0">
                      <a:prstClr val="black"/>
                    </a:outerShdw>
                  </a:effectLst>
                  <a:latin typeface="Helvetica"/>
                  <a:ea typeface="ＭＳ Ｐゴシック" charset="-128"/>
                </a:rPr>
                <a:t>ALICE</a:t>
              </a:r>
              <a:endParaRPr lang="de-CH" sz="2000" dirty="0">
                <a:solidFill>
                  <a:srgbClr val="EAEAEA"/>
                </a:solidFill>
                <a:effectLst>
                  <a:outerShdw blurRad="38100" dist="38100" dir="2700000" algn="tl" rotWithShape="0">
                    <a:prstClr val="black"/>
                  </a:outerShdw>
                </a:effectLst>
                <a:latin typeface="Helvetica"/>
                <a:ea typeface="ＭＳ Ｐゴシック" charset="-128"/>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err="1">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grpSp>
      <p:pic>
        <p:nvPicPr>
          <p:cNvPr id="35" name="Picture 34" descr="cern_logo_1.png"/>
          <p:cNvPicPr>
            <a:picLocks noChangeAspect="1"/>
          </p:cNvPicPr>
          <p:nvPr/>
        </p:nvPicPr>
        <p:blipFill>
          <a:blip r:embed="rId9" cstate="screen">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36" name="Rectangle 10"/>
          <p:cNvSpPr>
            <a:spLocks noChangeArrowheads="1"/>
          </p:cNvSpPr>
          <p:nvPr/>
        </p:nvSpPr>
        <p:spPr bwMode="auto">
          <a:xfrm>
            <a:off x="-83078" y="4502851"/>
            <a:ext cx="2982735" cy="1200329"/>
          </a:xfrm>
          <a:prstGeom prst="rect">
            <a:avLst/>
          </a:prstGeom>
          <a:solidFill>
            <a:schemeClr val="bg1">
              <a:alpha val="78999"/>
            </a:schemeClr>
          </a:solidFill>
          <a:ln w="9525">
            <a:noFill/>
            <a:miter lim="800000"/>
            <a:headEnd/>
            <a:tailEnd/>
          </a:ln>
          <a:effectLst>
            <a:outerShdw blurRad="63500" dist="38099" dir="2700000" algn="ctr" rotWithShape="0">
              <a:srgbClr val="000000">
                <a:alpha val="74998"/>
              </a:srgbClr>
            </a:outerShdw>
          </a:effectLst>
        </p:spPr>
        <p:txBody>
          <a:bodyPr wrap="square">
            <a:spAutoFit/>
          </a:bodyPr>
          <a:lstStyle/>
          <a:p>
            <a:pPr algn="ctr" defTabSz="914400" eaLnBrk="0" fontAlgn="base" hangingPunct="0">
              <a:spcBef>
                <a:spcPct val="0"/>
              </a:spcBef>
              <a:spcAft>
                <a:spcPct val="0"/>
              </a:spcAft>
            </a:pPr>
            <a:r>
              <a:rPr lang="en-US" sz="1800" dirty="0">
                <a:solidFill>
                  <a:srgbClr val="FFFF00"/>
                </a:solidFill>
                <a:latin typeface="Arial" pitchFamily="34" charset="0"/>
              </a:rPr>
              <a:t>General Purpose,</a:t>
            </a:r>
            <a:br>
              <a:rPr lang="en-US" sz="1800" dirty="0">
                <a:solidFill>
                  <a:srgbClr val="FFFF00"/>
                </a:solidFill>
                <a:latin typeface="Arial" pitchFamily="34" charset="0"/>
              </a:rPr>
            </a:br>
            <a:r>
              <a:rPr lang="en-US" sz="1800" dirty="0">
                <a:solidFill>
                  <a:srgbClr val="FFFF00"/>
                </a:solidFill>
                <a:latin typeface="Arial" pitchFamily="34" charset="0"/>
              </a:rPr>
              <a:t>proton-proton,  heavy ions</a:t>
            </a:r>
          </a:p>
          <a:p>
            <a:pPr algn="ctr" defTabSz="914400" eaLnBrk="0" fontAlgn="base" hangingPunct="0">
              <a:spcBef>
                <a:spcPct val="0"/>
              </a:spcBef>
              <a:spcAft>
                <a:spcPct val="0"/>
              </a:spcAft>
            </a:pPr>
            <a:r>
              <a:rPr lang="en-US" sz="1800" dirty="0">
                <a:solidFill>
                  <a:srgbClr val="FFFF00"/>
                </a:solidFill>
                <a:latin typeface="Arial" pitchFamily="34" charset="0"/>
              </a:rPr>
              <a:t>Discovery of new physics: </a:t>
            </a:r>
          </a:p>
          <a:p>
            <a:pPr algn="ctr" defTabSz="914400" eaLnBrk="0" fontAlgn="base" hangingPunct="0">
              <a:spcBef>
                <a:spcPct val="0"/>
              </a:spcBef>
              <a:spcAft>
                <a:spcPct val="0"/>
              </a:spcAft>
            </a:pPr>
            <a:r>
              <a:rPr lang="en-US" sz="1800" dirty="0">
                <a:solidFill>
                  <a:srgbClr val="FFFF00"/>
                </a:solidFill>
                <a:latin typeface="Arial" pitchFamily="34" charset="0"/>
              </a:rPr>
              <a:t>Higgs, </a:t>
            </a:r>
            <a:r>
              <a:rPr lang="en-US" sz="1800" dirty="0" err="1" smtClean="0">
                <a:solidFill>
                  <a:srgbClr val="FFFF00"/>
                </a:solidFill>
                <a:latin typeface="Arial" pitchFamily="34" charset="0"/>
              </a:rPr>
              <a:t>SuperSymmetry</a:t>
            </a:r>
            <a:endParaRPr lang="en-US" sz="1800" dirty="0">
              <a:solidFill>
                <a:srgbClr val="FFFF00"/>
              </a:solidFill>
              <a:latin typeface="Arial" pitchFamily="34" charset="0"/>
            </a:endParaRPr>
          </a:p>
        </p:txBody>
      </p:sp>
      <p:sp>
        <p:nvSpPr>
          <p:cNvPr id="42" name="Rectangle 30"/>
          <p:cNvSpPr>
            <a:spLocks noChangeArrowheads="1"/>
          </p:cNvSpPr>
          <p:nvPr/>
        </p:nvSpPr>
        <p:spPr bwMode="auto">
          <a:xfrm>
            <a:off x="1047947" y="741108"/>
            <a:ext cx="2838253" cy="585287"/>
          </a:xfrm>
          <a:prstGeom prst="rect">
            <a:avLst/>
          </a:prstGeom>
          <a:solidFill>
            <a:schemeClr val="bg1">
              <a:alpha val="5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FFFF00"/>
                </a:solidFill>
                <a:latin typeface="Arial" pitchFamily="34" charset="0"/>
              </a:rPr>
              <a:t>pp, B-Physics, CP Violation</a:t>
            </a:r>
          </a:p>
          <a:p>
            <a:pPr algn="ctr" defTabSz="914400" eaLnBrk="0" fontAlgn="base" hangingPunct="0">
              <a:spcBef>
                <a:spcPct val="0"/>
              </a:spcBef>
              <a:spcAft>
                <a:spcPct val="0"/>
              </a:spcAft>
            </a:pPr>
            <a:r>
              <a:rPr lang="en-US" sz="1600" dirty="0">
                <a:solidFill>
                  <a:srgbClr val="FFFF00"/>
                </a:solidFill>
                <a:latin typeface="Arial" pitchFamily="34" charset="0"/>
              </a:rPr>
              <a:t>(matter-antimatter symmetry)</a:t>
            </a:r>
            <a:endParaRPr lang="en-US" sz="2400" dirty="0">
              <a:solidFill>
                <a:srgbClr val="FFFF00"/>
              </a:solidFill>
              <a:latin typeface="Arial" pitchFamily="34" charset="0"/>
            </a:endParaRPr>
          </a:p>
        </p:txBody>
      </p:sp>
      <p:sp>
        <p:nvSpPr>
          <p:cNvPr id="43" name="Rectangle 21"/>
          <p:cNvSpPr>
            <a:spLocks noChangeArrowheads="1"/>
          </p:cNvSpPr>
          <p:nvPr/>
        </p:nvSpPr>
        <p:spPr bwMode="auto">
          <a:xfrm>
            <a:off x="6014108" y="5659739"/>
            <a:ext cx="3195206" cy="584776"/>
          </a:xfrm>
          <a:prstGeom prst="rect">
            <a:avLst/>
          </a:prstGeom>
          <a:solidFill>
            <a:schemeClr val="bg1">
              <a:alpha val="7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FFFF00"/>
                </a:solidFill>
                <a:latin typeface="Arial" pitchFamily="34" charset="0"/>
              </a:rPr>
              <a:t>Heavy ions, </a:t>
            </a:r>
            <a:r>
              <a:rPr lang="en-US" sz="1600" dirty="0" err="1" smtClean="0">
                <a:solidFill>
                  <a:srgbClr val="FFFF00"/>
                </a:solidFill>
                <a:latin typeface="Arial" pitchFamily="34" charset="0"/>
              </a:rPr>
              <a:t>pp</a:t>
            </a:r>
            <a:endParaRPr lang="en-US" sz="1600" dirty="0" smtClean="0">
              <a:solidFill>
                <a:srgbClr val="FFFF00"/>
              </a:solidFill>
              <a:latin typeface="Arial" pitchFamily="34" charset="0"/>
            </a:endParaRPr>
          </a:p>
          <a:p>
            <a:pPr algn="ctr" defTabSz="914400" eaLnBrk="0" fontAlgn="base" hangingPunct="0">
              <a:spcBef>
                <a:spcPct val="0"/>
              </a:spcBef>
              <a:spcAft>
                <a:spcPct val="0"/>
              </a:spcAft>
            </a:pPr>
            <a:r>
              <a:rPr lang="en-US" sz="1600" dirty="0" smtClean="0">
                <a:solidFill>
                  <a:srgbClr val="FFFF00"/>
                </a:solidFill>
                <a:latin typeface="Arial" pitchFamily="34" charset="0"/>
              </a:rPr>
              <a:t>(state of matter of early universe)</a:t>
            </a:r>
            <a:endParaRPr lang="en-US" sz="2400" dirty="0">
              <a:solidFill>
                <a:srgbClr val="FFFF00"/>
              </a:solidFill>
              <a:latin typeface="Arial" pitchFamily="34" charset="0"/>
            </a:endParaRPr>
          </a:p>
        </p:txBody>
      </p:sp>
      <p:sp>
        <p:nvSpPr>
          <p:cNvPr id="13" name="Title 12"/>
          <p:cNvSpPr>
            <a:spLocks noGrp="1"/>
          </p:cNvSpPr>
          <p:nvPr>
            <p:ph type="title"/>
          </p:nvPr>
        </p:nvSpPr>
        <p:spPr>
          <a:xfrm>
            <a:off x="381000" y="89078"/>
            <a:ext cx="8382000" cy="677108"/>
          </a:xfrm>
        </p:spPr>
        <p:txBody>
          <a:bodyPr/>
          <a:lstStyle/>
          <a:p>
            <a:r>
              <a:rPr lang="en-GB" dirty="0" smtClean="0"/>
              <a:t>Tools: LHC and detectors</a:t>
            </a:r>
            <a:endParaRPr lang="en-GB" dirty="0"/>
          </a:p>
        </p:txBody>
      </p:sp>
      <p:sp>
        <p:nvSpPr>
          <p:cNvPr id="26" name="Slide Number Placeholder 25"/>
          <p:cNvSpPr>
            <a:spLocks noGrp="1"/>
          </p:cNvSpPr>
          <p:nvPr>
            <p:ph type="sldNum" sz="quarter" idx="11"/>
          </p:nvPr>
        </p:nvSpPr>
        <p:spPr>
          <a:prstGeom prst="rect">
            <a:avLst/>
          </a:prstGeom>
        </p:spPr>
        <p:txBody>
          <a:bodyPr/>
          <a:lstStyle/>
          <a:p>
            <a:fld id="{17918391-D411-FE40-AAD7-861AE5233E0E}" type="slidenum">
              <a:rPr lang="en-US" smtClean="0"/>
              <a:pPr/>
              <a:t>3</a:t>
            </a:fld>
            <a:endParaRPr lang="en-US" dirty="0"/>
          </a:p>
        </p:txBody>
      </p:sp>
      <p:sp>
        <p:nvSpPr>
          <p:cNvPr id="14" name="Footer Placeholder 13"/>
          <p:cNvSpPr>
            <a:spLocks noGrp="1"/>
          </p:cNvSpPr>
          <p:nvPr>
            <p:ph type="ftr" sz="quarter" idx="10"/>
          </p:nvPr>
        </p:nvSpPr>
        <p:spPr/>
        <p:txBody>
          <a:bodyPr/>
          <a:lstStyle/>
          <a:p>
            <a:r>
              <a:rPr lang="en-US" smtClean="0"/>
              <a:t>IHST 2016 - Computing at CERN - Niko Neufeld CERN/EP</a:t>
            </a:r>
            <a:endParaRPr lang="en-US" dirty="0"/>
          </a:p>
        </p:txBody>
      </p:sp>
    </p:spTree>
    <p:extLst>
      <p:ext uri="{BB962C8B-B14F-4D97-AF65-F5344CB8AC3E}">
        <p14:creationId xmlns:p14="http://schemas.microsoft.com/office/powerpoint/2010/main" val="21544990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2" grpId="0" animBg="1"/>
      <p:bldP spid="4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latin typeface="Neo Sans Intel Medium" pitchFamily="34" charset="0"/>
              </a:rPr>
              <a:t>High Level Trigger:</a:t>
            </a:r>
            <a:r>
              <a:rPr lang="en-US" b="0" dirty="0" smtClean="0">
                <a:latin typeface="Neo Sans Intel Medium" pitchFamily="34" charset="0"/>
              </a:rPr>
              <a:t> Key Figures </a:t>
            </a:r>
            <a:endParaRPr lang="en-US" b="0" dirty="0">
              <a:latin typeface="Neo Sans Intel Medium" pitchFamily="34" charset="0"/>
            </a:endParaRPr>
          </a:p>
        </p:txBody>
      </p:sp>
      <p:sp>
        <p:nvSpPr>
          <p:cNvPr id="3" name="Content Placeholder 2"/>
          <p:cNvSpPr>
            <a:spLocks noGrp="1"/>
          </p:cNvSpPr>
          <p:nvPr>
            <p:ph idx="1"/>
          </p:nvPr>
        </p:nvSpPr>
        <p:spPr>
          <a:xfrm>
            <a:off x="154379" y="1565570"/>
            <a:ext cx="8835242" cy="4995222"/>
          </a:xfrm>
        </p:spPr>
        <p:txBody>
          <a:bodyPr>
            <a:normAutofit/>
          </a:bodyPr>
          <a:lstStyle/>
          <a:p>
            <a:pPr>
              <a:spcBef>
                <a:spcPts val="600"/>
              </a:spcBef>
            </a:pPr>
            <a:r>
              <a:rPr lang="en-US" dirty="0" smtClean="0">
                <a:latin typeface="Neo Sans Intel" pitchFamily="34" charset="0"/>
              </a:rPr>
              <a:t>Existing code base: 5 MLOC of mostly C++</a:t>
            </a:r>
          </a:p>
          <a:p>
            <a:pPr>
              <a:spcBef>
                <a:spcPts val="600"/>
              </a:spcBef>
            </a:pPr>
            <a:r>
              <a:rPr lang="en-US" dirty="0" smtClean="0">
                <a:latin typeface="Neo Sans Intel" pitchFamily="34" charset="0"/>
              </a:rPr>
              <a:t>Almost all algorithms are </a:t>
            </a:r>
            <a:r>
              <a:rPr lang="en-US" dirty="0" smtClean="0">
                <a:latin typeface="Neo Sans Intel Medium" pitchFamily="34" charset="0"/>
              </a:rPr>
              <a:t>single-threaded </a:t>
            </a:r>
            <a:r>
              <a:rPr lang="en-US" dirty="0" smtClean="0">
                <a:latin typeface="Neo Sans Intel" pitchFamily="34" charset="0"/>
              </a:rPr>
              <a:t>(only few exceptions)</a:t>
            </a:r>
          </a:p>
          <a:p>
            <a:pPr>
              <a:spcBef>
                <a:spcPts val="600"/>
              </a:spcBef>
            </a:pPr>
            <a:r>
              <a:rPr lang="en-US" dirty="0" smtClean="0">
                <a:latin typeface="Neo Sans Intel" pitchFamily="34" charset="0"/>
              </a:rPr>
              <a:t>Currently processing time on a X5650 per event: several 10 </a:t>
            </a:r>
            <a:r>
              <a:rPr lang="en-US" dirty="0" err="1" smtClean="0">
                <a:latin typeface="Neo Sans Intel" pitchFamily="34" charset="0"/>
              </a:rPr>
              <a:t>ms</a:t>
            </a:r>
            <a:r>
              <a:rPr lang="en-US" dirty="0" smtClean="0">
                <a:latin typeface="Neo Sans Intel" pitchFamily="34" charset="0"/>
              </a:rPr>
              <a:t> / process (hyper-thread)</a:t>
            </a:r>
          </a:p>
          <a:p>
            <a:pPr>
              <a:spcBef>
                <a:spcPts val="600"/>
              </a:spcBef>
            </a:pPr>
            <a:r>
              <a:rPr lang="en-US" dirty="0" smtClean="0">
                <a:latin typeface="Neo Sans Intel" pitchFamily="34" charset="0"/>
              </a:rPr>
              <a:t>Currently between 100k and 1 million events per second are filtered online in each of the 4 experiments</a:t>
            </a:r>
          </a:p>
        </p:txBody>
      </p:sp>
      <p:sp>
        <p:nvSpPr>
          <p:cNvPr id="4" name="Footer Placeholder 3"/>
          <p:cNvSpPr>
            <a:spLocks noGrp="1"/>
          </p:cNvSpPr>
          <p:nvPr>
            <p:ph type="ftr" sz="quarter" idx="10"/>
          </p:nvPr>
        </p:nvSpPr>
        <p:spPr/>
        <p:txBody>
          <a:bodyPr/>
          <a:lstStyle/>
          <a:p>
            <a:pPr>
              <a:defRPr/>
            </a:pPr>
            <a:r>
              <a:rPr lang="en-US" smtClean="0"/>
              <a:t>IHST 2016 - Computing at CERN - Niko Neufeld CERN/EP</a:t>
            </a:r>
            <a:endParaRPr lang="en-US"/>
          </a:p>
        </p:txBody>
      </p:sp>
      <p:sp>
        <p:nvSpPr>
          <p:cNvPr id="5" name="Slide Number Placeholder 4"/>
          <p:cNvSpPr>
            <a:spLocks noGrp="1"/>
          </p:cNvSpPr>
          <p:nvPr>
            <p:ph type="sldNum" sz="quarter" idx="4294967295"/>
          </p:nvPr>
        </p:nvSpPr>
        <p:spPr>
          <a:xfrm>
            <a:off x="8505825" y="6553200"/>
            <a:ext cx="501650" cy="258763"/>
          </a:xfrm>
          <a:prstGeom prst="rect">
            <a:avLst/>
          </a:prstGeom>
        </p:spPr>
        <p:txBody>
          <a:bodyPr/>
          <a:lstStyle/>
          <a:p>
            <a:pPr>
              <a:defRPr/>
            </a:pPr>
            <a:fld id="{B24AF377-3FB9-47A3-97B4-ECD8F8073FBE}" type="slidenum">
              <a:rPr lang="en-US" smtClean="0"/>
              <a:pPr>
                <a:defRPr/>
              </a:pPr>
              <a:t>30</a:t>
            </a:fld>
            <a:endParaRPr lang="en-US" dirty="0"/>
          </a:p>
        </p:txBody>
      </p:sp>
    </p:spTree>
    <p:extLst>
      <p:ext uri="{BB962C8B-B14F-4D97-AF65-F5344CB8AC3E}">
        <p14:creationId xmlns:p14="http://schemas.microsoft.com/office/powerpoint/2010/main" val="140003270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Reconstruction &amp; Analysis</a:t>
            </a:r>
            <a:endParaRPr lang="en-US" dirty="0"/>
          </a:p>
        </p:txBody>
      </p:sp>
      <p:sp>
        <p:nvSpPr>
          <p:cNvPr id="4" name="Footer Placeholder 3"/>
          <p:cNvSpPr>
            <a:spLocks noGrp="1"/>
          </p:cNvSpPr>
          <p:nvPr>
            <p:ph type="ftr" sz="quarter" idx="4294967295"/>
          </p:nvPr>
        </p:nvSpPr>
        <p:spPr>
          <a:xfrm>
            <a:off x="2943225" y="6356349"/>
            <a:ext cx="2895600" cy="365125"/>
          </a:xfrm>
        </p:spPr>
        <p:txBody>
          <a:bodyPr/>
          <a:lstStyle/>
          <a:p>
            <a:r>
              <a:rPr lang="en-US" smtClean="0"/>
              <a:t>IHST 2016 - Computing at CERN - Niko Neufeld CERN/EP</a:t>
            </a:r>
            <a:endParaRPr lang="en-US" dirty="0"/>
          </a:p>
        </p:txBody>
      </p:sp>
      <p:sp>
        <p:nvSpPr>
          <p:cNvPr id="5" name="Slide Number Placeholder 4"/>
          <p:cNvSpPr>
            <a:spLocks noGrp="1"/>
          </p:cNvSpPr>
          <p:nvPr>
            <p:ph type="sldNum" sz="quarter" idx="4294967295"/>
          </p:nvPr>
        </p:nvSpPr>
        <p:spPr>
          <a:xfrm>
            <a:off x="7010400" y="6356350"/>
            <a:ext cx="2133600" cy="365125"/>
          </a:xfrm>
        </p:spPr>
        <p:txBody>
          <a:bodyPr/>
          <a:lstStyle/>
          <a:p>
            <a:fld id="{997F593E-4D65-AC44-A603-FB3151009ECD}" type="slidenum">
              <a:rPr lang="en-US" smtClean="0"/>
              <a:pPr/>
              <a:t>31</a:t>
            </a:fld>
            <a:endParaRPr lang="en-US" dirty="0"/>
          </a:p>
        </p:txBody>
      </p:sp>
      <p:sp>
        <p:nvSpPr>
          <p:cNvPr id="8" name="TextBox 7"/>
          <p:cNvSpPr txBox="1"/>
          <p:nvPr/>
        </p:nvSpPr>
        <p:spPr>
          <a:xfrm>
            <a:off x="6200775" y="-1014413"/>
            <a:ext cx="914400" cy="914400"/>
          </a:xfrm>
          <a:prstGeom prst="rect">
            <a:avLst/>
          </a:prstGeom>
          <a:noFill/>
        </p:spPr>
        <p:txBody>
          <a:bodyPr wrap="none" rtlCol="0">
            <a:normAutofit/>
          </a:bodyPr>
          <a:lstStyle/>
          <a:p>
            <a:endParaRPr lang="en-US" sz="2000" dirty="0" smtClean="0">
              <a:latin typeface="Neo Sans Intel" pitchFamily="34" charset="0"/>
            </a:endParaRPr>
          </a:p>
        </p:txBody>
      </p:sp>
    </p:spTree>
    <p:extLst>
      <p:ext uri="{BB962C8B-B14F-4D97-AF65-F5344CB8AC3E}">
        <p14:creationId xmlns:p14="http://schemas.microsoft.com/office/powerpoint/2010/main" val="1636488002"/>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Oval 4"/>
          <p:cNvSpPr>
            <a:spLocks noChangeArrowheads="1"/>
          </p:cNvSpPr>
          <p:nvPr/>
        </p:nvSpPr>
        <p:spPr bwMode="auto">
          <a:xfrm>
            <a:off x="-612775" y="-315913"/>
            <a:ext cx="3103563" cy="2362201"/>
          </a:xfrm>
          <a:prstGeom prst="ellipse">
            <a:avLst/>
          </a:prstGeom>
          <a:solidFill>
            <a:schemeClr val="accent1">
              <a:lumMod val="90000"/>
            </a:schemeClr>
          </a:solidFill>
          <a:ln w="9525">
            <a:noFill/>
            <a:round/>
            <a:headEnd/>
            <a:tailEnd/>
          </a:ln>
        </p:spPr>
        <p:txBody>
          <a:bodyPr wrap="none" lIns="92075" tIns="46038" rIns="92075" bIns="46038" anchor="ctr"/>
          <a:lstStyle/>
          <a:p>
            <a:pPr algn="ctr" eaLnBrk="0" hangingPunct="0">
              <a:lnSpc>
                <a:spcPct val="90000"/>
              </a:lnSpc>
              <a:defRPr/>
            </a:pPr>
            <a:r>
              <a:rPr lang="en-US" sz="2000">
                <a:solidFill>
                  <a:prstClr val="black"/>
                </a:solidFill>
                <a:latin typeface="Calibri"/>
                <a:ea typeface="ＭＳ Ｐゴシック" pitchFamily="34" charset="-128"/>
              </a:rPr>
              <a:t>Online</a:t>
            </a:r>
            <a:endParaRPr lang="en-US" sz="2400">
              <a:solidFill>
                <a:srgbClr val="CC3300"/>
              </a:solidFill>
              <a:latin typeface="Calibri"/>
              <a:ea typeface="ＭＳ Ｐゴシック" pitchFamily="34" charset="-128"/>
            </a:endParaRPr>
          </a:p>
        </p:txBody>
      </p:sp>
      <p:sp>
        <p:nvSpPr>
          <p:cNvPr id="19459" name="Title 1"/>
          <p:cNvSpPr>
            <a:spLocks noGrp="1"/>
          </p:cNvSpPr>
          <p:nvPr>
            <p:ph type="title"/>
          </p:nvPr>
        </p:nvSpPr>
        <p:spPr>
          <a:xfrm>
            <a:off x="2916238" y="136525"/>
            <a:ext cx="6140450" cy="836613"/>
          </a:xfrm>
        </p:spPr>
        <p:txBody>
          <a:bodyPr/>
          <a:lstStyle/>
          <a:p>
            <a:pPr>
              <a:lnSpc>
                <a:spcPct val="80000"/>
              </a:lnSpc>
            </a:pPr>
            <a:r>
              <a:rPr lang="en-US" altLang="en-US" sz="3200" b="1">
                <a:latin typeface="Franklin Gothic Demi" charset="0"/>
              </a:rPr>
              <a:t>Data Handling and Computation for Physics Analysis</a:t>
            </a:r>
          </a:p>
        </p:txBody>
      </p:sp>
      <p:sp>
        <p:nvSpPr>
          <p:cNvPr id="19460" name="Oval 3"/>
          <p:cNvSpPr>
            <a:spLocks noChangeArrowheads="1"/>
          </p:cNvSpPr>
          <p:nvPr/>
        </p:nvSpPr>
        <p:spPr bwMode="auto">
          <a:xfrm>
            <a:off x="222250" y="903288"/>
            <a:ext cx="5137150" cy="4114800"/>
          </a:xfrm>
          <a:prstGeom prst="ellipse">
            <a:avLst/>
          </a:prstGeom>
          <a:solidFill>
            <a:srgbClr val="DE9A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a:lnSpc>
                <a:spcPct val="90000"/>
              </a:lnSpc>
            </a:pPr>
            <a:r>
              <a:rPr lang="en-US" altLang="en-US" sz="2400">
                <a:solidFill>
                  <a:srgbClr val="C00000"/>
                </a:solidFill>
                <a:latin typeface="Calibri" charset="0"/>
              </a:rPr>
              <a:t>Offline Reconstruction</a:t>
            </a:r>
          </a:p>
          <a:p>
            <a:pPr algn="ctr">
              <a:lnSpc>
                <a:spcPct val="90000"/>
              </a:lnSpc>
            </a:pPr>
            <a:endParaRPr lang="en-US" altLang="en-US" sz="2400">
              <a:solidFill>
                <a:srgbClr val="CC3300"/>
              </a:solidFill>
              <a:latin typeface="Calibri" charset="0"/>
            </a:endParaRPr>
          </a:p>
          <a:p>
            <a:pPr algn="ctr">
              <a:lnSpc>
                <a:spcPct val="90000"/>
              </a:lnSpc>
            </a:pPr>
            <a:endParaRPr lang="en-US" altLang="en-US" i="1">
              <a:solidFill>
                <a:srgbClr val="000000"/>
              </a:solidFill>
              <a:latin typeface="Calibri" charset="0"/>
            </a:endParaRPr>
          </a:p>
          <a:p>
            <a:pPr algn="ctr">
              <a:lnSpc>
                <a:spcPct val="90000"/>
              </a:lnSpc>
            </a:pPr>
            <a:endParaRPr lang="en-US" altLang="en-US" i="1">
              <a:solidFill>
                <a:srgbClr val="000000"/>
              </a:solidFill>
              <a:latin typeface="Calibri" charset="0"/>
            </a:endParaRPr>
          </a:p>
          <a:p>
            <a:pPr algn="ctr">
              <a:lnSpc>
                <a:spcPct val="90000"/>
              </a:lnSpc>
            </a:pPr>
            <a:endParaRPr lang="en-US" altLang="en-US" i="1">
              <a:solidFill>
                <a:srgbClr val="000000"/>
              </a:solidFill>
              <a:latin typeface="Calibri" charset="0"/>
            </a:endParaRPr>
          </a:p>
          <a:p>
            <a:pPr algn="ctr">
              <a:lnSpc>
                <a:spcPct val="90000"/>
              </a:lnSpc>
            </a:pPr>
            <a:endParaRPr lang="en-US" altLang="en-US" i="1">
              <a:solidFill>
                <a:srgbClr val="000000"/>
              </a:solidFill>
              <a:latin typeface="Calibri" charset="0"/>
            </a:endParaRPr>
          </a:p>
        </p:txBody>
      </p:sp>
      <p:sp>
        <p:nvSpPr>
          <p:cNvPr id="19461" name="Oval 4"/>
          <p:cNvSpPr>
            <a:spLocks noChangeArrowheads="1"/>
          </p:cNvSpPr>
          <p:nvPr/>
        </p:nvSpPr>
        <p:spPr bwMode="auto">
          <a:xfrm>
            <a:off x="125413" y="4495800"/>
            <a:ext cx="3870325" cy="2362200"/>
          </a:xfrm>
          <a:prstGeom prst="ellipse">
            <a:avLst/>
          </a:prstGeom>
          <a:solidFill>
            <a:srgbClr val="D54A3B"/>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a:lnSpc>
                <a:spcPct val="90000"/>
              </a:lnSpc>
            </a:pPr>
            <a:r>
              <a:rPr lang="en-US" altLang="en-US" sz="2000">
                <a:solidFill>
                  <a:srgbClr val="000000"/>
                </a:solidFill>
                <a:latin typeface="Calibri" charset="0"/>
              </a:rPr>
              <a:t>              </a:t>
            </a:r>
          </a:p>
          <a:p>
            <a:pPr algn="ctr">
              <a:lnSpc>
                <a:spcPct val="90000"/>
              </a:lnSpc>
            </a:pPr>
            <a:endParaRPr lang="en-US" altLang="en-US" sz="2000">
              <a:solidFill>
                <a:srgbClr val="CC3300"/>
              </a:solidFill>
              <a:latin typeface="Calibri" charset="0"/>
            </a:endParaRPr>
          </a:p>
          <a:p>
            <a:pPr algn="ctr">
              <a:lnSpc>
                <a:spcPct val="90000"/>
              </a:lnSpc>
            </a:pPr>
            <a:r>
              <a:rPr lang="en-US" altLang="en-US" sz="2400">
                <a:solidFill>
                  <a:srgbClr val="FFFFFF"/>
                </a:solidFill>
                <a:latin typeface="Calibri" charset="0"/>
              </a:rPr>
              <a:t>Offline Simulation</a:t>
            </a:r>
            <a:br>
              <a:rPr lang="en-US" altLang="en-US" sz="2400">
                <a:solidFill>
                  <a:srgbClr val="FFFFFF"/>
                </a:solidFill>
                <a:latin typeface="Calibri" charset="0"/>
              </a:rPr>
            </a:br>
            <a:r>
              <a:rPr lang="en-US" altLang="en-US" sz="2400">
                <a:solidFill>
                  <a:srgbClr val="FFFFFF"/>
                </a:solidFill>
                <a:latin typeface="Calibri" charset="0"/>
              </a:rPr>
              <a:t>w/GEANT4</a:t>
            </a:r>
          </a:p>
        </p:txBody>
      </p:sp>
      <p:sp>
        <p:nvSpPr>
          <p:cNvPr id="19462" name="Oval 5"/>
          <p:cNvSpPr>
            <a:spLocks noChangeArrowheads="1"/>
          </p:cNvSpPr>
          <p:nvPr/>
        </p:nvSpPr>
        <p:spPr bwMode="auto">
          <a:xfrm>
            <a:off x="3792538" y="2613025"/>
            <a:ext cx="5767387" cy="4495800"/>
          </a:xfrm>
          <a:prstGeom prst="ellipse">
            <a:avLst/>
          </a:prstGeom>
          <a:solidFill>
            <a:srgbClr val="DCE048"/>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a:lnSpc>
                <a:spcPct val="90000"/>
              </a:lnSpc>
            </a:pPr>
            <a:r>
              <a:rPr lang="en-US" altLang="en-US" sz="2400">
                <a:solidFill>
                  <a:srgbClr val="C00000"/>
                </a:solidFill>
                <a:latin typeface="Calibri" charset="0"/>
              </a:rPr>
              <a:t>Offline Analysis w/ROOT</a:t>
            </a:r>
            <a:r>
              <a:rPr lang="en-US" altLang="en-US" sz="2400">
                <a:solidFill>
                  <a:srgbClr val="000000"/>
                </a:solidFill>
                <a:latin typeface="Calibri" charset="0"/>
              </a:rPr>
              <a:t>                             </a:t>
            </a:r>
          </a:p>
          <a:p>
            <a:pPr algn="ctr">
              <a:lnSpc>
                <a:spcPct val="90000"/>
              </a:lnSpc>
            </a:pPr>
            <a:endParaRPr lang="en-US" altLang="en-US">
              <a:solidFill>
                <a:srgbClr val="000000"/>
              </a:solidFill>
              <a:latin typeface="Calibri" charset="0"/>
            </a:endParaRPr>
          </a:p>
        </p:txBody>
      </p:sp>
      <p:sp>
        <p:nvSpPr>
          <p:cNvPr id="10" name="AutoShape 6"/>
          <p:cNvSpPr>
            <a:spLocks noChangeArrowheads="1"/>
          </p:cNvSpPr>
          <p:nvPr/>
        </p:nvSpPr>
        <p:spPr bwMode="auto">
          <a:xfrm>
            <a:off x="8291513" y="5154613"/>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12" name="AutoShape 8"/>
          <p:cNvSpPr>
            <a:spLocks noChangeArrowheads="1"/>
          </p:cNvSpPr>
          <p:nvPr/>
        </p:nvSpPr>
        <p:spPr bwMode="auto">
          <a:xfrm>
            <a:off x="5724128" y="3212976"/>
            <a:ext cx="1317625" cy="901700"/>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Batch</a:t>
            </a:r>
          </a:p>
          <a:p>
            <a:pPr algn="ctr" eaLnBrk="0" hangingPunct="0">
              <a:defRPr/>
            </a:pPr>
            <a:r>
              <a:rPr lang="en-GB" dirty="0">
                <a:solidFill>
                  <a:prstClr val="black"/>
                </a:solidFill>
                <a:latin typeface="Calibri"/>
              </a:rPr>
              <a:t>physics</a:t>
            </a:r>
          </a:p>
          <a:p>
            <a:pPr algn="ctr" eaLnBrk="0" hangingPunct="0">
              <a:defRPr/>
            </a:pPr>
            <a:r>
              <a:rPr lang="en-GB" dirty="0">
                <a:solidFill>
                  <a:prstClr val="black"/>
                </a:solidFill>
                <a:latin typeface="Calibri"/>
              </a:rPr>
              <a:t>analysis</a:t>
            </a:r>
          </a:p>
        </p:txBody>
      </p:sp>
      <p:sp>
        <p:nvSpPr>
          <p:cNvPr id="19469" name="Rectangle 9"/>
          <p:cNvSpPr>
            <a:spLocks noChangeArrowheads="1"/>
          </p:cNvSpPr>
          <p:nvPr/>
        </p:nvSpPr>
        <p:spPr bwMode="auto">
          <a:xfrm>
            <a:off x="0" y="1143000"/>
            <a:ext cx="7254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r>
              <a:rPr lang="en-GB" altLang="en-US" sz="1200">
                <a:solidFill>
                  <a:srgbClr val="000000"/>
                </a:solidFill>
                <a:latin typeface="Calibri" charset="0"/>
              </a:rPr>
              <a:t>detector</a:t>
            </a:r>
          </a:p>
        </p:txBody>
      </p:sp>
      <p:sp>
        <p:nvSpPr>
          <p:cNvPr id="19470" name="Arc 10"/>
          <p:cNvSpPr>
            <a:spLocks/>
          </p:cNvSpPr>
          <p:nvPr/>
        </p:nvSpPr>
        <p:spPr bwMode="auto">
          <a:xfrm>
            <a:off x="1098550" y="1658938"/>
            <a:ext cx="757238" cy="6762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5" y="23"/>
                  <a:pt x="21558" y="0"/>
                </a:cubicBezTo>
              </a:path>
              <a:path w="21600" h="21600" stroke="0" extrusionOk="0">
                <a:moveTo>
                  <a:pt x="0" y="21600"/>
                </a:moveTo>
                <a:cubicBezTo>
                  <a:pt x="0" y="9687"/>
                  <a:pt x="9645" y="23"/>
                  <a:pt x="21558" y="0"/>
                </a:cubicBezTo>
                <a:lnTo>
                  <a:pt x="21600" y="21600"/>
                </a:lnTo>
                <a:lnTo>
                  <a:pt x="0" y="21600"/>
                </a:lnTo>
                <a:close/>
              </a:path>
            </a:pathLst>
          </a:custGeom>
          <a:noFill/>
          <a:ln w="57150" cap="rnd" cmpd="tri">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19471" name="Group 11"/>
          <p:cNvGrpSpPr>
            <a:grpSpLocks/>
          </p:cNvGrpSpPr>
          <p:nvPr/>
        </p:nvGrpSpPr>
        <p:grpSpPr bwMode="auto">
          <a:xfrm>
            <a:off x="3859213" y="2473325"/>
            <a:ext cx="968375" cy="901700"/>
            <a:chOff x="2633" y="1558"/>
            <a:chExt cx="660" cy="568"/>
          </a:xfrm>
        </p:grpSpPr>
        <p:sp>
          <p:nvSpPr>
            <p:cNvPr id="16" name="Oval 12"/>
            <p:cNvSpPr>
              <a:spLocks noChangeArrowheads="1"/>
            </p:cNvSpPr>
            <p:nvPr/>
          </p:nvSpPr>
          <p:spPr bwMode="auto">
            <a:xfrm>
              <a:off x="2637" y="1765"/>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19527" name="Line 13"/>
            <p:cNvSpPr>
              <a:spLocks noChangeShapeType="1"/>
            </p:cNvSpPr>
            <p:nvPr/>
          </p:nvSpPr>
          <p:spPr bwMode="auto">
            <a:xfrm>
              <a:off x="2633" y="1589"/>
              <a:ext cx="0" cy="21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528" name="Line 14"/>
            <p:cNvSpPr>
              <a:spLocks noChangeShapeType="1"/>
            </p:cNvSpPr>
            <p:nvPr/>
          </p:nvSpPr>
          <p:spPr bwMode="auto">
            <a:xfrm>
              <a:off x="3005" y="1600"/>
              <a:ext cx="0" cy="1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 name="Rectangle 15"/>
            <p:cNvSpPr>
              <a:spLocks noChangeArrowheads="1"/>
            </p:cNvSpPr>
            <p:nvPr/>
          </p:nvSpPr>
          <p:spPr bwMode="auto">
            <a:xfrm>
              <a:off x="2643" y="1586"/>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0" name="Oval 16"/>
            <p:cNvSpPr>
              <a:spLocks noChangeArrowheads="1"/>
            </p:cNvSpPr>
            <p:nvPr/>
          </p:nvSpPr>
          <p:spPr bwMode="auto">
            <a:xfrm>
              <a:off x="2637" y="1558"/>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1" name="Oval 17"/>
            <p:cNvSpPr>
              <a:spLocks noChangeArrowheads="1"/>
            </p:cNvSpPr>
            <p:nvPr/>
          </p:nvSpPr>
          <p:spPr bwMode="auto">
            <a:xfrm>
              <a:off x="2733" y="1861"/>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19538" name="Line 18"/>
            <p:cNvSpPr>
              <a:spLocks noChangeShapeType="1"/>
            </p:cNvSpPr>
            <p:nvPr/>
          </p:nvSpPr>
          <p:spPr bwMode="auto">
            <a:xfrm>
              <a:off x="2729" y="1685"/>
              <a:ext cx="0" cy="21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539" name="Line 19"/>
            <p:cNvSpPr>
              <a:spLocks noChangeShapeType="1"/>
            </p:cNvSpPr>
            <p:nvPr/>
          </p:nvSpPr>
          <p:spPr bwMode="auto">
            <a:xfrm>
              <a:off x="3101" y="1696"/>
              <a:ext cx="0" cy="1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4" name="Rectangle 20"/>
            <p:cNvSpPr>
              <a:spLocks noChangeArrowheads="1"/>
            </p:cNvSpPr>
            <p:nvPr/>
          </p:nvSpPr>
          <p:spPr bwMode="auto">
            <a:xfrm>
              <a:off x="2739" y="1682"/>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5" name="Oval 21"/>
            <p:cNvSpPr>
              <a:spLocks noChangeArrowheads="1"/>
            </p:cNvSpPr>
            <p:nvPr/>
          </p:nvSpPr>
          <p:spPr bwMode="auto">
            <a:xfrm>
              <a:off x="2733" y="1654"/>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6" name="Oval 22"/>
            <p:cNvSpPr>
              <a:spLocks noChangeArrowheads="1"/>
            </p:cNvSpPr>
            <p:nvPr/>
          </p:nvSpPr>
          <p:spPr bwMode="auto">
            <a:xfrm>
              <a:off x="2829" y="1957"/>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19549" name="Line 23"/>
            <p:cNvSpPr>
              <a:spLocks noChangeShapeType="1"/>
            </p:cNvSpPr>
            <p:nvPr/>
          </p:nvSpPr>
          <p:spPr bwMode="auto">
            <a:xfrm>
              <a:off x="2825" y="1781"/>
              <a:ext cx="0" cy="21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550" name="Line 24"/>
            <p:cNvSpPr>
              <a:spLocks noChangeShapeType="1"/>
            </p:cNvSpPr>
            <p:nvPr/>
          </p:nvSpPr>
          <p:spPr bwMode="auto">
            <a:xfrm>
              <a:off x="3197" y="1792"/>
              <a:ext cx="0" cy="1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 name="Rectangle 25"/>
            <p:cNvSpPr>
              <a:spLocks noChangeArrowheads="1"/>
            </p:cNvSpPr>
            <p:nvPr/>
          </p:nvSpPr>
          <p:spPr bwMode="auto">
            <a:xfrm>
              <a:off x="2835" y="1778"/>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0" name="Oval 26"/>
            <p:cNvSpPr>
              <a:spLocks noChangeArrowheads="1"/>
            </p:cNvSpPr>
            <p:nvPr/>
          </p:nvSpPr>
          <p:spPr bwMode="auto">
            <a:xfrm>
              <a:off x="2829" y="1750"/>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1" name="Oval 27"/>
            <p:cNvSpPr>
              <a:spLocks noChangeArrowheads="1"/>
            </p:cNvSpPr>
            <p:nvPr/>
          </p:nvSpPr>
          <p:spPr bwMode="auto">
            <a:xfrm>
              <a:off x="2925" y="2053"/>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19560" name="Line 28"/>
            <p:cNvSpPr>
              <a:spLocks noChangeShapeType="1"/>
            </p:cNvSpPr>
            <p:nvPr/>
          </p:nvSpPr>
          <p:spPr bwMode="auto">
            <a:xfrm>
              <a:off x="2921" y="1877"/>
              <a:ext cx="0" cy="21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561" name="Line 29"/>
            <p:cNvSpPr>
              <a:spLocks noChangeShapeType="1"/>
            </p:cNvSpPr>
            <p:nvPr/>
          </p:nvSpPr>
          <p:spPr bwMode="auto">
            <a:xfrm>
              <a:off x="3293" y="1888"/>
              <a:ext cx="0" cy="1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4" name="Rectangle 30"/>
            <p:cNvSpPr>
              <a:spLocks noChangeArrowheads="1"/>
            </p:cNvSpPr>
            <p:nvPr/>
          </p:nvSpPr>
          <p:spPr bwMode="auto">
            <a:xfrm>
              <a:off x="2931" y="1874"/>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5" name="Oval 31"/>
            <p:cNvSpPr>
              <a:spLocks noChangeArrowheads="1"/>
            </p:cNvSpPr>
            <p:nvPr/>
          </p:nvSpPr>
          <p:spPr bwMode="auto">
            <a:xfrm>
              <a:off x="2925" y="1846"/>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grpSp>
      <p:sp>
        <p:nvSpPr>
          <p:cNvPr id="19472" name="Arc 45"/>
          <p:cNvSpPr>
            <a:spLocks/>
          </p:cNvSpPr>
          <p:nvPr/>
        </p:nvSpPr>
        <p:spPr bwMode="auto">
          <a:xfrm>
            <a:off x="1098550" y="2286000"/>
            <a:ext cx="546100" cy="8572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57150" cap="rnd" cmpd="tri">
            <a:solidFill>
              <a:srgbClr val="FF0000"/>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3" name="Arc 46"/>
          <p:cNvSpPr>
            <a:spLocks/>
          </p:cNvSpPr>
          <p:nvPr/>
        </p:nvSpPr>
        <p:spPr bwMode="auto">
          <a:xfrm>
            <a:off x="3348038" y="1557338"/>
            <a:ext cx="1179512"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lnTo>
                  <a:pt x="0" y="0"/>
                </a:lnTo>
                <a:close/>
              </a:path>
            </a:pathLst>
          </a:custGeom>
          <a:noFill/>
          <a:ln w="57150" cap="rnd" cmpd="tri">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4" name="Rectangle 47"/>
          <p:cNvSpPr>
            <a:spLocks noChangeArrowheads="1"/>
          </p:cNvSpPr>
          <p:nvPr/>
        </p:nvSpPr>
        <p:spPr bwMode="auto">
          <a:xfrm>
            <a:off x="4408488" y="2389188"/>
            <a:ext cx="1084262"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r>
              <a:rPr lang="en-GB" altLang="en-US" sz="1200">
                <a:solidFill>
                  <a:srgbClr val="000000"/>
                </a:solidFill>
                <a:latin typeface="Calibri" charset="0"/>
              </a:rPr>
              <a:t>Event </a:t>
            </a:r>
          </a:p>
          <a:p>
            <a:r>
              <a:rPr lang="en-GB" altLang="en-US" sz="1200">
                <a:solidFill>
                  <a:srgbClr val="000000"/>
                </a:solidFill>
                <a:latin typeface="Calibri" charset="0"/>
              </a:rPr>
              <a:t>     summary</a:t>
            </a:r>
          </a:p>
          <a:p>
            <a:r>
              <a:rPr lang="en-GB" altLang="en-US" sz="1200">
                <a:solidFill>
                  <a:srgbClr val="000000"/>
                </a:solidFill>
                <a:latin typeface="Calibri" charset="0"/>
              </a:rPr>
              <a:t>            data</a:t>
            </a:r>
          </a:p>
        </p:txBody>
      </p:sp>
      <p:sp>
        <p:nvSpPr>
          <p:cNvPr id="19475" name="Rectangle 48"/>
          <p:cNvSpPr>
            <a:spLocks noChangeArrowheads="1"/>
          </p:cNvSpPr>
          <p:nvPr/>
        </p:nvSpPr>
        <p:spPr bwMode="auto">
          <a:xfrm>
            <a:off x="1057275" y="3084513"/>
            <a:ext cx="501650"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r>
              <a:rPr lang="en-GB" altLang="en-US" sz="1200">
                <a:solidFill>
                  <a:srgbClr val="000000"/>
                </a:solidFill>
                <a:latin typeface="Calibri" charset="0"/>
              </a:rPr>
              <a:t>Raw</a:t>
            </a:r>
          </a:p>
          <a:p>
            <a:r>
              <a:rPr lang="en-GB" altLang="en-US" sz="1200">
                <a:solidFill>
                  <a:srgbClr val="000000"/>
                </a:solidFill>
                <a:latin typeface="Calibri" charset="0"/>
              </a:rPr>
              <a:t>data</a:t>
            </a:r>
          </a:p>
        </p:txBody>
      </p:sp>
      <p:sp>
        <p:nvSpPr>
          <p:cNvPr id="19476" name="Arc 49"/>
          <p:cNvSpPr>
            <a:spLocks/>
          </p:cNvSpPr>
          <p:nvPr/>
        </p:nvSpPr>
        <p:spPr bwMode="auto">
          <a:xfrm>
            <a:off x="923925" y="4333875"/>
            <a:ext cx="773113" cy="11430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57150" cap="rnd" cmpd="tri">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7" name="Arc 50"/>
          <p:cNvSpPr>
            <a:spLocks/>
          </p:cNvSpPr>
          <p:nvPr/>
        </p:nvSpPr>
        <p:spPr bwMode="auto">
          <a:xfrm>
            <a:off x="923925" y="3563938"/>
            <a:ext cx="711200" cy="7905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3" y="24"/>
                  <a:pt x="21556" y="0"/>
                </a:cubicBezTo>
              </a:path>
              <a:path w="21600" h="21600" stroke="0" extrusionOk="0">
                <a:moveTo>
                  <a:pt x="0" y="21600"/>
                </a:moveTo>
                <a:cubicBezTo>
                  <a:pt x="0" y="9687"/>
                  <a:pt x="9643" y="24"/>
                  <a:pt x="21556" y="0"/>
                </a:cubicBezTo>
                <a:lnTo>
                  <a:pt x="21600" y="21600"/>
                </a:lnTo>
                <a:lnTo>
                  <a:pt x="0" y="21600"/>
                </a:lnTo>
                <a:close/>
              </a:path>
            </a:pathLst>
          </a:custGeom>
          <a:noFill/>
          <a:ln w="57150" cap="rnd" cmpd="tri">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8" name="Arc 51"/>
          <p:cNvSpPr>
            <a:spLocks/>
          </p:cNvSpPr>
          <p:nvPr/>
        </p:nvSpPr>
        <p:spPr bwMode="auto">
          <a:xfrm>
            <a:off x="3030538" y="3219450"/>
            <a:ext cx="628650" cy="666750"/>
          </a:xfrm>
          <a:custGeom>
            <a:avLst/>
            <a:gdLst>
              <a:gd name="T0" fmla="*/ 2147483647 w 21600"/>
              <a:gd name="T1" fmla="*/ 2147483647 h 17923"/>
              <a:gd name="T2" fmla="*/ 0 w 21600"/>
              <a:gd name="T3" fmla="*/ 0 h 17923"/>
              <a:gd name="T4" fmla="*/ 2147483647 w 21600"/>
              <a:gd name="T5" fmla="*/ 0 h 17923"/>
              <a:gd name="T6" fmla="*/ 0 60000 65536"/>
              <a:gd name="T7" fmla="*/ 0 60000 65536"/>
              <a:gd name="T8" fmla="*/ 0 60000 65536"/>
              <a:gd name="T9" fmla="*/ 0 w 21600"/>
              <a:gd name="T10" fmla="*/ 0 h 17923"/>
              <a:gd name="T11" fmla="*/ 21600 w 21600"/>
              <a:gd name="T12" fmla="*/ 17923 h 17923"/>
            </a:gdLst>
            <a:ahLst/>
            <a:cxnLst>
              <a:cxn ang="T6">
                <a:pos x="T0" y="T1"/>
              </a:cxn>
              <a:cxn ang="T7">
                <a:pos x="T2" y="T3"/>
              </a:cxn>
              <a:cxn ang="T8">
                <a:pos x="T4" y="T5"/>
              </a:cxn>
            </a:cxnLst>
            <a:rect l="T9" t="T10" r="T11" b="T12"/>
            <a:pathLst>
              <a:path w="21600" h="17923" fill="none" extrusionOk="0">
                <a:moveTo>
                  <a:pt x="9544" y="17923"/>
                </a:moveTo>
                <a:cubicBezTo>
                  <a:pt x="3578" y="13909"/>
                  <a:pt x="0" y="7190"/>
                  <a:pt x="0" y="0"/>
                </a:cubicBezTo>
              </a:path>
              <a:path w="21600" h="17923" stroke="0" extrusionOk="0">
                <a:moveTo>
                  <a:pt x="9544" y="17923"/>
                </a:moveTo>
                <a:cubicBezTo>
                  <a:pt x="3578" y="13909"/>
                  <a:pt x="0" y="7190"/>
                  <a:pt x="0" y="0"/>
                </a:cubicBezTo>
                <a:lnTo>
                  <a:pt x="21600" y="0"/>
                </a:lnTo>
                <a:lnTo>
                  <a:pt x="9544" y="17923"/>
                </a:lnTo>
                <a:close/>
              </a:path>
            </a:pathLst>
          </a:custGeom>
          <a:noFill/>
          <a:ln w="57150" cap="rnd" cmpd="tri">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79" name="Arc 52"/>
          <p:cNvSpPr>
            <a:spLocks/>
          </p:cNvSpPr>
          <p:nvPr/>
        </p:nvSpPr>
        <p:spPr bwMode="auto">
          <a:xfrm>
            <a:off x="3025775" y="2763838"/>
            <a:ext cx="896938" cy="4572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4"/>
                  <a:pt x="9649" y="19"/>
                  <a:pt x="21565" y="0"/>
                </a:cubicBezTo>
              </a:path>
              <a:path w="21600" h="21600" stroke="0" extrusionOk="0">
                <a:moveTo>
                  <a:pt x="0" y="21600"/>
                </a:moveTo>
                <a:cubicBezTo>
                  <a:pt x="0" y="9684"/>
                  <a:pt x="9649" y="19"/>
                  <a:pt x="21565" y="0"/>
                </a:cubicBezTo>
                <a:lnTo>
                  <a:pt x="21600" y="21600"/>
                </a:lnTo>
                <a:lnTo>
                  <a:pt x="0" y="21600"/>
                </a:lnTo>
                <a:close/>
              </a:path>
            </a:pathLst>
          </a:custGeom>
          <a:noFill/>
          <a:ln w="57150" cap="rnd" cmpd="tri">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0" name="Arc 54"/>
          <p:cNvSpPr>
            <a:spLocks/>
          </p:cNvSpPr>
          <p:nvPr/>
        </p:nvSpPr>
        <p:spPr bwMode="auto">
          <a:xfrm>
            <a:off x="1770063" y="3867150"/>
            <a:ext cx="1398587" cy="403225"/>
          </a:xfrm>
          <a:custGeom>
            <a:avLst/>
            <a:gdLst>
              <a:gd name="T0" fmla="*/ 2147483647 w 21600"/>
              <a:gd name="T1" fmla="*/ 2147483647 h 18831"/>
              <a:gd name="T2" fmla="*/ 0 w 21600"/>
              <a:gd name="T3" fmla="*/ 0 h 18831"/>
              <a:gd name="T4" fmla="*/ 2147483647 w 21600"/>
              <a:gd name="T5" fmla="*/ 0 h 18831"/>
              <a:gd name="T6" fmla="*/ 0 60000 65536"/>
              <a:gd name="T7" fmla="*/ 0 60000 65536"/>
              <a:gd name="T8" fmla="*/ 0 60000 65536"/>
              <a:gd name="T9" fmla="*/ 0 w 21600"/>
              <a:gd name="T10" fmla="*/ 0 h 18831"/>
              <a:gd name="T11" fmla="*/ 21600 w 21600"/>
              <a:gd name="T12" fmla="*/ 18831 h 18831"/>
            </a:gdLst>
            <a:ahLst/>
            <a:cxnLst>
              <a:cxn ang="T6">
                <a:pos x="T0" y="T1"/>
              </a:cxn>
              <a:cxn ang="T7">
                <a:pos x="T2" y="T3"/>
              </a:cxn>
              <a:cxn ang="T8">
                <a:pos x="T4" y="T5"/>
              </a:cxn>
            </a:cxnLst>
            <a:rect l="T9" t="T10" r="T11" b="T12"/>
            <a:pathLst>
              <a:path w="21600" h="18831" fill="none" extrusionOk="0">
                <a:moveTo>
                  <a:pt x="11019" y="18830"/>
                </a:moveTo>
                <a:cubicBezTo>
                  <a:pt x="4212" y="15006"/>
                  <a:pt x="0" y="7807"/>
                  <a:pt x="0" y="0"/>
                </a:cubicBezTo>
              </a:path>
              <a:path w="21600" h="18831" stroke="0" extrusionOk="0">
                <a:moveTo>
                  <a:pt x="11019" y="18830"/>
                </a:moveTo>
                <a:cubicBezTo>
                  <a:pt x="4212" y="15006"/>
                  <a:pt x="0" y="7807"/>
                  <a:pt x="0" y="0"/>
                </a:cubicBezTo>
                <a:lnTo>
                  <a:pt x="21600" y="0"/>
                </a:lnTo>
                <a:lnTo>
                  <a:pt x="11019" y="18830"/>
                </a:lnTo>
                <a:close/>
              </a:path>
            </a:pathLst>
          </a:custGeom>
          <a:noFill/>
          <a:ln w="57150" cap="rnd" cmpd="tri">
            <a:solidFill>
              <a:srgbClr val="FF0000"/>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1" name="Arc 55"/>
          <p:cNvSpPr>
            <a:spLocks/>
          </p:cNvSpPr>
          <p:nvPr/>
        </p:nvSpPr>
        <p:spPr bwMode="auto">
          <a:xfrm>
            <a:off x="6956425" y="4135438"/>
            <a:ext cx="423863" cy="552450"/>
          </a:xfrm>
          <a:custGeom>
            <a:avLst/>
            <a:gdLst>
              <a:gd name="T0" fmla="*/ 0 w 21675"/>
              <a:gd name="T1" fmla="*/ 0 h 21600"/>
              <a:gd name="T2" fmla="*/ 2147483647 w 21675"/>
              <a:gd name="T3" fmla="*/ 2147483647 h 21600"/>
              <a:gd name="T4" fmla="*/ 2147483647 w 21675"/>
              <a:gd name="T5" fmla="*/ 2147483647 h 21600"/>
              <a:gd name="T6" fmla="*/ 0 60000 65536"/>
              <a:gd name="T7" fmla="*/ 0 60000 65536"/>
              <a:gd name="T8" fmla="*/ 0 60000 65536"/>
              <a:gd name="T9" fmla="*/ 0 w 21675"/>
              <a:gd name="T10" fmla="*/ 0 h 21600"/>
              <a:gd name="T11" fmla="*/ 21675 w 21675"/>
              <a:gd name="T12" fmla="*/ 21600 h 21600"/>
            </a:gdLst>
            <a:ahLst/>
            <a:cxnLst>
              <a:cxn ang="T6">
                <a:pos x="T0" y="T1"/>
              </a:cxn>
              <a:cxn ang="T7">
                <a:pos x="T2" y="T3"/>
              </a:cxn>
              <a:cxn ang="T8">
                <a:pos x="T4" y="T5"/>
              </a:cxn>
            </a:cxnLst>
            <a:rect l="T9" t="T10" r="T11" b="T12"/>
            <a:pathLst>
              <a:path w="21675" h="21600" fill="none" extrusionOk="0">
                <a:moveTo>
                  <a:pt x="0" y="0"/>
                </a:moveTo>
                <a:cubicBezTo>
                  <a:pt x="25" y="0"/>
                  <a:pt x="50" y="-1"/>
                  <a:pt x="75" y="0"/>
                </a:cubicBezTo>
                <a:cubicBezTo>
                  <a:pt x="12004" y="0"/>
                  <a:pt x="21675" y="9670"/>
                  <a:pt x="21675" y="21600"/>
                </a:cubicBezTo>
              </a:path>
              <a:path w="21675" h="21600" stroke="0" extrusionOk="0">
                <a:moveTo>
                  <a:pt x="0" y="0"/>
                </a:moveTo>
                <a:cubicBezTo>
                  <a:pt x="25" y="0"/>
                  <a:pt x="50" y="-1"/>
                  <a:pt x="75" y="0"/>
                </a:cubicBezTo>
                <a:cubicBezTo>
                  <a:pt x="12004" y="0"/>
                  <a:pt x="21675" y="9670"/>
                  <a:pt x="21675" y="21600"/>
                </a:cubicBezTo>
                <a:lnTo>
                  <a:pt x="75" y="21600"/>
                </a:lnTo>
                <a:lnTo>
                  <a:pt x="0" y="0"/>
                </a:lnTo>
                <a:close/>
              </a:path>
            </a:pathLst>
          </a:custGeom>
          <a:noFill/>
          <a:ln w="38100" cap="rnd" cmpd="dbl">
            <a:solidFill>
              <a:srgbClr val="FF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0" name="AutoShape 56"/>
          <p:cNvSpPr>
            <a:spLocks noChangeArrowheads="1"/>
          </p:cNvSpPr>
          <p:nvPr/>
        </p:nvSpPr>
        <p:spPr bwMode="auto">
          <a:xfrm>
            <a:off x="357158" y="4643446"/>
            <a:ext cx="1317625" cy="901700"/>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Event</a:t>
            </a:r>
          </a:p>
          <a:p>
            <a:pPr algn="ctr" eaLnBrk="0" hangingPunct="0">
              <a:defRPr/>
            </a:pPr>
            <a:r>
              <a:rPr lang="en-GB" dirty="0">
                <a:solidFill>
                  <a:prstClr val="black"/>
                </a:solidFill>
                <a:latin typeface="Calibri"/>
              </a:rPr>
              <a:t>simulation</a:t>
            </a:r>
          </a:p>
        </p:txBody>
      </p:sp>
      <p:sp>
        <p:nvSpPr>
          <p:cNvPr id="19485" name="Arc 58"/>
          <p:cNvSpPr>
            <a:spLocks/>
          </p:cNvSpPr>
          <p:nvPr/>
        </p:nvSpPr>
        <p:spPr bwMode="auto">
          <a:xfrm>
            <a:off x="5294313" y="5240338"/>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lnTo>
                  <a:pt x="0" y="21600"/>
                </a:lnTo>
                <a:close/>
              </a:path>
            </a:pathLst>
          </a:custGeom>
          <a:noFill/>
          <a:ln w="38100" cap="rnd" cmpd="dbl">
            <a:solidFill>
              <a:schemeClr val="tx1"/>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6" name="Arc 60"/>
          <p:cNvSpPr>
            <a:spLocks/>
          </p:cNvSpPr>
          <p:nvPr/>
        </p:nvSpPr>
        <p:spPr bwMode="auto">
          <a:xfrm>
            <a:off x="6332538" y="568801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lnTo>
                  <a:pt x="0" y="21600"/>
                </a:lnTo>
                <a:close/>
              </a:path>
            </a:pathLst>
          </a:custGeom>
          <a:noFill/>
          <a:ln w="38100" cap="rnd" cmpd="dbl">
            <a:solidFill>
              <a:srgbClr val="FF0000"/>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7" name="Arc 62"/>
          <p:cNvSpPr>
            <a:spLocks/>
          </p:cNvSpPr>
          <p:nvPr/>
        </p:nvSpPr>
        <p:spPr bwMode="auto">
          <a:xfrm>
            <a:off x="7951788" y="524986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lnTo>
                  <a:pt x="0" y="21600"/>
                </a:lnTo>
                <a:close/>
              </a:path>
            </a:pathLst>
          </a:custGeom>
          <a:noFill/>
          <a:ln w="38100" cap="rnd" cmpd="dbl">
            <a:solidFill>
              <a:schemeClr val="tx1"/>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8" name="Arc 63"/>
          <p:cNvSpPr>
            <a:spLocks/>
          </p:cNvSpPr>
          <p:nvPr/>
        </p:nvSpPr>
        <p:spPr bwMode="auto">
          <a:xfrm>
            <a:off x="7026275" y="5105400"/>
            <a:ext cx="360363" cy="5334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38100" cap="rnd" cmpd="dbl">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9" name="Arc 64"/>
          <p:cNvSpPr>
            <a:spLocks/>
          </p:cNvSpPr>
          <p:nvPr/>
        </p:nvSpPr>
        <p:spPr bwMode="auto">
          <a:xfrm>
            <a:off x="6981825" y="3973513"/>
            <a:ext cx="1592263" cy="1266825"/>
          </a:xfrm>
          <a:custGeom>
            <a:avLst/>
            <a:gdLst>
              <a:gd name="T0" fmla="*/ 0 w 21620"/>
              <a:gd name="T1" fmla="*/ 0 h 21600"/>
              <a:gd name="T2" fmla="*/ 2147483647 w 21620"/>
              <a:gd name="T3" fmla="*/ 2147483647 h 21600"/>
              <a:gd name="T4" fmla="*/ 2147483647 w 21620"/>
              <a:gd name="T5" fmla="*/ 2147483647 h 21600"/>
              <a:gd name="T6" fmla="*/ 0 60000 65536"/>
              <a:gd name="T7" fmla="*/ 0 60000 65536"/>
              <a:gd name="T8" fmla="*/ 0 60000 65536"/>
              <a:gd name="T9" fmla="*/ 0 w 21620"/>
              <a:gd name="T10" fmla="*/ 0 h 21600"/>
              <a:gd name="T11" fmla="*/ 21620 w 21620"/>
              <a:gd name="T12" fmla="*/ 21600 h 21600"/>
            </a:gdLst>
            <a:ahLst/>
            <a:cxnLst>
              <a:cxn ang="T6">
                <a:pos x="T0" y="T1"/>
              </a:cxn>
              <a:cxn ang="T7">
                <a:pos x="T2" y="T3"/>
              </a:cxn>
              <a:cxn ang="T8">
                <a:pos x="T4" y="T5"/>
              </a:cxn>
            </a:cxnLst>
            <a:rect l="T9" t="T10" r="T11" b="T12"/>
            <a:pathLst>
              <a:path w="21620" h="21600" fill="none" extrusionOk="0">
                <a:moveTo>
                  <a:pt x="0" y="0"/>
                </a:moveTo>
                <a:cubicBezTo>
                  <a:pt x="6" y="0"/>
                  <a:pt x="13" y="-1"/>
                  <a:pt x="20" y="0"/>
                </a:cubicBezTo>
                <a:cubicBezTo>
                  <a:pt x="11949" y="0"/>
                  <a:pt x="21620" y="9670"/>
                  <a:pt x="21620" y="21600"/>
                </a:cubicBezTo>
              </a:path>
              <a:path w="21620" h="21600" stroke="0" extrusionOk="0">
                <a:moveTo>
                  <a:pt x="0" y="0"/>
                </a:moveTo>
                <a:cubicBezTo>
                  <a:pt x="6" y="0"/>
                  <a:pt x="13" y="-1"/>
                  <a:pt x="20" y="0"/>
                </a:cubicBezTo>
                <a:cubicBezTo>
                  <a:pt x="11949" y="0"/>
                  <a:pt x="21620" y="9670"/>
                  <a:pt x="21620" y="21600"/>
                </a:cubicBezTo>
                <a:lnTo>
                  <a:pt x="20" y="21600"/>
                </a:lnTo>
                <a:lnTo>
                  <a:pt x="0" y="0"/>
                </a:lnTo>
                <a:close/>
              </a:path>
            </a:pathLst>
          </a:custGeom>
          <a:noFill/>
          <a:ln w="38100" cap="rnd" cmpd="dbl">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90" name="Rectangle 65"/>
          <p:cNvSpPr>
            <a:spLocks noChangeArrowheads="1"/>
          </p:cNvSpPr>
          <p:nvPr/>
        </p:nvSpPr>
        <p:spPr bwMode="auto">
          <a:xfrm>
            <a:off x="6183313" y="4876800"/>
            <a:ext cx="2046287"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a:r>
              <a:rPr lang="en-GB" altLang="en-US" sz="1200">
                <a:solidFill>
                  <a:srgbClr val="000000"/>
                </a:solidFill>
                <a:latin typeface="Calibri" charset="0"/>
              </a:rPr>
              <a:t>Analysis objects</a:t>
            </a:r>
          </a:p>
          <a:p>
            <a:pPr algn="ctr"/>
            <a:r>
              <a:rPr lang="en-GB" altLang="en-US" sz="1200">
                <a:solidFill>
                  <a:srgbClr val="000000"/>
                </a:solidFill>
                <a:latin typeface="Calibri" charset="0"/>
              </a:rPr>
              <a:t>(extracted by physics topic)</a:t>
            </a:r>
          </a:p>
        </p:txBody>
      </p:sp>
      <p:sp>
        <p:nvSpPr>
          <p:cNvPr id="19491" name="Arc 66"/>
          <p:cNvSpPr>
            <a:spLocks/>
          </p:cNvSpPr>
          <p:nvPr/>
        </p:nvSpPr>
        <p:spPr bwMode="auto">
          <a:xfrm>
            <a:off x="6022975" y="4295775"/>
            <a:ext cx="544513" cy="96202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38100" cap="rnd" cmpd="dbl">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2" name="AutoShape 68"/>
          <p:cNvSpPr>
            <a:spLocks noChangeArrowheads="1"/>
          </p:cNvSpPr>
          <p:nvPr/>
        </p:nvSpPr>
        <p:spPr bwMode="auto">
          <a:xfrm>
            <a:off x="2000232" y="1000108"/>
            <a:ext cx="1658956" cy="830262"/>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Selection &amp;</a:t>
            </a:r>
          </a:p>
          <a:p>
            <a:pPr algn="ctr" eaLnBrk="0" hangingPunct="0">
              <a:defRPr/>
            </a:pPr>
            <a:r>
              <a:rPr lang="en-GB" dirty="0">
                <a:solidFill>
                  <a:prstClr val="black"/>
                </a:solidFill>
                <a:latin typeface="Calibri"/>
              </a:rPr>
              <a:t>reconstruction</a:t>
            </a:r>
          </a:p>
        </p:txBody>
      </p:sp>
      <p:sp>
        <p:nvSpPr>
          <p:cNvPr id="19495" name="Arc 82"/>
          <p:cNvSpPr>
            <a:spLocks/>
          </p:cNvSpPr>
          <p:nvPr/>
        </p:nvSpPr>
        <p:spPr bwMode="auto">
          <a:xfrm>
            <a:off x="5410200" y="2347913"/>
            <a:ext cx="1819275" cy="457200"/>
          </a:xfrm>
          <a:custGeom>
            <a:avLst/>
            <a:gdLst>
              <a:gd name="T0" fmla="*/ 0 w 20998"/>
              <a:gd name="T1" fmla="*/ 2147483647 h 21600"/>
              <a:gd name="T2" fmla="*/ 2147483647 w 20998"/>
              <a:gd name="T3" fmla="*/ 0 h 21600"/>
              <a:gd name="T4" fmla="*/ 2147483647 w 20998"/>
              <a:gd name="T5" fmla="*/ 2147483647 h 21600"/>
              <a:gd name="T6" fmla="*/ 0 60000 65536"/>
              <a:gd name="T7" fmla="*/ 0 60000 65536"/>
              <a:gd name="T8" fmla="*/ 0 60000 65536"/>
              <a:gd name="T9" fmla="*/ 0 w 20998"/>
              <a:gd name="T10" fmla="*/ 0 h 21600"/>
              <a:gd name="T11" fmla="*/ 20998 w 20998"/>
              <a:gd name="T12" fmla="*/ 21600 h 21600"/>
            </a:gdLst>
            <a:ahLst/>
            <a:cxnLst>
              <a:cxn ang="T6">
                <a:pos x="T0" y="T1"/>
              </a:cxn>
              <a:cxn ang="T7">
                <a:pos x="T2" y="T3"/>
              </a:cxn>
              <a:cxn ang="T8">
                <a:pos x="T4" y="T5"/>
              </a:cxn>
            </a:cxnLst>
            <a:rect l="T9" t="T10" r="T11" b="T12"/>
            <a:pathLst>
              <a:path w="20998" h="21600" fill="none" extrusionOk="0">
                <a:moveTo>
                  <a:pt x="-1" y="16536"/>
                </a:moveTo>
                <a:cubicBezTo>
                  <a:pt x="2335" y="6848"/>
                  <a:pt x="10997" y="16"/>
                  <a:pt x="20963" y="0"/>
                </a:cubicBezTo>
              </a:path>
              <a:path w="20998" h="21600" stroke="0" extrusionOk="0">
                <a:moveTo>
                  <a:pt x="-1" y="16536"/>
                </a:moveTo>
                <a:cubicBezTo>
                  <a:pt x="2335" y="6848"/>
                  <a:pt x="10997" y="16"/>
                  <a:pt x="20963" y="0"/>
                </a:cubicBezTo>
                <a:lnTo>
                  <a:pt x="20998" y="21600"/>
                </a:lnTo>
                <a:lnTo>
                  <a:pt x="-1" y="16536"/>
                </a:lnTo>
                <a:close/>
              </a:path>
            </a:pathLst>
          </a:custGeom>
          <a:noFill/>
          <a:ln w="57150" cap="rnd" cmpd="tri">
            <a:solidFill>
              <a:srgbClr val="FF0000"/>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96" name="Rectangle 83"/>
          <p:cNvSpPr>
            <a:spLocks noChangeArrowheads="1"/>
          </p:cNvSpPr>
          <p:nvPr/>
        </p:nvSpPr>
        <p:spPr bwMode="auto">
          <a:xfrm>
            <a:off x="7158038" y="1239838"/>
            <a:ext cx="1395412"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r>
              <a:rPr lang="en-GB" altLang="en-US" sz="1200">
                <a:solidFill>
                  <a:srgbClr val="000000"/>
                </a:solidFill>
                <a:latin typeface="Calibri" charset="0"/>
              </a:rPr>
              <a:t>Processed</a:t>
            </a:r>
          </a:p>
          <a:p>
            <a:r>
              <a:rPr lang="en-GB" altLang="en-US" sz="1200">
                <a:solidFill>
                  <a:srgbClr val="000000"/>
                </a:solidFill>
                <a:latin typeface="Calibri" charset="0"/>
              </a:rPr>
              <a:t>Data (Active tapes)</a:t>
            </a:r>
          </a:p>
        </p:txBody>
      </p:sp>
      <p:sp>
        <p:nvSpPr>
          <p:cNvPr id="19497" name="Arc 84"/>
          <p:cNvSpPr>
            <a:spLocks/>
          </p:cNvSpPr>
          <p:nvPr/>
        </p:nvSpPr>
        <p:spPr bwMode="auto">
          <a:xfrm>
            <a:off x="4600575" y="3278188"/>
            <a:ext cx="1160463" cy="436562"/>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57150" cap="rnd" cmpd="tri">
            <a:solidFill>
              <a:srgbClr val="FF0000"/>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9" name="AutoShape 86"/>
          <p:cNvSpPr>
            <a:spLocks noChangeArrowheads="1"/>
          </p:cNvSpPr>
          <p:nvPr/>
        </p:nvSpPr>
        <p:spPr bwMode="auto">
          <a:xfrm>
            <a:off x="5624513" y="5164138"/>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90" name="AutoShape 87"/>
          <p:cNvSpPr>
            <a:spLocks noChangeArrowheads="1"/>
          </p:cNvSpPr>
          <p:nvPr/>
        </p:nvSpPr>
        <p:spPr bwMode="auto">
          <a:xfrm>
            <a:off x="6642100" y="5554663"/>
            <a:ext cx="430213"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19504" name="Text Box 90"/>
          <p:cNvSpPr txBox="1">
            <a:spLocks noChangeArrowheads="1"/>
          </p:cNvSpPr>
          <p:nvPr/>
        </p:nvSpPr>
        <p:spPr bwMode="auto">
          <a:xfrm>
            <a:off x="381000" y="3200400"/>
            <a:ext cx="685800" cy="301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36000" tIns="36000" rIns="36000" bIns="36000">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eaLnBrk="1" hangingPunct="1"/>
            <a:r>
              <a:rPr lang="en-US" altLang="en-US" sz="1600">
                <a:solidFill>
                  <a:srgbClr val="000000"/>
                </a:solidFill>
                <a:latin typeface="Tahoma" charset="0"/>
              </a:rPr>
              <a:t>100%</a:t>
            </a:r>
          </a:p>
        </p:txBody>
      </p:sp>
      <p:sp>
        <p:nvSpPr>
          <p:cNvPr id="19505" name="Text Box 91"/>
          <p:cNvSpPr txBox="1">
            <a:spLocks noChangeArrowheads="1"/>
          </p:cNvSpPr>
          <p:nvPr/>
        </p:nvSpPr>
        <p:spPr bwMode="auto">
          <a:xfrm>
            <a:off x="4848225" y="2971800"/>
            <a:ext cx="609600" cy="3206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algn="ctr" eaLnBrk="1" hangingPunct="1"/>
            <a:r>
              <a:rPr lang="en-US" altLang="en-US" sz="1600">
                <a:solidFill>
                  <a:srgbClr val="000000"/>
                </a:solidFill>
                <a:latin typeface="Tahoma" charset="0"/>
              </a:rPr>
              <a:t>10%</a:t>
            </a:r>
          </a:p>
        </p:txBody>
      </p:sp>
      <p:sp>
        <p:nvSpPr>
          <p:cNvPr id="19506" name="Text Box 92"/>
          <p:cNvSpPr txBox="1">
            <a:spLocks noChangeArrowheads="1"/>
          </p:cNvSpPr>
          <p:nvPr/>
        </p:nvSpPr>
        <p:spPr bwMode="auto">
          <a:xfrm>
            <a:off x="7885113" y="3716338"/>
            <a:ext cx="536575" cy="3492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b="1">
                <a:solidFill>
                  <a:schemeClr val="tx1"/>
                </a:solidFill>
                <a:latin typeface="Arial" charset="0"/>
                <a:ea typeface="ＭＳ Ｐゴシック" charset="-128"/>
              </a:defRPr>
            </a:lvl1pPr>
            <a:lvl2pPr marL="742950" indent="-285750" eaLnBrk="0" hangingPunct="0">
              <a:defRPr b="1">
                <a:solidFill>
                  <a:schemeClr val="tx1"/>
                </a:solidFill>
                <a:latin typeface="Arial" charset="0"/>
                <a:ea typeface="ＭＳ Ｐゴシック" charset="-128"/>
              </a:defRPr>
            </a:lvl2pPr>
            <a:lvl3pPr marL="1143000" indent="-228600" eaLnBrk="0" hangingPunct="0">
              <a:defRPr b="1">
                <a:solidFill>
                  <a:schemeClr val="tx1"/>
                </a:solidFill>
                <a:latin typeface="Arial" charset="0"/>
                <a:ea typeface="ＭＳ Ｐゴシック" charset="-128"/>
              </a:defRPr>
            </a:lvl3pPr>
            <a:lvl4pPr marL="1600200" indent="-228600" eaLnBrk="0" hangingPunct="0">
              <a:defRPr b="1">
                <a:solidFill>
                  <a:schemeClr val="tx1"/>
                </a:solidFill>
                <a:latin typeface="Arial" charset="0"/>
                <a:ea typeface="ＭＳ Ｐゴシック" charset="-128"/>
              </a:defRPr>
            </a:lvl4pPr>
            <a:lvl5pPr marL="2057400" indent="-228600" eaLnBrk="0" hangingPunct="0">
              <a:defRPr b="1">
                <a:solidFill>
                  <a:schemeClr val="tx1"/>
                </a:solidFill>
                <a:latin typeface="Arial" charset="0"/>
                <a:ea typeface="ＭＳ Ｐゴシック" charset="-128"/>
              </a:defRPr>
            </a:lvl5pPr>
            <a:lvl6pPr marL="2514600" indent="-228600" eaLnBrk="0" fontAlgn="base" hangingPunct="0">
              <a:spcBef>
                <a:spcPct val="0"/>
              </a:spcBef>
              <a:spcAft>
                <a:spcPct val="0"/>
              </a:spcAft>
              <a:defRPr b="1">
                <a:solidFill>
                  <a:schemeClr val="tx1"/>
                </a:solidFill>
                <a:latin typeface="Arial" charset="0"/>
                <a:ea typeface="ＭＳ Ｐゴシック" charset="-128"/>
              </a:defRPr>
            </a:lvl6pPr>
            <a:lvl7pPr marL="2971800" indent="-228600" eaLnBrk="0" fontAlgn="base" hangingPunct="0">
              <a:spcBef>
                <a:spcPct val="0"/>
              </a:spcBef>
              <a:spcAft>
                <a:spcPct val="0"/>
              </a:spcAft>
              <a:defRPr b="1">
                <a:solidFill>
                  <a:schemeClr val="tx1"/>
                </a:solidFill>
                <a:latin typeface="Arial" charset="0"/>
                <a:ea typeface="ＭＳ Ｐゴシック" charset="-128"/>
              </a:defRPr>
            </a:lvl7pPr>
            <a:lvl8pPr marL="3429000" indent="-228600" eaLnBrk="0" fontAlgn="base" hangingPunct="0">
              <a:spcBef>
                <a:spcPct val="0"/>
              </a:spcBef>
              <a:spcAft>
                <a:spcPct val="0"/>
              </a:spcAft>
              <a:defRPr b="1">
                <a:solidFill>
                  <a:schemeClr val="tx1"/>
                </a:solidFill>
                <a:latin typeface="Arial" charset="0"/>
                <a:ea typeface="ＭＳ Ｐゴシック" charset="-128"/>
              </a:defRPr>
            </a:lvl8pPr>
            <a:lvl9pPr marL="3886200" indent="-228600" eaLnBrk="0" fontAlgn="base" hangingPunct="0">
              <a:spcBef>
                <a:spcPct val="0"/>
              </a:spcBef>
              <a:spcAft>
                <a:spcPct val="0"/>
              </a:spcAft>
              <a:defRPr b="1">
                <a:solidFill>
                  <a:schemeClr val="tx1"/>
                </a:solidFill>
                <a:latin typeface="Arial" charset="0"/>
                <a:ea typeface="ＭＳ Ｐゴシック" charset="-128"/>
              </a:defRPr>
            </a:lvl9pPr>
          </a:lstStyle>
          <a:p>
            <a:pPr eaLnBrk="1" hangingPunct="1"/>
            <a:r>
              <a:rPr lang="en-US" altLang="en-US">
                <a:solidFill>
                  <a:srgbClr val="000000"/>
                </a:solidFill>
                <a:latin typeface="Tahoma" charset="0"/>
              </a:rPr>
              <a:t>1%</a:t>
            </a:r>
          </a:p>
        </p:txBody>
      </p:sp>
      <p:sp>
        <p:nvSpPr>
          <p:cNvPr id="117" name="AutoShape 68"/>
          <p:cNvSpPr>
            <a:spLocks noChangeArrowheads="1"/>
          </p:cNvSpPr>
          <p:nvPr/>
        </p:nvSpPr>
        <p:spPr bwMode="auto">
          <a:xfrm>
            <a:off x="0" y="928670"/>
            <a:ext cx="1514475" cy="901700"/>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Online trigger</a:t>
            </a:r>
            <a:br>
              <a:rPr lang="en-GB" dirty="0">
                <a:solidFill>
                  <a:prstClr val="black"/>
                </a:solidFill>
                <a:latin typeface="Calibri"/>
              </a:rPr>
            </a:br>
            <a:r>
              <a:rPr lang="en-GB" dirty="0">
                <a:solidFill>
                  <a:prstClr val="black"/>
                </a:solidFill>
                <a:latin typeface="Calibri"/>
              </a:rPr>
              <a:t>and filtering</a:t>
            </a:r>
          </a:p>
        </p:txBody>
      </p:sp>
      <p:sp>
        <p:nvSpPr>
          <p:cNvPr id="19510" name="Arc 46"/>
          <p:cNvSpPr>
            <a:spLocks/>
          </p:cNvSpPr>
          <p:nvPr/>
        </p:nvSpPr>
        <p:spPr bwMode="auto">
          <a:xfrm>
            <a:off x="827088" y="115888"/>
            <a:ext cx="1179512"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lnTo>
                  <a:pt x="0" y="0"/>
                </a:lnTo>
                <a:close/>
              </a:path>
            </a:pathLst>
          </a:custGeom>
          <a:noFill/>
          <a:ln w="57150" cap="rnd" cmpd="tri">
            <a:solidFill>
              <a:srgbClr val="FF0000"/>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pic>
        <p:nvPicPr>
          <p:cNvPr id="6" name="Picture 2"/>
          <p:cNvPicPr>
            <a:picLocks noChangeAspect="1" noChangeArrowheads="1"/>
          </p:cNvPicPr>
          <p:nvPr/>
        </p:nvPicPr>
        <p:blipFill>
          <a:blip r:embed="rId2" cstate="print"/>
          <a:srcRect/>
          <a:stretch>
            <a:fillRect/>
          </a:stretch>
        </p:blipFill>
        <p:spPr bwMode="auto">
          <a:xfrm>
            <a:off x="152400" y="-68263"/>
            <a:ext cx="1477962" cy="1058863"/>
          </a:xfrm>
          <a:prstGeom prst="rect">
            <a:avLst/>
          </a:prstGeom>
          <a:ln>
            <a:noFill/>
          </a:ln>
          <a:effectLst>
            <a:softEdge rad="112500"/>
          </a:effectLst>
        </p:spPr>
      </p:pic>
      <p:sp>
        <p:nvSpPr>
          <p:cNvPr id="120" name="AutoShape 8"/>
          <p:cNvSpPr>
            <a:spLocks noChangeArrowheads="1"/>
          </p:cNvSpPr>
          <p:nvPr/>
        </p:nvSpPr>
        <p:spPr bwMode="auto">
          <a:xfrm>
            <a:off x="6182566" y="6231095"/>
            <a:ext cx="1368027" cy="794155"/>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Interactive</a:t>
            </a:r>
          </a:p>
          <a:p>
            <a:pPr algn="ctr" eaLnBrk="0" hangingPunct="0">
              <a:defRPr/>
            </a:pPr>
            <a:r>
              <a:rPr lang="en-GB" dirty="0">
                <a:solidFill>
                  <a:prstClr val="black"/>
                </a:solidFill>
                <a:latin typeface="Calibri"/>
              </a:rPr>
              <a:t>analysis</a:t>
            </a:r>
          </a:p>
        </p:txBody>
      </p:sp>
      <p:pic>
        <p:nvPicPr>
          <p:cNvPr id="19515"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14475" y="2974975"/>
            <a:ext cx="15462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AutoShape 53"/>
          <p:cNvSpPr>
            <a:spLocks noChangeArrowheads="1"/>
          </p:cNvSpPr>
          <p:nvPr/>
        </p:nvSpPr>
        <p:spPr bwMode="auto">
          <a:xfrm>
            <a:off x="2463799" y="3505200"/>
            <a:ext cx="1531939" cy="849313"/>
          </a:xfrm>
          <a:prstGeom prst="roundRect">
            <a:avLst>
              <a:gd name="adj" fmla="val 12495"/>
            </a:avLst>
          </a:prstGeom>
          <a:no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dirty="0">
                <a:solidFill>
                  <a:prstClr val="black"/>
                </a:solidFill>
                <a:latin typeface="Calibri"/>
              </a:rPr>
              <a:t>Event</a:t>
            </a:r>
          </a:p>
          <a:p>
            <a:pPr algn="ctr" eaLnBrk="0" hangingPunct="0">
              <a:defRPr/>
            </a:pPr>
            <a:r>
              <a:rPr lang="en-GB" dirty="0">
                <a:solidFill>
                  <a:prstClr val="black"/>
                </a:solidFill>
                <a:latin typeface="Calibri"/>
              </a:rPr>
              <a:t>reprocessing</a:t>
            </a:r>
          </a:p>
        </p:txBody>
      </p:sp>
      <p:pic>
        <p:nvPicPr>
          <p:cNvPr id="19519" name="Picture 12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12013" y="1985963"/>
            <a:ext cx="1827212"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20" name="Picture 16"/>
          <p:cNvPicPr>
            <a:picLocks noChangeAspect="1"/>
          </p:cNvPicPr>
          <p:nvPr/>
        </p:nvPicPr>
        <p:blipFill>
          <a:blip r:embed="rId4">
            <a:extLst>
              <a:ext uri="{28A0092B-C50C-407E-A947-70E740481C1C}">
                <a14:useLocalDpi xmlns:a14="http://schemas.microsoft.com/office/drawing/2010/main" val="0"/>
              </a:ext>
            </a:extLst>
          </a:blip>
          <a:srcRect l="40894" t="10023" r="29874" b="13033"/>
          <a:stretch>
            <a:fillRect/>
          </a:stretch>
        </p:blipFill>
        <p:spPr bwMode="auto">
          <a:xfrm>
            <a:off x="4827588" y="5003800"/>
            <a:ext cx="382587"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21" name="Picture 1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68938" y="5362575"/>
            <a:ext cx="124777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22" name="Picture 12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00900" y="5248275"/>
            <a:ext cx="1247775"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15"/>
          <p:cNvGrpSpPr>
            <a:grpSpLocks/>
          </p:cNvGrpSpPr>
          <p:nvPr/>
        </p:nvGrpSpPr>
        <p:grpSpPr bwMode="auto">
          <a:xfrm>
            <a:off x="7702582" y="5516586"/>
            <a:ext cx="1441450" cy="1341438"/>
            <a:chOff x="5266" y="3492"/>
            <a:chExt cx="984" cy="845"/>
          </a:xfrm>
          <a:solidFill>
            <a:schemeClr val="bg1"/>
          </a:solidFill>
        </p:grpSpPr>
        <p:grpSp>
          <p:nvGrpSpPr>
            <p:cNvPr id="11" name="Group 116"/>
            <p:cNvGrpSpPr>
              <a:grpSpLocks/>
            </p:cNvGrpSpPr>
            <p:nvPr/>
          </p:nvGrpSpPr>
          <p:grpSpPr bwMode="auto">
            <a:xfrm>
              <a:off x="5264" y="3586"/>
              <a:ext cx="759" cy="755"/>
              <a:chOff x="3832" y="3376"/>
              <a:chExt cx="915" cy="899"/>
            </a:xfrm>
            <a:grpFill/>
          </p:grpSpPr>
          <p:pic>
            <p:nvPicPr>
              <p:cNvPr id="100" name="Picture 117" descr="people_scale"/>
              <p:cNvPicPr>
                <a:picLocks noChangeAspect="1" noChangeArrowheads="1"/>
              </p:cNvPicPr>
              <p:nvPr/>
            </p:nvPicPr>
            <p:blipFill>
              <a:blip r:embed="rId6" cstate="print"/>
              <a:srcRect/>
              <a:stretch>
                <a:fillRect/>
              </a:stretch>
            </p:blipFill>
            <p:spPr bwMode="auto">
              <a:xfrm>
                <a:off x="4280" y="3856"/>
                <a:ext cx="237" cy="163"/>
              </a:xfrm>
              <a:prstGeom prst="rect">
                <a:avLst/>
              </a:prstGeom>
              <a:grpFill/>
              <a:ln w="9525">
                <a:noFill/>
                <a:miter lim="800000"/>
                <a:headEnd/>
                <a:tailEnd/>
              </a:ln>
            </p:spPr>
          </p:pic>
          <p:pic>
            <p:nvPicPr>
              <p:cNvPr id="101" name="Picture 118" descr="people_scale"/>
              <p:cNvPicPr>
                <a:picLocks noChangeAspect="1" noChangeArrowheads="1"/>
              </p:cNvPicPr>
              <p:nvPr/>
            </p:nvPicPr>
            <p:blipFill>
              <a:blip r:embed="rId6" cstate="print"/>
              <a:srcRect/>
              <a:stretch>
                <a:fillRect/>
              </a:stretch>
            </p:blipFill>
            <p:spPr bwMode="auto">
              <a:xfrm>
                <a:off x="4176" y="3376"/>
                <a:ext cx="307" cy="211"/>
              </a:xfrm>
              <a:prstGeom prst="rect">
                <a:avLst/>
              </a:prstGeom>
              <a:grpFill/>
              <a:ln w="9525">
                <a:noFill/>
                <a:miter lim="800000"/>
                <a:headEnd/>
                <a:tailEnd/>
              </a:ln>
            </p:spPr>
          </p:pic>
          <p:pic>
            <p:nvPicPr>
              <p:cNvPr id="102" name="Picture 119" descr="people_scale"/>
              <p:cNvPicPr>
                <a:picLocks noChangeAspect="1" noChangeArrowheads="1"/>
              </p:cNvPicPr>
              <p:nvPr/>
            </p:nvPicPr>
            <p:blipFill>
              <a:blip r:embed="rId6" cstate="print"/>
              <a:srcRect/>
              <a:stretch>
                <a:fillRect/>
              </a:stretch>
            </p:blipFill>
            <p:spPr bwMode="auto">
              <a:xfrm>
                <a:off x="4272" y="3472"/>
                <a:ext cx="307" cy="211"/>
              </a:xfrm>
              <a:prstGeom prst="rect">
                <a:avLst/>
              </a:prstGeom>
              <a:grpFill/>
              <a:ln w="9525">
                <a:noFill/>
                <a:miter lim="800000"/>
                <a:headEnd/>
                <a:tailEnd/>
              </a:ln>
            </p:spPr>
          </p:pic>
          <p:pic>
            <p:nvPicPr>
              <p:cNvPr id="103" name="Picture 120" descr="people_scale"/>
              <p:cNvPicPr>
                <a:picLocks noChangeAspect="1" noChangeArrowheads="1"/>
              </p:cNvPicPr>
              <p:nvPr/>
            </p:nvPicPr>
            <p:blipFill>
              <a:blip r:embed="rId6" cstate="print"/>
              <a:srcRect/>
              <a:stretch>
                <a:fillRect/>
              </a:stretch>
            </p:blipFill>
            <p:spPr bwMode="auto">
              <a:xfrm>
                <a:off x="4368" y="3568"/>
                <a:ext cx="307" cy="211"/>
              </a:xfrm>
              <a:prstGeom prst="rect">
                <a:avLst/>
              </a:prstGeom>
              <a:grpFill/>
              <a:ln w="9525">
                <a:noFill/>
                <a:miter lim="800000"/>
                <a:headEnd/>
                <a:tailEnd/>
              </a:ln>
            </p:spPr>
          </p:pic>
          <p:pic>
            <p:nvPicPr>
              <p:cNvPr id="104" name="Picture 121" descr="people_scale"/>
              <p:cNvPicPr>
                <a:picLocks noChangeAspect="1" noChangeArrowheads="1"/>
              </p:cNvPicPr>
              <p:nvPr/>
            </p:nvPicPr>
            <p:blipFill>
              <a:blip r:embed="rId6" cstate="print"/>
              <a:srcRect/>
              <a:stretch>
                <a:fillRect/>
              </a:stretch>
            </p:blipFill>
            <p:spPr bwMode="auto">
              <a:xfrm>
                <a:off x="4304" y="3856"/>
                <a:ext cx="307" cy="211"/>
              </a:xfrm>
              <a:prstGeom prst="rect">
                <a:avLst/>
              </a:prstGeom>
              <a:grpFill/>
              <a:ln w="9525">
                <a:noFill/>
                <a:miter lim="800000"/>
                <a:headEnd/>
                <a:tailEnd/>
              </a:ln>
            </p:spPr>
          </p:pic>
          <p:pic>
            <p:nvPicPr>
              <p:cNvPr id="105" name="Picture 122" descr="people_scale"/>
              <p:cNvPicPr>
                <a:picLocks noChangeAspect="1" noChangeArrowheads="1"/>
              </p:cNvPicPr>
              <p:nvPr/>
            </p:nvPicPr>
            <p:blipFill>
              <a:blip r:embed="rId6" cstate="print"/>
              <a:srcRect/>
              <a:stretch>
                <a:fillRect/>
              </a:stretch>
            </p:blipFill>
            <p:spPr bwMode="auto">
              <a:xfrm>
                <a:off x="4040" y="3640"/>
                <a:ext cx="307" cy="211"/>
              </a:xfrm>
              <a:prstGeom prst="rect">
                <a:avLst/>
              </a:prstGeom>
              <a:grpFill/>
              <a:ln w="9525">
                <a:noFill/>
                <a:miter lim="800000"/>
                <a:headEnd/>
                <a:tailEnd/>
              </a:ln>
            </p:spPr>
          </p:pic>
          <p:pic>
            <p:nvPicPr>
              <p:cNvPr id="106" name="Picture 123" descr="people_scale"/>
              <p:cNvPicPr>
                <a:picLocks noChangeAspect="1" noChangeArrowheads="1"/>
              </p:cNvPicPr>
              <p:nvPr/>
            </p:nvPicPr>
            <p:blipFill>
              <a:blip r:embed="rId6" cstate="print"/>
              <a:srcRect/>
              <a:stretch>
                <a:fillRect/>
              </a:stretch>
            </p:blipFill>
            <p:spPr bwMode="auto">
              <a:xfrm>
                <a:off x="4088" y="3760"/>
                <a:ext cx="307" cy="211"/>
              </a:xfrm>
              <a:prstGeom prst="rect">
                <a:avLst/>
              </a:prstGeom>
              <a:grpFill/>
              <a:ln w="9525">
                <a:noFill/>
                <a:miter lim="800000"/>
                <a:headEnd/>
                <a:tailEnd/>
              </a:ln>
            </p:spPr>
          </p:pic>
          <p:pic>
            <p:nvPicPr>
              <p:cNvPr id="107" name="Picture 124" descr="people_scale"/>
              <p:cNvPicPr>
                <a:picLocks noChangeAspect="1" noChangeArrowheads="1"/>
              </p:cNvPicPr>
              <p:nvPr/>
            </p:nvPicPr>
            <p:blipFill>
              <a:blip r:embed="rId6" cstate="print"/>
              <a:srcRect/>
              <a:stretch>
                <a:fillRect/>
              </a:stretch>
            </p:blipFill>
            <p:spPr bwMode="auto">
              <a:xfrm>
                <a:off x="4400" y="3952"/>
                <a:ext cx="307" cy="211"/>
              </a:xfrm>
              <a:prstGeom prst="rect">
                <a:avLst/>
              </a:prstGeom>
              <a:grpFill/>
              <a:ln w="9525">
                <a:noFill/>
                <a:miter lim="800000"/>
                <a:headEnd/>
                <a:tailEnd/>
              </a:ln>
            </p:spPr>
          </p:pic>
          <p:pic>
            <p:nvPicPr>
              <p:cNvPr id="108" name="Picture 125" descr="people_scale"/>
              <p:cNvPicPr>
                <a:picLocks noChangeAspect="1" noChangeArrowheads="1"/>
              </p:cNvPicPr>
              <p:nvPr/>
            </p:nvPicPr>
            <p:blipFill>
              <a:blip r:embed="rId6" cstate="print"/>
              <a:srcRect/>
              <a:stretch>
                <a:fillRect/>
              </a:stretch>
            </p:blipFill>
            <p:spPr bwMode="auto">
              <a:xfrm>
                <a:off x="3864" y="3968"/>
                <a:ext cx="307" cy="211"/>
              </a:xfrm>
              <a:prstGeom prst="rect">
                <a:avLst/>
              </a:prstGeom>
              <a:grpFill/>
              <a:ln w="9525">
                <a:noFill/>
                <a:miter lim="800000"/>
                <a:headEnd/>
                <a:tailEnd/>
              </a:ln>
            </p:spPr>
          </p:pic>
          <p:pic>
            <p:nvPicPr>
              <p:cNvPr id="109" name="Picture 126" descr="people_scale"/>
              <p:cNvPicPr>
                <a:picLocks noChangeAspect="1" noChangeArrowheads="1"/>
              </p:cNvPicPr>
              <p:nvPr/>
            </p:nvPicPr>
            <p:blipFill>
              <a:blip r:embed="rId6" cstate="print"/>
              <a:srcRect/>
              <a:stretch>
                <a:fillRect/>
              </a:stretch>
            </p:blipFill>
            <p:spPr bwMode="auto">
              <a:xfrm>
                <a:off x="4440" y="3736"/>
                <a:ext cx="307" cy="211"/>
              </a:xfrm>
              <a:prstGeom prst="rect">
                <a:avLst/>
              </a:prstGeom>
              <a:grpFill/>
              <a:ln w="9525">
                <a:noFill/>
                <a:miter lim="800000"/>
                <a:headEnd/>
                <a:tailEnd/>
              </a:ln>
            </p:spPr>
          </p:pic>
          <p:pic>
            <p:nvPicPr>
              <p:cNvPr id="110" name="Picture 127" descr="people_scale"/>
              <p:cNvPicPr>
                <a:picLocks noChangeAspect="1" noChangeArrowheads="1"/>
              </p:cNvPicPr>
              <p:nvPr/>
            </p:nvPicPr>
            <p:blipFill>
              <a:blip r:embed="rId6" cstate="print"/>
              <a:srcRect/>
              <a:stretch>
                <a:fillRect/>
              </a:stretch>
            </p:blipFill>
            <p:spPr bwMode="auto">
              <a:xfrm>
                <a:off x="3848" y="3520"/>
                <a:ext cx="307" cy="211"/>
              </a:xfrm>
              <a:prstGeom prst="rect">
                <a:avLst/>
              </a:prstGeom>
              <a:grpFill/>
              <a:ln w="9525">
                <a:noFill/>
                <a:miter lim="800000"/>
                <a:headEnd/>
                <a:tailEnd/>
              </a:ln>
            </p:spPr>
          </p:pic>
          <p:pic>
            <p:nvPicPr>
              <p:cNvPr id="111" name="Picture 128" descr="people_scale"/>
              <p:cNvPicPr>
                <a:picLocks noChangeAspect="1" noChangeArrowheads="1"/>
              </p:cNvPicPr>
              <p:nvPr/>
            </p:nvPicPr>
            <p:blipFill>
              <a:blip r:embed="rId6" cstate="print"/>
              <a:srcRect/>
              <a:stretch>
                <a:fillRect/>
              </a:stretch>
            </p:blipFill>
            <p:spPr bwMode="auto">
              <a:xfrm>
                <a:off x="3832" y="3800"/>
                <a:ext cx="307" cy="211"/>
              </a:xfrm>
              <a:prstGeom prst="rect">
                <a:avLst/>
              </a:prstGeom>
              <a:grpFill/>
              <a:ln w="9525">
                <a:noFill/>
                <a:miter lim="800000"/>
                <a:headEnd/>
                <a:tailEnd/>
              </a:ln>
            </p:spPr>
          </p:pic>
          <p:pic>
            <p:nvPicPr>
              <p:cNvPr id="112" name="Picture 129" descr="people_scale"/>
              <p:cNvPicPr>
                <a:picLocks noChangeAspect="1" noChangeArrowheads="1"/>
              </p:cNvPicPr>
              <p:nvPr/>
            </p:nvPicPr>
            <p:blipFill>
              <a:blip r:embed="rId6" cstate="print"/>
              <a:srcRect/>
              <a:stretch>
                <a:fillRect/>
              </a:stretch>
            </p:blipFill>
            <p:spPr bwMode="auto">
              <a:xfrm>
                <a:off x="3960" y="4064"/>
                <a:ext cx="307" cy="211"/>
              </a:xfrm>
              <a:prstGeom prst="rect">
                <a:avLst/>
              </a:prstGeom>
              <a:grpFill/>
              <a:ln w="9525">
                <a:noFill/>
                <a:miter lim="800000"/>
                <a:headEnd/>
                <a:tailEnd/>
              </a:ln>
            </p:spPr>
          </p:pic>
          <p:pic>
            <p:nvPicPr>
              <p:cNvPr id="113" name="Picture 130" descr="people_scale"/>
              <p:cNvPicPr>
                <a:picLocks noChangeAspect="1" noChangeArrowheads="1"/>
              </p:cNvPicPr>
              <p:nvPr/>
            </p:nvPicPr>
            <p:blipFill>
              <a:blip r:embed="rId6" cstate="print"/>
              <a:srcRect/>
              <a:stretch>
                <a:fillRect/>
              </a:stretch>
            </p:blipFill>
            <p:spPr bwMode="auto">
              <a:xfrm>
                <a:off x="3888" y="3757"/>
                <a:ext cx="307" cy="211"/>
              </a:xfrm>
              <a:prstGeom prst="rect">
                <a:avLst/>
              </a:prstGeom>
              <a:grpFill/>
              <a:ln w="9525">
                <a:noFill/>
                <a:miter lim="800000"/>
                <a:headEnd/>
                <a:tailEnd/>
              </a:ln>
            </p:spPr>
          </p:pic>
          <p:pic>
            <p:nvPicPr>
              <p:cNvPr id="114" name="Picture 131" descr="people_scale"/>
              <p:cNvPicPr>
                <a:picLocks noChangeAspect="1" noChangeArrowheads="1"/>
              </p:cNvPicPr>
              <p:nvPr/>
            </p:nvPicPr>
            <p:blipFill>
              <a:blip r:embed="rId6" cstate="print"/>
              <a:srcRect/>
              <a:stretch>
                <a:fillRect/>
              </a:stretch>
            </p:blipFill>
            <p:spPr bwMode="auto">
              <a:xfrm>
                <a:off x="4000" y="3621"/>
                <a:ext cx="307" cy="211"/>
              </a:xfrm>
              <a:prstGeom prst="rect">
                <a:avLst/>
              </a:prstGeom>
              <a:grpFill/>
              <a:ln w="9525">
                <a:noFill/>
                <a:miter lim="800000"/>
                <a:headEnd/>
                <a:tailEnd/>
              </a:ln>
            </p:spPr>
          </p:pic>
          <p:pic>
            <p:nvPicPr>
              <p:cNvPr id="115" name="Picture 132" descr="people_scale"/>
              <p:cNvPicPr>
                <a:picLocks noChangeAspect="1" noChangeArrowheads="1"/>
              </p:cNvPicPr>
              <p:nvPr/>
            </p:nvPicPr>
            <p:blipFill>
              <a:blip r:embed="rId6" cstate="print"/>
              <a:srcRect/>
              <a:stretch>
                <a:fillRect/>
              </a:stretch>
            </p:blipFill>
            <p:spPr bwMode="auto">
              <a:xfrm>
                <a:off x="4184" y="3856"/>
                <a:ext cx="307" cy="211"/>
              </a:xfrm>
              <a:prstGeom prst="rect">
                <a:avLst/>
              </a:prstGeom>
              <a:grpFill/>
              <a:ln w="9525">
                <a:noFill/>
                <a:miter lim="800000"/>
                <a:headEnd/>
                <a:tailEnd/>
              </a:ln>
            </p:spPr>
          </p:pic>
          <p:pic>
            <p:nvPicPr>
              <p:cNvPr id="116" name="Picture 133" descr="people_scale"/>
              <p:cNvPicPr>
                <a:picLocks noChangeAspect="1" noChangeArrowheads="1"/>
              </p:cNvPicPr>
              <p:nvPr/>
            </p:nvPicPr>
            <p:blipFill>
              <a:blip r:embed="rId6" cstate="print"/>
              <a:srcRect/>
              <a:stretch>
                <a:fillRect/>
              </a:stretch>
            </p:blipFill>
            <p:spPr bwMode="auto">
              <a:xfrm>
                <a:off x="4424" y="3976"/>
                <a:ext cx="307" cy="211"/>
              </a:xfrm>
              <a:prstGeom prst="rect">
                <a:avLst/>
              </a:prstGeom>
              <a:grpFill/>
              <a:ln w="9525">
                <a:noFill/>
                <a:miter lim="800000"/>
                <a:headEnd/>
                <a:tailEnd/>
              </a:ln>
            </p:spPr>
          </p:pic>
        </p:grpSp>
        <p:grpSp>
          <p:nvGrpSpPr>
            <p:cNvPr id="13" name="Group 134"/>
            <p:cNvGrpSpPr>
              <a:grpSpLocks/>
            </p:cNvGrpSpPr>
            <p:nvPr/>
          </p:nvGrpSpPr>
          <p:grpSpPr bwMode="auto">
            <a:xfrm>
              <a:off x="5855" y="3492"/>
              <a:ext cx="395" cy="556"/>
              <a:chOff x="256" y="1424"/>
              <a:chExt cx="520" cy="728"/>
            </a:xfrm>
            <a:grpFill/>
          </p:grpSpPr>
          <p:sp>
            <p:nvSpPr>
              <p:cNvPr id="98" name="AutoShape 135"/>
              <p:cNvSpPr>
                <a:spLocks noChangeArrowheads="1"/>
              </p:cNvSpPr>
              <p:nvPr/>
            </p:nvSpPr>
            <p:spPr bwMode="auto">
              <a:xfrm>
                <a:off x="320" y="1856"/>
                <a:ext cx="456" cy="296"/>
              </a:xfrm>
              <a:prstGeom prst="curvedUpArrow">
                <a:avLst>
                  <a:gd name="adj1" fmla="val 30811"/>
                  <a:gd name="adj2" fmla="val 6162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a typeface="ＭＳ Ｐゴシック" pitchFamily="34" charset="-128"/>
                </a:endParaRPr>
              </a:p>
            </p:txBody>
          </p:sp>
          <p:sp>
            <p:nvSpPr>
              <p:cNvPr id="99" name="AutoShape 136"/>
              <p:cNvSpPr>
                <a:spLocks noChangeArrowheads="1"/>
              </p:cNvSpPr>
              <p:nvPr/>
            </p:nvSpPr>
            <p:spPr bwMode="auto">
              <a:xfrm flipH="1">
                <a:off x="256" y="1424"/>
                <a:ext cx="488" cy="328"/>
              </a:xfrm>
              <a:prstGeom prst="curvedDownArrow">
                <a:avLst>
                  <a:gd name="adj1" fmla="val 29756"/>
                  <a:gd name="adj2" fmla="val 5951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a typeface="ＭＳ Ｐゴシック" pitchFamily="34" charset="-128"/>
                </a:endParaRPr>
              </a:p>
            </p:txBody>
          </p:sp>
        </p:grpSp>
      </p:grpSp>
      <p:sp>
        <p:nvSpPr>
          <p:cNvPr id="2" name="Footer Placeholder 1"/>
          <p:cNvSpPr>
            <a:spLocks noGrp="1"/>
          </p:cNvSpPr>
          <p:nvPr>
            <p:ph type="ftr" sz="quarter" idx="3"/>
          </p:nvPr>
        </p:nvSpPr>
        <p:spPr/>
        <p:txBody>
          <a:bodyPr/>
          <a:lstStyle/>
          <a:p>
            <a:r>
              <a:rPr lang="en-US" smtClean="0">
                <a:solidFill>
                  <a:srgbClr val="0C377B">
                    <a:tint val="75000"/>
                  </a:srgbClr>
                </a:solidFill>
                <a:latin typeface="Arial"/>
              </a:rPr>
              <a:t>IHST 2016 - Computing at CERN - Niko Neufeld CERN/EP</a:t>
            </a:r>
            <a:endParaRPr lang="en-US" dirty="0">
              <a:solidFill>
                <a:srgbClr val="0C377B">
                  <a:tint val="75000"/>
                </a:srgbClr>
              </a:solidFill>
              <a:latin typeface="Arial"/>
            </a:endParaRPr>
          </a:p>
        </p:txBody>
      </p:sp>
      <p:sp>
        <p:nvSpPr>
          <p:cNvPr id="3" name="Slide Number Placeholder 2"/>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32</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7043650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400" smtClean="0">
                <a:solidFill>
                  <a:schemeClr val="bg1"/>
                </a:solidFill>
              </a:rPr>
              <a:t>IHST 2016 - Computing at CERN - Niko Neufeld CERN/EP</a:t>
            </a:r>
            <a:endParaRPr lang="en-US" altLang="en-US" sz="1400" dirty="0">
              <a:solidFill>
                <a:schemeClr val="bg1"/>
              </a:solidFill>
            </a:endParaRPr>
          </a:p>
        </p:txBody>
      </p:sp>
      <p:pic>
        <p:nvPicPr>
          <p:cNvPr id="20483" name="Picture 4"/>
          <p:cNvPicPr>
            <a:picLocks noChangeAspect="1" noChangeArrowheads="1"/>
          </p:cNvPicPr>
          <p:nvPr/>
        </p:nvPicPr>
        <p:blipFill>
          <a:blip r:embed="rId3">
            <a:extLst>
              <a:ext uri="{28A0092B-C50C-407E-A947-70E740481C1C}">
                <a14:useLocalDpi xmlns:a14="http://schemas.microsoft.com/office/drawing/2010/main" val="0"/>
              </a:ext>
            </a:extLst>
          </a:blip>
          <a:srcRect t="51445"/>
          <a:stretch>
            <a:fillRect/>
          </a:stretch>
        </p:blipFill>
        <p:spPr bwMode="auto">
          <a:xfrm>
            <a:off x="250825" y="1773238"/>
            <a:ext cx="5689600" cy="251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20484" name="Rectangle 8"/>
          <p:cNvSpPr>
            <a:spLocks/>
          </p:cNvSpPr>
          <p:nvPr/>
        </p:nvSpPr>
        <p:spPr bwMode="auto">
          <a:xfrm>
            <a:off x="292100" y="3209925"/>
            <a:ext cx="1082675" cy="230188"/>
          </a:xfrm>
          <a:prstGeom prst="rect">
            <a:avLst/>
          </a:prstGeom>
          <a:solidFill>
            <a:srgbClr val="07349F">
              <a:alpha val="22745"/>
            </a:srgbClr>
          </a:solidFill>
          <a:ln w="12700">
            <a:solidFill>
              <a:schemeClr val="tx1"/>
            </a:solidFill>
            <a:round/>
            <a:headEnd/>
            <a:tailEnd/>
          </a:ln>
        </p:spPr>
        <p:txBody>
          <a:bodyPr lIns="0" tIns="0" rIns="0" bIns="0"/>
          <a:lstStyle>
            <a:lvl1pPr defTabSz="457200" eaLnBrk="0" hangingPunct="0">
              <a:spcBef>
                <a:spcPct val="20000"/>
              </a:spcBef>
              <a:buChar char="•"/>
              <a:defRPr sz="2800">
                <a:solidFill>
                  <a:schemeClr val="tx1"/>
                </a:solidFill>
                <a:latin typeface="Arial" charset="0"/>
                <a:ea typeface="ＭＳ Ｐゴシック" charset="-128"/>
              </a:defRPr>
            </a:lvl1pPr>
            <a:lvl2pPr marL="742950" indent="-285750" defTabSz="457200" eaLnBrk="0" hangingPunct="0">
              <a:spcBef>
                <a:spcPct val="20000"/>
              </a:spcBef>
              <a:buChar char="–"/>
              <a:defRPr sz="2400">
                <a:solidFill>
                  <a:schemeClr val="tx1"/>
                </a:solidFill>
                <a:latin typeface="Arial" charset="0"/>
                <a:ea typeface="ＭＳ Ｐゴシック" charset="-128"/>
              </a:defRPr>
            </a:lvl2pPr>
            <a:lvl3pPr marL="1143000" indent="-228600" defTabSz="457200" eaLnBrk="0" hangingPunct="0">
              <a:spcBef>
                <a:spcPct val="20000"/>
              </a:spcBef>
              <a:buChar char="•"/>
              <a:defRPr sz="2000">
                <a:solidFill>
                  <a:schemeClr val="tx1"/>
                </a:solidFill>
                <a:latin typeface="Arial" charset="0"/>
                <a:ea typeface="ＭＳ Ｐゴシック" charset="-128"/>
              </a:defRPr>
            </a:lvl3pPr>
            <a:lvl4pPr marL="1600200" indent="-228600" defTabSz="457200" eaLnBrk="0" hangingPunct="0">
              <a:spcBef>
                <a:spcPct val="20000"/>
              </a:spcBef>
              <a:buChar char="–"/>
              <a:defRPr sz="2000">
                <a:solidFill>
                  <a:schemeClr val="tx1"/>
                </a:solidFill>
                <a:latin typeface="Arial" charset="0"/>
                <a:ea typeface="ＭＳ Ｐゴシック" charset="-128"/>
              </a:defRPr>
            </a:lvl4pPr>
            <a:lvl5pPr marL="2057400" indent="-228600" defTabSz="457200" eaLnBrk="0" hangingPunct="0">
              <a:spcBef>
                <a:spcPct val="20000"/>
              </a:spcBef>
              <a:buChar char="»"/>
              <a:defRPr sz="2000">
                <a:solidFill>
                  <a:schemeClr val="tx1"/>
                </a:solidFill>
                <a:latin typeface="Arial" charset="0"/>
                <a:ea typeface="ＭＳ Ｐゴシック" charset="-128"/>
              </a:defRPr>
            </a:lvl5pPr>
            <a:lvl6pPr marL="25146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0485" name="Rectangle 9"/>
          <p:cNvSpPr>
            <a:spLocks/>
          </p:cNvSpPr>
          <p:nvPr/>
        </p:nvSpPr>
        <p:spPr bwMode="auto">
          <a:xfrm>
            <a:off x="1476375" y="3209925"/>
            <a:ext cx="4437063" cy="230188"/>
          </a:xfrm>
          <a:prstGeom prst="rect">
            <a:avLst/>
          </a:prstGeom>
          <a:solidFill>
            <a:srgbClr val="FF3838">
              <a:alpha val="31764"/>
            </a:srgbClr>
          </a:solidFill>
          <a:ln w="12700">
            <a:solidFill>
              <a:schemeClr val="tx1"/>
            </a:solidFill>
            <a:round/>
            <a:headEnd/>
            <a:tailEnd/>
          </a:ln>
        </p:spPr>
        <p:txBody>
          <a:bodyPr lIns="0" tIns="0" rIns="0" bIns="0"/>
          <a:lstStyle>
            <a:lvl1pPr defTabSz="457200" eaLnBrk="0" hangingPunct="0">
              <a:spcBef>
                <a:spcPct val="20000"/>
              </a:spcBef>
              <a:buChar char="•"/>
              <a:defRPr sz="2800">
                <a:solidFill>
                  <a:schemeClr val="tx1"/>
                </a:solidFill>
                <a:latin typeface="Arial" charset="0"/>
                <a:ea typeface="ＭＳ Ｐゴシック" charset="-128"/>
              </a:defRPr>
            </a:lvl1pPr>
            <a:lvl2pPr marL="742950" indent="-285750" defTabSz="457200" eaLnBrk="0" hangingPunct="0">
              <a:spcBef>
                <a:spcPct val="20000"/>
              </a:spcBef>
              <a:buChar char="–"/>
              <a:defRPr sz="2400">
                <a:solidFill>
                  <a:schemeClr val="tx1"/>
                </a:solidFill>
                <a:latin typeface="Arial" charset="0"/>
                <a:ea typeface="ＭＳ Ｐゴシック" charset="-128"/>
              </a:defRPr>
            </a:lvl2pPr>
            <a:lvl3pPr marL="1143000" indent="-228600" defTabSz="457200" eaLnBrk="0" hangingPunct="0">
              <a:spcBef>
                <a:spcPct val="20000"/>
              </a:spcBef>
              <a:buChar char="•"/>
              <a:defRPr sz="2000">
                <a:solidFill>
                  <a:schemeClr val="tx1"/>
                </a:solidFill>
                <a:latin typeface="Arial" charset="0"/>
                <a:ea typeface="ＭＳ Ｐゴシック" charset="-128"/>
              </a:defRPr>
            </a:lvl3pPr>
            <a:lvl4pPr marL="1600200" indent="-228600" defTabSz="457200" eaLnBrk="0" hangingPunct="0">
              <a:spcBef>
                <a:spcPct val="20000"/>
              </a:spcBef>
              <a:buChar char="–"/>
              <a:defRPr sz="2000">
                <a:solidFill>
                  <a:schemeClr val="tx1"/>
                </a:solidFill>
                <a:latin typeface="Arial" charset="0"/>
                <a:ea typeface="ＭＳ Ｐゴシック" charset="-128"/>
              </a:defRPr>
            </a:lvl4pPr>
            <a:lvl5pPr marL="2057400" indent="-228600" defTabSz="457200" eaLnBrk="0" hangingPunct="0">
              <a:spcBef>
                <a:spcPct val="20000"/>
              </a:spcBef>
              <a:buChar char="»"/>
              <a:defRPr sz="2000">
                <a:solidFill>
                  <a:schemeClr val="tx1"/>
                </a:solidFill>
                <a:latin typeface="Arial" charset="0"/>
                <a:ea typeface="ＭＳ Ｐゴシック" charset="-128"/>
              </a:defRPr>
            </a:lvl5pPr>
            <a:lvl6pPr marL="25146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defTabSz="4572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0486" name="Text Box 14"/>
          <p:cNvSpPr txBox="1">
            <a:spLocks noChangeArrowheads="1"/>
          </p:cNvSpPr>
          <p:nvPr/>
        </p:nvSpPr>
        <p:spPr bwMode="auto">
          <a:xfrm>
            <a:off x="323850" y="5524500"/>
            <a:ext cx="5734560" cy="64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t>Track: </a:t>
            </a:r>
            <a:r>
              <a:rPr lang="en-US" altLang="en-US" sz="1800" dirty="0" smtClean="0">
                <a:latin typeface="Symbol" charset="2"/>
              </a:rPr>
              <a:t>f</a:t>
            </a:r>
            <a:r>
              <a:rPr lang="en-US" altLang="en-US" sz="1800" dirty="0" smtClean="0"/>
              <a:t> = 0.23, </a:t>
            </a:r>
            <a:r>
              <a:rPr lang="en-US" altLang="en-US" sz="1800" dirty="0" smtClean="0">
                <a:latin typeface="Symbol" charset="2"/>
              </a:rPr>
              <a:t>h</a:t>
            </a:r>
            <a:r>
              <a:rPr lang="en-US" altLang="en-US" sz="1800" dirty="0" smtClean="0"/>
              <a:t> = 0.75, </a:t>
            </a:r>
            <a:r>
              <a:rPr lang="en-US" altLang="en-US" sz="1800" dirty="0" err="1" smtClean="0"/>
              <a:t>p</a:t>
            </a:r>
            <a:r>
              <a:rPr lang="en-US" altLang="en-US" sz="1800" baseline="-25000" dirty="0" err="1" smtClean="0"/>
              <a:t>T</a:t>
            </a:r>
            <a:r>
              <a:rPr lang="en-US" altLang="en-US" sz="1800" dirty="0" smtClean="0"/>
              <a:t> = 2.3 </a:t>
            </a:r>
            <a:r>
              <a:rPr lang="en-US" altLang="en-US" sz="1800" dirty="0" err="1" smtClean="0"/>
              <a:t>GeV</a:t>
            </a:r>
            <a:r>
              <a:rPr lang="en-US" altLang="en-US" sz="1800" dirty="0" smtClean="0"/>
              <a:t>/c</a:t>
            </a:r>
          </a:p>
          <a:p>
            <a:pPr eaLnBrk="1" hangingPunct="1">
              <a:spcBef>
                <a:spcPct val="0"/>
              </a:spcBef>
              <a:buFontTx/>
              <a:buNone/>
            </a:pPr>
            <a:r>
              <a:rPr lang="en-US" altLang="en-US" sz="1800" dirty="0" smtClean="0"/>
              <a:t>Probability to be a Pion: 70%, </a:t>
            </a:r>
            <a:r>
              <a:rPr lang="en-US" altLang="en-US" sz="1800" dirty="0" err="1" smtClean="0"/>
              <a:t>Kaon</a:t>
            </a:r>
            <a:r>
              <a:rPr lang="en-US" altLang="en-US" sz="1800" dirty="0" smtClean="0"/>
              <a:t>: 28%, Proton: 2%</a:t>
            </a:r>
            <a:endParaRPr lang="en-US" altLang="en-US" sz="1800" dirty="0"/>
          </a:p>
        </p:txBody>
      </p:sp>
      <p:sp>
        <p:nvSpPr>
          <p:cNvPr id="20487" name="Rectangle 15"/>
          <p:cNvSpPr>
            <a:spLocks noGrp="1" noChangeArrowheads="1"/>
          </p:cNvSpPr>
          <p:nvPr>
            <p:ph type="title"/>
          </p:nvPr>
        </p:nvSpPr>
        <p:spPr/>
        <p:txBody>
          <a:bodyPr/>
          <a:lstStyle/>
          <a:p>
            <a:r>
              <a:rPr lang="en-US" altLang="en-US" dirty="0" smtClean="0"/>
              <a:t>Reconstruction</a:t>
            </a:r>
            <a:endParaRPr lang="en-US" altLang="en-US" dirty="0"/>
          </a:p>
        </p:txBody>
      </p:sp>
      <p:sp>
        <p:nvSpPr>
          <p:cNvPr id="20488" name="Text Box 16"/>
          <p:cNvSpPr txBox="1">
            <a:spLocks noChangeArrowheads="1"/>
          </p:cNvSpPr>
          <p:nvPr/>
        </p:nvSpPr>
        <p:spPr bwMode="auto">
          <a:xfrm>
            <a:off x="233363" y="1289050"/>
            <a:ext cx="2554202"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t>Small part of a collision</a:t>
            </a:r>
            <a:endParaRPr lang="en-US" altLang="en-US" sz="1800" dirty="0"/>
          </a:p>
        </p:txBody>
      </p:sp>
      <p:sp>
        <p:nvSpPr>
          <p:cNvPr id="20489" name="Line 17"/>
          <p:cNvSpPr>
            <a:spLocks noChangeShapeType="1"/>
          </p:cNvSpPr>
          <p:nvPr/>
        </p:nvSpPr>
        <p:spPr bwMode="auto">
          <a:xfrm>
            <a:off x="2916238" y="4294188"/>
            <a:ext cx="0" cy="1150937"/>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20490" name="Text Box 18"/>
          <p:cNvSpPr txBox="1">
            <a:spLocks noChangeArrowheads="1"/>
          </p:cNvSpPr>
          <p:nvPr/>
        </p:nvSpPr>
        <p:spPr bwMode="auto">
          <a:xfrm>
            <a:off x="2987675" y="4581525"/>
            <a:ext cx="5184775" cy="64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t>Reconstruction = Conversion of electronic signals into physical „objects“ </a:t>
            </a:r>
            <a:endParaRPr lang="en-US" altLang="en-US" sz="1800" dirty="0"/>
          </a:p>
        </p:txBody>
      </p:sp>
      <p:sp>
        <p:nvSpPr>
          <p:cNvPr id="20491" name="Text Box 19"/>
          <p:cNvSpPr txBox="1">
            <a:spLocks noChangeArrowheads="1"/>
          </p:cNvSpPr>
          <p:nvPr/>
        </p:nvSpPr>
        <p:spPr bwMode="auto">
          <a:xfrm>
            <a:off x="6353175" y="1557338"/>
            <a:ext cx="2611438" cy="1756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solidFill>
                  <a:srgbClr val="1D00CA"/>
                </a:solidFill>
              </a:rPr>
              <a:t>Address</a:t>
            </a:r>
            <a:r>
              <a:rPr lang="en-US" altLang="en-US" sz="1800" dirty="0" smtClean="0"/>
              <a:t> = which detector/sensor has read these data?</a:t>
            </a:r>
          </a:p>
          <a:p>
            <a:pPr eaLnBrk="1" hangingPunct="1">
              <a:spcBef>
                <a:spcPct val="0"/>
              </a:spcBef>
              <a:buFontTx/>
              <a:buNone/>
            </a:pPr>
            <a:endParaRPr lang="en-US" altLang="en-US" sz="1800" dirty="0" smtClean="0"/>
          </a:p>
          <a:p>
            <a:pPr eaLnBrk="1" hangingPunct="1">
              <a:spcBef>
                <a:spcPct val="0"/>
              </a:spcBef>
              <a:buFontTx/>
              <a:buNone/>
            </a:pPr>
            <a:r>
              <a:rPr lang="en-US" altLang="en-US" sz="1800" dirty="0" smtClean="0">
                <a:solidFill>
                  <a:srgbClr val="FF0F0F"/>
                </a:solidFill>
              </a:rPr>
              <a:t>Data</a:t>
            </a:r>
            <a:r>
              <a:rPr lang="en-US" altLang="en-US" sz="1800" dirty="0" smtClean="0"/>
              <a:t> = what was detected?</a:t>
            </a:r>
            <a:endParaRPr lang="en-US" altLang="en-US" sz="1800" dirty="0"/>
          </a:p>
        </p:txBody>
      </p:sp>
      <p:sp>
        <p:nvSpPr>
          <p:cNvPr id="20492" name="Line 20"/>
          <p:cNvSpPr>
            <a:spLocks noChangeShapeType="1"/>
          </p:cNvSpPr>
          <p:nvPr/>
        </p:nvSpPr>
        <p:spPr bwMode="auto">
          <a:xfrm flipH="1">
            <a:off x="1331913" y="1743075"/>
            <a:ext cx="5011737" cy="1398588"/>
          </a:xfrm>
          <a:prstGeom prst="line">
            <a:avLst/>
          </a:prstGeom>
          <a:noFill/>
          <a:ln w="25400">
            <a:solidFill>
              <a:srgbClr val="1D00CA"/>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dirty="0"/>
          </a:p>
        </p:txBody>
      </p:sp>
      <p:sp>
        <p:nvSpPr>
          <p:cNvPr id="20493" name="Line 21"/>
          <p:cNvSpPr>
            <a:spLocks noChangeShapeType="1"/>
          </p:cNvSpPr>
          <p:nvPr/>
        </p:nvSpPr>
        <p:spPr bwMode="auto">
          <a:xfrm flipH="1">
            <a:off x="5724525" y="2867025"/>
            <a:ext cx="647700" cy="274638"/>
          </a:xfrm>
          <a:prstGeom prst="line">
            <a:avLst/>
          </a:prstGeom>
          <a:noFill/>
          <a:ln w="25400">
            <a:solidFill>
              <a:srgbClr val="FF0F0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dirty="0"/>
          </a:p>
        </p:txBody>
      </p:sp>
      <p:sp>
        <p:nvSpPr>
          <p:cNvPr id="2" name="Slide Number Placeholder 1"/>
          <p:cNvSpPr>
            <a:spLocks noGrp="1"/>
          </p:cNvSpPr>
          <p:nvPr>
            <p:ph type="sldNum" sz="quarter" idx="11"/>
          </p:nvPr>
        </p:nvSpPr>
        <p:spPr/>
        <p:txBody>
          <a:bodyPr/>
          <a:lstStyle/>
          <a:p>
            <a:fld id="{997F593E-4D65-AC44-A603-FB3151009ECD}" type="slidenum">
              <a:rPr lang="en-US" smtClean="0"/>
              <a:pPr/>
              <a:t>33</a:t>
            </a:fld>
            <a:endParaRPr lang="en-US" dirty="0"/>
          </a:p>
        </p:txBody>
      </p:sp>
    </p:spTree>
    <p:extLst>
      <p:ext uri="{BB962C8B-B14F-4D97-AF65-F5344CB8AC3E}">
        <p14:creationId xmlns:p14="http://schemas.microsoft.com/office/powerpoint/2010/main" val="117691134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381000" y="230188"/>
            <a:ext cx="8382000" cy="664797"/>
          </a:xfrm>
        </p:spPr>
        <p:txBody>
          <a:bodyPr/>
          <a:lstStyle/>
          <a:p>
            <a:r>
              <a:rPr lang="en-US" altLang="en-US" dirty="0" smtClean="0"/>
              <a:t>Reconstruction steps </a:t>
            </a:r>
            <a:endParaRPr lang="en-US" altLang="en-US" dirty="0"/>
          </a:p>
        </p:txBody>
      </p:sp>
      <p:sp>
        <p:nvSpPr>
          <p:cNvPr id="21508" name="Rectangle 3"/>
          <p:cNvSpPr>
            <a:spLocks noGrp="1" noChangeArrowheads="1"/>
          </p:cNvSpPr>
          <p:nvPr>
            <p:ph idx="1"/>
          </p:nvPr>
        </p:nvSpPr>
        <p:spPr>
          <a:xfrm>
            <a:off x="381000" y="1412874"/>
            <a:ext cx="8382000" cy="4259263"/>
          </a:xfrm>
        </p:spPr>
        <p:txBody>
          <a:bodyPr>
            <a:normAutofit/>
          </a:bodyPr>
          <a:lstStyle/>
          <a:p>
            <a:pPr>
              <a:lnSpc>
                <a:spcPct val="90000"/>
              </a:lnSpc>
            </a:pPr>
            <a:r>
              <a:rPr lang="en-US" altLang="en-US" sz="2400" dirty="0" smtClean="0"/>
              <a:t>Abstraction of electronic signals from the detector</a:t>
            </a:r>
          </a:p>
          <a:p>
            <a:pPr lvl="1">
              <a:lnSpc>
                <a:spcPct val="90000"/>
              </a:lnSpc>
            </a:pPr>
            <a:r>
              <a:rPr lang="en-US" altLang="en-US" sz="2000" dirty="0" smtClean="0"/>
              <a:t>Detector-element 1244 has measured a signal of 120 at time 1333096259.344245 </a:t>
            </a:r>
            <a:br>
              <a:rPr lang="en-US" altLang="en-US" sz="2000" dirty="0" smtClean="0"/>
            </a:br>
            <a:r>
              <a:rPr lang="en-US" altLang="en-US" sz="2000" dirty="0" smtClean="0">
                <a:sym typeface="Wingdings" charset="2"/>
              </a:rPr>
              <a:t> Signal at </a:t>
            </a:r>
            <a:r>
              <a:rPr lang="en-US" altLang="en-US" sz="2000" dirty="0">
                <a:sym typeface="Wingdings" charset="2"/>
              </a:rPr>
              <a:t>p</a:t>
            </a:r>
            <a:r>
              <a:rPr lang="en-US" altLang="en-US" sz="2000" dirty="0" smtClean="0">
                <a:sym typeface="Wingdings" charset="2"/>
              </a:rPr>
              <a:t>osition x = 1.2 cm, y = 4.5 cm, z = 3.2 cm, deposited energy of 100 </a:t>
            </a:r>
            <a:r>
              <a:rPr lang="en-US" altLang="en-US" sz="2000" dirty="0" err="1" smtClean="0">
                <a:sym typeface="Wingdings" charset="2"/>
              </a:rPr>
              <a:t>keV</a:t>
            </a:r>
            <a:endParaRPr lang="en-US" altLang="en-US" sz="2000" dirty="0" smtClean="0">
              <a:sym typeface="Wingdings" charset="2"/>
            </a:endParaRPr>
          </a:p>
          <a:p>
            <a:pPr lvl="1">
              <a:lnSpc>
                <a:spcPct val="90000"/>
              </a:lnSpc>
            </a:pPr>
            <a:r>
              <a:rPr lang="en-US" altLang="en-US" sz="2000" dirty="0" smtClean="0">
                <a:sym typeface="Wingdings" charset="2"/>
              </a:rPr>
              <a:t>Requires precise information about location of the detector element (alignment) and of its signal sensitivity (calibration) </a:t>
            </a:r>
          </a:p>
          <a:p>
            <a:pPr>
              <a:lnSpc>
                <a:spcPct val="90000"/>
              </a:lnSpc>
            </a:pPr>
            <a:r>
              <a:rPr lang="en-US" altLang="en-US" sz="2400" dirty="0" smtClean="0"/>
              <a:t>Particles frequently create signal in adjacent </a:t>
            </a:r>
            <a:r>
              <a:rPr lang="en-US" altLang="en-US" sz="2400" dirty="0" err="1" smtClean="0"/>
              <a:t>detetor</a:t>
            </a:r>
            <a:r>
              <a:rPr lang="en-US" altLang="en-US" sz="2400" dirty="0" smtClean="0"/>
              <a:t>-elements </a:t>
            </a:r>
            <a:r>
              <a:rPr lang="en-US" altLang="en-US" sz="2000" dirty="0" smtClean="0"/>
              <a:t>These signals are combined into “clusters”</a:t>
            </a:r>
          </a:p>
          <a:p>
            <a:pPr>
              <a:lnSpc>
                <a:spcPct val="90000"/>
              </a:lnSpc>
            </a:pPr>
            <a:r>
              <a:rPr lang="en-US" altLang="en-US" sz="2400" dirty="0" smtClean="0"/>
              <a:t>The clusters are combined into “tracks” (pattern-recognition)</a:t>
            </a:r>
          </a:p>
          <a:p>
            <a:pPr>
              <a:lnSpc>
                <a:spcPct val="90000"/>
              </a:lnSpc>
            </a:pPr>
            <a:r>
              <a:rPr lang="en-US" altLang="en-US" sz="2400" dirty="0" smtClean="0"/>
              <a:t>Tracks are combined to reconstruct collision points (“primary vertices” == where an </a:t>
            </a:r>
            <a:r>
              <a:rPr lang="en-US" altLang="en-US" sz="2400" dirty="0" err="1" smtClean="0"/>
              <a:t>orignal</a:t>
            </a:r>
            <a:r>
              <a:rPr lang="en-US" altLang="en-US" sz="2400" dirty="0" smtClean="0"/>
              <a:t> beam-proton has hit another beam-proton) and decay (“secondary” and “tertiary”)) vertices </a:t>
            </a:r>
            <a:endParaRPr lang="en-US" altLang="en-US" sz="2400" dirty="0"/>
          </a:p>
        </p:txBody>
      </p:sp>
      <p:sp>
        <p:nvSpPr>
          <p:cNvPr id="21506" name="Rectangle 5"/>
          <p:cNvSpPr>
            <a:spLocks noGrp="1" noChangeArrowheads="1"/>
          </p:cNvSpPr>
          <p:nvPr>
            <p:ph type="ftr" sz="quarter" idx="10"/>
          </p:nvPr>
        </p:nvSpPr>
        <p:spPr>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400" dirty="0" smtClean="0"/>
              <a:t>IHST 2016 - Computing at CERN - Niko Neufeld CERN/EP</a:t>
            </a:r>
            <a:endParaRPr lang="en-US" altLang="en-US" sz="1400" dirty="0"/>
          </a:p>
        </p:txBody>
      </p:sp>
      <p:sp>
        <p:nvSpPr>
          <p:cNvPr id="2" name="Slide Number Placeholder 1"/>
          <p:cNvSpPr>
            <a:spLocks noGrp="1"/>
          </p:cNvSpPr>
          <p:nvPr>
            <p:ph type="sldNum" sz="quarter" idx="11"/>
          </p:nvPr>
        </p:nvSpPr>
        <p:spPr/>
        <p:txBody>
          <a:bodyPr/>
          <a:lstStyle/>
          <a:p>
            <a:fld id="{17918391-D411-FE40-AAD7-861AE5233E0E}" type="slidenum">
              <a:rPr lang="en-US" smtClean="0">
                <a:solidFill>
                  <a:schemeClr val="tx1"/>
                </a:solidFill>
                <a:latin typeface="Arial"/>
              </a:rPr>
              <a:pPr/>
              <a:t>34</a:t>
            </a:fld>
            <a:endParaRPr lang="en-US" dirty="0">
              <a:solidFill>
                <a:schemeClr val="tx1"/>
              </a:solidFill>
              <a:latin typeface="Arial"/>
            </a:endParaRPr>
          </a:p>
        </p:txBody>
      </p:sp>
    </p:spTree>
    <p:extLst>
      <p:ext uri="{BB962C8B-B14F-4D97-AF65-F5344CB8AC3E}">
        <p14:creationId xmlns:p14="http://schemas.microsoft.com/office/powerpoint/2010/main" val="194332768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ftr" sz="quarter" idx="4294967295"/>
          </p:nvPr>
        </p:nvSpPr>
        <p:spPr>
          <a:xfrm>
            <a:off x="468313" y="6378571"/>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en-US" altLang="en-US" sz="1400" smtClean="0"/>
              <a:t>IHST 2016 - Computing at CERN - Niko Neufeld CERN/EP</a:t>
            </a:r>
            <a:endParaRPr lang="en-US" altLang="en-US" sz="1400" dirty="0"/>
          </a:p>
        </p:txBody>
      </p:sp>
      <p:sp>
        <p:nvSpPr>
          <p:cNvPr id="22531" name="Rectangle 2"/>
          <p:cNvSpPr>
            <a:spLocks noGrp="1" noChangeArrowheads="1"/>
          </p:cNvSpPr>
          <p:nvPr>
            <p:ph type="title"/>
          </p:nvPr>
        </p:nvSpPr>
        <p:spPr>
          <a:xfrm>
            <a:off x="381000" y="230188"/>
            <a:ext cx="8382000" cy="498598"/>
          </a:xfrm>
        </p:spPr>
        <p:txBody>
          <a:bodyPr/>
          <a:lstStyle/>
          <a:p>
            <a:pPr algn="l"/>
            <a:r>
              <a:rPr lang="en-US" altLang="en-US" sz="3600" dirty="0" smtClean="0"/>
              <a:t>Pattern recognition</a:t>
            </a:r>
            <a:endParaRPr lang="en-US" altLang="en-US" sz="3600" dirty="0"/>
          </a:p>
        </p:txBody>
      </p:sp>
      <p:sp>
        <p:nvSpPr>
          <p:cNvPr id="526392" name="Rectangle 56"/>
          <p:cNvSpPr>
            <a:spLocks noGrp="1" noChangeArrowheads="1"/>
          </p:cNvSpPr>
          <p:nvPr>
            <p:ph type="body" idx="1"/>
          </p:nvPr>
        </p:nvSpPr>
        <p:spPr>
          <a:xfrm>
            <a:off x="457200" y="1341438"/>
            <a:ext cx="4619625" cy="4895850"/>
          </a:xfrm>
        </p:spPr>
        <p:txBody>
          <a:bodyPr/>
          <a:lstStyle/>
          <a:p>
            <a:r>
              <a:rPr lang="en-US" altLang="en-US" sz="2400" dirty="0" smtClean="0"/>
              <a:t>Recognition of  tracks</a:t>
            </a:r>
          </a:p>
          <a:p>
            <a:pPr lvl="1"/>
            <a:r>
              <a:rPr lang="en-US" altLang="en-US" sz="2000" dirty="0" smtClean="0"/>
              <a:t>Straight in the </a:t>
            </a:r>
            <a:r>
              <a:rPr lang="en-US" altLang="en-US" sz="2000" dirty="0" err="1" smtClean="0"/>
              <a:t>direciton</a:t>
            </a:r>
            <a:r>
              <a:rPr lang="en-US" altLang="en-US" sz="2000" dirty="0" smtClean="0"/>
              <a:t> of the </a:t>
            </a:r>
            <a:r>
              <a:rPr lang="en-US" altLang="en-US" sz="2000" dirty="0" err="1" smtClean="0"/>
              <a:t>magentic</a:t>
            </a:r>
            <a:r>
              <a:rPr lang="en-US" altLang="en-US" sz="2000" dirty="0" smtClean="0"/>
              <a:t> field</a:t>
            </a:r>
          </a:p>
          <a:p>
            <a:pPr lvl="1"/>
            <a:r>
              <a:rPr lang="en-US" altLang="en-US" sz="2000" dirty="0" smtClean="0"/>
              <a:t>Deviation on a curved trajectory in a normal plane around the </a:t>
            </a:r>
            <a:r>
              <a:rPr lang="en-US" altLang="en-US" sz="2000" dirty="0" err="1" smtClean="0"/>
              <a:t>magentic</a:t>
            </a:r>
            <a:r>
              <a:rPr lang="en-US" altLang="en-US" sz="2000" dirty="0" smtClean="0"/>
              <a:t> field  </a:t>
            </a:r>
            <a:br>
              <a:rPr lang="en-US" altLang="en-US" sz="2000" dirty="0" smtClean="0"/>
            </a:br>
            <a:r>
              <a:rPr lang="en-US" altLang="en-US" sz="2000" dirty="0" smtClean="0">
                <a:sym typeface="Wingdings" charset="2"/>
              </a:rPr>
              <a:t> radius of curvature allows to determine the momentum</a:t>
            </a:r>
          </a:p>
          <a:p>
            <a:endParaRPr lang="en-US" altLang="en-US" sz="2400" dirty="0" smtClean="0"/>
          </a:p>
          <a:p>
            <a:r>
              <a:rPr lang="en-US" altLang="en-US" sz="2400" dirty="0" smtClean="0"/>
              <a:t>Primary vertex</a:t>
            </a:r>
          </a:p>
          <a:p>
            <a:endParaRPr lang="en-US" altLang="en-US" sz="2400" dirty="0" smtClean="0"/>
          </a:p>
          <a:p>
            <a:r>
              <a:rPr lang="en-US" altLang="en-US" sz="2400" dirty="0" smtClean="0"/>
              <a:t>Secondary vertices</a:t>
            </a:r>
          </a:p>
          <a:p>
            <a:pPr lvl="1"/>
            <a:r>
              <a:rPr lang="en-US" altLang="en-US" sz="2000" dirty="0" smtClean="0"/>
              <a:t>Allows detection of particle decays </a:t>
            </a:r>
            <a:endParaRPr lang="en-US" altLang="en-US" sz="2000" dirty="0"/>
          </a:p>
        </p:txBody>
      </p:sp>
      <p:sp>
        <p:nvSpPr>
          <p:cNvPr id="22533" name="AutoShape 55"/>
          <p:cNvSpPr>
            <a:spLocks/>
          </p:cNvSpPr>
          <p:nvPr/>
        </p:nvSpPr>
        <p:spPr bwMode="auto">
          <a:xfrm>
            <a:off x="6053138" y="3021013"/>
            <a:ext cx="203200" cy="182562"/>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4" name="AutoShape 56"/>
          <p:cNvSpPr>
            <a:spLocks/>
          </p:cNvSpPr>
          <p:nvPr/>
        </p:nvSpPr>
        <p:spPr bwMode="auto">
          <a:xfrm>
            <a:off x="6283325" y="2598738"/>
            <a:ext cx="201613" cy="182562"/>
          </a:xfrm>
          <a:prstGeom prst="star4">
            <a:avLst>
              <a:gd name="adj" fmla="val 37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5" name="AutoShape 57"/>
          <p:cNvSpPr>
            <a:spLocks/>
          </p:cNvSpPr>
          <p:nvPr/>
        </p:nvSpPr>
        <p:spPr bwMode="auto">
          <a:xfrm>
            <a:off x="6662738" y="2371725"/>
            <a:ext cx="203200" cy="180975"/>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6" name="AutoShape 58"/>
          <p:cNvSpPr>
            <a:spLocks/>
          </p:cNvSpPr>
          <p:nvPr/>
        </p:nvSpPr>
        <p:spPr bwMode="auto">
          <a:xfrm>
            <a:off x="7196138" y="2293938"/>
            <a:ext cx="203200" cy="184150"/>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7" name="AutoShape 59"/>
          <p:cNvSpPr>
            <a:spLocks/>
          </p:cNvSpPr>
          <p:nvPr/>
        </p:nvSpPr>
        <p:spPr bwMode="auto">
          <a:xfrm>
            <a:off x="7729538" y="2371725"/>
            <a:ext cx="282575" cy="211138"/>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8" name="AutoShape 60"/>
          <p:cNvSpPr>
            <a:spLocks/>
          </p:cNvSpPr>
          <p:nvPr/>
        </p:nvSpPr>
        <p:spPr bwMode="auto">
          <a:xfrm>
            <a:off x="8034338" y="2674938"/>
            <a:ext cx="203200" cy="152400"/>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39" name="AutoShape 61"/>
          <p:cNvSpPr>
            <a:spLocks/>
          </p:cNvSpPr>
          <p:nvPr/>
        </p:nvSpPr>
        <p:spPr bwMode="auto">
          <a:xfrm>
            <a:off x="8185150" y="3055938"/>
            <a:ext cx="203200" cy="182562"/>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526374" name="Freeform 62"/>
          <p:cNvSpPr>
            <a:spLocks/>
          </p:cNvSpPr>
          <p:nvPr/>
        </p:nvSpPr>
        <p:spPr bwMode="auto">
          <a:xfrm>
            <a:off x="6205538" y="2370138"/>
            <a:ext cx="2055812" cy="914400"/>
          </a:xfrm>
          <a:custGeom>
            <a:avLst/>
            <a:gdLst>
              <a:gd name="T0" fmla="*/ 0 w 21600"/>
              <a:gd name="T1" fmla="*/ 2147483647 h 19556"/>
              <a:gd name="T2" fmla="*/ 2147483647 w 21600"/>
              <a:gd name="T3" fmla="*/ 2147483647 h 19556"/>
              <a:gd name="T4" fmla="*/ 2147483647 w 21600"/>
              <a:gd name="T5" fmla="*/ 2147483647 h 19556"/>
              <a:gd name="T6" fmla="*/ 0 60000 65536"/>
              <a:gd name="T7" fmla="*/ 0 60000 65536"/>
              <a:gd name="T8" fmla="*/ 0 60000 65536"/>
              <a:gd name="T9" fmla="*/ 0 w 21600"/>
              <a:gd name="T10" fmla="*/ 0 h 19556"/>
              <a:gd name="T11" fmla="*/ 21600 w 21600"/>
              <a:gd name="T12" fmla="*/ 19556 h 19556"/>
            </a:gdLst>
            <a:ahLst/>
            <a:cxnLst>
              <a:cxn ang="T6">
                <a:pos x="T0" y="T1"/>
              </a:cxn>
              <a:cxn ang="T7">
                <a:pos x="T2" y="T3"/>
              </a:cxn>
              <a:cxn ang="T8">
                <a:pos x="T4" y="T5"/>
              </a:cxn>
            </a:cxnLst>
            <a:rect l="T9" t="T10" r="T11" b="T12"/>
            <a:pathLst>
              <a:path w="21600" h="19556">
                <a:moveTo>
                  <a:pt x="0" y="14828"/>
                </a:moveTo>
                <a:cubicBezTo>
                  <a:pt x="1463" y="4341"/>
                  <a:pt x="7411" y="-2044"/>
                  <a:pt x="13286" y="567"/>
                </a:cubicBezTo>
                <a:cubicBezTo>
                  <a:pt x="18171" y="2739"/>
                  <a:pt x="21600" y="10570"/>
                  <a:pt x="21600" y="19556"/>
                </a:cubicBezTo>
              </a:path>
            </a:pathLst>
          </a:custGeom>
          <a:noFill/>
          <a:ln w="25400">
            <a:solidFill>
              <a:srgbClr val="D7171E"/>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22541" name="Line 40"/>
          <p:cNvSpPr>
            <a:spLocks noChangeShapeType="1"/>
          </p:cNvSpPr>
          <p:nvPr/>
        </p:nvSpPr>
        <p:spPr bwMode="auto">
          <a:xfrm>
            <a:off x="5508625" y="642938"/>
            <a:ext cx="33845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22542" name="Line 41"/>
          <p:cNvSpPr>
            <a:spLocks noChangeShapeType="1"/>
          </p:cNvSpPr>
          <p:nvPr/>
        </p:nvSpPr>
        <p:spPr bwMode="auto">
          <a:xfrm>
            <a:off x="5508625" y="930275"/>
            <a:ext cx="33845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22543" name="Line 42"/>
          <p:cNvSpPr>
            <a:spLocks noChangeShapeType="1"/>
          </p:cNvSpPr>
          <p:nvPr/>
        </p:nvSpPr>
        <p:spPr bwMode="auto">
          <a:xfrm>
            <a:off x="5508625" y="1219200"/>
            <a:ext cx="33845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22544" name="Line 43"/>
          <p:cNvSpPr>
            <a:spLocks noChangeShapeType="1"/>
          </p:cNvSpPr>
          <p:nvPr/>
        </p:nvSpPr>
        <p:spPr bwMode="auto">
          <a:xfrm>
            <a:off x="5508625" y="1506538"/>
            <a:ext cx="33845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22545" name="AutoShape 59"/>
          <p:cNvSpPr>
            <a:spLocks/>
          </p:cNvSpPr>
          <p:nvPr/>
        </p:nvSpPr>
        <p:spPr bwMode="auto">
          <a:xfrm>
            <a:off x="6300788" y="1435100"/>
            <a:ext cx="282575" cy="211138"/>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46" name="AutoShape 59"/>
          <p:cNvSpPr>
            <a:spLocks/>
          </p:cNvSpPr>
          <p:nvPr/>
        </p:nvSpPr>
        <p:spPr bwMode="auto">
          <a:xfrm>
            <a:off x="6516688" y="1074738"/>
            <a:ext cx="282575" cy="211137"/>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47" name="AutoShape 59"/>
          <p:cNvSpPr>
            <a:spLocks/>
          </p:cNvSpPr>
          <p:nvPr/>
        </p:nvSpPr>
        <p:spPr bwMode="auto">
          <a:xfrm>
            <a:off x="6732588" y="792163"/>
            <a:ext cx="282575" cy="211137"/>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48" name="AutoShape 59"/>
          <p:cNvSpPr>
            <a:spLocks/>
          </p:cNvSpPr>
          <p:nvPr/>
        </p:nvSpPr>
        <p:spPr bwMode="auto">
          <a:xfrm>
            <a:off x="7019925" y="509588"/>
            <a:ext cx="282575" cy="211137"/>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49" name="AutoShape 59"/>
          <p:cNvSpPr>
            <a:spLocks/>
          </p:cNvSpPr>
          <p:nvPr/>
        </p:nvSpPr>
        <p:spPr bwMode="auto">
          <a:xfrm>
            <a:off x="8027988" y="1074738"/>
            <a:ext cx="282575" cy="211137"/>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50" name="AutoShape 59"/>
          <p:cNvSpPr>
            <a:spLocks/>
          </p:cNvSpPr>
          <p:nvPr/>
        </p:nvSpPr>
        <p:spPr bwMode="auto">
          <a:xfrm>
            <a:off x="8172450" y="1439863"/>
            <a:ext cx="282575" cy="211137"/>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51" name="AutoShape 59"/>
          <p:cNvSpPr>
            <a:spLocks/>
          </p:cNvSpPr>
          <p:nvPr/>
        </p:nvSpPr>
        <p:spPr bwMode="auto">
          <a:xfrm>
            <a:off x="7889875" y="787400"/>
            <a:ext cx="282575" cy="211138"/>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22552" name="AutoShape 59"/>
          <p:cNvSpPr>
            <a:spLocks/>
          </p:cNvSpPr>
          <p:nvPr/>
        </p:nvSpPr>
        <p:spPr bwMode="auto">
          <a:xfrm>
            <a:off x="7740650" y="498475"/>
            <a:ext cx="282575" cy="211138"/>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sp>
        <p:nvSpPr>
          <p:cNvPr id="526389" name="Line 53"/>
          <p:cNvSpPr>
            <a:spLocks noChangeShapeType="1"/>
          </p:cNvSpPr>
          <p:nvPr/>
        </p:nvSpPr>
        <p:spPr bwMode="auto">
          <a:xfrm flipV="1">
            <a:off x="6156325" y="138113"/>
            <a:ext cx="1368425" cy="1728787"/>
          </a:xfrm>
          <a:prstGeom prst="line">
            <a:avLst/>
          </a:prstGeom>
          <a:noFill/>
          <a:ln w="25400">
            <a:solidFill>
              <a:srgbClr val="FF0F0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p>
        </p:txBody>
      </p:sp>
      <p:sp>
        <p:nvSpPr>
          <p:cNvPr id="526390" name="Line 54"/>
          <p:cNvSpPr>
            <a:spLocks noChangeShapeType="1"/>
          </p:cNvSpPr>
          <p:nvPr/>
        </p:nvSpPr>
        <p:spPr bwMode="auto">
          <a:xfrm>
            <a:off x="7667625" y="282575"/>
            <a:ext cx="792163" cy="1584325"/>
          </a:xfrm>
          <a:prstGeom prst="line">
            <a:avLst/>
          </a:prstGeom>
          <a:noFill/>
          <a:ln w="25400">
            <a:solidFill>
              <a:srgbClr val="FF0F0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dirty="0"/>
          </a:p>
        </p:txBody>
      </p:sp>
      <p:sp>
        <p:nvSpPr>
          <p:cNvPr id="22555" name="AutoShape 59"/>
          <p:cNvSpPr>
            <a:spLocks/>
          </p:cNvSpPr>
          <p:nvPr/>
        </p:nvSpPr>
        <p:spPr bwMode="auto">
          <a:xfrm>
            <a:off x="5724525" y="498475"/>
            <a:ext cx="282575" cy="211138"/>
          </a:xfrm>
          <a:prstGeom prst="star4">
            <a:avLst>
              <a:gd name="adj" fmla="val 6250"/>
            </a:avLst>
          </a:prstGeom>
          <a:solidFill>
            <a:srgbClr val="000080"/>
          </a:solidFill>
          <a:ln w="12700">
            <a:solidFill>
              <a:schemeClr val="tx1"/>
            </a:solidFill>
            <a:miter lim="800000"/>
            <a:headEnd/>
            <a:tailEnd/>
          </a:ln>
        </p:spPr>
        <p:txBody>
          <a:bodyPr lIns="0" tIns="0" rIns="0" bIns="0"/>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b="0" dirty="0">
              <a:latin typeface="Calibri" charset="0"/>
            </a:endParaRPr>
          </a:p>
        </p:txBody>
      </p:sp>
      <p:pic>
        <p:nvPicPr>
          <p:cNvPr id="526429" name="Picture 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4400" y="3516313"/>
            <a:ext cx="2898775" cy="274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Slide Number Placeholder 1"/>
          <p:cNvSpPr>
            <a:spLocks noGrp="1"/>
          </p:cNvSpPr>
          <p:nvPr>
            <p:ph type="sldNum" sz="quarter" idx="4"/>
          </p:nvPr>
        </p:nvSpPr>
        <p:spPr/>
        <p:txBody>
          <a:bodyPr/>
          <a:lstStyle/>
          <a:p>
            <a:fld id="{17918391-D411-FE40-AAD7-861AE5233E0E}" type="slidenum">
              <a:rPr lang="en-US" sz="1000" smtClean="0">
                <a:solidFill>
                  <a:schemeClr val="tx1"/>
                </a:solidFill>
                <a:latin typeface="Arial"/>
              </a:rPr>
              <a:pPr/>
              <a:t>35</a:t>
            </a:fld>
            <a:endParaRPr lang="en-US" dirty="0">
              <a:solidFill>
                <a:schemeClr val="tx1"/>
              </a:solidFill>
              <a:latin typeface="Arial"/>
            </a:endParaRPr>
          </a:p>
        </p:txBody>
      </p:sp>
    </p:spTree>
    <p:extLst>
      <p:ext uri="{BB962C8B-B14F-4D97-AF65-F5344CB8AC3E}">
        <p14:creationId xmlns:p14="http://schemas.microsoft.com/office/powerpoint/2010/main" val="1953443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639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6392">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638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2639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639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6392">
                                            <p:txEl>
                                              <p:pRg st="4" end="4"/>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2637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2642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6392">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2639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92" grpId="0" build="p"/>
      <p:bldP spid="526374" grpId="0" animBg="1"/>
      <p:bldP spid="526389" grpId="0" animBg="1"/>
      <p:bldP spid="52639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t>IHST 2016 - Computing at CERN - Niko Neufeld CERN/EP</a:t>
            </a:r>
            <a:endParaRPr lang="en-US" altLang="en-US" sz="1400" dirty="0"/>
          </a:p>
        </p:txBody>
      </p:sp>
      <p:sp>
        <p:nvSpPr>
          <p:cNvPr id="23555" name="Rectangle 2"/>
          <p:cNvSpPr>
            <a:spLocks noGrp="1" noChangeArrowheads="1"/>
          </p:cNvSpPr>
          <p:nvPr>
            <p:ph type="title"/>
          </p:nvPr>
        </p:nvSpPr>
        <p:spPr>
          <a:xfrm>
            <a:off x="381000" y="230188"/>
            <a:ext cx="8382000" cy="498598"/>
          </a:xfrm>
        </p:spPr>
        <p:txBody>
          <a:bodyPr/>
          <a:lstStyle/>
          <a:p>
            <a:r>
              <a:rPr lang="en-US" altLang="en-US" sz="3600" dirty="0" smtClean="0"/>
              <a:t>Pattern-recognition(2</a:t>
            </a:r>
            <a:r>
              <a:rPr lang="en-US" altLang="en-US" sz="3600" dirty="0"/>
              <a:t>)</a:t>
            </a:r>
          </a:p>
        </p:txBody>
      </p:sp>
      <p:pic>
        <p:nvPicPr>
          <p:cNvPr id="23556" name="Picture 3" descr="X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38" y="1290638"/>
            <a:ext cx="6769100" cy="50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0436" name="Picture 4" descr="Xi"/>
          <p:cNvPicPr>
            <a:picLocks noChangeAspect="1" noChangeArrowheads="1"/>
          </p:cNvPicPr>
          <p:nvPr/>
        </p:nvPicPr>
        <p:blipFill>
          <a:blip r:embed="rId3">
            <a:extLst>
              <a:ext uri="{28A0092B-C50C-407E-A947-70E740481C1C}">
                <a14:useLocalDpi xmlns:a14="http://schemas.microsoft.com/office/drawing/2010/main" val="0"/>
              </a:ext>
            </a:extLst>
          </a:blip>
          <a:srcRect l="51045" t="36099" r="20364" b="33344"/>
          <a:stretch>
            <a:fillRect/>
          </a:stretch>
        </p:blipFill>
        <p:spPr bwMode="auto">
          <a:xfrm>
            <a:off x="5653088" y="3636963"/>
            <a:ext cx="3382962"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37" name="Rectangle 5"/>
          <p:cNvSpPr>
            <a:spLocks noChangeArrowheads="1"/>
          </p:cNvSpPr>
          <p:nvPr/>
        </p:nvSpPr>
        <p:spPr bwMode="auto">
          <a:xfrm>
            <a:off x="3635375" y="3213100"/>
            <a:ext cx="1944688" cy="1368425"/>
          </a:xfrm>
          <a:prstGeom prst="rect">
            <a:avLst/>
          </a:prstGeom>
          <a:noFill/>
          <a:ln w="38100">
            <a:solidFill>
              <a:srgbClr val="FF0F0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GB" altLang="en-US" sz="1800"/>
          </a:p>
        </p:txBody>
      </p:sp>
      <p:sp>
        <p:nvSpPr>
          <p:cNvPr id="530438" name="Line 6"/>
          <p:cNvSpPr>
            <a:spLocks noChangeShapeType="1"/>
          </p:cNvSpPr>
          <p:nvPr/>
        </p:nvSpPr>
        <p:spPr bwMode="auto">
          <a:xfrm>
            <a:off x="5580063" y="3213100"/>
            <a:ext cx="3455987" cy="436563"/>
          </a:xfrm>
          <a:prstGeom prst="line">
            <a:avLst/>
          </a:prstGeom>
          <a:noFill/>
          <a:ln w="38100">
            <a:solidFill>
              <a:srgbClr val="FF0F0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a:p>
        </p:txBody>
      </p:sp>
      <p:sp>
        <p:nvSpPr>
          <p:cNvPr id="530439" name="Line 7"/>
          <p:cNvSpPr>
            <a:spLocks noChangeShapeType="1"/>
          </p:cNvSpPr>
          <p:nvPr/>
        </p:nvSpPr>
        <p:spPr bwMode="auto">
          <a:xfrm>
            <a:off x="3629025" y="4572000"/>
            <a:ext cx="2008188" cy="1733550"/>
          </a:xfrm>
          <a:prstGeom prst="line">
            <a:avLst/>
          </a:prstGeom>
          <a:noFill/>
          <a:ln w="38100">
            <a:solidFill>
              <a:srgbClr val="FF0F0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a:p>
        </p:txBody>
      </p:sp>
      <p:sp>
        <p:nvSpPr>
          <p:cNvPr id="530440" name="Text Box 8"/>
          <p:cNvSpPr txBox="1">
            <a:spLocks noChangeArrowheads="1"/>
          </p:cNvSpPr>
          <p:nvPr/>
        </p:nvSpPr>
        <p:spPr bwMode="auto">
          <a:xfrm>
            <a:off x="6804025" y="4508500"/>
            <a:ext cx="306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a:latin typeface="Symbol" charset="2"/>
              </a:rPr>
              <a:t>p</a:t>
            </a:r>
          </a:p>
        </p:txBody>
      </p:sp>
      <p:sp>
        <p:nvSpPr>
          <p:cNvPr id="530441" name="Text Box 9"/>
          <p:cNvSpPr txBox="1">
            <a:spLocks noChangeArrowheads="1"/>
          </p:cNvSpPr>
          <p:nvPr/>
        </p:nvSpPr>
        <p:spPr bwMode="auto">
          <a:xfrm>
            <a:off x="6713538" y="5589588"/>
            <a:ext cx="306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a:latin typeface="Symbol" charset="2"/>
              </a:rPr>
              <a:t>p</a:t>
            </a:r>
          </a:p>
        </p:txBody>
      </p:sp>
      <p:sp>
        <p:nvSpPr>
          <p:cNvPr id="530442" name="Text Box 10"/>
          <p:cNvSpPr txBox="1">
            <a:spLocks noChangeArrowheads="1"/>
          </p:cNvSpPr>
          <p:nvPr/>
        </p:nvSpPr>
        <p:spPr bwMode="auto">
          <a:xfrm>
            <a:off x="6569075" y="5006975"/>
            <a:ext cx="320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a:t>p</a:t>
            </a:r>
          </a:p>
        </p:txBody>
      </p:sp>
      <p:sp>
        <p:nvSpPr>
          <p:cNvPr id="530443" name="Text Box 11"/>
          <p:cNvSpPr txBox="1">
            <a:spLocks noChangeArrowheads="1"/>
          </p:cNvSpPr>
          <p:nvPr/>
        </p:nvSpPr>
        <p:spPr bwMode="auto">
          <a:xfrm>
            <a:off x="7289800" y="5172075"/>
            <a:ext cx="338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a:solidFill>
                  <a:schemeClr val="bg1"/>
                </a:solidFill>
                <a:latin typeface="Symbol" charset="2"/>
              </a:rPr>
              <a:t>L</a:t>
            </a:r>
          </a:p>
        </p:txBody>
      </p:sp>
      <p:sp>
        <p:nvSpPr>
          <p:cNvPr id="530444" name="Text Box 12"/>
          <p:cNvSpPr txBox="1">
            <a:spLocks noChangeArrowheads="1"/>
          </p:cNvSpPr>
          <p:nvPr/>
        </p:nvSpPr>
        <p:spPr bwMode="auto">
          <a:xfrm>
            <a:off x="7756525" y="5049838"/>
            <a:ext cx="328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a:solidFill>
                  <a:srgbClr val="FFFF00"/>
                </a:solidFill>
                <a:latin typeface="Symbol" charset="2"/>
              </a:rPr>
              <a:t>X</a:t>
            </a:r>
          </a:p>
        </p:txBody>
      </p:sp>
      <p:sp>
        <p:nvSpPr>
          <p:cNvPr id="2" name="Slide Number Placeholder 1"/>
          <p:cNvSpPr>
            <a:spLocks noGrp="1"/>
          </p:cNvSpPr>
          <p:nvPr>
            <p:ph type="sldNum" sz="quarter" idx="11"/>
          </p:nvPr>
        </p:nvSpPr>
        <p:spPr/>
        <p:txBody>
          <a:bodyPr/>
          <a:lstStyle/>
          <a:p>
            <a:fld id="{997F593E-4D65-AC44-A603-FB3151009ECD}" type="slidenum">
              <a:rPr lang="en-US" smtClean="0"/>
              <a:pPr/>
              <a:t>36</a:t>
            </a:fld>
            <a:endParaRPr lang="en-US" dirty="0"/>
          </a:p>
        </p:txBody>
      </p:sp>
    </p:spTree>
    <p:extLst>
      <p:ext uri="{BB962C8B-B14F-4D97-AF65-F5344CB8AC3E}">
        <p14:creationId xmlns:p14="http://schemas.microsoft.com/office/powerpoint/2010/main" val="106975593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304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04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04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04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04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044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04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044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04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0437" grpId="0" animBg="1"/>
      <p:bldP spid="530438" grpId="0" animBg="1"/>
      <p:bldP spid="530439" grpId="0" animBg="1"/>
      <p:bldP spid="530440" grpId="0"/>
      <p:bldP spid="530441" grpId="0"/>
      <p:bldP spid="530442" grpId="0"/>
      <p:bldP spid="530443" grpId="0"/>
      <p:bldP spid="53044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t>IHST 2016 - Computing at CERN - Niko Neufeld CERN/EP</a:t>
            </a:r>
            <a:endParaRPr lang="en-US" altLang="en-US" sz="1400" dirty="0"/>
          </a:p>
        </p:txBody>
      </p:sp>
      <p:sp>
        <p:nvSpPr>
          <p:cNvPr id="24579" name="Rectangle 2"/>
          <p:cNvSpPr>
            <a:spLocks noGrp="1" noChangeArrowheads="1"/>
          </p:cNvSpPr>
          <p:nvPr>
            <p:ph type="title"/>
          </p:nvPr>
        </p:nvSpPr>
        <p:spPr>
          <a:xfrm>
            <a:off x="381000" y="230188"/>
            <a:ext cx="8382000" cy="609398"/>
          </a:xfrm>
        </p:spPr>
        <p:txBody>
          <a:bodyPr/>
          <a:lstStyle/>
          <a:p>
            <a:r>
              <a:rPr lang="en-US" altLang="en-US" sz="4400" smtClean="0"/>
              <a:t>Combination of detector-systems</a:t>
            </a:r>
            <a:endParaRPr lang="de-DE" altLang="en-US" sz="4400" dirty="0"/>
          </a:p>
        </p:txBody>
      </p:sp>
      <p:pic>
        <p:nvPicPr>
          <p:cNvPr id="24580" name="Picture 3" descr="CMS_Sl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39888"/>
            <a:ext cx="91440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fld id="{997F593E-4D65-AC44-A603-FB3151009ECD}" type="slidenum">
              <a:rPr lang="en-US" smtClean="0"/>
              <a:pPr/>
              <a:t>37</a:t>
            </a:fld>
            <a:endParaRPr lang="en-US" dirty="0"/>
          </a:p>
        </p:txBody>
      </p:sp>
    </p:spTree>
    <p:extLst>
      <p:ext uri="{BB962C8B-B14F-4D97-AF65-F5344CB8AC3E}">
        <p14:creationId xmlns:p14="http://schemas.microsoft.com/office/powerpoint/2010/main" val="34951744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ftr" sz="quarter" idx="4294967295"/>
          </p:nvPr>
        </p:nvSpPr>
        <p:spPr>
          <a:xfrm>
            <a:off x="468313" y="6507163"/>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solidFill>
                  <a:schemeClr val="bg1"/>
                </a:solidFill>
              </a:rPr>
              <a:t>IHST 2016 - Computing at CERN - Niko Neufeld CERN/EP</a:t>
            </a:r>
            <a:endParaRPr lang="en-US" altLang="en-US" sz="1400">
              <a:solidFill>
                <a:schemeClr val="bg1"/>
              </a:solidFill>
            </a:endParaRPr>
          </a:p>
        </p:txBody>
      </p:sp>
      <p:sp>
        <p:nvSpPr>
          <p:cNvPr id="25603" name="Rectangle 2"/>
          <p:cNvSpPr>
            <a:spLocks noGrp="1" noChangeArrowheads="1"/>
          </p:cNvSpPr>
          <p:nvPr>
            <p:ph type="title"/>
          </p:nvPr>
        </p:nvSpPr>
        <p:spPr/>
        <p:txBody>
          <a:bodyPr/>
          <a:lstStyle/>
          <a:p>
            <a:r>
              <a:rPr lang="de-DE" altLang="en-US"/>
              <a:t>Simulation</a:t>
            </a:r>
          </a:p>
        </p:txBody>
      </p:sp>
      <p:sp>
        <p:nvSpPr>
          <p:cNvPr id="25604" name="Rectangle 3"/>
          <p:cNvSpPr>
            <a:spLocks noGrp="1" noChangeArrowheads="1"/>
          </p:cNvSpPr>
          <p:nvPr>
            <p:ph type="body" idx="1"/>
          </p:nvPr>
        </p:nvSpPr>
        <p:spPr/>
        <p:txBody>
          <a:bodyPr>
            <a:normAutofit lnSpcReduction="10000"/>
          </a:bodyPr>
          <a:lstStyle/>
          <a:p>
            <a:pPr>
              <a:lnSpc>
                <a:spcPct val="80000"/>
              </a:lnSpc>
            </a:pPr>
            <a:r>
              <a:rPr lang="en-US" altLang="en-US" sz="2400" dirty="0" smtClean="0"/>
              <a:t>Understanding the detector-response requires a detailed simulation</a:t>
            </a:r>
          </a:p>
          <a:p>
            <a:pPr>
              <a:lnSpc>
                <a:spcPct val="80000"/>
              </a:lnSpc>
            </a:pPr>
            <a:r>
              <a:rPr lang="en-US" altLang="en-US" sz="2400" dirty="0" smtClean="0"/>
              <a:t>A detector-simulation tries to reproduce the </a:t>
            </a:r>
            <a:r>
              <a:rPr lang="en-US" altLang="en-US" sz="2400" dirty="0" err="1" smtClean="0"/>
              <a:t>behaviour</a:t>
            </a:r>
            <a:r>
              <a:rPr lang="en-US" altLang="en-US" sz="2400" dirty="0" smtClean="0"/>
              <a:t> of the detector as faithfully as possible</a:t>
            </a:r>
          </a:p>
          <a:p>
            <a:pPr>
              <a:lnSpc>
                <a:spcPct val="80000"/>
              </a:lnSpc>
            </a:pPr>
            <a:r>
              <a:rPr lang="en-US" altLang="en-US" sz="2400" dirty="0" smtClean="0"/>
              <a:t>HEP simulation software consists of </a:t>
            </a:r>
          </a:p>
          <a:p>
            <a:pPr lvl="1">
              <a:lnSpc>
                <a:spcPct val="80000"/>
              </a:lnSpc>
            </a:pPr>
            <a:r>
              <a:rPr lang="en-US" altLang="en-US" sz="2000" dirty="0" smtClean="0"/>
              <a:t>Physics simulator: simulates which elementary particles are created by a collision in the detector: e.g. </a:t>
            </a:r>
            <a:r>
              <a:rPr lang="en-US" altLang="en-US" sz="2000" dirty="0" err="1" smtClean="0"/>
              <a:t>Pythia</a:t>
            </a:r>
            <a:endParaRPr lang="en-US" altLang="en-US" sz="2000" dirty="0" smtClean="0"/>
          </a:p>
          <a:p>
            <a:pPr lvl="1">
              <a:lnSpc>
                <a:spcPct val="80000"/>
              </a:lnSpc>
            </a:pPr>
            <a:r>
              <a:rPr lang="en-US" altLang="en-US" sz="2000" dirty="0" smtClean="0"/>
              <a:t>Geometry: detailed description of all active(= capturing signals) and passive  (= mechanical support, cooling, power-supply, …) elements in the detector</a:t>
            </a:r>
          </a:p>
          <a:p>
            <a:pPr lvl="1">
              <a:lnSpc>
                <a:spcPct val="80000"/>
              </a:lnSpc>
            </a:pPr>
            <a:r>
              <a:rPr lang="en-US" altLang="en-US" sz="2000" dirty="0" smtClean="0"/>
              <a:t>Particle transport: simulates the  interactions of particles with the material of the detector. E.g. GEANT4</a:t>
            </a:r>
          </a:p>
          <a:p>
            <a:pPr lvl="2">
              <a:lnSpc>
                <a:spcPct val="80000"/>
              </a:lnSpc>
            </a:pPr>
            <a:r>
              <a:rPr lang="en-US" altLang="en-US" sz="1800" dirty="0" smtClean="0"/>
              <a:t>Particles can be deflected, absorbed, they can decay or even be created</a:t>
            </a:r>
          </a:p>
          <a:p>
            <a:pPr lvl="2">
              <a:lnSpc>
                <a:spcPct val="80000"/>
              </a:lnSpc>
            </a:pPr>
            <a:r>
              <a:rPr lang="en-US" altLang="en-US" sz="1800" dirty="0" smtClean="0"/>
              <a:t>Energy-transfer is recorded in detail</a:t>
            </a:r>
          </a:p>
          <a:p>
            <a:pPr>
              <a:lnSpc>
                <a:spcPct val="80000"/>
              </a:lnSpc>
            </a:pPr>
            <a:r>
              <a:rPr lang="en-US" altLang="en-US" sz="2400" dirty="0" smtClean="0"/>
              <a:t>Afterwards the simulated signals are passed through the exact same reconstruction chain as the “real” data</a:t>
            </a:r>
            <a:endParaRPr lang="en-US" altLang="en-US" sz="2400" dirty="0"/>
          </a:p>
        </p:txBody>
      </p:sp>
      <p:sp>
        <p:nvSpPr>
          <p:cNvPr id="2" name="Slide Number Placeholder 1"/>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38</a:t>
            </a:fld>
            <a:endParaRPr lang="en-US" dirty="0">
              <a:solidFill>
                <a:srgbClr val="0C377B">
                  <a:tint val="75000"/>
                </a:srgbClr>
              </a:solidFill>
              <a:latin typeface="Arial"/>
            </a:endParaRPr>
          </a:p>
        </p:txBody>
      </p:sp>
    </p:spTree>
    <p:extLst>
      <p:ext uri="{BB962C8B-B14F-4D97-AF65-F5344CB8AC3E}">
        <p14:creationId xmlns:p14="http://schemas.microsoft.com/office/powerpoint/2010/main" val="5882197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noChangeArrowheads="1"/>
          </p:cNvSpPr>
          <p:nvPr>
            <p:ph type="ftr" sz="quarter" idx="4294967295"/>
          </p:nvPr>
        </p:nvSpPr>
        <p:spPr>
          <a:xfrm>
            <a:off x="468313" y="6507163"/>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solidFill>
                  <a:schemeClr val="bg1"/>
                </a:solidFill>
              </a:rPr>
              <a:t>IHST 2016 - Computing at CERN - Niko Neufeld CERN/EP</a:t>
            </a:r>
            <a:endParaRPr lang="en-US" altLang="en-US" sz="1400">
              <a:solidFill>
                <a:schemeClr val="bg1"/>
              </a:solidFill>
            </a:endParaRPr>
          </a:p>
        </p:txBody>
      </p:sp>
      <p:sp>
        <p:nvSpPr>
          <p:cNvPr id="26627" name="Rectangle 2"/>
          <p:cNvSpPr>
            <a:spLocks noGrp="1" noChangeArrowheads="1"/>
          </p:cNvSpPr>
          <p:nvPr>
            <p:ph type="title"/>
          </p:nvPr>
        </p:nvSpPr>
        <p:spPr/>
        <p:txBody>
          <a:bodyPr/>
          <a:lstStyle/>
          <a:p>
            <a:r>
              <a:rPr lang="de-DE" altLang="en-US"/>
              <a:t>Simulation (2)</a:t>
            </a:r>
          </a:p>
        </p:txBody>
      </p:sp>
      <p:sp>
        <p:nvSpPr>
          <p:cNvPr id="26628" name="Rectangle 3"/>
          <p:cNvSpPr>
            <a:spLocks noGrp="1" noChangeArrowheads="1"/>
          </p:cNvSpPr>
          <p:nvPr>
            <p:ph type="body" idx="1"/>
          </p:nvPr>
        </p:nvSpPr>
        <p:spPr>
          <a:xfrm>
            <a:off x="457200" y="1341438"/>
            <a:ext cx="5338763" cy="4895850"/>
          </a:xfrm>
        </p:spPr>
        <p:txBody>
          <a:bodyPr/>
          <a:lstStyle/>
          <a:p>
            <a:r>
              <a:rPr lang="en-US" altLang="en-US" sz="2000" dirty="0" smtClean="0"/>
              <a:t>Simulation results allow to estimate the influence of the detector itself on the measurements</a:t>
            </a:r>
          </a:p>
          <a:p>
            <a:endParaRPr lang="en-US" altLang="en-US" sz="2000" dirty="0" smtClean="0"/>
          </a:p>
          <a:p>
            <a:r>
              <a:rPr lang="en-US" altLang="en-US" sz="2000" dirty="0" smtClean="0"/>
              <a:t>Important examples</a:t>
            </a:r>
          </a:p>
          <a:p>
            <a:pPr lvl="1"/>
            <a:r>
              <a:rPr lang="en-US" altLang="en-US" sz="1800" dirty="0" smtClean="0"/>
              <a:t>Track reconstruction efficiency – how probable is it to actually find a track?</a:t>
            </a:r>
          </a:p>
          <a:p>
            <a:pPr lvl="1"/>
            <a:endParaRPr lang="en-US" altLang="en-US" sz="1800" dirty="0" smtClean="0"/>
          </a:p>
          <a:p>
            <a:pPr lvl="1"/>
            <a:r>
              <a:rPr lang="en-US" altLang="en-US" sz="1800" dirty="0" smtClean="0"/>
              <a:t>Resolution – how precise is a known quantity being measured?</a:t>
            </a:r>
          </a:p>
          <a:p>
            <a:pPr lvl="1"/>
            <a:endParaRPr lang="en-US" altLang="en-US" sz="1800" dirty="0" smtClean="0"/>
          </a:p>
          <a:p>
            <a:pPr lvl="1"/>
            <a:r>
              <a:rPr lang="en-US" altLang="en-US" sz="1800" dirty="0" smtClean="0"/>
              <a:t>Error-rate / ghost-rate ("fake rate") – how often do we reconstruct a particle where there actually was none?</a:t>
            </a:r>
            <a:endParaRPr lang="en-US" altLang="en-US" sz="1800" dirty="0"/>
          </a:p>
        </p:txBody>
      </p:sp>
      <p:pic>
        <p:nvPicPr>
          <p:cNvPr id="2662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1412875"/>
            <a:ext cx="3348037"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663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5963" y="4235450"/>
            <a:ext cx="3348037" cy="216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6631" name="Rectangle 7"/>
          <p:cNvSpPr>
            <a:spLocks noChangeArrowheads="1"/>
          </p:cNvSpPr>
          <p:nvPr/>
        </p:nvSpPr>
        <p:spPr bwMode="auto">
          <a:xfrm>
            <a:off x="7038975" y="3709988"/>
            <a:ext cx="12779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800"/>
              <a:t>p</a:t>
            </a:r>
            <a:r>
              <a:rPr lang="de-DE" altLang="en-US" sz="1800" baseline="-25000"/>
              <a:t>T</a:t>
            </a:r>
            <a:r>
              <a:rPr lang="de-DE" altLang="en-US" sz="1800"/>
              <a:t> (GeV/c)</a:t>
            </a:r>
          </a:p>
        </p:txBody>
      </p:sp>
      <p:sp>
        <p:nvSpPr>
          <p:cNvPr id="26632" name="Text Box 8"/>
          <p:cNvSpPr txBox="1">
            <a:spLocks noChangeArrowheads="1"/>
          </p:cNvSpPr>
          <p:nvPr/>
        </p:nvSpPr>
        <p:spPr bwMode="auto">
          <a:xfrm rot="-5400000">
            <a:off x="4791869" y="2416969"/>
            <a:ext cx="2232025" cy="366713"/>
          </a:xfrm>
          <a:prstGeom prst="rect">
            <a:avLst/>
          </a:prstGeom>
          <a:solidFill>
            <a:schemeClr val="bg1"/>
          </a:solid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de-DE" altLang="en-US" sz="1800"/>
              <a:t>Effizienz</a:t>
            </a:r>
          </a:p>
        </p:txBody>
      </p:sp>
      <p:sp>
        <p:nvSpPr>
          <p:cNvPr id="26633" name="Text Box 9"/>
          <p:cNvSpPr txBox="1">
            <a:spLocks noChangeArrowheads="1"/>
          </p:cNvSpPr>
          <p:nvPr/>
        </p:nvSpPr>
        <p:spPr bwMode="auto">
          <a:xfrm>
            <a:off x="5364163" y="6086475"/>
            <a:ext cx="3800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800"/>
              <a:t>Relative Abweichung der Energie</a:t>
            </a:r>
          </a:p>
        </p:txBody>
      </p:sp>
      <p:sp>
        <p:nvSpPr>
          <p:cNvPr id="2" name="Slide Number Placeholder 1"/>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39</a:t>
            </a:fld>
            <a:endParaRPr lang="en-US" dirty="0">
              <a:solidFill>
                <a:srgbClr val="0C377B">
                  <a:tint val="75000"/>
                </a:srgbClr>
              </a:solidFill>
              <a:latin typeface="Arial"/>
            </a:endParaRPr>
          </a:p>
        </p:txBody>
      </p:sp>
    </p:spTree>
    <p:extLst>
      <p:ext uri="{BB962C8B-B14F-4D97-AF65-F5344CB8AC3E}">
        <p14:creationId xmlns:p14="http://schemas.microsoft.com/office/powerpoint/2010/main" val="1856669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394980"/>
          </a:xfrm>
        </p:spPr>
        <p:txBody>
          <a:bodyPr/>
          <a:lstStyle/>
          <a:p>
            <a:r>
              <a:rPr lang="en-US" sz="2800" b="0" dirty="0" smtClean="0">
                <a:latin typeface="Neo Sans Intel Medium" pitchFamily="34" charset="0"/>
              </a:rPr>
              <a:t>The LHC Experiments today</a:t>
            </a:r>
            <a:endParaRPr lang="en-US" sz="2800" b="0" dirty="0">
              <a:latin typeface="Neo Sans Intel Medium" pitchFamily="34" charset="0"/>
            </a:endParaRPr>
          </a:p>
        </p:txBody>
      </p:sp>
      <p:sp>
        <p:nvSpPr>
          <p:cNvPr id="3" name="Content Placeholder 2"/>
          <p:cNvSpPr>
            <a:spLocks noGrp="1"/>
          </p:cNvSpPr>
          <p:nvPr>
            <p:ph idx="1"/>
          </p:nvPr>
        </p:nvSpPr>
        <p:spPr>
          <a:xfrm>
            <a:off x="281635" y="692597"/>
            <a:ext cx="8237537" cy="4767262"/>
          </a:xfrm>
        </p:spPr>
        <p:txBody>
          <a:bodyPr>
            <a:normAutofit lnSpcReduction="10000"/>
          </a:bodyPr>
          <a:lstStyle/>
          <a:p>
            <a:r>
              <a:rPr lang="en-US" sz="2000" dirty="0">
                <a:latin typeface="Neo Sans Intel" pitchFamily="34" charset="0"/>
              </a:rPr>
              <a:t>ALICE – “A Large Ion Collider Experiment”</a:t>
            </a:r>
          </a:p>
          <a:p>
            <a:pPr lvl="1"/>
            <a:r>
              <a:rPr lang="en-US" sz="1600" dirty="0">
                <a:latin typeface="Neo Sans Intel" pitchFamily="34" charset="0"/>
              </a:rPr>
              <a:t>Size: 26 m long, 16 m wide, 16m high; weight: 10000 t</a:t>
            </a:r>
          </a:p>
          <a:p>
            <a:pPr lvl="1"/>
            <a:r>
              <a:rPr lang="en-US" sz="1600" dirty="0">
                <a:latin typeface="Neo Sans Intel" pitchFamily="34" charset="0"/>
              </a:rPr>
              <a:t>35 countries, 118 Institutes</a:t>
            </a:r>
          </a:p>
          <a:p>
            <a:pPr lvl="1"/>
            <a:r>
              <a:rPr lang="en-US" sz="1600" dirty="0">
                <a:latin typeface="Neo Sans Intel" pitchFamily="34" charset="0"/>
              </a:rPr>
              <a:t>Material costs: 110 MCHF</a:t>
            </a:r>
          </a:p>
          <a:p>
            <a:r>
              <a:rPr lang="en-US" sz="2000" dirty="0" smtClean="0">
                <a:latin typeface="Neo Sans Intel" pitchFamily="34" charset="0"/>
              </a:rPr>
              <a:t>ATLAS </a:t>
            </a:r>
            <a:r>
              <a:rPr lang="en-US" sz="2000" dirty="0">
                <a:latin typeface="Neo Sans Intel" pitchFamily="34" charset="0"/>
              </a:rPr>
              <a:t>– “A </a:t>
            </a:r>
            <a:r>
              <a:rPr lang="en-US" sz="2000" dirty="0" err="1">
                <a:latin typeface="Neo Sans Intel" pitchFamily="34" charset="0"/>
              </a:rPr>
              <a:t>Toroidal</a:t>
            </a:r>
            <a:r>
              <a:rPr lang="en-US" sz="2000" dirty="0">
                <a:latin typeface="Neo Sans Intel" pitchFamily="34" charset="0"/>
              </a:rPr>
              <a:t> LHC </a:t>
            </a:r>
            <a:r>
              <a:rPr lang="en-US" sz="2000" dirty="0" err="1">
                <a:latin typeface="Neo Sans Intel" pitchFamily="34" charset="0"/>
              </a:rPr>
              <a:t>ApparatuS</a:t>
            </a:r>
            <a:r>
              <a:rPr lang="en-US" sz="1800" dirty="0">
                <a:latin typeface="Neo Sans Intel" pitchFamily="34" charset="0"/>
              </a:rPr>
              <a:t>”</a:t>
            </a:r>
          </a:p>
          <a:p>
            <a:pPr lvl="1"/>
            <a:r>
              <a:rPr lang="en-US" sz="1600" dirty="0">
                <a:latin typeface="Neo Sans Intel" pitchFamily="34" charset="0"/>
              </a:rPr>
              <a:t>Size: </a:t>
            </a:r>
            <a:r>
              <a:rPr lang="en-US" sz="1600" dirty="0" smtClean="0">
                <a:latin typeface="Neo Sans Intel" pitchFamily="34" charset="0"/>
              </a:rPr>
              <a:t>4 6m </a:t>
            </a:r>
            <a:r>
              <a:rPr lang="en-US" sz="1600" dirty="0">
                <a:latin typeface="Neo Sans Intel" pitchFamily="34" charset="0"/>
              </a:rPr>
              <a:t>long, </a:t>
            </a:r>
            <a:r>
              <a:rPr lang="en-US" sz="1600" dirty="0" smtClean="0">
                <a:latin typeface="Neo Sans Intel" pitchFamily="34" charset="0"/>
              </a:rPr>
              <a:t>25 m </a:t>
            </a:r>
            <a:r>
              <a:rPr lang="en-US" sz="1600" dirty="0">
                <a:latin typeface="Neo Sans Intel" pitchFamily="34" charset="0"/>
              </a:rPr>
              <a:t>wide, </a:t>
            </a:r>
            <a:r>
              <a:rPr lang="en-US" sz="1600" dirty="0" smtClean="0">
                <a:latin typeface="Neo Sans Intel" pitchFamily="34" charset="0"/>
              </a:rPr>
              <a:t>25 m </a:t>
            </a:r>
            <a:r>
              <a:rPr lang="en-US" sz="1600" dirty="0">
                <a:latin typeface="Neo Sans Intel" pitchFamily="34" charset="0"/>
              </a:rPr>
              <a:t>high; weight: </a:t>
            </a:r>
            <a:r>
              <a:rPr lang="en-US" sz="1600" dirty="0" smtClean="0">
                <a:latin typeface="Neo Sans Intel" pitchFamily="34" charset="0"/>
              </a:rPr>
              <a:t>7000 t</a:t>
            </a:r>
            <a:endParaRPr lang="en-US" sz="1600" dirty="0">
              <a:latin typeface="Neo Sans Intel" pitchFamily="34" charset="0"/>
            </a:endParaRPr>
          </a:p>
          <a:p>
            <a:pPr lvl="1"/>
            <a:r>
              <a:rPr lang="en-US" sz="1600" dirty="0">
                <a:latin typeface="Neo Sans Intel" pitchFamily="34" charset="0"/>
              </a:rPr>
              <a:t>38 countries, 174 institutes </a:t>
            </a:r>
          </a:p>
          <a:p>
            <a:pPr lvl="1"/>
            <a:r>
              <a:rPr lang="en-US" sz="1600" dirty="0">
                <a:latin typeface="Neo Sans Intel" pitchFamily="34" charset="0"/>
              </a:rPr>
              <a:t>Material costs: </a:t>
            </a:r>
            <a:r>
              <a:rPr lang="en-US" sz="1600" dirty="0" smtClean="0">
                <a:latin typeface="Neo Sans Intel" pitchFamily="34" charset="0"/>
              </a:rPr>
              <a:t>540 MCHF</a:t>
            </a:r>
            <a:endParaRPr lang="en-US" sz="1600" dirty="0">
              <a:latin typeface="Neo Sans Intel" pitchFamily="34" charset="0"/>
            </a:endParaRPr>
          </a:p>
          <a:p>
            <a:r>
              <a:rPr lang="en-US" sz="2000" dirty="0">
                <a:latin typeface="Neo Sans Intel" pitchFamily="34" charset="0"/>
              </a:rPr>
              <a:t>CMS – “Compact </a:t>
            </a:r>
            <a:r>
              <a:rPr lang="en-US" sz="2000" dirty="0" err="1">
                <a:latin typeface="Neo Sans Intel" pitchFamily="34" charset="0"/>
              </a:rPr>
              <a:t>Muon</a:t>
            </a:r>
            <a:r>
              <a:rPr lang="en-US" sz="2000" dirty="0">
                <a:latin typeface="Neo Sans Intel" pitchFamily="34" charset="0"/>
              </a:rPr>
              <a:t> Solenoid”</a:t>
            </a:r>
          </a:p>
          <a:p>
            <a:pPr lvl="1"/>
            <a:r>
              <a:rPr lang="en-US" sz="1600" dirty="0">
                <a:latin typeface="Neo Sans Intel" pitchFamily="34" charset="0"/>
              </a:rPr>
              <a:t>Size: </a:t>
            </a:r>
            <a:r>
              <a:rPr lang="en-US" sz="1600" dirty="0" smtClean="0">
                <a:latin typeface="Neo Sans Intel" pitchFamily="34" charset="0"/>
              </a:rPr>
              <a:t>22 m </a:t>
            </a:r>
            <a:r>
              <a:rPr lang="en-US" sz="1600" dirty="0">
                <a:latin typeface="Neo Sans Intel" pitchFamily="34" charset="0"/>
              </a:rPr>
              <a:t>long, </a:t>
            </a:r>
            <a:r>
              <a:rPr lang="en-US" sz="1600" dirty="0" smtClean="0">
                <a:latin typeface="Neo Sans Intel" pitchFamily="34" charset="0"/>
              </a:rPr>
              <a:t>15 m </a:t>
            </a:r>
            <a:r>
              <a:rPr lang="en-US" sz="1600" dirty="0">
                <a:latin typeface="Neo Sans Intel" pitchFamily="34" charset="0"/>
              </a:rPr>
              <a:t>wide, </a:t>
            </a:r>
            <a:r>
              <a:rPr lang="en-US" sz="1600" dirty="0" smtClean="0">
                <a:latin typeface="Neo Sans Intel" pitchFamily="34" charset="0"/>
              </a:rPr>
              <a:t>15 m high</a:t>
            </a:r>
            <a:r>
              <a:rPr lang="en-US" sz="1600" dirty="0">
                <a:latin typeface="Neo Sans Intel" pitchFamily="34" charset="0"/>
              </a:rPr>
              <a:t>; weight: </a:t>
            </a:r>
            <a:r>
              <a:rPr lang="en-US" sz="1600" dirty="0" smtClean="0">
                <a:latin typeface="Neo Sans Intel" pitchFamily="34" charset="0"/>
              </a:rPr>
              <a:t>12500 t</a:t>
            </a:r>
            <a:endParaRPr lang="en-US" sz="1600" dirty="0">
              <a:latin typeface="Neo Sans Intel" pitchFamily="34" charset="0"/>
            </a:endParaRPr>
          </a:p>
          <a:p>
            <a:pPr lvl="1"/>
            <a:r>
              <a:rPr lang="en-US" sz="1600" dirty="0">
                <a:latin typeface="Neo Sans Intel" pitchFamily="34" charset="0"/>
              </a:rPr>
              <a:t>40 countries, 172 institutes</a:t>
            </a:r>
          </a:p>
          <a:p>
            <a:pPr lvl="1"/>
            <a:r>
              <a:rPr lang="en-US" sz="1600" dirty="0">
                <a:latin typeface="Neo Sans Intel" pitchFamily="34" charset="0"/>
              </a:rPr>
              <a:t>Material costs: </a:t>
            </a:r>
            <a:r>
              <a:rPr lang="en-US" sz="1600" dirty="0" smtClean="0">
                <a:latin typeface="Neo Sans Intel" pitchFamily="34" charset="0"/>
              </a:rPr>
              <a:t>500 MCHF</a:t>
            </a:r>
            <a:endParaRPr lang="en-US" sz="1600" dirty="0">
              <a:latin typeface="Neo Sans Intel" pitchFamily="34" charset="0"/>
            </a:endParaRPr>
          </a:p>
          <a:p>
            <a:r>
              <a:rPr lang="en-US" sz="2000" dirty="0" smtClean="0">
                <a:latin typeface="Neo Sans Intel Medium" pitchFamily="34" charset="0"/>
              </a:rPr>
              <a:t>LHCb </a:t>
            </a:r>
            <a:r>
              <a:rPr lang="en-US" sz="2000" dirty="0">
                <a:latin typeface="Neo Sans Intel Medium" pitchFamily="34" charset="0"/>
              </a:rPr>
              <a:t>– “LHC beauty</a:t>
            </a:r>
            <a:r>
              <a:rPr lang="en-US" sz="1800" dirty="0">
                <a:latin typeface="Neo Sans Intel Medium" pitchFamily="34" charset="0"/>
              </a:rPr>
              <a:t>” </a:t>
            </a:r>
            <a:r>
              <a:rPr lang="en-US" sz="1100" dirty="0">
                <a:latin typeface="Neo Sans Intel" pitchFamily="34" charset="0"/>
              </a:rPr>
              <a:t>(b-quark is called “beauty” or “bottom” quark)</a:t>
            </a:r>
          </a:p>
          <a:p>
            <a:pPr lvl="1"/>
            <a:r>
              <a:rPr lang="en-US" sz="1600" dirty="0">
                <a:latin typeface="Neo Sans Intel" pitchFamily="34" charset="0"/>
              </a:rPr>
              <a:t>Size: </a:t>
            </a:r>
            <a:r>
              <a:rPr lang="en-US" sz="1600" dirty="0" smtClean="0">
                <a:latin typeface="Neo Sans Intel" pitchFamily="34" charset="0"/>
              </a:rPr>
              <a:t>21 m </a:t>
            </a:r>
            <a:r>
              <a:rPr lang="en-US" sz="1600" dirty="0">
                <a:latin typeface="Neo Sans Intel" pitchFamily="34" charset="0"/>
              </a:rPr>
              <a:t>long, </a:t>
            </a:r>
            <a:r>
              <a:rPr lang="en-US" sz="1600" dirty="0" smtClean="0">
                <a:latin typeface="Neo Sans Intel" pitchFamily="34" charset="0"/>
              </a:rPr>
              <a:t>13 m </a:t>
            </a:r>
            <a:r>
              <a:rPr lang="en-US" sz="1600" dirty="0">
                <a:latin typeface="Neo Sans Intel" pitchFamily="34" charset="0"/>
              </a:rPr>
              <a:t>wide, </a:t>
            </a:r>
            <a:r>
              <a:rPr lang="en-US" sz="1600" dirty="0" smtClean="0">
                <a:latin typeface="Neo Sans Intel" pitchFamily="34" charset="0"/>
              </a:rPr>
              <a:t>10 m </a:t>
            </a:r>
            <a:r>
              <a:rPr lang="en-US" sz="1600" dirty="0">
                <a:latin typeface="Neo Sans Intel" pitchFamily="34" charset="0"/>
              </a:rPr>
              <a:t>high; weight: </a:t>
            </a:r>
            <a:r>
              <a:rPr lang="en-US" sz="1600" dirty="0" smtClean="0">
                <a:latin typeface="Neo Sans Intel" pitchFamily="34" charset="0"/>
              </a:rPr>
              <a:t>5600 t</a:t>
            </a:r>
            <a:endParaRPr lang="en-US" sz="1600" dirty="0">
              <a:latin typeface="Neo Sans Intel" pitchFamily="34" charset="0"/>
            </a:endParaRPr>
          </a:p>
          <a:p>
            <a:pPr lvl="1"/>
            <a:r>
              <a:rPr lang="en-US" sz="1600" dirty="0">
                <a:latin typeface="Neo Sans Intel" pitchFamily="34" charset="0"/>
              </a:rPr>
              <a:t>15 countries, 52 Institutes</a:t>
            </a:r>
          </a:p>
          <a:p>
            <a:pPr lvl="1"/>
            <a:r>
              <a:rPr lang="en-US" sz="1600" dirty="0">
                <a:latin typeface="Neo Sans Intel" pitchFamily="34" charset="0"/>
              </a:rPr>
              <a:t>Material costs: </a:t>
            </a:r>
            <a:r>
              <a:rPr lang="en-US" sz="1600" dirty="0" smtClean="0">
                <a:latin typeface="Neo Sans Intel" pitchFamily="34" charset="0"/>
              </a:rPr>
              <a:t>75 MCHF</a:t>
            </a:r>
          </a:p>
          <a:p>
            <a:r>
              <a:rPr lang="en-US" sz="2000" dirty="0" smtClean="0">
                <a:latin typeface="Neo Sans Intel" pitchFamily="34" charset="0"/>
              </a:rPr>
              <a:t>Regular upgrades … next  2019/20 (Long Shutdown 2)</a:t>
            </a:r>
            <a:endParaRPr lang="en-US" sz="2000" dirty="0">
              <a:latin typeface="Neo Sans Intel" pitchFamily="34" charset="0"/>
            </a:endParaRPr>
          </a:p>
          <a:p>
            <a:pPr marL="0" indent="0">
              <a:buNone/>
            </a:pPr>
            <a:endParaRPr lang="en-US" dirty="0"/>
          </a:p>
        </p:txBody>
      </p:sp>
      <p:sp>
        <p:nvSpPr>
          <p:cNvPr id="4" name="Footer Placeholder 3"/>
          <p:cNvSpPr>
            <a:spLocks noGrp="1"/>
          </p:cNvSpPr>
          <p:nvPr>
            <p:ph type="ftr" sz="quarter" idx="10"/>
          </p:nvPr>
        </p:nvSpPr>
        <p:spPr/>
        <p:txBody>
          <a:bodyPr/>
          <a:lstStyle/>
          <a:p>
            <a:pPr>
              <a:defRPr/>
            </a:pPr>
            <a:r>
              <a:rPr lang="en-US" smtClean="0"/>
              <a:t>IHST 2016 - Computing at CERN - Niko Neufeld CERN/EP</a:t>
            </a:r>
            <a:endParaRPr lang="en-US"/>
          </a:p>
        </p:txBody>
      </p:sp>
      <p:sp>
        <p:nvSpPr>
          <p:cNvPr id="5" name="Slide Number Placeholder 4"/>
          <p:cNvSpPr>
            <a:spLocks noGrp="1"/>
          </p:cNvSpPr>
          <p:nvPr>
            <p:ph type="sldNum" sz="quarter" idx="4294967295"/>
          </p:nvPr>
        </p:nvSpPr>
        <p:spPr>
          <a:xfrm>
            <a:off x="8505825" y="6553200"/>
            <a:ext cx="501650" cy="258763"/>
          </a:xfrm>
          <a:prstGeom prst="rect">
            <a:avLst/>
          </a:prstGeom>
        </p:spPr>
        <p:txBody>
          <a:bodyPr/>
          <a:lstStyle/>
          <a:p>
            <a:pPr>
              <a:defRPr/>
            </a:pPr>
            <a:fld id="{B24AF377-3FB9-47A3-97B4-ECD8F8073FBE}" type="slidenum">
              <a:rPr lang="en-US" smtClean="0"/>
              <a:pPr>
                <a:defRPr/>
              </a:pPr>
              <a:t>4</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3926" y="3183738"/>
            <a:ext cx="1743294" cy="116103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8031" y="516698"/>
            <a:ext cx="1820039" cy="131028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2800" y="4348612"/>
            <a:ext cx="1824420" cy="1272466"/>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800" y="1812138"/>
            <a:ext cx="1828800" cy="1371600"/>
          </a:xfrm>
          <a:prstGeom prst="rect">
            <a:avLst/>
          </a:prstGeom>
        </p:spPr>
      </p:pic>
      <p:sp>
        <p:nvSpPr>
          <p:cNvPr id="10" name="TextBox 9"/>
          <p:cNvSpPr txBox="1"/>
          <p:nvPr/>
        </p:nvSpPr>
        <p:spPr>
          <a:xfrm>
            <a:off x="721835" y="5638800"/>
            <a:ext cx="914400" cy="914400"/>
          </a:xfrm>
          <a:prstGeom prst="rect">
            <a:avLst/>
          </a:prstGeom>
          <a:noFill/>
        </p:spPr>
        <p:txBody>
          <a:bodyPr wrap="none" rtlCol="0">
            <a:normAutofit/>
          </a:bodyPr>
          <a:lstStyle/>
          <a:p>
            <a:r>
              <a:rPr lang="en-US" sz="1400" dirty="0" smtClean="0">
                <a:latin typeface="+mn-lt"/>
              </a:rPr>
              <a:t>1 CHF ~ 1 USD</a:t>
            </a:r>
          </a:p>
        </p:txBody>
      </p:sp>
    </p:spTree>
    <p:extLst>
      <p:ext uri="{BB962C8B-B14F-4D97-AF65-F5344CB8AC3E}">
        <p14:creationId xmlns:p14="http://schemas.microsoft.com/office/powerpoint/2010/main" val="218510538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ftr" sz="quarter" idx="4294967295"/>
          </p:nvPr>
        </p:nvSpPr>
        <p:spPr>
          <a:xfrm>
            <a:off x="468313" y="6507163"/>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solidFill>
                  <a:schemeClr val="bg1"/>
                </a:solidFill>
              </a:rPr>
              <a:t>IHST 2016 - Computing at CERN - Niko Neufeld CERN/EP</a:t>
            </a:r>
            <a:endParaRPr lang="en-US" altLang="en-US" sz="1400">
              <a:solidFill>
                <a:schemeClr val="bg1"/>
              </a:solidFill>
            </a:endParaRPr>
          </a:p>
        </p:txBody>
      </p:sp>
      <p:sp>
        <p:nvSpPr>
          <p:cNvPr id="27651" name="Rectangle 2"/>
          <p:cNvSpPr>
            <a:spLocks noGrp="1" noChangeArrowheads="1"/>
          </p:cNvSpPr>
          <p:nvPr>
            <p:ph type="title"/>
          </p:nvPr>
        </p:nvSpPr>
        <p:spPr/>
        <p:txBody>
          <a:bodyPr/>
          <a:lstStyle/>
          <a:p>
            <a:r>
              <a:rPr lang="de-DE" altLang="en-US" dirty="0" smtClean="0"/>
              <a:t>Analysis</a:t>
            </a:r>
            <a:endParaRPr lang="de-DE" altLang="en-US" dirty="0"/>
          </a:p>
        </p:txBody>
      </p:sp>
      <p:sp>
        <p:nvSpPr>
          <p:cNvPr id="27652" name="Rectangle 3"/>
          <p:cNvSpPr>
            <a:spLocks noGrp="1" noChangeArrowheads="1"/>
          </p:cNvSpPr>
          <p:nvPr>
            <p:ph type="body" idx="1"/>
          </p:nvPr>
        </p:nvSpPr>
        <p:spPr/>
        <p:txBody>
          <a:bodyPr>
            <a:normAutofit/>
          </a:bodyPr>
          <a:lstStyle/>
          <a:p>
            <a:pPr>
              <a:lnSpc>
                <a:spcPct val="80000"/>
              </a:lnSpc>
            </a:pPr>
            <a:r>
              <a:rPr lang="en-US" altLang="en-US" sz="2000" dirty="0" smtClean="0"/>
              <a:t>Interpretation of reconstruction results (tracks, </a:t>
            </a:r>
            <a:r>
              <a:rPr lang="en-US" altLang="en-US" sz="2000" dirty="0"/>
              <a:t>v</a:t>
            </a:r>
            <a:r>
              <a:rPr lang="en-US" altLang="en-US" sz="2000" dirty="0" smtClean="0"/>
              <a:t>ertices, calorimeter information) </a:t>
            </a:r>
          </a:p>
          <a:p>
            <a:pPr lvl="1">
              <a:lnSpc>
                <a:spcPct val="80000"/>
              </a:lnSpc>
            </a:pPr>
            <a:r>
              <a:rPr lang="en-US" altLang="en-US" sz="1800" dirty="0" smtClean="0"/>
              <a:t>Processing of many collisions to get a statistically significant result </a:t>
            </a:r>
          </a:p>
          <a:p>
            <a:pPr lvl="1">
              <a:lnSpc>
                <a:spcPct val="80000"/>
              </a:lnSpc>
            </a:pPr>
            <a:r>
              <a:rPr lang="en-US" altLang="en-US" sz="1800" dirty="0" smtClean="0"/>
              <a:t>Most frequent task for the (research) physicist</a:t>
            </a:r>
          </a:p>
          <a:p>
            <a:pPr>
              <a:lnSpc>
                <a:spcPct val="80000"/>
              </a:lnSpc>
            </a:pPr>
            <a:r>
              <a:rPr lang="en-US" altLang="en-US" sz="2000" dirty="0" smtClean="0"/>
              <a:t>Work-flow:</a:t>
            </a:r>
          </a:p>
          <a:p>
            <a:pPr lvl="1">
              <a:lnSpc>
                <a:spcPct val="80000"/>
              </a:lnSpc>
            </a:pPr>
            <a:r>
              <a:rPr lang="en-US" altLang="en-US" sz="1800" dirty="0" smtClean="0"/>
              <a:t>Selection of suitable collisions</a:t>
            </a:r>
          </a:p>
          <a:p>
            <a:pPr lvl="1">
              <a:lnSpc>
                <a:spcPct val="80000"/>
              </a:lnSpc>
            </a:pPr>
            <a:r>
              <a:rPr lang="en-US" altLang="en-US" sz="1800" dirty="0" smtClean="0"/>
              <a:t>Combination of required quantities extracted from the collisions (often in histograms)</a:t>
            </a:r>
          </a:p>
          <a:p>
            <a:pPr lvl="1">
              <a:lnSpc>
                <a:spcPct val="80000"/>
              </a:lnSpc>
            </a:pPr>
            <a:r>
              <a:rPr lang="en-US" altLang="en-US" sz="1800" dirty="0" smtClean="0"/>
              <a:t>Correction of detector effects</a:t>
            </a:r>
          </a:p>
          <a:p>
            <a:pPr lvl="1">
              <a:lnSpc>
                <a:spcPct val="80000"/>
              </a:lnSpc>
            </a:pPr>
            <a:r>
              <a:rPr lang="en-US" altLang="en-US" sz="1800" dirty="0" smtClean="0"/>
              <a:t>Extraction of physical quantities</a:t>
            </a:r>
          </a:p>
          <a:p>
            <a:pPr lvl="1">
              <a:lnSpc>
                <a:spcPct val="80000"/>
              </a:lnSpc>
            </a:pPr>
            <a:r>
              <a:rPr lang="en-US" altLang="en-US" sz="1800" dirty="0" smtClean="0"/>
              <a:t>Estimation of uncertainties</a:t>
            </a:r>
          </a:p>
          <a:p>
            <a:pPr lvl="1">
              <a:lnSpc>
                <a:spcPct val="80000"/>
              </a:lnSpc>
            </a:pPr>
            <a:r>
              <a:rPr lang="en-US" altLang="en-US" sz="1800" dirty="0" err="1" smtClean="0"/>
              <a:t>Comparision</a:t>
            </a:r>
            <a:r>
              <a:rPr lang="en-US" altLang="en-US" sz="1800" dirty="0" smtClean="0"/>
              <a:t> of results with theoretical </a:t>
            </a:r>
            <a:r>
              <a:rPr lang="en-US" altLang="en-US" sz="1800" dirty="0" err="1" smtClean="0"/>
              <a:t>predictiosn</a:t>
            </a:r>
            <a:endParaRPr lang="en-US" altLang="en-US" sz="1800" dirty="0" smtClean="0"/>
          </a:p>
          <a:p>
            <a:pPr>
              <a:lnSpc>
                <a:spcPct val="80000"/>
              </a:lnSpc>
            </a:pPr>
            <a:r>
              <a:rPr lang="en-US" altLang="en-US" sz="2000" dirty="0" smtClean="0"/>
              <a:t>Sociology: while reconstruction is usually a “central” task done by a relatively small team of dedicated “experts”, analysis is being done by many (almost) all groups and/or individuals collaborating in an experiment.</a:t>
            </a:r>
            <a:endParaRPr lang="en-US" altLang="en-US" sz="2000" dirty="0"/>
          </a:p>
        </p:txBody>
      </p:sp>
      <p:sp>
        <p:nvSpPr>
          <p:cNvPr id="2" name="Slide Number Placeholder 1"/>
          <p:cNvSpPr>
            <a:spLocks noGrp="1"/>
          </p:cNvSpPr>
          <p:nvPr>
            <p:ph type="sldNum" sz="quarter" idx="4"/>
          </p:nvPr>
        </p:nvSpPr>
        <p:spPr/>
        <p:txBody>
          <a:bodyPr/>
          <a:lstStyle/>
          <a:p>
            <a:fld id="{17918391-D411-FE40-AAD7-861AE5233E0E}" type="slidenum">
              <a:rPr lang="en-US" smtClean="0">
                <a:solidFill>
                  <a:srgbClr val="0C377B">
                    <a:tint val="75000"/>
                  </a:srgbClr>
                </a:solidFill>
                <a:latin typeface="Arial"/>
              </a:rPr>
              <a:pPr/>
              <a:t>40</a:t>
            </a:fld>
            <a:endParaRPr lang="en-US" dirty="0">
              <a:solidFill>
                <a:srgbClr val="0C377B">
                  <a:tint val="75000"/>
                </a:srgbClr>
              </a:solidFill>
              <a:latin typeface="Arial"/>
            </a:endParaRPr>
          </a:p>
        </p:txBody>
      </p:sp>
    </p:spTree>
    <p:extLst>
      <p:ext uri="{BB962C8B-B14F-4D97-AF65-F5344CB8AC3E}">
        <p14:creationId xmlns:p14="http://schemas.microsoft.com/office/powerpoint/2010/main" val="9957068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400" dirty="0" smtClean="0">
                <a:latin typeface="Calibri" charset="0"/>
                <a:ea typeface="Calibri" charset="0"/>
                <a:cs typeface="Calibri" charset="0"/>
              </a:rPr>
              <a:t>IHST 2016 - Computing at CERN - Niko Neufeld CERN/EP</a:t>
            </a:r>
            <a:endParaRPr lang="en-US" altLang="en-US" sz="1400" dirty="0">
              <a:latin typeface="Calibri" charset="0"/>
              <a:ea typeface="Calibri" charset="0"/>
              <a:cs typeface="Calibri" charset="0"/>
            </a:endParaRPr>
          </a:p>
        </p:txBody>
      </p:sp>
      <p:sp>
        <p:nvSpPr>
          <p:cNvPr id="28675" name="Rectangle 2"/>
          <p:cNvSpPr>
            <a:spLocks noGrp="1" noChangeArrowheads="1"/>
          </p:cNvSpPr>
          <p:nvPr>
            <p:ph type="title"/>
          </p:nvPr>
        </p:nvSpPr>
        <p:spPr>
          <a:xfrm>
            <a:off x="381000" y="230188"/>
            <a:ext cx="8382000" cy="443198"/>
          </a:xfrm>
        </p:spPr>
        <p:txBody>
          <a:bodyPr/>
          <a:lstStyle/>
          <a:p>
            <a:r>
              <a:rPr lang="en-US" altLang="en-US" sz="3200" dirty="0" smtClean="0">
                <a:latin typeface="Calibri" charset="0"/>
                <a:ea typeface="Calibri" charset="0"/>
                <a:cs typeface="Calibri" charset="0"/>
              </a:rPr>
              <a:t>Analysis – Example: momentum distribution</a:t>
            </a:r>
            <a:endParaRPr lang="en-US" altLang="en-US" sz="3200" dirty="0">
              <a:latin typeface="Calibri" charset="0"/>
              <a:ea typeface="Calibri" charset="0"/>
              <a:cs typeface="Calibri" charset="0"/>
            </a:endParaRPr>
          </a:p>
        </p:txBody>
      </p:sp>
      <p:grpSp>
        <p:nvGrpSpPr>
          <p:cNvPr id="540717" name="Group 45"/>
          <p:cNvGrpSpPr>
            <a:grpSpLocks/>
          </p:cNvGrpSpPr>
          <p:nvPr/>
        </p:nvGrpSpPr>
        <p:grpSpPr bwMode="auto">
          <a:xfrm>
            <a:off x="1042988" y="2368550"/>
            <a:ext cx="3849687" cy="3698882"/>
            <a:chOff x="657" y="1492"/>
            <a:chExt cx="2425" cy="2330"/>
          </a:xfrm>
        </p:grpSpPr>
        <p:sp>
          <p:nvSpPr>
            <p:cNvPr id="28701" name="Line 24"/>
            <p:cNvSpPr>
              <a:spLocks noChangeShapeType="1"/>
            </p:cNvSpPr>
            <p:nvPr/>
          </p:nvSpPr>
          <p:spPr bwMode="auto">
            <a:xfrm>
              <a:off x="657" y="2115"/>
              <a:ext cx="772"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dirty="0">
                <a:latin typeface="Calibri" charset="0"/>
                <a:ea typeface="Calibri" charset="0"/>
                <a:cs typeface="Calibri" charset="0"/>
              </a:endParaRPr>
            </a:p>
          </p:txBody>
        </p:sp>
        <p:pic>
          <p:nvPicPr>
            <p:cNvPr id="28702" name="Picture 20" descr="pt1"/>
            <p:cNvPicPr>
              <a:picLocks noChangeAspect="1" noChangeArrowheads="1"/>
            </p:cNvPicPr>
            <p:nvPr/>
          </p:nvPicPr>
          <p:blipFill>
            <a:blip r:embed="rId3">
              <a:extLst>
                <a:ext uri="{28A0092B-C50C-407E-A947-70E740481C1C}">
                  <a14:useLocalDpi xmlns:a14="http://schemas.microsoft.com/office/drawing/2010/main" val="0"/>
                </a:ext>
              </a:extLst>
            </a:blip>
            <a:srcRect l="5351" t="5934" r="3123"/>
            <a:stretch>
              <a:fillRect/>
            </a:stretch>
          </p:blipFill>
          <p:spPr bwMode="auto">
            <a:xfrm>
              <a:off x="1505" y="2069"/>
              <a:ext cx="1577" cy="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3" name="Text Box 22"/>
            <p:cNvSpPr txBox="1">
              <a:spLocks noChangeArrowheads="1"/>
            </p:cNvSpPr>
            <p:nvPr/>
          </p:nvSpPr>
          <p:spPr bwMode="auto">
            <a:xfrm>
              <a:off x="1880" y="3588"/>
              <a:ext cx="716"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err="1" smtClean="0">
                  <a:latin typeface="Calibri" charset="0"/>
                  <a:ea typeface="Calibri" charset="0"/>
                  <a:cs typeface="Calibri" charset="0"/>
                </a:rPr>
                <a:t>p</a:t>
              </a:r>
              <a:r>
                <a:rPr lang="en-US" altLang="en-US" sz="1800" baseline="-25000" dirty="0" err="1" smtClean="0">
                  <a:latin typeface="Calibri" charset="0"/>
                  <a:ea typeface="Calibri" charset="0"/>
                  <a:cs typeface="Calibri" charset="0"/>
                </a:rPr>
                <a:t>T</a:t>
              </a:r>
              <a:r>
                <a:rPr lang="en-US" altLang="en-US" sz="1800" dirty="0" smtClean="0">
                  <a:latin typeface="Calibri" charset="0"/>
                  <a:ea typeface="Calibri" charset="0"/>
                  <a:cs typeface="Calibri" charset="0"/>
                </a:rPr>
                <a:t> (</a:t>
              </a:r>
              <a:r>
                <a:rPr lang="en-US" altLang="en-US" sz="1800" dirty="0" err="1" smtClean="0">
                  <a:latin typeface="Calibri" charset="0"/>
                  <a:ea typeface="Calibri" charset="0"/>
                  <a:cs typeface="Calibri" charset="0"/>
                </a:rPr>
                <a:t>GeV</a:t>
              </a:r>
              <a:r>
                <a:rPr lang="en-US" altLang="en-US" sz="1800" dirty="0" smtClean="0">
                  <a:latin typeface="Calibri" charset="0"/>
                  <a:ea typeface="Calibri" charset="0"/>
                  <a:cs typeface="Calibri" charset="0"/>
                </a:rPr>
                <a:t>/c)</a:t>
              </a:r>
              <a:endParaRPr lang="en-US" altLang="en-US" sz="1800" baseline="-25000" dirty="0">
                <a:latin typeface="Calibri" charset="0"/>
                <a:ea typeface="Calibri" charset="0"/>
                <a:cs typeface="Calibri" charset="0"/>
              </a:endParaRPr>
            </a:p>
          </p:txBody>
        </p:sp>
        <p:sp>
          <p:nvSpPr>
            <p:cNvPr id="28704" name="Text Box 23"/>
            <p:cNvSpPr txBox="1">
              <a:spLocks noChangeArrowheads="1"/>
            </p:cNvSpPr>
            <p:nvPr/>
          </p:nvSpPr>
          <p:spPr bwMode="auto">
            <a:xfrm rot="16200000">
              <a:off x="743" y="2703"/>
              <a:ext cx="1234"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Particles per </a:t>
              </a:r>
              <a:r>
                <a:rPr lang="en-US" altLang="en-US" sz="1800" dirty="0" err="1" smtClean="0">
                  <a:latin typeface="Calibri" charset="0"/>
                  <a:ea typeface="Calibri" charset="0"/>
                  <a:cs typeface="Calibri" charset="0"/>
                </a:rPr>
                <a:t>GeV</a:t>
              </a:r>
              <a:r>
                <a:rPr lang="en-US" altLang="en-US" sz="1800" dirty="0" smtClean="0">
                  <a:latin typeface="Calibri" charset="0"/>
                  <a:ea typeface="Calibri" charset="0"/>
                  <a:cs typeface="Calibri" charset="0"/>
                </a:rPr>
                <a:t>/c</a:t>
              </a:r>
              <a:endParaRPr lang="en-US" altLang="en-US" sz="1800" dirty="0">
                <a:latin typeface="Calibri" charset="0"/>
                <a:ea typeface="Calibri" charset="0"/>
                <a:cs typeface="Calibri" charset="0"/>
              </a:endParaRPr>
            </a:p>
          </p:txBody>
        </p:sp>
        <p:sp>
          <p:nvSpPr>
            <p:cNvPr id="28705" name="Text Box 25"/>
            <p:cNvSpPr txBox="1">
              <a:spLocks noChangeArrowheads="1"/>
            </p:cNvSpPr>
            <p:nvPr/>
          </p:nvSpPr>
          <p:spPr bwMode="auto">
            <a:xfrm>
              <a:off x="1156" y="1492"/>
              <a:ext cx="1182"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a:latin typeface="Calibri" charset="0"/>
                  <a:ea typeface="Calibri" charset="0"/>
                  <a:cs typeface="Calibri" charset="0"/>
                </a:rPr>
                <a:t>e</a:t>
              </a:r>
              <a:r>
                <a:rPr lang="en-US" altLang="en-US" sz="1800" dirty="0" smtClean="0">
                  <a:latin typeface="Calibri" charset="0"/>
                  <a:ea typeface="Calibri" charset="0"/>
                  <a:cs typeface="Calibri" charset="0"/>
                </a:rPr>
                <a:t>xtraction of </a:t>
              </a:r>
            </a:p>
            <a:p>
              <a:pPr eaLnBrk="1" hangingPunct="1">
                <a:spcBef>
                  <a:spcPct val="0"/>
                </a:spcBef>
                <a:buFontTx/>
                <a:buNone/>
              </a:pPr>
              <a:r>
                <a:rPr lang="en-US" altLang="en-US" sz="1800" dirty="0">
                  <a:latin typeface="Calibri" charset="0"/>
                  <a:ea typeface="Calibri" charset="0"/>
                  <a:cs typeface="Calibri" charset="0"/>
                </a:rPr>
                <a:t>m</a:t>
              </a:r>
              <a:r>
                <a:rPr lang="en-US" altLang="en-US" sz="1800" dirty="0" smtClean="0">
                  <a:latin typeface="Calibri" charset="0"/>
                  <a:ea typeface="Calibri" charset="0"/>
                  <a:cs typeface="Calibri" charset="0"/>
                </a:rPr>
                <a:t>easurements in </a:t>
              </a:r>
              <a:br>
                <a:rPr lang="en-US" altLang="en-US" sz="1800" dirty="0" smtClean="0">
                  <a:latin typeface="Calibri" charset="0"/>
                  <a:ea typeface="Calibri" charset="0"/>
                  <a:cs typeface="Calibri" charset="0"/>
                </a:rPr>
              </a:br>
              <a:r>
                <a:rPr lang="en-US" altLang="en-US" sz="1800" dirty="0" smtClean="0">
                  <a:latin typeface="Calibri" charset="0"/>
                  <a:ea typeface="Calibri" charset="0"/>
                  <a:cs typeface="Calibri" charset="0"/>
                </a:rPr>
                <a:t>a “</a:t>
              </a:r>
              <a:r>
                <a:rPr lang="en-US" altLang="en-US" sz="1800" dirty="0" err="1">
                  <a:latin typeface="Calibri" charset="0"/>
                  <a:ea typeface="Calibri" charset="0"/>
                  <a:cs typeface="Calibri" charset="0"/>
                </a:rPr>
                <a:t>h</a:t>
              </a:r>
              <a:r>
                <a:rPr lang="en-US" altLang="en-US" sz="1800" dirty="0" err="1" smtClean="0">
                  <a:latin typeface="Calibri" charset="0"/>
                  <a:ea typeface="Calibri" charset="0"/>
                  <a:cs typeface="Calibri" charset="0"/>
                </a:rPr>
                <a:t>istogramm</a:t>
              </a:r>
              <a:r>
                <a:rPr lang="en-US" altLang="en-US" sz="1800" dirty="0" smtClean="0">
                  <a:latin typeface="Calibri" charset="0"/>
                  <a:ea typeface="Calibri" charset="0"/>
                  <a:cs typeface="Calibri" charset="0"/>
                </a:rPr>
                <a:t>"</a:t>
              </a:r>
              <a:endParaRPr lang="en-US" altLang="en-US" sz="1800" dirty="0">
                <a:latin typeface="Calibri" charset="0"/>
                <a:ea typeface="Calibri" charset="0"/>
                <a:cs typeface="Calibri" charset="0"/>
              </a:endParaRPr>
            </a:p>
          </p:txBody>
        </p:sp>
      </p:grpSp>
      <p:grpSp>
        <p:nvGrpSpPr>
          <p:cNvPr id="540712" name="Group 40"/>
          <p:cNvGrpSpPr>
            <a:grpSpLocks/>
          </p:cNvGrpSpPr>
          <p:nvPr/>
        </p:nvGrpSpPr>
        <p:grpSpPr bwMode="auto">
          <a:xfrm>
            <a:off x="-9525" y="2420938"/>
            <a:ext cx="1533526" cy="2587625"/>
            <a:chOff x="-6" y="1525"/>
            <a:chExt cx="966" cy="1630"/>
          </a:xfrm>
          <a:noFill/>
        </p:grpSpPr>
        <p:sp>
          <p:nvSpPr>
            <p:cNvPr id="28693" name="AutoShape 5"/>
            <p:cNvSpPr>
              <a:spLocks noChangeArrowheads="1"/>
            </p:cNvSpPr>
            <p:nvPr/>
          </p:nvSpPr>
          <p:spPr bwMode="auto">
            <a:xfrm>
              <a:off x="68" y="2073"/>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694" name="AutoShape 6"/>
            <p:cNvSpPr>
              <a:spLocks noChangeArrowheads="1"/>
            </p:cNvSpPr>
            <p:nvPr/>
          </p:nvSpPr>
          <p:spPr bwMode="auto">
            <a:xfrm>
              <a:off x="113" y="2209"/>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695" name="Text Box 11"/>
            <p:cNvSpPr txBox="1">
              <a:spLocks noChangeArrowheads="1"/>
            </p:cNvSpPr>
            <p:nvPr/>
          </p:nvSpPr>
          <p:spPr bwMode="auto">
            <a:xfrm>
              <a:off x="-6" y="1525"/>
              <a:ext cx="966" cy="409"/>
            </a:xfrm>
            <a:prstGeom prst="rect">
              <a:avLst/>
            </a:prstGeom>
            <a:grp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Reconstructed</a:t>
              </a:r>
            </a:p>
            <a:p>
              <a:pPr eaLnBrk="1" hangingPunct="1">
                <a:spcBef>
                  <a:spcPct val="0"/>
                </a:spcBef>
                <a:buFontTx/>
                <a:buNone/>
              </a:pPr>
              <a:r>
                <a:rPr lang="en-US" altLang="en-US" sz="1800" dirty="0" smtClean="0">
                  <a:latin typeface="Calibri" charset="0"/>
                  <a:ea typeface="Calibri" charset="0"/>
                  <a:cs typeface="Calibri" charset="0"/>
                </a:rPr>
                <a:t>collisions</a:t>
              </a:r>
              <a:endParaRPr lang="en-US" altLang="en-US" sz="1800" dirty="0">
                <a:latin typeface="Calibri" charset="0"/>
                <a:ea typeface="Calibri" charset="0"/>
                <a:cs typeface="Calibri" charset="0"/>
              </a:endParaRPr>
            </a:p>
          </p:txBody>
        </p:sp>
        <p:sp>
          <p:nvSpPr>
            <p:cNvPr id="28696" name="AutoShape 27"/>
            <p:cNvSpPr>
              <a:spLocks noChangeArrowheads="1"/>
            </p:cNvSpPr>
            <p:nvPr/>
          </p:nvSpPr>
          <p:spPr bwMode="auto">
            <a:xfrm>
              <a:off x="158" y="2345"/>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697" name="AutoShape 28"/>
            <p:cNvSpPr>
              <a:spLocks noChangeArrowheads="1"/>
            </p:cNvSpPr>
            <p:nvPr/>
          </p:nvSpPr>
          <p:spPr bwMode="auto">
            <a:xfrm>
              <a:off x="203" y="2481"/>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698" name="AutoShape 29"/>
            <p:cNvSpPr>
              <a:spLocks noChangeArrowheads="1"/>
            </p:cNvSpPr>
            <p:nvPr/>
          </p:nvSpPr>
          <p:spPr bwMode="auto">
            <a:xfrm>
              <a:off x="248" y="2617"/>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699" name="AutoShape 30"/>
            <p:cNvSpPr>
              <a:spLocks noChangeArrowheads="1"/>
            </p:cNvSpPr>
            <p:nvPr/>
          </p:nvSpPr>
          <p:spPr bwMode="auto">
            <a:xfrm>
              <a:off x="293" y="2753"/>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sp>
          <p:nvSpPr>
            <p:cNvPr id="28700" name="AutoShape 31"/>
            <p:cNvSpPr>
              <a:spLocks noChangeArrowheads="1"/>
            </p:cNvSpPr>
            <p:nvPr/>
          </p:nvSpPr>
          <p:spPr bwMode="auto">
            <a:xfrm>
              <a:off x="338" y="2889"/>
              <a:ext cx="454" cy="266"/>
            </a:xfrm>
            <a:prstGeom prst="foldedCorner">
              <a:avLst>
                <a:gd name="adj" fmla="val 12500"/>
              </a:avLst>
            </a:prstGeom>
            <a:grpFill/>
            <a:ln w="254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nchor="ctr">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latin typeface="Calibri" charset="0"/>
                <a:ea typeface="Calibri" charset="0"/>
                <a:cs typeface="Calibri" charset="0"/>
              </a:endParaRPr>
            </a:p>
          </p:txBody>
        </p:sp>
      </p:grpSp>
      <p:grpSp>
        <p:nvGrpSpPr>
          <p:cNvPr id="540714" name="Group 42"/>
          <p:cNvGrpSpPr>
            <a:grpSpLocks/>
          </p:cNvGrpSpPr>
          <p:nvPr/>
        </p:nvGrpSpPr>
        <p:grpSpPr bwMode="auto">
          <a:xfrm>
            <a:off x="3995738" y="981075"/>
            <a:ext cx="4530725" cy="4021138"/>
            <a:chOff x="2517" y="618"/>
            <a:chExt cx="2854" cy="2533"/>
          </a:xfrm>
        </p:grpSpPr>
        <p:pic>
          <p:nvPicPr>
            <p:cNvPr id="28688"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7" y="618"/>
              <a:ext cx="1724" cy="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8689" name="Line 33"/>
            <p:cNvSpPr>
              <a:spLocks noChangeShapeType="1"/>
            </p:cNvSpPr>
            <p:nvPr/>
          </p:nvSpPr>
          <p:spPr bwMode="auto">
            <a:xfrm>
              <a:off x="3061" y="2782"/>
              <a:ext cx="101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000" tIns="46800" rIns="90000" bIns="46800">
              <a:spAutoFit/>
            </a:bodyPr>
            <a:lstStyle/>
            <a:p>
              <a:endParaRPr lang="en-US" dirty="0">
                <a:latin typeface="Calibri" charset="0"/>
                <a:ea typeface="Calibri" charset="0"/>
                <a:cs typeface="Calibri" charset="0"/>
              </a:endParaRPr>
            </a:p>
          </p:txBody>
        </p:sp>
        <p:sp>
          <p:nvSpPr>
            <p:cNvPr id="28690" name="Text Box 34"/>
            <p:cNvSpPr txBox="1">
              <a:spLocks noChangeArrowheads="1"/>
            </p:cNvSpPr>
            <p:nvPr/>
          </p:nvSpPr>
          <p:spPr bwMode="auto">
            <a:xfrm>
              <a:off x="3152" y="2568"/>
              <a:ext cx="814"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Correction</a:t>
              </a:r>
            </a:p>
            <a:p>
              <a:pPr eaLnBrk="1" hangingPunct="1">
                <a:spcBef>
                  <a:spcPct val="0"/>
                </a:spcBef>
                <a:buFontTx/>
                <a:buNone/>
              </a:pPr>
              <a:r>
                <a:rPr lang="en-US" altLang="en-US" sz="1800" dirty="0">
                  <a:latin typeface="Calibri" charset="0"/>
                  <a:ea typeface="Calibri" charset="0"/>
                  <a:cs typeface="Calibri" charset="0"/>
                </a:rPr>
                <a:t>o</a:t>
              </a:r>
              <a:r>
                <a:rPr lang="en-US" altLang="en-US" sz="1800" dirty="0" smtClean="0">
                  <a:latin typeface="Calibri" charset="0"/>
                  <a:ea typeface="Calibri" charset="0"/>
                  <a:cs typeface="Calibri" charset="0"/>
                </a:rPr>
                <a:t>f detector-</a:t>
              </a:r>
            </a:p>
            <a:p>
              <a:pPr eaLnBrk="1" hangingPunct="1">
                <a:spcBef>
                  <a:spcPct val="0"/>
                </a:spcBef>
                <a:buFontTx/>
                <a:buNone/>
              </a:pPr>
              <a:r>
                <a:rPr lang="en-US" altLang="en-US" sz="1800" dirty="0" smtClean="0">
                  <a:latin typeface="Calibri" charset="0"/>
                  <a:ea typeface="Calibri" charset="0"/>
                  <a:cs typeface="Calibri" charset="0"/>
                </a:rPr>
                <a:t>effects</a:t>
              </a:r>
              <a:endParaRPr lang="en-US" altLang="en-US" sz="1800" dirty="0">
                <a:latin typeface="Calibri" charset="0"/>
                <a:ea typeface="Calibri" charset="0"/>
                <a:cs typeface="Calibri" charset="0"/>
              </a:endParaRPr>
            </a:p>
          </p:txBody>
        </p:sp>
        <p:sp>
          <p:nvSpPr>
            <p:cNvPr id="28691" name="Line 35"/>
            <p:cNvSpPr>
              <a:spLocks noChangeShapeType="1"/>
            </p:cNvSpPr>
            <p:nvPr/>
          </p:nvSpPr>
          <p:spPr bwMode="auto">
            <a:xfrm>
              <a:off x="3913" y="1888"/>
              <a:ext cx="0" cy="86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endParaRPr lang="en-US" dirty="0">
                <a:latin typeface="Calibri" charset="0"/>
                <a:ea typeface="Calibri" charset="0"/>
                <a:cs typeface="Calibri" charset="0"/>
              </a:endParaRPr>
            </a:p>
          </p:txBody>
        </p:sp>
        <p:sp>
          <p:nvSpPr>
            <p:cNvPr id="28692" name="Text Box 36"/>
            <p:cNvSpPr txBox="1">
              <a:spLocks noChangeArrowheads="1"/>
            </p:cNvSpPr>
            <p:nvPr/>
          </p:nvSpPr>
          <p:spPr bwMode="auto">
            <a:xfrm>
              <a:off x="4229" y="630"/>
              <a:ext cx="1142" cy="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Reconstruction-</a:t>
              </a:r>
            </a:p>
            <a:p>
              <a:pPr eaLnBrk="1" hangingPunct="1">
                <a:spcBef>
                  <a:spcPct val="0"/>
                </a:spcBef>
                <a:buFontTx/>
                <a:buNone/>
              </a:pPr>
              <a:r>
                <a:rPr lang="en-US" altLang="en-US" sz="1800" dirty="0" smtClean="0">
                  <a:latin typeface="Calibri" charset="0"/>
                  <a:ea typeface="Calibri" charset="0"/>
                  <a:cs typeface="Calibri" charset="0"/>
                </a:rPr>
                <a:t>efficiency</a:t>
              </a:r>
            </a:p>
            <a:p>
              <a:pPr eaLnBrk="1" hangingPunct="1">
                <a:spcBef>
                  <a:spcPct val="0"/>
                </a:spcBef>
                <a:buFontTx/>
                <a:buNone/>
              </a:pPr>
              <a:r>
                <a:rPr lang="en-US" altLang="en-US" sz="1800" dirty="0" smtClean="0">
                  <a:latin typeface="Calibri" charset="0"/>
                  <a:ea typeface="Calibri" charset="0"/>
                  <a:cs typeface="Calibri" charset="0"/>
                </a:rPr>
                <a:t>(from simulation)</a:t>
              </a:r>
              <a:endParaRPr lang="en-US" altLang="en-US" sz="1800" dirty="0">
                <a:latin typeface="Calibri" charset="0"/>
                <a:ea typeface="Calibri" charset="0"/>
                <a:cs typeface="Calibri" charset="0"/>
              </a:endParaRPr>
            </a:p>
          </p:txBody>
        </p:sp>
      </p:grpSp>
      <p:grpSp>
        <p:nvGrpSpPr>
          <p:cNvPr id="540715" name="Group 43"/>
          <p:cNvGrpSpPr>
            <a:grpSpLocks/>
          </p:cNvGrpSpPr>
          <p:nvPr/>
        </p:nvGrpSpPr>
        <p:grpSpPr bwMode="auto">
          <a:xfrm>
            <a:off x="6588125" y="2608264"/>
            <a:ext cx="2552700" cy="3844926"/>
            <a:chOff x="4150" y="1643"/>
            <a:chExt cx="1608" cy="2422"/>
          </a:xfrm>
        </p:grpSpPr>
        <p:pic>
          <p:nvPicPr>
            <p:cNvPr id="28686" name="Picture 32" descr="p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0" y="2014"/>
              <a:ext cx="1608" cy="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7" name="Text Box 37"/>
            <p:cNvSpPr txBox="1">
              <a:spLocks noChangeArrowheads="1"/>
            </p:cNvSpPr>
            <p:nvPr/>
          </p:nvSpPr>
          <p:spPr bwMode="auto">
            <a:xfrm>
              <a:off x="4456" y="1643"/>
              <a:ext cx="1250" cy="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result+ comparison</a:t>
              </a:r>
            </a:p>
            <a:p>
              <a:pPr eaLnBrk="1" hangingPunct="1">
                <a:spcBef>
                  <a:spcPct val="0"/>
                </a:spcBef>
                <a:buFontTx/>
                <a:buNone/>
              </a:pPr>
              <a:r>
                <a:rPr lang="en-US" altLang="en-US" sz="1800" dirty="0" smtClean="0">
                  <a:latin typeface="Calibri" charset="0"/>
                  <a:ea typeface="Calibri" charset="0"/>
                  <a:cs typeface="Calibri" charset="0"/>
                </a:rPr>
                <a:t> with model</a:t>
              </a:r>
              <a:endParaRPr lang="en-US" altLang="en-US" sz="1800" dirty="0">
                <a:latin typeface="Calibri" charset="0"/>
                <a:ea typeface="Calibri" charset="0"/>
                <a:cs typeface="Calibri" charset="0"/>
              </a:endParaRPr>
            </a:p>
          </p:txBody>
        </p:sp>
      </p:grpSp>
      <p:sp>
        <p:nvSpPr>
          <p:cNvPr id="540710" name="Text Box 38"/>
          <p:cNvSpPr txBox="1">
            <a:spLocks noChangeArrowheads="1"/>
          </p:cNvSpPr>
          <p:nvPr/>
        </p:nvSpPr>
        <p:spPr bwMode="auto">
          <a:xfrm>
            <a:off x="1036385" y="5935267"/>
            <a:ext cx="2314073" cy="30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400" dirty="0" smtClean="0">
                <a:latin typeface="Calibri" charset="0"/>
                <a:ea typeface="Calibri" charset="0"/>
                <a:cs typeface="Calibri" charset="0"/>
              </a:rPr>
              <a:t>This is of course simplified </a:t>
            </a:r>
            <a:r>
              <a:rPr lang="en-US" altLang="en-US" sz="1400" dirty="0" smtClean="0">
                <a:latin typeface="Calibri" charset="0"/>
                <a:ea typeface="Calibri" charset="0"/>
                <a:cs typeface="Calibri" charset="0"/>
                <a:sym typeface="Wingdings"/>
              </a:rPr>
              <a:t></a:t>
            </a:r>
            <a:endParaRPr lang="en-US" altLang="en-US" sz="1400" dirty="0">
              <a:latin typeface="Calibri" charset="0"/>
              <a:ea typeface="Calibri" charset="0"/>
              <a:cs typeface="Calibri" charset="0"/>
            </a:endParaRPr>
          </a:p>
        </p:txBody>
      </p:sp>
      <p:sp>
        <p:nvSpPr>
          <p:cNvPr id="28681" name="Text Box 39"/>
          <p:cNvSpPr txBox="1">
            <a:spLocks noChangeArrowheads="1"/>
          </p:cNvSpPr>
          <p:nvPr/>
        </p:nvSpPr>
        <p:spPr bwMode="auto">
          <a:xfrm>
            <a:off x="160338" y="1419225"/>
            <a:ext cx="3501193" cy="648512"/>
          </a:xfrm>
          <a:prstGeom prst="rect">
            <a:avLst/>
          </a:prstGeom>
          <a:noFill/>
          <a:ln>
            <a:noFill/>
          </a:ln>
          <a:effec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smtClean="0">
                <a:latin typeface="Calibri" charset="0"/>
                <a:ea typeface="Calibri" charset="0"/>
                <a:cs typeface="Calibri" charset="0"/>
              </a:rPr>
              <a:t>Question: How many particles have</a:t>
            </a:r>
            <a:br>
              <a:rPr lang="en-US" altLang="en-US" sz="1800" dirty="0" smtClean="0">
                <a:latin typeface="Calibri" charset="0"/>
                <a:ea typeface="Calibri" charset="0"/>
                <a:cs typeface="Calibri" charset="0"/>
              </a:rPr>
            </a:br>
            <a:r>
              <a:rPr lang="en-US" altLang="en-US" sz="1800" dirty="0" smtClean="0">
                <a:latin typeface="Calibri" charset="0"/>
                <a:ea typeface="Calibri" charset="0"/>
                <a:cs typeface="Calibri" charset="0"/>
              </a:rPr>
              <a:t>which momentum and how often? </a:t>
            </a:r>
            <a:endParaRPr lang="en-US" altLang="en-US" sz="1800" dirty="0">
              <a:latin typeface="Calibri" charset="0"/>
              <a:ea typeface="Calibri" charset="0"/>
              <a:cs typeface="Calibri" charset="0"/>
            </a:endParaRPr>
          </a:p>
        </p:txBody>
      </p:sp>
      <p:sp>
        <p:nvSpPr>
          <p:cNvPr id="540718" name="Text Box 46"/>
          <p:cNvSpPr txBox="1">
            <a:spLocks noChangeArrowheads="1"/>
          </p:cNvSpPr>
          <p:nvPr/>
        </p:nvSpPr>
        <p:spPr bwMode="auto">
          <a:xfrm>
            <a:off x="4913313" y="2852738"/>
            <a:ext cx="1137212"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err="1" smtClean="0">
                <a:latin typeface="Calibri" charset="0"/>
                <a:ea typeface="Calibri" charset="0"/>
                <a:cs typeface="Calibri" charset="0"/>
              </a:rPr>
              <a:t>p</a:t>
            </a:r>
            <a:r>
              <a:rPr lang="en-US" altLang="en-US" sz="1800" baseline="-25000" dirty="0" err="1" smtClean="0">
                <a:latin typeface="Calibri" charset="0"/>
                <a:ea typeface="Calibri" charset="0"/>
                <a:cs typeface="Calibri" charset="0"/>
              </a:rPr>
              <a:t>T</a:t>
            </a:r>
            <a:r>
              <a:rPr lang="en-US" altLang="en-US" sz="1800" dirty="0" smtClean="0">
                <a:latin typeface="Calibri" charset="0"/>
                <a:ea typeface="Calibri" charset="0"/>
                <a:cs typeface="Calibri" charset="0"/>
              </a:rPr>
              <a:t> (</a:t>
            </a:r>
            <a:r>
              <a:rPr lang="en-US" altLang="en-US" sz="1800" dirty="0" err="1" smtClean="0">
                <a:latin typeface="Calibri" charset="0"/>
                <a:ea typeface="Calibri" charset="0"/>
                <a:cs typeface="Calibri" charset="0"/>
              </a:rPr>
              <a:t>GeV</a:t>
            </a:r>
            <a:r>
              <a:rPr lang="en-US" altLang="en-US" sz="1800" dirty="0" smtClean="0">
                <a:latin typeface="Calibri" charset="0"/>
                <a:ea typeface="Calibri" charset="0"/>
                <a:cs typeface="Calibri" charset="0"/>
              </a:rPr>
              <a:t>/c)</a:t>
            </a:r>
            <a:endParaRPr lang="en-US" altLang="en-US" sz="1800" dirty="0">
              <a:latin typeface="Calibri" charset="0"/>
              <a:ea typeface="Calibri" charset="0"/>
              <a:cs typeface="Calibri" charset="0"/>
            </a:endParaRPr>
          </a:p>
        </p:txBody>
      </p:sp>
      <p:sp>
        <p:nvSpPr>
          <p:cNvPr id="540719" name="Text Box 47"/>
          <p:cNvSpPr txBox="1">
            <a:spLocks noChangeArrowheads="1"/>
          </p:cNvSpPr>
          <p:nvPr/>
        </p:nvSpPr>
        <p:spPr bwMode="auto">
          <a:xfrm rot="-5400000">
            <a:off x="3275012" y="1718450"/>
            <a:ext cx="1608137" cy="371513"/>
          </a:xfrm>
          <a:prstGeom prst="rect">
            <a:avLst/>
          </a:prstGeom>
          <a:solidFill>
            <a:schemeClr val="tx1"/>
          </a:solidFill>
          <a:ln>
            <a:noFill/>
          </a:ln>
          <a:effectLst/>
          <a:extLst/>
        </p:spPr>
        <p:txBody>
          <a:bodyPr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en-US" altLang="en-US" sz="1800" dirty="0" smtClean="0">
                <a:solidFill>
                  <a:schemeClr val="bg1"/>
                </a:solidFill>
                <a:latin typeface="Calibri" charset="0"/>
                <a:ea typeface="Calibri" charset="0"/>
                <a:cs typeface="Calibri" charset="0"/>
              </a:rPr>
              <a:t>efficiency</a:t>
            </a:r>
            <a:endParaRPr lang="en-US" altLang="en-US" sz="1800" dirty="0">
              <a:solidFill>
                <a:schemeClr val="bg1"/>
              </a:solidFill>
              <a:latin typeface="Calibri" charset="0"/>
              <a:ea typeface="Calibri" charset="0"/>
              <a:cs typeface="Calibri" charset="0"/>
            </a:endParaRPr>
          </a:p>
        </p:txBody>
      </p:sp>
      <p:sp>
        <p:nvSpPr>
          <p:cNvPr id="540720" name="Text Box 48"/>
          <p:cNvSpPr txBox="1">
            <a:spLocks noChangeArrowheads="1"/>
          </p:cNvSpPr>
          <p:nvPr/>
        </p:nvSpPr>
        <p:spPr bwMode="auto">
          <a:xfrm>
            <a:off x="7470775" y="6157913"/>
            <a:ext cx="1137212" cy="3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dirty="0" err="1" smtClean="0">
                <a:latin typeface="Calibri" charset="0"/>
                <a:ea typeface="Calibri" charset="0"/>
                <a:cs typeface="Calibri" charset="0"/>
              </a:rPr>
              <a:t>p</a:t>
            </a:r>
            <a:r>
              <a:rPr lang="en-US" altLang="en-US" sz="1800" baseline="-25000" dirty="0" err="1" smtClean="0">
                <a:latin typeface="Calibri" charset="0"/>
                <a:ea typeface="Calibri" charset="0"/>
                <a:cs typeface="Calibri" charset="0"/>
              </a:rPr>
              <a:t>T</a:t>
            </a:r>
            <a:r>
              <a:rPr lang="en-US" altLang="en-US" sz="1800" dirty="0" smtClean="0">
                <a:latin typeface="Calibri" charset="0"/>
                <a:ea typeface="Calibri" charset="0"/>
                <a:cs typeface="Calibri" charset="0"/>
              </a:rPr>
              <a:t> (</a:t>
            </a:r>
            <a:r>
              <a:rPr lang="en-US" altLang="en-US" sz="1800" dirty="0" err="1" smtClean="0">
                <a:latin typeface="Calibri" charset="0"/>
                <a:ea typeface="Calibri" charset="0"/>
                <a:cs typeface="Calibri" charset="0"/>
              </a:rPr>
              <a:t>GeV</a:t>
            </a:r>
            <a:r>
              <a:rPr lang="en-US" altLang="en-US" sz="1800" dirty="0" smtClean="0">
                <a:latin typeface="Calibri" charset="0"/>
                <a:ea typeface="Calibri" charset="0"/>
                <a:cs typeface="Calibri" charset="0"/>
              </a:rPr>
              <a:t>/c)</a:t>
            </a:r>
            <a:endParaRPr lang="en-US" altLang="en-US" sz="1800" dirty="0">
              <a:latin typeface="Calibri" charset="0"/>
              <a:ea typeface="Calibri" charset="0"/>
              <a:cs typeface="Calibri" charset="0"/>
            </a:endParaRPr>
          </a:p>
        </p:txBody>
      </p:sp>
      <p:sp>
        <p:nvSpPr>
          <p:cNvPr id="540721" name="Text Box 49"/>
          <p:cNvSpPr txBox="1">
            <a:spLocks noChangeArrowheads="1"/>
          </p:cNvSpPr>
          <p:nvPr/>
        </p:nvSpPr>
        <p:spPr bwMode="auto">
          <a:xfrm rot="-5400000">
            <a:off x="5405911" y="4381473"/>
            <a:ext cx="2445391" cy="371513"/>
          </a:xfrm>
          <a:prstGeom prst="rect">
            <a:avLst/>
          </a:prstGeom>
          <a:solidFill>
            <a:schemeClr val="tx1"/>
          </a:solidFill>
          <a:ln>
            <a:noFill/>
          </a:ln>
          <a:effectLs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800" smtClean="0">
                <a:solidFill>
                  <a:schemeClr val="bg1"/>
                </a:solidFill>
                <a:latin typeface="Calibri" charset="0"/>
                <a:ea typeface="Calibri" charset="0"/>
                <a:cs typeface="Calibri" charset="0"/>
              </a:rPr>
              <a:t>Momentum distribution</a:t>
            </a:r>
            <a:endParaRPr lang="en-US" altLang="en-US" sz="1400" dirty="0">
              <a:solidFill>
                <a:schemeClr val="bg1"/>
              </a:solidFill>
              <a:latin typeface="Calibri" charset="0"/>
              <a:ea typeface="Calibri" charset="0"/>
              <a:cs typeface="Calibri" charset="0"/>
            </a:endParaRPr>
          </a:p>
        </p:txBody>
      </p:sp>
      <p:sp>
        <p:nvSpPr>
          <p:cNvPr id="2" name="Slide Number Placeholder 1"/>
          <p:cNvSpPr>
            <a:spLocks noGrp="1"/>
          </p:cNvSpPr>
          <p:nvPr>
            <p:ph type="sldNum" sz="quarter" idx="11"/>
          </p:nvPr>
        </p:nvSpPr>
        <p:spPr/>
        <p:txBody>
          <a:bodyPr/>
          <a:lstStyle/>
          <a:p>
            <a:fld id="{997F593E-4D65-AC44-A603-FB3151009ECD}" type="slidenum">
              <a:rPr lang="en-US" smtClean="0">
                <a:latin typeface="Calibri" charset="0"/>
                <a:ea typeface="Calibri" charset="0"/>
                <a:cs typeface="Calibri" charset="0"/>
              </a:rPr>
              <a:pPr/>
              <a:t>41</a:t>
            </a:fld>
            <a:endParaRPr lang="en-US" dirty="0">
              <a:latin typeface="Calibri" charset="0"/>
              <a:ea typeface="Calibri" charset="0"/>
              <a:cs typeface="Calibri" charset="0"/>
            </a:endParaRPr>
          </a:p>
        </p:txBody>
      </p:sp>
    </p:spTree>
    <p:extLst>
      <p:ext uri="{BB962C8B-B14F-4D97-AF65-F5344CB8AC3E}">
        <p14:creationId xmlns:p14="http://schemas.microsoft.com/office/powerpoint/2010/main" val="182308941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07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407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407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07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07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407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07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072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407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710" grpId="0"/>
      <p:bldP spid="540718" grpId="0"/>
      <p:bldP spid="540719" grpId="0" animBg="1"/>
      <p:bldP spid="54072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ftr" sz="quarter" idx="4294967295"/>
          </p:nvPr>
        </p:nvSpPr>
        <p:spPr>
          <a:xfrm>
            <a:off x="468313" y="6507163"/>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400" smtClean="0"/>
              <a:t>IHST 2016 - Computing at CERN - Niko Neufeld CERN/EP</a:t>
            </a:r>
            <a:endParaRPr lang="en-US" altLang="en-US" sz="1400" dirty="0"/>
          </a:p>
        </p:txBody>
      </p:sp>
      <p:sp>
        <p:nvSpPr>
          <p:cNvPr id="29699" name="Rectangle 2"/>
          <p:cNvSpPr>
            <a:spLocks noGrp="1" noChangeArrowheads="1"/>
          </p:cNvSpPr>
          <p:nvPr>
            <p:ph type="title"/>
          </p:nvPr>
        </p:nvSpPr>
        <p:spPr/>
        <p:txBody>
          <a:bodyPr/>
          <a:lstStyle/>
          <a:p>
            <a:r>
              <a:rPr lang="de-DE" altLang="en-US" dirty="0" smtClean="0"/>
              <a:t>The </a:t>
            </a:r>
            <a:r>
              <a:rPr lang="de-DE" altLang="en-US" dirty="0"/>
              <a:t>ROOT </a:t>
            </a:r>
            <a:r>
              <a:rPr lang="de-DE" altLang="en-US" dirty="0" err="1" smtClean="0"/>
              <a:t>framework</a:t>
            </a:r>
            <a:endParaRPr lang="de-DE" altLang="en-US" dirty="0"/>
          </a:p>
        </p:txBody>
      </p:sp>
      <p:sp>
        <p:nvSpPr>
          <p:cNvPr id="29700" name="Rectangle 3"/>
          <p:cNvSpPr>
            <a:spLocks noGrp="1" noChangeArrowheads="1"/>
          </p:cNvSpPr>
          <p:nvPr>
            <p:ph type="body" idx="1"/>
          </p:nvPr>
        </p:nvSpPr>
        <p:spPr>
          <a:xfrm>
            <a:off x="528640" y="1341438"/>
            <a:ext cx="5338763" cy="4895850"/>
          </a:xfrm>
        </p:spPr>
        <p:txBody>
          <a:bodyPr/>
          <a:lstStyle/>
          <a:p>
            <a:pPr eaLnBrk="1" hangingPunct="1">
              <a:lnSpc>
                <a:spcPct val="90000"/>
              </a:lnSpc>
            </a:pPr>
            <a:r>
              <a:rPr lang="en-US" altLang="en-US" sz="2000" dirty="0" smtClean="0"/>
              <a:t>ROOT is a large, object-oriented framework for data-processing and analysis</a:t>
            </a:r>
          </a:p>
          <a:p>
            <a:pPr eaLnBrk="1" hangingPunct="1">
              <a:lnSpc>
                <a:spcPct val="90000"/>
              </a:lnSpc>
            </a:pPr>
            <a:r>
              <a:rPr lang="en-US" altLang="en-US" sz="2000" dirty="0" smtClean="0"/>
              <a:t>Being developed at CERN with a core team of professional developers and many contributions from the community</a:t>
            </a:r>
          </a:p>
          <a:p>
            <a:pPr eaLnBrk="1" hangingPunct="1">
              <a:lnSpc>
                <a:spcPct val="90000"/>
              </a:lnSpc>
            </a:pPr>
            <a:r>
              <a:rPr lang="en-US" altLang="en-US" sz="2000" dirty="0" smtClean="0"/>
              <a:t>Implemented in C++</a:t>
            </a:r>
          </a:p>
          <a:p>
            <a:pPr eaLnBrk="1" hangingPunct="1">
              <a:lnSpc>
                <a:spcPct val="90000"/>
              </a:lnSpc>
            </a:pPr>
            <a:r>
              <a:rPr lang="en-US" altLang="en-US" sz="2000" dirty="0" smtClean="0"/>
              <a:t>Comprehensive 2D and 3D Tools for </a:t>
            </a:r>
            <a:r>
              <a:rPr lang="en-US" altLang="en-US" sz="2000" dirty="0" err="1" smtClean="0"/>
              <a:t>visulalization</a:t>
            </a:r>
            <a:r>
              <a:rPr lang="en-US" altLang="en-US" sz="2000" dirty="0" smtClean="0"/>
              <a:t> of data</a:t>
            </a:r>
          </a:p>
          <a:p>
            <a:pPr eaLnBrk="1" hangingPunct="1">
              <a:lnSpc>
                <a:spcPct val="90000"/>
              </a:lnSpc>
            </a:pPr>
            <a:r>
              <a:rPr lang="en-US" altLang="en-US" sz="2000" dirty="0" smtClean="0"/>
              <a:t>Libraries for mathematics and statistics</a:t>
            </a:r>
          </a:p>
          <a:p>
            <a:pPr eaLnBrk="1" hangingPunct="1">
              <a:lnSpc>
                <a:spcPct val="90000"/>
              </a:lnSpc>
            </a:pPr>
            <a:r>
              <a:rPr lang="en-US" altLang="en-US" sz="2000" dirty="0" smtClean="0"/>
              <a:t>Can be used as a library (from scripts and applications) or as a stand-alone program for data-analysis</a:t>
            </a:r>
          </a:p>
          <a:p>
            <a:pPr eaLnBrk="1" hangingPunct="1">
              <a:lnSpc>
                <a:spcPct val="90000"/>
              </a:lnSpc>
            </a:pPr>
            <a:r>
              <a:rPr lang="en-US" altLang="en-US" sz="2000" dirty="0" smtClean="0"/>
              <a:t>Available for  Linux, Mac, Windows</a:t>
            </a:r>
            <a:endParaRPr lang="en-US" altLang="en-US" sz="2000" dirty="0"/>
          </a:p>
        </p:txBody>
      </p:sp>
      <p:pic>
        <p:nvPicPr>
          <p:cNvPr id="29701" name="Picture 10" descr="Screenshot-Canvas-52"/>
          <p:cNvPicPr>
            <a:picLocks noChangeAspect="1" noChangeArrowheads="1"/>
          </p:cNvPicPr>
          <p:nvPr/>
        </p:nvPicPr>
        <p:blipFill>
          <a:blip r:embed="rId2">
            <a:extLst>
              <a:ext uri="{28A0092B-C50C-407E-A947-70E740481C1C}">
                <a14:useLocalDpi xmlns:a14="http://schemas.microsoft.com/office/drawing/2010/main" val="0"/>
              </a:ext>
            </a:extLst>
          </a:blip>
          <a:srcRect b="2684"/>
          <a:stretch>
            <a:fillRect/>
          </a:stretch>
        </p:blipFill>
        <p:spPr bwMode="auto">
          <a:xfrm>
            <a:off x="6046788" y="3862388"/>
            <a:ext cx="2773362"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425" y="1412875"/>
            <a:ext cx="2987675"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 Box 6"/>
          <p:cNvSpPr txBox="1">
            <a:spLocks noChangeArrowheads="1"/>
          </p:cNvSpPr>
          <p:nvPr/>
        </p:nvSpPr>
        <p:spPr bwMode="auto">
          <a:xfrm>
            <a:off x="2901950" y="5734050"/>
            <a:ext cx="2886075" cy="641350"/>
          </a:xfrm>
          <a:prstGeom prst="rect">
            <a:avLst/>
          </a:prstGeom>
          <a:noFill/>
          <a:ln>
            <a:noFill/>
          </a:ln>
          <a:effectLs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800"/>
              <a:t>Information &amp; Download </a:t>
            </a:r>
            <a:br>
              <a:rPr lang="de-DE" altLang="en-US" sz="1800"/>
            </a:br>
            <a:r>
              <a:rPr lang="de-DE" altLang="en-US" sz="1800">
                <a:sym typeface="Wingdings" charset="2"/>
              </a:rPr>
              <a:t> </a:t>
            </a:r>
            <a:r>
              <a:rPr lang="de-DE" altLang="en-US" sz="1800">
                <a:sym typeface="Wingdings" charset="2"/>
                <a:hlinkClick r:id="rId4"/>
              </a:rPr>
              <a:t>http://root.cern.ch</a:t>
            </a:r>
            <a:endParaRPr lang="de-DE" altLang="en-US" sz="1800"/>
          </a:p>
        </p:txBody>
      </p:sp>
      <p:sp>
        <p:nvSpPr>
          <p:cNvPr id="29704" name="Text Box 7"/>
          <p:cNvSpPr txBox="1">
            <a:spLocks noChangeArrowheads="1"/>
          </p:cNvSpPr>
          <p:nvPr/>
        </p:nvSpPr>
        <p:spPr bwMode="auto">
          <a:xfrm>
            <a:off x="6426200" y="1073150"/>
            <a:ext cx="1590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800" dirty="0"/>
              <a:t>Histogramm:</a:t>
            </a:r>
          </a:p>
        </p:txBody>
      </p:sp>
      <p:sp>
        <p:nvSpPr>
          <p:cNvPr id="29705" name="Text Box 8"/>
          <p:cNvSpPr txBox="1">
            <a:spLocks noChangeArrowheads="1"/>
          </p:cNvSpPr>
          <p:nvPr/>
        </p:nvSpPr>
        <p:spPr bwMode="auto">
          <a:xfrm>
            <a:off x="6353175" y="3735388"/>
            <a:ext cx="1577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de-DE" altLang="en-US" sz="1800"/>
              <a:t>3D Funktion:</a:t>
            </a:r>
          </a:p>
        </p:txBody>
      </p:sp>
      <p:sp>
        <p:nvSpPr>
          <p:cNvPr id="2" name="Slide Number Placeholder 1"/>
          <p:cNvSpPr>
            <a:spLocks noGrp="1"/>
          </p:cNvSpPr>
          <p:nvPr>
            <p:ph type="sldNum" sz="quarter" idx="4"/>
          </p:nvPr>
        </p:nvSpPr>
        <p:spPr/>
        <p:txBody>
          <a:bodyPr/>
          <a:lstStyle/>
          <a:p>
            <a:fld id="{17918391-D411-FE40-AAD7-861AE5233E0E}" type="slidenum">
              <a:rPr lang="en-US" smtClean="0">
                <a:solidFill>
                  <a:schemeClr val="tx1"/>
                </a:solidFill>
                <a:latin typeface="Arial"/>
              </a:rPr>
              <a:pPr/>
              <a:t>42</a:t>
            </a:fld>
            <a:endParaRPr lang="en-US" dirty="0">
              <a:solidFill>
                <a:schemeClr val="tx1"/>
              </a:solidFill>
              <a:latin typeface="Arial"/>
            </a:endParaRPr>
          </a:p>
        </p:txBody>
      </p:sp>
    </p:spTree>
    <p:extLst>
      <p:ext uri="{BB962C8B-B14F-4D97-AF65-F5344CB8AC3E}">
        <p14:creationId xmlns:p14="http://schemas.microsoft.com/office/powerpoint/2010/main" val="10651033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ftr" sz="quarter" idx="4294967295"/>
          </p:nvPr>
        </p:nvSpPr>
        <p:spPr>
          <a:xfrm>
            <a:off x="468313" y="6507163"/>
            <a:ext cx="7705725" cy="196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400" dirty="0" smtClean="0"/>
              <a:t>IHST 2016 - Computing at CERN - Niko Neufeld CERN/EP</a:t>
            </a:r>
            <a:endParaRPr lang="en-US" altLang="en-US" sz="1400" dirty="0"/>
          </a:p>
        </p:txBody>
      </p:sp>
      <p:sp>
        <p:nvSpPr>
          <p:cNvPr id="30723" name="Rectangle 2"/>
          <p:cNvSpPr>
            <a:spLocks noGrp="1" noChangeArrowheads="1"/>
          </p:cNvSpPr>
          <p:nvPr>
            <p:ph type="title"/>
          </p:nvPr>
        </p:nvSpPr>
        <p:spPr/>
        <p:txBody>
          <a:bodyPr/>
          <a:lstStyle/>
          <a:p>
            <a:r>
              <a:rPr lang="en-US" altLang="en-US" dirty="0" smtClean="0"/>
              <a:t>Example: ROOT histogram</a:t>
            </a:r>
            <a:endParaRPr lang="en-US" altLang="en-US" dirty="0"/>
          </a:p>
        </p:txBody>
      </p:sp>
      <p:sp>
        <p:nvSpPr>
          <p:cNvPr id="30724" name="Rectangle 3"/>
          <p:cNvSpPr>
            <a:spLocks noGrp="1" noChangeArrowheads="1"/>
          </p:cNvSpPr>
          <p:nvPr>
            <p:ph type="body" idx="1"/>
          </p:nvPr>
        </p:nvSpPr>
        <p:spPr>
          <a:xfrm>
            <a:off x="457200" y="1341438"/>
            <a:ext cx="5410200" cy="4895850"/>
          </a:xfrm>
        </p:spPr>
        <p:txBody>
          <a:bodyPr/>
          <a:lstStyle/>
          <a:p>
            <a:r>
              <a:rPr lang="en-US" altLang="en-US" sz="2400" dirty="0" err="1" smtClean="0"/>
              <a:t>Histogramms</a:t>
            </a:r>
            <a:r>
              <a:rPr lang="en-US" altLang="en-US" sz="2400" dirty="0" smtClean="0"/>
              <a:t> store data in value intervals (“bins")</a:t>
            </a:r>
          </a:p>
          <a:p>
            <a:pPr lvl="1"/>
            <a:r>
              <a:rPr lang="en-US" altLang="en-US" sz="2000" dirty="0" smtClean="0"/>
              <a:t>A measurement value is “put” into a bin </a:t>
            </a:r>
            <a:br>
              <a:rPr lang="en-US" altLang="en-US" sz="2000" dirty="0" smtClean="0"/>
            </a:br>
            <a:r>
              <a:rPr lang="en-US" altLang="en-US" sz="2000" dirty="0" smtClean="0"/>
              <a:t>of appropriate width</a:t>
            </a:r>
          </a:p>
          <a:p>
            <a:pPr lvl="1"/>
            <a:r>
              <a:rPr lang="en-US" altLang="en-US" sz="2000" dirty="0" smtClean="0"/>
              <a:t>This allows visualization and statistical</a:t>
            </a:r>
            <a:r>
              <a:rPr lang="en-US" altLang="en-US" sz="2000" dirty="0"/>
              <a:t/>
            </a:r>
            <a:br>
              <a:rPr lang="en-US" altLang="en-US" sz="2000" dirty="0"/>
            </a:br>
            <a:r>
              <a:rPr lang="en-US" altLang="en-US" sz="2000" dirty="0" smtClean="0"/>
              <a:t>analysis</a:t>
            </a:r>
          </a:p>
        </p:txBody>
      </p:sp>
      <p:sp>
        <p:nvSpPr>
          <p:cNvPr id="440325" name="Text Box 5"/>
          <p:cNvSpPr txBox="1">
            <a:spLocks noChangeArrowheads="1"/>
          </p:cNvSpPr>
          <p:nvPr/>
        </p:nvSpPr>
        <p:spPr bwMode="auto">
          <a:xfrm>
            <a:off x="468313" y="3716338"/>
            <a:ext cx="5256212" cy="2587504"/>
          </a:xfrm>
          <a:prstGeom prst="rect">
            <a:avLst/>
          </a:prstGeom>
          <a:solidFill>
            <a:schemeClr val="tx1">
              <a:lumMod val="65000"/>
            </a:schemeClr>
          </a:solidFill>
          <a:ln>
            <a:noFill/>
          </a:ln>
          <a:effectLst/>
          <a:extLst/>
        </p:spPr>
        <p:txBody>
          <a:bodyPr wrap="square" lIns="90000" tIns="46800" rIns="90000" bIns="46800">
            <a:spAutoFit/>
          </a:bodyPr>
          <a:lstStyle>
            <a:lvl1pPr eaLnBrk="0" hangingPunct="0">
              <a:spcBef>
                <a:spcPct val="20000"/>
              </a:spcBef>
              <a:buChar char="•"/>
              <a:defRPr sz="2800">
                <a:solidFill>
                  <a:schemeClr val="tx1"/>
                </a:solidFill>
                <a:latin typeface="Arial" charset="0"/>
                <a:ea typeface="ＭＳ Ｐゴシック" charset="-128"/>
              </a:defRPr>
            </a:lvl1pPr>
            <a:lvl2pPr marL="742950" indent="-285750" eaLnBrk="0" hangingPunct="0">
              <a:spcBef>
                <a:spcPct val="20000"/>
              </a:spcBef>
              <a:buChar char="–"/>
              <a:defRPr sz="2400">
                <a:solidFill>
                  <a:schemeClr val="tx1"/>
                </a:solidFill>
                <a:latin typeface="Arial" charset="0"/>
                <a:ea typeface="ＭＳ Ｐゴシック" charset="-128"/>
              </a:defRPr>
            </a:lvl2pPr>
            <a:lvl3pPr marL="1143000" indent="-228600" eaLnBrk="0" hangingPunct="0">
              <a:spcBef>
                <a:spcPct val="20000"/>
              </a:spcBef>
              <a:buChar char="•"/>
              <a:defRPr sz="2000">
                <a:solidFill>
                  <a:schemeClr val="tx1"/>
                </a:solidFill>
                <a:latin typeface="Arial" charset="0"/>
                <a:ea typeface="ＭＳ Ｐゴシック" charset="-128"/>
              </a:defRPr>
            </a:lvl3pPr>
            <a:lvl4pPr marL="1600200" indent="-228600" eaLnBrk="0" hangingPunct="0">
              <a:spcBef>
                <a:spcPct val="20000"/>
              </a:spcBef>
              <a:buChar char="–"/>
              <a:defRPr sz="2000">
                <a:solidFill>
                  <a:schemeClr val="tx1"/>
                </a:solidFill>
                <a:latin typeface="Arial" charset="0"/>
                <a:ea typeface="ＭＳ Ｐゴシック" charset="-128"/>
              </a:defRPr>
            </a:lvl4pPr>
            <a:lvl5pPr marL="2057400" indent="-228600" eaLnBrk="0" hangingPunct="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eaLnBrk="1" hangingPunct="1">
              <a:spcBef>
                <a:spcPct val="0"/>
              </a:spcBef>
              <a:buFontTx/>
              <a:buNone/>
            </a:pPr>
            <a:r>
              <a:rPr lang="en-US" altLang="en-US" sz="1800" u="sng" dirty="0" err="1" smtClean="0"/>
              <a:t>Histogrammbeispiel</a:t>
            </a:r>
            <a:r>
              <a:rPr lang="en-US" altLang="en-US" sz="1800" u="sng" dirty="0" smtClean="0"/>
              <a:t> (C++ code)</a:t>
            </a:r>
          </a:p>
          <a:p>
            <a:pPr eaLnBrk="1" hangingPunct="1">
              <a:spcBef>
                <a:spcPct val="0"/>
              </a:spcBef>
              <a:buFontTx/>
              <a:buNone/>
            </a:pPr>
            <a:endParaRPr lang="en-US" altLang="en-US" sz="1800" dirty="0" smtClean="0">
              <a:solidFill>
                <a:srgbClr val="1D00CA"/>
              </a:solidFill>
            </a:endParaRPr>
          </a:p>
          <a:p>
            <a:pPr eaLnBrk="1" hangingPunct="1">
              <a:spcBef>
                <a:spcPct val="0"/>
              </a:spcBef>
              <a:buFontTx/>
              <a:buNone/>
            </a:pP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 = new TH1F("</a:t>
            </a: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 "Vertex distribution</a:t>
            </a:r>
            <a:br>
              <a:rPr lang="en-US" altLang="en-US" sz="1800" dirty="0" smtClean="0">
                <a:solidFill>
                  <a:srgbClr val="1D00CA"/>
                </a:solidFill>
                <a:latin typeface="Courier" charset="0"/>
                <a:ea typeface="Courier" charset="0"/>
                <a:cs typeface="Courier" charset="0"/>
              </a:rPr>
            </a:br>
            <a:r>
              <a:rPr lang="en-US" altLang="en-US" sz="1800" dirty="0" smtClean="0">
                <a:solidFill>
                  <a:srgbClr val="1D00CA"/>
                </a:solidFill>
                <a:latin typeface="Courier" charset="0"/>
                <a:ea typeface="Courier" charset="0"/>
                <a:cs typeface="Courier" charset="0"/>
              </a:rPr>
              <a:t>	;z (cm);Events", 20, -10, 10);</a:t>
            </a:r>
          </a:p>
          <a:p>
            <a:pPr eaLnBrk="1" hangingPunct="1">
              <a:spcBef>
                <a:spcPct val="0"/>
              </a:spcBef>
              <a:buFontTx/>
              <a:buNone/>
            </a:pP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-&gt;Fill(0.05);</a:t>
            </a:r>
          </a:p>
          <a:p>
            <a:pPr eaLnBrk="1" hangingPunct="1">
              <a:spcBef>
                <a:spcPct val="0"/>
              </a:spcBef>
              <a:buFontTx/>
              <a:buNone/>
            </a:pP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-&gt;Fill(-7.4);</a:t>
            </a:r>
          </a:p>
          <a:p>
            <a:pPr eaLnBrk="1" hangingPunct="1">
              <a:spcBef>
                <a:spcPct val="0"/>
              </a:spcBef>
              <a:buFontTx/>
              <a:buNone/>
            </a:pP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-&gt;Fill(0.2);</a:t>
            </a:r>
          </a:p>
          <a:p>
            <a:pPr eaLnBrk="1" hangingPunct="1">
              <a:spcBef>
                <a:spcPct val="0"/>
              </a:spcBef>
              <a:buFontTx/>
              <a:buNone/>
            </a:pPr>
            <a:r>
              <a:rPr lang="en-US" altLang="en-US" sz="1800" dirty="0" err="1" smtClean="0">
                <a:solidFill>
                  <a:srgbClr val="1D00CA"/>
                </a:solidFill>
                <a:latin typeface="Courier" charset="0"/>
                <a:ea typeface="Courier" charset="0"/>
                <a:cs typeface="Courier" charset="0"/>
              </a:rPr>
              <a:t>hist</a:t>
            </a:r>
            <a:r>
              <a:rPr lang="en-US" altLang="en-US" sz="1800" dirty="0" smtClean="0">
                <a:solidFill>
                  <a:srgbClr val="1D00CA"/>
                </a:solidFill>
                <a:latin typeface="Courier" charset="0"/>
                <a:ea typeface="Courier" charset="0"/>
                <a:cs typeface="Courier" charset="0"/>
              </a:rPr>
              <a:t>-&gt;Draw();</a:t>
            </a:r>
            <a:endParaRPr lang="en-US" altLang="en-US" sz="1800" dirty="0">
              <a:solidFill>
                <a:srgbClr val="1D00CA"/>
              </a:solidFill>
              <a:latin typeface="Courier" charset="0"/>
              <a:ea typeface="Courier" charset="0"/>
              <a:cs typeface="Courier" charset="0"/>
            </a:endParaRPr>
          </a:p>
        </p:txBody>
      </p:sp>
      <p:pic>
        <p:nvPicPr>
          <p:cNvPr id="440326" name="Picture 6" descr="his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435350"/>
            <a:ext cx="3025775"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525" y="1052513"/>
            <a:ext cx="331152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4"/>
          </p:nvPr>
        </p:nvSpPr>
        <p:spPr/>
        <p:txBody>
          <a:bodyPr/>
          <a:lstStyle/>
          <a:p>
            <a:fld id="{17918391-D411-FE40-AAD7-861AE5233E0E}" type="slidenum">
              <a:rPr lang="en-US" smtClean="0">
                <a:solidFill>
                  <a:schemeClr val="tx1"/>
                </a:solidFill>
                <a:latin typeface="Arial"/>
              </a:rPr>
              <a:pPr/>
              <a:t>43</a:t>
            </a:fld>
            <a:endParaRPr lang="en-US" dirty="0">
              <a:solidFill>
                <a:schemeClr val="tx1"/>
              </a:solidFill>
              <a:latin typeface="Arial"/>
            </a:endParaRPr>
          </a:p>
        </p:txBody>
      </p:sp>
    </p:spTree>
    <p:extLst>
      <p:ext uri="{BB962C8B-B14F-4D97-AF65-F5344CB8AC3E}">
        <p14:creationId xmlns:p14="http://schemas.microsoft.com/office/powerpoint/2010/main" val="6250321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2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IT facility</a:t>
            </a:r>
            <a:endParaRPr lang="en-US" dirty="0"/>
          </a:p>
        </p:txBody>
      </p:sp>
      <p:sp>
        <p:nvSpPr>
          <p:cNvPr id="4" name="Footer Placeholder 3"/>
          <p:cNvSpPr>
            <a:spLocks noGrp="1"/>
          </p:cNvSpPr>
          <p:nvPr>
            <p:ph type="ftr" sz="quarter" idx="10"/>
          </p:nvPr>
        </p:nvSpPr>
        <p:spPr/>
        <p:txBody>
          <a:bodyPr/>
          <a:lstStyle/>
          <a:p>
            <a:pPr>
              <a:defRPr/>
            </a:pPr>
            <a:r>
              <a:rPr lang="en-US" smtClean="0"/>
              <a:t>CERN IT computing facilities</a:t>
            </a:r>
            <a:endParaRPr lang="en-US" dirty="0">
              <a:solidFill>
                <a:srgbClr val="3861AA"/>
              </a:solidFill>
            </a:endParaRPr>
          </a:p>
        </p:txBody>
      </p:sp>
      <p:pic>
        <p:nvPicPr>
          <p:cNvPr id="3" name="Picture 2" descr="C:\Users\obarring\_MG_8940.jpg"/>
          <p:cNvPicPr>
            <a:picLocks noChangeAspect="1" noChangeArrowheads="1"/>
          </p:cNvPicPr>
          <p:nvPr/>
        </p:nvPicPr>
        <p:blipFill>
          <a:blip r:embed="rId2" cstate="print"/>
          <a:srcRect/>
          <a:stretch>
            <a:fillRect/>
          </a:stretch>
        </p:blipFill>
        <p:spPr bwMode="auto">
          <a:xfrm>
            <a:off x="1219200" y="812800"/>
            <a:ext cx="7924800" cy="5283200"/>
          </a:xfrm>
          <a:prstGeom prst="rect">
            <a:avLst/>
          </a:prstGeom>
          <a:noFill/>
        </p:spPr>
      </p:pic>
      <p:pic>
        <p:nvPicPr>
          <p:cNvPr id="1027" name="Picture 3" descr="C:\Users\obarring\IMG_5533.png"/>
          <p:cNvPicPr>
            <a:picLocks noChangeAspect="1" noChangeArrowheads="1"/>
          </p:cNvPicPr>
          <p:nvPr/>
        </p:nvPicPr>
        <p:blipFill>
          <a:blip r:embed="rId3" cstate="print"/>
          <a:srcRect/>
          <a:stretch>
            <a:fillRect/>
          </a:stretch>
        </p:blipFill>
        <p:spPr bwMode="auto">
          <a:xfrm>
            <a:off x="1219200" y="816101"/>
            <a:ext cx="7924800" cy="5279899"/>
          </a:xfrm>
          <a:prstGeom prst="rect">
            <a:avLst/>
          </a:prstGeom>
          <a:noFill/>
        </p:spPr>
      </p:pic>
      <p:pic>
        <p:nvPicPr>
          <p:cNvPr id="2" name="Picture 2" descr="C:\Users\obarring\IMG_5557.png"/>
          <p:cNvPicPr>
            <a:picLocks noChangeAspect="1" noChangeArrowheads="1"/>
          </p:cNvPicPr>
          <p:nvPr/>
        </p:nvPicPr>
        <p:blipFill>
          <a:blip r:embed="rId4" cstate="print"/>
          <a:srcRect/>
          <a:stretch>
            <a:fillRect/>
          </a:stretch>
        </p:blipFill>
        <p:spPr bwMode="auto">
          <a:xfrm>
            <a:off x="1219200" y="838200"/>
            <a:ext cx="7924800" cy="5279899"/>
          </a:xfrm>
          <a:prstGeom prst="rect">
            <a:avLst/>
          </a:prstGeom>
          <a:noFill/>
        </p:spPr>
      </p:pic>
    </p:spTree>
    <p:extLst>
      <p:ext uri="{BB962C8B-B14F-4D97-AF65-F5344CB8AC3E}">
        <p14:creationId xmlns:p14="http://schemas.microsoft.com/office/powerpoint/2010/main" val="349983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par>
                                <p:cTn id="13" presetID="18" presetClass="entr" presetSubtype="12"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strips(downLeft)">
                                      <p:cBhvr>
                                        <p:cTn id="1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to keep</a:t>
            </a:r>
            <a:endParaRPr lang="en-US" dirty="0"/>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sp>
        <p:nvSpPr>
          <p:cNvPr id="4" name="Slide Number Placeholder 3"/>
          <p:cNvSpPr>
            <a:spLocks noGrp="1"/>
          </p:cNvSpPr>
          <p:nvPr>
            <p:ph type="sldNum" sz="quarter" idx="11"/>
          </p:nvPr>
        </p:nvSpPr>
        <p:spPr/>
        <p:txBody>
          <a:bodyPr/>
          <a:lstStyle/>
          <a:p>
            <a:fld id="{997F593E-4D65-AC44-A603-FB3151009ECD}" type="slidenum">
              <a:rPr lang="en-US" smtClean="0"/>
              <a:pPr/>
              <a:t>45</a:t>
            </a:fld>
            <a:endParaRPr lang="en-US" dirty="0"/>
          </a:p>
        </p:txBody>
      </p:sp>
      <p:pic>
        <p:nvPicPr>
          <p:cNvPr id="5" name="Picture 4"/>
          <p:cNvPicPr>
            <a:picLocks noChangeAspect="1"/>
          </p:cNvPicPr>
          <p:nvPr/>
        </p:nvPicPr>
        <p:blipFill>
          <a:blip r:embed="rId2"/>
          <a:stretch>
            <a:fillRect/>
          </a:stretch>
        </p:blipFill>
        <p:spPr>
          <a:xfrm>
            <a:off x="1116882" y="894984"/>
            <a:ext cx="7027492" cy="5461365"/>
          </a:xfrm>
          <a:prstGeom prst="rect">
            <a:avLst/>
          </a:prstGeom>
        </p:spPr>
      </p:pic>
    </p:spTree>
    <p:extLst>
      <p:ext uri="{BB962C8B-B14F-4D97-AF65-F5344CB8AC3E}">
        <p14:creationId xmlns:p14="http://schemas.microsoft.com/office/powerpoint/2010/main" val="1138671118"/>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1-10-21 at 09.13.32 AM.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3680" y="838200"/>
            <a:ext cx="8520320" cy="5225008"/>
          </a:xfrm>
          <a:prstGeom prst="rect">
            <a:avLst/>
          </a:prstGeom>
        </p:spPr>
      </p:pic>
      <p:sp>
        <p:nvSpPr>
          <p:cNvPr id="9" name="TextBox 8"/>
          <p:cNvSpPr txBox="1"/>
          <p:nvPr/>
        </p:nvSpPr>
        <p:spPr>
          <a:xfrm>
            <a:off x="1295400" y="6324600"/>
            <a:ext cx="1043876" cy="369332"/>
          </a:xfrm>
          <a:prstGeom prst="rect">
            <a:avLst/>
          </a:prstGeom>
          <a:noFill/>
        </p:spPr>
        <p:txBody>
          <a:bodyPr wrap="none" rtlCol="0">
            <a:spAutoFit/>
          </a:bodyPr>
          <a:lstStyle/>
          <a:p>
            <a:pPr marL="285750" indent="-285750" fontAlgn="base">
              <a:spcBef>
                <a:spcPct val="0"/>
              </a:spcBef>
              <a:spcAft>
                <a:spcPct val="0"/>
              </a:spcAft>
              <a:buClr>
                <a:srgbClr val="48D810"/>
              </a:buClr>
              <a:buSzPct val="300000"/>
              <a:buFont typeface="Arial"/>
              <a:buChar char="•"/>
            </a:pPr>
            <a:r>
              <a:rPr lang="en-US" dirty="0">
                <a:solidFill>
                  <a:prstClr val="white"/>
                </a:solidFill>
                <a:latin typeface="Arial" charset="0"/>
                <a:ea typeface="ＭＳ Ｐゴシック" charset="0"/>
              </a:rPr>
              <a:t>Tier 0</a:t>
            </a:r>
          </a:p>
        </p:txBody>
      </p:sp>
      <p:sp>
        <p:nvSpPr>
          <p:cNvPr id="10" name="TextBox 9"/>
          <p:cNvSpPr txBox="1"/>
          <p:nvPr/>
        </p:nvSpPr>
        <p:spPr>
          <a:xfrm>
            <a:off x="2514600" y="6324600"/>
            <a:ext cx="1018227" cy="369332"/>
          </a:xfrm>
          <a:prstGeom prst="rect">
            <a:avLst/>
          </a:prstGeom>
          <a:noFill/>
        </p:spPr>
        <p:txBody>
          <a:bodyPr wrap="none" rtlCol="0">
            <a:spAutoFit/>
          </a:bodyPr>
          <a:lstStyle/>
          <a:p>
            <a:pPr marL="285750" indent="-285750" fontAlgn="base">
              <a:spcBef>
                <a:spcPct val="0"/>
              </a:spcBef>
              <a:spcAft>
                <a:spcPct val="0"/>
              </a:spcAft>
              <a:buClr>
                <a:srgbClr val="FEFE00"/>
              </a:buClr>
              <a:buSzPct val="300000"/>
              <a:buFont typeface="Arial"/>
              <a:buChar char="•"/>
            </a:pPr>
            <a:r>
              <a:rPr lang="en-US" dirty="0">
                <a:solidFill>
                  <a:srgbClr val="FFFFFF"/>
                </a:solidFill>
                <a:latin typeface="Arial" charset="0"/>
                <a:ea typeface="ＭＳ Ｐゴシック" charset="0"/>
              </a:rPr>
              <a:t>Tier 1</a:t>
            </a:r>
          </a:p>
        </p:txBody>
      </p:sp>
      <p:sp>
        <p:nvSpPr>
          <p:cNvPr id="11" name="TextBox 10"/>
          <p:cNvSpPr txBox="1"/>
          <p:nvPr/>
        </p:nvSpPr>
        <p:spPr>
          <a:xfrm>
            <a:off x="3886200" y="6324600"/>
            <a:ext cx="1043876" cy="369332"/>
          </a:xfrm>
          <a:prstGeom prst="rect">
            <a:avLst/>
          </a:prstGeom>
          <a:noFill/>
        </p:spPr>
        <p:txBody>
          <a:bodyPr wrap="none" rtlCol="0">
            <a:spAutoFit/>
          </a:bodyPr>
          <a:lstStyle/>
          <a:p>
            <a:pPr marL="285750" indent="-285750" fontAlgn="base">
              <a:spcBef>
                <a:spcPct val="0"/>
              </a:spcBef>
              <a:spcAft>
                <a:spcPct val="0"/>
              </a:spcAft>
              <a:buClr>
                <a:srgbClr val="6DB0FF"/>
              </a:buClr>
              <a:buSzPct val="300000"/>
              <a:buFont typeface="Arial"/>
              <a:buChar char="•"/>
            </a:pPr>
            <a:r>
              <a:rPr lang="en-US" dirty="0">
                <a:solidFill>
                  <a:srgbClr val="FFFFFF"/>
                </a:solidFill>
                <a:latin typeface="Arial" charset="0"/>
                <a:ea typeface="ＭＳ Ｐゴシック" charset="0"/>
              </a:rPr>
              <a:t>Tier 2</a:t>
            </a:r>
          </a:p>
        </p:txBody>
      </p:sp>
      <p:sp>
        <p:nvSpPr>
          <p:cNvPr id="12" name="Title 11"/>
          <p:cNvSpPr>
            <a:spLocks noGrp="1"/>
          </p:cNvSpPr>
          <p:nvPr>
            <p:ph type="title"/>
          </p:nvPr>
        </p:nvSpPr>
        <p:spPr>
          <a:xfrm>
            <a:off x="871538" y="91297"/>
            <a:ext cx="7815262" cy="762000"/>
          </a:xfrm>
        </p:spPr>
        <p:txBody>
          <a:bodyPr/>
          <a:lstStyle/>
          <a:p>
            <a:r>
              <a:rPr lang="en-US" dirty="0" smtClean="0">
                <a:solidFill>
                  <a:srgbClr val="FFFFFF"/>
                </a:solidFill>
              </a:rPr>
              <a:t>WLCG: A global collaboration…</a:t>
            </a:r>
            <a:endParaRPr lang="en-US" dirty="0">
              <a:solidFill>
                <a:srgbClr val="FFFFFF"/>
              </a:solidFill>
            </a:endParaRPr>
          </a:p>
        </p:txBody>
      </p:sp>
      <p:pic>
        <p:nvPicPr>
          <p:cNvPr id="14" name="Picture 13" descr="Screen Shot 2011-10-21 at 09.31.25 A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5736" y="838200"/>
            <a:ext cx="8418263" cy="5222803"/>
          </a:xfrm>
          <a:prstGeom prst="rect">
            <a:avLst/>
          </a:prstGeom>
        </p:spPr>
      </p:pic>
      <p:sp>
        <p:nvSpPr>
          <p:cNvPr id="13" name="Content Placeholder 2"/>
          <p:cNvSpPr>
            <a:spLocks noGrp="1"/>
          </p:cNvSpPr>
          <p:nvPr>
            <p:ph idx="4294967295"/>
          </p:nvPr>
        </p:nvSpPr>
        <p:spPr>
          <a:xfrm>
            <a:off x="6048375" y="5638800"/>
            <a:ext cx="3095625" cy="1079500"/>
          </a:xfr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r>
              <a:rPr lang="en-GB" dirty="0">
                <a:solidFill>
                  <a:schemeClr val="tx1"/>
                </a:solidFill>
              </a:rPr>
              <a:t>~</a:t>
            </a:r>
            <a:r>
              <a:rPr lang="en-GB" dirty="0" smtClean="0">
                <a:solidFill>
                  <a:schemeClr val="tx1"/>
                </a:solidFill>
              </a:rPr>
              <a:t>150 sites</a:t>
            </a:r>
          </a:p>
          <a:p>
            <a:r>
              <a:rPr lang="en-GB" dirty="0">
                <a:solidFill>
                  <a:schemeClr val="tx1"/>
                </a:solidFill>
              </a:rPr>
              <a:t>&gt;</a:t>
            </a:r>
            <a:r>
              <a:rPr lang="en-GB" dirty="0" smtClean="0">
                <a:solidFill>
                  <a:schemeClr val="tx1"/>
                </a:solidFill>
              </a:rPr>
              <a:t>250k CPU cores</a:t>
            </a:r>
          </a:p>
          <a:p>
            <a:r>
              <a:rPr lang="en-GB" dirty="0">
                <a:solidFill>
                  <a:schemeClr val="tx1"/>
                </a:solidFill>
              </a:rPr>
              <a:t>&gt;</a:t>
            </a:r>
            <a:r>
              <a:rPr lang="en-GB" dirty="0" smtClean="0">
                <a:solidFill>
                  <a:schemeClr val="tx1"/>
                </a:solidFill>
              </a:rPr>
              <a:t>150 PB disk</a:t>
            </a:r>
            <a:endParaRPr lang="en-GB" dirty="0">
              <a:solidFill>
                <a:schemeClr val="tx1"/>
              </a:solidFill>
            </a:endParaRPr>
          </a:p>
        </p:txBody>
      </p:sp>
      <p:sp>
        <p:nvSpPr>
          <p:cNvPr id="15" name="TextBox 14"/>
          <p:cNvSpPr txBox="1"/>
          <p:nvPr/>
        </p:nvSpPr>
        <p:spPr>
          <a:xfrm>
            <a:off x="35260" y="4103700"/>
            <a:ext cx="2520279" cy="1754327"/>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a:solidFill>
                  <a:srgbClr val="00FF00"/>
                </a:solidFill>
                <a:latin typeface="Arial" pitchFamily="34" charset="0"/>
              </a:rPr>
              <a:t>Tier-0 (CERN):</a:t>
            </a:r>
            <a:endParaRPr lang="en-US" sz="1200" b="1"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a:solidFill>
                  <a:srgbClr val="EAEAEA"/>
                </a:solidFill>
                <a:latin typeface="Arial" pitchFamily="34" charset="0"/>
              </a:rPr>
              <a:t>Data </a:t>
            </a:r>
            <a:r>
              <a:rPr lang="en-US" sz="1200" dirty="0" smtClean="0">
                <a:solidFill>
                  <a:srgbClr val="EAEAEA"/>
                </a:solidFill>
                <a:latin typeface="Arial" pitchFamily="34" charset="0"/>
              </a:rPr>
              <a:t>recording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Initial </a:t>
            </a:r>
            <a:r>
              <a:rPr lang="en-US" sz="1200" dirty="0">
                <a:solidFill>
                  <a:srgbClr val="EAEAEA"/>
                </a:solidFill>
                <a:latin typeface="Arial" pitchFamily="34" charset="0"/>
              </a:rPr>
              <a:t>data </a:t>
            </a:r>
            <a:r>
              <a:rPr lang="en-US" sz="1200" dirty="0" smtClean="0">
                <a:solidFill>
                  <a:srgbClr val="EAEAEA"/>
                </a:solidFill>
                <a:latin typeface="Arial" pitchFamily="34" charset="0"/>
              </a:rPr>
              <a:t>reconstruction</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Data </a:t>
            </a:r>
            <a:r>
              <a:rPr lang="en-US" sz="1200" dirty="0">
                <a:solidFill>
                  <a:srgbClr val="EAEAEA"/>
                </a:solidFill>
                <a:latin typeface="Arial" pitchFamily="34" charset="0"/>
              </a:rPr>
              <a:t>distribution</a:t>
            </a:r>
          </a:p>
          <a:p>
            <a:pPr marL="179388" lvl="1" indent="-96838" defTabSz="457200" fontAlgn="base">
              <a:spcBef>
                <a:spcPct val="0"/>
              </a:spcBef>
              <a:spcAft>
                <a:spcPct val="0"/>
              </a:spcAft>
              <a:buFont typeface="Arial" pitchFamily="34" charset="0"/>
              <a:buChar char="•"/>
            </a:pPr>
            <a:endParaRPr lang="en-US" sz="1200" dirty="0">
              <a:solidFill>
                <a:srgbClr val="FFFF00"/>
              </a:solidFill>
              <a:latin typeface="Arial" pitchFamily="34" charset="0"/>
            </a:endParaRPr>
          </a:p>
          <a:p>
            <a:pPr defTabSz="457200" fontAlgn="base">
              <a:spcBef>
                <a:spcPct val="0"/>
              </a:spcBef>
              <a:spcAft>
                <a:spcPct val="0"/>
              </a:spcAft>
            </a:pPr>
            <a:r>
              <a:rPr lang="en-US" sz="1200" b="1" dirty="0">
                <a:solidFill>
                  <a:srgbClr val="FFFF00"/>
                </a:solidFill>
                <a:latin typeface="Arial" pitchFamily="34" charset="0"/>
              </a:rPr>
              <a:t>Tier-1 (11 </a:t>
            </a:r>
            <a:r>
              <a:rPr lang="en-US" sz="1200" b="1" dirty="0" err="1">
                <a:solidFill>
                  <a:srgbClr val="FFFF00"/>
                </a:solidFill>
                <a:latin typeface="Arial" pitchFamily="34" charset="0"/>
              </a:rPr>
              <a:t>centres</a:t>
            </a:r>
            <a:r>
              <a:rPr lang="en-US" sz="1200" b="1" dirty="0">
                <a:solidFill>
                  <a:srgbClr val="FFFF00"/>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Permanent storage</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Re</a:t>
            </a:r>
            <a:r>
              <a:rPr lang="en-US" sz="1200" dirty="0">
                <a:solidFill>
                  <a:srgbClr val="EAEAEA"/>
                </a:solidFill>
                <a:latin typeface="Arial" pitchFamily="34" charset="0"/>
              </a:rPr>
              <a:t>-</a:t>
            </a:r>
            <a:r>
              <a:rPr lang="en-US" sz="1200" dirty="0" smtClean="0">
                <a:solidFill>
                  <a:srgbClr val="EAEAEA"/>
                </a:solidFill>
                <a:latin typeface="Arial" pitchFamily="34" charset="0"/>
              </a:rPr>
              <a:t>processing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Analysis</a:t>
            </a:r>
            <a:endParaRPr lang="en-US" sz="1200" dirty="0">
              <a:solidFill>
                <a:srgbClr val="EAEAEA"/>
              </a:solidFill>
              <a:latin typeface="Arial" pitchFamily="34" charset="0"/>
            </a:endParaRPr>
          </a:p>
        </p:txBody>
      </p:sp>
      <p:sp>
        <p:nvSpPr>
          <p:cNvPr id="16" name="TextBox 15"/>
          <p:cNvSpPr txBox="1"/>
          <p:nvPr/>
        </p:nvSpPr>
        <p:spPr>
          <a:xfrm>
            <a:off x="3532827" y="5211696"/>
            <a:ext cx="2304256" cy="646331"/>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smtClean="0">
                <a:solidFill>
                  <a:srgbClr val="003366">
                    <a:lumMod val="60000"/>
                    <a:lumOff val="40000"/>
                  </a:srgbClr>
                </a:solidFill>
                <a:latin typeface="Arial" pitchFamily="34" charset="0"/>
              </a:rPr>
              <a:t>Tier</a:t>
            </a:r>
            <a:r>
              <a:rPr lang="en-US" sz="1200" b="1" dirty="0">
                <a:solidFill>
                  <a:srgbClr val="003366">
                    <a:lumMod val="60000"/>
                    <a:lumOff val="40000"/>
                  </a:srgbClr>
                </a:solidFill>
                <a:latin typeface="Arial" pitchFamily="34" charset="0"/>
              </a:rPr>
              <a:t>-2  (~</a:t>
            </a:r>
            <a:r>
              <a:rPr lang="en-US" sz="1200" b="1" dirty="0" smtClean="0">
                <a:solidFill>
                  <a:srgbClr val="003366">
                    <a:lumMod val="60000"/>
                    <a:lumOff val="40000"/>
                  </a:srgbClr>
                </a:solidFill>
                <a:latin typeface="Arial" pitchFamily="34" charset="0"/>
              </a:rPr>
              <a:t>140 </a:t>
            </a:r>
            <a:r>
              <a:rPr lang="en-US" sz="1200" b="1" dirty="0" err="1">
                <a:solidFill>
                  <a:srgbClr val="003366">
                    <a:lumMod val="60000"/>
                    <a:lumOff val="40000"/>
                  </a:srgbClr>
                </a:solidFill>
                <a:latin typeface="Arial" pitchFamily="34" charset="0"/>
              </a:rPr>
              <a:t>centres</a:t>
            </a:r>
            <a:r>
              <a:rPr lang="en-US" sz="1200" b="1" dirty="0">
                <a:solidFill>
                  <a:srgbClr val="003366">
                    <a:lumMod val="60000"/>
                    <a:lumOff val="40000"/>
                  </a:srgbClr>
                </a:solidFill>
                <a:latin typeface="Arial" pitchFamily="34" charset="0"/>
              </a:rPr>
              <a:t>)</a:t>
            </a:r>
            <a:r>
              <a:rPr lang="en-US" sz="1200" b="1" dirty="0" smtClean="0">
                <a:solidFill>
                  <a:srgbClr val="003366">
                    <a:lumMod val="60000"/>
                    <a:lumOff val="40000"/>
                  </a:srgbClr>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Simulation</a:t>
            </a:r>
            <a:endParaRPr lang="en-US" sz="1200"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End</a:t>
            </a:r>
            <a:r>
              <a:rPr lang="en-US" sz="1200" dirty="0">
                <a:solidFill>
                  <a:srgbClr val="EAEAEA"/>
                </a:solidFill>
                <a:latin typeface="Arial" pitchFamily="34" charset="0"/>
              </a:rPr>
              <a:t>-user analysis</a:t>
            </a:r>
          </a:p>
        </p:txBody>
      </p:sp>
    </p:spTree>
    <p:extLst>
      <p:ext uri="{BB962C8B-B14F-4D97-AF65-F5344CB8AC3E}">
        <p14:creationId xmlns:p14="http://schemas.microsoft.com/office/powerpoint/2010/main" val="10996282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GB" dirty="0" smtClean="0"/>
              <a:t>Summary</a:t>
            </a:r>
            <a:endParaRPr lang="en-GB" dirty="0"/>
          </a:p>
        </p:txBody>
      </p:sp>
      <p:sp>
        <p:nvSpPr>
          <p:cNvPr id="3" name="Content Placeholder 2"/>
          <p:cNvSpPr>
            <a:spLocks noGrp="1"/>
          </p:cNvSpPr>
          <p:nvPr>
            <p:ph idx="1"/>
          </p:nvPr>
        </p:nvSpPr>
        <p:spPr>
          <a:xfrm>
            <a:off x="381000" y="1412874"/>
            <a:ext cx="8382000" cy="4513793"/>
          </a:xfrm>
        </p:spPr>
        <p:txBody>
          <a:bodyPr>
            <a:normAutofit fontScale="92500" lnSpcReduction="10000"/>
          </a:bodyPr>
          <a:lstStyle/>
          <a:p>
            <a:r>
              <a:rPr lang="en-GB" dirty="0" smtClean="0"/>
              <a:t>CERN is the leading particle physics laboratory in the world hosting more than 100 experiments</a:t>
            </a:r>
          </a:p>
          <a:p>
            <a:r>
              <a:rPr lang="en-GB" dirty="0" smtClean="0"/>
              <a:t>The flagship programme is the LHC, whose experiments produce an unprecedented amount of data</a:t>
            </a:r>
          </a:p>
          <a:p>
            <a:r>
              <a:rPr lang="en-GB" dirty="0" smtClean="0"/>
              <a:t>Sophisticated IT is needed at all stages to cope with these data</a:t>
            </a:r>
          </a:p>
          <a:p>
            <a:r>
              <a:rPr lang="en-GB" dirty="0" smtClean="0"/>
              <a:t>The IT needs of the experiments are always growing and (often) more interesting physics requires more networking and more computing, while budgets stay constant </a:t>
            </a:r>
            <a:r>
              <a:rPr lang="en-GB" dirty="0" smtClean="0">
                <a:sym typeface="Wingdings"/>
              </a:rPr>
              <a:t></a:t>
            </a:r>
            <a:endParaRPr lang="en-GB" dirty="0" smtClean="0"/>
          </a:p>
          <a:p>
            <a:endParaRPr lang="en-GB" dirty="0" smtClean="0"/>
          </a:p>
          <a:p>
            <a:endParaRPr lang="en-GB" dirty="0" smtClean="0"/>
          </a:p>
        </p:txBody>
      </p:sp>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5" name="Slide Number Placeholder 4"/>
          <p:cNvSpPr>
            <a:spLocks noGrp="1"/>
          </p:cNvSpPr>
          <p:nvPr>
            <p:ph type="sldNum" sz="quarter" idx="11"/>
          </p:nvPr>
        </p:nvSpPr>
        <p:spPr/>
        <p:txBody>
          <a:bodyPr/>
          <a:lstStyle/>
          <a:p>
            <a:fld id="{997F593E-4D65-AC44-A603-FB3151009ECD}" type="slidenum">
              <a:rPr lang="en-US" smtClean="0"/>
              <a:pPr/>
              <a:t>47</a:t>
            </a:fld>
            <a:endParaRPr lang="en-US" dirty="0"/>
          </a:p>
        </p:txBody>
      </p:sp>
    </p:spTree>
    <p:extLst>
      <p:ext uri="{BB962C8B-B14F-4D97-AF65-F5344CB8AC3E}">
        <p14:creationId xmlns:p14="http://schemas.microsoft.com/office/powerpoint/2010/main" val="276064066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smtClean="0">
                <a:solidFill>
                  <a:prstClr val="black">
                    <a:tint val="75000"/>
                  </a:prstClr>
                </a:solidFill>
                <a:latin typeface="Calibri"/>
              </a:rPr>
              <a:t>IHST 2016 - Computing at CERN - Niko Neufeld CERN/EP</a:t>
            </a:r>
            <a:endParaRPr lang="en-US" dirty="0">
              <a:solidFill>
                <a:srgbClr val="000000"/>
              </a:solidFill>
              <a:latin typeface="Calibri"/>
            </a:endParaRPr>
          </a:p>
        </p:txBody>
      </p:sp>
      <p:pic>
        <p:nvPicPr>
          <p:cNvPr id="3" name="Picture 2" descr="Screen shot 2011-05-09 at 15.22.5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840" y="0"/>
            <a:ext cx="9114159" cy="6325547"/>
          </a:xfrm>
          <a:prstGeom prst="rect">
            <a:avLst/>
          </a:prstGeom>
        </p:spPr>
      </p:pic>
      <p:sp>
        <p:nvSpPr>
          <p:cNvPr id="4" name="Slide Number Placeholder 3"/>
          <p:cNvSpPr>
            <a:spLocks noGrp="1"/>
          </p:cNvSpPr>
          <p:nvPr>
            <p:ph type="sldNum" sz="quarter" idx="11"/>
          </p:nvPr>
        </p:nvSpPr>
        <p:spPr/>
        <p:txBody>
          <a:bodyPr/>
          <a:lstStyle/>
          <a:p>
            <a:pPr>
              <a:defRPr/>
            </a:pPr>
            <a:fld id="{72BA1B4B-8DC9-9C4C-8520-0CD720202937}" type="slidenum">
              <a:rPr lang="en-US" smtClean="0">
                <a:solidFill>
                  <a:prstClr val="black">
                    <a:tint val="75000"/>
                  </a:prstClr>
                </a:solidFill>
                <a:latin typeface="Calibri"/>
              </a:rPr>
              <a:pPr>
                <a:defRPr/>
              </a:pPr>
              <a:t>5</a:t>
            </a:fld>
            <a:endParaRPr lang="en-US">
              <a:solidFill>
                <a:prstClr val="black">
                  <a:tint val="75000"/>
                </a:prstClr>
              </a:solidFill>
              <a:latin typeface="Calibri"/>
            </a:endParaRPr>
          </a:p>
        </p:txBody>
      </p:sp>
    </p:spTree>
    <p:extLst>
      <p:ext uri="{BB962C8B-B14F-4D97-AF65-F5344CB8AC3E}">
        <p14:creationId xmlns:p14="http://schemas.microsoft.com/office/powerpoint/2010/main" val="3688328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Higgs-boson in CMS </a:t>
            </a:r>
            <a:endParaRPr lang="en-GB" dirty="0"/>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pic>
        <p:nvPicPr>
          <p:cNvPr id="2050" name="Picture 2" descr="http://cds.cern.ch/record/1378102/files/CMS-4e-evt-876658967-3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974" y="894985"/>
            <a:ext cx="8893736" cy="5244148"/>
          </a:xfrm>
          <a:prstGeom prst="rect">
            <a:avLst/>
          </a:prstGeom>
          <a:noFill/>
          <a:extLst>
            <a:ext uri="{909E8E84-426E-40dd-AFC4-6F175D3DCCD1}">
              <a14:hiddenFill xmlns="" xmlns:a14="http://schemas.microsoft.com/office/drawing/2010/main">
                <a:solidFill>
                  <a:srgbClr val="FFFFFF"/>
                </a:solidFill>
              </a14:hiddenFill>
            </a:ext>
          </a:extLst>
        </p:spPr>
      </p:pic>
      <p:sp>
        <p:nvSpPr>
          <p:cNvPr id="4" name="Slide Number Placeholder 3"/>
          <p:cNvSpPr>
            <a:spLocks noGrp="1"/>
          </p:cNvSpPr>
          <p:nvPr>
            <p:ph type="sldNum" sz="quarter" idx="11"/>
          </p:nvPr>
        </p:nvSpPr>
        <p:spPr/>
        <p:txBody>
          <a:bodyPr/>
          <a:lstStyle/>
          <a:p>
            <a:fld id="{997F593E-4D65-AC44-A603-FB3151009ECD}" type="slidenum">
              <a:rPr lang="en-US" smtClean="0"/>
              <a:pPr/>
              <a:t>6</a:t>
            </a:fld>
            <a:endParaRPr lang="en-US" dirty="0"/>
          </a:p>
        </p:txBody>
      </p:sp>
    </p:spTree>
    <p:extLst>
      <p:ext uri="{BB962C8B-B14F-4D97-AF65-F5344CB8AC3E}">
        <p14:creationId xmlns:p14="http://schemas.microsoft.com/office/powerpoint/2010/main" val="60359052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 meets lead in ALICE</a:t>
            </a:r>
            <a:endParaRPr lang="en-GB" dirty="0"/>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pic>
        <p:nvPicPr>
          <p:cNvPr id="4098" name="Picture 2" descr="http://aliceinfo.cern.ch/Public/Objects/Chapter1/hltmc/results_-1_0x00000000000013E2/joc-new.png"/>
          <p:cNvPicPr>
            <a:picLocks noChangeAspect="1" noChangeArrowheads="1"/>
          </p:cNvPicPr>
          <p:nvPr/>
        </p:nvPicPr>
        <p:blipFill rotWithShape="1">
          <a:blip r:embed="rId2">
            <a:extLst>
              <a:ext uri="{28A0092B-C50C-407E-A947-70E740481C1C}">
                <a14:useLocalDpi xmlns:a14="http://schemas.microsoft.com/office/drawing/2010/main" val="0"/>
              </a:ext>
            </a:extLst>
          </a:blip>
          <a:srcRect l="2639" t="13492" r="39811"/>
          <a:stretch/>
        </p:blipFill>
        <p:spPr bwMode="auto">
          <a:xfrm>
            <a:off x="852720" y="957238"/>
            <a:ext cx="7892142" cy="5326539"/>
          </a:xfrm>
          <a:prstGeom prst="rect">
            <a:avLst/>
          </a:prstGeom>
          <a:noFill/>
          <a:extLst>
            <a:ext uri="{909E8E84-426E-40dd-AFC4-6F175D3DCCD1}">
              <a14:hiddenFill xmlns="" xmlns:a14="http://schemas.microsoft.com/office/drawing/2010/main">
                <a:solidFill>
                  <a:srgbClr val="FFFFFF"/>
                </a:solidFill>
              </a14:hiddenFill>
            </a:ext>
          </a:extLst>
        </p:spPr>
      </p:pic>
      <p:sp>
        <p:nvSpPr>
          <p:cNvPr id="4" name="Slide Number Placeholder 3"/>
          <p:cNvSpPr>
            <a:spLocks noGrp="1"/>
          </p:cNvSpPr>
          <p:nvPr>
            <p:ph type="sldNum" sz="quarter" idx="11"/>
          </p:nvPr>
        </p:nvSpPr>
        <p:spPr/>
        <p:txBody>
          <a:bodyPr/>
          <a:lstStyle/>
          <a:p>
            <a:fld id="{997F593E-4D65-AC44-A603-FB3151009ECD}" type="slidenum">
              <a:rPr lang="en-US" smtClean="0"/>
              <a:pPr/>
              <a:t>7</a:t>
            </a:fld>
            <a:endParaRPr lang="en-US" dirty="0"/>
          </a:p>
        </p:txBody>
      </p:sp>
    </p:spTree>
    <p:extLst>
      <p:ext uri="{BB962C8B-B14F-4D97-AF65-F5344CB8AC3E}">
        <p14:creationId xmlns:p14="http://schemas.microsoft.com/office/powerpoint/2010/main" val="211212093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 </a:t>
            </a:r>
            <a:r>
              <a:rPr lang="en-US" dirty="0" err="1" smtClean="0"/>
              <a:t>Higgs’es</a:t>
            </a:r>
            <a:r>
              <a:rPr lang="en-US" dirty="0" smtClean="0"/>
              <a:t> boson is also in ATLAS</a:t>
            </a:r>
            <a:endParaRPr lang="en-GB" dirty="0"/>
          </a:p>
        </p:txBody>
      </p:sp>
      <p:sp>
        <p:nvSpPr>
          <p:cNvPr id="3" name="Footer Placeholder 2"/>
          <p:cNvSpPr>
            <a:spLocks noGrp="1"/>
          </p:cNvSpPr>
          <p:nvPr>
            <p:ph type="ftr" sz="quarter" idx="10"/>
          </p:nvPr>
        </p:nvSpPr>
        <p:spPr/>
        <p:txBody>
          <a:bodyPr/>
          <a:lstStyle/>
          <a:p>
            <a:r>
              <a:rPr lang="en-US" smtClean="0"/>
              <a:t>IHST 2016 - Computing at CERN - Niko Neufeld CERN/EP</a:t>
            </a:r>
            <a:endParaRPr lang="en-US" dirty="0"/>
          </a:p>
        </p:txBody>
      </p:sp>
      <p:pic>
        <p:nvPicPr>
          <p:cNvPr id="3074" name="Picture 2" descr="http://licollider.files.wordpress.com/2013/11/screen-shot-2013-11-26-at-8-09-22-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86" y="913128"/>
            <a:ext cx="9064916" cy="5283824"/>
          </a:xfrm>
          <a:prstGeom prst="rect">
            <a:avLst/>
          </a:prstGeom>
          <a:noFill/>
          <a:extLst>
            <a:ext uri="{909E8E84-426E-40dd-AFC4-6F175D3DCCD1}">
              <a14:hiddenFill xmlns="" xmlns:a14="http://schemas.microsoft.com/office/drawing/2010/main">
                <a:solidFill>
                  <a:srgbClr val="FFFFFF"/>
                </a:solidFill>
              </a14:hiddenFill>
            </a:ext>
          </a:extLst>
        </p:spPr>
      </p:pic>
      <p:sp>
        <p:nvSpPr>
          <p:cNvPr id="4" name="Slide Number Placeholder 3"/>
          <p:cNvSpPr>
            <a:spLocks noGrp="1"/>
          </p:cNvSpPr>
          <p:nvPr>
            <p:ph type="sldNum" sz="quarter" idx="11"/>
          </p:nvPr>
        </p:nvSpPr>
        <p:spPr/>
        <p:txBody>
          <a:bodyPr/>
          <a:lstStyle/>
          <a:p>
            <a:fld id="{997F593E-4D65-AC44-A603-FB3151009ECD}" type="slidenum">
              <a:rPr lang="en-US" smtClean="0"/>
              <a:pPr/>
              <a:t>8</a:t>
            </a:fld>
            <a:endParaRPr lang="en-US" dirty="0"/>
          </a:p>
        </p:txBody>
      </p:sp>
    </p:spTree>
    <p:extLst>
      <p:ext uri="{BB962C8B-B14F-4D97-AF65-F5344CB8AC3E}">
        <p14:creationId xmlns:p14="http://schemas.microsoft.com/office/powerpoint/2010/main" val="208137766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715" y="139473"/>
            <a:ext cx="8382000" cy="664797"/>
          </a:xfrm>
        </p:spPr>
        <p:txBody>
          <a:bodyPr/>
          <a:lstStyle/>
          <a:p>
            <a:r>
              <a:rPr lang="en-US" dirty="0" smtClean="0"/>
              <a:t>An extremely rare event in LHCb</a:t>
            </a:r>
            <a:endParaRPr lang="en-GB" dirty="0"/>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l="1656" t="10978" r="4421" b="6015"/>
          <a:stretch/>
        </p:blipFill>
        <p:spPr>
          <a:xfrm>
            <a:off x="634999" y="831642"/>
            <a:ext cx="8309431" cy="5266138"/>
          </a:xfrm>
        </p:spPr>
      </p:pic>
      <p:sp>
        <p:nvSpPr>
          <p:cNvPr id="4" name="Footer Placeholder 3"/>
          <p:cNvSpPr>
            <a:spLocks noGrp="1"/>
          </p:cNvSpPr>
          <p:nvPr>
            <p:ph type="ftr" sz="quarter" idx="10"/>
          </p:nvPr>
        </p:nvSpPr>
        <p:spPr/>
        <p:txBody>
          <a:bodyPr/>
          <a:lstStyle/>
          <a:p>
            <a:r>
              <a:rPr lang="en-US" smtClean="0"/>
              <a:t>IHST 2016 - Computing at CERN - Niko Neufeld CERN/EP</a:t>
            </a:r>
            <a:endParaRPr lang="en-US" dirty="0"/>
          </a:p>
        </p:txBody>
      </p:sp>
      <p:sp>
        <p:nvSpPr>
          <p:cNvPr id="3" name="Slide Number Placeholder 2"/>
          <p:cNvSpPr>
            <a:spLocks noGrp="1"/>
          </p:cNvSpPr>
          <p:nvPr>
            <p:ph type="sldNum" sz="quarter" idx="11"/>
          </p:nvPr>
        </p:nvSpPr>
        <p:spPr/>
        <p:txBody>
          <a:bodyPr/>
          <a:lstStyle/>
          <a:p>
            <a:fld id="{997F593E-4D65-AC44-A603-FB3151009ECD}" type="slidenum">
              <a:rPr lang="en-US" smtClean="0"/>
              <a:pPr/>
              <a:t>9</a:t>
            </a:fld>
            <a:endParaRPr lang="en-US" dirty="0"/>
          </a:p>
        </p:txBody>
      </p:sp>
    </p:spTree>
    <p:extLst>
      <p:ext uri="{BB962C8B-B14F-4D97-AF65-F5344CB8AC3E}">
        <p14:creationId xmlns:p14="http://schemas.microsoft.com/office/powerpoint/2010/main" val="164057442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nline-new">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square" rtlCol="0">
        <a:normAutofit/>
      </a:bodyPr>
      <a:lstStyle>
        <a:defPPr>
          <a:defRPr sz="2000" dirty="0" smtClean="0">
            <a:latin typeface="Neo Sans Inte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online-new.potx</Template>
  <TotalTime>8017</TotalTime>
  <Words>2829</Words>
  <Application>Microsoft Macintosh PowerPoint</Application>
  <PresentationFormat>On-screen Show (4:3)</PresentationFormat>
  <Paragraphs>509</Paragraphs>
  <Slides>47</Slides>
  <Notes>16</Notes>
  <HiddenSlides>0</HiddenSlides>
  <MMClips>2</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47</vt:i4>
      </vt:variant>
    </vt:vector>
  </HeadingPairs>
  <TitlesOfParts>
    <vt:vector size="65" baseType="lpstr">
      <vt:lpstr>Calibri</vt:lpstr>
      <vt:lpstr>Cambria Math</vt:lpstr>
      <vt:lpstr>Century Gothic</vt:lpstr>
      <vt:lpstr>Courier</vt:lpstr>
      <vt:lpstr>Franklin Gothic Demi</vt:lpstr>
      <vt:lpstr>Helvetica</vt:lpstr>
      <vt:lpstr>ＭＳ Ｐゴシック</vt:lpstr>
      <vt:lpstr>ＭＳ Ｐゴシック</vt:lpstr>
      <vt:lpstr>Neo Sans Intel</vt:lpstr>
      <vt:lpstr>Neo Sans Intel Medium</vt:lpstr>
      <vt:lpstr>OpenSymbol</vt:lpstr>
      <vt:lpstr>Segoe</vt:lpstr>
      <vt:lpstr>Symbol</vt:lpstr>
      <vt:lpstr>Tahoma</vt:lpstr>
      <vt:lpstr>Times</vt:lpstr>
      <vt:lpstr>Wingdings</vt:lpstr>
      <vt:lpstr>Arial</vt:lpstr>
      <vt:lpstr>online-new</vt:lpstr>
      <vt:lpstr>Computing at CERN  International High School Teacher Programme 2016      </vt:lpstr>
      <vt:lpstr>Fundamental questions…</vt:lpstr>
      <vt:lpstr>Tools: LHC and detectors</vt:lpstr>
      <vt:lpstr>The LHC Experiments today</vt:lpstr>
      <vt:lpstr>PowerPoint Presentation</vt:lpstr>
      <vt:lpstr>Higgs-boson in CMS </vt:lpstr>
      <vt:lpstr>Lead meets lead in ALICE</vt:lpstr>
      <vt:lpstr>Mr. Higgs’es boson is also in ATLAS</vt:lpstr>
      <vt:lpstr>An extremely rare event in LHCb</vt:lpstr>
      <vt:lpstr>And much more than just the LHC…</vt:lpstr>
      <vt:lpstr>Anti-matter factory</vt:lpstr>
      <vt:lpstr>So apart from hunting daemons… What are we doing with the anti-matter?</vt:lpstr>
      <vt:lpstr>What are these data?</vt:lpstr>
      <vt:lpstr>Data and Algorithms</vt:lpstr>
      <vt:lpstr>Know Your Enemy:  pp Collisions at 14 TeV at 1034 cm-2s-1</vt:lpstr>
      <vt:lpstr>What’s mother nature’s menu? </vt:lpstr>
      <vt:lpstr>Data Rates</vt:lpstr>
      <vt:lpstr>Defeating the data-torrent</vt:lpstr>
      <vt:lpstr>Collisions in motion </vt:lpstr>
      <vt:lpstr> The first level trigger</vt:lpstr>
      <vt:lpstr>Selection based on partial information</vt:lpstr>
      <vt:lpstr>Level 1 Trigger</vt:lpstr>
      <vt:lpstr>Finding Muons (2d view)</vt:lpstr>
      <vt:lpstr>Calorimeter data</vt:lpstr>
      <vt:lpstr> Data Acquisition </vt:lpstr>
      <vt:lpstr>Data Acquisition (generic example)</vt:lpstr>
      <vt:lpstr>Future LHC DAQs in numbers</vt:lpstr>
      <vt:lpstr> High Level Trigger</vt:lpstr>
      <vt:lpstr>High Level Trigger</vt:lpstr>
      <vt:lpstr>High Level Trigger: Key Figures </vt:lpstr>
      <vt:lpstr>Reconstruction &amp; Analysis</vt:lpstr>
      <vt:lpstr>Data Handling and Computation for Physics Analysis</vt:lpstr>
      <vt:lpstr>Reconstruction</vt:lpstr>
      <vt:lpstr>Reconstruction steps </vt:lpstr>
      <vt:lpstr>Pattern recognition</vt:lpstr>
      <vt:lpstr>Pattern-recognition(2)</vt:lpstr>
      <vt:lpstr>Combination of detector-systems</vt:lpstr>
      <vt:lpstr>Simulation</vt:lpstr>
      <vt:lpstr>Simulation (2)</vt:lpstr>
      <vt:lpstr>Analysis</vt:lpstr>
      <vt:lpstr>Analysis – Example: momentum distribution</vt:lpstr>
      <vt:lpstr>The ROOT framework</vt:lpstr>
      <vt:lpstr>Example: ROOT histogram</vt:lpstr>
      <vt:lpstr>IT facility</vt:lpstr>
      <vt:lpstr>Data to keep</vt:lpstr>
      <vt:lpstr>WLCG: A global collaboration…</vt:lpstr>
      <vt:lpstr>Summary</vt:lpstr>
    </vt:vector>
  </TitlesOfParts>
  <Company>CERN</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Niko Neufeld</dc:creator>
  <cp:lastModifiedBy>Niko Neufeld</cp:lastModifiedBy>
  <cp:revision>184</cp:revision>
  <dcterms:created xsi:type="dcterms:W3CDTF">2013-03-06T11:11:33Z</dcterms:created>
  <dcterms:modified xsi:type="dcterms:W3CDTF">2016-07-08T08:43:28Z</dcterms:modified>
</cp:coreProperties>
</file>