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png"/>
  <Default Extension="tiff" ContentType="image/tiff"/>
  <Default Extension="mp4" ContentType="video/unknown"/>
  <Default Extension="rels" ContentType="application/vnd.openxmlformats-package.relationships+xml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media/image6.jpg" ContentType="image/jpeg"/>
  <Override PartName="/ppt/notesSlides/notesSlide8.xml" ContentType="application/vnd.openxmlformats-officedocument.presentationml.notesSlide+xml"/>
  <Override PartName="/ppt/media/image7.jpg" ContentType="image/jpeg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media/image9.jpg" ContentType="image/jpeg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media/image12.jpg" ContentType="image/jpeg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media/image20.jpg" ContentType="image/jpeg"/>
  <Override PartName="/ppt/notesSlides/notesSlide18.xml" ContentType="application/vnd.openxmlformats-officedocument.presentationml.notesSlide+xml"/>
  <Override PartName="/ppt/media/image21.jpg" ContentType="image/jpeg"/>
  <Override PartName="/ppt/notesSlides/notesSlide19.xml" ContentType="application/vnd.openxmlformats-officedocument.presentationml.notesSlide+xml"/>
  <Override PartName="/ppt/media/image24.jpg" ContentType="image/jpeg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media/image30.jpg" ContentType="image/jpeg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media/image35.jpg" ContentType="image/jpeg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media/image36.jpg" ContentType="image/jpeg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media/image38.jpg" ContentType="image/jpeg"/>
  <Override PartName="/ppt/media/image40.jpg" ContentType="image/jpeg"/>
  <Override PartName="/ppt/media/image41.jpg" ContentType="image/jpeg"/>
  <Override PartName="/ppt/media/image42.jpg" ContentType="image/jpeg"/>
  <Override PartName="/ppt/media/image43.jpg" ContentType="image/jpeg"/>
  <Override PartName="/ppt/notesSlides/notesSlide35.xml" ContentType="application/vnd.openxmlformats-officedocument.presentationml.notesSlide+xml"/>
  <Override PartName="/ppt/media/image44.jpg" ContentType="image/jpeg"/>
  <Override PartName="/ppt/notesSlides/notesSlide36.xml" ContentType="application/vnd.openxmlformats-officedocument.presentationml.notesSlide+xml"/>
  <Override PartName="/ppt/media/image45.jpg" ContentType="image/jpeg"/>
  <Override PartName="/ppt/media/image46.jpg" ContentType="image/jpeg"/>
  <Override PartName="/ppt/notesSlides/notesSlide37.xml" ContentType="application/vnd.openxmlformats-officedocument.presentationml.notesSlide+xml"/>
  <Override PartName="/ppt/media/image47.jpg" ContentType="image/jpeg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media/image58.jpg" ContentType="image/jpeg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media/image61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3"/>
  </p:notesMasterIdLst>
  <p:handoutMasterIdLst>
    <p:handoutMasterId r:id="rId64"/>
  </p:handoutMasterIdLst>
  <p:sldIdLst>
    <p:sldId id="256" r:id="rId2"/>
    <p:sldId id="295" r:id="rId3"/>
    <p:sldId id="296" r:id="rId4"/>
    <p:sldId id="299" r:id="rId5"/>
    <p:sldId id="301" r:id="rId6"/>
    <p:sldId id="300" r:id="rId7"/>
    <p:sldId id="257" r:id="rId8"/>
    <p:sldId id="298" r:id="rId9"/>
    <p:sldId id="306" r:id="rId10"/>
    <p:sldId id="307" r:id="rId11"/>
    <p:sldId id="308" r:id="rId12"/>
    <p:sldId id="309" r:id="rId13"/>
    <p:sldId id="310" r:id="rId14"/>
    <p:sldId id="311" r:id="rId15"/>
    <p:sldId id="358" r:id="rId16"/>
    <p:sldId id="302" r:id="rId17"/>
    <p:sldId id="263" r:id="rId18"/>
    <p:sldId id="312" r:id="rId19"/>
    <p:sldId id="313" r:id="rId20"/>
    <p:sldId id="314" r:id="rId21"/>
    <p:sldId id="354" r:id="rId22"/>
    <p:sldId id="315" r:id="rId23"/>
    <p:sldId id="355" r:id="rId24"/>
    <p:sldId id="317" r:id="rId25"/>
    <p:sldId id="318" r:id="rId26"/>
    <p:sldId id="265" r:id="rId27"/>
    <p:sldId id="266" r:id="rId28"/>
    <p:sldId id="319" r:id="rId29"/>
    <p:sldId id="304" r:id="rId30"/>
    <p:sldId id="324" r:id="rId31"/>
    <p:sldId id="325" r:id="rId32"/>
    <p:sldId id="328" r:id="rId33"/>
    <p:sldId id="329" r:id="rId34"/>
    <p:sldId id="330" r:id="rId35"/>
    <p:sldId id="331" r:id="rId36"/>
    <p:sldId id="327" r:id="rId37"/>
    <p:sldId id="332" r:id="rId38"/>
    <p:sldId id="333" r:id="rId39"/>
    <p:sldId id="335" r:id="rId40"/>
    <p:sldId id="356" r:id="rId41"/>
    <p:sldId id="336" r:id="rId42"/>
    <p:sldId id="357" r:id="rId43"/>
    <p:sldId id="337" r:id="rId44"/>
    <p:sldId id="339" r:id="rId45"/>
    <p:sldId id="338" r:id="rId46"/>
    <p:sldId id="341" r:id="rId47"/>
    <p:sldId id="342" r:id="rId48"/>
    <p:sldId id="343" r:id="rId49"/>
    <p:sldId id="344" r:id="rId50"/>
    <p:sldId id="345" r:id="rId51"/>
    <p:sldId id="359" r:id="rId52"/>
    <p:sldId id="305" r:id="rId53"/>
    <p:sldId id="347" r:id="rId54"/>
    <p:sldId id="348" r:id="rId55"/>
    <p:sldId id="349" r:id="rId56"/>
    <p:sldId id="350" r:id="rId57"/>
    <p:sldId id="351" r:id="rId58"/>
    <p:sldId id="323" r:id="rId59"/>
    <p:sldId id="292" r:id="rId60"/>
    <p:sldId id="352" r:id="rId61"/>
    <p:sldId id="353" r:id="rId62"/>
  </p:sldIdLst>
  <p:sldSz cx="13004800" cy="9753600"/>
  <p:notesSz cx="6858000" cy="9144000"/>
  <p:defaultTextStyle>
    <a:lvl1pPr defTabSz="457200">
      <a:defRPr sz="1200">
        <a:latin typeface="Helvetica"/>
        <a:ea typeface="Helvetica"/>
        <a:cs typeface="Helvetica"/>
        <a:sym typeface="Helvetica"/>
      </a:defRPr>
    </a:lvl1pPr>
    <a:lvl2pPr indent="228600" defTabSz="457200">
      <a:defRPr sz="1200">
        <a:latin typeface="Helvetica"/>
        <a:ea typeface="Helvetica"/>
        <a:cs typeface="Helvetica"/>
        <a:sym typeface="Helvetica"/>
      </a:defRPr>
    </a:lvl2pPr>
    <a:lvl3pPr indent="457200" defTabSz="457200">
      <a:defRPr sz="1200">
        <a:latin typeface="Helvetica"/>
        <a:ea typeface="Helvetica"/>
        <a:cs typeface="Helvetica"/>
        <a:sym typeface="Helvetica"/>
      </a:defRPr>
    </a:lvl3pPr>
    <a:lvl4pPr indent="685800" defTabSz="457200">
      <a:defRPr sz="1200">
        <a:latin typeface="Helvetica"/>
        <a:ea typeface="Helvetica"/>
        <a:cs typeface="Helvetica"/>
        <a:sym typeface="Helvetica"/>
      </a:defRPr>
    </a:lvl4pPr>
    <a:lvl5pPr indent="914400" defTabSz="457200">
      <a:defRPr sz="1200">
        <a:latin typeface="Helvetica"/>
        <a:ea typeface="Helvetica"/>
        <a:cs typeface="Helvetica"/>
        <a:sym typeface="Helvetica"/>
      </a:defRPr>
    </a:lvl5pPr>
    <a:lvl6pPr indent="1143000" defTabSz="457200">
      <a:defRPr sz="1200">
        <a:latin typeface="Helvetica"/>
        <a:ea typeface="Helvetica"/>
        <a:cs typeface="Helvetica"/>
        <a:sym typeface="Helvetica"/>
      </a:defRPr>
    </a:lvl6pPr>
    <a:lvl7pPr indent="1371600" defTabSz="457200">
      <a:defRPr sz="1200">
        <a:latin typeface="Helvetica"/>
        <a:ea typeface="Helvetica"/>
        <a:cs typeface="Helvetica"/>
        <a:sym typeface="Helvetica"/>
      </a:defRPr>
    </a:lvl7pPr>
    <a:lvl8pPr indent="1600200" defTabSz="457200">
      <a:defRPr sz="1200">
        <a:latin typeface="Helvetica"/>
        <a:ea typeface="Helvetica"/>
        <a:cs typeface="Helvetica"/>
        <a:sym typeface="Helvetica"/>
      </a:defRPr>
    </a:lvl8pPr>
    <a:lvl9pPr indent="1828800" defTabSz="457200">
      <a:defRPr sz="1200">
        <a:latin typeface="Helvetica"/>
        <a:ea typeface="Helvetica"/>
        <a:cs typeface="Helvetica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0E0A"/>
    <a:srgbClr val="BD1C0A"/>
    <a:srgbClr val="ED260F"/>
    <a:srgbClr val="063C8B"/>
    <a:srgbClr val="275CC3"/>
    <a:srgbClr val="146DFF"/>
    <a:srgbClr val="104CFF"/>
    <a:srgbClr val="1257FF"/>
    <a:srgbClr val="FFEC1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3C0FC">
              <a:alpha val="26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497FC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EA5CB">
              <a:alpha val="25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308B16">
              <a:alpha val="35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2D7132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8B16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8B16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BF630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F2428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C8D8F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Row>
  </a:tblStyle>
  <a:tblStyle styleId="{D51ADE6A-740E-44AE-83CC-AE7238B6C88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FF1F3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Row>
  </a:tblStyle>
  <a:tblStyle styleId="{4A9BC294-FFE2-49D5-8D69-9E1BD2C41BD5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C8D8F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Row>
  </a:tblStyle>
  <a:tblStyle styleId="{BBFC77FB-9ED0-4EC9-95AA-A1379042E648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5F7579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>
          <a:latin typeface="Gill Sans Light"/>
          <a:ea typeface="Gill Sans Light"/>
          <a:cs typeface="Gill Sans Light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3"/>
          </a:solidFill>
        </a:fill>
      </a:tcStyle>
    </a:firstCol>
    <a:lastRow>
      <a:tcTxStyle b="off" i="off">
        <a:font>
          <a:latin typeface="Gill Sans Light"/>
          <a:ea typeface="Gill Sans Light"/>
          <a:cs typeface="Gill Sans Light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lastRow>
    <a:firstRow>
      <a:tcTxStyle b="off" i="off">
        <a:font>
          <a:latin typeface="Gill Sans Light"/>
          <a:ea typeface="Gill Sans Light"/>
          <a:cs typeface="Gill Sans Light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5" autoAdjust="0"/>
    <p:restoredTop sz="81115" autoAdjust="0"/>
  </p:normalViewPr>
  <p:slideViewPr>
    <p:cSldViewPr snapToGrid="0" snapToObjects="1" showGuides="1">
      <p:cViewPr varScale="1">
        <p:scale>
          <a:sx n="51" d="100"/>
          <a:sy n="51" d="100"/>
        </p:scale>
        <p:origin x="-2024" y="-120"/>
      </p:cViewPr>
      <p:guideLst>
        <p:guide orient="horz" pos="132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notesMaster" Target="notesMasters/notesMaster1.xml"/><Relationship Id="rId64" Type="http://schemas.openxmlformats.org/officeDocument/2006/relationships/handoutMaster" Target="handoutMasters/handoutMaster1.xml"/><Relationship Id="rId65" Type="http://schemas.openxmlformats.org/officeDocument/2006/relationships/printerSettings" Target="printerSettings/printerSettings1.bin"/><Relationship Id="rId66" Type="http://schemas.openxmlformats.org/officeDocument/2006/relationships/presProps" Target="presProps.xml"/><Relationship Id="rId67" Type="http://schemas.openxmlformats.org/officeDocument/2006/relationships/viewProps" Target="viewProps.xml"/><Relationship Id="rId68" Type="http://schemas.openxmlformats.org/officeDocument/2006/relationships/theme" Target="theme/theme1.xml"/><Relationship Id="rId69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A96580-13E5-9741-B7EC-53B9B8D66328}" type="datetimeFigureOut">
              <a:rPr lang="en-US" smtClean="0">
                <a:latin typeface="Georgia"/>
                <a:ea typeface="Georgia"/>
                <a:cs typeface="Georgia"/>
              </a:rPr>
              <a:t>12.07.16</a:t>
            </a:fld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DCAF50-2C93-8A45-8328-F14BC2E0D23B}" type="slidenum">
              <a:rPr lang="en-US" smtClean="0">
                <a:latin typeface="Georgia"/>
                <a:ea typeface="Georgia"/>
                <a:cs typeface="Georgia"/>
              </a:rPr>
              <a:t>‹#›</a:t>
            </a:fld>
            <a:endParaRPr lang="en-US" dirty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3078033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3718037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defTabSz="58420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010692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49712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139641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351644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1644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755444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378537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21540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326661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970160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619968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780896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47974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302762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79888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302762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3027627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2730549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226033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050147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6949437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977967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6860100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2656736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2656736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3012470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0638145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952225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384127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5241676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9822133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07379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9608806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5654532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81422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2724395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1185245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1547110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1611104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450724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385062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  <a:lvl2pPr marL="0" indent="0" algn="ctr">
              <a:spcBef>
                <a:spcPts val="0"/>
              </a:spcBef>
              <a:buSzTx/>
              <a:buNone/>
              <a:defRPr sz="3600"/>
            </a:lvl2pPr>
            <a:lvl3pPr marL="0" indent="0" algn="ctr">
              <a:spcBef>
                <a:spcPts val="0"/>
              </a:spcBef>
              <a:buSzTx/>
              <a:buNone/>
              <a:defRPr sz="3600"/>
            </a:lvl3pPr>
            <a:lvl4pPr marL="0" indent="0" algn="ctr">
              <a:spcBef>
                <a:spcPts val="0"/>
              </a:spcBef>
              <a:buSzTx/>
              <a:buNone/>
              <a:defRPr sz="3600"/>
            </a:lvl4pPr>
            <a:lvl5pPr marL="0" indent="0" algn="ctr">
              <a:spcBef>
                <a:spcPts val="0"/>
              </a:spcBef>
              <a:buSzTx/>
              <a:buNone/>
              <a:defRPr sz="36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Five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xfrm>
            <a:off x="635000" y="15240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9" name="Shape 29"/>
          <p:cNvSpPr>
            <a:spLocks noGrp="1"/>
          </p:cNvSpPr>
          <p:nvPr>
            <p:ph type="body" idx="1"/>
          </p:nvPr>
        </p:nvSpPr>
        <p:spPr>
          <a:xfrm>
            <a:off x="635000" y="49022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5" name="Shape 35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8" name="Shape 38"/>
          <p:cNvSpPr>
            <a:spLocks noGrp="1"/>
          </p:cNvSpPr>
          <p:nvPr>
            <p:ph type="body" idx="1"/>
          </p:nvPr>
        </p:nvSpPr>
        <p:spPr>
          <a:xfrm>
            <a:off x="7772400" y="2768600"/>
            <a:ext cx="39624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303251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Five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523240" anchor="t"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>
            <a:spLocks noGrp="1"/>
          </p:cNvSpPr>
          <p:nvPr>
            <p:ph type="title"/>
          </p:nvPr>
        </p:nvSpPr>
        <p:spPr>
          <a:xfrm>
            <a:off x="1270000" y="2971800"/>
            <a:ext cx="10464800" cy="3810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>
            <a:spLocks noGrp="1"/>
          </p:cNvSpPr>
          <p:nvPr>
            <p:ph type="title"/>
          </p:nvPr>
        </p:nvSpPr>
        <p:spPr>
          <a:xfrm>
            <a:off x="635000" y="15240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6" name="Shape 26"/>
          <p:cNvSpPr>
            <a:spLocks noGrp="1"/>
          </p:cNvSpPr>
          <p:nvPr>
            <p:ph type="body" idx="1"/>
          </p:nvPr>
        </p:nvSpPr>
        <p:spPr>
          <a:xfrm>
            <a:off x="635000" y="49022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 dirty="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FFFFFF"/>
                </a:solidFill>
              </a:rPr>
              <a:t>Body Level Five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7" r:id="rId16"/>
    <p:sldLayoutId id="2147483670" r:id="rId17"/>
  </p:sldLayoutIdLst>
  <p:transition xmlns:p14="http://schemas.microsoft.com/office/powerpoint/2010/main" spd="med"/>
  <p:hf hdr="0" ftr="0" dt="0"/>
  <p:txStyles>
    <p:titleStyle>
      <a:lvl1pPr algn="ctr" defTabSz="584200">
        <a:defRPr sz="8400">
          <a:solidFill>
            <a:srgbClr val="FFFFFF"/>
          </a:solidFill>
          <a:latin typeface="Georgia"/>
          <a:ea typeface="Georgia"/>
          <a:cs typeface="Georgia"/>
          <a:sym typeface="Gill Sans"/>
        </a:defRPr>
      </a:lvl1pPr>
      <a:lvl2pPr indent="2286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2pPr>
      <a:lvl3pPr indent="4572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3pPr>
      <a:lvl4pPr indent="6858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4pPr>
      <a:lvl5pPr indent="9144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5pPr>
      <a:lvl6pPr indent="11430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6pPr>
      <a:lvl7pPr indent="13716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7pPr>
      <a:lvl8pPr indent="16002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8pPr>
      <a:lvl9pPr indent="18288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9pPr>
    </p:titleStyle>
    <p:bodyStyle>
      <a:lvl1pPr marL="8890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Georgia"/>
          <a:ea typeface="Georgia"/>
          <a:cs typeface="Georgia"/>
          <a:sym typeface="Gill Sans"/>
        </a:defRPr>
      </a:lvl1pPr>
      <a:lvl2pPr marL="13335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Georgia"/>
          <a:ea typeface="Georgia"/>
          <a:cs typeface="Georgia"/>
          <a:sym typeface="Gill Sans"/>
        </a:defRPr>
      </a:lvl2pPr>
      <a:lvl3pPr marL="17780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Georgia"/>
          <a:ea typeface="Georgia"/>
          <a:cs typeface="Georgia"/>
          <a:sym typeface="Gill Sans"/>
        </a:defRPr>
      </a:lvl3pPr>
      <a:lvl4pPr marL="22225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Georgia"/>
          <a:ea typeface="Georgia"/>
          <a:cs typeface="Georgia"/>
          <a:sym typeface="Gill Sans"/>
        </a:defRPr>
      </a:lvl4pPr>
      <a:lvl5pPr marL="26670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Georgia"/>
          <a:ea typeface="Georgia"/>
          <a:cs typeface="Georgia"/>
          <a:sym typeface="Gill Sans"/>
        </a:defRPr>
      </a:lvl5pPr>
      <a:lvl6pPr marL="30226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6pPr>
      <a:lvl7pPr marL="33782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7pPr>
      <a:lvl8pPr marL="37338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8pPr>
      <a:lvl9pPr marL="40894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4" Type="http://schemas.openxmlformats.org/officeDocument/2006/relationships/image" Target="../media/image11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png"/><Relationship Id="rId5" Type="http://schemas.openxmlformats.org/officeDocument/2006/relationships/image" Target="../media/image14.jpe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4" Type="http://schemas.openxmlformats.org/officeDocument/2006/relationships/notesSlide" Target="../notesSlides/notesSlide16.xml"/><Relationship Id="rId5" Type="http://schemas.openxmlformats.org/officeDocument/2006/relationships/image" Target="../media/image19.png"/><Relationship Id="rId1" Type="http://schemas.microsoft.com/office/2007/relationships/media" Target="../media/media2.mp4"/><Relationship Id="rId2" Type="http://schemas.openxmlformats.org/officeDocument/2006/relationships/video" Target="../media/media2.mp4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0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4" Type="http://schemas.openxmlformats.org/officeDocument/2006/relationships/notesSlide" Target="../notesSlides/notesSlide18.xml"/><Relationship Id="rId5" Type="http://schemas.openxmlformats.org/officeDocument/2006/relationships/image" Target="../media/image21.jp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1" Type="http://schemas.microsoft.com/office/2007/relationships/media" Target="../media/media3.mp4"/><Relationship Id="rId2" Type="http://schemas.openxmlformats.org/officeDocument/2006/relationships/video" Target="../media/media3.mp4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4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14.jpe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29.jp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0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1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1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1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5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1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6.jp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7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4" Type="http://schemas.openxmlformats.org/officeDocument/2006/relationships/image" Target="../media/image39.png"/><Relationship Id="rId5" Type="http://schemas.openxmlformats.org/officeDocument/2006/relationships/image" Target="../media/image40.jp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4" Type="http://schemas.openxmlformats.org/officeDocument/2006/relationships/image" Target="../media/image43.jpg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41.jp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44.jp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4" Type="http://schemas.openxmlformats.org/officeDocument/2006/relationships/image" Target="../media/image46.jp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47.jp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48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31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0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5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54.gi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microsoft.com/office/2007/relationships/hdphoto" Target="../media/hdphoto1.wdp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2.jp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56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57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58.jpg"/><Relationship Id="rId3" Type="http://schemas.openxmlformats.org/officeDocument/2006/relationships/image" Target="../media/image59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58.jp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31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60.jp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61.jp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62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3456695" y="661183"/>
            <a:ext cx="6091411" cy="2718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en-US" sz="96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Cosmology</a:t>
            </a:r>
          </a:p>
          <a:p>
            <a:pPr lvl="0" algn="ctr" defTabSz="584200">
              <a:defRPr sz="1800"/>
            </a:pPr>
            <a:endParaRPr sz="42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  <a:p>
            <a:pPr lvl="0" algn="ctr" defTabSz="584200">
              <a:defRPr sz="1800"/>
            </a:pP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A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short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introduction</a:t>
            </a:r>
            <a:endParaRPr sz="32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  <p:sp>
        <p:nvSpPr>
          <p:cNvPr id="53" name="Shape 53"/>
          <p:cNvSpPr/>
          <p:nvPr/>
        </p:nvSpPr>
        <p:spPr>
          <a:xfrm>
            <a:off x="5228160" y="4256117"/>
            <a:ext cx="2548480" cy="12413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37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Sarah Aretz</a:t>
            </a:r>
            <a:endParaRPr sz="37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  <a:p>
            <a:pPr lvl="0" algn="ctr" defTabSz="584200">
              <a:defRPr sz="1800"/>
            </a:pPr>
            <a:r>
              <a:rPr sz="37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CERN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3691"/>
            <a:ext cx="13004800" cy="1625600"/>
          </a:xfrm>
        </p:spPr>
        <p:txBody>
          <a:bodyPr/>
          <a:lstStyle/>
          <a:p>
            <a:r>
              <a:rPr lang="en-US" sz="5400" noProof="0" dirty="0" smtClean="0"/>
              <a:t>Our Milky </a:t>
            </a:r>
            <a:r>
              <a:rPr lang="en-US" sz="5400" dirty="0"/>
              <a:t>W</a:t>
            </a:r>
            <a:r>
              <a:rPr lang="en-US" sz="5400" noProof="0" dirty="0" smtClean="0"/>
              <a:t>ay:</a:t>
            </a:r>
            <a:br>
              <a:rPr lang="en-US" sz="5400" noProof="0" dirty="0" smtClean="0"/>
            </a:br>
            <a:r>
              <a:rPr lang="en-US" sz="5200" noProof="0" dirty="0" smtClean="0"/>
              <a:t>10</a:t>
            </a:r>
            <a:r>
              <a:rPr lang="en-US" sz="5200" baseline="30000" noProof="0" dirty="0" smtClean="0"/>
              <a:t>18</a:t>
            </a:r>
            <a:r>
              <a:rPr lang="en-US" sz="5200" noProof="0" dirty="0" smtClean="0"/>
              <a:t> km = 100000 light years in diameter</a:t>
            </a:r>
            <a:endParaRPr lang="en-US" sz="5200" noProof="0" dirty="0"/>
          </a:p>
        </p:txBody>
      </p:sp>
      <p:pic>
        <p:nvPicPr>
          <p:cNvPr id="12" name="Picture 11" descr="Milchstraß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81" y="3117999"/>
            <a:ext cx="12536364" cy="524718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3498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1" y="439370"/>
            <a:ext cx="12036438" cy="1625600"/>
          </a:xfrm>
        </p:spPr>
        <p:txBody>
          <a:bodyPr/>
          <a:lstStyle/>
          <a:p>
            <a:r>
              <a:rPr lang="en-US" sz="5400" noProof="0" dirty="0" smtClean="0"/>
              <a:t>Andromeda Galaxy:</a:t>
            </a:r>
            <a:br>
              <a:rPr lang="en-US" sz="5400" noProof="0" dirty="0" smtClean="0"/>
            </a:br>
            <a:r>
              <a:rPr lang="en-US" sz="5400" noProof="0" dirty="0" smtClean="0"/>
              <a:t>2.5 million light years distance</a:t>
            </a:r>
            <a:endParaRPr lang="en-US" sz="5400" noProof="0" dirty="0"/>
          </a:p>
        </p:txBody>
      </p:sp>
      <p:pic>
        <p:nvPicPr>
          <p:cNvPr id="3" name="Picture 2" descr="Andromedagalaxi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303" y="2376480"/>
            <a:ext cx="11234193" cy="737712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22191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kaleGruppe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70" b="7928"/>
          <a:stretch/>
        </p:blipFill>
        <p:spPr>
          <a:xfrm>
            <a:off x="1607665" y="1827553"/>
            <a:ext cx="9789470" cy="79884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84181" y="195148"/>
            <a:ext cx="12036438" cy="1625600"/>
          </a:xfrm>
        </p:spPr>
        <p:txBody>
          <a:bodyPr/>
          <a:lstStyle/>
          <a:p>
            <a:r>
              <a:rPr lang="en-US" sz="5400" noProof="0" dirty="0" smtClean="0"/>
              <a:t>Local Group:</a:t>
            </a:r>
            <a:br>
              <a:rPr lang="en-US" sz="5400" noProof="0" dirty="0" smtClean="0"/>
            </a:br>
            <a:r>
              <a:rPr lang="en-US" sz="5400" noProof="0" dirty="0" smtClean="0"/>
              <a:t>8 million light years in diameter</a:t>
            </a:r>
            <a:endParaRPr lang="en-US" sz="5400" noProof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5400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irgo Superhauf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7772"/>
            <a:ext cx="13004800" cy="77680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1" y="439370"/>
            <a:ext cx="12036438" cy="1625600"/>
          </a:xfrm>
        </p:spPr>
        <p:txBody>
          <a:bodyPr/>
          <a:lstStyle/>
          <a:p>
            <a:r>
              <a:rPr lang="en-US" sz="5400" noProof="0" dirty="0" smtClean="0"/>
              <a:t>Virgo </a:t>
            </a:r>
            <a:r>
              <a:rPr lang="en-US" sz="5400" dirty="0" err="1"/>
              <a:t>S</a:t>
            </a:r>
            <a:r>
              <a:rPr lang="en-US" sz="5400" noProof="0" dirty="0" err="1" smtClean="0"/>
              <a:t>upercluster</a:t>
            </a:r>
            <a:r>
              <a:rPr lang="en-US" sz="5400" noProof="0" dirty="0" smtClean="0"/>
              <a:t>: </a:t>
            </a:r>
            <a:r>
              <a:rPr lang="en-US" sz="5400"/>
              <a:t>≈</a:t>
            </a:r>
            <a:r>
              <a:rPr lang="en-US" sz="5400" noProof="0" smtClean="0"/>
              <a:t>130 </a:t>
            </a:r>
            <a:r>
              <a:rPr lang="en-US" sz="5400" noProof="0" dirty="0" smtClean="0"/>
              <a:t>million light years in diameter</a:t>
            </a:r>
            <a:endParaRPr lang="en-US" sz="5400" noProof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9799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ubble_Extreme_Deep_Field_(full_resolution).tif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303" y="24691"/>
            <a:ext cx="11152194" cy="97289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1" y="6640"/>
            <a:ext cx="12036438" cy="1275523"/>
          </a:xfrm>
        </p:spPr>
        <p:txBody>
          <a:bodyPr/>
          <a:lstStyle/>
          <a:p>
            <a:r>
              <a:rPr lang="en-US" sz="5400" noProof="0" smtClean="0"/>
              <a:t>Hubble Extreme Deep Field</a:t>
            </a:r>
            <a:endParaRPr lang="en-US" sz="5400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4742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ize_of_Universe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1219200"/>
            <a:ext cx="13004800" cy="73152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3240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4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2524703" y="600953"/>
            <a:ext cx="7955403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Dynamics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of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the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Universe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06190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ubble.mtwils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673" y="1755867"/>
            <a:ext cx="5043677" cy="6245133"/>
          </a:xfrm>
          <a:prstGeom prst="rect">
            <a:avLst/>
          </a:prstGeom>
        </p:spPr>
      </p:pic>
      <p:pic>
        <p:nvPicPr>
          <p:cNvPr id="114" name="dropped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95400" y="1752600"/>
            <a:ext cx="4183766" cy="6248400"/>
          </a:xfrm>
          <a:prstGeom prst="rect">
            <a:avLst/>
          </a:prstGeom>
          <a:ln w="12700">
            <a:miter lim="400000"/>
          </a:ln>
        </p:spPr>
      </p:pic>
      <p:sp>
        <p:nvSpPr>
          <p:cNvPr id="115" name="Shape 115"/>
          <p:cNvSpPr/>
          <p:nvPr/>
        </p:nvSpPr>
        <p:spPr>
          <a:xfrm>
            <a:off x="2095500" y="8346902"/>
            <a:ext cx="2599670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marL="444500" lvl="0" indent="-444500" defTabSz="584200">
              <a:defRPr sz="1800"/>
            </a:pPr>
            <a:r>
              <a:rPr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Edwin Hubble </a:t>
            </a:r>
          </a:p>
          <a:p>
            <a:pPr marL="444500" lvl="0" indent="-444500" defTabSz="584200">
              <a:defRPr sz="1800"/>
            </a:pPr>
            <a:r>
              <a:rPr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Mt. Palomar </a:t>
            </a: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telescope</a:t>
            </a:r>
            <a:endParaRPr sz="2000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116" name="Shape 116"/>
          <p:cNvSpPr/>
          <p:nvPr/>
        </p:nvSpPr>
        <p:spPr>
          <a:xfrm>
            <a:off x="-12700" y="-38100"/>
            <a:ext cx="13017500" cy="1206500"/>
          </a:xfrm>
          <a:prstGeom prst="rect">
            <a:avLst/>
          </a:prstGeom>
          <a:blipFill>
            <a:blip r:embed="rId5"/>
          </a:blipFill>
          <a:ln w="25400">
            <a:miter lim="400000"/>
          </a:ln>
        </p:spPr>
        <p:txBody>
          <a:bodyPr lIns="38100" tIns="38100" rIns="38100" bIns="38100" anchor="ctr"/>
          <a:lstStyle/>
          <a:p>
            <a:pPr lvl="0" algn="ctr" defTabSz="584200">
              <a:defRPr sz="24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endParaRPr/>
          </a:p>
        </p:txBody>
      </p:sp>
      <p:sp>
        <p:nvSpPr>
          <p:cNvPr id="117" name="Shape 117"/>
          <p:cNvSpPr/>
          <p:nvPr/>
        </p:nvSpPr>
        <p:spPr>
          <a:xfrm>
            <a:off x="1681186" y="208996"/>
            <a:ext cx="9114374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 defTabSz="584200">
              <a:defRPr sz="40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The 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Universe</a:t>
            </a: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is</a:t>
            </a: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bigger</a:t>
            </a: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than</a:t>
            </a: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we</a:t>
            </a: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thought</a:t>
            </a: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!</a:t>
            </a:r>
            <a:endParaRPr sz="4000" dirty="0">
              <a:solidFill>
                <a:srgbClr val="FF2600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118" name="Shape 118"/>
          <p:cNvSpPr/>
          <p:nvPr/>
        </p:nvSpPr>
        <p:spPr>
          <a:xfrm>
            <a:off x="12038497" y="681251"/>
            <a:ext cx="674814" cy="4154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 defTabSz="584200">
              <a:defRPr sz="22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2200" dirty="0">
                <a:latin typeface="Georgia"/>
                <a:ea typeface="Georgia"/>
                <a:cs typeface="Georgia"/>
              </a:rPr>
              <a:t>1924</a:t>
            </a:r>
          </a:p>
        </p:txBody>
      </p:sp>
      <p:sp>
        <p:nvSpPr>
          <p:cNvPr id="9" name="Shape 115"/>
          <p:cNvSpPr/>
          <p:nvPr/>
        </p:nvSpPr>
        <p:spPr>
          <a:xfrm>
            <a:off x="7340672" y="8345414"/>
            <a:ext cx="5043677" cy="10002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marL="444500" lvl="0" indent="-444500" defTabSz="584200">
              <a:defRPr sz="1800"/>
            </a:pP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Observation </a:t>
            </a: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of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„</a:t>
            </a: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nebulas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“</a:t>
            </a:r>
          </a:p>
          <a:p>
            <a:pPr marL="444500" lvl="0" indent="-444500" defTabSz="584200">
              <a:defRPr sz="1800"/>
            </a:pP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Proof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of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existence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of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galaxies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outside </a:t>
            </a: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</a:t>
            </a:r>
            <a:endParaRPr lang="de-DE" sz="2000" dirty="0" smtClean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  <a:p>
            <a:pPr marL="444500" lvl="0" indent="-444500" defTabSz="584200">
              <a:defRPr sz="1800"/>
            </a:pP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Milky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Way</a:t>
            </a:r>
            <a:endParaRPr sz="2000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1" y="6640"/>
            <a:ext cx="12036438" cy="1275523"/>
          </a:xfrm>
        </p:spPr>
        <p:txBody>
          <a:bodyPr/>
          <a:lstStyle/>
          <a:p>
            <a:r>
              <a:rPr lang="en-US" sz="5400" noProof="0" dirty="0" smtClean="0"/>
              <a:t>Measuring of the Redshift</a:t>
            </a:r>
            <a:endParaRPr lang="en-US" sz="5400" noProof="0" dirty="0"/>
          </a:p>
        </p:txBody>
      </p:sp>
      <p:pic>
        <p:nvPicPr>
          <p:cNvPr id="4" name="Picture 3" descr="Prisma Spektru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38" y="4282162"/>
            <a:ext cx="4231794" cy="3110369"/>
          </a:xfrm>
          <a:prstGeom prst="rect">
            <a:avLst/>
          </a:prstGeom>
        </p:spPr>
      </p:pic>
      <p:pic>
        <p:nvPicPr>
          <p:cNvPr id="5" name="Content Placeholder 3" descr="spectra_redshift.jpg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5" r="10395" b="8972"/>
          <a:stretch/>
        </p:blipFill>
        <p:spPr>
          <a:xfrm>
            <a:off x="5537200" y="3086101"/>
            <a:ext cx="7214748" cy="5422900"/>
          </a:xfrm>
        </p:spPr>
      </p:pic>
      <p:sp>
        <p:nvSpPr>
          <p:cNvPr id="7" name="Content Placeholder 9"/>
          <p:cNvSpPr txBox="1">
            <a:spLocks/>
          </p:cNvSpPr>
          <p:nvPr/>
        </p:nvSpPr>
        <p:spPr>
          <a:xfrm>
            <a:off x="10331283" y="3568893"/>
            <a:ext cx="2036936" cy="672997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i</a:t>
            </a: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n the lab</a:t>
            </a:r>
          </a:p>
        </p:txBody>
      </p:sp>
      <p:sp>
        <p:nvSpPr>
          <p:cNvPr id="8" name="Content Placeholder 9"/>
          <p:cNvSpPr txBox="1">
            <a:spLocks/>
          </p:cNvSpPr>
          <p:nvPr/>
        </p:nvSpPr>
        <p:spPr>
          <a:xfrm>
            <a:off x="7781857" y="2124704"/>
            <a:ext cx="3210739" cy="6557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Emission lines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7352540" y="2780475"/>
            <a:ext cx="559560" cy="832772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7587046" y="2780475"/>
            <a:ext cx="972754" cy="832772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8980393" y="2780475"/>
            <a:ext cx="86588" cy="666237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Content Placeholder 9"/>
          <p:cNvSpPr txBox="1">
            <a:spLocks/>
          </p:cNvSpPr>
          <p:nvPr/>
        </p:nvSpPr>
        <p:spPr>
          <a:xfrm>
            <a:off x="6968189" y="8683563"/>
            <a:ext cx="4024408" cy="632645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Wavelength [</a:t>
            </a:r>
            <a:r>
              <a:rPr lang="en-US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Å</a:t>
            </a: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]</a:t>
            </a:r>
          </a:p>
        </p:txBody>
      </p:sp>
      <p:sp>
        <p:nvSpPr>
          <p:cNvPr id="16" name="Content Placeholder 9"/>
          <p:cNvSpPr txBox="1">
            <a:spLocks/>
          </p:cNvSpPr>
          <p:nvPr/>
        </p:nvSpPr>
        <p:spPr>
          <a:xfrm>
            <a:off x="910083" y="3586120"/>
            <a:ext cx="3293618" cy="6557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Spectroscopy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6896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oppler.jpg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274" t="6510" r="-1011" b="11023"/>
          <a:stretch/>
        </p:blipFill>
        <p:spPr>
          <a:xfrm>
            <a:off x="2159000" y="2312987"/>
            <a:ext cx="8686800" cy="5130801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8450" y="274637"/>
            <a:ext cx="12407900" cy="1510451"/>
          </a:xfrm>
        </p:spPr>
        <p:txBody>
          <a:bodyPr>
            <a:noAutofit/>
          </a:bodyPr>
          <a:lstStyle/>
          <a:p>
            <a:r>
              <a:rPr lang="en-US" sz="5400" noProof="0" dirty="0" smtClean="0"/>
              <a:t>Cosmological Redshift vs.</a:t>
            </a:r>
            <a:br>
              <a:rPr lang="en-US" sz="5400" noProof="0" dirty="0" smtClean="0"/>
            </a:br>
            <a:r>
              <a:rPr lang="en-US" sz="5400" noProof="0" dirty="0" smtClean="0"/>
              <a:t>Doppler Effect</a:t>
            </a:r>
            <a:endParaRPr lang="en-US" sz="5400" noProof="0" dirty="0"/>
          </a:p>
        </p:txBody>
      </p:sp>
      <p:sp>
        <p:nvSpPr>
          <p:cNvPr id="6" name="Content Placeholder 9"/>
          <p:cNvSpPr txBox="1">
            <a:spLocks/>
          </p:cNvSpPr>
          <p:nvPr/>
        </p:nvSpPr>
        <p:spPr>
          <a:xfrm>
            <a:off x="0" y="8074713"/>
            <a:ext cx="13004800" cy="835867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6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 cosmological redshift is comparable with a redshift caused by a relative movement of source and observer</a:t>
            </a:r>
            <a:endParaRPr lang="en-US" dirty="0" smtClean="0">
              <a:latin typeface="Georgia"/>
              <a:ea typeface="Georgia"/>
              <a:cs typeface="Georgi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6739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2002963" y="600953"/>
            <a:ext cx="8998883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What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is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cosmology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all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about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?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387600" y="1534542"/>
            <a:ext cx="8229600" cy="407553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889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13335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1778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22225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2667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marL="30226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marL="33782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marL="37338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marL="40894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marL="0" indent="0" algn="ctr">
              <a:buFontTx/>
              <a:buNone/>
            </a:pPr>
            <a:endParaRPr lang="en-US" i="1" dirty="0" smtClean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  <a:p>
            <a:pPr marL="0" indent="0" algn="ctr">
              <a:buFontTx/>
              <a:buNone/>
            </a:pPr>
            <a:r>
              <a:rPr lang="el-GR" i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Κοσμολογία</a:t>
            </a:r>
            <a:r>
              <a:rPr lang="en-US" i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= study of the world</a:t>
            </a:r>
          </a:p>
          <a:p>
            <a:pPr marL="0" indent="0" algn="ctr">
              <a:buFontTx/>
              <a:buNone/>
            </a:pPr>
            <a:endParaRPr lang="en-US" sz="2400" dirty="0" smtClean="0">
              <a:latin typeface="Georgia"/>
              <a:ea typeface="Georgia"/>
              <a:cs typeface="Georgia"/>
            </a:endParaRPr>
          </a:p>
          <a:p>
            <a:pPr marL="0" indent="0" algn="ctr">
              <a:buFontTx/>
              <a:buNone/>
            </a:pPr>
            <a:r>
              <a:rPr lang="en-US" dirty="0" smtClean="0">
                <a:latin typeface="Georgia"/>
                <a:ea typeface="Georgia"/>
                <a:cs typeface="Georgia"/>
              </a:rPr>
              <a:t>description of the origin, evolution and eventual fate of the Universe by physical laws</a:t>
            </a:r>
            <a:endParaRPr lang="en-US" sz="2400" dirty="0" smtClean="0">
              <a:latin typeface="Georgia"/>
              <a:ea typeface="Georgia"/>
              <a:cs typeface="Georgi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93863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sm_red_shift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68" r="-6368"/>
          <a:stretch>
            <a:fillRect/>
          </a:stretch>
        </p:blipFill>
        <p:spPr>
          <a:xfrm>
            <a:off x="2577176" y="2440266"/>
            <a:ext cx="7850448" cy="4317444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06400" y="274638"/>
            <a:ext cx="12192000" cy="1143000"/>
          </a:xfrm>
        </p:spPr>
        <p:txBody>
          <a:bodyPr/>
          <a:lstStyle/>
          <a:p>
            <a:r>
              <a:rPr lang="en-US" sz="5400" noProof="0" dirty="0" smtClean="0"/>
              <a:t>Cosmological Redshift</a:t>
            </a:r>
            <a:endParaRPr lang="en-US" sz="5400" noProof="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68300" y="7412038"/>
            <a:ext cx="12192000" cy="114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vert="horz" lIns="50800" tIns="50800" rIns="50800" bIns="50800" anchor="ctr"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3200" dirty="0" smtClean="0">
                <a:latin typeface="Georgia"/>
                <a:ea typeface="Georgia"/>
                <a:cs typeface="Georgia"/>
              </a:rPr>
              <a:t>Space itself expands and “stretches” the wavelength of the photons.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2218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06400" y="274638"/>
            <a:ext cx="12192000" cy="1143000"/>
          </a:xfrm>
        </p:spPr>
        <p:txBody>
          <a:bodyPr/>
          <a:lstStyle/>
          <a:p>
            <a:r>
              <a:rPr lang="en-US" sz="5400" noProof="0" dirty="0" smtClean="0"/>
              <a:t>Cosmological Redshift</a:t>
            </a:r>
            <a:endParaRPr lang="en-US" sz="5400" noProof="0" dirty="0"/>
          </a:p>
        </p:txBody>
      </p:sp>
      <p:pic>
        <p:nvPicPr>
          <p:cNvPr id="7" name="Hubbles Law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14206" y="1417639"/>
            <a:ext cx="10576388" cy="7932780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28354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6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2" repeatCount="2000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74" y="2136160"/>
            <a:ext cx="11479051" cy="6716640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759200" y="409576"/>
            <a:ext cx="5486400" cy="1143000"/>
          </a:xfrm>
        </p:spPr>
        <p:txBody>
          <a:bodyPr/>
          <a:lstStyle/>
          <a:p>
            <a:r>
              <a:rPr lang="en-US" sz="5400" noProof="0" dirty="0"/>
              <a:t>D</a:t>
            </a:r>
            <a:r>
              <a:rPr lang="en-US" sz="5400" noProof="0" dirty="0" smtClean="0"/>
              <a:t>istance </a:t>
            </a:r>
            <a:r>
              <a:rPr lang="en-US" sz="5400" dirty="0"/>
              <a:t>L</a:t>
            </a:r>
            <a:r>
              <a:rPr lang="en-US" sz="5400" noProof="0" dirty="0" smtClean="0"/>
              <a:t>adder</a:t>
            </a:r>
            <a:endParaRPr lang="en-US" sz="5400" noProof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7346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NIa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29" y="1612900"/>
            <a:ext cx="7645369" cy="78867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387600" y="257176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noProof="0" dirty="0"/>
              <a:t>T</a:t>
            </a:r>
            <a:r>
              <a:rPr lang="en-US" sz="5400" noProof="0" dirty="0" smtClean="0"/>
              <a:t>ype </a:t>
            </a:r>
            <a:r>
              <a:rPr lang="en-US" sz="5400" noProof="0" dirty="0" err="1" smtClean="0"/>
              <a:t>Ia</a:t>
            </a:r>
            <a:r>
              <a:rPr lang="en-US" sz="5400" noProof="0" dirty="0" smtClean="0"/>
              <a:t> </a:t>
            </a:r>
            <a:r>
              <a:rPr lang="en-US" sz="5400" noProof="0" dirty="0"/>
              <a:t>S</a:t>
            </a:r>
            <a:r>
              <a:rPr lang="en-US" sz="5400" noProof="0" dirty="0" smtClean="0"/>
              <a:t>upernova</a:t>
            </a:r>
            <a:endParaRPr lang="en-US" sz="5400" noProof="0" dirty="0"/>
          </a:p>
        </p:txBody>
      </p:sp>
      <p:pic>
        <p:nvPicPr>
          <p:cNvPr id="6" name="Picture 5" descr="chandrasekhar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7822" y="4878388"/>
            <a:ext cx="2865578" cy="3921867"/>
          </a:xfrm>
          <a:prstGeom prst="rect">
            <a:avLst/>
          </a:prstGeom>
        </p:spPr>
      </p:pic>
      <p:sp>
        <p:nvSpPr>
          <p:cNvPr id="7" name="Content Placeholder 9"/>
          <p:cNvSpPr txBox="1">
            <a:spLocks/>
          </p:cNvSpPr>
          <p:nvPr/>
        </p:nvSpPr>
        <p:spPr>
          <a:xfrm>
            <a:off x="8276892" y="2179392"/>
            <a:ext cx="4502557" cy="1996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Chandrasekhar limit:	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M ≈ 1.4 </a:t>
            </a:r>
            <a:r>
              <a:rPr lang="en-US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M</a:t>
            </a:r>
            <a:r>
              <a:rPr lang="en-US" baseline="-25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sun</a:t>
            </a:r>
            <a:endParaRPr lang="en-US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  <a:p>
            <a:pPr marL="0" indent="0" algn="ctr">
              <a:buNone/>
            </a:pPr>
            <a:endParaRPr lang="en-US" dirty="0" smtClean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9" name="Content Placeholder 9"/>
          <p:cNvSpPr txBox="1">
            <a:spLocks/>
          </p:cNvSpPr>
          <p:nvPr/>
        </p:nvSpPr>
        <p:spPr>
          <a:xfrm>
            <a:off x="4662247" y="1897219"/>
            <a:ext cx="2496609" cy="56434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w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hite dwarf</a:t>
            </a: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  <a:latin typeface="Georgia"/>
              <a:ea typeface="Georgia"/>
              <a:cs typeface="Georgia"/>
            </a:endParaRPr>
          </a:p>
          <a:p>
            <a:pPr marL="0" indent="0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910552" y="2461565"/>
            <a:ext cx="0" cy="743947"/>
          </a:xfrm>
          <a:prstGeom prst="straightConnector1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3" name="Supernova Type 1a_short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2676" y="1760136"/>
            <a:ext cx="12779449" cy="718844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1967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61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11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andardkerz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37257"/>
            <a:ext cx="13004800" cy="7316343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460376"/>
            <a:ext cx="13004800" cy="1143000"/>
          </a:xfrm>
        </p:spPr>
        <p:txBody>
          <a:bodyPr>
            <a:normAutofit/>
          </a:bodyPr>
          <a:lstStyle/>
          <a:p>
            <a:r>
              <a:rPr lang="en-US" sz="5400" noProof="0" dirty="0"/>
              <a:t>S</a:t>
            </a:r>
            <a:r>
              <a:rPr lang="en-US" sz="5400" noProof="0" dirty="0" smtClean="0"/>
              <a:t>tandard </a:t>
            </a:r>
            <a:r>
              <a:rPr lang="en-US" sz="5400" dirty="0"/>
              <a:t>C</a:t>
            </a:r>
            <a:r>
              <a:rPr lang="en-US" sz="5400" noProof="0" dirty="0" err="1" smtClean="0"/>
              <a:t>andles</a:t>
            </a:r>
            <a:r>
              <a:rPr lang="en-US" sz="5400" noProof="0" dirty="0" smtClean="0"/>
              <a:t> and Brightness</a:t>
            </a:r>
            <a:endParaRPr lang="en-US" sz="540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71565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0" descr="snpic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9" b="1859"/>
          <a:stretch>
            <a:fillRect/>
          </a:stretch>
        </p:blipFill>
        <p:spPr>
          <a:xfrm>
            <a:off x="987473" y="1858090"/>
            <a:ext cx="11029854" cy="6065995"/>
          </a:xfr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257176"/>
            <a:ext cx="13004800" cy="1143000"/>
          </a:xfrm>
        </p:spPr>
        <p:txBody>
          <a:bodyPr>
            <a:normAutofit/>
          </a:bodyPr>
          <a:lstStyle/>
          <a:p>
            <a:r>
              <a:rPr lang="en-US" sz="5400" noProof="0" dirty="0"/>
              <a:t>E</a:t>
            </a:r>
            <a:r>
              <a:rPr lang="en-US" sz="5400" noProof="0" dirty="0" smtClean="0"/>
              <a:t>xample of a Supernova from 2011</a:t>
            </a:r>
            <a:endParaRPr lang="en-US" sz="5400" noProof="0" dirty="0"/>
          </a:p>
        </p:txBody>
      </p:sp>
      <p:sp>
        <p:nvSpPr>
          <p:cNvPr id="4" name="Content Placeholder 9"/>
          <p:cNvSpPr txBox="1">
            <a:spLocks/>
          </p:cNvSpPr>
          <p:nvPr/>
        </p:nvSpPr>
        <p:spPr>
          <a:xfrm>
            <a:off x="752458" y="8241702"/>
            <a:ext cx="11499884" cy="9848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Supernovae can temporarily release as much energy</a:t>
            </a:r>
            <a:b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</a:b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as a whole galaxy!</a:t>
            </a:r>
          </a:p>
          <a:p>
            <a:pPr marL="0" indent="0" algn="ctr">
              <a:buNone/>
            </a:pPr>
            <a:endParaRPr lang="en-US" dirty="0">
              <a:latin typeface="Georgia"/>
              <a:ea typeface="Georgia"/>
              <a:cs typeface="Georgia"/>
            </a:endParaRPr>
          </a:p>
          <a:p>
            <a:pPr marL="0" indent="0" algn="ctr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5379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dropped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22707" y="1549520"/>
            <a:ext cx="4152901" cy="2289150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Shape 131"/>
          <p:cNvSpPr/>
          <p:nvPr/>
        </p:nvSpPr>
        <p:spPr>
          <a:xfrm>
            <a:off x="-12700" y="-38100"/>
            <a:ext cx="13017500" cy="1206500"/>
          </a:xfrm>
          <a:prstGeom prst="rect">
            <a:avLst/>
          </a:prstGeom>
          <a:blipFill>
            <a:blip r:embed="rId4"/>
          </a:blipFill>
          <a:ln w="25400">
            <a:miter lim="400000"/>
          </a:ln>
        </p:spPr>
        <p:txBody>
          <a:bodyPr lIns="38100" tIns="38100" rIns="38100" bIns="38100" anchor="ctr"/>
          <a:lstStyle/>
          <a:p>
            <a:pPr lvl="0" algn="ctr" defTabSz="584200">
              <a:defRPr sz="24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endParaRPr/>
          </a:p>
        </p:txBody>
      </p:sp>
      <p:sp>
        <p:nvSpPr>
          <p:cNvPr id="132" name="Shape 132"/>
          <p:cNvSpPr/>
          <p:nvPr/>
        </p:nvSpPr>
        <p:spPr>
          <a:xfrm>
            <a:off x="3199152" y="208996"/>
            <a:ext cx="6078437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 defTabSz="584200">
              <a:defRPr sz="40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The 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Universe</a:t>
            </a: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is</a:t>
            </a: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expanding</a:t>
            </a:r>
            <a:endParaRPr sz="4000" dirty="0">
              <a:solidFill>
                <a:srgbClr val="FF2600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133" name="Shape 133"/>
          <p:cNvSpPr/>
          <p:nvPr/>
        </p:nvSpPr>
        <p:spPr>
          <a:xfrm>
            <a:off x="8083443" y="5075026"/>
            <a:ext cx="4686394" cy="11849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lvl="0" algn="l" defTabSz="584200">
              <a:defRPr sz="1800"/>
            </a:pPr>
            <a:r>
              <a:rPr lang="de-DE" sz="2400" dirty="0" err="1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r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edshift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is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proportional 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to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the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distance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of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the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galaxies</a:t>
            </a:r>
            <a:r>
              <a:rPr lang="de-DE" sz="24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/>
            </a:r>
            <a:br>
              <a:rPr lang="de-DE" sz="24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</a:b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(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galaxy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escape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)</a:t>
            </a:r>
            <a:endParaRPr sz="2400" dirty="0">
              <a:solidFill>
                <a:srgbClr val="FFFFFF"/>
              </a:solidFill>
              <a:latin typeface="Georgia"/>
              <a:ea typeface="Georgia"/>
              <a:cs typeface="Georgia"/>
              <a:sym typeface="Verdana"/>
            </a:endParaRPr>
          </a:p>
        </p:txBody>
      </p:sp>
      <p:sp>
        <p:nvSpPr>
          <p:cNvPr id="134" name="Shape 134"/>
          <p:cNvSpPr/>
          <p:nvPr/>
        </p:nvSpPr>
        <p:spPr>
          <a:xfrm>
            <a:off x="12038359" y="681251"/>
            <a:ext cx="675090" cy="4154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 defTabSz="584200">
              <a:defRPr sz="22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2200" dirty="0">
                <a:latin typeface="Georgia"/>
                <a:ea typeface="Georgia"/>
                <a:cs typeface="Georgia"/>
              </a:rPr>
              <a:t>1929</a:t>
            </a:r>
          </a:p>
        </p:txBody>
      </p:sp>
      <p:pic>
        <p:nvPicPr>
          <p:cNvPr id="135" name="droppedImag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55600" y="1683199"/>
            <a:ext cx="7874000" cy="20090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droppedImage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55600" y="4135323"/>
            <a:ext cx="6934200" cy="4371806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Shape 137"/>
          <p:cNvSpPr/>
          <p:nvPr/>
        </p:nvSpPr>
        <p:spPr>
          <a:xfrm>
            <a:off x="2128333" y="8885282"/>
            <a:ext cx="3941243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lvl="0" defTabSz="584200">
              <a:defRPr sz="1800"/>
            </a:pPr>
            <a:r>
              <a:rPr sz="24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H</a:t>
            </a:r>
            <a:r>
              <a:rPr sz="2400" baseline="-5999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o</a:t>
            </a:r>
            <a:r>
              <a:rPr sz="24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= 530 km/s / Mpc </a:t>
            </a:r>
            <a:r>
              <a:rPr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!!    </a:t>
            </a:r>
            <a:endParaRPr sz="2400" dirty="0">
              <a:solidFill>
                <a:srgbClr val="FFFFFF"/>
              </a:solidFill>
              <a:latin typeface="Georgia"/>
              <a:ea typeface="Georgia"/>
              <a:cs typeface="Georgia"/>
              <a:sym typeface="Verdana"/>
            </a:endParaRPr>
          </a:p>
        </p:txBody>
      </p:sp>
      <p:sp>
        <p:nvSpPr>
          <p:cNvPr id="10" name="Shape 137"/>
          <p:cNvSpPr/>
          <p:nvPr/>
        </p:nvSpPr>
        <p:spPr>
          <a:xfrm>
            <a:off x="8089214" y="7398134"/>
            <a:ext cx="4546008" cy="446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lvl="0" defTabSz="584200">
              <a:defRPr sz="1800"/>
            </a:pP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Hubble‘s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law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: v = </a:t>
            </a:r>
            <a:r>
              <a:rPr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H</a:t>
            </a:r>
            <a:r>
              <a:rPr sz="2400" baseline="-5999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o</a:t>
            </a:r>
            <a:r>
              <a:rPr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d</a:t>
            </a:r>
            <a:endParaRPr sz="2400" dirty="0">
              <a:solidFill>
                <a:srgbClr val="FFFFFF"/>
              </a:solidFill>
              <a:latin typeface="Georgia"/>
              <a:ea typeface="Georgia"/>
              <a:cs typeface="Georgia"/>
              <a:sym typeface="Verdan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/>
        </p:nvSpPr>
        <p:spPr>
          <a:xfrm>
            <a:off x="-12700" y="-38100"/>
            <a:ext cx="13017500" cy="1206500"/>
          </a:xfrm>
          <a:prstGeom prst="rect">
            <a:avLst/>
          </a:prstGeom>
          <a:blipFill>
            <a:blip r:embed="rId3"/>
          </a:blipFill>
          <a:ln w="25400">
            <a:miter lim="400000"/>
          </a:ln>
        </p:spPr>
        <p:txBody>
          <a:bodyPr lIns="38100" tIns="38100" rIns="38100" bIns="38100" anchor="ctr"/>
          <a:lstStyle/>
          <a:p>
            <a:pPr lvl="0" algn="ctr" defTabSz="5842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dirty="0">
              <a:latin typeface="Georgia"/>
              <a:ea typeface="Georgia"/>
              <a:cs typeface="Georgia"/>
            </a:endParaRPr>
          </a:p>
        </p:txBody>
      </p:sp>
      <p:sp>
        <p:nvSpPr>
          <p:cNvPr id="140" name="Shape 140"/>
          <p:cNvSpPr/>
          <p:nvPr/>
        </p:nvSpPr>
        <p:spPr>
          <a:xfrm>
            <a:off x="1628908" y="225252"/>
            <a:ext cx="9739120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 defTabSz="584200">
              <a:defRPr sz="4000">
                <a:solidFill>
                  <a:srgbClr val="FF26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The 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present</a:t>
            </a: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value</a:t>
            </a: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of</a:t>
            </a: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the</a:t>
            </a:r>
            <a:r>
              <a:rPr lang="de-DE"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 </a:t>
            </a:r>
            <a:r>
              <a:rPr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Hubble</a:t>
            </a:r>
            <a:r>
              <a:rPr lang="de-DE" dirty="0">
                <a:latin typeface="Georgia"/>
                <a:ea typeface="Georgia"/>
                <a:cs typeface="Georgia"/>
              </a:rPr>
              <a:t> </a:t>
            </a:r>
            <a:r>
              <a:rPr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”</a:t>
            </a:r>
            <a:r>
              <a:rPr lang="de-DE" sz="4000" dirty="0" err="1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constant</a:t>
            </a:r>
            <a:r>
              <a:rPr sz="4000" dirty="0" smtClean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”</a:t>
            </a:r>
            <a:endParaRPr sz="4000" dirty="0">
              <a:solidFill>
                <a:srgbClr val="FF2600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141" name="Shape 141"/>
          <p:cNvSpPr/>
          <p:nvPr/>
        </p:nvSpPr>
        <p:spPr>
          <a:xfrm>
            <a:off x="3433354" y="8628889"/>
            <a:ext cx="6138098" cy="569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 defTabSz="584200">
              <a:defRPr sz="1800"/>
            </a:pP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Today</a:t>
            </a:r>
            <a:r>
              <a:rPr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: </a:t>
            </a:r>
            <a:r>
              <a:rPr sz="32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H = 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67,3</a:t>
            </a:r>
            <a:r>
              <a:rPr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±</a:t>
            </a:r>
            <a:r>
              <a:rPr lang="de-DE" sz="320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1,2</a:t>
            </a:r>
            <a:r>
              <a:rPr sz="320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sz="32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km s</a:t>
            </a:r>
            <a:r>
              <a:rPr sz="3200" baseline="31999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-1</a:t>
            </a:r>
            <a:r>
              <a:rPr sz="32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Mpc</a:t>
            </a:r>
            <a:r>
              <a:rPr sz="3200" baseline="31999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-1</a:t>
            </a:r>
          </a:p>
        </p:txBody>
      </p:sp>
      <p:pic>
        <p:nvPicPr>
          <p:cNvPr id="143" name="droppedImage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562" y="1391335"/>
            <a:ext cx="7900025" cy="7013586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ll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32" y="1742516"/>
            <a:ext cx="11638262" cy="6013692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8199853"/>
            <a:ext cx="13004800" cy="1143000"/>
          </a:xfrm>
        </p:spPr>
        <p:txBody>
          <a:bodyPr>
            <a:noAutofit/>
          </a:bodyPr>
          <a:lstStyle/>
          <a:p>
            <a:r>
              <a:rPr lang="en-US" sz="2800" noProof="0" dirty="0" smtClean="0"/>
              <a:t>The further we look back into the past, the smaller was the Universe.</a:t>
            </a:r>
            <a:br>
              <a:rPr lang="en-US" sz="2800" noProof="0" dirty="0" smtClean="0"/>
            </a:br>
            <a:r>
              <a:rPr lang="en-US" sz="2800" noProof="0" dirty="0" smtClean="0"/>
              <a:t>conclusion </a:t>
            </a:r>
            <a:r>
              <a:rPr lang="en-US" sz="2800" dirty="0" smtClean="0"/>
              <a:t>about the </a:t>
            </a:r>
            <a:r>
              <a:rPr lang="en-US" sz="2800" noProof="0" dirty="0" smtClean="0"/>
              <a:t>Big Bang</a:t>
            </a:r>
            <a:endParaRPr lang="en-US" sz="2800" noProof="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293358"/>
            <a:ext cx="13004800" cy="114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vert="horz" lIns="50800" tIns="50800" rIns="50800" bIns="50800" anchor="ctr">
            <a:noAutofit/>
          </a:bodyPr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4800" dirty="0" smtClean="0">
                <a:latin typeface="Georgia"/>
                <a:ea typeface="Georgia"/>
                <a:cs typeface="Georgia"/>
              </a:rPr>
              <a:t>Consequences of the Cosmological </a:t>
            </a:r>
            <a:r>
              <a:rPr lang="en-US" sz="4800" dirty="0">
                <a:latin typeface="Georgia"/>
                <a:ea typeface="Georgia"/>
                <a:cs typeface="Georgia"/>
              </a:rPr>
              <a:t>E</a:t>
            </a:r>
            <a:r>
              <a:rPr lang="en-US" sz="4800" dirty="0" smtClean="0">
                <a:latin typeface="Georgia"/>
                <a:ea typeface="Georgia"/>
                <a:cs typeface="Georgia"/>
              </a:rPr>
              <a:t>xpansion</a:t>
            </a:r>
            <a:endParaRPr lang="en-US" sz="4800" dirty="0">
              <a:latin typeface="Georgia"/>
              <a:ea typeface="Georgia"/>
              <a:cs typeface="Georgia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3184493" y="8815747"/>
            <a:ext cx="771585" cy="34405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eorgia"/>
                <a:ea typeface="Georgia"/>
                <a:cs typeface="Georgia"/>
              </a:rPr>
              <a:t/>
            </a:r>
            <a:br>
              <a:rPr lang="en-US" dirty="0" smtClean="0">
                <a:latin typeface="Georgia"/>
                <a:ea typeface="Georgia"/>
                <a:cs typeface="Georgia"/>
              </a:rPr>
            </a:br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038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2698014" y="600953"/>
            <a:ext cx="7608791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A </a:t>
            </a:r>
            <a:r>
              <a:rPr lang="de-DE" sz="54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J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ourney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through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Time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84362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2679236" y="600953"/>
            <a:ext cx="7646349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Cosmological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Q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uestions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: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80953" y="2117467"/>
            <a:ext cx="11679332" cy="6043495"/>
          </a:xfrm>
          <a:prstGeom prst="rect">
            <a:avLst/>
          </a:prstGeom>
        </p:spPr>
        <p:txBody>
          <a:bodyPr>
            <a:normAutofit/>
          </a:bodyPr>
          <a:lstStyle>
            <a:lvl1pPr marL="889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13335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1778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22225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2667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marL="30226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marL="33782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marL="37338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marL="40894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What is the Universe made of?</a:t>
            </a:r>
            <a:endParaRPr lang="en-US" sz="3200" dirty="0">
              <a:latin typeface="Georgia"/>
              <a:ea typeface="Georgia"/>
              <a:cs typeface="Georgia"/>
            </a:endParaRPr>
          </a:p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How does it’s structure look like?</a:t>
            </a:r>
          </a:p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What is it’s origin?</a:t>
            </a:r>
          </a:p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Can we reconstruct the history of the Universe?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37100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1385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295" y="3957187"/>
            <a:ext cx="11360209" cy="532509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>
                <a:latin typeface="Georgia"/>
                <a:ea typeface="Georgia"/>
                <a:cs typeface="Georgia"/>
              </a:rPr>
              <a:t>U</a:t>
            </a:r>
            <a:r>
              <a:rPr lang="en-US" sz="5400" dirty="0" smtClean="0">
                <a:latin typeface="Georgia"/>
                <a:ea typeface="Georgia"/>
                <a:cs typeface="Georgia"/>
              </a:rPr>
              <a:t>nification of the Forces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2168285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3200" dirty="0" smtClean="0">
                <a:latin typeface="Georgia"/>
                <a:ea typeface="Georgia"/>
                <a:cs typeface="Georgia"/>
              </a:rPr>
              <a:t>age 10</a:t>
            </a:r>
            <a:r>
              <a:rPr lang="en-US" sz="3200" baseline="30000" dirty="0" smtClean="0">
                <a:latin typeface="Georgia"/>
                <a:ea typeface="Georgia"/>
                <a:cs typeface="Georgia"/>
              </a:rPr>
              <a:t>-36 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s: strong and electroweak force get separated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80290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  <p:grpSp>
        <p:nvGrpSpPr>
          <p:cNvPr id="8" name="Group 7"/>
          <p:cNvGrpSpPr/>
          <p:nvPr/>
        </p:nvGrpSpPr>
        <p:grpSpPr>
          <a:xfrm>
            <a:off x="630385" y="2442132"/>
            <a:ext cx="1767428" cy="1406377"/>
            <a:chOff x="630385" y="2442132"/>
            <a:chExt cx="1767428" cy="1406377"/>
          </a:xfrm>
        </p:grpSpPr>
        <p:sp>
          <p:nvSpPr>
            <p:cNvPr id="3" name="Down Arrow 2"/>
            <p:cNvSpPr/>
            <p:nvPr/>
          </p:nvSpPr>
          <p:spPr>
            <a:xfrm>
              <a:off x="1124276" y="2734520"/>
              <a:ext cx="735308" cy="1113989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eorgia"/>
                <a:ea typeface="Georgia"/>
                <a:cs typeface="Georgia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30385" y="2442132"/>
              <a:ext cx="1767428" cy="584776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prstClr val="white"/>
                </a:gs>
              </a:gsLst>
              <a:lin ang="16200000" scaled="0"/>
              <a:tileRect/>
            </a:gra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latin typeface="Georgia"/>
                  <a:ea typeface="Georgia"/>
                  <a:cs typeface="Georgia"/>
                </a:rPr>
                <a:t>i</a:t>
              </a:r>
              <a:r>
                <a:rPr lang="en-US" sz="3200" dirty="0" smtClean="0">
                  <a:latin typeface="Georgia"/>
                  <a:ea typeface="Georgia"/>
                  <a:cs typeface="Georgia"/>
                </a:rPr>
                <a:t>nflation</a:t>
              </a:r>
              <a:endParaRPr lang="en-US" sz="3200" dirty="0">
                <a:latin typeface="Georgia"/>
                <a:ea typeface="Georgia"/>
                <a:cs typeface="Georgia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425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  <p:grpSp>
        <p:nvGrpSpPr>
          <p:cNvPr id="2" name="Group 1"/>
          <p:cNvGrpSpPr/>
          <p:nvPr/>
        </p:nvGrpSpPr>
        <p:grpSpPr>
          <a:xfrm>
            <a:off x="859660" y="1383149"/>
            <a:ext cx="3477716" cy="1406377"/>
            <a:chOff x="859660" y="1383149"/>
            <a:chExt cx="3477716" cy="1406377"/>
          </a:xfrm>
        </p:grpSpPr>
        <p:sp>
          <p:nvSpPr>
            <p:cNvPr id="3" name="Down Arrow 2"/>
            <p:cNvSpPr/>
            <p:nvPr/>
          </p:nvSpPr>
          <p:spPr>
            <a:xfrm>
              <a:off x="2291310" y="1675537"/>
              <a:ext cx="735308" cy="1113989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eorgia"/>
                <a:ea typeface="Georgia"/>
                <a:cs typeface="Georgia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59660" y="1383149"/>
              <a:ext cx="3477716" cy="584776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prstClr val="white"/>
                </a:gs>
              </a:gsLst>
              <a:lin ang="16200000" scaled="0"/>
              <a:tileRect/>
            </a:gra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latin typeface="Georgia"/>
                  <a:ea typeface="Georgia"/>
                  <a:cs typeface="Georgia"/>
                </a:rPr>
                <a:t>destruction battle</a:t>
              </a:r>
              <a:endParaRPr lang="en-US" sz="3200" dirty="0">
                <a:latin typeface="Georgia"/>
                <a:ea typeface="Georgia"/>
                <a:cs typeface="Georgia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6601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  <p:sp>
        <p:nvSpPr>
          <p:cNvPr id="3" name="Down Arrow 2"/>
          <p:cNvSpPr/>
          <p:nvPr/>
        </p:nvSpPr>
        <p:spPr>
          <a:xfrm>
            <a:off x="4690125" y="835440"/>
            <a:ext cx="1045771" cy="15843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52992" y="835440"/>
            <a:ext cx="3176332" cy="62375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prstClr val="white"/>
              </a:gs>
            </a:gsLst>
            <a:lin ang="16200000" scaled="0"/>
            <a:tileRect/>
          </a:gra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3200" dirty="0" err="1" smtClean="0">
                <a:latin typeface="Georgia"/>
                <a:ea typeface="Georgia"/>
                <a:cs typeface="Georgia"/>
              </a:rPr>
              <a:t>nucleosynthesis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0119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>
                <a:latin typeface="Georgia"/>
                <a:ea typeface="Georgia"/>
                <a:cs typeface="Georgia"/>
              </a:rPr>
              <a:t>N</a:t>
            </a:r>
            <a:r>
              <a:rPr lang="en-US" sz="5400" dirty="0" smtClean="0">
                <a:latin typeface="Georgia"/>
                <a:ea typeface="Georgia"/>
                <a:cs typeface="Georgia"/>
              </a:rPr>
              <a:t>uclear </a:t>
            </a:r>
            <a:r>
              <a:rPr lang="en-US" sz="5400" dirty="0">
                <a:latin typeface="Georgia"/>
                <a:ea typeface="Georgia"/>
                <a:cs typeface="Georgia"/>
              </a:rPr>
              <a:t>F</a:t>
            </a:r>
            <a:r>
              <a:rPr lang="en-US" sz="5400" dirty="0" smtClean="0">
                <a:latin typeface="Georgia"/>
                <a:ea typeface="Georgia"/>
                <a:cs typeface="Georgia"/>
              </a:rPr>
              <a:t>usion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60519" y="2900168"/>
            <a:ext cx="5991693" cy="1210745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algn="l"/>
            <a:r>
              <a:rPr lang="en-US" sz="2800" dirty="0">
                <a:latin typeface="Georgia"/>
                <a:ea typeface="Georgia"/>
                <a:cs typeface="Georgia"/>
              </a:rPr>
              <a:t>f</a:t>
            </a:r>
            <a:r>
              <a:rPr lang="en-US" sz="2800" dirty="0" smtClean="0">
                <a:latin typeface="Georgia"/>
                <a:ea typeface="Georgia"/>
                <a:cs typeface="Georgia"/>
              </a:rPr>
              <a:t>usion needs high temperatures</a:t>
            </a:r>
            <a:br>
              <a:rPr lang="en-US" sz="2800" dirty="0" smtClean="0">
                <a:latin typeface="Georgia"/>
                <a:ea typeface="Georgia"/>
                <a:cs typeface="Georgia"/>
              </a:rPr>
            </a:br>
            <a:r>
              <a:rPr lang="en-US" sz="2800" dirty="0" smtClean="0">
                <a:latin typeface="Georgia"/>
                <a:ea typeface="Georgia"/>
                <a:cs typeface="Georgia"/>
              </a:rPr>
              <a:t>and high particle densities</a:t>
            </a:r>
            <a:endParaRPr lang="en-US" sz="2800" dirty="0">
              <a:latin typeface="Georgia"/>
              <a:ea typeface="Georgia"/>
              <a:cs typeface="Georgia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623711" y="2168285"/>
            <a:ext cx="6121097" cy="6560914"/>
            <a:chOff x="7044130" y="3311285"/>
            <a:chExt cx="5609034" cy="6012058"/>
          </a:xfrm>
        </p:grpSpPr>
        <p:pic>
          <p:nvPicPr>
            <p:cNvPr id="3" name="Picture 2" descr="Coulomb-Barriere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84"/>
            <a:stretch/>
          </p:blipFill>
          <p:spPr>
            <a:xfrm>
              <a:off x="7044130" y="3311285"/>
              <a:ext cx="5609034" cy="6012058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7064582" y="4878388"/>
              <a:ext cx="194775" cy="35790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eorgia"/>
                <a:ea typeface="Georgia"/>
                <a:cs typeface="Georgia"/>
              </a:endParaRPr>
            </a:p>
          </p:txBody>
        </p:sp>
      </p:grpSp>
      <p:sp>
        <p:nvSpPr>
          <p:cNvPr id="9" name="Title 1"/>
          <p:cNvSpPr txBox="1">
            <a:spLocks/>
          </p:cNvSpPr>
          <p:nvPr/>
        </p:nvSpPr>
        <p:spPr>
          <a:xfrm>
            <a:off x="660519" y="2076640"/>
            <a:ext cx="5991693" cy="698881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algn="l"/>
            <a:r>
              <a:rPr lang="en-US" sz="2800" dirty="0">
                <a:latin typeface="Georgia"/>
                <a:ea typeface="Georgia"/>
                <a:cs typeface="Georgia"/>
              </a:rPr>
              <a:t>f</a:t>
            </a:r>
            <a:r>
              <a:rPr lang="en-US" sz="2800" dirty="0" smtClean="0">
                <a:latin typeface="Georgia"/>
                <a:ea typeface="Georgia"/>
                <a:cs typeface="Georgia"/>
              </a:rPr>
              <a:t>usion in particle collisions</a:t>
            </a:r>
            <a:endParaRPr lang="en-US" sz="2800" dirty="0">
              <a:latin typeface="Georgia"/>
              <a:ea typeface="Georgia"/>
              <a:cs typeface="Georgia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171" y="4447067"/>
            <a:ext cx="5240544" cy="428213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2037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latin typeface="Georgia"/>
                <a:ea typeface="Georgia"/>
                <a:cs typeface="Georgia"/>
              </a:rPr>
              <a:t>Primordial </a:t>
            </a:r>
            <a:r>
              <a:rPr lang="en-US" sz="5400" dirty="0" err="1" smtClean="0">
                <a:latin typeface="Georgia"/>
                <a:ea typeface="Georgia"/>
                <a:cs typeface="Georgia"/>
              </a:rPr>
              <a:t>Nucleosynthesis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0098" y="2081643"/>
            <a:ext cx="5048106" cy="6886432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algn="l"/>
            <a:r>
              <a:rPr lang="en-US" sz="3200" dirty="0" smtClean="0">
                <a:latin typeface="Georgia"/>
                <a:ea typeface="Georgia"/>
                <a:cs typeface="Georgia"/>
              </a:rPr>
              <a:t>explains the abundances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of light elements</a:t>
            </a:r>
          </a:p>
          <a:p>
            <a:pPr algn="l"/>
            <a:endParaRPr lang="en-US" sz="8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Arial"/>
              <a:buChar char="•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74 % hydrogen</a:t>
            </a:r>
          </a:p>
          <a:p>
            <a:pPr marL="457200" indent="-457200" algn="l">
              <a:buFont typeface="Arial"/>
              <a:buChar char="•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25 % helium</a:t>
            </a:r>
          </a:p>
          <a:p>
            <a:pPr marL="457200" indent="-457200" algn="l">
              <a:buFont typeface="Arial"/>
              <a:buChar char="•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1 % rest</a:t>
            </a:r>
          </a:p>
          <a:p>
            <a:pPr marL="457200" indent="-457200" algn="l">
              <a:buFont typeface="Arial"/>
              <a:buChar char="•"/>
            </a:pPr>
            <a:endParaRPr lang="en-US" sz="3200" dirty="0">
              <a:latin typeface="Georgia"/>
              <a:ea typeface="Georgia"/>
              <a:cs typeface="Georgia"/>
            </a:endParaRPr>
          </a:p>
          <a:p>
            <a:pPr algn="l"/>
            <a:r>
              <a:rPr lang="en-US" sz="3200" dirty="0" smtClean="0">
                <a:latin typeface="Georgia"/>
                <a:ea typeface="Georgia"/>
                <a:cs typeface="Georgia"/>
              </a:rPr>
              <a:t>baryon </a:t>
            </a:r>
            <a:r>
              <a:rPr lang="en-US" sz="3200" smtClean="0">
                <a:latin typeface="Georgia"/>
                <a:ea typeface="Georgia"/>
                <a:cs typeface="Georgia"/>
              </a:rPr>
              <a:t>density about</a:t>
            </a:r>
            <a:endParaRPr lang="en-US" sz="3200" dirty="0">
              <a:latin typeface="Georgia"/>
              <a:ea typeface="Georgia"/>
              <a:cs typeface="Georgia"/>
            </a:endParaRPr>
          </a:p>
          <a:p>
            <a:pPr algn="l"/>
            <a:r>
              <a:rPr lang="en-US" sz="3200" dirty="0">
                <a:latin typeface="Georgia"/>
                <a:ea typeface="Georgia"/>
                <a:cs typeface="Georgia"/>
              </a:rPr>
              <a:t>3,5 10</a:t>
            </a:r>
            <a:r>
              <a:rPr lang="en-US" sz="3200" baseline="30000" dirty="0">
                <a:latin typeface="Georgia"/>
                <a:ea typeface="Georgia"/>
                <a:cs typeface="Georgia"/>
              </a:rPr>
              <a:t>-31</a:t>
            </a:r>
            <a:r>
              <a:rPr lang="en-US" sz="3200" dirty="0">
                <a:latin typeface="Georgia"/>
                <a:ea typeface="Georgia"/>
                <a:cs typeface="Georgia"/>
              </a:rPr>
              <a:t> g/cm</a:t>
            </a:r>
            <a:r>
              <a:rPr lang="en-US" sz="3200" baseline="30000" dirty="0">
                <a:latin typeface="Georgia"/>
                <a:ea typeface="Georgia"/>
                <a:cs typeface="Georgia"/>
              </a:rPr>
              <a:t>3</a:t>
            </a:r>
            <a:r>
              <a:rPr lang="en-US" sz="3200" dirty="0">
                <a:latin typeface="Georgia"/>
                <a:ea typeface="Georgia"/>
                <a:cs typeface="Georgia"/>
              </a:rPr>
              <a:t> 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or</a:t>
            </a:r>
            <a:endParaRPr lang="en-US" sz="3200" dirty="0">
              <a:latin typeface="Georgia"/>
              <a:ea typeface="Georgia"/>
              <a:cs typeface="Georgia"/>
            </a:endParaRPr>
          </a:p>
          <a:p>
            <a:pPr algn="l"/>
            <a:r>
              <a:rPr lang="en-US" sz="3200" dirty="0">
                <a:latin typeface="Georgia"/>
                <a:ea typeface="Georgia"/>
                <a:cs typeface="Georgia"/>
              </a:rPr>
              <a:t>0,2 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hydrogen atoms/m</a:t>
            </a:r>
            <a:r>
              <a:rPr lang="en-US" sz="3200" baseline="30000" dirty="0" smtClean="0">
                <a:latin typeface="Georgia"/>
                <a:ea typeface="Georgia"/>
                <a:cs typeface="Georgia"/>
              </a:rPr>
              <a:t>3</a:t>
            </a:r>
          </a:p>
          <a:p>
            <a:pPr algn="l"/>
            <a:endParaRPr lang="en-US" sz="3200" baseline="30000" dirty="0" smtClean="0">
              <a:latin typeface="Georgia"/>
              <a:ea typeface="Georgia"/>
              <a:cs typeface="Georgia"/>
            </a:endParaRPr>
          </a:p>
          <a:p>
            <a:pPr algn="l"/>
            <a:endParaRPr lang="en-US" sz="3200" baseline="30000" dirty="0">
              <a:latin typeface="Georgia"/>
              <a:ea typeface="Georgia"/>
              <a:cs typeface="Georgia"/>
            </a:endParaRPr>
          </a:p>
          <a:p>
            <a:pPr algn="l"/>
            <a:r>
              <a:rPr lang="en-US" sz="3200" dirty="0" smtClean="0">
                <a:latin typeface="Georgia"/>
                <a:ea typeface="Georgia"/>
                <a:cs typeface="Georgia"/>
              </a:rPr>
              <a:t>baryons contribute about 4-5% to the critical density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9" t="5555" r="3647" b="6225"/>
          <a:stretch/>
        </p:blipFill>
        <p:spPr>
          <a:xfrm>
            <a:off x="6113957" y="1417638"/>
            <a:ext cx="6147672" cy="800994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7194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  <p:sp>
        <p:nvSpPr>
          <p:cNvPr id="3" name="Down Arrow 2"/>
          <p:cNvSpPr/>
          <p:nvPr/>
        </p:nvSpPr>
        <p:spPr>
          <a:xfrm>
            <a:off x="6211249" y="588647"/>
            <a:ext cx="1045771" cy="15843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3018" y="588647"/>
            <a:ext cx="3046113" cy="62375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prstClr val="white"/>
              </a:gs>
            </a:gsLst>
            <a:lin ang="16200000" scaled="0"/>
            <a:tileRect/>
          </a:gra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3200" dirty="0" smtClean="0">
                <a:latin typeface="Georgia"/>
                <a:ea typeface="Georgia"/>
                <a:cs typeface="Georgia"/>
              </a:rPr>
              <a:t>recombination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167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latin typeface="Georgia"/>
                <a:ea typeface="Georgia"/>
                <a:cs typeface="Georgia"/>
              </a:rPr>
              <a:t>Recombination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57910" y="7543104"/>
            <a:ext cx="11662771" cy="1765365"/>
            <a:chOff x="657910" y="7543104"/>
            <a:chExt cx="11662771" cy="1765365"/>
          </a:xfrm>
        </p:grpSpPr>
        <p:sp>
          <p:nvSpPr>
            <p:cNvPr id="7" name="Content Placeholder 9"/>
            <p:cNvSpPr txBox="1">
              <a:spLocks/>
            </p:cNvSpPr>
            <p:nvPr/>
          </p:nvSpPr>
          <p:spPr>
            <a:xfrm>
              <a:off x="657910" y="7543104"/>
              <a:ext cx="11662771" cy="176536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4600" dirty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b</a:t>
              </a:r>
              <a: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elow T = 3000 K (t = 380000 a) neutral atoms can form</a:t>
              </a:r>
            </a:p>
            <a:p>
              <a:pPr marL="0" indent="0">
                <a:buNone/>
              </a:pPr>
              <a:endParaRPr lang="en-US" sz="13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endParaRPr>
            </a:p>
            <a:p>
              <a: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afterwards photons don’t scatter any more on free electrons</a:t>
              </a:r>
              <a:b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</a:br>
              <a:r>
                <a:rPr lang="en-US" sz="13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/>
              </a:r>
              <a:br>
                <a:rPr lang="en-US" sz="13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</a:br>
              <a: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			   The Universe becomes transparent! </a:t>
              </a:r>
            </a:p>
            <a:p>
              <a:pPr marL="0" indent="0">
                <a:buNone/>
              </a:pPr>
              <a:endParaRPr lang="en-US" dirty="0" smtClean="0">
                <a:latin typeface="Georgia"/>
                <a:ea typeface="Georgia"/>
                <a:cs typeface="Georgia"/>
              </a:endParaRPr>
            </a:p>
          </p:txBody>
        </p:sp>
        <p:sp>
          <p:nvSpPr>
            <p:cNvPr id="8" name="Right Arrow 7"/>
            <p:cNvSpPr/>
            <p:nvPr/>
          </p:nvSpPr>
          <p:spPr>
            <a:xfrm>
              <a:off x="1117897" y="8684473"/>
              <a:ext cx="1120061" cy="42194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Georgia"/>
                  <a:ea typeface="Georgia"/>
                  <a:cs typeface="Georgia"/>
                </a:rPr>
                <a:t/>
              </a:r>
              <a:br>
                <a:rPr lang="en-US" dirty="0" smtClean="0">
                  <a:latin typeface="Georgia"/>
                  <a:ea typeface="Georgia"/>
                  <a:cs typeface="Georgia"/>
                </a:rPr>
              </a:br>
              <a:endParaRPr lang="en-US" dirty="0">
                <a:latin typeface="Georgia"/>
                <a:ea typeface="Georgia"/>
                <a:cs typeface="Georgia"/>
              </a:endParaRPr>
            </a:p>
          </p:txBody>
        </p:sp>
      </p:grpSp>
      <p:pic>
        <p:nvPicPr>
          <p:cNvPr id="10" name="Picture 9" descr="Rekombina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497804"/>
            <a:ext cx="6908800" cy="51562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74690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2078404"/>
          </a:xfrm>
        </p:spPr>
        <p:txBody>
          <a:bodyPr>
            <a:noAutofit/>
          </a:bodyPr>
          <a:lstStyle/>
          <a:p>
            <a:r>
              <a:rPr lang="en-US" sz="5400" noProof="0" dirty="0" smtClean="0"/>
              <a:t>The Cosmic Microwave Background (CMB)</a:t>
            </a:r>
            <a:endParaRPr lang="en-US" sz="5400" noProof="0" dirty="0"/>
          </a:p>
        </p:txBody>
      </p:sp>
      <p:grpSp>
        <p:nvGrpSpPr>
          <p:cNvPr id="3" name="Group 2"/>
          <p:cNvGrpSpPr/>
          <p:nvPr/>
        </p:nvGrpSpPr>
        <p:grpSpPr>
          <a:xfrm>
            <a:off x="8382972" y="3156726"/>
            <a:ext cx="4621828" cy="5155925"/>
            <a:chOff x="8382973" y="3254418"/>
            <a:chExt cx="4621828" cy="5155925"/>
          </a:xfrm>
        </p:grpSpPr>
        <p:sp>
          <p:nvSpPr>
            <p:cNvPr id="9" name="Content Placeholder 9"/>
            <p:cNvSpPr txBox="1">
              <a:spLocks/>
            </p:cNvSpPr>
            <p:nvPr/>
          </p:nvSpPr>
          <p:spPr>
            <a:xfrm>
              <a:off x="8382974" y="3254418"/>
              <a:ext cx="4621826" cy="2180107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130046" tIns="65023" rIns="130046" bIns="65023" rtlCol="0">
              <a:normAutofit fontScale="92500" lnSpcReduction="20000"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33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During recombination the photons are in thermic equilibrium with the electrons and atomic nuclei. </a:t>
              </a:r>
            </a:p>
            <a:p>
              <a:pPr marL="0" indent="0" algn="ctr">
                <a:buNone/>
              </a:pPr>
              <a:endParaRPr lang="en-US" dirty="0" smtClean="0">
                <a:latin typeface="Georgia"/>
                <a:ea typeface="Georgia"/>
                <a:cs typeface="Georgia"/>
              </a:endParaRPr>
            </a:p>
          </p:txBody>
        </p:sp>
        <p:sp>
          <p:nvSpPr>
            <p:cNvPr id="12" name="Down Arrow 11"/>
            <p:cNvSpPr/>
            <p:nvPr/>
          </p:nvSpPr>
          <p:spPr>
            <a:xfrm>
              <a:off x="10312754" y="5434525"/>
              <a:ext cx="771913" cy="926347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30046" tIns="65023" rIns="130046" bIns="65023" rtlCol="0" anchor="ctr"/>
            <a:lstStyle/>
            <a:p>
              <a:pPr algn="ctr"/>
              <a:endParaRPr lang="en-US" dirty="0">
                <a:latin typeface="Georgia"/>
                <a:ea typeface="Georgia"/>
                <a:cs typeface="Georgia"/>
              </a:endParaRPr>
            </a:p>
          </p:txBody>
        </p:sp>
        <p:sp>
          <p:nvSpPr>
            <p:cNvPr id="13" name="Content Placeholder 9"/>
            <p:cNvSpPr txBox="1">
              <a:spLocks/>
            </p:cNvSpPr>
            <p:nvPr/>
          </p:nvSpPr>
          <p:spPr>
            <a:xfrm>
              <a:off x="8382973" y="6484392"/>
              <a:ext cx="4621828" cy="192595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130046" tIns="65023" rIns="130046" bIns="65023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Their energy spectrum is the one of a black body (</a:t>
              </a:r>
              <a:r>
                <a:rPr lang="en-US" sz="2800" dirty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“</a:t>
              </a:r>
              <a:r>
                <a:rPr lang="en-US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Planck spectrum</a:t>
              </a:r>
              <a:r>
                <a:rPr lang="en-US" sz="2800" dirty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”)</a:t>
              </a:r>
            </a:p>
          </p:txBody>
        </p:sp>
      </p:grpSp>
      <p:pic>
        <p:nvPicPr>
          <p:cNvPr id="4" name="Content Placeholder 3" descr="CMB_redshift.gif"/>
          <p:cNvPicPr>
            <a:picLocks noGrp="1" noChangeAspect="1"/>
          </p:cNvPicPr>
          <p:nvPr>
            <p:ph idx="1"/>
          </p:nvPr>
        </p:nvPicPr>
        <p:blipFill>
          <a:blip r:embed="rId3"/>
          <a:srcRect l="-11765" r="-11765"/>
          <a:stretch>
            <a:fillRect/>
          </a:stretch>
        </p:blipFill>
        <p:spPr>
          <a:xfrm>
            <a:off x="-575828" y="3025519"/>
            <a:ext cx="9924965" cy="5458348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6197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5076942" y="600953"/>
            <a:ext cx="2850941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Contents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647938" y="2117467"/>
            <a:ext cx="5715274" cy="6043495"/>
          </a:xfrm>
          <a:prstGeom prst="rect">
            <a:avLst/>
          </a:prstGeom>
        </p:spPr>
        <p:txBody>
          <a:bodyPr>
            <a:normAutofit/>
          </a:bodyPr>
          <a:lstStyle>
            <a:lvl1pPr marL="889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13335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1778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22225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2667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marL="30226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marL="33782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marL="37338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marL="40894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Dimensions of our Universe</a:t>
            </a:r>
            <a:endParaRPr lang="en-US" sz="3200" dirty="0">
              <a:latin typeface="Georgia"/>
              <a:ea typeface="Georgia"/>
              <a:cs typeface="Georgia"/>
            </a:endParaRPr>
          </a:p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Dynamics of the Universe</a:t>
            </a:r>
          </a:p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A Journey through Time</a:t>
            </a:r>
          </a:p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Mysteries of the Universe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94032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noProof="0" dirty="0" smtClean="0"/>
              <a:t>Discovery of the CMB</a:t>
            </a:r>
            <a:endParaRPr lang="en-US" sz="5400" noProof="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954" y="2136885"/>
            <a:ext cx="8285251" cy="5865890"/>
          </a:xfrm>
        </p:spPr>
      </p:pic>
      <p:sp>
        <p:nvSpPr>
          <p:cNvPr id="5" name="Content Placeholder 9"/>
          <p:cNvSpPr txBox="1">
            <a:spLocks/>
          </p:cNvSpPr>
          <p:nvPr/>
        </p:nvSpPr>
        <p:spPr>
          <a:xfrm>
            <a:off x="451539" y="8445142"/>
            <a:ext cx="12191518" cy="1159664"/>
          </a:xfrm>
          <a:prstGeom prst="rect">
            <a:avLst/>
          </a:prstGeom>
        </p:spPr>
        <p:txBody>
          <a:bodyPr vert="horz" lIns="130046" tIns="65023" rIns="130046" bIns="65023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8337064"/>
            <a:ext cx="13119365" cy="931535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1964 Penzias und Wilson discovered a noise, which they couldn’t explain</a:t>
            </a:r>
          </a:p>
          <a:p>
            <a:endParaRPr lang="en-US" dirty="0" smtClean="0">
              <a:latin typeface="Georgia"/>
              <a:ea typeface="Georgia"/>
              <a:cs typeface="Georgia"/>
            </a:endParaRPr>
          </a:p>
          <a:p>
            <a:r>
              <a:rPr lang="en-US" dirty="0" smtClean="0">
                <a:latin typeface="Georgia"/>
                <a:ea typeface="Georgia"/>
                <a:cs typeface="Georgia"/>
              </a:rPr>
              <a:t> </a:t>
            </a:r>
            <a:endParaRPr lang="en-US" dirty="0">
              <a:latin typeface="Georgia"/>
              <a:ea typeface="Georgia"/>
              <a:cs typeface="Georgia"/>
            </a:endParaRPr>
          </a:p>
        </p:txBody>
      </p:sp>
      <p:pic>
        <p:nvPicPr>
          <p:cNvPr id="7" name="Picture 6" descr="Nobel_Priz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8584" y="8916584"/>
            <a:ext cx="699412" cy="6882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77996" y="8948216"/>
            <a:ext cx="1280762" cy="931535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(1978)</a:t>
            </a:r>
          </a:p>
          <a:p>
            <a:endParaRPr lang="en-US" dirty="0" smtClean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  <a:p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endParaRPr lang="en-US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813" y="1820749"/>
            <a:ext cx="7856806" cy="6515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24743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latin typeface="Georgia"/>
                <a:ea typeface="Georgia"/>
                <a:cs typeface="Georgia"/>
              </a:rPr>
              <a:t>Satellites for the investigation of the CMB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pic>
        <p:nvPicPr>
          <p:cNvPr id="6" name="Picture 5" descr="COBE-Sat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0" t="5254" r="3810" b="6266"/>
          <a:stretch/>
        </p:blipFill>
        <p:spPr>
          <a:xfrm>
            <a:off x="8134577" y="1710181"/>
            <a:ext cx="4494719" cy="2957049"/>
          </a:xfrm>
          <a:prstGeom prst="rect">
            <a:avLst/>
          </a:prstGeom>
        </p:spPr>
      </p:pic>
      <p:pic>
        <p:nvPicPr>
          <p:cNvPr id="8" name="Picture 7" descr="Planck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8" t="3962" r="2570" b="11833"/>
          <a:stretch/>
        </p:blipFill>
        <p:spPr>
          <a:xfrm>
            <a:off x="8864929" y="5672694"/>
            <a:ext cx="3965561" cy="3789315"/>
          </a:xfrm>
          <a:prstGeom prst="rect">
            <a:avLst/>
          </a:prstGeom>
        </p:spPr>
      </p:pic>
      <p:pic>
        <p:nvPicPr>
          <p:cNvPr id="7" name="Picture 6" descr="WMAP-Sonde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6" t="16104" r="9722" b="11000"/>
          <a:stretch/>
        </p:blipFill>
        <p:spPr>
          <a:xfrm>
            <a:off x="4861997" y="4878388"/>
            <a:ext cx="4121196" cy="221803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20097" y="2081643"/>
            <a:ext cx="5896453" cy="6886432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marL="457200" indent="-457200" algn="l">
              <a:buFont typeface="Arial"/>
              <a:buChar char="•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COBE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Cosmic Background Explorer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1989-1993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Nobel Prize 2006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(Smoot &amp; Mather)</a:t>
            </a:r>
          </a:p>
          <a:p>
            <a:pPr algn="l"/>
            <a:endParaRPr lang="en-US" sz="32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Arial"/>
              <a:buChar char="•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WMAP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Wilkinson Microwave Anisotropy Probe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2001-2010</a:t>
            </a:r>
          </a:p>
          <a:p>
            <a:pPr algn="l"/>
            <a:endParaRPr lang="en-US" sz="32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Arial"/>
              <a:buChar char="•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Planck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2009-2013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8864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noProof="0" dirty="0" smtClean="0"/>
              <a:t>Next problem for the Big Bang theory</a:t>
            </a:r>
            <a:endParaRPr lang="en-US" sz="5400" noProof="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954" y="2276979"/>
            <a:ext cx="8285251" cy="5585702"/>
          </a:xfrm>
        </p:spPr>
      </p:pic>
      <p:sp>
        <p:nvSpPr>
          <p:cNvPr id="5" name="Content Placeholder 9"/>
          <p:cNvSpPr txBox="1">
            <a:spLocks/>
          </p:cNvSpPr>
          <p:nvPr/>
        </p:nvSpPr>
        <p:spPr>
          <a:xfrm>
            <a:off x="451539" y="8445142"/>
            <a:ext cx="12191518" cy="1159664"/>
          </a:xfrm>
          <a:prstGeom prst="rect">
            <a:avLst/>
          </a:prstGeom>
        </p:spPr>
        <p:txBody>
          <a:bodyPr vert="horz" lIns="130046" tIns="65023" rIns="130046" bIns="65023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8337064"/>
            <a:ext cx="13119365" cy="1300867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6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 second analysis revealed no sign of any variation at a level of 1 part in 10.000!</a:t>
            </a:r>
          </a:p>
          <a:p>
            <a:pPr algn="ctr"/>
            <a:r>
              <a:rPr lang="en-US" sz="26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Where are the galaxies coming from, if not from density fluctuations?</a:t>
            </a:r>
          </a:p>
          <a:p>
            <a:endParaRPr lang="en-US" dirty="0" smtClean="0">
              <a:latin typeface="Georgia"/>
              <a:ea typeface="Georgia"/>
              <a:cs typeface="Georgia"/>
            </a:endParaRPr>
          </a:p>
          <a:p>
            <a:r>
              <a:rPr lang="en-US" dirty="0" smtClean="0">
                <a:latin typeface="Georgia"/>
                <a:ea typeface="Georgia"/>
                <a:cs typeface="Georgia"/>
              </a:rPr>
              <a:t> </a:t>
            </a:r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21958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latin typeface="Georgia"/>
                <a:ea typeface="Georgia"/>
                <a:cs typeface="Georgia"/>
              </a:rPr>
              <a:t>The Echo of the Big Bang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pic>
        <p:nvPicPr>
          <p:cNvPr id="3" name="Picture 2" descr="Vergleich_CM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07" y="2374900"/>
            <a:ext cx="12306386" cy="6648450"/>
          </a:xfrm>
          <a:prstGeom prst="rect">
            <a:avLst/>
          </a:prstGeom>
        </p:spPr>
      </p:pic>
      <p:pic>
        <p:nvPicPr>
          <p:cNvPr id="4" name="Picture 3" descr="Independent_after_COB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1311080" y="1661859"/>
            <a:ext cx="5360974" cy="813858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3972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>
                <a:latin typeface="Georgia"/>
                <a:ea typeface="Georgia"/>
                <a:cs typeface="Georgia"/>
              </a:rPr>
              <a:t>The Echo of the Big Bang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584274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3000" dirty="0" smtClean="0">
                <a:latin typeface="Georgia"/>
                <a:ea typeface="Georgia"/>
                <a:cs typeface="Georgia"/>
              </a:rPr>
              <a:t>The CMB is extremely isotropic with a temperature of T</a:t>
            </a:r>
            <a:r>
              <a:rPr lang="en-US" sz="3000" baseline="-25000" dirty="0" smtClean="0">
                <a:latin typeface="Georgia"/>
                <a:ea typeface="Georgia"/>
                <a:cs typeface="Georgia"/>
              </a:rPr>
              <a:t>CMB </a:t>
            </a:r>
            <a:r>
              <a:rPr lang="en-US" sz="3000" dirty="0" smtClean="0">
                <a:latin typeface="Georgia"/>
                <a:ea typeface="Georgia"/>
                <a:cs typeface="Georgia"/>
              </a:rPr>
              <a:t>= 2,725 K.</a:t>
            </a:r>
          </a:p>
          <a:p>
            <a:r>
              <a:rPr lang="en-US" sz="3000" dirty="0" smtClean="0">
                <a:latin typeface="Georgia"/>
                <a:ea typeface="Georgia"/>
                <a:cs typeface="Georgia"/>
              </a:rPr>
              <a:t>The temperature differences are in the range of </a:t>
            </a:r>
            <a:r>
              <a:rPr lang="en-US" sz="3000" dirty="0" err="1" smtClean="0">
                <a:latin typeface="Georgia"/>
                <a:ea typeface="Georgia"/>
                <a:cs typeface="Georgia"/>
              </a:rPr>
              <a:t>microkelvin</a:t>
            </a:r>
            <a:r>
              <a:rPr lang="en-US" sz="3000" dirty="0" smtClean="0">
                <a:latin typeface="Georgia"/>
                <a:ea typeface="Georgia"/>
                <a:cs typeface="Georgia"/>
              </a:rPr>
              <a:t>!</a:t>
            </a:r>
            <a:endParaRPr lang="en-US" sz="3000" dirty="0">
              <a:latin typeface="Georgia"/>
              <a:ea typeface="Georgia"/>
              <a:cs typeface="Georgia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22253" y="2879674"/>
            <a:ext cx="12160293" cy="6688162"/>
            <a:chOff x="422253" y="2879674"/>
            <a:chExt cx="12160293" cy="6688162"/>
          </a:xfrm>
        </p:grpSpPr>
        <p:pic>
          <p:nvPicPr>
            <p:cNvPr id="4" name="Picture 3" descr="Planck_CMB.jpg"/>
            <p:cNvPicPr>
              <a:picLocks noChangeAspect="1"/>
            </p:cNvPicPr>
            <p:nvPr/>
          </p:nvPicPr>
          <p:blipFill>
            <a:blip r:embed="rId3" cstate="print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253" y="2879674"/>
              <a:ext cx="12160293" cy="6688162"/>
            </a:xfrm>
            <a:prstGeom prst="rect">
              <a:avLst/>
            </a:prstGeom>
          </p:spPr>
        </p:pic>
        <p:sp>
          <p:nvSpPr>
            <p:cNvPr id="6" name="Title 1"/>
            <p:cNvSpPr txBox="1">
              <a:spLocks/>
            </p:cNvSpPr>
            <p:nvPr/>
          </p:nvSpPr>
          <p:spPr>
            <a:xfrm>
              <a:off x="876300" y="8392992"/>
              <a:ext cx="1397000" cy="663815"/>
            </a:xfrm>
            <a:prstGeom prst="rect">
              <a:avLst/>
            </a:prstGeom>
          </p:spPr>
          <p:txBody>
            <a:bodyPr/>
            <a:lstStyle>
              <a:lvl1pPr algn="ctr" defTabSz="584200">
                <a:defRPr sz="8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lvl1pPr>
              <a:lvl2pPr indent="228600" algn="ctr" defTabSz="584200">
                <a:defRPr sz="8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lvl2pPr>
              <a:lvl3pPr indent="457200" algn="ctr" defTabSz="584200">
                <a:defRPr sz="8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lvl3pPr>
              <a:lvl4pPr indent="685800" algn="ctr" defTabSz="584200">
                <a:defRPr sz="8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lvl4pPr>
              <a:lvl5pPr indent="914400" algn="ctr" defTabSz="584200">
                <a:defRPr sz="8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lvl5pPr>
              <a:lvl6pPr indent="1143000" algn="ctr" defTabSz="584200">
                <a:defRPr sz="8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lvl6pPr>
              <a:lvl7pPr indent="1371600" algn="ctr" defTabSz="584200">
                <a:defRPr sz="8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lvl7pPr>
              <a:lvl8pPr indent="1600200" algn="ctr" defTabSz="584200">
                <a:defRPr sz="8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lvl8pPr>
              <a:lvl9pPr indent="1828800" algn="ctr" defTabSz="584200">
                <a:defRPr sz="8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lvl9pPr>
            </a:lstStyle>
            <a:p>
              <a:r>
                <a:rPr lang="en-US" sz="3200" dirty="0" smtClean="0">
                  <a:solidFill>
                    <a:schemeClr val="bg1"/>
                  </a:solidFill>
                  <a:latin typeface="Georgia"/>
                  <a:ea typeface="Georgia"/>
                  <a:cs typeface="Georgia"/>
                </a:rPr>
                <a:t>Planck</a:t>
              </a:r>
              <a:endParaRPr lang="en-US" sz="3200" dirty="0">
                <a:solidFill>
                  <a:schemeClr val="bg1"/>
                </a:solidFill>
                <a:latin typeface="Georgia"/>
                <a:ea typeface="Georgia"/>
                <a:cs typeface="Georgia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6391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latin typeface="Georgia"/>
                <a:ea typeface="Georgia"/>
                <a:cs typeface="Georgia"/>
              </a:rPr>
              <a:t>The spectrum of the CMB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766" y="1783688"/>
            <a:ext cx="9629867" cy="796991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7147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  <p:sp>
        <p:nvSpPr>
          <p:cNvPr id="3" name="Down Arrow 2"/>
          <p:cNvSpPr/>
          <p:nvPr/>
        </p:nvSpPr>
        <p:spPr>
          <a:xfrm>
            <a:off x="7771106" y="326011"/>
            <a:ext cx="1045771" cy="15843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96295" y="326011"/>
            <a:ext cx="3536328" cy="62375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prstClr val="white"/>
              </a:gs>
            </a:gsLst>
            <a:lin ang="16200000" scaled="0"/>
            <a:tileRect/>
          </a:gra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3200" dirty="0" smtClean="0">
                <a:latin typeface="Georgia"/>
                <a:ea typeface="Georgia"/>
                <a:cs typeface="Georgia"/>
              </a:rPr>
              <a:t>structure building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1260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993775"/>
          </a:xfrm>
        </p:spPr>
        <p:txBody>
          <a:bodyPr/>
          <a:lstStyle/>
          <a:p>
            <a:r>
              <a:rPr lang="en-US" sz="5400" noProof="0" dirty="0" smtClean="0"/>
              <a:t>Galaxy Distribution</a:t>
            </a:r>
            <a:endParaRPr lang="en-US" sz="5400" noProof="0" dirty="0"/>
          </a:p>
        </p:txBody>
      </p:sp>
      <p:pic>
        <p:nvPicPr>
          <p:cNvPr id="4" name="Content Placeholder 3" descr="2df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25" r="-4425"/>
          <a:stretch>
            <a:fillRect/>
          </a:stretch>
        </p:blipFill>
        <p:spPr>
          <a:xfrm>
            <a:off x="650875" y="2708275"/>
            <a:ext cx="11703050" cy="6435725"/>
          </a:xfr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5124049" y="7500223"/>
            <a:ext cx="2428948" cy="1212543"/>
          </a:xfrm>
          <a:prstGeom prst="rect">
            <a:avLst/>
          </a:prstGeom>
        </p:spPr>
        <p:txBody>
          <a:bodyPr vert="horz" lIns="130046" tIns="65023" rIns="130046" bIns="65023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latin typeface="Georgia"/>
                <a:ea typeface="Georgia"/>
                <a:cs typeface="Georgia"/>
              </a:rPr>
              <a:t>Each single point is a galaxy!</a:t>
            </a:r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7" name="Shape 146"/>
          <p:cNvSpPr/>
          <p:nvPr/>
        </p:nvSpPr>
        <p:spPr>
          <a:xfrm>
            <a:off x="1" y="1670984"/>
            <a:ext cx="13004800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In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past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Universe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was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much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more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homogeneous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than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today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:</a:t>
            </a:r>
            <a:endParaRPr sz="3200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  <p:pic>
        <p:nvPicPr>
          <p:cNvPr id="3" name="Picture 2" descr="Globu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527" y="5460279"/>
            <a:ext cx="986222" cy="125367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7285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158875"/>
          </a:xfrm>
        </p:spPr>
        <p:txBody>
          <a:bodyPr>
            <a:normAutofit/>
          </a:bodyPr>
          <a:lstStyle/>
          <a:p>
            <a:r>
              <a:rPr lang="en-US" sz="5400" noProof="0" dirty="0" smtClean="0"/>
              <a:t>From the map to the spectrum…</a:t>
            </a:r>
            <a:endParaRPr lang="en-US" sz="5400" noProof="0" dirty="0"/>
          </a:p>
        </p:txBody>
      </p:sp>
      <p:pic>
        <p:nvPicPr>
          <p:cNvPr id="4" name="Content Placeholder 3" descr="Planck_clean.jpg"/>
          <p:cNvPicPr>
            <a:picLocks noChangeAspect="1"/>
          </p:cNvPicPr>
          <p:nvPr/>
        </p:nvPicPr>
        <p:blipFill>
          <a:blip r:embed="rId3"/>
          <a:srcRect t="-4908" b="-4908"/>
          <a:stretch>
            <a:fillRect/>
          </a:stretch>
        </p:blipFill>
        <p:spPr>
          <a:xfrm>
            <a:off x="319524" y="2097573"/>
            <a:ext cx="6331564" cy="3482116"/>
          </a:xfrm>
          <a:prstGeom prst="rect">
            <a:avLst/>
          </a:prstGeom>
        </p:spPr>
      </p:pic>
      <p:sp>
        <p:nvSpPr>
          <p:cNvPr id="5" name="Content Placeholder 9"/>
          <p:cNvSpPr txBox="1">
            <a:spLocks/>
          </p:cNvSpPr>
          <p:nvPr/>
        </p:nvSpPr>
        <p:spPr>
          <a:xfrm>
            <a:off x="319524" y="5978853"/>
            <a:ext cx="6770564" cy="3432801"/>
          </a:xfrm>
          <a:prstGeom prst="rect">
            <a:avLst/>
          </a:prstGeom>
        </p:spPr>
        <p:txBody>
          <a:bodyPr vert="horz" lIns="130046" tIns="65023" rIns="130046" bIns="65023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theory is not able to predict the exact position of individual hot or cool spots</a:t>
            </a:r>
          </a:p>
          <a:p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instead: prediction of statistical properties of the temperature map (for example mean value, variance, correlations,…)</a:t>
            </a:r>
          </a:p>
          <a:p>
            <a:endParaRPr lang="en-US" dirty="0" smtClean="0">
              <a:latin typeface="Georgia"/>
              <a:ea typeface="Georgia"/>
              <a:cs typeface="Georgia"/>
            </a:endParaRPr>
          </a:p>
          <a:p>
            <a:pPr marL="0" indent="0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  <a:p>
            <a:pPr marL="0" indent="0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088" y="2260402"/>
            <a:ext cx="5700522" cy="576175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4457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019175"/>
          </a:xfrm>
        </p:spPr>
        <p:txBody>
          <a:bodyPr/>
          <a:lstStyle/>
          <a:p>
            <a:r>
              <a:rPr lang="en-US" sz="5400" noProof="0" dirty="0" smtClean="0"/>
              <a:t>The Angular Power Spectrum</a:t>
            </a:r>
            <a:br>
              <a:rPr lang="en-US" sz="5400" noProof="0" dirty="0" smtClean="0"/>
            </a:br>
            <a:r>
              <a:rPr lang="en-US" sz="5400" noProof="0" dirty="0" smtClean="0"/>
              <a:t>of the CMB</a:t>
            </a:r>
            <a:endParaRPr lang="en-US" sz="5400" noProof="0" dirty="0"/>
          </a:p>
        </p:txBody>
      </p:sp>
      <p:pic>
        <p:nvPicPr>
          <p:cNvPr id="4" name="Content Placeholder 3" descr="Planck_powerspectrum.png"/>
          <p:cNvPicPr>
            <a:picLocks noGrp="1" noChangeAspect="1"/>
          </p:cNvPicPr>
          <p:nvPr>
            <p:ph idx="1"/>
          </p:nvPr>
        </p:nvPicPr>
        <p:blipFill>
          <a:blip r:embed="rId3"/>
          <a:srcRect l="-4184" r="-4184"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6577306" y="4199415"/>
            <a:ext cx="3758152" cy="993090"/>
          </a:xfrm>
          <a:prstGeom prst="rect">
            <a:avLst/>
          </a:prstGeom>
          <a:solidFill>
            <a:srgbClr val="FFFFFF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typical size of the hot</a:t>
            </a:r>
            <a:br>
              <a:rPr lang="en-US" sz="2800" dirty="0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</a:br>
            <a:r>
              <a:rPr lang="en-US" sz="2800" dirty="0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and cool spots</a:t>
            </a:r>
            <a:endParaRPr lang="en-US" sz="2800" dirty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5250753" y="3328356"/>
            <a:ext cx="1390052" cy="972659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3528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2177948" y="600953"/>
            <a:ext cx="8648914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Dimensions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of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our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Universe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573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Theoretical Predictions </a:t>
            </a:r>
            <a:r>
              <a:rPr lang="en-US" sz="5400" noProof="0" dirty="0" smtClean="0"/>
              <a:t>of the </a:t>
            </a:r>
            <a:br>
              <a:rPr lang="en-US" sz="5400" noProof="0" dirty="0" smtClean="0"/>
            </a:br>
            <a:r>
              <a:rPr lang="en-US" sz="5400" noProof="0" dirty="0" smtClean="0"/>
              <a:t>CMB Spectrum</a:t>
            </a:r>
            <a:endParaRPr lang="en-US" sz="5400" noProof="0" dirty="0"/>
          </a:p>
        </p:txBody>
      </p:sp>
      <p:pic>
        <p:nvPicPr>
          <p:cNvPr id="4" name="Content Placeholder 3" descr="CMB_parameters.gif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-1154" r="-1647"/>
          <a:stretch/>
        </p:blipFill>
        <p:spPr>
          <a:xfrm>
            <a:off x="266700" y="2317222"/>
            <a:ext cx="7536794" cy="7241132"/>
          </a:xfrm>
          <a:solidFill>
            <a:srgbClr val="FFFFFF"/>
          </a:solidFill>
        </p:spPr>
      </p:pic>
      <p:sp>
        <p:nvSpPr>
          <p:cNvPr id="5" name="TextBox 4"/>
          <p:cNvSpPr txBox="1"/>
          <p:nvPr/>
        </p:nvSpPr>
        <p:spPr>
          <a:xfrm>
            <a:off x="982986" y="2455239"/>
            <a:ext cx="1552219" cy="839202"/>
          </a:xfrm>
          <a:prstGeom prst="rect">
            <a:avLst/>
          </a:prstGeom>
          <a:solidFill>
            <a:srgbClr val="FFFFFF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300" dirty="0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spatial</a:t>
            </a:r>
            <a:endParaRPr lang="en-US" sz="2300" dirty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  <a:p>
            <a:pPr algn="ctr"/>
            <a:r>
              <a:rPr lang="en-US" sz="2300" dirty="0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curvature</a:t>
            </a:r>
            <a:endParaRPr lang="en-US" sz="2300" dirty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32118" y="2407709"/>
            <a:ext cx="1615599" cy="1193145"/>
          </a:xfrm>
          <a:prstGeom prst="rect">
            <a:avLst/>
          </a:prstGeom>
          <a:solidFill>
            <a:srgbClr val="FFFFFF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300" dirty="0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vacuum energy density</a:t>
            </a:r>
            <a:endParaRPr lang="en-US" sz="2300" dirty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9606" y="5846220"/>
            <a:ext cx="1615599" cy="839202"/>
          </a:xfrm>
          <a:prstGeom prst="rect">
            <a:avLst/>
          </a:prstGeom>
          <a:solidFill>
            <a:srgbClr val="FFFFFF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300" dirty="0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baryon density</a:t>
            </a:r>
            <a:endParaRPr lang="en-US" sz="2300" dirty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00428" y="5877907"/>
            <a:ext cx="1615599" cy="1193145"/>
          </a:xfrm>
          <a:prstGeom prst="rect">
            <a:avLst/>
          </a:prstGeom>
          <a:solidFill>
            <a:srgbClr val="FFFFFF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300" dirty="0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matter energy density</a:t>
            </a:r>
            <a:endParaRPr lang="en-US" sz="2300" dirty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9" name="Content Placeholder 9"/>
          <p:cNvSpPr txBox="1">
            <a:spLocks/>
          </p:cNvSpPr>
          <p:nvPr/>
        </p:nvSpPr>
        <p:spPr>
          <a:xfrm>
            <a:off x="7916569" y="2751831"/>
            <a:ext cx="4872332" cy="5724600"/>
          </a:xfrm>
          <a:prstGeom prst="rect">
            <a:avLst/>
          </a:prstGeom>
        </p:spPr>
        <p:txBody>
          <a:bodyPr vert="horz" lIns="130046" tIns="65023" rIns="130046" bIns="65023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 theoretical CMB</a:t>
            </a:r>
            <a:r>
              <a:rPr lang="en-US" sz="3000" dirty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spectrum is depending on values of certain cosmological parameters</a:t>
            </a:r>
            <a:b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</a:b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</a:p>
          <a:p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Comparison with the measured spectrum allows to distinguish between the models and to determine the values of the unknown parameters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3817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17591" y="5298400"/>
            <a:ext cx="3324743" cy="993090"/>
          </a:xfrm>
          <a:prstGeom prst="rect">
            <a:avLst/>
          </a:prstGeom>
          <a:solidFill>
            <a:schemeClr val="bg1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800" dirty="0">
                <a:solidFill>
                  <a:srgbClr val="80C3FF"/>
                </a:solidFill>
                <a:latin typeface="Georgia"/>
                <a:ea typeface="Georgia"/>
                <a:cs typeface="Georgia"/>
              </a:rPr>
              <a:t>dark energy?!?!</a:t>
            </a:r>
          </a:p>
          <a:p>
            <a:pPr algn="ctr"/>
            <a:r>
              <a:rPr lang="en-US" sz="2800" dirty="0">
                <a:solidFill>
                  <a:srgbClr val="80C3FF"/>
                </a:solidFill>
                <a:latin typeface="Georgia"/>
                <a:ea typeface="Georgia"/>
                <a:cs typeface="Georgia"/>
              </a:rPr>
              <a:t>(vacuum energy)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752475"/>
          </a:xfrm>
        </p:spPr>
        <p:txBody>
          <a:bodyPr/>
          <a:lstStyle/>
          <a:p>
            <a:r>
              <a:rPr lang="en-US" sz="5400" dirty="0"/>
              <a:t>The Standard Cosmological Model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50240" y="2028807"/>
            <a:ext cx="11704320" cy="147584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/>
              <a:t>The simplest model, with which the data can be explained (Ockham’s Razor!)</a:t>
            </a: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836" y="3949203"/>
            <a:ext cx="5283331" cy="528333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480673" y="7001306"/>
            <a:ext cx="1786418" cy="1006771"/>
          </a:xfrm>
          <a:prstGeom prst="rect">
            <a:avLst/>
          </a:prstGeom>
          <a:solidFill>
            <a:schemeClr val="bg1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800" dirty="0">
                <a:solidFill>
                  <a:srgbClr val="80C3FF"/>
                </a:solidFill>
                <a:latin typeface="Georgia"/>
                <a:ea typeface="Georgia"/>
                <a:cs typeface="Georgia"/>
              </a:rPr>
              <a:t>“normal” matter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8905454" y="7207999"/>
            <a:ext cx="1519208" cy="238819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141853" y="4739476"/>
            <a:ext cx="2042479" cy="1006771"/>
          </a:xfrm>
          <a:prstGeom prst="rect">
            <a:avLst/>
          </a:prstGeom>
          <a:solidFill>
            <a:schemeClr val="bg1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l"/>
            <a:r>
              <a:rPr lang="en-US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  dark </a:t>
            </a:r>
            <a:r>
              <a:rPr lang="en-US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matter?!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284961" y="6382990"/>
            <a:ext cx="1637069" cy="366124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1" idx="1"/>
          </p:cNvCxnSpPr>
          <p:nvPr/>
        </p:nvCxnSpPr>
        <p:spPr>
          <a:xfrm flipH="1">
            <a:off x="8824540" y="5242862"/>
            <a:ext cx="1317313" cy="369393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322463" y="5652801"/>
            <a:ext cx="4309074" cy="1977975"/>
          </a:xfrm>
          <a:prstGeom prst="rect">
            <a:avLst/>
          </a:prstGeom>
          <a:solidFill>
            <a:schemeClr val="bg1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About 95% of the Universe is still unknown…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9322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2558521" y="600953"/>
            <a:ext cx="7887776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Mysteries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of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the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Universe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  <p:sp>
        <p:nvSpPr>
          <p:cNvPr id="3" name="Shape 52"/>
          <p:cNvSpPr/>
          <p:nvPr/>
        </p:nvSpPr>
        <p:spPr>
          <a:xfrm>
            <a:off x="3820068" y="2341597"/>
            <a:ext cx="5364675" cy="77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4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What</a:t>
            </a:r>
            <a:r>
              <a:rPr lang="de-DE" sz="4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4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is</a:t>
            </a:r>
            <a:r>
              <a:rPr lang="de-DE" sz="4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4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dark</a:t>
            </a:r>
            <a:r>
              <a:rPr lang="de-DE" sz="4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matter?</a:t>
            </a:r>
            <a:endParaRPr sz="4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26972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noProof="0" dirty="0" smtClean="0"/>
              <a:t>Rotation Curves of Galaxies</a:t>
            </a:r>
            <a:endParaRPr lang="en-US" sz="5400" noProof="0" dirty="0"/>
          </a:p>
        </p:txBody>
      </p:sp>
      <p:pic>
        <p:nvPicPr>
          <p:cNvPr id="4" name="Content Placeholder 3" descr="Rotationcurve.jpg"/>
          <p:cNvPicPr>
            <a:picLocks noGrp="1" noChangeAspect="1"/>
          </p:cNvPicPr>
          <p:nvPr>
            <p:ph idx="1"/>
          </p:nvPr>
        </p:nvPicPr>
        <p:blipFill>
          <a:blip r:embed="rId3"/>
          <a:srcRect l="-486" r="-486"/>
          <a:stretch>
            <a:fillRect/>
          </a:stretch>
        </p:blipFill>
        <p:spPr>
          <a:xfrm>
            <a:off x="0" y="2275841"/>
            <a:ext cx="13014366" cy="715740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84212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4722" y="1891677"/>
            <a:ext cx="9515355" cy="713651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752475"/>
          </a:xfrm>
        </p:spPr>
        <p:txBody>
          <a:bodyPr/>
          <a:lstStyle/>
          <a:p>
            <a:r>
              <a:rPr lang="en-US" sz="5400" noProof="0" dirty="0" smtClean="0"/>
              <a:t>Galaxy Cluster CL0024+17</a:t>
            </a:r>
            <a:endParaRPr lang="en-US" sz="5400" noProof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5942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21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064" y="5500290"/>
            <a:ext cx="7946735" cy="4047868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752475"/>
          </a:xfrm>
        </p:spPr>
        <p:txBody>
          <a:bodyPr/>
          <a:lstStyle/>
          <a:p>
            <a:r>
              <a:rPr lang="en-US" sz="5400" noProof="0" dirty="0" smtClean="0"/>
              <a:t>Gravitational Lenses</a:t>
            </a:r>
            <a:endParaRPr lang="en-US" sz="5400" noProof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091" y="1401374"/>
            <a:ext cx="7430435" cy="5742222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10515" y="2017743"/>
            <a:ext cx="4174094" cy="2538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vert="horz" lIns="50800" tIns="50800" rIns="50800" bIns="50800" anchor="t"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algn="l"/>
            <a:r>
              <a:rPr lang="en-US" sz="3200" dirty="0" smtClean="0">
                <a:latin typeface="Georgia"/>
                <a:ea typeface="Georgia"/>
                <a:cs typeface="Georgia"/>
              </a:rPr>
              <a:t>Massive objects curve space-time and therefore distort the light of the objects behind.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5909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752475"/>
          </a:xfrm>
        </p:spPr>
        <p:txBody>
          <a:bodyPr/>
          <a:lstStyle/>
          <a:p>
            <a:r>
              <a:rPr lang="en-US" sz="5400" dirty="0"/>
              <a:t>Gravitational Lenses</a:t>
            </a:r>
            <a:endParaRPr lang="en-US" sz="5400" noProof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091" y="1401374"/>
            <a:ext cx="7430435" cy="5742222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66593" y="7384442"/>
            <a:ext cx="4005235" cy="17102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vert="horz" lIns="50800" tIns="50800" rIns="50800" bIns="50800" anchor="t"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algn="l"/>
            <a:r>
              <a:rPr lang="en-US" sz="3200" dirty="0" smtClean="0">
                <a:latin typeface="Georgia"/>
                <a:ea typeface="Georgia"/>
                <a:cs typeface="Georgia"/>
              </a:rPr>
              <a:t>Thereby light arcs of the objects behind are visible.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  <p:pic>
        <p:nvPicPr>
          <p:cNvPr id="8" name="Picture 7" descr="A221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064" y="5500290"/>
            <a:ext cx="7946735" cy="4047868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8500176" y="5023174"/>
            <a:ext cx="3720537" cy="477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vert="horz" lIns="50800" tIns="50800" rIns="50800" bIns="50800" anchor="t"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algn="l"/>
            <a:r>
              <a:rPr lang="en-US" sz="2400" dirty="0" smtClean="0">
                <a:latin typeface="Georgia"/>
                <a:ea typeface="Georgia"/>
                <a:cs typeface="Georgia"/>
              </a:rPr>
              <a:t>galaxy cluster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Abell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2218</a:t>
            </a:r>
            <a:endParaRPr lang="en-US" sz="2400" dirty="0">
              <a:latin typeface="Georgia"/>
              <a:ea typeface="Georgia"/>
              <a:cs typeface="Georgi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86388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  <p:sp>
        <p:nvSpPr>
          <p:cNvPr id="3" name="Down Arrow 2"/>
          <p:cNvSpPr/>
          <p:nvPr/>
        </p:nvSpPr>
        <p:spPr>
          <a:xfrm>
            <a:off x="9649617" y="1"/>
            <a:ext cx="1045771" cy="15843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1684" y="1"/>
            <a:ext cx="3634017" cy="62375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prstClr val="white"/>
              </a:gs>
            </a:gsLst>
            <a:lin ang="16200000" scaled="0"/>
            <a:tileRect/>
          </a:gra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3200" dirty="0" smtClean="0">
                <a:latin typeface="Georgia"/>
                <a:ea typeface="Georgia"/>
                <a:cs typeface="Georgia"/>
              </a:rPr>
              <a:t>era of dark energy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0798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2" y="0"/>
            <a:ext cx="12918676" cy="97536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81661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50875" y="213001"/>
            <a:ext cx="11703050" cy="752475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Cosmology of the 21</a:t>
            </a:r>
            <a:r>
              <a:rPr lang="en-US" sz="5400" baseline="30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st</a:t>
            </a:r>
            <a:r>
              <a:rPr lang="en-US" sz="5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 century</a:t>
            </a:r>
            <a:endParaRPr lang="en-US" sz="5400" dirty="0">
              <a:solidFill>
                <a:schemeClr val="accent1">
                  <a:lumMod val="60000"/>
                  <a:lumOff val="40000"/>
                </a:schemeClr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66422" y="1727670"/>
            <a:ext cx="12646239" cy="8323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vert="horz" lIns="50800" tIns="50800" rIns="50800" bIns="50800" anchor="t"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marL="457200" indent="-457200" algn="l">
              <a:buFont typeface="Wingdings" charset="2"/>
              <a:buChar char="Ø"/>
            </a:pPr>
            <a: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Dark Matter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/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2400" dirty="0" smtClean="0">
                <a:latin typeface="Georgia"/>
                <a:ea typeface="Georgia"/>
                <a:cs typeface="Georgia"/>
              </a:rPr>
              <a:t>What is it made of, what are its properties?</a:t>
            </a:r>
            <a:br>
              <a:rPr lang="en-US" sz="2400" dirty="0" smtClean="0">
                <a:latin typeface="Georgia"/>
                <a:ea typeface="Georgia"/>
                <a:cs typeface="Georgia"/>
              </a:rPr>
            </a:br>
            <a:r>
              <a:rPr lang="en-US" sz="2400" dirty="0" smtClean="0">
                <a:latin typeface="Georgia"/>
                <a:ea typeface="Georgia"/>
                <a:cs typeface="Georgia"/>
              </a:rPr>
              <a:t>Or another model (e.g. MOND)?</a:t>
            </a:r>
          </a:p>
          <a:p>
            <a:pPr algn="l"/>
            <a:endParaRPr lang="en-US" sz="24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Wingdings" charset="2"/>
              <a:buChar char="Ø"/>
            </a:pPr>
            <a: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Dark Energy</a:t>
            </a:r>
            <a:b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</a:br>
            <a:r>
              <a:rPr lang="en-US" sz="2400" dirty="0" smtClean="0">
                <a:latin typeface="Georgia"/>
                <a:ea typeface="Georgia"/>
                <a:cs typeface="Georgia"/>
              </a:rPr>
              <a:t>What kind of energy is it? How does it influence the expansion of the Universe?</a:t>
            </a:r>
          </a:p>
          <a:p>
            <a:pPr algn="l"/>
            <a:endParaRPr lang="en-US" sz="24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Wingdings" charset="2"/>
              <a:buChar char="Ø"/>
            </a:pPr>
            <a: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Inflation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/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2400" dirty="0" smtClean="0">
                <a:latin typeface="Georgia"/>
                <a:ea typeface="Georgia"/>
                <a:cs typeface="Georgia"/>
              </a:rPr>
              <a:t>Can we find experimental confirmation? If yes, what caused it?</a:t>
            </a:r>
          </a:p>
          <a:p>
            <a:pPr algn="l"/>
            <a:endParaRPr lang="en-US" sz="24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Wingdings" charset="2"/>
              <a:buChar char="Ø"/>
            </a:pPr>
            <a: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Matter-Antimatter Asymmetry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/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2400" dirty="0" smtClean="0">
                <a:latin typeface="Georgia"/>
                <a:ea typeface="Georgia"/>
                <a:cs typeface="Georgia"/>
              </a:rPr>
              <a:t>Where is the tiny surplus of matter coming from, from </a:t>
            </a:r>
            <a:r>
              <a:rPr lang="en-US" sz="2400" dirty="0">
                <a:latin typeface="Georgia"/>
                <a:ea typeface="Georgia"/>
                <a:cs typeface="Georgia"/>
              </a:rPr>
              <a:t>which 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everything around </a:t>
            </a:r>
            <a:r>
              <a:rPr lang="en-US" sz="2400" dirty="0">
                <a:latin typeface="Georgia"/>
                <a:ea typeface="Georgia"/>
                <a:cs typeface="Georgia"/>
              </a:rPr>
              <a:t>us 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is made of?</a:t>
            </a:r>
          </a:p>
          <a:p>
            <a:pPr algn="l"/>
            <a:endParaRPr lang="en-US" sz="24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Wingdings" charset="2"/>
              <a:buChar char="Ø"/>
            </a:pPr>
            <a: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The Moment of the Big Bang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/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2400" dirty="0" smtClean="0">
                <a:latin typeface="Georgia"/>
                <a:ea typeface="Georgia"/>
                <a:cs typeface="Georgia"/>
              </a:rPr>
              <a:t>Will we find a unified theory, which describes the beginning of the Universe?</a:t>
            </a:r>
            <a:endParaRPr lang="en-US" sz="3200" dirty="0" smtClean="0">
              <a:latin typeface="Georgia"/>
              <a:ea typeface="Georgia"/>
              <a:cs typeface="Georgia"/>
            </a:endParaRPr>
          </a:p>
          <a:p>
            <a:pPr algn="l"/>
            <a:endParaRPr lang="en-US" sz="24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Wingdings" charset="2"/>
              <a:buChar char="Ø"/>
            </a:pPr>
            <a: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The Fate of the Universe...</a:t>
            </a:r>
            <a:endParaRPr lang="en-US" sz="3200" dirty="0">
              <a:solidFill>
                <a:srgbClr val="FFEC11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59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noProof="0" dirty="0" smtClean="0"/>
              <a:t>The Cosmological </a:t>
            </a:r>
            <a:r>
              <a:rPr lang="en-US" sz="5400" dirty="0"/>
              <a:t>P</a:t>
            </a:r>
            <a:r>
              <a:rPr lang="en-US" sz="5400" noProof="0" dirty="0" err="1" smtClean="0"/>
              <a:t>rinciple</a:t>
            </a:r>
            <a:endParaRPr lang="en-US" sz="54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1521782"/>
            <a:ext cx="11703050" cy="4141822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noProof="0" dirty="0" smtClean="0"/>
              <a:t>“On large scales the Universe is</a:t>
            </a:r>
            <a:br>
              <a:rPr lang="en-US" sz="3600" noProof="0" dirty="0" smtClean="0"/>
            </a:br>
            <a:r>
              <a:rPr lang="en-US" sz="3600" noProof="0" dirty="0" smtClean="0"/>
              <a:t>homogeneous and isotropic”</a:t>
            </a:r>
          </a:p>
          <a:p>
            <a:pPr marL="0" indent="0" algn="ctr">
              <a:buNone/>
            </a:pPr>
            <a:endParaRPr lang="en-US" sz="1100" noProof="0" dirty="0"/>
          </a:p>
          <a:p>
            <a:pPr marL="0" indent="0" algn="ctr">
              <a:buNone/>
            </a:pPr>
            <a:r>
              <a:rPr lang="en-US" sz="3600" i="1" noProof="0" dirty="0" smtClean="0"/>
              <a:t>We don’t find ourselves in a special place.</a:t>
            </a:r>
            <a:endParaRPr lang="en-US" sz="3600" i="1" noProof="0" dirty="0"/>
          </a:p>
        </p:txBody>
      </p:sp>
      <p:sp>
        <p:nvSpPr>
          <p:cNvPr id="10" name="Content Placeholder 9"/>
          <p:cNvSpPr txBox="1">
            <a:spLocks/>
          </p:cNvSpPr>
          <p:nvPr/>
        </p:nvSpPr>
        <p:spPr>
          <a:xfrm>
            <a:off x="1817300" y="8484668"/>
            <a:ext cx="2785032" cy="1060006"/>
          </a:xfrm>
          <a:prstGeom prst="rect">
            <a:avLst/>
          </a:prstGeom>
        </p:spPr>
        <p:txBody>
          <a:bodyPr vert="horz" lIns="130046" tIns="65023" rIns="130046" bIns="65023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isotropic, but not homogeneous</a:t>
            </a:r>
            <a:endParaRPr lang="en-US" sz="2800" dirty="0">
              <a:solidFill>
                <a:schemeClr val="accent1">
                  <a:lumMod val="60000"/>
                  <a:lumOff val="40000"/>
                </a:schemeClr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11" name="Content Placeholder 9"/>
          <p:cNvSpPr txBox="1">
            <a:spLocks/>
          </p:cNvSpPr>
          <p:nvPr/>
        </p:nvSpPr>
        <p:spPr>
          <a:xfrm>
            <a:off x="5119003" y="8477320"/>
            <a:ext cx="2766794" cy="1060006"/>
          </a:xfrm>
          <a:prstGeom prst="rect">
            <a:avLst/>
          </a:prstGeom>
        </p:spPr>
        <p:txBody>
          <a:bodyPr vert="horz" lIns="130046" tIns="65023" rIns="130046" bIns="65023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homogeneous</a:t>
            </a:r>
            <a:r>
              <a:rPr lang="en-US" sz="2800" dirty="0" smtClean="0">
                <a:solidFill>
                  <a:srgbClr val="41A4FF"/>
                </a:solidFill>
                <a:latin typeface="Georgia"/>
                <a:ea typeface="Georgia"/>
                <a:cs typeface="Georgia"/>
              </a:rPr>
              <a:t>, but not isotropic</a:t>
            </a:r>
            <a:endParaRPr lang="en-US" sz="2800" dirty="0">
              <a:solidFill>
                <a:srgbClr val="41A4FF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12" name="Content Placeholder 9"/>
          <p:cNvSpPr txBox="1">
            <a:spLocks/>
          </p:cNvSpPr>
          <p:nvPr/>
        </p:nvSpPr>
        <p:spPr>
          <a:xfrm>
            <a:off x="8241173" y="8477320"/>
            <a:ext cx="2530832" cy="1060006"/>
          </a:xfrm>
          <a:prstGeom prst="rect">
            <a:avLst/>
          </a:prstGeom>
        </p:spPr>
        <p:txBody>
          <a:bodyPr vert="horz" lIns="130046" tIns="65023" rIns="130046" bIns="65023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Homogeneous and</a:t>
            </a:r>
            <a:r>
              <a:rPr lang="en-US" sz="2600" dirty="0" smtClean="0">
                <a:solidFill>
                  <a:srgbClr val="41A4FF"/>
                </a:solidFill>
                <a:latin typeface="Georgia"/>
                <a:ea typeface="Georgia"/>
                <a:cs typeface="Georgia"/>
              </a:rPr>
              <a:t> isotropic</a:t>
            </a:r>
            <a:endParaRPr lang="en-US" sz="2600" dirty="0">
              <a:solidFill>
                <a:srgbClr val="41A4FF"/>
              </a:solidFill>
              <a:latin typeface="Georgia"/>
              <a:ea typeface="Georgia"/>
              <a:cs typeface="Georgia"/>
            </a:endParaRPr>
          </a:p>
        </p:txBody>
      </p:sp>
      <p:pic>
        <p:nvPicPr>
          <p:cNvPr id="8" name="Picture 7" descr="cosmoprinc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000">
            <a:off x="1841707" y="5517932"/>
            <a:ext cx="9321384" cy="2878266"/>
          </a:xfrm>
          <a:prstGeom prst="rect">
            <a:avLst/>
          </a:prstGeom>
          <a:scene3d>
            <a:camera prst="orthographicFront">
              <a:rot lat="0" lon="0" rev="72000"/>
            </a:camera>
            <a:lightRig rig="threePt" dir="t"/>
          </a:scene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8493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6834" y="390525"/>
            <a:ext cx="12917966" cy="752475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latin typeface="Georgia"/>
                <a:ea typeface="Georgia"/>
                <a:cs typeface="Georgia"/>
              </a:rPr>
              <a:t>Many thanks for your attention!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pic>
        <p:nvPicPr>
          <p:cNvPr id="3" name="Picture 2" descr="End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96" y="2102982"/>
            <a:ext cx="10768808" cy="671973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43371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50875" y="390525"/>
            <a:ext cx="11703050" cy="752475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latin typeface="Georgia"/>
                <a:ea typeface="Georgia"/>
                <a:cs typeface="Georgia"/>
              </a:rPr>
              <a:t>Are there any questions?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pic>
        <p:nvPicPr>
          <p:cNvPr id="3" name="Picture 2" descr="offene_frage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816" y="2072022"/>
            <a:ext cx="9615168" cy="685882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17789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8"/>
          <p:cNvGrpSpPr/>
          <p:nvPr/>
        </p:nvGrpSpPr>
        <p:grpSpPr>
          <a:xfrm>
            <a:off x="0" y="2654841"/>
            <a:ext cx="13004800" cy="2755275"/>
            <a:chOff x="0" y="-88359"/>
            <a:chExt cx="13004800" cy="2755275"/>
          </a:xfrm>
        </p:grpSpPr>
        <p:sp>
          <p:nvSpPr>
            <p:cNvPr id="55" name="Shape 55"/>
            <p:cNvSpPr/>
            <p:nvPr/>
          </p:nvSpPr>
          <p:spPr>
            <a:xfrm>
              <a:off x="0" y="2159085"/>
              <a:ext cx="13004800" cy="5078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 defTabSz="584200">
                <a:defRPr sz="22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But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there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was a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strange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observation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:</a:t>
              </a:r>
              <a:endParaRPr sz="2800" dirty="0">
                <a:solidFill>
                  <a:srgbClr val="FFFFFF"/>
                </a:solidFill>
                <a:latin typeface="Georgia"/>
                <a:ea typeface="Georgia"/>
                <a:cs typeface="Georgia"/>
              </a:endParaRPr>
            </a:p>
          </p:txBody>
        </p:sp>
        <p:sp>
          <p:nvSpPr>
            <p:cNvPr id="56" name="Shape 56"/>
            <p:cNvSpPr/>
            <p:nvPr/>
          </p:nvSpPr>
          <p:spPr>
            <a:xfrm>
              <a:off x="0" y="-88359"/>
              <a:ext cx="13004800" cy="9387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 algn="ctr" defTabSz="584200">
                <a:defRPr sz="1800"/>
              </a:pP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Before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the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 20th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century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the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Universe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seemed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to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be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 a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quiet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place</a:t>
              </a:r>
              <a:r>
                <a:rPr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.</a:t>
              </a:r>
              <a:endParaRPr sz="28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endParaRPr>
            </a:p>
            <a:p>
              <a:pPr lvl="0" algn="ctr" defTabSz="584200">
                <a:defRPr sz="1800"/>
              </a:pP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It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 was not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very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busy</a:t>
              </a:r>
              <a:r>
                <a:rPr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. </a:t>
              </a:r>
              <a:endParaRPr sz="28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endParaRPr>
            </a:p>
          </p:txBody>
        </p:sp>
        <p:sp>
          <p:nvSpPr>
            <p:cNvPr id="57" name="Shape 57"/>
            <p:cNvSpPr/>
            <p:nvPr/>
          </p:nvSpPr>
          <p:spPr>
            <a:xfrm>
              <a:off x="0" y="1130385"/>
              <a:ext cx="13004800" cy="5078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 defTabSz="584200">
                <a:defRPr sz="22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Most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of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the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physicists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believed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the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Universe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being</a:t>
              </a:r>
              <a:r>
                <a:rPr lang="de-DE" sz="280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infinite 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in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space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and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time</a:t>
              </a:r>
              <a:r>
                <a:rPr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. </a:t>
              </a:r>
              <a:endParaRPr sz="2800" dirty="0">
                <a:solidFill>
                  <a:srgbClr val="FFFFFF"/>
                </a:solidFill>
                <a:latin typeface="Georgia"/>
                <a:ea typeface="Georgia"/>
                <a:cs typeface="Georgia"/>
              </a:endParaRPr>
            </a:p>
          </p:txBody>
        </p:sp>
      </p:grpSp>
      <p:sp>
        <p:nvSpPr>
          <p:cNvPr id="59" name="Shape 59"/>
          <p:cNvSpPr/>
          <p:nvPr/>
        </p:nvSpPr>
        <p:spPr>
          <a:xfrm>
            <a:off x="4804733" y="1218540"/>
            <a:ext cx="3395336" cy="661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 defTabSz="584200">
              <a:defRPr sz="38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de-DE" sz="3800" b="1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 </a:t>
            </a:r>
            <a:r>
              <a:rPr lang="de-DE" sz="3800" b="1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Universe</a:t>
            </a:r>
            <a:endParaRPr sz="3800" b="1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  <p:grpSp>
        <p:nvGrpSpPr>
          <p:cNvPr id="62" name="Group 62"/>
          <p:cNvGrpSpPr/>
          <p:nvPr/>
        </p:nvGrpSpPr>
        <p:grpSpPr>
          <a:xfrm>
            <a:off x="163258" y="5878696"/>
            <a:ext cx="12678283" cy="2338119"/>
            <a:chOff x="-157924" y="-14104"/>
            <a:chExt cx="12678282" cy="2338119"/>
          </a:xfrm>
        </p:grpSpPr>
        <p:sp>
          <p:nvSpPr>
            <p:cNvPr id="60" name="Shape 60"/>
            <p:cNvSpPr/>
            <p:nvPr/>
          </p:nvSpPr>
          <p:spPr>
            <a:xfrm>
              <a:off x="-157924" y="1816184"/>
              <a:ext cx="12678282" cy="5078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 defTabSz="584200">
                <a:defRPr sz="22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This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couldn‘t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be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explained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with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an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infinitely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large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and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old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28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Universe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.</a:t>
              </a:r>
              <a:endParaRPr sz="2800" dirty="0">
                <a:solidFill>
                  <a:srgbClr val="FFFFFF"/>
                </a:solidFill>
                <a:latin typeface="Georgia"/>
                <a:ea typeface="Georgia"/>
                <a:cs typeface="Georgia"/>
              </a:endParaRPr>
            </a:p>
          </p:txBody>
        </p:sp>
        <p:sp>
          <p:nvSpPr>
            <p:cNvPr id="61" name="Shape 61"/>
            <p:cNvSpPr/>
            <p:nvPr/>
          </p:nvSpPr>
          <p:spPr>
            <a:xfrm>
              <a:off x="3393114" y="-14104"/>
              <a:ext cx="5578450" cy="815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 defTabSz="584200">
                <a:defRPr sz="4600" b="1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lang="de-DE" sz="4800" b="1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At</a:t>
              </a:r>
              <a:r>
                <a:rPr lang="de-DE" sz="4800" b="1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4800" b="1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night</a:t>
              </a:r>
              <a:r>
                <a:rPr lang="de-DE" sz="4800" b="1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4800" b="1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it</a:t>
              </a:r>
              <a:r>
                <a:rPr lang="de-DE" sz="4800" b="1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4800" b="1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is</a:t>
              </a:r>
              <a:r>
                <a:rPr lang="de-DE" sz="4800" b="1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de-DE" sz="4800" b="1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dark</a:t>
              </a:r>
              <a:endParaRPr sz="4800" b="1" dirty="0">
                <a:solidFill>
                  <a:srgbClr val="FFFFFF"/>
                </a:solidFill>
                <a:latin typeface="Georgia"/>
                <a:ea typeface="Georgia"/>
                <a:cs typeface="Georgia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1" animBg="1" advAuto="0"/>
      <p:bldP spid="62" grpId="2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The Earth</a:t>
            </a:r>
            <a:r>
              <a:rPr lang="en-US" sz="5400" noProof="0" dirty="0" smtClean="0"/>
              <a:t>: </a:t>
            </a:r>
            <a:r>
              <a:rPr lang="en-US" sz="5400" noProof="0" dirty="0"/>
              <a:t>≈13000 </a:t>
            </a:r>
            <a:r>
              <a:rPr lang="en-US" sz="5400" noProof="0" dirty="0" smtClean="0"/>
              <a:t>km in diameter</a:t>
            </a:r>
            <a:endParaRPr lang="en-US" sz="5400" noProof="0" dirty="0"/>
          </a:p>
        </p:txBody>
      </p:sp>
      <p:pic>
        <p:nvPicPr>
          <p:cNvPr id="4" name="Picture 3" descr="Erd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620" y="1955070"/>
            <a:ext cx="7697559" cy="769755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19230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276" y="390525"/>
            <a:ext cx="11959774" cy="1625600"/>
          </a:xfrm>
        </p:spPr>
        <p:txBody>
          <a:bodyPr/>
          <a:lstStyle/>
          <a:p>
            <a:r>
              <a:rPr lang="en-US" sz="5400" dirty="0" smtClean="0"/>
              <a:t>The Solar </a:t>
            </a:r>
            <a:r>
              <a:rPr lang="en-US" sz="5400" dirty="0"/>
              <a:t>S</a:t>
            </a:r>
            <a:r>
              <a:rPr lang="en-US" sz="5400" dirty="0" smtClean="0"/>
              <a:t>ystem</a:t>
            </a:r>
            <a:r>
              <a:rPr lang="en-US" sz="5400" noProof="0" dirty="0" smtClean="0"/>
              <a:t>:</a:t>
            </a:r>
            <a:br>
              <a:rPr lang="en-US" sz="5400" noProof="0" dirty="0" smtClean="0"/>
            </a:br>
            <a:r>
              <a:rPr lang="en-US" sz="5400" noProof="0" dirty="0" smtClean="0"/>
              <a:t>≈</a:t>
            </a:r>
            <a:r>
              <a:rPr lang="en-US" sz="5400" noProof="0" dirty="0"/>
              <a:t>10 </a:t>
            </a:r>
            <a:r>
              <a:rPr lang="en-US" sz="5400" noProof="0" dirty="0" smtClean="0"/>
              <a:t>billion km in diameter</a:t>
            </a:r>
            <a:endParaRPr lang="en-US" sz="5400" noProof="0" dirty="0"/>
          </a:p>
        </p:txBody>
      </p:sp>
      <p:pic>
        <p:nvPicPr>
          <p:cNvPr id="3" name="Content Placeholder 2" descr="Sonnensystem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8" b="1118"/>
          <a:stretch>
            <a:fillRect/>
          </a:stretch>
        </p:blipFill>
        <p:spPr>
          <a:xfrm>
            <a:off x="650875" y="2752707"/>
            <a:ext cx="11703050" cy="643572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163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000000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Eurostile"/>
        <a:ea typeface="Eurostile"/>
        <a:cs typeface="Eurostile"/>
      </a:majorFont>
      <a:minorFont>
        <a:latin typeface="Gill Sans"/>
        <a:ea typeface="Gill Sans"/>
        <a:cs typeface="Gill Sans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Eurostile"/>
        <a:ea typeface="Eurostile"/>
        <a:cs typeface="Eurostile"/>
      </a:majorFont>
      <a:minorFont>
        <a:latin typeface="Gill Sans"/>
        <a:ea typeface="Gill Sans"/>
        <a:cs typeface="Gill Sans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15698</TotalTime>
  <Words>889</Words>
  <Application>Microsoft Macintosh PowerPoint</Application>
  <PresentationFormat>Custom</PresentationFormat>
  <Paragraphs>242</Paragraphs>
  <Slides>61</Slides>
  <Notes>50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Black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Cosmological Principle</vt:lpstr>
      <vt:lpstr>PowerPoint Presentation</vt:lpstr>
      <vt:lpstr>The Earth: ≈13000 km in diameter</vt:lpstr>
      <vt:lpstr>The Solar System: ≈10 billion km in diameter</vt:lpstr>
      <vt:lpstr>Our Milky Way: 1018 km = 100000 light years in diameter</vt:lpstr>
      <vt:lpstr>Andromeda Galaxy: 2.5 million light years distance</vt:lpstr>
      <vt:lpstr>Local Group: 8 million light years in diameter</vt:lpstr>
      <vt:lpstr>Virgo Supercluster: ≈130 million light years in diameter</vt:lpstr>
      <vt:lpstr>Hubble Extreme Deep Field</vt:lpstr>
      <vt:lpstr>PowerPoint Presentation</vt:lpstr>
      <vt:lpstr>PowerPoint Presentation</vt:lpstr>
      <vt:lpstr>PowerPoint Presentation</vt:lpstr>
      <vt:lpstr>Measuring of the Redshift</vt:lpstr>
      <vt:lpstr>Cosmological Redshift vs. Doppler Effect</vt:lpstr>
      <vt:lpstr>Cosmological Redshift</vt:lpstr>
      <vt:lpstr>Cosmological Redshift</vt:lpstr>
      <vt:lpstr>Distance Ladder</vt:lpstr>
      <vt:lpstr>Type Ia Supernova</vt:lpstr>
      <vt:lpstr>Standard Candles and Brightness</vt:lpstr>
      <vt:lpstr>Example of a Supernova from 2011</vt:lpstr>
      <vt:lpstr>PowerPoint Presentation</vt:lpstr>
      <vt:lpstr>PowerPoint Presentation</vt:lpstr>
      <vt:lpstr>The further we look back into the past, the smaller was the Universe. conclusion about the Big Bang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Cosmic Microwave Background (CMB)</vt:lpstr>
      <vt:lpstr>Discovery of the CMB</vt:lpstr>
      <vt:lpstr>PowerPoint Presentation</vt:lpstr>
      <vt:lpstr>Next problem for the Big Bang theory</vt:lpstr>
      <vt:lpstr>PowerPoint Presentation</vt:lpstr>
      <vt:lpstr>PowerPoint Presentation</vt:lpstr>
      <vt:lpstr>PowerPoint Presentation</vt:lpstr>
      <vt:lpstr>PowerPoint Presentation</vt:lpstr>
      <vt:lpstr>Galaxy Distribution</vt:lpstr>
      <vt:lpstr>From the map to the spectrum…</vt:lpstr>
      <vt:lpstr>The Angular Power Spectrum of the CMB</vt:lpstr>
      <vt:lpstr>Theoretical Predictions of the  CMB Spectrum</vt:lpstr>
      <vt:lpstr>The Standard Cosmological Model</vt:lpstr>
      <vt:lpstr>PowerPoint Presentation</vt:lpstr>
      <vt:lpstr>Rotation Curves of Galaxies</vt:lpstr>
      <vt:lpstr>Galaxy Cluster CL0024+17</vt:lpstr>
      <vt:lpstr>Gravitational Lenses</vt:lpstr>
      <vt:lpstr>Gravitational Lenses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Sarah Aretz</cp:lastModifiedBy>
  <cp:revision>361</cp:revision>
  <dcterms:modified xsi:type="dcterms:W3CDTF">2016-07-12T09:28:30Z</dcterms:modified>
</cp:coreProperties>
</file>