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3" r:id="rId3"/>
    <p:sldId id="276" r:id="rId4"/>
    <p:sldId id="265" r:id="rId5"/>
    <p:sldId id="267" r:id="rId6"/>
    <p:sldId id="270" r:id="rId7"/>
    <p:sldId id="277" r:id="rId8"/>
    <p:sldId id="278" r:id="rId9"/>
    <p:sldId id="279" r:id="rId10"/>
    <p:sldId id="280" r:id="rId11"/>
    <p:sldId id="281" r:id="rId12"/>
    <p:sldId id="290" r:id="rId13"/>
    <p:sldId id="284" r:id="rId14"/>
    <p:sldId id="285" r:id="rId15"/>
    <p:sldId id="286" r:id="rId16"/>
    <p:sldId id="287" r:id="rId17"/>
    <p:sldId id="288" r:id="rId18"/>
    <p:sldId id="289" r:id="rId19"/>
    <p:sldId id="291" r:id="rId20"/>
    <p:sldId id="282" r:id="rId21"/>
    <p:sldId id="266" r:id="rId22"/>
    <p:sldId id="268" r:id="rId23"/>
    <p:sldId id="269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6" r:id="rId32"/>
    <p:sldId id="300" r:id="rId33"/>
    <p:sldId id="301" r:id="rId34"/>
    <p:sldId id="302" r:id="rId35"/>
    <p:sldId id="305" r:id="rId36"/>
    <p:sldId id="303" r:id="rId37"/>
    <p:sldId id="30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9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506" userDrawn="1">
          <p15:clr>
            <a:srgbClr val="A4A3A4"/>
          </p15:clr>
        </p15:guide>
        <p15:guide id="4" pos="3885" userDrawn="1">
          <p15:clr>
            <a:srgbClr val="A4A3A4"/>
          </p15:clr>
        </p15:guide>
        <p15:guide id="5" orient="horz" pos="20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68" autoAdjust="0"/>
    <p:restoredTop sz="88203" autoAdjust="0"/>
  </p:normalViewPr>
  <p:slideViewPr>
    <p:cSldViewPr snapToGrid="0" showGuides="1">
      <p:cViewPr varScale="1">
        <p:scale>
          <a:sx n="94" d="100"/>
          <a:sy n="94" d="100"/>
        </p:scale>
        <p:origin x="84" y="294"/>
      </p:cViewPr>
      <p:guideLst>
        <p:guide orient="horz" pos="1049"/>
        <p:guide pos="3863"/>
        <p:guide pos="506"/>
        <p:guide pos="3885"/>
        <p:guide orient="horz" pos="2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30C65-126D-438A-9F47-CA76D6013AFB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46F9F-7A8A-4777-9005-C51F4128BE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4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deuterium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46F9F-7A8A-4777-9005-C51F4128BEC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826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46F9F-7A8A-4777-9005-C51F4128BEC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91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52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0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9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1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326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030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5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12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35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17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15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5ABD7-D090-47D6-991D-E14FEBECC31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A516E-36AF-4DAB-92B9-FB3CC276DB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64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atom.kaeri.re.kr:8080/cgi-bin/decay?Se-86+B-" TargetMode="External"/><Relationship Id="rId13" Type="http://schemas.openxmlformats.org/officeDocument/2006/relationships/hyperlink" Target="http://atom.kaeri.re.kr:8080/cgi-bin/decay?Tl-208+B-" TargetMode="External"/><Relationship Id="rId3" Type="http://schemas.openxmlformats.org/officeDocument/2006/relationships/image" Target="../media/image20.png"/><Relationship Id="rId7" Type="http://schemas.openxmlformats.org/officeDocument/2006/relationships/hyperlink" Target="http://atom.kaeri.re.kr:8080/cgi-bin/decay?Kr-88+B-" TargetMode="External"/><Relationship Id="rId12" Type="http://schemas.openxmlformats.org/officeDocument/2006/relationships/hyperlink" Target="http://atom.kaeri.re.kr:8080/cgi-bin/decay?Po-212m+A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atom.kaeri.re.kr:8080/cgi-bin/decay?S-37+B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tom.kaeri.re.kr:8080/cgi-bin/decay?Y-90m+B-" TargetMode="External"/><Relationship Id="rId11" Type="http://schemas.openxmlformats.org/officeDocument/2006/relationships/hyperlink" Target="http://atom.kaeri.re.kr:8080/cgi-bin/decay?Bi-208+EC" TargetMode="External"/><Relationship Id="rId5" Type="http://schemas.openxmlformats.org/officeDocument/2006/relationships/hyperlink" Target="http://atom.kaeri.re.kr:8080/cgi-bin/decay?O-14+B+" TargetMode="External"/><Relationship Id="rId15" Type="http://schemas.openxmlformats.org/officeDocument/2006/relationships/hyperlink" Target="http://atom.kaeri.re.kr:8080/cgi-bin/decay?Ca-49+B-" TargetMode="External"/><Relationship Id="rId10" Type="http://schemas.openxmlformats.org/officeDocument/2006/relationships/hyperlink" Target="http://atom.kaeri.re.kr:8080/cgi-bin/decay?Rb-76+EC" TargetMode="External"/><Relationship Id="rId4" Type="http://schemas.openxmlformats.org/officeDocument/2006/relationships/hyperlink" Target="http://atom.kaeri.re.kr:8080/cgi-bin/decay?P-30+B+" TargetMode="External"/><Relationship Id="rId9" Type="http://schemas.openxmlformats.org/officeDocument/2006/relationships/hyperlink" Target="http://atom.kaeri.re.kr:8080/cgi-bin/decay?Tc-91+EC" TargetMode="External"/><Relationship Id="rId14" Type="http://schemas.openxmlformats.org/officeDocument/2006/relationships/hyperlink" Target="http://atom.kaeri.re.kr:8080/cgi-bin/decay?Tc-93m+EC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h/8j4g33tz0eazct1/AABCcp60WHEw4RiK2S68y_F6a?dl=0" TargetMode="External"/><Relationship Id="rId2" Type="http://schemas.openxmlformats.org/officeDocument/2006/relationships/hyperlink" Target="https://tu-dresden.de/Members/michael.kobel/dateien/teilchenwelt_schulmaterialien_version1.pdf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‘ </a:t>
            </a:r>
            <a:r>
              <a:rPr lang="de-DE" dirty="0" err="1" smtClean="0"/>
              <a:t>conception</a:t>
            </a:r>
            <a:r>
              <a:rPr lang="de-DE" dirty="0" smtClean="0"/>
              <a:t> of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– </a:t>
            </a:r>
            <a:r>
              <a:rPr lang="de-DE" dirty="0" err="1" smtClean="0"/>
              <a:t>part</a:t>
            </a:r>
            <a:r>
              <a:rPr lang="de-DE" dirty="0" smtClean="0"/>
              <a:t> 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julia.woithe@cern.ch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22359">
            <a:off x="8472246" y="4257667"/>
            <a:ext cx="3727658" cy="912529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466" y="4595648"/>
            <a:ext cx="1770848" cy="1897393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4" y="3997960"/>
            <a:ext cx="2519680" cy="2519680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40" y="4277995"/>
            <a:ext cx="2519680" cy="1959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72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/>
              <a:t>7% </a:t>
            </a:r>
            <a:r>
              <a:rPr lang="de-DE" dirty="0" err="1"/>
              <a:t>force</a:t>
            </a:r>
            <a:r>
              <a:rPr lang="de-DE" dirty="0"/>
              <a:t> | </a:t>
            </a:r>
            <a:r>
              <a:rPr lang="de-DE" b="1" dirty="0"/>
              <a:t>93% </a:t>
            </a:r>
            <a:r>
              <a:rPr lang="de-DE" b="1" dirty="0" err="1"/>
              <a:t>no</a:t>
            </a:r>
            <a:r>
              <a:rPr lang="de-DE" b="1" dirty="0"/>
              <a:t> </a:t>
            </a:r>
            <a:r>
              <a:rPr lang="de-DE" b="1" dirty="0" err="1"/>
              <a:t>force</a:t>
            </a:r>
            <a:endParaRPr lang="de-DE" b="1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81%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58%</a:t>
            </a:r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(N=17)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 smtClean="0"/>
              <a:t>6% </a:t>
            </a:r>
            <a:r>
              <a:rPr lang="de-DE" dirty="0" err="1"/>
              <a:t>force</a:t>
            </a:r>
            <a:r>
              <a:rPr lang="de-DE" dirty="0"/>
              <a:t> | </a:t>
            </a:r>
            <a:r>
              <a:rPr lang="de-DE" b="1" dirty="0" smtClean="0"/>
              <a:t>94% </a:t>
            </a:r>
            <a:r>
              <a:rPr lang="de-DE" b="1" dirty="0" err="1"/>
              <a:t>no</a:t>
            </a:r>
            <a:r>
              <a:rPr lang="de-DE" b="1" dirty="0"/>
              <a:t> </a:t>
            </a:r>
            <a:r>
              <a:rPr lang="de-DE" b="1" dirty="0" err="1"/>
              <a:t>force</a:t>
            </a:r>
            <a:endParaRPr lang="de-DE" b="1" dirty="0"/>
          </a:p>
          <a:p>
            <a:endParaRPr lang="de-DE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073158" y="1326158"/>
            <a:ext cx="6511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Does a force act on the </a:t>
            </a:r>
            <a:r>
              <a:rPr lang="en-GB" b="1" kern="1100" spc="-10" dirty="0" smtClean="0">
                <a:latin typeface="Arial" panose="020B0604020202020204" pitchFamily="34" charset="0"/>
                <a:ea typeface="MS Mincho" panose="02020609040205080304" pitchFamily="49" charset="-128"/>
              </a:rPr>
              <a:t>neutron </a:t>
            </a:r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due to the bar magnets?</a:t>
            </a:r>
            <a:endParaRPr lang="en-GB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602" y="535464"/>
            <a:ext cx="5090795" cy="975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854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(N=43)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>
                <a:solidFill>
                  <a:srgbClr val="7030A0"/>
                </a:solidFill>
              </a:rPr>
              <a:t>② 12% </a:t>
            </a:r>
            <a:r>
              <a:rPr lang="de-DE" dirty="0"/>
              <a:t>③ 26% </a:t>
            </a:r>
            <a:r>
              <a:rPr lang="de-DE" b="1" dirty="0">
                <a:solidFill>
                  <a:srgbClr val="00B050"/>
                </a:solidFill>
              </a:rPr>
              <a:t>⑤ 51%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73%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>
                <a:solidFill>
                  <a:srgbClr val="FF0000"/>
                </a:solidFill>
              </a:rPr>
              <a:t>67%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(N=24)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② 29% </a:t>
            </a:r>
            <a:r>
              <a:rPr lang="de-DE" dirty="0"/>
              <a:t>③ 29% </a:t>
            </a:r>
            <a:r>
              <a:rPr lang="de-DE" b="1" dirty="0" smtClean="0">
                <a:solidFill>
                  <a:srgbClr val="00B050"/>
                </a:solidFill>
              </a:rPr>
              <a:t>⑤ 29</a:t>
            </a:r>
            <a:r>
              <a:rPr lang="de-DE" b="1" dirty="0">
                <a:solidFill>
                  <a:srgbClr val="00B050"/>
                </a:solidFill>
              </a:rPr>
              <a:t>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64%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(N=37)</a:t>
            </a:r>
          </a:p>
          <a:p>
            <a:r>
              <a:rPr lang="de-DE" dirty="0">
                <a:solidFill>
                  <a:srgbClr val="7030A0"/>
                </a:solidFill>
              </a:rPr>
              <a:t>② 29% </a:t>
            </a:r>
            <a:r>
              <a:rPr lang="de-DE" dirty="0"/>
              <a:t>③17% </a:t>
            </a:r>
            <a:r>
              <a:rPr lang="de-DE" b="1" dirty="0" smtClean="0">
                <a:solidFill>
                  <a:srgbClr val="00B050"/>
                </a:solidFill>
              </a:rPr>
              <a:t>⑤ 43</a:t>
            </a:r>
            <a:r>
              <a:rPr lang="de-DE" b="1" dirty="0">
                <a:solidFill>
                  <a:srgbClr val="00B050"/>
                </a:solidFill>
              </a:rPr>
              <a:t>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75</a:t>
            </a:r>
            <a:r>
              <a:rPr lang="de-DE" dirty="0" smtClean="0"/>
              <a:t>%</a:t>
            </a:r>
            <a:endParaRPr lang="de-DE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44" b="31529"/>
          <a:stretch/>
        </p:blipFill>
        <p:spPr bwMode="auto">
          <a:xfrm>
            <a:off x="5025073" y="93511"/>
            <a:ext cx="2119630" cy="1878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63554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after </a:t>
            </a:r>
            <a:r>
              <a:rPr lang="de-DE" dirty="0" err="1" smtClean="0"/>
              <a:t>intruction</a:t>
            </a:r>
            <a:endParaRPr lang="de-DE" dirty="0" smtClean="0"/>
          </a:p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seem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 </a:t>
            </a:r>
            <a:r>
              <a:rPr lang="de-DE" dirty="0" err="1" smtClean="0"/>
              <a:t>something</a:t>
            </a:r>
            <a:r>
              <a:rPr lang="de-DE" dirty="0" smtClean="0"/>
              <a:t> in S‘Cool LAB</a:t>
            </a:r>
          </a:p>
          <a:p>
            <a:r>
              <a:rPr lang="de-DE" dirty="0" smtClean="0"/>
              <a:t>Wording of </a:t>
            </a:r>
            <a:r>
              <a:rPr lang="de-DE" dirty="0" err="1" smtClean="0"/>
              <a:t>the</a:t>
            </a:r>
            <a:r>
              <a:rPr lang="de-DE" dirty="0" smtClean="0"/>
              <a:t> item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improved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011" y="3881104"/>
            <a:ext cx="2519680" cy="2519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75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‘ </a:t>
            </a:r>
            <a:r>
              <a:rPr lang="de-DE" dirty="0" err="1"/>
              <a:t>conceptions</a:t>
            </a:r>
            <a:r>
              <a:rPr lang="de-DE" dirty="0"/>
              <a:t> – </a:t>
            </a:r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Natural background radiation unknown </a:t>
            </a:r>
            <a:r>
              <a:rPr lang="en-GB" dirty="0"/>
              <a:t>(e.g. cosmic radiation, Radon</a:t>
            </a:r>
            <a:r>
              <a:rPr lang="en-GB" dirty="0" smtClean="0"/>
              <a:t>) [</a:t>
            </a:r>
            <a:r>
              <a:rPr lang="en-GB" dirty="0"/>
              <a:t>R10</a:t>
            </a:r>
            <a:r>
              <a:rPr lang="en-GB" dirty="0" smtClean="0"/>
              <a:t>]</a:t>
            </a:r>
          </a:p>
          <a:p>
            <a:r>
              <a:rPr lang="de-DE" dirty="0" smtClean="0"/>
              <a:t>Historical </a:t>
            </a:r>
            <a:r>
              <a:rPr lang="de-DE" dirty="0" err="1" smtClean="0"/>
              <a:t>misconception</a:t>
            </a:r>
            <a:r>
              <a:rPr lang="de-DE" dirty="0" smtClean="0"/>
              <a:t>  (Victor Hess </a:t>
            </a:r>
            <a:r>
              <a:rPr lang="de-DE" dirty="0" err="1" smtClean="0"/>
              <a:t>Nobelprize</a:t>
            </a:r>
            <a:r>
              <a:rPr lang="de-DE" dirty="0" smtClean="0"/>
              <a:t> </a:t>
            </a:r>
            <a:r>
              <a:rPr lang="en-GB" dirty="0" smtClean="0"/>
              <a:t>1936): </a:t>
            </a:r>
            <a:br>
              <a:rPr lang="en-GB" dirty="0" smtClean="0"/>
            </a:br>
            <a:r>
              <a:rPr lang="en-GB" dirty="0" smtClean="0">
                <a:solidFill>
                  <a:srgbClr val="0070C0"/>
                </a:solidFill>
              </a:rPr>
              <a:t>only radioactive rocks are a source of natural radiation</a:t>
            </a:r>
          </a:p>
          <a:p>
            <a:r>
              <a:rPr lang="de-DE" i="1" dirty="0" err="1" smtClean="0">
                <a:solidFill>
                  <a:srgbClr val="0070C0"/>
                </a:solidFill>
              </a:rPr>
              <a:t>Atmosphere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is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needed</a:t>
            </a:r>
            <a:r>
              <a:rPr lang="de-DE" i="1" dirty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to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produce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secondary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particles</a:t>
            </a:r>
            <a:r>
              <a:rPr lang="de-DE" i="1" dirty="0" smtClean="0">
                <a:solidFill>
                  <a:srgbClr val="0070C0"/>
                </a:solidFill>
              </a:rPr>
              <a:t>, </a:t>
            </a:r>
            <a:r>
              <a:rPr lang="de-DE" i="1" dirty="0" err="1" smtClean="0">
                <a:solidFill>
                  <a:srgbClr val="0070C0"/>
                </a:solidFill>
              </a:rPr>
              <a:t>otherwise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the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detector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wouldn‘t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measure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something</a:t>
            </a:r>
            <a:endParaRPr lang="de-DE" i="1" dirty="0" smtClean="0">
              <a:solidFill>
                <a:srgbClr val="0070C0"/>
              </a:solidFill>
            </a:endParaRPr>
          </a:p>
          <a:p>
            <a:r>
              <a:rPr lang="de-DE" i="1" dirty="0" err="1" smtClean="0">
                <a:solidFill>
                  <a:srgbClr val="0070C0"/>
                </a:solidFill>
              </a:rPr>
              <a:t>Particle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come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mainly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from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the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i="1" dirty="0" err="1" smtClean="0">
                <a:solidFill>
                  <a:srgbClr val="0070C0"/>
                </a:solidFill>
              </a:rPr>
              <a:t>sun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dirty="0" smtClean="0"/>
              <a:t>(solar </a:t>
            </a:r>
            <a:r>
              <a:rPr lang="de-DE" dirty="0"/>
              <a:t>wind 1.5 </a:t>
            </a:r>
            <a:r>
              <a:rPr lang="de-DE" dirty="0" smtClean="0"/>
              <a:t>- </a:t>
            </a:r>
            <a:r>
              <a:rPr lang="de-DE" dirty="0"/>
              <a:t>10 </a:t>
            </a:r>
            <a:r>
              <a:rPr lang="de-DE" dirty="0" smtClean="0"/>
              <a:t>keV !)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Problems: </a:t>
            </a:r>
            <a:r>
              <a:rPr lang="de-DE" dirty="0" err="1" smtClean="0"/>
              <a:t>particle</a:t>
            </a:r>
            <a:r>
              <a:rPr lang="de-DE" dirty="0" smtClean="0"/>
              <a:t>,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, </a:t>
            </a:r>
            <a:r>
              <a:rPr lang="de-DE" dirty="0" err="1" smtClean="0"/>
              <a:t>radiation</a:t>
            </a:r>
            <a:r>
              <a:rPr lang="de-DE" dirty="0" smtClean="0"/>
              <a:t> – a </a:t>
            </a:r>
            <a:r>
              <a:rPr lang="de-DE" dirty="0" err="1" smtClean="0"/>
              <a:t>lot</a:t>
            </a:r>
            <a:r>
              <a:rPr lang="de-DE" dirty="0" smtClean="0"/>
              <a:t> of </a:t>
            </a:r>
            <a:r>
              <a:rPr lang="de-DE" dirty="0" err="1" smtClean="0"/>
              <a:t>knowledge</a:t>
            </a:r>
            <a:r>
              <a:rPr lang="de-DE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9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705265" cy="1325563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Imagine a particle detector </a:t>
            </a:r>
            <a:r>
              <a:rPr lang="en-GB" sz="2400" dirty="0" smtClean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is placed in a balloon that travels to a height of 5000 m. Is the number of detected particles at 5000 m (B) higher than at the start at 0 m height (A)?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(N=46)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 smtClean="0">
                <a:solidFill>
                  <a:srgbClr val="00B050"/>
                </a:solidFill>
              </a:rPr>
              <a:t>Yes 65% </a:t>
            </a:r>
            <a:r>
              <a:rPr lang="de-DE" dirty="0" smtClean="0"/>
              <a:t>| </a:t>
            </a:r>
            <a:r>
              <a:rPr lang="de-DE" dirty="0" err="1" smtClean="0"/>
              <a:t>No</a:t>
            </a:r>
            <a:r>
              <a:rPr lang="de-DE" dirty="0" smtClean="0"/>
              <a:t> 35%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61%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71%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(N=19)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Yes 42%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53%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67%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</a:t>
            </a:r>
            <a:r>
              <a:rPr lang="de-DE" sz="2400" b="1" dirty="0" smtClean="0"/>
              <a:t>N=36)</a:t>
            </a:r>
            <a:endParaRPr lang="de-DE" sz="2400" b="1" dirty="0"/>
          </a:p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92%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8%</a:t>
            </a:r>
            <a:endParaRPr lang="de-DE" dirty="0"/>
          </a:p>
          <a:p>
            <a:r>
              <a:rPr lang="de-DE" dirty="0" err="1" smtClean="0"/>
              <a:t>avg</a:t>
            </a:r>
            <a:r>
              <a:rPr lang="de-DE" dirty="0"/>
              <a:t>. </a:t>
            </a:r>
            <a:r>
              <a:rPr lang="de-DE" dirty="0" err="1" smtClean="0"/>
              <a:t>confidence</a:t>
            </a:r>
            <a:r>
              <a:rPr lang="de-DE" dirty="0" smtClean="0"/>
              <a:t>: 88 %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255" y="203467"/>
            <a:ext cx="2174240" cy="1994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356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705265" cy="1325563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Imagine a particle </a:t>
            </a:r>
            <a:r>
              <a:rPr lang="en-GB" sz="2400" dirty="0" smtClean="0">
                <a:latin typeface="+mn-lt"/>
              </a:rPr>
              <a:t>detector  </a:t>
            </a:r>
            <a:r>
              <a:rPr lang="en-GB" sz="2400" dirty="0">
                <a:latin typeface="+mn-lt"/>
              </a:rPr>
              <a:t>is placed on top of a mountain at 5000 m height. Is the number of detected particles on top of the mountain (B) higher than in the valley (A)?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(N=43)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 smtClean="0">
                <a:solidFill>
                  <a:srgbClr val="00B050"/>
                </a:solidFill>
              </a:rPr>
              <a:t>Yes 65% </a:t>
            </a:r>
            <a:r>
              <a:rPr lang="de-DE" dirty="0" smtClean="0"/>
              <a:t>| </a:t>
            </a:r>
            <a:r>
              <a:rPr lang="de-DE" dirty="0" err="1" smtClean="0"/>
              <a:t>No</a:t>
            </a:r>
            <a:r>
              <a:rPr lang="de-DE" dirty="0" smtClean="0"/>
              <a:t> 35%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82%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72%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(N=17)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59%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41%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63%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</a:t>
            </a:r>
            <a:r>
              <a:rPr lang="de-DE" sz="2400" b="1" dirty="0" smtClean="0"/>
              <a:t>N=36)</a:t>
            </a:r>
            <a:endParaRPr lang="de-DE" sz="2400" b="1" dirty="0"/>
          </a:p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86%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14%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81%</a:t>
            </a:r>
            <a:endParaRPr lang="de-DE" dirty="0"/>
          </a:p>
          <a:p>
            <a:endParaRPr lang="de-DE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1"/>
          <a:stretch/>
        </p:blipFill>
        <p:spPr bwMode="auto">
          <a:xfrm>
            <a:off x="9930064" y="365125"/>
            <a:ext cx="1924634" cy="19100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22878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705265" cy="1325563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Imagine a particle detector </a:t>
            </a:r>
            <a:r>
              <a:rPr lang="en-GB" sz="2400" dirty="0" smtClean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is placed on the Moon. Is the number of detected particles on the Moon (B) higher than on the surface of the Earth (A)?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(N=44)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 smtClean="0">
                <a:solidFill>
                  <a:srgbClr val="00B050"/>
                </a:solidFill>
              </a:rPr>
              <a:t>Yes 73% </a:t>
            </a:r>
            <a:r>
              <a:rPr lang="de-DE" dirty="0" smtClean="0"/>
              <a:t>| </a:t>
            </a:r>
            <a:r>
              <a:rPr lang="de-DE" dirty="0" err="1" smtClean="0"/>
              <a:t>No</a:t>
            </a:r>
            <a:r>
              <a:rPr lang="de-DE" dirty="0" smtClean="0"/>
              <a:t> 27%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63%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73%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(N=16)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63%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37%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66%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</a:t>
            </a:r>
            <a:r>
              <a:rPr lang="de-DE" sz="2400" b="1" dirty="0" smtClean="0"/>
              <a:t>N=34)</a:t>
            </a:r>
            <a:endParaRPr lang="de-DE" sz="2400" b="1" dirty="0"/>
          </a:p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74%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27%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73%</a:t>
            </a:r>
            <a:endParaRPr lang="de-DE" dirty="0"/>
          </a:p>
          <a:p>
            <a:endParaRPr lang="de-DE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" r="6960"/>
          <a:stretch/>
        </p:blipFill>
        <p:spPr bwMode="auto">
          <a:xfrm>
            <a:off x="9897979" y="365125"/>
            <a:ext cx="1944000" cy="19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55947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705265" cy="1325563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Imagine a particle </a:t>
            </a:r>
            <a:r>
              <a:rPr lang="en-GB" sz="2400" dirty="0" smtClean="0">
                <a:latin typeface="+mn-lt"/>
              </a:rPr>
              <a:t>detector  </a:t>
            </a:r>
            <a:r>
              <a:rPr lang="en-GB" sz="2400" dirty="0">
                <a:latin typeface="+mn-lt"/>
              </a:rPr>
              <a:t>is placed outside on the International Space Station. Is the number of detected particles on the Space Station higher than on the surface of the Earth?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 smtClean="0">
                <a:solidFill>
                  <a:srgbClr val="00B050"/>
                </a:solidFill>
              </a:rPr>
              <a:t>Yes 82% </a:t>
            </a:r>
            <a:r>
              <a:rPr lang="de-DE" dirty="0" smtClean="0"/>
              <a:t>| </a:t>
            </a:r>
            <a:r>
              <a:rPr lang="de-DE" dirty="0" err="1" smtClean="0"/>
              <a:t>No</a:t>
            </a:r>
            <a:r>
              <a:rPr lang="de-DE" dirty="0" smtClean="0"/>
              <a:t> 18%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65%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70%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(N=24)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67%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33%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64%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(N=36)</a:t>
            </a:r>
          </a:p>
          <a:p>
            <a:r>
              <a:rPr lang="de-DE" dirty="0">
                <a:solidFill>
                  <a:srgbClr val="00B050"/>
                </a:solidFill>
              </a:rPr>
              <a:t>Yes </a:t>
            </a:r>
            <a:r>
              <a:rPr lang="de-DE" dirty="0" smtClean="0">
                <a:solidFill>
                  <a:srgbClr val="00B050"/>
                </a:solidFill>
              </a:rPr>
              <a:t>85% </a:t>
            </a:r>
            <a:r>
              <a:rPr lang="de-DE" dirty="0"/>
              <a:t>|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smtClean="0"/>
              <a:t>15%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73%</a:t>
            </a:r>
            <a:endParaRPr lang="de-DE" dirty="0"/>
          </a:p>
          <a:p>
            <a:endParaRPr lang="de-DE" dirty="0"/>
          </a:p>
        </p:txBody>
      </p:sp>
      <p:pic>
        <p:nvPicPr>
          <p:cNvPr id="8" name="Picture 7" descr="https://wallpaperscraft.com/image/station_iss_space_orbit_planet_earth_62635_1600x9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0" r="13425"/>
          <a:stretch/>
        </p:blipFill>
        <p:spPr bwMode="auto">
          <a:xfrm>
            <a:off x="9937550" y="306732"/>
            <a:ext cx="1944000" cy="19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201150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Items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don‘t</a:t>
            </a:r>
            <a:r>
              <a:rPr lang="de-DE" dirty="0" smtClean="0"/>
              <a:t> </a:t>
            </a:r>
            <a:r>
              <a:rPr lang="de-DE" dirty="0" err="1" smtClean="0"/>
              <a:t>know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de-DE" dirty="0" smtClean="0"/>
          </a:p>
          <a:p>
            <a:r>
              <a:rPr lang="de-DE" dirty="0" smtClean="0"/>
              <a:t>Items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, but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difficulty</a:t>
            </a:r>
            <a:endParaRPr lang="de-DE" dirty="0"/>
          </a:p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in S‘Cool LAB &gt;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understanding</a:t>
            </a:r>
            <a:r>
              <a:rPr lang="de-DE" dirty="0" smtClean="0"/>
              <a:t> ?!</a:t>
            </a:r>
          </a:p>
          <a:p>
            <a:r>
              <a:rPr lang="de-DE" dirty="0" smtClean="0"/>
              <a:t>Wording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improved</a:t>
            </a:r>
            <a:r>
              <a:rPr lang="de-DE" dirty="0" smtClean="0"/>
              <a:t> (ISS not </a:t>
            </a:r>
            <a:r>
              <a:rPr lang="de-DE" dirty="0" err="1" smtClean="0"/>
              <a:t>known</a:t>
            </a:r>
            <a:r>
              <a:rPr lang="de-DE" dirty="0" smtClean="0"/>
              <a:t>, „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same“ </a:t>
            </a:r>
            <a:r>
              <a:rPr lang="de-DE" dirty="0" err="1" smtClean="0"/>
              <a:t>option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Students</a:t>
            </a:r>
            <a:r>
              <a:rPr lang="de-DE" dirty="0" smtClean="0"/>
              <a:t>‘ and </a:t>
            </a:r>
            <a:r>
              <a:rPr lang="de-DE" dirty="0" err="1" smtClean="0"/>
              <a:t>teachers</a:t>
            </a:r>
            <a:r>
              <a:rPr lang="de-DE" dirty="0" smtClean="0"/>
              <a:t>‘ </a:t>
            </a:r>
            <a:r>
              <a:rPr lang="de-DE" dirty="0" err="1" smtClean="0"/>
              <a:t>answers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design multiple </a:t>
            </a:r>
            <a:r>
              <a:rPr lang="de-DE" dirty="0" err="1" smtClean="0"/>
              <a:t>choice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5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>
            <a:normAutofit/>
          </a:bodyPr>
          <a:lstStyle/>
          <a:p>
            <a:r>
              <a:rPr lang="de-DE" dirty="0" err="1" smtClean="0"/>
              <a:t>Electromagnetism</a:t>
            </a:r>
            <a:r>
              <a:rPr lang="de-DE" dirty="0"/>
              <a:t> </a:t>
            </a:r>
            <a:r>
              <a:rPr lang="de-DE" dirty="0" smtClean="0"/>
              <a:t>/ Lorentz </a:t>
            </a:r>
            <a:r>
              <a:rPr lang="de-DE" dirty="0" err="1" smtClean="0"/>
              <a:t>force</a:t>
            </a:r>
            <a:endParaRPr lang="de-DE" dirty="0"/>
          </a:p>
          <a:p>
            <a:pPr lvl="1"/>
            <a:r>
              <a:rPr lang="de-DE" dirty="0" err="1" smtClean="0"/>
              <a:t>Students</a:t>
            </a:r>
            <a:r>
              <a:rPr lang="de-DE" dirty="0" smtClean="0"/>
              <a:t>‘ </a:t>
            </a:r>
            <a:r>
              <a:rPr lang="de-DE" dirty="0" err="1" smtClean="0"/>
              <a:t>conceptions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Idea</a:t>
            </a:r>
            <a:r>
              <a:rPr lang="de-DE" dirty="0" smtClean="0"/>
              <a:t> </a:t>
            </a:r>
            <a:r>
              <a:rPr lang="de-DE" dirty="0" err="1" smtClean="0"/>
              <a:t>behind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pPr lvl="1"/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/>
              <a:t>HST </a:t>
            </a:r>
            <a:r>
              <a:rPr lang="de-DE" dirty="0" smtClean="0"/>
              <a:t>2016</a:t>
            </a:r>
            <a:endParaRPr lang="de-DE" dirty="0"/>
          </a:p>
          <a:p>
            <a:r>
              <a:rPr lang="de-DE" dirty="0" err="1" smtClean="0"/>
              <a:t>Cosmics</a:t>
            </a:r>
            <a:endParaRPr lang="de-DE" dirty="0" smtClean="0"/>
          </a:p>
          <a:p>
            <a:r>
              <a:rPr lang="de-DE" dirty="0" smtClean="0"/>
              <a:t>Radiation (X-</a:t>
            </a:r>
            <a:r>
              <a:rPr lang="de-DE" dirty="0" err="1" smtClean="0"/>
              <a:t>rays</a:t>
            </a:r>
            <a:r>
              <a:rPr lang="de-DE" dirty="0" smtClean="0"/>
              <a:t> / </a:t>
            </a:r>
            <a:r>
              <a:rPr lang="de-DE" dirty="0" err="1" smtClean="0"/>
              <a:t>gamma</a:t>
            </a:r>
            <a:r>
              <a:rPr lang="de-DE" dirty="0" smtClean="0"/>
              <a:t> </a:t>
            </a:r>
            <a:r>
              <a:rPr lang="de-DE" dirty="0" err="1" smtClean="0"/>
              <a:t>radiation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Some</a:t>
            </a:r>
            <a:r>
              <a:rPr lang="de-DE" dirty="0" smtClean="0"/>
              <a:t> links</a:t>
            </a:r>
            <a:endParaRPr lang="de-DE" dirty="0"/>
          </a:p>
          <a:p>
            <a:pPr lvl="1"/>
            <a:endParaRPr lang="de-DE" dirty="0"/>
          </a:p>
          <a:p>
            <a:endParaRPr lang="de-D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6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Radiation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024" y="3888423"/>
            <a:ext cx="2519680" cy="1959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76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‘ </a:t>
            </a:r>
            <a:r>
              <a:rPr lang="de-DE" dirty="0" err="1" smtClean="0"/>
              <a:t>conceptions</a:t>
            </a:r>
            <a:r>
              <a:rPr lang="de-DE" dirty="0" smtClean="0"/>
              <a:t> – </a:t>
            </a:r>
            <a:r>
              <a:rPr lang="de-DE" dirty="0" err="1" smtClean="0"/>
              <a:t>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Students show lack </a:t>
            </a:r>
            <a:r>
              <a:rPr lang="en-GB" dirty="0">
                <a:solidFill>
                  <a:srgbClr val="0070C0"/>
                </a:solidFill>
              </a:rPr>
              <a:t>of distinction between concepts associated with radioactivity and ionising radiation </a:t>
            </a:r>
            <a:r>
              <a:rPr lang="en-GB" dirty="0"/>
              <a:t>[R1-6]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Depending on the context students think that radiation </a:t>
            </a:r>
            <a:r>
              <a:rPr lang="en-GB" dirty="0">
                <a:solidFill>
                  <a:srgbClr val="0070C0"/>
                </a:solidFill>
              </a:rPr>
              <a:t>is safe e.g. </a:t>
            </a:r>
            <a:r>
              <a:rPr lang="en-GB" dirty="0" smtClean="0">
                <a:solidFill>
                  <a:srgbClr val="0070C0"/>
                </a:solidFill>
              </a:rPr>
              <a:t>in </a:t>
            </a:r>
            <a:r>
              <a:rPr lang="en-GB" dirty="0">
                <a:solidFill>
                  <a:srgbClr val="0070C0"/>
                </a:solidFill>
              </a:rPr>
              <a:t>hospitals </a:t>
            </a:r>
            <a:r>
              <a:rPr lang="en-GB" dirty="0"/>
              <a:t>[R3], [R5], [R7</a:t>
            </a:r>
            <a:r>
              <a:rPr lang="en-GB" dirty="0" smtClean="0"/>
              <a:t>] vs. </a:t>
            </a:r>
            <a:r>
              <a:rPr lang="en-GB" dirty="0" smtClean="0">
                <a:solidFill>
                  <a:srgbClr val="0070C0"/>
                </a:solidFill>
              </a:rPr>
              <a:t>radiation </a:t>
            </a:r>
            <a:r>
              <a:rPr lang="en-GB" dirty="0">
                <a:solidFill>
                  <a:srgbClr val="0070C0"/>
                </a:solidFill>
              </a:rPr>
              <a:t>is always dangerous, especially if artificial</a:t>
            </a:r>
            <a:r>
              <a:rPr lang="en-GB" dirty="0"/>
              <a:t> [R4</a:t>
            </a:r>
            <a:r>
              <a:rPr lang="en-GB" dirty="0" smtClean="0"/>
              <a:t>]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216503" y="4168623"/>
            <a:ext cx="11758993" cy="1574198"/>
            <a:chOff x="216503" y="998703"/>
            <a:chExt cx="11758993" cy="1574198"/>
          </a:xfrm>
        </p:grpSpPr>
        <p:cxnSp>
          <p:nvCxnSpPr>
            <p:cNvPr id="4" name="Elbow Connector 3"/>
            <p:cNvCxnSpPr>
              <a:stCxn id="11" idx="1"/>
            </p:cNvCxnSpPr>
            <p:nvPr/>
          </p:nvCxnSpPr>
          <p:spPr>
            <a:xfrm rot="10800000" flipV="1">
              <a:off x="7734415" y="1586189"/>
              <a:ext cx="400418" cy="816037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Elbow Connector 4"/>
            <p:cNvCxnSpPr>
              <a:stCxn id="10" idx="3"/>
            </p:cNvCxnSpPr>
            <p:nvPr/>
          </p:nvCxnSpPr>
          <p:spPr>
            <a:xfrm>
              <a:off x="4039001" y="1588688"/>
              <a:ext cx="401274" cy="813538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216503" y="1968349"/>
              <a:ext cx="2630301" cy="604552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800" b="1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Source</a:t>
              </a:r>
              <a:endParaRPr lang="en-GB" sz="2800" b="1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339521" y="1964945"/>
              <a:ext cx="2635975" cy="571594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800" b="1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Receiver</a:t>
              </a:r>
              <a:endParaRPr lang="en-GB" sz="2800" b="1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>
              <a:stCxn id="6" idx="3"/>
              <a:endCxn id="18" idx="1"/>
            </p:cNvCxnSpPr>
            <p:nvPr/>
          </p:nvCxnSpPr>
          <p:spPr>
            <a:xfrm flipV="1">
              <a:off x="2846804" y="2254145"/>
              <a:ext cx="287118" cy="16480"/>
            </a:xfrm>
            <a:prstGeom prst="line">
              <a:avLst/>
            </a:prstGeom>
            <a:ln w="28575">
              <a:solidFill>
                <a:schemeClr val="tx2">
                  <a:lumMod val="10000"/>
                  <a:lumOff val="9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7" idx="1"/>
            </p:cNvCxnSpPr>
            <p:nvPr/>
          </p:nvCxnSpPr>
          <p:spPr>
            <a:xfrm>
              <a:off x="9052402" y="2250742"/>
              <a:ext cx="287118" cy="0"/>
            </a:xfrm>
            <a:prstGeom prst="line">
              <a:avLst/>
            </a:prstGeom>
            <a:ln w="28575">
              <a:solidFill>
                <a:schemeClr val="tx2">
                  <a:lumMod val="10000"/>
                  <a:lumOff val="90000"/>
                </a:schemeClr>
              </a:solidFill>
              <a:tailEnd type="non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1913215" y="1342722"/>
              <a:ext cx="2125787" cy="491934"/>
            </a:xfrm>
            <a:prstGeom prst="roundRect">
              <a:avLst/>
            </a:prstGeom>
            <a:solidFill>
              <a:srgbClr val="2454A0"/>
            </a:solidFill>
            <a:ln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Radioactivity</a:t>
              </a:r>
              <a:endParaRPr lang="en-GB" sz="2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134832" y="1340222"/>
              <a:ext cx="2125787" cy="491934"/>
            </a:xfrm>
            <a:prstGeom prst="roundRect">
              <a:avLst/>
            </a:prstGeom>
            <a:solidFill>
              <a:srgbClr val="2454A0"/>
            </a:solidFill>
            <a:ln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Irradiation</a:t>
              </a:r>
              <a:endParaRPr lang="en-GB" sz="2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024023" y="998703"/>
              <a:ext cx="2125787" cy="491934"/>
            </a:xfrm>
            <a:prstGeom prst="roundRect">
              <a:avLst/>
            </a:prstGeom>
            <a:solidFill>
              <a:srgbClr val="2454A0"/>
            </a:solidFill>
            <a:ln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Contamination</a:t>
              </a:r>
              <a:endParaRPr lang="en-GB" sz="2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13" name="Elbow Connector 12"/>
            <p:cNvCxnSpPr>
              <a:stCxn id="10" idx="1"/>
              <a:endCxn id="6" idx="0"/>
            </p:cNvCxnSpPr>
            <p:nvPr/>
          </p:nvCxnSpPr>
          <p:spPr>
            <a:xfrm rot="10800000" flipV="1">
              <a:off x="1531655" y="1588687"/>
              <a:ext cx="381561" cy="379660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stCxn id="11" idx="3"/>
              <a:endCxn id="7" idx="0"/>
            </p:cNvCxnSpPr>
            <p:nvPr/>
          </p:nvCxnSpPr>
          <p:spPr>
            <a:xfrm>
              <a:off x="10260619" y="1586189"/>
              <a:ext cx="396889" cy="378756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12" idx="3"/>
              <a:endCxn id="7" idx="0"/>
            </p:cNvCxnSpPr>
            <p:nvPr/>
          </p:nvCxnSpPr>
          <p:spPr>
            <a:xfrm>
              <a:off x="7149810" y="1244670"/>
              <a:ext cx="3507698" cy="720275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12" idx="1"/>
              <a:endCxn id="6" idx="0"/>
            </p:cNvCxnSpPr>
            <p:nvPr/>
          </p:nvCxnSpPr>
          <p:spPr>
            <a:xfrm rot="10800000" flipV="1">
              <a:off x="1531655" y="1244669"/>
              <a:ext cx="3492369" cy="723679"/>
            </a:xfrm>
            <a:prstGeom prst="bentConnector2">
              <a:avLst/>
            </a:prstGeom>
            <a:ln w="28575">
              <a:solidFill>
                <a:srgbClr val="245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8" idx="1"/>
              <a:endCxn id="18" idx="3"/>
            </p:cNvCxnSpPr>
            <p:nvPr/>
          </p:nvCxnSpPr>
          <p:spPr>
            <a:xfrm>
              <a:off x="3133922" y="2254145"/>
              <a:ext cx="5918479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133922" y="1968348"/>
              <a:ext cx="5918479" cy="571594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  <a:cs typeface="Arial" panose="020B0604020202020204" pitchFamily="34" charset="0"/>
                </a:rPr>
                <a:t>Ionising </a:t>
              </a:r>
              <a:r>
                <a:rPr lang="en-GB" sz="2800" b="1" dirty="0" smtClean="0">
                  <a:solidFill>
                    <a:schemeClr val="tx1"/>
                  </a:solidFill>
                  <a:cs typeface="Arial" panose="020B0604020202020204" pitchFamily="34" charset="0"/>
                </a:rPr>
                <a:t>radiation</a:t>
              </a:r>
              <a:endParaRPr lang="en-GB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999322" y="5709544"/>
            <a:ext cx="6096000" cy="53091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1050" i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/>
            <a:r>
              <a:rPr lang="en-GB" sz="1050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  <a:t>Concepts associated with ionising radiation [R1</a:t>
            </a:r>
            <a:r>
              <a:rPr lang="en-GB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8532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Elbow Connector 23"/>
          <p:cNvCxnSpPr>
            <a:stCxn id="31" idx="1"/>
          </p:cNvCxnSpPr>
          <p:nvPr/>
        </p:nvCxnSpPr>
        <p:spPr>
          <a:xfrm rot="10800000" flipV="1">
            <a:off x="7734415" y="692109"/>
            <a:ext cx="400418" cy="816037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30" idx="3"/>
          </p:cNvCxnSpPr>
          <p:nvPr/>
        </p:nvCxnSpPr>
        <p:spPr>
          <a:xfrm>
            <a:off x="4039001" y="694608"/>
            <a:ext cx="401274" cy="813538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16503" y="1074269"/>
            <a:ext cx="2630301" cy="60455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Source</a:t>
            </a:r>
            <a:endParaRPr lang="en-GB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339521" y="1070865"/>
            <a:ext cx="2635975" cy="57159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Receiver</a:t>
            </a:r>
            <a:endParaRPr lang="en-GB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>
            <a:stCxn id="26" idx="3"/>
            <a:endCxn id="42" idx="1"/>
          </p:cNvCxnSpPr>
          <p:nvPr/>
        </p:nvCxnSpPr>
        <p:spPr>
          <a:xfrm flipV="1">
            <a:off x="2846804" y="1360065"/>
            <a:ext cx="287118" cy="16480"/>
          </a:xfrm>
          <a:prstGeom prst="line">
            <a:avLst/>
          </a:prstGeom>
          <a:ln w="2857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7" idx="1"/>
          </p:cNvCxnSpPr>
          <p:nvPr/>
        </p:nvCxnSpPr>
        <p:spPr>
          <a:xfrm>
            <a:off x="9052402" y="1356662"/>
            <a:ext cx="287118" cy="0"/>
          </a:xfrm>
          <a:prstGeom prst="line">
            <a:avLst/>
          </a:prstGeom>
          <a:ln w="28575">
            <a:solidFill>
              <a:schemeClr val="tx2">
                <a:lumMod val="10000"/>
                <a:lumOff val="90000"/>
              </a:schemeClr>
            </a:solidFill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913215" y="448642"/>
            <a:ext cx="2125787" cy="491934"/>
          </a:xfrm>
          <a:prstGeom prst="roundRect">
            <a:avLst/>
          </a:prstGeom>
          <a:solidFill>
            <a:srgbClr val="2454A0"/>
          </a:solidFill>
          <a:ln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Radioactivity</a:t>
            </a:r>
            <a:endParaRPr lang="en-GB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8134832" y="446142"/>
            <a:ext cx="2125787" cy="491934"/>
          </a:xfrm>
          <a:prstGeom prst="roundRect">
            <a:avLst/>
          </a:prstGeom>
          <a:solidFill>
            <a:srgbClr val="2454A0"/>
          </a:solidFill>
          <a:ln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Irradiation</a:t>
            </a:r>
            <a:endParaRPr lang="en-GB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24023" y="104623"/>
            <a:ext cx="2125787" cy="491934"/>
          </a:xfrm>
          <a:prstGeom prst="roundRect">
            <a:avLst/>
          </a:prstGeom>
          <a:solidFill>
            <a:srgbClr val="2454A0"/>
          </a:solidFill>
          <a:ln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Contamination</a:t>
            </a:r>
            <a:endParaRPr lang="en-GB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33" name="Elbow Connector 32"/>
          <p:cNvCxnSpPr>
            <a:stCxn id="30" idx="1"/>
            <a:endCxn id="26" idx="0"/>
          </p:cNvCxnSpPr>
          <p:nvPr/>
        </p:nvCxnSpPr>
        <p:spPr>
          <a:xfrm rot="10800000" flipV="1">
            <a:off x="1531655" y="694607"/>
            <a:ext cx="381561" cy="379660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1" idx="3"/>
            <a:endCxn id="27" idx="0"/>
          </p:cNvCxnSpPr>
          <p:nvPr/>
        </p:nvCxnSpPr>
        <p:spPr>
          <a:xfrm>
            <a:off x="10260619" y="692109"/>
            <a:ext cx="396889" cy="378756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32" idx="3"/>
            <a:endCxn id="27" idx="0"/>
          </p:cNvCxnSpPr>
          <p:nvPr/>
        </p:nvCxnSpPr>
        <p:spPr>
          <a:xfrm>
            <a:off x="7149810" y="350590"/>
            <a:ext cx="3507698" cy="720275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32" idx="1"/>
            <a:endCxn id="26" idx="0"/>
          </p:cNvCxnSpPr>
          <p:nvPr/>
        </p:nvCxnSpPr>
        <p:spPr>
          <a:xfrm rot="10800000" flipV="1">
            <a:off x="1531655" y="350589"/>
            <a:ext cx="3492369" cy="723679"/>
          </a:xfrm>
          <a:prstGeom prst="bentConnector2">
            <a:avLst/>
          </a:prstGeom>
          <a:ln w="28575">
            <a:solidFill>
              <a:srgbClr val="24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1285" y="1771965"/>
            <a:ext cx="262551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cs typeface="Arial" panose="020B0604020202020204" pitchFamily="34" charset="0"/>
              </a:rPr>
              <a:t>Radioactive Material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Activity depends on external conditions e.g. temperature </a:t>
            </a:r>
            <a:r>
              <a:rPr lang="en-GB" sz="2000" dirty="0" smtClean="0">
                <a:cs typeface="Arial" panose="020B0604020202020204" pitchFamily="34" charset="0"/>
              </a:rPr>
              <a:t>[R4]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Half-live is the dangerous timespan, after that no danger is left </a:t>
            </a:r>
            <a:r>
              <a:rPr lang="en-GB" sz="2000" dirty="0" smtClean="0">
                <a:cs typeface="Arial" panose="020B0604020202020204" pitchFamily="34" charset="0"/>
              </a:rPr>
              <a:t>[R4]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 smtClean="0">
              <a:cs typeface="Arial" panose="020B0604020202020204" pitchFamily="34" charset="0"/>
            </a:endParaRPr>
          </a:p>
          <a:p>
            <a:r>
              <a:rPr lang="en-GB" sz="2000" dirty="0" smtClean="0">
                <a:cs typeface="Arial" panose="020B0604020202020204" pitchFamily="34" charset="0"/>
              </a:rPr>
              <a:t> 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39521" y="1775583"/>
            <a:ext cx="26359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cs typeface="Arial" panose="020B0604020202020204" pitchFamily="34" charset="0"/>
              </a:rPr>
              <a:t>Absorption / Interaction 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0C0"/>
                </a:solidFill>
                <a:cs typeface="Arial" panose="020B0604020202020204" pitchFamily="34" charset="0"/>
              </a:rPr>
              <a:t>R</a:t>
            </a: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adiation can be stopped not at all or 100% </a:t>
            </a:r>
            <a:r>
              <a:rPr lang="en-GB" sz="2000" dirty="0" smtClean="0">
                <a:cs typeface="Arial" panose="020B0604020202020204" pitchFamily="34" charset="0"/>
              </a:rPr>
              <a:t>[R6]  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Receiver accumulates / contains radiation after irradiation </a:t>
            </a:r>
            <a:r>
              <a:rPr lang="en-GB" sz="2000" dirty="0" smtClean="0">
                <a:cs typeface="Arial" panose="020B0604020202020204" pitchFamily="34" charset="0"/>
              </a:rPr>
              <a:t>[R4], 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Receiver becomes radioactive </a:t>
            </a:r>
            <a:r>
              <a:rPr lang="en-GB" sz="2000" dirty="0">
                <a:solidFill>
                  <a:srgbClr val="0070C0"/>
                </a:solidFill>
                <a:cs typeface="Arial" panose="020B0604020202020204" pitchFamily="34" charset="0"/>
              </a:rPr>
              <a:t>after </a:t>
            </a: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irradiation</a:t>
            </a:r>
            <a:r>
              <a:rPr lang="en-GB" sz="2000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  <a:r>
              <a:rPr lang="en-GB" sz="2000" dirty="0" smtClean="0">
                <a:cs typeface="Arial" panose="020B0604020202020204" pitchFamily="34" charset="0"/>
              </a:rPr>
              <a:t>[R3], [R4],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Material </a:t>
            </a: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of the receiver is important for the „activation“: live/organic vs. dead/</a:t>
            </a:r>
            <a:r>
              <a:rPr lang="en-GB" sz="2000" dirty="0" err="1" smtClean="0">
                <a:solidFill>
                  <a:srgbClr val="0070C0"/>
                </a:solidFill>
                <a:cs typeface="Arial" panose="020B0604020202020204" pitchFamily="34" charset="0"/>
              </a:rPr>
              <a:t>anorganic</a:t>
            </a:r>
            <a:endParaRPr lang="en-GB" sz="2000" dirty="0" smtClean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33922" y="1774878"/>
            <a:ext cx="28757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cs typeface="Arial" panose="020B0604020202020204" pitchFamily="34" charset="0"/>
              </a:rPr>
              <a:t>Properties of Radiation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Without source, radiation lingers a while </a:t>
            </a:r>
            <a:r>
              <a:rPr lang="en-GB" sz="2000" dirty="0" smtClean="0">
                <a:cs typeface="Arial" panose="020B0604020202020204" pitchFamily="34" charset="0"/>
              </a:rPr>
              <a:t>[R4]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Properties of ionising radiation are similar to those of light e.g. reflected by screen </a:t>
            </a:r>
            <a:r>
              <a:rPr lang="en-GB" sz="2000" dirty="0" smtClean="0">
                <a:cs typeface="Arial" panose="020B0604020202020204" pitchFamily="34" charset="0"/>
              </a:rPr>
              <a:t>[R6], </a:t>
            </a: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transparency of material is the same </a:t>
            </a:r>
            <a:r>
              <a:rPr lang="en-GB" sz="2000" dirty="0" smtClean="0">
                <a:cs typeface="Arial" panose="020B0604020202020204" pitchFamily="34" charset="0"/>
              </a:rPr>
              <a:t>[R11]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Radiating particles </a:t>
            </a:r>
            <a:r>
              <a:rPr lang="en-GB" sz="2000" dirty="0" smtClean="0">
                <a:cs typeface="Arial" panose="020B0604020202020204" pitchFamily="34" charset="0"/>
              </a:rPr>
              <a:t>[R7]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09682" y="1774721"/>
            <a:ext cx="3046259" cy="32036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000" b="1" dirty="0" smtClean="0">
                <a:cs typeface="Arial" panose="020B0604020202020204" pitchFamily="34" charset="0"/>
              </a:rPr>
              <a:t>Types of Radiation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Lack of distinction between α, β, γ, X radiation </a:t>
            </a:r>
            <a:r>
              <a:rPr lang="en-GB" sz="2000" dirty="0" smtClean="0">
                <a:cs typeface="Arial" panose="020B0604020202020204" pitchFamily="34" charset="0"/>
              </a:rPr>
              <a:t>[R3], [R4]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Natural background radiation unknown (e.g. cosmic radiation, Radon) </a:t>
            </a:r>
            <a:r>
              <a:rPr lang="en-GB" sz="2000" dirty="0" smtClean="0">
                <a:cs typeface="Arial" panose="020B0604020202020204" pitchFamily="34" charset="0"/>
              </a:rPr>
              <a:t>[R9], [R10]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70C0"/>
                </a:solidFill>
                <a:cs typeface="Arial" panose="020B0604020202020204" pitchFamily="34" charset="0"/>
              </a:rPr>
              <a:t>Gamma rays are more dangerous than X-Rays </a:t>
            </a:r>
            <a:r>
              <a:rPr lang="en-GB" sz="2000" dirty="0">
                <a:cs typeface="Arial" panose="020B0604020202020204" pitchFamily="34" charset="0"/>
              </a:rPr>
              <a:t>[</a:t>
            </a:r>
            <a:r>
              <a:rPr lang="en-GB" sz="2000" dirty="0" smtClean="0">
                <a:cs typeface="Arial" panose="020B0604020202020204" pitchFamily="34" charset="0"/>
              </a:rPr>
              <a:t>R8]</a:t>
            </a:r>
            <a:endParaRPr lang="en-GB" sz="2000" dirty="0">
              <a:cs typeface="Arial" panose="020B0604020202020204" pitchFamily="34" charset="0"/>
            </a:endParaRPr>
          </a:p>
          <a:p>
            <a:endParaRPr lang="en-GB" sz="2000" dirty="0" smtClean="0">
              <a:cs typeface="Arial" panose="020B0604020202020204" pitchFamily="34" charset="0"/>
            </a:endParaRPr>
          </a:p>
          <a:p>
            <a:pPr marL="174625" indent="-174625"/>
            <a:endParaRPr lang="en-GB" sz="2000" b="1" dirty="0" smtClean="0"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>
            <a:stCxn id="42" idx="1"/>
            <a:endCxn id="42" idx="3"/>
          </p:cNvCxnSpPr>
          <p:nvPr/>
        </p:nvCxnSpPr>
        <p:spPr>
          <a:xfrm>
            <a:off x="3133922" y="1360065"/>
            <a:ext cx="591847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133922" y="1074268"/>
            <a:ext cx="5918479" cy="57159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800" b="1" dirty="0">
                <a:solidFill>
                  <a:schemeClr val="tx1"/>
                </a:solidFill>
                <a:cs typeface="Arial" panose="020B0604020202020204" pitchFamily="34" charset="0"/>
              </a:rPr>
              <a:t>Ionising </a:t>
            </a:r>
            <a:r>
              <a:rPr lang="en-GB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radiation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10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Literature</a:t>
            </a:r>
            <a:r>
              <a:rPr lang="de-DE" dirty="0"/>
              <a:t> – </a:t>
            </a:r>
            <a:r>
              <a:rPr lang="de-DE" dirty="0" err="1" smtClean="0"/>
              <a:t>radiation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1900" dirty="0"/>
              <a:t>[R1] Millar, R., </a:t>
            </a:r>
            <a:r>
              <a:rPr lang="en-GB" sz="1900" dirty="0" err="1"/>
              <a:t>Klaassen</a:t>
            </a:r>
            <a:r>
              <a:rPr lang="en-GB" sz="1900" dirty="0"/>
              <a:t>, C., </a:t>
            </a:r>
            <a:r>
              <a:rPr lang="en-GB" sz="1900" dirty="0" err="1"/>
              <a:t>Eijkelhof</a:t>
            </a:r>
            <a:r>
              <a:rPr lang="en-GB" sz="1900" dirty="0"/>
              <a:t>, H. (1990): Teaching about radioactivity and ionising radiation: an alternative approach. Phys </a:t>
            </a:r>
            <a:r>
              <a:rPr lang="en-GB" sz="1900" dirty="0" err="1"/>
              <a:t>Educ</a:t>
            </a:r>
            <a:r>
              <a:rPr lang="en-GB" sz="1900" dirty="0"/>
              <a:t>, 25, 338-342 [R2] </a:t>
            </a:r>
            <a:r>
              <a:rPr lang="en-GB" sz="1900" dirty="0" err="1"/>
              <a:t>Kaszmarek</a:t>
            </a:r>
            <a:r>
              <a:rPr lang="en-GB" sz="1900" dirty="0"/>
              <a:t>, R., </a:t>
            </a:r>
            <a:r>
              <a:rPr lang="en-GB" sz="1900" dirty="0" err="1"/>
              <a:t>Bednarek</a:t>
            </a:r>
            <a:r>
              <a:rPr lang="en-GB" sz="1900" dirty="0"/>
              <a:t>, D. R., Wong, R. (1987): Misconceptions of medical students about radiobiological physics. Health Physics, 52, 106-107 [R3] </a:t>
            </a:r>
            <a:r>
              <a:rPr lang="en-GB" sz="1900" dirty="0" err="1"/>
              <a:t>Eijkelhof</a:t>
            </a:r>
            <a:r>
              <a:rPr lang="en-GB" sz="1900" dirty="0"/>
              <a:t>, H. (1990): Radiation and risk in Physics Education. Dissertation, Utrecht: Center for Science and Mathematics [R4] </a:t>
            </a:r>
            <a:r>
              <a:rPr lang="en-GB" sz="1900" dirty="0" err="1"/>
              <a:t>Eijkelhof</a:t>
            </a:r>
            <a:r>
              <a:rPr lang="en-GB" sz="1900" dirty="0"/>
              <a:t>, H., </a:t>
            </a:r>
            <a:r>
              <a:rPr lang="en-GB" sz="1900" dirty="0" err="1"/>
              <a:t>Klaassen</a:t>
            </a:r>
            <a:r>
              <a:rPr lang="en-GB" sz="1900" dirty="0"/>
              <a:t>, C., </a:t>
            </a:r>
            <a:r>
              <a:rPr lang="en-GB" sz="1900" dirty="0" err="1"/>
              <a:t>Lijnse</a:t>
            </a:r>
            <a:r>
              <a:rPr lang="en-GB" sz="1900" dirty="0"/>
              <a:t>, P., Scholte, R. (1990): Perceived Incidence and Importance of Lay-Ideas on Ionizing Radiation: Results of a Delphi-Study Among Radiation-Experts. Science Education 74(2), 183–195 [R5] Millar R. (1994): School students’ understanding of key ideas about radioactivity and ionizing radiation. Public Understand </a:t>
            </a:r>
            <a:r>
              <a:rPr lang="en-GB" sz="1900" dirty="0" err="1"/>
              <a:t>Sci</a:t>
            </a:r>
            <a:r>
              <a:rPr lang="en-GB" sz="1900" dirty="0"/>
              <a:t>, 3, 53-70 [R6] </a:t>
            </a:r>
            <a:r>
              <a:rPr lang="en-GB" sz="1900" dirty="0" err="1"/>
              <a:t>Riesch</a:t>
            </a:r>
            <a:r>
              <a:rPr lang="en-GB" sz="1900" dirty="0"/>
              <a:t>, W., </a:t>
            </a:r>
            <a:r>
              <a:rPr lang="en-GB" sz="1900" dirty="0" err="1"/>
              <a:t>Westphal</a:t>
            </a:r>
            <a:r>
              <a:rPr lang="en-GB" sz="1900" dirty="0"/>
              <a:t>, W. (1975): </a:t>
            </a:r>
            <a:r>
              <a:rPr lang="en-GB" sz="1900" dirty="0" err="1"/>
              <a:t>Modellhafte</a:t>
            </a:r>
            <a:r>
              <a:rPr lang="en-GB" sz="1900" dirty="0"/>
              <a:t> </a:t>
            </a:r>
            <a:r>
              <a:rPr lang="en-GB" sz="1900" dirty="0" err="1"/>
              <a:t>Schülervorstellungen</a:t>
            </a:r>
            <a:r>
              <a:rPr lang="en-GB" sz="1900" dirty="0"/>
              <a:t> </a:t>
            </a:r>
            <a:r>
              <a:rPr lang="en-GB" sz="1900" dirty="0" err="1"/>
              <a:t>zur</a:t>
            </a:r>
            <a:r>
              <a:rPr lang="en-GB" sz="1900" dirty="0"/>
              <a:t> </a:t>
            </a:r>
            <a:r>
              <a:rPr lang="en-GB" sz="1900" dirty="0" err="1"/>
              <a:t>Ausbreitung</a:t>
            </a:r>
            <a:r>
              <a:rPr lang="en-GB" sz="1900" dirty="0"/>
              <a:t> </a:t>
            </a:r>
            <a:r>
              <a:rPr lang="en-GB" sz="1900" dirty="0" err="1"/>
              <a:t>radioaktiver</a:t>
            </a:r>
            <a:r>
              <a:rPr lang="en-GB" sz="1900" dirty="0"/>
              <a:t> </a:t>
            </a:r>
            <a:r>
              <a:rPr lang="en-GB" sz="1900" dirty="0" err="1"/>
              <a:t>Strahlung</a:t>
            </a:r>
            <a:r>
              <a:rPr lang="en-GB" sz="1900" dirty="0"/>
              <a:t>. Der </a:t>
            </a:r>
            <a:r>
              <a:rPr lang="en-GB" sz="1900" dirty="0" err="1"/>
              <a:t>Physikunterricht</a:t>
            </a:r>
            <a:r>
              <a:rPr lang="en-GB" sz="1900" dirty="0"/>
              <a:t>, 9(4), 75-85 [R7] Neumann, </a:t>
            </a:r>
            <a:r>
              <a:rPr lang="en-GB" sz="1900" dirty="0" err="1"/>
              <a:t>Hopf</a:t>
            </a:r>
            <a:r>
              <a:rPr lang="en-GB" sz="1900" dirty="0"/>
              <a:t> (2012): Students' Conception About 'Radiation': Results from an Explorative Interview Study of 9th Grade Students. J </a:t>
            </a:r>
            <a:r>
              <a:rPr lang="en-GB" sz="1900" dirty="0" err="1"/>
              <a:t>Sci</a:t>
            </a:r>
            <a:r>
              <a:rPr lang="en-GB" sz="1900" dirty="0"/>
              <a:t> </a:t>
            </a:r>
            <a:r>
              <a:rPr lang="en-GB" sz="1900" dirty="0" err="1"/>
              <a:t>Educ</a:t>
            </a:r>
            <a:r>
              <a:rPr lang="en-GB" sz="1900" dirty="0"/>
              <a:t> </a:t>
            </a:r>
            <a:r>
              <a:rPr lang="en-GB" sz="1900" dirty="0" err="1"/>
              <a:t>Technol</a:t>
            </a:r>
            <a:r>
              <a:rPr lang="en-GB" sz="1900" dirty="0"/>
              <a:t> 21, 826-834 [R8] Mubeen, S. M., Abbas, Q., </a:t>
            </a:r>
            <a:r>
              <a:rPr lang="en-GB" sz="1900" dirty="0" err="1"/>
              <a:t>Nisar</a:t>
            </a:r>
            <a:r>
              <a:rPr lang="en-GB" sz="1900" dirty="0"/>
              <a:t>, N. (2008): Knowledge about ionising and non-ionising radiation among medical students. J </a:t>
            </a:r>
            <a:r>
              <a:rPr lang="en-GB" sz="1900" dirty="0" err="1"/>
              <a:t>Ayub</a:t>
            </a:r>
            <a:r>
              <a:rPr lang="en-GB" sz="1900" dirty="0"/>
              <a:t> Med </a:t>
            </a:r>
            <a:r>
              <a:rPr lang="en-GB" sz="1900" dirty="0" err="1"/>
              <a:t>Coll</a:t>
            </a:r>
            <a:r>
              <a:rPr lang="en-GB" sz="1900" dirty="0"/>
              <a:t> Abbottabad, 20(1) [R9] Boyes, E., </a:t>
            </a:r>
            <a:r>
              <a:rPr lang="en-GB" sz="1900" dirty="0" err="1"/>
              <a:t>Stanisstreet</a:t>
            </a:r>
            <a:r>
              <a:rPr lang="en-GB" sz="1900" dirty="0"/>
              <a:t>, M. (1994). Children‘s Ideas about Radioactivity and Radiation: sources, modes of travel, uses and dangers. Research in Science and Technological Education, 12(2), 145–160 [R10] </a:t>
            </a:r>
            <a:r>
              <a:rPr lang="en-GB" sz="1900" dirty="0" err="1"/>
              <a:t>Rego</a:t>
            </a:r>
            <a:r>
              <a:rPr lang="en-GB" sz="1900" dirty="0"/>
              <a:t>, F., Peralta, L. (2006): </a:t>
            </a:r>
            <a:r>
              <a:rPr lang="en-GB" sz="1900" dirty="0" err="1"/>
              <a:t>Portugese</a:t>
            </a:r>
            <a:r>
              <a:rPr lang="en-GB" sz="1900" dirty="0"/>
              <a:t> students’ knowledge of radiation physics. Physics Education, 41(3), 259-262 [R11] Clément, P., </a:t>
            </a:r>
            <a:r>
              <a:rPr lang="en-GB" sz="1900" dirty="0" err="1"/>
              <a:t>Fisseux</a:t>
            </a:r>
            <a:r>
              <a:rPr lang="en-GB" sz="1900" dirty="0"/>
              <a:t>, C. (1999): Opacity of Radiography, Perplexity of Teachers and Pupils in Primary School. Research in science education in Europe, 15-21 </a:t>
            </a:r>
            <a:endParaRPr lang="en-GB" sz="1900" dirty="0">
              <a:cs typeface="Arial" panose="020B0604020202020204" pitchFamily="34" charset="0"/>
            </a:endParaRPr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40789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27906"/>
            <a:ext cx="9000000" cy="449356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33628"/>
              </p:ext>
            </p:extLst>
          </p:nvPr>
        </p:nvGraphicFramePr>
        <p:xfrm>
          <a:off x="9158748" y="2359416"/>
          <a:ext cx="2782530" cy="435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265"/>
                <a:gridCol w="1391265"/>
              </a:tblGrid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Students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(N=17)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Teachers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(N=46)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18% 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17%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60%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67%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Avg</a:t>
                      </a:r>
                      <a:r>
                        <a:rPr lang="de-DE" dirty="0" smtClean="0"/>
                        <a:t>. </a:t>
                      </a:r>
                      <a:r>
                        <a:rPr lang="de-DE" dirty="0" err="1" smtClean="0"/>
                        <a:t>Confidence</a:t>
                      </a:r>
                      <a:r>
                        <a:rPr lang="de-DE" dirty="0" smtClean="0"/>
                        <a:t>:</a:t>
                      </a:r>
                      <a:endParaRPr lang="en-GB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65%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69%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31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" y="1027906"/>
            <a:ext cx="9000000" cy="446142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59428"/>
              </p:ext>
            </p:extLst>
          </p:nvPr>
        </p:nvGraphicFramePr>
        <p:xfrm>
          <a:off x="9158748" y="2359416"/>
          <a:ext cx="2782530" cy="435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265"/>
                <a:gridCol w="1391265"/>
              </a:tblGrid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Students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(N=17)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Teachers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(N=46)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88%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77%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Avg</a:t>
                      </a:r>
                      <a:r>
                        <a:rPr lang="de-DE" dirty="0" smtClean="0"/>
                        <a:t>. </a:t>
                      </a:r>
                      <a:r>
                        <a:rPr lang="de-DE" dirty="0" err="1" smtClean="0"/>
                        <a:t>Confidence</a:t>
                      </a:r>
                      <a:r>
                        <a:rPr lang="de-DE" dirty="0" smtClean="0"/>
                        <a:t>:</a:t>
                      </a:r>
                      <a:endParaRPr lang="en-GB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62%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70%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9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7387"/>
            <a:ext cx="9000000" cy="437430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855578"/>
              </p:ext>
            </p:extLst>
          </p:nvPr>
        </p:nvGraphicFramePr>
        <p:xfrm>
          <a:off x="9158748" y="2359416"/>
          <a:ext cx="2782530" cy="435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265"/>
                <a:gridCol w="1391265"/>
              </a:tblGrid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Students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(N=17)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Teachers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(N=46)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35%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64%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47%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11%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Avg</a:t>
                      </a:r>
                      <a:r>
                        <a:rPr lang="de-DE" dirty="0" smtClean="0"/>
                        <a:t>. </a:t>
                      </a:r>
                      <a:r>
                        <a:rPr lang="de-DE" dirty="0" err="1" smtClean="0"/>
                        <a:t>Confidence</a:t>
                      </a:r>
                      <a:r>
                        <a:rPr lang="de-DE" dirty="0" smtClean="0"/>
                        <a:t>:</a:t>
                      </a:r>
                      <a:endParaRPr lang="en-GB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51%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61%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52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942718"/>
              </p:ext>
            </p:extLst>
          </p:nvPr>
        </p:nvGraphicFramePr>
        <p:xfrm>
          <a:off x="9158748" y="2359416"/>
          <a:ext cx="2782530" cy="435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265"/>
                <a:gridCol w="1391265"/>
              </a:tblGrid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Students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(N=17)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 smtClean="0">
                          <a:solidFill>
                            <a:schemeClr val="tx1"/>
                          </a:solidFill>
                        </a:rPr>
                        <a:t>Teachers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 (N=46)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44%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00B050"/>
                          </a:solidFill>
                        </a:rPr>
                        <a:t>68%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9%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12%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432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err="1" smtClean="0"/>
                        <a:t>Avg</a:t>
                      </a:r>
                      <a:r>
                        <a:rPr lang="de-DE" dirty="0" smtClean="0"/>
                        <a:t>. </a:t>
                      </a:r>
                      <a:r>
                        <a:rPr lang="de-DE" dirty="0" err="1" smtClean="0"/>
                        <a:t>Confidence</a:t>
                      </a:r>
                      <a:r>
                        <a:rPr lang="de-DE" dirty="0" smtClean="0"/>
                        <a:t>:</a:t>
                      </a:r>
                      <a:endParaRPr lang="en-GB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61943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49%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61%</a:t>
                      </a:r>
                      <a:endParaRPr lang="en-GB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7387"/>
            <a:ext cx="9000000" cy="437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1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Items work quite well, wording of some options needs to be improved</a:t>
            </a:r>
          </a:p>
          <a:p>
            <a:r>
              <a:rPr lang="en-GB" dirty="0" smtClean="0"/>
              <a:t>Radiation is a very difficult topic, many people have misconceptions of radiation, which are extremely hard to change through teaching</a:t>
            </a:r>
          </a:p>
          <a:p>
            <a:r>
              <a:rPr lang="en-GB" dirty="0" smtClean="0"/>
              <a:t>In S‘Cool LAB we noticed 2 interesting things:</a:t>
            </a:r>
          </a:p>
          <a:p>
            <a:pPr lvl="1"/>
            <a:r>
              <a:rPr lang="en-GB" dirty="0" smtClean="0"/>
              <a:t>Students believe that some materials are affected differently by X-rays depending on whether they are organic vs. </a:t>
            </a:r>
            <a:r>
              <a:rPr lang="en-GB" dirty="0"/>
              <a:t>i</a:t>
            </a:r>
            <a:r>
              <a:rPr lang="en-GB" dirty="0" smtClean="0"/>
              <a:t>norganic / alive vs. dead</a:t>
            </a:r>
          </a:p>
          <a:p>
            <a:pPr lvl="1"/>
            <a:r>
              <a:rPr lang="en-GB" dirty="0" smtClean="0"/>
              <a:t>Students know only very little about the interactions of photons with matter, they mix up ionisation and activation for example</a:t>
            </a:r>
          </a:p>
        </p:txBody>
      </p:sp>
    </p:spTree>
    <p:extLst>
      <p:ext uri="{BB962C8B-B14F-4D97-AF65-F5344CB8AC3E}">
        <p14:creationId xmlns:p14="http://schemas.microsoft.com/office/powerpoint/2010/main" val="35674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Students‘ results (N=17)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More radiation – more radioactive</a:t>
            </a:r>
          </a:p>
          <a:p>
            <a:r>
              <a:rPr lang="en-GB" dirty="0" smtClean="0"/>
              <a:t>X-rays (avg. confidence 49%)</a:t>
            </a:r>
          </a:p>
          <a:p>
            <a:pPr lvl="1"/>
            <a:r>
              <a:rPr lang="en-GB" dirty="0" smtClean="0"/>
              <a:t>39% = patient &lt; strawberry &lt; apple  &lt; knife  &lt; salt  &lt; egg =71% (1 minute)</a:t>
            </a:r>
          </a:p>
          <a:p>
            <a:pPr lvl="1"/>
            <a:r>
              <a:rPr lang="en-GB" dirty="0" smtClean="0"/>
              <a:t>73% = salt &lt; knife &lt; strawberry &lt; apple = egg = patient  = 93% (1 hour)</a:t>
            </a:r>
          </a:p>
          <a:p>
            <a:r>
              <a:rPr lang="en-GB" dirty="0" smtClean="0"/>
              <a:t>Gamma radiation (avg. confidence 52%)</a:t>
            </a:r>
          </a:p>
          <a:p>
            <a:pPr lvl="1"/>
            <a:r>
              <a:rPr lang="en-GB" dirty="0" smtClean="0"/>
              <a:t>69% = salt &lt; knife &lt; patient = apple = strawberry &lt; egg = 100% (1 minute)</a:t>
            </a:r>
          </a:p>
          <a:p>
            <a:pPr lvl="1"/>
            <a:r>
              <a:rPr lang="en-GB" dirty="0" smtClean="0"/>
              <a:t>61% = salt &lt; knife &lt; egg &lt; strawberry = patient = apple = 100% ( 1 hour)</a:t>
            </a:r>
          </a:p>
          <a:p>
            <a:r>
              <a:rPr lang="de-DE" dirty="0" smtClean="0"/>
              <a:t>Interviews </a:t>
            </a:r>
            <a:r>
              <a:rPr lang="en-GB" dirty="0" smtClean="0"/>
              <a:t>necessary</a:t>
            </a:r>
            <a:r>
              <a:rPr lang="de-DE" dirty="0" smtClean="0"/>
              <a:t>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375" y="61688"/>
            <a:ext cx="4060416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9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Electromagnetism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22359">
            <a:off x="8472246" y="4257667"/>
            <a:ext cx="3727658" cy="912529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466" y="4595648"/>
            <a:ext cx="1770848" cy="1897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210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Teachers‘ results (N=47)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radiation – more radioactive</a:t>
            </a:r>
          </a:p>
          <a:p>
            <a:r>
              <a:rPr lang="en-GB" dirty="0" smtClean="0"/>
              <a:t>X-rays (avg. confidence: 51%)</a:t>
            </a:r>
          </a:p>
          <a:p>
            <a:pPr lvl="1"/>
            <a:r>
              <a:rPr lang="en-GB" dirty="0" smtClean="0"/>
              <a:t>55% nothing happens | 45% (some) objects become radioactive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 smtClean="0"/>
              <a:t>Gamma radiation (avg. confidence: 50%)</a:t>
            </a:r>
          </a:p>
          <a:p>
            <a:pPr lvl="1"/>
            <a:r>
              <a:rPr lang="en-GB" dirty="0" smtClean="0"/>
              <a:t>51% nothing happens | 49% (some) objects become radioactive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375" y="61688"/>
            <a:ext cx="4060416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8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Photodisintegration</a:t>
            </a:r>
            <a:r>
              <a:rPr lang="de-DE" dirty="0"/>
              <a:t> </a:t>
            </a:r>
            <a:r>
              <a:rPr lang="de-DE" dirty="0" smtClean="0"/>
              <a:t>/ </a:t>
            </a:r>
            <a:r>
              <a:rPr lang="de-DE" dirty="0" err="1" smtClean="0"/>
              <a:t>Kernphotoeffect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GB" dirty="0" smtClean="0"/>
                  <a:t> 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dirty="0" smtClean="0"/>
                  <a:t> reactions possible &gt;2,2 MeV</a:t>
                </a:r>
              </a:p>
              <a:p>
                <a:pPr lvl="1"/>
                <a:r>
                  <a:rPr lang="de-DE" dirty="0" smtClean="0"/>
                  <a:t>13 isotopes &gt; 2,2 </a:t>
                </a:r>
                <a:r>
                  <a:rPr lang="de-DE" dirty="0" err="1" smtClean="0"/>
                  <a:t>MeV</a:t>
                </a:r>
                <a:endParaRPr lang="de-DE" dirty="0" smtClean="0"/>
              </a:p>
              <a:p>
                <a:pPr lvl="1"/>
                <a:r>
                  <a:rPr lang="de-DE" dirty="0" smtClean="0"/>
                  <a:t>&gt; 2000 isotopes &lt; 2,2 </a:t>
                </a:r>
                <a:r>
                  <a:rPr lang="de-DE" dirty="0" err="1" smtClean="0"/>
                  <a:t>MeV</a:t>
                </a:r>
                <a:endParaRPr lang="de-DE" dirty="0" smtClean="0"/>
              </a:p>
              <a:p>
                <a:pPr lvl="1"/>
                <a:r>
                  <a:rPr lang="de-DE" dirty="0" smtClean="0"/>
                  <a:t>Heavy </a:t>
                </a:r>
                <a:r>
                  <a:rPr lang="de-DE" dirty="0" err="1" smtClean="0"/>
                  <a:t>nuclei</a:t>
                </a:r>
                <a:r>
                  <a:rPr lang="de-DE" dirty="0" smtClean="0"/>
                  <a:t>: </a:t>
                </a:r>
                <a:r>
                  <a:rPr lang="de-DE" dirty="0" err="1" smtClean="0"/>
                  <a:t>gammy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energies</a:t>
                </a:r>
                <a:r>
                  <a:rPr lang="de-DE" dirty="0" smtClean="0"/>
                  <a:t> &gt;10 </a:t>
                </a:r>
                <a:r>
                  <a:rPr lang="de-DE" dirty="0" err="1" smtClean="0"/>
                  <a:t>MeV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needed</a:t>
                </a:r>
                <a:endParaRPr lang="de-DE" dirty="0" smtClean="0"/>
              </a:p>
              <a:p>
                <a:pPr lvl="1"/>
                <a:endParaRPr lang="de-DE" dirty="0"/>
              </a:p>
              <a:p>
                <a:pPr marL="0" indent="0">
                  <a:buNone/>
                </a:pPr>
                <a:r>
                  <a:rPr lang="de-DE" dirty="0" err="1" smtClean="0"/>
                  <a:t>Induced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radioactivity</a:t>
                </a:r>
                <a:r>
                  <a:rPr lang="de-DE" dirty="0" smtClean="0"/>
                  <a:t> – </a:t>
                </a:r>
                <a:r>
                  <a:rPr lang="de-DE" dirty="0" err="1" smtClean="0"/>
                  <a:t>other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ways</a:t>
                </a:r>
                <a:endParaRPr lang="de-DE" dirty="0" smtClean="0"/>
              </a:p>
              <a:p>
                <a:pPr lvl="1"/>
                <a:r>
                  <a:rPr lang="de-DE" dirty="0" smtClean="0"/>
                  <a:t>Neutron </a:t>
                </a:r>
                <a:r>
                  <a:rPr lang="de-DE" dirty="0" err="1" smtClean="0"/>
                  <a:t>activation</a:t>
                </a:r>
                <a:endParaRPr lang="de-DE" dirty="0" smtClean="0"/>
              </a:p>
              <a:p>
                <a:pPr lvl="1"/>
                <a:r>
                  <a:rPr lang="de-DE" dirty="0" err="1"/>
                  <a:t>Cosmogenic</a:t>
                </a:r>
                <a:r>
                  <a:rPr lang="de-DE" dirty="0"/>
                  <a:t> </a:t>
                </a:r>
                <a:r>
                  <a:rPr lang="de-DE" dirty="0" err="1" smtClean="0"/>
                  <a:t>nuclides</a:t>
                </a:r>
                <a:r>
                  <a:rPr lang="de-DE" dirty="0" smtClean="0"/>
                  <a:t> e.g. C-14</a:t>
                </a:r>
                <a:endParaRPr lang="de-DE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20737"/>
              </p:ext>
            </p:extLst>
          </p:nvPr>
        </p:nvGraphicFramePr>
        <p:xfrm>
          <a:off x="7998929" y="1841995"/>
          <a:ext cx="4059677" cy="4351340"/>
        </p:xfrm>
        <a:graphic>
          <a:graphicData uri="http://schemas.openxmlformats.org/drawingml/2006/table">
            <a:tbl>
              <a:tblPr/>
              <a:tblGrid>
                <a:gridCol w="1231729"/>
                <a:gridCol w="980904"/>
                <a:gridCol w="1847044"/>
              </a:tblGrid>
              <a:tr h="310810">
                <a:tc>
                  <a:txBody>
                    <a:bodyPr/>
                    <a:lstStyle/>
                    <a:p>
                      <a:r>
                        <a:rPr lang="en-GB" sz="1500" b="1" dirty="0"/>
                        <a:t>E(keV)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dirty="0"/>
                        <a:t>Intensity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dirty="0"/>
                        <a:t>Nuclide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 dirty="0"/>
                        <a:t>2235.37(13)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6.900e-02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4"/>
                        </a:rPr>
                        <a:t>P-30 (B+ 2.498 M)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2312.593(11)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99.388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5"/>
                        </a:rPr>
                        <a:t>O-14 (B+ 70.606 S)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2318.968(10)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1.800e-03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6"/>
                        </a:rPr>
                        <a:t>Y-90m (B- 3.19 H)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2392.11( 4)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34.6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7"/>
                        </a:rPr>
                        <a:t>Kr-88 (B- 2.84 H)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2441.1( 3)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43.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8"/>
                        </a:rPr>
                        <a:t>Se-86 (B- 15.3 S)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2450.9( 1)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0.99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9"/>
                        </a:rPr>
                        <a:t>Tc-91 (EC 3.14 M)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2571.1( 2)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0.521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0"/>
                        </a:rPr>
                        <a:t>Rb-76 (EC 36.5 S)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2610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100.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1"/>
                        </a:rPr>
                        <a:t>Bi-208 (EC 3.68E+5 Y)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2610(20)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2.598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2"/>
                        </a:rPr>
                        <a:t>Po-212m (A 45.1 S)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2614.533(13)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99.16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3"/>
                        </a:rPr>
                        <a:t>Tl-208 (B- 3.053 M)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2644.6( 3)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13.041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4"/>
                        </a:rPr>
                        <a:t>Tc-93m (EC 43.5 M)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3084.4( 1)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92.1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>
                          <a:hlinkClick r:id="rId15"/>
                        </a:rPr>
                        <a:t>Ca-49 (B- 8.718 M)</a:t>
                      </a:r>
                      <a:endParaRPr lang="en-GB" sz="150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r>
                        <a:rPr lang="en-GB" sz="1500"/>
                        <a:t>3103.36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/>
                        <a:t>94.</a:t>
                      </a:r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hlinkClick r:id="rId16"/>
                        </a:rPr>
                        <a:t>S-37 (B- 5.05 M)</a:t>
                      </a:r>
                      <a:endParaRPr lang="en-GB" sz="1500" dirty="0"/>
                    </a:p>
                  </a:txBody>
                  <a:tcPr marL="77702" marR="77702" marT="38851" marB="3885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36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W_AufbauDerMateri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05" y="0"/>
            <a:ext cx="4720159" cy="66793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029864" y="502438"/>
            <a:ext cx="6827356" cy="1325563"/>
          </a:xfrm>
        </p:spPr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do </a:t>
            </a:r>
            <a:r>
              <a:rPr lang="de-DE" dirty="0" err="1" smtClean="0"/>
              <a:t>the</a:t>
            </a:r>
            <a:r>
              <a:rPr lang="de-DE" dirty="0" smtClean="0"/>
              <a:t> problems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?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971082" y="48885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Hafele</a:t>
            </a:r>
            <a:r>
              <a:rPr lang="en-GB" dirty="0"/>
              <a:t>, A. (2012). Exploring Learning Difficulties Associated with Understanding Ionizing By Radiation. </a:t>
            </a:r>
            <a:r>
              <a:rPr lang="en-GB" i="1" dirty="0"/>
              <a:t>2012 NCUR</a:t>
            </a:r>
            <a:r>
              <a:rPr lang="en-GB" dirty="0"/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71082" y="364441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/>
              <a:t>Klaassen</a:t>
            </a:r>
            <a:r>
              <a:rPr lang="en-GB" dirty="0"/>
              <a:t>, C. W. J. M., </a:t>
            </a:r>
            <a:r>
              <a:rPr lang="en-GB" dirty="0" err="1"/>
              <a:t>Eijkelhof</a:t>
            </a:r>
            <a:r>
              <a:rPr lang="en-GB" dirty="0"/>
              <a:t>, H. M. C., &amp; </a:t>
            </a:r>
            <a:r>
              <a:rPr lang="en-GB" dirty="0" err="1"/>
              <a:t>Lijnse</a:t>
            </a:r>
            <a:r>
              <a:rPr lang="en-GB" dirty="0"/>
              <a:t>, P. L. (1990). Considering an alternative approach to teaching radioactivity. </a:t>
            </a:r>
            <a:r>
              <a:rPr lang="en-GB" i="1" dirty="0"/>
              <a:t>Relating macroscopic phenomena to microscopic particles: A central problem in secondary science education</a:t>
            </a:r>
            <a:r>
              <a:rPr lang="en-GB" dirty="0"/>
              <a:t>, 304-316.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57109" y="2160440"/>
            <a:ext cx="6500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 show </a:t>
            </a:r>
            <a:r>
              <a:rPr lang="en-GB" i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“sever </a:t>
            </a:r>
            <a:r>
              <a:rPr lang="en-GB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difficulties with the atomic and sub-atomic level explanation of radioactive phenomena which is prominent in most treatments of the topic, because they do not have a secure understanding of the particulate model of matter”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3502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/>
              <a:t>A plastic sheet is irradiated with sunlight for a short time and glows greenish in the dark afterwards. Where does the green light come from</a:t>
            </a:r>
            <a:r>
              <a:rPr lang="en-GB" b="1" dirty="0" smtClean="0"/>
              <a:t>? </a:t>
            </a:r>
          </a:p>
          <a:p>
            <a:r>
              <a:rPr lang="en-GB" dirty="0" smtClean="0"/>
              <a:t>Orbital </a:t>
            </a:r>
            <a:r>
              <a:rPr lang="en-GB" dirty="0"/>
              <a:t>space (56%) Nucleus space (38%) Neither of the two (6%)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Green light hits </a:t>
            </a:r>
            <a:r>
              <a:rPr lang="en-GB" b="1" dirty="0"/>
              <a:t>the atoms in a material and is </a:t>
            </a:r>
            <a:r>
              <a:rPr lang="en-GB" b="1" dirty="0" smtClean="0"/>
              <a:t>absorbed there. </a:t>
            </a:r>
            <a:r>
              <a:rPr lang="en-GB" b="1" dirty="0"/>
              <a:t>Where </a:t>
            </a:r>
            <a:r>
              <a:rPr lang="en-GB" b="1" dirty="0" smtClean="0"/>
              <a:t>is the light absorbed?</a:t>
            </a:r>
            <a:endParaRPr lang="en-GB" b="1" dirty="0"/>
          </a:p>
          <a:p>
            <a:r>
              <a:rPr lang="en-GB" dirty="0"/>
              <a:t>Orbital space </a:t>
            </a:r>
            <a:r>
              <a:rPr lang="en-GB" dirty="0" smtClean="0"/>
              <a:t>(38%) </a:t>
            </a:r>
            <a:r>
              <a:rPr lang="en-GB" dirty="0"/>
              <a:t>Nucleus space </a:t>
            </a:r>
            <a:r>
              <a:rPr lang="en-GB" dirty="0" smtClean="0"/>
              <a:t>(63%) </a:t>
            </a:r>
            <a:r>
              <a:rPr lang="en-GB" dirty="0"/>
              <a:t>Neither of the two </a:t>
            </a:r>
            <a:r>
              <a:rPr lang="en-GB" dirty="0" smtClean="0"/>
              <a:t>(0%)</a:t>
            </a:r>
            <a:endParaRPr lang="en-GB" dirty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X-ray </a:t>
            </a:r>
            <a:r>
              <a:rPr lang="en-GB" b="1" dirty="0"/>
              <a:t>radiation hits the atoms in a material and is absorbed partially. Where are the X-rays absorbed?</a:t>
            </a:r>
          </a:p>
          <a:p>
            <a:r>
              <a:rPr lang="en-GB" dirty="0"/>
              <a:t>Orbital space (22%) Nucleus space (67%) Neither of the two (11</a:t>
            </a:r>
            <a:r>
              <a:rPr lang="en-GB" dirty="0" smtClean="0"/>
              <a:t>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20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smtClean="0"/>
              <a:t>Netzwerk Teilchenwelt, Prof. M. Kobel: Teaching material Netzwerk Teilchenwelt (GERMAN ONLY)</a:t>
            </a:r>
            <a:r>
              <a:rPr lang="en-GB" sz="2400" dirty="0"/>
              <a:t> </a:t>
            </a:r>
            <a:r>
              <a:rPr lang="en-GB" sz="2400" dirty="0" smtClean="0"/>
              <a:t>: </a:t>
            </a:r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tu-dresden.de/Members/michael.kobel/dateien/teilchenwelt_schulmaterialien_version1.pdf</a:t>
            </a:r>
            <a:r>
              <a:rPr lang="en-GB" sz="2400" dirty="0" smtClean="0"/>
              <a:t> </a:t>
            </a:r>
          </a:p>
          <a:p>
            <a:r>
              <a:rPr lang="de-DE" sz="2400" dirty="0" smtClean="0"/>
              <a:t>Alice Gasparini, Andreas Müller: </a:t>
            </a:r>
            <a:r>
              <a:rPr lang="de-DE" sz="2400" dirty="0" err="1" smtClean="0"/>
              <a:t>Cosmology</a:t>
            </a:r>
            <a:r>
              <a:rPr lang="de-DE" sz="2400" dirty="0" smtClean="0"/>
              <a:t> Teaching Material (ONLY </a:t>
            </a:r>
            <a:r>
              <a:rPr lang="de-DE" sz="2400" dirty="0"/>
              <a:t>FRENCH) </a:t>
            </a:r>
            <a:r>
              <a:rPr lang="de-DE" sz="2400" dirty="0">
                <a:hlinkClick r:id="rId3"/>
              </a:rPr>
              <a:t>https://</a:t>
            </a:r>
            <a:r>
              <a:rPr lang="de-DE" sz="2400" dirty="0" smtClean="0">
                <a:hlinkClick r:id="rId3"/>
              </a:rPr>
              <a:t>www.dropbox.com/sh/8j4g33tz0eazct1/AABCcp60WHEw4RiK2S68y_F6a?dl=0</a:t>
            </a:r>
            <a:r>
              <a:rPr lang="de-DE" sz="2400" dirty="0" smtClean="0"/>
              <a:t> </a:t>
            </a:r>
          </a:p>
          <a:p>
            <a:r>
              <a:rPr lang="de-DE" sz="2400" dirty="0" err="1" smtClean="0"/>
              <a:t>Questionnaire</a:t>
            </a:r>
            <a:r>
              <a:rPr lang="de-DE" sz="2400" dirty="0" smtClean="0"/>
              <a:t>: online, </a:t>
            </a:r>
            <a:r>
              <a:rPr lang="de-DE" sz="2400" dirty="0" err="1" smtClean="0"/>
              <a:t>see</a:t>
            </a:r>
            <a:r>
              <a:rPr lang="de-DE" sz="2400" dirty="0" smtClean="0"/>
              <a:t> INDICO, </a:t>
            </a:r>
            <a:r>
              <a:rPr lang="de-DE" sz="2400" dirty="0" err="1" smtClean="0"/>
              <a:t>password</a:t>
            </a:r>
            <a:r>
              <a:rPr lang="de-DE" sz="2400" dirty="0" smtClean="0"/>
              <a:t>: </a:t>
            </a:r>
            <a:r>
              <a:rPr lang="de-DE" sz="2400" dirty="0" err="1" smtClean="0"/>
              <a:t>see</a:t>
            </a:r>
            <a:r>
              <a:rPr lang="de-DE" sz="2400" dirty="0" smtClean="0"/>
              <a:t> CERN </a:t>
            </a:r>
            <a:r>
              <a:rPr lang="de-DE" sz="2400" dirty="0" err="1" smtClean="0"/>
              <a:t>treasure</a:t>
            </a:r>
            <a:r>
              <a:rPr lang="de-DE" sz="2400" dirty="0" smtClean="0"/>
              <a:t> </a:t>
            </a:r>
            <a:r>
              <a:rPr lang="de-DE" sz="2400" dirty="0" err="1" smtClean="0"/>
              <a:t>hunt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97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426" y="187216"/>
            <a:ext cx="5352023" cy="5260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74222" y="5584805"/>
            <a:ext cx="6986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The fundamental </a:t>
            </a:r>
            <a:r>
              <a:rPr lang="de-DE" sz="2800" dirty="0" err="1" smtClean="0"/>
              <a:t>concepts</a:t>
            </a:r>
            <a:r>
              <a:rPr lang="de-DE" sz="2800" dirty="0" smtClean="0"/>
              <a:t> of </a:t>
            </a:r>
            <a:r>
              <a:rPr lang="de-DE" sz="2800" dirty="0" err="1" smtClean="0"/>
              <a:t>particle</a:t>
            </a:r>
            <a:r>
              <a:rPr lang="de-DE" sz="2800" dirty="0" smtClean="0"/>
              <a:t> </a:t>
            </a:r>
            <a:r>
              <a:rPr lang="de-DE" sz="2800" dirty="0" err="1" smtClean="0"/>
              <a:t>physics</a:t>
            </a:r>
            <a:r>
              <a:rPr lang="de-DE" sz="2800" dirty="0" smtClean="0"/>
              <a:t>, Prof. M. Kobel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516E-36AF-4DAB-92B9-FB3CC276DBA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4800572"/>
          </a:xfrm>
        </p:spPr>
        <p:txBody>
          <a:bodyPr>
            <a:noAutofit/>
          </a:bodyPr>
          <a:lstStyle/>
          <a:p>
            <a:pPr marL="48767" indent="0">
              <a:buNone/>
            </a:pPr>
            <a:r>
              <a:rPr lang="en-US" sz="1733" b="1" dirty="0"/>
              <a:t>Interactions affect Particles – Particle feel Interactions</a:t>
            </a:r>
          </a:p>
          <a:p>
            <a:r>
              <a:rPr lang="en-US" sz="1733" dirty="0"/>
              <a:t>Photon in </a:t>
            </a:r>
            <a:r>
              <a:rPr lang="en-US" sz="1733" dirty="0" err="1"/>
              <a:t>el&amp;ma</a:t>
            </a:r>
            <a:r>
              <a:rPr lang="en-US" sz="1733" dirty="0"/>
              <a:t> field </a:t>
            </a:r>
            <a:r>
              <a:rPr lang="en-US" sz="1733" dirty="0">
                <a:sym typeface="Wingdings"/>
              </a:rPr>
              <a:t> deflection?</a:t>
            </a:r>
          </a:p>
          <a:p>
            <a:r>
              <a:rPr lang="en-US" sz="1733" dirty="0">
                <a:sym typeface="Wingdings"/>
              </a:rPr>
              <a:t>Same for electron/neutrino/positron</a:t>
            </a:r>
          </a:p>
          <a:p>
            <a:pPr marL="48767" indent="0">
              <a:buNone/>
            </a:pPr>
            <a:r>
              <a:rPr lang="en-US" sz="1733" b="1" dirty="0">
                <a:sym typeface="Wingdings"/>
              </a:rPr>
              <a:t>Charge as </a:t>
            </a:r>
            <a:r>
              <a:rPr lang="en-US" sz="1733" b="1" dirty="0" smtClean="0">
                <a:sym typeface="Wingdings"/>
              </a:rPr>
              <a:t>“quantum number”</a:t>
            </a:r>
            <a:endParaRPr lang="en-US" sz="1733" b="1" dirty="0">
              <a:sym typeface="Wingdings"/>
            </a:endParaRPr>
          </a:p>
          <a:p>
            <a:r>
              <a:rPr lang="en-US" sz="1733" dirty="0">
                <a:sym typeface="Wingdings"/>
              </a:rPr>
              <a:t>Is it possible to change the electric charge of an elementary particle?</a:t>
            </a:r>
          </a:p>
          <a:p>
            <a:r>
              <a:rPr lang="en-US" sz="1733" dirty="0">
                <a:sym typeface="Wingdings"/>
              </a:rPr>
              <a:t>Can an up-quark change its color charge from red to green?</a:t>
            </a:r>
          </a:p>
          <a:p>
            <a:r>
              <a:rPr lang="en-US" sz="1733" dirty="0">
                <a:sym typeface="Wingdings"/>
              </a:rPr>
              <a:t>How do </a:t>
            </a:r>
            <a:r>
              <a:rPr lang="en-US" sz="1733" dirty="0" smtClean="0">
                <a:sym typeface="Wingdings"/>
              </a:rPr>
              <a:t>you ”build</a:t>
            </a:r>
            <a:r>
              <a:rPr lang="en-US" sz="1733" dirty="0">
                <a:sym typeface="Wingdings"/>
              </a:rPr>
              <a:t>” Anti-Hydrogen atoms?</a:t>
            </a:r>
          </a:p>
          <a:p>
            <a:r>
              <a:rPr lang="en-US" sz="1733" dirty="0">
                <a:sym typeface="Wingdings"/>
              </a:rPr>
              <a:t>What is the difference between electron and positron?</a:t>
            </a:r>
          </a:p>
          <a:p>
            <a:r>
              <a:rPr lang="en-US" sz="1733" dirty="0">
                <a:sym typeface="Wingdings"/>
              </a:rPr>
              <a:t>If you change all particles in the universe with their antiparticles – would </a:t>
            </a:r>
            <a:r>
              <a:rPr lang="en-US" sz="1733" dirty="0" smtClean="0">
                <a:sym typeface="Wingdings"/>
              </a:rPr>
              <a:t>the physics laws </a:t>
            </a:r>
            <a:r>
              <a:rPr lang="en-US" sz="1733" dirty="0">
                <a:sym typeface="Wingdings"/>
              </a:rPr>
              <a:t>change?</a:t>
            </a:r>
          </a:p>
          <a:p>
            <a:pPr marL="48767" indent="0">
              <a:buNone/>
            </a:pPr>
            <a:r>
              <a:rPr lang="en-US" sz="1733" b="1" dirty="0">
                <a:sym typeface="Wingdings"/>
              </a:rPr>
              <a:t>Interactions conserve charge</a:t>
            </a:r>
          </a:p>
          <a:p>
            <a:r>
              <a:rPr lang="en-US" sz="1733" dirty="0">
                <a:sym typeface="Wingdings"/>
              </a:rPr>
              <a:t>Which of the following processes are possible? (Photon  Electron + Electron, up-quark  down-quark + electron, …)</a:t>
            </a:r>
          </a:p>
          <a:p>
            <a:r>
              <a:rPr lang="en-US" sz="1733" dirty="0">
                <a:sym typeface="Wingdings"/>
              </a:rPr>
              <a:t>During the big bang, a large number of electrons has been created from energy (E=mc^2). What do we expect for the number of positrons?</a:t>
            </a:r>
          </a:p>
          <a:p>
            <a:endParaRPr lang="en-US" sz="1733" dirty="0">
              <a:sym typeface="Wingdings"/>
            </a:endParaRPr>
          </a:p>
          <a:p>
            <a:endParaRPr lang="en-US" sz="1733" dirty="0"/>
          </a:p>
        </p:txBody>
      </p:sp>
    </p:spTree>
    <p:extLst>
      <p:ext uri="{BB962C8B-B14F-4D97-AF65-F5344CB8AC3E}">
        <p14:creationId xmlns:p14="http://schemas.microsoft.com/office/powerpoint/2010/main" val="18343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7" indent="0">
              <a:buNone/>
            </a:pPr>
            <a:r>
              <a:rPr lang="en-US" sz="1733" b="1" dirty="0">
                <a:sym typeface="Wingdings"/>
              </a:rPr>
              <a:t>Charges generate Interactions</a:t>
            </a:r>
          </a:p>
          <a:p>
            <a:r>
              <a:rPr lang="en-US" sz="1733" dirty="0">
                <a:sym typeface="Wingdings"/>
              </a:rPr>
              <a:t>Which interactions are possible between electrons and up-quarks?</a:t>
            </a:r>
          </a:p>
          <a:p>
            <a:r>
              <a:rPr lang="en-US" sz="1733" dirty="0">
                <a:sym typeface="Wingdings"/>
              </a:rPr>
              <a:t>Is it possible to accelerate neutrons (Hydrogen-Atoms) in electric fields?/magnetic fields?</a:t>
            </a:r>
          </a:p>
          <a:p>
            <a:r>
              <a:rPr lang="en-US" sz="1733" dirty="0">
                <a:sym typeface="Wingdings"/>
              </a:rPr>
              <a:t>Is it possible to detect photons directly in a detector (e.g. cloud chamber), that means could we see the “track” of a photon?</a:t>
            </a:r>
          </a:p>
          <a:p>
            <a:pPr marL="48767" indent="0">
              <a:buNone/>
            </a:pPr>
            <a:r>
              <a:rPr lang="en-US" sz="1733" b="1" dirty="0">
                <a:sym typeface="Wingdings"/>
              </a:rPr>
              <a:t>Fundamental Interactions</a:t>
            </a:r>
          </a:p>
          <a:p>
            <a:r>
              <a:rPr lang="en-US" sz="1733" dirty="0">
                <a:sym typeface="Wingdings"/>
              </a:rPr>
              <a:t>When you sit on a chair, you don’t fall “through it” – which fundamental interaction is responsible?</a:t>
            </a:r>
          </a:p>
          <a:p>
            <a:r>
              <a:rPr lang="en-US" sz="1733" dirty="0">
                <a:sym typeface="Wingdings"/>
              </a:rPr>
              <a:t>Which fundamental interactions is responsible for friction, sound, beta transformations, …</a:t>
            </a:r>
          </a:p>
          <a:p>
            <a:r>
              <a:rPr lang="en-US" sz="1733" dirty="0">
                <a:sym typeface="Wingdings"/>
              </a:rPr>
              <a:t>An electron travels through water – due to which interaction is it decelerated?</a:t>
            </a:r>
          </a:p>
          <a:p>
            <a:pPr marL="48767" indent="0">
              <a:buNone/>
            </a:pPr>
            <a:r>
              <a:rPr lang="en-US" sz="1733" b="1" dirty="0">
                <a:sym typeface="Wingdings"/>
              </a:rPr>
              <a:t>Elementary particles</a:t>
            </a:r>
          </a:p>
          <a:p>
            <a:r>
              <a:rPr lang="en-US" sz="1733" dirty="0" smtClean="0">
                <a:sym typeface="Wingdings"/>
              </a:rPr>
              <a:t>Do you think that the number of different elementary particles is endless?</a:t>
            </a:r>
            <a:endParaRPr lang="en-US" sz="1733" dirty="0">
              <a:sym typeface="Wingdings"/>
            </a:endParaRPr>
          </a:p>
          <a:p>
            <a:endParaRPr lang="en-US" sz="1733" dirty="0"/>
          </a:p>
        </p:txBody>
      </p:sp>
    </p:spTree>
    <p:extLst>
      <p:ext uri="{BB962C8B-B14F-4D97-AF65-F5344CB8AC3E}">
        <p14:creationId xmlns:p14="http://schemas.microsoft.com/office/powerpoint/2010/main" val="337909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‘ </a:t>
            </a:r>
            <a:r>
              <a:rPr lang="de-DE" dirty="0" err="1" smtClean="0"/>
              <a:t>conceptions</a:t>
            </a:r>
            <a:r>
              <a:rPr lang="de-DE" dirty="0" smtClean="0"/>
              <a:t> – </a:t>
            </a:r>
            <a:r>
              <a:rPr lang="de-DE" dirty="0" err="1" smtClean="0"/>
              <a:t>electromagnetism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Students mix up electric fields and magnetic fields </a:t>
            </a:r>
            <a:r>
              <a:rPr lang="en-GB" dirty="0"/>
              <a:t>(Maloney 1985), (Maloney, </a:t>
            </a:r>
            <a:r>
              <a:rPr lang="en-GB" dirty="0" err="1"/>
              <a:t>O’Kuma</a:t>
            </a:r>
            <a:r>
              <a:rPr lang="en-GB" dirty="0"/>
              <a:t>, </a:t>
            </a:r>
            <a:r>
              <a:rPr lang="en-GB" dirty="0" err="1"/>
              <a:t>Hieggelke</a:t>
            </a:r>
            <a:r>
              <a:rPr lang="en-GB" dirty="0"/>
              <a:t> &amp; Van </a:t>
            </a:r>
            <a:r>
              <a:rPr lang="en-GB" dirty="0" err="1"/>
              <a:t>Heuvelen</a:t>
            </a:r>
            <a:r>
              <a:rPr lang="en-GB" dirty="0"/>
              <a:t> 2001), (</a:t>
            </a:r>
            <a:r>
              <a:rPr lang="en-GB" dirty="0" err="1"/>
              <a:t>Scaife</a:t>
            </a:r>
            <a:r>
              <a:rPr lang="en-GB" dirty="0"/>
              <a:t> &amp; Heckler 2011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>
                <a:solidFill>
                  <a:srgbClr val="0070C0"/>
                </a:solidFill>
              </a:rPr>
              <a:t>Students think that the poles of a magnet have an electric charge </a:t>
            </a:r>
            <a:r>
              <a:rPr lang="en-GB" dirty="0" smtClean="0"/>
              <a:t>(Maloney</a:t>
            </a:r>
            <a:r>
              <a:rPr lang="en-GB" dirty="0"/>
              <a:t>, </a:t>
            </a:r>
            <a:r>
              <a:rPr lang="en-GB" dirty="0" err="1"/>
              <a:t>O’Kuma</a:t>
            </a:r>
            <a:r>
              <a:rPr lang="en-GB" dirty="0"/>
              <a:t>, </a:t>
            </a:r>
            <a:r>
              <a:rPr lang="en-GB" dirty="0" err="1"/>
              <a:t>Hieggelke</a:t>
            </a:r>
            <a:r>
              <a:rPr lang="en-GB" dirty="0"/>
              <a:t> &amp; Van </a:t>
            </a:r>
            <a:r>
              <a:rPr lang="en-GB" dirty="0" err="1"/>
              <a:t>Heuvelen</a:t>
            </a:r>
            <a:r>
              <a:rPr lang="en-GB" dirty="0"/>
              <a:t> 2001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>
                <a:solidFill>
                  <a:srgbClr val="0070C0"/>
                </a:solidFill>
              </a:rPr>
              <a:t>Students think that the magnetic </a:t>
            </a:r>
            <a:r>
              <a:rPr lang="en-GB" dirty="0" err="1" smtClean="0">
                <a:solidFill>
                  <a:srgbClr val="0070C0"/>
                </a:solidFill>
              </a:rPr>
              <a:t>noth</a:t>
            </a:r>
            <a:r>
              <a:rPr lang="en-GB" dirty="0" smtClean="0">
                <a:solidFill>
                  <a:srgbClr val="0070C0"/>
                </a:solidFill>
              </a:rPr>
              <a:t> pole / south pole attracts / </a:t>
            </a:r>
            <a:r>
              <a:rPr lang="en-GB" dirty="0" err="1" smtClean="0">
                <a:solidFill>
                  <a:srgbClr val="0070C0"/>
                </a:solidFill>
              </a:rPr>
              <a:t>repells</a:t>
            </a:r>
            <a:r>
              <a:rPr lang="en-GB" dirty="0" smtClean="0">
                <a:solidFill>
                  <a:srgbClr val="0070C0"/>
                </a:solidFill>
              </a:rPr>
              <a:t> electrically charged particles</a:t>
            </a:r>
            <a:r>
              <a:rPr lang="en-GB" dirty="0" smtClean="0"/>
              <a:t> </a:t>
            </a:r>
            <a:r>
              <a:rPr lang="en-GB" dirty="0"/>
              <a:t>(Maloney, </a:t>
            </a:r>
            <a:r>
              <a:rPr lang="en-GB" dirty="0" err="1"/>
              <a:t>O’Kuma</a:t>
            </a:r>
            <a:r>
              <a:rPr lang="en-GB" dirty="0"/>
              <a:t>, </a:t>
            </a:r>
            <a:r>
              <a:rPr lang="en-GB" dirty="0" err="1"/>
              <a:t>Hieggelke</a:t>
            </a:r>
            <a:r>
              <a:rPr lang="en-GB" dirty="0"/>
              <a:t> &amp; Van </a:t>
            </a:r>
            <a:r>
              <a:rPr lang="en-GB" dirty="0" err="1"/>
              <a:t>Heuvelen</a:t>
            </a:r>
            <a:r>
              <a:rPr lang="en-GB" dirty="0"/>
              <a:t> 2001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>
                <a:solidFill>
                  <a:srgbClr val="0070C0"/>
                </a:solidFill>
              </a:rPr>
              <a:t>Students think that electrically charged particles are only deflected in a magnetic field if they move exactly perpendicular to the magnetic field </a:t>
            </a:r>
            <a:r>
              <a:rPr lang="en-GB" dirty="0" smtClean="0"/>
              <a:t>(</a:t>
            </a:r>
            <a:r>
              <a:rPr lang="en-GB" dirty="0" err="1" smtClean="0"/>
              <a:t>Bagno</a:t>
            </a:r>
            <a:r>
              <a:rPr lang="en-GB" dirty="0" smtClean="0"/>
              <a:t> </a:t>
            </a:r>
            <a:r>
              <a:rPr lang="en-GB" dirty="0"/>
              <a:t>&amp; </a:t>
            </a:r>
            <a:r>
              <a:rPr lang="en-GB" dirty="0" err="1"/>
              <a:t>Eylon</a:t>
            </a:r>
            <a:r>
              <a:rPr lang="en-GB" dirty="0"/>
              <a:t> 1997</a:t>
            </a:r>
            <a:r>
              <a:rPr lang="en-GB" dirty="0" smtClean="0"/>
              <a:t>) </a:t>
            </a:r>
            <a:r>
              <a:rPr lang="en-GB" dirty="0" smtClean="0">
                <a:solidFill>
                  <a:srgbClr val="0070C0"/>
                </a:solidFill>
              </a:rPr>
              <a:t>vs. electrically charged particles are always affected by a magnetic field no matter whether they are in rest or move parallel to the field</a:t>
            </a:r>
          </a:p>
          <a:p>
            <a:r>
              <a:rPr lang="de-DE" dirty="0" err="1"/>
              <a:t>M</a:t>
            </a:r>
            <a:r>
              <a:rPr lang="de-DE" dirty="0" err="1" smtClean="0"/>
              <a:t>echanics</a:t>
            </a:r>
            <a:r>
              <a:rPr lang="de-DE" dirty="0" smtClean="0"/>
              <a:t>: </a:t>
            </a:r>
            <a:r>
              <a:rPr lang="de-DE" dirty="0" err="1" smtClean="0">
                <a:solidFill>
                  <a:srgbClr val="0070C0"/>
                </a:solidFill>
              </a:rPr>
              <a:t>objects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only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move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when</a:t>
            </a:r>
            <a:r>
              <a:rPr lang="de-DE" dirty="0" smtClean="0">
                <a:solidFill>
                  <a:srgbClr val="0070C0"/>
                </a:solidFill>
              </a:rPr>
              <a:t> a </a:t>
            </a:r>
            <a:r>
              <a:rPr lang="de-DE" dirty="0" err="1" smtClean="0">
                <a:solidFill>
                  <a:srgbClr val="0070C0"/>
                </a:solidFill>
              </a:rPr>
              <a:t>force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acts</a:t>
            </a:r>
            <a:r>
              <a:rPr lang="de-DE" dirty="0" smtClean="0">
                <a:solidFill>
                  <a:srgbClr val="0070C0"/>
                </a:solidFill>
              </a:rPr>
              <a:t> on </a:t>
            </a:r>
            <a:r>
              <a:rPr lang="de-DE" dirty="0" err="1" smtClean="0">
                <a:solidFill>
                  <a:srgbClr val="0070C0"/>
                </a:solidFill>
              </a:rPr>
              <a:t>them</a:t>
            </a:r>
            <a:endParaRPr lang="de-DE" dirty="0" smtClean="0">
              <a:solidFill>
                <a:srgbClr val="0070C0"/>
              </a:solidFill>
            </a:endParaRPr>
          </a:p>
          <a:p>
            <a:r>
              <a:rPr lang="de-DE" dirty="0" err="1" smtClean="0"/>
              <a:t>Advanced</a:t>
            </a:r>
            <a:r>
              <a:rPr lang="de-DE" dirty="0" smtClean="0"/>
              <a:t>: </a:t>
            </a:r>
            <a:r>
              <a:rPr lang="de-DE" dirty="0" err="1" smtClean="0">
                <a:solidFill>
                  <a:srgbClr val="0070C0"/>
                </a:solidFill>
              </a:rPr>
              <a:t>spin</a:t>
            </a:r>
            <a:r>
              <a:rPr lang="de-DE" dirty="0" smtClean="0">
                <a:solidFill>
                  <a:srgbClr val="0070C0"/>
                </a:solidFill>
              </a:rPr>
              <a:t> of </a:t>
            </a:r>
            <a:r>
              <a:rPr lang="de-DE" dirty="0" err="1" smtClean="0">
                <a:solidFill>
                  <a:srgbClr val="0070C0"/>
                </a:solidFill>
              </a:rPr>
              <a:t>the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neutron</a:t>
            </a:r>
            <a:r>
              <a:rPr lang="de-DE" dirty="0" smtClean="0">
                <a:solidFill>
                  <a:srgbClr val="0070C0"/>
                </a:solidFill>
              </a:rPr>
              <a:t> (1/2) </a:t>
            </a:r>
            <a:r>
              <a:rPr lang="de-DE" dirty="0" err="1" smtClean="0">
                <a:solidFill>
                  <a:srgbClr val="0070C0"/>
                </a:solidFill>
              </a:rPr>
              <a:t>causes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magnetic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moment</a:t>
            </a:r>
            <a:r>
              <a:rPr lang="de-DE" dirty="0" smtClean="0">
                <a:solidFill>
                  <a:srgbClr val="0070C0"/>
                </a:solidFill>
              </a:rPr>
              <a:t> -&gt; </a:t>
            </a:r>
            <a:r>
              <a:rPr lang="de-DE" dirty="0" err="1" smtClean="0">
                <a:solidFill>
                  <a:srgbClr val="0070C0"/>
                </a:solidFill>
              </a:rPr>
              <a:t>force</a:t>
            </a:r>
            <a:endParaRPr lang="en-GB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965503" y="5713634"/>
                <a:ext cx="1608996" cy="3328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5503" y="5713634"/>
                <a:ext cx="1608996" cy="332848"/>
              </a:xfrm>
              <a:prstGeom prst="rect">
                <a:avLst/>
              </a:prstGeom>
              <a:blipFill rotWithShape="0">
                <a:blip r:embed="rId2"/>
                <a:stretch>
                  <a:fillRect t="-38182" b="-1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15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Literature</a:t>
            </a:r>
            <a:r>
              <a:rPr lang="de-DE" dirty="0" smtClean="0"/>
              <a:t> – </a:t>
            </a:r>
            <a:r>
              <a:rPr lang="de-DE" dirty="0" err="1" smtClean="0"/>
              <a:t>electromagnetism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Bagno</a:t>
            </a:r>
            <a:r>
              <a:rPr lang="en-GB" dirty="0"/>
              <a:t>, E., </a:t>
            </a:r>
            <a:r>
              <a:rPr lang="en-GB" dirty="0" err="1"/>
              <a:t>Eylon</a:t>
            </a:r>
            <a:r>
              <a:rPr lang="en-GB" dirty="0"/>
              <a:t>, B. (1997). From problem solving to a knowledge structure: An example from the domain of electromagnetism. American Journal of Physics, 65 </a:t>
            </a:r>
          </a:p>
          <a:p>
            <a:r>
              <a:rPr lang="en-GB" dirty="0" smtClean="0"/>
              <a:t>Maloney</a:t>
            </a:r>
            <a:r>
              <a:rPr lang="en-GB" dirty="0"/>
              <a:t>, D. (1985). Charged poles. Physics Education, 20 </a:t>
            </a:r>
          </a:p>
          <a:p>
            <a:r>
              <a:rPr lang="en-GB" dirty="0"/>
              <a:t>Maloney, D., </a:t>
            </a:r>
            <a:r>
              <a:rPr lang="en-GB" dirty="0" err="1"/>
              <a:t>O’Kuma</a:t>
            </a:r>
            <a:r>
              <a:rPr lang="en-GB" dirty="0"/>
              <a:t>, T., </a:t>
            </a:r>
            <a:r>
              <a:rPr lang="en-GB" dirty="0" err="1"/>
              <a:t>Hieggelke</a:t>
            </a:r>
            <a:r>
              <a:rPr lang="en-GB" dirty="0"/>
              <a:t>, T., Van </a:t>
            </a:r>
            <a:r>
              <a:rPr lang="en-GB" dirty="0" err="1"/>
              <a:t>Heuvelen</a:t>
            </a:r>
            <a:r>
              <a:rPr lang="en-GB" dirty="0"/>
              <a:t>, A. (2001). Surveying students conceptual knowledge of electricity and magnetism. American Journal of Physics, 69 </a:t>
            </a:r>
          </a:p>
          <a:p>
            <a:r>
              <a:rPr lang="en-GB" dirty="0" err="1" smtClean="0"/>
              <a:t>Scaife</a:t>
            </a:r>
            <a:r>
              <a:rPr lang="en-GB" dirty="0"/>
              <a:t>, T., Heckler, A. (2011). Interference between electric and magnetic concepts in introductory physics. Physical review special topics – Physics education research, 7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(N=47)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 smtClean="0"/>
              <a:t>43% </a:t>
            </a:r>
            <a:r>
              <a:rPr lang="de-DE" dirty="0" err="1" smtClean="0"/>
              <a:t>force</a:t>
            </a:r>
            <a:r>
              <a:rPr lang="de-DE" dirty="0" smtClean="0"/>
              <a:t> | </a:t>
            </a:r>
            <a:r>
              <a:rPr lang="de-DE" b="1" dirty="0" smtClean="0">
                <a:solidFill>
                  <a:srgbClr val="00B050"/>
                </a:solidFill>
              </a:rPr>
              <a:t>57% </a:t>
            </a:r>
            <a:r>
              <a:rPr lang="de-DE" b="1" dirty="0" err="1" smtClean="0">
                <a:solidFill>
                  <a:srgbClr val="00B050"/>
                </a:solidFill>
              </a:rPr>
              <a:t>no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force</a:t>
            </a:r>
            <a:endParaRPr lang="de-DE" b="1" dirty="0" smtClean="0">
              <a:solidFill>
                <a:srgbClr val="00B050"/>
              </a:solidFill>
            </a:endParaRPr>
          </a:p>
          <a:p>
            <a:pPr lvl="1"/>
            <a:r>
              <a:rPr lang="de-DE" dirty="0" err="1"/>
              <a:t>i</a:t>
            </a:r>
            <a:r>
              <a:rPr lang="de-DE" dirty="0" err="1" smtClean="0"/>
              <a:t>f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: ① 58% </a:t>
            </a:r>
            <a:r>
              <a:rPr lang="de-DE" dirty="0"/>
              <a:t>② </a:t>
            </a:r>
            <a:r>
              <a:rPr lang="de-DE" dirty="0" smtClean="0"/>
              <a:t>32%</a:t>
            </a:r>
          </a:p>
          <a:p>
            <a:r>
              <a:rPr lang="de-DE" dirty="0" err="1" smtClean="0"/>
              <a:t>avg</a:t>
            </a:r>
            <a:r>
              <a:rPr lang="de-DE" dirty="0" smtClean="0"/>
              <a:t>. </a:t>
            </a:r>
            <a:r>
              <a:rPr lang="de-DE" dirty="0" err="1" smtClean="0"/>
              <a:t>confidence</a:t>
            </a:r>
            <a:r>
              <a:rPr lang="de-DE" dirty="0" smtClean="0"/>
              <a:t>: 70% </a:t>
            </a:r>
          </a:p>
          <a:p>
            <a:r>
              <a:rPr lang="de-DE" dirty="0" err="1" smtClean="0"/>
              <a:t>avg</a:t>
            </a:r>
            <a:r>
              <a:rPr lang="de-DE" dirty="0" smtClean="0"/>
              <a:t>. </a:t>
            </a:r>
            <a:r>
              <a:rPr lang="de-DE" dirty="0" err="1" smtClean="0"/>
              <a:t>difficulty</a:t>
            </a:r>
            <a:r>
              <a:rPr lang="de-DE" dirty="0" smtClean="0"/>
              <a:t>: 65%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(N=39)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de-DE" dirty="0" smtClean="0"/>
              <a:t>67% </a:t>
            </a:r>
            <a:r>
              <a:rPr lang="de-DE" dirty="0" err="1" smtClean="0"/>
              <a:t>force</a:t>
            </a:r>
            <a:r>
              <a:rPr lang="de-DE" dirty="0" smtClean="0"/>
              <a:t> | </a:t>
            </a:r>
            <a:r>
              <a:rPr lang="de-DE" b="1" dirty="0" smtClean="0">
                <a:solidFill>
                  <a:srgbClr val="00B050"/>
                </a:solidFill>
              </a:rPr>
              <a:t>33% </a:t>
            </a:r>
            <a:r>
              <a:rPr lang="de-DE" b="1" dirty="0" err="1" smtClean="0">
                <a:solidFill>
                  <a:srgbClr val="00B050"/>
                </a:solidFill>
              </a:rPr>
              <a:t>no</a:t>
            </a:r>
            <a:r>
              <a:rPr lang="de-DE" b="1" dirty="0" smtClean="0">
                <a:solidFill>
                  <a:srgbClr val="00B050"/>
                </a:solidFill>
              </a:rPr>
              <a:t> </a:t>
            </a:r>
            <a:r>
              <a:rPr lang="de-DE" b="1" dirty="0" err="1" smtClean="0">
                <a:solidFill>
                  <a:srgbClr val="00B050"/>
                </a:solidFill>
              </a:rPr>
              <a:t>force</a:t>
            </a:r>
            <a:endParaRPr lang="de-DE" b="1" dirty="0" smtClean="0">
              <a:solidFill>
                <a:srgbClr val="00B050"/>
              </a:solidFill>
            </a:endParaRPr>
          </a:p>
          <a:p>
            <a:pPr lvl="1"/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: ① 48% </a:t>
            </a:r>
            <a:r>
              <a:rPr lang="de-DE" dirty="0"/>
              <a:t>② </a:t>
            </a:r>
            <a:r>
              <a:rPr lang="de-DE" dirty="0" smtClean="0"/>
              <a:t>22%</a:t>
            </a:r>
          </a:p>
          <a:p>
            <a:r>
              <a:rPr lang="de-DE" dirty="0" err="1" smtClean="0"/>
              <a:t>avg</a:t>
            </a:r>
            <a:r>
              <a:rPr lang="de-DE" dirty="0" smtClean="0"/>
              <a:t>. </a:t>
            </a:r>
            <a:r>
              <a:rPr lang="de-DE" dirty="0" err="1" smtClean="0"/>
              <a:t>confidence</a:t>
            </a:r>
            <a:r>
              <a:rPr lang="de-DE" dirty="0" smtClean="0"/>
              <a:t>: 58%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 smtClean="0"/>
              <a:t>Students</a:t>
            </a:r>
            <a:r>
              <a:rPr lang="de-DE" sz="2400" b="1" dirty="0" smtClean="0"/>
              <a:t> after S‘Cool LAB (N=38)</a:t>
            </a:r>
          </a:p>
          <a:p>
            <a:r>
              <a:rPr lang="de-DE" dirty="0" smtClean="0"/>
              <a:t>32% </a:t>
            </a:r>
            <a:r>
              <a:rPr lang="de-DE" dirty="0" err="1" smtClean="0"/>
              <a:t>force</a:t>
            </a:r>
            <a:r>
              <a:rPr lang="de-DE" dirty="0" smtClean="0"/>
              <a:t> | 68%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endParaRPr lang="de-DE" dirty="0" smtClean="0"/>
          </a:p>
          <a:p>
            <a:r>
              <a:rPr lang="de-DE" dirty="0" err="1" smtClean="0"/>
              <a:t>avg</a:t>
            </a:r>
            <a:r>
              <a:rPr lang="de-DE" dirty="0" smtClean="0"/>
              <a:t>. </a:t>
            </a:r>
            <a:r>
              <a:rPr lang="de-DE" dirty="0" err="1" smtClean="0"/>
              <a:t>confidence</a:t>
            </a:r>
            <a:r>
              <a:rPr lang="de-DE" dirty="0" smtClean="0"/>
              <a:t>: 74%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745" y="535464"/>
            <a:ext cx="5096510" cy="975360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073158" y="1326158"/>
            <a:ext cx="6511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Does a force act on the proton due to the bar magnets?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76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(N=44)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dirty="0"/>
              <a:t>18% </a:t>
            </a:r>
            <a:r>
              <a:rPr lang="de-DE" dirty="0" err="1"/>
              <a:t>force</a:t>
            </a:r>
            <a:r>
              <a:rPr lang="de-DE" dirty="0"/>
              <a:t> | </a:t>
            </a:r>
            <a:r>
              <a:rPr lang="de-DE" dirty="0">
                <a:solidFill>
                  <a:srgbClr val="00B050"/>
                </a:solidFill>
              </a:rPr>
              <a:t>82</a:t>
            </a:r>
            <a:r>
              <a:rPr lang="de-DE" b="1" dirty="0">
                <a:solidFill>
                  <a:srgbClr val="00B050"/>
                </a:solidFill>
              </a:rPr>
              <a:t>% </a:t>
            </a:r>
            <a:r>
              <a:rPr lang="de-DE" b="1" dirty="0" err="1">
                <a:solidFill>
                  <a:srgbClr val="00B050"/>
                </a:solidFill>
              </a:rPr>
              <a:t>no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endParaRPr lang="de-DE" b="1" dirty="0">
              <a:solidFill>
                <a:srgbClr val="00B050"/>
              </a:solidFill>
            </a:endParaRPr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: ① 43% ② 29% ④ 14%</a:t>
            </a:r>
          </a:p>
          <a:p>
            <a:r>
              <a:rPr lang="de-DE" dirty="0" err="1" smtClean="0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74%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62%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(N=35)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de-DE" dirty="0"/>
              <a:t>34% </a:t>
            </a:r>
            <a:r>
              <a:rPr lang="de-DE" dirty="0" err="1"/>
              <a:t>force</a:t>
            </a:r>
            <a:r>
              <a:rPr lang="de-DE" dirty="0"/>
              <a:t> | </a:t>
            </a:r>
            <a:r>
              <a:rPr lang="de-DE" b="1" dirty="0">
                <a:solidFill>
                  <a:srgbClr val="00B050"/>
                </a:solidFill>
              </a:rPr>
              <a:t>66% </a:t>
            </a:r>
            <a:r>
              <a:rPr lang="de-DE" b="1" dirty="0" err="1">
                <a:solidFill>
                  <a:srgbClr val="00B050"/>
                </a:solidFill>
              </a:rPr>
              <a:t>no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endParaRPr lang="de-DE" b="1" dirty="0">
              <a:solidFill>
                <a:srgbClr val="00B050"/>
              </a:solidFill>
            </a:endParaRPr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: ① 58% ④ 42%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57%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(N=37)</a:t>
            </a:r>
          </a:p>
          <a:p>
            <a:r>
              <a:rPr lang="de-DE" dirty="0"/>
              <a:t>30% </a:t>
            </a:r>
            <a:r>
              <a:rPr lang="de-DE" dirty="0" err="1"/>
              <a:t>force</a:t>
            </a:r>
            <a:r>
              <a:rPr lang="de-DE" dirty="0"/>
              <a:t> | 70%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: ① 54% ④ 15%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74%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073158" y="1326158"/>
            <a:ext cx="6511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Does a force act on the proton due to the bar magnets?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33" y="532289"/>
            <a:ext cx="5096510" cy="981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828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b="1" dirty="0">
                <a:solidFill>
                  <a:srgbClr val="00B050"/>
                </a:solidFill>
              </a:rPr>
              <a:t>91%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9%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 10% </a:t>
            </a:r>
            <a:r>
              <a:rPr lang="de-DE" dirty="0">
                <a:solidFill>
                  <a:srgbClr val="7030A0"/>
                </a:solidFill>
              </a:rPr>
              <a:t>② 17% </a:t>
            </a:r>
            <a:r>
              <a:rPr lang="de-DE" b="1" dirty="0">
                <a:solidFill>
                  <a:srgbClr val="00B050"/>
                </a:solidFill>
              </a:rPr>
              <a:t>⑤ 57%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67%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63%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(N=33)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97%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3%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 30% </a:t>
            </a:r>
            <a:r>
              <a:rPr lang="de-DE" dirty="0">
                <a:solidFill>
                  <a:srgbClr val="7030A0"/>
                </a:solidFill>
              </a:rPr>
              <a:t>② 20% </a:t>
            </a:r>
            <a:r>
              <a:rPr lang="de-DE" b="1" dirty="0">
                <a:solidFill>
                  <a:srgbClr val="00B050"/>
                </a:solidFill>
              </a:rPr>
              <a:t>⑤ 27%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55%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(N=37)</a:t>
            </a:r>
          </a:p>
          <a:p>
            <a:r>
              <a:rPr lang="de-DE" b="1" dirty="0">
                <a:solidFill>
                  <a:srgbClr val="00B050"/>
                </a:solidFill>
              </a:rPr>
              <a:t>97%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3%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 14% ② 14% </a:t>
            </a:r>
            <a:r>
              <a:rPr lang="de-DE" b="1" dirty="0">
                <a:solidFill>
                  <a:srgbClr val="00B050"/>
                </a:solidFill>
              </a:rPr>
              <a:t>⑤ 67% </a:t>
            </a:r>
            <a:endParaRPr lang="de-DE" dirty="0">
              <a:solidFill>
                <a:srgbClr val="00B050"/>
              </a:solidFill>
            </a:endParaRP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78</a:t>
            </a:r>
            <a:r>
              <a:rPr lang="de-DE" dirty="0" smtClean="0"/>
              <a:t>%</a:t>
            </a:r>
            <a:endParaRPr lang="de-DE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073158" y="1326158"/>
            <a:ext cx="6511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Does a force act on the proton due to the bar magnets?</a:t>
            </a:r>
            <a:endParaRPr lang="en-GB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333" y="535464"/>
            <a:ext cx="5096510" cy="975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867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7438" y="1690688"/>
            <a:ext cx="5157787" cy="823912"/>
          </a:xfrm>
          <a:solidFill>
            <a:schemeClr val="bg1"/>
          </a:solidFill>
        </p:spPr>
        <p:txBody>
          <a:bodyPr/>
          <a:lstStyle/>
          <a:p>
            <a:r>
              <a:rPr lang="de-DE" dirty="0" err="1" smtClean="0"/>
              <a:t>Teachers</a:t>
            </a:r>
            <a:r>
              <a:rPr lang="de-DE" dirty="0" smtClean="0"/>
              <a:t> (N=45)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2514600"/>
            <a:ext cx="5157787" cy="3684588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de-DE" b="1" dirty="0">
                <a:solidFill>
                  <a:srgbClr val="00B050"/>
                </a:solidFill>
              </a:rPr>
              <a:t>91%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9%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①10% </a:t>
            </a:r>
            <a:r>
              <a:rPr lang="de-DE" b="1" dirty="0">
                <a:solidFill>
                  <a:srgbClr val="00B050"/>
                </a:solidFill>
              </a:rPr>
              <a:t>②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b="1" dirty="0">
                <a:solidFill>
                  <a:srgbClr val="00B050"/>
                </a:solidFill>
              </a:rPr>
              <a:t>58%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/>
              <a:t>④3% </a:t>
            </a:r>
            <a:r>
              <a:rPr lang="de-DE" dirty="0">
                <a:solidFill>
                  <a:srgbClr val="7030A0"/>
                </a:solidFill>
              </a:rPr>
              <a:t>⑤18%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</a:t>
            </a:r>
            <a:r>
              <a:rPr lang="de-DE" dirty="0" smtClean="0"/>
              <a:t>70% </a:t>
            </a:r>
            <a:endParaRPr lang="de-DE" dirty="0"/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difficulty</a:t>
            </a:r>
            <a:r>
              <a:rPr lang="de-DE" dirty="0"/>
              <a:t>: </a:t>
            </a:r>
            <a:r>
              <a:rPr lang="de-DE" dirty="0" smtClean="0"/>
              <a:t>64%</a:t>
            </a:r>
            <a:endParaRPr lang="de-DE" dirty="0"/>
          </a:p>
          <a:p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90688"/>
            <a:ext cx="5183188" cy="823912"/>
          </a:xfrm>
        </p:spPr>
        <p:txBody>
          <a:bodyPr/>
          <a:lstStyle/>
          <a:p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S‘Cool LAB (N=35)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9788" y="2514600"/>
            <a:ext cx="5183188" cy="36845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100%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0%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①25% </a:t>
            </a:r>
            <a:r>
              <a:rPr lang="de-DE" b="1" dirty="0">
                <a:solidFill>
                  <a:srgbClr val="00B050"/>
                </a:solidFill>
              </a:rPr>
              <a:t>②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b="1" dirty="0">
                <a:solidFill>
                  <a:srgbClr val="00B050"/>
                </a:solidFill>
              </a:rPr>
              <a:t>21%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/>
              <a:t>④18% </a:t>
            </a:r>
            <a:r>
              <a:rPr lang="de-DE" dirty="0">
                <a:solidFill>
                  <a:srgbClr val="7030A0"/>
                </a:solidFill>
              </a:rPr>
              <a:t>⑤18%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64%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sz="2400" b="1" dirty="0" err="1"/>
              <a:t>Students</a:t>
            </a:r>
            <a:r>
              <a:rPr lang="de-DE" sz="2400" b="1" dirty="0"/>
              <a:t> after S‘Cool LAB (N=37)</a:t>
            </a:r>
          </a:p>
          <a:p>
            <a:r>
              <a:rPr lang="de-DE" b="1" dirty="0">
                <a:solidFill>
                  <a:srgbClr val="00B050"/>
                </a:solidFill>
              </a:rPr>
              <a:t>100% </a:t>
            </a:r>
            <a:r>
              <a:rPr lang="de-DE" b="1" dirty="0" err="1">
                <a:solidFill>
                  <a:srgbClr val="00B050"/>
                </a:solidFill>
              </a:rPr>
              <a:t>force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dirty="0"/>
              <a:t>| 0%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force</a:t>
            </a:r>
            <a:endParaRPr lang="de-DE" dirty="0"/>
          </a:p>
          <a:p>
            <a:r>
              <a:rPr lang="de-DE" dirty="0"/>
              <a:t>① 8% </a:t>
            </a:r>
            <a:r>
              <a:rPr lang="de-DE" b="1" dirty="0">
                <a:solidFill>
                  <a:srgbClr val="00B050"/>
                </a:solidFill>
              </a:rPr>
              <a:t>② 58% </a:t>
            </a:r>
            <a:r>
              <a:rPr lang="de-DE" dirty="0"/>
              <a:t>④ 11% </a:t>
            </a:r>
            <a:r>
              <a:rPr lang="de-DE" dirty="0">
                <a:solidFill>
                  <a:srgbClr val="7030A0"/>
                </a:solidFill>
              </a:rPr>
              <a:t>⑤ 18% </a:t>
            </a:r>
          </a:p>
          <a:p>
            <a:r>
              <a:rPr lang="de-DE" dirty="0" err="1"/>
              <a:t>avg</a:t>
            </a:r>
            <a:r>
              <a:rPr lang="de-DE" dirty="0"/>
              <a:t>. </a:t>
            </a:r>
            <a:r>
              <a:rPr lang="de-DE" dirty="0" err="1"/>
              <a:t>confidence</a:t>
            </a:r>
            <a:r>
              <a:rPr lang="de-DE" dirty="0"/>
              <a:t>: 75%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165" y="74448"/>
            <a:ext cx="1770848" cy="189739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073158" y="1326158"/>
            <a:ext cx="6511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Does a force act on the </a:t>
            </a:r>
            <a:r>
              <a:rPr lang="en-GB" b="1" kern="1100" spc="-10" dirty="0" smtClean="0">
                <a:latin typeface="Arial" panose="020B0604020202020204" pitchFamily="34" charset="0"/>
                <a:ea typeface="MS Mincho" panose="02020609040205080304" pitchFamily="49" charset="-128"/>
              </a:rPr>
              <a:t>electron </a:t>
            </a:r>
            <a:r>
              <a:rPr lang="en-GB" b="1" kern="1100" spc="-10" dirty="0">
                <a:latin typeface="Arial" panose="020B0604020202020204" pitchFamily="34" charset="0"/>
                <a:ea typeface="MS Mincho" panose="02020609040205080304" pitchFamily="49" charset="-128"/>
              </a:rPr>
              <a:t>due to the bar magnets?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602" y="535464"/>
            <a:ext cx="5090795" cy="975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01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3112</Words>
  <Application>Microsoft Office PowerPoint</Application>
  <PresentationFormat>Widescreen</PresentationFormat>
  <Paragraphs>375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MS Mincho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Students‘ conception of particle physics – part II</vt:lpstr>
      <vt:lpstr>Outline</vt:lpstr>
      <vt:lpstr>Electromagnetism</vt:lpstr>
      <vt:lpstr>Students‘ conceptions – electromagnetism</vt:lpstr>
      <vt:lpstr>Literature – electromagnetism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Cosmic particles</vt:lpstr>
      <vt:lpstr>Students‘ conceptions – cosmic particles</vt:lpstr>
      <vt:lpstr>Imagine a particle detector  is placed in a balloon that travels to a height of 5000 m. Is the number of detected particles at 5000 m (B) higher than at the start at 0 m height (A)? </vt:lpstr>
      <vt:lpstr>Imagine a particle detector  is placed on top of a mountain at 5000 m height. Is the number of detected particles on top of the mountain (B) higher than in the valley (A)?</vt:lpstr>
      <vt:lpstr>Imagine a particle detector  is placed on the Moon. Is the number of detected particles on the Moon (B) higher than on the surface of the Earth (A)?</vt:lpstr>
      <vt:lpstr>Imagine a particle detector  is placed outside on the International Space Station. Is the number of detected particles on the Space Station higher than on the surface of the Earth?</vt:lpstr>
      <vt:lpstr>Summary</vt:lpstr>
      <vt:lpstr>Radiation</vt:lpstr>
      <vt:lpstr>Students‘ conceptions – radiation</vt:lpstr>
      <vt:lpstr>PowerPoint Presentation</vt:lpstr>
      <vt:lpstr>Literature – radiation</vt:lpstr>
      <vt:lpstr>PowerPoint Presentation</vt:lpstr>
      <vt:lpstr>PowerPoint Presentation</vt:lpstr>
      <vt:lpstr>PowerPoint Presentation</vt:lpstr>
      <vt:lpstr>PowerPoint Presentation</vt:lpstr>
      <vt:lpstr>Summary</vt:lpstr>
      <vt:lpstr>Students‘ results (N=17)</vt:lpstr>
      <vt:lpstr>Teachers‘ results (N=47)</vt:lpstr>
      <vt:lpstr>Photodisintegration / Kernphotoeffect</vt:lpstr>
      <vt:lpstr>Where do the problems come from?</vt:lpstr>
      <vt:lpstr>PowerPoint Presentation</vt:lpstr>
      <vt:lpstr>Some links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Julia Woithe</cp:lastModifiedBy>
  <cp:revision>47</cp:revision>
  <dcterms:created xsi:type="dcterms:W3CDTF">2016-07-10T14:46:26Z</dcterms:created>
  <dcterms:modified xsi:type="dcterms:W3CDTF">2016-07-14T08:15:54Z</dcterms:modified>
</cp:coreProperties>
</file>