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9" r:id="rId3"/>
  </p:sldMasterIdLst>
  <p:notesMasterIdLst>
    <p:notesMasterId r:id="rId30"/>
  </p:notesMasterIdLst>
  <p:sldIdLst>
    <p:sldId id="256" r:id="rId4"/>
    <p:sldId id="263" r:id="rId5"/>
    <p:sldId id="264" r:id="rId6"/>
    <p:sldId id="265" r:id="rId7"/>
    <p:sldId id="266" r:id="rId8"/>
    <p:sldId id="280" r:id="rId9"/>
    <p:sldId id="283" r:id="rId10"/>
    <p:sldId id="258" r:id="rId11"/>
    <p:sldId id="260" r:id="rId12"/>
    <p:sldId id="257" r:id="rId13"/>
    <p:sldId id="267" r:id="rId14"/>
    <p:sldId id="273" r:id="rId15"/>
    <p:sldId id="279" r:id="rId16"/>
    <p:sldId id="272" r:id="rId17"/>
    <p:sldId id="271" r:id="rId18"/>
    <p:sldId id="269" r:id="rId19"/>
    <p:sldId id="270" r:id="rId20"/>
    <p:sldId id="268" r:id="rId21"/>
    <p:sldId id="261" r:id="rId22"/>
    <p:sldId id="274" r:id="rId23"/>
    <p:sldId id="275" r:id="rId24"/>
    <p:sldId id="276" r:id="rId25"/>
    <p:sldId id="277" r:id="rId26"/>
    <p:sldId id="278" r:id="rId27"/>
    <p:sldId id="285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EFA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01" autoAdjust="0"/>
  </p:normalViewPr>
  <p:slideViewPr>
    <p:cSldViewPr>
      <p:cViewPr>
        <p:scale>
          <a:sx n="106" d="100"/>
          <a:sy n="106" d="100"/>
        </p:scale>
        <p:origin x="-684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C081A-D2F4-45D0-ACA1-D89BFE8D925F}" type="datetimeFigureOut">
              <a:rPr lang="en-GB" smtClean="0"/>
              <a:t>22/07/2016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BA202-F7AD-4371-9517-0FF79EA294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293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A202-F7AD-4371-9517-0FF79EA2946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917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A202-F7AD-4371-9517-0FF79EA2946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827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001FE-4D98-4186-A5D0-7DFF87A0B1E5}" type="datetime1">
              <a:rPr lang="en-GB" smtClean="0"/>
              <a:t>22/07/2016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70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E94A5-0575-4494-AE1A-C91C6D200A33}" type="datetime1">
              <a:rPr lang="en-GB" smtClean="0"/>
              <a:t>22/07/2016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802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06F1B-0809-4EE0-B84F-5744425F4968}" type="datetime1">
              <a:rPr lang="en-GB" smtClean="0"/>
              <a:t>22/07/2016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768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33A4B-004B-E14F-AD3E-DA672777F40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822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7273D-5E11-B748-8808-88FE7E60CF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205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1FFF4-AE71-DE49-ADE6-F6307E0EF00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8079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206B0-32D8-AC4D-93EF-520ED17B3EC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622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20572-160E-B948-B505-C20269C7DE7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8434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52B79-C0A0-084B-851B-A3A410241CA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9646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4A3A4-93DC-5648-BDCF-C8B70D60C04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9684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51643-864B-EB47-9AF0-3C3F5716CAC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466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7E37-5937-47E0-B2BE-B21700E3628A}" type="datetime1">
              <a:rPr lang="en-GB" smtClean="0"/>
              <a:t>22/07/2016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1165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75A50-2079-CF47-B4A4-F9D8CC8258A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0455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5CF0A-2111-5A46-A49C-C71046040A2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7194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F157B-B688-764E-9AE9-DA5E143F9FF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7648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B0E71-30BC-BB4F-808A-8EF602D1D0B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9121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33A4B-004B-E14F-AD3E-DA672777F40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6672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7273D-5E11-B748-8808-88FE7E60CF1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1471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1FFF4-AE71-DE49-ADE6-F6307E0EF00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8795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206B0-32D8-AC4D-93EF-520ED17B3EC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4202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20572-160E-B948-B505-C20269C7DE7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4043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52B79-C0A0-084B-851B-A3A410241CA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56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E07DB-80B2-4F31-9E6B-C30B67DB4AC2}" type="datetime1">
              <a:rPr lang="en-GB" smtClean="0"/>
              <a:t>22/07/2016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8103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4A3A4-93DC-5648-BDCF-C8B70D60C04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4291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51643-864B-EB47-9AF0-3C3F5716CAC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6226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75A50-2079-CF47-B4A4-F9D8CC8258A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1343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5CF0A-2111-5A46-A49C-C71046040A2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2896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F157B-B688-764E-9AE9-DA5E143F9FF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7480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B0E71-30BC-BB4F-808A-8EF602D1D0B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238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5AE02-E4DC-4A45-AB69-33FABD496DB2}" type="datetime1">
              <a:rPr lang="en-GB" smtClean="0"/>
              <a:t>22/07/2016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30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744F-43D6-42EA-841B-F32C13A50DC8}" type="datetime1">
              <a:rPr lang="en-GB" smtClean="0"/>
              <a:t>22/07/2016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58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A9CC-CF0F-4BD3-9ED4-495E89618E96}" type="datetime1">
              <a:rPr lang="en-GB" smtClean="0"/>
              <a:t>22/07/2016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487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7615-6D67-42BE-89C1-27112D085FE8}" type="datetime1">
              <a:rPr lang="en-GB" smtClean="0"/>
              <a:t>22/07/2016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963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AAF8D-24FD-4CAB-83A5-EB2EFF69049D}" type="datetime1">
              <a:rPr lang="en-GB" smtClean="0"/>
              <a:t>22/07/2016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281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4626-D0B2-4977-A9FB-1B68501EE50F}" type="datetime1">
              <a:rPr lang="en-GB" smtClean="0"/>
              <a:t>22/07/2016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16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A0D42-781A-40F7-A978-D7CB3D751330}" type="datetime1">
              <a:rPr lang="en-GB" smtClean="0"/>
              <a:t>22/07/2016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302C7-B9A0-49CC-9407-2050C1ACB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188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dirty="0" smtClean="0">
                <a:solidFill>
                  <a:srgbClr val="FFFFFF"/>
                </a:solidFill>
              </a:rPr>
              <a:t>2/2/2012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dirty="0" smtClean="0">
                <a:solidFill>
                  <a:srgbClr val="FFFFFF"/>
                </a:solidFill>
              </a:rPr>
              <a:t>Tara </a:t>
            </a:r>
            <a:r>
              <a:rPr lang="fr-FR" dirty="0" err="1" smtClean="0">
                <a:solidFill>
                  <a:srgbClr val="FFFFFF"/>
                </a:solidFill>
              </a:rPr>
              <a:t>Shears</a:t>
            </a:r>
            <a:r>
              <a:rPr lang="fr-FR" dirty="0" smtClean="0">
                <a:solidFill>
                  <a:srgbClr val="FFFFFF"/>
                </a:solidFill>
              </a:rPr>
              <a:t>: </a:t>
            </a:r>
            <a:r>
              <a:rPr lang="fr-FR" dirty="0" err="1" smtClean="0">
                <a:solidFill>
                  <a:srgbClr val="FFFFFF"/>
                </a:solidFill>
              </a:rPr>
              <a:t>Leap</a:t>
            </a:r>
            <a:r>
              <a:rPr lang="fr-FR" dirty="0" smtClean="0">
                <a:solidFill>
                  <a:srgbClr val="FFFFFF"/>
                </a:solidFill>
              </a:rPr>
              <a:t> of </a:t>
            </a:r>
            <a:r>
              <a:rPr lang="fr-FR" dirty="0" err="1" smtClean="0">
                <a:solidFill>
                  <a:srgbClr val="FFFFFF"/>
                </a:solidFill>
              </a:rPr>
              <a:t>Faith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3672AA1-E69D-584F-A858-735A1E03ECED}" type="slidenum">
              <a:rPr lang="en-US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7" name="Connecteur droit 18"/>
          <p:cNvCxnSpPr>
            <a:cxnSpLocks noChangeShapeType="1"/>
          </p:cNvCxnSpPr>
          <p:nvPr userDrawn="1"/>
        </p:nvCxnSpPr>
        <p:spPr bwMode="auto">
          <a:xfrm>
            <a:off x="152400" y="6399213"/>
            <a:ext cx="8763000" cy="1587"/>
          </a:xfrm>
          <a:prstGeom prst="line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>
            <a:off x="76200" y="6446838"/>
            <a:ext cx="4953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7F7F7F"/>
                </a:solidFill>
              </a:rPr>
              <a:t>CERN UK Teachers 2015</a:t>
            </a:r>
            <a:endParaRPr lang="en-US" sz="1500" dirty="0">
              <a:solidFill>
                <a:srgbClr val="7F7F7F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 userDrawn="1"/>
        </p:nvSpPr>
        <p:spPr bwMode="auto">
          <a:xfrm>
            <a:off x="5791200" y="6457950"/>
            <a:ext cx="37338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7F7F7F"/>
                </a:solidFill>
              </a:rPr>
              <a:t>                                   @</a:t>
            </a:r>
            <a:r>
              <a:rPr lang="en-US" sz="1500" dirty="0" err="1" smtClean="0">
                <a:solidFill>
                  <a:srgbClr val="7F7F7F"/>
                </a:solidFill>
              </a:rPr>
              <a:t>tarashears</a:t>
            </a:r>
            <a:endParaRPr lang="en-US" sz="15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4804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dirty="0" smtClean="0">
                <a:solidFill>
                  <a:srgbClr val="FFFFFF"/>
                </a:solidFill>
              </a:rPr>
              <a:t>2/2/2012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dirty="0" smtClean="0">
                <a:solidFill>
                  <a:srgbClr val="FFFFFF"/>
                </a:solidFill>
              </a:rPr>
              <a:t>Tara </a:t>
            </a:r>
            <a:r>
              <a:rPr lang="fr-FR" dirty="0" err="1" smtClean="0">
                <a:solidFill>
                  <a:srgbClr val="FFFFFF"/>
                </a:solidFill>
              </a:rPr>
              <a:t>Shears</a:t>
            </a:r>
            <a:r>
              <a:rPr lang="fr-FR" dirty="0" smtClean="0">
                <a:solidFill>
                  <a:srgbClr val="FFFFFF"/>
                </a:solidFill>
              </a:rPr>
              <a:t>: </a:t>
            </a:r>
            <a:r>
              <a:rPr lang="fr-FR" dirty="0" err="1" smtClean="0">
                <a:solidFill>
                  <a:srgbClr val="FFFFFF"/>
                </a:solidFill>
              </a:rPr>
              <a:t>Leap</a:t>
            </a:r>
            <a:r>
              <a:rPr lang="fr-FR" dirty="0" smtClean="0">
                <a:solidFill>
                  <a:srgbClr val="FFFFFF"/>
                </a:solidFill>
              </a:rPr>
              <a:t> of </a:t>
            </a:r>
            <a:r>
              <a:rPr lang="fr-FR" dirty="0" err="1" smtClean="0">
                <a:solidFill>
                  <a:srgbClr val="FFFFFF"/>
                </a:solidFill>
              </a:rPr>
              <a:t>Faith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3672AA1-E69D-584F-A858-735A1E03ECED}" type="slidenum">
              <a:rPr lang="en-US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7" name="Connecteur droit 18"/>
          <p:cNvCxnSpPr>
            <a:cxnSpLocks noChangeShapeType="1"/>
          </p:cNvCxnSpPr>
          <p:nvPr userDrawn="1"/>
        </p:nvCxnSpPr>
        <p:spPr bwMode="auto">
          <a:xfrm>
            <a:off x="152400" y="6399213"/>
            <a:ext cx="8763000" cy="1587"/>
          </a:xfrm>
          <a:prstGeom prst="line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>
            <a:off x="76200" y="6446838"/>
            <a:ext cx="4953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7F7F7F"/>
                </a:solidFill>
              </a:rPr>
              <a:t>CERN UK Teachers 2015</a:t>
            </a:r>
            <a:endParaRPr lang="en-US" sz="1500" dirty="0">
              <a:solidFill>
                <a:srgbClr val="7F7F7F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 userDrawn="1"/>
        </p:nvSpPr>
        <p:spPr bwMode="auto">
          <a:xfrm>
            <a:off x="5791200" y="6457950"/>
            <a:ext cx="37338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7F7F7F"/>
                </a:solidFill>
              </a:rPr>
              <a:t>                                   @</a:t>
            </a:r>
            <a:r>
              <a:rPr lang="en-US" sz="1500" dirty="0" err="1" smtClean="0">
                <a:solidFill>
                  <a:srgbClr val="7F7F7F"/>
                </a:solidFill>
              </a:rPr>
              <a:t>tarashears</a:t>
            </a:r>
            <a:endParaRPr lang="en-US" sz="15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3554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32.png"/><Relationship Id="rId4" Type="http://schemas.openxmlformats.org/officeDocument/2006/relationships/image" Target="../media/image3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53.png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8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71700" y="3859"/>
            <a:ext cx="5400600" cy="64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Въведение във физиката на елементарните частици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П.Яйджиев, ИЯИЯЕ - БАН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/>
          <p:cNvPicPr preferRelativeResize="0"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32" y="620424"/>
            <a:ext cx="9144000" cy="609758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583668" y="6592639"/>
            <a:ext cx="5976664" cy="2769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7000">
                <a:schemeClr val="accent1">
                  <a:tint val="44500"/>
                  <a:satMod val="160000"/>
                  <a:lumMod val="0"/>
                  <a:lumOff val="10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П.Яйджиев – ИЯИЯЕ – БАН, Програма</a:t>
            </a:r>
            <a:r>
              <a:rPr lang="bg-BG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Български Учители - ЦЕРН </a:t>
            </a:r>
            <a:r>
              <a:rPr lang="en-US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24.07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07</a:t>
            </a:r>
            <a:r>
              <a:rPr lang="bg-BG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.201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734920" y="620424"/>
            <a:ext cx="2411412" cy="46196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0" dirty="0"/>
              <a:t>A small fraction of the CMS</a:t>
            </a:r>
          </a:p>
          <a:p>
            <a:pPr>
              <a:defRPr/>
            </a:pPr>
            <a:r>
              <a:rPr lang="en-US" sz="1200" b="0" dirty="0"/>
              <a:t>Collaboration: June 2012</a:t>
            </a:r>
            <a:endParaRPr lang="en-US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89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162260"/>
            <a:ext cx="4499992" cy="243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4644008" y="4581128"/>
            <a:ext cx="1886512" cy="1728192"/>
          </a:xfrm>
          <a:prstGeom prst="ellipse">
            <a:avLst/>
          </a:prstGeom>
          <a:gradFill flip="none" rotWithShape="1">
            <a:gsLst>
              <a:gs pos="25000">
                <a:srgbClr val="FF3399">
                  <a:alpha val="0"/>
                </a:srgbClr>
              </a:gs>
              <a:gs pos="10000">
                <a:srgbClr val="FF6633"/>
              </a:gs>
              <a:gs pos="90000">
                <a:srgbClr val="FFFF00"/>
              </a:gs>
              <a:gs pos="83000">
                <a:srgbClr val="01A78F">
                  <a:alpha val="0"/>
                </a:srgbClr>
              </a:gs>
              <a:gs pos="100000">
                <a:srgbClr val="3366FF"/>
              </a:gs>
            </a:gsLst>
            <a:lin ang="5400000" scaled="0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4779430"/>
            <a:ext cx="4139803" cy="1200329"/>
          </a:xfrm>
          <a:prstGeom prst="rect">
            <a:avLst/>
          </a:prstGeom>
          <a:gradFill>
            <a:gsLst>
              <a:gs pos="0">
                <a:srgbClr val="5E9EFF">
                  <a:alpha val="26000"/>
                </a:srgbClr>
              </a:gs>
              <a:gs pos="7000">
                <a:srgbClr val="85C2FF"/>
              </a:gs>
              <a:gs pos="35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ru-RU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Експериментална </a:t>
            </a:r>
            <a:r>
              <a:rPr lang="ru-RU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на Стандартния Модел и нови елементарни частици в  експеримент</a:t>
            </a: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</a:t>
            </a: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en-GB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-36512" y="6155431"/>
            <a:ext cx="3235134" cy="307777"/>
          </a:xfrm>
          <a:prstGeom prst="rect">
            <a:avLst/>
          </a:prstGeom>
          <a:solidFill>
            <a:schemeClr val="accent1">
              <a:alpha val="31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bg-BG" sz="1400" b="1" i="1" dirty="0" smtClean="0">
                <a:solidFill>
                  <a:srgbClr val="FF0000"/>
                </a:solidFill>
              </a:rPr>
              <a:t>Граница на нашето познание до днес</a:t>
            </a:r>
            <a:endParaRPr lang="en-GB" sz="1400" b="1" i="1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10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" y="6572220"/>
            <a:ext cx="5256584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universe_origin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98" y="-2776"/>
            <a:ext cx="7766409" cy="450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V="1">
            <a:off x="3275856" y="2650092"/>
            <a:ext cx="0" cy="1008112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707904" y="2736390"/>
            <a:ext cx="0" cy="119666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525294" y="3222268"/>
            <a:ext cx="1791122" cy="35074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4788024" y="3039546"/>
            <a:ext cx="0" cy="77890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38083" y="3726722"/>
            <a:ext cx="67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LHC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31659" y="3911388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C000"/>
                </a:solidFill>
              </a:rPr>
              <a:t>Quark-gluon plasma</a:t>
            </a:r>
            <a:endParaRPr lang="en-US" sz="1600" b="1" dirty="0">
              <a:solidFill>
                <a:srgbClr val="FFC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0" y="3911388"/>
            <a:ext cx="94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C000"/>
                </a:solidFill>
              </a:rPr>
              <a:t>Nuclear physics</a:t>
            </a:r>
            <a:endParaRPr lang="en-US" sz="1600" b="1" dirty="0">
              <a:solidFill>
                <a:srgbClr val="FFC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740352" y="2852936"/>
            <a:ext cx="1403648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Astrophysics</a:t>
            </a:r>
            <a:endParaRPr lang="en-US" dirty="0">
              <a:solidFill>
                <a:srgbClr val="FFC000"/>
              </a:solidFill>
            </a:endParaRPr>
          </a:p>
        </p:txBody>
      </p:sp>
      <p:cxnSp>
        <p:nvCxnSpPr>
          <p:cNvPr id="28" name="Straight Arrow Connector 27"/>
          <p:cNvCxnSpPr>
            <a:stCxn id="26" idx="0"/>
          </p:cNvCxnSpPr>
          <p:nvPr/>
        </p:nvCxnSpPr>
        <p:spPr>
          <a:xfrm flipV="1">
            <a:off x="1691680" y="2029490"/>
            <a:ext cx="0" cy="112465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151620" y="3154148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C000"/>
                </a:solidFill>
              </a:rPr>
              <a:t>Cosmology</a:t>
            </a:r>
            <a:endParaRPr lang="en-US" sz="1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53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9253" y="252954"/>
            <a:ext cx="4572000" cy="5632311"/>
          </a:xfrm>
          <a:prstGeom prst="rect">
            <a:avLst/>
          </a:prstGeom>
          <a:solidFill>
            <a:schemeClr val="accent1">
              <a:alpha val="13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ru-RU" dirty="0" smtClean="0"/>
              <a:t>Цел на физиката на високите </a:t>
            </a:r>
            <a:r>
              <a:rPr lang="ru-RU" dirty="0"/>
              <a:t>енергии</a:t>
            </a:r>
          </a:p>
          <a:p>
            <a:endParaRPr lang="ru-RU" dirty="0"/>
          </a:p>
          <a:p>
            <a:r>
              <a:rPr lang="ru-RU" dirty="0"/>
              <a:t>1. Да се надникне дълбоко в</a:t>
            </a:r>
          </a:p>
          <a:p>
            <a:r>
              <a:rPr lang="ru-RU" dirty="0"/>
              <a:t>Природата (Е ~ 1/размера)</a:t>
            </a:r>
          </a:p>
          <a:p>
            <a:r>
              <a:rPr lang="ru-RU" dirty="0"/>
              <a:t>(мощен микроскоп</a:t>
            </a:r>
            <a:r>
              <a:rPr lang="ru-RU" dirty="0" smtClean="0"/>
              <a:t>)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2. Да се открият нови частици</a:t>
            </a:r>
          </a:p>
          <a:p>
            <a:r>
              <a:rPr lang="ru-RU" dirty="0"/>
              <a:t>с по висока маса (Е = </a:t>
            </a:r>
            <a:r>
              <a:rPr lang="ru-RU" dirty="0" smtClean="0"/>
              <a:t>mc</a:t>
            </a:r>
            <a:r>
              <a:rPr lang="en-GB" baseline="30000" dirty="0" smtClean="0"/>
              <a:t>2</a:t>
            </a:r>
            <a:r>
              <a:rPr lang="ru-RU" dirty="0" smtClean="0"/>
              <a:t>)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3. Да се изучи младата Вселена</a:t>
            </a:r>
          </a:p>
          <a:p>
            <a:r>
              <a:rPr lang="ru-RU" dirty="0"/>
              <a:t>(Е = кТ</a:t>
            </a:r>
            <a:r>
              <a:rPr lang="ru-RU" dirty="0" smtClean="0"/>
              <a:t>)</a:t>
            </a:r>
            <a:endParaRPr lang="en-GB" dirty="0" smtClean="0"/>
          </a:p>
          <a:p>
            <a:endParaRPr lang="en-GB" dirty="0"/>
          </a:p>
          <a:p>
            <a:endParaRPr lang="ru-RU" dirty="0"/>
          </a:p>
          <a:p>
            <a:r>
              <a:rPr lang="ru-RU" dirty="0"/>
              <a:t>И всичко това в </a:t>
            </a:r>
            <a:r>
              <a:rPr lang="ru-RU" dirty="0" smtClean="0"/>
              <a:t>Лаборатория – </a:t>
            </a:r>
            <a:r>
              <a:rPr lang="en-GB" dirty="0" smtClean="0"/>
              <a:t>LHC-CERN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55712"/>
            <a:ext cx="1133266" cy="157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734" y="2276872"/>
            <a:ext cx="1430573" cy="1533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468" y="4028852"/>
            <a:ext cx="1225104" cy="1608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96752"/>
            <a:ext cx="1225550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810260" y="3021092"/>
            <a:ext cx="923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Einstein</a:t>
            </a:r>
          </a:p>
        </p:txBody>
      </p:sp>
      <p:sp>
        <p:nvSpPr>
          <p:cNvPr id="6" name="Rectangle 5"/>
          <p:cNvSpPr/>
          <p:nvPr/>
        </p:nvSpPr>
        <p:spPr>
          <a:xfrm>
            <a:off x="5676281" y="4832995"/>
            <a:ext cx="119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Boltzmann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11</a:t>
            </a:fld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561" y="6534150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215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4" y="382756"/>
            <a:ext cx="5019675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480" y="3102449"/>
            <a:ext cx="4680520" cy="3509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292080" y="1298992"/>
            <a:ext cx="3215952" cy="1477328"/>
          </a:xfrm>
          <a:prstGeom prst="rect">
            <a:avLst/>
          </a:prstGeom>
          <a:solidFill>
            <a:schemeClr val="accent1">
              <a:alpha val="12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                    7 </a:t>
            </a:r>
            <a:r>
              <a:rPr lang="en-GB" dirty="0" err="1"/>
              <a:t>TeV</a:t>
            </a:r>
            <a:r>
              <a:rPr lang="en-GB" dirty="0"/>
              <a:t> + 7 </a:t>
            </a:r>
            <a:r>
              <a:rPr lang="en-GB" dirty="0" err="1"/>
              <a:t>TeV</a:t>
            </a:r>
            <a:endParaRPr lang="en-GB" dirty="0"/>
          </a:p>
          <a:p>
            <a:r>
              <a:rPr lang="en-GB" dirty="0"/>
              <a:t>P(</a:t>
            </a:r>
            <a:r>
              <a:rPr lang="en-GB" dirty="0" err="1"/>
              <a:t>TeV</a:t>
            </a:r>
            <a:r>
              <a:rPr lang="en-GB" dirty="0"/>
              <a:t>) = 0.3 B(T) R(km)</a:t>
            </a:r>
          </a:p>
          <a:p>
            <a:r>
              <a:rPr lang="en-GB" dirty="0"/>
              <a:t>12 kA</a:t>
            </a:r>
          </a:p>
          <a:p>
            <a:r>
              <a:rPr lang="bg-BG" dirty="0"/>
              <a:t>Светимост</a:t>
            </a:r>
          </a:p>
          <a:p>
            <a:r>
              <a:rPr lang="en-GB" dirty="0"/>
              <a:t>L=N2kf</a:t>
            </a:r>
            <a:r>
              <a:rPr lang="el-GR" dirty="0" smtClean="0"/>
              <a:t>γ/4πεβ</a:t>
            </a:r>
            <a:r>
              <a:rPr lang="en-GB" dirty="0" smtClean="0"/>
              <a:t> </a:t>
            </a:r>
            <a:r>
              <a:rPr lang="el-GR" dirty="0" smtClean="0"/>
              <a:t>=</a:t>
            </a:r>
            <a:r>
              <a:rPr lang="en-GB" dirty="0" smtClean="0"/>
              <a:t> </a:t>
            </a:r>
            <a:r>
              <a:rPr lang="el-GR" dirty="0" smtClean="0"/>
              <a:t>10</a:t>
            </a:r>
            <a:r>
              <a:rPr lang="en-GB" baseline="30000" dirty="0" smtClean="0"/>
              <a:t>34</a:t>
            </a:r>
            <a:r>
              <a:rPr lang="en-GB" dirty="0" smtClean="0"/>
              <a:t>cm-2s-1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139952" y="-169277"/>
            <a:ext cx="8797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/>
              <a:t>LHC</a:t>
            </a:r>
            <a:endParaRPr lang="en-GB" sz="3200" dirty="0"/>
          </a:p>
        </p:txBody>
      </p:sp>
      <p:sp>
        <p:nvSpPr>
          <p:cNvPr id="9" name="Right Arrow 8"/>
          <p:cNvSpPr/>
          <p:nvPr/>
        </p:nvSpPr>
        <p:spPr>
          <a:xfrm>
            <a:off x="5714505" y="700733"/>
            <a:ext cx="129563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eft Arrow 9"/>
          <p:cNvSpPr/>
          <p:nvPr/>
        </p:nvSpPr>
        <p:spPr>
          <a:xfrm>
            <a:off x="7010141" y="686088"/>
            <a:ext cx="1368152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155922" y="24110"/>
            <a:ext cx="41280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386364" y="0"/>
            <a:ext cx="41280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53" y="4021306"/>
            <a:ext cx="3342179" cy="2604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12</a:t>
            </a:fld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332" y="6587004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8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13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123064" y="980728"/>
            <a:ext cx="7200800" cy="39497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en-US" altLang="en-US" sz="1600" dirty="0" err="1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Вероятност</a:t>
            </a:r>
            <a:r>
              <a:rPr lang="bg-BG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  <a:r>
              <a:rPr lang="ru-RU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и интензивност на </a:t>
            </a:r>
            <a:r>
              <a:rPr lang="en-US" altLang="en-US" sz="1600" dirty="0" err="1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взаимодействи</a:t>
            </a:r>
            <a:r>
              <a:rPr lang="bg-BG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ето</a:t>
            </a:r>
            <a:r>
              <a:rPr lang="ru-RU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:</a:t>
            </a:r>
            <a:r>
              <a:rPr lang="en-US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  <a:endParaRPr lang="ru-RU" altLang="en-US" sz="1600" dirty="0"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  <a:sym typeface="Gill Sans" charset="0"/>
            </a:endParaRPr>
          </a:p>
          <a:p>
            <a:r>
              <a:rPr lang="bg-BG" altLang="en-US" sz="1600" dirty="0" err="1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С</a:t>
            </a:r>
            <a:r>
              <a:rPr lang="en-US" altLang="en-US" sz="1600" dirty="0" err="1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ечение</a:t>
            </a:r>
            <a:r>
              <a:rPr lang="en-US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  <a:r>
              <a:rPr lang="bg-BG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на </a:t>
            </a:r>
            <a:r>
              <a:rPr lang="en-US" altLang="en-US" sz="1600" dirty="0" err="1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ра</a:t>
            </a:r>
            <a:r>
              <a:rPr lang="bg-BG" altLang="en-US" sz="1600" dirty="0" err="1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зсейване</a:t>
            </a:r>
            <a:r>
              <a:rPr lang="en-US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∼ r</a:t>
            </a:r>
            <a:r>
              <a:rPr lang="en-US" altLang="en-US" sz="1600" baseline="35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2</a:t>
            </a:r>
            <a:endParaRPr lang="en-US" altLang="en-US" sz="1600" dirty="0"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  <a:sym typeface="Gill Sans" charset="0"/>
            </a:endParaRPr>
          </a:p>
          <a:p>
            <a:r>
              <a:rPr lang="en-US" altLang="en-US" sz="1600" dirty="0" err="1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барн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:</a:t>
            </a:r>
            <a:r>
              <a:rPr lang="ru-RU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 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1 б = 10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-24 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см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2</a:t>
            </a:r>
            <a:endParaRPr lang="en-US" altLang="en-US" sz="1600" dirty="0"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  <a:sym typeface="Gill Sans" charset="0"/>
            </a:endParaRPr>
          </a:p>
          <a:p>
            <a:r>
              <a:rPr lang="ru-RU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      1 </a:t>
            </a:r>
            <a:r>
              <a:rPr lang="en-US" altLang="en-US" sz="1600" dirty="0" err="1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мб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= 10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-27 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см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2</a:t>
            </a:r>
          </a:p>
          <a:p>
            <a:r>
              <a:rPr lang="ru-RU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          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1 </a:t>
            </a:r>
            <a:r>
              <a:rPr lang="en-US" altLang="en-US" sz="1600" dirty="0" err="1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пб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= 10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-36 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см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2</a:t>
            </a:r>
            <a:endParaRPr lang="en-US" altLang="en-US" sz="1600" dirty="0"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  <a:sym typeface="Gill Sans" charset="0"/>
            </a:endParaRPr>
          </a:p>
          <a:p>
            <a:r>
              <a:rPr lang="en-US" altLang="en-US" sz="1600" dirty="0" err="1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Светимост</a:t>
            </a:r>
            <a:r>
              <a:rPr lang="en-US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(</a:t>
            </a:r>
            <a:r>
              <a:rPr lang="en-US" altLang="en-US" sz="1600" dirty="0" err="1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интен</a:t>
            </a:r>
            <a:r>
              <a:rPr lang="bg-BG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з</a:t>
            </a:r>
            <a:r>
              <a:rPr lang="en-US" altLang="en-US" sz="1600" dirty="0" err="1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ивност</a:t>
            </a:r>
            <a:r>
              <a:rPr lang="en-US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  <a:r>
              <a:rPr lang="bg-BG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на сноповете протони</a:t>
            </a:r>
            <a:r>
              <a:rPr lang="en-US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):  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см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-2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∙с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-1</a:t>
            </a:r>
          </a:p>
          <a:p>
            <a:r>
              <a:rPr lang="en-US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LHC 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2010:   ~ 10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32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см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-2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∙с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-1 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</a:p>
          <a:p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       2011:   ~ 10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33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см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-2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∙с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-1 </a:t>
            </a:r>
          </a:p>
          <a:p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       2012:   ~ 10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34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см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-2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∙с</a:t>
            </a:r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-1 </a:t>
            </a:r>
          </a:p>
          <a:p>
            <a:r>
              <a:rPr lang="en-US" altLang="en-US" sz="1600" baseline="320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</a:p>
          <a:p>
            <a:r>
              <a:rPr lang="bg-BG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Честотата на взаимодействията при сблъскване на сноповете от протони</a:t>
            </a:r>
            <a:r>
              <a:rPr lang="en-US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= </a:t>
            </a:r>
            <a:r>
              <a:rPr lang="en-US" altLang="en-US" sz="1600" dirty="0" err="1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светимост</a:t>
            </a:r>
            <a:r>
              <a:rPr lang="bg-BG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та  Х</a:t>
            </a:r>
            <a:r>
              <a:rPr lang="en-US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 </a:t>
            </a:r>
            <a:r>
              <a:rPr lang="en-US" altLang="en-US" sz="1600" dirty="0" err="1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сечение</a:t>
            </a:r>
            <a:r>
              <a:rPr lang="bg-BG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то</a:t>
            </a:r>
            <a:endParaRPr lang="ru-RU" altLang="en-US" sz="1600" dirty="0"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  <a:sym typeface="Gill Sans" charset="0"/>
            </a:endParaRPr>
          </a:p>
          <a:p>
            <a:r>
              <a:rPr lang="bg-BG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Пример:</a:t>
            </a:r>
            <a:endParaRPr lang="en-US" altLang="en-US" sz="1600" dirty="0"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  <a:sym typeface="Gill Sans" charset="0"/>
            </a:endParaRPr>
          </a:p>
          <a:p>
            <a:r>
              <a:rPr lang="en-US" altLang="en-US" sz="1600" dirty="0" err="1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Бозон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  <a:r>
              <a:rPr lang="bg-BG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на </a:t>
            </a:r>
            <a:r>
              <a:rPr lang="bg-BG" altLang="en-US" sz="1600" dirty="0" err="1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Хигс</a:t>
            </a:r>
            <a:r>
              <a:rPr lang="en-US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: </a:t>
            </a:r>
            <a:endParaRPr lang="en-US" altLang="en-US" sz="1600" dirty="0"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  <a:sym typeface="Gill Sans" charset="0"/>
            </a:endParaRPr>
          </a:p>
          <a:p>
            <a:r>
              <a:rPr lang="en-US" altLang="en-US" sz="1600" dirty="0" err="1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сечение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(m = </a:t>
            </a:r>
            <a:r>
              <a:rPr lang="ru-RU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125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 </a:t>
            </a:r>
            <a:r>
              <a:rPr lang="en-US" altLang="en-US" sz="1600" dirty="0" err="1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ГэВ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при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  <a:r>
              <a:rPr lang="ru-RU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8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тэВ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) ≈ </a:t>
            </a:r>
            <a:r>
              <a:rPr lang="ru-RU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10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пб</a:t>
            </a:r>
            <a:endParaRPr lang="en-US" altLang="en-US" sz="1600" dirty="0"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  <a:sym typeface="Gill Sans" charset="0"/>
            </a:endParaRPr>
          </a:p>
          <a:p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                      1 </a:t>
            </a:r>
            <a:r>
              <a:rPr lang="en-US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с</a:t>
            </a:r>
            <a:r>
              <a:rPr lang="bg-BG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ъ</a:t>
            </a:r>
            <a:r>
              <a:rPr lang="en-US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б</a:t>
            </a:r>
            <a:r>
              <a:rPr lang="bg-BG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и</a:t>
            </a:r>
            <a:r>
              <a:rPr lang="en-US" altLang="en-US" sz="1600" dirty="0" err="1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тие</a:t>
            </a:r>
            <a:r>
              <a:rPr lang="en-US" altLang="en-US" sz="1600" dirty="0" smtClean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  <a:r>
              <a:rPr lang="en-US" altLang="en-US" sz="1600" dirty="0" err="1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за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1</a:t>
            </a:r>
            <a:r>
              <a:rPr lang="ru-RU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0</a:t>
            </a:r>
            <a:r>
              <a:rPr lang="en-US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 </a:t>
            </a:r>
            <a:r>
              <a:rPr lang="ru-RU" altLang="en-US" sz="1600" dirty="0"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  <a:sym typeface="Gill Sans" charset="0"/>
              </a:rPr>
              <a:t>сек.</a:t>
            </a:r>
            <a:endParaRPr lang="en-US" altLang="en-US" sz="1600" dirty="0">
              <a:latin typeface="Times New Roman" panose="02020603050405020304" pitchFamily="18" charset="0"/>
              <a:ea typeface="MS PGothic" pitchFamily="34" charset="-128"/>
              <a:cs typeface="Times New Roman" panose="02020603050405020304" pitchFamily="18" charset="0"/>
              <a:sym typeface="Gill San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5013176"/>
            <a:ext cx="8352928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на енергиите </a:t>
            </a:r>
            <a:endParaRPr lang="bg-BG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Система на центъра на масите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СЦМ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Лабораторна система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ЛС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bg-BG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Лаборатория </a:t>
            </a:r>
            <a:r>
              <a:rPr lang="bg-BG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Фермилаб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,Чикаго            1 </a:t>
            </a:r>
            <a:r>
              <a:rPr lang="bg-BG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ТеВ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 1 </a:t>
            </a:r>
            <a:r>
              <a:rPr lang="bg-BG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ТеВ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2.10</a:t>
            </a:r>
            <a:r>
              <a:rPr lang="bg-BG" sz="14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ТеВ</a:t>
            </a:r>
            <a:endParaRPr lang="bg-BG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LHC       3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.5 </a:t>
            </a:r>
            <a:r>
              <a:rPr lang="bg-BG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ТеВ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 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3.5 </a:t>
            </a:r>
            <a:r>
              <a:rPr lang="bg-BG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ТеВ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2.10</a:t>
            </a:r>
            <a:r>
              <a:rPr lang="bg-BG" sz="14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ТеВ</a:t>
            </a:r>
            <a:endParaRPr lang="bg-BG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LHC       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7 </a:t>
            </a:r>
            <a:r>
              <a:rPr lang="bg-BG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ТеВ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 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bg-BG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ТеВ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10</a:t>
            </a:r>
            <a:r>
              <a:rPr lang="bg-BG" sz="1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ТеВ</a:t>
            </a:r>
            <a:endParaRPr lang="bg-BG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LHC </a:t>
            </a:r>
            <a:r>
              <a:rPr lang="en-US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PbPb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5.5 </a:t>
            </a:r>
            <a:r>
              <a:rPr lang="bg-BG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ТеВ</a:t>
            </a:r>
            <a:r>
              <a:rPr lang="bg-BG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нуклон</a:t>
            </a:r>
            <a:r>
              <a:rPr lang="bg-BG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bg-BG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нуклон</a:t>
            </a:r>
            <a:endParaRPr lang="bg-BG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3848" y="40466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Единици на измерване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321" y="6579160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922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96" y="980728"/>
            <a:ext cx="9023920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724128" y="548680"/>
            <a:ext cx="3419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7x10</a:t>
            </a:r>
            <a:r>
              <a:rPr lang="en-GB" b="1" baseline="30000" dirty="0" smtClean="0"/>
              <a:t>12</a:t>
            </a:r>
            <a:r>
              <a:rPr lang="ru-RU" b="1" dirty="0" smtClean="0"/>
              <a:t> </a:t>
            </a:r>
            <a:r>
              <a:rPr lang="ru-RU" b="1" dirty="0"/>
              <a:t>eV енергия на снопа</a:t>
            </a:r>
          </a:p>
          <a:p>
            <a:r>
              <a:rPr lang="en-GB" b="1" dirty="0" smtClean="0"/>
              <a:t>10</a:t>
            </a:r>
            <a:r>
              <a:rPr lang="en-GB" b="1" baseline="30000" dirty="0" smtClean="0"/>
              <a:t>34</a:t>
            </a:r>
            <a:r>
              <a:rPr lang="en-GB" b="1" dirty="0" smtClean="0"/>
              <a:t> </a:t>
            </a:r>
            <a:r>
              <a:rPr lang="en-GB" b="1" dirty="0"/>
              <a:t>cm-2s-1 </a:t>
            </a:r>
            <a:r>
              <a:rPr lang="bg-BG" b="1" dirty="0"/>
              <a:t>светимост</a:t>
            </a:r>
          </a:p>
          <a:p>
            <a:r>
              <a:rPr lang="bg-BG" b="1" dirty="0"/>
              <a:t>2808 пакета/сноп</a:t>
            </a:r>
          </a:p>
          <a:p>
            <a:r>
              <a:rPr lang="bg-BG" b="1" dirty="0" smtClean="0"/>
              <a:t>10</a:t>
            </a:r>
            <a:r>
              <a:rPr lang="en-GB" b="1" baseline="30000" dirty="0" smtClean="0"/>
              <a:t>11</a:t>
            </a:r>
            <a:r>
              <a:rPr lang="bg-BG" b="1" dirty="0" smtClean="0"/>
              <a:t> </a:t>
            </a:r>
            <a:r>
              <a:rPr lang="bg-BG" b="1" dirty="0"/>
              <a:t>протона/пакет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131840" y="3933056"/>
            <a:ext cx="3351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пресичане на пакети </a:t>
            </a:r>
            <a:r>
              <a:rPr lang="ru-RU" b="1" dirty="0" smtClean="0"/>
              <a:t>– 4</a:t>
            </a:r>
            <a:r>
              <a:rPr lang="en-GB" b="1" dirty="0" smtClean="0"/>
              <a:t>x</a:t>
            </a:r>
            <a:r>
              <a:rPr lang="ru-RU" b="1" dirty="0" smtClean="0"/>
              <a:t>10</a:t>
            </a:r>
            <a:r>
              <a:rPr lang="ru-RU" b="1" baseline="30000" dirty="0" smtClean="0"/>
              <a:t>7</a:t>
            </a:r>
            <a:r>
              <a:rPr lang="ru-RU" b="1" dirty="0" smtClean="0"/>
              <a:t> </a:t>
            </a:r>
            <a:r>
              <a:rPr lang="ru-RU" b="1" dirty="0"/>
              <a:t>Hz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555776" y="4725144"/>
            <a:ext cx="2803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b="1" dirty="0"/>
              <a:t>протонни сблъсъци </a:t>
            </a:r>
            <a:r>
              <a:rPr lang="bg-BG" b="1" dirty="0" smtClean="0"/>
              <a:t>10</a:t>
            </a:r>
            <a:r>
              <a:rPr lang="bg-BG" b="1" baseline="30000" dirty="0" smtClean="0"/>
              <a:t>9</a:t>
            </a:r>
            <a:r>
              <a:rPr lang="bg-BG" b="1" dirty="0" smtClean="0"/>
              <a:t> </a:t>
            </a:r>
            <a:r>
              <a:rPr lang="en-GB" b="1" dirty="0"/>
              <a:t>Hz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521781" y="5190972"/>
            <a:ext cx="3473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раждане на нови частици </a:t>
            </a:r>
            <a:r>
              <a:rPr lang="ru-RU" b="1" dirty="0" smtClean="0"/>
              <a:t>10</a:t>
            </a:r>
            <a:r>
              <a:rPr lang="ru-RU" b="1" baseline="30000" dirty="0" smtClean="0"/>
              <a:t>-5</a:t>
            </a:r>
            <a:r>
              <a:rPr lang="ru-RU" b="1" dirty="0" smtClean="0"/>
              <a:t> </a:t>
            </a:r>
            <a:r>
              <a:rPr lang="ru-RU" b="1" dirty="0"/>
              <a:t>Hz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766020" y="5190564"/>
            <a:ext cx="17170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(Higgs, SUSY</a:t>
            </a:r>
            <a:r>
              <a:rPr lang="en-GB" b="1" dirty="0" smtClean="0"/>
              <a:t>,.…)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958708" y="5661248"/>
            <a:ext cx="50534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Селекция на 1 събитие </a:t>
            </a:r>
            <a:r>
              <a:rPr lang="ru-RU" b="1" dirty="0" smtClean="0"/>
              <a:t>от  10,000,000,000,000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860344"/>
            <a:ext cx="2771775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258411" y="0"/>
            <a:ext cx="1963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LHC</a:t>
            </a:r>
            <a:endParaRPr lang="en-GB" sz="3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14</a:t>
            </a:fld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561" y="6597352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8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36512" y="0"/>
            <a:ext cx="324035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                                                               </a:t>
            </a:r>
            <a:r>
              <a:rPr lang="en-GB" sz="2800" b="1" dirty="0" smtClean="0"/>
              <a:t>LHC :</a:t>
            </a:r>
          </a:p>
          <a:p>
            <a:r>
              <a:rPr lang="ru-RU" dirty="0" smtClean="0"/>
              <a:t>…</a:t>
            </a:r>
            <a:r>
              <a:rPr lang="ru-RU" dirty="0"/>
              <a:t>протоните обикалят със </a:t>
            </a:r>
            <a:r>
              <a:rPr lang="ru-RU" dirty="0" smtClean="0"/>
              <a:t>светлинна</a:t>
            </a:r>
            <a:r>
              <a:rPr lang="en-GB" dirty="0" smtClean="0"/>
              <a:t> </a:t>
            </a:r>
            <a:r>
              <a:rPr lang="ru-RU" dirty="0" smtClean="0"/>
              <a:t>скорост </a:t>
            </a:r>
            <a:r>
              <a:rPr lang="ru-RU" dirty="0"/>
              <a:t>27 км тунел </a:t>
            </a:r>
            <a:r>
              <a:rPr lang="ru-RU" dirty="0" smtClean="0"/>
              <a:t>в</a:t>
            </a:r>
            <a:r>
              <a:rPr lang="en-GB" dirty="0" smtClean="0"/>
              <a:t> </a:t>
            </a:r>
            <a:r>
              <a:rPr lang="ru-RU" dirty="0" smtClean="0"/>
              <a:t>противоположни</a:t>
            </a:r>
            <a:r>
              <a:rPr lang="en-GB" dirty="0" smtClean="0"/>
              <a:t> </a:t>
            </a:r>
            <a:r>
              <a:rPr lang="ru-RU" dirty="0" smtClean="0"/>
              <a:t>посоки </a:t>
            </a:r>
            <a:r>
              <a:rPr lang="ru-RU" dirty="0"/>
              <a:t>11,000 пъти </a:t>
            </a:r>
            <a:r>
              <a:rPr lang="ru-RU" dirty="0" smtClean="0"/>
              <a:t>в</a:t>
            </a:r>
            <a:r>
              <a:rPr lang="en-GB" dirty="0" smtClean="0"/>
              <a:t> </a:t>
            </a:r>
            <a:r>
              <a:rPr lang="ru-RU" dirty="0" smtClean="0"/>
              <a:t>секунда</a:t>
            </a:r>
            <a:r>
              <a:rPr lang="ru-RU" dirty="0"/>
              <a:t>.</a:t>
            </a:r>
          </a:p>
          <a:p>
            <a:r>
              <a:rPr lang="ru-RU" dirty="0"/>
              <a:t>…за да се ускорят протони близо </a:t>
            </a:r>
            <a:r>
              <a:rPr lang="ru-RU" dirty="0" smtClean="0"/>
              <a:t>до</a:t>
            </a:r>
            <a:r>
              <a:rPr lang="en-GB" dirty="0" smtClean="0"/>
              <a:t> </a:t>
            </a:r>
            <a:r>
              <a:rPr lang="ru-RU" dirty="0" smtClean="0"/>
              <a:t>скоростта </a:t>
            </a:r>
            <a:r>
              <a:rPr lang="ru-RU" dirty="0"/>
              <a:t>на светлината се </a:t>
            </a:r>
            <a:r>
              <a:rPr lang="ru-RU" dirty="0" smtClean="0"/>
              <a:t>изисква</a:t>
            </a:r>
            <a:r>
              <a:rPr lang="en-GB" dirty="0" smtClean="0"/>
              <a:t> </a:t>
            </a:r>
            <a:r>
              <a:rPr lang="ru-RU" dirty="0" smtClean="0"/>
              <a:t>вакуум </a:t>
            </a:r>
            <a:r>
              <a:rPr lang="ru-RU" dirty="0"/>
              <a:t>по-дълбок от </a:t>
            </a:r>
            <a:r>
              <a:rPr lang="ru-RU" dirty="0" smtClean="0"/>
              <a:t>междузвездното</a:t>
            </a:r>
            <a:r>
              <a:rPr lang="en-GB" dirty="0" smtClean="0"/>
              <a:t> </a:t>
            </a:r>
            <a:r>
              <a:rPr lang="ru-RU" dirty="0" smtClean="0"/>
              <a:t>пространство</a:t>
            </a:r>
            <a:r>
              <a:rPr lang="ru-RU" dirty="0"/>
              <a:t>. Има 10 пъти </a:t>
            </a:r>
            <a:r>
              <a:rPr lang="ru-RU" dirty="0" smtClean="0"/>
              <a:t>по-</a:t>
            </a:r>
            <a:r>
              <a:rPr lang="bg-BG" dirty="0" smtClean="0"/>
              <a:t>плътна</a:t>
            </a:r>
            <a:r>
              <a:rPr lang="en-GB" dirty="0" smtClean="0"/>
              <a:t> </a:t>
            </a:r>
            <a:r>
              <a:rPr lang="ru-RU" dirty="0" smtClean="0"/>
              <a:t>атмосфера </a:t>
            </a:r>
            <a:r>
              <a:rPr lang="ru-RU" dirty="0"/>
              <a:t>на Луната, отколкото </a:t>
            </a:r>
            <a:r>
              <a:rPr lang="ru-RU" dirty="0" smtClean="0"/>
              <a:t>в</a:t>
            </a:r>
            <a:r>
              <a:rPr lang="en-GB" dirty="0" smtClean="0"/>
              <a:t> </a:t>
            </a:r>
            <a:r>
              <a:rPr lang="ru-RU" dirty="0" smtClean="0"/>
              <a:t>LHC</a:t>
            </a:r>
            <a:r>
              <a:rPr lang="ru-RU" dirty="0"/>
              <a:t>.</a:t>
            </a:r>
          </a:p>
          <a:p>
            <a:r>
              <a:rPr lang="ru-RU" dirty="0"/>
              <a:t>…когато двата ускорени </a:t>
            </a:r>
            <a:r>
              <a:rPr lang="ru-RU" dirty="0" smtClean="0"/>
              <a:t>снопа</a:t>
            </a:r>
            <a:r>
              <a:rPr lang="en-GB" dirty="0" smtClean="0"/>
              <a:t> </a:t>
            </a:r>
            <a:r>
              <a:rPr lang="ru-RU" dirty="0" smtClean="0"/>
              <a:t>протони </a:t>
            </a:r>
            <a:r>
              <a:rPr lang="ru-RU" dirty="0"/>
              <a:t>се ударят, това ще </a:t>
            </a:r>
            <a:r>
              <a:rPr lang="ru-RU" dirty="0" smtClean="0"/>
              <a:t>генерира</a:t>
            </a:r>
            <a:r>
              <a:rPr lang="en-GB" dirty="0" smtClean="0"/>
              <a:t> </a:t>
            </a:r>
            <a:r>
              <a:rPr lang="ru-RU" dirty="0" smtClean="0"/>
              <a:t>температура</a:t>
            </a:r>
            <a:r>
              <a:rPr lang="en-GB" dirty="0" smtClean="0"/>
              <a:t> </a:t>
            </a:r>
            <a:r>
              <a:rPr lang="ru-RU" dirty="0" smtClean="0"/>
              <a:t>100,000 </a:t>
            </a:r>
            <a:r>
              <a:rPr lang="ru-RU" dirty="0"/>
              <a:t>пъти </a:t>
            </a:r>
            <a:r>
              <a:rPr lang="ru-RU" dirty="0" smtClean="0"/>
              <a:t>по-голяма</a:t>
            </a:r>
            <a:r>
              <a:rPr lang="en-GB" dirty="0" smtClean="0"/>
              <a:t> </a:t>
            </a:r>
            <a:r>
              <a:rPr lang="ru-RU" dirty="0" smtClean="0"/>
              <a:t>отколкото </a:t>
            </a:r>
            <a:r>
              <a:rPr lang="ru-RU" dirty="0"/>
              <a:t>в ядрото на Слънцето, но </a:t>
            </a:r>
            <a:r>
              <a:rPr lang="ru-RU" dirty="0" smtClean="0"/>
              <a:t>в</a:t>
            </a:r>
            <a:r>
              <a:rPr lang="en-GB" dirty="0" smtClean="0"/>
              <a:t> </a:t>
            </a:r>
            <a:r>
              <a:rPr lang="ru-RU" dirty="0" smtClean="0"/>
              <a:t>микроскопично </a:t>
            </a:r>
            <a:r>
              <a:rPr lang="ru-RU" dirty="0"/>
              <a:t>пространство.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15</a:t>
            </a:fld>
            <a:endParaRPr lang="en-GB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582" y="548680"/>
            <a:ext cx="5888906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534337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8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16</a:t>
            </a:fld>
            <a:endParaRPr lang="en-GB"/>
          </a:p>
        </p:txBody>
      </p:sp>
      <p:pic>
        <p:nvPicPr>
          <p:cNvPr id="5" name="Picture 2" descr="http://elementy.ru/images/lhc/quark-model_fig2_pp-scattering_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54400"/>
            <a:ext cx="4587974" cy="167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elementy.ru/images/lections/gregarious_quarks_7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014" y="2636912"/>
            <a:ext cx="5328592" cy="161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8780" y="2210162"/>
            <a:ext cx="3487116" cy="2031325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txBody>
          <a:bodyPr wrap="square" rtlCol="0">
            <a:spAutoFit/>
          </a:bodyPr>
          <a:lstStyle/>
          <a:p>
            <a:r>
              <a:rPr lang="bg-BG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достатъчно висок импулс един отделен кварк може да се отдели от протона, при това силата на привличане нараства с разстоянието и глюонното поле ражда допълнителни кварк-антикваркови двойки – ражда се пион или различни видове адрони /пиони, каони и др./ при многократното разкъсване на струната свързваща кварка с протона.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images.sciencedaily.com/2011/01/1101311331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437112"/>
            <a:ext cx="285750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9540" y="4857224"/>
            <a:ext cx="3266356" cy="1169551"/>
          </a:xfrm>
          <a:prstGeom prst="rect">
            <a:avLst/>
          </a:prstGeom>
          <a:solidFill>
            <a:srgbClr val="FFC000">
              <a:alpha val="62000"/>
            </a:srgbClr>
          </a:solidFill>
        </p:spPr>
        <p:txBody>
          <a:bodyPr wrap="square" rtlCol="0">
            <a:spAutoFit/>
          </a:bodyPr>
          <a:lstStyle/>
          <a:p>
            <a:r>
              <a:rPr lang="bg-BG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Адроните предпочитат да се групират по направление на импулса на високо енергетичните кварки – образуват се „адронни струи“ които се регистрират в детектора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116632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на основни процеси при взаимодействието на протоните в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LHC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575" y="554400"/>
            <a:ext cx="3820838" cy="1384995"/>
          </a:xfrm>
          <a:prstGeom prst="rect">
            <a:avLst/>
          </a:prstGeom>
          <a:solidFill>
            <a:schemeClr val="accent6">
              <a:lumMod val="40000"/>
              <a:lumOff val="60000"/>
              <a:alpha val="74000"/>
            </a:schemeClr>
          </a:solidFill>
        </p:spPr>
        <p:txBody>
          <a:bodyPr wrap="square" rtlCol="0">
            <a:spAutoFit/>
          </a:bodyPr>
          <a:lstStyle/>
          <a:p>
            <a:r>
              <a:rPr lang="bg-BG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Протонът се състои от 3 кварка и глюонно поле което ги задържа – това твърдение е в сила за протон с ниска енергия. При скорост близка до скоростта на светлината, в протона се появяват множество частици – кварки, антикварки и глюони – „партони“.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6534150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8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17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444208" y="404664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          </a:t>
            </a:r>
            <a:r>
              <a:rPr lang="en-GB" b="1" i="1" u="sng" dirty="0" smtClean="0"/>
              <a:t>CMS</a:t>
            </a:r>
            <a:r>
              <a:rPr lang="bg-BG" b="1" i="1" u="sng" dirty="0" smtClean="0"/>
              <a:t> </a:t>
            </a:r>
            <a:endParaRPr lang="en-US" b="1" i="1" u="sng" dirty="0" smtClean="0"/>
          </a:p>
          <a:p>
            <a:r>
              <a:rPr lang="en-US" b="1" i="1" dirty="0" smtClean="0"/>
              <a:t>Compact </a:t>
            </a:r>
          </a:p>
          <a:p>
            <a:r>
              <a:rPr lang="en-US" b="1" i="1" dirty="0" smtClean="0"/>
              <a:t>Muon </a:t>
            </a:r>
          </a:p>
          <a:p>
            <a:r>
              <a:rPr lang="en-US" b="1" i="1" dirty="0" smtClean="0"/>
              <a:t>Solenoid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2636030"/>
            <a:ext cx="5737223" cy="380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314698" cy="4149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543115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8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18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07172"/>
            <a:ext cx="6228184" cy="405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80"/>
            <a:ext cx="5544616" cy="358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84168" y="321906"/>
            <a:ext cx="1476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     </a:t>
            </a:r>
            <a:r>
              <a:rPr lang="en-US" b="1" i="1" u="sng" dirty="0" smtClean="0"/>
              <a:t>ATLAS</a:t>
            </a:r>
          </a:p>
          <a:p>
            <a:r>
              <a:rPr lang="en-US" b="1" i="1" dirty="0" smtClean="0"/>
              <a:t>A </a:t>
            </a:r>
          </a:p>
          <a:p>
            <a:r>
              <a:rPr lang="en-US" b="1" i="1" dirty="0" smtClean="0"/>
              <a:t>Toroidal </a:t>
            </a:r>
          </a:p>
          <a:p>
            <a:r>
              <a:rPr lang="en-US" b="1" i="1" dirty="0" smtClean="0"/>
              <a:t>LHC </a:t>
            </a:r>
            <a:r>
              <a:rPr lang="en-US" b="1" i="1" dirty="0" err="1"/>
              <a:t>ApparatuS</a:t>
            </a:r>
            <a:endParaRPr lang="en-GB" i="1" dirty="0" smtClean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6569169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84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19</a:t>
            </a:fld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233" y="1916832"/>
            <a:ext cx="6705910" cy="449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47625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12160" y="318092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 </a:t>
            </a:r>
            <a:r>
              <a:rPr lang="en-GB" b="1" i="1" u="sng" dirty="0" err="1" smtClean="0"/>
              <a:t>LHCb</a:t>
            </a:r>
            <a:endParaRPr lang="en-GB" b="1" i="1" u="sng" dirty="0" smtClean="0"/>
          </a:p>
          <a:p>
            <a:r>
              <a:rPr lang="en-US" b="1" i="1" dirty="0" smtClean="0"/>
              <a:t>Large</a:t>
            </a:r>
          </a:p>
          <a:p>
            <a:r>
              <a:rPr lang="en-US" b="1" i="1" dirty="0" smtClean="0"/>
              <a:t>Hadron</a:t>
            </a:r>
          </a:p>
          <a:p>
            <a:r>
              <a:rPr lang="en-US" b="1" i="1" dirty="0" smtClean="0"/>
              <a:t>Collider</a:t>
            </a:r>
          </a:p>
          <a:p>
            <a:r>
              <a:rPr lang="en-US" b="1" i="1" dirty="0" smtClean="0"/>
              <a:t>beauty</a:t>
            </a:r>
            <a:endParaRPr lang="en-GB" i="1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597352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608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196566" y="1412776"/>
            <a:ext cx="6696744" cy="475252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lumMod val="33000"/>
                  <a:lumOff val="67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1.Стандартен Модел във Физиката на Елементарните Частици</a:t>
            </a:r>
          </a:p>
          <a:p>
            <a:pPr algn="l">
              <a:lnSpc>
                <a:spcPct val="80000"/>
              </a:lnSpc>
            </a:pP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1.1 Симетрията като обединяващ принцип</a:t>
            </a:r>
          </a:p>
          <a:p>
            <a:pPr algn="l">
              <a:lnSpc>
                <a:spcPct val="80000"/>
              </a:lnSpc>
            </a:pP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1.2 Сили на взаимодействие и симетрии</a:t>
            </a:r>
          </a:p>
          <a:p>
            <a:pPr algn="l">
              <a:lnSpc>
                <a:spcPct val="80000"/>
              </a:lnSpc>
            </a:pP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1.3 Спонтанно нарушение на симетриите</a:t>
            </a:r>
          </a:p>
          <a:p>
            <a:pPr algn="l">
              <a:lnSpc>
                <a:spcPct val="80000"/>
              </a:lnSpc>
            </a:pPr>
            <a:endParaRPr lang="bg-BG" altLang="en-US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en-GB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Отворени въпроси пред Стандартния Модел</a:t>
            </a:r>
            <a:endParaRPr lang="bg-BG" altLang="en-US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endParaRPr lang="bg-BG" altLang="en-US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се определят масите на е.ч.?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Защо имаме 3 генерации на е.ч. и как ароматите на </a:t>
            </a:r>
            <a:r>
              <a:rPr lang="bg-BG" altLang="en-US" sz="1600" i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кварките</a:t>
            </a: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неутрината се   смесват?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Съотношение материя/антиматерия във Вселената и връзка с СР нарушение в Стандартния Модел? 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какво е съставена “тъмната материя” и “тъмната енергия” във Вселената?</a:t>
            </a:r>
          </a:p>
          <a:p>
            <a:pPr marL="609600" indent="-609600" algn="l">
              <a:lnSpc>
                <a:spcPct val="80000"/>
              </a:lnSpc>
            </a:pPr>
            <a:r>
              <a:rPr lang="en-US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i="1" dirty="0">
                <a:solidFill>
                  <a:schemeClr val="tx2">
                    <a:lumMod val="75000"/>
                  </a:schemeClr>
                </a:solidFill>
              </a:rPr>
              <a:t>Съществуват ли други видове симетрия на ел.ч. – „</a:t>
            </a:r>
            <a:r>
              <a:rPr lang="bg-BG" sz="1600" i="1" dirty="0" err="1">
                <a:solidFill>
                  <a:schemeClr val="tx2">
                    <a:lumMod val="75000"/>
                  </a:schemeClr>
                </a:solidFill>
              </a:rPr>
              <a:t>Суперсиметрия</a:t>
            </a:r>
            <a:r>
              <a:rPr lang="bg-BG" sz="1600" i="1" dirty="0">
                <a:solidFill>
                  <a:schemeClr val="tx2">
                    <a:lumMod val="75000"/>
                  </a:schemeClr>
                </a:solidFill>
              </a:rPr>
              <a:t>“?</a:t>
            </a:r>
            <a:endParaRPr lang="en-US" sz="1600" i="1" dirty="0">
              <a:solidFill>
                <a:schemeClr val="tx2">
                  <a:lumMod val="75000"/>
                </a:schemeClr>
              </a:solidFill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endParaRPr lang="bg-BG" altLang="en-US" sz="16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Експериментална проверка на Стандартния Модел и нови елементарни частици в  експеримент</a:t>
            </a:r>
            <a:r>
              <a:rPr lang="bg-BG" altLang="en-US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</a:t>
            </a: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en-GB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</a:t>
            </a:r>
            <a:r>
              <a:rPr lang="ru-RU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bg-BG" altLang="en-US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2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534150"/>
            <a:ext cx="59801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283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20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060848"/>
            <a:ext cx="5918001" cy="4436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28084" y="116632"/>
            <a:ext cx="20882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         </a:t>
            </a:r>
            <a:r>
              <a:rPr lang="en-GB" b="1" i="1" u="sng" dirty="0" smtClean="0"/>
              <a:t>ALICE</a:t>
            </a:r>
          </a:p>
          <a:p>
            <a:r>
              <a:rPr lang="en-US" b="1" i="1" dirty="0"/>
              <a:t>A </a:t>
            </a:r>
            <a:endParaRPr lang="en-US" b="1" i="1" dirty="0" smtClean="0"/>
          </a:p>
          <a:p>
            <a:r>
              <a:rPr lang="en-US" b="1" i="1" dirty="0" smtClean="0"/>
              <a:t>Large </a:t>
            </a:r>
          </a:p>
          <a:p>
            <a:r>
              <a:rPr lang="en-US" b="1" i="1" dirty="0" smtClean="0"/>
              <a:t>Ion </a:t>
            </a:r>
          </a:p>
          <a:p>
            <a:r>
              <a:rPr lang="en-US" b="1" i="1" dirty="0" smtClean="0"/>
              <a:t>Collider </a:t>
            </a:r>
          </a:p>
          <a:p>
            <a:r>
              <a:rPr lang="en-US" b="1" i="1" dirty="0" smtClean="0"/>
              <a:t>Experiment</a:t>
            </a:r>
            <a:endParaRPr lang="en-GB" b="1" i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3933825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534150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73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21</a:t>
            </a:fld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09" y="836712"/>
            <a:ext cx="8364582" cy="5563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75856" y="260648"/>
            <a:ext cx="2121415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/>
              <a:t>2010 - Higgs </a:t>
            </a:r>
            <a:r>
              <a:rPr lang="bg-BG" b="1" dirty="0"/>
              <a:t>на </a:t>
            </a:r>
            <a:r>
              <a:rPr lang="en-GB" b="1" dirty="0"/>
              <a:t>CMS</a:t>
            </a:r>
            <a:endParaRPr lang="en-GB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534150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73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22</a:t>
            </a:fld>
            <a:endParaRPr lang="en-GB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268" y="836712"/>
            <a:ext cx="5860876" cy="468052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lumMod val="33000"/>
                  <a:lumOff val="67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1.Стандартен Модел във Физиката на Елементарните Частици</a:t>
            </a:r>
          </a:p>
          <a:p>
            <a:pPr algn="l">
              <a:lnSpc>
                <a:spcPct val="80000"/>
              </a:lnSpc>
            </a:pPr>
            <a:endParaRPr lang="bg-BG" altLang="en-US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80000"/>
              </a:lnSpc>
            </a:pP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Проверен много точно и в завършен вид с откриването на Хигс бозона.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endParaRPr lang="bg-BG" altLang="en-US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en-GB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Отворени въпроси пред Стандартния Модел – 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 физиката на елементарните частици и космологията – историята на Вселената.</a:t>
            </a:r>
            <a:endParaRPr lang="bg-BG" altLang="en-US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endParaRPr lang="bg-BG" altLang="en-US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се определят масите на е.ч.?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Защо имаме 3 генерации на е.ч</a:t>
            </a:r>
            <a:r>
              <a:rPr lang="bg-BG" altLang="en-US" sz="1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Съотношение материя/антиматерия във Вселената? 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какво е съставена “тъмната материя” и “тъмната енергия” във Вселената?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Съществуват ли други видове симетрия на ел.ч. – „Суперсиметрия“?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???????????????????????????????????????????????????</a:t>
            </a:r>
          </a:p>
          <a:p>
            <a:pPr marL="609600" indent="-609600" algn="l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Експериментална проверка на Стандартния Модел и нови елементарни частици </a:t>
            </a: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en-GB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</a:t>
            </a:r>
            <a:r>
              <a:rPr lang="ru-RU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bg-BG" altLang="en-US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031392"/>
            <a:ext cx="2562746" cy="1993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-79857"/>
            <a:ext cx="1872208" cy="4138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1211620"/>
            <a:ext cx="631967" cy="840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576" y="4058333"/>
            <a:ext cx="3124498" cy="2522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6583550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73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23</a:t>
            </a:fld>
            <a:endParaRPr lang="en-GB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711" y="1"/>
            <a:ext cx="9182712" cy="628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515259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73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24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836712"/>
            <a:ext cx="6696744" cy="5044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458506" y="5881592"/>
            <a:ext cx="4443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i="1" dirty="0"/>
              <a:t>Pieter Bruegel de Oude "Babylon tower" 1563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336" y="6551239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73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25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339752" y="2780928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Допълнителни примери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6030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26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2210171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cms-results.web.cern.ch/cms-results/public-results/publications/EXO-12-055/CMS-EXO-12-055_Figure_005-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93412"/>
            <a:ext cx="5364088" cy="5203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31840" y="548680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Изследване на раждане на частици „тъмна материя“</a:t>
            </a:r>
          </a:p>
          <a:p>
            <a:r>
              <a:rPr lang="bg-BG" dirty="0"/>
              <a:t>с</a:t>
            </a:r>
            <a:r>
              <a:rPr lang="bg-BG" dirty="0" smtClean="0"/>
              <a:t>ъпроводено с поне една </a:t>
            </a:r>
            <a:r>
              <a:rPr lang="bg-BG" dirty="0" err="1" smtClean="0"/>
              <a:t>високоенергетична</a:t>
            </a:r>
            <a:r>
              <a:rPr lang="bg-BG" dirty="0" smtClean="0"/>
              <a:t>  „струя“</a:t>
            </a:r>
          </a:p>
          <a:p>
            <a:r>
              <a:rPr lang="bg-BG" dirty="0"/>
              <a:t>в</a:t>
            </a:r>
            <a:r>
              <a:rPr lang="bg-BG" dirty="0" smtClean="0"/>
              <a:t> детектора </a:t>
            </a:r>
            <a:r>
              <a:rPr lang="en-US" dirty="0" smtClean="0"/>
              <a:t>CMS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586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Plamen\Uchiteli_CERN_2014\P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479" y="656681"/>
            <a:ext cx="1599385" cy="2847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2547519" y="3514451"/>
            <a:ext cx="432048" cy="436694"/>
          </a:xfrm>
          <a:prstGeom prst="ellipse">
            <a:avLst/>
          </a:prstGeom>
          <a:solidFill>
            <a:srgbClr val="EEFAA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616051" y="3512459"/>
            <a:ext cx="294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е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2547519" y="4810809"/>
            <a:ext cx="432048" cy="432048"/>
          </a:xfrm>
          <a:prstGeom prst="ellipse">
            <a:avLst/>
          </a:prstGeom>
          <a:solidFill>
            <a:srgbClr val="EEFAA8">
              <a:alpha val="82000"/>
            </a:srgb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651051" y="4810809"/>
            <a:ext cx="294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ν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22598" y="769395"/>
            <a:ext cx="1835696" cy="923330"/>
          </a:xfrm>
          <a:prstGeom prst="rect">
            <a:avLst/>
          </a:prstGeom>
          <a:solidFill>
            <a:srgbClr val="EEFAA8"/>
          </a:solidFill>
        </p:spPr>
        <p:txBody>
          <a:bodyPr wrap="square" rtlCol="0">
            <a:spAutoFit/>
          </a:bodyPr>
          <a:lstStyle/>
          <a:p>
            <a:r>
              <a:rPr lang="bg-BG" dirty="0" smtClean="0"/>
              <a:t>Протон</a:t>
            </a:r>
          </a:p>
          <a:p>
            <a:r>
              <a:rPr lang="bg-BG" dirty="0" smtClean="0"/>
              <a:t>Маса 1.7</a:t>
            </a:r>
            <a:r>
              <a:rPr lang="en-GB" dirty="0" smtClean="0"/>
              <a:t>x</a:t>
            </a:r>
            <a:r>
              <a:rPr lang="bg-BG" dirty="0" smtClean="0"/>
              <a:t>10</a:t>
            </a:r>
            <a:r>
              <a:rPr lang="bg-BG" baseline="30000" dirty="0" smtClean="0"/>
              <a:t>-27</a:t>
            </a:r>
            <a:r>
              <a:rPr lang="bg-BG" dirty="0" smtClean="0"/>
              <a:t>кг.</a:t>
            </a:r>
          </a:p>
          <a:p>
            <a:r>
              <a:rPr lang="bg-BG" dirty="0" smtClean="0"/>
              <a:t>Заряд  +1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5948" y="1988840"/>
            <a:ext cx="2014364" cy="923330"/>
          </a:xfrm>
          <a:prstGeom prst="rect">
            <a:avLst/>
          </a:prstGeom>
          <a:solidFill>
            <a:srgbClr val="EEFAA8"/>
          </a:solidFill>
        </p:spPr>
        <p:txBody>
          <a:bodyPr wrap="square" rtlCol="0">
            <a:spAutoFit/>
          </a:bodyPr>
          <a:lstStyle/>
          <a:p>
            <a:r>
              <a:rPr lang="bg-BG" dirty="0" smtClean="0"/>
              <a:t>Неутрон</a:t>
            </a:r>
          </a:p>
          <a:p>
            <a:r>
              <a:rPr lang="bg-BG" dirty="0"/>
              <a:t>Маса 1.7</a:t>
            </a:r>
            <a:r>
              <a:rPr lang="en-GB" dirty="0"/>
              <a:t>x</a:t>
            </a:r>
            <a:r>
              <a:rPr lang="bg-BG" dirty="0"/>
              <a:t>10</a:t>
            </a:r>
            <a:r>
              <a:rPr lang="bg-BG" baseline="30000" dirty="0"/>
              <a:t>-27</a:t>
            </a:r>
            <a:r>
              <a:rPr lang="bg-BG" dirty="0"/>
              <a:t>кг</a:t>
            </a:r>
            <a:r>
              <a:rPr lang="bg-BG" dirty="0" smtClean="0"/>
              <a:t>.</a:t>
            </a:r>
          </a:p>
          <a:p>
            <a:r>
              <a:rPr lang="bg-BG" dirty="0" smtClean="0"/>
              <a:t>Заряд 0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2646" y="3160129"/>
            <a:ext cx="2264296" cy="1200329"/>
          </a:xfrm>
          <a:prstGeom prst="rect">
            <a:avLst/>
          </a:prstGeom>
          <a:solidFill>
            <a:srgbClr val="EEFAA8"/>
          </a:solidFill>
        </p:spPr>
        <p:txBody>
          <a:bodyPr wrap="square" rtlCol="0">
            <a:spAutoFit/>
          </a:bodyPr>
          <a:lstStyle/>
          <a:p>
            <a:r>
              <a:rPr lang="bg-BG" dirty="0" smtClean="0"/>
              <a:t>Електрон</a:t>
            </a:r>
          </a:p>
          <a:p>
            <a:r>
              <a:rPr lang="bg-BG" dirty="0"/>
              <a:t>Маса </a:t>
            </a:r>
            <a:r>
              <a:rPr lang="bg-BG" dirty="0" smtClean="0"/>
              <a:t>0.0005 от масата на протона,</a:t>
            </a:r>
            <a:endParaRPr lang="bg-BG" dirty="0"/>
          </a:p>
          <a:p>
            <a:r>
              <a:rPr lang="bg-BG" dirty="0"/>
              <a:t>Заряд  </a:t>
            </a:r>
            <a:r>
              <a:rPr lang="bg-BG" dirty="0" smtClean="0"/>
              <a:t>–1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22598" y="4565168"/>
            <a:ext cx="2336304" cy="923330"/>
          </a:xfrm>
          <a:prstGeom prst="rect">
            <a:avLst/>
          </a:prstGeom>
          <a:solidFill>
            <a:srgbClr val="EEFAA8"/>
          </a:solidFill>
        </p:spPr>
        <p:txBody>
          <a:bodyPr wrap="square" rtlCol="0">
            <a:spAutoFit/>
          </a:bodyPr>
          <a:lstStyle/>
          <a:p>
            <a:r>
              <a:rPr lang="bg-BG" dirty="0" smtClean="0"/>
              <a:t>Неутрино</a:t>
            </a:r>
          </a:p>
          <a:p>
            <a:r>
              <a:rPr lang="bg-BG" dirty="0" smtClean="0"/>
              <a:t>Маса 10</a:t>
            </a:r>
            <a:r>
              <a:rPr lang="bg-BG" baseline="30000" dirty="0" smtClean="0"/>
              <a:t>-11</a:t>
            </a:r>
            <a:r>
              <a:rPr lang="bg-BG" dirty="0" smtClean="0"/>
              <a:t> от масата на протона, Заряд  0</a:t>
            </a:r>
            <a:endParaRPr lang="en-GB" dirty="0"/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6000"/>
                    </a14:imgEffect>
                    <a14:imgEffect>
                      <a14:colorTemperature colorTemp="6000"/>
                    </a14:imgEffect>
                    <a14:imgEffect>
                      <a14:saturation sat="235000"/>
                    </a14:imgEffect>
                    <a14:imgEffect>
                      <a14:brightnessContrast bright="-1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43" t="14251" r="5103" b="991"/>
          <a:stretch/>
        </p:blipFill>
        <p:spPr bwMode="auto">
          <a:xfrm>
            <a:off x="6250786" y="942855"/>
            <a:ext cx="2916000" cy="3204000"/>
          </a:xfrm>
          <a:prstGeom prst="rect">
            <a:avLst/>
          </a:prstGeom>
          <a:solidFill>
            <a:srgbClr val="EEFAA8"/>
          </a:solidFill>
          <a:ln>
            <a:noFill/>
          </a:ln>
          <a:effectLst>
            <a:reflection endPos="0" dist="50800" dir="5400000" sy="-100000" algn="bl" rotWithShape="0"/>
          </a:effectLst>
        </p:spPr>
      </p:pic>
      <p:sp>
        <p:nvSpPr>
          <p:cNvPr id="12" name="Rectangle 11"/>
          <p:cNvSpPr/>
          <p:nvPr/>
        </p:nvSpPr>
        <p:spPr>
          <a:xfrm>
            <a:off x="2990505" y="12265"/>
            <a:ext cx="3347864" cy="757130"/>
          </a:xfrm>
          <a:prstGeom prst="rect">
            <a:avLst/>
          </a:prstGeom>
          <a:gradFill>
            <a:gsLst>
              <a:gs pos="0">
                <a:srgbClr val="FFC000">
                  <a:lumMod val="44000"/>
                  <a:lumOff val="56000"/>
                  <a:alpha val="95000"/>
                </a:srgbClr>
              </a:gs>
              <a:gs pos="52000">
                <a:schemeClr val="accent1">
                  <a:tint val="44500"/>
                  <a:satMod val="160000"/>
                  <a:alpha val="87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Стандартен </a:t>
            </a: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 във Физиката на Елементарните </a:t>
            </a: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Частици - </a:t>
            </a:r>
            <a:r>
              <a:rPr lang="en-GB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  <a:r>
              <a:rPr lang="en-GB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bg-BG" altLang="en-US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895" y="5755375"/>
            <a:ext cx="2922140" cy="535531"/>
          </a:xfrm>
          <a:prstGeom prst="rect">
            <a:avLst/>
          </a:prstGeom>
          <a:gradFill>
            <a:gsLst>
              <a:gs pos="0">
                <a:srgbClr val="FFC000">
                  <a:lumMod val="44000"/>
                  <a:lumOff val="56000"/>
                  <a:alpha val="95000"/>
                </a:srgbClr>
              </a:gs>
              <a:gs pos="52000">
                <a:schemeClr val="accent1">
                  <a:tint val="44500"/>
                  <a:satMod val="160000"/>
                  <a:alpha val="87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Елементарните Частици</a:t>
            </a:r>
          </a:p>
          <a:p>
            <a:pPr>
              <a:lnSpc>
                <a:spcPct val="80000"/>
              </a:lnSpc>
            </a:pP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нашето всекидневие</a:t>
            </a:r>
            <a:endParaRPr lang="bg-BG" altLang="en-US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8326263" y="4163168"/>
            <a:ext cx="720080" cy="1100301"/>
          </a:xfrm>
          <a:prstGeom prst="rect">
            <a:avLst/>
          </a:prstGeom>
          <a:solidFill>
            <a:srgbClr val="FF0000">
              <a:alpha val="58000"/>
            </a:srgbClr>
          </a:solidFill>
          <a:ln w="76200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bg-BG" altLang="en-US" sz="800" dirty="0" smtClean="0"/>
              <a:t>125.3  </a:t>
            </a:r>
            <a:r>
              <a:rPr lang="en-GB" altLang="en-US" sz="800" dirty="0" err="1" smtClean="0"/>
              <a:t>GeV</a:t>
            </a:r>
            <a:r>
              <a:rPr lang="bg-BG" altLang="en-US" sz="800" dirty="0" smtClean="0"/>
              <a:t> </a:t>
            </a:r>
            <a:r>
              <a:rPr lang="en-GB" altLang="en-US" sz="800" dirty="0" smtClean="0"/>
              <a:t>   </a:t>
            </a:r>
            <a:endParaRPr lang="en-US" altLang="en-US" sz="800" dirty="0" smtClean="0"/>
          </a:p>
          <a:p>
            <a:pPr eaLnBrk="1" hangingPunct="1">
              <a:spcBef>
                <a:spcPct val="50000"/>
              </a:spcBef>
            </a:pPr>
            <a:r>
              <a:rPr lang="en-US" altLang="en-US" sz="1100" dirty="0" smtClean="0"/>
              <a:t>0</a:t>
            </a:r>
            <a:r>
              <a:rPr lang="en-US" altLang="en-US" sz="1400" dirty="0" smtClean="0"/>
              <a:t>   </a:t>
            </a:r>
            <a:r>
              <a:rPr lang="en-US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b="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 sz="1800" dirty="0" smtClean="0"/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1100" dirty="0" smtClean="0"/>
              <a:t>0  </a:t>
            </a:r>
            <a:r>
              <a:rPr lang="en-US" alt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Higgs     boson</a:t>
            </a:r>
            <a:endParaRPr lang="en-GB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78088" y="769395"/>
            <a:ext cx="3172698" cy="3693319"/>
          </a:xfrm>
          <a:prstGeom prst="rect">
            <a:avLst/>
          </a:prstGeom>
          <a:gradFill>
            <a:gsLst>
              <a:gs pos="0">
                <a:srgbClr val="FFC000">
                  <a:lumMod val="44000"/>
                  <a:lumOff val="56000"/>
                  <a:alpha val="95000"/>
                </a:srgbClr>
              </a:gs>
              <a:gs pos="52000">
                <a:schemeClr val="accent1">
                  <a:tint val="44500"/>
                  <a:satMod val="160000"/>
                  <a:alpha val="87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dirty="0" smtClean="0"/>
              <a:t>СМ описва взаимодействието</a:t>
            </a:r>
            <a:endParaRPr lang="en-GB" dirty="0" smtClean="0"/>
          </a:p>
          <a:p>
            <a:r>
              <a:rPr lang="bg-BG" dirty="0" smtClean="0"/>
              <a:t> на елементарните частици </a:t>
            </a:r>
          </a:p>
          <a:p>
            <a:r>
              <a:rPr lang="bg-BG" dirty="0" smtClean="0"/>
              <a:t>3 двойки кварки  - </a:t>
            </a:r>
            <a:endParaRPr lang="en-GB" dirty="0" smtClean="0"/>
          </a:p>
          <a:p>
            <a:r>
              <a:rPr lang="en-GB" dirty="0" smtClean="0"/>
              <a:t>(</a:t>
            </a:r>
            <a:r>
              <a:rPr lang="en-GB" dirty="0" err="1" smtClean="0"/>
              <a:t>u,d</a:t>
            </a:r>
            <a:r>
              <a:rPr lang="en-GB" dirty="0" smtClean="0"/>
              <a:t>), (</a:t>
            </a:r>
            <a:r>
              <a:rPr lang="en-GB" dirty="0" err="1" smtClean="0"/>
              <a:t>c,s</a:t>
            </a:r>
            <a:r>
              <a:rPr lang="en-GB" dirty="0" smtClean="0"/>
              <a:t>), (</a:t>
            </a:r>
            <a:r>
              <a:rPr lang="en-GB" dirty="0" err="1" smtClean="0"/>
              <a:t>t,b</a:t>
            </a:r>
            <a:r>
              <a:rPr lang="en-GB" dirty="0" smtClean="0"/>
              <a:t>)</a:t>
            </a:r>
          </a:p>
          <a:p>
            <a:r>
              <a:rPr lang="en-GB" dirty="0" smtClean="0"/>
              <a:t>3</a:t>
            </a:r>
            <a:r>
              <a:rPr lang="bg-BG" dirty="0" smtClean="0"/>
              <a:t> двойки лептони </a:t>
            </a:r>
            <a:r>
              <a:rPr lang="en-GB" dirty="0" smtClean="0"/>
              <a:t>-</a:t>
            </a:r>
          </a:p>
          <a:p>
            <a:r>
              <a:rPr lang="en-GB" dirty="0" smtClean="0"/>
              <a:t>(e,</a:t>
            </a:r>
            <a:r>
              <a:rPr lang="el-GR" dirty="0" smtClean="0"/>
              <a:t>ν</a:t>
            </a:r>
            <a:r>
              <a:rPr lang="en-GB" baseline="-25000" dirty="0" smtClean="0"/>
              <a:t>e</a:t>
            </a:r>
            <a:r>
              <a:rPr lang="en-GB" dirty="0" smtClean="0"/>
              <a:t>), (</a:t>
            </a:r>
            <a:r>
              <a:rPr lang="el-GR" dirty="0" smtClean="0"/>
              <a:t>μ</a:t>
            </a:r>
            <a:r>
              <a:rPr lang="en-GB" dirty="0" smtClean="0"/>
              <a:t>,</a:t>
            </a:r>
            <a:r>
              <a:rPr lang="el-GR" dirty="0" smtClean="0"/>
              <a:t>ν</a:t>
            </a:r>
            <a:r>
              <a:rPr lang="el-GR" baseline="-25000" dirty="0" smtClean="0"/>
              <a:t>μ</a:t>
            </a:r>
            <a:r>
              <a:rPr lang="en-GB" dirty="0" smtClean="0"/>
              <a:t>), (</a:t>
            </a:r>
            <a:r>
              <a:rPr lang="el-GR" dirty="0" smtClean="0"/>
              <a:t>τ</a:t>
            </a:r>
            <a:r>
              <a:rPr lang="en-GB" dirty="0" smtClean="0"/>
              <a:t>,</a:t>
            </a:r>
            <a:r>
              <a:rPr lang="el-GR" dirty="0" smtClean="0"/>
              <a:t>ν</a:t>
            </a:r>
            <a:r>
              <a:rPr lang="el-GR" baseline="-25000" dirty="0" smtClean="0"/>
              <a:t>τ</a:t>
            </a:r>
            <a:r>
              <a:rPr lang="en-GB" dirty="0" smtClean="0"/>
              <a:t>)</a:t>
            </a:r>
          </a:p>
          <a:p>
            <a:r>
              <a:rPr lang="en-GB" dirty="0" smtClean="0"/>
              <a:t>3 </a:t>
            </a:r>
            <a:r>
              <a:rPr lang="bg-BG" dirty="0" smtClean="0"/>
              <a:t>сили </a:t>
            </a:r>
            <a:endParaRPr lang="en-GB" dirty="0" smtClean="0"/>
          </a:p>
          <a:p>
            <a:r>
              <a:rPr lang="en-GB" dirty="0" smtClean="0"/>
              <a:t>- </a:t>
            </a:r>
            <a:r>
              <a:rPr lang="bg-BG" dirty="0" smtClean="0"/>
              <a:t>Електромагнитни </a:t>
            </a:r>
            <a:r>
              <a:rPr lang="en-GB" dirty="0" smtClean="0"/>
              <a:t>(</a:t>
            </a:r>
            <a:r>
              <a:rPr lang="el-GR" dirty="0" smtClean="0"/>
              <a:t>γ</a:t>
            </a:r>
            <a:r>
              <a:rPr lang="en-GB" dirty="0" smtClean="0"/>
              <a:t>)</a:t>
            </a:r>
          </a:p>
          <a:p>
            <a:r>
              <a:rPr lang="en-GB" dirty="0" smtClean="0"/>
              <a:t>- </a:t>
            </a:r>
            <a:r>
              <a:rPr lang="bg-BG" dirty="0" smtClean="0"/>
              <a:t>Слабо Взаимодействие </a:t>
            </a:r>
            <a:r>
              <a:rPr lang="en-GB" dirty="0" smtClean="0"/>
              <a:t>(W,Z),</a:t>
            </a:r>
          </a:p>
          <a:p>
            <a:r>
              <a:rPr lang="en-GB" dirty="0" smtClean="0"/>
              <a:t>- </a:t>
            </a:r>
            <a:r>
              <a:rPr lang="bg-BG" dirty="0" smtClean="0"/>
              <a:t>Силно Взаимодействие</a:t>
            </a:r>
            <a:r>
              <a:rPr lang="en-GB" dirty="0" smtClean="0"/>
              <a:t> (g)</a:t>
            </a:r>
            <a:endParaRPr lang="bg-BG" dirty="0" smtClean="0"/>
          </a:p>
          <a:p>
            <a:pPr marL="285750" indent="-285750">
              <a:buFontTx/>
              <a:buChar char="-"/>
            </a:pPr>
            <a:r>
              <a:rPr lang="bg-BG" dirty="0" smtClean="0"/>
              <a:t>Поле на Хигс – чрез </a:t>
            </a:r>
            <a:endParaRPr lang="en-GB" dirty="0" smtClean="0"/>
          </a:p>
          <a:p>
            <a:r>
              <a:rPr lang="bg-BG" dirty="0" smtClean="0"/>
              <a:t>взаимодействието с него </a:t>
            </a:r>
            <a:endParaRPr lang="en-GB" dirty="0" smtClean="0"/>
          </a:p>
          <a:p>
            <a:r>
              <a:rPr lang="bg-BG" dirty="0" smtClean="0"/>
              <a:t>частиците придобиват маса</a:t>
            </a:r>
          </a:p>
        </p:txBody>
      </p:sp>
      <p:pic>
        <p:nvPicPr>
          <p:cNvPr id="20" name="Picture 2" descr="http://www.hep.ucl.ac.uk/undergrad-projects/3rdyear/EWuni/webpage/images/force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459" y="4652588"/>
            <a:ext cx="239077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280" y="5198294"/>
            <a:ext cx="2876550" cy="1295400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ln>
            <a:noFill/>
          </a:ln>
        </p:spPr>
      </p:pic>
      <p:sp>
        <p:nvSpPr>
          <p:cNvPr id="19" name="Oval 18"/>
          <p:cNvSpPr/>
          <p:nvPr/>
        </p:nvSpPr>
        <p:spPr>
          <a:xfrm>
            <a:off x="6084220" y="5471546"/>
            <a:ext cx="576064" cy="35749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911761" y="4632061"/>
            <a:ext cx="536170" cy="35749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3</a:t>
            </a:fld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762" y="6534150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335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data:image/jpeg;base64,/9j/4AAQSkZJRgABAQAAAQABAAD/2wCEAAkGBxQTEhUTExMWFhUXGBobGBgYFB4eGRofHRoZGh0aIBkaHiggHx0lHRgdITItJykrMC4uGB8zOD8sNyotMC4BCgoKDg0OGxAQGzQkICQsLCwsLSwsLCwsLCwsLCwsLCwsLCwsLCwsLCwsLCwsLCwsLCwsLCwsLCwsLCwsLCwsLP/AABEIAIgBLgMBEQACEQEDEQH/xAAbAAEAAwEBAQEAAAAAAAAAAAAAAwQFBgIBB//EAD4QAAIBAgQFAgUBBgQEBwAAAAECAwARBBIhMQUGEyJBUWEUIzJxgVIVQnKRobEzQ1NiNMHh8BYkY4KSstH/xAAaAQEBAQEBAQEAAAAAAAAAAAAAAQIDBQQG/8QANREAAgIBBAADBAgGAwEAAAAAAAECEQMEEiExQVFhBRMiMhRScYGhsdHwI0JikcHCM3LhFf/aAAwDAQACEQMRAD8A/caAUAoBQCgFAKAUAoBQCgFAKAUAoBQCgFAKAUAoBQCgFAKAUAoBQCgFAKAUAoBQCgFAKAUAoBQCgFAKAq4TiEcjSKjAtG2Vx5B32rKmm6R2y6fJijGU1SkrXqWq0cRQCgFAKAUAoBQCgFAKAUAoBQHwm2p2oErK/DsfHOgkibMhJAI2NiQbfkVIyUlaO2fBkwT2ZFT44+3ks1TieJz2t9j/AGoD8+4TjsRBw+LEGK7NHCqyNi5ZSzSvGmZo3Cj97N9XtcXvXPc6NUi03NuIhz9dAQvURTlCs8nSSWJCgdgpa7Lvr2nS9Tcy0ib9u4tXYs0RSPFRYZkEZuxkjiYtnzaZWl0FjcCqrJwVI+YcaYTN1ILDCfFFei3i/wArN1PIH1W0PjxROQ4J25rm6txlaJxiAnyyADCjHRy13OZCD2Aeh01m99lpGty/xKdpjFO0bXgimBRCuUuWUpYsbgZb303rau6ZlnNcc41iCkc5lXIy40iJMykdKKUAM4e7WKa6CzWttWG35+ZTQPNMy4iNQA8TNLHYRkWMWHeU2kZ7s+aPKQFt3b3FatiiPFcw4tOiFlw7nELCyERtZOrNHHqA/coD6HS5BqW7XI4JzzJOuKjiJR43kliuIioDRQSSEhi9y2aMggLlAbe41qbuhxRUg5jxuQSM8Fvh4MQVELf5jlTGG6mwA+q17+PFS2KRoc84uSGTDyqy5I1nkZCDZiqDKSwYWAuSbg21NWYieMRxnFJKuF6kLSNJEOsIjkCyJOxBjz/UOjcd2oYfcrfQ4OxWtmT7QCgPBlXMFuMxBIF9SBa5t6ailg90AoDB49wtw4xeGt10FiviZP0H39D4Ncpw53R7PT0Wqg4PTaj5H0/GL81/lGhwbiqYmISJ9mU/UrDdSPBFahNSVo+XV6WemyOE/ufg14NehnczY2RXghj6nzM5YxBc9kC9oLmwuWGu9gbeozkb4SPr9n4ccoZMs6+Gkt11bvl1y6r9STlqWb5qSiTKrDpmQrnykXynITsRudwRTG3ymY9oQwrZLHVtc7bq0+1fmbddTzjF5qDmONY7lmlUWEzRXFmJHUUEja+2trVH0VGLxCfFYeBkaRBbD4uZgWd2AQL00WYlToXuWIvoAPWspMWiLG8wYtRJIJIQqpi5ApiJNsM4XLm6n74OptpbzUtl4If2zN8Sq9YBGcKI9bk/GSRlg2a57QNLW8Vnnz/dlPuJ5vxGXZI7MIncqMolRGeS3UkjGX6QNfDVrcxSO04ViTLDHIwys6KxA2BIvp7VtO0YZaqgUAoBQHK8QnOOkbDxG2GjNp5AfrI1MKn02zH3tXCX8R0uj28EFoILNkX8SXyLyX13/hfeZnDsXiOlFNGs4uyEJ8sQCMsB0wM1xZfO9x+KwnKk1/4fZnxaf3s8U3Hp8/E57q76rl+HVf3O9r6j8wfHIsb7eaAzIsbhZFWFTGyOAqpl7WBj6mULaxHTN7elS0Xkjm5chIhRUWOKKQSiJEUKzrqpOmlm7tNyBU2izSbCRm90XVg57RqwtZv4hYa76CtEIMIkEiXjWNks0eii1lYqyWtsGBFtt6nAPH7Dw2cyfDxZyblumuYm1r3tfY2/NNqLbLiQKDmCqDYLcAXsNlv6D0qkKn7Fw+dpPh4s73zt01zNcWNza5uND61KQsNwXD5zJ0IxISDnEa5rroDmte4ptRbM/gvKkUDtIcsjm2pijXZs2Y5FF3zWN/bS1RRoNlzGcOwqF8RJFECO95DGL9o+ota+gq0uxbJ5IYVjLFECBBfsFsi6gWt9I3ApwQnMaPZiobQ2JHgjXf1FUEGD4VBEoWKGNFDZgFQABjcZgAN7Ei9SkLLlUCgM7jHFBCAAM0jXyJff1JPhR5NQHNNhix6jOete/UAsQRsFHhRe1vc3pQs6HgvFureOQBZVGoGzD9a+3t4oDVqgUBzHH8O2FdsdAL6f+Yi2Eij98ejrr9xXGacPij957OiyR1cVo8z/AOkvqvy+x/mS4HieE4ii5XOZDmADFJUO1wQb+SNNDeqpRyfaYzabV+zZvcuHx1cX/fj15Nfh3DkhBCA9xzMzMWZjtcs2p0AH4rcYpdHwZ9TkztOfgqSSpJeiXBbrRwIGxiAhSwBZsg92ALED3sCfwalgpDmHDf6y2ALX1y2Clz3WtfKC1r3trTci0yKDmjDOzqsl8ixtfKbN1CwULpdiSuw9RUUkxRYh4zh3ZQsqFiQFH7xzAkWG+oQ//E+lNyYpmgyg6EX+9aash9oBQCgI551RS7sFVRckmwA+9RuuWahCU5KMVbfgcjiOYfj5ThMGxCW+dONMq7EJ/uO1/wC9cZT3vbE96Hs/6BjWp1S5/lh5vzl6LyOq4fgkhjWKNQqKLAD/AL3rrGKiqR4mfPPNkeTI7bKK8uwBg1msHzhOo3TDXvm6d8t767b61PdxPpftHO47bXVXS3V5bqvrj7ODWrZ8JHOLqwHof7UB+bngGOKRrHeJ1ZLM2oUDAJGyizdt5AUuL2JJsa57XRuybD8LxRxCyZJIvmwmNemWMcQWPPGZesFAuHDDKS17i99M7fIWbfMGDZsVmaGWVOlGIem5UJKJHLsWB7O3J3HwpHsdyXJF0ZUPA54Y1kjhczF8aZAJCMyt12iUkHQFilragm+mtTaLK+A4NO14mSTpNPhnICtEpUBxLoZGbcLmubt6USTVBkEsMgkgSHOMS0mMHWDkxtaHEdK5zWIXsFv3SttKiq6XZTf5H4fLE8hfOEMaAgxFAXBbMe6VyzWtdtAdN/FgiSMmbgE4iiur2aSdpgytMSTI3RJQSqcoQ6WNluNPIjiWyDC4OUvLGyzyYlBhBHJcgRnKpYtZyFNr5tTmFxc3okGy1i8FingbD9GUsq8QuSe1uoZDCoJbuurrbwLWNqU6qvMHjF8MxXWnMccjF0lW5urJ8hgmWUSZXUuFAQqCpJN9NTiLLScNn6oPTl+I6xJlzHIYOmQEve21ly2+sZverXJPA0eVODvA0BKuM2FUTlnLXlBTVrk3a2bX/pVjGg2dXWzIoDmcTwKRerMcRmcgkkxDYAkKO7RRWeUUqwtdVPqAf5itEJcHwWSaOOXr5G0ZSIxdT7HN+Pes8sp1SA2Fzc+Tb/lWiH2gPMkYYFSLgggj1B3FCxk4tNdo4uDg/wCyvnRXkgIAxAI71te0oI8C+o/NfPteLlc+Z+inrP8A638LL8M+4eT/AKX6vwf3HZQTK6h0IZWAII2IPmu6dq0fnpwlCTjJU12chjeYcVJxJcLhYC+GQZcTPtkdrGysdCyra4Fz3+LC8fPRDoOMcHE0BhV2iIsUdfqQqbhhfc//AKaOPFC+TFm5HQs+WTLGysAuS7KWiMOjZrZQpvbLe/nxU2cl3FrinK/VZmEoF1hsChIDRdQAmzqSpWQi2m1702DceOHcpCKaKfq3eJSi/LAGRizOu5Pc5ve+mUD1uUaDZ01bMigFAKA57mLiDO3weHsZpF72IusSHQuw2J9B5rjOVvYj1dDp4wj9Lz/JF8LxlLyXp5vwJeWeWIsFn6RJz5b5txYWtf0vc/mtQx7THtD2nl1u33nhfXr+6Nyuh5ooBQCgFAKAUAoBQFSDhkKSNKkUayP9ThAGb7sBc7f0qUhZbqgUB4WJQSwUAtbMQNTbQXPmwoD3QCgFAKAUAoCvxH/Ck/gb+xqPoI5XC/Qn8K/2FUGzwjGpHh8OHYKXsq38mxNv5A1m0i0X4MejKrZsubYN2t58HXwabl5imSHFJlD51ynZswsb+h2q2iUTVQfCKA5DFSnhbMwUtg3JIQbxObnKo/Qx/kTXztvE/Q9/HFe1Uot1lj4vqUfN+q/FEuG4DPJGZXnkhxDdyIjERReQhjGjb9xIub1Vjk1bdP8AA5S12mxT91DGpY1w218UvNp9r0S4Nbl3ipnjOdck0bZJU/Sw8/YjUfet457lz2fFrtItPkWx3CSuL81+q6Z74/xUYeEvbM5IWNPLu2ir+TVnLajOi0r1OVQul3J+SXbMduA4kR9YYqQ4v6rFz0Sf9Lp7BfF9/Nc/dy+a+fwPQWv0zye6eJe666+P/tu7vxrrwNrgXFFxMIkAsblXU7o40ZT7g10hLcrPO1mllpsrxvldp+afTIeY+KmCMCMZppTkhX1Y+T/tXc/apkntXHbOmg0izzbm6hFXJ+n6vpGVPwTEQxiaLESy4hO51dyY5fJQJsntasPHKKtPk+2Gt02bJ7rJjUcb4TS+KPk2+362dBwniCYiJJUPawv7g+QfcHSusZKStHl6nTz0+V4p9r9395Q5j4wYckUQDYiYlYlJ0Hq7eyjX3tWck64XbPq0GjWbdlyuscOZP8kvV/gT8B4OuHQi5eRzmkkO7sfP29B4qwgonLW6yWpndVFcRXgl++zTrZ8YoBQCgFAKAUAoBQCgFAKAUAoBQCgFAKAUAoCvxH/Ck/gb+xqPoI5XC/Qn8K/2FUFhuH9XD4JukJelIjkEKSBZluM2mhYH8VhmkYmF5HcoRNDE5y4Je6zaRTO8o1GxVh96bWLJ+JcqydXMseaENiMsUfS06vSIbLKpSxyuD5Ga+tzUcWVM7HgmEaLDxRMSWSNVJLZtgB9Vhf72FbXCMsnxmKSJGkkYKii5J2FG0lbN4sU8s1CCts57heFbGSri51Kxrrh4j4/9Vh+o+B4FcYx3vc/uPV1OWOjxvTYXcn88v9V6Lx8zp67njHP8WwEsc4xeGUOxXLNETbqKPpIOwddd9wa5Si090T1NLnxZMP0bUOldxl3tfimvJ/gecBg5p51xOJTprGCIYcwYgneRiNM1tBbaoouUt0vDo1mzYdPgeDBLc5fNKq4XUV6efmdFXY8k53GYObDztiMMnVSW3WhzBWzDQSKTpe2hBtsK4uLi7j4nrYs2HUYFgzy2uPyyq1T/AJX4/Yz7wvh00kr4rEAJIUyQxg5hEu5JOxcnf7AUjFt7pd+BnVajFDCtNgdxu5S63P8AReBByTzhHjleM2TEwMUnivsynKWX1QkaV0T8zzGj1JhZ8JNI+Hi60MxzNEGCsj+WW+hDWF651KDbXKZ68cuDWYowzz2TgqUqtOPgnXNrwIU5YbECSbFHLiHy9Mob/DhDdAp8kMcx9b1FjcuZd/kdH7Tjp3HFpleNXuv+e+Hf3cLyNDgHGGZmw2IsuJj3HiRfEi+x8jwa1CdvbLs+XW6OMYrPg5xy/vF/Vf75Nyup5ooBQCgFAKAUAoBQCgFAKAUAoBQCgFAKAUAoCvxH/Ck/gb+xqPoI5XC/Qn8K/wBhVB0PLv8Aw0X8IqIGjVAoDxK4VSSQAASSdh7n2qN0jUU5NJKz824JhcRj8asmKJkw0eZ4+wrE9jlBCn3111/FfLG8kuT9frMun0GjcNOtuSVKXNyXFu3+/wC5+mV9Z+OFAKAUAoBQCgOe4ZhEhx8yRIqLLCkjBRYF+pKC592BF/4RWV2XwOhrRBQHM8/cH62GMkYPWh742X69NSARrqB/MCuOaNxvyPY9i6z3GoUJ/JPiSfXo2eOQ+IzyRumKcGaNgChWzqLXBY7G/sKYpN2ma9tabBjnGenj8Elw7tN+nlR1NdjxRQCgFAKAUAoBQCgFAKAUAoBQCgFAKAUAoD4yggg6g70BAMFH+hf5VNqLZNFGFAVQABsBsKpD1QCgOUmc8RkMam2DjbvYf57A/QD+gW1PnauH/K68D24JezcanL/mkuF9Reb/AKn4eRe5i4r8P0YkZIjJms7KSqKgF7ILXOqgC4GtanLbSXB8+h0v0jfkmnLbXCdNt+r66dnrlrirTdVWZXMbACRFKq4YXBym9iNQdTtTHPdZn2hpI4dkoprcvlbTaa9V35rhG3XU84UAoBQCgMXmpj0ks7oDNErMjWYB2yA39mZT6aa6VmXRUS8J4U0bvLLL1pXVUzZAgCIWKrlBOt3Yk+SdgABVS8w2atUgoBQGHzBwhnZcRAQuJjHafEi7mJvY+PQ1yyRfzR7PS0OrjCLwZuccu/6X9Zeq/FFrgnF1xEZcAqynLIh+pGG6n/vWtQnuVnDV6OWnybXynyn4NeZzcXNjnLMJYijOo+HEbZwjNlzdS9swBzEWt4v5rj719/gexL2TBXicGmk/jtVaV1t8vC7vxrwO2r6T84KAUAoBQCgFAKAUAoBQCgFAKAUAoBQCgFARzTKouxAG359B6mo2kDmOccFjsTHGMDOcKQ4zswBLIdGOUgkFRqNQTt5uJbZStHh2kvgIJJGjT/isQ7lnYneMMf3iN7aKNBXG9z2r72exp8cNHjWpyq5P5I/7P0Xh5s6/C4ZY0VEUKqiwA2ArukkqR5OTJLJNzm7b7KvFOG9UoyuY5IySjgA7ixBB3U+R7CsyjZ302p90pRlHdGXa/Jp+DR74bgmjDZ5XlZmuS2w8WVRoq+wqxi127M6jNHI1tiopKqX+X22XK0fOKAUAoBQFTi2AE8MkLaCRCtxuLjRh7g6j7VHyCHgOOM0Ks+ki3SUejqcrD7XFx7EUXRWaNUgoBQCgOd47w10k+MwwvKBaWPxMg8fxjwfxXGcWviiero9TDJD6LqH8L+WX1H+j8UR8EwIljjaHEyDD5swiAAZSDcxlx3BQ2mX2te1SEdy4fBvWZ3iySjlxr3lVu7T4+ZLq2vH76s6au544oBQCgFAKAUAoBQCgFAKAUAoBQCgFAKAUB5MYuGsLjQG2ovvrSgeqA+KoGwtfU0K232faEMbm7GvFhi6SLG2ZBmdgosWAIzkFVJGgJBANZl0VHHNzS7A3xvSy4Z3jzLFmlkSaVANLiQdqjstmvcWvWb4KTtzZMMVGua5Z2RoWZBlIgZwoQXkv1ABmYi+bQbVNzLR5bmOQRIyYwS9QQ9YgRr0C+ckdQ9iXICBXBIIvfW1Vt+ZDqOW+JlsL1ZnUhWcdTMCGUMQGLL2n0JGhtetRfHJGjcBrRD7QEGIxaIUV3VTI2VATYs1i2UepspP4oDPECQ4lpBKEEyrmjI+pwVRZAb6EhlQ6G9k2trnplNetEFARtMoYKSMzXIHk2tf+Vx/OlgRTK2bKQcpyn2Oht/UUsH2KUMAym4OxFAfMO6lQUtlN7W231/rQrbfZJQh4ilDAMpuDsaA90AoCOadUtmIFyFF/JOw+5pYJKAUB4gmV1DKQVIuCNiKA90AoBQCgFAKAUAoBQH5182KaWSCLqzEzHWGRJkvnKiRsxjmQWso7b9tvNcvVGy20kzyxEGWaJXIWRoyCwL4YnMAqjtOaxsNj+kmquWR9F3gE8r4tTI0hYQzdRWjKpExlhsivlAa6rpqTYX/eqx5IynwaHEkrGGkhByZn6fdbLObXcEDuy/0Hmsxi/wAjTZ64bxjGviYRIpUMsWZSCLhogztl6RsQ5I1kFrWt61tqVErg7euhk+ML6HagMObFYZJzIVfqBBH9DFbKxYWFrbsdazwy8kp47BvZ76f5TeNvFOAP27BYiz2O/wAptb+ulOAVOM8WikgeNA5LCwHTYDce1qoIOGcR+GORzeA7H/S9j/s/+v22dA6kGqQ5PmrgGIxMvUjdEEKK0GZcxaUOJL3uMg+Wi3sdGesNNuzSZf41gJpXhdBlK5M/fa3z4HYXG/bGw9/zVasiZz78sYhI1C3sY4uuofMZGVnzfWwBNiu5AIFvFY2tI1ZrTcKxPwMaIxGIQ3XM/g5lsWGmiP76qNTvWtraJfJnQ8pSkWl78olVLysSFVESEk6dxKs59C3sKzsLuJRwbE5gZEMt2JX55XpsVhAkJBvbtfa5Hp3Grt5JZrcD4MYHDAWzI/U7ibsZAy6E+AWGm21bSSJZz8vL2JyMIkaI69X5obrgzB7C5sOzMLG31Zdtaw0/AqZncUwzwqkUgkaR0th16lmjYzMdMpsboyiy5rBbbG9Y67NfYb55emMgl1zq2HynqnRVkcy6XtqjW2128V0282Zvgm5Z4biIY5wVILKMmd7sXs1yWQkEE5e+ysfI0FSKdBtGXwzlqcsqSowhuGZTIACelIjXVGN7uVbUm9gTroIo+hWyaPgGI6kBkjLur4duqZdESNFV48t9TnDNtrn9qu0lnvjnA8VJinkQtY26bB1ARRHlZCT3atc2Ascw1Fqk4tli6DcuSJZRG0kN42aITG7N0mVmuzakPlY3Otr7jW7SWeOXOBYmKeBnQgJGquTLnUAQBcqtdWv1BqCrA6tcE2BJ7g2qO4roZFAKAUAoBQCgFAKA5/hnNKSDvVkOdhbKxCL1WijLkqMpcr+NdTa9ZUi0W15ghMJn7+mHyX6bXY5goyra7AsbXFNyqxRHLzLAoDNnAuQ14z2EMFOb01I+41GlHNIUyrjub40vlR2AGIuxVlQGBSzDNlOlwRcA7eabuaFFnF8xorBVVmJlWO5BCEl1RrPYglS23mxo5roUWOFcchxBKxMTZQwupAZSSAyk7i4/qPUVVJPoNNGlVIcjj8YgkcFhcMaymqK0V/jo/wBY/rVtEofHR/rH9aWhQ+Oj/WKWhRJiJQo1F76BQLlidlA8k1Qb/L2CeKEK58khdxGDsgPm3/PTSoisocR47JHiDDHEJGPTChpMijMkzklgjH/KtsdxWdzstHjiPH5OhhpoUX518wZtVHRkfSwNyCvtf2pKXFoJclOPm+VUVZMODMwiyhJGZSJI2fMSsRZSOm2gVvGuul3Eo1m445iw7xw3kn2R3yBbKWa7ZWOgU27dT6U3cCjEwnOEgw/UaISSX1XMRYCCKVrdONzvJbUW9SBapupItFnGc4uitIMMGiHUAbrWcsmHacjJksFOXKDmv5tam4UfJucXRir4YaB7lZWazLCZ8pPSCfSLfVe52trU3+g2lnhvMc0kqxvhkRS4RmGILEFoestl6Qv26HUWO160m2yUeeK80vFK8S4fPldY1Odu5mjEp7UjdgAt9QD497Ryp0EjxhubXcg/DWjBgVyZSHVpiFAEZTUKxANyNDe2lqKdlaK687P8u+ENmRJGyuzZY5HZFN1iyluxiQSoAA1N6m/0G0kbnJhcfD/MLBY0zuSwOfuYCIkLZCboHB9d6u8bRh+cJHIthgFzRoxaUhleRWIAQx6gMACSQbG9vFRTvwG09cB5plkaBJoVTqIt5Oo2Uu0Zkyr8vKdLaFg2uxGpqkGi9JzCRjFwwiurP0+oGa4YQmaxGTLbKLfXe52trV3c0SuDerRBQCgFAKAUAoBQCgFAYrctR5sweQAkF1BGWS0jSKG0voznYi40N6y4lsY/gebDLh4nK5XRgxPcMsgkJGlr6G2ltqbeKF8lLHclQy6vJIWIYM5CFiWIbNqnaQQPptcKAbgVNgsuYrlqN4xGWcD51yCLkThg4On+64ttYVVGhZ9/8OJnzGSXKJOoseYZFbOJCbAa3Yeb2ubWvTaLHL/LMOEJMX6QoGVBlUbLdVBP3a50FFGg2bVaIKAUAoDO5hQnDShVLHLoANTqNBUZUV+C8JKnqy2Mp2HiMHwPU+p/G1AbNUhkvicMcV0jl+ICq+o1t3Kpv/7mH5NZtWXmiSXD4cjosq5YgrAEWVfqAsdr9rXHpvvT4ehyRjB4SdDZY3XRSR46ZZQL7jKSw/Jp8LHJ9x8eFEaxSKnTVo0CAfSzEIgsNVuSB+aPb0FZ5fgeDssRhisD2pYDZAtsvkZEAttZR6UqPQ5M8crYUzdYsrKl1yELZbxdIqW3t0zax113tYDNRLbLRwGClcydONm7iz20BQdNrnYGxsfUe1aqLJbLcbYYO1sgZOm5Ow7lKI2bb6QV+1LQ5IXXCzySwFVZwVaQWN7hEym/qFZdvWlJscorQcJwaYiR8qh41i+oALGArKmXYbBvW2u1T4bLyWsdgMIDD1EjBHbFcfpBcKPW2UsAfSrSJbIIeHYJlAWJCspB0F9QC41H0WuT41PvU+HovJew3D8OEBRI8naQVtl7NFNxppVpEtkGF4ThEdJESINtGQRroRprqQCR7DTaolEWz3Lw3CmUzskfURgxe4urBbXJvocun202q1HscmmpvqNRWiH2gFAKAUAoBQCgFAKAUAoBQCgFAKAUAoBQCgFAKAUBncc4WJ4XUZVkIBRyNVdTmjb17XAP4qNWVMxoeVLspl6cinotIpW4Z0fFSMbEbZ51Iv8ApolwLKLcqTrnWNYAsmYMcxFh1zMGyhNWIYra4tlBudqxtZbQHKc5xCyfKVRKHJDm7ATxzfSIxY2QjVm1O9Njst8E/E+CSTY6RhDHlthCJ2v1E6UkkhCDKbk6D6hbN52o02yWU8JyXKW+asGQmHOAbhulM0l8vTUd2Y2Bva2pN9Ciw2i9iOWHs4RIQBK7hL2WUGaKaz2TtuEKHRvpU6jQaadEK2L5SmbuCwDVT0UYqgsJQQGaNhp1Brk1sdF0rO1ls6bh2AaGGJFCF1CK7G4uBYEg2JJAGl/QbVpKkRszuI8t9bFCZxGyAqcrC/0xTJsRbeUH8GlcixJwBulgkIjdsOwvm2/wnjzKSCbjMGG23ilNULKE/JpyqsYhVBAsZSxVWIhnjJ7ADr1VF97L7CjjYTLGD5elGCmgbpq0j5goN0t2djsqLmDZCCcg7Xtra5ii6orfJn4/lSeTKVjw0f72RGIEbCbq2B6d2zWGoyWNzY1nay2j4/KM5EllhHerBQ+kmVnbVjFdRd7gN1O4VdrJZ1PLvDzBh44mtdb/AEkkC7FrAkC4F7bDbYbVuKpEZpVSCgFAKAUAoBQCgFAKAUAoBQCgFAKAUAoBQCgFAKA5fiPFJhjUiR1VOpCGDC91dMQSBqLG8a661i+TVcEPG+ZJIHmC5LJI1y+tkTDwSHtDKbXkNyMxH6WvVlKiJWT818ythlVo8h+U0rBgdVXLoDmXLfNa/cRp2mjkKLXMHG3w7xqqq3W7Irn/ADSyhQbfu5SzG3iM0cqCRj8Q47ienKI2jURwxPnYEtmknljta4GULF/WkrSComm5uIUD5WcibS50KTJChyg3sS/t6XG9Z3ui0WuW+NviJBmK9onVgospKSRgNbM2U2bbMd61F2RqjKxXMmJYwqjw3lmAGS56YWcRlZO45rjwMuoK3/erLkypFk81y2BtCMgBcG4aUmeSDLEM3abx3sc+rqvvV3iiHC8zTqoztAxTubQhpQ+IkiCRjNo6hB+q5ZRYXvUUmWjZ4TxaVnHXMQV1LJluCLSBApLEhi2ZTpbUka7nZg3qoFAKAUAoBQCgFAKAUAoBQCgFAKAUAoBQCgFAKAUAoBQCgFAKAjkw6NqyqTcHVQdVN1P3B29KUDxPg43+uNG7g3coPcNA2o3AG/tQH3EYRHtnRWte2ZQbXFja+1xpSge+mNNB27abaW09NNKA8thkIIKKQwsRlFiNdCPI1P8AM0oEfwEXd8pO/Ruwd2ltdNdNNalIWe4MKifQir/CoHgDx7KB+BVoEWD4bFELJGoubk5Rckagk7kipSBK2FQlSUUlSSpyi6k7kHwT7UpA8/BR3B6aXUlgcguCdyDbQnyaUhZIYF07V020Gljf+4v+KtAkoBQCgFAKAUAoBQCgFAKAUA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6" descr="data:image/jpeg;base64,/9j/4AAQSkZJRgABAQAAAQABAAD/2wCEAAkGBxQTEhUTExMWFhUXGBobGBgYFB4eGRofHRoZGh0aIBkaHiggHx0lHRgdITItJykrMC4uGB8zOD8sNyotMC4BCgoKDg0OGxAQGzQkICQsLCwsLSwsLCwsLCwsLCwsLCwsLCwsLCwsLCwsLCwsLCwsLCwsLCwsLCwsLCwsLCwsLP/AABEIAIgBLgMBEQACEQEDEQH/xAAbAAEAAwEBAQEAAAAAAAAAAAAAAwQFBgIBB//EAD4QAAIBAgQFAgUBBgQEBwAAAAECAwARBBIhMQUGEyJBUWEUIzJxgVIVQnKRobEzQ1NiNMHh8BYkY4KSstH/xAAaAQEBAQEBAQEAAAAAAAAAAAAAAQIDBQQG/8QANREAAgIBBAADBAgGAwEAAAAAAAECEQMEEiExQVFhBRMiMhRScYGhsdHwI0JikcHCM3LhFf/aAAwDAQACEQMRAD8A/caAUAoBQCgFAKAUAoBQCgFAKAUAoBQCgFAKAUAoBQCgFAKAUAoBQCgFAKAUAoBQCgFAKAUAoBQCgFAKAq4TiEcjSKjAtG2Vx5B32rKmm6R2y6fJijGU1SkrXqWq0cRQCgFAKAUAoBQCgFAKAUAoBQHwm2p2oErK/DsfHOgkibMhJAI2NiQbfkVIyUlaO2fBkwT2ZFT44+3ks1TieJz2t9j/AGoD8+4TjsRBw+LEGK7NHCqyNi5ZSzSvGmZo3Cj97N9XtcXvXPc6NUi03NuIhz9dAQvURTlCs8nSSWJCgdgpa7Lvr2nS9Tcy0ib9u4tXYs0RSPFRYZkEZuxkjiYtnzaZWl0FjcCqrJwVI+YcaYTN1ILDCfFFei3i/wArN1PIH1W0PjxROQ4J25rm6txlaJxiAnyyADCjHRy13OZCD2Aeh01m99lpGty/xKdpjFO0bXgimBRCuUuWUpYsbgZb303rau6ZlnNcc41iCkc5lXIy40iJMykdKKUAM4e7WKa6CzWttWG35+ZTQPNMy4iNQA8TNLHYRkWMWHeU2kZ7s+aPKQFt3b3FatiiPFcw4tOiFlw7nELCyERtZOrNHHqA/coD6HS5BqW7XI4JzzJOuKjiJR43kliuIioDRQSSEhi9y2aMggLlAbe41qbuhxRUg5jxuQSM8Fvh4MQVELf5jlTGG6mwA+q17+PFS2KRoc84uSGTDyqy5I1nkZCDZiqDKSwYWAuSbg21NWYieMRxnFJKuF6kLSNJEOsIjkCyJOxBjz/UOjcd2oYfcrfQ4OxWtmT7QCgPBlXMFuMxBIF9SBa5t6ailg90AoDB49wtw4xeGt10FiviZP0H39D4Ncpw53R7PT0Wqg4PTaj5H0/GL81/lGhwbiqYmISJ9mU/UrDdSPBFahNSVo+XV6WemyOE/ufg14NehnczY2RXghj6nzM5YxBc9kC9oLmwuWGu9gbeozkb4SPr9n4ccoZMs6+Gkt11bvl1y6r9STlqWb5qSiTKrDpmQrnykXynITsRudwRTG3ymY9oQwrZLHVtc7bq0+1fmbddTzjF5qDmONY7lmlUWEzRXFmJHUUEja+2trVH0VGLxCfFYeBkaRBbD4uZgWd2AQL00WYlToXuWIvoAPWspMWiLG8wYtRJIJIQqpi5ApiJNsM4XLm6n74OptpbzUtl4If2zN8Sq9YBGcKI9bk/GSRlg2a57QNLW8Vnnz/dlPuJ5vxGXZI7MIncqMolRGeS3UkjGX6QNfDVrcxSO04ViTLDHIwys6KxA2BIvp7VtO0YZaqgUAoBQHK8QnOOkbDxG2GjNp5AfrI1MKn02zH3tXCX8R0uj28EFoILNkX8SXyLyX13/hfeZnDsXiOlFNGs4uyEJ8sQCMsB0wM1xZfO9x+KwnKk1/4fZnxaf3s8U3Hp8/E57q76rl+HVf3O9r6j8wfHIsb7eaAzIsbhZFWFTGyOAqpl7WBj6mULaxHTN7elS0Xkjm5chIhRUWOKKQSiJEUKzrqpOmlm7tNyBU2izSbCRm90XVg57RqwtZv4hYa76CtEIMIkEiXjWNks0eii1lYqyWtsGBFtt6nAPH7Dw2cyfDxZyblumuYm1r3tfY2/NNqLbLiQKDmCqDYLcAXsNlv6D0qkKn7Fw+dpPh4s73zt01zNcWNza5uND61KQsNwXD5zJ0IxISDnEa5rroDmte4ptRbM/gvKkUDtIcsjm2pijXZs2Y5FF3zWN/bS1RRoNlzGcOwqF8RJFECO95DGL9o+ota+gq0uxbJ5IYVjLFECBBfsFsi6gWt9I3ApwQnMaPZiobQ2JHgjXf1FUEGD4VBEoWKGNFDZgFQABjcZgAN7Ei9SkLLlUCgM7jHFBCAAM0jXyJff1JPhR5NQHNNhix6jOete/UAsQRsFHhRe1vc3pQs6HgvFureOQBZVGoGzD9a+3t4oDVqgUBzHH8O2FdsdAL6f+Yi2Eij98ejrr9xXGacPij957OiyR1cVo8z/AOkvqvy+x/mS4HieE4ii5XOZDmADFJUO1wQb+SNNDeqpRyfaYzabV+zZvcuHx1cX/fj15Nfh3DkhBCA9xzMzMWZjtcs2p0AH4rcYpdHwZ9TkztOfgqSSpJeiXBbrRwIGxiAhSwBZsg92ALED3sCfwalgpDmHDf6y2ALX1y2Clz3WtfKC1r3trTci0yKDmjDOzqsl8ixtfKbN1CwULpdiSuw9RUUkxRYh4zh3ZQsqFiQFH7xzAkWG+oQ//E+lNyYpmgyg6EX+9aash9oBQCgI551RS7sFVRckmwA+9RuuWahCU5KMVbfgcjiOYfj5ThMGxCW+dONMq7EJ/uO1/wC9cZT3vbE96Hs/6BjWp1S5/lh5vzl6LyOq4fgkhjWKNQqKLAD/AL3rrGKiqR4mfPPNkeTI7bKK8uwBg1msHzhOo3TDXvm6d8t767b61PdxPpftHO47bXVXS3V5bqvrj7ODWrZ8JHOLqwHof7UB+bngGOKRrHeJ1ZLM2oUDAJGyizdt5AUuL2JJsa57XRuybD8LxRxCyZJIvmwmNemWMcQWPPGZesFAuHDDKS17i99M7fIWbfMGDZsVmaGWVOlGIem5UJKJHLsWB7O3J3HwpHsdyXJF0ZUPA54Y1kjhczF8aZAJCMyt12iUkHQFilragm+mtTaLK+A4NO14mSTpNPhnICtEpUBxLoZGbcLmubt6USTVBkEsMgkgSHOMS0mMHWDkxtaHEdK5zWIXsFv3SttKiq6XZTf5H4fLE8hfOEMaAgxFAXBbMe6VyzWtdtAdN/FgiSMmbgE4iiur2aSdpgytMSTI3RJQSqcoQ6WNluNPIjiWyDC4OUvLGyzyYlBhBHJcgRnKpYtZyFNr5tTmFxc3okGy1i8FingbD9GUsq8QuSe1uoZDCoJbuurrbwLWNqU6qvMHjF8MxXWnMccjF0lW5urJ8hgmWUSZXUuFAQqCpJN9NTiLLScNn6oPTl+I6xJlzHIYOmQEve21ly2+sZverXJPA0eVODvA0BKuM2FUTlnLXlBTVrk3a2bX/pVjGg2dXWzIoDmcTwKRerMcRmcgkkxDYAkKO7RRWeUUqwtdVPqAf5itEJcHwWSaOOXr5G0ZSIxdT7HN+Pes8sp1SA2Fzc+Tb/lWiH2gPMkYYFSLgggj1B3FCxk4tNdo4uDg/wCyvnRXkgIAxAI71te0oI8C+o/NfPteLlc+Z+inrP8A638LL8M+4eT/AKX6vwf3HZQTK6h0IZWAII2IPmu6dq0fnpwlCTjJU12chjeYcVJxJcLhYC+GQZcTPtkdrGysdCyra4Fz3+LC8fPRDoOMcHE0BhV2iIsUdfqQqbhhfc//AKaOPFC+TFm5HQs+WTLGysAuS7KWiMOjZrZQpvbLe/nxU2cl3FrinK/VZmEoF1hsChIDRdQAmzqSpWQi2m1702DceOHcpCKaKfq3eJSi/LAGRizOu5Pc5ve+mUD1uUaDZ01bMigFAKA57mLiDO3weHsZpF72IusSHQuw2J9B5rjOVvYj1dDp4wj9Lz/JF8LxlLyXp5vwJeWeWIsFn6RJz5b5txYWtf0vc/mtQx7THtD2nl1u33nhfXr+6Nyuh5ooBQCgFAKAUAoBQFSDhkKSNKkUayP9ThAGb7sBc7f0qUhZbqgUB4WJQSwUAtbMQNTbQXPmwoD3QCgFAKAUAoCvxH/Ck/gb+xqPoI5XC/Qn8K/2FUGzwjGpHh8OHYKXsq38mxNv5A1m0i0X4MejKrZsubYN2t58HXwabl5imSHFJlD51ynZswsb+h2q2iUTVQfCKA5DFSnhbMwUtg3JIQbxObnKo/Qx/kTXztvE/Q9/HFe1Uot1lj4vqUfN+q/FEuG4DPJGZXnkhxDdyIjERReQhjGjb9xIub1Vjk1bdP8AA5S12mxT91DGpY1w218UvNp9r0S4Nbl3ipnjOdck0bZJU/Sw8/YjUfet457lz2fFrtItPkWx3CSuL81+q6Z74/xUYeEvbM5IWNPLu2ir+TVnLajOi0r1OVQul3J+SXbMduA4kR9YYqQ4v6rFz0Sf9Lp7BfF9/Nc/dy+a+fwPQWv0zye6eJe666+P/tu7vxrrwNrgXFFxMIkAsblXU7o40ZT7g10hLcrPO1mllpsrxvldp+afTIeY+KmCMCMZppTkhX1Y+T/tXc/apkntXHbOmg0izzbm6hFXJ+n6vpGVPwTEQxiaLESy4hO51dyY5fJQJsntasPHKKtPk+2Gt02bJ7rJjUcb4TS+KPk2+362dBwniCYiJJUPawv7g+QfcHSusZKStHl6nTz0+V4p9r9395Q5j4wYckUQDYiYlYlJ0Hq7eyjX3tWck64XbPq0GjWbdlyuscOZP8kvV/gT8B4OuHQi5eRzmkkO7sfP29B4qwgonLW6yWpndVFcRXgl++zTrZ8YoBQCgFAKAUAoBQCgFAKAUAoBQCgFAKAUAoCvxH/Ck/gb+xqPoI5XC/Qn8K/2FUFhuH9XD4JukJelIjkEKSBZluM2mhYH8VhmkYmF5HcoRNDE5y4Je6zaRTO8o1GxVh96bWLJ+JcqydXMseaENiMsUfS06vSIbLKpSxyuD5Ga+tzUcWVM7HgmEaLDxRMSWSNVJLZtgB9Vhf72FbXCMsnxmKSJGkkYKii5J2FG0lbN4sU8s1CCts57heFbGSri51Kxrrh4j4/9Vh+o+B4FcYx3vc/uPV1OWOjxvTYXcn88v9V6Lx8zp67njHP8WwEsc4xeGUOxXLNETbqKPpIOwddd9wa5Si090T1NLnxZMP0bUOldxl3tfimvJ/gecBg5p51xOJTprGCIYcwYgneRiNM1tBbaoouUt0vDo1mzYdPgeDBLc5fNKq4XUV6efmdFXY8k53GYObDztiMMnVSW3WhzBWzDQSKTpe2hBtsK4uLi7j4nrYs2HUYFgzy2uPyyq1T/AJX4/Yz7wvh00kr4rEAJIUyQxg5hEu5JOxcnf7AUjFt7pd+BnVajFDCtNgdxu5S63P8AReBByTzhHjleM2TEwMUnivsynKWX1QkaV0T8zzGj1JhZ8JNI+Hi60MxzNEGCsj+WW+hDWF651KDbXKZ68cuDWYowzz2TgqUqtOPgnXNrwIU5YbECSbFHLiHy9Mob/DhDdAp8kMcx9b1FjcuZd/kdH7Tjp3HFpleNXuv+e+Hf3cLyNDgHGGZmw2IsuJj3HiRfEi+x8jwa1CdvbLs+XW6OMYrPg5xy/vF/Vf75Nyup5ooBQCgFAKAUAoBQCgFAKAUAoBQCgFAKAUAoCvxH/Ck/gb+xqPoI5XC/Qn8K/wBhVB0PLv8Aw0X8IqIGjVAoDxK4VSSQAASSdh7n2qN0jUU5NJKz824JhcRj8asmKJkw0eZ4+wrE9jlBCn3111/FfLG8kuT9frMun0GjcNOtuSVKXNyXFu3+/wC5+mV9Z+OFAKAUAoBQCgOe4ZhEhx8yRIqLLCkjBRYF+pKC592BF/4RWV2XwOhrRBQHM8/cH62GMkYPWh742X69NSARrqB/MCuOaNxvyPY9i6z3GoUJ/JPiSfXo2eOQ+IzyRumKcGaNgChWzqLXBY7G/sKYpN2ma9tabBjnGenj8Elw7tN+nlR1NdjxRQCgFAKAUAoBQCgFAKAUAoBQCgFAKAUAoD4yggg6g70BAMFH+hf5VNqLZNFGFAVQABsBsKpD1QCgOUmc8RkMam2DjbvYf57A/QD+gW1PnauH/K68D24JezcanL/mkuF9Reb/AKn4eRe5i4r8P0YkZIjJms7KSqKgF7ILXOqgC4GtanLbSXB8+h0v0jfkmnLbXCdNt+r66dnrlrirTdVWZXMbACRFKq4YXBym9iNQdTtTHPdZn2hpI4dkoprcvlbTaa9V35rhG3XU84UAoBQCgMXmpj0ks7oDNErMjWYB2yA39mZT6aa6VmXRUS8J4U0bvLLL1pXVUzZAgCIWKrlBOt3Yk+SdgABVS8w2atUgoBQGHzBwhnZcRAQuJjHafEi7mJvY+PQ1yyRfzR7PS0OrjCLwZuccu/6X9Zeq/FFrgnF1xEZcAqynLIh+pGG6n/vWtQnuVnDV6OWnybXynyn4NeZzcXNjnLMJYijOo+HEbZwjNlzdS9swBzEWt4v5rj719/gexL2TBXicGmk/jtVaV1t8vC7vxrwO2r6T84KAUAoBQCgFAKAUAoBQCgFAKAUAoBQCgFARzTKouxAG359B6mo2kDmOccFjsTHGMDOcKQ4zswBLIdGOUgkFRqNQTt5uJbZStHh2kvgIJJGjT/isQ7lnYneMMf3iN7aKNBXG9z2r72exp8cNHjWpyq5P5I/7P0Xh5s6/C4ZY0VEUKqiwA2ArukkqR5OTJLJNzm7b7KvFOG9UoyuY5IySjgA7ixBB3U+R7CsyjZ302p90pRlHdGXa/Jp+DR74bgmjDZ5XlZmuS2w8WVRoq+wqxi127M6jNHI1tiopKqX+X22XK0fOKAUAoBQFTi2AE8MkLaCRCtxuLjRh7g6j7VHyCHgOOM0Ks+ki3SUejqcrD7XFx7EUXRWaNUgoBQCgOd47w10k+MwwvKBaWPxMg8fxjwfxXGcWviiero9TDJD6LqH8L+WX1H+j8UR8EwIljjaHEyDD5swiAAZSDcxlx3BQ2mX2te1SEdy4fBvWZ3iySjlxr3lVu7T4+ZLq2vH76s6au544oBQCgFAKAUAoBQCgFAKAUAoBQCgFAKAUB5MYuGsLjQG2ovvrSgeqA+KoGwtfU0K232faEMbm7GvFhi6SLG2ZBmdgosWAIzkFVJGgJBANZl0VHHNzS7A3xvSy4Z3jzLFmlkSaVANLiQdqjstmvcWvWb4KTtzZMMVGua5Z2RoWZBlIgZwoQXkv1ABmYi+bQbVNzLR5bmOQRIyYwS9QQ9YgRr0C+ckdQ9iXICBXBIIvfW1Vt+ZDqOW+JlsL1ZnUhWcdTMCGUMQGLL2n0JGhtetRfHJGjcBrRD7QEGIxaIUV3VTI2VATYs1i2UepspP4oDPECQ4lpBKEEyrmjI+pwVRZAb6EhlQ6G9k2trnplNetEFARtMoYKSMzXIHk2tf+Vx/OlgRTK2bKQcpyn2Oht/UUsH2KUMAym4OxFAfMO6lQUtlN7W231/rQrbfZJQh4ilDAMpuDsaA90AoCOadUtmIFyFF/JOw+5pYJKAUB4gmV1DKQVIuCNiKA90AoBQCgFAKAUAoBQH5182KaWSCLqzEzHWGRJkvnKiRsxjmQWso7b9tvNcvVGy20kzyxEGWaJXIWRoyCwL4YnMAqjtOaxsNj+kmquWR9F3gE8r4tTI0hYQzdRWjKpExlhsivlAa6rpqTYX/eqx5IynwaHEkrGGkhByZn6fdbLObXcEDuy/0Hmsxi/wAjTZ64bxjGviYRIpUMsWZSCLhogztl6RsQ5I1kFrWt61tqVErg7euhk+ML6HagMObFYZJzIVfqBBH9DFbKxYWFrbsdazwy8kp47BvZ76f5TeNvFOAP27BYiz2O/wAptb+ulOAVOM8WikgeNA5LCwHTYDce1qoIOGcR+GORzeA7H/S9j/s/+v22dA6kGqQ5PmrgGIxMvUjdEEKK0GZcxaUOJL3uMg+Wi3sdGesNNuzSZf41gJpXhdBlK5M/fa3z4HYXG/bGw9/zVasiZz78sYhI1C3sY4uuofMZGVnzfWwBNiu5AIFvFY2tI1ZrTcKxPwMaIxGIQ3XM/g5lsWGmiP76qNTvWtraJfJnQ8pSkWl78olVLysSFVESEk6dxKs59C3sKzsLuJRwbE5gZEMt2JX55XpsVhAkJBvbtfa5Hp3Grt5JZrcD4MYHDAWzI/U7ibsZAy6E+AWGm21bSSJZz8vL2JyMIkaI69X5obrgzB7C5sOzMLG31Zdtaw0/AqZncUwzwqkUgkaR0th16lmjYzMdMpsboyiy5rBbbG9Y67NfYb55emMgl1zq2HynqnRVkcy6XtqjW2128V0282Zvgm5Z4biIY5wVILKMmd7sXs1yWQkEE5e+ysfI0FSKdBtGXwzlqcsqSowhuGZTIACelIjXVGN7uVbUm9gTroIo+hWyaPgGI6kBkjLur4duqZdESNFV48t9TnDNtrn9qu0lnvjnA8VJinkQtY26bB1ARRHlZCT3atc2Ascw1Fqk4tli6DcuSJZRG0kN42aITG7N0mVmuzakPlY3Otr7jW7SWeOXOBYmKeBnQgJGquTLnUAQBcqtdWv1BqCrA6tcE2BJ7g2qO4roZFAKAUAoBQCgFAKA5/hnNKSDvVkOdhbKxCL1WijLkqMpcr+NdTa9ZUi0W15ghMJn7+mHyX6bXY5goyra7AsbXFNyqxRHLzLAoDNnAuQ14z2EMFOb01I+41GlHNIUyrjub40vlR2AGIuxVlQGBSzDNlOlwRcA7eabuaFFnF8xorBVVmJlWO5BCEl1RrPYglS23mxo5roUWOFcchxBKxMTZQwupAZSSAyk7i4/qPUVVJPoNNGlVIcjj8YgkcFhcMaymqK0V/jo/wBY/rVtEofHR/rH9aWhQ+Oj/WKWhRJiJQo1F76BQLlidlA8k1Qb/L2CeKEK58khdxGDsgPm3/PTSoisocR47JHiDDHEJGPTChpMijMkzklgjH/KtsdxWdzstHjiPH5OhhpoUX518wZtVHRkfSwNyCvtf2pKXFoJclOPm+VUVZMODMwiyhJGZSJI2fMSsRZSOm2gVvGuul3Eo1m445iw7xw3kn2R3yBbKWa7ZWOgU27dT6U3cCjEwnOEgw/UaISSX1XMRYCCKVrdONzvJbUW9SBapupItFnGc4uitIMMGiHUAbrWcsmHacjJksFOXKDmv5tam4UfJucXRir4YaB7lZWazLCZ8pPSCfSLfVe52trU3+g2lnhvMc0kqxvhkRS4RmGILEFoestl6Qv26HUWO160m2yUeeK80vFK8S4fPldY1Odu5mjEp7UjdgAt9QD497Ryp0EjxhubXcg/DWjBgVyZSHVpiFAEZTUKxANyNDe2lqKdlaK687P8u+ENmRJGyuzZY5HZFN1iyluxiQSoAA1N6m/0G0kbnJhcfD/MLBY0zuSwOfuYCIkLZCboHB9d6u8bRh+cJHIthgFzRoxaUhleRWIAQx6gMACSQbG9vFRTvwG09cB5plkaBJoVTqIt5Oo2Uu0Zkyr8vKdLaFg2uxGpqkGi9JzCRjFwwiurP0+oGa4YQmaxGTLbKLfXe52trV3c0SuDerRBQCgFAKAUAoBQCgFAYrctR5sweQAkF1BGWS0jSKG0voznYi40N6y4lsY/gebDLh4nK5XRgxPcMsgkJGlr6G2ltqbeKF8lLHclQy6vJIWIYM5CFiWIbNqnaQQPptcKAbgVNgsuYrlqN4xGWcD51yCLkThg4On+64ttYVVGhZ9/8OJnzGSXKJOoseYZFbOJCbAa3Yeb2ubWvTaLHL/LMOEJMX6QoGVBlUbLdVBP3a50FFGg2bVaIKAUAoDO5hQnDShVLHLoANTqNBUZUV+C8JKnqy2Mp2HiMHwPU+p/G1AbNUhkvicMcV0jl+ICq+o1t3Kpv/7mH5NZtWXmiSXD4cjosq5YgrAEWVfqAsdr9rXHpvvT4ehyRjB4SdDZY3XRSR46ZZQL7jKSw/Jp8LHJ9x8eFEaxSKnTVo0CAfSzEIgsNVuSB+aPb0FZ5fgeDssRhisD2pYDZAtsvkZEAttZR6UqPQ5M8crYUzdYsrKl1yELZbxdIqW3t0zax113tYDNRLbLRwGClcydONm7iz20BQdNrnYGxsfUe1aqLJbLcbYYO1sgZOm5Ow7lKI2bb6QV+1LQ5IXXCzySwFVZwVaQWN7hEym/qFZdvWlJscorQcJwaYiR8qh41i+oALGArKmXYbBvW2u1T4bLyWsdgMIDD1EjBHbFcfpBcKPW2UsAfSrSJbIIeHYJlAWJCspB0F9QC41H0WuT41PvU+HovJew3D8OEBRI8naQVtl7NFNxppVpEtkGF4ThEdJESINtGQRroRprqQCR7DTaolEWz3Lw3CmUzskfURgxe4urBbXJvocun202q1HscmmpvqNRWiH2gFAKAUAoBQCgFAKAUAoBQCgFAKAUAoBQCgFAKAUBncc4WJ4XUZVkIBRyNVdTmjb17XAP4qNWVMxoeVLspl6cinotIpW4Z0fFSMbEbZ51Iv8ApolwLKLcqTrnWNYAsmYMcxFh1zMGyhNWIYra4tlBudqxtZbQHKc5xCyfKVRKHJDm7ATxzfSIxY2QjVm1O9Njst8E/E+CSTY6RhDHlthCJ2v1E6UkkhCDKbk6D6hbN52o02yWU8JyXKW+asGQmHOAbhulM0l8vTUd2Y2Bva2pN9Ciw2i9iOWHs4RIQBK7hL2WUGaKaz2TtuEKHRvpU6jQaadEK2L5SmbuCwDVT0UYqgsJQQGaNhp1Brk1sdF0rO1ls6bh2AaGGJFCF1CK7G4uBYEg2JJAGl/QbVpKkRszuI8t9bFCZxGyAqcrC/0xTJsRbeUH8GlcixJwBulgkIjdsOwvm2/wnjzKSCbjMGG23ilNULKE/JpyqsYhVBAsZSxVWIhnjJ7ADr1VF97L7CjjYTLGD5elGCmgbpq0j5goN0t2djsqLmDZCCcg7Xtra5ii6orfJn4/lSeTKVjw0f72RGIEbCbq2B6d2zWGoyWNzY1nay2j4/KM5EllhHerBQ+kmVnbVjFdRd7gN1O4VdrJZ1PLvDzBh44mtdb/AEkkC7FrAkC4F7bDbYbVuKpEZpVSCgFAKAUAoBQCgFAKAUAoBQCgFAKAUAoBQCgFAKA5fiPFJhjUiR1VOpCGDC91dMQSBqLG8a661i+TVcEPG+ZJIHmC5LJI1y+tkTDwSHtDKbXkNyMxH6WvVlKiJWT818ythlVo8h+U0rBgdVXLoDmXLfNa/cRp2mjkKLXMHG3w7xqqq3W7Irn/ADSyhQbfu5SzG3iM0cqCRj8Q47ienKI2jURwxPnYEtmknljta4GULF/WkrSComm5uIUD5WcibS50KTJChyg3sS/t6XG9Z3ui0WuW+NviJBmK9onVgospKSRgNbM2U2bbMd61F2RqjKxXMmJYwqjw3lmAGS56YWcRlZO45rjwMuoK3/erLkypFk81y2BtCMgBcG4aUmeSDLEM3abx3sc+rqvvV3iiHC8zTqoztAxTubQhpQ+IkiCRjNo6hB+q5ZRYXvUUmWjZ4TxaVnHXMQV1LJluCLSBApLEhi2ZTpbUka7nZg3qoFAKAUAoBQCgFAKAUAoBQCgFAKAUAoBQCgFAKAUAoBQCgFAKAjkw6NqyqTcHVQdVN1P3B29KUDxPg43+uNG7g3coPcNA2o3AG/tQH3EYRHtnRWte2ZQbXFja+1xpSge+mNNB27abaW09NNKA8thkIIKKQwsRlFiNdCPI1P8AM0oEfwEXd8pO/Ruwd2ltdNdNNalIWe4MKifQir/CoHgDx7KB+BVoEWD4bFELJGoubk5Rckagk7kipSBK2FQlSUUlSSpyi6k7kHwT7UpA8/BR3B6aXUlgcguCdyDbQnyaUhZIYF07V020Gljf+4v+KtAkoBQCgFAKAUAoBQCgFAKAUAoD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115616" y="0"/>
            <a:ext cx="7200799" cy="535531"/>
          </a:xfrm>
          <a:prstGeom prst="rect">
            <a:avLst/>
          </a:prstGeom>
          <a:gradFill>
            <a:gsLst>
              <a:gs pos="0">
                <a:srgbClr val="FFC000">
                  <a:lumMod val="44000"/>
                  <a:lumOff val="56000"/>
                  <a:alpha val="95000"/>
                </a:srgbClr>
              </a:gs>
              <a:gs pos="52000">
                <a:schemeClr val="accent1">
                  <a:tint val="44500"/>
                  <a:satMod val="160000"/>
                  <a:alpha val="87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Стандартен </a:t>
            </a: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 във Физиката на Елементарните </a:t>
            </a: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Частици - </a:t>
            </a:r>
            <a:r>
              <a:rPr lang="en-GB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>
              <a:lnSpc>
                <a:spcPct val="80000"/>
              </a:lnSpc>
            </a:pPr>
            <a:r>
              <a:rPr lang="en-GB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Симетрията </a:t>
            </a: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като обединяващ принцип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26496"/>
            <a:ext cx="5148064" cy="4247317"/>
          </a:xfrm>
          <a:prstGeom prst="rect">
            <a:avLst/>
          </a:prstGeom>
          <a:gradFill>
            <a:gsLst>
              <a:gs pos="0">
                <a:srgbClr val="FFC000">
                  <a:lumMod val="44000"/>
                  <a:lumOff val="56000"/>
                  <a:alpha val="95000"/>
                </a:srgbClr>
              </a:gs>
              <a:gs pos="52000">
                <a:schemeClr val="accent1">
                  <a:tint val="44500"/>
                  <a:satMod val="160000"/>
                  <a:alpha val="87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Buxton Sketch" panose="03080500000500000004" pitchFamily="66" charset="0"/>
              </a:rPr>
              <a:t>Симетрията е водещ принцип във физиката на елементарните частици – през 1918 г. беше показана връзката на всяка симетрия със закон за запазване </a:t>
            </a:r>
            <a:r>
              <a:rPr lang="en-GB" dirty="0" smtClean="0">
                <a:latin typeface="Buxton Sketch" panose="03080500000500000004" pitchFamily="66" charset="0"/>
              </a:rPr>
              <a:t>(</a:t>
            </a:r>
            <a:r>
              <a:rPr lang="en-GB" dirty="0" err="1" smtClean="0">
                <a:latin typeface="Buxton Sketch" panose="03080500000500000004" pitchFamily="66" charset="0"/>
              </a:rPr>
              <a:t>E.Noether</a:t>
            </a:r>
            <a:r>
              <a:rPr lang="en-GB" dirty="0" smtClean="0">
                <a:latin typeface="Buxton Sketch" panose="03080500000500000004" pitchFamily="66" charset="0"/>
              </a:rPr>
              <a:t>)</a:t>
            </a:r>
            <a:r>
              <a:rPr lang="bg-BG" dirty="0" smtClean="0">
                <a:latin typeface="Buxton Sketch" panose="03080500000500000004" pitchFamily="66" charset="0"/>
              </a:rPr>
              <a:t>.</a:t>
            </a:r>
            <a:endParaRPr lang="en-GB" dirty="0" smtClean="0">
              <a:latin typeface="Buxton Sketch" panose="03080500000500000004" pitchFamily="66" charset="0"/>
            </a:endParaRPr>
          </a:p>
          <a:p>
            <a:r>
              <a:rPr lang="bg-BG" dirty="0" smtClean="0">
                <a:latin typeface="Buxton Sketch" panose="03080500000500000004" pitchFamily="66" charset="0"/>
              </a:rPr>
              <a:t>Глобални  симетрии:</a:t>
            </a:r>
          </a:p>
          <a:p>
            <a:pPr marL="285750" indent="-285750">
              <a:buFontTx/>
              <a:buChar char="-"/>
            </a:pPr>
            <a:r>
              <a:rPr lang="bg-BG" dirty="0" smtClean="0">
                <a:latin typeface="Buxton Sketch" panose="03080500000500000004" pitchFamily="66" charset="0"/>
              </a:rPr>
              <a:t>Транслация във  времето – Запазване на енергията</a:t>
            </a:r>
          </a:p>
          <a:p>
            <a:pPr marL="285750" indent="-285750">
              <a:buFontTx/>
              <a:buChar char="-"/>
            </a:pPr>
            <a:r>
              <a:rPr lang="bg-BG" dirty="0" smtClean="0">
                <a:latin typeface="Buxton Sketch" panose="03080500000500000004" pitchFamily="66" charset="0"/>
              </a:rPr>
              <a:t>Транслация в пространството – Запазване на  момент на количеството на движение</a:t>
            </a:r>
          </a:p>
          <a:p>
            <a:pPr marL="285750" indent="-285750">
              <a:buFontTx/>
              <a:buChar char="-"/>
            </a:pPr>
            <a:r>
              <a:rPr lang="bg-BG" dirty="0" smtClean="0">
                <a:latin typeface="Buxton Sketch" panose="03080500000500000004" pitchFamily="66" charset="0"/>
              </a:rPr>
              <a:t>Ротация в пространството – Запазване на Ъгловия момент</a:t>
            </a:r>
          </a:p>
          <a:p>
            <a:r>
              <a:rPr lang="bg-BG" dirty="0" smtClean="0">
                <a:latin typeface="Buxton Sketch" panose="03080500000500000004" pitchFamily="66" charset="0"/>
              </a:rPr>
              <a:t>Дискретни симетрии:</a:t>
            </a:r>
          </a:p>
          <a:p>
            <a:r>
              <a:rPr lang="bg-BG" dirty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-    Координати – „Р“ -  запазване на пространствена четност</a:t>
            </a:r>
          </a:p>
          <a:p>
            <a:r>
              <a:rPr lang="bg-BG" dirty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-    Заряд – „С“ - запазване на зарядова четност</a:t>
            </a:r>
          </a:p>
          <a:p>
            <a:r>
              <a:rPr lang="bg-BG" dirty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-    Време – „Т“ – запазване на временна четност </a:t>
            </a:r>
          </a:p>
        </p:txBody>
      </p:sp>
      <p:pic>
        <p:nvPicPr>
          <p:cNvPr id="2057" name="Picture 9" descr="http://www.nature.com/nature/journal/v424/n6949/images/424631a-f1.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725144"/>
            <a:ext cx="165735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http://quantum-bits.org/wp-content/uploads/2010/05/noeth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415" y="476672"/>
            <a:ext cx="3977585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http://gfif.udea.edu.co/emmynoether/sheafig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750154"/>
            <a:ext cx="916913" cy="141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17" descr="http://upload.wikimedia.org/wikipedia/commons/8/89/Beta_Negative_Decay.sv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AutoShape 19" descr="http://upload.wikimedia.org/wikipedia/commons/8/89/Beta_Negative_Decay.sv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AutoShape 21" descr="http://upload.wikimedia.org/wikipedia/commons/8/89/Beta_Negative_Decay.sv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AutoShape 23" descr="http://upload.wikimedia.org/wikipedia/commons/8/89/Beta_Negative_Decay.sv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AutoShape 25" descr="http://upload.wikimedia.org/wikipedia/commons/8/89/Beta_Negative_Decay.sv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750154"/>
            <a:ext cx="1016104" cy="159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5148064" y="2852936"/>
            <a:ext cx="720080" cy="294134"/>
          </a:xfrm>
          <a:prstGeom prst="straightConnector1">
            <a:avLst/>
          </a:prstGeom>
          <a:ln w="508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148064" y="2852936"/>
            <a:ext cx="2520280" cy="0"/>
          </a:xfrm>
          <a:prstGeom prst="straightConnector1">
            <a:avLst/>
          </a:prstGeom>
          <a:ln w="349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5148064" y="2060848"/>
            <a:ext cx="432048" cy="144016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4</a:t>
            </a:fld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1610543" y="5157192"/>
            <a:ext cx="2745433" cy="1433623"/>
          </a:xfrm>
          <a:prstGeom prst="ellipse">
            <a:avLst/>
          </a:prstGeom>
          <a:solidFill>
            <a:srgbClr val="FFFF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1820676" y="5458504"/>
            <a:ext cx="23251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200" b="1" dirty="0" smtClean="0">
                <a:latin typeface="Buxton Sketch" panose="03080500000500000004" pitchFamily="66" charset="0"/>
              </a:rPr>
              <a:t>Нарушение на симетриите – </a:t>
            </a:r>
            <a:r>
              <a:rPr lang="en-GB" sz="1200" b="1" dirty="0" smtClean="0">
                <a:latin typeface="Buxton Sketch" panose="03080500000500000004" pitchFamily="66" charset="0"/>
              </a:rPr>
              <a:t>CPT </a:t>
            </a:r>
            <a:r>
              <a:rPr lang="bg-BG" sz="1200" b="1" dirty="0" smtClean="0">
                <a:latin typeface="Buxton Sketch" panose="03080500000500000004" pitchFamily="66" charset="0"/>
              </a:rPr>
              <a:t>симетрията се запазва, но </a:t>
            </a:r>
            <a:r>
              <a:rPr lang="en-GB" sz="1200" b="1" dirty="0" smtClean="0">
                <a:latin typeface="Buxton Sketch" panose="03080500000500000004" pitchFamily="66" charset="0"/>
              </a:rPr>
              <a:t>CP, P </a:t>
            </a:r>
            <a:r>
              <a:rPr lang="bg-BG" sz="1200" b="1" dirty="0" smtClean="0">
                <a:latin typeface="Buxton Sketch" panose="03080500000500000004" pitchFamily="66" charset="0"/>
              </a:rPr>
              <a:t>и</a:t>
            </a:r>
            <a:r>
              <a:rPr lang="en-GB" sz="1200" b="1" dirty="0" smtClean="0">
                <a:latin typeface="Buxton Sketch" panose="03080500000500000004" pitchFamily="66" charset="0"/>
              </a:rPr>
              <a:t> T</a:t>
            </a:r>
            <a:r>
              <a:rPr lang="bg-BG" sz="1200" b="1" dirty="0" smtClean="0">
                <a:latin typeface="Buxton Sketch" panose="03080500000500000004" pitchFamily="66" charset="0"/>
              </a:rPr>
              <a:t> се нарушават в слабите взаимодействия</a:t>
            </a:r>
            <a:endParaRPr lang="en-GB" sz="1200" b="1" dirty="0">
              <a:latin typeface="Buxton Sketch" panose="03080500000500000004" pitchFamily="66" charset="0"/>
            </a:endParaRPr>
          </a:p>
        </p:txBody>
      </p:sp>
      <p:cxnSp>
        <p:nvCxnSpPr>
          <p:cNvPr id="10" name="Straight Arrow Connector 9"/>
          <p:cNvCxnSpPr>
            <a:stCxn id="2057" idx="1"/>
          </p:cNvCxnSpPr>
          <p:nvPr/>
        </p:nvCxnSpPr>
        <p:spPr>
          <a:xfrm flipH="1">
            <a:off x="4355976" y="5549057"/>
            <a:ext cx="1368152" cy="184199"/>
          </a:xfrm>
          <a:prstGeom prst="straightConnector1">
            <a:avLst/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534150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335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15616" y="0"/>
            <a:ext cx="7200799" cy="535531"/>
          </a:xfrm>
          <a:prstGeom prst="rect">
            <a:avLst/>
          </a:prstGeom>
          <a:gradFill>
            <a:gsLst>
              <a:gs pos="0">
                <a:srgbClr val="FFC000">
                  <a:lumMod val="44000"/>
                  <a:lumOff val="56000"/>
                  <a:alpha val="95000"/>
                </a:srgbClr>
              </a:gs>
              <a:gs pos="52000">
                <a:schemeClr val="accent1">
                  <a:tint val="44500"/>
                  <a:satMod val="160000"/>
                  <a:alpha val="87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Стандартен </a:t>
            </a: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 във Физиката на Елементарните </a:t>
            </a: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Частици - </a:t>
            </a:r>
            <a:r>
              <a:rPr lang="en-GB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>
              <a:lnSpc>
                <a:spcPct val="80000"/>
              </a:lnSpc>
            </a:pPr>
            <a:r>
              <a:rPr lang="en-GB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bg-BG" alt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Симетрията </a:t>
            </a:r>
            <a:r>
              <a:rPr lang="bg-BG" alt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като обединяващ принцип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039469"/>
              </p:ext>
            </p:extLst>
          </p:nvPr>
        </p:nvGraphicFramePr>
        <p:xfrm>
          <a:off x="4247649" y="581003"/>
          <a:ext cx="4812011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003"/>
                <a:gridCol w="1677318"/>
                <a:gridCol w="1080120"/>
                <a:gridCol w="851570"/>
              </a:tblGrid>
              <a:tr h="370840">
                <a:tc>
                  <a:txBody>
                    <a:bodyPr/>
                    <a:lstStyle/>
                    <a:p>
                      <a:r>
                        <a:rPr lang="bg-BG" sz="1600" dirty="0" smtClean="0"/>
                        <a:t>Симетрия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dirty="0" smtClean="0"/>
                        <a:t>Взаимодействие</a:t>
                      </a:r>
                      <a:r>
                        <a:rPr lang="bg-BG" sz="1600" baseline="0" dirty="0" smtClean="0"/>
                        <a:t> /сила/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/>
                        <a:t>Ел. частица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/>
                        <a:t>Маса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U(1)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400" b="1" dirty="0" smtClean="0"/>
                        <a:t>Електромагнитно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400" b="1" dirty="0" smtClean="0"/>
                        <a:t>Фотон</a:t>
                      </a:r>
                      <a:r>
                        <a:rPr lang="bg-BG" sz="1400" dirty="0" smtClean="0"/>
                        <a:t> 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dirty="0" smtClean="0"/>
                        <a:t> </a:t>
                      </a:r>
                      <a:r>
                        <a:rPr lang="el-GR" dirty="0" smtClean="0"/>
                        <a:t>γ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SU(</a:t>
                      </a:r>
                      <a:r>
                        <a:rPr lang="bg-BG" dirty="0" smtClean="0"/>
                        <a:t>3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400" b="1" dirty="0" smtClean="0"/>
                        <a:t>Силно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400" b="1" dirty="0" smtClean="0"/>
                        <a:t>Глуон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dirty="0" smtClean="0"/>
                        <a:t> </a:t>
                      </a:r>
                      <a:r>
                        <a:rPr lang="bg-BG" dirty="0" smtClean="0"/>
                        <a:t> </a:t>
                      </a:r>
                      <a:r>
                        <a:rPr lang="en-GB" dirty="0" smtClean="0"/>
                        <a:t>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SU(</a:t>
                      </a:r>
                      <a:r>
                        <a:rPr lang="bg-BG" dirty="0" smtClean="0"/>
                        <a:t>2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400" b="1" dirty="0" smtClean="0"/>
                        <a:t>Слабо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/>
                        <a:t> </a:t>
                      </a:r>
                      <a:r>
                        <a:rPr lang="en-GB" sz="1400" b="1" dirty="0" smtClean="0"/>
                        <a:t>W,</a:t>
                      </a:r>
                      <a:r>
                        <a:rPr lang="en-GB" sz="1400" b="1" baseline="0" dirty="0" smtClean="0"/>
                        <a:t> Z  </a:t>
                      </a:r>
                      <a:r>
                        <a:rPr lang="bg-BG" sz="1400" b="1" dirty="0" smtClean="0"/>
                        <a:t>бозони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80,</a:t>
                      </a:r>
                      <a:r>
                        <a:rPr lang="en-GB" baseline="0" dirty="0" smtClean="0"/>
                        <a:t> 91</a:t>
                      </a:r>
                    </a:p>
                    <a:p>
                      <a:r>
                        <a:rPr lang="en-GB" dirty="0" err="1" smtClean="0"/>
                        <a:t>GeV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7855374" y="2588336"/>
            <a:ext cx="1278142" cy="936104"/>
          </a:xfrm>
          <a:prstGeom prst="ellipse">
            <a:avLst/>
          </a:prstGeom>
          <a:gradFill>
            <a:gsLst>
              <a:gs pos="0">
                <a:srgbClr val="FFC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973183" y="2640890"/>
            <a:ext cx="1160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Buxton Sketch" panose="03080500000500000004" pitchFamily="66" charset="0"/>
              </a:rPr>
              <a:t>1 </a:t>
            </a:r>
            <a:r>
              <a:rPr lang="bg-BG" sz="1600" dirty="0" smtClean="0">
                <a:latin typeface="Buxton Sketch" panose="03080500000500000004" pitchFamily="66" charset="0"/>
              </a:rPr>
              <a:t>протон  =</a:t>
            </a:r>
            <a:endParaRPr lang="en-GB" sz="1600" dirty="0" smtClean="0">
              <a:latin typeface="Buxton Sketch" panose="03080500000500000004" pitchFamily="66" charset="0"/>
            </a:endParaRPr>
          </a:p>
          <a:p>
            <a:r>
              <a:rPr lang="bg-BG" sz="1600" dirty="0" smtClean="0">
                <a:latin typeface="Buxton Sketch" panose="03080500000500000004" pitchFamily="66" charset="0"/>
              </a:rPr>
              <a:t> 1 </a:t>
            </a:r>
            <a:r>
              <a:rPr lang="en-GB" sz="1600" dirty="0" err="1" smtClean="0">
                <a:latin typeface="Buxton Sketch" panose="03080500000500000004" pitchFamily="66" charset="0"/>
              </a:rPr>
              <a:t>GeV</a:t>
            </a:r>
            <a:endParaRPr lang="en-GB" sz="1600" dirty="0" smtClean="0">
              <a:latin typeface="Buxton Sketch" panose="03080500000500000004" pitchFamily="66" charset="0"/>
            </a:endParaRPr>
          </a:p>
          <a:p>
            <a:r>
              <a:rPr lang="en-GB" sz="1600" dirty="0" smtClean="0">
                <a:latin typeface="Buxton Sketch" panose="03080500000500000004" pitchFamily="66" charset="0"/>
              </a:rPr>
              <a:t>E=mc</a:t>
            </a:r>
            <a:r>
              <a:rPr lang="en-GB" sz="1600" baseline="30000" dirty="0" smtClean="0">
                <a:latin typeface="Buxton Sketch" panose="03080500000500000004" pitchFamily="66" charset="0"/>
              </a:rPr>
              <a:t>2</a:t>
            </a:r>
            <a:endParaRPr lang="bg-BG" sz="1600" dirty="0" smtClean="0">
              <a:latin typeface="Buxton Sketch" panose="03080500000500000004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56410"/>
            <a:ext cx="1944216" cy="4261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681" y="4815036"/>
            <a:ext cx="628535" cy="836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6658" y="561953"/>
            <a:ext cx="4175302" cy="2308324"/>
          </a:xfrm>
          <a:prstGeom prst="rect">
            <a:avLst/>
          </a:prstGeom>
          <a:gradFill>
            <a:gsLst>
              <a:gs pos="0">
                <a:srgbClr val="FFC000">
                  <a:lumMod val="44000"/>
                  <a:lumOff val="56000"/>
                  <a:alpha val="95000"/>
                </a:srgbClr>
              </a:gs>
              <a:gs pos="52000">
                <a:schemeClr val="accent1">
                  <a:tint val="44500"/>
                  <a:satMod val="160000"/>
                  <a:alpha val="87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bg-BG" dirty="0">
                <a:latin typeface="Buxton Sketch" panose="03080500000500000004" pitchFamily="66" charset="0"/>
              </a:rPr>
              <a:t>С</a:t>
            </a:r>
            <a:r>
              <a:rPr lang="bg-BG" dirty="0" smtClean="0">
                <a:latin typeface="Buxton Sketch" panose="03080500000500000004" pitchFamily="66" charset="0"/>
              </a:rPr>
              <a:t>иметрии</a:t>
            </a:r>
          </a:p>
          <a:p>
            <a:r>
              <a:rPr lang="bg-BG" dirty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-     Глобални</a:t>
            </a:r>
            <a:r>
              <a:rPr lang="en-GB" dirty="0" smtClean="0">
                <a:latin typeface="Buxton Sketch" panose="03080500000500000004" pitchFamily="66" charset="0"/>
              </a:rPr>
              <a:t> – </a:t>
            </a:r>
            <a:r>
              <a:rPr lang="bg-BG" dirty="0" smtClean="0">
                <a:latin typeface="Buxton Sketch" panose="03080500000500000004" pitchFamily="66" charset="0"/>
              </a:rPr>
              <a:t>транслации и ротации в</a:t>
            </a:r>
          </a:p>
          <a:p>
            <a:r>
              <a:rPr lang="bg-BG" dirty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       простронството и времето</a:t>
            </a:r>
          </a:p>
          <a:p>
            <a:r>
              <a:rPr lang="bg-BG" dirty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-     </a:t>
            </a:r>
            <a:r>
              <a:rPr lang="en-GB" dirty="0" smtClean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Дискретни – </a:t>
            </a:r>
            <a:r>
              <a:rPr lang="en-GB" dirty="0" smtClean="0">
                <a:latin typeface="Buxton Sketch" panose="03080500000500000004" pitchFamily="66" charset="0"/>
              </a:rPr>
              <a:t>C,P,T</a:t>
            </a:r>
            <a:endParaRPr lang="bg-BG" dirty="0" smtClean="0">
              <a:latin typeface="Buxton Sketch" panose="03080500000500000004" pitchFamily="66" charset="0"/>
            </a:endParaRPr>
          </a:p>
          <a:p>
            <a:r>
              <a:rPr lang="bg-BG" dirty="0" smtClean="0">
                <a:latin typeface="Buxton Sketch" panose="03080500000500000004" pitchFamily="66" charset="0"/>
              </a:rPr>
              <a:t> -      Вътрешни – симетрия на </a:t>
            </a:r>
          </a:p>
          <a:p>
            <a:r>
              <a:rPr lang="bg-BG" dirty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       Стандартния Модел</a:t>
            </a:r>
          </a:p>
          <a:p>
            <a:r>
              <a:rPr lang="bg-BG" dirty="0">
                <a:latin typeface="Buxton Sketch" panose="03080500000500000004" pitchFamily="66" charset="0"/>
              </a:rPr>
              <a:t> </a:t>
            </a:r>
            <a:r>
              <a:rPr lang="bg-BG" dirty="0" smtClean="0">
                <a:latin typeface="Buxton Sketch" panose="03080500000500000004" pitchFamily="66" charset="0"/>
              </a:rPr>
              <a:t>        </a:t>
            </a:r>
            <a:r>
              <a:rPr lang="es-ES" b="1" i="1" dirty="0"/>
              <a:t>SU(3) </a:t>
            </a:r>
            <a:r>
              <a:rPr lang="es-ES" i="1" dirty="0"/>
              <a:t>x </a:t>
            </a:r>
            <a:r>
              <a:rPr lang="es-ES" b="1" i="1" dirty="0"/>
              <a:t>SU(2) </a:t>
            </a:r>
            <a:r>
              <a:rPr lang="es-ES" i="1" dirty="0"/>
              <a:t>x </a:t>
            </a:r>
            <a:r>
              <a:rPr lang="es-ES" b="1" i="1" dirty="0"/>
              <a:t>U(1)</a:t>
            </a:r>
            <a:r>
              <a:rPr lang="bg-BG" b="1" i="1" dirty="0"/>
              <a:t> </a:t>
            </a:r>
            <a:endParaRPr lang="en-GB" dirty="0"/>
          </a:p>
          <a:p>
            <a:endParaRPr lang="bg-BG" dirty="0" smtClean="0">
              <a:latin typeface="Buxton Sketch" panose="03080500000500000004" pitchFamily="66" charset="0"/>
            </a:endParaRPr>
          </a:p>
        </p:txBody>
      </p:sp>
      <p:pic>
        <p:nvPicPr>
          <p:cNvPr id="2054" name="Picture 6" descr="http://upload.wikimedia.org/wikipedia/en/4/44/Muon-Electron-Deca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048453"/>
            <a:ext cx="209550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upload.wikimedia.org/wikipedia/en/archive/b/be/20061129234315!Tau-decays.pn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005" y="3471887"/>
            <a:ext cx="2592287" cy="1368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442537" y="6201553"/>
            <a:ext cx="2610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 2.1969811±0.0000022 µs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68139" y="4771497"/>
            <a:ext cx="1202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2.9×10</a:t>
            </a:r>
            <a:r>
              <a:rPr lang="en-GB" baseline="30000" dirty="0"/>
              <a:t>−13</a:t>
            </a:r>
            <a:r>
              <a:rPr lang="en-GB" dirty="0"/>
              <a:t> 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285588" y="6159188"/>
            <a:ext cx="1027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5×10</a:t>
            </a:r>
            <a:r>
              <a:rPr lang="en-GB" baseline="30000" dirty="0"/>
              <a:t>−25</a:t>
            </a:r>
            <a:r>
              <a:rPr lang="en-GB" dirty="0"/>
              <a:t> s</a:t>
            </a:r>
          </a:p>
        </p:txBody>
      </p:sp>
      <p:pic>
        <p:nvPicPr>
          <p:cNvPr id="2058" name="Picture 10" descr="http://www.quantumdiaries.org/wp-content/uploads/2012/08/feynman_t_decay_ljetsqq_pink-300x179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050" y="4840405"/>
            <a:ext cx="2286324" cy="136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95292" y="2723555"/>
            <a:ext cx="3045571" cy="2308324"/>
          </a:xfrm>
          <a:prstGeom prst="rect">
            <a:avLst/>
          </a:prstGeom>
          <a:solidFill>
            <a:schemeClr val="accent1">
              <a:alpha val="34000"/>
            </a:schemeClr>
          </a:solidFill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Buxton Sketch" panose="03080500000500000004" pitchFamily="66" charset="0"/>
              </a:rPr>
              <a:t>Тежките частици се разпадат на по-леки и в детекторите на елементарни частици се наблюдават крайните продукти. Мюонът може да бъде регистриран директно поради по-дълго време на живот.</a:t>
            </a:r>
            <a:endParaRPr lang="en-GB" dirty="0">
              <a:latin typeface="Buxton Sketch" panose="03080500000500000004" pitchFamily="66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627784" y="3717032"/>
            <a:ext cx="2167508" cy="160685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131840" y="4771497"/>
            <a:ext cx="1663452" cy="756084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940152" y="5039766"/>
            <a:ext cx="0" cy="290965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5</a:t>
            </a:fld>
            <a:endParaRPr lang="en-GB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6570885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0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2735" y="0"/>
            <a:ext cx="5588180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bg-BG" sz="2000" dirty="0" smtClean="0">
                <a:solidFill>
                  <a:schemeClr val="bg1"/>
                </a:solidFill>
              </a:rPr>
              <a:t>Сила на взаимодействието - </a:t>
            </a:r>
            <a:r>
              <a:rPr lang="en-US" sz="2000" dirty="0" smtClean="0">
                <a:solidFill>
                  <a:schemeClr val="bg1"/>
                </a:solidFill>
              </a:rPr>
              <a:t>Force Strengths: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48680"/>
            <a:ext cx="3851920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bg-BG" sz="1400" i="1" dirty="0" smtClean="0">
                <a:solidFill>
                  <a:schemeClr val="bg1"/>
                </a:solidFill>
              </a:rPr>
              <a:t>Числена оценка чрез константите на взаимодействие </a:t>
            </a:r>
            <a:r>
              <a:rPr lang="en-US" sz="1400" i="1" dirty="0" smtClean="0">
                <a:solidFill>
                  <a:schemeClr val="bg1"/>
                </a:solidFill>
              </a:rPr>
              <a:t>“</a:t>
            </a:r>
            <a:r>
              <a:rPr lang="en-US" sz="1400" b="1" i="1" dirty="0" smtClean="0">
                <a:solidFill>
                  <a:schemeClr val="bg1"/>
                </a:solidFill>
              </a:rPr>
              <a:t>coupling constants</a:t>
            </a:r>
            <a:r>
              <a:rPr lang="en-US" sz="1400" i="1" dirty="0" smtClean="0">
                <a:solidFill>
                  <a:schemeClr val="bg1"/>
                </a:solidFill>
              </a:rPr>
              <a:t>” </a:t>
            </a:r>
            <a:r>
              <a:rPr lang="en-US" sz="1400" i="1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a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349946"/>
              </p:ext>
            </p:extLst>
          </p:nvPr>
        </p:nvGraphicFramePr>
        <p:xfrm>
          <a:off x="2229272" y="1700808"/>
          <a:ext cx="1656184" cy="1968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quation" r:id="rId3" imgW="1092200" imgH="1295400" progId="Equation.3">
                  <p:embed/>
                </p:oleObj>
              </mc:Choice>
              <mc:Fallback>
                <p:oleObj name="Equation" r:id="rId3" imgW="1092200" imgH="1295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29272" y="1700808"/>
                        <a:ext cx="1656184" cy="1968111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1240429"/>
            <a:ext cx="2195736" cy="261610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sz="2400" dirty="0" smtClean="0">
                <a:solidFill>
                  <a:srgbClr val="FFFFFF"/>
                </a:solidFill>
              </a:rPr>
              <a:t> </a:t>
            </a:r>
            <a:r>
              <a:rPr lang="bg-BG" sz="1400" b="1" i="1" dirty="0" smtClean="0">
                <a:solidFill>
                  <a:schemeClr val="bg1"/>
                </a:solidFill>
              </a:rPr>
              <a:t>Пример:</a:t>
            </a:r>
          </a:p>
          <a:p>
            <a:pPr defTabSz="457200"/>
            <a:r>
              <a:rPr lang="en-US" sz="1400" i="1" dirty="0" smtClean="0">
                <a:solidFill>
                  <a:schemeClr val="bg1"/>
                </a:solidFill>
              </a:rPr>
              <a:t> </a:t>
            </a:r>
            <a:r>
              <a:rPr lang="bg-BG" sz="1400" i="1" dirty="0">
                <a:solidFill>
                  <a:schemeClr val="bg1"/>
                </a:solidFill>
              </a:rPr>
              <a:t>Е</a:t>
            </a:r>
            <a:r>
              <a:rPr lang="bg-BG" sz="1400" i="1" dirty="0" smtClean="0">
                <a:solidFill>
                  <a:schemeClr val="bg1"/>
                </a:solidFill>
              </a:rPr>
              <a:t>лектромагнитно </a:t>
            </a:r>
          </a:p>
          <a:p>
            <a:pPr defTabSz="457200"/>
            <a:r>
              <a:rPr lang="bg-BG" sz="1400" i="1" dirty="0" smtClean="0">
                <a:solidFill>
                  <a:schemeClr val="bg1"/>
                </a:solidFill>
              </a:rPr>
              <a:t>взимодействие</a:t>
            </a:r>
            <a:r>
              <a:rPr lang="en-US" sz="1400" i="1" dirty="0" smtClean="0">
                <a:solidFill>
                  <a:schemeClr val="bg1"/>
                </a:solidFill>
              </a:rPr>
              <a:t>:</a:t>
            </a:r>
          </a:p>
          <a:p>
            <a:pPr defTabSz="457200"/>
            <a:endParaRPr lang="en-US" sz="1400" i="1" dirty="0">
              <a:solidFill>
                <a:schemeClr val="bg1"/>
              </a:solidFill>
            </a:endParaRPr>
          </a:p>
          <a:p>
            <a:pPr defTabSz="457200"/>
            <a:r>
              <a:rPr lang="bg-BG" sz="1400" i="1" dirty="0" smtClean="0">
                <a:solidFill>
                  <a:schemeClr val="bg1"/>
                </a:solidFill>
              </a:rPr>
              <a:t>Дефиниция на </a:t>
            </a:r>
          </a:p>
          <a:p>
            <a:pPr defTabSz="457200"/>
            <a:r>
              <a:rPr lang="bg-BG" sz="1400" i="1" dirty="0" smtClean="0">
                <a:solidFill>
                  <a:schemeClr val="bg1"/>
                </a:solidFill>
              </a:rPr>
              <a:t>константата на </a:t>
            </a:r>
          </a:p>
          <a:p>
            <a:pPr defTabSz="457200"/>
            <a:r>
              <a:rPr lang="bg-BG" sz="1400" i="1" dirty="0" smtClean="0">
                <a:solidFill>
                  <a:schemeClr val="bg1"/>
                </a:solidFill>
              </a:rPr>
              <a:t>взаимодействие</a:t>
            </a:r>
            <a:r>
              <a:rPr lang="en-US" sz="1400" i="1" dirty="0" smtClean="0">
                <a:solidFill>
                  <a:schemeClr val="bg1"/>
                </a:solidFill>
              </a:rPr>
              <a:t>:</a:t>
            </a:r>
          </a:p>
          <a:p>
            <a:pPr defTabSz="457200"/>
            <a:endParaRPr lang="en-US" sz="1400" i="1" dirty="0" smtClean="0">
              <a:solidFill>
                <a:schemeClr val="bg1"/>
              </a:solidFill>
            </a:endParaRPr>
          </a:p>
          <a:p>
            <a:pPr defTabSz="457200"/>
            <a:r>
              <a:rPr lang="bg-BG" sz="1400" i="1" dirty="0" smtClean="0">
                <a:solidFill>
                  <a:schemeClr val="bg1"/>
                </a:solidFill>
              </a:rPr>
              <a:t>Сила на електромагнитното </a:t>
            </a:r>
          </a:p>
          <a:p>
            <a:pPr defTabSz="457200"/>
            <a:r>
              <a:rPr lang="bg-BG" sz="1400" i="1" dirty="0" smtClean="0">
                <a:solidFill>
                  <a:schemeClr val="bg1"/>
                </a:solidFill>
              </a:rPr>
              <a:t>взаимодействие:</a:t>
            </a:r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549" y="4795897"/>
            <a:ext cx="3950387" cy="206210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bg-BG" sz="1600" dirty="0" smtClean="0">
                <a:solidFill>
                  <a:schemeClr val="bg1"/>
                </a:solidFill>
              </a:rPr>
              <a:t>Сравнение чрез константите на взаимодействие</a:t>
            </a:r>
          </a:p>
          <a:p>
            <a:pPr defTabSz="457200"/>
            <a:r>
              <a:rPr lang="en-US" sz="1600" dirty="0" smtClean="0">
                <a:solidFill>
                  <a:schemeClr val="bg1"/>
                </a:solidFill>
              </a:rPr>
              <a:t>  “</a:t>
            </a:r>
            <a:r>
              <a:rPr lang="en-US" sz="1600" b="1" dirty="0" smtClean="0">
                <a:solidFill>
                  <a:schemeClr val="bg1"/>
                </a:solidFill>
              </a:rPr>
              <a:t>coupling constants</a:t>
            </a:r>
            <a:r>
              <a:rPr lang="en-US" sz="1600" dirty="0" smtClean="0">
                <a:solidFill>
                  <a:schemeClr val="bg1"/>
                </a:solidFill>
              </a:rPr>
              <a:t>”</a:t>
            </a:r>
          </a:p>
          <a:p>
            <a:pPr defTabSz="457200"/>
            <a:endParaRPr lang="en-US" sz="1600" dirty="0" smtClean="0">
              <a:solidFill>
                <a:schemeClr val="bg1"/>
              </a:solidFill>
            </a:endParaRPr>
          </a:p>
          <a:p>
            <a:pPr defTabSz="457200"/>
            <a:r>
              <a:rPr lang="bg-BG" sz="1600" b="1" i="1" dirty="0" smtClean="0">
                <a:solidFill>
                  <a:schemeClr val="bg1"/>
                </a:solidFill>
                <a:cs typeface="Symbol" charset="2"/>
              </a:rPr>
              <a:t>Силно </a:t>
            </a:r>
            <a:r>
              <a:rPr lang="en-US" sz="1600" b="1" i="1" dirty="0" smtClean="0">
                <a:solidFill>
                  <a:schemeClr val="bg1"/>
                </a:solidFill>
                <a:cs typeface="Symbol" charset="2"/>
              </a:rPr>
              <a:t>:</a:t>
            </a:r>
            <a:r>
              <a:rPr lang="en-US" sz="1600" dirty="0" smtClean="0">
                <a:solidFill>
                  <a:schemeClr val="bg1"/>
                </a:solidFill>
                <a:cs typeface="Symbol" charset="2"/>
              </a:rPr>
              <a:t>  </a:t>
            </a:r>
            <a:r>
              <a:rPr lang="en-US" sz="16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                 </a:t>
            </a:r>
            <a:r>
              <a:rPr lang="bg-BG" sz="16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       </a:t>
            </a:r>
            <a:r>
              <a:rPr lang="en-US" sz="1600" b="1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a</a:t>
            </a:r>
            <a:r>
              <a:rPr lang="en-US" sz="1600" b="1" baseline="-25000" dirty="0" smtClean="0">
                <a:solidFill>
                  <a:schemeClr val="bg1"/>
                </a:solidFill>
              </a:rPr>
              <a:t>s</a:t>
            </a:r>
            <a:r>
              <a:rPr lang="en-US" sz="1600" b="1" dirty="0" smtClean="0">
                <a:solidFill>
                  <a:schemeClr val="bg1"/>
                </a:solidFill>
              </a:rPr>
              <a:t> ~ 1</a:t>
            </a:r>
          </a:p>
          <a:p>
            <a:pPr defTabSz="457200"/>
            <a:r>
              <a:rPr lang="bg-BG" sz="1600" b="1" i="1" dirty="0" smtClean="0">
                <a:solidFill>
                  <a:schemeClr val="bg1"/>
                </a:solidFill>
                <a:cs typeface="Symbol" charset="2"/>
              </a:rPr>
              <a:t>Електромагнитно</a:t>
            </a:r>
            <a:r>
              <a:rPr lang="en-US" sz="1600" b="1" i="1" dirty="0" smtClean="0">
                <a:solidFill>
                  <a:schemeClr val="bg1"/>
                </a:solidFill>
                <a:cs typeface="Symbol" charset="2"/>
              </a:rPr>
              <a:t>:</a:t>
            </a:r>
            <a:r>
              <a:rPr lang="en-US" sz="1600" b="1" i="1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  </a:t>
            </a:r>
            <a:r>
              <a:rPr lang="en-US" sz="1600" b="1" dirty="0" err="1" smtClean="0">
                <a:solidFill>
                  <a:schemeClr val="bg1"/>
                </a:solidFill>
                <a:latin typeface="Symbol" charset="2"/>
                <a:cs typeface="Symbol" charset="2"/>
              </a:rPr>
              <a:t>a</a:t>
            </a:r>
            <a:r>
              <a:rPr lang="en-US" sz="1600" b="1" baseline="-25000" dirty="0" err="1" smtClean="0">
                <a:solidFill>
                  <a:schemeClr val="bg1"/>
                </a:solidFill>
              </a:rPr>
              <a:t>em</a:t>
            </a:r>
            <a:r>
              <a:rPr lang="en-US" sz="1600" b="1" dirty="0" smtClean="0">
                <a:solidFill>
                  <a:schemeClr val="bg1"/>
                </a:solidFill>
              </a:rPr>
              <a:t> ~ 1/137</a:t>
            </a:r>
          </a:p>
          <a:p>
            <a:pPr defTabSz="457200"/>
            <a:r>
              <a:rPr lang="bg-BG" sz="1600" b="1" i="1" dirty="0" smtClean="0">
                <a:solidFill>
                  <a:schemeClr val="bg1"/>
                </a:solidFill>
                <a:cs typeface="Symbol" charset="2"/>
              </a:rPr>
              <a:t>Слабо</a:t>
            </a:r>
            <a:r>
              <a:rPr lang="en-US" sz="1600" b="1" i="1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:</a:t>
            </a:r>
            <a:r>
              <a:rPr lang="en-US" sz="16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                     </a:t>
            </a:r>
            <a:r>
              <a:rPr lang="bg-BG" sz="16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       </a:t>
            </a:r>
            <a:r>
              <a:rPr lang="en-US" sz="1600" b="1" dirty="0" err="1" smtClean="0">
                <a:solidFill>
                  <a:schemeClr val="bg1"/>
                </a:solidFill>
                <a:latin typeface="Symbol" charset="2"/>
                <a:cs typeface="Symbol" charset="2"/>
              </a:rPr>
              <a:t>a</a:t>
            </a:r>
            <a:r>
              <a:rPr lang="en-US" sz="1600" b="1" baseline="-25000" dirty="0" err="1" smtClean="0">
                <a:solidFill>
                  <a:schemeClr val="bg1"/>
                </a:solidFill>
              </a:rPr>
              <a:t>W</a:t>
            </a:r>
            <a:r>
              <a:rPr lang="en-US" sz="1600" b="1" dirty="0" smtClean="0">
                <a:solidFill>
                  <a:schemeClr val="bg1"/>
                </a:solidFill>
              </a:rPr>
              <a:t> ~ 10</a:t>
            </a:r>
            <a:r>
              <a:rPr lang="en-US" sz="1600" b="1" baseline="30000" dirty="0" smtClean="0">
                <a:solidFill>
                  <a:schemeClr val="bg1"/>
                </a:solidFill>
              </a:rPr>
              <a:t>-6</a:t>
            </a:r>
          </a:p>
          <a:p>
            <a:pPr defTabSz="457200"/>
            <a:r>
              <a:rPr lang="bg-BG" sz="1600" b="1" i="1" dirty="0" smtClean="0">
                <a:solidFill>
                  <a:schemeClr val="bg1"/>
                </a:solidFill>
                <a:cs typeface="Symbol" charset="2"/>
              </a:rPr>
              <a:t>Гравитация</a:t>
            </a:r>
            <a:r>
              <a:rPr lang="en-US" sz="1600" b="1" i="1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:</a:t>
            </a:r>
            <a:r>
              <a:rPr lang="en-US" sz="16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                </a:t>
            </a:r>
            <a:r>
              <a:rPr lang="en-US" sz="1600" b="1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a</a:t>
            </a:r>
            <a:r>
              <a:rPr lang="en-US" sz="1600" b="1" baseline="-25000" dirty="0" smtClean="0">
                <a:solidFill>
                  <a:schemeClr val="bg1"/>
                </a:solidFill>
              </a:rPr>
              <a:t>g</a:t>
            </a:r>
            <a:r>
              <a:rPr lang="en-US" sz="1600" b="1" dirty="0" smtClean="0">
                <a:solidFill>
                  <a:schemeClr val="bg1"/>
                </a:solidFill>
              </a:rPr>
              <a:t> ~ 10</a:t>
            </a:r>
            <a:r>
              <a:rPr lang="en-US" sz="1600" b="1" baseline="30000" dirty="0" smtClean="0">
                <a:solidFill>
                  <a:schemeClr val="bg1"/>
                </a:solidFill>
              </a:rPr>
              <a:t>-40</a:t>
            </a:r>
            <a:endParaRPr lang="en-US" sz="1600" b="1" baseline="30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70703" y="502569"/>
            <a:ext cx="4248472" cy="73866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bg-BG" sz="1400" b="1" dirty="0" smtClean="0">
                <a:solidFill>
                  <a:srgbClr val="FFFFFF"/>
                </a:solidFill>
              </a:rPr>
              <a:t>Тези са константите на взаимодействие за ниски енергии/големи разстояния.</a:t>
            </a:r>
          </a:p>
          <a:p>
            <a:pPr defTabSz="457200"/>
            <a:r>
              <a:rPr lang="bg-BG" sz="1400" b="1" dirty="0" smtClean="0">
                <a:solidFill>
                  <a:srgbClr val="FFFFFF"/>
                </a:solidFill>
              </a:rPr>
              <a:t>Константите се променят с енергият</a:t>
            </a:r>
            <a:r>
              <a:rPr lang="bg-BG" sz="1400" b="1" dirty="0">
                <a:solidFill>
                  <a:srgbClr val="FFFFFF"/>
                </a:solidFill>
              </a:rPr>
              <a:t>а</a:t>
            </a:r>
            <a:r>
              <a:rPr lang="bg-BG" sz="1400" b="1" dirty="0" smtClean="0">
                <a:solidFill>
                  <a:srgbClr val="FFFFFF"/>
                </a:solidFill>
              </a:rPr>
              <a:t>:</a:t>
            </a:r>
            <a:endParaRPr lang="en-US" sz="1400" b="1" dirty="0">
              <a:solidFill>
                <a:srgbClr val="FFFFFF"/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39141"/>
            <a:ext cx="4063415" cy="413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5549" y="4005064"/>
            <a:ext cx="2929219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bg-BG" dirty="0" smtClean="0">
                <a:solidFill>
                  <a:schemeClr val="bg1"/>
                </a:solidFill>
              </a:rPr>
              <a:t>Сили на взаимодействие - </a:t>
            </a:r>
            <a:r>
              <a:rPr lang="en-US" dirty="0" smtClean="0">
                <a:solidFill>
                  <a:schemeClr val="bg1"/>
                </a:solidFill>
              </a:rPr>
              <a:t>Force Strengths: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1960" y="6676357"/>
            <a:ext cx="3816424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580111" y="5376504"/>
            <a:ext cx="3539063" cy="132343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bg-BG" sz="1600" b="1" dirty="0" smtClean="0">
                <a:solidFill>
                  <a:schemeClr val="bg1"/>
                </a:solidFill>
              </a:rPr>
              <a:t>Изменение на константите </a:t>
            </a:r>
          </a:p>
          <a:p>
            <a:pPr defTabSz="457200"/>
            <a:r>
              <a:rPr lang="bg-BG" sz="1600" b="1" dirty="0" smtClean="0">
                <a:solidFill>
                  <a:schemeClr val="bg1"/>
                </a:solidFill>
              </a:rPr>
              <a:t>с енергията</a:t>
            </a:r>
            <a:endParaRPr lang="en-US" sz="1600" dirty="0" smtClean="0">
              <a:solidFill>
                <a:schemeClr val="bg1"/>
              </a:solidFill>
            </a:endParaRPr>
          </a:p>
          <a:p>
            <a:pPr defTabSz="457200"/>
            <a:r>
              <a:rPr lang="en-US" sz="1600" dirty="0" smtClean="0">
                <a:solidFill>
                  <a:schemeClr val="bg1"/>
                </a:solidFill>
              </a:rPr>
              <a:t>1/</a:t>
            </a:r>
            <a:r>
              <a:rPr lang="en-US" sz="1600" dirty="0" err="1" smtClean="0">
                <a:solidFill>
                  <a:schemeClr val="bg1"/>
                </a:solidFill>
              </a:rPr>
              <a:t>em</a:t>
            </a:r>
            <a:r>
              <a:rPr lang="en-US" sz="1600" dirty="0" smtClean="0">
                <a:solidFill>
                  <a:schemeClr val="bg1"/>
                </a:solidFill>
              </a:rPr>
              <a:t> falls with E.</a:t>
            </a:r>
          </a:p>
          <a:p>
            <a:pPr defTabSz="457200"/>
            <a:r>
              <a:rPr lang="en-US" sz="1600" dirty="0" smtClean="0">
                <a:solidFill>
                  <a:schemeClr val="bg1"/>
                </a:solidFill>
              </a:rPr>
              <a:t>1/weak rises with E.</a:t>
            </a:r>
          </a:p>
          <a:p>
            <a:pPr defTabSz="457200"/>
            <a:r>
              <a:rPr lang="en-US" sz="1600" dirty="0" smtClean="0">
                <a:solidFill>
                  <a:schemeClr val="bg1"/>
                </a:solidFill>
              </a:rPr>
              <a:t>1/strong rises with E.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6300192" y="1627545"/>
            <a:ext cx="0" cy="338563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6147537" y="5085184"/>
            <a:ext cx="766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LHC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56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323850" y="2552348"/>
            <a:ext cx="2808288" cy="127727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</a:pPr>
            <a:r>
              <a:rPr lang="en-US" sz="1400" b="1" dirty="0">
                <a:solidFill>
                  <a:schemeClr val="bg1"/>
                </a:solidFill>
              </a:rPr>
              <a:t>EM </a:t>
            </a:r>
            <a:r>
              <a:rPr lang="bg-BG" sz="1400" b="1" dirty="0" smtClean="0">
                <a:solidFill>
                  <a:schemeClr val="bg1"/>
                </a:solidFill>
              </a:rPr>
              <a:t>взаимодействие</a:t>
            </a:r>
            <a:endParaRPr lang="en-US" sz="1400" b="1" dirty="0">
              <a:solidFill>
                <a:schemeClr val="bg1"/>
              </a:solidFill>
            </a:endParaRPr>
          </a:p>
          <a:p>
            <a:pPr defTabSz="457200">
              <a:spcBef>
                <a:spcPct val="50000"/>
              </a:spcBef>
            </a:pPr>
            <a:r>
              <a:rPr lang="bg-BG" sz="1400" dirty="0" smtClean="0">
                <a:solidFill>
                  <a:schemeClr val="bg1"/>
                </a:solidFill>
              </a:rPr>
              <a:t>Електрически заряд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(1)</a:t>
            </a:r>
          </a:p>
          <a:p>
            <a:pPr defTabSz="457200">
              <a:spcBef>
                <a:spcPct val="50000"/>
              </a:spcBef>
            </a:pPr>
            <a:r>
              <a:rPr lang="bg-BG" sz="1400" dirty="0" smtClean="0">
                <a:solidFill>
                  <a:schemeClr val="bg1"/>
                </a:solidFill>
              </a:rPr>
              <a:t>Безмасов фотон</a:t>
            </a:r>
            <a:endParaRPr lang="en-US" sz="1400" dirty="0">
              <a:solidFill>
                <a:schemeClr val="bg1"/>
              </a:solidFill>
              <a:latin typeface="Symbol" charset="0"/>
            </a:endParaRPr>
          </a:p>
          <a:p>
            <a:pPr defTabSz="457200">
              <a:spcBef>
                <a:spcPct val="50000"/>
              </a:spcBef>
            </a:pPr>
            <a:r>
              <a:rPr lang="bg-BG" sz="1400" dirty="0" smtClean="0">
                <a:solidFill>
                  <a:schemeClr val="bg1"/>
                </a:solidFill>
              </a:rPr>
              <a:t>константа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g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3276600" y="2552348"/>
            <a:ext cx="2663825" cy="127727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</a:pPr>
            <a:r>
              <a:rPr lang="bg-BG" sz="1400" b="1" dirty="0" smtClean="0">
                <a:solidFill>
                  <a:schemeClr val="bg1"/>
                </a:solidFill>
              </a:rPr>
              <a:t>Слабо взаимодействие</a:t>
            </a:r>
            <a:endParaRPr lang="en-US" sz="1400" b="1" dirty="0">
              <a:solidFill>
                <a:schemeClr val="bg1"/>
              </a:solidFill>
            </a:endParaRPr>
          </a:p>
          <a:p>
            <a:pPr defTabSz="457200">
              <a:spcBef>
                <a:spcPct val="50000"/>
              </a:spcBef>
            </a:pPr>
            <a:r>
              <a:rPr lang="bg-BG" sz="1400" dirty="0" smtClean="0">
                <a:solidFill>
                  <a:schemeClr val="bg1"/>
                </a:solidFill>
              </a:rPr>
              <a:t>Слаб заряд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(2)</a:t>
            </a:r>
          </a:p>
          <a:p>
            <a:pPr defTabSz="457200">
              <a:spcBef>
                <a:spcPct val="50000"/>
              </a:spcBef>
            </a:pPr>
            <a:r>
              <a:rPr lang="bg-BG" sz="1400" dirty="0" smtClean="0">
                <a:solidFill>
                  <a:srgbClr val="FF0000"/>
                </a:solidFill>
              </a:rPr>
              <a:t>Масивни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W</a:t>
            </a:r>
            <a:r>
              <a:rPr lang="en-US" sz="1400" baseline="30000" dirty="0">
                <a:solidFill>
                  <a:schemeClr val="bg1"/>
                </a:solidFill>
                <a:cs typeface="Arial" charset="0"/>
              </a:rPr>
              <a:t>±</a:t>
            </a:r>
            <a:r>
              <a:rPr lang="en-US" sz="1400" dirty="0">
                <a:solidFill>
                  <a:schemeClr val="bg1"/>
                </a:solidFill>
              </a:rPr>
              <a:t>,Z</a:t>
            </a:r>
          </a:p>
          <a:p>
            <a:pPr defTabSz="457200">
              <a:spcBef>
                <a:spcPct val="50000"/>
              </a:spcBef>
            </a:pPr>
            <a:r>
              <a:rPr lang="bg-BG" sz="1400" dirty="0" smtClean="0">
                <a:solidFill>
                  <a:schemeClr val="bg1"/>
                </a:solidFill>
              </a:rPr>
              <a:t>константа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g</a:t>
            </a:r>
            <a:r>
              <a:rPr lang="en-US" sz="1400" baseline="-25000" dirty="0" err="1" smtClean="0">
                <a:solidFill>
                  <a:srgbClr val="FF0000"/>
                </a:solidFill>
              </a:rPr>
              <a:t>W</a:t>
            </a:r>
            <a:endParaRPr lang="en-US" sz="1400" baseline="-25000" dirty="0" smtClean="0">
              <a:solidFill>
                <a:srgbClr val="FF0000"/>
              </a:solidFill>
            </a:endParaRP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6011863" y="2552348"/>
            <a:ext cx="2808287" cy="127727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</a:pPr>
            <a:r>
              <a:rPr lang="bg-BG" sz="1400" b="1" dirty="0" smtClean="0">
                <a:solidFill>
                  <a:schemeClr val="bg1"/>
                </a:solidFill>
              </a:rPr>
              <a:t>Силно взаимодействие</a:t>
            </a:r>
            <a:endParaRPr lang="en-US" sz="1400" b="1" dirty="0">
              <a:solidFill>
                <a:schemeClr val="bg1"/>
              </a:solidFill>
            </a:endParaRPr>
          </a:p>
          <a:p>
            <a:pPr defTabSz="457200">
              <a:spcBef>
                <a:spcPct val="50000"/>
              </a:spcBef>
            </a:pPr>
            <a:r>
              <a:rPr lang="bg-BG" sz="1400" dirty="0" smtClean="0">
                <a:solidFill>
                  <a:schemeClr val="bg1"/>
                </a:solidFill>
              </a:rPr>
              <a:t>Цветен заряд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(3)</a:t>
            </a:r>
          </a:p>
          <a:p>
            <a:pPr defTabSz="457200">
              <a:spcBef>
                <a:spcPct val="50000"/>
              </a:spcBef>
            </a:pPr>
            <a:r>
              <a:rPr lang="en-US" sz="1400" dirty="0">
                <a:solidFill>
                  <a:schemeClr val="bg1"/>
                </a:solidFill>
              </a:rPr>
              <a:t>8 </a:t>
            </a:r>
            <a:r>
              <a:rPr lang="bg-BG" sz="1400" dirty="0" smtClean="0">
                <a:solidFill>
                  <a:schemeClr val="bg1"/>
                </a:solidFill>
              </a:rPr>
              <a:t>безмасови глюона</a:t>
            </a:r>
            <a:endParaRPr lang="en-US" sz="1400" dirty="0">
              <a:solidFill>
                <a:schemeClr val="bg1"/>
              </a:solidFill>
            </a:endParaRPr>
          </a:p>
          <a:p>
            <a:pPr defTabSz="457200">
              <a:spcBef>
                <a:spcPct val="50000"/>
              </a:spcBef>
            </a:pPr>
            <a:r>
              <a:rPr lang="bg-BG" sz="1400" dirty="0" smtClean="0">
                <a:solidFill>
                  <a:schemeClr val="bg1"/>
                </a:solidFill>
              </a:rPr>
              <a:t>константа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g</a:t>
            </a:r>
            <a:r>
              <a:rPr lang="en-US" sz="1400" baseline="-25000" dirty="0" err="1" smtClean="0">
                <a:solidFill>
                  <a:srgbClr val="FF0000"/>
                </a:solidFill>
              </a:rPr>
              <a:t>s</a:t>
            </a:r>
            <a:endParaRPr lang="en-US" sz="1400" baseline="-25000" dirty="0" smtClean="0">
              <a:solidFill>
                <a:srgbClr val="FF0000"/>
              </a:solidFill>
            </a:endParaRP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4143703" y="4826769"/>
            <a:ext cx="496458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457200">
              <a:spcBef>
                <a:spcPct val="50000"/>
              </a:spcBef>
            </a:pPr>
            <a:r>
              <a:rPr lang="bg-BG" sz="1600" i="1" dirty="0" smtClean="0">
                <a:solidFill>
                  <a:srgbClr val="FF0000"/>
                </a:solidFill>
              </a:rPr>
              <a:t>Не предсказани стойности – налага се въвеждане на спонтанното нарушение на симетрията и хигсовото поле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54458" y="4365104"/>
            <a:ext cx="97154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sz="2400" dirty="0" smtClean="0">
                <a:solidFill>
                  <a:srgbClr val="000000"/>
                </a:solidFill>
              </a:rPr>
              <a:t>Higgs</a:t>
            </a:r>
            <a:endParaRPr lang="en-US" sz="2400" dirty="0">
              <a:solidFill>
                <a:srgbClr val="0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 flipV="1">
            <a:off x="4067945" y="3429000"/>
            <a:ext cx="1872480" cy="93610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47824" y="1022311"/>
            <a:ext cx="226985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bg-BG" dirty="0" smtClean="0">
                <a:solidFill>
                  <a:schemeClr val="bg1"/>
                </a:solidFill>
              </a:rPr>
              <a:t>Прилики и разлики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4437112"/>
            <a:ext cx="3950387" cy="206210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bg-BG" sz="1600" dirty="0" smtClean="0">
                <a:solidFill>
                  <a:schemeClr val="bg1"/>
                </a:solidFill>
              </a:rPr>
              <a:t>Сравнение чрез константите на взаимодействие</a:t>
            </a:r>
          </a:p>
          <a:p>
            <a:pPr defTabSz="457200"/>
            <a:r>
              <a:rPr lang="en-US" sz="1600" dirty="0" smtClean="0">
                <a:solidFill>
                  <a:schemeClr val="bg1"/>
                </a:solidFill>
              </a:rPr>
              <a:t>  “</a:t>
            </a:r>
            <a:r>
              <a:rPr lang="en-US" sz="1600" b="1" dirty="0" smtClean="0">
                <a:solidFill>
                  <a:schemeClr val="bg1"/>
                </a:solidFill>
              </a:rPr>
              <a:t>coupling constants</a:t>
            </a:r>
            <a:r>
              <a:rPr lang="en-US" sz="1600" dirty="0" smtClean="0">
                <a:solidFill>
                  <a:schemeClr val="bg1"/>
                </a:solidFill>
              </a:rPr>
              <a:t>”</a:t>
            </a:r>
          </a:p>
          <a:p>
            <a:pPr defTabSz="457200"/>
            <a:endParaRPr lang="en-US" sz="1600" dirty="0" smtClean="0">
              <a:solidFill>
                <a:schemeClr val="bg1"/>
              </a:solidFill>
            </a:endParaRPr>
          </a:p>
          <a:p>
            <a:pPr defTabSz="457200"/>
            <a:r>
              <a:rPr lang="bg-BG" sz="1600" b="1" i="1" dirty="0" smtClean="0">
                <a:solidFill>
                  <a:schemeClr val="bg1"/>
                </a:solidFill>
                <a:cs typeface="Symbol" charset="2"/>
              </a:rPr>
              <a:t>Силно </a:t>
            </a:r>
            <a:r>
              <a:rPr lang="en-US" sz="1600" b="1" i="1" dirty="0" smtClean="0">
                <a:solidFill>
                  <a:schemeClr val="bg1"/>
                </a:solidFill>
                <a:cs typeface="Symbol" charset="2"/>
              </a:rPr>
              <a:t>:</a:t>
            </a:r>
            <a:r>
              <a:rPr lang="en-US" sz="1600" dirty="0" smtClean="0">
                <a:solidFill>
                  <a:schemeClr val="bg1"/>
                </a:solidFill>
                <a:cs typeface="Symbol" charset="2"/>
              </a:rPr>
              <a:t>  </a:t>
            </a:r>
            <a:r>
              <a:rPr lang="en-US" sz="16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                 </a:t>
            </a:r>
            <a:r>
              <a:rPr lang="bg-BG" sz="16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       </a:t>
            </a:r>
            <a:r>
              <a:rPr lang="en-US" sz="1600" b="1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a</a:t>
            </a:r>
            <a:r>
              <a:rPr lang="en-US" sz="1600" b="1" baseline="-25000" dirty="0" smtClean="0">
                <a:solidFill>
                  <a:schemeClr val="bg1"/>
                </a:solidFill>
              </a:rPr>
              <a:t>s</a:t>
            </a:r>
            <a:r>
              <a:rPr lang="en-US" sz="1600" b="1" dirty="0" smtClean="0">
                <a:solidFill>
                  <a:schemeClr val="bg1"/>
                </a:solidFill>
              </a:rPr>
              <a:t> ~ 1</a:t>
            </a:r>
          </a:p>
          <a:p>
            <a:pPr defTabSz="457200"/>
            <a:r>
              <a:rPr lang="bg-BG" sz="1600" b="1" i="1" dirty="0" smtClean="0">
                <a:solidFill>
                  <a:schemeClr val="bg1"/>
                </a:solidFill>
                <a:cs typeface="Symbol" charset="2"/>
              </a:rPr>
              <a:t>Електромагнитно</a:t>
            </a:r>
            <a:r>
              <a:rPr lang="en-US" sz="1600" b="1" i="1" dirty="0" smtClean="0">
                <a:solidFill>
                  <a:schemeClr val="bg1"/>
                </a:solidFill>
                <a:cs typeface="Symbol" charset="2"/>
              </a:rPr>
              <a:t>:</a:t>
            </a:r>
            <a:r>
              <a:rPr lang="en-US" sz="1600" b="1" i="1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  </a:t>
            </a:r>
            <a:r>
              <a:rPr lang="en-US" sz="1600" b="1" dirty="0" err="1" smtClean="0">
                <a:solidFill>
                  <a:schemeClr val="bg1"/>
                </a:solidFill>
                <a:latin typeface="Symbol" charset="2"/>
                <a:cs typeface="Symbol" charset="2"/>
              </a:rPr>
              <a:t>a</a:t>
            </a:r>
            <a:r>
              <a:rPr lang="en-US" sz="1600" b="1" baseline="-25000" dirty="0" err="1" smtClean="0">
                <a:solidFill>
                  <a:schemeClr val="bg1"/>
                </a:solidFill>
              </a:rPr>
              <a:t>em</a:t>
            </a:r>
            <a:r>
              <a:rPr lang="en-US" sz="1600" b="1" dirty="0" smtClean="0">
                <a:solidFill>
                  <a:schemeClr val="bg1"/>
                </a:solidFill>
              </a:rPr>
              <a:t> ~ 1/137</a:t>
            </a:r>
          </a:p>
          <a:p>
            <a:pPr defTabSz="457200"/>
            <a:r>
              <a:rPr lang="bg-BG" sz="1600" b="1" i="1" dirty="0" smtClean="0">
                <a:solidFill>
                  <a:schemeClr val="bg1"/>
                </a:solidFill>
                <a:cs typeface="Symbol" charset="2"/>
              </a:rPr>
              <a:t>Слабо</a:t>
            </a:r>
            <a:r>
              <a:rPr lang="en-US" sz="1600" b="1" i="1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:</a:t>
            </a:r>
            <a:r>
              <a:rPr lang="en-US" sz="16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                     </a:t>
            </a:r>
            <a:r>
              <a:rPr lang="bg-BG" sz="16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       </a:t>
            </a:r>
            <a:r>
              <a:rPr lang="en-US" sz="1600" b="1" dirty="0" err="1" smtClean="0">
                <a:solidFill>
                  <a:schemeClr val="bg1"/>
                </a:solidFill>
                <a:latin typeface="Symbol" charset="2"/>
                <a:cs typeface="Symbol" charset="2"/>
              </a:rPr>
              <a:t>a</a:t>
            </a:r>
            <a:r>
              <a:rPr lang="en-US" sz="1600" b="1" baseline="-25000" dirty="0" err="1" smtClean="0">
                <a:solidFill>
                  <a:schemeClr val="bg1"/>
                </a:solidFill>
              </a:rPr>
              <a:t>W</a:t>
            </a:r>
            <a:r>
              <a:rPr lang="en-US" sz="1600" b="1" dirty="0" smtClean="0">
                <a:solidFill>
                  <a:schemeClr val="bg1"/>
                </a:solidFill>
              </a:rPr>
              <a:t> ~ 10</a:t>
            </a:r>
            <a:r>
              <a:rPr lang="en-US" sz="1600" b="1" baseline="30000" dirty="0" smtClean="0">
                <a:solidFill>
                  <a:schemeClr val="bg1"/>
                </a:solidFill>
              </a:rPr>
              <a:t>-6</a:t>
            </a:r>
          </a:p>
          <a:p>
            <a:pPr defTabSz="457200"/>
            <a:r>
              <a:rPr lang="bg-BG" sz="1600" b="1" i="1" dirty="0" smtClean="0">
                <a:solidFill>
                  <a:schemeClr val="bg1"/>
                </a:solidFill>
                <a:cs typeface="Symbol" charset="2"/>
              </a:rPr>
              <a:t>Гравитация</a:t>
            </a:r>
            <a:r>
              <a:rPr lang="en-US" sz="1600" b="1" i="1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:</a:t>
            </a:r>
            <a:r>
              <a:rPr lang="en-US" sz="16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                </a:t>
            </a:r>
            <a:r>
              <a:rPr lang="en-US" sz="1600" b="1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a</a:t>
            </a:r>
            <a:r>
              <a:rPr lang="en-US" sz="1600" b="1" baseline="-25000" dirty="0" smtClean="0">
                <a:solidFill>
                  <a:schemeClr val="bg1"/>
                </a:solidFill>
              </a:rPr>
              <a:t>g</a:t>
            </a:r>
            <a:r>
              <a:rPr lang="en-US" sz="1600" b="1" dirty="0" smtClean="0">
                <a:solidFill>
                  <a:schemeClr val="bg1"/>
                </a:solidFill>
              </a:rPr>
              <a:t> ~ 10</a:t>
            </a:r>
            <a:r>
              <a:rPr lang="en-US" sz="1600" b="1" baseline="30000" dirty="0" smtClean="0">
                <a:solidFill>
                  <a:schemeClr val="bg1"/>
                </a:solidFill>
              </a:rPr>
              <a:t>-40</a:t>
            </a:r>
            <a:endParaRPr lang="en-US" sz="1600" b="1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99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article_ch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" y="14039"/>
            <a:ext cx="8497887" cy="657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8</a:t>
            </a:fld>
            <a:endParaRPr lang="en-GB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6574710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608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5230" y="0"/>
            <a:ext cx="5976664" cy="364502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lumMod val="33000"/>
                  <a:lumOff val="67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bg-BG" altLang="en-US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Отворени въпроси пред Стандартния Модел</a:t>
            </a:r>
            <a:endParaRPr lang="bg-BG" altLang="en-US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endParaRPr lang="bg-BG" altLang="en-US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се определят масите на е.ч.? – Механизъм на Хигс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endParaRPr lang="bg-BG" altLang="en-US" sz="16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Защо имаме 3 генерации на е.ч. ?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Съотношение материя/антиматерия във Вселената и връзка с СР нарушение в Стандартния Модел? </a:t>
            </a:r>
          </a:p>
          <a:p>
            <a:pPr marL="609600" indent="-609600" algn="l">
              <a:lnSpc>
                <a:spcPct val="80000"/>
              </a:lnSpc>
              <a:buFontTx/>
              <a:buNone/>
            </a:pPr>
            <a:r>
              <a:rPr lang="bg-BG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какво е съставена “тъмната материя” и “тъмната енергия” във Вселената?</a:t>
            </a:r>
          </a:p>
          <a:p>
            <a:pPr marL="609600" indent="-609600" algn="l">
              <a:lnSpc>
                <a:spcPct val="80000"/>
              </a:lnSpc>
            </a:pPr>
            <a:endParaRPr lang="ru-RU" altLang="en-US" sz="16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>
              <a:lnSpc>
                <a:spcPct val="80000"/>
              </a:lnSpc>
            </a:pPr>
            <a:r>
              <a:rPr lang="ru-RU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en-US" sz="1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какво е приличала материята в първите мигове на Вселената? (</a:t>
            </a:r>
            <a:r>
              <a:rPr lang="ru-RU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кварк-глюонна </a:t>
            </a:r>
            <a:r>
              <a:rPr lang="ru-RU" altLang="en-US" sz="1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плазма?)</a:t>
            </a:r>
          </a:p>
          <a:p>
            <a:pPr marL="609600" indent="-609600" algn="l">
              <a:lnSpc>
                <a:spcPct val="80000"/>
              </a:lnSpc>
            </a:pPr>
            <a:r>
              <a:rPr lang="ru-RU" altLang="en-US" sz="1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Възможни ли са повече размерности?</a:t>
            </a:r>
          </a:p>
          <a:p>
            <a:pPr marL="609600" indent="-609600" algn="l">
              <a:lnSpc>
                <a:spcPct val="80000"/>
              </a:lnSpc>
            </a:pPr>
            <a:r>
              <a:rPr lang="ru-RU" altLang="en-US" sz="16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 ли нова симетрия? SUSY</a:t>
            </a:r>
            <a:r>
              <a:rPr lang="ru-RU" altLang="en-US" sz="16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bg-BG" altLang="en-US" sz="16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732" y="0"/>
            <a:ext cx="1199158" cy="1644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890" y="-7986"/>
            <a:ext cx="1541140" cy="165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732240" y="1621235"/>
            <a:ext cx="2088232" cy="1477328"/>
          </a:xfrm>
          <a:prstGeom prst="rect">
            <a:avLst/>
          </a:prstGeom>
          <a:solidFill>
            <a:schemeClr val="accent1">
              <a:alpha val="22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dirty="0"/>
              <a:t>F= ma </a:t>
            </a:r>
            <a:r>
              <a:rPr lang="ru-RU" dirty="0" smtClean="0"/>
              <a:t>   E </a:t>
            </a:r>
            <a:r>
              <a:rPr lang="ru-RU" dirty="0"/>
              <a:t>= mc2</a:t>
            </a:r>
          </a:p>
          <a:p>
            <a:r>
              <a:rPr lang="ru-RU" dirty="0"/>
              <a:t>Всичко това е</a:t>
            </a:r>
          </a:p>
          <a:p>
            <a:r>
              <a:rPr lang="ru-RU" dirty="0"/>
              <a:t>правилно.</a:t>
            </a:r>
          </a:p>
          <a:p>
            <a:r>
              <a:rPr lang="ru-RU" dirty="0"/>
              <a:t>Но как един обект</a:t>
            </a:r>
          </a:p>
          <a:p>
            <a:r>
              <a:rPr lang="ru-RU" dirty="0"/>
              <a:t>става масивен?</a:t>
            </a:r>
            <a:endParaRPr lang="en-GB" dirty="0"/>
          </a:p>
        </p:txBody>
      </p:sp>
      <p:cxnSp>
        <p:nvCxnSpPr>
          <p:cNvPr id="6" name="Straight Arrow Connector 5"/>
          <p:cNvCxnSpPr>
            <a:stCxn id="2" idx="1"/>
          </p:cNvCxnSpPr>
          <p:nvPr/>
        </p:nvCxnSpPr>
        <p:spPr>
          <a:xfrm flipH="1" flipV="1">
            <a:off x="4788024" y="692696"/>
            <a:ext cx="1944216" cy="166720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590" y="3671689"/>
            <a:ext cx="3276600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5076057" y="1772816"/>
            <a:ext cx="2016223" cy="208823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4860033" y="2132856"/>
            <a:ext cx="2232247" cy="172819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11737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21"/>
          <p:cNvCxnSpPr>
            <a:stCxn id="1030" idx="0"/>
          </p:cNvCxnSpPr>
          <p:nvPr/>
        </p:nvCxnSpPr>
        <p:spPr>
          <a:xfrm flipV="1">
            <a:off x="1428750" y="3501008"/>
            <a:ext cx="983010" cy="710729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82" y="4209150"/>
            <a:ext cx="2872582" cy="214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194049" y="3645024"/>
            <a:ext cx="3304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Симулация на кварк глюонна плазма при 2 трилиона К</a:t>
            </a:r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3635896" y="2996954"/>
            <a:ext cx="1008112" cy="79208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302C7-B9A0-49CC-9407-2050C1ACB3A8}" type="slidenum">
              <a:rPr lang="en-GB" smtClean="0"/>
              <a:t>9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486" y="6543395"/>
            <a:ext cx="597535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608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6050</TotalTime>
  <Words>1486</Words>
  <Application>Microsoft Office PowerPoint</Application>
  <PresentationFormat>On-screen Show (4:3)</PresentationFormat>
  <Paragraphs>306</Paragraphs>
  <Slides>26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Office Theme</vt:lpstr>
      <vt:lpstr>Blank Presentation</vt:lpstr>
      <vt:lpstr>3_Blank Presentation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pcadmin</cp:lastModifiedBy>
  <cp:revision>115</cp:revision>
  <dcterms:created xsi:type="dcterms:W3CDTF">2014-06-09T12:22:28Z</dcterms:created>
  <dcterms:modified xsi:type="dcterms:W3CDTF">2016-07-22T07:56:56Z</dcterms:modified>
</cp:coreProperties>
</file>