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16" r:id="rId1"/>
  </p:sldMasterIdLst>
  <p:notesMasterIdLst>
    <p:notesMasterId r:id="rId42"/>
  </p:notesMasterIdLst>
  <p:handoutMasterIdLst>
    <p:handoutMasterId r:id="rId43"/>
  </p:handoutMasterIdLst>
  <p:sldIdLst>
    <p:sldId id="257" r:id="rId2"/>
    <p:sldId id="368" r:id="rId3"/>
    <p:sldId id="369" r:id="rId4"/>
    <p:sldId id="401" r:id="rId5"/>
    <p:sldId id="354" r:id="rId6"/>
    <p:sldId id="371" r:id="rId7"/>
    <p:sldId id="370" r:id="rId8"/>
    <p:sldId id="356" r:id="rId9"/>
    <p:sldId id="391" r:id="rId10"/>
    <p:sldId id="392" r:id="rId11"/>
    <p:sldId id="409" r:id="rId12"/>
    <p:sldId id="410" r:id="rId13"/>
    <p:sldId id="402" r:id="rId14"/>
    <p:sldId id="403" r:id="rId15"/>
    <p:sldId id="320" r:id="rId16"/>
    <p:sldId id="404" r:id="rId17"/>
    <p:sldId id="405" r:id="rId18"/>
    <p:sldId id="406" r:id="rId19"/>
    <p:sldId id="407" r:id="rId20"/>
    <p:sldId id="408" r:id="rId21"/>
    <p:sldId id="349" r:id="rId22"/>
    <p:sldId id="378" r:id="rId23"/>
    <p:sldId id="381" r:id="rId24"/>
    <p:sldId id="390" r:id="rId25"/>
    <p:sldId id="398" r:id="rId26"/>
    <p:sldId id="399" r:id="rId27"/>
    <p:sldId id="383" r:id="rId28"/>
    <p:sldId id="394" r:id="rId29"/>
    <p:sldId id="400" r:id="rId30"/>
    <p:sldId id="395" r:id="rId31"/>
    <p:sldId id="396" r:id="rId32"/>
    <p:sldId id="384" r:id="rId33"/>
    <p:sldId id="379" r:id="rId34"/>
    <p:sldId id="386" r:id="rId35"/>
    <p:sldId id="389" r:id="rId36"/>
    <p:sldId id="393" r:id="rId37"/>
    <p:sldId id="361" r:id="rId38"/>
    <p:sldId id="372" r:id="rId39"/>
    <p:sldId id="373" r:id="rId40"/>
    <p:sldId id="374" r:id="rId41"/>
  </p:sldIdLst>
  <p:sldSz cx="9144000" cy="6858000" type="screen4x3"/>
  <p:notesSz cx="6797675" cy="9928225"/>
  <p:custShowLst>
    <p:custShow name="Medium" id="0">
      <p:sldLst>
        <p:sld r:id="rId2"/>
      </p:sldLst>
    </p:custShow>
    <p:custShow name="Short" id="1">
      <p:sldLst>
        <p:sld r:id="rId2"/>
      </p:sldLst>
    </p:custShow>
    <p:custShow name="Zehnder" id="2">
      <p:sldLst>
        <p:sld r:id="rId2"/>
      </p:sldLst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B39"/>
    <a:srgbClr val="04CCC9"/>
    <a:srgbClr val="FF0000"/>
    <a:srgbClr val="CCC708"/>
    <a:srgbClr val="CC940C"/>
    <a:srgbClr val="6ACCAE"/>
    <a:srgbClr val="39CC97"/>
    <a:srgbClr val="EAEB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120" y="-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04" tIns="47152" rIns="94304" bIns="47152" numCol="1" anchor="t" anchorCtr="0" compatLnSpc="1">
            <a:prstTxWarp prst="textNoShape">
              <a:avLst/>
            </a:prstTxWarp>
          </a:bodyPr>
          <a:lstStyle>
            <a:lvl1pPr defTabSz="942892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04" tIns="47152" rIns="94304" bIns="47152" numCol="1" anchor="t" anchorCtr="0" compatLnSpc="1">
            <a:prstTxWarp prst="textNoShape">
              <a:avLst/>
            </a:prstTxWarp>
          </a:bodyPr>
          <a:lstStyle>
            <a:lvl1pPr algn="r" defTabSz="942892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04" tIns="47152" rIns="94304" bIns="47152" numCol="1" anchor="b" anchorCtr="0" compatLnSpc="1">
            <a:prstTxWarp prst="textNoShape">
              <a:avLst/>
            </a:prstTxWarp>
          </a:bodyPr>
          <a:lstStyle>
            <a:lvl1pPr defTabSz="942892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04" tIns="47152" rIns="94304" bIns="47152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 smtClean="0"/>
            </a:lvl1pPr>
          </a:lstStyle>
          <a:p>
            <a:pPr>
              <a:defRPr/>
            </a:pPr>
            <a:fld id="{5E582D65-61B5-C54B-9F45-D181C68FF4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5672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04" tIns="47152" rIns="94304" bIns="47152" numCol="1" anchor="t" anchorCtr="0" compatLnSpc="1">
            <a:prstTxWarp prst="textNoShape">
              <a:avLst/>
            </a:prstTxWarp>
          </a:bodyPr>
          <a:lstStyle>
            <a:lvl1pPr defTabSz="942892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04" tIns="47152" rIns="94304" bIns="47152" numCol="1" anchor="t" anchorCtr="0" compatLnSpc="1">
            <a:prstTxWarp prst="textNoShape">
              <a:avLst/>
            </a:prstTxWarp>
          </a:bodyPr>
          <a:lstStyle>
            <a:lvl1pPr algn="r" defTabSz="942892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2525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04" tIns="47152" rIns="94304" bIns="471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04" tIns="47152" rIns="94304" bIns="47152" numCol="1" anchor="b" anchorCtr="0" compatLnSpc="1">
            <a:prstTxWarp prst="textNoShape">
              <a:avLst/>
            </a:prstTxWarp>
          </a:bodyPr>
          <a:lstStyle>
            <a:lvl1pPr defTabSz="942892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2925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304" tIns="47152" rIns="94304" bIns="47152" numCol="1" anchor="b" anchorCtr="0" compatLnSpc="1">
            <a:prstTxWarp prst="textNoShape">
              <a:avLst/>
            </a:prstTxWarp>
          </a:bodyPr>
          <a:lstStyle>
            <a:lvl1pPr algn="r" defTabSz="941388">
              <a:defRPr sz="1200" smtClean="0"/>
            </a:lvl1pPr>
          </a:lstStyle>
          <a:p>
            <a:pPr>
              <a:defRPr/>
            </a:pPr>
            <a:fld id="{E99E9D5C-54F0-034B-A97C-862D2A785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8750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4C2F853-4F90-364A-9669-05396D6EE60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Helvetica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EF72676-7ECA-6248-BCEA-AE76AF006C1E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4538"/>
            <a:ext cx="4967288" cy="3724275"/>
          </a:xfrm>
          <a:solidFill>
            <a:srgbClr val="FFFFFF"/>
          </a:solidFill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C2A4591-D90F-6A43-9351-F66F7CD5870F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0156B8-C864-9C41-8A57-43A75F89481E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039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11705" algn="l"/>
                <a:tab pos="823408" algn="l"/>
                <a:tab pos="1235113" algn="l"/>
                <a:tab pos="1646817" algn="l"/>
                <a:tab pos="2058521" algn="l"/>
                <a:tab pos="2470225" algn="l"/>
                <a:tab pos="288193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hanHeiSun Uni" charset="0"/>
                <a:cs typeface="AR PL ShanHeiSun Uni" charset="0"/>
              </a:defRPr>
            </a:lvl1pPr>
            <a:lvl2pPr eaLnBrk="0">
              <a:tabLst>
                <a:tab pos="411705" algn="l"/>
                <a:tab pos="823408" algn="l"/>
                <a:tab pos="1235113" algn="l"/>
                <a:tab pos="1646817" algn="l"/>
                <a:tab pos="2058521" algn="l"/>
                <a:tab pos="2470225" algn="l"/>
                <a:tab pos="288193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hanHeiSun Uni" charset="0"/>
                <a:cs typeface="AR PL ShanHeiSun Uni" charset="0"/>
              </a:defRPr>
            </a:lvl2pPr>
            <a:lvl3pPr eaLnBrk="0">
              <a:tabLst>
                <a:tab pos="411705" algn="l"/>
                <a:tab pos="823408" algn="l"/>
                <a:tab pos="1235113" algn="l"/>
                <a:tab pos="1646817" algn="l"/>
                <a:tab pos="2058521" algn="l"/>
                <a:tab pos="2470225" algn="l"/>
                <a:tab pos="288193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hanHeiSun Uni" charset="0"/>
                <a:cs typeface="AR PL ShanHeiSun Uni" charset="0"/>
              </a:defRPr>
            </a:lvl3pPr>
            <a:lvl4pPr eaLnBrk="0">
              <a:tabLst>
                <a:tab pos="411705" algn="l"/>
                <a:tab pos="823408" algn="l"/>
                <a:tab pos="1235113" algn="l"/>
                <a:tab pos="1646817" algn="l"/>
                <a:tab pos="2058521" algn="l"/>
                <a:tab pos="2470225" algn="l"/>
                <a:tab pos="288193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hanHeiSun Uni" charset="0"/>
                <a:cs typeface="AR PL ShanHeiSun Uni" charset="0"/>
              </a:defRPr>
            </a:lvl4pPr>
            <a:lvl5pPr eaLnBrk="0">
              <a:tabLst>
                <a:tab pos="411705" algn="l"/>
                <a:tab pos="823408" algn="l"/>
                <a:tab pos="1235113" algn="l"/>
                <a:tab pos="1646817" algn="l"/>
                <a:tab pos="2058521" algn="l"/>
                <a:tab pos="2470225" algn="l"/>
                <a:tab pos="288193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hanHeiSun Uni" charset="0"/>
                <a:cs typeface="AR PL ShanHeiSun Uni" charset="0"/>
              </a:defRPr>
            </a:lvl5pPr>
            <a:lvl6pPr marL="2304379" indent="-209489" defTabSz="411705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705" algn="l"/>
                <a:tab pos="823408" algn="l"/>
                <a:tab pos="1235113" algn="l"/>
                <a:tab pos="1646817" algn="l"/>
                <a:tab pos="2058521" algn="l"/>
                <a:tab pos="2470225" algn="l"/>
                <a:tab pos="288193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hanHeiSun Uni" charset="0"/>
                <a:cs typeface="AR PL ShanHeiSun Uni" charset="0"/>
              </a:defRPr>
            </a:lvl6pPr>
            <a:lvl7pPr marL="2723358" indent="-209489" defTabSz="411705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705" algn="l"/>
                <a:tab pos="823408" algn="l"/>
                <a:tab pos="1235113" algn="l"/>
                <a:tab pos="1646817" algn="l"/>
                <a:tab pos="2058521" algn="l"/>
                <a:tab pos="2470225" algn="l"/>
                <a:tab pos="288193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hanHeiSun Uni" charset="0"/>
                <a:cs typeface="AR PL ShanHeiSun Uni" charset="0"/>
              </a:defRPr>
            </a:lvl7pPr>
            <a:lvl8pPr marL="3142336" indent="-209489" defTabSz="411705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705" algn="l"/>
                <a:tab pos="823408" algn="l"/>
                <a:tab pos="1235113" algn="l"/>
                <a:tab pos="1646817" algn="l"/>
                <a:tab pos="2058521" algn="l"/>
                <a:tab pos="2470225" algn="l"/>
                <a:tab pos="288193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hanHeiSun Uni" charset="0"/>
                <a:cs typeface="AR PL ShanHeiSun Uni" charset="0"/>
              </a:defRPr>
            </a:lvl8pPr>
            <a:lvl9pPr marL="3561314" indent="-209489" defTabSz="411705" eaLnBrk="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11705" algn="l"/>
                <a:tab pos="823408" algn="l"/>
                <a:tab pos="1235113" algn="l"/>
                <a:tab pos="1646817" algn="l"/>
                <a:tab pos="2058521" algn="l"/>
                <a:tab pos="2470225" algn="l"/>
                <a:tab pos="2881930" algn="l"/>
              </a:tabLst>
              <a:defRPr>
                <a:solidFill>
                  <a:schemeClr val="tx1"/>
                </a:solidFill>
                <a:latin typeface="Arial" pitchFamily="34" charset="0"/>
                <a:ea typeface="AR PL ShanHeiSun Uni" charset="0"/>
                <a:cs typeface="AR PL ShanHeiSun Uni" charset="0"/>
              </a:defRPr>
            </a:lvl9pPr>
          </a:lstStyle>
          <a:p>
            <a:pPr eaLnBrk="1"/>
            <a:fld id="{6E49B529-12B5-4E4C-9A8A-9DCE1A5BECD5}" type="slidenum">
              <a:rPr lang="en-GB" altLang="en-US">
                <a:solidFill>
                  <a:srgbClr val="000000"/>
                </a:solidFill>
                <a:latin typeface="Times New Roman" pitchFamily="18" charset="0"/>
                <a:ea typeface="DejaVuSans" charset="0"/>
                <a:cs typeface="DejaVuSans" charset="0"/>
              </a:rPr>
              <a:pPr eaLnBrk="1"/>
              <a:t>31</a:t>
            </a:fld>
            <a:endParaRPr lang="en-GB" altLang="en-US">
              <a:solidFill>
                <a:srgbClr val="000000"/>
              </a:solidFill>
              <a:latin typeface="Times New Roman" pitchFamily="18" charset="0"/>
              <a:ea typeface="DejaVuSans" charset="0"/>
              <a:cs typeface="DejaVuSans" charset="0"/>
            </a:endParaRPr>
          </a:p>
        </p:txBody>
      </p:sp>
      <p:sp>
        <p:nvSpPr>
          <p:cNvPr id="450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52475"/>
            <a:ext cx="4964112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60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79483" y="4715724"/>
            <a:ext cx="5438711" cy="446806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7125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692521D-CAAE-9D4C-BA18-8C363B1E4CEB}" type="slidenum">
              <a:rPr lang="en-US" sz="1200"/>
              <a:pPr/>
              <a:t>35</a:t>
            </a:fld>
            <a:endParaRPr lang="en-US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93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9F81888-3D6A-9846-B7EB-FE43EDA49276}" type="slidenum">
              <a:rPr lang="en-US" sz="1200"/>
              <a:pPr/>
              <a:t>37</a:t>
            </a:fld>
            <a:endParaRPr lang="en-US"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01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075E451-226E-E24B-A9CA-6AF15F4B5CE7}" type="slidenum">
              <a:rPr lang="en-US" sz="1200"/>
              <a:pPr/>
              <a:t>39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B11C04C-F1E8-E847-B079-C95ABF0F3240}" type="slidenum">
              <a:rPr lang="en-US" sz="1200"/>
              <a:pPr/>
              <a:t>2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B11C04C-F1E8-E847-B079-C95ABF0F3240}" type="slidenum">
              <a:rPr lang="en-US" sz="1200"/>
              <a:pPr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692521D-CAAE-9D4C-BA18-8C363B1E4CEB}" type="slidenum">
              <a:rPr lang="en-US" sz="1200"/>
              <a:pPr/>
              <a:t>5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692521D-CAAE-9D4C-BA18-8C363B1E4CEB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E39ACD9-B7AB-9D4C-B430-A9E7683C6343}" type="slidenum">
              <a:rPr lang="en-US" sz="1200"/>
              <a:pPr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25B4635-E71C-F944-8D8D-3BCB625F899E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25B4635-E71C-F944-8D8D-3BCB625F899E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41388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413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82D3CF1-D40A-6B40-919D-896CC03F72DA}" type="slidenum">
              <a:rPr lang="en-US" sz="1200"/>
              <a:pPr/>
              <a:t>11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F9661-F2EC-604C-B269-C2E47041C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101944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AB894-34B5-3B46-BCF5-32ADD1355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73600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0D7C9-EDD3-D944-A8F3-88F43C6B5B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395606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A61EF-0262-3147-849F-D4D323356F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74090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FDDC0-87A3-DF42-A89D-0248F8A699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334765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7C5DEA6-C14D-CF46-8782-A91858A60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6551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xmlns:p14="http://schemas.microsoft.com/office/powerpoint/2010/main" spd="med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BBB74-6872-6340-BAAC-9106AA3AC1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52440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E9EBD-783E-D745-A024-803D444670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66441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FB777-2F87-384B-BFD1-C644B5F8F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254013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4830F-787F-324A-8636-B8DF5B526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65913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27445-A644-904B-8D40-114D03871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29267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A96D3-251C-3C44-8F1B-D5ABFD7C67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122159"/>
      </p:ext>
    </p:extLst>
  </p:cSld>
  <p:clrMapOvr>
    <a:masterClrMapping/>
  </p:clrMapOvr>
  <p:transition xmlns:p14="http://schemas.microsoft.com/office/powerpoint/2010/main" spd="med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BCBCBC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BCBCBC"/>
                </a:solidFill>
              </a:defRPr>
            </a:lvl1pPr>
          </a:lstStyle>
          <a:p>
            <a:pPr>
              <a:defRPr/>
            </a:pPr>
            <a:fld id="{FB8CF422-F42C-D74B-9644-7C897B2C39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2" descr="CERN14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900" y="174625"/>
            <a:ext cx="5175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Text Box 3"/>
          <p:cNvSpPr txBox="1">
            <a:spLocks noChangeArrowheads="1"/>
          </p:cNvSpPr>
          <p:nvPr userDrawn="1"/>
        </p:nvSpPr>
        <p:spPr bwMode="auto">
          <a:xfrm>
            <a:off x="2771775" y="1052513"/>
            <a:ext cx="3600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endParaRPr lang="en-GB" sz="1800" smtClean="0">
              <a:ea typeface="+mn-ea"/>
              <a:cs typeface="+mn-cs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37" r:id="rId1"/>
    <p:sldLayoutId id="2147484438" r:id="rId2"/>
    <p:sldLayoutId id="2147484448" r:id="rId3"/>
    <p:sldLayoutId id="2147484439" r:id="rId4"/>
    <p:sldLayoutId id="2147484440" r:id="rId5"/>
    <p:sldLayoutId id="2147484441" r:id="rId6"/>
    <p:sldLayoutId id="2147484442" r:id="rId7"/>
    <p:sldLayoutId id="2147484443" r:id="rId8"/>
    <p:sldLayoutId id="2147484444" r:id="rId9"/>
    <p:sldLayoutId id="2147484445" r:id="rId10"/>
    <p:sldLayoutId id="2147484446" r:id="rId11"/>
    <p:sldLayoutId id="2147484447" r:id="rId12"/>
  </p:sldLayoutIdLst>
  <p:transition xmlns:p14="http://schemas.microsoft.com/office/powerpoint/2010/main" spd="med">
    <p:cover dir="rd"/>
  </p:transition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charset="0"/>
        <a:buChar char="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charset="0"/>
        <a:buChar char="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charset="0"/>
        <a:buChar char=""/>
        <a:defRPr sz="22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charset="0"/>
        <a:buChar char="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charset="0"/>
        <a:buChar char="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hyperlink" Target="http://aliceinfo.cern.ch/static/Pictures/pictures_High_Resolution/wwwFirstPbPb/ev4796_RPhi.png" TargetMode="External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g"/><Relationship Id="rId3" Type="http://schemas.openxmlformats.org/officeDocument/2006/relationships/image" Target="../media/image39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G"/><Relationship Id="rId3" Type="http://schemas.openxmlformats.org/officeDocument/2006/relationships/image" Target="../media/image55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Relationship Id="rId3" Type="http://schemas.openxmlformats.org/officeDocument/2006/relationships/image" Target="../media/image57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jp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867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l-GR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</a:rPr>
              <a:t>Η ανακάλυψη του </a:t>
            </a:r>
          </a:p>
          <a:p>
            <a:pPr>
              <a:defRPr/>
            </a:pPr>
            <a:r>
              <a:rPr lang="el-GR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</a:rPr>
              <a:t>Μποζονίου </a:t>
            </a:r>
            <a:r>
              <a:rPr lang="el-GR" sz="4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</a:rPr>
              <a:t>Higgs</a:t>
            </a:r>
            <a:r>
              <a:rPr lang="el-GR" sz="4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</a:rPr>
              <a:t> στο CERN</a:t>
            </a:r>
            <a:endParaRPr lang="en-US" sz="3600" b="1" dirty="0" smtClean="0">
              <a:solidFill>
                <a:srgbClr val="FF0A16"/>
              </a:solidFill>
              <a:latin typeface="Helvetica" charset="0"/>
            </a:endParaRPr>
          </a:p>
          <a:p>
            <a:pPr algn="ctr">
              <a:defRPr/>
            </a:pPr>
            <a:r>
              <a:rPr lang="el-GR" b="1" dirty="0" smtClean="0">
                <a:solidFill>
                  <a:srgbClr val="FFFC3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Helvetica" charset="0"/>
              </a:rPr>
              <a:t>-</a:t>
            </a:r>
            <a:endParaRPr lang="en-US" b="1" dirty="0" smtClean="0">
              <a:solidFill>
                <a:srgbClr val="FFFC3A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Helvetica" charset="0"/>
            </a:endParaRPr>
          </a:p>
        </p:txBody>
      </p:sp>
      <p:sp>
        <p:nvSpPr>
          <p:cNvPr id="17414" name="Text Box 11"/>
          <p:cNvSpPr txBox="1">
            <a:spLocks noChangeArrowheads="1"/>
          </p:cNvSpPr>
          <p:nvPr/>
        </p:nvSpPr>
        <p:spPr bwMode="auto">
          <a:xfrm>
            <a:off x="0" y="127635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EAEB04"/>
                </a:solidFill>
              </a:rPr>
              <a:t> 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0" y="1981200"/>
            <a:ext cx="9144000" cy="1384995"/>
          </a:xfrm>
          <a:prstGeom prst="rect">
            <a:avLst/>
          </a:prstGeom>
          <a:gradFill rotWithShape="1">
            <a:gsLst>
              <a:gs pos="0">
                <a:schemeClr val="hlink">
                  <a:alpha val="50000"/>
                </a:schemeClr>
              </a:gs>
              <a:gs pos="100000">
                <a:schemeClr val="hlink">
                  <a:gamma/>
                  <a:tint val="90980"/>
                  <a:invGamma/>
                  <a:alpha val="4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b="1" dirty="0">
                <a:solidFill>
                  <a:srgbClr val="CCFFCC"/>
                </a:solidFill>
              </a:rPr>
              <a:t>The God Particle</a:t>
            </a:r>
            <a:r>
              <a:rPr lang="en-US" sz="2800" b="1" dirty="0">
                <a:solidFill>
                  <a:srgbClr val="FFFB39"/>
                </a:solidFill>
              </a:rPr>
              <a:t>: If the Universe Is the Answer, What Is the Question?</a:t>
            </a:r>
          </a:p>
          <a:p>
            <a:pPr algn="ctr"/>
            <a:r>
              <a:rPr lang="en-US" sz="2800" b="1" dirty="0">
                <a:solidFill>
                  <a:srgbClr val="FFFFFF"/>
                </a:solidFill>
              </a:rPr>
              <a:t>Leon Lederman, Nobel </a:t>
            </a:r>
            <a:r>
              <a:rPr lang="el-GR" sz="2800" b="1" dirty="0">
                <a:solidFill>
                  <a:srgbClr val="FFFFFF"/>
                </a:solidFill>
              </a:rPr>
              <a:t>Φυσικής 1988</a:t>
            </a: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381000" y="5853113"/>
            <a:ext cx="8534400" cy="1015663"/>
          </a:xfrm>
          <a:prstGeom prst="rect">
            <a:avLst/>
          </a:prstGeom>
          <a:gradFill rotWithShape="1">
            <a:gsLst>
              <a:gs pos="0">
                <a:schemeClr val="hlink">
                  <a:alpha val="50000"/>
                </a:schemeClr>
              </a:gs>
              <a:gs pos="100000">
                <a:schemeClr val="hlink">
                  <a:gamma/>
                  <a:tint val="90980"/>
                  <a:invGamma/>
                  <a:alpha val="47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l-GR" b="1" dirty="0" smtClean="0"/>
              <a:t>Καθηγ. Ευάγγελος Γαζής</a:t>
            </a:r>
            <a:r>
              <a:rPr lang="en-US" b="1" dirty="0" smtClean="0"/>
              <a:t> (</a:t>
            </a:r>
            <a:r>
              <a:rPr lang="el-GR" b="1" dirty="0" smtClean="0"/>
              <a:t>ΕΜΠ &amp; </a:t>
            </a:r>
            <a:r>
              <a:rPr lang="en-US" b="1" dirty="0" smtClean="0"/>
              <a:t>CERN)</a:t>
            </a:r>
            <a:endParaRPr lang="el-GR" b="1" dirty="0" smtClean="0"/>
          </a:p>
          <a:p>
            <a:pPr algn="ctr">
              <a:spcBef>
                <a:spcPct val="50000"/>
              </a:spcBef>
              <a:defRPr/>
            </a:pPr>
            <a:r>
              <a:rPr lang="en-US" b="1" dirty="0" smtClean="0"/>
              <a:t>22</a:t>
            </a:r>
            <a:r>
              <a:rPr lang="el-GR" b="1" dirty="0" smtClean="0"/>
              <a:t> Αυγο</a:t>
            </a:r>
            <a:r>
              <a:rPr lang="el-GR" b="1" dirty="0" smtClean="0"/>
              <a:t>ύστ</a:t>
            </a:r>
            <a:r>
              <a:rPr lang="el-GR" b="1" dirty="0" smtClean="0"/>
              <a:t>ου </a:t>
            </a:r>
            <a:r>
              <a:rPr lang="el-GR" b="1" dirty="0" smtClean="0"/>
              <a:t>201</a:t>
            </a:r>
            <a:r>
              <a:rPr lang="en-US" b="1" dirty="0" smtClean="0"/>
              <a:t>5</a:t>
            </a:r>
            <a:endParaRPr lang="en-GB" b="1" dirty="0" smtClean="0"/>
          </a:p>
        </p:txBody>
      </p:sp>
      <p:pic>
        <p:nvPicPr>
          <p:cNvPr id="11" name="Picture 12" descr="gpyrforo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800" y="-25400"/>
            <a:ext cx="7112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800px-Leon_M._Lederma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3352800"/>
            <a:ext cx="2235200" cy="16764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Αναζήτηση του </a:t>
            </a:r>
            <a:r>
              <a:rPr lang="en-US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 </a:t>
            </a:r>
            <a:r>
              <a:rPr lang="el-GR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στα πειράματα του </a:t>
            </a:r>
            <a:r>
              <a:rPr lang="en-US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TEVATRON </a:t>
            </a:r>
            <a:r>
              <a:rPr lang="el-GR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στο </a:t>
            </a:r>
            <a:r>
              <a:rPr lang="en-US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FERILAB</a:t>
            </a:r>
            <a:r>
              <a:rPr lang="el-GR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, 198</a:t>
            </a:r>
            <a:r>
              <a:rPr lang="en-US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6</a:t>
            </a:r>
            <a:r>
              <a:rPr lang="el-GR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-20</a:t>
            </a:r>
            <a:r>
              <a:rPr lang="en-US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12</a:t>
            </a:r>
          </a:p>
        </p:txBody>
      </p:sp>
      <p:pic>
        <p:nvPicPr>
          <p:cNvPr id="2" name="Picture 1" descr="accelerator-me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" y="2362200"/>
            <a:ext cx="5096933" cy="388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12954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 smtClean="0"/>
              <a:t>Συγκρουόμενες δέσμες πρωτονίων-αντιπρωτονίων 1.9 </a:t>
            </a:r>
            <a:r>
              <a:rPr lang="en-US" dirty="0" err="1" smtClean="0"/>
              <a:t>TeV</a:t>
            </a:r>
            <a:endParaRPr lang="en-US" dirty="0"/>
          </a:p>
        </p:txBody>
      </p:sp>
      <p:pic>
        <p:nvPicPr>
          <p:cNvPr id="6" name="Picture 5" descr="H_brazilban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362200"/>
            <a:ext cx="4267200" cy="32004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31215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0" y="274638"/>
            <a:ext cx="9144000" cy="1249362"/>
          </a:xfrm>
          <a:prstGeom prst="rect">
            <a:avLst/>
          </a:prstGeom>
          <a:effectLst/>
        </p:spPr>
        <p:txBody>
          <a:bodyPr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en-GB" sz="3100" b="1" dirty="0">
                <a:ln w="6350">
                  <a:noFill/>
                </a:ln>
                <a:solidFill>
                  <a:srgbClr val="FFFF00"/>
                </a:solidFill>
                <a:latin typeface="Arial"/>
                <a:ea typeface="+mj-ea"/>
                <a:cs typeface="Arial"/>
              </a:rPr>
              <a:t>LHC +</a:t>
            </a:r>
            <a:r>
              <a:rPr lang="el-GR" sz="3100" b="1" dirty="0">
                <a:ln w="6350">
                  <a:noFill/>
                </a:ln>
                <a:solidFill>
                  <a:srgbClr val="FFFF00"/>
                </a:solidFill>
                <a:latin typeface="Arial"/>
                <a:ea typeface="+mj-ea"/>
                <a:cs typeface="Arial"/>
              </a:rPr>
              <a:t> Πειράματα</a:t>
            </a:r>
            <a:r>
              <a:rPr lang="en-GB" sz="3100" b="1" dirty="0">
                <a:ln w="6350">
                  <a:noFill/>
                </a:ln>
                <a:solidFill>
                  <a:srgbClr val="FFFF00"/>
                </a:solidFill>
                <a:latin typeface="Arial"/>
                <a:ea typeface="+mj-ea"/>
                <a:cs typeface="Arial"/>
              </a:rPr>
              <a:t>:</a:t>
            </a:r>
            <a:r>
              <a:rPr lang="el-GR" sz="3100" b="1" dirty="0">
                <a:ln w="6350">
                  <a:noFill/>
                </a:ln>
                <a:solidFill>
                  <a:srgbClr val="FFFF00"/>
                </a:solidFill>
                <a:latin typeface="Arial"/>
                <a:ea typeface="+mj-ea"/>
                <a:cs typeface="Arial"/>
              </a:rPr>
              <a:t> </a:t>
            </a:r>
            <a:r>
              <a:rPr lang="el-GR" sz="3100" b="1" dirty="0">
                <a:solidFill>
                  <a:srgbClr val="FFFF00"/>
                </a:solidFill>
                <a:latin typeface="Arial" pitchFamily="34" charset="0"/>
                <a:ea typeface="+mn-ea"/>
                <a:cs typeface="+mn-cs"/>
              </a:rPr>
              <a:t>Θεαματική εκκίνηση το 2010</a:t>
            </a:r>
          </a:p>
          <a:p>
            <a:pPr algn="ctr" eaLnBrk="1" hangingPunct="1">
              <a:defRPr/>
            </a:pPr>
            <a:endParaRPr lang="en-GB" b="1" dirty="0">
              <a:ln w="6350">
                <a:noFill/>
              </a:ln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0" y="6324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US" smtClean="0">
                <a:solidFill>
                  <a:srgbClr val="FFFF00"/>
                </a:solidFill>
                <a:latin typeface="Book Antiqua" charset="0"/>
                <a:sym typeface="Wingdings" charset="0"/>
              </a:rPr>
              <a:t> </a:t>
            </a:r>
            <a:r>
              <a:rPr lang="el-GR" smtClean="0">
                <a:solidFill>
                  <a:srgbClr val="FFFF00"/>
                </a:solidFill>
              </a:rPr>
              <a:t>Εξαιρετική απόδοση του LHC, των πειραμάτων και του </a:t>
            </a:r>
            <a:r>
              <a:rPr lang="en-US" smtClean="0">
                <a:solidFill>
                  <a:srgbClr val="FFFF00"/>
                </a:solidFill>
              </a:rPr>
              <a:t>GRID</a:t>
            </a:r>
            <a:r>
              <a:rPr lang="el-GR" smtClean="0">
                <a:solidFill>
                  <a:srgbClr val="FFFF00"/>
                </a:solidFill>
              </a:rPr>
              <a:t>.</a:t>
            </a: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US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</a:endParaRPr>
          </a:p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75000"/>
              <a:buFont typeface="Wingdings" charset="0"/>
              <a:buChar char="n"/>
              <a:defRPr/>
            </a:pPr>
            <a:endParaRPr lang="en-US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charset="0"/>
            </a:endParaRPr>
          </a:p>
        </p:txBody>
      </p:sp>
      <p:pic>
        <p:nvPicPr>
          <p:cNvPr id="7" name="Picture 6" descr="ispy-run139779-evt4994190-v1-Copyright-hir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138" y="1692275"/>
            <a:ext cx="3929062" cy="2209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top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4017963" cy="2209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 descr="Screen shot 2011-01-06 at 16.37.4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038600"/>
            <a:ext cx="3617913" cy="18288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000000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1000" y="1066800"/>
            <a:ext cx="64801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l-GR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Πρώτες </a:t>
            </a: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p-p </a:t>
            </a:r>
            <a:r>
              <a:rPr lang="el-GR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συγκρούσεις σε</a:t>
            </a: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√s = 7 TeV </a:t>
            </a:r>
            <a:r>
              <a:rPr lang="el-GR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στις</a:t>
            </a: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30 </a:t>
            </a:r>
            <a:r>
              <a:rPr lang="el-GR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Μαρτίου</a:t>
            </a: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2010</a:t>
            </a:r>
            <a:endParaRPr lang="en-GB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886200" y="4054475"/>
            <a:ext cx="4929188" cy="2352675"/>
            <a:chOff x="3886200" y="4055021"/>
            <a:chExt cx="4929484" cy="2351732"/>
          </a:xfrm>
        </p:grpSpPr>
        <p:pic>
          <p:nvPicPr>
            <p:cNvPr id="12" name="Picture 11" descr="ev4796_RPhismall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7848" y="4055021"/>
              <a:ext cx="2887836" cy="2040707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rotWithShape="0">
                <a:srgbClr val="000000">
                  <a:alpha val="74997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3886200" y="4467606"/>
              <a:ext cx="2133728" cy="19391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l-GR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Πρώτες </a:t>
              </a:r>
              <a:r>
                <a:rPr lang="en-US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Pb-Pb </a:t>
              </a:r>
              <a:endParaRPr lang="el-GR" sz="2000" smtClean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>
                <a:defRPr/>
              </a:pPr>
              <a:r>
                <a:rPr lang="el-GR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συγκρούσεις σε</a:t>
              </a:r>
              <a:r>
                <a:rPr lang="en-US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</a:p>
            <a:p>
              <a:pPr algn="ctr">
                <a:defRPr/>
              </a:pPr>
              <a:r>
                <a:rPr lang="en-US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√s = 2.76TeV/N </a:t>
              </a:r>
              <a:br>
                <a:rPr lang="en-US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</a:br>
              <a:r>
                <a:rPr lang="el-GR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στις</a:t>
              </a:r>
              <a:r>
                <a:rPr lang="en-US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</a:t>
              </a:r>
              <a:endParaRPr lang="el-GR" sz="2000" smtClean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>
                <a:defRPr/>
              </a:pPr>
              <a:r>
                <a:rPr lang="en-US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7 No</a:t>
              </a:r>
              <a:r>
                <a:rPr lang="el-GR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εμβρίου</a:t>
              </a:r>
              <a:r>
                <a:rPr lang="en-US" sz="2000" smtClean="0"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2010</a:t>
              </a:r>
              <a:endParaRPr lang="en-GB" sz="2000" smtClean="0"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315406" y="5714880"/>
              <a:ext cx="1462176" cy="338002"/>
            </a:xfrm>
            <a:prstGeom prst="rect">
              <a:avLst/>
            </a:prstGeom>
            <a:solidFill>
              <a:srgbClr val="7AA5BF">
                <a:alpha val="57000"/>
              </a:srgbClr>
            </a:solidFill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GB" sz="160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ALICE: Pb-Pb </a:t>
              </a:r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802342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3" name="Picture 5" descr="ATLAS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20763"/>
            <a:ext cx="7772400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TLASZ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0" y="1143000"/>
            <a:ext cx="81407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2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106363"/>
            <a:ext cx="8077200" cy="960437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t">
            <a:normAutofit fontScale="90000"/>
          </a:bodyPr>
          <a:lstStyle/>
          <a:p>
            <a:pPr eaLnBrk="1" hangingPunct="1">
              <a:defRPr/>
            </a:pPr>
            <a:r>
              <a:rPr lang="el-GR" sz="6000" dirty="0" smtClean="0">
                <a:solidFill>
                  <a:srgbClr val="002060"/>
                </a:solidFill>
                <a:ea typeface="+mj-ea"/>
                <a:cs typeface="+mj-cs"/>
              </a:rPr>
              <a:t>Η ιστορία μέχρι τώρα ...</a:t>
            </a:r>
            <a:r>
              <a:rPr lang="el-GR" sz="6000" dirty="0" smtClean="0">
                <a:ea typeface="+mj-ea"/>
                <a:cs typeface="+mj-cs"/>
              </a:rPr>
              <a:t/>
            </a:r>
            <a:br>
              <a:rPr lang="el-GR" sz="6000" dirty="0" smtClean="0">
                <a:ea typeface="+mj-ea"/>
                <a:cs typeface="+mj-cs"/>
              </a:rPr>
            </a:br>
            <a:endParaRPr lang="en-US" sz="6000" dirty="0" smtClean="0">
              <a:solidFill>
                <a:srgbClr val="FFFF00"/>
              </a:solidFill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6975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Autofit/>
          </a:bodyPr>
          <a:lstStyle/>
          <a:p>
            <a:pPr algn="ctr"/>
            <a:r>
              <a:rPr lang="el-GR" sz="4000" dirty="0" smtClean="0"/>
              <a:t>Το Πείραμα  </a:t>
            </a:r>
            <a:r>
              <a:rPr lang="en-US" sz="4000" dirty="0" smtClean="0"/>
              <a:t>CMS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4038600"/>
          </a:xfrm>
        </p:spPr>
        <p:txBody>
          <a:bodyPr>
            <a:normAutofit/>
          </a:bodyPr>
          <a:lstStyle/>
          <a:p>
            <a:pPr>
              <a:buNone/>
            </a:pPr>
            <a:endParaRPr lang="el-GR" b="1" dirty="0" smtClean="0"/>
          </a:p>
          <a:p>
            <a:pPr marL="850392" lvl="1" indent="-457200" algn="just">
              <a:buFont typeface="Wingdings" pitchFamily="2" charset="2"/>
              <a:buChar char="q"/>
            </a:pPr>
            <a:r>
              <a:rPr lang="el-GR" b="1" dirty="0" smtClean="0"/>
              <a:t>Είναι το μόνο σωματίδιο το οποίο προβλέπεται από το καθιερωμένο πρότυπο που δεν έχει ανακαλυφθεί ακόμα.</a:t>
            </a:r>
          </a:p>
          <a:p>
            <a:pPr marL="850392" lvl="1" indent="-457200" algn="just">
              <a:buFont typeface="Wingdings" pitchFamily="2" charset="2"/>
              <a:buChar char="q"/>
            </a:pPr>
            <a:r>
              <a:rPr lang="el-GR" b="1" dirty="0" smtClean="0"/>
              <a:t>Είναι απαραίτητο για να εξήγηση </a:t>
            </a:r>
          </a:p>
          <a:p>
            <a:pPr marL="1124712" lvl="2" indent="-457200" algn="just">
              <a:buFont typeface="+mj-lt"/>
              <a:buAutoNum type="arabicPeriod"/>
            </a:pPr>
            <a:r>
              <a:rPr lang="el-GR" b="1" dirty="0" smtClean="0">
                <a:solidFill>
                  <a:srgbClr val="FF0000"/>
                </a:solidFill>
              </a:rPr>
              <a:t>γιατί τα κουάρκς και τα λεπτόνια έχουν μάζα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el-GR" b="1" dirty="0" smtClean="0">
              <a:solidFill>
                <a:srgbClr val="FF0000"/>
              </a:solidFill>
            </a:endParaRPr>
          </a:p>
          <a:p>
            <a:pPr marL="1124712" lvl="2" indent="-457200" algn="just">
              <a:buFont typeface="+mj-lt"/>
              <a:buAutoNum type="arabicPeriod"/>
            </a:pPr>
            <a:r>
              <a:rPr lang="el-GR" b="1" dirty="0" smtClean="0">
                <a:solidFill>
                  <a:srgbClr val="FF0000"/>
                </a:solidFill>
              </a:rPr>
              <a:t>Για να κάνει όλες τις άλλες προβλέψεις συμβατές με τα πειραματικά δεδομένα των τελευταίων  30 ετών.</a:t>
            </a:r>
          </a:p>
          <a:p>
            <a:pPr marL="850392" lvl="1" indent="-457200" algn="just">
              <a:buFont typeface="Wingdings" pitchFamily="2" charset="2"/>
              <a:buChar char="q"/>
            </a:pPr>
            <a:r>
              <a:rPr lang="el-GR" b="1" dirty="0" smtClean="0"/>
              <a:t>Σύμφωνα με το καθιερωμένη</a:t>
            </a:r>
          </a:p>
          <a:p>
            <a:pPr marL="1124712" lvl="2" indent="-457200" algn="just">
              <a:buFont typeface="+mj-lt"/>
              <a:buAutoNum type="arabicPeriod"/>
            </a:pPr>
            <a:endParaRPr lang="el-GR" b="1" dirty="0" smtClean="0"/>
          </a:p>
          <a:p>
            <a:pPr marL="1124712" lvl="2" indent="-457200" algn="just">
              <a:buFont typeface="+mj-lt"/>
              <a:buAutoNum type="arabicPeriod"/>
            </a:pPr>
            <a:endParaRPr lang="el-GR" b="1" dirty="0" smtClean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fld id="{3D62FB26-6CBE-4154-8226-2E19B4661D81}" type="datetime1">
              <a:rPr lang="el-GR" smtClean="0"/>
              <a:pPr/>
              <a:t>21/08/16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6477000" cy="501650"/>
          </a:xfrm>
        </p:spPr>
        <p:txBody>
          <a:bodyPr/>
          <a:lstStyle/>
          <a:p>
            <a:r>
              <a:rPr lang="el-GR" dirty="0" smtClean="0"/>
              <a:t>Καθ. Κ. Φουντάς, Εργ. Φυσικής Υψηλών Ενεργειών, Παν. Ιωαννίνων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A5D1-0CC0-4A14-B92D-749B7C641110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14400"/>
            <a:ext cx="820102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5472345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Autofit/>
          </a:bodyPr>
          <a:lstStyle/>
          <a:p>
            <a:pPr algn="ctr"/>
            <a:r>
              <a:rPr lang="el-GR" sz="4000" dirty="0" smtClean="0"/>
              <a:t>Το Πείραμα  </a:t>
            </a:r>
            <a:r>
              <a:rPr lang="en-US" sz="4000" dirty="0" smtClean="0"/>
              <a:t>CMS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991600" cy="4038600"/>
          </a:xfrm>
        </p:spPr>
        <p:txBody>
          <a:bodyPr>
            <a:normAutofit/>
          </a:bodyPr>
          <a:lstStyle/>
          <a:p>
            <a:pPr>
              <a:buNone/>
            </a:pPr>
            <a:endParaRPr lang="el-GR" b="1" dirty="0" smtClean="0"/>
          </a:p>
          <a:p>
            <a:pPr marL="850392" lvl="1" indent="-457200" algn="just">
              <a:buFont typeface="Wingdings" pitchFamily="2" charset="2"/>
              <a:buChar char="q"/>
            </a:pPr>
            <a:r>
              <a:rPr lang="el-GR" b="1" dirty="0" smtClean="0"/>
              <a:t>Είναι το μόνο σωματίδιο το οποίο προβλέπεται από το καθιερωμένο πρότυπο που δεν έχει ανακαλυφθεί ακόμα.</a:t>
            </a:r>
          </a:p>
          <a:p>
            <a:pPr marL="850392" lvl="1" indent="-457200" algn="just">
              <a:buFont typeface="Wingdings" pitchFamily="2" charset="2"/>
              <a:buChar char="q"/>
            </a:pPr>
            <a:r>
              <a:rPr lang="el-GR" b="1" dirty="0" smtClean="0"/>
              <a:t>Είναι απαραίτητο για να εξήγηση </a:t>
            </a:r>
          </a:p>
          <a:p>
            <a:pPr marL="1124712" lvl="2" indent="-457200" algn="just">
              <a:buFont typeface="+mj-lt"/>
              <a:buAutoNum type="arabicPeriod"/>
            </a:pPr>
            <a:r>
              <a:rPr lang="el-GR" b="1" dirty="0" smtClean="0">
                <a:solidFill>
                  <a:srgbClr val="FF0000"/>
                </a:solidFill>
              </a:rPr>
              <a:t>γιατί τα κουάρκς και τα λεπτόνια έχουν μάζα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el-GR" b="1" dirty="0" smtClean="0">
              <a:solidFill>
                <a:srgbClr val="FF0000"/>
              </a:solidFill>
            </a:endParaRPr>
          </a:p>
          <a:p>
            <a:pPr marL="1124712" lvl="2" indent="-457200" algn="just">
              <a:buFont typeface="+mj-lt"/>
              <a:buAutoNum type="arabicPeriod"/>
            </a:pPr>
            <a:r>
              <a:rPr lang="el-GR" b="1" dirty="0" smtClean="0">
                <a:solidFill>
                  <a:srgbClr val="FF0000"/>
                </a:solidFill>
              </a:rPr>
              <a:t>Για να κάνει όλες τις άλλες προβλέψεις συμβατές με τα πειραματικά δεδομένα των τελευταίων  30 ετών.</a:t>
            </a:r>
          </a:p>
          <a:p>
            <a:pPr marL="850392" lvl="1" indent="-457200" algn="just">
              <a:buFont typeface="Wingdings" pitchFamily="2" charset="2"/>
              <a:buChar char="q"/>
            </a:pPr>
            <a:r>
              <a:rPr lang="el-GR" b="1" dirty="0" smtClean="0"/>
              <a:t>Σύμφωνα με το καθιερωμένη</a:t>
            </a:r>
          </a:p>
          <a:p>
            <a:pPr marL="1124712" lvl="2" indent="-457200" algn="just">
              <a:buFont typeface="+mj-lt"/>
              <a:buAutoNum type="arabicPeriod"/>
            </a:pPr>
            <a:endParaRPr lang="el-GR" b="1" dirty="0" smtClean="0"/>
          </a:p>
          <a:p>
            <a:pPr marL="1124712" lvl="2" indent="-457200" algn="just">
              <a:buFont typeface="+mj-lt"/>
              <a:buAutoNum type="arabicPeriod"/>
            </a:pPr>
            <a:endParaRPr lang="el-GR" b="1" dirty="0" smtClean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fld id="{3D62FB26-6CBE-4154-8226-2E19B4661D81}" type="datetime1">
              <a:rPr lang="el-GR" smtClean="0"/>
              <a:pPr/>
              <a:t>21/08/16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6477000" cy="501650"/>
          </a:xfrm>
        </p:spPr>
        <p:txBody>
          <a:bodyPr/>
          <a:lstStyle/>
          <a:p>
            <a:r>
              <a:rPr lang="el-GR" dirty="0" smtClean="0"/>
              <a:t>Καθ. Κ. Φουντάς, Εργ. Φυσικής Υψηλών Ενεργειών, Παν. Ιωαννίνων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A5D1-0CC0-4A14-B92D-749B7C641110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849630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2561035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0"/>
            <a:ext cx="4881562" cy="762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dirty="0" smtClean="0">
                <a:solidFill>
                  <a:srgbClr val="C00000"/>
                </a:solidFill>
                <a:ea typeface="+mj-ea"/>
                <a:cs typeface="+mj-cs"/>
              </a:rPr>
              <a:t>Το Πείραμα </a:t>
            </a:r>
            <a:r>
              <a:rPr lang="de-CH" dirty="0" smtClean="0">
                <a:solidFill>
                  <a:srgbClr val="C00000"/>
                </a:solidFill>
                <a:ea typeface="+mj-ea"/>
                <a:cs typeface="+mj-cs"/>
              </a:rPr>
              <a:t>CMS</a:t>
            </a:r>
            <a:endParaRPr lang="en-US" dirty="0" smtClean="0">
              <a:solidFill>
                <a:srgbClr val="C00000"/>
              </a:solidFill>
              <a:ea typeface="+mj-ea"/>
              <a:cs typeface="+mj-cs"/>
            </a:endParaRPr>
          </a:p>
        </p:txBody>
      </p:sp>
      <p:pic>
        <p:nvPicPr>
          <p:cNvPr id="573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914400"/>
            <a:ext cx="8805863" cy="5791200"/>
          </a:xfrm>
        </p:spPr>
      </p:pic>
      <p:sp>
        <p:nvSpPr>
          <p:cNvPr id="57347" name="Rectangle 7"/>
          <p:cNvSpPr>
            <a:spLocks noChangeArrowheads="1"/>
          </p:cNvSpPr>
          <p:nvPr/>
        </p:nvSpPr>
        <p:spPr bwMode="auto">
          <a:xfrm>
            <a:off x="5424488" y="1360488"/>
            <a:ext cx="635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800" b="1">
                <a:solidFill>
                  <a:srgbClr val="1C1C1C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57348" name="Rectangle 11"/>
          <p:cNvSpPr>
            <a:spLocks noChangeArrowheads="1"/>
          </p:cNvSpPr>
          <p:nvPr/>
        </p:nvSpPr>
        <p:spPr bwMode="auto">
          <a:xfrm>
            <a:off x="1327150" y="5707063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57349" name="Rectangle 24"/>
          <p:cNvSpPr>
            <a:spLocks noChangeArrowheads="1"/>
          </p:cNvSpPr>
          <p:nvPr/>
        </p:nvSpPr>
        <p:spPr bwMode="auto">
          <a:xfrm>
            <a:off x="5461000" y="1471613"/>
            <a:ext cx="285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57350" name="Rectangle 25"/>
          <p:cNvSpPr>
            <a:spLocks noChangeArrowheads="1"/>
          </p:cNvSpPr>
          <p:nvPr/>
        </p:nvSpPr>
        <p:spPr bwMode="auto">
          <a:xfrm>
            <a:off x="4219575" y="1604963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57351" name="Rectangle 29"/>
          <p:cNvSpPr>
            <a:spLocks noChangeArrowheads="1"/>
          </p:cNvSpPr>
          <p:nvPr/>
        </p:nvSpPr>
        <p:spPr bwMode="auto">
          <a:xfrm>
            <a:off x="4141788" y="6051550"/>
            <a:ext cx="492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57352" name="Rectangle 31"/>
          <p:cNvSpPr>
            <a:spLocks noChangeArrowheads="1"/>
          </p:cNvSpPr>
          <p:nvPr/>
        </p:nvSpPr>
        <p:spPr bwMode="auto">
          <a:xfrm>
            <a:off x="4572000" y="6248400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57353" name="Rectangle 33"/>
          <p:cNvSpPr>
            <a:spLocks noChangeArrowheads="1"/>
          </p:cNvSpPr>
          <p:nvPr/>
        </p:nvSpPr>
        <p:spPr bwMode="auto">
          <a:xfrm>
            <a:off x="5683250" y="6075363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57354" name="Rectangle 53"/>
          <p:cNvSpPr>
            <a:spLocks noChangeArrowheads="1"/>
          </p:cNvSpPr>
          <p:nvPr/>
        </p:nvSpPr>
        <p:spPr bwMode="auto">
          <a:xfrm>
            <a:off x="7327900" y="1414463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57355" name="Rectangle 54"/>
          <p:cNvSpPr>
            <a:spLocks noChangeArrowheads="1"/>
          </p:cNvSpPr>
          <p:nvPr/>
        </p:nvSpPr>
        <p:spPr bwMode="auto">
          <a:xfrm>
            <a:off x="7399338" y="1604963"/>
            <a:ext cx="492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57356" name="Rectangle 55"/>
          <p:cNvSpPr>
            <a:spLocks noChangeArrowheads="1"/>
          </p:cNvSpPr>
          <p:nvPr/>
        </p:nvSpPr>
        <p:spPr bwMode="auto">
          <a:xfrm>
            <a:off x="5661025" y="1800225"/>
            <a:ext cx="4921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400">
                <a:solidFill>
                  <a:srgbClr val="000000"/>
                </a:solidFill>
                <a:latin typeface="Helvetica" charset="0"/>
              </a:rPr>
              <a:t> </a:t>
            </a:r>
            <a:endParaRPr lang="en-US" sz="2800">
              <a:latin typeface="Times" charset="0"/>
            </a:endParaRP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3048000" y="3048000"/>
            <a:ext cx="3048000" cy="15700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3810000" algn="dec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3810000" algn="dec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3810000" algn="dec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3810000" algn="dec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3810000" algn="dec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0" algn="dec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0" algn="dec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0" algn="dec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810000" algn="dec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l-GR" dirty="0">
                <a:solidFill>
                  <a:srgbClr val="FFFF00"/>
                </a:solidFill>
              </a:rPr>
              <a:t>Επιστήμονες</a:t>
            </a:r>
            <a:r>
              <a:rPr lang="en-GB" dirty="0">
                <a:solidFill>
                  <a:srgbClr val="FFFF00"/>
                </a:solidFill>
              </a:rPr>
              <a:t>:</a:t>
            </a: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n-GB" dirty="0">
                <a:solidFill>
                  <a:srgbClr val="FFFF00"/>
                </a:solidFill>
              </a:rPr>
              <a:t>~</a:t>
            </a:r>
            <a:r>
              <a:rPr lang="en-GB" dirty="0" smtClean="0">
                <a:solidFill>
                  <a:srgbClr val="FFFF00"/>
                </a:solidFill>
              </a:rPr>
              <a:t>3</a:t>
            </a:r>
            <a:r>
              <a:rPr lang="en-US" dirty="0" smtClean="0">
                <a:solidFill>
                  <a:srgbClr val="FFFF00"/>
                </a:solidFill>
              </a:rPr>
              <a:t>3</a:t>
            </a:r>
            <a:r>
              <a:rPr lang="en-GB" dirty="0" smtClean="0">
                <a:solidFill>
                  <a:srgbClr val="FFFF00"/>
                </a:solidFill>
              </a:rPr>
              <a:t>00</a:t>
            </a:r>
            <a:endParaRPr lang="en-GB" dirty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l-GR" dirty="0">
                <a:solidFill>
                  <a:srgbClr val="FFFF00"/>
                </a:solidFill>
              </a:rPr>
              <a:t>Ινστιτούτα</a:t>
            </a:r>
            <a:r>
              <a:rPr lang="en-GB" dirty="0">
                <a:solidFill>
                  <a:srgbClr val="FFFF00"/>
                </a:solidFill>
              </a:rPr>
              <a:t>:</a:t>
            </a: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n-GB" dirty="0">
                <a:solidFill>
                  <a:srgbClr val="FFFF00"/>
                </a:solidFill>
              </a:rPr>
              <a:t>1</a:t>
            </a:r>
            <a:r>
              <a:rPr lang="el-GR" dirty="0">
                <a:solidFill>
                  <a:srgbClr val="FFFF00"/>
                </a:solidFill>
              </a:rPr>
              <a:t>90</a:t>
            </a:r>
            <a:endParaRPr lang="en-GB" dirty="0">
              <a:solidFill>
                <a:srgbClr val="FFFF00"/>
              </a:solidFill>
            </a:endParaRPr>
          </a:p>
          <a:p>
            <a:pPr>
              <a:spcBef>
                <a:spcPct val="50000"/>
              </a:spcBef>
            </a:pPr>
            <a:r>
              <a:rPr lang="el-GR" dirty="0">
                <a:solidFill>
                  <a:srgbClr val="FFFF00"/>
                </a:solidFill>
              </a:rPr>
              <a:t>Χώρες</a:t>
            </a:r>
            <a:r>
              <a:rPr lang="en-GB" dirty="0">
                <a:solidFill>
                  <a:srgbClr val="FFFF00"/>
                </a:solidFill>
              </a:rPr>
              <a:t>:</a:t>
            </a: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n-GB" dirty="0">
                <a:solidFill>
                  <a:srgbClr val="FFFF00"/>
                </a:solidFill>
              </a:rPr>
              <a:t>3</a:t>
            </a:r>
            <a:r>
              <a:rPr lang="el-GR" dirty="0">
                <a:solidFill>
                  <a:srgbClr val="FFFF00"/>
                </a:solidFill>
              </a:rPr>
              <a:t>9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5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Professor Higgs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fld id="{3D62FB26-6CBE-4154-8226-2E19B4661D81}" type="datetime1">
              <a:rPr lang="el-GR" smtClean="0"/>
              <a:pPr/>
              <a:t>21/08/16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6477000" cy="501650"/>
          </a:xfrm>
        </p:spPr>
        <p:txBody>
          <a:bodyPr/>
          <a:lstStyle/>
          <a:p>
            <a:r>
              <a:rPr lang="el-GR" dirty="0" smtClean="0"/>
              <a:t>Καθ. Κ. Φουντάς, Εργ. Φυσικής Υψηλών Ενεργειών, Παν. Ιωαννίνων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A5D1-0CC0-4A14-B92D-749B7C641110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9" name="Picture 8" descr="DSC_0350-as-Smart-Object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39496"/>
            <a:ext cx="8924104" cy="593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359001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FB26-6CBE-4154-8226-2E19B4661D81}" type="datetime1">
              <a:rPr lang="el-GR" smtClean="0"/>
              <a:pPr/>
              <a:t>21/08/16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 smtClean="0"/>
              <a:t>Καθ. Κ. Φουντάς, </a:t>
            </a:r>
            <a:r>
              <a:rPr lang="el-GR" dirty="0" err="1" smtClean="0"/>
              <a:t>Εργ</a:t>
            </a:r>
            <a:r>
              <a:rPr lang="el-GR" dirty="0" smtClean="0"/>
              <a:t>. Φυσικής Υψηλών Ενεργειών, Παν. Ιωαννίνων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A5D1-0CC0-4A14-B92D-749B7C641110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Content Placeholder 6" descr="gammagamma_run194108_evt564224000_ispy_3d-annotated-2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"/>
            <a:ext cx="9144000" cy="58659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9000" y="0"/>
            <a:ext cx="2337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dirty="0" smtClean="0">
                <a:solidFill>
                  <a:srgbClr val="FF0000"/>
                </a:solidFill>
              </a:rPr>
              <a:t>4 Ιουλίου 2012</a:t>
            </a:r>
            <a:endParaRPr lang="el-GR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474875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FB26-6CBE-4154-8226-2E19B4661D81}" type="datetime1">
              <a:rPr lang="el-GR" smtClean="0"/>
              <a:pPr/>
              <a:t>21/08/16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Καθ. Κ. Φουντάς, Εργ. Φυσικής Υψηλών Ενεργειών, Παν. Ιωαννίνων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A5D1-0CC0-4A14-B92D-749B7C641110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 descr="sbweightedmas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057400"/>
            <a:ext cx="4824536" cy="449214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4495800" y="3962400"/>
            <a:ext cx="3200400" cy="4572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bweightedmass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17" t="45902" r="39838" b="37346"/>
          <a:stretch/>
        </p:blipFill>
        <p:spPr>
          <a:xfrm>
            <a:off x="7086600" y="3126914"/>
            <a:ext cx="1730671" cy="152128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3" name="Title 12"/>
          <p:cNvSpPr txBox="1">
            <a:spLocks noGrp="1"/>
          </p:cNvSpPr>
          <p:nvPr>
            <p:ph type="title"/>
          </p:nvPr>
        </p:nvSpPr>
        <p:spPr>
          <a:xfrm>
            <a:off x="3200400" y="0"/>
            <a:ext cx="280602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3600" dirty="0" smtClean="0">
                <a:solidFill>
                  <a:srgbClr val="FF0000"/>
                </a:solidFill>
              </a:rPr>
              <a:t>4 Ιουλίου 2012</a:t>
            </a:r>
            <a:endParaRPr lang="el-G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83699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492875"/>
            <a:ext cx="2133600" cy="365125"/>
          </a:xfrm>
        </p:spPr>
        <p:txBody>
          <a:bodyPr/>
          <a:lstStyle/>
          <a:p>
            <a:fld id="{3D62FB26-6CBE-4154-8226-2E19B4661D81}" type="datetime1">
              <a:rPr lang="el-GR" smtClean="0"/>
              <a:pPr/>
              <a:t>21/08/16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38400" y="6492875"/>
            <a:ext cx="3352800" cy="365125"/>
          </a:xfrm>
        </p:spPr>
        <p:txBody>
          <a:bodyPr/>
          <a:lstStyle/>
          <a:p>
            <a:r>
              <a:rPr lang="el-GR" dirty="0" smtClean="0"/>
              <a:t>Καθ. Κ. Φουντάς, </a:t>
            </a:r>
            <a:r>
              <a:rPr lang="el-GR" dirty="0" err="1" smtClean="0"/>
              <a:t>Εργ</a:t>
            </a:r>
            <a:r>
              <a:rPr lang="el-GR" dirty="0" smtClean="0"/>
              <a:t>. Φυσικής Υψηλών Ενεργειών, Παν. Ιωαννίνων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96200" y="6264275"/>
            <a:ext cx="762000" cy="365125"/>
          </a:xfrm>
        </p:spPr>
        <p:txBody>
          <a:bodyPr/>
          <a:lstStyle/>
          <a:p>
            <a:fld id="{AC45A5D1-0CC0-4A14-B92D-749B7C641110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365125"/>
            <a:ext cx="7172351" cy="6019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2521" y="4022725"/>
            <a:ext cx="25170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24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2864" y="1050925"/>
            <a:ext cx="28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43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0" y="4937125"/>
            <a:ext cx="2848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prstClr val="black"/>
                </a:solidFill>
                <a:latin typeface="+mn-lt"/>
              </a:rPr>
              <a:t>e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21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2727325"/>
            <a:ext cx="34250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800000"/>
                </a:solidFill>
                <a:latin typeface="+mn-lt"/>
              </a:rPr>
              <a:t>8 </a:t>
            </a:r>
            <a:r>
              <a:rPr lang="en-US" b="1" dirty="0" err="1" smtClean="0">
                <a:solidFill>
                  <a:srgbClr val="800000"/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rgbClr val="800000"/>
                </a:solidFill>
                <a:latin typeface="+mn-lt"/>
              </a:rPr>
              <a:t> DATA</a:t>
            </a:r>
          </a:p>
          <a:p>
            <a:pPr defTabSz="457200"/>
            <a:endParaRPr lang="en-US" sz="2000" b="1" dirty="0" smtClean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US" sz="2200" b="1" dirty="0" smtClean="0">
                <a:solidFill>
                  <a:srgbClr val="0000FF"/>
                </a:solidFill>
                <a:latin typeface="+mn-lt"/>
              </a:rPr>
              <a:t>4-lepton Mass : 126.9 </a:t>
            </a:r>
            <a:r>
              <a:rPr lang="en-US" sz="2200" b="1" dirty="0" err="1" smtClean="0">
                <a:solidFill>
                  <a:srgbClr val="0000FF"/>
                </a:solidFill>
                <a:latin typeface="+mn-lt"/>
              </a:rPr>
              <a:t>GeV</a:t>
            </a:r>
            <a:endParaRPr lang="en-US" sz="2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12024" y="2590800"/>
            <a:ext cx="2831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prstClr val="black"/>
                </a:solidFill>
                <a:latin typeface="+mn-lt"/>
              </a:rPr>
              <a:t>e</a:t>
            </a:r>
            <a:r>
              <a:rPr lang="en-US" b="1" baseline="30000" dirty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10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3" name="Title 12"/>
          <p:cNvSpPr txBox="1">
            <a:spLocks noGrp="1"/>
          </p:cNvSpPr>
          <p:nvPr>
            <p:ph type="title"/>
          </p:nvPr>
        </p:nvSpPr>
        <p:spPr>
          <a:xfrm>
            <a:off x="3200400" y="0"/>
            <a:ext cx="280602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3600" dirty="0" smtClean="0">
                <a:solidFill>
                  <a:srgbClr val="FF0000"/>
                </a:solidFill>
              </a:rPr>
              <a:t>4 Ιουλίου 2012</a:t>
            </a:r>
            <a:endParaRPr lang="el-G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290497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458200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Θεμελιώδη Ερωτήματα στη Σωματιδιακή Φυσική</a:t>
            </a:r>
            <a:endParaRPr lang="en-US" dirty="0" smtClean="0">
              <a:solidFill>
                <a:srgbClr val="FFFF00"/>
              </a:solidFill>
              <a:effectLst/>
              <a:ea typeface="+mj-ea"/>
              <a:cs typeface="+mj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152400" y="1828800"/>
            <a:ext cx="3657600" cy="3810000"/>
          </a:xfrm>
        </p:spPr>
        <p:txBody>
          <a:bodyPr/>
          <a:lstStyle/>
          <a:p>
            <a:r>
              <a:rPr lang="el-GR" sz="2200" dirty="0" smtClean="0">
                <a:latin typeface="Helvetica"/>
                <a:cs typeface="Helvetica"/>
              </a:rPr>
              <a:t>Καθιερωμένο Πρότυπο</a:t>
            </a:r>
            <a:endParaRPr lang="en-US" sz="22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endParaRPr lang="en-US" sz="22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200" dirty="0" smtClean="0">
                <a:latin typeface="Helvetica"/>
                <a:cs typeface="Helvetica"/>
              </a:rPr>
              <a:t>Καταπληκτική συμφωνία Θεωρίας – Πειράματος!</a:t>
            </a:r>
            <a:r>
              <a:rPr lang="en-US" sz="2200" dirty="0" smtClean="0">
                <a:latin typeface="Helvetica"/>
                <a:cs typeface="Helvetica"/>
              </a:rPr>
              <a:t> </a:t>
            </a:r>
            <a:r>
              <a:rPr lang="el-GR" sz="2200" dirty="0" smtClean="0">
                <a:latin typeface="Helvetica"/>
                <a:cs typeface="Helvetica"/>
              </a:rPr>
              <a:t>Για πολλά χρόνια (~40), σε μια μεγάλη ενεργειακή περιοχή ~100</a:t>
            </a:r>
            <a:r>
              <a:rPr lang="en-US" sz="2200" dirty="0" smtClean="0">
                <a:latin typeface="Helvetica"/>
                <a:cs typeface="Helvetica"/>
              </a:rPr>
              <a:t> </a:t>
            </a:r>
            <a:r>
              <a:rPr lang="en-US" sz="2200" dirty="0" err="1" smtClean="0">
                <a:latin typeface="Helvetica"/>
                <a:cs typeface="Helvetica"/>
              </a:rPr>
              <a:t>GeV</a:t>
            </a:r>
            <a:r>
              <a:rPr lang="el-GR" sz="2200" dirty="0">
                <a:latin typeface="Helvetica"/>
                <a:cs typeface="Helvetica"/>
              </a:rPr>
              <a:t> </a:t>
            </a:r>
            <a:r>
              <a:rPr lang="el-GR" sz="2200" dirty="0" smtClean="0">
                <a:latin typeface="Helvetica"/>
                <a:cs typeface="Helvetica"/>
              </a:rPr>
              <a:t>και με ακρίβεια 0.1%</a:t>
            </a:r>
            <a:endParaRPr lang="en-US" sz="2200" dirty="0">
              <a:latin typeface="Helvetica"/>
              <a:cs typeface="Helvetica"/>
            </a:endParaRPr>
          </a:p>
        </p:txBody>
      </p:sp>
      <p:pic>
        <p:nvPicPr>
          <p:cNvPr id="6" name="Picture 5" descr="StandardModel_en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720" y="1447800"/>
            <a:ext cx="5230978" cy="4114800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43400" y="5638800"/>
            <a:ext cx="3962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dirty="0" smtClean="0">
                <a:solidFill>
                  <a:srgbClr val="04CCC9"/>
                </a:solidFill>
              </a:rPr>
              <a:t>+ φορείς αλληλεπιδράσεων</a:t>
            </a:r>
            <a:endParaRPr lang="en-US" dirty="0" smtClean="0">
              <a:solidFill>
                <a:srgbClr val="04CCC9"/>
              </a:solidFill>
            </a:endParaRPr>
          </a:p>
          <a:p>
            <a:r>
              <a:rPr lang="el-GR" dirty="0" smtClean="0">
                <a:solidFill>
                  <a:srgbClr val="04CCC9"/>
                </a:solidFill>
              </a:rPr>
              <a:t>+ τα </a:t>
            </a:r>
            <a:r>
              <a:rPr lang="el-GR" dirty="0">
                <a:solidFill>
                  <a:srgbClr val="04CCC9"/>
                </a:solidFill>
              </a:rPr>
              <a:t>σωματίδια της αντιύλης</a:t>
            </a:r>
            <a:endParaRPr lang="en-GB" dirty="0">
              <a:solidFill>
                <a:srgbClr val="04CCC9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35956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2FB26-6CBE-4154-8226-2E19B4661D81}" type="datetime1">
              <a:rPr lang="el-GR" smtClean="0"/>
              <a:pPr/>
              <a:t>21/08/16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smtClean="0"/>
              <a:t>Καθ. Κ. Φουντάς, Εργ. Φυσικής Υψηλών Ενεργειών, Παν. Ιωαννίνων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A5D1-0CC0-4A14-B92D-749B7C641110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 descr="4mu+g-7TeV-3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51" y="381000"/>
            <a:ext cx="7964117" cy="57449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36" y="2959102"/>
            <a:ext cx="34250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800000"/>
                </a:solidFill>
                <a:latin typeface="+mn-lt"/>
              </a:rPr>
              <a:t>7 </a:t>
            </a:r>
            <a:r>
              <a:rPr lang="en-US" b="1" dirty="0" err="1" smtClean="0">
                <a:solidFill>
                  <a:srgbClr val="800000"/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rgbClr val="800000"/>
                </a:solidFill>
                <a:latin typeface="+mn-lt"/>
              </a:rPr>
              <a:t> DATA</a:t>
            </a:r>
          </a:p>
          <a:p>
            <a:pPr defTabSz="457200"/>
            <a:endParaRPr lang="en-US" sz="2000" b="1" dirty="0" smtClean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US" sz="2200" b="1" dirty="0" smtClean="0">
                <a:solidFill>
                  <a:srgbClr val="0000FF"/>
                </a:solidFill>
                <a:latin typeface="+mn-lt"/>
              </a:rPr>
              <a:t>4μ+γ Mass : 126.1 </a:t>
            </a:r>
            <a:r>
              <a:rPr lang="en-US" sz="2200" b="1" dirty="0" err="1" smtClean="0">
                <a:solidFill>
                  <a:srgbClr val="0000FF"/>
                </a:solidFill>
                <a:latin typeface="+mn-lt"/>
              </a:rPr>
              <a:t>GeV</a:t>
            </a:r>
            <a:endParaRPr lang="en-US" sz="2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5736" y="1968502"/>
            <a:ext cx="28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28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4025902"/>
            <a:ext cx="28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6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4536" y="5774037"/>
            <a:ext cx="28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67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559302"/>
            <a:ext cx="28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14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24336" y="1892302"/>
            <a:ext cx="28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chemeClr val="bg1"/>
                </a:solidFill>
              </a:rPr>
              <a:t>γ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E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8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4" name="Title 12"/>
          <p:cNvSpPr txBox="1">
            <a:spLocks noGrp="1"/>
          </p:cNvSpPr>
          <p:nvPr>
            <p:ph type="title"/>
          </p:nvPr>
        </p:nvSpPr>
        <p:spPr>
          <a:xfrm>
            <a:off x="4128175" y="0"/>
            <a:ext cx="280602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3600" dirty="0" smtClean="0">
                <a:solidFill>
                  <a:srgbClr val="FF0000"/>
                </a:solidFill>
              </a:rPr>
              <a:t>4 Ιουλίου 2012</a:t>
            </a:r>
            <a:endParaRPr lang="el-G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78205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9144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a typeface="+mj-ea"/>
                <a:cs typeface="+mj-cs"/>
              </a:rPr>
              <a:t>Πώς παράγεται το Μποζόνιο </a:t>
            </a:r>
            <a:r>
              <a:rPr lang="en-US" dirty="0" smtClean="0">
                <a:solidFill>
                  <a:srgbClr val="FFFF00"/>
                </a:solidFill>
                <a:ea typeface="+mj-ea"/>
                <a:cs typeface="+mj-cs"/>
              </a:rPr>
              <a:t>Higgs?</a:t>
            </a:r>
            <a:endParaRPr lang="en-US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Α) Σύντηξη δύο γκλουνίων</a:t>
            </a:r>
            <a:r>
              <a:rPr lang="en-US" sz="2400" dirty="0" smtClean="0">
                <a:latin typeface="Helvetica"/>
                <a:cs typeface="Helvetica"/>
              </a:rPr>
              <a:t> (ggF)</a:t>
            </a:r>
            <a:endParaRPr lang="el-GR" sz="24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Β) Σύντηξη ενός διανυσματικού μποζονίου</a:t>
            </a:r>
            <a:r>
              <a:rPr lang="en-US" sz="2400" dirty="0" smtClean="0">
                <a:latin typeface="Helvetica"/>
                <a:cs typeface="Helvetica"/>
              </a:rPr>
              <a:t> (VBF)</a:t>
            </a:r>
            <a:endParaRPr lang="el-GR" sz="24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Γ) Διάσπαση </a:t>
            </a:r>
            <a:r>
              <a:rPr lang="el-GR" sz="2400" dirty="0">
                <a:latin typeface="Helvetica"/>
                <a:cs typeface="Helvetica"/>
              </a:rPr>
              <a:t>ενός διανυσματικού </a:t>
            </a:r>
            <a:r>
              <a:rPr lang="el-GR" sz="2400" dirty="0" smtClean="0">
                <a:latin typeface="Helvetica"/>
                <a:cs typeface="Helvetica"/>
              </a:rPr>
              <a:t>μποζονίου</a:t>
            </a:r>
            <a:r>
              <a:rPr lang="en-US" sz="2400" dirty="0" smtClean="0">
                <a:latin typeface="Helvetica"/>
                <a:cs typeface="Helvetica"/>
              </a:rPr>
              <a:t> (VH)</a:t>
            </a:r>
            <a:endParaRPr lang="el-GR" sz="24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Δ) Συμπαραγωγή με το </a:t>
            </a:r>
            <a:r>
              <a:rPr lang="en-US" sz="2400" dirty="0" smtClean="0">
                <a:latin typeface="Helvetica"/>
                <a:cs typeface="Helvetica"/>
              </a:rPr>
              <a:t>top quark (</a:t>
            </a:r>
            <a:r>
              <a:rPr lang="en-US" sz="2400" dirty="0" err="1" smtClean="0">
                <a:latin typeface="Helvetica"/>
                <a:cs typeface="Helvetica"/>
              </a:rPr>
              <a:t>ttH</a:t>
            </a:r>
            <a:r>
              <a:rPr lang="en-US" sz="2400" dirty="0" smtClean="0">
                <a:latin typeface="Helvetica"/>
                <a:cs typeface="Helvetica"/>
              </a:rPr>
              <a:t>)                           </a:t>
            </a:r>
          </a:p>
          <a:p>
            <a:pPr marL="136525" indent="0">
              <a:buNone/>
            </a:pPr>
            <a:r>
              <a:rPr lang="en-US" sz="2400" dirty="0">
                <a:latin typeface="Helvetica"/>
                <a:cs typeface="Helvetica"/>
              </a:rPr>
              <a:t> </a:t>
            </a:r>
            <a:r>
              <a:rPr lang="en-US" sz="2400" dirty="0" smtClean="0">
                <a:latin typeface="Helvetica"/>
                <a:cs typeface="Helvetica"/>
              </a:rPr>
              <a:t>                                                      </a:t>
            </a:r>
            <a:r>
              <a:rPr lang="el-GR" dirty="0" smtClean="0">
                <a:latin typeface="Helvetica"/>
                <a:cs typeface="Helvetica"/>
              </a:rPr>
              <a:t>Δ         Γ      Α     Β</a:t>
            </a:r>
            <a:endParaRPr lang="en-US" dirty="0">
              <a:latin typeface="Helvetica"/>
              <a:cs typeface="Helvetica"/>
            </a:endParaRPr>
          </a:p>
        </p:txBody>
      </p:sp>
      <p:pic>
        <p:nvPicPr>
          <p:cNvPr id="5" name="Picture 4" descr="Screen shot 2013-10-05 at 5.44.1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3044"/>
            <a:ext cx="9144000" cy="360495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5867400" y="3886200"/>
            <a:ext cx="0" cy="2590800"/>
          </a:xfrm>
          <a:prstGeom prst="straightConnector1">
            <a:avLst/>
          </a:prstGeom>
          <a:ln w="57150" cmpd="sng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762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3200" dirty="0" smtClean="0">
                <a:solidFill>
                  <a:srgbClr val="FFFF00"/>
                </a:solidFill>
                <a:ea typeface="+mj-ea"/>
                <a:cs typeface="+mj-cs"/>
              </a:rPr>
              <a:t>Πώς ανιχνεύεται το Μποζόνιο </a:t>
            </a:r>
            <a:r>
              <a:rPr lang="en-US" sz="3200" dirty="0" smtClean="0">
                <a:solidFill>
                  <a:srgbClr val="FFFF00"/>
                </a:solidFill>
                <a:ea typeface="+mj-ea"/>
                <a:cs typeface="+mj-cs"/>
              </a:rPr>
              <a:t>Higgs?</a:t>
            </a:r>
            <a:endParaRPr lang="en-US" sz="3200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1143000"/>
            <a:ext cx="2785533" cy="5334000"/>
          </a:xfrm>
        </p:spPr>
        <p:txBody>
          <a:bodyPr/>
          <a:lstStyle/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Εξαρτάται από την πιθανή μάζα του μποζονίου </a:t>
            </a:r>
            <a:r>
              <a:rPr lang="en-US" sz="2400" dirty="0" smtClean="0">
                <a:latin typeface="Helvetica"/>
                <a:cs typeface="Helvetica"/>
              </a:rPr>
              <a:t>Higgs 80-200 </a:t>
            </a:r>
            <a:r>
              <a:rPr lang="en-US" sz="2400" dirty="0" err="1" smtClean="0">
                <a:latin typeface="Helvetica"/>
                <a:cs typeface="Helvetica"/>
              </a:rPr>
              <a:t>GeV</a:t>
            </a:r>
            <a:endParaRPr lang="en-US" sz="24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endParaRPr lang="en-US" sz="2400" dirty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400" i="1" dirty="0" smtClean="0">
                <a:latin typeface="Helvetica"/>
                <a:cs typeface="Helvetica"/>
              </a:rPr>
              <a:t>H</a:t>
            </a:r>
            <a:r>
              <a:rPr lang="en-US" sz="2400" i="1" dirty="0" smtClean="0">
                <a:latin typeface="Helvetica"/>
                <a:cs typeface="Helvetica"/>
                <a:sym typeface="Wingdings"/>
              </a:rPr>
              <a:t></a:t>
            </a:r>
            <a:r>
              <a:rPr lang="el-GR" sz="2400" i="1" dirty="0" smtClean="0">
                <a:latin typeface="Helvetica"/>
                <a:cs typeface="Helvetica"/>
                <a:sym typeface="Wingdings"/>
              </a:rPr>
              <a:t>γγ</a:t>
            </a:r>
          </a:p>
          <a:p>
            <a:pPr marL="136525" indent="0">
              <a:buNone/>
            </a:pPr>
            <a:r>
              <a:rPr lang="el-GR" sz="2400" i="1" dirty="0" smtClean="0">
                <a:latin typeface="Helvetica"/>
                <a:cs typeface="Helvetica"/>
                <a:sym typeface="Wingdings"/>
              </a:rPr>
              <a:t>ΗΖΖ(*)4</a:t>
            </a:r>
            <a:r>
              <a:rPr lang="en-US" sz="2400" i="1" dirty="0" smtClean="0">
                <a:latin typeface="Helvetica"/>
                <a:cs typeface="Helvetica"/>
                <a:sym typeface="Wingdings"/>
              </a:rPr>
              <a:t>l</a:t>
            </a:r>
          </a:p>
          <a:p>
            <a:pPr marL="136525" indent="0">
              <a:buNone/>
            </a:pPr>
            <a:r>
              <a:rPr lang="en-US" sz="2400" i="1" dirty="0" smtClean="0">
                <a:latin typeface="Helvetica"/>
                <a:cs typeface="Helvetica"/>
              </a:rPr>
              <a:t>H</a:t>
            </a:r>
            <a:r>
              <a:rPr lang="en-US" sz="2400" i="1" dirty="0" smtClean="0">
                <a:latin typeface="Helvetica"/>
                <a:cs typeface="Helvetica"/>
                <a:sym typeface="Wingdings"/>
              </a:rPr>
              <a:t>WW(*)l</a:t>
            </a:r>
            <a:r>
              <a:rPr lang="el-GR" sz="2400" i="1" dirty="0" smtClean="0">
                <a:latin typeface="Helvetica"/>
                <a:cs typeface="Helvetica"/>
                <a:sym typeface="Wingdings"/>
              </a:rPr>
              <a:t>ν</a:t>
            </a:r>
            <a:r>
              <a:rPr lang="en-US" sz="2400" i="1" dirty="0" smtClean="0">
                <a:latin typeface="Helvetica"/>
                <a:cs typeface="Helvetica"/>
                <a:sym typeface="Wingdings"/>
              </a:rPr>
              <a:t>l</a:t>
            </a:r>
            <a:r>
              <a:rPr lang="el-GR" sz="2400" i="1" dirty="0" smtClean="0">
                <a:latin typeface="Helvetica"/>
                <a:cs typeface="Helvetica"/>
                <a:sym typeface="Wingdings"/>
              </a:rPr>
              <a:t>ν</a:t>
            </a:r>
            <a:endParaRPr lang="en-US" sz="2400" i="1" dirty="0" smtClean="0">
              <a:latin typeface="Helvetica"/>
              <a:cs typeface="Helvetica"/>
              <a:sym typeface="Wingdings"/>
            </a:endParaRPr>
          </a:p>
          <a:p>
            <a:pPr marL="136525" indent="0">
              <a:buNone/>
            </a:pPr>
            <a:endParaRPr lang="en-US" sz="2400" i="1" dirty="0">
              <a:latin typeface="Helvetica"/>
              <a:cs typeface="Helvetica"/>
              <a:sym typeface="Wingdings"/>
            </a:endParaRPr>
          </a:p>
          <a:p>
            <a:pPr marL="136525" indent="0">
              <a:buNone/>
            </a:pPr>
            <a:r>
              <a:rPr lang="en-US" sz="2400" i="1" dirty="0" smtClean="0">
                <a:latin typeface="Helvetica"/>
                <a:cs typeface="Helvetica"/>
                <a:sym typeface="Wingdings"/>
              </a:rPr>
              <a:t>H</a:t>
            </a:r>
            <a:r>
              <a:rPr lang="el-GR" sz="2400" i="1" dirty="0" smtClean="0">
                <a:latin typeface="Helvetica"/>
                <a:cs typeface="Helvetica"/>
                <a:sym typeface="Wingdings"/>
              </a:rPr>
              <a:t>τ </a:t>
            </a:r>
            <a:r>
              <a:rPr lang="el-GR" sz="2400" i="1" baseline="30000" dirty="0" smtClean="0">
                <a:latin typeface="Helvetica"/>
                <a:cs typeface="Helvetica"/>
                <a:sym typeface="Wingdings"/>
              </a:rPr>
              <a:t>+</a:t>
            </a:r>
            <a:r>
              <a:rPr lang="el-GR" sz="2400" i="1" dirty="0" smtClean="0">
                <a:latin typeface="Helvetica"/>
                <a:cs typeface="Helvetica"/>
                <a:sym typeface="Wingdings"/>
              </a:rPr>
              <a:t>τ </a:t>
            </a:r>
            <a:r>
              <a:rPr lang="el-GR" sz="2400" i="1" baseline="30000" dirty="0" smtClean="0">
                <a:latin typeface="Helvetica"/>
                <a:cs typeface="Helvetica"/>
                <a:sym typeface="Wingdings"/>
              </a:rPr>
              <a:t>-</a:t>
            </a:r>
            <a:endParaRPr lang="en-US" sz="2400" i="1" baseline="30000" dirty="0" smtClean="0">
              <a:latin typeface="Helvetica"/>
              <a:cs typeface="Helvetica"/>
              <a:sym typeface="Wingdings"/>
            </a:endParaRPr>
          </a:p>
          <a:p>
            <a:pPr marL="136525" indent="0">
              <a:buNone/>
            </a:pPr>
            <a:r>
              <a:rPr lang="en-US" sz="2400" i="1" dirty="0" err="1" smtClean="0">
                <a:latin typeface="Helvetica"/>
                <a:cs typeface="Helvetica"/>
                <a:sym typeface="Wingdings"/>
              </a:rPr>
              <a:t>Hbb</a:t>
            </a:r>
            <a:endParaRPr lang="en-US" sz="2400" i="1" dirty="0">
              <a:latin typeface="Helvetica"/>
              <a:cs typeface="Helvetica"/>
            </a:endParaRPr>
          </a:p>
        </p:txBody>
      </p:sp>
      <p:pic>
        <p:nvPicPr>
          <p:cNvPr id="2" name="Picture 1" descr="Screen shot 2013-10-05 at 10.54.5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333" y="1371600"/>
            <a:ext cx="6299200" cy="4559300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5638800" y="1524000"/>
            <a:ext cx="0" cy="3810000"/>
          </a:xfrm>
          <a:prstGeom prst="straightConnector1">
            <a:avLst/>
          </a:prstGeom>
          <a:ln w="57150" cmpd="sng"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55821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creen Shot 2012-09-26 at 15.35.2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980728"/>
            <a:ext cx="4966763" cy="3168352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74" y="4077072"/>
            <a:ext cx="3150456" cy="269364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7" name="Picture 6" descr="ATLAS_Higgs_4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963" y="3717925"/>
            <a:ext cx="5011737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152400"/>
            <a:ext cx="9144000" cy="1446213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4 </a:t>
            </a:r>
            <a:r>
              <a:rPr lang="el-GR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ΙΟΥΛΙΟΥ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2012</a:t>
            </a:r>
          </a:p>
          <a:p>
            <a:pPr algn="ctr" eaLnBrk="1" hangingPunct="1">
              <a:defRPr/>
            </a:pPr>
            <a:r>
              <a:rPr lang="el-GR" sz="2800" dirty="0" smtClean="0">
                <a:solidFill>
                  <a:srgbClr val="FFFF00"/>
                </a:solidFill>
                <a:cs typeface="Arial" charset="0"/>
              </a:rPr>
              <a:t>Υποψήφιο Γεγονός Μποζόνιο </a:t>
            </a:r>
            <a:r>
              <a:rPr lang="en-US" sz="2800" dirty="0" smtClean="0">
                <a:solidFill>
                  <a:srgbClr val="FFFF00"/>
                </a:solidFill>
                <a:cs typeface="Arial" charset="0"/>
              </a:rPr>
              <a:t>Higgs</a:t>
            </a:r>
            <a:r>
              <a:rPr lang="el-GR" sz="1100" dirty="0" smtClean="0">
                <a:cs typeface="Arial" charset="0"/>
              </a:rPr>
              <a:t/>
            </a:r>
            <a:br>
              <a:rPr lang="el-GR" sz="1100" dirty="0" smtClean="0">
                <a:cs typeface="Arial" charset="0"/>
              </a:rPr>
            </a:br>
            <a:endParaRPr lang="en-US" sz="2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 eaLnBrk="1" hangingPunct="1">
              <a:defRPr/>
            </a:pPr>
            <a:endParaRPr lang="en-US" sz="2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6758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057400"/>
            <a:ext cx="357187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65485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el-GR" sz="2800" dirty="0" smtClean="0">
                <a:solidFill>
                  <a:srgbClr val="FFFF00"/>
                </a:solidFill>
                <a:cs typeface="Arial" charset="0"/>
              </a:rPr>
              <a:t>Υποψήφιο Γεγονός Μποζόνιο </a:t>
            </a:r>
            <a:r>
              <a:rPr lang="en-US" sz="2800" dirty="0" smtClean="0">
                <a:solidFill>
                  <a:srgbClr val="FFFF00"/>
                </a:solidFill>
                <a:cs typeface="Arial" charset="0"/>
              </a:rPr>
              <a:t>Higgs</a:t>
            </a:r>
            <a:endParaRPr lang="en-US" sz="2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pic>
        <p:nvPicPr>
          <p:cNvPr id="2" name="Picture 1" descr="2.cand-higgs-2012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0"/>
            <a:ext cx="9144000" cy="592182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10648"/>
      </p:ext>
    </p:extLst>
  </p:cSld>
  <p:clrMapOvr>
    <a:masterClrMapping/>
  </p:clrMapOvr>
  <p:transition xmlns:p14="http://schemas.microsoft.com/office/powerpoint/2010/main" spd="med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3867"/>
            <a:ext cx="9144000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2800" dirty="0" smtClean="0">
                <a:solidFill>
                  <a:srgbClr val="FFFF00"/>
                </a:solidFill>
                <a:ea typeface="+mj-ea"/>
                <a:cs typeface="+mj-cs"/>
              </a:rPr>
              <a:t>Παγκόσμια Ανακοίνωση στο </a:t>
            </a:r>
            <a:r>
              <a:rPr lang="en-US" sz="2800" dirty="0" smtClean="0">
                <a:solidFill>
                  <a:srgbClr val="FFFF00"/>
                </a:solidFill>
                <a:ea typeface="+mj-ea"/>
                <a:cs typeface="+mj-cs"/>
              </a:rPr>
              <a:t>CERN</a:t>
            </a:r>
            <a:r>
              <a:rPr lang="el-GR" sz="2800" dirty="0" smtClean="0">
                <a:solidFill>
                  <a:srgbClr val="FFFF00"/>
                </a:solidFill>
                <a:ea typeface="+mj-ea"/>
                <a:cs typeface="+mj-cs"/>
              </a:rPr>
              <a:t>, 4 Ιουλίου 2012</a:t>
            </a:r>
            <a:endParaRPr lang="en-US" sz="2800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pic>
        <p:nvPicPr>
          <p:cNvPr id="4" name="Picture 3" descr="Higgs_CER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609601"/>
            <a:ext cx="5842000" cy="3887586"/>
          </a:xfrm>
          <a:prstGeom prst="rect">
            <a:avLst/>
          </a:prstGeom>
        </p:spPr>
      </p:pic>
      <p:pic>
        <p:nvPicPr>
          <p:cNvPr id="5" name="Picture 4" descr="P-Higg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201297"/>
            <a:ext cx="3276600" cy="26567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4200" y="50292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Francois Englert</a:t>
            </a:r>
          </a:p>
          <a:p>
            <a:r>
              <a:rPr lang="en-US" dirty="0" smtClean="0"/>
              <a:t>Peter Higgs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609600"/>
            <a:ext cx="32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Sergio </a:t>
            </a:r>
            <a:r>
              <a:rPr lang="en-US" sz="2000" dirty="0" err="1" smtClean="0"/>
              <a:t>Bertolucci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Fabiola</a:t>
            </a:r>
            <a:r>
              <a:rPr lang="en-US" sz="2000" dirty="0" smtClean="0"/>
              <a:t> </a:t>
            </a:r>
            <a:r>
              <a:rPr lang="en-US" sz="2000" dirty="0" err="1" smtClean="0"/>
              <a:t>Giannotti</a:t>
            </a:r>
            <a:r>
              <a:rPr lang="en-US" sz="2000" dirty="0" smtClean="0"/>
              <a:t>, ATLAS</a:t>
            </a:r>
          </a:p>
          <a:p>
            <a:endParaRPr lang="en-US" sz="2000" dirty="0"/>
          </a:p>
          <a:p>
            <a:r>
              <a:rPr lang="en-US" sz="2000" dirty="0" smtClean="0"/>
              <a:t>Rolf </a:t>
            </a:r>
            <a:r>
              <a:rPr lang="en-US" sz="2000" dirty="0" err="1" smtClean="0"/>
              <a:t>Heuer</a:t>
            </a:r>
            <a:r>
              <a:rPr lang="en-US" sz="2000" dirty="0" smtClean="0"/>
              <a:t>, DG-CERN</a:t>
            </a:r>
          </a:p>
          <a:p>
            <a:endParaRPr lang="en-US" sz="2000" dirty="0"/>
          </a:p>
          <a:p>
            <a:r>
              <a:rPr lang="en-US" sz="2000" dirty="0" smtClean="0"/>
              <a:t>Joseph </a:t>
            </a:r>
            <a:r>
              <a:rPr lang="en-US" sz="2000" dirty="0" err="1" smtClean="0"/>
              <a:t>Incadela</a:t>
            </a:r>
            <a:r>
              <a:rPr lang="en-US" sz="2000" dirty="0" smtClean="0"/>
              <a:t>, CMS</a:t>
            </a:r>
          </a:p>
          <a:p>
            <a:endParaRPr lang="en-US" sz="2000" dirty="0"/>
          </a:p>
          <a:p>
            <a:r>
              <a:rPr lang="en-US" sz="2000" dirty="0" smtClean="0"/>
              <a:t>Steven </a:t>
            </a:r>
            <a:r>
              <a:rPr lang="en-US" sz="2000" dirty="0" err="1" smtClean="0"/>
              <a:t>Mayers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770120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8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pic>
        <p:nvPicPr>
          <p:cNvPr id="67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" y="685800"/>
            <a:ext cx="8594848" cy="5952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-152400" y="-37799"/>
            <a:ext cx="9116888" cy="723599"/>
          </a:xfrm>
        </p:spPr>
        <p:txBody>
          <a:bodyPr>
            <a:normAutofit/>
          </a:bodyPr>
          <a:lstStyle/>
          <a:p>
            <a:pPr eaLnBrk="1"/>
            <a:r>
              <a:rPr lang="en-US" sz="3200" dirty="0" smtClean="0">
                <a:solidFill>
                  <a:srgbClr val="FFFF00"/>
                </a:solidFill>
                <a:latin typeface="+mn-lt"/>
              </a:rPr>
              <a:t>July 4, 2012:    Discovery of the Higgs-Boson</a:t>
            </a:r>
            <a:endParaRPr lang="en-GB" sz="3200" dirty="0" smtClean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74934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3200" dirty="0" smtClean="0">
                <a:solidFill>
                  <a:srgbClr val="FFFF00"/>
                </a:solidFill>
                <a:ea typeface="+mj-ea"/>
                <a:cs typeface="+mj-cs"/>
              </a:rPr>
              <a:t>Αναζήτηση του Μποζονίου </a:t>
            </a:r>
            <a:r>
              <a:rPr lang="en-US" sz="3200" dirty="0" smtClean="0">
                <a:solidFill>
                  <a:srgbClr val="FFFF00"/>
                </a:solidFill>
                <a:ea typeface="+mj-ea"/>
                <a:cs typeface="+mj-cs"/>
              </a:rPr>
              <a:t>Higgs?</a:t>
            </a:r>
            <a:endParaRPr lang="en-US" sz="3200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3867" y="533400"/>
            <a:ext cx="5300133" cy="3429000"/>
          </a:xfrm>
        </p:spPr>
        <p:txBody>
          <a:bodyPr/>
          <a:lstStyle/>
          <a:p>
            <a:pPr marL="136525" indent="0">
              <a:buNone/>
            </a:pPr>
            <a:r>
              <a:rPr lang="en-US" sz="2400" dirty="0" smtClean="0">
                <a:latin typeface="Helvetica"/>
                <a:cs typeface="Helvetica"/>
              </a:rPr>
              <a:t>-</a:t>
            </a:r>
            <a:r>
              <a:rPr lang="el-GR" sz="2400" dirty="0" smtClean="0">
                <a:latin typeface="Helvetica"/>
                <a:cs typeface="Helvetica"/>
              </a:rPr>
              <a:t>Ανακατασκευή της αναλλοίωτης μάζας του μποζονίου </a:t>
            </a:r>
            <a:r>
              <a:rPr lang="en-US" sz="2400" dirty="0" smtClean="0">
                <a:latin typeface="Helvetica"/>
                <a:cs typeface="Helvetica"/>
              </a:rPr>
              <a:t>Higgs</a:t>
            </a:r>
            <a:endParaRPr lang="el-GR" sz="2400" dirty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400" dirty="0" smtClean="0">
                <a:latin typeface="Helvetica"/>
                <a:cs typeface="Helvetica"/>
              </a:rPr>
              <a:t>-</a:t>
            </a:r>
            <a:r>
              <a:rPr lang="el-GR" sz="2400" dirty="0" smtClean="0">
                <a:latin typeface="Helvetica"/>
                <a:cs typeface="Helvetica"/>
              </a:rPr>
              <a:t>Αναζήτηση κορυφών πάνω από το υπόβαθρο άλλων αντιδράσεων</a:t>
            </a:r>
          </a:p>
          <a:p>
            <a:pPr marL="136525" indent="0">
              <a:buNone/>
            </a:pPr>
            <a:r>
              <a:rPr lang="en-US" sz="2400" dirty="0">
                <a:latin typeface="Helvetica"/>
                <a:cs typeface="Helvetica"/>
              </a:rPr>
              <a:t>-</a:t>
            </a:r>
            <a:r>
              <a:rPr lang="el-GR" sz="2400" dirty="0" smtClean="0">
                <a:latin typeface="Helvetica"/>
                <a:cs typeface="Helvetica"/>
              </a:rPr>
              <a:t>Στατιστική ανάλυση  για την ανεύρεση της σπουδαιότητας της εξέχουσας κορυφής</a:t>
            </a:r>
          </a:p>
          <a:p>
            <a:pPr marL="136525" indent="0">
              <a:buNone/>
            </a:pPr>
            <a:r>
              <a:rPr lang="en-US" sz="2400" dirty="0">
                <a:latin typeface="Helvetica"/>
                <a:cs typeface="Helvetica"/>
              </a:rPr>
              <a:t>-</a:t>
            </a:r>
            <a:r>
              <a:rPr lang="el-GR" sz="2400" dirty="0" smtClean="0">
                <a:latin typeface="Helvetica"/>
                <a:cs typeface="Helvetica"/>
              </a:rPr>
              <a:t>Μάζα </a:t>
            </a:r>
            <a:r>
              <a:rPr lang="en-US" sz="2400" dirty="0" smtClean="0">
                <a:latin typeface="Helvetica"/>
                <a:cs typeface="Helvetica"/>
              </a:rPr>
              <a:t>Higgs = 125.5 ± 0.4 </a:t>
            </a:r>
            <a:r>
              <a:rPr lang="en-US" sz="2400" dirty="0" err="1" smtClean="0">
                <a:latin typeface="Helvetica"/>
                <a:cs typeface="Helvetica"/>
              </a:rPr>
              <a:t>GeV</a:t>
            </a:r>
            <a:endParaRPr lang="en-US" sz="2400" dirty="0">
              <a:latin typeface="Helvetica"/>
              <a:cs typeface="Helvetica"/>
            </a:endParaRPr>
          </a:p>
        </p:txBody>
      </p:sp>
      <p:pic>
        <p:nvPicPr>
          <p:cNvPr id="3" name="Picture 2" descr="Screen shot 2013-10-05 at 11.06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494" y="609600"/>
            <a:ext cx="3886505" cy="6248400"/>
          </a:xfrm>
          <a:prstGeom prst="rect">
            <a:avLst/>
          </a:prstGeom>
        </p:spPr>
      </p:pic>
      <p:pic>
        <p:nvPicPr>
          <p:cNvPr id="4" name="Picture 3" descr="5.3-plot_C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0"/>
            <a:ext cx="3886200" cy="307760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65867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95536" y="620688"/>
            <a:ext cx="7056784" cy="5688632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  <a:cs typeface="+mn-cs"/>
            </a:endParaRPr>
          </a:p>
        </p:txBody>
      </p:sp>
      <p:pic>
        <p:nvPicPr>
          <p:cNvPr id="5" name="Picture 4" descr="Untitled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6330884" cy="529951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765205" y="61174"/>
            <a:ext cx="4390971" cy="415498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100" dirty="0" smtClean="0">
                <a:solidFill>
                  <a:prstClr val="black"/>
                </a:solidFill>
                <a:latin typeface="Comic Sans MS" charset="0"/>
                <a:ea typeface="ＭＳ Ｐゴシック" charset="0"/>
                <a:cs typeface="+mn-cs"/>
              </a:rPr>
              <a:t>Evolution of the excess with time </a:t>
            </a:r>
          </a:p>
        </p:txBody>
      </p:sp>
      <p:pic>
        <p:nvPicPr>
          <p:cNvPr id="7" name="Picture 6" descr="Untitled2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56834"/>
            <a:ext cx="6295834" cy="530847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 descr="Untitled3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6478062" cy="5264135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 descr="Untitled4.png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6446942" cy="5294104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5" name="Picture 14" descr="Untitled5.png"/>
          <p:cNvPicPr preferRelativeResize="0"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54209"/>
            <a:ext cx="6401543" cy="541109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38697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2600" dirty="0" smtClean="0">
                <a:solidFill>
                  <a:srgbClr val="FFFF00"/>
                </a:solidFill>
                <a:ea typeface="+mj-ea"/>
                <a:cs typeface="+mj-cs"/>
              </a:rPr>
              <a:t>Το </a:t>
            </a:r>
            <a:r>
              <a:rPr lang="en-US" sz="2600" dirty="0" smtClean="0">
                <a:solidFill>
                  <a:srgbClr val="FFFF00"/>
                </a:solidFill>
                <a:ea typeface="+mj-ea"/>
                <a:cs typeface="+mj-cs"/>
              </a:rPr>
              <a:t>spin</a:t>
            </a:r>
            <a:r>
              <a:rPr lang="el-GR" sz="2600" dirty="0" smtClean="0">
                <a:solidFill>
                  <a:srgbClr val="FFFF00"/>
                </a:solidFill>
                <a:ea typeface="+mj-ea"/>
                <a:cs typeface="+mj-cs"/>
              </a:rPr>
              <a:t> του Μποζονίου </a:t>
            </a:r>
            <a:r>
              <a:rPr lang="en-US" sz="2600" dirty="0" smtClean="0">
                <a:solidFill>
                  <a:srgbClr val="FFFF00"/>
                </a:solidFill>
                <a:ea typeface="+mj-ea"/>
                <a:cs typeface="+mj-cs"/>
              </a:rPr>
              <a:t>Higgs</a:t>
            </a:r>
            <a:endParaRPr lang="en-US" sz="2600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609600"/>
            <a:ext cx="4648200" cy="5139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400" dirty="0" smtClean="0">
                <a:latin typeface="Helvetica"/>
                <a:cs typeface="Helvetica"/>
              </a:rPr>
              <a:t>Η </a:t>
            </a:r>
            <a:r>
              <a:rPr lang="el-GR" sz="4400" dirty="0" smtClean="0">
                <a:latin typeface="Helvetica"/>
                <a:cs typeface="Helvetica"/>
                <a:sym typeface="Wingdings"/>
              </a:rPr>
              <a:t> γγ</a:t>
            </a:r>
          </a:p>
          <a:p>
            <a:endParaRPr lang="el-GR" dirty="0">
              <a:sym typeface="Wingdings"/>
            </a:endParaRPr>
          </a:p>
          <a:p>
            <a:r>
              <a:rPr lang="el-GR" dirty="0" smtClean="0">
                <a:latin typeface="Helvetica"/>
                <a:cs typeface="Helvetica"/>
              </a:rPr>
              <a:t>Η θεωρία </a:t>
            </a:r>
            <a:r>
              <a:rPr lang="en-US" dirty="0">
                <a:latin typeface="Helvetica"/>
                <a:cs typeface="Helvetica"/>
              </a:rPr>
              <a:t>L</a:t>
            </a:r>
            <a:r>
              <a:rPr lang="en-US" dirty="0" smtClean="0">
                <a:latin typeface="Helvetica"/>
                <a:cs typeface="Helvetica"/>
              </a:rPr>
              <a:t>andau-Yang </a:t>
            </a:r>
            <a:r>
              <a:rPr lang="el-GR" dirty="0" smtClean="0">
                <a:latin typeface="Helvetica"/>
                <a:cs typeface="Helvetica"/>
              </a:rPr>
              <a:t>αποκλείει </a:t>
            </a:r>
            <a:r>
              <a:rPr lang="en-US" dirty="0" smtClean="0">
                <a:latin typeface="Helvetica"/>
                <a:cs typeface="Helvetica"/>
              </a:rPr>
              <a:t>spin=1</a:t>
            </a:r>
          </a:p>
          <a:p>
            <a:endParaRPr lang="en-US" sz="1000" dirty="0">
              <a:latin typeface="Helvetica"/>
              <a:cs typeface="Helvetica"/>
            </a:endParaRPr>
          </a:p>
          <a:p>
            <a:r>
              <a:rPr lang="el-GR" dirty="0" smtClean="0">
                <a:latin typeface="Helvetica"/>
                <a:cs typeface="Helvetica"/>
              </a:rPr>
              <a:t>Η μελέτη της γωνιακής κατανομής των φωτονίων εκείνων που έδωσαν αναλλοίωτη μάζα του </a:t>
            </a:r>
            <a:r>
              <a:rPr lang="en-US" dirty="0" smtClean="0">
                <a:latin typeface="Helvetica"/>
                <a:cs typeface="Helvetica"/>
              </a:rPr>
              <a:t>Higgs</a:t>
            </a:r>
            <a:endParaRPr lang="el-GR" dirty="0">
              <a:latin typeface="Helvetica"/>
              <a:cs typeface="Helvetica"/>
            </a:endParaRPr>
          </a:p>
          <a:p>
            <a:endParaRPr lang="el-GR" sz="1000" dirty="0" smtClean="0">
              <a:latin typeface="Helvetica"/>
              <a:cs typeface="Helvetica"/>
            </a:endParaRPr>
          </a:p>
          <a:p>
            <a:r>
              <a:rPr lang="el-GR" dirty="0" smtClean="0">
                <a:latin typeface="Helvetica"/>
                <a:cs typeface="Helvetica"/>
              </a:rPr>
              <a:t>Σύγκριση μεταξύ των </a:t>
            </a:r>
            <a:r>
              <a:rPr lang="en-US" dirty="0" smtClean="0">
                <a:latin typeface="Helvetica"/>
                <a:cs typeface="Helvetica"/>
              </a:rPr>
              <a:t>spin=0 </a:t>
            </a:r>
            <a:r>
              <a:rPr lang="el-GR" dirty="0" smtClean="0">
                <a:latin typeface="Helvetica"/>
                <a:cs typeface="Helvetica"/>
              </a:rPr>
              <a:t>και </a:t>
            </a:r>
            <a:r>
              <a:rPr lang="en-US" dirty="0" smtClean="0">
                <a:latin typeface="Helvetica"/>
                <a:cs typeface="Helvetica"/>
              </a:rPr>
              <a:t>spin-2, </a:t>
            </a:r>
            <a:r>
              <a:rPr lang="el-GR" dirty="0" smtClean="0">
                <a:latin typeface="Helvetica"/>
                <a:cs typeface="Helvetica"/>
              </a:rPr>
              <a:t>με συμπέαρασμα ότι τ</a:t>
            </a:r>
            <a:r>
              <a:rPr lang="en-US" dirty="0" smtClean="0">
                <a:latin typeface="Helvetica"/>
                <a:cs typeface="Helvetica"/>
              </a:rPr>
              <a:t>o </a:t>
            </a:r>
            <a:r>
              <a:rPr lang="en-US" dirty="0">
                <a:latin typeface="Helvetica"/>
                <a:cs typeface="Helvetica"/>
              </a:rPr>
              <a:t>spin-</a:t>
            </a:r>
            <a:r>
              <a:rPr lang="en-US" dirty="0" smtClean="0">
                <a:latin typeface="Helvetica"/>
                <a:cs typeface="Helvetica"/>
              </a:rPr>
              <a:t>2 </a:t>
            </a:r>
            <a:r>
              <a:rPr lang="el-GR" dirty="0" smtClean="0">
                <a:latin typeface="Helvetica"/>
                <a:cs typeface="Helvetica"/>
              </a:rPr>
              <a:t>αποκλείεται κατά 99% </a:t>
            </a:r>
            <a:r>
              <a:rPr lang="en-US" dirty="0" smtClean="0">
                <a:latin typeface="Helvetica"/>
                <a:cs typeface="Helvetica"/>
              </a:rPr>
              <a:t>CL</a:t>
            </a:r>
          </a:p>
        </p:txBody>
      </p:sp>
      <p:pic>
        <p:nvPicPr>
          <p:cNvPr id="3" name="Picture 2" descr="Screen shot 2013-10-05 at 11.26.5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0599"/>
            <a:ext cx="4572000" cy="4380359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2743200" y="5334000"/>
            <a:ext cx="1447800" cy="838200"/>
          </a:xfrm>
          <a:prstGeom prst="downArrow">
            <a:avLst/>
          </a:prstGeom>
          <a:solidFill>
            <a:srgbClr val="008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03547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Helvetica"/>
                <a:cs typeface="Helvetica"/>
              </a:rPr>
              <a:t>Έχει ανακαλυφθεί </a:t>
            </a:r>
            <a:r>
              <a:rPr lang="el-GR" dirty="0" smtClean="0">
                <a:latin typeface="Helvetica"/>
                <a:cs typeface="Helvetica"/>
              </a:rPr>
              <a:t>το μποζόνιο </a:t>
            </a:r>
            <a:r>
              <a:rPr lang="en-US" dirty="0" smtClean="0">
                <a:latin typeface="Helvetica"/>
                <a:cs typeface="Helvetica"/>
              </a:rPr>
              <a:t>Higgs</a:t>
            </a:r>
            <a:r>
              <a:rPr lang="el-GR" dirty="0" smtClean="0">
                <a:latin typeface="Helvetica"/>
                <a:cs typeface="Helvetica"/>
              </a:rPr>
              <a:t>, που προβλέπει το ΚΠ</a:t>
            </a:r>
            <a:endParaRPr lang="en-US" dirty="0">
              <a:latin typeface="Helvetica"/>
              <a:cs typeface="Helvetica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856120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458200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Θεμελιώδη Ερωτήματα στη Σωματιδιακή Φυσική</a:t>
            </a:r>
            <a:endParaRPr lang="en-US" dirty="0" smtClean="0">
              <a:solidFill>
                <a:srgbClr val="FFFF00"/>
              </a:solidFill>
              <a:effectLst/>
              <a:ea typeface="+mj-ea"/>
              <a:cs typeface="+mj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1371600"/>
            <a:ext cx="5410200" cy="5029200"/>
          </a:xfrm>
        </p:spPr>
        <p:txBody>
          <a:bodyPr/>
          <a:lstStyle/>
          <a:p>
            <a:pPr marL="136525" indent="0">
              <a:buNone/>
            </a:pPr>
            <a:r>
              <a:rPr lang="el-GR" sz="2200" dirty="0" smtClean="0">
                <a:latin typeface="Helvetica"/>
                <a:cs typeface="Helvetica"/>
              </a:rPr>
              <a:t>Καθιερωμένο Πρότυπο, αλλά</a:t>
            </a:r>
            <a:r>
              <a:rPr lang="en-US" sz="2200" dirty="0" smtClean="0">
                <a:latin typeface="Helvetica"/>
                <a:cs typeface="Helvetica"/>
              </a:rPr>
              <a:t> </a:t>
            </a:r>
            <a:r>
              <a:rPr lang="el-GR" sz="2200" dirty="0" smtClean="0">
                <a:latin typeface="Helvetica"/>
                <a:cs typeface="Helvetica"/>
              </a:rPr>
              <a:t>?</a:t>
            </a:r>
            <a:r>
              <a:rPr lang="en-US" sz="2200" dirty="0" smtClean="0">
                <a:latin typeface="Helvetica"/>
                <a:cs typeface="Helvetica"/>
              </a:rPr>
              <a:t>?</a:t>
            </a:r>
          </a:p>
          <a:p>
            <a:pPr marL="136525" indent="0">
              <a:buNone/>
            </a:pPr>
            <a:endParaRPr lang="en-US" sz="2200" dirty="0" smtClean="0">
              <a:latin typeface="Helvetica"/>
              <a:cs typeface="Helvetica"/>
            </a:endParaRPr>
          </a:p>
          <a:p>
            <a:pPr>
              <a:buFont typeface="Wingdings" charset="2"/>
              <a:buChar char="u"/>
            </a:pPr>
            <a:r>
              <a:rPr lang="en-US" sz="2200" dirty="0" smtClean="0">
                <a:latin typeface="Helvetica"/>
                <a:cs typeface="Helvetica"/>
              </a:rPr>
              <a:t>EW Symmetry Breaking</a:t>
            </a:r>
          </a:p>
          <a:p>
            <a:pPr>
              <a:buFont typeface="Wingdings" charset="2"/>
              <a:buChar char="u"/>
            </a:pPr>
            <a:r>
              <a:rPr lang="en-US" sz="2200" dirty="0" smtClean="0">
                <a:latin typeface="Helvetica"/>
                <a:cs typeface="Helvetica"/>
              </a:rPr>
              <a:t>Hierarchy problem:</a:t>
            </a:r>
          </a:p>
          <a:p>
            <a:pPr marL="136525" indent="0">
              <a:buNone/>
            </a:pPr>
            <a:r>
              <a:rPr lang="en-US" sz="1600" dirty="0" smtClean="0"/>
              <a:t>     why weak force is </a:t>
            </a:r>
            <a:r>
              <a:rPr lang="en-US" sz="1600" dirty="0"/>
              <a:t>10</a:t>
            </a:r>
            <a:r>
              <a:rPr lang="en-US" sz="1600" baseline="30000" dirty="0"/>
              <a:t>32</a:t>
            </a:r>
            <a:r>
              <a:rPr lang="en-US" sz="1600" dirty="0"/>
              <a:t> times stronger </a:t>
            </a:r>
            <a:r>
              <a:rPr lang="en-US" sz="1600" dirty="0" smtClean="0"/>
              <a:t>than gravity</a:t>
            </a:r>
            <a:endParaRPr lang="en-US" sz="22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1600" dirty="0">
                <a:latin typeface="Tahoma" charset="0"/>
              </a:rPr>
              <a:t> </a:t>
            </a:r>
            <a:r>
              <a:rPr lang="en-US" sz="1600" dirty="0" smtClean="0">
                <a:latin typeface="Tahoma" charset="0"/>
              </a:rPr>
              <a:t>   M</a:t>
            </a:r>
            <a:r>
              <a:rPr lang="en-US" sz="1600" baseline="-25000" dirty="0" smtClean="0">
                <a:latin typeface="Tahoma" charset="0"/>
              </a:rPr>
              <a:t>W</a:t>
            </a:r>
            <a:r>
              <a:rPr lang="en-US" sz="1600" dirty="0" smtClean="0">
                <a:latin typeface="Tahoma" charset="0"/>
              </a:rPr>
              <a:t>  </a:t>
            </a:r>
            <a:r>
              <a:rPr lang="en-US" sz="1600" dirty="0">
                <a:latin typeface="Tahoma" charset="0"/>
              </a:rPr>
              <a:t>(~</a:t>
            </a:r>
            <a:r>
              <a:rPr lang="en-US" sz="1600" dirty="0" smtClean="0">
                <a:latin typeface="Tahoma" charset="0"/>
              </a:rPr>
              <a:t>126 </a:t>
            </a:r>
            <a:r>
              <a:rPr lang="en-US" sz="1600" dirty="0" err="1">
                <a:latin typeface="Tahoma" charset="0"/>
              </a:rPr>
              <a:t>GeV</a:t>
            </a:r>
            <a:r>
              <a:rPr lang="en-US" sz="1600" dirty="0">
                <a:latin typeface="Tahoma" charset="0"/>
              </a:rPr>
              <a:t>)     </a:t>
            </a:r>
            <a:r>
              <a:rPr lang="en-US" sz="1600" dirty="0">
                <a:latin typeface="Tahoma" charset="0"/>
                <a:cs typeface="Arial" charset="0"/>
              </a:rPr>
              <a:t>→  </a:t>
            </a:r>
            <a:r>
              <a:rPr lang="en-US" sz="1600" dirty="0" err="1">
                <a:latin typeface="Tahoma" charset="0"/>
                <a:cs typeface="Arial" charset="0"/>
              </a:rPr>
              <a:t>M</a:t>
            </a:r>
            <a:r>
              <a:rPr lang="en-US" sz="1600" baseline="-25000" dirty="0" err="1">
                <a:latin typeface="Tahoma" charset="0"/>
                <a:cs typeface="Arial" charset="0"/>
              </a:rPr>
              <a:t>Planck</a:t>
            </a:r>
            <a:r>
              <a:rPr lang="en-US" sz="1600" dirty="0">
                <a:latin typeface="Tahoma" charset="0"/>
                <a:cs typeface="Arial" charset="0"/>
              </a:rPr>
              <a:t> (~10</a:t>
            </a:r>
            <a:r>
              <a:rPr lang="en-US" sz="1600" baseline="30000" dirty="0">
                <a:latin typeface="Tahoma" charset="0"/>
                <a:cs typeface="Arial" charset="0"/>
              </a:rPr>
              <a:t>19</a:t>
            </a:r>
            <a:r>
              <a:rPr lang="en-US" sz="1600" dirty="0">
                <a:latin typeface="Tahoma" charset="0"/>
                <a:cs typeface="Arial" charset="0"/>
              </a:rPr>
              <a:t> </a:t>
            </a:r>
            <a:r>
              <a:rPr lang="en-US" sz="1600" dirty="0" err="1">
                <a:latin typeface="Tahoma" charset="0"/>
                <a:cs typeface="Arial" charset="0"/>
              </a:rPr>
              <a:t>GeV</a:t>
            </a:r>
            <a:r>
              <a:rPr lang="en-US" sz="1600" dirty="0" smtClean="0">
                <a:latin typeface="Tahoma" charset="0"/>
                <a:cs typeface="Arial" charset="0"/>
              </a:rPr>
              <a:t>)</a:t>
            </a:r>
          </a:p>
          <a:p>
            <a:pPr marL="136525" indent="0">
              <a:buNone/>
            </a:pPr>
            <a:r>
              <a:rPr lang="en-US" sz="1600" dirty="0">
                <a:latin typeface="Tahoma" charset="0"/>
                <a:cs typeface="Arial" charset="0"/>
              </a:rPr>
              <a:t> </a:t>
            </a:r>
            <a:r>
              <a:rPr lang="en-US" sz="1600" dirty="0" smtClean="0">
                <a:latin typeface="Tahoma" charset="0"/>
                <a:cs typeface="Arial" charset="0"/>
              </a:rPr>
              <a:t> </a:t>
            </a:r>
            <a:r>
              <a:rPr lang="en-US" sz="1600" dirty="0">
                <a:latin typeface="Tahoma" charset="0"/>
                <a:cs typeface="Arial" charset="0"/>
              </a:rPr>
              <a:t>  </a:t>
            </a:r>
            <a:r>
              <a:rPr lang="en-US" sz="1600" dirty="0" err="1" smtClean="0">
                <a:latin typeface="Tahoma" charset="0"/>
                <a:cs typeface="Arial" charset="0"/>
              </a:rPr>
              <a:t>M</a:t>
            </a:r>
            <a:r>
              <a:rPr lang="en-US" sz="1600" baseline="-25000" dirty="0" err="1" smtClean="0">
                <a:latin typeface="Tahoma" charset="0"/>
                <a:cs typeface="Arial" charset="0"/>
              </a:rPr>
              <a:t>planck</a:t>
            </a:r>
            <a:r>
              <a:rPr lang="en-US" sz="1600" baseline="-25000" dirty="0" smtClean="0">
                <a:latin typeface="Tahoma" charset="0"/>
                <a:cs typeface="Arial" charset="0"/>
              </a:rPr>
              <a:t> </a:t>
            </a:r>
            <a:r>
              <a:rPr lang="en-US" sz="1600" baseline="-25000" dirty="0">
                <a:latin typeface="Tahoma" charset="0"/>
                <a:cs typeface="Arial" charset="0"/>
              </a:rPr>
              <a:t> </a:t>
            </a:r>
            <a:r>
              <a:rPr lang="en-US" sz="1600" dirty="0" smtClean="0">
                <a:latin typeface="Tahoma" charset="0"/>
              </a:rPr>
              <a:t>~ (8</a:t>
            </a:r>
            <a:r>
              <a:rPr lang="el-GR" sz="1600" dirty="0" smtClean="0">
                <a:latin typeface="Tahoma" charset="0"/>
              </a:rPr>
              <a:t>π</a:t>
            </a:r>
            <a:r>
              <a:rPr lang="en-US" sz="1600" dirty="0" err="1" smtClean="0">
                <a:latin typeface="Tahoma" charset="0"/>
              </a:rPr>
              <a:t>G</a:t>
            </a:r>
            <a:r>
              <a:rPr lang="en-US" sz="1200" dirty="0" err="1" smtClean="0">
                <a:latin typeface="Tahoma" charset="0"/>
              </a:rPr>
              <a:t>Newton</a:t>
            </a:r>
            <a:r>
              <a:rPr lang="en-US" sz="1600" dirty="0">
                <a:latin typeface="Tahoma" charset="0"/>
              </a:rPr>
              <a:t>)</a:t>
            </a:r>
            <a:r>
              <a:rPr lang="en-US" sz="1600" baseline="30000" dirty="0">
                <a:latin typeface="Tahoma" charset="0"/>
              </a:rPr>
              <a:t>-</a:t>
            </a:r>
            <a:r>
              <a:rPr lang="en-US" sz="1600" baseline="30000" dirty="0">
                <a:latin typeface="Tahoma" charset="0"/>
                <a:cs typeface="Tahoma" charset="0"/>
              </a:rPr>
              <a:t>½ </a:t>
            </a:r>
            <a:endParaRPr lang="en-US" sz="1600" dirty="0" smtClean="0">
              <a:latin typeface="Helvetica"/>
              <a:cs typeface="Helvetica"/>
            </a:endParaRPr>
          </a:p>
          <a:p>
            <a:pPr>
              <a:buFont typeface="Wingdings" charset="2"/>
              <a:buChar char="u"/>
            </a:pPr>
            <a:r>
              <a:rPr lang="en-US" sz="2400" dirty="0">
                <a:latin typeface="Tahoma" charset="0"/>
                <a:cs typeface="Arial" charset="0"/>
              </a:rPr>
              <a:t>Unification of couplings</a:t>
            </a:r>
            <a:endParaRPr lang="en-US" sz="2200" dirty="0" smtClean="0">
              <a:latin typeface="Helvetica"/>
              <a:cs typeface="Helvetica"/>
            </a:endParaRPr>
          </a:p>
          <a:p>
            <a:pPr>
              <a:buFont typeface="Wingdings" charset="2"/>
              <a:buChar char="u"/>
            </a:pPr>
            <a:r>
              <a:rPr lang="en-US" sz="2200" dirty="0" err="1" smtClean="0">
                <a:latin typeface="Helvetica"/>
                <a:cs typeface="Helvetica"/>
              </a:rPr>
              <a:t>Radiative</a:t>
            </a:r>
            <a:r>
              <a:rPr lang="en-US" sz="2200" dirty="0" smtClean="0">
                <a:latin typeface="Helvetica"/>
                <a:cs typeface="Helvetica"/>
              </a:rPr>
              <a:t> corrections ~ </a:t>
            </a:r>
            <a:r>
              <a:rPr lang="en-US" sz="2200" dirty="0" err="1" smtClean="0">
                <a:latin typeface="Helvetica"/>
                <a:cs typeface="Helvetica"/>
              </a:rPr>
              <a:t>quadratically</a:t>
            </a:r>
            <a:r>
              <a:rPr lang="en-US" sz="2200" dirty="0" smtClean="0">
                <a:latin typeface="Helvetica"/>
                <a:cs typeface="Helvetica"/>
              </a:rPr>
              <a:t> divergent</a:t>
            </a:r>
          </a:p>
          <a:p>
            <a:pPr marL="136525" indent="0">
              <a:buNone/>
            </a:pPr>
            <a:r>
              <a:rPr lang="en-US" sz="2400" dirty="0">
                <a:latin typeface="Tahoma" charset="0"/>
              </a:rPr>
              <a:t>m</a:t>
            </a:r>
            <a:r>
              <a:rPr lang="en-US" sz="1600" dirty="0">
                <a:latin typeface="Tahoma" charset="0"/>
              </a:rPr>
              <a:t>H</a:t>
            </a:r>
            <a:r>
              <a:rPr lang="en-US" sz="2400" baseline="30000" dirty="0">
                <a:latin typeface="Tahoma" charset="0"/>
              </a:rPr>
              <a:t>2</a:t>
            </a:r>
            <a:r>
              <a:rPr lang="en-US" sz="2400" dirty="0">
                <a:latin typeface="Tahoma" charset="0"/>
              </a:rPr>
              <a:t> ~ </a:t>
            </a:r>
            <a:r>
              <a:rPr lang="en-US" sz="2400" dirty="0" smtClean="0">
                <a:latin typeface="Tahoma" charset="0"/>
              </a:rPr>
              <a:t>m</a:t>
            </a:r>
            <a:r>
              <a:rPr lang="en-US" sz="1600" dirty="0" smtClean="0">
                <a:latin typeface="Tahoma" charset="0"/>
              </a:rPr>
              <a:t>tree</a:t>
            </a:r>
            <a:r>
              <a:rPr lang="en-US" sz="2400" baseline="30000" dirty="0" smtClean="0">
                <a:latin typeface="Tahoma" charset="0"/>
              </a:rPr>
              <a:t>2</a:t>
            </a:r>
            <a:r>
              <a:rPr lang="en-US" sz="2400" dirty="0" smtClean="0">
                <a:latin typeface="Tahoma" charset="0"/>
              </a:rPr>
              <a:t> </a:t>
            </a:r>
            <a:r>
              <a:rPr lang="el-GR" sz="2400" dirty="0">
                <a:latin typeface="Tahoma" charset="0"/>
              </a:rPr>
              <a:t>Λ</a:t>
            </a:r>
            <a:r>
              <a:rPr lang="en-US" sz="1800" dirty="0">
                <a:latin typeface="Tahoma" charset="0"/>
              </a:rPr>
              <a:t>cutoff</a:t>
            </a:r>
            <a:r>
              <a:rPr lang="el-GR" sz="2400" dirty="0">
                <a:latin typeface="Tahoma" charset="0"/>
              </a:rPr>
              <a:t> - α</a:t>
            </a:r>
            <a:r>
              <a:rPr lang="en-US" sz="2400" dirty="0">
                <a:latin typeface="Tahoma" charset="0"/>
              </a:rPr>
              <a:t>(</a:t>
            </a:r>
            <a:r>
              <a:rPr lang="el-GR" sz="2400" dirty="0">
                <a:latin typeface="Tahoma" charset="0"/>
              </a:rPr>
              <a:t>Λ</a:t>
            </a:r>
            <a:r>
              <a:rPr lang="en-US" sz="1800" dirty="0">
                <a:latin typeface="Tahoma" charset="0"/>
              </a:rPr>
              <a:t>cutoff</a:t>
            </a:r>
            <a:r>
              <a:rPr lang="en-US" sz="2400" dirty="0">
                <a:latin typeface="Tahoma" charset="0"/>
              </a:rPr>
              <a:t>)</a:t>
            </a:r>
            <a:r>
              <a:rPr lang="en-US" sz="2400" baseline="30000" dirty="0" smtClean="0">
                <a:latin typeface="Tahoma" charset="0"/>
              </a:rPr>
              <a:t>2</a:t>
            </a:r>
          </a:p>
          <a:p>
            <a:pPr marL="136525" indent="0">
              <a:buNone/>
            </a:pPr>
            <a:r>
              <a:rPr lang="el-GR" sz="2400" baseline="30000" dirty="0" smtClean="0">
                <a:latin typeface="Helvetica"/>
                <a:cs typeface="Helvetica"/>
              </a:rPr>
              <a:t>Υπέρυθρη καταστροφή</a:t>
            </a:r>
            <a:endParaRPr lang="en-US" sz="2200" dirty="0">
              <a:latin typeface="Helvetica"/>
              <a:cs typeface="Helvetica"/>
            </a:endParaRPr>
          </a:p>
          <a:p>
            <a:pPr>
              <a:buFont typeface="Wingdings" charset="2"/>
              <a:buChar char="u"/>
            </a:pPr>
            <a:r>
              <a:rPr lang="en-US" sz="2200" dirty="0" smtClean="0">
                <a:latin typeface="Helvetica"/>
                <a:cs typeface="Helvetica"/>
              </a:rPr>
              <a:t>Dark Matter / </a:t>
            </a:r>
            <a:r>
              <a:rPr lang="en-US" sz="2200" dirty="0" err="1" smtClean="0">
                <a:latin typeface="Helvetica"/>
                <a:cs typeface="Helvetica"/>
              </a:rPr>
              <a:t>Supersymmetry</a:t>
            </a:r>
            <a:r>
              <a:rPr lang="el-GR" sz="2200" dirty="0" smtClean="0">
                <a:latin typeface="Helvetica"/>
                <a:cs typeface="Helvetica"/>
              </a:rPr>
              <a:t>-</a:t>
            </a:r>
            <a:r>
              <a:rPr lang="en-US" sz="2200" dirty="0" smtClean="0">
                <a:latin typeface="Helvetica"/>
                <a:cs typeface="Helvetica"/>
              </a:rPr>
              <a:t>SUSY</a:t>
            </a:r>
          </a:p>
          <a:p>
            <a:endParaRPr lang="en-US" dirty="0"/>
          </a:p>
        </p:txBody>
      </p:sp>
      <p:pic>
        <p:nvPicPr>
          <p:cNvPr id="3" name="Picture 2" descr="Screen shot 2013-10-05 at 6.20.37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719" y="1219200"/>
            <a:ext cx="3726813" cy="2667000"/>
          </a:xfrm>
          <a:prstGeom prst="rect">
            <a:avLst/>
          </a:prstGeom>
        </p:spPr>
      </p:pic>
      <p:pic>
        <p:nvPicPr>
          <p:cNvPr id="4" name="Picture 3" descr="Screen shot 2013-10-05 at 6.20.5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321" y="3962400"/>
            <a:ext cx="3718278" cy="25908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28844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-289046" y="-37799"/>
            <a:ext cx="9433048" cy="6885384"/>
          </a:xfrm>
          <a:prstGeom prst="rect">
            <a:avLst/>
          </a:prstGeom>
          <a:solidFill>
            <a:srgbClr val="66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057" tIns="45531" rIns="91057" bIns="45531" numCol="1" rtlCol="0" anchor="t" anchorCtr="0" compatLnSpc="1">
            <a:prstTxWarp prst="textNoShape">
              <a:avLst/>
            </a:prstTxWarp>
          </a:bodyPr>
          <a:lstStyle/>
          <a:p>
            <a:endParaRPr lang="en-US" sz="18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-111" charset="0"/>
              <a:ea typeface="ＭＳ Ｐゴシック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116632"/>
            <a:ext cx="4243469" cy="400110"/>
          </a:xfrm>
          <a:prstGeom prst="rect">
            <a:avLst/>
          </a:prstGeom>
          <a:solidFill>
            <a:srgbClr val="FFCC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Is the new particle a Higgs boson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?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17054" y="738404"/>
            <a:ext cx="4936736" cy="338554"/>
          </a:xfrm>
          <a:prstGeom prst="rect">
            <a:avLst/>
          </a:prstGeom>
          <a:solidFill>
            <a:srgbClr val="FFFFCC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/>
              </a:rPr>
              <a:t>ATLAS and CMS have verified the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  <a:sym typeface="Wingdings"/>
              </a:rPr>
              <a:t>t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wo “fingerprints”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74082" y="6401926"/>
            <a:ext cx="4496842" cy="338554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2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) It has spin 0, it is representing a scalar field  </a:t>
            </a:r>
          </a:p>
        </p:txBody>
      </p:sp>
      <p:pic>
        <p:nvPicPr>
          <p:cNvPr id="1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57080"/>
            <a:ext cx="42132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2052280"/>
            <a:ext cx="44481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051720" y="4869160"/>
            <a:ext cx="4231407" cy="923330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800" b="1" dirty="0" smtClean="0">
                <a:solidFill>
                  <a:prstClr val="black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It completes the Standard Model</a:t>
            </a:r>
          </a:p>
          <a:p>
            <a:pPr eaLnBrk="1" hangingPunct="1"/>
            <a:endParaRPr lang="en-US" sz="1800" b="1" dirty="0" smtClean="0">
              <a:solidFill>
                <a:prstClr val="black"/>
              </a:solidFill>
              <a:latin typeface="Arial" pitchFamily="34" charset="0"/>
              <a:ea typeface="ＭＳ Ｐゴシック" charset="0"/>
              <a:cs typeface="Arial" pitchFamily="34" charset="0"/>
            </a:endParaRPr>
          </a:p>
          <a:p>
            <a:pPr eaLnBrk="1" hangingPunct="1"/>
            <a:r>
              <a:rPr lang="en-US" sz="1800" b="1" dirty="0">
                <a:solidFill>
                  <a:prstClr val="black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t</a:t>
            </a:r>
            <a:r>
              <a:rPr lang="en-US" sz="1800" b="1" dirty="0" smtClean="0">
                <a:solidFill>
                  <a:prstClr val="black"/>
                </a:solidFill>
                <a:latin typeface="Arial" pitchFamily="34" charset="0"/>
                <a:ea typeface="ＭＳ Ｐゴシック" charset="0"/>
                <a:cs typeface="Arial" pitchFamily="34" charset="0"/>
              </a:rPr>
              <a:t>hus describing ~5% of the Universe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2000" y="1143000"/>
            <a:ext cx="4701807" cy="830997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1) To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accomplish its job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(providing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mass) </a:t>
            </a:r>
            <a:endParaRPr lang="en-US" sz="1600" dirty="0" smtClean="0">
              <a:solidFill>
                <a:prstClr val="black"/>
              </a:solidFill>
              <a:latin typeface="Arial" panose="020B0604020202020204" pitchFamily="34" charset="0"/>
              <a:ea typeface="ＭＳ Ｐゴシック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it interacts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w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ith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other particles 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(in particular W, Z) with strength </a:t>
            </a: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proportional to their 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masses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31840" y="4005064"/>
            <a:ext cx="1659429" cy="784830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4500" dirty="0" smtClean="0">
                <a:solidFill>
                  <a:prstClr val="white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rPr>
              <a:t>YES !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685409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3" grpId="0" animBg="1"/>
      <p:bldP spid="1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4872"/>
            <a:ext cx="1187338" cy="1212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04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2021641" y="836713"/>
            <a:ext cx="4998631" cy="4680000"/>
          </a:xfrm>
          <a:prstGeom prst="rect">
            <a:avLst/>
          </a:prstGeom>
          <a:ln/>
        </p:spPr>
      </p:pic>
      <p:sp>
        <p:nvSpPr>
          <p:cNvPr id="5" name="Rectangle 4"/>
          <p:cNvSpPr/>
          <p:nvPr/>
        </p:nvSpPr>
        <p:spPr>
          <a:xfrm>
            <a:off x="822269" y="5783830"/>
            <a:ext cx="799288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Results of the analyses by individual experiments (coloured) and both experiments together (black), showing the improvement in precision resulting from the combination of results.</a:t>
            </a:r>
            <a:endParaRPr lang="en-GB" sz="1200" dirty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3728" y="375048"/>
            <a:ext cx="477566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Higgs couplings combined results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5570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2600" dirty="0" smtClean="0">
                <a:solidFill>
                  <a:srgbClr val="FFFF00"/>
                </a:solidFill>
                <a:ea typeface="+mj-ea"/>
                <a:cs typeface="+mj-cs"/>
              </a:rPr>
              <a:t>Ανακάλυψη του Μποζονίου </a:t>
            </a:r>
            <a:r>
              <a:rPr lang="en-US" sz="2600" dirty="0" smtClean="0">
                <a:solidFill>
                  <a:srgbClr val="FFFF00"/>
                </a:solidFill>
                <a:ea typeface="+mj-ea"/>
                <a:cs typeface="+mj-cs"/>
              </a:rPr>
              <a:t>Higgs</a:t>
            </a:r>
            <a:r>
              <a:rPr lang="el-GR" sz="2600" dirty="0" smtClean="0">
                <a:solidFill>
                  <a:srgbClr val="FFFF00"/>
                </a:solidFill>
                <a:ea typeface="+mj-ea"/>
                <a:cs typeface="+mj-cs"/>
              </a:rPr>
              <a:t>, 4 Ιουλίου 2012</a:t>
            </a:r>
            <a:endParaRPr lang="en-US" sz="2600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pic>
        <p:nvPicPr>
          <p:cNvPr id="4" name="Picture 3" descr="Screen shot 2013-10-05 at 11.12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41767"/>
            <a:ext cx="8593667" cy="631623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682930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563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a typeface="+mj-ea"/>
                <a:cs typeface="+mj-cs"/>
              </a:rPr>
              <a:t>Το </a:t>
            </a:r>
            <a:r>
              <a:rPr lang="en-US" dirty="0" smtClean="0">
                <a:solidFill>
                  <a:srgbClr val="FFFF00"/>
                </a:solidFill>
                <a:ea typeface="+mj-ea"/>
                <a:cs typeface="+mj-cs"/>
              </a:rPr>
              <a:t>CERN </a:t>
            </a:r>
            <a:r>
              <a:rPr lang="el-GR" dirty="0" smtClean="0">
                <a:solidFill>
                  <a:srgbClr val="FFFF00"/>
                </a:solidFill>
                <a:ea typeface="+mj-ea"/>
                <a:cs typeface="+mj-cs"/>
              </a:rPr>
              <a:t>και τα ΜΜΕ</a:t>
            </a:r>
            <a:endParaRPr lang="en-US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pic>
        <p:nvPicPr>
          <p:cNvPr id="4" name="Picture 3" descr="IMG_16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62000" y="1447800"/>
            <a:ext cx="6096000" cy="4572000"/>
          </a:xfrm>
          <a:prstGeom prst="rect">
            <a:avLst/>
          </a:prstGeom>
        </p:spPr>
      </p:pic>
      <p:pic>
        <p:nvPicPr>
          <p:cNvPr id="5" name="Picture 4" descr="IMG_162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43325" y="1440392"/>
            <a:ext cx="6172200" cy="462915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155821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077200" cy="563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a typeface="+mj-ea"/>
                <a:cs typeface="+mj-cs"/>
              </a:rPr>
              <a:t>Το </a:t>
            </a:r>
            <a:r>
              <a:rPr lang="en-US" dirty="0" smtClean="0">
                <a:solidFill>
                  <a:srgbClr val="FFFF00"/>
                </a:solidFill>
                <a:ea typeface="+mj-ea"/>
                <a:cs typeface="+mj-cs"/>
              </a:rPr>
              <a:t>CERN </a:t>
            </a:r>
            <a:r>
              <a:rPr lang="el-GR" dirty="0" smtClean="0">
                <a:solidFill>
                  <a:srgbClr val="FFFF00"/>
                </a:solidFill>
                <a:ea typeface="+mj-ea"/>
                <a:cs typeface="+mj-cs"/>
              </a:rPr>
              <a:t>και τα ΜΜΕ</a:t>
            </a:r>
            <a:endParaRPr lang="en-US" dirty="0">
              <a:solidFill>
                <a:srgbClr val="FFFF00"/>
              </a:solidFill>
              <a:ea typeface="+mj-ea"/>
              <a:cs typeface="+mj-cs"/>
            </a:endParaRPr>
          </a:p>
        </p:txBody>
      </p:sp>
      <p:pic>
        <p:nvPicPr>
          <p:cNvPr id="686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1" y="682412"/>
            <a:ext cx="5638800" cy="5513494"/>
          </a:xfrm>
          <a:noFill/>
        </p:spPr>
      </p:pic>
      <p:pic>
        <p:nvPicPr>
          <p:cNvPr id="4" name="Picture 3" descr="IMG_1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84200" y="1270000"/>
            <a:ext cx="4673600" cy="35052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35018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106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Οι συγγραφείς των εργασιών για τον Μηχανισμό </a:t>
            </a:r>
            <a:r>
              <a:rPr lang="en-US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 </a:t>
            </a:r>
            <a:r>
              <a:rPr lang="el-GR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και για το Μποζόνιο </a:t>
            </a:r>
            <a:r>
              <a:rPr lang="en-US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</a:t>
            </a:r>
          </a:p>
        </p:txBody>
      </p:sp>
      <p:pic>
        <p:nvPicPr>
          <p:cNvPr id="4" name="Picture 3" descr="Screen shot 2013-10-06 at 12.08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1"/>
            <a:ext cx="7386051" cy="1905000"/>
          </a:xfrm>
          <a:prstGeom prst="rect">
            <a:avLst/>
          </a:prstGeom>
        </p:spPr>
      </p:pic>
      <p:pic>
        <p:nvPicPr>
          <p:cNvPr id="5" name="Picture 4" descr="5 X HIGG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075" y="3079864"/>
            <a:ext cx="5677526" cy="3778136"/>
          </a:xfrm>
          <a:prstGeom prst="rect">
            <a:avLst/>
          </a:prstGeom>
        </p:spPr>
      </p:pic>
      <p:pic>
        <p:nvPicPr>
          <p:cNvPr id="6" name="Picture 5" descr="Screen shot 2013-10-06 at 12.14.31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1066800"/>
            <a:ext cx="1447800" cy="15856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91400" y="2667000"/>
            <a:ext cx="1600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Francois Englert</a:t>
            </a:r>
            <a:endParaRPr lang="en-US" sz="15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113369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153400" cy="715962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Βραβείο </a:t>
            </a:r>
            <a:r>
              <a:rPr lang="en-US" dirty="0" smtClean="0"/>
              <a:t>Nobel </a:t>
            </a:r>
            <a:r>
              <a:rPr lang="el-GR" dirty="0" smtClean="0"/>
              <a:t>Φυσικής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839200" cy="4724400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Helvetica"/>
                <a:cs typeface="Helvetica"/>
              </a:rPr>
              <a:t>2013 Oct 08</a:t>
            </a:r>
            <a:r>
              <a:rPr lang="en-US" dirty="0">
                <a:solidFill>
                  <a:srgbClr val="FFFF00"/>
                </a:solidFill>
                <a:latin typeface="Helvetica"/>
                <a:cs typeface="Helvetica"/>
              </a:rPr>
              <a:t>: François Englert and Peter Higgs receive the Physics Nobel price!</a:t>
            </a:r>
          </a:p>
          <a:p>
            <a:endParaRPr lang="en-US" sz="1200" dirty="0">
              <a:solidFill>
                <a:srgbClr val="FFFF00"/>
              </a:solidFill>
              <a:latin typeface="Helvetica"/>
              <a:cs typeface="Helvetica"/>
            </a:endParaRPr>
          </a:p>
          <a:p>
            <a:endParaRPr lang="en-US" sz="600" dirty="0">
              <a:latin typeface="Helvetica"/>
              <a:cs typeface="Helvetica"/>
            </a:endParaRPr>
          </a:p>
          <a:p>
            <a:pPr algn="just"/>
            <a:r>
              <a:rPr lang="en-US" i="1" dirty="0">
                <a:latin typeface="Helvetica"/>
                <a:cs typeface="Helvetica"/>
              </a:rPr>
              <a:t>“ for the theoretical discovery of a mechanism that contributes to our understanding of the origin of mass of subatomic particles, and which recently was confirmed through the discovery of the predicted fundamental particle, </a:t>
            </a:r>
            <a:r>
              <a:rPr lang="en-US" i="1" dirty="0">
                <a:solidFill>
                  <a:srgbClr val="FFFF00"/>
                </a:solidFill>
                <a:latin typeface="Helvetica"/>
                <a:cs typeface="Helvetica"/>
              </a:rPr>
              <a:t>by the ATLAS and CMS experiments at CERN's Large Hadron Collider</a:t>
            </a:r>
            <a:r>
              <a:rPr lang="en-US" i="1" dirty="0">
                <a:latin typeface="Helvetica"/>
                <a:cs typeface="Helvetica"/>
              </a:rPr>
              <a:t>”</a:t>
            </a:r>
            <a:r>
              <a:rPr lang="en-US" i="1" dirty="0"/>
              <a:t>   </a:t>
            </a:r>
            <a:r>
              <a:rPr lang="en-US" b="1" u="sng" dirty="0"/>
              <a:t>Nobel Foundation</a:t>
            </a:r>
          </a:p>
          <a:p>
            <a:pPr marL="136525" indent="0">
              <a:buNone/>
            </a:pPr>
            <a:endParaRPr lang="en-US" dirty="0"/>
          </a:p>
        </p:txBody>
      </p:sp>
      <p:pic>
        <p:nvPicPr>
          <p:cNvPr id="4" name="Picture 3" descr="higgs-and-englert-nob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520" y="4775002"/>
            <a:ext cx="3096680" cy="206606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04130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305800" cy="838200"/>
          </a:xfrm>
        </p:spPr>
        <p:txBody>
          <a:bodyPr/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Επίλογος</a:t>
            </a:r>
            <a:endParaRPr lang="en-US" dirty="0" smtClean="0">
              <a:solidFill>
                <a:srgbClr val="FFFF00"/>
              </a:solidFill>
              <a:effectLst/>
              <a:ea typeface="+mj-ea"/>
              <a:cs typeface="+mj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4495800"/>
          </a:xfrm>
        </p:spPr>
        <p:txBody>
          <a:bodyPr/>
          <a:lstStyle/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Ανακαλύφθηκε το Μποζόνιο </a:t>
            </a:r>
            <a:r>
              <a:rPr lang="en-US" sz="2400" dirty="0" smtClean="0">
                <a:latin typeface="Helvetica"/>
                <a:cs typeface="Helvetica"/>
              </a:rPr>
              <a:t>Higgs, </a:t>
            </a:r>
            <a:r>
              <a:rPr lang="el-GR" sz="2400" dirty="0" smtClean="0">
                <a:latin typeface="Helvetica"/>
                <a:cs typeface="Helvetica"/>
              </a:rPr>
              <a:t>σε απόλυτη συμφωνία με τη θεωρία του Καθιερωμένου Προτύπου </a:t>
            </a:r>
            <a:r>
              <a:rPr lang="en-US" sz="2400" dirty="0" smtClean="0">
                <a:latin typeface="Helvetica"/>
                <a:cs typeface="Helvetica"/>
              </a:rPr>
              <a:t>(Standard Model)</a:t>
            </a:r>
            <a:endParaRPr lang="el-GR" sz="24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endParaRPr lang="el-GR" sz="24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Μάζα </a:t>
            </a:r>
            <a:r>
              <a:rPr lang="en-US" sz="2400" dirty="0">
                <a:latin typeface="Helvetica"/>
                <a:cs typeface="Helvetica"/>
              </a:rPr>
              <a:t>125.5 </a:t>
            </a:r>
            <a:r>
              <a:rPr lang="en-US" sz="2400" dirty="0" err="1">
                <a:latin typeface="Helvetica"/>
                <a:cs typeface="Helvetica"/>
              </a:rPr>
              <a:t>GeV</a:t>
            </a:r>
            <a:endParaRPr lang="el-GR" sz="24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400" dirty="0" smtClean="0">
                <a:latin typeface="Helvetica"/>
                <a:cs typeface="Helvetica"/>
              </a:rPr>
              <a:t>Spin</a:t>
            </a:r>
            <a:r>
              <a:rPr lang="el-GR" sz="2400" dirty="0" smtClean="0">
                <a:latin typeface="Helvetica"/>
                <a:cs typeface="Helvetica"/>
              </a:rPr>
              <a:t> </a:t>
            </a:r>
            <a:r>
              <a:rPr lang="en-US" sz="2400" dirty="0" smtClean="0">
                <a:latin typeface="Helvetica"/>
                <a:cs typeface="Helvetica"/>
              </a:rPr>
              <a:t>=</a:t>
            </a:r>
            <a:r>
              <a:rPr lang="el-GR" sz="2400" dirty="0" smtClean="0">
                <a:latin typeface="Helvetica"/>
                <a:cs typeface="Helvetica"/>
              </a:rPr>
              <a:t> </a:t>
            </a:r>
            <a:r>
              <a:rPr lang="en-US" sz="2400" dirty="0" smtClean="0">
                <a:latin typeface="Helvetica"/>
                <a:cs typeface="Helvetica"/>
              </a:rPr>
              <a:t>0</a:t>
            </a:r>
            <a:endParaRPr lang="el-GR" sz="2400" dirty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Φορτίο = 0</a:t>
            </a:r>
          </a:p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Χρώμα = 0</a:t>
            </a:r>
          </a:p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Ομοτιμία = +1</a:t>
            </a:r>
          </a:p>
          <a:p>
            <a:pPr marL="136525" indent="0">
              <a:buNone/>
            </a:pPr>
            <a:r>
              <a:rPr lang="el-GR" sz="2400" dirty="0" smtClean="0">
                <a:latin typeface="Helvetica"/>
                <a:cs typeface="Helvetica"/>
              </a:rPr>
              <a:t>Χρόνος Ημιζωής ~10</a:t>
            </a:r>
            <a:r>
              <a:rPr lang="el-GR" sz="2400" baseline="30000" dirty="0" smtClean="0">
                <a:latin typeface="Helvetica"/>
                <a:cs typeface="Helvetica"/>
              </a:rPr>
              <a:t>-22</a:t>
            </a:r>
            <a:r>
              <a:rPr lang="en-US" sz="2400" dirty="0" smtClean="0">
                <a:latin typeface="Helvetica"/>
                <a:cs typeface="Helvetica"/>
              </a:rPr>
              <a:t> sec</a:t>
            </a:r>
          </a:p>
        </p:txBody>
      </p:sp>
      <p:pic>
        <p:nvPicPr>
          <p:cNvPr id="3" name="Picture 2" descr="Screen shot 2013-10-05 at 11.58.2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04999"/>
            <a:ext cx="4648200" cy="33220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486400"/>
            <a:ext cx="9144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Helvetica"/>
                <a:cs typeface="Helvetica"/>
              </a:rPr>
              <a:t>H </a:t>
            </a:r>
            <a:r>
              <a:rPr lang="el-GR" dirty="0">
                <a:latin typeface="Helvetica"/>
                <a:cs typeface="Helvetica"/>
              </a:rPr>
              <a:t>έρευνα </a:t>
            </a:r>
            <a:r>
              <a:rPr lang="el-GR" dirty="0" smtClean="0">
                <a:latin typeface="Helvetica"/>
                <a:cs typeface="Helvetica"/>
              </a:rPr>
              <a:t>συνεχίζεται </a:t>
            </a:r>
            <a:r>
              <a:rPr lang="el-GR" dirty="0">
                <a:latin typeface="Helvetica"/>
                <a:cs typeface="Helvetica"/>
              </a:rPr>
              <a:t>με περισσότερο πάθος και πεποίθηση για αναζήτηση ΝΕΑΣ </a:t>
            </a:r>
            <a:r>
              <a:rPr lang="el-GR" dirty="0" smtClean="0">
                <a:latin typeface="Helvetica"/>
                <a:cs typeface="Helvetica"/>
              </a:rPr>
              <a:t>ΦΥΣΙΚΗΣ!!</a:t>
            </a:r>
            <a:endParaRPr lang="el-GR" dirty="0">
              <a:latin typeface="Helvetica"/>
              <a:cs typeface="Helvetica"/>
            </a:endParaRP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59158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CasellaDiTesto 1"/>
          <p:cNvSpPr txBox="1">
            <a:spLocks noChangeArrowheads="1"/>
          </p:cNvSpPr>
          <p:nvPr/>
        </p:nvSpPr>
        <p:spPr bwMode="auto">
          <a:xfrm>
            <a:off x="457200" y="304800"/>
            <a:ext cx="71516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3600"/>
              <a:t>Πέρα από το LHC: Νέες σήραγγες</a:t>
            </a:r>
            <a:br>
              <a:rPr lang="el-GR" sz="3600"/>
            </a:br>
            <a:r>
              <a:rPr lang="el-GR" sz="3600"/>
              <a:t>80-100 χμ. περιφέρεια</a:t>
            </a:r>
            <a:endParaRPr lang="it-IT" sz="3600">
              <a:solidFill>
                <a:srgbClr val="008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5043" y="1600200"/>
            <a:ext cx="8880357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CH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B3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ea typeface="ＭＳ Ｐゴシック" pitchFamily="34" charset="-128"/>
                <a:cs typeface="+mn-cs"/>
              </a:rPr>
              <a:t>Very High Energy LHC (VHE-LHC)</a:t>
            </a:r>
          </a:p>
        </p:txBody>
      </p:sp>
      <p:grpSp>
        <p:nvGrpSpPr>
          <p:cNvPr id="89091" name="Group 11"/>
          <p:cNvGrpSpPr>
            <a:grpSpLocks/>
          </p:cNvGrpSpPr>
          <p:nvPr/>
        </p:nvGrpSpPr>
        <p:grpSpPr bwMode="auto">
          <a:xfrm>
            <a:off x="990600" y="2373313"/>
            <a:ext cx="7086600" cy="4332287"/>
            <a:chOff x="673100" y="0"/>
            <a:chExt cx="7787754" cy="6858000"/>
          </a:xfrm>
        </p:grpSpPr>
        <p:pic>
          <p:nvPicPr>
            <p:cNvPr id="89094" name="Picture 12" descr="Screen Shot 2013-07-19 at 3.51.05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100" y="0"/>
              <a:ext cx="7787754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9095" name="TextBox 13"/>
            <p:cNvSpPr txBox="1">
              <a:spLocks noChangeArrowheads="1"/>
            </p:cNvSpPr>
            <p:nvPr/>
          </p:nvSpPr>
          <p:spPr bwMode="auto">
            <a:xfrm rot="-3165268">
              <a:off x="1013113" y="1548311"/>
              <a:ext cx="1374831" cy="507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/>
                <a:t>Jura</a:t>
              </a:r>
            </a:p>
          </p:txBody>
        </p:sp>
        <p:sp>
          <p:nvSpPr>
            <p:cNvPr id="89096" name="TextBox 14"/>
            <p:cNvSpPr txBox="1">
              <a:spLocks noChangeArrowheads="1"/>
            </p:cNvSpPr>
            <p:nvPr/>
          </p:nvSpPr>
          <p:spPr bwMode="auto">
            <a:xfrm>
              <a:off x="4471122" y="4907933"/>
              <a:ext cx="1447800" cy="730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/>
                <a:t>Saleve</a:t>
              </a:r>
            </a:p>
          </p:txBody>
        </p:sp>
        <p:sp>
          <p:nvSpPr>
            <p:cNvPr id="89097" name="TextBox 15"/>
            <p:cNvSpPr txBox="1">
              <a:spLocks noChangeArrowheads="1"/>
            </p:cNvSpPr>
            <p:nvPr/>
          </p:nvSpPr>
          <p:spPr bwMode="auto">
            <a:xfrm>
              <a:off x="3276598" y="457199"/>
              <a:ext cx="913551" cy="535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FFFF"/>
                  </a:solidFill>
                </a:rPr>
                <a:t>LHC</a:t>
              </a:r>
            </a:p>
          </p:txBody>
        </p:sp>
        <p:grpSp>
          <p:nvGrpSpPr>
            <p:cNvPr id="89098" name="Group 16"/>
            <p:cNvGrpSpPr>
              <a:grpSpLocks/>
            </p:cNvGrpSpPr>
            <p:nvPr/>
          </p:nvGrpSpPr>
          <p:grpSpPr bwMode="auto">
            <a:xfrm>
              <a:off x="1371600" y="1570101"/>
              <a:ext cx="6324600" cy="5253858"/>
              <a:chOff x="1371600" y="1570101"/>
              <a:chExt cx="6324600" cy="5253858"/>
            </a:xfrm>
          </p:grpSpPr>
          <p:sp>
            <p:nvSpPr>
              <p:cNvPr id="18" name="Oval 17"/>
              <p:cNvSpPr>
                <a:spLocks noChangeArrowheads="1"/>
              </p:cNvSpPr>
              <p:nvPr/>
            </p:nvSpPr>
            <p:spPr bwMode="auto">
              <a:xfrm>
                <a:off x="1370927" y="1570630"/>
                <a:ext cx="5183114" cy="5252188"/>
              </a:xfrm>
              <a:prstGeom prst="ellipse">
                <a:avLst/>
              </a:prstGeom>
              <a:noFill/>
              <a:ln w="31750">
                <a:solidFill>
                  <a:srgbClr val="FFFF00"/>
                </a:solidFill>
                <a:round/>
                <a:headEnd/>
                <a:tailEnd/>
              </a:ln>
              <a:effectLst>
                <a:outerShdw blurRad="190500" dist="228601" dir="2700000" sy="89999" rotWithShape="0">
                  <a:srgbClr val="000000">
                    <a:alpha val="254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tIns="0" bIns="46800" anchor="ctr"/>
              <a:lstStyle/>
              <a:p>
                <a:pPr algn="ctr">
                  <a:defRPr/>
                </a:pPr>
                <a:endParaRPr lang="en-US" dirty="0">
                  <a:solidFill>
                    <a:schemeClr val="lt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89100" name="TextBox 18"/>
              <p:cNvSpPr txBox="1">
                <a:spLocks noChangeArrowheads="1"/>
              </p:cNvSpPr>
              <p:nvPr/>
            </p:nvSpPr>
            <p:spPr bwMode="auto">
              <a:xfrm>
                <a:off x="6172200" y="5638800"/>
                <a:ext cx="152400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>
                    <a:solidFill>
                      <a:srgbClr val="FFFF00"/>
                    </a:solidFill>
                  </a:rPr>
                  <a:t>100 km</a:t>
                </a:r>
              </a:p>
            </p:txBody>
          </p:sp>
        </p:grpSp>
      </p:grpSp>
      <p:sp>
        <p:nvSpPr>
          <p:cNvPr id="89092" name="TextBox 3"/>
          <p:cNvSpPr txBox="1">
            <a:spLocks noChangeArrowheads="1"/>
          </p:cNvSpPr>
          <p:nvPr/>
        </p:nvSpPr>
        <p:spPr bwMode="auto">
          <a:xfrm>
            <a:off x="5105400" y="2540000"/>
            <a:ext cx="42687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b="1"/>
              <a:t>16 – 20 Τ δίπολοι μαγνήτες</a:t>
            </a:r>
          </a:p>
          <a:p>
            <a:r>
              <a:rPr lang="el-GR" b="1"/>
              <a:t>100 </a:t>
            </a:r>
            <a:r>
              <a:rPr lang="en-GB" b="1"/>
              <a:t>TeV</a:t>
            </a:r>
            <a:r>
              <a:rPr lang="el-GR" b="1"/>
              <a:t> συνολική ενέργεια</a:t>
            </a:r>
            <a:r>
              <a:rPr lang="en-GB" b="1"/>
              <a:t>  </a:t>
            </a:r>
          </a:p>
        </p:txBody>
      </p:sp>
      <p:sp>
        <p:nvSpPr>
          <p:cNvPr id="89093" name="TextBox 19"/>
          <p:cNvSpPr txBox="1">
            <a:spLocks noChangeArrowheads="1"/>
          </p:cNvSpPr>
          <p:nvPr/>
        </p:nvSpPr>
        <p:spPr bwMode="auto">
          <a:xfrm>
            <a:off x="4216400" y="4114800"/>
            <a:ext cx="13176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Geneva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77000" y="4419601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FCC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94058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>
            <a:noAutofit/>
          </a:bodyPr>
          <a:lstStyle/>
          <a:p>
            <a:pPr algn="ctr"/>
            <a:r>
              <a:rPr lang="el-GR" sz="4000" dirty="0" smtClean="0"/>
              <a:t>Το </a:t>
            </a:r>
            <a:r>
              <a:rPr lang="en-US" sz="4000" dirty="0" smtClean="0"/>
              <a:t>LHC</a:t>
            </a:r>
            <a:r>
              <a:rPr lang="el-GR" sz="4000" dirty="0" smtClean="0"/>
              <a:t> 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fld id="{3D62FB26-6CBE-4154-8226-2E19B4661D81}" type="datetime1">
              <a:rPr lang="el-GR" smtClean="0"/>
              <a:pPr/>
              <a:t>21/08/16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6477000" cy="501650"/>
          </a:xfrm>
        </p:spPr>
        <p:txBody>
          <a:bodyPr/>
          <a:lstStyle/>
          <a:p>
            <a:r>
              <a:rPr lang="el-GR" dirty="0" smtClean="0"/>
              <a:t>Καθ. Κ. Φουντάς, Εργ. Φυσικής Υψηλών Ενεργειών, Παν. Ιωαννίνων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5A5D1-0CC0-4A14-B92D-749B7C641110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48145"/>
            <a:ext cx="8915400" cy="588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74502920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ffectLst/>
                <a:cs typeface="+mj-cs"/>
              </a:rPr>
              <a:t>Γραμμικοί </a:t>
            </a:r>
            <a:r>
              <a:rPr lang="el-GR" dirty="0">
                <a:solidFill>
                  <a:srgbClr val="FFFF00"/>
                </a:solidFill>
                <a:effectLst/>
                <a:cs typeface="+mj-cs"/>
              </a:rPr>
              <a:t>Ε</a:t>
            </a:r>
            <a:r>
              <a:rPr lang="el-GR" dirty="0" smtClean="0">
                <a:solidFill>
                  <a:srgbClr val="FFFF00"/>
                </a:solidFill>
                <a:effectLst/>
                <a:cs typeface="+mj-cs"/>
              </a:rPr>
              <a:t>πιταχυντές e</a:t>
            </a:r>
            <a:r>
              <a:rPr lang="el-GR" baseline="30000" dirty="0" smtClean="0">
                <a:solidFill>
                  <a:srgbClr val="FFFF00"/>
                </a:solidFill>
                <a:effectLst/>
                <a:cs typeface="+mj-cs"/>
              </a:rPr>
              <a:t>+</a:t>
            </a:r>
            <a:r>
              <a:rPr lang="el-GR" dirty="0" smtClean="0">
                <a:solidFill>
                  <a:srgbClr val="FFFF00"/>
                </a:solidFill>
                <a:effectLst/>
                <a:cs typeface="+mj-cs"/>
              </a:rPr>
              <a:t>e</a:t>
            </a:r>
            <a:r>
              <a:rPr lang="el-GR" baseline="30000" dirty="0" smtClean="0">
                <a:solidFill>
                  <a:srgbClr val="FFFF00"/>
                </a:solidFill>
                <a:effectLst/>
                <a:cs typeface="+mj-cs"/>
              </a:rPr>
              <a:t>-</a:t>
            </a:r>
            <a:endParaRPr lang="en-GB" baseline="30000" dirty="0">
              <a:solidFill>
                <a:srgbClr val="FFFF00"/>
              </a:solidFill>
              <a:cs typeface="+mj-cs"/>
            </a:endParaRPr>
          </a:p>
        </p:txBody>
      </p:sp>
      <p:pic>
        <p:nvPicPr>
          <p:cNvPr id="91138" name="Content Placeholder 3" descr="Rey_Hori_Kamaboko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1600200"/>
            <a:ext cx="3438525" cy="2057400"/>
          </a:xfrm>
        </p:spPr>
      </p:pic>
      <p:sp>
        <p:nvSpPr>
          <p:cNvPr id="91139" name="TextBox 4"/>
          <p:cNvSpPr txBox="1">
            <a:spLocks noChangeArrowheads="1"/>
          </p:cNvSpPr>
          <p:nvPr/>
        </p:nvSpPr>
        <p:spPr bwMode="auto">
          <a:xfrm>
            <a:off x="4038600" y="2149475"/>
            <a:ext cx="48133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/>
              <a:t>Διεθνής Γραμμικός Επιταχυντής</a:t>
            </a:r>
          </a:p>
          <a:p>
            <a:r>
              <a:rPr lang="en-GB" i="1">
                <a:solidFill>
                  <a:srgbClr val="FFFF00"/>
                </a:solidFill>
              </a:rPr>
              <a:t>International Linear Collider (ILC)</a:t>
            </a:r>
          </a:p>
        </p:txBody>
      </p:sp>
      <p:pic>
        <p:nvPicPr>
          <p:cNvPr id="9114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62400"/>
            <a:ext cx="3514725" cy="248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TextBox 6"/>
          <p:cNvSpPr txBox="1">
            <a:spLocks noChangeArrowheads="1"/>
          </p:cNvSpPr>
          <p:nvPr/>
        </p:nvSpPr>
        <p:spPr bwMode="auto">
          <a:xfrm>
            <a:off x="4114800" y="4737100"/>
            <a:ext cx="48434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/>
              <a:t>Συμπαγές Γραμμικός Επιταχυντής</a:t>
            </a:r>
          </a:p>
          <a:p>
            <a:r>
              <a:rPr lang="en-GB" i="1">
                <a:solidFill>
                  <a:srgbClr val="FFFF00"/>
                </a:solidFill>
              </a:rPr>
              <a:t>Compact Linear Collider (CLIC)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4064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34400" cy="9906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l-GR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Οι εργασίες για τον Μηχανισμό </a:t>
            </a:r>
            <a:r>
              <a:rPr lang="en-US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 </a:t>
            </a:r>
            <a:r>
              <a:rPr lang="el-GR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και για το Μποζόνιο </a:t>
            </a:r>
            <a:r>
              <a:rPr lang="en-US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524000"/>
            <a:ext cx="8458200" cy="4800600"/>
          </a:xfrm>
        </p:spPr>
        <p:txBody>
          <a:bodyPr/>
          <a:lstStyle/>
          <a:p>
            <a:pPr marL="136525" indent="0">
              <a:buNone/>
            </a:pPr>
            <a:endParaRPr lang="en-US" sz="800" dirty="0" smtClean="0"/>
          </a:p>
          <a:p>
            <a:r>
              <a:rPr lang="en-US" sz="2200" dirty="0" smtClean="0">
                <a:solidFill>
                  <a:srgbClr val="FFFB39"/>
                </a:solidFill>
                <a:latin typeface="Helvetica"/>
                <a:cs typeface="Helvetica"/>
              </a:rPr>
              <a:t>Englert F, </a:t>
            </a:r>
            <a:r>
              <a:rPr lang="en-US" sz="2200" dirty="0" err="1" smtClean="0">
                <a:solidFill>
                  <a:srgbClr val="FFFB39"/>
                </a:solidFill>
                <a:latin typeface="Helvetica"/>
                <a:cs typeface="Helvetica"/>
              </a:rPr>
              <a:t>Brout</a:t>
            </a:r>
            <a:r>
              <a:rPr lang="en-US" sz="2200" dirty="0" smtClean="0">
                <a:solidFill>
                  <a:srgbClr val="FFFB39"/>
                </a:solidFill>
                <a:latin typeface="Helvetica"/>
                <a:cs typeface="Helvetica"/>
              </a:rPr>
              <a:t> R </a:t>
            </a:r>
            <a:r>
              <a:rPr lang="en-US" sz="2200" dirty="0" smtClean="0">
                <a:latin typeface="Helvetica"/>
                <a:cs typeface="Helvetica"/>
              </a:rPr>
              <a:t>(</a:t>
            </a:r>
            <a:r>
              <a:rPr lang="en-US" sz="2200" dirty="0">
                <a:latin typeface="Helvetica"/>
                <a:cs typeface="Helvetica"/>
              </a:rPr>
              <a:t>1964). "Broken Symmetry and the Mass of Gauge Vector Mesons". </a:t>
            </a:r>
            <a:r>
              <a:rPr lang="en-US" sz="2200" i="1" dirty="0">
                <a:latin typeface="Helvetica"/>
                <a:cs typeface="Helvetica"/>
              </a:rPr>
              <a:t>Physical Review Letters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b="1" dirty="0">
                <a:latin typeface="Helvetica"/>
                <a:cs typeface="Helvetica"/>
              </a:rPr>
              <a:t>13</a:t>
            </a:r>
            <a:r>
              <a:rPr lang="en-US" sz="2200" dirty="0">
                <a:latin typeface="Helvetica"/>
                <a:cs typeface="Helvetica"/>
              </a:rPr>
              <a:t> (9): 321 </a:t>
            </a:r>
            <a:endParaRPr lang="en-US" sz="2200" dirty="0" smtClean="0">
              <a:latin typeface="Helvetica"/>
              <a:cs typeface="Helvetica"/>
            </a:endParaRPr>
          </a:p>
          <a:p>
            <a:r>
              <a:rPr lang="en-US" sz="2200" dirty="0">
                <a:solidFill>
                  <a:srgbClr val="FFFB39"/>
                </a:solidFill>
                <a:latin typeface="Helvetica"/>
                <a:cs typeface="Helvetica"/>
              </a:rPr>
              <a:t>R. </a:t>
            </a:r>
            <a:r>
              <a:rPr lang="en-US" sz="2200" dirty="0" err="1">
                <a:solidFill>
                  <a:srgbClr val="FFFB39"/>
                </a:solidFill>
                <a:latin typeface="Helvetica"/>
                <a:cs typeface="Helvetica"/>
              </a:rPr>
              <a:t>Brout</a:t>
            </a:r>
            <a:r>
              <a:rPr lang="en-US" sz="2200" dirty="0">
                <a:solidFill>
                  <a:srgbClr val="FFFB39"/>
                </a:solidFill>
                <a:latin typeface="Helvetica"/>
                <a:cs typeface="Helvetica"/>
              </a:rPr>
              <a:t>, F. Englert </a:t>
            </a:r>
            <a:r>
              <a:rPr lang="en-US" sz="2200" dirty="0">
                <a:latin typeface="Helvetica"/>
                <a:cs typeface="Helvetica"/>
              </a:rPr>
              <a:t>(1998). "Spontaneous Symmetry Breaking in Gauge Theories: A Historical </a:t>
            </a:r>
            <a:r>
              <a:rPr lang="en-US" sz="2200" dirty="0" smtClean="0">
                <a:latin typeface="Helvetica"/>
                <a:cs typeface="Helvetica"/>
              </a:rPr>
              <a:t>Survey”. </a:t>
            </a:r>
            <a:r>
              <a:rPr lang="en-US" sz="2200" dirty="0" err="1" smtClean="0">
                <a:latin typeface="Helvetica"/>
                <a:cs typeface="Helvetica"/>
              </a:rPr>
              <a:t>hep-th</a:t>
            </a:r>
            <a:r>
              <a:rPr lang="en-US" sz="2200" dirty="0" smtClean="0">
                <a:latin typeface="Helvetica"/>
                <a:cs typeface="Helvetica"/>
              </a:rPr>
              <a:t>/9802142</a:t>
            </a:r>
          </a:p>
          <a:p>
            <a:r>
              <a:rPr lang="en-US" sz="2200" dirty="0" smtClean="0">
                <a:solidFill>
                  <a:srgbClr val="FFFB39"/>
                </a:solidFill>
                <a:latin typeface="Helvetica"/>
                <a:cs typeface="Helvetica"/>
              </a:rPr>
              <a:t>Higgs P</a:t>
            </a:r>
            <a:r>
              <a:rPr lang="en-US" sz="2200" dirty="0" smtClean="0">
                <a:latin typeface="Helvetica"/>
                <a:cs typeface="Helvetica"/>
              </a:rPr>
              <a:t> </a:t>
            </a:r>
            <a:r>
              <a:rPr lang="en-US" sz="2200" dirty="0">
                <a:latin typeface="Helvetica"/>
                <a:cs typeface="Helvetica"/>
              </a:rPr>
              <a:t>(1964). "Broken Symmetries and the Masses of Gauge Bosons". </a:t>
            </a:r>
            <a:r>
              <a:rPr lang="en-US" sz="2200" i="1" dirty="0">
                <a:latin typeface="Helvetica"/>
                <a:cs typeface="Helvetica"/>
              </a:rPr>
              <a:t>Physical Review Letters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b="1" dirty="0">
                <a:latin typeface="Helvetica"/>
                <a:cs typeface="Helvetica"/>
              </a:rPr>
              <a:t>13</a:t>
            </a:r>
            <a:r>
              <a:rPr lang="en-US" sz="2200" dirty="0">
                <a:latin typeface="Helvetica"/>
                <a:cs typeface="Helvetica"/>
              </a:rPr>
              <a:t> (16): 508 </a:t>
            </a:r>
            <a:endParaRPr lang="en-US" sz="2200" dirty="0" smtClean="0">
              <a:latin typeface="Helvetica"/>
              <a:cs typeface="Helvetica"/>
            </a:endParaRPr>
          </a:p>
          <a:p>
            <a:r>
              <a:rPr lang="en-US" sz="2200" dirty="0" err="1" smtClean="0">
                <a:solidFill>
                  <a:srgbClr val="FF0000"/>
                </a:solidFill>
                <a:latin typeface="Helvetica"/>
                <a:cs typeface="Helvetica"/>
              </a:rPr>
              <a:t>Guralnik</a:t>
            </a:r>
            <a:r>
              <a:rPr lang="en-US" sz="2200" dirty="0" smtClean="0">
                <a:solidFill>
                  <a:srgbClr val="FF0000"/>
                </a:solidFill>
                <a:latin typeface="Helvetica"/>
                <a:cs typeface="Helvetica"/>
              </a:rPr>
              <a:t> G, Hagen C, Kibble T </a:t>
            </a:r>
            <a:r>
              <a:rPr lang="en-US" sz="2200" dirty="0" smtClean="0">
                <a:latin typeface="Helvetica"/>
                <a:cs typeface="Helvetica"/>
              </a:rPr>
              <a:t>(</a:t>
            </a:r>
            <a:r>
              <a:rPr lang="en-US" sz="2200" dirty="0">
                <a:latin typeface="Helvetica"/>
                <a:cs typeface="Helvetica"/>
              </a:rPr>
              <a:t>1964). "Global Conservation Laws and Massless Particles". </a:t>
            </a:r>
            <a:r>
              <a:rPr lang="en-US" sz="2200" i="1" dirty="0">
                <a:latin typeface="Helvetica"/>
                <a:cs typeface="Helvetica"/>
              </a:rPr>
              <a:t>Physical Review Letters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b="1" dirty="0">
                <a:latin typeface="Helvetica"/>
                <a:cs typeface="Helvetica"/>
              </a:rPr>
              <a:t>13</a:t>
            </a:r>
            <a:r>
              <a:rPr lang="en-US" sz="2200" dirty="0">
                <a:latin typeface="Helvetica"/>
                <a:cs typeface="Helvetica"/>
              </a:rPr>
              <a:t> (20): 585 </a:t>
            </a:r>
            <a:endParaRPr lang="en-US" sz="2200" dirty="0" smtClean="0">
              <a:latin typeface="Helvetica"/>
              <a:cs typeface="Helvetica"/>
            </a:endParaRPr>
          </a:p>
          <a:p>
            <a:r>
              <a:rPr lang="en-US" sz="2200" dirty="0">
                <a:solidFill>
                  <a:srgbClr val="FF0000"/>
                </a:solidFill>
                <a:latin typeface="Helvetica"/>
                <a:cs typeface="Helvetica"/>
              </a:rPr>
              <a:t>G.S. </a:t>
            </a:r>
            <a:r>
              <a:rPr lang="en-US" sz="2200" dirty="0" err="1">
                <a:solidFill>
                  <a:srgbClr val="FF0000"/>
                </a:solidFill>
                <a:latin typeface="Helvetica"/>
                <a:cs typeface="Helvetica"/>
              </a:rPr>
              <a:t>Guralnik</a:t>
            </a:r>
            <a:r>
              <a:rPr lang="en-US" sz="2200" dirty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2200" dirty="0">
                <a:latin typeface="Helvetica"/>
                <a:cs typeface="Helvetica"/>
              </a:rPr>
              <a:t>(2009). "The History of the </a:t>
            </a:r>
            <a:r>
              <a:rPr lang="en-US" sz="2200" dirty="0" err="1">
                <a:latin typeface="Helvetica"/>
                <a:cs typeface="Helvetica"/>
              </a:rPr>
              <a:t>Guralnik</a:t>
            </a:r>
            <a:r>
              <a:rPr lang="en-US" sz="2200" dirty="0">
                <a:latin typeface="Helvetica"/>
                <a:cs typeface="Helvetica"/>
              </a:rPr>
              <a:t>, Hagen and Kibble development of the Theory of Spontaneous Symmetry Breaking and Gauge Particles". </a:t>
            </a:r>
            <a:r>
              <a:rPr lang="en-US" sz="2200" dirty="0" smtClean="0">
                <a:latin typeface="Helvetica"/>
                <a:cs typeface="Helvetica"/>
              </a:rPr>
              <a:t>Int. Modern Physics A</a:t>
            </a:r>
            <a:r>
              <a:rPr lang="en-US" sz="2200" b="1" dirty="0">
                <a:latin typeface="Helvetica"/>
                <a:cs typeface="Helvetica"/>
              </a:rPr>
              <a:t>24</a:t>
            </a:r>
            <a:r>
              <a:rPr lang="en-US" sz="2200" dirty="0">
                <a:latin typeface="Helvetica"/>
                <a:cs typeface="Helvetica"/>
              </a:rPr>
              <a:t> (14): 2601–2627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 txBox="1">
            <a:spLocks noChangeArrowheads="1"/>
          </p:cNvSpPr>
          <p:nvPr/>
        </p:nvSpPr>
        <p:spPr bwMode="auto">
          <a:xfrm>
            <a:off x="457200" y="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 sz="4000">
                <a:solidFill>
                  <a:srgbClr val="FFFF00"/>
                </a:solidFill>
                <a:latin typeface="Lucida Sans" charset="0"/>
              </a:rPr>
              <a:t>Higgs Boson</a:t>
            </a:r>
          </a:p>
        </p:txBody>
      </p:sp>
      <p:sp>
        <p:nvSpPr>
          <p:cNvPr id="66562" name="Text Box 3"/>
          <p:cNvSpPr txBox="1">
            <a:spLocks noChangeArrowheads="1"/>
          </p:cNvSpPr>
          <p:nvPr/>
        </p:nvSpPr>
        <p:spPr bwMode="auto">
          <a:xfrm>
            <a:off x="0" y="838200"/>
            <a:ext cx="91440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l-GR" sz="2000" b="1" i="1" dirty="0"/>
              <a:t>Όλα τα σωματίδια παράγονται κατά το Big Bang χωρίς μάζα.</a:t>
            </a:r>
          </a:p>
          <a:p>
            <a:pPr eaLnBrk="1" hangingPunct="1">
              <a:spcBef>
                <a:spcPct val="50000"/>
              </a:spcBef>
            </a:pPr>
            <a:r>
              <a:rPr lang="el-GR" sz="2000" b="1" i="1" dirty="0"/>
              <a:t>Η αλληλεπίδραση με το πεδίο Higgs, τα σωματίδια αποκτούν μάζα.</a:t>
            </a:r>
          </a:p>
          <a:p>
            <a:pPr eaLnBrk="1" hangingPunct="1">
              <a:spcBef>
                <a:spcPct val="50000"/>
              </a:spcBef>
            </a:pPr>
            <a:r>
              <a:rPr lang="el-GR" sz="2000" b="1" i="1" dirty="0"/>
              <a:t>Όσο μεγαλύτερη είναι η αλληλεπίδραση, τόσο μεγαλύτερη είναι η μάζα.</a:t>
            </a:r>
          </a:p>
          <a:p>
            <a:pPr eaLnBrk="1" hangingPunct="1">
              <a:spcBef>
                <a:spcPct val="50000"/>
              </a:spcBef>
            </a:pPr>
            <a:r>
              <a:rPr lang="el-GR" sz="2000" b="1" i="1" dirty="0"/>
              <a:t>Το πεδίο </a:t>
            </a:r>
            <a:r>
              <a:rPr lang="el-GR" sz="2000" b="1" i="1" dirty="0" smtClean="0"/>
              <a:t>Higgs</a:t>
            </a:r>
            <a:r>
              <a:rPr lang="en-US" sz="2000" b="1" i="1" dirty="0" smtClean="0"/>
              <a:t> </a:t>
            </a:r>
            <a:r>
              <a:rPr lang="el-GR" sz="2000" b="1" i="1" dirty="0" smtClean="0"/>
              <a:t>γεμίζει </a:t>
            </a:r>
            <a:r>
              <a:rPr lang="el-GR" sz="2000" b="1" i="1" dirty="0"/>
              <a:t>όλο το Σύμπαν.</a:t>
            </a:r>
          </a:p>
          <a:p>
            <a:pPr eaLnBrk="1" hangingPunct="1">
              <a:spcBef>
                <a:spcPct val="50000"/>
              </a:spcBef>
            </a:pPr>
            <a:r>
              <a:rPr lang="el-GR" sz="2000" b="1" i="1" dirty="0"/>
              <a:t>Ο Βρετανός φυσικός </a:t>
            </a:r>
            <a:r>
              <a:rPr lang="en-US" sz="2000" b="1" i="1" dirty="0" smtClean="0"/>
              <a:t>Peter Higgs</a:t>
            </a:r>
            <a:r>
              <a:rPr lang="el-GR" sz="2000" b="1" i="1" dirty="0" smtClean="0"/>
              <a:t> </a:t>
            </a:r>
            <a:r>
              <a:rPr lang="el-GR" sz="2000" b="1" i="1" dirty="0"/>
              <a:t>πρότεινε (1964) το λεγόμενο μποζόνιο </a:t>
            </a:r>
            <a:r>
              <a:rPr lang="fr-CH" sz="2000" b="1" i="1" dirty="0"/>
              <a:t>Higgs</a:t>
            </a:r>
            <a:r>
              <a:rPr lang="el-GR" sz="2000" b="1" i="1" dirty="0"/>
              <a:t> που σχετίζεται με τον μηχανισμό και τον πεδίο </a:t>
            </a:r>
            <a:r>
              <a:rPr lang="fr-CH" sz="2000" b="1" i="1" dirty="0"/>
              <a:t>Higgs</a:t>
            </a:r>
            <a:r>
              <a:rPr lang="el-GR" sz="2000" b="1" i="1" dirty="0"/>
              <a:t>.</a:t>
            </a:r>
            <a:endParaRPr lang="es-ES" sz="2000" b="1" i="1" dirty="0"/>
          </a:p>
        </p:txBody>
      </p:sp>
      <p:pic>
        <p:nvPicPr>
          <p:cNvPr id="6656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733800"/>
            <a:ext cx="4025900" cy="2928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4" name="Text Box 7"/>
          <p:cNvSpPr txBox="1">
            <a:spLocks noChangeArrowheads="1"/>
          </p:cNvSpPr>
          <p:nvPr/>
        </p:nvSpPr>
        <p:spPr bwMode="auto">
          <a:xfrm>
            <a:off x="33338" y="5473700"/>
            <a:ext cx="34718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l-GR" sz="2800" b="1">
                <a:solidFill>
                  <a:srgbClr val="FFFB39"/>
                </a:solidFill>
                <a:cs typeface="Arial" charset="0"/>
              </a:rPr>
              <a:t>Μηχανική τριβή με παχύρρευστο υγρό</a:t>
            </a:r>
            <a:endParaRPr lang="es-ES" sz="2800" b="1">
              <a:solidFill>
                <a:srgbClr val="FFFB39"/>
              </a:solidFill>
              <a:cs typeface="Arial" charset="0"/>
            </a:endParaRPr>
          </a:p>
        </p:txBody>
      </p:sp>
      <p:sp>
        <p:nvSpPr>
          <p:cNvPr id="66565" name="Text Box 8"/>
          <p:cNvSpPr txBox="1">
            <a:spLocks noChangeArrowheads="1"/>
          </p:cNvSpPr>
          <p:nvPr/>
        </p:nvSpPr>
        <p:spPr bwMode="auto">
          <a:xfrm>
            <a:off x="914400" y="4648200"/>
            <a:ext cx="8064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ES" sz="5400" b="1">
                <a:solidFill>
                  <a:srgbClr val="92D050"/>
                </a:solidFill>
                <a:latin typeface="Times New Roman" charset="0"/>
                <a:cs typeface="Times New Roman" charset="0"/>
              </a:rPr>
              <a:t>≡</a:t>
            </a: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3657600" y="5715000"/>
            <a:ext cx="509588" cy="465138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66567" name="Rectangle 1"/>
          <p:cNvSpPr>
            <a:spLocks noChangeArrowheads="1"/>
          </p:cNvSpPr>
          <p:nvPr/>
        </p:nvSpPr>
        <p:spPr bwMode="auto">
          <a:xfrm>
            <a:off x="0" y="3657600"/>
            <a:ext cx="3962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sz="2800" b="1">
                <a:solidFill>
                  <a:srgbClr val="EAEB04"/>
                </a:solidFill>
              </a:rPr>
              <a:t>Η αλληλεπίδραση με</a:t>
            </a:r>
            <a:endParaRPr lang="fr-CH" sz="2800" b="1">
              <a:solidFill>
                <a:srgbClr val="EAEB04"/>
              </a:solidFill>
            </a:endParaRPr>
          </a:p>
          <a:p>
            <a:r>
              <a:rPr lang="el-GR" sz="2800" b="1">
                <a:solidFill>
                  <a:srgbClr val="EAEB04"/>
                </a:solidFill>
              </a:rPr>
              <a:t>το πεδίο Higgs</a:t>
            </a:r>
            <a:endParaRPr lang="en-US" sz="2800" b="1">
              <a:solidFill>
                <a:srgbClr val="EAEB04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317712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-0.00047 L 0.45556 -0.00047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7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34400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Μηχανισμό</a:t>
            </a:r>
            <a:r>
              <a:rPr lang="el-GR" sz="3200" dirty="0">
                <a:solidFill>
                  <a:srgbClr val="FFFF00"/>
                </a:solidFill>
                <a:effectLst/>
                <a:ea typeface="+mj-ea"/>
                <a:cs typeface="+mj-cs"/>
              </a:rPr>
              <a:t>ς</a:t>
            </a:r>
            <a:r>
              <a:rPr lang="el-GR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 </a:t>
            </a:r>
            <a:r>
              <a:rPr lang="el-GR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και Μποζόνιο </a:t>
            </a:r>
            <a:r>
              <a:rPr lang="en-US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32" y="533400"/>
            <a:ext cx="9127067" cy="6324600"/>
          </a:xfrm>
        </p:spPr>
        <p:txBody>
          <a:bodyPr/>
          <a:lstStyle/>
          <a:p>
            <a:pPr marL="136525" indent="0">
              <a:buNone/>
            </a:pPr>
            <a:r>
              <a:rPr lang="el-GR" sz="2200" dirty="0" smtClean="0">
                <a:latin typeface="Helvetica"/>
                <a:cs typeface="Helvetica"/>
              </a:rPr>
              <a:t>Με </a:t>
            </a:r>
            <a:r>
              <a:rPr lang="el-GR" sz="2200" dirty="0">
                <a:latin typeface="Helvetica"/>
                <a:cs typeface="Helvetica"/>
              </a:rPr>
              <a:t>βάση τη θεωρία των </a:t>
            </a:r>
            <a:r>
              <a:rPr lang="en-US" sz="2200" dirty="0">
                <a:latin typeface="Helvetica"/>
                <a:cs typeface="Helvetica"/>
              </a:rPr>
              <a:t>Weinberg-Salam </a:t>
            </a:r>
            <a:r>
              <a:rPr lang="en-US" sz="2200" dirty="0" err="1">
                <a:latin typeface="Helvetica"/>
                <a:cs typeface="Helvetica"/>
              </a:rPr>
              <a:t>θεωρούμε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δύο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l-GR" sz="2200" dirty="0" smtClean="0">
                <a:latin typeface="Helvetica"/>
                <a:cs typeface="Helvetica"/>
              </a:rPr>
              <a:t>υποθετικά </a:t>
            </a:r>
            <a:r>
              <a:rPr lang="en-US" sz="2200" dirty="0" err="1" smtClean="0">
                <a:latin typeface="Helvetica"/>
                <a:cs typeface="Helvetica"/>
              </a:rPr>
              <a:t>σωμ</a:t>
            </a:r>
            <a:r>
              <a:rPr lang="en-US" sz="2200" dirty="0" smtClean="0">
                <a:latin typeface="Helvetica"/>
                <a:cs typeface="Helvetica"/>
              </a:rPr>
              <a:t>α</a:t>
            </a:r>
            <a:r>
              <a:rPr lang="en-US" sz="2200" dirty="0" err="1" smtClean="0">
                <a:latin typeface="Helvetica"/>
                <a:cs typeface="Helvetica"/>
              </a:rPr>
              <a:t>τίδι</a:t>
            </a:r>
            <a:r>
              <a:rPr lang="en-US" sz="2200" dirty="0" smtClean="0">
                <a:latin typeface="Helvetica"/>
                <a:cs typeface="Helvetica"/>
              </a:rPr>
              <a:t>α </a:t>
            </a:r>
            <a:r>
              <a:rPr lang="en-US" sz="2200" dirty="0" err="1">
                <a:latin typeface="Helvetica"/>
                <a:cs typeface="Helvetica"/>
              </a:rPr>
              <a:t>W</a:t>
            </a:r>
            <a:r>
              <a:rPr lang="en-US" sz="2200" baseline="30000" dirty="0" err="1">
                <a:latin typeface="Helvetica"/>
                <a:cs typeface="Helvetica"/>
              </a:rPr>
              <a:t>o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κ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ι</a:t>
            </a:r>
            <a:r>
              <a:rPr lang="en-US" sz="2200" dirty="0">
                <a:latin typeface="Helvetica"/>
                <a:cs typeface="Helvetica"/>
              </a:rPr>
              <a:t> B ΧΩΡΙΣ </a:t>
            </a:r>
            <a:r>
              <a:rPr lang="en-US" sz="2200" dirty="0" err="1" smtClean="0">
                <a:latin typeface="Helvetica"/>
                <a:cs typeface="Helvetica"/>
              </a:rPr>
              <a:t>μάζ</a:t>
            </a:r>
            <a:r>
              <a:rPr lang="en-US" sz="2200" dirty="0" smtClean="0">
                <a:latin typeface="Helvetica"/>
                <a:cs typeface="Helvetica"/>
              </a:rPr>
              <a:t>α.</a:t>
            </a:r>
            <a:endParaRPr lang="el-GR" sz="22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endParaRPr lang="el-GR" sz="10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200" dirty="0" smtClean="0">
                <a:latin typeface="Helvetica"/>
                <a:cs typeface="Helvetica"/>
              </a:rPr>
              <a:t>Αυτά</a:t>
            </a:r>
            <a:r>
              <a:rPr lang="en-US" sz="2200" dirty="0" smtClean="0">
                <a:latin typeface="Helvetica"/>
                <a:cs typeface="Helvetica"/>
              </a:rPr>
              <a:t> </a:t>
            </a:r>
            <a:r>
              <a:rPr lang="en-US" sz="2200" dirty="0">
                <a:latin typeface="Helvetica"/>
                <a:cs typeface="Helvetica"/>
              </a:rPr>
              <a:t>απ</a:t>
            </a:r>
            <a:r>
              <a:rPr lang="en-US" sz="2200" dirty="0" err="1">
                <a:latin typeface="Helvetica"/>
                <a:cs typeface="Helvetica"/>
              </a:rPr>
              <a:t>οκτούν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μάζ</a:t>
            </a:r>
            <a:r>
              <a:rPr lang="en-US" sz="2200" dirty="0">
                <a:latin typeface="Helvetica"/>
                <a:cs typeface="Helvetica"/>
              </a:rPr>
              <a:t>α </a:t>
            </a:r>
            <a:r>
              <a:rPr lang="en-US" sz="2200" dirty="0" err="1">
                <a:latin typeface="Helvetica"/>
                <a:cs typeface="Helvetica"/>
              </a:rPr>
              <a:t>μέσω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του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μηχ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νισμού</a:t>
            </a:r>
            <a:r>
              <a:rPr lang="en-US" sz="2200" dirty="0">
                <a:latin typeface="Helvetica"/>
                <a:cs typeface="Helvetica"/>
              </a:rPr>
              <a:t>  </a:t>
            </a:r>
            <a:r>
              <a:rPr lang="en-US" sz="2200" dirty="0" smtClean="0">
                <a:latin typeface="Helvetica"/>
                <a:cs typeface="Helvetica"/>
              </a:rPr>
              <a:t>Higgs</a:t>
            </a:r>
            <a:r>
              <a:rPr lang="el-GR" sz="2200" dirty="0" smtClean="0">
                <a:latin typeface="Helvetica"/>
                <a:cs typeface="Helvetica"/>
              </a:rPr>
              <a:t> (Μ-Η)</a:t>
            </a:r>
            <a:r>
              <a:rPr lang="en-US" sz="2200" dirty="0" smtClean="0">
                <a:latin typeface="Helvetica"/>
                <a:cs typeface="Helvetica"/>
              </a:rPr>
              <a:t>.</a:t>
            </a:r>
            <a:endParaRPr lang="el-GR" sz="2200" dirty="0">
              <a:latin typeface="Helvetica"/>
              <a:cs typeface="Helvetica"/>
            </a:endParaRPr>
          </a:p>
          <a:p>
            <a:pPr marL="136525" indent="0">
              <a:buNone/>
            </a:pPr>
            <a:endParaRPr lang="el-GR" sz="10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200" dirty="0" smtClean="0">
                <a:latin typeface="Helvetica"/>
                <a:cs typeface="Helvetica"/>
              </a:rPr>
              <a:t>Ο Μ-Η</a:t>
            </a:r>
            <a:r>
              <a:rPr lang="en-US" sz="2200" dirty="0" smtClean="0">
                <a:latin typeface="Helvetica"/>
                <a:cs typeface="Helvetica"/>
              </a:rPr>
              <a:t> </a:t>
            </a:r>
            <a:r>
              <a:rPr lang="el-GR" sz="2200" dirty="0" smtClean="0">
                <a:latin typeface="Helvetica"/>
                <a:cs typeface="Helvetica"/>
              </a:rPr>
              <a:t>εισάγει ένα σύνθετο (μιγαδικό) βαθμωτό πεδίο με δυναμικό</a:t>
            </a:r>
            <a:r>
              <a:rPr lang="en-US" sz="2200" dirty="0" smtClean="0">
                <a:latin typeface="Helvetica"/>
                <a:cs typeface="Helvetica"/>
              </a:rPr>
              <a:t> V(</a:t>
            </a:r>
            <a:r>
              <a:rPr lang="el-GR" sz="2200" dirty="0" smtClean="0">
                <a:latin typeface="Helvetica"/>
                <a:cs typeface="Helvetica"/>
              </a:rPr>
              <a:t>Φ) που προκαλεί την Ηλεκτρασθενή διάσπαση της συμμετρίας (</a:t>
            </a:r>
            <a:r>
              <a:rPr lang="en-US" sz="2200" dirty="0" smtClean="0">
                <a:latin typeface="Helvetica"/>
                <a:cs typeface="Helvetica"/>
              </a:rPr>
              <a:t>EWSB</a:t>
            </a:r>
            <a:r>
              <a:rPr lang="el-GR" sz="2200" dirty="0" smtClean="0">
                <a:latin typeface="Helvetica"/>
                <a:cs typeface="Helvetica"/>
              </a:rPr>
              <a:t>)</a:t>
            </a:r>
          </a:p>
          <a:p>
            <a:pPr marL="136525" indent="0">
              <a:buNone/>
            </a:pPr>
            <a:endParaRPr lang="el-GR" sz="10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200" dirty="0" smtClean="0">
                <a:latin typeface="Helvetica"/>
                <a:cs typeface="Helvetica"/>
              </a:rPr>
              <a:t>Ο</a:t>
            </a:r>
            <a:r>
              <a:rPr lang="en-US" sz="2200" dirty="0" smtClean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συνδυ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σμός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των</a:t>
            </a:r>
            <a:r>
              <a:rPr lang="en-US" sz="2200" dirty="0">
                <a:latin typeface="Helvetica"/>
                <a:cs typeface="Helvetica"/>
              </a:rPr>
              <a:t> μα</a:t>
            </a:r>
            <a:r>
              <a:rPr lang="en-US" sz="2200" dirty="0" err="1">
                <a:latin typeface="Helvetica"/>
                <a:cs typeface="Helvetica"/>
              </a:rPr>
              <a:t>ζών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W</a:t>
            </a:r>
            <a:r>
              <a:rPr lang="en-US" sz="2200" baseline="30000" dirty="0" err="1">
                <a:latin typeface="Helvetica"/>
                <a:cs typeface="Helvetica"/>
              </a:rPr>
              <a:t>o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κ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ι</a:t>
            </a:r>
            <a:r>
              <a:rPr lang="en-US" sz="2200" dirty="0">
                <a:latin typeface="Helvetica"/>
                <a:cs typeface="Helvetica"/>
              </a:rPr>
              <a:t> B π</a:t>
            </a:r>
            <a:r>
              <a:rPr lang="en-US" sz="2200" dirty="0" err="1">
                <a:latin typeface="Helvetica"/>
                <a:cs typeface="Helvetica"/>
              </a:rPr>
              <a:t>ροσδιορίζει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τη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b="1" dirty="0" err="1">
                <a:latin typeface="Helvetica"/>
                <a:cs typeface="Helvetica"/>
              </a:rPr>
              <a:t>μάζ</a:t>
            </a:r>
            <a:r>
              <a:rPr lang="en-US" sz="2200" b="1" dirty="0">
                <a:latin typeface="Helvetica"/>
                <a:cs typeface="Helvetica"/>
              </a:rPr>
              <a:t>α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του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σωμ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τιδίου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Z</a:t>
            </a:r>
            <a:r>
              <a:rPr lang="en-US" sz="2200" baseline="30000" dirty="0" err="1">
                <a:latin typeface="Helvetica"/>
                <a:cs typeface="Helvetica"/>
              </a:rPr>
              <a:t>o</a:t>
            </a:r>
            <a:r>
              <a:rPr lang="en-US" sz="2200" dirty="0">
                <a:latin typeface="Helvetica"/>
                <a:cs typeface="Helvetica"/>
              </a:rPr>
              <a:t>, </a:t>
            </a:r>
            <a:r>
              <a:rPr lang="en-US" sz="2200" dirty="0" err="1">
                <a:latin typeface="Helvetica"/>
                <a:cs typeface="Helvetica"/>
              </a:rPr>
              <a:t>ενώ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με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άλλο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συνδυ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σμό</a:t>
            </a:r>
            <a:r>
              <a:rPr lang="en-US" sz="2200" dirty="0">
                <a:latin typeface="Helvetica"/>
                <a:cs typeface="Helvetica"/>
              </a:rPr>
              <a:t> π</a:t>
            </a:r>
            <a:r>
              <a:rPr lang="en-US" sz="2200" dirty="0" err="1">
                <a:latin typeface="Helvetica"/>
                <a:cs typeface="Helvetica"/>
              </a:rPr>
              <a:t>ροσδιορίζετ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ι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άλλο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σωμ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τίδιο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b="1" dirty="0" err="1">
                <a:latin typeface="Helvetica"/>
                <a:cs typeface="Helvetica"/>
              </a:rPr>
              <a:t>χωρίς</a:t>
            </a:r>
            <a:r>
              <a:rPr lang="en-US" sz="2200" b="1" dirty="0">
                <a:latin typeface="Helvetica"/>
                <a:cs typeface="Helvetica"/>
              </a:rPr>
              <a:t> </a:t>
            </a:r>
            <a:r>
              <a:rPr lang="en-US" sz="2200" b="1" dirty="0" err="1">
                <a:latin typeface="Helvetica"/>
                <a:cs typeface="Helvetica"/>
              </a:rPr>
              <a:t>μάζ</a:t>
            </a:r>
            <a:r>
              <a:rPr lang="en-US" sz="2200" b="1" dirty="0">
                <a:latin typeface="Helvetica"/>
                <a:cs typeface="Helvetica"/>
              </a:rPr>
              <a:t>α </a:t>
            </a:r>
            <a:r>
              <a:rPr lang="en-US" sz="2200" dirty="0">
                <a:latin typeface="Helvetica"/>
                <a:cs typeface="Helvetica"/>
              </a:rPr>
              <a:t>π</a:t>
            </a:r>
            <a:r>
              <a:rPr lang="en-US" sz="2200" dirty="0" err="1">
                <a:latin typeface="Helvetica"/>
                <a:cs typeface="Helvetica"/>
              </a:rPr>
              <a:t>ου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τ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υτίζετ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ι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με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το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φωτόνιο</a:t>
            </a:r>
            <a:r>
              <a:rPr lang="en-US" sz="2200" dirty="0" smtClean="0">
                <a:latin typeface="Helvetica"/>
                <a:cs typeface="Helvetica"/>
              </a:rPr>
              <a:t>:</a:t>
            </a:r>
            <a:r>
              <a:rPr lang="en-US" dirty="0"/>
              <a:t> </a:t>
            </a:r>
            <a:endParaRPr lang="el-GR" dirty="0" smtClean="0"/>
          </a:p>
          <a:p>
            <a:pPr marL="136525" indent="0">
              <a:buNone/>
            </a:pPr>
            <a:endParaRPr lang="en-US" sz="1600" dirty="0"/>
          </a:p>
          <a:p>
            <a:pPr marL="136525" indent="0" algn="ctr">
              <a:buNone/>
            </a:pPr>
            <a:r>
              <a:rPr lang="en-US" dirty="0" err="1">
                <a:latin typeface="Helvetica"/>
                <a:cs typeface="Helvetica"/>
              </a:rPr>
              <a:t>γ</a:t>
            </a:r>
            <a:r>
              <a:rPr lang="en-US" dirty="0">
                <a:latin typeface="Helvetica"/>
                <a:cs typeface="Helvetica"/>
              </a:rPr>
              <a:t>= sin </a:t>
            </a:r>
            <a:r>
              <a:rPr lang="en-US" dirty="0" err="1">
                <a:latin typeface="Helvetica"/>
                <a:cs typeface="Helvetica"/>
              </a:rPr>
              <a:t>θ</a:t>
            </a:r>
            <a:r>
              <a:rPr lang="en-US" baseline="-25000" dirty="0" err="1">
                <a:latin typeface="Helvetica"/>
                <a:cs typeface="Helvetica"/>
              </a:rPr>
              <a:t>W</a:t>
            </a:r>
            <a:r>
              <a:rPr lang="en-US" dirty="0">
                <a:latin typeface="Helvetica"/>
                <a:cs typeface="Helvetica"/>
              </a:rPr>
              <a:t> ·</a:t>
            </a:r>
            <a:r>
              <a:rPr lang="en-US" dirty="0" err="1">
                <a:latin typeface="Helvetica"/>
                <a:cs typeface="Helvetica"/>
              </a:rPr>
              <a:t>W</a:t>
            </a:r>
            <a:r>
              <a:rPr lang="en-US" baseline="30000" dirty="0" err="1">
                <a:latin typeface="Helvetica"/>
                <a:cs typeface="Helvetica"/>
              </a:rPr>
              <a:t>o</a:t>
            </a:r>
            <a:r>
              <a:rPr lang="en-US" dirty="0">
                <a:latin typeface="Helvetica"/>
                <a:cs typeface="Helvetica"/>
              </a:rPr>
              <a:t> + </a:t>
            </a:r>
            <a:r>
              <a:rPr lang="en-US" dirty="0" err="1">
                <a:latin typeface="Helvetica"/>
                <a:cs typeface="Helvetica"/>
              </a:rPr>
              <a:t>cos</a:t>
            </a:r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err="1">
                <a:latin typeface="Helvetica"/>
                <a:cs typeface="Helvetica"/>
              </a:rPr>
              <a:t>θ</a:t>
            </a:r>
            <a:r>
              <a:rPr lang="en-US" baseline="-25000" dirty="0" err="1">
                <a:latin typeface="Helvetica"/>
                <a:cs typeface="Helvetica"/>
              </a:rPr>
              <a:t>W</a:t>
            </a:r>
            <a:r>
              <a:rPr lang="en-US" dirty="0">
                <a:latin typeface="Helvetica"/>
                <a:cs typeface="Helvetica"/>
              </a:rPr>
              <a:t> · </a:t>
            </a:r>
            <a:r>
              <a:rPr lang="en-US" dirty="0" smtClean="0">
                <a:latin typeface="Helvetica"/>
                <a:cs typeface="Helvetica"/>
              </a:rPr>
              <a:t>B</a:t>
            </a:r>
            <a:endParaRPr lang="en-US" dirty="0">
              <a:latin typeface="Helvetica"/>
              <a:cs typeface="Helvetica"/>
            </a:endParaRPr>
          </a:p>
          <a:p>
            <a:pPr marL="136525" indent="0" algn="ctr">
              <a:buNone/>
            </a:pPr>
            <a:r>
              <a:rPr lang="en-US" dirty="0" err="1">
                <a:latin typeface="Helvetica"/>
                <a:cs typeface="Helvetica"/>
              </a:rPr>
              <a:t>Z</a:t>
            </a:r>
            <a:r>
              <a:rPr lang="en-US" baseline="30000" dirty="0" err="1">
                <a:latin typeface="Helvetica"/>
                <a:cs typeface="Helvetica"/>
              </a:rPr>
              <a:t>o</a:t>
            </a:r>
            <a:r>
              <a:rPr lang="en-US" dirty="0">
                <a:latin typeface="Helvetica"/>
                <a:cs typeface="Helvetica"/>
              </a:rPr>
              <a:t> = </a:t>
            </a:r>
            <a:r>
              <a:rPr lang="en-US" dirty="0" err="1">
                <a:latin typeface="Helvetica"/>
                <a:cs typeface="Helvetica"/>
              </a:rPr>
              <a:t>cos</a:t>
            </a:r>
            <a:r>
              <a:rPr lang="en-US" dirty="0">
                <a:latin typeface="Helvetica"/>
                <a:cs typeface="Helvetica"/>
              </a:rPr>
              <a:t> </a:t>
            </a:r>
            <a:r>
              <a:rPr lang="en-US" dirty="0" err="1">
                <a:latin typeface="Helvetica"/>
                <a:cs typeface="Helvetica"/>
              </a:rPr>
              <a:t>θ</a:t>
            </a:r>
            <a:r>
              <a:rPr lang="en-US" baseline="-25000" dirty="0" err="1">
                <a:latin typeface="Helvetica"/>
                <a:cs typeface="Helvetica"/>
              </a:rPr>
              <a:t>W</a:t>
            </a:r>
            <a:r>
              <a:rPr lang="en-US" dirty="0">
                <a:latin typeface="Helvetica"/>
                <a:cs typeface="Helvetica"/>
              </a:rPr>
              <a:t> ·</a:t>
            </a:r>
            <a:r>
              <a:rPr lang="en-US" dirty="0" err="1">
                <a:latin typeface="Helvetica"/>
                <a:cs typeface="Helvetica"/>
              </a:rPr>
              <a:t>W</a:t>
            </a:r>
            <a:r>
              <a:rPr lang="en-US" baseline="30000" dirty="0" err="1">
                <a:latin typeface="Helvetica"/>
                <a:cs typeface="Helvetica"/>
              </a:rPr>
              <a:t>o</a:t>
            </a:r>
            <a:r>
              <a:rPr lang="en-US" dirty="0">
                <a:latin typeface="Helvetica"/>
                <a:cs typeface="Helvetica"/>
              </a:rPr>
              <a:t> − sin </a:t>
            </a:r>
            <a:r>
              <a:rPr lang="en-US" dirty="0" err="1">
                <a:latin typeface="Helvetica"/>
                <a:cs typeface="Helvetica"/>
              </a:rPr>
              <a:t>θ</a:t>
            </a:r>
            <a:r>
              <a:rPr lang="en-US" baseline="-25000" dirty="0" err="1">
                <a:latin typeface="Helvetica"/>
                <a:cs typeface="Helvetica"/>
              </a:rPr>
              <a:t>W</a:t>
            </a:r>
            <a:r>
              <a:rPr lang="en-US" dirty="0">
                <a:latin typeface="Helvetica"/>
                <a:cs typeface="Helvetica"/>
              </a:rPr>
              <a:t> · </a:t>
            </a:r>
            <a:r>
              <a:rPr lang="en-US" dirty="0" smtClean="0">
                <a:latin typeface="Helvetica"/>
                <a:cs typeface="Helvetica"/>
              </a:rPr>
              <a:t>B</a:t>
            </a:r>
            <a:endParaRPr lang="en-US" dirty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200" dirty="0">
                <a:latin typeface="Helvetica"/>
                <a:cs typeface="Helvetica"/>
              </a:rPr>
              <a:t> </a:t>
            </a:r>
            <a:endParaRPr lang="el-GR" sz="22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200" dirty="0" err="1" smtClean="0">
                <a:latin typeface="Helvetica"/>
                <a:cs typeface="Helvetica"/>
              </a:rPr>
              <a:t>θ</a:t>
            </a:r>
            <a:r>
              <a:rPr lang="en-US" sz="2200" baseline="-25000" dirty="0" err="1" smtClean="0">
                <a:latin typeface="Helvetica"/>
                <a:cs typeface="Helvetica"/>
              </a:rPr>
              <a:t>W</a:t>
            </a:r>
            <a:r>
              <a:rPr lang="en-US" sz="2200" dirty="0" smtClean="0">
                <a:latin typeface="Helvetica"/>
                <a:cs typeface="Helvetica"/>
              </a:rPr>
              <a:t> </a:t>
            </a:r>
            <a:r>
              <a:rPr lang="en-US" sz="2200" dirty="0">
                <a:latin typeface="Helvetica"/>
                <a:cs typeface="Helvetica"/>
              </a:rPr>
              <a:t>= </a:t>
            </a:r>
            <a:r>
              <a:rPr lang="en-US" sz="2200" dirty="0" err="1">
                <a:latin typeface="Helvetica"/>
                <a:cs typeface="Helvetica"/>
              </a:rPr>
              <a:t>γωνί</a:t>
            </a:r>
            <a:r>
              <a:rPr lang="en-US" sz="2200" dirty="0">
                <a:latin typeface="Helvetica"/>
                <a:cs typeface="Helvetica"/>
              </a:rPr>
              <a:t>α α</a:t>
            </a:r>
            <a:r>
              <a:rPr lang="en-US" sz="2200" dirty="0" err="1">
                <a:latin typeface="Helvetica"/>
                <a:cs typeface="Helvetica"/>
              </a:rPr>
              <a:t>νάμιξης</a:t>
            </a:r>
            <a:r>
              <a:rPr lang="en-US" sz="2200" dirty="0">
                <a:latin typeface="Helvetica"/>
                <a:cs typeface="Helvetica"/>
              </a:rPr>
              <a:t> (</a:t>
            </a:r>
            <a:r>
              <a:rPr lang="en-US" sz="2200" dirty="0" err="1">
                <a:latin typeface="Helvetica"/>
                <a:cs typeface="Helvetica"/>
              </a:rPr>
              <a:t>ή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γωνί</a:t>
            </a:r>
            <a:r>
              <a:rPr lang="en-US" sz="2200" dirty="0">
                <a:latin typeface="Helvetica"/>
                <a:cs typeface="Helvetica"/>
              </a:rPr>
              <a:t>α Weinberg)</a:t>
            </a:r>
          </a:p>
          <a:p>
            <a:pPr marL="136525" indent="0">
              <a:buNone/>
            </a:pPr>
            <a:endParaRPr lang="en-US" sz="2200" dirty="0">
              <a:latin typeface="Helvetica"/>
              <a:cs typeface="Helvetic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6172200"/>
            <a:ext cx="5638800" cy="685800"/>
          </a:xfrm>
          <a:prstGeom prst="rect">
            <a:avLst/>
          </a:prstGeom>
          <a:noFill/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238710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136525" indent="0">
              <a:buNone/>
            </a:pPr>
            <a:r>
              <a:rPr lang="en-US" sz="2200" dirty="0" err="1">
                <a:latin typeface="Helvetica"/>
                <a:cs typeface="Helvetica"/>
              </a:rPr>
              <a:t>Έχοντ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ς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υ</a:t>
            </a:r>
            <a:r>
              <a:rPr lang="en-US" sz="2200" dirty="0">
                <a:latin typeface="Helvetica"/>
                <a:cs typeface="Helvetica"/>
              </a:rPr>
              <a:t>π</a:t>
            </a:r>
            <a:r>
              <a:rPr lang="en-US" sz="2200" dirty="0" err="1">
                <a:latin typeface="Helvetica"/>
                <a:cs typeface="Helvetica"/>
              </a:rPr>
              <a:t>όψη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ότι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άν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>
                <a:solidFill>
                  <a:srgbClr val="FF0000"/>
                </a:solidFill>
                <a:latin typeface="Helvetica"/>
                <a:cs typeface="Helvetica"/>
              </a:rPr>
              <a:t>g</a:t>
            </a:r>
            <a:r>
              <a:rPr lang="el-GR" sz="2200" dirty="0">
                <a:latin typeface="Helvetica"/>
                <a:cs typeface="Helvetica"/>
              </a:rPr>
              <a:t> είναι το «</a:t>
            </a:r>
            <a:r>
              <a:rPr lang="el-GR" sz="2200" dirty="0">
                <a:solidFill>
                  <a:srgbClr val="FF0000"/>
                </a:solidFill>
                <a:latin typeface="Helvetica"/>
                <a:cs typeface="Helvetica"/>
              </a:rPr>
              <a:t>ασθενές φορτίο</a:t>
            </a:r>
            <a:r>
              <a:rPr lang="el-GR" sz="2200" dirty="0">
                <a:latin typeface="Helvetica"/>
                <a:cs typeface="Helvetica"/>
              </a:rPr>
              <a:t>» ή η «</a:t>
            </a:r>
            <a:r>
              <a:rPr lang="el-GR" sz="2200" dirty="0">
                <a:solidFill>
                  <a:srgbClr val="FF0000"/>
                </a:solidFill>
                <a:latin typeface="Helvetica"/>
                <a:cs typeface="Helvetica"/>
              </a:rPr>
              <a:t>ασθενής ένταση σύζευξης</a:t>
            </a:r>
            <a:r>
              <a:rPr lang="el-GR" sz="2200" dirty="0">
                <a:latin typeface="Helvetica"/>
                <a:cs typeface="Helvetica"/>
              </a:rPr>
              <a:t>» στην περίπτωση των ουδετέρων ρευμάτων, όπως στο σχήμα:</a:t>
            </a:r>
            <a:endParaRPr lang="en-US" sz="2200" dirty="0">
              <a:latin typeface="Helvetica"/>
              <a:cs typeface="Helvetica"/>
            </a:endParaRPr>
          </a:p>
          <a:p>
            <a:pPr algn="ctr"/>
            <a:endParaRPr lang="el-GR" sz="2200" dirty="0" smtClean="0">
              <a:latin typeface="Helvetica"/>
              <a:cs typeface="Helvetica"/>
            </a:endParaRPr>
          </a:p>
          <a:p>
            <a:endParaRPr lang="el-GR" sz="2200" dirty="0">
              <a:latin typeface="Helvetica"/>
              <a:cs typeface="Helvetica"/>
            </a:endParaRPr>
          </a:p>
          <a:p>
            <a:pPr marL="136525" indent="0">
              <a:buNone/>
            </a:pPr>
            <a:endParaRPr lang="el-GR" sz="22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endParaRPr lang="el-GR" sz="2200" dirty="0">
              <a:latin typeface="Helvetica"/>
              <a:cs typeface="Helvetica"/>
            </a:endParaRPr>
          </a:p>
          <a:p>
            <a:pPr marL="136525" indent="0">
              <a:buNone/>
            </a:pPr>
            <a:endParaRPr lang="el-GR" sz="22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n-US" sz="2200" dirty="0" err="1" smtClean="0">
                <a:latin typeface="Helvetica"/>
                <a:cs typeface="Helvetica"/>
              </a:rPr>
              <a:t>ο</a:t>
            </a:r>
            <a:r>
              <a:rPr lang="en-US" sz="2200" dirty="0" smtClean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λόγος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των</a:t>
            </a:r>
            <a:r>
              <a:rPr lang="en-US" sz="2200" dirty="0">
                <a:latin typeface="Helvetica"/>
                <a:cs typeface="Helvetica"/>
              </a:rPr>
              <a:t> “</a:t>
            </a:r>
            <a:r>
              <a:rPr lang="en-US" sz="2200" dirty="0" err="1">
                <a:latin typeface="Helvetica"/>
                <a:cs typeface="Helvetica"/>
              </a:rPr>
              <a:t>εντάσεων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σύζευξης</a:t>
            </a:r>
            <a:r>
              <a:rPr lang="en-US" sz="2200" dirty="0">
                <a:latin typeface="Helvetica"/>
                <a:cs typeface="Helvetica"/>
              </a:rPr>
              <a:t>” </a:t>
            </a:r>
            <a:r>
              <a:rPr lang="en-US" sz="2200" dirty="0" err="1">
                <a:latin typeface="Helvetica"/>
                <a:cs typeface="Helvetica"/>
              </a:rPr>
              <a:t>των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ηλεκτρ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σθενών</a:t>
            </a:r>
            <a:r>
              <a:rPr lang="en-US" sz="2200" dirty="0">
                <a:latin typeface="Helvetica"/>
                <a:cs typeface="Helvetica"/>
              </a:rPr>
              <a:t> α</a:t>
            </a:r>
            <a:r>
              <a:rPr lang="en-US" sz="2200" dirty="0" err="1">
                <a:latin typeface="Helvetica"/>
                <a:cs typeface="Helvetica"/>
              </a:rPr>
              <a:t>λληλε</a:t>
            </a:r>
            <a:r>
              <a:rPr lang="en-US" sz="2200" dirty="0">
                <a:latin typeface="Helvetica"/>
                <a:cs typeface="Helvetica"/>
              </a:rPr>
              <a:t>π</a:t>
            </a:r>
            <a:r>
              <a:rPr lang="en-US" sz="2200" dirty="0" err="1">
                <a:latin typeface="Helvetica"/>
                <a:cs typeface="Helvetica"/>
              </a:rPr>
              <a:t>ιδράσεων</a:t>
            </a:r>
            <a:r>
              <a:rPr lang="en-US" sz="2200" dirty="0">
                <a:latin typeface="Helvetica"/>
                <a:cs typeface="Helvetica"/>
              </a:rPr>
              <a:t> </a:t>
            </a:r>
            <a:r>
              <a:rPr lang="en-US" sz="2200" dirty="0" err="1">
                <a:latin typeface="Helvetica"/>
                <a:cs typeface="Helvetica"/>
              </a:rPr>
              <a:t>δίδετ</a:t>
            </a:r>
            <a:r>
              <a:rPr lang="en-US" sz="2200" dirty="0">
                <a:latin typeface="Helvetica"/>
                <a:cs typeface="Helvetica"/>
              </a:rPr>
              <a:t>α</a:t>
            </a:r>
            <a:r>
              <a:rPr lang="en-US" sz="2200" dirty="0" err="1">
                <a:latin typeface="Helvetica"/>
                <a:cs typeface="Helvetica"/>
              </a:rPr>
              <a:t>ι</a:t>
            </a:r>
            <a:r>
              <a:rPr lang="en-US" sz="2200" dirty="0">
                <a:latin typeface="Helvetica"/>
                <a:cs typeface="Helvetica"/>
              </a:rPr>
              <a:t>:</a:t>
            </a:r>
          </a:p>
          <a:p>
            <a:pPr marL="136525" indent="0" algn="ctr">
              <a:buNone/>
            </a:pPr>
            <a:endParaRPr lang="el-GR" sz="2200" dirty="0" smtClean="0">
              <a:latin typeface="Helvetica"/>
              <a:cs typeface="Helvetica"/>
            </a:endParaRPr>
          </a:p>
          <a:p>
            <a:pPr marL="136525" indent="0">
              <a:buNone/>
            </a:pPr>
            <a:endParaRPr lang="el-GR" sz="2200" dirty="0">
              <a:latin typeface="Helvetica"/>
              <a:cs typeface="Helvetica"/>
            </a:endParaRPr>
          </a:p>
          <a:p>
            <a:pPr marL="136525" indent="0">
              <a:buNone/>
            </a:pPr>
            <a:r>
              <a:rPr lang="el-GR" sz="2200" dirty="0" smtClean="0">
                <a:latin typeface="Helvetica"/>
                <a:cs typeface="Helvetica"/>
              </a:rPr>
              <a:t>και </a:t>
            </a:r>
            <a:r>
              <a:rPr lang="el-GR" sz="2200" dirty="0">
                <a:latin typeface="Helvetica"/>
                <a:cs typeface="Helvetica"/>
              </a:rPr>
              <a:t>ισχύει</a:t>
            </a:r>
            <a:r>
              <a:rPr lang="el-GR" sz="2200" dirty="0" smtClean="0">
                <a:latin typeface="Helvetica"/>
                <a:cs typeface="Helvetica"/>
              </a:rPr>
              <a:t>:</a:t>
            </a:r>
            <a:r>
              <a:rPr lang="en-US" dirty="0"/>
              <a:t> </a:t>
            </a:r>
          </a:p>
          <a:p>
            <a:pPr marL="136525" indent="0">
              <a:buNone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534400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l-GR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Μηχανισμό</a:t>
            </a:r>
            <a:r>
              <a:rPr lang="el-GR" sz="3200" dirty="0">
                <a:solidFill>
                  <a:srgbClr val="FFFF00"/>
                </a:solidFill>
                <a:effectLst/>
                <a:ea typeface="+mj-ea"/>
                <a:cs typeface="+mj-cs"/>
              </a:rPr>
              <a:t>ς</a:t>
            </a:r>
            <a:r>
              <a:rPr lang="el-GR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 </a:t>
            </a:r>
            <a:r>
              <a:rPr lang="en-US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 </a:t>
            </a:r>
            <a:r>
              <a:rPr lang="el-GR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και Μποζόνιο </a:t>
            </a:r>
            <a:r>
              <a:rPr lang="en-US" sz="32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</a:t>
            </a:r>
          </a:p>
        </p:txBody>
      </p:sp>
      <p:pic>
        <p:nvPicPr>
          <p:cNvPr id="5" name="Picture 4" descr="Screen shot 2013-10-05 at 4.24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399" y="1524000"/>
            <a:ext cx="3764371" cy="2286000"/>
          </a:xfrm>
          <a:prstGeom prst="rect">
            <a:avLst/>
          </a:prstGeom>
        </p:spPr>
      </p:pic>
      <p:pic>
        <p:nvPicPr>
          <p:cNvPr id="6" name="Picture 5" descr="Screen shot 2013-10-05 at 4.50.2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4571999"/>
            <a:ext cx="4648200" cy="814429"/>
          </a:xfrm>
          <a:prstGeom prst="rect">
            <a:avLst/>
          </a:prstGeom>
        </p:spPr>
      </p:pic>
      <p:pic>
        <p:nvPicPr>
          <p:cNvPr id="9" name="Picture 8" descr="Screen shot 2013-10-05 at 4.25.0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5791200"/>
            <a:ext cx="4696691" cy="762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l-GR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Αναζήτηση του </a:t>
            </a:r>
            <a:r>
              <a:rPr lang="en-US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Higgs </a:t>
            </a:r>
            <a:r>
              <a:rPr lang="el-GR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στα πειράματα του </a:t>
            </a:r>
            <a:r>
              <a:rPr lang="en-US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LEP </a:t>
            </a:r>
            <a:r>
              <a:rPr lang="el-GR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στο </a:t>
            </a:r>
            <a:r>
              <a:rPr lang="en-US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CERN</a:t>
            </a:r>
            <a:r>
              <a:rPr lang="el-GR" sz="2800" dirty="0" smtClean="0">
                <a:solidFill>
                  <a:srgbClr val="FFFF00"/>
                </a:solidFill>
                <a:effectLst/>
                <a:ea typeface="+mj-ea"/>
                <a:cs typeface="+mj-cs"/>
              </a:rPr>
              <a:t>, 1989-2000</a:t>
            </a:r>
            <a:endParaRPr lang="en-US" sz="2800" dirty="0" smtClean="0">
              <a:solidFill>
                <a:srgbClr val="FFFF00"/>
              </a:solidFill>
              <a:effectLst/>
              <a:ea typeface="+mj-ea"/>
              <a:cs typeface="+mj-cs"/>
            </a:endParaRPr>
          </a:p>
        </p:txBody>
      </p:sp>
      <p:pic>
        <p:nvPicPr>
          <p:cNvPr id="4" name="Picture 3" descr="2012_05_03_HiggsScanMW_logo_full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" y="1254792"/>
            <a:ext cx="8534401" cy="560320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22/08/2016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231215"/>
      </p:ext>
    </p:extLst>
  </p:cSld>
  <p:clrMapOvr>
    <a:masterClrMapping/>
  </p:clrMapOvr>
  <p:transition xmlns:p14="http://schemas.microsoft.com/office/powerpoint/2010/main" spd="med">
    <p:cover dir="r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5395</TotalTime>
  <Words>1783</Words>
  <Application>Microsoft Macintosh PowerPoint</Application>
  <PresentationFormat>On-screen Show (4:3)</PresentationFormat>
  <Paragraphs>294</Paragraphs>
  <Slides>40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  <vt:variant>
        <vt:lpstr>Custom Shows</vt:lpstr>
      </vt:variant>
      <vt:variant>
        <vt:i4>3</vt:i4>
      </vt:variant>
    </vt:vector>
  </HeadingPairs>
  <TitlesOfParts>
    <vt:vector size="44" baseType="lpstr">
      <vt:lpstr>1_Apex</vt:lpstr>
      <vt:lpstr>PowerPoint Presentation</vt:lpstr>
      <vt:lpstr>Θεμελιώδη Ερωτήματα στη Σωματιδιακή Φυσική</vt:lpstr>
      <vt:lpstr>Θεμελιώδη Ερωτήματα στη Σωματιδιακή Φυσική</vt:lpstr>
      <vt:lpstr>Το LHC </vt:lpstr>
      <vt:lpstr>Οι εργασίες για τον Μηχανισμό Higgs και για το Μποζόνιο Higgs</vt:lpstr>
      <vt:lpstr>PowerPoint Presentation</vt:lpstr>
      <vt:lpstr>Μηχανισμός Higgs και Μποζόνιο Higgs</vt:lpstr>
      <vt:lpstr>Μηχανισμός Higgs και Μποζόνιο Higgs</vt:lpstr>
      <vt:lpstr>Αναζήτηση του Higgs στα πειράματα του LEP στο CERN, 1989-2000</vt:lpstr>
      <vt:lpstr>Αναζήτηση του Higgs στα πειράματα του TEVATRON στο FERILAB, 1986-2012</vt:lpstr>
      <vt:lpstr>PowerPoint Presentation</vt:lpstr>
      <vt:lpstr>Η ιστορία μέχρι τώρα ... </vt:lpstr>
      <vt:lpstr>Το Πείραμα  CMS</vt:lpstr>
      <vt:lpstr>Το Πείραμα  CMS</vt:lpstr>
      <vt:lpstr>Το Πείραμα CMS</vt:lpstr>
      <vt:lpstr>Professor Higgs</vt:lpstr>
      <vt:lpstr>PowerPoint Presentation</vt:lpstr>
      <vt:lpstr>4 Ιουλίου 2012</vt:lpstr>
      <vt:lpstr>4 Ιουλίου 2012</vt:lpstr>
      <vt:lpstr>4 Ιουλίου 2012</vt:lpstr>
      <vt:lpstr>Πώς παράγεται το Μποζόνιο Higgs?</vt:lpstr>
      <vt:lpstr>Πώς ανιχνεύεται το Μποζόνιο Higgs?</vt:lpstr>
      <vt:lpstr>PowerPoint Presentation</vt:lpstr>
      <vt:lpstr>PowerPoint Presentation</vt:lpstr>
      <vt:lpstr>Παγκόσμια Ανακοίνωση στο CERN, 4 Ιουλίου 2012</vt:lpstr>
      <vt:lpstr>July 4, 2012:    Discovery of the Higgs-Boson</vt:lpstr>
      <vt:lpstr>Αναζήτηση του Μποζονίου Higgs?</vt:lpstr>
      <vt:lpstr>PowerPoint Presentation</vt:lpstr>
      <vt:lpstr>Το spin του Μποζονίου Higgs</vt:lpstr>
      <vt:lpstr>PowerPoint Presentation</vt:lpstr>
      <vt:lpstr>PowerPoint Presentation</vt:lpstr>
      <vt:lpstr>Ανακάλυψη του Μποζονίου Higgs, 4 Ιουλίου 2012</vt:lpstr>
      <vt:lpstr>Το CERN και τα ΜΜΕ</vt:lpstr>
      <vt:lpstr>Το CERN και τα ΜΜΕ</vt:lpstr>
      <vt:lpstr>Οι συγγραφείς των εργασιών για τον Μηχανισμό Higgs και για το Μποζόνιο Higgs</vt:lpstr>
      <vt:lpstr>Βραβείο Nobel Φυσικής 2013</vt:lpstr>
      <vt:lpstr>Επίλογος</vt:lpstr>
      <vt:lpstr>Backup Slides</vt:lpstr>
      <vt:lpstr>PowerPoint Presentation</vt:lpstr>
      <vt:lpstr>Γραμμικοί Επιταχυντές e+e-</vt:lpstr>
      <vt:lpstr>Medium</vt:lpstr>
      <vt:lpstr>Short</vt:lpstr>
      <vt:lpstr>Zehnder</vt:lpstr>
    </vt:vector>
  </TitlesOfParts>
  <Company>Tony Shave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EvangelosCERN evan</cp:lastModifiedBy>
  <cp:revision>170</cp:revision>
  <cp:lastPrinted>2013-04-15T07:30:07Z</cp:lastPrinted>
  <dcterms:modified xsi:type="dcterms:W3CDTF">2016-08-21T18:53:05Z</dcterms:modified>
</cp:coreProperties>
</file>