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rels" ContentType="application/vnd.openxmlformats-package.relationships+xml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25"/>
  </p:notesMasterIdLst>
  <p:handoutMasterIdLst>
    <p:handoutMasterId r:id="rId26"/>
  </p:handoutMasterIdLst>
  <p:sldIdLst>
    <p:sldId id="504" r:id="rId2"/>
    <p:sldId id="431" r:id="rId3"/>
    <p:sldId id="490" r:id="rId4"/>
    <p:sldId id="491" r:id="rId5"/>
    <p:sldId id="492" r:id="rId6"/>
    <p:sldId id="493" r:id="rId7"/>
    <p:sldId id="433" r:id="rId8"/>
    <p:sldId id="480" r:id="rId9"/>
    <p:sldId id="497" r:id="rId10"/>
    <p:sldId id="481" r:id="rId11"/>
    <p:sldId id="316" r:id="rId12"/>
    <p:sldId id="317" r:id="rId13"/>
    <p:sldId id="390" r:id="rId14"/>
    <p:sldId id="503" r:id="rId15"/>
    <p:sldId id="501" r:id="rId16"/>
    <p:sldId id="505" r:id="rId17"/>
    <p:sldId id="435" r:id="rId18"/>
    <p:sldId id="436" r:id="rId19"/>
    <p:sldId id="393" r:id="rId20"/>
    <p:sldId id="394" r:id="rId21"/>
    <p:sldId id="421" r:id="rId22"/>
    <p:sldId id="420" r:id="rId23"/>
    <p:sldId id="427" r:id="rId24"/>
  </p:sldIdLst>
  <p:sldSz cx="9144000" cy="6858000" type="screen4x3"/>
  <p:notesSz cx="6858000" cy="9144000"/>
  <p:defaultTextStyle>
    <a:defPPr>
      <a:defRPr lang="en-GB"/>
    </a:defPPr>
    <a:lvl1pPr algn="l" rtl="0" eaLnBrk="0" fontAlgn="base" hangingPunct="0">
      <a:spcBef>
        <a:spcPct val="0"/>
      </a:spcBef>
      <a:spcAft>
        <a:spcPct val="0"/>
      </a:spcAft>
      <a:defRPr b="1" kern="1200">
        <a:solidFill>
          <a:schemeClr val="bg1"/>
        </a:solidFill>
        <a:latin typeface="Verdana" charset="0"/>
        <a:ea typeface="ＭＳ Ｐゴシック" charset="0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b="1" kern="1200">
        <a:solidFill>
          <a:schemeClr val="bg1"/>
        </a:solidFill>
        <a:latin typeface="Verdana" charset="0"/>
        <a:ea typeface="ＭＳ Ｐゴシック" charset="0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b="1" kern="1200">
        <a:solidFill>
          <a:schemeClr val="bg1"/>
        </a:solidFill>
        <a:latin typeface="Verdana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b="1" kern="1200">
        <a:solidFill>
          <a:schemeClr val="bg1"/>
        </a:solidFill>
        <a:latin typeface="Verdana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b="1" kern="1200">
        <a:solidFill>
          <a:schemeClr val="bg1"/>
        </a:solidFill>
        <a:latin typeface="Verdana" charset="0"/>
        <a:ea typeface="ＭＳ Ｐゴシック" charset="0"/>
        <a:cs typeface="+mn-cs"/>
      </a:defRPr>
    </a:lvl5pPr>
    <a:lvl6pPr marL="2286000" algn="l" defTabSz="457200" rtl="0" eaLnBrk="1" latinLnBrk="0" hangingPunct="1">
      <a:defRPr b="1" kern="1200">
        <a:solidFill>
          <a:schemeClr val="bg1"/>
        </a:solidFill>
        <a:latin typeface="Verdana" charset="0"/>
        <a:ea typeface="ＭＳ Ｐゴシック" charset="0"/>
        <a:cs typeface="+mn-cs"/>
      </a:defRPr>
    </a:lvl6pPr>
    <a:lvl7pPr marL="2743200" algn="l" defTabSz="457200" rtl="0" eaLnBrk="1" latinLnBrk="0" hangingPunct="1">
      <a:defRPr b="1" kern="1200">
        <a:solidFill>
          <a:schemeClr val="bg1"/>
        </a:solidFill>
        <a:latin typeface="Verdana" charset="0"/>
        <a:ea typeface="ＭＳ Ｐゴシック" charset="0"/>
        <a:cs typeface="+mn-cs"/>
      </a:defRPr>
    </a:lvl7pPr>
    <a:lvl8pPr marL="3200400" algn="l" defTabSz="457200" rtl="0" eaLnBrk="1" latinLnBrk="0" hangingPunct="1">
      <a:defRPr b="1" kern="1200">
        <a:solidFill>
          <a:schemeClr val="bg1"/>
        </a:solidFill>
        <a:latin typeface="Verdana" charset="0"/>
        <a:ea typeface="ＭＳ Ｐゴシック" charset="0"/>
        <a:cs typeface="+mn-cs"/>
      </a:defRPr>
    </a:lvl8pPr>
    <a:lvl9pPr marL="3657600" algn="l" defTabSz="457200" rtl="0" eaLnBrk="1" latinLnBrk="0" hangingPunct="1">
      <a:defRPr b="1" kern="1200">
        <a:solidFill>
          <a:schemeClr val="bg1"/>
        </a:solidFill>
        <a:latin typeface="Verdana" charset="0"/>
        <a:ea typeface="ＭＳ Ｐゴシック" charset="0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2" clrMode="bw" scaleToFitPaper="1" frameSlides="1"/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00"/>
    <a:srgbClr val="FF0000"/>
    <a:srgbClr val="0000FF"/>
    <a:srgbClr val="D7FF06"/>
    <a:srgbClr val="FFF20C"/>
    <a:srgbClr val="FFE120"/>
    <a:srgbClr val="F4F4F4"/>
    <a:srgbClr val="D6D6D6"/>
    <a:srgbClr val="000080"/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31876" autoAdjust="0"/>
    <p:restoredTop sz="93408" autoAdjust="0"/>
  </p:normalViewPr>
  <p:slideViewPr>
    <p:cSldViewPr>
      <p:cViewPr>
        <p:scale>
          <a:sx n="76" d="100"/>
          <a:sy n="76" d="100"/>
        </p:scale>
        <p:origin x="-448" y="-81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notesMaster" Target="notesMasters/notesMaster1.xml"/><Relationship Id="rId26" Type="http://schemas.openxmlformats.org/officeDocument/2006/relationships/handoutMaster" Target="handoutMasters/handoutMaster1.xml"/><Relationship Id="rId27" Type="http://schemas.openxmlformats.org/officeDocument/2006/relationships/printerSettings" Target="printerSettings/printerSettings1.bin"/><Relationship Id="rId28" Type="http://schemas.openxmlformats.org/officeDocument/2006/relationships/presProps" Target="presProps.xml"/><Relationship Id="rId29" Type="http://schemas.openxmlformats.org/officeDocument/2006/relationships/viewProps" Target="viewProps.xml"/><Relationship Id="rId30" Type="http://schemas.openxmlformats.org/officeDocument/2006/relationships/theme" Target="theme/theme1.xml"/><Relationship Id="rId31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3BF01A4-25A4-CF4C-B266-8B7AE59EFD3F}" type="datetimeFigureOut">
              <a:rPr lang="en-US" smtClean="0"/>
              <a:pPr/>
              <a:t>21/08/16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7BB4D38-D610-BA4F-B625-EBECA0C2741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673996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Times" pitchFamily="-32" charset="0"/>
                <a:ea typeface="+mn-ea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Times" pitchFamily="-32" charset="0"/>
                <a:ea typeface="+mn-ea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048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Times" pitchFamily="-32" charset="0"/>
                <a:ea typeface="+mn-ea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Times" charset="0"/>
              </a:defRPr>
            </a:lvl1pPr>
          </a:lstStyle>
          <a:p>
            <a:fld id="{CFDB5A23-793A-6E42-8F5C-DA8316535DD1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3519309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-32" charset="0"/>
        <a:ea typeface="ＭＳ Ｐゴシック" charset="0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-32" charset="0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-32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-32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-32" charset="0"/>
        <a:ea typeface="ＭＳ Ｐゴシック" charset="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4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D288A714-13C5-474A-87A2-48839174DB7C}" type="slidenum">
              <a:rPr lang="en-GB" altLang="en-US">
                <a:solidFill>
                  <a:srgbClr val="000000"/>
                </a:solidFill>
              </a:rPr>
              <a:pPr eaLnBrk="1" hangingPunct="1"/>
              <a:t>1</a:t>
            </a:fld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190467" name="Rectangle 7"/>
          <p:cNvSpPr txBox="1">
            <a:spLocks noGrp="1" noChangeArrowheads="1"/>
          </p:cNvSpPr>
          <p:nvPr/>
        </p:nvSpPr>
        <p:spPr bwMode="auto">
          <a:xfrm>
            <a:off x="3806825" y="9363075"/>
            <a:ext cx="2911475" cy="49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/>
            <a:fld id="{9FB033C2-40DE-BF41-83EF-E848A70BFC5A}" type="slidenum">
              <a:rPr lang="en-GB" altLang="en-US" sz="1200">
                <a:solidFill>
                  <a:srgbClr val="000000"/>
                </a:solidFill>
              </a:rPr>
              <a:pPr algn="r"/>
              <a:t>1</a:t>
            </a:fld>
            <a:endParaRPr lang="en-GB" altLang="en-US" sz="1200">
              <a:solidFill>
                <a:srgbClr val="000000"/>
              </a:solidFill>
            </a:endParaRPr>
          </a:p>
        </p:txBody>
      </p:sp>
      <p:sp>
        <p:nvSpPr>
          <p:cNvPr id="19046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19046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>
            <a:solidFill>
              <a:srgbClr val="00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Arial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93133671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b="1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1pPr>
            <a:lvl2pPr marL="742950" indent="-285750">
              <a:defRPr b="1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2pPr>
            <a:lvl3pPr marL="1143000" indent="-228600">
              <a:defRPr b="1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3pPr>
            <a:lvl4pPr marL="1600200" indent="-228600">
              <a:defRPr b="1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4pPr>
            <a:lvl5pPr marL="2057400" indent="-228600">
              <a:defRPr b="1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9pPr>
          </a:lstStyle>
          <a:p>
            <a:fld id="{48D21366-7F02-7B46-8F25-92D643434811}" type="slidenum">
              <a:rPr lang="en-GB" b="0">
                <a:solidFill>
                  <a:schemeClr val="tx1"/>
                </a:solidFill>
                <a:latin typeface="Arial" charset="0"/>
                <a:cs typeface="ＭＳ Ｐゴシック" charset="0"/>
              </a:rPr>
              <a:pPr/>
              <a:t>3</a:t>
            </a:fld>
            <a:endParaRPr lang="en-GB" b="0">
              <a:solidFill>
                <a:schemeClr val="tx1"/>
              </a:solidFill>
              <a:latin typeface="Arial" charset="0"/>
              <a:cs typeface="ＭＳ Ｐゴシック" charset="0"/>
            </a:endParaRPr>
          </a:p>
        </p:txBody>
      </p:sp>
      <p:sp>
        <p:nvSpPr>
          <p:cNvPr id="22531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 b="1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1pPr>
            <a:lvl2pPr marL="742950" indent="-285750">
              <a:defRPr b="1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2pPr>
            <a:lvl3pPr marL="1143000" indent="-228600">
              <a:defRPr b="1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3pPr>
            <a:lvl4pPr marL="1600200" indent="-228600">
              <a:defRPr b="1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4pPr>
            <a:lvl5pPr marL="2057400" indent="-228600">
              <a:defRPr b="1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9pPr>
          </a:lstStyle>
          <a:p>
            <a:pPr algn="r" eaLnBrk="1" hangingPunct="1"/>
            <a:fld id="{64BE1A4E-13C6-604E-AE3F-41B7C8470348}" type="slidenum">
              <a:rPr lang="en-GB" sz="1200">
                <a:solidFill>
                  <a:schemeClr val="tx1"/>
                </a:solidFill>
                <a:latin typeface="Arial" charset="0"/>
                <a:cs typeface="ＭＳ Ｐゴシック" charset="0"/>
              </a:rPr>
              <a:pPr algn="r" eaLnBrk="1" hangingPunct="1"/>
              <a:t>3</a:t>
            </a:fld>
            <a:endParaRPr lang="en-GB" sz="1200">
              <a:solidFill>
                <a:schemeClr val="tx1"/>
              </a:solidFill>
              <a:latin typeface="Arial" charset="0"/>
              <a:cs typeface="ＭＳ Ｐゴシック" charset="0"/>
            </a:endParaRPr>
          </a:p>
        </p:txBody>
      </p:sp>
      <p:sp>
        <p:nvSpPr>
          <p:cNvPr id="2253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22533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latin typeface="Arial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7391189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556B613-228C-244E-996A-6B01092BF939}" type="slidenum">
              <a:rPr lang="en-GB">
                <a:solidFill>
                  <a:prstClr val="black"/>
                </a:solidFill>
                <a:latin typeface="Calibri"/>
              </a:rPr>
              <a:pPr/>
              <a:t>4</a:t>
            </a:fld>
            <a:endParaRPr lang="en-GB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5603" name="Rectangle 7"/>
          <p:cNvSpPr txBox="1">
            <a:spLocks noGrp="1" noChangeArrowheads="1"/>
          </p:cNvSpPr>
          <p:nvPr/>
        </p:nvSpPr>
        <p:spPr bwMode="auto">
          <a:xfrm>
            <a:off x="3818136" y="10240725"/>
            <a:ext cx="2919748" cy="5389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prstTxWarp prst="textNoShape">
              <a:avLst/>
            </a:prstTxWarp>
          </a:bodyPr>
          <a:lstStyle/>
          <a:p>
            <a:pPr algn="r"/>
            <a:fld id="{7384DB91-2A12-EB44-BBA8-9B8987FC1698}" type="slidenum">
              <a:rPr lang="en-GB" sz="1200">
                <a:solidFill>
                  <a:prstClr val="black"/>
                </a:solidFill>
              </a:rPr>
              <a:pPr algn="r"/>
              <a:t>4</a:t>
            </a:fld>
            <a:endParaRPr lang="en-GB" sz="1200" dirty="0">
              <a:solidFill>
                <a:prstClr val="black"/>
              </a:solidFill>
            </a:endParaRPr>
          </a:p>
        </p:txBody>
      </p:sp>
      <p:sp>
        <p:nvSpPr>
          <p:cNvPr id="2560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673100" y="808038"/>
            <a:ext cx="5391150" cy="4043362"/>
          </a:xfrm>
          <a:solidFill>
            <a:srgbClr val="FFFFFF"/>
          </a:solidFill>
          <a:ln/>
        </p:spPr>
      </p:sp>
      <p:sp>
        <p:nvSpPr>
          <p:cNvPr id="2560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3789" y="5120363"/>
            <a:ext cx="5390305" cy="4850868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dirty="0"/>
          </a:p>
          <a:p>
            <a:pPr eaLnBrk="1" hangingPunct="1"/>
            <a:r>
              <a:rPr lang="en-US" dirty="0"/>
              <a:t>----- Meeting Notes (09/01/2013 14:16) -----</a:t>
            </a:r>
          </a:p>
          <a:p>
            <a:pPr eaLnBrk="1" hangingPunct="1"/>
            <a:r>
              <a:rPr lang="en-US" dirty="0"/>
              <a:t>nnn</a:t>
            </a:r>
          </a:p>
        </p:txBody>
      </p:sp>
    </p:spTree>
    <p:extLst>
      <p:ext uri="{BB962C8B-B14F-4D97-AF65-F5344CB8AC3E}">
        <p14:creationId xmlns:p14="http://schemas.microsoft.com/office/powerpoint/2010/main" val="62014555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7"/>
          <p:cNvSpPr txBox="1">
            <a:spLocks noGrp="1" noChangeArrowheads="1"/>
          </p:cNvSpPr>
          <p:nvPr/>
        </p:nvSpPr>
        <p:spPr bwMode="auto">
          <a:xfrm>
            <a:off x="3886203" y="8686801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prstTxWarp prst="textNoShape">
              <a:avLst/>
            </a:prstTxWarp>
          </a:bodyPr>
          <a:lstStyle/>
          <a:p>
            <a:pPr algn="r"/>
            <a:fld id="{FA5D128A-3E69-5F44-A86B-D76C803C69A5}" type="slidenum">
              <a:rPr lang="en-GB" sz="1200" b="1">
                <a:solidFill>
                  <a:prstClr val="black"/>
                </a:solidFill>
                <a:latin typeface="Arial" charset="0"/>
                <a:ea typeface="ＭＳ Ｐゴシック" charset="-128"/>
              </a:rPr>
              <a:pPr algn="r"/>
              <a:t>5</a:t>
            </a:fld>
            <a:endParaRPr lang="en-GB" sz="1200" b="1" dirty="0">
              <a:solidFill>
                <a:prstClr val="black"/>
              </a:solidFill>
              <a:latin typeface="Arial" charset="0"/>
              <a:ea typeface="ＭＳ Ｐゴシック" charset="-128"/>
            </a:endParaRPr>
          </a:p>
        </p:txBody>
      </p:sp>
      <p:sp>
        <p:nvSpPr>
          <p:cNvPr id="40963" name="Rectangle 7"/>
          <p:cNvSpPr txBox="1">
            <a:spLocks noGrp="1" noChangeArrowheads="1"/>
          </p:cNvSpPr>
          <p:nvPr/>
        </p:nvSpPr>
        <p:spPr bwMode="auto">
          <a:xfrm>
            <a:off x="3886203" y="8686801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prstTxWarp prst="textNoShape">
              <a:avLst/>
            </a:prstTxWarp>
          </a:bodyPr>
          <a:lstStyle/>
          <a:p>
            <a:pPr algn="r" eaLnBrk="1" hangingPunct="1"/>
            <a:fld id="{143BC2B4-9EB5-4D47-BF2A-BE3B46079873}" type="slidenum">
              <a:rPr lang="en-GB" sz="1200">
                <a:solidFill>
                  <a:prstClr val="black"/>
                </a:solidFill>
                <a:latin typeface="Arial" charset="0"/>
                <a:ea typeface="ＭＳ Ｐゴシック" charset="-128"/>
              </a:rPr>
              <a:pPr algn="r" eaLnBrk="1" hangingPunct="1"/>
              <a:t>5</a:t>
            </a:fld>
            <a:endParaRPr lang="en-GB" sz="1200" dirty="0">
              <a:solidFill>
                <a:prstClr val="black"/>
              </a:solidFill>
              <a:latin typeface="Arial" charset="0"/>
              <a:ea typeface="ＭＳ Ｐゴシック" charset="-128"/>
            </a:endParaRPr>
          </a:p>
        </p:txBody>
      </p:sp>
      <p:sp>
        <p:nvSpPr>
          <p:cNvPr id="4096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3588" cy="3430588"/>
          </a:xfrm>
          <a:solidFill>
            <a:srgbClr val="FFFFFF"/>
          </a:solidFill>
          <a:ln/>
        </p:spPr>
      </p:sp>
      <p:sp>
        <p:nvSpPr>
          <p:cNvPr id="4096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1" y="4343401"/>
            <a:ext cx="5486400" cy="4114800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z="2400" dirty="0"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61929007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13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413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413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413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413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9413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9413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9413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9413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82B0CF8D-3C85-C54A-8E66-2F55960083EC}" type="slidenum">
              <a:rPr lang="en-GB" sz="1200"/>
              <a:pPr/>
              <a:t>8</a:t>
            </a:fld>
            <a:endParaRPr lang="en-GB" sz="1200"/>
          </a:p>
        </p:txBody>
      </p:sp>
      <p:sp>
        <p:nvSpPr>
          <p:cNvPr id="32770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2771" name="Rectangle 1027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988538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0722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30723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13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413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413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413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413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9413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9413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9413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9413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9D2AB115-7254-7145-993D-00EBFC2F3734}" type="slidenum">
              <a:rPr lang="en-US" sz="1200"/>
              <a:pPr/>
              <a:t>10</a:t>
            </a:fld>
            <a:endParaRPr lang="en-US" sz="1200"/>
          </a:p>
        </p:txBody>
      </p:sp>
    </p:spTree>
    <p:extLst>
      <p:ext uri="{BB962C8B-B14F-4D97-AF65-F5344CB8AC3E}">
        <p14:creationId xmlns:p14="http://schemas.microsoft.com/office/powerpoint/2010/main" val="164976049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610" name="Rectangle 7"/>
          <p:cNvSpPr txBox="1">
            <a:spLocks noGrp="1" noChangeArrowheads="1"/>
          </p:cNvSpPr>
          <p:nvPr/>
        </p:nvSpPr>
        <p:spPr bwMode="auto">
          <a:xfrm>
            <a:off x="3805238" y="9361488"/>
            <a:ext cx="2911475" cy="49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/>
            <a:fld id="{764D1BB4-9073-C644-B9C1-9989D5562F97}" type="slidenum">
              <a:rPr lang="en-US" altLang="en-US" sz="1200">
                <a:solidFill>
                  <a:srgbClr val="000000"/>
                </a:solidFill>
                <a:ea typeface="Arial" charset="0"/>
                <a:cs typeface="Arial" charset="0"/>
              </a:rPr>
              <a:pPr algn="r" eaLnBrk="1" hangingPunct="1"/>
              <a:t>14</a:t>
            </a:fld>
            <a:endParaRPr lang="en-US" altLang="en-US" sz="1200">
              <a:solidFill>
                <a:srgbClr val="000000"/>
              </a:solidFill>
              <a:ea typeface="Arial" charset="0"/>
              <a:cs typeface="Arial" charset="0"/>
            </a:endParaRPr>
          </a:p>
        </p:txBody>
      </p:sp>
      <p:sp>
        <p:nvSpPr>
          <p:cNvPr id="1966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66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fr-FR" altLang="en-US">
              <a:latin typeface="Arial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47832664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5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353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 altLang="en-US">
              <a:latin typeface="Arial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8267829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NUL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NUL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NUL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ern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88900"/>
            <a:ext cx="6858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l-GR" smtClean="0"/>
              <a:t>CERN / 21 Αυγούστου 2016</a:t>
            </a: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BD15C4-96F0-E14E-9B13-719EA223353B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9108308"/>
      </p:ext>
    </p:extLst>
  </p:cSld>
  <p:clrMapOvr>
    <a:masterClrMapping/>
  </p:clrMapOvr>
  <p:transition xmlns:p14="http://schemas.microsoft.com/office/powerpoint/2010/main">
    <p:wipe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l-GR" smtClean="0"/>
              <a:t>CERN / 21 Αυγούστου 2016</a:t>
            </a: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4D4A0ED-BAB4-624C-B781-79C6B782904E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73430644"/>
      </p:ext>
    </p:extLst>
  </p:cSld>
  <p:clrMapOvr>
    <a:masterClrMapping/>
  </p:clrMapOvr>
  <p:transition xmlns:p14="http://schemas.microsoft.com/office/powerpoint/2010/main">
    <p:wipe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152400"/>
            <a:ext cx="1943100" cy="5105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152400"/>
            <a:ext cx="5676900" cy="5105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l-GR" smtClean="0"/>
              <a:t>CERN / 21 Αυγούστου 2016</a:t>
            </a: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533BB5D-03AC-B143-B2D2-4E3604F12144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73698868"/>
      </p:ext>
    </p:extLst>
  </p:cSld>
  <p:clrMapOvr>
    <a:masterClrMapping/>
  </p:clrMapOvr>
  <p:transition xmlns:p14="http://schemas.microsoft.com/office/powerpoint/2010/main">
    <p:wipe dir="r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pour une image  4"/>
          <p:cNvSpPr>
            <a:spLocks noGrp="1"/>
          </p:cNvSpPr>
          <p:nvPr>
            <p:ph type="pic" sz="quarter" idx="10"/>
          </p:nvPr>
        </p:nvSpPr>
        <p:spPr>
          <a:xfrm>
            <a:off x="996950" y="6210300"/>
            <a:ext cx="7687104" cy="552450"/>
          </a:xfrm>
        </p:spPr>
        <p:txBody>
          <a:bodyPr>
            <a:normAutofit/>
          </a:bodyPr>
          <a:lstStyle/>
          <a:p>
            <a:pPr lvl="0"/>
            <a:r>
              <a:rPr lang="en-US" noProof="0" smtClean="0"/>
              <a:t>Click icon to add picture</a:t>
            </a:r>
            <a:endParaRPr lang="fr-FR" noProof="0" dirty="0"/>
          </a:p>
        </p:txBody>
      </p:sp>
    </p:spTree>
    <p:extLst>
      <p:ext uri="{BB962C8B-B14F-4D97-AF65-F5344CB8AC3E}">
        <p14:creationId xmlns:p14="http://schemas.microsoft.com/office/powerpoint/2010/main" val="32984637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ern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00" y="152400"/>
            <a:ext cx="684213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l-GR" smtClean="0"/>
              <a:t>CERN / 21 Αυγούστου 2016</a:t>
            </a: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ED8EB73-19CF-CC44-9CE7-FEAFB1258ECE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32408433"/>
      </p:ext>
    </p:extLst>
  </p:cSld>
  <p:clrMapOvr>
    <a:masterClrMapping/>
  </p:clrMapOvr>
  <p:transition xmlns:p14="http://schemas.microsoft.com/office/powerpoint/2010/main"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l-GR" smtClean="0"/>
              <a:t>CERN / 21 Αυγούστου 2016</a:t>
            </a: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7DA2AA7-CF03-7748-BB41-2232CAC0F063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77909417"/>
      </p:ext>
    </p:extLst>
  </p:cSld>
  <p:clrMapOvr>
    <a:masterClrMapping/>
  </p:clrMapOvr>
  <p:transition xmlns:p14="http://schemas.microsoft.com/office/powerpoint/2010/main"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1430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1430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l-GR" smtClean="0"/>
              <a:t>CERN / 21 Αυγούστου 2016</a:t>
            </a: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903427B-1AED-B345-A876-AA763AE4921F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19217262"/>
      </p:ext>
    </p:extLst>
  </p:cSld>
  <p:clrMapOvr>
    <a:masterClrMapping/>
  </p:clrMapOvr>
  <p:transition xmlns:p14="http://schemas.microsoft.com/office/powerpoint/2010/main"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l-GR" smtClean="0"/>
              <a:t>CERN / 21 Αυγούστου 2016</a:t>
            </a:r>
            <a:endParaRPr lang="en-GB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95485C8-AAFF-1941-BD8F-19A7E3AA0965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0670857"/>
      </p:ext>
    </p:extLst>
  </p:cSld>
  <p:clrMapOvr>
    <a:masterClrMapping/>
  </p:clrMapOvr>
  <p:transition xmlns:p14="http://schemas.microsoft.com/office/powerpoint/2010/main"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l-GR" smtClean="0"/>
              <a:t>CERN / 21 Αυγούστου 2016</a:t>
            </a: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8BC628D-23F7-E14F-84FD-DBA96F69A7D2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2558409"/>
      </p:ext>
    </p:extLst>
  </p:cSld>
  <p:clrMapOvr>
    <a:masterClrMapping/>
  </p:clrMapOvr>
  <p:transition xmlns:p14="http://schemas.microsoft.com/office/powerpoint/2010/main">
    <p:wipe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ern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" y="63500"/>
            <a:ext cx="723900" cy="723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l-GR" smtClean="0"/>
              <a:t>CERN / 21 Αυγούστου 2016</a:t>
            </a: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7B87384-0BC4-FD4B-B49D-BEA521307479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38130230"/>
      </p:ext>
    </p:extLst>
  </p:cSld>
  <p:clrMapOvr>
    <a:masterClrMapping/>
  </p:clrMapOvr>
  <p:transition xmlns:p14="http://schemas.microsoft.com/office/powerpoint/2010/main">
    <p:wipe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l-GR" smtClean="0"/>
              <a:t>CERN / 21 Αυγούστου 2016</a:t>
            </a: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E1D1201-D1CE-9F4A-BAC3-6CD8C55693E0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38356606"/>
      </p:ext>
    </p:extLst>
  </p:cSld>
  <p:clrMapOvr>
    <a:masterClrMapping/>
  </p:clrMapOvr>
  <p:transition xmlns:p14="http://schemas.microsoft.com/office/powerpoint/2010/main">
    <p:wipe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l-GR" smtClean="0"/>
              <a:t>CERN / 21 Αυγούστου 2016</a:t>
            </a: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39AE07C-DC28-B744-A7B8-2481154D7EB4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33141094"/>
      </p:ext>
    </p:extLst>
  </p:cSld>
  <p:clrMapOvr>
    <a:masterClrMapping/>
  </p:clrMapOvr>
  <p:transition xmlns:p14="http://schemas.microsoft.com/office/powerpoint/2010/main"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4" Type="http://schemas.openxmlformats.org/officeDocument/2006/relationships/image" Target="NUL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000000"/>
            </a:gs>
            <a:gs pos="39999">
              <a:srgbClr val="0A128C"/>
            </a:gs>
            <a:gs pos="70000">
              <a:srgbClr val="181CC7"/>
            </a:gs>
            <a:gs pos="88000">
              <a:srgbClr val="7005D4"/>
            </a:gs>
            <a:gs pos="100000">
              <a:srgbClr val="8C3D9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152400"/>
            <a:ext cx="77724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1430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2057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chemeClr val="tx1"/>
                </a:solidFill>
              </a:defRPr>
            </a:lvl1pPr>
          </a:lstStyle>
          <a:p>
            <a:endParaRPr lang="en-GB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chemeClr val="tx1"/>
                </a:solidFill>
                <a:latin typeface="Verdana" pitchFamily="28" charset="0"/>
                <a:ea typeface="+mn-ea"/>
              </a:defRPr>
            </a:lvl1pPr>
          </a:lstStyle>
          <a:p>
            <a:pPr>
              <a:defRPr/>
            </a:pPr>
            <a:r>
              <a:rPr lang="el-GR" smtClean="0"/>
              <a:t>CERN / 21 Αυγούστου 2016</a:t>
            </a:r>
            <a:endParaRPr lang="en-GB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F195B773-56F5-1443-984B-8422784E99BE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1031" name="Line 7"/>
          <p:cNvSpPr>
            <a:spLocks noChangeShapeType="1"/>
          </p:cNvSpPr>
          <p:nvPr userDrawn="1"/>
        </p:nvSpPr>
        <p:spPr bwMode="auto">
          <a:xfrm>
            <a:off x="0" y="6172200"/>
            <a:ext cx="9144000" cy="0"/>
          </a:xfrm>
          <a:prstGeom prst="line">
            <a:avLst/>
          </a:prstGeom>
          <a:noFill/>
          <a:ln w="57150" cmpd="thinThick">
            <a:solidFill>
              <a:srgbClr val="400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1032" name="Picture 8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165100"/>
            <a:ext cx="5842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691" r:id="rId3"/>
    <p:sldLayoutId id="2147483692" r:id="rId4"/>
    <p:sldLayoutId id="2147483693" r:id="rId5"/>
    <p:sldLayoutId id="2147483694" r:id="rId6"/>
    <p:sldLayoutId id="2147483701" r:id="rId7"/>
    <p:sldLayoutId id="2147483695" r:id="rId8"/>
    <p:sldLayoutId id="2147483696" r:id="rId9"/>
    <p:sldLayoutId id="2147483697" r:id="rId10"/>
    <p:sldLayoutId id="2147483698" r:id="rId11"/>
    <p:sldLayoutId id="2147483702" r:id="rId12"/>
  </p:sldLayoutIdLst>
  <p:transition xmlns:p14="http://schemas.microsoft.com/office/powerpoint/2010/main">
    <p:wipe dir="r"/>
  </p:transition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FF66"/>
          </a:solidFill>
          <a:latin typeface="+mj-lt"/>
          <a:ea typeface="ＭＳ Ｐゴシック" charset="0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FF66"/>
          </a:solidFill>
          <a:latin typeface="Verdana" pitchFamily="-32" charset="0"/>
          <a:ea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FF66"/>
          </a:solidFill>
          <a:latin typeface="Verdana" pitchFamily="-32" charset="0"/>
          <a:ea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FF66"/>
          </a:solidFill>
          <a:latin typeface="Verdana" pitchFamily="-32" charset="0"/>
          <a:ea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FF66"/>
          </a:solidFill>
          <a:latin typeface="Verdana" pitchFamily="-32" charset="0"/>
          <a:ea typeface="ＭＳ Ｐゴシック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200">
          <a:solidFill>
            <a:srgbClr val="FFFF66"/>
          </a:solidFill>
          <a:latin typeface="Verdana" pitchFamily="-32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200">
          <a:solidFill>
            <a:srgbClr val="FFFF66"/>
          </a:solidFill>
          <a:latin typeface="Verdana" pitchFamily="-32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200">
          <a:solidFill>
            <a:srgbClr val="FFFF66"/>
          </a:solidFill>
          <a:latin typeface="Verdana" pitchFamily="-32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200">
          <a:solidFill>
            <a:srgbClr val="FFFF66"/>
          </a:solidFill>
          <a:latin typeface="Verdana" pitchFamily="-32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bg1"/>
          </a:solidFill>
          <a:latin typeface="+mn-lt"/>
          <a:ea typeface="ＭＳ Ｐゴシック" charset="0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bg1"/>
          </a:solidFill>
          <a:latin typeface="+mn-lt"/>
          <a:ea typeface="ＭＳ Ｐゴシック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bg1"/>
          </a:solidFill>
          <a:latin typeface="+mn-lt"/>
          <a:ea typeface="ＭＳ Ｐゴシック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bg1"/>
          </a:solidFill>
          <a:latin typeface="+mn-lt"/>
          <a:ea typeface="ＭＳ Ｐゴシック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600">
          <a:solidFill>
            <a:schemeClr val="bg1"/>
          </a:solidFill>
          <a:latin typeface="+mn-lt"/>
          <a:ea typeface="ＭＳ Ｐゴシック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bg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bg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bg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bg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9.jp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jp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3.gif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4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5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6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NULL"/><Relationship Id="rId3" Type="http://schemas.openxmlformats.org/officeDocument/2006/relationships/image" Target="../media/image17.jp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8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NUL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9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0.jp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jpg"/><Relationship Id="rId3" Type="http://schemas.openxmlformats.org/officeDocument/2006/relationships/image" Target="../media/image22.jp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NULL"/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7.jp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2338" name="Picture 9" descr="0807031_01-A4-at-144-dpi.jpg"/>
          <p:cNvPicPr>
            <a:picLocks noChangeAspect="1"/>
          </p:cNvPicPr>
          <p:nvPr/>
        </p:nvPicPr>
        <p:blipFill>
          <a:blip r:embed="rId3">
            <a:lum bright="-2000" contrast="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763" y="0"/>
            <a:ext cx="9161463" cy="6092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381000" y="0"/>
            <a:ext cx="6629400" cy="1323439"/>
          </a:xfrm>
          <a:prstGeom prst="rect">
            <a:avLst/>
          </a:prstGeom>
          <a:noFill/>
          <a:ln>
            <a:noFill/>
          </a:ln>
          <a:effectLst>
            <a:outerShdw blurRad="63500" dist="38100" dir="2700000" rotWithShape="0">
              <a:srgbClr val="000000">
                <a:alpha val="42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l-GR" altLang="en-US" sz="4000" b="1" i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charset="-128"/>
              </a:rPr>
              <a:t>Καλώς </a:t>
            </a:r>
            <a:r>
              <a:rPr lang="el-GR" altLang="en-US" sz="4000" b="1" i="1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charset="-128"/>
              </a:rPr>
              <a:t>Ορίσατε στο</a:t>
            </a:r>
            <a:r>
              <a:rPr lang="en-GB" altLang="en-US" sz="4000" b="1" i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charset="-128"/>
              </a:rPr>
              <a:t> </a:t>
            </a:r>
            <a:r>
              <a:rPr lang="en-GB" altLang="en-US" sz="4000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charset="-128"/>
              </a:rPr>
              <a:t>CERN</a:t>
            </a:r>
          </a:p>
          <a:p>
            <a:pPr eaLnBrk="1" hangingPunct="1"/>
            <a:endParaRPr lang="es-ES_tradnl" altLang="en-US" sz="4000" b="1" i="1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ea typeface="ＭＳ Ｐゴシック" charset="-128"/>
            </a:endParaRPr>
          </a:p>
        </p:txBody>
      </p:sp>
      <p:sp>
        <p:nvSpPr>
          <p:cNvPr id="27659" name="TextBox 12"/>
          <p:cNvSpPr txBox="1">
            <a:spLocks noChangeArrowheads="1"/>
          </p:cNvSpPr>
          <p:nvPr/>
        </p:nvSpPr>
        <p:spPr bwMode="auto">
          <a:xfrm>
            <a:off x="685800" y="2438400"/>
            <a:ext cx="8135938" cy="3724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l-GR" sz="3200" dirty="0" smtClean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  <a:ea typeface="ＭＳ Ｐゴシック" charset="-128"/>
                <a:cs typeface="ＭＳ Ｐゴシック" charset="-128"/>
              </a:rPr>
              <a:t>Το Ευρωπαϊκό Ερευνητικό Κέντρο </a:t>
            </a:r>
            <a:r>
              <a:rPr lang="el-GR" sz="3200" smtClean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  <a:ea typeface="ＭＳ Ｐゴシック" charset="-128"/>
                <a:cs typeface="ＭＳ Ｐゴシック" charset="-128"/>
              </a:rPr>
              <a:t>Σωματιδιακής Φυσικής</a:t>
            </a:r>
            <a:r>
              <a:rPr lang="en-US" sz="3200" dirty="0" smtClean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  <a:ea typeface="ＭＳ Ｐゴシック" charset="-128"/>
                <a:cs typeface="ＭＳ Ｐゴシック" charset="-128"/>
              </a:rPr>
              <a:t> </a:t>
            </a:r>
            <a:r>
              <a:rPr lang="en-US" sz="3200" dirty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  <a:ea typeface="ＭＳ Ｐゴシック" charset="-128"/>
                <a:cs typeface="ＭＳ Ｐゴシック" charset="-128"/>
              </a:rPr>
              <a:t>CERN </a:t>
            </a:r>
            <a:r>
              <a:rPr lang="en-US" sz="3200" dirty="0" smtClean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  <a:ea typeface="ＭＳ Ｐゴシック" charset="-128"/>
                <a:cs typeface="ＭＳ Ｐゴシック" charset="-128"/>
              </a:rPr>
              <a:t>- </a:t>
            </a:r>
            <a:endParaRPr lang="en-US" sz="3200" dirty="0">
              <a:solidFill>
                <a:srgbClr val="FFFF00"/>
              </a:solidFill>
              <a:effectLst>
                <a:outerShdw blurRad="38100" dist="38100" dir="2700000">
                  <a:srgbClr val="000000"/>
                </a:outerShdw>
              </a:effectLst>
              <a:ea typeface="ＭＳ Ｐゴシック" charset="-128"/>
              <a:cs typeface="ＭＳ Ｐゴシック" charset="-128"/>
            </a:endParaRPr>
          </a:p>
          <a:p>
            <a:pPr algn="ctr">
              <a:defRPr/>
            </a:pPr>
            <a:r>
              <a:rPr lang="el-GR" sz="3200" dirty="0" smtClean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  <a:ea typeface="ＭＳ Ｐゴシック" charset="-128"/>
                <a:cs typeface="ＭＳ Ｐゴシック" charset="-128"/>
              </a:rPr>
              <a:t>Σήμερα</a:t>
            </a:r>
            <a:r>
              <a:rPr lang="en-US" sz="3200" dirty="0" smtClean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  <a:ea typeface="ＭＳ Ｐゴシック" charset="-128"/>
                <a:cs typeface="ＭＳ Ｐゴシック" charset="-128"/>
              </a:rPr>
              <a:t> </a:t>
            </a:r>
            <a:r>
              <a:rPr lang="el-GR" sz="3200" dirty="0" smtClean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  <a:ea typeface="ＭＳ Ｐゴシック" charset="-128"/>
                <a:cs typeface="ＭＳ Ｐゴシック" charset="-128"/>
              </a:rPr>
              <a:t>και</a:t>
            </a:r>
            <a:r>
              <a:rPr lang="en-US" sz="3200" dirty="0" smtClean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  <a:ea typeface="ＭＳ Ｐゴシック" charset="-128"/>
                <a:cs typeface="ＭＳ Ｐゴシック" charset="-128"/>
              </a:rPr>
              <a:t> </a:t>
            </a:r>
            <a:r>
              <a:rPr lang="el-GR" sz="3200" dirty="0" smtClean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  <a:ea typeface="ＭＳ Ｐゴシック" charset="-128"/>
                <a:cs typeface="ＭＳ Ｐゴシック" charset="-128"/>
              </a:rPr>
              <a:t>στο Μέλλον...</a:t>
            </a:r>
            <a:endParaRPr lang="en-US" sz="3200" dirty="0">
              <a:solidFill>
                <a:srgbClr val="FFFF00"/>
              </a:solidFill>
              <a:effectLst>
                <a:outerShdw blurRad="38100" dist="38100" dir="2700000">
                  <a:srgbClr val="000000"/>
                </a:outerShdw>
              </a:effectLst>
              <a:ea typeface="ＭＳ Ｐゴシック" charset="-128"/>
              <a:cs typeface="ＭＳ Ｐゴシック" charset="-128"/>
            </a:endParaRPr>
          </a:p>
          <a:p>
            <a:pPr algn="ctr">
              <a:defRPr/>
            </a:pPr>
            <a:endParaRPr lang="en-US" sz="2000" b="1" dirty="0">
              <a:solidFill>
                <a:srgbClr val="FFFF00"/>
              </a:solidFill>
            </a:endParaRPr>
          </a:p>
          <a:p>
            <a:pPr algn="ctr">
              <a:defRPr/>
            </a:pPr>
            <a:r>
              <a:rPr lang="el-GR" sz="1600" kern="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ＭＳ Ｐゴシック"/>
              </a:rPr>
              <a:t>Ευάγγελος</a:t>
            </a:r>
            <a:r>
              <a:rPr lang="en-US" sz="1600" kern="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ＭＳ Ｐゴシック"/>
              </a:rPr>
              <a:t> </a:t>
            </a:r>
            <a:r>
              <a:rPr lang="el-GR" sz="1600" kern="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ＭＳ Ｐゴシック"/>
              </a:rPr>
              <a:t>ΓΑΖΗΣ</a:t>
            </a:r>
            <a:endParaRPr lang="el-GR" sz="1600" kern="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/>
              <a:ea typeface="ＭＳ Ｐゴシック"/>
            </a:endParaRPr>
          </a:p>
          <a:p>
            <a:pPr algn="ctr">
              <a:defRPr/>
            </a:pPr>
            <a:r>
              <a:rPr lang="el-GR" sz="1600" kern="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ＭＳ Ｐゴシック"/>
              </a:rPr>
              <a:t>Εθνικό Μετσόβιο Πολυτεχνείο</a:t>
            </a:r>
            <a:endParaRPr lang="en-US" sz="16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defRPr/>
            </a:pPr>
            <a:endParaRPr lang="en-US" sz="2400" dirty="0">
              <a:solidFill>
                <a:srgbClr val="FFFF00"/>
              </a:solidFill>
              <a:ea typeface="ＭＳ Ｐゴシック" charset="-128"/>
              <a:cs typeface="ＭＳ Ｐゴシック" charset="-128"/>
            </a:endParaRPr>
          </a:p>
          <a:p>
            <a:pPr algn="ctr">
              <a:defRPr/>
            </a:pPr>
            <a:r>
              <a:rPr lang="en-US" sz="3200" dirty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  <a:ea typeface="ＭＳ Ｐゴシック" charset="-128"/>
                <a:cs typeface="ＭＳ Ｐゴシック" charset="-128"/>
              </a:rPr>
              <a:t> </a:t>
            </a:r>
          </a:p>
          <a:p>
            <a:pPr algn="ctr">
              <a:defRPr/>
            </a:pPr>
            <a:endParaRPr lang="en-US" sz="3200" dirty="0">
              <a:solidFill>
                <a:srgbClr val="FFFF00"/>
              </a:solidFill>
              <a:effectLst>
                <a:outerShdw blurRad="38100" dist="38100" dir="2700000">
                  <a:srgbClr val="000000"/>
                </a:outerShdw>
              </a:effectLst>
              <a:ea typeface="ＭＳ Ｐゴシック" charset="-128"/>
              <a:cs typeface="ＭＳ Ｐゴシック" charset="-128"/>
            </a:endParaRPr>
          </a:p>
        </p:txBody>
      </p:sp>
      <p:pic>
        <p:nvPicPr>
          <p:cNvPr id="11" name="Picture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2088" y="0"/>
            <a:ext cx="1219200" cy="1219200"/>
          </a:xfrm>
          <a:prstGeom prst="rect">
            <a:avLst/>
          </a:prstGeom>
          <a:noFill/>
          <a:ln>
            <a:noFill/>
          </a:ln>
          <a:effectLst>
            <a:outerShdw blurRad="63500" dist="38099" dir="2700000" algn="ctr" rotWithShape="0">
              <a:srgbClr val="000000">
                <a:alpha val="74997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5F8711B-0898-DF49-8450-3F6ACBF4AA29}" type="slidenum">
              <a:rPr lang="en-US" altLang="en-US" smtClean="0"/>
              <a:pPr/>
              <a:t>1</a:t>
            </a:fld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l-GR" smtClean="0"/>
              <a:t>CERN / 21 Αυγούστου 2016</a:t>
            </a:r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1211983"/>
      </p:ext>
    </p:extLst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4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143000"/>
          </a:xfrm>
          <a:solidFill>
            <a:srgbClr val="000000"/>
          </a:solidFill>
        </p:spPr>
        <p:txBody>
          <a:bodyPr/>
          <a:lstStyle/>
          <a:p>
            <a:pPr>
              <a:defRPr/>
            </a:pPr>
            <a:r>
              <a:rPr lang="el-GR" dirty="0" smtClean="0">
                <a:solidFill>
                  <a:srgbClr val="FFFF00"/>
                </a:solidFill>
                <a:effectLst/>
                <a:ea typeface="+mj-ea"/>
                <a:cs typeface="+mj-cs"/>
              </a:rPr>
              <a:t>Μεγάλα και Αναπάντητα Ερωτήματα</a:t>
            </a:r>
            <a:endParaRPr lang="en-US" dirty="0" smtClean="0">
              <a:solidFill>
                <a:srgbClr val="FFFF00"/>
              </a:solidFill>
              <a:effectLst/>
              <a:ea typeface="+mj-ea"/>
              <a:cs typeface="+mj-cs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l-GR" smtClean="0"/>
              <a:t>CERN / 21 Αυγούστου 2016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D8EB73-19CF-CC44-9CE7-FEAFB1258ECE}" type="slidenum">
              <a:rPr lang="en-GB" smtClean="0"/>
              <a:pPr/>
              <a:t>10</a:t>
            </a:fld>
            <a:endParaRPr lang="en-GB"/>
          </a:p>
        </p:txBody>
      </p:sp>
      <p:pic>
        <p:nvPicPr>
          <p:cNvPr id="6" name="Picture 5" descr="3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807" y="990600"/>
            <a:ext cx="9144000" cy="53311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851949"/>
      </p:ext>
    </p:extLst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178884" y="764704"/>
            <a:ext cx="31848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b="1" dirty="0" smtClean="0">
                <a:solidFill>
                  <a:srgbClr val="DDDDDD">
                    <a:lumMod val="10000"/>
                  </a:srgbClr>
                </a:solidFill>
              </a:rPr>
              <a:t>Αρχίζοντας το</a:t>
            </a:r>
            <a:r>
              <a:rPr lang="en-GB" b="1" dirty="0" smtClean="0">
                <a:solidFill>
                  <a:srgbClr val="DDDDDD">
                    <a:lumMod val="10000"/>
                  </a:srgbClr>
                </a:solidFill>
              </a:rPr>
              <a:t> 1954 …..</a:t>
            </a:r>
            <a:endParaRPr lang="en-GB" b="1" dirty="0">
              <a:solidFill>
                <a:srgbClr val="DDDDDD">
                  <a:lumMod val="10000"/>
                </a:srgbClr>
              </a:solidFill>
            </a:endParaRPr>
          </a:p>
        </p:txBody>
      </p:sp>
      <p:pic>
        <p:nvPicPr>
          <p:cNvPr id="4" name="Picture 3" descr="Screen Shot 2016-08-21 at 14.05.0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54000"/>
            <a:ext cx="9144000" cy="63353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05665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/>
          </p:cNvSpPr>
          <p:nvPr/>
        </p:nvSpPr>
        <p:spPr bwMode="auto">
          <a:xfrm>
            <a:off x="0" y="12700"/>
            <a:ext cx="9067800" cy="646331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wrap="square" lIns="0" tIns="0" rIns="36550" bIns="0">
            <a:spAutoFit/>
          </a:bodyPr>
          <a:lstStyle>
            <a:lvl1pPr marL="508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742950" indent="-28575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marL="11430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marL="16002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marL="20574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algn="ctr" eaLnBrk="1" hangingPunct="1"/>
            <a:r>
              <a:rPr lang="el-GR" altLang="en-US" sz="2400" dirty="0">
                <a:solidFill>
                  <a:srgbClr val="C00000"/>
                </a:solidFill>
                <a:latin typeface="Arial" pitchFamily="34" charset="0"/>
                <a:ea typeface="MS PGothic" pitchFamily="34" charset="-128"/>
                <a:sym typeface="Arial" pitchFamily="34" charset="0"/>
              </a:rPr>
              <a:t>Το σύμπλεγμα </a:t>
            </a:r>
            <a:r>
              <a:rPr lang="el-GR" altLang="en-US" sz="2400" dirty="0" smtClean="0">
                <a:solidFill>
                  <a:srgbClr val="C00000"/>
                </a:solidFill>
                <a:latin typeface="Arial" pitchFamily="34" charset="0"/>
                <a:ea typeface="MS PGothic" pitchFamily="34" charset="-128"/>
                <a:sym typeface="Arial" pitchFamily="34" charset="0"/>
              </a:rPr>
              <a:t>~20 επιταχυντών του </a:t>
            </a:r>
            <a:r>
              <a:rPr lang="en-US" altLang="en-US" sz="2400" dirty="0" smtClean="0">
                <a:latin typeface="Arial" pitchFamily="34" charset="0"/>
                <a:ea typeface="MS PGothic" pitchFamily="34" charset="-128"/>
                <a:sym typeface="Arial" pitchFamily="34" charset="0"/>
              </a:rPr>
              <a:t>CERN </a:t>
            </a:r>
            <a:r>
              <a:rPr lang="el-GR" altLang="en-US" sz="2400" dirty="0" smtClean="0">
                <a:solidFill>
                  <a:srgbClr val="C00000"/>
                </a:solidFill>
                <a:latin typeface="Arial" pitchFamily="34" charset="0"/>
                <a:ea typeface="MS PGothic" pitchFamily="34" charset="-128"/>
                <a:sym typeface="Arial" pitchFamily="34" charset="0"/>
              </a:rPr>
              <a:t>ΣΗΜΕΡΑ</a:t>
            </a:r>
            <a:endParaRPr lang="en-US" altLang="en-US" sz="2400" dirty="0" smtClean="0">
              <a:solidFill>
                <a:srgbClr val="C00000"/>
              </a:solidFill>
              <a:latin typeface="Arial" pitchFamily="34" charset="0"/>
              <a:ea typeface="MS PGothic" pitchFamily="34" charset="-128"/>
              <a:sym typeface="Arial" pitchFamily="34" charset="0"/>
            </a:endParaRPr>
          </a:p>
          <a:p>
            <a:pPr algn="ctr" eaLnBrk="1" hangingPunct="1"/>
            <a:endParaRPr lang="el-GR" altLang="en-US" sz="800" dirty="0" smtClean="0">
              <a:solidFill>
                <a:srgbClr val="C00000"/>
              </a:solidFill>
              <a:latin typeface="Arial" pitchFamily="34" charset="0"/>
              <a:ea typeface="MS PGothic" pitchFamily="34" charset="-128"/>
              <a:sym typeface="Arial" pitchFamily="34" charset="0"/>
            </a:endParaRPr>
          </a:p>
          <a:p>
            <a:pPr algn="ctr" eaLnBrk="1" hangingPunct="1"/>
            <a:endParaRPr lang="en-US" altLang="en-US" sz="1000" dirty="0">
              <a:solidFill>
                <a:srgbClr val="C00000"/>
              </a:solidFill>
              <a:latin typeface="Arial" pitchFamily="34" charset="0"/>
              <a:ea typeface="MS PGothic" pitchFamily="34" charset="-128"/>
              <a:sym typeface="Arial" pitchFamily="34" charset="0"/>
            </a:endParaRPr>
          </a:p>
        </p:txBody>
      </p:sp>
      <p:sp>
        <p:nvSpPr>
          <p:cNvPr id="35843" name="Oval 3"/>
          <p:cNvSpPr>
            <a:spLocks/>
          </p:cNvSpPr>
          <p:nvPr/>
        </p:nvSpPr>
        <p:spPr bwMode="auto">
          <a:xfrm>
            <a:off x="1080492" y="4027289"/>
            <a:ext cx="107156" cy="107156"/>
          </a:xfrm>
          <a:prstGeom prst="ellipse">
            <a:avLst/>
          </a:prstGeom>
          <a:solidFill>
            <a:srgbClr val="FEFFFE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742950" indent="-28575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marL="11430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marL="16002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marL="20574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algn="ctr" eaLnBrk="1" hangingPunct="1"/>
            <a:endParaRPr lang="en-US" altLang="en-US" smtClean="0"/>
          </a:p>
        </p:txBody>
      </p:sp>
      <p:sp>
        <p:nvSpPr>
          <p:cNvPr id="35844" name="Oval 4"/>
          <p:cNvSpPr>
            <a:spLocks/>
          </p:cNvSpPr>
          <p:nvPr/>
        </p:nvSpPr>
        <p:spPr bwMode="auto">
          <a:xfrm>
            <a:off x="1080492" y="4179094"/>
            <a:ext cx="107156" cy="107156"/>
          </a:xfrm>
          <a:prstGeom prst="ellipse">
            <a:avLst/>
          </a:prstGeom>
          <a:solidFill>
            <a:srgbClr val="FEFFFE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742950" indent="-28575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marL="11430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marL="16002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marL="20574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algn="ctr" eaLnBrk="1" hangingPunct="1"/>
            <a:endParaRPr lang="en-US" altLang="en-US" smtClean="0"/>
          </a:p>
        </p:txBody>
      </p:sp>
      <p:sp>
        <p:nvSpPr>
          <p:cNvPr id="35845" name="Oval 5"/>
          <p:cNvSpPr>
            <a:spLocks/>
          </p:cNvSpPr>
          <p:nvPr/>
        </p:nvSpPr>
        <p:spPr bwMode="auto">
          <a:xfrm>
            <a:off x="1339453" y="4205883"/>
            <a:ext cx="107156" cy="107156"/>
          </a:xfrm>
          <a:prstGeom prst="ellipse">
            <a:avLst/>
          </a:prstGeom>
          <a:solidFill>
            <a:srgbClr val="FEFFFE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742950" indent="-28575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marL="11430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marL="16002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marL="20574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algn="ctr" eaLnBrk="1" hangingPunct="1"/>
            <a:endParaRPr lang="en-US" altLang="en-US" smtClean="0"/>
          </a:p>
        </p:txBody>
      </p:sp>
      <p:sp>
        <p:nvSpPr>
          <p:cNvPr id="35846" name="Oval 6"/>
          <p:cNvSpPr>
            <a:spLocks/>
          </p:cNvSpPr>
          <p:nvPr/>
        </p:nvSpPr>
        <p:spPr bwMode="auto">
          <a:xfrm>
            <a:off x="1732360" y="4205883"/>
            <a:ext cx="107156" cy="107156"/>
          </a:xfrm>
          <a:prstGeom prst="ellipse">
            <a:avLst/>
          </a:prstGeom>
          <a:solidFill>
            <a:srgbClr val="FEFFFE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742950" indent="-28575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marL="11430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marL="16002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marL="20574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algn="ctr" eaLnBrk="1" hangingPunct="1"/>
            <a:endParaRPr lang="en-US" altLang="en-US" smtClean="0"/>
          </a:p>
        </p:txBody>
      </p:sp>
      <p:sp>
        <p:nvSpPr>
          <p:cNvPr id="35847" name="Oval 7"/>
          <p:cNvSpPr>
            <a:spLocks/>
          </p:cNvSpPr>
          <p:nvPr/>
        </p:nvSpPr>
        <p:spPr bwMode="auto">
          <a:xfrm>
            <a:off x="1580555" y="4188024"/>
            <a:ext cx="107156" cy="107156"/>
          </a:xfrm>
          <a:prstGeom prst="ellipse">
            <a:avLst/>
          </a:prstGeom>
          <a:solidFill>
            <a:srgbClr val="FEFFFE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742950" indent="-28575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marL="11430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marL="16002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marL="20574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algn="ctr" eaLnBrk="1" hangingPunct="1"/>
            <a:endParaRPr lang="en-US" altLang="en-US" smtClean="0"/>
          </a:p>
        </p:txBody>
      </p:sp>
      <p:sp>
        <p:nvSpPr>
          <p:cNvPr id="35848" name="Oval 8"/>
          <p:cNvSpPr>
            <a:spLocks/>
          </p:cNvSpPr>
          <p:nvPr/>
        </p:nvSpPr>
        <p:spPr bwMode="auto">
          <a:xfrm>
            <a:off x="1884164" y="4188024"/>
            <a:ext cx="107156" cy="107156"/>
          </a:xfrm>
          <a:prstGeom prst="ellipse">
            <a:avLst/>
          </a:prstGeom>
          <a:solidFill>
            <a:srgbClr val="FEFFFE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742950" indent="-28575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marL="11430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marL="16002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marL="20574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algn="ctr" eaLnBrk="1" hangingPunct="1"/>
            <a:endParaRPr lang="en-US" altLang="en-US" smtClean="0"/>
          </a:p>
        </p:txBody>
      </p:sp>
      <p:sp>
        <p:nvSpPr>
          <p:cNvPr id="35849" name="Oval 9"/>
          <p:cNvSpPr>
            <a:spLocks/>
          </p:cNvSpPr>
          <p:nvPr/>
        </p:nvSpPr>
        <p:spPr bwMode="auto">
          <a:xfrm>
            <a:off x="2035969" y="4188024"/>
            <a:ext cx="107156" cy="107156"/>
          </a:xfrm>
          <a:prstGeom prst="ellipse">
            <a:avLst/>
          </a:prstGeom>
          <a:solidFill>
            <a:srgbClr val="FEFFFE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742950" indent="-28575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marL="11430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marL="16002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marL="20574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algn="ctr" eaLnBrk="1" hangingPunct="1"/>
            <a:endParaRPr lang="en-US" altLang="en-US" smtClean="0"/>
          </a:p>
        </p:txBody>
      </p:sp>
      <p:sp>
        <p:nvSpPr>
          <p:cNvPr id="35850" name="Oval 10"/>
          <p:cNvSpPr>
            <a:spLocks/>
          </p:cNvSpPr>
          <p:nvPr/>
        </p:nvSpPr>
        <p:spPr bwMode="auto">
          <a:xfrm>
            <a:off x="2187774" y="4170164"/>
            <a:ext cx="107156" cy="107156"/>
          </a:xfrm>
          <a:prstGeom prst="ellipse">
            <a:avLst/>
          </a:prstGeom>
          <a:solidFill>
            <a:srgbClr val="FEFFFE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742950" indent="-28575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marL="11430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marL="16002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marL="20574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algn="ctr" eaLnBrk="1" hangingPunct="1"/>
            <a:endParaRPr lang="en-US" altLang="en-US" smtClean="0"/>
          </a:p>
        </p:txBody>
      </p:sp>
      <p:sp>
        <p:nvSpPr>
          <p:cNvPr id="35855" name="AutoShape 15"/>
          <p:cNvSpPr>
            <a:spLocks/>
          </p:cNvSpPr>
          <p:nvPr/>
        </p:nvSpPr>
        <p:spPr bwMode="auto">
          <a:xfrm rot="-6761627">
            <a:off x="1321601" y="4616648"/>
            <a:ext cx="98227" cy="125016"/>
          </a:xfrm>
          <a:prstGeom prst="triangle">
            <a:avLst>
              <a:gd name="adj" fmla="val 50000"/>
            </a:avLst>
          </a:prstGeom>
          <a:solidFill>
            <a:srgbClr val="E8C58F"/>
          </a:solidFill>
          <a:ln w="25400">
            <a:solidFill>
              <a:srgbClr val="E1B172"/>
            </a:solidFill>
            <a:round/>
            <a:headEnd/>
            <a:tailEnd/>
          </a:ln>
        </p:spPr>
        <p:txBody>
          <a:bodyPr lIns="0" tIns="0" rIns="0" bIns="0"/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742950" indent="-28575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marL="11430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marL="16002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marL="20574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algn="ctr" eaLnBrk="1" hangingPunct="1"/>
            <a:endParaRPr lang="en-US" altLang="en-US" smtClean="0"/>
          </a:p>
        </p:txBody>
      </p:sp>
      <p:sp>
        <p:nvSpPr>
          <p:cNvPr id="35856" name="Rectangle 16"/>
          <p:cNvSpPr>
            <a:spLocks/>
          </p:cNvSpPr>
          <p:nvPr/>
        </p:nvSpPr>
        <p:spPr bwMode="auto">
          <a:xfrm>
            <a:off x="1017984" y="4741671"/>
            <a:ext cx="89297" cy="98227"/>
          </a:xfrm>
          <a:prstGeom prst="rect">
            <a:avLst/>
          </a:prstGeom>
          <a:solidFill>
            <a:srgbClr val="000000"/>
          </a:solidFill>
          <a:ln w="25400">
            <a:solidFill>
              <a:schemeClr val="tx1"/>
            </a:solidFill>
            <a:round/>
            <a:headEnd/>
            <a:tailEnd/>
          </a:ln>
        </p:spPr>
        <p:txBody>
          <a:bodyPr lIns="0" tIns="0" rIns="0" bIns="0"/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742950" indent="-28575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marL="11430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marL="16002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marL="20574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algn="ctr" eaLnBrk="1" hangingPunct="1"/>
            <a:endParaRPr lang="en-US" altLang="en-US" smtClean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l-GR" smtClean="0"/>
              <a:t>CERN / 21 Αυγούστου 2016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D8EB73-19CF-CC44-9CE7-FEAFB1258ECE}" type="slidenum">
              <a:rPr lang="en-GB" smtClean="0"/>
              <a:pPr/>
              <a:t>12</a:t>
            </a:fld>
            <a:endParaRPr lang="en-GB"/>
          </a:p>
        </p:txBody>
      </p:sp>
      <p:pic>
        <p:nvPicPr>
          <p:cNvPr id="2" name="Picture 1" descr="4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562333"/>
            <a:ext cx="8650840" cy="62980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9658603"/>
      </p:ext>
    </p:extLst>
  </p:cSld>
  <p:clrMapOvr>
    <a:masterClrMapping/>
  </p:clrMapOvr>
  <p:transition xmlns:p14="http://schemas.microsoft.com/office/powerpoint/2010/main" spd="slow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629400" y="2895600"/>
            <a:ext cx="1309688" cy="307777"/>
          </a:xfrm>
          <a:prstGeom prst="rect">
            <a:avLst/>
          </a:prstGeom>
          <a:solidFill>
            <a:srgbClr val="0033CC"/>
          </a:solidFill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1400" b="1" dirty="0" smtClean="0">
                <a:solidFill>
                  <a:srgbClr val="FFFF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n-ea"/>
              </a:rPr>
              <a:t>0.999393c</a:t>
            </a:r>
            <a:endParaRPr lang="en-GB" sz="1400" b="1" dirty="0">
              <a:solidFill>
                <a:srgbClr val="FFFF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+mn-ea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876800" y="3352800"/>
            <a:ext cx="1452563" cy="307777"/>
          </a:xfrm>
          <a:prstGeom prst="rect">
            <a:avLst/>
          </a:prstGeom>
          <a:solidFill>
            <a:srgbClr val="0033CC"/>
          </a:solidFill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1400" b="1" dirty="0" smtClean="0">
                <a:solidFill>
                  <a:srgbClr val="FFFF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n-ea"/>
              </a:rPr>
              <a:t>0.9999978</a:t>
            </a:r>
            <a:r>
              <a:rPr lang="en-US" sz="1400" dirty="0">
                <a:solidFill>
                  <a:srgbClr val="FFFF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n-ea"/>
              </a:rPr>
              <a:t>c</a:t>
            </a:r>
            <a:endParaRPr lang="en-GB" sz="1400" b="1" dirty="0">
              <a:solidFill>
                <a:srgbClr val="FFFF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+mn-ea"/>
            </a:endParaRPr>
          </a:p>
        </p:txBody>
      </p:sp>
      <p:cxnSp>
        <p:nvCxnSpPr>
          <p:cNvPr id="7" name="Straight Arrow Connector 6"/>
          <p:cNvCxnSpPr>
            <a:cxnSpLocks noChangeShapeType="1"/>
            <a:stCxn id="5" idx="1"/>
          </p:cNvCxnSpPr>
          <p:nvPr/>
        </p:nvCxnSpPr>
        <p:spPr bwMode="auto">
          <a:xfrm flipH="1" flipV="1">
            <a:off x="4614864" y="2852738"/>
            <a:ext cx="261936" cy="653951"/>
          </a:xfrm>
          <a:prstGeom prst="straightConnector1">
            <a:avLst/>
          </a:prstGeom>
          <a:noFill/>
          <a:ln w="12700">
            <a:solidFill>
              <a:srgbClr val="0033CC"/>
            </a:solidFill>
            <a:round/>
            <a:headEnd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9" name="Straight Arrow Connector 8"/>
          <p:cNvCxnSpPr>
            <a:cxnSpLocks noChangeShapeType="1"/>
          </p:cNvCxnSpPr>
          <p:nvPr/>
        </p:nvCxnSpPr>
        <p:spPr bwMode="auto">
          <a:xfrm flipH="1" flipV="1">
            <a:off x="6299200" y="2451101"/>
            <a:ext cx="1092200" cy="444499"/>
          </a:xfrm>
          <a:prstGeom prst="straightConnector1">
            <a:avLst/>
          </a:prstGeom>
          <a:noFill/>
          <a:ln w="12700">
            <a:solidFill>
              <a:srgbClr val="0033CC"/>
            </a:solidFill>
            <a:round/>
            <a:headEnd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 smtClean="0"/>
              <a:t>CERN / 21 Αυγούστου 2016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9AB355-8116-FD40-8AA7-F268CE5C355D}" type="slidenum">
              <a:rPr lang="en-US" smtClean="0"/>
              <a:t>13</a:t>
            </a:fld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6286500" y="1792586"/>
            <a:ext cx="1866900" cy="307777"/>
          </a:xfrm>
          <a:prstGeom prst="rect">
            <a:avLst/>
          </a:prstGeom>
          <a:solidFill>
            <a:srgbClr val="0033CC"/>
          </a:solidFill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1400" b="1" dirty="0" smtClean="0">
                <a:solidFill>
                  <a:srgbClr val="FFFF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n-ea"/>
              </a:rPr>
              <a:t>0.999999</a:t>
            </a:r>
            <a:r>
              <a:rPr lang="en-US" sz="1400" dirty="0" smtClean="0">
                <a:solidFill>
                  <a:srgbClr val="FFFF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n-ea"/>
              </a:rPr>
              <a:t>c</a:t>
            </a:r>
            <a:endParaRPr lang="en-GB" sz="1400" b="1" dirty="0">
              <a:solidFill>
                <a:srgbClr val="FFFF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+mn-ea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52400" y="0"/>
            <a:ext cx="609600" cy="762000"/>
          </a:xfrm>
          <a:prstGeom prst="rect">
            <a:avLst/>
          </a:prstGeom>
          <a:solidFill>
            <a:srgbClr val="000000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pic>
        <p:nvPicPr>
          <p:cNvPr id="10" name="Picture 9" descr="Screen Shot 2016-08-21 at 14.06.48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2400"/>
            <a:ext cx="9144000" cy="65363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360388"/>
      </p:ext>
    </p:extLst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13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530" name="Slide Number Placeholder 6"/>
          <p:cNvSpPr txBox="1">
            <a:spLocks noGrp="1"/>
          </p:cNvSpPr>
          <p:nvPr/>
        </p:nvSpPr>
        <p:spPr bwMode="auto">
          <a:xfrm>
            <a:off x="7929563" y="6356350"/>
            <a:ext cx="757237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A65A20C0-220F-3347-95CB-9ADEABD4760F}" type="slidenum">
              <a:rPr lang="en-GB" altLang="en-US">
                <a:solidFill>
                  <a:srgbClr val="000000"/>
                </a:solidFill>
                <a:latin typeface="Calibri" charset="0"/>
                <a:cs typeface="Arial" charset="0"/>
              </a:rPr>
              <a:pPr eaLnBrk="1" hangingPunct="1"/>
              <a:t>14</a:t>
            </a:fld>
            <a:endParaRPr lang="en-GB" altLang="en-US">
              <a:solidFill>
                <a:srgbClr val="000000"/>
              </a:solidFill>
              <a:latin typeface="Calibri" charset="0"/>
              <a:cs typeface="Arial" charset="0"/>
            </a:endParaRPr>
          </a:p>
        </p:txBody>
      </p:sp>
      <p:sp>
        <p:nvSpPr>
          <p:cNvPr id="150531" name="Slide Number Placeholder 5"/>
          <p:cNvSpPr txBox="1">
            <a:spLocks noGrp="1"/>
          </p:cNvSpPr>
          <p:nvPr/>
        </p:nvSpPr>
        <p:spPr bwMode="auto">
          <a:xfrm>
            <a:off x="8521700" y="6562725"/>
            <a:ext cx="4699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/>
            <a:endParaRPr lang="en-US" altLang="en-US" sz="1200">
              <a:solidFill>
                <a:srgbClr val="FF9966"/>
              </a:solidFill>
            </a:endParaRPr>
          </a:p>
        </p:txBody>
      </p:sp>
      <p:sp>
        <p:nvSpPr>
          <p:cNvPr id="150532" name="Footer Placeholder 6"/>
          <p:cNvSpPr txBox="1">
            <a:spLocks noGrp="1"/>
          </p:cNvSpPr>
          <p:nvPr/>
        </p:nvSpPr>
        <p:spPr bwMode="auto">
          <a:xfrm>
            <a:off x="3200400" y="6553200"/>
            <a:ext cx="356235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/>
            <a:endParaRPr lang="en-US" altLang="en-US" sz="1400">
              <a:solidFill>
                <a:srgbClr val="FF9966"/>
              </a:solidFill>
            </a:endParaRPr>
          </a:p>
        </p:txBody>
      </p:sp>
      <p:sp>
        <p:nvSpPr>
          <p:cNvPr id="150533" name="Date Placeholder 7"/>
          <p:cNvSpPr txBox="1">
            <a:spLocks noGrp="1"/>
          </p:cNvSpPr>
          <p:nvPr/>
        </p:nvSpPr>
        <p:spPr bwMode="auto">
          <a:xfrm>
            <a:off x="0" y="6492875"/>
            <a:ext cx="2133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 sz="1400">
              <a:solidFill>
                <a:srgbClr val="FF9966"/>
              </a:solidFill>
            </a:endParaRPr>
          </a:p>
        </p:txBody>
      </p:sp>
      <p:pic>
        <p:nvPicPr>
          <p:cNvPr id="150534" name="Picture 2" descr="C:\NSS_talk_material\Event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0638" y="0"/>
            <a:ext cx="9164638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44D9D8-BA91-A047-91B6-E1B2D2F6EC1B}" type="slidenum">
              <a:rPr lang="en-GB" altLang="en-US" smtClean="0"/>
              <a:pPr/>
              <a:t>14</a:t>
            </a:fld>
            <a:endParaRPr lang="en-GB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l-GR" smtClean="0"/>
              <a:t>CERN / 21 Αυγούστου 2016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2684367"/>
      </p:ext>
    </p:extLst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l-GR" smtClean="0"/>
              <a:t>CERN / 21 Αυγούστου 2016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B87384-0BC4-FD4B-B49D-BEA521307479}" type="slidenum">
              <a:rPr lang="en-GB" smtClean="0"/>
              <a:pPr/>
              <a:t>15</a:t>
            </a:fld>
            <a:endParaRPr lang="en-GB"/>
          </a:p>
        </p:txBody>
      </p:sp>
      <p:pic>
        <p:nvPicPr>
          <p:cNvPr id="2" name="Picture 1" descr="Screen Shot 2016-08-21 at 14.07.53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2400"/>
            <a:ext cx="9144000" cy="63750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1328242"/>
      </p:ext>
    </p:extLst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434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  <p:grpSp>
        <p:nvGrpSpPr>
          <p:cNvPr id="2" name="Group 18"/>
          <p:cNvGrpSpPr>
            <a:grpSpLocks/>
          </p:cNvGrpSpPr>
          <p:nvPr/>
        </p:nvGrpSpPr>
        <p:grpSpPr bwMode="auto">
          <a:xfrm>
            <a:off x="330014" y="842843"/>
            <a:ext cx="8628435" cy="5532677"/>
            <a:chOff x="68" y="720"/>
            <a:chExt cx="5599" cy="3311"/>
          </a:xfrm>
          <a:solidFill>
            <a:srgbClr val="FFFF00"/>
          </a:solidFill>
        </p:grpSpPr>
        <p:pic>
          <p:nvPicPr>
            <p:cNvPr id="5" name="Picture 16" descr="SPS&amp;LHC_3D_black_exp_cr"/>
            <p:cNvPicPr>
              <a:picLocks noChangeAspect="1" noChangeArrowheads="1"/>
            </p:cNvPicPr>
            <p:nvPr/>
          </p:nvPicPr>
          <p:blipFill>
            <a:blip r:embed="rId3" cstate="print">
              <a:lum bright="-29000"/>
            </a:blip>
            <a:stretch>
              <a:fillRect/>
            </a:stretch>
          </p:blipFill>
          <p:spPr bwMode="auto">
            <a:xfrm>
              <a:off x="68" y="720"/>
              <a:ext cx="5599" cy="3311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6" name="Oval 17"/>
            <p:cNvSpPr>
              <a:spLocks noChangeArrowheads="1"/>
            </p:cNvSpPr>
            <p:nvPr/>
          </p:nvSpPr>
          <p:spPr bwMode="auto">
            <a:xfrm>
              <a:off x="1202" y="1488"/>
              <a:ext cx="3085" cy="432"/>
            </a:xfrm>
            <a:prstGeom prst="ellipse">
              <a:avLst/>
            </a:prstGeom>
            <a:noFill/>
            <a:ln w="19050" algn="ctr">
              <a:solidFill>
                <a:srgbClr val="FFFF00"/>
              </a:solidFill>
              <a:prstDash val="dash"/>
              <a:round/>
              <a:headEnd/>
              <a:tailEnd/>
            </a:ln>
            <a:effectLst/>
          </p:spPr>
          <p:txBody>
            <a:bodyPr wrap="none" lIns="92075" tIns="46038" rIns="92075" bIns="46038" anchor="ctr"/>
            <a:lstStyle/>
            <a:p>
              <a:pPr marL="342900" indent="-342900" algn="ctr">
                <a:defRPr/>
              </a:pPr>
              <a:endParaRPr lang="pl-PL">
                <a:solidFill>
                  <a:srgbClr val="FF0066"/>
                </a:solidFill>
              </a:endParaRPr>
            </a:p>
          </p:txBody>
        </p:sp>
      </p:grpSp>
      <p:sp>
        <p:nvSpPr>
          <p:cNvPr id="146436" name="Text Box 4"/>
          <p:cNvSpPr txBox="1">
            <a:spLocks noChangeArrowheads="1"/>
          </p:cNvSpPr>
          <p:nvPr/>
        </p:nvSpPr>
        <p:spPr bwMode="auto">
          <a:xfrm>
            <a:off x="755650" y="0"/>
            <a:ext cx="7920038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altLang="en-US" sz="4400">
                <a:solidFill>
                  <a:srgbClr val="FFFF00"/>
                </a:solidFill>
              </a:rPr>
              <a:t>LHC – Large Hadron Collider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0D56B5B-3135-B34E-BD81-0CC54CBC7910}" type="slidenum">
              <a:rPr lang="en-US" altLang="en-US" smtClean="0"/>
              <a:pPr/>
              <a:t>16</a:t>
            </a:fld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l-GR" smtClean="0"/>
              <a:t>CERN / 21 Αυγούστου 2016</a:t>
            </a:r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591002"/>
      </p:ext>
    </p:extLst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l-GR" smtClean="0"/>
              <a:t>CERN / 21 Αυγούστου 2016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B87384-0BC4-FD4B-B49D-BEA521307479}" type="slidenum">
              <a:rPr lang="en-GB" smtClean="0"/>
              <a:pPr/>
              <a:t>17</a:t>
            </a:fld>
            <a:endParaRPr lang="en-GB"/>
          </a:p>
        </p:txBody>
      </p:sp>
      <p:sp>
        <p:nvSpPr>
          <p:cNvPr id="6" name="Rectangle 9"/>
          <p:cNvSpPr>
            <a:spLocks noChangeArrowheads="1"/>
          </p:cNvSpPr>
          <p:nvPr/>
        </p:nvSpPr>
        <p:spPr bwMode="auto">
          <a:xfrm>
            <a:off x="0" y="152400"/>
            <a:ext cx="9144000" cy="584776"/>
          </a:xfrm>
          <a:prstGeom prst="rect">
            <a:avLst/>
          </a:prstGeom>
          <a:solidFill>
            <a:srgbClr val="000000"/>
          </a:solidFill>
          <a:ln w="2857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/>
            <a:r>
              <a:rPr lang="el-GR" sz="1600" dirty="0">
                <a:solidFill>
                  <a:schemeClr val="bg1"/>
                </a:solidFill>
                <a:latin typeface="Verdana" charset="0"/>
              </a:rPr>
              <a:t>Ο Μεγάλος Αδρονικός Επιταχυντής </a:t>
            </a:r>
            <a:r>
              <a:rPr lang="en-US" sz="1600" dirty="0" smtClean="0">
                <a:solidFill>
                  <a:schemeClr val="bg1"/>
                </a:solidFill>
                <a:latin typeface="Verdana" charset="0"/>
              </a:rPr>
              <a:t>LHC</a:t>
            </a:r>
          </a:p>
          <a:p>
            <a:pPr algn="ctr"/>
            <a:endParaRPr lang="en-US" sz="1600" dirty="0">
              <a:solidFill>
                <a:schemeClr val="bg1"/>
              </a:solidFill>
              <a:latin typeface="Verdana" charset="0"/>
            </a:endParaRPr>
          </a:p>
        </p:txBody>
      </p:sp>
      <p:sp>
        <p:nvSpPr>
          <p:cNvPr id="9" name="Text Box 14"/>
          <p:cNvSpPr txBox="1">
            <a:spLocks noChangeArrowheads="1"/>
          </p:cNvSpPr>
          <p:nvPr/>
        </p:nvSpPr>
        <p:spPr bwMode="auto">
          <a:xfrm>
            <a:off x="6567298" y="1295400"/>
            <a:ext cx="2590800" cy="3736975"/>
          </a:xfrm>
          <a:prstGeom prst="rect">
            <a:avLst/>
          </a:prstGeom>
          <a:solidFill>
            <a:srgbClr val="0000FF"/>
          </a:solidFill>
          <a:ln w="2857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l-GR" sz="1400" dirty="0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Verdana" charset="0"/>
              </a:rPr>
              <a:t>1238</a:t>
            </a:r>
            <a:r>
              <a:rPr lang="el-GR" sz="1400" b="0" dirty="0">
                <a:effectLst>
                  <a:outerShdw blurRad="38100" dist="38100" dir="2700000" algn="tl">
                    <a:srgbClr val="DDDDDD"/>
                  </a:outerShdw>
                </a:effectLst>
                <a:latin typeface="Verdana" charset="0"/>
              </a:rPr>
              <a:t> </a:t>
            </a:r>
            <a:r>
              <a:rPr lang="el-GR" sz="1400" b="0" dirty="0">
                <a:solidFill>
                  <a:srgbClr val="FFFF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Verdana" charset="0"/>
              </a:rPr>
              <a:t>υπεραγώγιμα μαγνητικά δίπολα, βάρους </a:t>
            </a:r>
            <a:r>
              <a:rPr lang="el-GR" sz="1400" dirty="0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Verdana" charset="0"/>
              </a:rPr>
              <a:t>35 τόνων</a:t>
            </a:r>
            <a:r>
              <a:rPr lang="el-GR" sz="1400" b="0" dirty="0">
                <a:effectLst>
                  <a:outerShdw blurRad="38100" dist="38100" dir="2700000" algn="tl">
                    <a:srgbClr val="DDDDDD"/>
                  </a:outerShdw>
                </a:effectLst>
                <a:latin typeface="Verdana" charset="0"/>
              </a:rPr>
              <a:t> </a:t>
            </a:r>
            <a:r>
              <a:rPr lang="el-GR" sz="1400" b="0" dirty="0">
                <a:solidFill>
                  <a:srgbClr val="FFFF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Verdana" charset="0"/>
              </a:rPr>
              <a:t>το καθένα κατασκευάστηκαν και συναρμολογήθηκαν για τον Μεγάλο Αδρονικό Επιταχυντή, με περίμετρο </a:t>
            </a:r>
            <a:r>
              <a:rPr lang="el-GR" sz="1400" dirty="0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Verdana" charset="0"/>
              </a:rPr>
              <a:t>27 χιλιόμετρα</a:t>
            </a:r>
            <a:r>
              <a:rPr lang="el-GR" sz="1400" b="0" dirty="0">
                <a:effectLst>
                  <a:outerShdw blurRad="38100" dist="38100" dir="2700000" algn="tl">
                    <a:srgbClr val="DDDDDD"/>
                  </a:outerShdw>
                </a:effectLst>
                <a:latin typeface="Verdana" charset="0"/>
              </a:rPr>
              <a:t>!.  </a:t>
            </a:r>
          </a:p>
          <a:p>
            <a:pPr>
              <a:spcBef>
                <a:spcPct val="50000"/>
              </a:spcBef>
            </a:pPr>
            <a:endParaRPr lang="el-GR" sz="1400" b="0" dirty="0">
              <a:effectLst>
                <a:outerShdw blurRad="38100" dist="38100" dir="2700000" algn="tl">
                  <a:srgbClr val="DDDDDD"/>
                </a:outerShdw>
              </a:effectLst>
              <a:latin typeface="Verdana" charset="0"/>
            </a:endParaRPr>
          </a:p>
          <a:p>
            <a:pPr>
              <a:spcBef>
                <a:spcPct val="50000"/>
              </a:spcBef>
            </a:pPr>
            <a:r>
              <a:rPr lang="el-GR" sz="1400" b="0" dirty="0">
                <a:solidFill>
                  <a:srgbClr val="FFFF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Verdana" charset="0"/>
              </a:rPr>
              <a:t>Αν χρησιμοποιούσαμε συμβατικούς μαγνήτες θα χρειαζόμασταν περίμετρο επιταχυντού με </a:t>
            </a:r>
            <a:r>
              <a:rPr lang="el-GR" sz="1400" dirty="0">
                <a:solidFill>
                  <a:srgbClr val="FFF20C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Verdana" charset="0"/>
              </a:rPr>
              <a:t>120 χιλιόμετρα !!!</a:t>
            </a:r>
            <a:r>
              <a:rPr lang="el-GR" sz="1400" b="0" dirty="0">
                <a:solidFill>
                  <a:srgbClr val="FFF20C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Verdana" charset="0"/>
              </a:rPr>
              <a:t> </a:t>
            </a:r>
            <a:r>
              <a:rPr lang="el-GR" sz="1400" b="0" dirty="0">
                <a:solidFill>
                  <a:srgbClr val="FFFF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Verdana" charset="0"/>
              </a:rPr>
              <a:t>για να έχουμε την ίδια τελική ενέργεια.</a:t>
            </a:r>
            <a:endParaRPr lang="en-US" sz="1400" b="0" dirty="0">
              <a:solidFill>
                <a:srgbClr val="FFFFFF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Verdana" charset="0"/>
            </a:endParaRPr>
          </a:p>
        </p:txBody>
      </p:sp>
      <p:pic>
        <p:nvPicPr>
          <p:cNvPr id="5" name="Picture 4" descr="Screen Shot 2016-08-21 at 14.09.3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10" y="762000"/>
            <a:ext cx="6549614" cy="4953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1150659"/>
      </p:ext>
    </p:extLst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l-GR" smtClean="0"/>
              <a:t>CERN / 21 Αυγούστου 2016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B87384-0BC4-FD4B-B49D-BEA521307479}" type="slidenum">
              <a:rPr lang="en-GB" smtClean="0"/>
              <a:pPr/>
              <a:t>18</a:t>
            </a:fld>
            <a:endParaRPr lang="en-GB"/>
          </a:p>
        </p:txBody>
      </p:sp>
      <p:sp>
        <p:nvSpPr>
          <p:cNvPr id="6" name="Rectangle 9"/>
          <p:cNvSpPr>
            <a:spLocks noChangeArrowheads="1"/>
          </p:cNvSpPr>
          <p:nvPr/>
        </p:nvSpPr>
        <p:spPr bwMode="auto">
          <a:xfrm>
            <a:off x="1676400" y="152400"/>
            <a:ext cx="5562600" cy="338554"/>
          </a:xfrm>
          <a:prstGeom prst="rect">
            <a:avLst/>
          </a:prstGeom>
          <a:noFill/>
          <a:ln w="2857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/>
            <a:r>
              <a:rPr lang="el-GR" sz="1600" dirty="0">
                <a:solidFill>
                  <a:schemeClr val="bg1"/>
                </a:solidFill>
                <a:latin typeface="Verdana" charset="0"/>
              </a:rPr>
              <a:t>Ο Μεγάλος Αδρονικός Επιταχυντής </a:t>
            </a:r>
            <a:r>
              <a:rPr lang="en-US" sz="1600" dirty="0">
                <a:solidFill>
                  <a:schemeClr val="bg1"/>
                </a:solidFill>
                <a:latin typeface="Verdana" charset="0"/>
              </a:rPr>
              <a:t>LHC</a:t>
            </a:r>
          </a:p>
        </p:txBody>
      </p:sp>
      <p:pic>
        <p:nvPicPr>
          <p:cNvPr id="7" name="Picture 5" descr="na-2005-032_AC-0503012_0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914400"/>
            <a:ext cx="6554131" cy="4356100"/>
          </a:xfrm>
          <a:prstGeom prst="rect">
            <a:avLst/>
          </a:prstGeom>
          <a:noFill/>
        </p:spPr>
      </p:pic>
      <p:sp>
        <p:nvSpPr>
          <p:cNvPr id="8" name="Text Box 4"/>
          <p:cNvSpPr txBox="1">
            <a:spLocks noChangeArrowheads="1"/>
          </p:cNvSpPr>
          <p:nvPr/>
        </p:nvSpPr>
        <p:spPr bwMode="auto">
          <a:xfrm>
            <a:off x="6781800" y="1939925"/>
            <a:ext cx="2362200" cy="2800766"/>
          </a:xfrm>
          <a:prstGeom prst="rect">
            <a:avLst/>
          </a:prstGeom>
          <a:solidFill>
            <a:srgbClr val="0000FF"/>
          </a:solidFill>
          <a:ln w="2857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l-GR" sz="1600" b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Verdana" charset="0"/>
              </a:rPr>
              <a:t>Το ΠΡΩΤΟ μαγνητικά δίπολο, (Μάρτιος 2006)μήκους 15 μέτρων και βάρους 35 τόνων κατεβαίνει σε </a:t>
            </a:r>
            <a:r>
              <a:rPr lang="el-GR" sz="1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Verdana" charset="0"/>
              </a:rPr>
              <a:t>100 μέτρα βάθος</a:t>
            </a:r>
            <a:r>
              <a:rPr lang="el-GR" sz="1600" b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Verdana" charset="0"/>
              </a:rPr>
              <a:t> για να συναρμολογηθεί στον Μεγάλο Αδρονικό Επιταχυντή </a:t>
            </a:r>
            <a:r>
              <a:rPr lang="en-US" sz="1600" b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Verdana" charset="0"/>
              </a:rPr>
              <a:t>LHC.</a:t>
            </a:r>
            <a:endParaRPr lang="en-US" sz="1600" b="0" dirty="0">
              <a:solidFill>
                <a:schemeClr val="bg1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Verdana" charset="0"/>
            </a:endParaRPr>
          </a:p>
        </p:txBody>
      </p:sp>
      <p:pic>
        <p:nvPicPr>
          <p:cNvPr id="9" name="Picture 10" descr="Magnets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6513" y="0"/>
            <a:ext cx="9180513" cy="6962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Picture 1" descr="5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" y="0"/>
            <a:ext cx="904057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5009287"/>
      </p:ext>
    </p:extLst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l-GR" smtClean="0"/>
              <a:t>CERN / 21 Αυγούστου 2016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B87384-0BC4-FD4B-B49D-BEA521307479}" type="slidenum">
              <a:rPr lang="en-GB" smtClean="0"/>
              <a:pPr/>
              <a:t>19</a:t>
            </a:fld>
            <a:endParaRPr lang="en-GB"/>
          </a:p>
        </p:txBody>
      </p:sp>
      <p:sp>
        <p:nvSpPr>
          <p:cNvPr id="6" name="TextBox 5"/>
          <p:cNvSpPr txBox="1"/>
          <p:nvPr/>
        </p:nvSpPr>
        <p:spPr>
          <a:xfrm>
            <a:off x="0" y="-25400"/>
            <a:ext cx="9067800" cy="584776"/>
          </a:xfrm>
          <a:prstGeom prst="rect">
            <a:avLst/>
          </a:prstGeom>
          <a:solidFill>
            <a:srgbClr val="000000"/>
          </a:solidFill>
        </p:spPr>
        <p:txBody>
          <a:bodyPr wrap="square" rtlCol="0">
            <a:spAutoFit/>
          </a:bodyPr>
          <a:lstStyle/>
          <a:p>
            <a:pPr algn="ctr" eaLnBrk="1" hangingPunct="1"/>
            <a:r>
              <a:rPr lang="en-GB" sz="3200" dirty="0" smtClean="0">
                <a:solidFill>
                  <a:srgbClr val="FFFF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Helvetica"/>
                <a:ea typeface="ＭＳ Ｐゴシック" charset="-128"/>
              </a:rPr>
              <a:t> </a:t>
            </a:r>
            <a:r>
              <a:rPr lang="el-GR" sz="3200" dirty="0" smtClean="0">
                <a:solidFill>
                  <a:srgbClr val="FFFF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Helvetica"/>
                <a:ea typeface="ＭＳ Ｐゴシック" charset="-128"/>
              </a:rPr>
              <a:t>Πείραμα </a:t>
            </a:r>
            <a:r>
              <a:rPr lang="en-US" sz="2800" dirty="0" smtClean="0">
                <a:solidFill>
                  <a:srgbClr val="FFFF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Helvetica"/>
                <a:ea typeface="ＭＳ Ｐゴシック" charset="-128"/>
              </a:rPr>
              <a:t>ATLAS</a:t>
            </a:r>
            <a:r>
              <a:rPr lang="el-GR" sz="2800" dirty="0" smtClean="0">
                <a:solidFill>
                  <a:srgbClr val="FFFF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Helvetica"/>
                <a:ea typeface="ＭＳ Ｐゴシック" charset="-128"/>
              </a:rPr>
              <a:t> – </a:t>
            </a:r>
            <a:r>
              <a:rPr lang="en-US" sz="2400" dirty="0" smtClean="0">
                <a:solidFill>
                  <a:srgbClr val="FFE12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Helvetica"/>
                <a:ea typeface="ＭＳ Ｐゴシック" charset="-128"/>
              </a:rPr>
              <a:t>Large Hadron Collider</a:t>
            </a:r>
            <a:r>
              <a:rPr lang="el-GR" sz="2400" dirty="0" smtClean="0">
                <a:solidFill>
                  <a:srgbClr val="FFE12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Helvetica"/>
                <a:ea typeface="ＭＳ Ｐゴシック" charset="-128"/>
              </a:rPr>
              <a:t> </a:t>
            </a:r>
            <a:endParaRPr lang="en-GB" sz="2400" dirty="0">
              <a:solidFill>
                <a:srgbClr val="FFE120"/>
              </a:solidFill>
              <a:effectLst>
                <a:outerShdw blurRad="38100" dist="38100" dir="2700000">
                  <a:srgbClr val="000000"/>
                </a:outerShdw>
              </a:effectLst>
              <a:latin typeface="Helvetica"/>
              <a:ea typeface="ＭＳ Ｐゴシック" charset="-128"/>
            </a:endParaRPr>
          </a:p>
        </p:txBody>
      </p:sp>
      <p:pic>
        <p:nvPicPr>
          <p:cNvPr id="2" name="Picture 1" descr="6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017" y="609600"/>
            <a:ext cx="8021698" cy="60627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6908350"/>
      </p:ext>
    </p:extLst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l-GR" smtClean="0"/>
              <a:t>CERN / 21 Αυγούστου 2016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B87384-0BC4-FD4B-B49D-BEA521307479}" type="slidenum">
              <a:rPr lang="en-GB" smtClean="0"/>
              <a:pPr/>
              <a:t>2</a:t>
            </a:fld>
            <a:endParaRPr lang="en-GB"/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1600200" y="165100"/>
            <a:ext cx="7010400" cy="533400"/>
          </a:xfrm>
          <a:prstGeom prst="rect">
            <a:avLst/>
          </a:prstGeom>
          <a:ln w="38100">
            <a:solidFill>
              <a:schemeClr val="bg1"/>
            </a:solidFill>
          </a:ln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FFFF66"/>
                </a:solidFill>
                <a:latin typeface="+mj-lt"/>
                <a:ea typeface="ＭＳ Ｐゴシック" charset="0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FFFF66"/>
                </a:solidFill>
                <a:latin typeface="Verdana" pitchFamily="-32" charset="0"/>
                <a:ea typeface="ＭＳ Ｐゴシック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FFFF66"/>
                </a:solidFill>
                <a:latin typeface="Verdana" pitchFamily="-32" charset="0"/>
                <a:ea typeface="ＭＳ Ｐゴシック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FFFF66"/>
                </a:solidFill>
                <a:latin typeface="Verdana" pitchFamily="-32" charset="0"/>
                <a:ea typeface="ＭＳ Ｐゴシック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FFFF66"/>
                </a:solidFill>
                <a:latin typeface="Verdana" pitchFamily="-32" charset="0"/>
                <a:ea typeface="ＭＳ Ｐゴシック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FFFF66"/>
                </a:solidFill>
                <a:latin typeface="Verdana" pitchFamily="-32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FFFF66"/>
                </a:solidFill>
                <a:latin typeface="Verdana" pitchFamily="-32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FFFF66"/>
                </a:solidFill>
                <a:latin typeface="Verdana" pitchFamily="-32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FFFF66"/>
                </a:solidFill>
                <a:latin typeface="Verdana" pitchFamily="-32" charset="0"/>
              </a:defRPr>
            </a:lvl9pPr>
          </a:lstStyle>
          <a:p>
            <a:r>
              <a:rPr lang="el-GR" smtClean="0">
                <a:effectLst>
                  <a:outerShdw blurRad="38100" dist="38100" dir="2700000" algn="tl">
                    <a:srgbClr val="DDDDDD"/>
                  </a:outerShdw>
                </a:effectLst>
              </a:rPr>
              <a:t>Περιεχόμενα της Ομιλίας</a:t>
            </a:r>
            <a:endParaRPr lang="en-US" sz="1800">
              <a:effectLst>
                <a:outerShdw blurRad="38100" dist="38100" dir="2700000" algn="tl">
                  <a:srgbClr val="DDDDDD"/>
                </a:outerShdw>
              </a:effectLst>
            </a:endParaRP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152400" y="1079500"/>
            <a:ext cx="8813800" cy="1358900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bg1"/>
                </a:solidFill>
                <a:latin typeface="+mn-lt"/>
                <a:ea typeface="ＭＳ Ｐゴシック" charset="0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bg1"/>
                </a:solidFill>
                <a:latin typeface="+mn-lt"/>
                <a:ea typeface="ＭＳ Ｐゴシック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bg1"/>
                </a:solidFill>
                <a:latin typeface="+mn-lt"/>
                <a:ea typeface="ＭＳ Ｐゴシック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bg1"/>
                </a:solidFill>
                <a:latin typeface="+mn-lt"/>
                <a:ea typeface="ＭＳ Ｐゴシック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bg1"/>
                </a:solidFill>
                <a:latin typeface="+mn-lt"/>
                <a:ea typeface="ＭＳ Ｐゴシック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bg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bg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bg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bg1"/>
                </a:solidFill>
                <a:latin typeface="+mn-lt"/>
              </a:defRPr>
            </a:lvl9pPr>
          </a:lstStyle>
          <a:p>
            <a:pPr>
              <a:lnSpc>
                <a:spcPct val="90000"/>
              </a:lnSpc>
            </a:pPr>
            <a:r>
              <a:rPr lang="el-GR" sz="2000" dirty="0" smtClean="0"/>
              <a:t>Τ</a:t>
            </a:r>
            <a:r>
              <a:rPr lang="el-GR" sz="1800" dirty="0" smtClean="0"/>
              <a:t>ί είναι το </a:t>
            </a:r>
            <a:r>
              <a:rPr lang="en-US" sz="1800" dirty="0" smtClean="0"/>
              <a:t>CERN </a:t>
            </a:r>
            <a:r>
              <a:rPr lang="el-GR" sz="1800" dirty="0" smtClean="0"/>
              <a:t>και ποιά η αποστολή του</a:t>
            </a:r>
          </a:p>
          <a:p>
            <a:pPr>
              <a:lnSpc>
                <a:spcPct val="90000"/>
              </a:lnSpc>
            </a:pPr>
            <a:r>
              <a:rPr lang="el-GR" sz="2000" dirty="0" smtClean="0"/>
              <a:t>Ο</a:t>
            </a:r>
            <a:r>
              <a:rPr lang="el-GR" sz="1800" dirty="0" smtClean="0"/>
              <a:t>ι διαστάσεις του (μικρο-) κόσμου</a:t>
            </a:r>
          </a:p>
          <a:p>
            <a:pPr>
              <a:lnSpc>
                <a:spcPct val="90000"/>
              </a:lnSpc>
            </a:pPr>
            <a:r>
              <a:rPr lang="el-GR" sz="1800" dirty="0" smtClean="0">
                <a:effectLst>
                  <a:outerShdw blurRad="38100" dist="38100" dir="2700000" algn="tl">
                    <a:srgbClr val="DDDDDD"/>
                  </a:outerShdw>
                </a:effectLst>
              </a:rPr>
              <a:t>Πού βρισκόμαστε σήμερα?</a:t>
            </a:r>
            <a:endParaRPr lang="en-US" sz="1800" dirty="0" smtClean="0">
              <a:effectLst>
                <a:outerShdw blurRad="38100" dist="38100" dir="2700000" algn="tl">
                  <a:srgbClr val="DDDDDD"/>
                </a:outerShdw>
              </a:effectLst>
            </a:endParaRPr>
          </a:p>
          <a:p>
            <a:pPr>
              <a:lnSpc>
                <a:spcPct val="90000"/>
              </a:lnSpc>
            </a:pPr>
            <a:r>
              <a:rPr lang="el-GR" sz="2000" dirty="0" smtClean="0"/>
              <a:t>Γ</a:t>
            </a:r>
            <a:r>
              <a:rPr lang="el-GR" sz="1800" dirty="0" smtClean="0"/>
              <a:t>ιατί συνεχώς πιο μεγάλη ενέργεια στις δέσμες των σωματιδίων?</a:t>
            </a:r>
            <a:endParaRPr lang="en-US" sz="1800" dirty="0" smtClean="0"/>
          </a:p>
          <a:p>
            <a:pPr>
              <a:lnSpc>
                <a:spcPct val="90000"/>
              </a:lnSpc>
            </a:pPr>
            <a:endParaRPr lang="el-GR" sz="1800" dirty="0" smtClean="0"/>
          </a:p>
          <a:p>
            <a:pPr marL="0" indent="0">
              <a:lnSpc>
                <a:spcPct val="90000"/>
              </a:lnSpc>
              <a:buNone/>
            </a:pPr>
            <a:endParaRPr lang="el-GR" sz="1800" dirty="0" smtClean="0"/>
          </a:p>
        </p:txBody>
      </p:sp>
      <p:pic>
        <p:nvPicPr>
          <p:cNvPr id="7" name="Picture 73" descr="gpyrforos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2000" y="76200"/>
            <a:ext cx="685800" cy="685800"/>
          </a:xfrm>
          <a:prstGeom prst="rect">
            <a:avLst/>
          </a:prstGeom>
          <a:solidFill>
            <a:schemeClr val="accent2"/>
          </a:solidFill>
          <a:ln w="28575">
            <a:solidFill>
              <a:srgbClr val="008000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143933" y="2755900"/>
            <a:ext cx="8686800" cy="19205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90000"/>
              </a:lnSpc>
              <a:buFont typeface="Arial" charset="0"/>
              <a:buChar char="•"/>
            </a:pPr>
            <a:r>
              <a:rPr lang="el-GR" sz="2400" dirty="0" smtClean="0"/>
              <a:t>Μ</a:t>
            </a:r>
            <a:r>
              <a:rPr lang="el-GR" dirty="0" smtClean="0"/>
              <a:t>εγάλα αναπάντητα ερωτήματα στη Φυσική - Νέες ιδέες</a:t>
            </a:r>
          </a:p>
          <a:p>
            <a:pPr marL="285750" indent="-285750">
              <a:lnSpc>
                <a:spcPct val="90000"/>
              </a:lnSpc>
              <a:buFont typeface="Arial" charset="0"/>
              <a:buChar char="•"/>
            </a:pPr>
            <a:r>
              <a:rPr lang="el-GR" sz="2400" dirty="0" smtClean="0"/>
              <a:t>Ο</a:t>
            </a:r>
            <a:r>
              <a:rPr lang="el-GR" dirty="0" smtClean="0"/>
              <a:t>ι </a:t>
            </a:r>
            <a:r>
              <a:rPr lang="el-GR" dirty="0"/>
              <a:t>επιταχυντές στο </a:t>
            </a:r>
            <a:r>
              <a:rPr lang="en-US" dirty="0"/>
              <a:t>CERN</a:t>
            </a:r>
            <a:endParaRPr lang="el-GR" dirty="0"/>
          </a:p>
          <a:p>
            <a:pPr marL="285750" indent="-285750">
              <a:lnSpc>
                <a:spcPct val="90000"/>
              </a:lnSpc>
              <a:buFont typeface="Arial" charset="0"/>
              <a:buChar char="•"/>
            </a:pPr>
            <a:r>
              <a:rPr lang="el-GR" sz="2400" dirty="0"/>
              <a:t>Ο</a:t>
            </a:r>
            <a:r>
              <a:rPr lang="el-GR" sz="2800" dirty="0"/>
              <a:t> </a:t>
            </a:r>
            <a:r>
              <a:rPr lang="el-GR" dirty="0"/>
              <a:t>Μεγάλος Αδρονικός Επιταχυντής</a:t>
            </a:r>
            <a:r>
              <a:rPr lang="en-US" dirty="0"/>
              <a:t> LHC</a:t>
            </a:r>
            <a:endParaRPr lang="el-GR" dirty="0"/>
          </a:p>
          <a:p>
            <a:pPr marL="285750" indent="-285750">
              <a:lnSpc>
                <a:spcPct val="90000"/>
              </a:lnSpc>
              <a:buFont typeface="Arial" charset="0"/>
              <a:buChar char="•"/>
            </a:pPr>
            <a:r>
              <a:rPr lang="el-GR" sz="2400" dirty="0" smtClean="0"/>
              <a:t>Τ</a:t>
            </a:r>
            <a:r>
              <a:rPr lang="el-GR" dirty="0" smtClean="0"/>
              <a:t>α </a:t>
            </a:r>
            <a:r>
              <a:rPr lang="el-GR" dirty="0"/>
              <a:t>πειράματα στον επιταχυντή </a:t>
            </a:r>
            <a:r>
              <a:rPr lang="en-US" dirty="0"/>
              <a:t>LHC</a:t>
            </a:r>
            <a:r>
              <a:rPr lang="el-GR" sz="2800" dirty="0"/>
              <a:t> </a:t>
            </a:r>
            <a:endParaRPr lang="en-US" sz="2800" dirty="0"/>
          </a:p>
          <a:p>
            <a:pPr marL="285750" indent="-285750">
              <a:lnSpc>
                <a:spcPct val="90000"/>
              </a:lnSpc>
              <a:buFont typeface="Arial" charset="0"/>
              <a:buChar char="•"/>
            </a:pPr>
            <a:r>
              <a:rPr lang="el-GR" sz="2400" dirty="0"/>
              <a:t>Α</a:t>
            </a:r>
            <a:r>
              <a:rPr lang="el-GR" dirty="0"/>
              <a:t>ποτελέσματα Φυσικής - Το Μποζόνιο </a:t>
            </a:r>
            <a:r>
              <a:rPr lang="en-US" dirty="0" smtClean="0"/>
              <a:t>HIGGS</a:t>
            </a:r>
            <a:endParaRPr lang="el-GR" dirty="0"/>
          </a:p>
        </p:txBody>
      </p:sp>
      <p:sp>
        <p:nvSpPr>
          <p:cNvPr id="9" name="TextBox 8"/>
          <p:cNvSpPr txBox="1"/>
          <p:nvPr/>
        </p:nvSpPr>
        <p:spPr>
          <a:xfrm>
            <a:off x="152400" y="4837502"/>
            <a:ext cx="8458200" cy="9510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endParaRPr lang="el-GR" dirty="0"/>
          </a:p>
          <a:p>
            <a:pPr marL="285750" indent="-285750">
              <a:lnSpc>
                <a:spcPct val="90000"/>
              </a:lnSpc>
              <a:buFont typeface="Arial" charset="0"/>
              <a:buChar char="•"/>
            </a:pPr>
            <a:r>
              <a:rPr lang="fr-FR" sz="2400" dirty="0" err="1" smtClean="0"/>
              <a:t>Σ</a:t>
            </a:r>
            <a:r>
              <a:rPr lang="el-GR" dirty="0"/>
              <a:t>υμπεράσματα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2577815"/>
      </p:ext>
    </p:extLst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l-GR" smtClean="0"/>
              <a:t>CERN / 21 Αυγούστου 2016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B87384-0BC4-FD4B-B49D-BEA521307479}" type="slidenum">
              <a:rPr lang="en-GB" smtClean="0"/>
              <a:pPr/>
              <a:t>20</a:t>
            </a:fld>
            <a:endParaRPr lang="en-GB"/>
          </a:p>
        </p:txBody>
      </p:sp>
      <p:sp>
        <p:nvSpPr>
          <p:cNvPr id="6" name="TextBox 5"/>
          <p:cNvSpPr txBox="1"/>
          <p:nvPr/>
        </p:nvSpPr>
        <p:spPr>
          <a:xfrm>
            <a:off x="0" y="-25400"/>
            <a:ext cx="9067800" cy="584776"/>
          </a:xfrm>
          <a:prstGeom prst="rect">
            <a:avLst/>
          </a:prstGeom>
          <a:solidFill>
            <a:srgbClr val="000000"/>
          </a:solidFill>
        </p:spPr>
        <p:txBody>
          <a:bodyPr wrap="square" rtlCol="0">
            <a:spAutoFit/>
          </a:bodyPr>
          <a:lstStyle/>
          <a:p>
            <a:pPr algn="ctr" eaLnBrk="1" hangingPunct="1"/>
            <a:r>
              <a:rPr lang="en-GB" sz="3200" dirty="0" smtClean="0">
                <a:solidFill>
                  <a:srgbClr val="FFFF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Helvetica"/>
                <a:ea typeface="ＭＳ Ｐゴシック" charset="-128"/>
              </a:rPr>
              <a:t> </a:t>
            </a:r>
            <a:r>
              <a:rPr lang="el-GR" sz="3200" dirty="0" smtClean="0">
                <a:solidFill>
                  <a:srgbClr val="FFFF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Helvetica"/>
                <a:ea typeface="ＭＳ Ｐゴシック" charset="-128"/>
              </a:rPr>
              <a:t>Πείραμα </a:t>
            </a:r>
            <a:r>
              <a:rPr lang="en-US" sz="2800" dirty="0" smtClean="0">
                <a:solidFill>
                  <a:srgbClr val="FFFF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Helvetica"/>
                <a:ea typeface="ＭＳ Ｐゴシック" charset="-128"/>
              </a:rPr>
              <a:t>ATLAS</a:t>
            </a:r>
            <a:r>
              <a:rPr lang="el-GR" sz="2800" dirty="0" smtClean="0">
                <a:solidFill>
                  <a:srgbClr val="FFFF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Helvetica"/>
                <a:ea typeface="ＭＳ Ｐゴシック" charset="-128"/>
              </a:rPr>
              <a:t> – </a:t>
            </a:r>
            <a:r>
              <a:rPr lang="en-US" sz="2400" dirty="0" smtClean="0">
                <a:solidFill>
                  <a:srgbClr val="FFE12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Helvetica"/>
                <a:ea typeface="ＭＳ Ｐゴシック" charset="-128"/>
              </a:rPr>
              <a:t>Large Hadron Collider</a:t>
            </a:r>
            <a:r>
              <a:rPr lang="el-GR" sz="2400" dirty="0" smtClean="0">
                <a:solidFill>
                  <a:srgbClr val="FFE12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Helvetica"/>
                <a:ea typeface="ＭＳ Ｐゴシック" charset="-128"/>
              </a:rPr>
              <a:t> </a:t>
            </a:r>
            <a:endParaRPr lang="en-GB" sz="2400" dirty="0">
              <a:solidFill>
                <a:srgbClr val="FFE120"/>
              </a:solidFill>
              <a:effectLst>
                <a:outerShdw blurRad="38100" dist="38100" dir="2700000">
                  <a:srgbClr val="000000"/>
                </a:outerShdw>
              </a:effectLst>
              <a:latin typeface="Helvetica"/>
              <a:ea typeface="ＭＳ Ｐゴシック" charset="-128"/>
            </a:endParaRP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2209800" y="3124200"/>
            <a:ext cx="4876800" cy="2031325"/>
          </a:xfrm>
          <a:prstGeom prst="rect">
            <a:avLst/>
          </a:prstGeom>
          <a:solidFill>
            <a:srgbClr val="FFC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800" dirty="0">
                <a:solidFill>
                  <a:srgbClr val="000000"/>
                </a:solidFill>
                <a:latin typeface="Comic Sans MS" charset="0"/>
              </a:rPr>
              <a:t>~ 3000 </a:t>
            </a:r>
            <a:r>
              <a:rPr lang="el-GR" sz="1800" dirty="0">
                <a:solidFill>
                  <a:srgbClr val="000000"/>
                </a:solidFill>
                <a:latin typeface="Comic Sans MS" charset="0"/>
              </a:rPr>
              <a:t>επιστήμονες</a:t>
            </a:r>
            <a:r>
              <a:rPr lang="en-US" sz="1800" dirty="0">
                <a:solidFill>
                  <a:srgbClr val="000000"/>
                </a:solidFill>
                <a:latin typeface="Comic Sans MS" charset="0"/>
              </a:rPr>
              <a:t> (~1000 </a:t>
            </a:r>
            <a:r>
              <a:rPr lang="el-GR" sz="1800" dirty="0">
                <a:solidFill>
                  <a:srgbClr val="000000"/>
                </a:solidFill>
                <a:latin typeface="Comic Sans MS" charset="0"/>
              </a:rPr>
              <a:t>φοιτητές</a:t>
            </a:r>
            <a:r>
              <a:rPr lang="en-US" sz="1800" dirty="0">
                <a:solidFill>
                  <a:srgbClr val="000000"/>
                </a:solidFill>
                <a:latin typeface="Comic Sans MS" charset="0"/>
              </a:rPr>
              <a:t>)</a:t>
            </a:r>
            <a:r>
              <a:rPr lang="en-US" sz="1800" dirty="0" smtClean="0">
                <a:solidFill>
                  <a:srgbClr val="000000"/>
                </a:solidFill>
                <a:latin typeface="Comic Sans MS" charset="0"/>
              </a:rPr>
              <a:t>,</a:t>
            </a:r>
            <a:endParaRPr lang="el-GR" sz="1800" dirty="0" smtClean="0">
              <a:solidFill>
                <a:srgbClr val="000000"/>
              </a:solidFill>
              <a:latin typeface="Comic Sans MS" charset="0"/>
            </a:endParaRPr>
          </a:p>
          <a:p>
            <a:r>
              <a:rPr lang="el-GR" sz="1800" dirty="0">
                <a:solidFill>
                  <a:srgbClr val="000000"/>
                </a:solidFill>
                <a:latin typeface="Comic Sans MS" charset="0"/>
              </a:rPr>
              <a:t> </a:t>
            </a:r>
            <a:r>
              <a:rPr lang="el-GR" sz="1800" dirty="0" smtClean="0">
                <a:solidFill>
                  <a:srgbClr val="000000"/>
                </a:solidFill>
                <a:latin typeface="Comic Sans MS" charset="0"/>
              </a:rPr>
              <a:t>  </a:t>
            </a:r>
            <a:r>
              <a:rPr lang="en-US" sz="1800" dirty="0" smtClean="0">
                <a:solidFill>
                  <a:srgbClr val="000000"/>
                </a:solidFill>
                <a:latin typeface="Comic Sans MS" charset="0"/>
              </a:rPr>
              <a:t>17</a:t>
            </a:r>
            <a:r>
              <a:rPr lang="el-GR" sz="1800" dirty="0" smtClean="0">
                <a:solidFill>
                  <a:srgbClr val="000000"/>
                </a:solidFill>
                <a:latin typeface="Comic Sans MS" charset="0"/>
              </a:rPr>
              <a:t>4 Ινστιτούτα</a:t>
            </a:r>
            <a:r>
              <a:rPr lang="en-US" sz="1800" dirty="0" smtClean="0">
                <a:solidFill>
                  <a:srgbClr val="000000"/>
                </a:solidFill>
                <a:latin typeface="Comic Sans MS" charset="0"/>
              </a:rPr>
              <a:t>,</a:t>
            </a:r>
          </a:p>
          <a:p>
            <a:r>
              <a:rPr lang="el-GR" sz="1800" dirty="0" smtClean="0">
                <a:solidFill>
                  <a:srgbClr val="000000"/>
                </a:solidFill>
                <a:latin typeface="Comic Sans MS" charset="0"/>
              </a:rPr>
              <a:t>   </a:t>
            </a:r>
            <a:r>
              <a:rPr lang="en-US" sz="1800" dirty="0" smtClean="0">
                <a:solidFill>
                  <a:srgbClr val="000000"/>
                </a:solidFill>
                <a:latin typeface="Comic Sans MS" charset="0"/>
              </a:rPr>
              <a:t>3</a:t>
            </a:r>
            <a:r>
              <a:rPr lang="el-GR" sz="1800" dirty="0" smtClean="0">
                <a:solidFill>
                  <a:srgbClr val="000000"/>
                </a:solidFill>
                <a:latin typeface="Comic Sans MS" charset="0"/>
              </a:rPr>
              <a:t>8</a:t>
            </a:r>
            <a:r>
              <a:rPr lang="en-US" sz="1800" dirty="0" smtClean="0">
                <a:solidFill>
                  <a:srgbClr val="000000"/>
                </a:solidFill>
                <a:latin typeface="Comic Sans MS" charset="0"/>
              </a:rPr>
              <a:t> </a:t>
            </a:r>
            <a:r>
              <a:rPr lang="el-GR" sz="1800" dirty="0" smtClean="0">
                <a:solidFill>
                  <a:srgbClr val="000000"/>
                </a:solidFill>
                <a:latin typeface="Comic Sans MS" charset="0"/>
              </a:rPr>
              <a:t>χώρες</a:t>
            </a:r>
          </a:p>
          <a:p>
            <a:endParaRPr lang="el-GR" sz="1800" dirty="0">
              <a:solidFill>
                <a:srgbClr val="000000"/>
              </a:solidFill>
              <a:latin typeface="Comic Sans MS" charset="0"/>
            </a:endParaRPr>
          </a:p>
          <a:p>
            <a:r>
              <a:rPr lang="el-GR" sz="1800" dirty="0" smtClean="0">
                <a:solidFill>
                  <a:srgbClr val="000000"/>
                </a:solidFill>
                <a:latin typeface="Comic Sans MS" charset="0"/>
              </a:rPr>
              <a:t>Εθνικό Μετσόβιο Πολυτεχνείο (ΕΜΠ)</a:t>
            </a:r>
          </a:p>
          <a:p>
            <a:r>
              <a:rPr lang="el-GR" sz="1800" dirty="0" smtClean="0">
                <a:solidFill>
                  <a:srgbClr val="000000"/>
                </a:solidFill>
                <a:latin typeface="Comic Sans MS" charset="0"/>
              </a:rPr>
              <a:t>Καποδιστριακό Παν/μιο Αθηνών (ΕΚΠΑ)</a:t>
            </a:r>
          </a:p>
          <a:p>
            <a:r>
              <a:rPr lang="el-GR" sz="1800" dirty="0" smtClean="0">
                <a:solidFill>
                  <a:srgbClr val="000000"/>
                </a:solidFill>
                <a:latin typeface="Comic Sans MS" charset="0"/>
              </a:rPr>
              <a:t>Αριστοτέλειο </a:t>
            </a:r>
            <a:r>
              <a:rPr lang="el-GR" sz="1800" dirty="0">
                <a:solidFill>
                  <a:srgbClr val="000000"/>
                </a:solidFill>
                <a:latin typeface="Comic Sans MS" charset="0"/>
              </a:rPr>
              <a:t>Παν/μιο </a:t>
            </a:r>
            <a:r>
              <a:rPr lang="el-GR" sz="1800" dirty="0" smtClean="0">
                <a:solidFill>
                  <a:srgbClr val="000000"/>
                </a:solidFill>
                <a:latin typeface="Comic Sans MS" charset="0"/>
              </a:rPr>
              <a:t>Θεσσαλονίκης (ΑΠΘ)</a:t>
            </a:r>
            <a:endParaRPr lang="el-GR" sz="1800" dirty="0">
              <a:solidFill>
                <a:srgbClr val="000000"/>
              </a:solidFill>
              <a:latin typeface="Comic Sans MS" charset="0"/>
            </a:endParaRPr>
          </a:p>
        </p:txBody>
      </p:sp>
      <p:pic>
        <p:nvPicPr>
          <p:cNvPr id="2" name="Picture 1" descr="Screen Shot 2016-08-21 at 14.12.0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85800"/>
            <a:ext cx="9144000" cy="60269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5345702"/>
      </p:ext>
    </p:extLst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0" y="0"/>
            <a:ext cx="9144000" cy="523220"/>
          </a:xfrm>
          <a:prstGeom prst="rect">
            <a:avLst/>
          </a:prstGeom>
          <a:solidFill>
            <a:srgbClr val="000000"/>
          </a:solidFill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>
              <a:defRPr/>
            </a:pPr>
            <a:r>
              <a:rPr lang="el-GR" sz="2800" dirty="0" smtClean="0">
                <a:solidFill>
                  <a:srgbClr val="FFFF00"/>
                </a:solidFill>
                <a:cs typeface="Arial" charset="0"/>
              </a:rPr>
              <a:t>Υποψήφιο Γεγονός Μποζόνιο </a:t>
            </a:r>
            <a:r>
              <a:rPr lang="en-US" sz="2800" dirty="0" smtClean="0">
                <a:solidFill>
                  <a:srgbClr val="FFFF00"/>
                </a:solidFill>
                <a:cs typeface="Arial" charset="0"/>
              </a:rPr>
              <a:t>Higgs</a:t>
            </a:r>
            <a:endParaRPr lang="en-US" sz="2000" dirty="0" smtClean="0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  <a:cs typeface="Arial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l-GR" smtClean="0"/>
              <a:t>CERN / 21 Αυγούστου 2016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B87384-0BC4-FD4B-B49D-BEA521307479}" type="slidenum">
              <a:rPr lang="en-GB" smtClean="0"/>
              <a:pPr/>
              <a:t>21</a:t>
            </a:fld>
            <a:endParaRPr lang="en-GB"/>
          </a:p>
        </p:txBody>
      </p:sp>
      <p:pic>
        <p:nvPicPr>
          <p:cNvPr id="3" name="Picture 2" descr="7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36171"/>
            <a:ext cx="9144000" cy="59218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2703608"/>
      </p:ext>
    </p:extLst>
  </p:cSld>
  <p:clrMapOvr>
    <a:masterClrMapping/>
  </p:clrMapOvr>
  <p:transition xmlns:p14="http://schemas.microsoft.com/office/powerpoint/2010/main" spd="med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458200" cy="609600"/>
          </a:xfrm>
          <a:solidFill>
            <a:srgbClr val="000000"/>
          </a:solidFill>
        </p:spPr>
        <p:txBody>
          <a:bodyPr>
            <a:normAutofit/>
          </a:bodyPr>
          <a:lstStyle/>
          <a:p>
            <a:pPr>
              <a:defRPr/>
            </a:pPr>
            <a:r>
              <a:rPr lang="el-GR" sz="3200" dirty="0" smtClean="0">
                <a:solidFill>
                  <a:srgbClr val="FFFF00"/>
                </a:solidFill>
                <a:ea typeface="+mj-ea"/>
                <a:cs typeface="+mj-cs"/>
              </a:rPr>
              <a:t>Αναζήτηση του Μποζονίου </a:t>
            </a:r>
            <a:r>
              <a:rPr lang="en-US" sz="3200" dirty="0" smtClean="0">
                <a:solidFill>
                  <a:srgbClr val="FFFF00"/>
                </a:solidFill>
                <a:ea typeface="+mj-ea"/>
                <a:cs typeface="+mj-cs"/>
              </a:rPr>
              <a:t>Higgs</a:t>
            </a:r>
            <a:endParaRPr lang="en-US" sz="3200" dirty="0">
              <a:solidFill>
                <a:srgbClr val="FFFF00"/>
              </a:solidFill>
              <a:ea typeface="+mj-ea"/>
              <a:cs typeface="+mj-cs"/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33867" y="533400"/>
            <a:ext cx="5300133" cy="3429000"/>
          </a:xfrm>
        </p:spPr>
        <p:txBody>
          <a:bodyPr/>
          <a:lstStyle/>
          <a:p>
            <a:pPr marL="136525" indent="0">
              <a:buNone/>
            </a:pPr>
            <a:endParaRPr lang="en-US" sz="2400" dirty="0" smtClean="0">
              <a:latin typeface="Helvetica"/>
              <a:cs typeface="Helvetica"/>
            </a:endParaRPr>
          </a:p>
          <a:p>
            <a:pPr marL="136525" indent="0">
              <a:buNone/>
            </a:pPr>
            <a:r>
              <a:rPr lang="en-US" sz="2400" dirty="0" smtClean="0">
                <a:latin typeface="Helvetica"/>
                <a:cs typeface="Helvetica"/>
              </a:rPr>
              <a:t>-</a:t>
            </a:r>
            <a:r>
              <a:rPr lang="el-GR" sz="2000" dirty="0" smtClean="0">
                <a:latin typeface="Helvetica"/>
                <a:cs typeface="Helvetica"/>
              </a:rPr>
              <a:t>Ανακατασκευή της αναλλοίωτης μάζας του μποζονίου </a:t>
            </a:r>
            <a:r>
              <a:rPr lang="en-US" sz="2000" dirty="0" smtClean="0">
                <a:latin typeface="Helvetica"/>
                <a:cs typeface="Helvetica"/>
              </a:rPr>
              <a:t>Higgs</a:t>
            </a:r>
            <a:endParaRPr lang="el-GR" sz="2000" dirty="0">
              <a:latin typeface="Helvetica"/>
              <a:cs typeface="Helvetica"/>
            </a:endParaRPr>
          </a:p>
          <a:p>
            <a:pPr marL="136525" indent="0">
              <a:buNone/>
            </a:pPr>
            <a:r>
              <a:rPr lang="en-US" sz="2000" dirty="0" smtClean="0">
                <a:latin typeface="Helvetica"/>
                <a:cs typeface="Helvetica"/>
              </a:rPr>
              <a:t>-</a:t>
            </a:r>
            <a:r>
              <a:rPr lang="el-GR" sz="2000" dirty="0" smtClean="0">
                <a:latin typeface="Helvetica"/>
                <a:cs typeface="Helvetica"/>
              </a:rPr>
              <a:t>Αναζήτηση κορυφών πάνω από το υπόβαθρο άλλων αντιδράσεων: 1, 2, 3</a:t>
            </a:r>
          </a:p>
          <a:p>
            <a:pPr marL="136525" indent="0">
              <a:buNone/>
            </a:pPr>
            <a:r>
              <a:rPr lang="en-US" sz="2000" dirty="0">
                <a:latin typeface="Helvetica"/>
                <a:cs typeface="Helvetica"/>
              </a:rPr>
              <a:t>-</a:t>
            </a:r>
            <a:r>
              <a:rPr lang="el-GR" sz="2000" dirty="0" smtClean="0">
                <a:latin typeface="Helvetica"/>
                <a:cs typeface="Helvetica"/>
              </a:rPr>
              <a:t>Στατιστική ανάλυση  για την ανεύρεση της σπουδαιότητας της εξέχουσας: 3 κορυφής</a:t>
            </a:r>
          </a:p>
          <a:p>
            <a:pPr marL="136525" indent="0">
              <a:buNone/>
            </a:pPr>
            <a:r>
              <a:rPr lang="en-US" sz="2000" dirty="0">
                <a:latin typeface="Helvetica"/>
                <a:cs typeface="Helvetica"/>
              </a:rPr>
              <a:t>-</a:t>
            </a:r>
            <a:r>
              <a:rPr lang="el-GR" sz="2000" b="1" dirty="0" smtClean="0">
                <a:latin typeface="Helvetica"/>
                <a:cs typeface="Helvetica"/>
              </a:rPr>
              <a:t>Μάζα </a:t>
            </a:r>
            <a:r>
              <a:rPr lang="en-US" sz="2000" b="1" dirty="0" smtClean="0">
                <a:latin typeface="Helvetica"/>
                <a:cs typeface="Helvetica"/>
              </a:rPr>
              <a:t>Higgs = 125.5 ± 0.4 </a:t>
            </a:r>
            <a:r>
              <a:rPr lang="en-US" sz="2000" b="1" dirty="0" err="1" smtClean="0">
                <a:latin typeface="Helvetica"/>
                <a:cs typeface="Helvetica"/>
              </a:rPr>
              <a:t>GeV</a:t>
            </a:r>
            <a:endParaRPr lang="en-US" sz="2000" b="1" dirty="0">
              <a:latin typeface="Helvetica"/>
              <a:cs typeface="Helvetica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l-GR" smtClean="0"/>
              <a:t>CERN / 21 Αυγούστου 2016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D8EB73-19CF-CC44-9CE7-FEAFB1258ECE}" type="slidenum">
              <a:rPr lang="en-GB" smtClean="0"/>
              <a:pPr/>
              <a:t>22</a:t>
            </a:fld>
            <a:endParaRPr lang="en-GB"/>
          </a:p>
        </p:txBody>
      </p:sp>
      <p:sp>
        <p:nvSpPr>
          <p:cNvPr id="11" name="Up Arrow 10"/>
          <p:cNvSpPr/>
          <p:nvPr/>
        </p:nvSpPr>
        <p:spPr bwMode="auto">
          <a:xfrm>
            <a:off x="6705600" y="3505200"/>
            <a:ext cx="381000" cy="381000"/>
          </a:xfrm>
          <a:prstGeom prst="upArrow">
            <a:avLst/>
          </a:prstGeom>
          <a:solidFill>
            <a:srgbClr val="008000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Verdana" pitchFamily="-32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001000" y="1600200"/>
            <a:ext cx="304800" cy="3810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B050"/>
                </a:solidFill>
              </a:rPr>
              <a:t>1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353300" y="2362200"/>
            <a:ext cx="304800" cy="3810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B050"/>
                </a:solidFill>
              </a:rPr>
              <a:t>2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730999" y="2362200"/>
            <a:ext cx="304800" cy="3810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B050"/>
                </a:solidFill>
              </a:rPr>
              <a:t>3</a:t>
            </a:r>
            <a:endParaRPr lang="en-US" dirty="0">
              <a:solidFill>
                <a:srgbClr val="00B050"/>
              </a:solidFill>
            </a:endParaRPr>
          </a:p>
        </p:txBody>
      </p:sp>
      <p:pic>
        <p:nvPicPr>
          <p:cNvPr id="2" name="Picture 1" descr="8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37469" y="609599"/>
            <a:ext cx="3882999" cy="6235565"/>
          </a:xfrm>
          <a:prstGeom prst="rect">
            <a:avLst/>
          </a:prstGeom>
        </p:spPr>
      </p:pic>
      <p:pic>
        <p:nvPicPr>
          <p:cNvPr id="14" name="Picture 13" descr="9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2191" y="3886200"/>
            <a:ext cx="3714346" cy="29415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9224962"/>
      </p:ext>
    </p:extLst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0" y="3733800"/>
            <a:ext cx="9144000" cy="3170099"/>
          </a:xfrm>
          <a:prstGeom prst="rect">
            <a:avLst/>
          </a:prstGeom>
          <a:noFill/>
          <a:ln w="28575" cmpd="sng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en-US" sz="2000" dirty="0" smtClean="0"/>
              <a:t>T</a:t>
            </a:r>
            <a:r>
              <a:rPr lang="el-GR" sz="2000" dirty="0" smtClean="0"/>
              <a:t>ο βραβείο</a:t>
            </a:r>
            <a:r>
              <a:rPr lang="en-US" sz="2000" dirty="0" smtClean="0"/>
              <a:t> Nobel</a:t>
            </a:r>
            <a:r>
              <a:rPr lang="el-GR" sz="2000" dirty="0" smtClean="0"/>
              <a:t> Φυσικής του</a:t>
            </a:r>
            <a:r>
              <a:rPr lang="en-US" sz="2000" dirty="0" smtClean="0"/>
              <a:t> 2013 </a:t>
            </a:r>
            <a:r>
              <a:rPr lang="el-GR" sz="2000" dirty="0" smtClean="0"/>
              <a:t>απονέμεται</a:t>
            </a:r>
            <a:r>
              <a:rPr lang="en-US" sz="2000" dirty="0" smtClean="0"/>
              <a:t> </a:t>
            </a:r>
            <a:r>
              <a:rPr lang="el-GR" sz="2000" dirty="0" smtClean="0"/>
              <a:t>από κοινού</a:t>
            </a:r>
            <a:r>
              <a:rPr lang="en-US" sz="2000" dirty="0" smtClean="0"/>
              <a:t> </a:t>
            </a:r>
            <a:r>
              <a:rPr lang="el-GR" sz="2000" dirty="0" smtClean="0"/>
              <a:t>στους</a:t>
            </a:r>
            <a:r>
              <a:rPr lang="en-US" sz="2000" dirty="0" smtClean="0"/>
              <a:t> </a:t>
            </a:r>
            <a:r>
              <a:rPr lang="en-US" sz="2000" dirty="0" smtClean="0">
                <a:solidFill>
                  <a:srgbClr val="FF0000"/>
                </a:solidFill>
              </a:rPr>
              <a:t>François Englert </a:t>
            </a:r>
            <a:r>
              <a:rPr lang="el-GR" sz="2000" dirty="0" smtClean="0"/>
              <a:t>και</a:t>
            </a:r>
            <a:r>
              <a:rPr lang="en-US" sz="2000" dirty="0" smtClean="0"/>
              <a:t> </a:t>
            </a:r>
            <a:r>
              <a:rPr lang="en-US" sz="2000" dirty="0" smtClean="0">
                <a:solidFill>
                  <a:srgbClr val="FF0000"/>
                </a:solidFill>
              </a:rPr>
              <a:t>Peter W. Higgs</a:t>
            </a:r>
          </a:p>
          <a:p>
            <a:pPr algn="just"/>
            <a:r>
              <a:rPr lang="el-GR" sz="2000" i="1" dirty="0" smtClean="0"/>
              <a:t>«για την θεωρητική ανακάλυψη του</a:t>
            </a:r>
            <a:r>
              <a:rPr lang="en-US" sz="2000" i="1" dirty="0" smtClean="0"/>
              <a:t> </a:t>
            </a:r>
            <a:r>
              <a:rPr lang="el-GR" sz="2000" i="1" dirty="0" smtClean="0"/>
              <a:t>μηχανισμού που</a:t>
            </a:r>
            <a:r>
              <a:rPr lang="en-US" sz="2000" i="1" dirty="0" smtClean="0"/>
              <a:t> </a:t>
            </a:r>
            <a:r>
              <a:rPr lang="el-GR" sz="2000" i="1" dirty="0" smtClean="0"/>
              <a:t>συνεισφέρει</a:t>
            </a:r>
            <a:r>
              <a:rPr lang="en-US" sz="2000" i="1" dirty="0" smtClean="0"/>
              <a:t> </a:t>
            </a:r>
            <a:r>
              <a:rPr lang="el-GR" sz="2000" i="1" dirty="0" smtClean="0"/>
              <a:t>για την κατανόηση</a:t>
            </a:r>
            <a:r>
              <a:rPr lang="en-US" sz="2000" i="1" dirty="0" smtClean="0"/>
              <a:t> </a:t>
            </a:r>
            <a:r>
              <a:rPr lang="el-GR" sz="2000" i="1" dirty="0" smtClean="0"/>
              <a:t>της προέλευσης της μάζας</a:t>
            </a:r>
            <a:r>
              <a:rPr lang="en-US" sz="2000" i="1" dirty="0" smtClean="0"/>
              <a:t> </a:t>
            </a:r>
            <a:r>
              <a:rPr lang="el-GR" sz="2000" i="1" dirty="0" smtClean="0"/>
              <a:t>των υποατομικών</a:t>
            </a:r>
            <a:r>
              <a:rPr lang="en-US" sz="2000" i="1" dirty="0" smtClean="0"/>
              <a:t> </a:t>
            </a:r>
            <a:r>
              <a:rPr lang="el-GR" sz="2000" i="1" dirty="0" smtClean="0"/>
              <a:t>σωματιδίων</a:t>
            </a:r>
            <a:r>
              <a:rPr lang="en-US" sz="2000" i="1" dirty="0" smtClean="0"/>
              <a:t>, </a:t>
            </a:r>
            <a:r>
              <a:rPr lang="el-GR" sz="2000" i="1" dirty="0" smtClean="0"/>
              <a:t>και ο οποίος επαληθεύτηκε πρόσφατα</a:t>
            </a:r>
            <a:r>
              <a:rPr lang="en-US" sz="2000" i="1" dirty="0" smtClean="0"/>
              <a:t> </a:t>
            </a:r>
            <a:r>
              <a:rPr lang="el-GR" sz="2000" i="1" dirty="0" smtClean="0"/>
              <a:t>με την ανακάλυψη</a:t>
            </a:r>
            <a:r>
              <a:rPr lang="en-US" sz="2000" i="1" dirty="0" smtClean="0"/>
              <a:t> </a:t>
            </a:r>
            <a:r>
              <a:rPr lang="el-GR" sz="2000" i="1" dirty="0" smtClean="0">
                <a:solidFill>
                  <a:srgbClr val="FF0000"/>
                </a:solidFill>
              </a:rPr>
              <a:t>παραγόμενου θεμελιώδους σωματιδίου</a:t>
            </a:r>
            <a:r>
              <a:rPr lang="en-US" sz="2000" i="1" dirty="0" smtClean="0"/>
              <a:t>, </a:t>
            </a:r>
            <a:r>
              <a:rPr lang="el-GR" sz="2000" i="1" dirty="0" smtClean="0"/>
              <a:t>στα πειράματα</a:t>
            </a:r>
            <a:r>
              <a:rPr lang="en-US" sz="2000" i="1" dirty="0" smtClean="0"/>
              <a:t> </a:t>
            </a:r>
            <a:r>
              <a:rPr lang="en-US" sz="2000" i="1" dirty="0" smtClean="0">
                <a:solidFill>
                  <a:srgbClr val="FF0000"/>
                </a:solidFill>
              </a:rPr>
              <a:t>ATLAS</a:t>
            </a:r>
            <a:r>
              <a:rPr lang="en-US" sz="2000" i="1" dirty="0" smtClean="0"/>
              <a:t> </a:t>
            </a:r>
            <a:r>
              <a:rPr lang="el-GR" sz="2000" i="1" dirty="0" smtClean="0"/>
              <a:t>και</a:t>
            </a:r>
            <a:r>
              <a:rPr lang="en-US" sz="2000" i="1" dirty="0" smtClean="0"/>
              <a:t> </a:t>
            </a:r>
            <a:r>
              <a:rPr lang="en-US" sz="2000" i="1" dirty="0" smtClean="0">
                <a:solidFill>
                  <a:srgbClr val="FF0000"/>
                </a:solidFill>
              </a:rPr>
              <a:t>CMS</a:t>
            </a:r>
            <a:r>
              <a:rPr lang="en-US" sz="2000" i="1" dirty="0" smtClean="0"/>
              <a:t> </a:t>
            </a:r>
            <a:r>
              <a:rPr lang="el-GR" sz="2000" i="1" dirty="0" smtClean="0"/>
              <a:t>στον Μεγάλο </a:t>
            </a:r>
            <a:r>
              <a:rPr lang="el-GR" sz="2000" i="1" dirty="0" err="1" smtClean="0"/>
              <a:t>Αδρονικό</a:t>
            </a:r>
            <a:r>
              <a:rPr lang="el-GR" sz="2000" i="1" dirty="0" smtClean="0"/>
              <a:t> Επιταχυντή του</a:t>
            </a:r>
            <a:r>
              <a:rPr lang="en-US" sz="2000" i="1" dirty="0" smtClean="0"/>
              <a:t> </a:t>
            </a:r>
            <a:r>
              <a:rPr lang="en-US" sz="2000" i="1" dirty="0" smtClean="0">
                <a:solidFill>
                  <a:srgbClr val="FF0000"/>
                </a:solidFill>
              </a:rPr>
              <a:t>CERN</a:t>
            </a:r>
            <a:r>
              <a:rPr lang="el-GR" sz="2000" i="1" dirty="0" smtClean="0">
                <a:solidFill>
                  <a:srgbClr val="FF0000"/>
                </a:solidFill>
              </a:rPr>
              <a:t>»</a:t>
            </a:r>
            <a:endParaRPr lang="en-US" sz="2000" i="1" dirty="0" smtClean="0"/>
          </a:p>
          <a:p>
            <a:pPr algn="just"/>
            <a:endParaRPr lang="en-US" sz="2000" i="1" dirty="0"/>
          </a:p>
          <a:p>
            <a:pPr algn="r"/>
            <a:r>
              <a:rPr lang="en-US" sz="2000" i="1" dirty="0" smtClean="0"/>
              <a:t>The Royal Swedish Academy</a:t>
            </a:r>
            <a:endParaRPr lang="en-US" sz="200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l-GR" smtClean="0"/>
              <a:t>CERN / 21 Αυγούστου 2016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D8EB73-19CF-CC44-9CE7-FEAFB1258ECE}" type="slidenum">
              <a:rPr lang="en-GB" smtClean="0"/>
              <a:pPr/>
              <a:t>23</a:t>
            </a:fld>
            <a:endParaRPr lang="en-GB"/>
          </a:p>
        </p:txBody>
      </p:sp>
      <p:pic>
        <p:nvPicPr>
          <p:cNvPr id="2" name="Picture 1" descr="Screen Shot 2016-08-21 at 14.15.19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53"/>
            <a:ext cx="9144000" cy="34042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9711230"/>
      </p:ext>
    </p:extLst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1" name="Rectangle 1027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152400"/>
            <a:ext cx="8839200" cy="685800"/>
          </a:xfrm>
          <a:solidFill>
            <a:schemeClr val="tx2"/>
          </a:solidFill>
          <a:effectLst>
            <a:outerShdw dist="38099" dir="2700000" algn="ctr" rotWithShape="0">
              <a:schemeClr val="tx1">
                <a:alpha val="74997"/>
              </a:schemeClr>
            </a:outerShdw>
          </a:effectLst>
        </p:spPr>
        <p:txBody>
          <a:bodyPr/>
          <a:lstStyle/>
          <a:p>
            <a:pPr eaLnBrk="1" hangingPunct="1"/>
            <a:r>
              <a:rPr lang="el-GR" dirty="0" smtClean="0">
                <a:solidFill>
                  <a:srgbClr val="FFE12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Verdana" charset="0"/>
              </a:rPr>
              <a:t>Η Αποστολή του</a:t>
            </a:r>
            <a:r>
              <a:rPr lang="en-GB" dirty="0" smtClean="0">
                <a:solidFill>
                  <a:srgbClr val="FFE12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Verdana" charset="0"/>
              </a:rPr>
              <a:t> </a:t>
            </a:r>
            <a:r>
              <a:rPr lang="en-GB" dirty="0">
                <a:solidFill>
                  <a:srgbClr val="FFE12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Verdana" charset="0"/>
              </a:rPr>
              <a:t>CERN</a:t>
            </a:r>
          </a:p>
        </p:txBody>
      </p:sp>
      <p:sp>
        <p:nvSpPr>
          <p:cNvPr id="37892" name="Rectangle 1028"/>
          <p:cNvSpPr>
            <a:spLocks noGrp="1" noChangeArrowheads="1"/>
          </p:cNvSpPr>
          <p:nvPr>
            <p:ph type="body" idx="4294967295"/>
          </p:nvPr>
        </p:nvSpPr>
        <p:spPr>
          <a:xfrm>
            <a:off x="228600" y="1600200"/>
            <a:ext cx="8382000" cy="4592638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" charset="0"/>
              <a:buChar char="q"/>
            </a:pPr>
            <a:r>
              <a:rPr lang="el-GR" sz="2000" dirty="0" smtClean="0">
                <a:solidFill>
                  <a:srgbClr val="FCF933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Verdana" charset="0"/>
                <a:cs typeface="ＭＳ Ｐゴシック" charset="0"/>
              </a:rPr>
              <a:t>Προωθεί</a:t>
            </a:r>
            <a:r>
              <a:rPr lang="en-GB" sz="20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Verdana" charset="0"/>
                <a:cs typeface="ＭＳ Ｐゴシック" charset="0"/>
              </a:rPr>
              <a:t> </a:t>
            </a:r>
            <a:r>
              <a:rPr lang="el-GR" sz="2000" dirty="0" smtClean="0">
                <a:solidFill>
                  <a:srgbClr val="FFFFFF"/>
                </a:solidFill>
                <a:latin typeface="Verdana" charset="0"/>
                <a:cs typeface="ＭＳ Ｐゴシック" charset="0"/>
              </a:rPr>
              <a:t>το μέτωπο της ΓΝΩΣΗΣ</a:t>
            </a:r>
            <a:endParaRPr lang="en-GB" sz="2000" dirty="0">
              <a:solidFill>
                <a:srgbClr val="FFFFFF"/>
              </a:solidFill>
              <a:latin typeface="Verdana" charset="0"/>
              <a:cs typeface="ＭＳ Ｐゴシック" charset="0"/>
            </a:endParaRPr>
          </a:p>
          <a:p>
            <a:pPr eaLnBrk="1" hangingPunct="1">
              <a:lnSpc>
                <a:spcPct val="90000"/>
              </a:lnSpc>
              <a:buFont typeface="Wingdings" charset="0"/>
              <a:buNone/>
            </a:pPr>
            <a:r>
              <a:rPr lang="en-GB" sz="2000" dirty="0">
                <a:solidFill>
                  <a:srgbClr val="FFFFFF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Verdana" charset="0"/>
                <a:cs typeface="ＭＳ Ｐゴシック" charset="0"/>
              </a:rPr>
              <a:t>	</a:t>
            </a:r>
            <a:r>
              <a:rPr lang="el-GR" sz="2000" dirty="0" smtClean="0">
                <a:solidFill>
                  <a:srgbClr val="FFFFFF"/>
                </a:solidFill>
                <a:latin typeface="Verdana" charset="0"/>
                <a:cs typeface="ＭＳ Ｐゴシック" charset="0"/>
              </a:rPr>
              <a:t>π</a:t>
            </a:r>
            <a:r>
              <a:rPr lang="en-GB" sz="2000" dirty="0" smtClean="0">
                <a:solidFill>
                  <a:srgbClr val="FFFFFF"/>
                </a:solidFill>
                <a:latin typeface="Verdana" charset="0"/>
                <a:cs typeface="ＭＳ Ｐゴシック" charset="0"/>
              </a:rPr>
              <a:t>.</a:t>
            </a:r>
            <a:r>
              <a:rPr lang="el-GR" sz="2000" dirty="0" smtClean="0">
                <a:solidFill>
                  <a:srgbClr val="FFFFFF"/>
                </a:solidFill>
                <a:latin typeface="Verdana" charset="0"/>
                <a:cs typeface="ＭＳ Ｐゴシック" charset="0"/>
              </a:rPr>
              <a:t>χ</a:t>
            </a:r>
            <a:r>
              <a:rPr lang="en-GB" sz="2000" dirty="0" smtClean="0">
                <a:solidFill>
                  <a:srgbClr val="FFFFFF"/>
                </a:solidFill>
                <a:latin typeface="Verdana" charset="0"/>
                <a:cs typeface="ＭＳ Ｐゴシック" charset="0"/>
              </a:rPr>
              <a:t>. </a:t>
            </a:r>
            <a:r>
              <a:rPr lang="el-GR" sz="2000" dirty="0" smtClean="0">
                <a:solidFill>
                  <a:srgbClr val="FFFFFF"/>
                </a:solidFill>
                <a:latin typeface="Verdana" charset="0"/>
                <a:cs typeface="ＭＳ Ｐゴシック" charset="0"/>
              </a:rPr>
              <a:t>Τα μυστικά της </a:t>
            </a:r>
            <a:r>
              <a:rPr lang="el-GR" sz="2000" b="1" dirty="0" smtClean="0">
                <a:solidFill>
                  <a:srgbClr val="FFFFFF"/>
                </a:solidFill>
                <a:latin typeface="Verdana" charset="0"/>
                <a:cs typeface="ＭＳ Ｐゴシック" charset="0"/>
              </a:rPr>
              <a:t>Μεγάλης Έκρηξης</a:t>
            </a:r>
            <a:r>
              <a:rPr lang="en-GB" sz="2000" b="1" dirty="0" smtClean="0">
                <a:solidFill>
                  <a:srgbClr val="FFFFFF"/>
                </a:solidFill>
                <a:latin typeface="Verdana" charset="0"/>
                <a:cs typeface="ＭＳ Ｐゴシック" charset="0"/>
              </a:rPr>
              <a:t> </a:t>
            </a:r>
            <a:r>
              <a:rPr lang="en-GB" sz="2000" dirty="0" smtClean="0">
                <a:solidFill>
                  <a:srgbClr val="FFFFFF"/>
                </a:solidFill>
                <a:latin typeface="Verdana" charset="0"/>
                <a:cs typeface="ＭＳ Ｐゴシック" charset="0"/>
              </a:rPr>
              <a:t>…</a:t>
            </a:r>
            <a:r>
              <a:rPr lang="el-GR" sz="2000" dirty="0" smtClean="0">
                <a:solidFill>
                  <a:srgbClr val="FFFFFF"/>
                </a:solidFill>
                <a:latin typeface="Verdana" charset="0"/>
                <a:cs typeface="ＭＳ Ｐゴシック" charset="0"/>
              </a:rPr>
              <a:t> πώς είναι η ύλη μέσα στις πρώτες στιγμές της ύπαρξης του Σύμπαντος</a:t>
            </a:r>
            <a:r>
              <a:rPr lang="en-GB" sz="2000" dirty="0" smtClean="0">
                <a:solidFill>
                  <a:srgbClr val="FFFFFF"/>
                </a:solidFill>
                <a:latin typeface="Verdana" charset="0"/>
                <a:cs typeface="ＭＳ Ｐゴシック" charset="0"/>
              </a:rPr>
              <a:t>?</a:t>
            </a:r>
            <a:endParaRPr lang="en-GB" sz="2000" dirty="0">
              <a:solidFill>
                <a:srgbClr val="FFFFFF"/>
              </a:solidFill>
              <a:latin typeface="Verdana" charset="0"/>
              <a:cs typeface="ＭＳ Ｐゴシック" charset="0"/>
            </a:endParaRPr>
          </a:p>
          <a:p>
            <a:pPr eaLnBrk="1" hangingPunct="1">
              <a:lnSpc>
                <a:spcPct val="90000"/>
              </a:lnSpc>
            </a:pPr>
            <a:endParaRPr lang="en-GB" sz="2000" dirty="0">
              <a:solidFill>
                <a:srgbClr val="FFFFFF"/>
              </a:solidFill>
              <a:effectLst>
                <a:outerShdw blurRad="38100" dist="38100" dir="2700000" algn="tl">
                  <a:srgbClr val="808080"/>
                </a:outerShdw>
              </a:effectLst>
              <a:latin typeface="Verdana" charset="0"/>
              <a:cs typeface="ＭＳ Ｐゴシック" charset="0"/>
            </a:endParaRPr>
          </a:p>
          <a:p>
            <a:pPr eaLnBrk="1" hangingPunct="1">
              <a:lnSpc>
                <a:spcPct val="90000"/>
              </a:lnSpc>
              <a:buFont typeface="Wingdings" charset="0"/>
              <a:buChar char="q"/>
            </a:pPr>
            <a:r>
              <a:rPr lang="el-GR" sz="2000" dirty="0" smtClean="0">
                <a:solidFill>
                  <a:srgbClr val="FCF933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Verdana" charset="0"/>
                <a:cs typeface="ＭＳ Ｐゴシック" charset="0"/>
              </a:rPr>
              <a:t>Αναπτύσσει</a:t>
            </a:r>
            <a:r>
              <a:rPr lang="en-GB" sz="2000" dirty="0" smtClean="0">
                <a:solidFill>
                  <a:srgbClr val="FFFFFF"/>
                </a:solidFill>
                <a:latin typeface="Verdana" charset="0"/>
                <a:cs typeface="ＭＳ Ｐゴシック" charset="0"/>
              </a:rPr>
              <a:t> </a:t>
            </a:r>
            <a:r>
              <a:rPr lang="el-GR" sz="2000" dirty="0" smtClean="0">
                <a:solidFill>
                  <a:srgbClr val="FFFFFF"/>
                </a:solidFill>
                <a:latin typeface="Verdana" charset="0"/>
                <a:cs typeface="ＭＳ Ｐゴシック" charset="0"/>
              </a:rPr>
              <a:t>ΝΕΑ</a:t>
            </a:r>
            <a:r>
              <a:rPr lang="en-GB" sz="2000" dirty="0" smtClean="0">
                <a:solidFill>
                  <a:srgbClr val="FFFFFF"/>
                </a:solidFill>
                <a:latin typeface="Verdana" charset="0"/>
                <a:cs typeface="ＭＳ Ｐゴシック" charset="0"/>
              </a:rPr>
              <a:t> </a:t>
            </a:r>
            <a:r>
              <a:rPr lang="el-GR" sz="2000" dirty="0" smtClean="0">
                <a:solidFill>
                  <a:srgbClr val="FFFFFF"/>
                </a:solidFill>
                <a:latin typeface="Verdana" charset="0"/>
                <a:cs typeface="ＭＳ Ｐゴシック" charset="0"/>
              </a:rPr>
              <a:t>Τεχνολογία για </a:t>
            </a:r>
            <a:r>
              <a:rPr lang="el-GR" sz="2000" b="1" dirty="0" smtClean="0">
                <a:solidFill>
                  <a:srgbClr val="FFFFFF"/>
                </a:solidFill>
                <a:latin typeface="Verdana" charset="0"/>
                <a:cs typeface="ＭＳ Ｐゴシック" charset="0"/>
              </a:rPr>
              <a:t>Επιταχυντές και Ανιχνευτές.</a:t>
            </a:r>
            <a:endParaRPr lang="en-GB" sz="2000" b="1" dirty="0">
              <a:solidFill>
                <a:srgbClr val="FFFFFF"/>
              </a:solidFill>
              <a:latin typeface="Verdana" charset="0"/>
              <a:cs typeface="ＭＳ Ｐゴシック" charset="0"/>
            </a:endParaRPr>
          </a:p>
          <a:p>
            <a:pPr eaLnBrk="1" hangingPunct="1">
              <a:lnSpc>
                <a:spcPct val="90000"/>
              </a:lnSpc>
              <a:buFont typeface="Wingdings" charset="0"/>
              <a:buNone/>
            </a:pPr>
            <a:r>
              <a:rPr lang="en-GB" sz="2000" b="1" dirty="0">
                <a:solidFill>
                  <a:srgbClr val="FFFFFF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Verdana" charset="0"/>
                <a:cs typeface="ＭＳ Ｐゴシック" charset="0"/>
              </a:rPr>
              <a:t>	</a:t>
            </a:r>
            <a:r>
              <a:rPr lang="el-GR" sz="2000" b="1" dirty="0" smtClean="0">
                <a:solidFill>
                  <a:srgbClr val="FFFFFF"/>
                </a:solidFill>
                <a:latin typeface="Verdana" charset="0"/>
                <a:cs typeface="ＭＳ Ｐゴシック" charset="0"/>
              </a:rPr>
              <a:t>Πληροφορική</a:t>
            </a:r>
            <a:r>
              <a:rPr lang="en-GB" sz="2000" b="1" dirty="0" smtClean="0">
                <a:solidFill>
                  <a:srgbClr val="FFFFFF"/>
                </a:solidFill>
                <a:latin typeface="Verdana" charset="0"/>
                <a:cs typeface="ＭＳ Ｐゴシック" charset="0"/>
              </a:rPr>
              <a:t> </a:t>
            </a:r>
            <a:r>
              <a:rPr lang="en-GB" sz="2000" dirty="0">
                <a:solidFill>
                  <a:srgbClr val="FFFFFF"/>
                </a:solidFill>
                <a:latin typeface="Verdana" charset="0"/>
                <a:cs typeface="ＭＳ Ｐゴシック" charset="0"/>
              </a:rPr>
              <a:t>- </a:t>
            </a:r>
            <a:r>
              <a:rPr lang="en-GB" sz="2000" dirty="0" smtClean="0">
                <a:solidFill>
                  <a:srgbClr val="FFFFFF"/>
                </a:solidFill>
                <a:latin typeface="Verdana" charset="0"/>
                <a:cs typeface="ＭＳ Ｐゴシック" charset="0"/>
              </a:rPr>
              <a:t>Web </a:t>
            </a:r>
            <a:r>
              <a:rPr lang="el-GR" sz="2000" dirty="0" smtClean="0">
                <a:solidFill>
                  <a:srgbClr val="FFFFFF"/>
                </a:solidFill>
                <a:latin typeface="Verdana" charset="0"/>
                <a:cs typeface="ＭＳ Ｐゴシック" charset="0"/>
              </a:rPr>
              <a:t>και</a:t>
            </a:r>
            <a:r>
              <a:rPr lang="en-GB" sz="2000" dirty="0" smtClean="0">
                <a:solidFill>
                  <a:srgbClr val="FFFFFF"/>
                </a:solidFill>
                <a:latin typeface="Verdana" charset="0"/>
                <a:cs typeface="ＭＳ Ｐゴシック" charset="0"/>
              </a:rPr>
              <a:t> </a:t>
            </a:r>
            <a:r>
              <a:rPr lang="en-GB" sz="2000" dirty="0">
                <a:solidFill>
                  <a:srgbClr val="FFFFFF"/>
                </a:solidFill>
                <a:latin typeface="Verdana" charset="0"/>
                <a:cs typeface="ＭＳ Ｐゴシック" charset="0"/>
              </a:rPr>
              <a:t>GRID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</a:pPr>
            <a:r>
              <a:rPr lang="en-GB" sz="2000" dirty="0">
                <a:solidFill>
                  <a:srgbClr val="FFFFFF"/>
                </a:solidFill>
                <a:latin typeface="Verdana" charset="0"/>
                <a:cs typeface="ＭＳ Ｐゴシック" charset="0"/>
              </a:rPr>
              <a:t>	</a:t>
            </a:r>
            <a:r>
              <a:rPr lang="el-GR" sz="2000" dirty="0" smtClean="0">
                <a:solidFill>
                  <a:srgbClr val="FFFFFF"/>
                </a:solidFill>
                <a:latin typeface="Verdana" charset="0"/>
                <a:cs typeface="ＭＳ Ｐゴシック" charset="0"/>
              </a:rPr>
              <a:t>Ιατρική</a:t>
            </a:r>
            <a:r>
              <a:rPr lang="en-GB" sz="2000" dirty="0" smtClean="0">
                <a:solidFill>
                  <a:srgbClr val="FFFFFF"/>
                </a:solidFill>
                <a:latin typeface="Verdana" charset="0"/>
                <a:cs typeface="ＭＳ Ｐゴシック" charset="0"/>
              </a:rPr>
              <a:t> </a:t>
            </a:r>
            <a:r>
              <a:rPr lang="en-GB" sz="2000" dirty="0">
                <a:solidFill>
                  <a:srgbClr val="FFFFFF"/>
                </a:solidFill>
                <a:latin typeface="Verdana" charset="0"/>
                <a:cs typeface="ＭＳ Ｐゴシック" charset="0"/>
              </a:rPr>
              <a:t>- </a:t>
            </a:r>
            <a:r>
              <a:rPr lang="el-GR" sz="2000" dirty="0" smtClean="0">
                <a:solidFill>
                  <a:srgbClr val="FFFFFF"/>
                </a:solidFill>
                <a:latin typeface="Verdana" charset="0"/>
                <a:cs typeface="ＭＳ Ｐゴシック" charset="0"/>
              </a:rPr>
              <a:t>Διάγνωση</a:t>
            </a:r>
            <a:r>
              <a:rPr lang="en-GB" sz="2000" dirty="0" smtClean="0">
                <a:solidFill>
                  <a:srgbClr val="FFFFFF"/>
                </a:solidFill>
                <a:latin typeface="Verdana" charset="0"/>
                <a:cs typeface="ＭＳ Ｐゴシック" charset="0"/>
              </a:rPr>
              <a:t> </a:t>
            </a:r>
            <a:r>
              <a:rPr lang="el-GR" sz="2000" dirty="0" smtClean="0">
                <a:solidFill>
                  <a:srgbClr val="FFFFFF"/>
                </a:solidFill>
                <a:latin typeface="Verdana" charset="0"/>
                <a:cs typeface="ＭＳ Ｐゴシック" charset="0"/>
              </a:rPr>
              <a:t>και</a:t>
            </a:r>
            <a:r>
              <a:rPr lang="en-GB" sz="2000" dirty="0" smtClean="0">
                <a:solidFill>
                  <a:srgbClr val="FFFFFF"/>
                </a:solidFill>
                <a:latin typeface="Verdana" charset="0"/>
                <a:cs typeface="ＭＳ Ｐゴシック" charset="0"/>
              </a:rPr>
              <a:t> </a:t>
            </a:r>
            <a:r>
              <a:rPr lang="el-GR" sz="2000" dirty="0" smtClean="0">
                <a:solidFill>
                  <a:srgbClr val="FFFFFF"/>
                </a:solidFill>
                <a:latin typeface="Verdana" charset="0"/>
                <a:cs typeface="ＭＳ Ｐゴシック" charset="0"/>
              </a:rPr>
              <a:t>Θεραπεία</a:t>
            </a:r>
            <a:endParaRPr lang="en-GB" sz="2000" dirty="0">
              <a:solidFill>
                <a:srgbClr val="FFFFFF"/>
              </a:solidFill>
              <a:latin typeface="Verdana" charset="0"/>
              <a:cs typeface="ＭＳ Ｐゴシック" charset="0"/>
            </a:endParaRPr>
          </a:p>
          <a:p>
            <a:pPr eaLnBrk="1" hangingPunct="1">
              <a:lnSpc>
                <a:spcPct val="90000"/>
              </a:lnSpc>
            </a:pPr>
            <a:endParaRPr lang="en-GB" sz="2000" dirty="0">
              <a:solidFill>
                <a:srgbClr val="FFFFFF"/>
              </a:solidFill>
              <a:effectLst>
                <a:outerShdw blurRad="38100" dist="38100" dir="2700000" algn="tl">
                  <a:srgbClr val="808080"/>
                </a:outerShdw>
              </a:effectLst>
              <a:latin typeface="Verdana" charset="0"/>
              <a:cs typeface="ＭＳ Ｐゴシック" charset="0"/>
            </a:endParaRPr>
          </a:p>
          <a:p>
            <a:pPr eaLnBrk="1" hangingPunct="1">
              <a:lnSpc>
                <a:spcPct val="90000"/>
              </a:lnSpc>
              <a:buFont typeface="Wingdings" charset="0"/>
              <a:buChar char="q"/>
            </a:pPr>
            <a:r>
              <a:rPr lang="el-GR" sz="2000" dirty="0" smtClean="0">
                <a:solidFill>
                  <a:srgbClr val="FCF933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Verdana" charset="0"/>
                <a:cs typeface="ＭＳ Ｐゴシック" charset="0"/>
              </a:rPr>
              <a:t>Εκπαιδεύει</a:t>
            </a:r>
            <a:r>
              <a:rPr lang="en-GB" sz="2000" dirty="0" smtClean="0">
                <a:solidFill>
                  <a:srgbClr val="FFFFFF"/>
                </a:solidFill>
                <a:latin typeface="Verdana" charset="0"/>
                <a:cs typeface="ＭＳ Ｐゴシック" charset="0"/>
              </a:rPr>
              <a:t> </a:t>
            </a:r>
            <a:r>
              <a:rPr lang="el-GR" sz="2000" dirty="0" smtClean="0">
                <a:solidFill>
                  <a:srgbClr val="FFFFFF"/>
                </a:solidFill>
                <a:latin typeface="Verdana" charset="0"/>
                <a:cs typeface="ＭＳ Ｐゴシック" charset="0"/>
              </a:rPr>
              <a:t>τους επιστήμονες και</a:t>
            </a:r>
            <a:r>
              <a:rPr lang="en-US" sz="2000" dirty="0" smtClean="0">
                <a:solidFill>
                  <a:srgbClr val="FFFFFF"/>
                </a:solidFill>
                <a:latin typeface="Verdana" charset="0"/>
                <a:cs typeface="ＭＳ Ｐゴシック" charset="0"/>
              </a:rPr>
              <a:t> </a:t>
            </a:r>
            <a:r>
              <a:rPr lang="el-GR" sz="2000" dirty="0" smtClean="0">
                <a:solidFill>
                  <a:srgbClr val="FFFFFF"/>
                </a:solidFill>
                <a:latin typeface="Verdana" charset="0"/>
                <a:cs typeface="ＭＳ Ｐゴシック" charset="0"/>
              </a:rPr>
              <a:t>τους μηχανικούς</a:t>
            </a:r>
            <a:r>
              <a:rPr lang="en-GB" sz="2000" dirty="0" smtClean="0">
                <a:solidFill>
                  <a:srgbClr val="FFFFFF"/>
                </a:solidFill>
                <a:latin typeface="Verdana" charset="0"/>
                <a:cs typeface="ＭＳ Ｐゴシック" charset="0"/>
              </a:rPr>
              <a:t> </a:t>
            </a:r>
            <a:r>
              <a:rPr lang="el-GR" sz="2000" dirty="0" smtClean="0">
                <a:solidFill>
                  <a:srgbClr val="FFFFFF"/>
                </a:solidFill>
                <a:latin typeface="Verdana" charset="0"/>
                <a:cs typeface="ＭＳ Ｐゴシック" charset="0"/>
              </a:rPr>
              <a:t>του αύριο</a:t>
            </a:r>
            <a:endParaRPr lang="en-GB" sz="2000" dirty="0">
              <a:solidFill>
                <a:srgbClr val="FFFFFF"/>
              </a:solidFill>
              <a:latin typeface="Verdana" charset="0"/>
              <a:cs typeface="ＭＳ Ｐゴシック" charset="0"/>
            </a:endParaRPr>
          </a:p>
          <a:p>
            <a:pPr eaLnBrk="1" hangingPunct="1">
              <a:lnSpc>
                <a:spcPct val="90000"/>
              </a:lnSpc>
            </a:pPr>
            <a:endParaRPr lang="en-GB" sz="2000" dirty="0">
              <a:solidFill>
                <a:srgbClr val="FFFFFF"/>
              </a:solidFill>
              <a:effectLst>
                <a:outerShdw blurRad="38100" dist="38100" dir="2700000" algn="tl">
                  <a:srgbClr val="808080"/>
                </a:outerShdw>
              </a:effectLst>
              <a:latin typeface="Verdana" charset="0"/>
              <a:cs typeface="ＭＳ Ｐゴシック" charset="0"/>
            </a:endParaRPr>
          </a:p>
          <a:p>
            <a:pPr eaLnBrk="1" hangingPunct="1">
              <a:lnSpc>
                <a:spcPct val="90000"/>
              </a:lnSpc>
              <a:buFont typeface="Wingdings" charset="0"/>
              <a:buChar char="q"/>
            </a:pPr>
            <a:r>
              <a:rPr lang="el-GR" sz="2000" dirty="0" smtClean="0">
                <a:solidFill>
                  <a:srgbClr val="FCF933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Verdana" charset="0"/>
                <a:cs typeface="ＭＳ Ｐゴシック" charset="0"/>
              </a:rPr>
              <a:t>Ενώνει</a:t>
            </a:r>
            <a:r>
              <a:rPr lang="en-GB" sz="2000" dirty="0" smtClean="0">
                <a:solidFill>
                  <a:srgbClr val="FFFFFF"/>
                </a:solidFill>
                <a:latin typeface="Verdana" charset="0"/>
                <a:cs typeface="ＭＳ Ｐゴシック" charset="0"/>
              </a:rPr>
              <a:t> </a:t>
            </a:r>
            <a:r>
              <a:rPr lang="el-GR" sz="2000" dirty="0" smtClean="0">
                <a:solidFill>
                  <a:srgbClr val="FFFFFF"/>
                </a:solidFill>
                <a:latin typeface="Verdana" charset="0"/>
                <a:cs typeface="ＭＳ Ｐゴシック" charset="0"/>
              </a:rPr>
              <a:t>τους ανθρώπους</a:t>
            </a:r>
            <a:r>
              <a:rPr lang="en-GB" sz="2000" dirty="0" smtClean="0">
                <a:solidFill>
                  <a:srgbClr val="FFFFFF"/>
                </a:solidFill>
                <a:latin typeface="Verdana" charset="0"/>
                <a:cs typeface="ＭＳ Ｐゴシック" charset="0"/>
              </a:rPr>
              <a:t> </a:t>
            </a:r>
            <a:r>
              <a:rPr lang="el-GR" sz="2000" dirty="0" smtClean="0">
                <a:solidFill>
                  <a:srgbClr val="FFFFFF"/>
                </a:solidFill>
                <a:latin typeface="Verdana" charset="0"/>
                <a:cs typeface="ＭＳ Ｐゴシック" charset="0"/>
              </a:rPr>
              <a:t>από</a:t>
            </a:r>
            <a:r>
              <a:rPr lang="en-GB" sz="2000" dirty="0" smtClean="0">
                <a:solidFill>
                  <a:srgbClr val="FFFFFF"/>
                </a:solidFill>
                <a:latin typeface="Verdana" charset="0"/>
                <a:cs typeface="ＭＳ Ｐゴシック" charset="0"/>
              </a:rPr>
              <a:t> </a:t>
            </a:r>
            <a:r>
              <a:rPr lang="el-GR" sz="2000" dirty="0" smtClean="0">
                <a:solidFill>
                  <a:srgbClr val="FFFFFF"/>
                </a:solidFill>
                <a:latin typeface="Verdana" charset="0"/>
                <a:cs typeface="ＭＳ Ｐゴシック" charset="0"/>
              </a:rPr>
              <a:t>διαφορετικές χώρες και πολιτισμούς</a:t>
            </a:r>
            <a:endParaRPr lang="en-GB" sz="2000" dirty="0">
              <a:solidFill>
                <a:srgbClr val="FFFFFF"/>
              </a:solidFill>
              <a:latin typeface="Verdana" charset="0"/>
              <a:cs typeface="ＭＳ Ｐゴシック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l-GR" smtClean="0"/>
              <a:t>CERN / 21 Αυγούστου 2016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B87384-0BC4-FD4B-B49D-BEA521307479}" type="slidenum">
              <a:rPr lang="en-GB" smtClean="0"/>
              <a:pPr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38433452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78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789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789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789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789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789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789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92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80" name="Slide Number Placeholder 1"/>
          <p:cNvSpPr txBox="1">
            <a:spLocks noGrp="1"/>
          </p:cNvSpPr>
          <p:nvPr/>
        </p:nvSpPr>
        <p:spPr bwMode="auto">
          <a:xfrm>
            <a:off x="7010400" y="6492875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</a:bodyPr>
          <a:lstStyle/>
          <a:p>
            <a:pPr algn="r"/>
            <a:fld id="{CE1A9C4C-1871-3348-B7D6-ACA2480456CB}" type="slidenum">
              <a:rPr lang="en-US" sz="1200" b="1">
                <a:solidFill>
                  <a:srgbClr val="898989"/>
                </a:solidFill>
              </a:rPr>
              <a:pPr algn="r"/>
              <a:t>4</a:t>
            </a:fld>
            <a:endParaRPr lang="en-US" sz="1200" b="1" dirty="0">
              <a:solidFill>
                <a:srgbClr val="898989"/>
              </a:solidFill>
            </a:endParaRPr>
          </a:p>
        </p:txBody>
      </p:sp>
      <p:pic>
        <p:nvPicPr>
          <p:cNvPr id="24581" name="Picture 2" descr="flags"/>
          <p:cNvPicPr>
            <a:picLocks noChangeAspect="1" noChangeArrowheads="1"/>
          </p:cNvPicPr>
          <p:nvPr/>
        </p:nvPicPr>
        <p:blipFill>
          <a:blip r:embed="rId3">
            <a:lum bright="-2000" contrast="-2000"/>
          </a:blip>
          <a:srcRect t="1666"/>
          <a:stretch>
            <a:fillRect/>
          </a:stretch>
        </p:blipFill>
        <p:spPr bwMode="auto">
          <a:xfrm>
            <a:off x="-228600" y="-27384"/>
            <a:ext cx="9372600" cy="68853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0" y="18708"/>
            <a:ext cx="9144000" cy="1962492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  <a:effectLst/>
        </p:spPr>
        <p:txBody>
          <a:bodyPr anchor="ctr">
            <a:prstTxWarp prst="textNoShape">
              <a:avLst/>
            </a:prstTxWarp>
          </a:bodyPr>
          <a:lstStyle/>
          <a:p>
            <a:pPr>
              <a:defRPr/>
            </a:pPr>
            <a:r>
              <a:rPr lang="en-GB" sz="2400" dirty="0" smtClean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CERN: </a:t>
            </a:r>
            <a:r>
              <a:rPr lang="el-GR" sz="2400" dirty="0" smtClean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ιδρύθηκε</a:t>
            </a:r>
            <a:r>
              <a:rPr lang="en-GB" sz="2400" dirty="0" smtClean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 </a:t>
            </a:r>
            <a:r>
              <a:rPr lang="el-GR" sz="2400" dirty="0" smtClean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το</a:t>
            </a:r>
            <a:r>
              <a:rPr lang="en-GB" sz="2400" dirty="0" smtClean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 1954</a:t>
            </a:r>
            <a:r>
              <a:rPr lang="en-GB" sz="2400" dirty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: 12 </a:t>
            </a:r>
            <a:r>
              <a:rPr lang="el-GR" sz="2400" dirty="0" smtClean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Ευρωπαϊκά</a:t>
            </a:r>
            <a:r>
              <a:rPr lang="en-GB" sz="2400" dirty="0" smtClean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 </a:t>
            </a:r>
            <a:r>
              <a:rPr lang="el-GR" sz="2400" dirty="0" smtClean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Κράτη</a:t>
            </a:r>
            <a:endParaRPr lang="en-GB" sz="2400" dirty="0" smtClean="0">
              <a:solidFill>
                <a:srgbClr val="FFFF00"/>
              </a:solidFill>
              <a:effectLst>
                <a:outerShdw blurRad="38100" dist="38100" dir="2700000">
                  <a:srgbClr val="000000"/>
                </a:outerShdw>
              </a:effectLst>
            </a:endParaRPr>
          </a:p>
          <a:p>
            <a:pPr>
              <a:defRPr/>
            </a:pPr>
            <a:r>
              <a:rPr lang="en-GB" sz="2400" dirty="0" smtClean="0">
                <a:solidFill>
                  <a:srgbClr val="FFFFFF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“</a:t>
            </a:r>
            <a:r>
              <a:rPr lang="en-GB" sz="2400" dirty="0">
                <a:solidFill>
                  <a:srgbClr val="FFFFFF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Science for Peace</a:t>
            </a:r>
            <a:r>
              <a:rPr lang="en-GB" sz="2400" dirty="0" smtClean="0">
                <a:solidFill>
                  <a:srgbClr val="FFFFFF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”</a:t>
            </a:r>
            <a:endParaRPr lang="en-GB" sz="2400" dirty="0">
              <a:solidFill>
                <a:srgbClr val="FFFF00"/>
              </a:solidFill>
              <a:effectLst>
                <a:outerShdw blurRad="38100" dist="38100" dir="2700000">
                  <a:srgbClr val="000000"/>
                </a:outerShdw>
              </a:effectLst>
            </a:endParaRPr>
          </a:p>
          <a:p>
            <a:pPr>
              <a:defRPr/>
            </a:pPr>
            <a:r>
              <a:rPr lang="el-GR" sz="2400" dirty="0" smtClean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Σήμερα</a:t>
            </a:r>
            <a:r>
              <a:rPr lang="en-GB" sz="2400" dirty="0" smtClean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: </a:t>
            </a:r>
            <a:r>
              <a:rPr lang="en-GB" sz="2400" dirty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21 </a:t>
            </a:r>
            <a:r>
              <a:rPr lang="el-GR" sz="2400" dirty="0" smtClean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Κράτη</a:t>
            </a:r>
            <a:r>
              <a:rPr lang="en-GB" sz="2400" dirty="0" smtClean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 </a:t>
            </a:r>
            <a:r>
              <a:rPr lang="el-GR" sz="2400" dirty="0" smtClean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Μέλη</a:t>
            </a:r>
            <a:endParaRPr lang="en-GB" sz="2400" dirty="0">
              <a:solidFill>
                <a:srgbClr val="003366"/>
              </a:solidFill>
              <a:effectLst>
                <a:outerShdw blurRad="38100" dist="38100" dir="2700000">
                  <a:srgbClr val="000000"/>
                </a:outerShdw>
              </a:effectLst>
            </a:endParaRPr>
          </a:p>
        </p:txBody>
      </p:sp>
      <p:sp>
        <p:nvSpPr>
          <p:cNvPr id="8" name="Rectangle 5"/>
          <p:cNvSpPr txBox="1">
            <a:spLocks noChangeArrowheads="1"/>
          </p:cNvSpPr>
          <p:nvPr/>
        </p:nvSpPr>
        <p:spPr bwMode="auto">
          <a:xfrm>
            <a:off x="1543696" y="4077073"/>
            <a:ext cx="7668344" cy="2743074"/>
          </a:xfrm>
          <a:prstGeom prst="rect">
            <a:avLst/>
          </a:prstGeom>
          <a:gradFill rotWithShape="1">
            <a:gsLst>
              <a:gs pos="0">
                <a:srgbClr val="235D81">
                  <a:alpha val="70000"/>
                </a:srgbClr>
              </a:gs>
              <a:gs pos="100000">
                <a:srgbClr val="4F81BD">
                  <a:alpha val="67000"/>
                </a:srgb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outerShdw blurRad="38100" dist="38099" dir="2700000" algn="ctr" rotWithShape="0">
              <a:srgbClr val="000000"/>
            </a:outerShdw>
          </a:effectLst>
        </p:spPr>
        <p:txBody>
          <a:bodyPr>
            <a:prstTxWarp prst="textNoShape">
              <a:avLst/>
            </a:prstTxWarp>
          </a:bodyPr>
          <a:lstStyle/>
          <a:p>
            <a:pPr marL="85725">
              <a:lnSpc>
                <a:spcPct val="90000"/>
              </a:lnSpc>
              <a:spcBef>
                <a:spcPct val="20000"/>
              </a:spcBef>
              <a:buSzPct val="65000"/>
              <a:defRPr/>
            </a:pPr>
            <a:r>
              <a:rPr lang="el-GR" sz="18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Κράτη Μέλη</a:t>
            </a:r>
            <a:r>
              <a:rPr lang="en-GB" sz="18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  <a:r>
              <a:rPr lang="en-GB" sz="18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GB" sz="14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Austria, Belgium, Bulgaria, </a:t>
            </a:r>
            <a:r>
              <a:rPr lang="en-GB" sz="14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Czech </a:t>
            </a:r>
            <a:r>
              <a:rPr lang="en-GB" sz="14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Republic, Denmark, Finland, France, Germany, Greece, Hungary, </a:t>
            </a:r>
            <a:r>
              <a:rPr lang="en-US" sz="14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Israel,</a:t>
            </a:r>
            <a:r>
              <a:rPr lang="en-US" sz="1400" dirty="0">
                <a:solidFill>
                  <a:srgbClr val="EAEAE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GB" sz="14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Italy, </a:t>
            </a:r>
            <a:r>
              <a:rPr lang="en-GB" sz="14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Netherlands</a:t>
            </a:r>
            <a:r>
              <a:rPr lang="en-GB" sz="14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Norway, Poland, Portugal, </a:t>
            </a:r>
            <a:r>
              <a:rPr lang="en-GB" sz="14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Slovak Republic, </a:t>
            </a:r>
            <a:r>
              <a:rPr lang="en-GB" sz="14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Spain, Sweden, Switzerland and </a:t>
            </a:r>
            <a:r>
              <a:rPr lang="en-GB" sz="14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United </a:t>
            </a:r>
            <a:r>
              <a:rPr lang="en-GB" sz="14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Kingdom </a:t>
            </a:r>
          </a:p>
          <a:p>
            <a:pPr marL="85725">
              <a:lnSpc>
                <a:spcPct val="90000"/>
              </a:lnSpc>
              <a:spcBef>
                <a:spcPct val="20000"/>
              </a:spcBef>
              <a:buSzPct val="65000"/>
              <a:defRPr/>
            </a:pPr>
            <a:r>
              <a:rPr lang="el-GR" sz="18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Υποψήφια Κράτη Μέλη</a:t>
            </a:r>
            <a:r>
              <a:rPr lang="en-US" sz="18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</a:t>
            </a:r>
            <a:r>
              <a:rPr lang="en-US" sz="1400" dirty="0">
                <a:solidFill>
                  <a:srgbClr val="EAEAE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Romania,</a:t>
            </a:r>
            <a:r>
              <a:rPr lang="en-US" sz="14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1400" dirty="0" smtClean="0">
                <a:solidFill>
                  <a:srgbClr val="EAEAE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Serbia</a:t>
            </a:r>
            <a:endParaRPr lang="en-US" sz="1400" dirty="0">
              <a:solidFill>
                <a:srgbClr val="EAEAEA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85725">
              <a:lnSpc>
                <a:spcPct val="90000"/>
              </a:lnSpc>
              <a:spcBef>
                <a:spcPct val="20000"/>
              </a:spcBef>
              <a:buSzPct val="65000"/>
              <a:defRPr/>
            </a:pPr>
            <a:r>
              <a:rPr lang="el-GR" sz="18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Αναπληρωματικά Κράτη Μέλη</a:t>
            </a:r>
            <a:r>
              <a:rPr lang="en-US" sz="18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</a:t>
            </a:r>
            <a:r>
              <a:rPr lang="en-US" sz="1600" dirty="0" smtClean="0">
                <a:solidFill>
                  <a:srgbClr val="EAEAE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Pakistan, Turkey</a:t>
            </a:r>
            <a:r>
              <a:rPr lang="el-GR" sz="1600" dirty="0" smtClean="0">
                <a:solidFill>
                  <a:srgbClr val="EAEAE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en-US" sz="16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Cyprus</a:t>
            </a:r>
            <a:endParaRPr lang="en-US" sz="1600" dirty="0">
              <a:solidFill>
                <a:srgbClr val="EAEAEA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85725">
              <a:lnSpc>
                <a:spcPct val="90000"/>
              </a:lnSpc>
              <a:spcBef>
                <a:spcPct val="20000"/>
              </a:spcBef>
              <a:buSzPct val="65000"/>
              <a:defRPr/>
            </a:pPr>
            <a:r>
              <a:rPr lang="el-GR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ＭＳ Ｐゴシック" charset="0"/>
              </a:rPr>
              <a:t>Υποψήφια </a:t>
            </a:r>
            <a:r>
              <a:rPr lang="el-GR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ＭＳ Ｐゴシック" charset="0"/>
              </a:rPr>
              <a:t>Αναπληρωματικά</a:t>
            </a:r>
            <a:r>
              <a:rPr lang="en-US" sz="18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  <a:r>
              <a:rPr lang="el-GR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1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Azerbaijan</a:t>
            </a:r>
            <a:r>
              <a:rPr lang="en-US" sz="18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en-US" sz="16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Brazil</a:t>
            </a:r>
            <a:r>
              <a:rPr lang="en-US" sz="16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Croatia, </a:t>
            </a:r>
            <a:r>
              <a:rPr lang="en-US" sz="16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India, </a:t>
            </a:r>
            <a:r>
              <a:rPr lang="en-US" sz="16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Russia, </a:t>
            </a:r>
            <a:r>
              <a:rPr lang="en-US" sz="16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Slovenia, </a:t>
            </a:r>
            <a:r>
              <a:rPr lang="en-US" sz="16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Ukraine </a:t>
            </a:r>
            <a:endParaRPr lang="en-GB" sz="16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85725">
              <a:lnSpc>
                <a:spcPct val="90000"/>
              </a:lnSpc>
              <a:spcBef>
                <a:spcPct val="20000"/>
              </a:spcBef>
              <a:buSzPct val="65000"/>
              <a:defRPr/>
            </a:pPr>
            <a:r>
              <a:rPr lang="el-GR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ＭＳ Ｐゴシック" charset="0"/>
              </a:rPr>
              <a:t>Παρατηρητές</a:t>
            </a:r>
            <a:r>
              <a:rPr lang="en-GB" sz="18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  <a:r>
              <a:rPr lang="en-GB" sz="18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GB" sz="16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India, Japan, </a:t>
            </a:r>
            <a:r>
              <a:rPr lang="en-GB" sz="16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Russia, </a:t>
            </a:r>
            <a:r>
              <a:rPr lang="en-GB" sz="16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United States of America; European </a:t>
            </a:r>
            <a:r>
              <a:rPr lang="en-GB" sz="16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Union, JINR </a:t>
            </a:r>
            <a:r>
              <a:rPr lang="en-GB" sz="16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and UNESCO </a:t>
            </a:r>
          </a:p>
        </p:txBody>
      </p:sp>
      <p:sp>
        <p:nvSpPr>
          <p:cNvPr id="9" name="Rectangle 4"/>
          <p:cNvSpPr txBox="1">
            <a:spLocks noChangeArrowheads="1"/>
          </p:cNvSpPr>
          <p:nvPr/>
        </p:nvSpPr>
        <p:spPr bwMode="auto">
          <a:xfrm>
            <a:off x="4369554" y="2514600"/>
            <a:ext cx="4749800" cy="1371600"/>
          </a:xfrm>
          <a:prstGeom prst="rect">
            <a:avLst/>
          </a:prstGeom>
          <a:gradFill rotWithShape="1">
            <a:gsLst>
              <a:gs pos="0">
                <a:schemeClr val="accent2">
                  <a:alpha val="70000"/>
                </a:schemeClr>
              </a:gs>
              <a:gs pos="100000">
                <a:srgbClr val="4F81BD">
                  <a:alpha val="67000"/>
                </a:srgb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outerShdw blurRad="38100" dist="38099" dir="2700000" algn="ctr" rotWithShape="0">
              <a:srgbClr val="000000"/>
            </a:outerShdw>
          </a:effectLst>
        </p:spPr>
        <p:txBody>
          <a:bodyPr>
            <a:prstTxWarp prst="textNoShape">
              <a:avLst/>
            </a:prstTxWarp>
          </a:bodyPr>
          <a:lstStyle/>
          <a:p>
            <a:pPr marL="171450" indent="-171450">
              <a:lnSpc>
                <a:spcPct val="80000"/>
              </a:lnSpc>
              <a:spcBef>
                <a:spcPct val="20000"/>
              </a:spcBef>
              <a:buSzPct val="65000"/>
              <a:defRPr/>
            </a:pPr>
            <a:r>
              <a:rPr lang="en-GB" sz="2000" dirty="0">
                <a:solidFill>
                  <a:srgbClr val="EAEAEA"/>
                </a:solidFill>
                <a:effectLst>
                  <a:outerShdw blurRad="50800" dist="38100" dir="2700000">
                    <a:srgbClr val="000000"/>
                  </a:outerShdw>
                </a:effectLst>
              </a:rPr>
              <a:t>  ~ 2300 </a:t>
            </a:r>
            <a:r>
              <a:rPr lang="el-GR" sz="2000" dirty="0" smtClean="0">
                <a:solidFill>
                  <a:srgbClr val="EAEAEA"/>
                </a:solidFill>
                <a:effectLst>
                  <a:outerShdw blurRad="50800" dist="38100" dir="2700000">
                    <a:srgbClr val="000000"/>
                  </a:outerShdw>
                </a:effectLst>
              </a:rPr>
              <a:t>Μόνιμο Προσωπικό</a:t>
            </a:r>
            <a:endParaRPr lang="en-GB" sz="2000" dirty="0">
              <a:solidFill>
                <a:srgbClr val="EAEAEA"/>
              </a:solidFill>
              <a:effectLst>
                <a:outerShdw blurRad="50800" dist="38100" dir="2700000">
                  <a:srgbClr val="000000"/>
                </a:outerShdw>
              </a:effectLst>
            </a:endParaRPr>
          </a:p>
          <a:p>
            <a:pPr marL="171450" indent="-171450">
              <a:lnSpc>
                <a:spcPct val="80000"/>
              </a:lnSpc>
              <a:spcBef>
                <a:spcPct val="20000"/>
              </a:spcBef>
              <a:buSzPct val="65000"/>
              <a:defRPr/>
            </a:pPr>
            <a:r>
              <a:rPr lang="en-GB" sz="2000" dirty="0">
                <a:solidFill>
                  <a:srgbClr val="EAEAEA"/>
                </a:solidFill>
                <a:effectLst>
                  <a:outerShdw blurRad="50800" dist="38100" dir="2700000">
                    <a:srgbClr val="000000"/>
                  </a:outerShdw>
                </a:effectLst>
              </a:rPr>
              <a:t>  ~ </a:t>
            </a:r>
            <a:r>
              <a:rPr lang="en-GB" sz="2000" dirty="0" smtClean="0">
                <a:solidFill>
                  <a:srgbClr val="EAEAEA"/>
                </a:solidFill>
                <a:effectLst>
                  <a:outerShdw blurRad="50800" dist="38100" dir="2700000">
                    <a:srgbClr val="000000"/>
                  </a:outerShdw>
                </a:effectLst>
              </a:rPr>
              <a:t>1300 </a:t>
            </a:r>
            <a:r>
              <a:rPr lang="el-GR" sz="1600" dirty="0" smtClean="0">
                <a:solidFill>
                  <a:srgbClr val="EAEAEA"/>
                </a:solidFill>
                <a:effectLst>
                  <a:outerShdw blurRad="50800" dist="38100" dir="2700000">
                    <a:srgbClr val="000000"/>
                  </a:outerShdw>
                </a:effectLst>
                <a:latin typeface="Verdana"/>
                <a:ea typeface="+mn-ea"/>
                <a:cs typeface="Verdana"/>
              </a:rPr>
              <a:t>Προσωρινό Προσωπικό</a:t>
            </a:r>
            <a:endParaRPr lang="en-GB" sz="1600" dirty="0">
              <a:solidFill>
                <a:srgbClr val="EAEAEA"/>
              </a:solidFill>
              <a:effectLst>
                <a:outerShdw blurRad="50800" dist="38100" dir="2700000">
                  <a:srgbClr val="000000"/>
                </a:outerShdw>
              </a:effectLst>
              <a:latin typeface="Verdana"/>
              <a:cs typeface="Verdana"/>
            </a:endParaRPr>
          </a:p>
          <a:p>
            <a:pPr marL="171450" indent="-171450">
              <a:lnSpc>
                <a:spcPct val="80000"/>
              </a:lnSpc>
              <a:spcBef>
                <a:spcPct val="20000"/>
              </a:spcBef>
              <a:buSzPct val="65000"/>
              <a:defRPr/>
            </a:pPr>
            <a:r>
              <a:rPr lang="en-GB" sz="2000" dirty="0">
                <a:solidFill>
                  <a:srgbClr val="EAEAEA"/>
                </a:solidFill>
                <a:effectLst>
                  <a:outerShdw blurRad="50800" dist="38100" dir="2700000">
                    <a:srgbClr val="000000"/>
                  </a:outerShdw>
                </a:effectLst>
              </a:rPr>
              <a:t>  ~ </a:t>
            </a:r>
            <a:r>
              <a:rPr lang="en-GB" sz="2000" dirty="0" smtClean="0">
                <a:solidFill>
                  <a:srgbClr val="EAEAEA"/>
                </a:solidFill>
                <a:effectLst>
                  <a:outerShdw blurRad="50800" dist="38100" dir="2700000">
                    <a:srgbClr val="000000"/>
                  </a:outerShdw>
                </a:effectLst>
              </a:rPr>
              <a:t>12000 </a:t>
            </a:r>
            <a:r>
              <a:rPr lang="el-GR" sz="1600" dirty="0" smtClean="0">
                <a:solidFill>
                  <a:srgbClr val="EAEAEA"/>
                </a:solidFill>
                <a:effectLst>
                  <a:outerShdw blurRad="50800" dist="38100" dir="2700000">
                    <a:srgbClr val="000000"/>
                  </a:outerShdw>
                </a:effectLst>
              </a:rPr>
              <a:t>Επισκέπτες-Συνεργάτες</a:t>
            </a:r>
            <a:endParaRPr lang="en-GB" sz="1600" dirty="0">
              <a:solidFill>
                <a:srgbClr val="EAEAEA"/>
              </a:solidFill>
              <a:effectLst>
                <a:outerShdw blurRad="50800" dist="38100" dir="2700000">
                  <a:srgbClr val="000000"/>
                </a:outerShdw>
              </a:effectLst>
            </a:endParaRPr>
          </a:p>
          <a:p>
            <a:pPr marL="171450" indent="-171450">
              <a:spcBef>
                <a:spcPct val="20000"/>
              </a:spcBef>
              <a:buSzPct val="65000"/>
              <a:defRPr/>
            </a:pPr>
            <a:r>
              <a:rPr lang="en-GB" sz="2000" dirty="0">
                <a:solidFill>
                  <a:srgbClr val="EAEAEA"/>
                </a:solidFill>
                <a:effectLst>
                  <a:outerShdw blurRad="50800" dist="38100" dir="2700000">
                    <a:srgbClr val="000000"/>
                  </a:outerShdw>
                </a:effectLst>
              </a:rPr>
              <a:t>  </a:t>
            </a:r>
            <a:r>
              <a:rPr lang="el-GR" sz="1600" dirty="0" smtClean="0">
                <a:solidFill>
                  <a:srgbClr val="EAEAEA"/>
                </a:solidFill>
                <a:effectLst>
                  <a:outerShdw blurRad="50800" dist="38100" dir="2700000">
                    <a:srgbClr val="000000"/>
                  </a:outerShdw>
                </a:effectLst>
              </a:rPr>
              <a:t>Προϋπολογισμός</a:t>
            </a:r>
            <a:r>
              <a:rPr lang="en-GB" sz="1600" dirty="0" smtClean="0">
                <a:solidFill>
                  <a:srgbClr val="EAEAEA"/>
                </a:solidFill>
                <a:effectLst>
                  <a:outerShdw blurRad="50800" dist="38100" dir="2700000">
                    <a:srgbClr val="000000"/>
                  </a:outerShdw>
                </a:effectLst>
              </a:rPr>
              <a:t> </a:t>
            </a:r>
            <a:r>
              <a:rPr lang="en-GB" sz="1600" dirty="0">
                <a:solidFill>
                  <a:srgbClr val="EAEAEA"/>
                </a:solidFill>
                <a:effectLst>
                  <a:outerShdw blurRad="50800" dist="38100" dir="2700000">
                    <a:srgbClr val="000000"/>
                  </a:outerShdw>
                </a:effectLst>
              </a:rPr>
              <a:t>(2015) ~1000 MCHF</a:t>
            </a:r>
          </a:p>
        </p:txBody>
      </p:sp>
      <p:pic>
        <p:nvPicPr>
          <p:cNvPr id="11" name="Picture 10" descr="cern_logo_1.png"/>
          <p:cNvPicPr>
            <a:picLocks noChangeAspect="1"/>
          </p:cNvPicPr>
          <p:nvPr/>
        </p:nvPicPr>
        <p:blipFill>
          <a:blip r:embed="rId3" cstate="print">
            <a:lum bright="100000" contrast="-10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682" y="6285594"/>
            <a:ext cx="493870" cy="485638"/>
          </a:xfrm>
          <a:prstGeom prst="rect">
            <a:avLst/>
          </a:prstGeom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l-GR" smtClean="0"/>
              <a:t>CERN / 21 Αυγούστου 2016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B87384-0BC4-FD4B-B49D-BEA521307479}" type="slidenum">
              <a:rPr lang="en-GB" smtClean="0"/>
              <a:pPr/>
              <a:t>4</a:t>
            </a:fld>
            <a:endParaRPr lang="en-GB"/>
          </a:p>
        </p:txBody>
      </p:sp>
      <p:pic>
        <p:nvPicPr>
          <p:cNvPr id="2" name="Picture 1" descr="Screen Shot 2016-08-21 at 13.55.37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470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1419379"/>
      </p:ext>
    </p:extLst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0" y="-25400"/>
            <a:ext cx="9144000" cy="584776"/>
          </a:xfrm>
          <a:prstGeom prst="rect">
            <a:avLst/>
          </a:prstGeom>
          <a:solidFill>
            <a:srgbClr val="000000"/>
          </a:solidFill>
        </p:spPr>
        <p:txBody>
          <a:bodyPr wrap="square" rtlCol="0">
            <a:spAutoFit/>
          </a:bodyPr>
          <a:lstStyle/>
          <a:p>
            <a:pPr algn="ctr" eaLnBrk="1" hangingPunct="1"/>
            <a:r>
              <a:rPr lang="en-GB" sz="3200" dirty="0" smtClean="0">
                <a:solidFill>
                  <a:srgbClr val="FFFF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Helvetica"/>
                <a:ea typeface="ＭＳ Ｐゴシック" charset="-128"/>
              </a:rPr>
              <a:t> </a:t>
            </a:r>
            <a:r>
              <a:rPr lang="el-GR" sz="2400" dirty="0" smtClean="0">
                <a:solidFill>
                  <a:srgbClr val="FFE12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Helvetica"/>
                <a:ea typeface="ＭＳ Ｐゴシック" charset="-128"/>
              </a:rPr>
              <a:t>Η Επιστήμη</a:t>
            </a:r>
            <a:r>
              <a:rPr lang="en-GB" sz="2400" dirty="0" smtClean="0">
                <a:solidFill>
                  <a:srgbClr val="FFE12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Helvetica"/>
                <a:ea typeface="ＭＳ Ｐゴシック" charset="-128"/>
              </a:rPr>
              <a:t> </a:t>
            </a:r>
            <a:r>
              <a:rPr lang="el-GR" sz="2400" dirty="0" smtClean="0">
                <a:solidFill>
                  <a:srgbClr val="FFE12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Helvetica"/>
                <a:ea typeface="ＭＳ Ｐゴシック" charset="-128"/>
              </a:rPr>
              <a:t>γίνεται</a:t>
            </a:r>
            <a:r>
              <a:rPr lang="en-GB" sz="2400" dirty="0" smtClean="0">
                <a:solidFill>
                  <a:srgbClr val="FFE12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Helvetica"/>
                <a:ea typeface="ＭＳ Ｐゴシック" charset="-128"/>
              </a:rPr>
              <a:t> </a:t>
            </a:r>
            <a:r>
              <a:rPr lang="el-GR" sz="2400" dirty="0" smtClean="0">
                <a:solidFill>
                  <a:srgbClr val="FFE12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Helvetica"/>
                <a:ea typeface="ＭＳ Ｐゴシック" charset="-128"/>
              </a:rPr>
              <a:t>Παγκόσμια</a:t>
            </a:r>
            <a:endParaRPr lang="en-GB" sz="2400" dirty="0">
              <a:solidFill>
                <a:srgbClr val="FFE120"/>
              </a:solidFill>
              <a:effectLst>
                <a:outerShdw blurRad="38100" dist="38100" dir="2700000">
                  <a:srgbClr val="000000"/>
                </a:outerShdw>
              </a:effectLst>
              <a:latin typeface="Helvetica"/>
              <a:ea typeface="ＭＳ Ｐゴシック" charset="-128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l-GR" smtClean="0"/>
              <a:t>CERN / 21 Αυγούστου 2016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B87384-0BC4-FD4B-B49D-BEA521307479}" type="slidenum">
              <a:rPr lang="en-GB" smtClean="0"/>
              <a:pPr/>
              <a:t>5</a:t>
            </a:fld>
            <a:endParaRPr lang="en-GB"/>
          </a:p>
        </p:txBody>
      </p:sp>
      <p:pic>
        <p:nvPicPr>
          <p:cNvPr id="2" name="Picture 1" descr="Screen Shot 2016-08-21 at 13.56.28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539" y="594530"/>
            <a:ext cx="8991600" cy="62808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5947468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l-GR" smtClean="0"/>
              <a:t>CERN / 21 Αυγούστου 2016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B87384-0BC4-FD4B-B49D-BEA521307479}" type="slidenum">
              <a:rPr lang="en-GB" smtClean="0"/>
              <a:pPr/>
              <a:t>6</a:t>
            </a:fld>
            <a:endParaRPr lang="en-GB"/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15387" y="0"/>
            <a:ext cx="8900013" cy="707886"/>
          </a:xfrm>
          <a:prstGeom prst="rect">
            <a:avLst/>
          </a:prstGeom>
          <a:solidFill>
            <a:srgbClr val="000000"/>
          </a:solidFill>
          <a:ln w="2857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/>
            <a:r>
              <a:rPr lang="el-GR" sz="2000" b="0" dirty="0">
                <a:solidFill>
                  <a:schemeClr val="bg1"/>
                </a:solidFill>
                <a:latin typeface="Verdana" charset="0"/>
              </a:rPr>
              <a:t>Οι Διαστάσεις του (μικρο</a:t>
            </a:r>
            <a:r>
              <a:rPr lang="en-US" sz="2000" b="0" dirty="0">
                <a:solidFill>
                  <a:schemeClr val="bg1"/>
                </a:solidFill>
                <a:latin typeface="Verdana" charset="0"/>
              </a:rPr>
              <a:t>-</a:t>
            </a:r>
            <a:r>
              <a:rPr lang="el-GR" sz="2000" b="0" dirty="0" smtClean="0">
                <a:solidFill>
                  <a:schemeClr val="bg1"/>
                </a:solidFill>
                <a:latin typeface="Verdana" charset="0"/>
              </a:rPr>
              <a:t>)</a:t>
            </a:r>
            <a:r>
              <a:rPr lang="el-GR" sz="2000" b="0" dirty="0" smtClean="0">
                <a:solidFill>
                  <a:schemeClr val="bg1"/>
                </a:solidFill>
                <a:latin typeface="Verdana" charset="0"/>
              </a:rPr>
              <a:t>κόσμου</a:t>
            </a:r>
            <a:endParaRPr lang="en-US" sz="2000" b="0" dirty="0" smtClean="0">
              <a:solidFill>
                <a:schemeClr val="bg1"/>
              </a:solidFill>
              <a:latin typeface="Verdana" charset="0"/>
            </a:endParaRPr>
          </a:p>
          <a:p>
            <a:pPr algn="ctr"/>
            <a:endParaRPr lang="el-GR" sz="2000" b="0" dirty="0">
              <a:solidFill>
                <a:schemeClr val="bg1"/>
              </a:solidFill>
              <a:latin typeface="Verdana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81000" y="990600"/>
            <a:ext cx="830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pic>
        <p:nvPicPr>
          <p:cNvPr id="2" name="Picture 1" descr="Screen Shot 2016-08-21 at 13.57.38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9600"/>
            <a:ext cx="9144000" cy="56098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7900973"/>
      </p:ext>
    </p:extLst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l-GR" smtClean="0"/>
              <a:t>CERN / 21 Αυγούστου 2016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D8EB73-19CF-CC44-9CE7-FEAFB1258ECE}" type="slidenum">
              <a:rPr lang="en-GB" smtClean="0"/>
              <a:pPr/>
              <a:t>7</a:t>
            </a:fld>
            <a:endParaRPr lang="en-GB"/>
          </a:p>
        </p:txBody>
      </p:sp>
      <p:sp>
        <p:nvSpPr>
          <p:cNvPr id="8" name="Rectangle 2"/>
          <p:cNvSpPr>
            <a:spLocks noChangeArrowheads="1"/>
          </p:cNvSpPr>
          <p:nvPr/>
        </p:nvSpPr>
        <p:spPr bwMode="auto">
          <a:xfrm>
            <a:off x="-31991" y="0"/>
            <a:ext cx="9144000" cy="830997"/>
          </a:xfrm>
          <a:prstGeom prst="rect">
            <a:avLst/>
          </a:prstGeom>
          <a:solidFill>
            <a:srgbClr val="000000"/>
          </a:solidFill>
          <a:ln w="9525">
            <a:solidFill>
              <a:srgbClr val="FFFFFF"/>
            </a:solidFill>
            <a:miter lim="800000"/>
            <a:headEnd/>
            <a:tailEnd/>
          </a:ln>
          <a:effectLst/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/>
            <a:r>
              <a:rPr lang="el-GR" sz="2400" b="0" dirty="0" smtClean="0">
                <a:solidFill>
                  <a:schemeClr val="bg1"/>
                </a:solidFill>
                <a:latin typeface="Verdana" charset="0"/>
              </a:rPr>
              <a:t> Γιατί πιο μεγάλη ενέργεια</a:t>
            </a:r>
            <a:r>
              <a:rPr lang="el-GR" sz="2400" b="0" dirty="0" smtClean="0">
                <a:solidFill>
                  <a:schemeClr val="bg1"/>
                </a:solidFill>
                <a:latin typeface="Verdana" charset="0"/>
              </a:rPr>
              <a:t>?</a:t>
            </a:r>
            <a:endParaRPr lang="en-US" sz="2400" b="0" dirty="0" smtClean="0">
              <a:solidFill>
                <a:schemeClr val="bg1"/>
              </a:solidFill>
              <a:latin typeface="Verdana" charset="0"/>
            </a:endParaRPr>
          </a:p>
          <a:p>
            <a:pPr algn="ctr"/>
            <a:endParaRPr lang="en-US" sz="2400" b="0" dirty="0">
              <a:solidFill>
                <a:schemeClr val="bg1"/>
              </a:solidFill>
              <a:latin typeface="Verdana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28600" y="838200"/>
            <a:ext cx="7162800" cy="54784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charset="2"/>
              <a:buChar char="u"/>
            </a:pPr>
            <a:r>
              <a:rPr lang="el-GR" sz="1400" dirty="0" smtClean="0">
                <a:latin typeface="+mj-lt"/>
              </a:rPr>
              <a:t>  Η αρχή της γένεσης του Σύμπαντος (</a:t>
            </a:r>
            <a:r>
              <a:rPr lang="el-GR" sz="1400" dirty="0" smtClean="0">
                <a:solidFill>
                  <a:srgbClr val="FF0211"/>
                </a:solidFill>
                <a:latin typeface="+mj-lt"/>
              </a:rPr>
              <a:t>ΜΕΓΑΛΗ ΕΚΡΗΞΗ</a:t>
            </a:r>
            <a:r>
              <a:rPr lang="el-GR" sz="1400" dirty="0" smtClean="0">
                <a:latin typeface="+mj-lt"/>
              </a:rPr>
              <a:t>) προϋποθέτει τη συγκεντρωση μέγιστης ενέργειας σε ελάχιστο χώρο και χρόνο. Με την πάροδο του χρόνου η ενέργεια ελαττώνεται και μεταμορφώνεται σε ύλη.</a:t>
            </a:r>
          </a:p>
          <a:p>
            <a:r>
              <a:rPr lang="el-GR" sz="1400" dirty="0" smtClean="0">
                <a:latin typeface="+mj-lt"/>
              </a:rPr>
              <a:t>   </a:t>
            </a:r>
            <a:endParaRPr lang="en-US" sz="1400" dirty="0" smtClean="0">
              <a:latin typeface="+mj-lt"/>
            </a:endParaRPr>
          </a:p>
          <a:p>
            <a:pPr>
              <a:buFont typeface="Wingdings" charset="2"/>
              <a:buChar char="u"/>
            </a:pPr>
            <a:r>
              <a:rPr lang="el-GR" sz="1400" dirty="0" smtClean="0">
                <a:latin typeface="+mj-lt"/>
              </a:rPr>
              <a:t>  Οι επιταχυντές παρέχουν </a:t>
            </a:r>
            <a:r>
              <a:rPr lang="el-GR" sz="1400" dirty="0" smtClean="0">
                <a:solidFill>
                  <a:srgbClr val="FF0211"/>
                </a:solidFill>
                <a:latin typeface="+mj-lt"/>
              </a:rPr>
              <a:t>φορτισμένα σωματίδια με υψηλή κινητική ενέργεια</a:t>
            </a:r>
            <a:r>
              <a:rPr lang="el-GR" sz="1400" dirty="0" smtClean="0">
                <a:latin typeface="+mj-lt"/>
              </a:rPr>
              <a:t>, οι συγκρούσεις των οποίων δημιουργούν συνθήκες ενέργειας και ύλης πολύ κοντά στη ΜΕΓΑΛΗ ΕΚΡΗΞΗ, για την ακρίβεια μερικά εκατομυριοστά του ΠΡΩΤΟΥ δευτερολέπτου, μετά την μεγάλη έκρηξη. </a:t>
            </a:r>
          </a:p>
          <a:p>
            <a:pPr>
              <a:buFont typeface="Wingdings" charset="2"/>
              <a:buChar char="u"/>
            </a:pPr>
            <a:endParaRPr lang="el-GR" sz="1400" dirty="0" smtClean="0">
              <a:latin typeface="+mj-lt"/>
            </a:endParaRPr>
          </a:p>
          <a:p>
            <a:pPr>
              <a:buFont typeface="Wingdings" charset="2"/>
              <a:buChar char="u"/>
            </a:pPr>
            <a:r>
              <a:rPr lang="el-GR" sz="1400" dirty="0" smtClean="0">
                <a:latin typeface="+mj-lt"/>
              </a:rPr>
              <a:t>  Για να αυξηθεί η ενέργεια των σωματιδίων της δέσμης, εφαρμόζονται ισχυρά </a:t>
            </a:r>
            <a:r>
              <a:rPr lang="el-GR" sz="1400" dirty="0" smtClean="0">
                <a:solidFill>
                  <a:srgbClr val="FF0211"/>
                </a:solidFill>
                <a:latin typeface="+mj-lt"/>
              </a:rPr>
              <a:t>ηλεκτρικά και μαγνητικά πεδία </a:t>
            </a:r>
            <a:r>
              <a:rPr lang="el-GR" sz="1400" dirty="0" smtClean="0">
                <a:latin typeface="+mj-lt"/>
              </a:rPr>
              <a:t>που τα επιταχύνουν και συγχρόνως τα εστιάζουν.</a:t>
            </a:r>
          </a:p>
          <a:p>
            <a:pPr>
              <a:buFont typeface="Wingdings" charset="2"/>
              <a:buChar char="u"/>
            </a:pPr>
            <a:endParaRPr lang="el-GR" sz="1400" dirty="0" smtClean="0">
              <a:latin typeface="+mj-lt"/>
            </a:endParaRPr>
          </a:p>
          <a:p>
            <a:pPr>
              <a:buFont typeface="Wingdings" charset="2"/>
              <a:buChar char="u"/>
            </a:pPr>
            <a:r>
              <a:rPr lang="el-GR" sz="1400" dirty="0" smtClean="0">
                <a:latin typeface="+mj-lt"/>
              </a:rPr>
              <a:t>  Οι επιταχυντές έχουν είτε κυκλική μορφή (</a:t>
            </a:r>
            <a:r>
              <a:rPr lang="el-GR" sz="1400" dirty="0" smtClean="0">
                <a:solidFill>
                  <a:srgbClr val="FF0211"/>
                </a:solidFill>
                <a:latin typeface="+mj-lt"/>
              </a:rPr>
              <a:t>ΚΥΚΛΙΚΟΙ ΕΠΙΤΑΧΥΝΤΕΣ</a:t>
            </a:r>
            <a:r>
              <a:rPr lang="el-GR" sz="1400" dirty="0" smtClean="0">
                <a:latin typeface="+mj-lt"/>
              </a:rPr>
              <a:t>), όπου τα σωματίδια της δέσμης επιταχύνονται διαγράφοντας επαναλαμβανόμενες κυκλικές τροχιές, είτε ευθεία γραμμή (</a:t>
            </a:r>
            <a:r>
              <a:rPr lang="el-GR" sz="1400" dirty="0" smtClean="0">
                <a:solidFill>
                  <a:srgbClr val="FF0211"/>
                </a:solidFill>
                <a:latin typeface="+mj-lt"/>
              </a:rPr>
              <a:t>ΓΡΑΜΜΙΚΟΙ ΕΠΙΤΑΧΥΝΤΕΣ</a:t>
            </a:r>
            <a:r>
              <a:rPr lang="el-GR" sz="1400" dirty="0" smtClean="0">
                <a:latin typeface="+mj-lt"/>
              </a:rPr>
              <a:t>), όπου η δέσμη ταξιδεύει από την μια άκρη στην άλλη.</a:t>
            </a:r>
            <a:endParaRPr lang="el-GR" sz="1400" dirty="0">
              <a:latin typeface="+mj-lt"/>
            </a:endParaRPr>
          </a:p>
          <a:p>
            <a:pPr>
              <a:buFont typeface="Wingdings" charset="2"/>
              <a:buChar char="u"/>
            </a:pPr>
            <a:endParaRPr lang="el-GR" sz="1400" dirty="0"/>
          </a:p>
          <a:p>
            <a:pPr>
              <a:buFont typeface="Wingdings" charset="2"/>
              <a:buChar char="u"/>
            </a:pPr>
            <a:r>
              <a:rPr lang="el-GR" sz="1400" dirty="0" smtClean="0">
                <a:latin typeface="+mn-lt"/>
              </a:rPr>
              <a:t>  Οι </a:t>
            </a:r>
            <a:r>
              <a:rPr lang="el-GR" sz="1400" dirty="0">
                <a:latin typeface="+mn-lt"/>
              </a:rPr>
              <a:t>ανιχνευτές </a:t>
            </a:r>
            <a:r>
              <a:rPr lang="el-GR" sz="1400" dirty="0" smtClean="0">
                <a:latin typeface="+mn-lt"/>
              </a:rPr>
              <a:t>ανιχνεύουν/συλλαμβάνουν τα σωματίδια που παράγονται στις συγκρούσεις, προκειμένου </a:t>
            </a:r>
            <a:r>
              <a:rPr lang="el-GR" sz="1400" dirty="0">
                <a:latin typeface="+mn-lt"/>
              </a:rPr>
              <a:t>να διερευνηθεί η δομή του πυρήνα του ατόμου και οι δομικοί λίθοι των νουκλεονίων – </a:t>
            </a:r>
            <a:r>
              <a:rPr lang="en-US" sz="1400" dirty="0" smtClean="0">
                <a:latin typeface="+mn-lt"/>
              </a:rPr>
              <a:t>quarks</a:t>
            </a:r>
            <a:r>
              <a:rPr lang="el-GR" sz="1400" dirty="0" smtClean="0">
                <a:latin typeface="+mn-lt"/>
              </a:rPr>
              <a:t> και </a:t>
            </a:r>
            <a:r>
              <a:rPr lang="el-GR" sz="1400" dirty="0" err="1" smtClean="0">
                <a:latin typeface="+mn-lt"/>
              </a:rPr>
              <a:t>λεπτόνια</a:t>
            </a:r>
            <a:r>
              <a:rPr lang="en-US" sz="1400" dirty="0" smtClean="0">
                <a:latin typeface="+mn-lt"/>
              </a:rPr>
              <a:t>.</a:t>
            </a:r>
            <a:endParaRPr lang="el-GR" sz="1400" dirty="0">
              <a:latin typeface="+mn-lt"/>
            </a:endParaRPr>
          </a:p>
        </p:txBody>
      </p:sp>
      <p:sp>
        <p:nvSpPr>
          <p:cNvPr id="11" name="Text Box 4"/>
          <p:cNvSpPr txBox="1">
            <a:spLocks noChangeArrowheads="1"/>
          </p:cNvSpPr>
          <p:nvPr/>
        </p:nvSpPr>
        <p:spPr bwMode="auto">
          <a:xfrm>
            <a:off x="5765800" y="5425987"/>
            <a:ext cx="3390900" cy="861774"/>
          </a:xfrm>
          <a:prstGeom prst="rect">
            <a:avLst/>
          </a:prstGeom>
          <a:ln>
            <a:solidFill>
              <a:srgbClr val="FF0000"/>
            </a:solidFill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l-GR" sz="1400" dirty="0">
                <a:effectLst>
                  <a:outerShdw blurRad="38100" dist="38100" dir="2700000" algn="tl">
                    <a:srgbClr val="DDDDDD"/>
                  </a:outerShdw>
                </a:effectLst>
              </a:rPr>
              <a:t>Σχέση του </a:t>
            </a:r>
            <a:r>
              <a:rPr lang="en-US" sz="1400" dirty="0">
                <a:effectLst>
                  <a:outerShdw blurRad="38100" dist="38100" dir="2700000" algn="tl">
                    <a:srgbClr val="DDDDDD"/>
                  </a:outerShdw>
                </a:effectLst>
                <a:latin typeface="Tahoma" charset="0"/>
              </a:rPr>
              <a:t>Einstein</a:t>
            </a:r>
            <a:endParaRPr lang="el-GR" sz="1400" dirty="0">
              <a:effectLst>
                <a:outerShdw blurRad="38100" dist="38100" dir="2700000" algn="tl">
                  <a:srgbClr val="DDDDDD"/>
                </a:outerShdw>
              </a:effectLst>
              <a:latin typeface="Tahoma" charset="0"/>
            </a:endParaRPr>
          </a:p>
          <a:p>
            <a:pPr>
              <a:spcBef>
                <a:spcPct val="50000"/>
              </a:spcBef>
            </a:pPr>
            <a:r>
              <a:rPr lang="en-US" sz="2400" dirty="0">
                <a:latin typeface="Tahoma" charset="0"/>
              </a:rPr>
              <a:t>E = </a:t>
            </a:r>
            <a:r>
              <a:rPr lang="en-US" sz="2400" dirty="0" smtClean="0">
                <a:latin typeface="Tahoma" charset="0"/>
              </a:rPr>
              <a:t>mc</a:t>
            </a:r>
            <a:r>
              <a:rPr lang="en-US" sz="2400" baseline="30000" dirty="0" smtClean="0">
                <a:latin typeface="Tahoma" charset="0"/>
              </a:rPr>
              <a:t>2</a:t>
            </a:r>
            <a:r>
              <a:rPr lang="el-GR" sz="2400" baseline="30000" dirty="0" smtClean="0">
                <a:latin typeface="Tahoma" charset="0"/>
              </a:rPr>
              <a:t> </a:t>
            </a:r>
            <a:r>
              <a:rPr lang="en-US" sz="2400" dirty="0" smtClean="0">
                <a:latin typeface="Tahoma" charset="0"/>
              </a:rPr>
              <a:t>=&gt;m = </a:t>
            </a:r>
            <a:r>
              <a:rPr lang="en-US" sz="2400" dirty="0">
                <a:latin typeface="Tahoma" charset="0"/>
              </a:rPr>
              <a:t>E/c</a:t>
            </a:r>
            <a:r>
              <a:rPr lang="en-US" sz="2400" baseline="30000" dirty="0">
                <a:latin typeface="Tahoma" charset="0"/>
              </a:rPr>
              <a:t>2</a:t>
            </a:r>
          </a:p>
        </p:txBody>
      </p:sp>
      <p:pic>
        <p:nvPicPr>
          <p:cNvPr id="2" name="Picture 1" descr="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18343" y="3505200"/>
            <a:ext cx="1736448" cy="1752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6631657"/>
      </p:ext>
    </p:extLst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6" name="Rectangle 1028"/>
          <p:cNvSpPr>
            <a:spLocks noChangeArrowheads="1"/>
          </p:cNvSpPr>
          <p:nvPr/>
        </p:nvSpPr>
        <p:spPr bwMode="auto">
          <a:xfrm>
            <a:off x="152400" y="2590800"/>
            <a:ext cx="1233488" cy="833438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algn="ctr" eaLnBrk="1" hangingPunct="1">
              <a:defRPr/>
            </a:pPr>
            <a:r>
              <a:rPr lang="el-GR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Μεγάλη</a:t>
            </a:r>
          </a:p>
          <a:p>
            <a:pPr algn="ctr" eaLnBrk="1" hangingPunct="1">
              <a:defRPr/>
            </a:pPr>
            <a:r>
              <a:rPr lang="el-GR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Έκρηξη</a:t>
            </a:r>
            <a:endParaRPr lang="de-DE" dirty="0">
              <a:solidFill>
                <a:srgbClr val="FFFF00"/>
              </a:solidFill>
            </a:endParaRPr>
          </a:p>
        </p:txBody>
      </p:sp>
      <p:sp>
        <p:nvSpPr>
          <p:cNvPr id="18439" name="Rectangle 1029"/>
          <p:cNvSpPr>
            <a:spLocks noChangeArrowheads="1"/>
          </p:cNvSpPr>
          <p:nvPr/>
        </p:nvSpPr>
        <p:spPr bwMode="auto">
          <a:xfrm>
            <a:off x="0" y="76200"/>
            <a:ext cx="9144000" cy="710067"/>
          </a:xfrm>
          <a:prstGeom prst="rect">
            <a:avLst/>
          </a:prstGeom>
          <a:solidFill>
            <a:srgbClr val="000000"/>
          </a:solidFill>
          <a:ln w="25400">
            <a:noFill/>
            <a:miter lim="800000"/>
            <a:headEnd/>
            <a:tailEnd/>
          </a:ln>
        </p:spPr>
        <p:txBody>
          <a:bodyPr wrap="square" lIns="90000" tIns="46800" rIns="90000" bIns="46800">
            <a:spAutoFit/>
          </a:bodyPr>
          <a:lstStyle/>
          <a:p>
            <a:pPr algn="ctr" eaLnBrk="1" hangingPunct="1">
              <a:defRPr/>
            </a:pPr>
            <a:r>
              <a:rPr lang="el-GR" sz="4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Η Εξέλιξη του Σύμπαντος</a:t>
            </a:r>
            <a:endParaRPr lang="en-US" sz="3200" b="1" dirty="0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heSans 6-SemiBold" charset="0"/>
            </a:endParaRPr>
          </a:p>
        </p:txBody>
      </p:sp>
      <p:grpSp>
        <p:nvGrpSpPr>
          <p:cNvPr id="31748" name="Group 1030"/>
          <p:cNvGrpSpPr>
            <a:grpSpLocks/>
          </p:cNvGrpSpPr>
          <p:nvPr/>
        </p:nvGrpSpPr>
        <p:grpSpPr bwMode="auto">
          <a:xfrm>
            <a:off x="1828800" y="5372100"/>
            <a:ext cx="6918325" cy="889000"/>
            <a:chOff x="1152" y="3384"/>
            <a:chExt cx="4358" cy="560"/>
          </a:xfrm>
        </p:grpSpPr>
        <p:sp>
          <p:nvSpPr>
            <p:cNvPr id="31751" name="Line 1031"/>
            <p:cNvSpPr>
              <a:spLocks noChangeShapeType="1"/>
            </p:cNvSpPr>
            <p:nvPr/>
          </p:nvSpPr>
          <p:spPr bwMode="auto">
            <a:xfrm>
              <a:off x="1152" y="3702"/>
              <a:ext cx="3648" cy="0"/>
            </a:xfrm>
            <a:prstGeom prst="line">
              <a:avLst/>
            </a:prstGeom>
            <a:noFill/>
            <a:ln w="25400">
              <a:solidFill>
                <a:schemeClr val="bg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lIns="90000" tIns="46800" rIns="90000" bIns="46800" anchor="ctr"/>
            <a:lstStyle/>
            <a:p>
              <a:endParaRPr lang="en-US"/>
            </a:p>
          </p:txBody>
        </p:sp>
        <p:sp>
          <p:nvSpPr>
            <p:cNvPr id="49160" name="Rectangle 1032"/>
            <p:cNvSpPr>
              <a:spLocks noChangeArrowheads="1"/>
            </p:cNvSpPr>
            <p:nvPr/>
          </p:nvSpPr>
          <p:spPr bwMode="auto">
            <a:xfrm>
              <a:off x="4746" y="3552"/>
              <a:ext cx="764" cy="292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 wrap="none" lIns="90000" tIns="46800" rIns="90000" bIns="46800">
              <a:spAutoFit/>
            </a:bodyPr>
            <a:lstStyle/>
            <a:p>
              <a:pPr algn="ctr" eaLnBrk="1" hangingPunct="1">
                <a:defRPr/>
              </a:pPr>
              <a:r>
                <a:rPr lang="el-GR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Σήμερα</a:t>
              </a:r>
              <a:endParaRPr lang="en-GB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49161" name="Rectangle 1033"/>
            <p:cNvSpPr>
              <a:spLocks noChangeArrowheads="1"/>
            </p:cNvSpPr>
            <p:nvPr/>
          </p:nvSpPr>
          <p:spPr bwMode="auto">
            <a:xfrm>
              <a:off x="2139" y="3384"/>
              <a:ext cx="1535" cy="292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 wrap="none" lIns="90000" tIns="46800" rIns="90000" bIns="46800">
              <a:spAutoFit/>
            </a:bodyPr>
            <a:lstStyle/>
            <a:p>
              <a:pPr algn="ctr" eaLnBrk="1" hangingPunct="1">
                <a:defRPr/>
              </a:pPr>
              <a:r>
                <a:rPr lang="en-GB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13.</a:t>
              </a:r>
              <a:r>
                <a:rPr lang="el-GR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8</a:t>
              </a:r>
              <a:r>
                <a:rPr lang="en-GB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 </a:t>
              </a:r>
              <a:r>
                <a:rPr lang="el-GR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Δισ. Χρόνια</a:t>
              </a:r>
              <a:endParaRPr lang="en-GB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49162" name="Rectangle 1034"/>
            <p:cNvSpPr>
              <a:spLocks noChangeArrowheads="1"/>
            </p:cNvSpPr>
            <p:nvPr/>
          </p:nvSpPr>
          <p:spPr bwMode="auto">
            <a:xfrm>
              <a:off x="2600" y="3710"/>
              <a:ext cx="617" cy="234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 wrap="none" lIns="90000" tIns="46800" rIns="90000" bIns="46800">
              <a:spAutoFit/>
            </a:bodyPr>
            <a:lstStyle/>
            <a:p>
              <a:pPr algn="ctr" eaLnBrk="1" hangingPunct="1">
                <a:defRPr/>
              </a:pPr>
              <a:r>
                <a:rPr lang="de-DE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ea typeface="+mn-ea"/>
                  <a:cs typeface="+mn-cs"/>
                </a:rPr>
                <a:t>10</a:t>
              </a:r>
              <a:r>
                <a:rPr lang="de-DE" baseline="30000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ea typeface="+mn-ea"/>
                  <a:cs typeface="+mn-cs"/>
                </a:rPr>
                <a:t>28</a:t>
              </a:r>
              <a:r>
                <a:rPr lang="de-DE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ea typeface="+mn-ea"/>
                  <a:cs typeface="+mn-cs"/>
                </a:rPr>
                <a:t> cm</a:t>
              </a:r>
              <a:endParaRPr lang="en-US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+mn-ea"/>
                <a:cs typeface="+mn-cs"/>
              </a:endParaRPr>
            </a:p>
          </p:txBody>
        </p:sp>
        <p:sp>
          <p:nvSpPr>
            <p:cNvPr id="31755" name="Line 1035"/>
            <p:cNvSpPr>
              <a:spLocks noChangeShapeType="1"/>
            </p:cNvSpPr>
            <p:nvPr/>
          </p:nvSpPr>
          <p:spPr bwMode="auto">
            <a:xfrm>
              <a:off x="1152" y="3552"/>
              <a:ext cx="0" cy="288"/>
            </a:xfrm>
            <a:prstGeom prst="line">
              <a:avLst/>
            </a:prstGeom>
            <a:noFill/>
            <a:ln w="25400">
              <a:solidFill>
                <a:srgbClr val="FFFF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cxnSp>
        <p:nvCxnSpPr>
          <p:cNvPr id="15" name="Straight Arrow Connector 14"/>
          <p:cNvCxnSpPr>
            <a:endCxn id="31751" idx="1"/>
          </p:cNvCxnSpPr>
          <p:nvPr/>
        </p:nvCxnSpPr>
        <p:spPr>
          <a:xfrm flipV="1">
            <a:off x="1835150" y="5876925"/>
            <a:ext cx="578485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750" name="Slide Number Placeholder 1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63C8F676-29C1-E540-8479-CC4A9CF9ABF4}" type="slidenum">
              <a:rPr lang="fr-FR" sz="1200">
                <a:solidFill>
                  <a:srgbClr val="BCBCBC"/>
                </a:solidFill>
              </a:rPr>
              <a:pPr/>
              <a:t>8</a:t>
            </a:fld>
            <a:endParaRPr lang="fr-FR" sz="1200">
              <a:solidFill>
                <a:srgbClr val="BCBCBC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l-GR" smtClean="0"/>
              <a:t>CERN / 21 Αυγούστου 2016</a:t>
            </a:r>
            <a:endParaRPr lang="en-GB"/>
          </a:p>
        </p:txBody>
      </p:sp>
      <p:pic>
        <p:nvPicPr>
          <p:cNvPr id="2" name="Picture 1" descr="2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0200" y="762000"/>
            <a:ext cx="7238999" cy="49936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6327619"/>
      </p:ext>
    </p:extLst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l-GR" smtClean="0"/>
              <a:t>CERN / 21 Αυγούστου 2016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D8EB73-19CF-CC44-9CE7-FEAFB1258ECE}" type="slidenum">
              <a:rPr lang="en-GB" smtClean="0"/>
              <a:pPr/>
              <a:t>9</a:t>
            </a:fld>
            <a:endParaRPr lang="en-GB"/>
          </a:p>
        </p:txBody>
      </p:sp>
      <p:sp>
        <p:nvSpPr>
          <p:cNvPr id="7" name="Rectangle 1029"/>
          <p:cNvSpPr>
            <a:spLocks noChangeArrowheads="1"/>
          </p:cNvSpPr>
          <p:nvPr/>
        </p:nvSpPr>
        <p:spPr bwMode="auto">
          <a:xfrm>
            <a:off x="0" y="76200"/>
            <a:ext cx="9144000" cy="710067"/>
          </a:xfrm>
          <a:prstGeom prst="rect">
            <a:avLst/>
          </a:prstGeom>
          <a:solidFill>
            <a:srgbClr val="000000"/>
          </a:solidFill>
          <a:ln w="25400">
            <a:noFill/>
            <a:miter lim="800000"/>
            <a:headEnd/>
            <a:tailEnd/>
          </a:ln>
        </p:spPr>
        <p:txBody>
          <a:bodyPr wrap="square" lIns="90000" tIns="46800" rIns="90000" bIns="46800">
            <a:spAutoFit/>
          </a:bodyPr>
          <a:lstStyle/>
          <a:p>
            <a:pPr algn="ctr" eaLnBrk="1" hangingPunct="1">
              <a:defRPr/>
            </a:pPr>
            <a:r>
              <a:rPr lang="el-GR" sz="4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Η Εξέλιξη του Σύμπαντος</a:t>
            </a:r>
            <a:endParaRPr lang="en-US" sz="3200" b="1" dirty="0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heSans 6-SemiBold" charset="0"/>
            </a:endParaRPr>
          </a:p>
        </p:txBody>
      </p:sp>
      <p:pic>
        <p:nvPicPr>
          <p:cNvPr id="2" name="Picture 1" descr="Screen Shot 2016-08-21 at 14.03.1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762000"/>
            <a:ext cx="7924800" cy="56649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3025015"/>
      </p:ext>
    </p:extLst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Blank Presentation">
  <a:themeElements>
    <a:clrScheme name="Blank Presentation 13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FFFF00"/>
      </a:hlink>
      <a:folHlink>
        <a:srgbClr val="99CC00"/>
      </a:folHlink>
    </a:clrScheme>
    <a:fontScheme name="Blank Presentation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800" b="1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Verdana" pitchFamily="-32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800" b="1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Verdana" pitchFamily="-32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FFFF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28483</TotalTime>
  <Words>916</Words>
  <Application>Microsoft Macintosh PowerPoint</Application>
  <PresentationFormat>On-screen Show (4:3)</PresentationFormat>
  <Paragraphs>160</Paragraphs>
  <Slides>23</Slides>
  <Notes>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4" baseType="lpstr">
      <vt:lpstr>Blank Presentation</vt:lpstr>
      <vt:lpstr>PowerPoint Presentation</vt:lpstr>
      <vt:lpstr>PowerPoint Presentation</vt:lpstr>
      <vt:lpstr>Η Αποστολή του CERN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Μεγάλα και Αναπάντητα Ερωτήματα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Αναζήτηση του Μποζονίου Higgs</vt:lpstr>
      <vt:lpstr>PowerPoint Presentation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Exhibiting Non-Intuitive Physics</dc:title>
  <dc:creator>Rolf Landua</dc:creator>
  <cp:lastModifiedBy>EvangelosCERN evan</cp:lastModifiedBy>
  <cp:revision>419</cp:revision>
  <cp:lastPrinted>2016-01-13T12:24:26Z</cp:lastPrinted>
  <dcterms:created xsi:type="dcterms:W3CDTF">2016-01-14T15:32:47Z</dcterms:created>
  <dcterms:modified xsi:type="dcterms:W3CDTF">2016-08-21T12:16:10Z</dcterms:modified>
</cp:coreProperties>
</file>