
<file path=[Content_Types].xml><?xml version="1.0" encoding="utf-8"?>
<Types xmlns="http://schemas.openxmlformats.org/package/2006/content-types">
  <Default Extension="xml" ContentType="application/xml"/>
  <Default Extension="jpeg" ContentType="image/jpeg"/>
  <Default Extension="jpg" ContentType="image/jpeg"/>
  <Default Extension="rels" ContentType="application/vnd.openxmlformats-package.relationships+xml"/>
  <Default Extension="wdp" ContentType="image/vnd.ms-photo"/>
  <Default Extension="gif" ContentType="image/gif"/>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slideLayouts/slideLayout3.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 id="2147483665" r:id="rId2"/>
    <p:sldMasterId id="2147483667" r:id="rId3"/>
  </p:sldMasterIdLst>
  <p:notesMasterIdLst>
    <p:notesMasterId r:id="rId37"/>
  </p:notesMasterIdLst>
  <p:handoutMasterIdLst>
    <p:handoutMasterId r:id="rId38"/>
  </p:handoutMasterIdLst>
  <p:sldIdLst>
    <p:sldId id="372" r:id="rId4"/>
    <p:sldId id="384" r:id="rId5"/>
    <p:sldId id="385" r:id="rId6"/>
    <p:sldId id="386" r:id="rId7"/>
    <p:sldId id="387" r:id="rId8"/>
    <p:sldId id="388" r:id="rId9"/>
    <p:sldId id="389" r:id="rId10"/>
    <p:sldId id="390" r:id="rId11"/>
    <p:sldId id="391" r:id="rId12"/>
    <p:sldId id="392" r:id="rId13"/>
    <p:sldId id="393" r:id="rId14"/>
    <p:sldId id="394" r:id="rId15"/>
    <p:sldId id="395" r:id="rId16"/>
    <p:sldId id="396" r:id="rId17"/>
    <p:sldId id="397" r:id="rId18"/>
    <p:sldId id="398" r:id="rId19"/>
    <p:sldId id="399" r:id="rId20"/>
    <p:sldId id="400" r:id="rId21"/>
    <p:sldId id="401" r:id="rId22"/>
    <p:sldId id="402" r:id="rId23"/>
    <p:sldId id="403" r:id="rId24"/>
    <p:sldId id="362" r:id="rId25"/>
    <p:sldId id="363" r:id="rId26"/>
    <p:sldId id="364" r:id="rId27"/>
    <p:sldId id="367" r:id="rId28"/>
    <p:sldId id="370" r:id="rId29"/>
    <p:sldId id="280" r:id="rId30"/>
    <p:sldId id="290" r:id="rId31"/>
    <p:sldId id="291" r:id="rId32"/>
    <p:sldId id="292" r:id="rId33"/>
    <p:sldId id="293" r:id="rId34"/>
    <p:sldId id="311" r:id="rId35"/>
    <p:sldId id="308" r:id="rId36"/>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50003"/>
    <a:srgbClr val="680101"/>
    <a:srgbClr val="33C6FF"/>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3216" autoAdjust="0"/>
    <p:restoredTop sz="94737" autoAdjust="0"/>
  </p:normalViewPr>
  <p:slideViewPr>
    <p:cSldViewPr snapToGrid="0" snapToObjects="1">
      <p:cViewPr varScale="1">
        <p:scale>
          <a:sx n="97" d="100"/>
          <a:sy n="97" d="100"/>
        </p:scale>
        <p:origin x="1152" y="20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20" Type="http://schemas.openxmlformats.org/officeDocument/2006/relationships/slide" Target="slides/slide17.xml"/><Relationship Id="rId21" Type="http://schemas.openxmlformats.org/officeDocument/2006/relationships/slide" Target="slides/slide18.xml"/><Relationship Id="rId22" Type="http://schemas.openxmlformats.org/officeDocument/2006/relationships/slide" Target="slides/slide19.xml"/><Relationship Id="rId23" Type="http://schemas.openxmlformats.org/officeDocument/2006/relationships/slide" Target="slides/slide20.xml"/><Relationship Id="rId24" Type="http://schemas.openxmlformats.org/officeDocument/2006/relationships/slide" Target="slides/slide21.xml"/><Relationship Id="rId25" Type="http://schemas.openxmlformats.org/officeDocument/2006/relationships/slide" Target="slides/slide22.xml"/><Relationship Id="rId26" Type="http://schemas.openxmlformats.org/officeDocument/2006/relationships/slide" Target="slides/slide23.xml"/><Relationship Id="rId27" Type="http://schemas.openxmlformats.org/officeDocument/2006/relationships/slide" Target="slides/slide24.xml"/><Relationship Id="rId28" Type="http://schemas.openxmlformats.org/officeDocument/2006/relationships/slide" Target="slides/slide25.xml"/><Relationship Id="rId29" Type="http://schemas.openxmlformats.org/officeDocument/2006/relationships/slide" Target="slides/slide26.xml"/><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Master" Target="slideMasters/slideMaster3.xml"/><Relationship Id="rId4" Type="http://schemas.openxmlformats.org/officeDocument/2006/relationships/slide" Target="slides/slide1.xml"/><Relationship Id="rId5" Type="http://schemas.openxmlformats.org/officeDocument/2006/relationships/slide" Target="slides/slide2.xml"/><Relationship Id="rId30" Type="http://schemas.openxmlformats.org/officeDocument/2006/relationships/slide" Target="slides/slide27.xml"/><Relationship Id="rId31" Type="http://schemas.openxmlformats.org/officeDocument/2006/relationships/slide" Target="slides/slide28.xml"/><Relationship Id="rId32" Type="http://schemas.openxmlformats.org/officeDocument/2006/relationships/slide" Target="slides/slide29.xml"/><Relationship Id="rId9" Type="http://schemas.openxmlformats.org/officeDocument/2006/relationships/slide" Target="slides/slide6.xml"/><Relationship Id="rId6" Type="http://schemas.openxmlformats.org/officeDocument/2006/relationships/slide" Target="slides/slide3.xml"/><Relationship Id="rId7" Type="http://schemas.openxmlformats.org/officeDocument/2006/relationships/slide" Target="slides/slide4.xml"/><Relationship Id="rId8" Type="http://schemas.openxmlformats.org/officeDocument/2006/relationships/slide" Target="slides/slide5.xml"/><Relationship Id="rId33" Type="http://schemas.openxmlformats.org/officeDocument/2006/relationships/slide" Target="slides/slide30.xml"/><Relationship Id="rId34" Type="http://schemas.openxmlformats.org/officeDocument/2006/relationships/slide" Target="slides/slide31.xml"/><Relationship Id="rId35" Type="http://schemas.openxmlformats.org/officeDocument/2006/relationships/slide" Target="slides/slide32.xml"/><Relationship Id="rId36" Type="http://schemas.openxmlformats.org/officeDocument/2006/relationships/slide" Target="slides/slide33.xml"/><Relationship Id="rId10" Type="http://schemas.openxmlformats.org/officeDocument/2006/relationships/slide" Target="slides/slide7.xml"/><Relationship Id="rId11" Type="http://schemas.openxmlformats.org/officeDocument/2006/relationships/slide" Target="slides/slide8.xml"/><Relationship Id="rId12" Type="http://schemas.openxmlformats.org/officeDocument/2006/relationships/slide" Target="slides/slide9.xml"/><Relationship Id="rId13" Type="http://schemas.openxmlformats.org/officeDocument/2006/relationships/slide" Target="slides/slide10.xml"/><Relationship Id="rId14" Type="http://schemas.openxmlformats.org/officeDocument/2006/relationships/slide" Target="slides/slide11.xml"/><Relationship Id="rId15" Type="http://schemas.openxmlformats.org/officeDocument/2006/relationships/slide" Target="slides/slide12.xml"/><Relationship Id="rId16" Type="http://schemas.openxmlformats.org/officeDocument/2006/relationships/slide" Target="slides/slide13.xml"/><Relationship Id="rId17" Type="http://schemas.openxmlformats.org/officeDocument/2006/relationships/slide" Target="slides/slide14.xml"/><Relationship Id="rId18" Type="http://schemas.openxmlformats.org/officeDocument/2006/relationships/slide" Target="slides/slide15.xml"/><Relationship Id="rId19" Type="http://schemas.openxmlformats.org/officeDocument/2006/relationships/slide" Target="slides/slide16.xml"/><Relationship Id="rId37" Type="http://schemas.openxmlformats.org/officeDocument/2006/relationships/notesMaster" Target="notesMasters/notesMaster1.xml"/><Relationship Id="rId38" Type="http://schemas.openxmlformats.org/officeDocument/2006/relationships/handoutMaster" Target="handoutMasters/handoutMaster1.xml"/><Relationship Id="rId39" Type="http://schemas.openxmlformats.org/officeDocument/2006/relationships/presProps" Target="presProps.xml"/><Relationship Id="rId40" Type="http://schemas.openxmlformats.org/officeDocument/2006/relationships/viewProps" Target="viewProps.xml"/><Relationship Id="rId41" Type="http://schemas.openxmlformats.org/officeDocument/2006/relationships/theme" Target="theme/theme1.xml"/><Relationship Id="rId42"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A2AB4714-9168-0A4D-B3CF-F4C387803302}" type="datetimeFigureOut">
              <a:rPr lang="en-US" smtClean="0"/>
              <a:t>8/29/16</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83BABDAB-B93D-8143-8FC2-615C237DC09A}" type="slidenum">
              <a:rPr lang="en-US" smtClean="0"/>
              <a:t>‹#›</a:t>
            </a:fld>
            <a:endParaRPr lang="en-US"/>
          </a:p>
        </p:txBody>
      </p:sp>
    </p:spTree>
    <p:extLst>
      <p:ext uri="{BB962C8B-B14F-4D97-AF65-F5344CB8AC3E}">
        <p14:creationId xmlns:p14="http://schemas.microsoft.com/office/powerpoint/2010/main" val="3108618334"/>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A83A6D0-67ED-C642-A69C-2C3708F7997D}" type="datetimeFigureOut">
              <a:rPr lang="en-US" smtClean="0"/>
              <a:t>8/29/16</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pt-PT" smtClean="0"/>
              <a:t>Click to edit Master text styles</a:t>
            </a:r>
          </a:p>
          <a:p>
            <a:pPr lvl="1"/>
            <a:r>
              <a:rPr lang="pt-PT" smtClean="0"/>
              <a:t>Second level</a:t>
            </a:r>
          </a:p>
          <a:p>
            <a:pPr lvl="2"/>
            <a:r>
              <a:rPr lang="pt-PT" smtClean="0"/>
              <a:t>Third level</a:t>
            </a:r>
          </a:p>
          <a:p>
            <a:pPr lvl="3"/>
            <a:r>
              <a:rPr lang="pt-PT" smtClean="0"/>
              <a:t>Fourth level</a:t>
            </a:r>
          </a:p>
          <a:p>
            <a:pPr lvl="4"/>
            <a:r>
              <a:rPr lang="pt-PT"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5B81FD0-E4AA-324D-A71B-B21549143A3B}" type="slidenum">
              <a:rPr lang="en-US" smtClean="0"/>
              <a:t>‹#›</a:t>
            </a:fld>
            <a:endParaRPr lang="en-US"/>
          </a:p>
        </p:txBody>
      </p:sp>
    </p:spTree>
    <p:extLst>
      <p:ext uri="{BB962C8B-B14F-4D97-AF65-F5344CB8AC3E}">
        <p14:creationId xmlns:p14="http://schemas.microsoft.com/office/powerpoint/2010/main" val="3273522989"/>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157D77C-BD0B-4D51-BADA-A53FA7F37236}" type="slidenum">
              <a:rPr lang="en-US" smtClean="0">
                <a:solidFill>
                  <a:prstClr val="black"/>
                </a:solidFill>
              </a:rPr>
              <a:pPr/>
              <a:t>2</a:t>
            </a:fld>
            <a:endParaRPr lang="en-US">
              <a:solidFill>
                <a:prstClr val="black"/>
              </a:solidFill>
            </a:endParaRPr>
          </a:p>
        </p:txBody>
      </p:sp>
    </p:spTree>
    <p:extLst>
      <p:ext uri="{BB962C8B-B14F-4D97-AF65-F5344CB8AC3E}">
        <p14:creationId xmlns:p14="http://schemas.microsoft.com/office/powerpoint/2010/main" val="402163896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latin typeface="+mn-lt"/>
                <a:ea typeface="+mn-ea"/>
                <a:cs typeface="+mn-cs"/>
              </a:rPr>
              <a:t>As a result of his Crookes tube investigations, he showed that the rays produced by irradiating metals in a vacuum with ultraviolet light were similar in many respects to cathode rays. His most important observations were that the energy of the rays was independent of the light intensity, but was greater for shorter wavelengths of light.</a:t>
            </a:r>
            <a:endParaRPr lang="pt-PT" sz="1200" kern="1200" dirty="0" smtClean="0">
              <a:solidFill>
                <a:schemeClr val="tx1"/>
              </a:solidFill>
              <a:latin typeface="+mn-lt"/>
              <a:ea typeface="+mn-ea"/>
              <a:cs typeface="+mn-cs"/>
            </a:endParaRPr>
          </a:p>
          <a:p>
            <a:r>
              <a:rPr lang="pt-PT" sz="1200" kern="1200" dirty="0" smtClean="0">
                <a:solidFill>
                  <a:schemeClr val="tx1"/>
                </a:solidFill>
                <a:latin typeface="+mn-lt"/>
                <a:ea typeface="+mn-ea"/>
                <a:cs typeface="+mn-cs"/>
              </a:rPr>
              <a:t>Philipp lennard em 1900</a:t>
            </a:r>
            <a:endParaRPr lang="en-US" dirty="0"/>
          </a:p>
        </p:txBody>
      </p:sp>
      <p:sp>
        <p:nvSpPr>
          <p:cNvPr id="4" name="Slide Number Placeholder 3"/>
          <p:cNvSpPr>
            <a:spLocks noGrp="1"/>
          </p:cNvSpPr>
          <p:nvPr>
            <p:ph type="sldNum" sz="quarter" idx="10"/>
          </p:nvPr>
        </p:nvSpPr>
        <p:spPr/>
        <p:txBody>
          <a:bodyPr/>
          <a:lstStyle/>
          <a:p>
            <a:fld id="{55B81FD0-E4AA-324D-A71B-B21549143A3B}" type="slidenum">
              <a:rPr lang="en-US" smtClean="0">
                <a:solidFill>
                  <a:prstClr val="black"/>
                </a:solidFill>
              </a:rPr>
              <a:pPr/>
              <a:t>9</a:t>
            </a:fld>
            <a:endParaRPr lang="en-US">
              <a:solidFill>
                <a:prstClr val="black"/>
              </a:solidFill>
            </a:endParaRPr>
          </a:p>
        </p:txBody>
      </p:sp>
    </p:spTree>
    <p:extLst>
      <p:ext uri="{BB962C8B-B14F-4D97-AF65-F5344CB8AC3E}">
        <p14:creationId xmlns:p14="http://schemas.microsoft.com/office/powerpoint/2010/main" val="230555033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5B81FD0-E4AA-324D-A71B-B21549143A3B}" type="slidenum">
              <a:rPr lang="en-US" smtClean="0">
                <a:solidFill>
                  <a:prstClr val="black"/>
                </a:solidFill>
              </a:rPr>
              <a:pPr/>
              <a:t>10</a:t>
            </a:fld>
            <a:endParaRPr lang="en-US">
              <a:solidFill>
                <a:prstClr val="black"/>
              </a:solidFill>
            </a:endParaRPr>
          </a:p>
        </p:txBody>
      </p:sp>
    </p:spTree>
    <p:extLst>
      <p:ext uri="{BB962C8B-B14F-4D97-AF65-F5344CB8AC3E}">
        <p14:creationId xmlns:p14="http://schemas.microsoft.com/office/powerpoint/2010/main" val="230253449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5B81FD0-E4AA-324D-A71B-B21549143A3B}" type="slidenum">
              <a:rPr lang="en-US" smtClean="0">
                <a:solidFill>
                  <a:prstClr val="black"/>
                </a:solidFill>
              </a:rPr>
              <a:pPr/>
              <a:t>11</a:t>
            </a:fld>
            <a:endParaRPr lang="en-US">
              <a:solidFill>
                <a:prstClr val="black"/>
              </a:solidFill>
            </a:endParaRPr>
          </a:p>
        </p:txBody>
      </p:sp>
    </p:spTree>
    <p:extLst>
      <p:ext uri="{BB962C8B-B14F-4D97-AF65-F5344CB8AC3E}">
        <p14:creationId xmlns:p14="http://schemas.microsoft.com/office/powerpoint/2010/main" val="1760769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latin typeface="+mn-lt"/>
                <a:ea typeface="+mn-ea"/>
                <a:cs typeface="+mn-cs"/>
              </a:rPr>
              <a:t>As a result of his Crookes tube investigations, he showed that the rays produced by irradiating metals in a vacuum with ultraviolet light were similar in many respects to cathode rays. His most important observations were that the energy of the rays was independent of the light intensity, but was greater for shorter wavelengths of light.</a:t>
            </a:r>
            <a:endParaRPr lang="pt-PT" sz="1200" kern="1200" dirty="0" smtClean="0">
              <a:solidFill>
                <a:schemeClr val="tx1"/>
              </a:solidFill>
              <a:latin typeface="+mn-lt"/>
              <a:ea typeface="+mn-ea"/>
              <a:cs typeface="+mn-cs"/>
            </a:endParaRPr>
          </a:p>
          <a:p>
            <a:r>
              <a:rPr lang="pt-PT" sz="1200" kern="1200" dirty="0" smtClean="0">
                <a:solidFill>
                  <a:schemeClr val="tx1"/>
                </a:solidFill>
                <a:latin typeface="+mn-lt"/>
                <a:ea typeface="+mn-ea"/>
                <a:cs typeface="+mn-cs"/>
              </a:rPr>
              <a:t>Philipp lennard em 1900</a:t>
            </a:r>
            <a:endParaRPr lang="en-US" dirty="0"/>
          </a:p>
        </p:txBody>
      </p:sp>
      <p:sp>
        <p:nvSpPr>
          <p:cNvPr id="4" name="Slide Number Placeholder 3"/>
          <p:cNvSpPr>
            <a:spLocks noGrp="1"/>
          </p:cNvSpPr>
          <p:nvPr>
            <p:ph type="sldNum" sz="quarter" idx="10"/>
          </p:nvPr>
        </p:nvSpPr>
        <p:spPr/>
        <p:txBody>
          <a:bodyPr/>
          <a:lstStyle/>
          <a:p>
            <a:fld id="{55B81FD0-E4AA-324D-A71B-B21549143A3B}" type="slidenum">
              <a:rPr lang="en-US" smtClean="0">
                <a:solidFill>
                  <a:prstClr val="black"/>
                </a:solidFill>
              </a:rPr>
              <a:pPr/>
              <a:t>12</a:t>
            </a:fld>
            <a:endParaRPr lang="en-US">
              <a:solidFill>
                <a:prstClr val="black"/>
              </a:solidFill>
            </a:endParaRPr>
          </a:p>
        </p:txBody>
      </p:sp>
    </p:spTree>
    <p:extLst>
      <p:ext uri="{BB962C8B-B14F-4D97-AF65-F5344CB8AC3E}">
        <p14:creationId xmlns:p14="http://schemas.microsoft.com/office/powerpoint/2010/main" val="370945140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latin typeface="+mn-lt"/>
                <a:ea typeface="+mn-ea"/>
                <a:cs typeface="+mn-cs"/>
              </a:rPr>
              <a:t>As a result of his Crookes tube investigations, he showed that the rays produced by irradiating metals in a vacuum with ultraviolet light were similar in many respects to cathode rays. His most important observations were that the energy of the rays was independent of the light intensity, but was greater for shorter wavelengths of light.</a:t>
            </a:r>
            <a:endParaRPr lang="pt-PT" sz="1200" kern="1200" dirty="0" smtClean="0">
              <a:solidFill>
                <a:schemeClr val="tx1"/>
              </a:solidFill>
              <a:latin typeface="+mn-lt"/>
              <a:ea typeface="+mn-ea"/>
              <a:cs typeface="+mn-cs"/>
            </a:endParaRPr>
          </a:p>
          <a:p>
            <a:r>
              <a:rPr lang="pt-PT" sz="1200" kern="1200" dirty="0" smtClean="0">
                <a:solidFill>
                  <a:schemeClr val="tx1"/>
                </a:solidFill>
                <a:latin typeface="+mn-lt"/>
                <a:ea typeface="+mn-ea"/>
                <a:cs typeface="+mn-cs"/>
              </a:rPr>
              <a:t>Philipp lennard em 1900</a:t>
            </a:r>
            <a:endParaRPr lang="en-US" dirty="0"/>
          </a:p>
        </p:txBody>
      </p:sp>
      <p:sp>
        <p:nvSpPr>
          <p:cNvPr id="4" name="Slide Number Placeholder 3"/>
          <p:cNvSpPr>
            <a:spLocks noGrp="1"/>
          </p:cNvSpPr>
          <p:nvPr>
            <p:ph type="sldNum" sz="quarter" idx="10"/>
          </p:nvPr>
        </p:nvSpPr>
        <p:spPr/>
        <p:txBody>
          <a:bodyPr/>
          <a:lstStyle/>
          <a:p>
            <a:fld id="{55B81FD0-E4AA-324D-A71B-B21549143A3B}" type="slidenum">
              <a:rPr lang="en-US" smtClean="0">
                <a:solidFill>
                  <a:prstClr val="black"/>
                </a:solidFill>
              </a:rPr>
              <a:pPr/>
              <a:t>13</a:t>
            </a:fld>
            <a:endParaRPr lang="en-US">
              <a:solidFill>
                <a:prstClr val="black"/>
              </a:solidFill>
            </a:endParaRPr>
          </a:p>
        </p:txBody>
      </p:sp>
    </p:spTree>
    <p:extLst>
      <p:ext uri="{BB962C8B-B14F-4D97-AF65-F5344CB8AC3E}">
        <p14:creationId xmlns:p14="http://schemas.microsoft.com/office/powerpoint/2010/main" val="87812361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latin typeface="+mn-lt"/>
                <a:ea typeface="+mn-ea"/>
                <a:cs typeface="+mn-cs"/>
              </a:rPr>
              <a:t>As a result of his Crookes tube investigations, he showed that the rays produced by irradiating metals in a vacuum with ultraviolet light were similar in many respects to cathode rays. His most important observations were that the energy of the rays was independent of the light intensity, but was greater for shorter wavelengths of light.</a:t>
            </a:r>
            <a:endParaRPr lang="pt-PT" sz="1200" kern="1200" dirty="0" smtClean="0">
              <a:solidFill>
                <a:schemeClr val="tx1"/>
              </a:solidFill>
              <a:latin typeface="+mn-lt"/>
              <a:ea typeface="+mn-ea"/>
              <a:cs typeface="+mn-cs"/>
            </a:endParaRPr>
          </a:p>
          <a:p>
            <a:r>
              <a:rPr lang="pt-PT" sz="1200" kern="1200" dirty="0" smtClean="0">
                <a:solidFill>
                  <a:schemeClr val="tx1"/>
                </a:solidFill>
                <a:latin typeface="+mn-lt"/>
                <a:ea typeface="+mn-ea"/>
                <a:cs typeface="+mn-cs"/>
              </a:rPr>
              <a:t>Philipp lennard em 1900</a:t>
            </a:r>
            <a:endParaRPr lang="en-US" dirty="0"/>
          </a:p>
        </p:txBody>
      </p:sp>
      <p:sp>
        <p:nvSpPr>
          <p:cNvPr id="4" name="Slide Number Placeholder 3"/>
          <p:cNvSpPr>
            <a:spLocks noGrp="1"/>
          </p:cNvSpPr>
          <p:nvPr>
            <p:ph type="sldNum" sz="quarter" idx="10"/>
          </p:nvPr>
        </p:nvSpPr>
        <p:spPr/>
        <p:txBody>
          <a:bodyPr/>
          <a:lstStyle/>
          <a:p>
            <a:fld id="{55B81FD0-E4AA-324D-A71B-B21549143A3B}" type="slidenum">
              <a:rPr lang="en-US" smtClean="0">
                <a:solidFill>
                  <a:prstClr val="black"/>
                </a:solidFill>
              </a:rPr>
              <a:pPr/>
              <a:t>14</a:t>
            </a:fld>
            <a:endParaRPr lang="en-US">
              <a:solidFill>
                <a:prstClr val="black"/>
              </a:solidFill>
            </a:endParaRPr>
          </a:p>
        </p:txBody>
      </p:sp>
    </p:spTree>
    <p:extLst>
      <p:ext uri="{BB962C8B-B14F-4D97-AF65-F5344CB8AC3E}">
        <p14:creationId xmlns:p14="http://schemas.microsoft.com/office/powerpoint/2010/main" val="88788206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202581" y="6461477"/>
            <a:ext cx="7899760" cy="365125"/>
          </a:xfrm>
          <a:prstGeom prst="rect">
            <a:avLst/>
          </a:prstGeom>
        </p:spPr>
        <p:txBody>
          <a:bodyPr vert="horz" lIns="91440" tIns="45720" rIns="91440" bIns="45720" rtlCol="0" anchor="ctr"/>
          <a:lstStyle>
            <a:lvl1pPr algn="ctr">
              <a:defRPr sz="1200">
                <a:solidFill>
                  <a:schemeClr val="bg1"/>
                </a:solidFill>
                <a:latin typeface="Century Gothic"/>
                <a:cs typeface="Century Gothic"/>
              </a:defRPr>
            </a:lvl1pPr>
          </a:lstStyle>
          <a:p>
            <a:pPr algn="l"/>
            <a:r>
              <a:rPr lang="en-US" dirty="0" smtClean="0"/>
              <a:t>Filipe Joaquim                                  </a:t>
            </a:r>
            <a:r>
              <a:rPr lang="en-US" dirty="0" err="1" smtClean="0"/>
              <a:t>Introdução</a:t>
            </a:r>
            <a:r>
              <a:rPr lang="en-US" dirty="0" smtClean="0"/>
              <a:t> à </a:t>
            </a:r>
            <a:r>
              <a:rPr lang="en-US" dirty="0" err="1" smtClean="0"/>
              <a:t>Física</a:t>
            </a:r>
            <a:r>
              <a:rPr lang="en-US" dirty="0" smtClean="0"/>
              <a:t> de </a:t>
            </a:r>
            <a:r>
              <a:rPr lang="en-US" dirty="0" err="1" smtClean="0"/>
              <a:t>Partículas</a:t>
            </a:r>
            <a:r>
              <a:rPr lang="en-US" dirty="0" smtClean="0"/>
              <a:t> e </a:t>
            </a:r>
            <a:r>
              <a:rPr lang="en-US" dirty="0" err="1" smtClean="0"/>
              <a:t>ao</a:t>
            </a:r>
            <a:r>
              <a:rPr lang="en-US" dirty="0" smtClean="0"/>
              <a:t> </a:t>
            </a:r>
            <a:r>
              <a:rPr lang="en-US" dirty="0" err="1" smtClean="0"/>
              <a:t>Universo</a:t>
            </a:r>
            <a:r>
              <a:rPr lang="en-US" dirty="0" smtClean="0"/>
              <a:t> (2/4)      </a:t>
            </a:r>
            <a:endParaRPr lang="en-US" dirty="0"/>
          </a:p>
        </p:txBody>
      </p:sp>
      <p:sp>
        <p:nvSpPr>
          <p:cNvPr id="6" name="Slide Number Placeholder 5"/>
          <p:cNvSpPr>
            <a:spLocks noGrp="1"/>
          </p:cNvSpPr>
          <p:nvPr>
            <p:ph type="sldNum" sz="quarter" idx="4"/>
          </p:nvPr>
        </p:nvSpPr>
        <p:spPr>
          <a:xfrm>
            <a:off x="6982178" y="6489699"/>
            <a:ext cx="2133600" cy="365125"/>
          </a:xfrm>
          <a:prstGeom prst="rect">
            <a:avLst/>
          </a:prstGeom>
        </p:spPr>
        <p:txBody>
          <a:bodyPr vert="horz" lIns="91440" tIns="45720" rIns="91440" bIns="45720" rtlCol="0" anchor="ctr"/>
          <a:lstStyle>
            <a:lvl1pPr algn="r">
              <a:defRPr sz="1200">
                <a:solidFill>
                  <a:srgbClr val="FFFFFF"/>
                </a:solidFill>
              </a:defRPr>
            </a:lvl1pPr>
          </a:lstStyle>
          <a:p>
            <a:fld id="{8E421941-A48F-2348-96CF-79538C99FB84}" type="slidenum">
              <a:rPr lang="en-US" smtClean="0"/>
              <a:pPr/>
              <a:t>‹#›</a:t>
            </a:fld>
            <a:endParaRPr lang="en-US" dirty="0"/>
          </a:p>
        </p:txBody>
      </p:sp>
    </p:spTree>
    <p:extLst>
      <p:ext uri="{BB962C8B-B14F-4D97-AF65-F5344CB8AC3E}">
        <p14:creationId xmlns:p14="http://schemas.microsoft.com/office/powerpoint/2010/main" val="1814819435"/>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202581" y="6461477"/>
            <a:ext cx="7899760" cy="365125"/>
          </a:xfrm>
          <a:prstGeom prst="rect">
            <a:avLst/>
          </a:prstGeom>
        </p:spPr>
        <p:txBody>
          <a:bodyPr vert="horz" lIns="91440" tIns="45720" rIns="91440" bIns="45720" rtlCol="0" anchor="ctr"/>
          <a:lstStyle>
            <a:lvl1pPr algn="ctr">
              <a:defRPr sz="1200">
                <a:solidFill>
                  <a:schemeClr val="bg1"/>
                </a:solidFill>
                <a:latin typeface="Century Gothic"/>
                <a:cs typeface="Century Gothic"/>
              </a:defRPr>
            </a:lvl1pPr>
          </a:lstStyle>
          <a:p>
            <a:pPr algn="l"/>
            <a:r>
              <a:rPr lang="en-US" dirty="0" smtClean="0">
                <a:solidFill>
                  <a:prstClr val="white"/>
                </a:solidFill>
              </a:rPr>
              <a:t>Filipe Joaquim                                  </a:t>
            </a:r>
            <a:r>
              <a:rPr lang="en-US" dirty="0" err="1" smtClean="0">
                <a:solidFill>
                  <a:prstClr val="white"/>
                </a:solidFill>
              </a:rPr>
              <a:t>Introdução</a:t>
            </a:r>
            <a:r>
              <a:rPr lang="en-US" dirty="0" smtClean="0">
                <a:solidFill>
                  <a:prstClr val="white"/>
                </a:solidFill>
              </a:rPr>
              <a:t> à </a:t>
            </a:r>
            <a:r>
              <a:rPr lang="en-US" dirty="0" err="1" smtClean="0">
                <a:solidFill>
                  <a:prstClr val="white"/>
                </a:solidFill>
              </a:rPr>
              <a:t>Física</a:t>
            </a:r>
            <a:r>
              <a:rPr lang="en-US" dirty="0" smtClean="0">
                <a:solidFill>
                  <a:prstClr val="white"/>
                </a:solidFill>
              </a:rPr>
              <a:t> de </a:t>
            </a:r>
            <a:r>
              <a:rPr lang="en-US" dirty="0" err="1" smtClean="0">
                <a:solidFill>
                  <a:prstClr val="white"/>
                </a:solidFill>
              </a:rPr>
              <a:t>Partículas</a:t>
            </a:r>
            <a:r>
              <a:rPr lang="en-US" dirty="0" smtClean="0">
                <a:solidFill>
                  <a:prstClr val="white"/>
                </a:solidFill>
              </a:rPr>
              <a:t> e </a:t>
            </a:r>
            <a:r>
              <a:rPr lang="en-US" dirty="0" err="1" smtClean="0">
                <a:solidFill>
                  <a:prstClr val="white"/>
                </a:solidFill>
              </a:rPr>
              <a:t>ao</a:t>
            </a:r>
            <a:r>
              <a:rPr lang="en-US" dirty="0" smtClean="0">
                <a:solidFill>
                  <a:prstClr val="white"/>
                </a:solidFill>
              </a:rPr>
              <a:t> </a:t>
            </a:r>
            <a:r>
              <a:rPr lang="en-US" dirty="0" err="1" smtClean="0">
                <a:solidFill>
                  <a:prstClr val="white"/>
                </a:solidFill>
              </a:rPr>
              <a:t>Universo</a:t>
            </a:r>
            <a:r>
              <a:rPr lang="en-US" dirty="0" smtClean="0">
                <a:solidFill>
                  <a:prstClr val="white"/>
                </a:solidFill>
              </a:rPr>
              <a:t> (2/4)      </a:t>
            </a:r>
            <a:endParaRPr lang="en-US" dirty="0">
              <a:solidFill>
                <a:prstClr val="white"/>
              </a:solidFill>
            </a:endParaRPr>
          </a:p>
        </p:txBody>
      </p:sp>
      <p:sp>
        <p:nvSpPr>
          <p:cNvPr id="6" name="Slide Number Placeholder 5"/>
          <p:cNvSpPr>
            <a:spLocks noGrp="1"/>
          </p:cNvSpPr>
          <p:nvPr>
            <p:ph type="sldNum" sz="quarter" idx="4"/>
          </p:nvPr>
        </p:nvSpPr>
        <p:spPr>
          <a:xfrm>
            <a:off x="6982178" y="6489699"/>
            <a:ext cx="2133600" cy="365125"/>
          </a:xfrm>
          <a:prstGeom prst="rect">
            <a:avLst/>
          </a:prstGeom>
        </p:spPr>
        <p:txBody>
          <a:bodyPr vert="horz" lIns="91440" tIns="45720" rIns="91440" bIns="45720" rtlCol="0" anchor="ctr"/>
          <a:lstStyle>
            <a:lvl1pPr algn="r">
              <a:defRPr sz="1200">
                <a:solidFill>
                  <a:srgbClr val="FFFFFF"/>
                </a:solidFill>
              </a:defRPr>
            </a:lvl1pPr>
          </a:lstStyle>
          <a:p>
            <a:fld id="{8E421941-A48F-2348-96CF-79538C99FB84}" type="slidenum">
              <a:rPr lang="en-US" smtClean="0"/>
              <a:pPr/>
              <a:t>‹#›</a:t>
            </a:fld>
            <a:endParaRPr lang="en-US" dirty="0"/>
          </a:p>
        </p:txBody>
      </p:sp>
    </p:spTree>
    <p:extLst>
      <p:ext uri="{BB962C8B-B14F-4D97-AF65-F5344CB8AC3E}">
        <p14:creationId xmlns:p14="http://schemas.microsoft.com/office/powerpoint/2010/main" val="3914122151"/>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202581" y="6461477"/>
            <a:ext cx="7899760" cy="365125"/>
          </a:xfrm>
          <a:prstGeom prst="rect">
            <a:avLst/>
          </a:prstGeom>
        </p:spPr>
        <p:txBody>
          <a:bodyPr vert="horz" lIns="91440" tIns="45720" rIns="91440" bIns="45720" rtlCol="0" anchor="ctr"/>
          <a:lstStyle>
            <a:lvl1pPr algn="ctr">
              <a:defRPr sz="1200">
                <a:solidFill>
                  <a:schemeClr val="bg1"/>
                </a:solidFill>
                <a:latin typeface="Century Gothic"/>
                <a:cs typeface="Century Gothic"/>
              </a:defRPr>
            </a:lvl1pPr>
          </a:lstStyle>
          <a:p>
            <a:pPr algn="l"/>
            <a:r>
              <a:rPr lang="en-US" dirty="0" smtClean="0">
                <a:solidFill>
                  <a:prstClr val="white"/>
                </a:solidFill>
              </a:rPr>
              <a:t>Filipe Joaquim                                  </a:t>
            </a:r>
            <a:r>
              <a:rPr lang="en-US" dirty="0" err="1" smtClean="0">
                <a:solidFill>
                  <a:prstClr val="white"/>
                </a:solidFill>
              </a:rPr>
              <a:t>Introdução</a:t>
            </a:r>
            <a:r>
              <a:rPr lang="en-US" dirty="0" smtClean="0">
                <a:solidFill>
                  <a:prstClr val="white"/>
                </a:solidFill>
              </a:rPr>
              <a:t> à </a:t>
            </a:r>
            <a:r>
              <a:rPr lang="en-US" dirty="0" err="1" smtClean="0">
                <a:solidFill>
                  <a:prstClr val="white"/>
                </a:solidFill>
              </a:rPr>
              <a:t>Física</a:t>
            </a:r>
            <a:r>
              <a:rPr lang="en-US" dirty="0" smtClean="0">
                <a:solidFill>
                  <a:prstClr val="white"/>
                </a:solidFill>
              </a:rPr>
              <a:t> de </a:t>
            </a:r>
            <a:r>
              <a:rPr lang="en-US" dirty="0" err="1" smtClean="0">
                <a:solidFill>
                  <a:prstClr val="white"/>
                </a:solidFill>
              </a:rPr>
              <a:t>Partículas</a:t>
            </a:r>
            <a:r>
              <a:rPr lang="en-US" dirty="0" smtClean="0">
                <a:solidFill>
                  <a:prstClr val="white"/>
                </a:solidFill>
              </a:rPr>
              <a:t> e </a:t>
            </a:r>
            <a:r>
              <a:rPr lang="en-US" dirty="0" err="1" smtClean="0">
                <a:solidFill>
                  <a:prstClr val="white"/>
                </a:solidFill>
              </a:rPr>
              <a:t>ao</a:t>
            </a:r>
            <a:r>
              <a:rPr lang="en-US" dirty="0" smtClean="0">
                <a:solidFill>
                  <a:prstClr val="white"/>
                </a:solidFill>
              </a:rPr>
              <a:t> </a:t>
            </a:r>
            <a:r>
              <a:rPr lang="en-US" dirty="0" err="1" smtClean="0">
                <a:solidFill>
                  <a:prstClr val="white"/>
                </a:solidFill>
              </a:rPr>
              <a:t>Universo</a:t>
            </a:r>
            <a:r>
              <a:rPr lang="en-US" dirty="0" smtClean="0">
                <a:solidFill>
                  <a:prstClr val="white"/>
                </a:solidFill>
              </a:rPr>
              <a:t> (2/4)      </a:t>
            </a:r>
            <a:endParaRPr lang="en-US" dirty="0">
              <a:solidFill>
                <a:prstClr val="white"/>
              </a:solidFill>
            </a:endParaRPr>
          </a:p>
        </p:txBody>
      </p:sp>
      <p:sp>
        <p:nvSpPr>
          <p:cNvPr id="6" name="Slide Number Placeholder 5"/>
          <p:cNvSpPr>
            <a:spLocks noGrp="1"/>
          </p:cNvSpPr>
          <p:nvPr>
            <p:ph type="sldNum" sz="quarter" idx="4"/>
          </p:nvPr>
        </p:nvSpPr>
        <p:spPr>
          <a:xfrm>
            <a:off x="6982178" y="6489699"/>
            <a:ext cx="2133600" cy="365125"/>
          </a:xfrm>
          <a:prstGeom prst="rect">
            <a:avLst/>
          </a:prstGeom>
        </p:spPr>
        <p:txBody>
          <a:bodyPr vert="horz" lIns="91440" tIns="45720" rIns="91440" bIns="45720" rtlCol="0" anchor="ctr"/>
          <a:lstStyle>
            <a:lvl1pPr algn="r">
              <a:defRPr sz="1200">
                <a:solidFill>
                  <a:srgbClr val="FFFFFF"/>
                </a:solidFill>
              </a:defRPr>
            </a:lvl1pPr>
          </a:lstStyle>
          <a:p>
            <a:fld id="{8E421941-A48F-2348-96CF-79538C99FB84}" type="slidenum">
              <a:rPr lang="en-US" smtClean="0"/>
              <a:pPr/>
              <a:t>‹#›</a:t>
            </a:fld>
            <a:endParaRPr lang="en-US" dirty="0"/>
          </a:p>
        </p:txBody>
      </p:sp>
    </p:spTree>
    <p:extLst>
      <p:ext uri="{BB962C8B-B14F-4D97-AF65-F5344CB8AC3E}">
        <p14:creationId xmlns:p14="http://schemas.microsoft.com/office/powerpoint/2010/main" val="2171044923"/>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theme" Target="../theme/theme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888757870"/>
      </p:ext>
    </p:extLst>
  </p:cSld>
  <p:clrMap bg1="lt1" tx1="dk1" bg2="lt2" tx2="dk2" accent1="accent1" accent2="accent2" accent3="accent3" accent4="accent4" accent5="accent5" accent6="accent6" hlink="hlink" folHlink="folHlink"/>
  <p:sldLayoutIdLst>
    <p:sldLayoutId id="2147483660" r:id="rId1"/>
  </p:sldLayoutIdLst>
  <p:timing>
    <p:tnLst>
      <p:par>
        <p:cTn id="1" dur="indefinite" restart="never" nodeType="tmRoot"/>
      </p:par>
    </p:tnLst>
  </p:timing>
  <p:hf hdr="0" dt="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644877684"/>
      </p:ext>
    </p:extLst>
  </p:cSld>
  <p:clrMap bg1="lt1" tx1="dk1" bg2="lt2" tx2="dk2" accent1="accent1" accent2="accent2" accent3="accent3" accent4="accent4" accent5="accent5" accent6="accent6" hlink="hlink" folHlink="folHlink"/>
  <p:sldLayoutIdLst>
    <p:sldLayoutId id="2147483666" r:id="rId1"/>
  </p:sldLayoutIdLst>
  <p:timing>
    <p:tnLst>
      <p:par>
        <p:cTn id="1" dur="indefinite" restart="never" nodeType="tmRoot"/>
      </p:par>
    </p:tnLst>
  </p:timing>
  <p:hf hdr="0" dt="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376866489"/>
      </p:ext>
    </p:extLst>
  </p:cSld>
  <p:clrMap bg1="lt1" tx1="dk1" bg2="lt2" tx2="dk2" accent1="accent1" accent2="accent2" accent3="accent3" accent4="accent4" accent5="accent5" accent6="accent6" hlink="hlink" folHlink="folHlink"/>
  <p:sldLayoutIdLst>
    <p:sldLayoutId id="2147483668" r:id="rId1"/>
  </p:sldLayoutIdLst>
  <p:timing>
    <p:tnLst>
      <p:par>
        <p:cTn id="1" dur="indefinite" restart="never" nodeType="tmRoot"/>
      </p:par>
    </p:tnLst>
  </p:timing>
  <p:hf hdr="0" dt="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4" Type="http://schemas.microsoft.com/office/2007/relationships/hdphoto" Target="../media/hdphoto1.wdp"/><Relationship Id="rId5" Type="http://schemas.openxmlformats.org/officeDocument/2006/relationships/image" Target="../media/image3.png"/><Relationship Id="rId6" Type="http://schemas.openxmlformats.org/officeDocument/2006/relationships/image" Target="../media/image4.jpeg"/><Relationship Id="rId7" Type="http://schemas.openxmlformats.org/officeDocument/2006/relationships/image" Target="../media/image5.jpg"/><Relationship Id="rId8" Type="http://schemas.openxmlformats.org/officeDocument/2006/relationships/image" Target="../media/image6.jpg"/><Relationship Id="rId9" Type="http://schemas.openxmlformats.org/officeDocument/2006/relationships/image" Target="../media/image7.png"/><Relationship Id="rId10" Type="http://schemas.openxmlformats.org/officeDocument/2006/relationships/image" Target="../media/image8.png"/><Relationship Id="rId11" Type="http://schemas.openxmlformats.org/officeDocument/2006/relationships/image" Target="../media/image9.png"/><Relationship Id="rId1" Type="http://schemas.openxmlformats.org/officeDocument/2006/relationships/slideLayout" Target="../slideLayouts/slideLayout3.xml"/><Relationship Id="rId2" Type="http://schemas.openxmlformats.org/officeDocument/2006/relationships/image" Target="../media/image1.jpg"/></Relationships>
</file>

<file path=ppt/slides/_rels/slide10.xml.rels><?xml version="1.0" encoding="UTF-8" standalone="yes"?>
<Relationships xmlns="http://schemas.openxmlformats.org/package/2006/relationships"><Relationship Id="rId3" Type="http://schemas.openxmlformats.org/officeDocument/2006/relationships/image" Target="../media/image1.jpg"/><Relationship Id="rId4" Type="http://schemas.openxmlformats.org/officeDocument/2006/relationships/image" Target="../media/image43.png"/><Relationship Id="rId5" Type="http://schemas.openxmlformats.org/officeDocument/2006/relationships/image" Target="../media/image44.gif"/><Relationship Id="rId6" Type="http://schemas.openxmlformats.org/officeDocument/2006/relationships/image" Target="../media/image45.gif"/><Relationship Id="rId1" Type="http://schemas.openxmlformats.org/officeDocument/2006/relationships/slideLayout" Target="../slideLayouts/slideLayout3.xml"/><Relationship Id="rId2" Type="http://schemas.openxmlformats.org/officeDocument/2006/relationships/notesSlide" Target="../notesSlides/notesSlide3.xml"/></Relationships>
</file>

<file path=ppt/slides/_rels/slide11.xml.rels><?xml version="1.0" encoding="UTF-8" standalone="yes"?>
<Relationships xmlns="http://schemas.openxmlformats.org/package/2006/relationships"><Relationship Id="rId3" Type="http://schemas.openxmlformats.org/officeDocument/2006/relationships/image" Target="../media/image1.jpg"/><Relationship Id="rId4" Type="http://schemas.openxmlformats.org/officeDocument/2006/relationships/image" Target="../media/image46.png"/><Relationship Id="rId5" Type="http://schemas.openxmlformats.org/officeDocument/2006/relationships/image" Target="../media/image47.png"/><Relationship Id="rId6" Type="http://schemas.openxmlformats.org/officeDocument/2006/relationships/image" Target="../media/image48.png"/><Relationship Id="rId7" Type="http://schemas.openxmlformats.org/officeDocument/2006/relationships/image" Target="../media/image49.png"/><Relationship Id="rId8" Type="http://schemas.openxmlformats.org/officeDocument/2006/relationships/image" Target="../media/image25.png"/><Relationship Id="rId1" Type="http://schemas.openxmlformats.org/officeDocument/2006/relationships/slideLayout" Target="../slideLayouts/slideLayout3.xml"/><Relationship Id="rId2" Type="http://schemas.openxmlformats.org/officeDocument/2006/relationships/notesSlide" Target="../notesSlides/notesSlide4.xml"/></Relationships>
</file>

<file path=ppt/slides/_rels/slide12.xml.rels><?xml version="1.0" encoding="UTF-8" standalone="yes"?>
<Relationships xmlns="http://schemas.openxmlformats.org/package/2006/relationships"><Relationship Id="rId3" Type="http://schemas.openxmlformats.org/officeDocument/2006/relationships/image" Target="../media/image1.jpg"/><Relationship Id="rId4" Type="http://schemas.openxmlformats.org/officeDocument/2006/relationships/image" Target="../media/image50.png"/><Relationship Id="rId5" Type="http://schemas.openxmlformats.org/officeDocument/2006/relationships/image" Target="../media/image56.png"/><Relationship Id="rId1" Type="http://schemas.openxmlformats.org/officeDocument/2006/relationships/slideLayout" Target="../slideLayouts/slideLayout3.xml"/><Relationship Id="rId2" Type="http://schemas.openxmlformats.org/officeDocument/2006/relationships/notesSlide" Target="../notesSlides/notesSlide5.xml"/></Relationships>
</file>

<file path=ppt/slides/_rels/slide13.xml.rels><?xml version="1.0" encoding="UTF-8" standalone="yes"?>
<Relationships xmlns="http://schemas.openxmlformats.org/package/2006/relationships"><Relationship Id="rId3" Type="http://schemas.openxmlformats.org/officeDocument/2006/relationships/image" Target="../media/image1.jpg"/><Relationship Id="rId4" Type="http://schemas.openxmlformats.org/officeDocument/2006/relationships/image" Target="../media/image51.png"/><Relationship Id="rId5" Type="http://schemas.openxmlformats.org/officeDocument/2006/relationships/image" Target="../media/image52.png"/><Relationship Id="rId6" Type="http://schemas.openxmlformats.org/officeDocument/2006/relationships/image" Target="../media/image59.png"/><Relationship Id="rId7" Type="http://schemas.openxmlformats.org/officeDocument/2006/relationships/image" Target="../media/image53.png"/><Relationship Id="rId1" Type="http://schemas.openxmlformats.org/officeDocument/2006/relationships/slideLayout" Target="../slideLayouts/slideLayout3.xml"/><Relationship Id="rId2" Type="http://schemas.openxmlformats.org/officeDocument/2006/relationships/notesSlide" Target="../notesSlides/notesSlide6.xml"/></Relationships>
</file>

<file path=ppt/slides/_rels/slide14.xml.rels><?xml version="1.0" encoding="UTF-8" standalone="yes"?>
<Relationships xmlns="http://schemas.openxmlformats.org/package/2006/relationships"><Relationship Id="rId3" Type="http://schemas.openxmlformats.org/officeDocument/2006/relationships/image" Target="../media/image1.jpg"/><Relationship Id="rId4" Type="http://schemas.openxmlformats.org/officeDocument/2006/relationships/image" Target="../media/image54.png"/><Relationship Id="rId5" Type="http://schemas.openxmlformats.org/officeDocument/2006/relationships/image" Target="../media/image55.png"/><Relationship Id="rId6" Type="http://schemas.openxmlformats.org/officeDocument/2006/relationships/image" Target="../media/image56.jpeg"/><Relationship Id="rId7" Type="http://schemas.microsoft.com/office/2007/relationships/hdphoto" Target="../media/hdphoto3.wdp"/><Relationship Id="rId8" Type="http://schemas.openxmlformats.org/officeDocument/2006/relationships/image" Target="../media/image57.png"/><Relationship Id="rId9" Type="http://schemas.openxmlformats.org/officeDocument/2006/relationships/image" Target="../media/image58.png"/><Relationship Id="rId10" Type="http://schemas.openxmlformats.org/officeDocument/2006/relationships/image" Target="../media/image60.png"/><Relationship Id="rId1" Type="http://schemas.openxmlformats.org/officeDocument/2006/relationships/slideLayout" Target="../slideLayouts/slideLayout3.xml"/><Relationship Id="rId2" Type="http://schemas.openxmlformats.org/officeDocument/2006/relationships/notesSlide" Target="../notesSlides/notesSlide7.xml"/></Relationships>
</file>

<file path=ppt/slides/_rels/slide15.xml.rels><?xml version="1.0" encoding="UTF-8" standalone="yes"?>
<Relationships xmlns="http://schemas.openxmlformats.org/package/2006/relationships"><Relationship Id="rId3" Type="http://schemas.openxmlformats.org/officeDocument/2006/relationships/image" Target="../media/image61.png"/><Relationship Id="rId4" Type="http://schemas.openxmlformats.org/officeDocument/2006/relationships/image" Target="../media/image62.png"/><Relationship Id="rId5" Type="http://schemas.openxmlformats.org/officeDocument/2006/relationships/image" Target="../media/image63.png"/><Relationship Id="rId6" Type="http://schemas.openxmlformats.org/officeDocument/2006/relationships/image" Target="../media/image64.png"/><Relationship Id="rId1" Type="http://schemas.openxmlformats.org/officeDocument/2006/relationships/slideLayout" Target="../slideLayouts/slideLayout3.xml"/><Relationship Id="rId2" Type="http://schemas.openxmlformats.org/officeDocument/2006/relationships/image" Target="../media/image1.jpg"/></Relationships>
</file>

<file path=ppt/slides/_rels/slide16.xml.rels><?xml version="1.0" encoding="UTF-8" standalone="yes"?>
<Relationships xmlns="http://schemas.openxmlformats.org/package/2006/relationships"><Relationship Id="rId3" Type="http://schemas.openxmlformats.org/officeDocument/2006/relationships/image" Target="../media/image65.jpg"/><Relationship Id="rId4" Type="http://schemas.openxmlformats.org/officeDocument/2006/relationships/image" Target="../media/image72.png"/><Relationship Id="rId5" Type="http://schemas.openxmlformats.org/officeDocument/2006/relationships/image" Target="../media/image66.png"/><Relationship Id="rId6" Type="http://schemas.openxmlformats.org/officeDocument/2006/relationships/image" Target="../media/image67.png"/><Relationship Id="rId1" Type="http://schemas.openxmlformats.org/officeDocument/2006/relationships/slideLayout" Target="../slideLayouts/slideLayout3.xml"/><Relationship Id="rId2" Type="http://schemas.openxmlformats.org/officeDocument/2006/relationships/image" Target="../media/image1.jpg"/></Relationships>
</file>

<file path=ppt/slides/_rels/slide17.xml.rels><?xml version="1.0" encoding="UTF-8" standalone="yes"?>
<Relationships xmlns="http://schemas.openxmlformats.org/package/2006/relationships"><Relationship Id="rId3" Type="http://schemas.openxmlformats.org/officeDocument/2006/relationships/image" Target="../media/image68.png"/><Relationship Id="rId4" Type="http://schemas.openxmlformats.org/officeDocument/2006/relationships/image" Target="../media/image69.png"/><Relationship Id="rId5" Type="http://schemas.microsoft.com/office/2007/relationships/hdphoto" Target="../media/hdphoto4.wdp"/><Relationship Id="rId6" Type="http://schemas.openxmlformats.org/officeDocument/2006/relationships/image" Target="../media/image70.png"/><Relationship Id="rId7" Type="http://schemas.microsoft.com/office/2007/relationships/hdphoto" Target="../media/hdphoto5.wdp"/><Relationship Id="rId8" Type="http://schemas.openxmlformats.org/officeDocument/2006/relationships/image" Target="../media/image78.png"/><Relationship Id="rId9" Type="http://schemas.openxmlformats.org/officeDocument/2006/relationships/image" Target="../media/image71.png"/><Relationship Id="rId1" Type="http://schemas.openxmlformats.org/officeDocument/2006/relationships/slideLayout" Target="../slideLayouts/slideLayout3.xml"/><Relationship Id="rId2" Type="http://schemas.openxmlformats.org/officeDocument/2006/relationships/image" Target="../media/image1.jpg"/></Relationships>
</file>

<file path=ppt/slides/_rels/slide18.xml.rels><?xml version="1.0" encoding="UTF-8" standalone="yes"?>
<Relationships xmlns="http://schemas.openxmlformats.org/package/2006/relationships"><Relationship Id="rId3" Type="http://schemas.openxmlformats.org/officeDocument/2006/relationships/image" Target="../media/image73.png"/><Relationship Id="rId4" Type="http://schemas.openxmlformats.org/officeDocument/2006/relationships/image" Target="../media/image74.png"/><Relationship Id="rId5" Type="http://schemas.openxmlformats.org/officeDocument/2006/relationships/image" Target="../media/image75.jpg"/><Relationship Id="rId6" Type="http://schemas.openxmlformats.org/officeDocument/2006/relationships/image" Target="../media/image83.png"/><Relationship Id="rId1" Type="http://schemas.openxmlformats.org/officeDocument/2006/relationships/slideLayout" Target="../slideLayouts/slideLayout3.xml"/><Relationship Id="rId2" Type="http://schemas.openxmlformats.org/officeDocument/2006/relationships/image" Target="../media/image1.jpg"/></Relationships>
</file>

<file path=ppt/slides/_rels/slide19.xml.rels><?xml version="1.0" encoding="UTF-8" standalone="yes"?>
<Relationships xmlns="http://schemas.openxmlformats.org/package/2006/relationships"><Relationship Id="rId3" Type="http://schemas.openxmlformats.org/officeDocument/2006/relationships/image" Target="../media/image76.jpg"/><Relationship Id="rId4" Type="http://schemas.openxmlformats.org/officeDocument/2006/relationships/image" Target="../media/image77.png"/><Relationship Id="rId5" Type="http://schemas.openxmlformats.org/officeDocument/2006/relationships/image" Target="../media/image79.png"/><Relationship Id="rId6" Type="http://schemas.openxmlformats.org/officeDocument/2006/relationships/image" Target="../media/image80.png"/><Relationship Id="rId7" Type="http://schemas.openxmlformats.org/officeDocument/2006/relationships/image" Target="../media/image81.png"/><Relationship Id="rId1" Type="http://schemas.openxmlformats.org/officeDocument/2006/relationships/slideLayout" Target="../slideLayouts/slideLayout3.xml"/><Relationship Id="rId2" Type="http://schemas.openxmlformats.org/officeDocument/2006/relationships/image" Target="../media/image1.jpg"/></Relationships>
</file>

<file path=ppt/slides/_rels/slide2.xml.rels><?xml version="1.0" encoding="UTF-8" standalone="yes"?>
<Relationships xmlns="http://schemas.openxmlformats.org/package/2006/relationships"><Relationship Id="rId11" Type="http://schemas.openxmlformats.org/officeDocument/2006/relationships/image" Target="../media/image17.png"/><Relationship Id="rId12" Type="http://schemas.openxmlformats.org/officeDocument/2006/relationships/image" Target="../media/image18.png"/><Relationship Id="rId13" Type="http://schemas.openxmlformats.org/officeDocument/2006/relationships/image" Target="../media/image19.png"/><Relationship Id="rId14" Type="http://schemas.openxmlformats.org/officeDocument/2006/relationships/image" Target="../media/image20.png"/><Relationship Id="rId1" Type="http://schemas.openxmlformats.org/officeDocument/2006/relationships/slideLayout" Target="../slideLayouts/slideLayout3.xml"/><Relationship Id="rId2" Type="http://schemas.openxmlformats.org/officeDocument/2006/relationships/notesSlide" Target="../notesSlides/notesSlide1.xml"/><Relationship Id="rId3" Type="http://schemas.openxmlformats.org/officeDocument/2006/relationships/image" Target="../media/image1.jpg"/><Relationship Id="rId4" Type="http://schemas.openxmlformats.org/officeDocument/2006/relationships/image" Target="../media/image10.png"/><Relationship Id="rId5" Type="http://schemas.openxmlformats.org/officeDocument/2006/relationships/image" Target="../media/image11.png"/><Relationship Id="rId6" Type="http://schemas.openxmlformats.org/officeDocument/2006/relationships/image" Target="../media/image12.png"/><Relationship Id="rId7" Type="http://schemas.openxmlformats.org/officeDocument/2006/relationships/image" Target="../media/image13.png"/><Relationship Id="rId8" Type="http://schemas.openxmlformats.org/officeDocument/2006/relationships/image" Target="../media/image14.png"/><Relationship Id="rId9" Type="http://schemas.openxmlformats.org/officeDocument/2006/relationships/image" Target="../media/image15.png"/><Relationship Id="rId10" Type="http://schemas.openxmlformats.org/officeDocument/2006/relationships/image" Target="../media/image16.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image" Target="../media/image1.jp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image" Target="../media/image1.jpg"/><Relationship Id="rId3" Type="http://schemas.openxmlformats.org/officeDocument/2006/relationships/image" Target="../media/image82.png"/></Relationships>
</file>

<file path=ppt/slides/_rels/slide22.xml.rels><?xml version="1.0" encoding="UTF-8" standalone="yes"?>
<Relationships xmlns="http://schemas.openxmlformats.org/package/2006/relationships"><Relationship Id="rId3" Type="http://schemas.openxmlformats.org/officeDocument/2006/relationships/image" Target="../media/image84.png"/><Relationship Id="rId4" Type="http://schemas.microsoft.com/office/2007/relationships/hdphoto" Target="../media/hdphoto6.wdp"/><Relationship Id="rId5" Type="http://schemas.openxmlformats.org/officeDocument/2006/relationships/image" Target="../media/image85.png"/><Relationship Id="rId6" Type="http://schemas.openxmlformats.org/officeDocument/2006/relationships/image" Target="../media/image880.png"/><Relationship Id="rId7" Type="http://schemas.openxmlformats.org/officeDocument/2006/relationships/image" Target="../media/image891.png"/><Relationship Id="rId8" Type="http://schemas.openxmlformats.org/officeDocument/2006/relationships/image" Target="../media/image900.png"/><Relationship Id="rId1" Type="http://schemas.openxmlformats.org/officeDocument/2006/relationships/slideLayout" Target="../slideLayouts/slideLayout2.xml"/><Relationship Id="rId2" Type="http://schemas.openxmlformats.org/officeDocument/2006/relationships/image" Target="../media/image1.jpg"/></Relationships>
</file>

<file path=ppt/slides/_rels/slide23.xml.rels><?xml version="1.0" encoding="UTF-8" standalone="yes"?>
<Relationships xmlns="http://schemas.openxmlformats.org/package/2006/relationships"><Relationship Id="rId3" Type="http://schemas.openxmlformats.org/officeDocument/2006/relationships/image" Target="../media/image86.png"/><Relationship Id="rId4" Type="http://schemas.openxmlformats.org/officeDocument/2006/relationships/image" Target="../media/image87.png"/><Relationship Id="rId5" Type="http://schemas.microsoft.com/office/2007/relationships/hdphoto" Target="../media/hdphoto7.wdp"/><Relationship Id="rId6" Type="http://schemas.openxmlformats.org/officeDocument/2006/relationships/image" Target="../media/image930.png"/><Relationship Id="rId7" Type="http://schemas.openxmlformats.org/officeDocument/2006/relationships/image" Target="../media/image88.png"/><Relationship Id="rId8" Type="http://schemas.openxmlformats.org/officeDocument/2006/relationships/image" Target="../media/image95.png"/><Relationship Id="rId9" Type="http://schemas.openxmlformats.org/officeDocument/2006/relationships/image" Target="../media/image96.png"/><Relationship Id="rId1" Type="http://schemas.openxmlformats.org/officeDocument/2006/relationships/slideLayout" Target="../slideLayouts/slideLayout2.xml"/><Relationship Id="rId2" Type="http://schemas.openxmlformats.org/officeDocument/2006/relationships/image" Target="../media/image1.jpg"/></Relationships>
</file>

<file path=ppt/slides/_rels/slide24.xml.rels><?xml version="1.0" encoding="UTF-8" standalone="yes"?>
<Relationships xmlns="http://schemas.openxmlformats.org/package/2006/relationships"><Relationship Id="rId3" Type="http://schemas.openxmlformats.org/officeDocument/2006/relationships/image" Target="../media/image89.png"/><Relationship Id="rId4" Type="http://schemas.microsoft.com/office/2007/relationships/hdphoto" Target="../media/hdphoto8.wdp"/><Relationship Id="rId5" Type="http://schemas.openxmlformats.org/officeDocument/2006/relationships/image" Target="../media/image90.png"/><Relationship Id="rId6" Type="http://schemas.openxmlformats.org/officeDocument/2006/relationships/image" Target="../media/image91.png"/><Relationship Id="rId7" Type="http://schemas.openxmlformats.org/officeDocument/2006/relationships/image" Target="../media/image92.png"/><Relationship Id="rId8" Type="http://schemas.openxmlformats.org/officeDocument/2006/relationships/image" Target="../media/image93.png"/><Relationship Id="rId1" Type="http://schemas.openxmlformats.org/officeDocument/2006/relationships/slideLayout" Target="../slideLayouts/slideLayout2.xml"/><Relationship Id="rId2" Type="http://schemas.openxmlformats.org/officeDocument/2006/relationships/image" Target="../media/image1.jpg"/></Relationships>
</file>

<file path=ppt/slides/_rels/slide25.xml.rels><?xml version="1.0" encoding="UTF-8" standalone="yes"?>
<Relationships xmlns="http://schemas.openxmlformats.org/package/2006/relationships"><Relationship Id="rId3" Type="http://schemas.openxmlformats.org/officeDocument/2006/relationships/image" Target="../media/image94.png"/><Relationship Id="rId4" Type="http://schemas.openxmlformats.org/officeDocument/2006/relationships/image" Target="../media/image108.png"/><Relationship Id="rId5" Type="http://schemas.openxmlformats.org/officeDocument/2006/relationships/image" Target="../media/image95.jpg"/><Relationship Id="rId6" Type="http://schemas.openxmlformats.org/officeDocument/2006/relationships/image" Target="../media/image96.gif"/><Relationship Id="rId7" Type="http://schemas.openxmlformats.org/officeDocument/2006/relationships/image" Target="../media/image80.png"/><Relationship Id="rId1" Type="http://schemas.openxmlformats.org/officeDocument/2006/relationships/slideLayout" Target="../slideLayouts/slideLayout2.xml"/><Relationship Id="rId2" Type="http://schemas.openxmlformats.org/officeDocument/2006/relationships/image" Target="../media/image1.jpg"/></Relationships>
</file>

<file path=ppt/slides/_rels/slide26.xml.rels><?xml version="1.0" encoding="UTF-8" standalone="yes"?>
<Relationships xmlns="http://schemas.openxmlformats.org/package/2006/relationships"><Relationship Id="rId3" Type="http://schemas.openxmlformats.org/officeDocument/2006/relationships/image" Target="../media/image97.png"/><Relationship Id="rId4" Type="http://schemas.openxmlformats.org/officeDocument/2006/relationships/image" Target="../media/image80.png"/><Relationship Id="rId1" Type="http://schemas.openxmlformats.org/officeDocument/2006/relationships/slideLayout" Target="../slideLayouts/slideLayout2.xml"/><Relationship Id="rId2" Type="http://schemas.openxmlformats.org/officeDocument/2006/relationships/image" Target="../media/image1.jpg"/></Relationships>
</file>

<file path=ppt/slides/_rels/slide27.xml.rels><?xml version="1.0" encoding="UTF-8" standalone="yes"?>
<Relationships xmlns="http://schemas.openxmlformats.org/package/2006/relationships"><Relationship Id="rId3" Type="http://schemas.openxmlformats.org/officeDocument/2006/relationships/image" Target="../media/image98.png"/><Relationship Id="rId4" Type="http://schemas.openxmlformats.org/officeDocument/2006/relationships/image" Target="../media/image99.png"/><Relationship Id="rId5" Type="http://schemas.openxmlformats.org/officeDocument/2006/relationships/image" Target="../media/image100.png"/><Relationship Id="rId6" Type="http://schemas.openxmlformats.org/officeDocument/2006/relationships/image" Target="../media/image101.png"/><Relationship Id="rId7" Type="http://schemas.openxmlformats.org/officeDocument/2006/relationships/image" Target="../media/image102.png"/><Relationship Id="rId8" Type="http://schemas.openxmlformats.org/officeDocument/2006/relationships/image" Target="../media/image103.png"/><Relationship Id="rId9" Type="http://schemas.openxmlformats.org/officeDocument/2006/relationships/image" Target="../media/image104.png"/><Relationship Id="rId1" Type="http://schemas.openxmlformats.org/officeDocument/2006/relationships/slideLayout" Target="../slideLayouts/slideLayout1.xml"/><Relationship Id="rId2" Type="http://schemas.openxmlformats.org/officeDocument/2006/relationships/image" Target="../media/image1.jpg"/></Relationships>
</file>

<file path=ppt/slides/_rels/slide28.xml.rels><?xml version="1.0" encoding="UTF-8" standalone="yes"?>
<Relationships xmlns="http://schemas.openxmlformats.org/package/2006/relationships"><Relationship Id="rId3" Type="http://schemas.openxmlformats.org/officeDocument/2006/relationships/image" Target="../media/image480.png"/><Relationship Id="rId4" Type="http://schemas.openxmlformats.org/officeDocument/2006/relationships/image" Target="../media/image105.png"/><Relationship Id="rId5" Type="http://schemas.openxmlformats.org/officeDocument/2006/relationships/image" Target="../media/image106.png"/><Relationship Id="rId6" Type="http://schemas.openxmlformats.org/officeDocument/2006/relationships/image" Target="../media/image104.png"/><Relationship Id="rId1" Type="http://schemas.openxmlformats.org/officeDocument/2006/relationships/slideLayout" Target="../slideLayouts/slideLayout1.xml"/><Relationship Id="rId2" Type="http://schemas.openxmlformats.org/officeDocument/2006/relationships/image" Target="../media/image1.jpg"/></Relationships>
</file>

<file path=ppt/slides/_rels/slide29.xml.rels><?xml version="1.0" encoding="UTF-8" standalone="yes"?>
<Relationships xmlns="http://schemas.openxmlformats.org/package/2006/relationships"><Relationship Id="rId3" Type="http://schemas.openxmlformats.org/officeDocument/2006/relationships/image" Target="../media/image107.png"/><Relationship Id="rId4" Type="http://schemas.openxmlformats.org/officeDocument/2006/relationships/image" Target="../media/image108.jpg"/><Relationship Id="rId5" Type="http://schemas.openxmlformats.org/officeDocument/2006/relationships/image" Target="../media/image860.png"/><Relationship Id="rId6" Type="http://schemas.openxmlformats.org/officeDocument/2006/relationships/image" Target="../media/image109.png"/><Relationship Id="rId7" Type="http://schemas.openxmlformats.org/officeDocument/2006/relationships/image" Target="../media/image110.png"/><Relationship Id="rId1" Type="http://schemas.openxmlformats.org/officeDocument/2006/relationships/slideLayout" Target="../slideLayouts/slideLayout1.xml"/><Relationship Id="rId2" Type="http://schemas.openxmlformats.org/officeDocument/2006/relationships/image" Target="../media/image1.jp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image" Target="../media/image1.jpg"/><Relationship Id="rId3" Type="http://schemas.openxmlformats.org/officeDocument/2006/relationships/image" Target="../media/image21.png"/></Relationships>
</file>

<file path=ppt/slides/_rels/slide30.xml.rels><?xml version="1.0" encoding="UTF-8" standalone="yes"?>
<Relationships xmlns="http://schemas.openxmlformats.org/package/2006/relationships"><Relationship Id="rId3" Type="http://schemas.openxmlformats.org/officeDocument/2006/relationships/image" Target="../media/image890.png"/><Relationship Id="rId4" Type="http://schemas.openxmlformats.org/officeDocument/2006/relationships/image" Target="../media/image111.png"/><Relationship Id="rId1" Type="http://schemas.openxmlformats.org/officeDocument/2006/relationships/slideLayout" Target="../slideLayouts/slideLayout1.xml"/><Relationship Id="rId2" Type="http://schemas.openxmlformats.org/officeDocument/2006/relationships/image" Target="../media/image1.jpg"/></Relationships>
</file>

<file path=ppt/slides/_rels/slide31.xml.rels><?xml version="1.0" encoding="UTF-8" standalone="yes"?>
<Relationships xmlns="http://schemas.openxmlformats.org/package/2006/relationships"><Relationship Id="rId3" Type="http://schemas.openxmlformats.org/officeDocument/2006/relationships/image" Target="../media/image112.png"/><Relationship Id="rId4" Type="http://schemas.openxmlformats.org/officeDocument/2006/relationships/image" Target="../media/image113.png"/><Relationship Id="rId5" Type="http://schemas.openxmlformats.org/officeDocument/2006/relationships/image" Target="../media/image260.png"/><Relationship Id="rId6" Type="http://schemas.openxmlformats.org/officeDocument/2006/relationships/image" Target="../media/image114.png"/><Relationship Id="rId7" Type="http://schemas.openxmlformats.org/officeDocument/2006/relationships/image" Target="../media/image80.png"/><Relationship Id="rId8" Type="http://schemas.openxmlformats.org/officeDocument/2006/relationships/hyperlink" Target="http://www.youtube.com/watch?v=400xfGmSlqQ" TargetMode="External"/><Relationship Id="rId9" Type="http://schemas.openxmlformats.org/officeDocument/2006/relationships/image" Target="../media/image115.jpg"/><Relationship Id="rId1" Type="http://schemas.openxmlformats.org/officeDocument/2006/relationships/slideLayout" Target="../slideLayouts/slideLayout1.xml"/><Relationship Id="rId2" Type="http://schemas.openxmlformats.org/officeDocument/2006/relationships/image" Target="../media/image1.jpg"/></Relationships>
</file>

<file path=ppt/slides/_rels/slide32.xml.rels><?xml version="1.0" encoding="UTF-8" standalone="yes"?>
<Relationships xmlns="http://schemas.openxmlformats.org/package/2006/relationships"><Relationship Id="rId3" Type="http://schemas.openxmlformats.org/officeDocument/2006/relationships/image" Target="../media/image116.png"/><Relationship Id="rId4" Type="http://schemas.openxmlformats.org/officeDocument/2006/relationships/image" Target="../media/image117.png"/><Relationship Id="rId5" Type="http://schemas.microsoft.com/office/2007/relationships/hdphoto" Target="../media/hdphoto9.wdp"/><Relationship Id="rId6" Type="http://schemas.openxmlformats.org/officeDocument/2006/relationships/image" Target="../media/image118.png"/><Relationship Id="rId7" Type="http://schemas.openxmlformats.org/officeDocument/2006/relationships/image" Target="../media/image119.png"/><Relationship Id="rId8" Type="http://schemas.microsoft.com/office/2007/relationships/hdphoto" Target="../media/hdphoto10.wdp"/><Relationship Id="rId9" Type="http://schemas.openxmlformats.org/officeDocument/2006/relationships/image" Target="../media/image120.jpg"/><Relationship Id="rId10" Type="http://schemas.openxmlformats.org/officeDocument/2006/relationships/image" Target="../media/image1310.png"/><Relationship Id="rId1" Type="http://schemas.openxmlformats.org/officeDocument/2006/relationships/slideLayout" Target="../slideLayouts/slideLayout1.xml"/><Relationship Id="rId2" Type="http://schemas.openxmlformats.org/officeDocument/2006/relationships/image" Target="../media/image1.jpg"/></Relationships>
</file>

<file path=ppt/slides/_rels/slide33.xml.rels><?xml version="1.0" encoding="UTF-8" standalone="yes"?>
<Relationships xmlns="http://schemas.openxmlformats.org/package/2006/relationships"><Relationship Id="rId3" Type="http://schemas.openxmlformats.org/officeDocument/2006/relationships/image" Target="../media/image121.png"/><Relationship Id="rId4" Type="http://schemas.openxmlformats.org/officeDocument/2006/relationships/image" Target="../media/image122.png"/><Relationship Id="rId5" Type="http://schemas.openxmlformats.org/officeDocument/2006/relationships/image" Target="../media/image123.png"/><Relationship Id="rId6" Type="http://schemas.openxmlformats.org/officeDocument/2006/relationships/image" Target="../media/image80.png"/><Relationship Id="rId1" Type="http://schemas.openxmlformats.org/officeDocument/2006/relationships/slideLayout" Target="../slideLayouts/slideLayout1.xml"/><Relationship Id="rId2" Type="http://schemas.openxmlformats.org/officeDocument/2006/relationships/image" Target="../media/image1.jpg"/></Relationships>
</file>

<file path=ppt/slides/_rels/slide4.xml.rels><?xml version="1.0" encoding="UTF-8" standalone="yes"?>
<Relationships xmlns="http://schemas.openxmlformats.org/package/2006/relationships"><Relationship Id="rId3" Type="http://schemas.openxmlformats.org/officeDocument/2006/relationships/image" Target="../media/image22.jpg"/><Relationship Id="rId4" Type="http://schemas.openxmlformats.org/officeDocument/2006/relationships/image" Target="../media/image23.png"/><Relationship Id="rId5" Type="http://schemas.openxmlformats.org/officeDocument/2006/relationships/image" Target="../media/image24.png"/><Relationship Id="rId1" Type="http://schemas.openxmlformats.org/officeDocument/2006/relationships/slideLayout" Target="../slideLayouts/slideLayout3.xml"/><Relationship Id="rId2" Type="http://schemas.openxmlformats.org/officeDocument/2006/relationships/image" Target="../media/image1.jpg"/></Relationships>
</file>

<file path=ppt/slides/_rels/slide5.xml.rels><?xml version="1.0" encoding="UTF-8" standalone="yes"?>
<Relationships xmlns="http://schemas.openxmlformats.org/package/2006/relationships"><Relationship Id="rId3" Type="http://schemas.openxmlformats.org/officeDocument/2006/relationships/image" Target="../media/image250.png"/><Relationship Id="rId4" Type="http://schemas.openxmlformats.org/officeDocument/2006/relationships/image" Target="../media/image25.png"/><Relationship Id="rId5" Type="http://schemas.openxmlformats.org/officeDocument/2006/relationships/image" Target="../media/image26.jpeg"/><Relationship Id="rId6" Type="http://schemas.openxmlformats.org/officeDocument/2006/relationships/image" Target="../media/image27.png"/><Relationship Id="rId1" Type="http://schemas.openxmlformats.org/officeDocument/2006/relationships/slideLayout" Target="../slideLayouts/slideLayout3.xml"/><Relationship Id="rId2" Type="http://schemas.openxmlformats.org/officeDocument/2006/relationships/image" Target="../media/image1.jpg"/></Relationships>
</file>

<file path=ppt/slides/_rels/slide6.xml.rels><?xml version="1.0" encoding="UTF-8" standalone="yes"?>
<Relationships xmlns="http://schemas.openxmlformats.org/package/2006/relationships"><Relationship Id="rId3" Type="http://schemas.openxmlformats.org/officeDocument/2006/relationships/image" Target="../media/image28.png"/><Relationship Id="rId4" Type="http://schemas.openxmlformats.org/officeDocument/2006/relationships/image" Target="../media/image300.png"/><Relationship Id="rId5" Type="http://schemas.openxmlformats.org/officeDocument/2006/relationships/image" Target="../media/image310.png"/><Relationship Id="rId6" Type="http://schemas.openxmlformats.org/officeDocument/2006/relationships/image" Target="../media/image32.png"/><Relationship Id="rId7" Type="http://schemas.openxmlformats.org/officeDocument/2006/relationships/image" Target="../media/image29.png"/><Relationship Id="rId8" Type="http://schemas.openxmlformats.org/officeDocument/2006/relationships/image" Target="../media/image340.png"/><Relationship Id="rId9" Type="http://schemas.openxmlformats.org/officeDocument/2006/relationships/image" Target="../media/image350.png"/><Relationship Id="rId1" Type="http://schemas.openxmlformats.org/officeDocument/2006/relationships/slideLayout" Target="../slideLayouts/slideLayout3.xml"/><Relationship Id="rId2" Type="http://schemas.openxmlformats.org/officeDocument/2006/relationships/image" Target="../media/image1.jpg"/></Relationships>
</file>

<file path=ppt/slides/_rels/slide7.xml.rels><?xml version="1.0" encoding="UTF-8" standalone="yes"?>
<Relationships xmlns="http://schemas.openxmlformats.org/package/2006/relationships"><Relationship Id="rId3" Type="http://schemas.openxmlformats.org/officeDocument/2006/relationships/image" Target="../media/image30.png"/><Relationship Id="rId4" Type="http://schemas.microsoft.com/office/2007/relationships/hdphoto" Target="../media/hdphoto2.wdp"/><Relationship Id="rId5" Type="http://schemas.openxmlformats.org/officeDocument/2006/relationships/image" Target="../media/image31.png"/><Relationship Id="rId6" Type="http://schemas.openxmlformats.org/officeDocument/2006/relationships/image" Target="../media/image33.png"/><Relationship Id="rId7" Type="http://schemas.openxmlformats.org/officeDocument/2006/relationships/image" Target="../media/image34.png"/><Relationship Id="rId1" Type="http://schemas.openxmlformats.org/officeDocument/2006/relationships/slideLayout" Target="../slideLayouts/slideLayout3.xml"/><Relationship Id="rId2" Type="http://schemas.openxmlformats.org/officeDocument/2006/relationships/image" Target="../media/image1.jpg"/></Relationships>
</file>

<file path=ppt/slides/_rels/slide8.xml.rels><?xml version="1.0" encoding="UTF-8" standalone="yes"?>
<Relationships xmlns="http://schemas.openxmlformats.org/package/2006/relationships"><Relationship Id="rId3" Type="http://schemas.openxmlformats.org/officeDocument/2006/relationships/image" Target="../media/image35.jpg"/><Relationship Id="rId4" Type="http://schemas.openxmlformats.org/officeDocument/2006/relationships/image" Target="../media/image36.png"/><Relationship Id="rId5" Type="http://schemas.openxmlformats.org/officeDocument/2006/relationships/image" Target="../media/image37.png"/><Relationship Id="rId6" Type="http://schemas.openxmlformats.org/officeDocument/2006/relationships/image" Target="../media/image38.png"/><Relationship Id="rId1" Type="http://schemas.openxmlformats.org/officeDocument/2006/relationships/slideLayout" Target="../slideLayouts/slideLayout3.xml"/><Relationship Id="rId2" Type="http://schemas.openxmlformats.org/officeDocument/2006/relationships/image" Target="../media/image1.jpg"/></Relationships>
</file>

<file path=ppt/slides/_rels/slide9.xml.rels><?xml version="1.0" encoding="UTF-8" standalone="yes"?>
<Relationships xmlns="http://schemas.openxmlformats.org/package/2006/relationships"><Relationship Id="rId3" Type="http://schemas.openxmlformats.org/officeDocument/2006/relationships/image" Target="../media/image1.jpg"/><Relationship Id="rId4" Type="http://schemas.openxmlformats.org/officeDocument/2006/relationships/image" Target="../media/image39.png"/><Relationship Id="rId5" Type="http://schemas.openxmlformats.org/officeDocument/2006/relationships/image" Target="../media/image40.jpg"/><Relationship Id="rId6" Type="http://schemas.openxmlformats.org/officeDocument/2006/relationships/image" Target="../media/image41.png"/><Relationship Id="rId7" Type="http://schemas.openxmlformats.org/officeDocument/2006/relationships/image" Target="../media/image42.png"/><Relationship Id="rId1" Type="http://schemas.openxmlformats.org/officeDocument/2006/relationships/slideLayout" Target="../slideLayouts/slideLayout3.xml"/><Relationship Id="rId2" Type="http://schemas.openxmlformats.org/officeDocument/2006/relationships/notesSlide" Target="../notesSlides/notesSlide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Picture 1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8470" y="-29592"/>
            <a:ext cx="9223899" cy="6924582"/>
          </a:xfrm>
          <a:prstGeom prst="rect">
            <a:avLst/>
          </a:prstGeom>
        </p:spPr>
      </p:pic>
      <p:sp>
        <p:nvSpPr>
          <p:cNvPr id="2" name="Title 1"/>
          <p:cNvSpPr>
            <a:spLocks noGrp="1"/>
          </p:cNvSpPr>
          <p:nvPr>
            <p:ph type="ctrTitle" idx="4294967295"/>
          </p:nvPr>
        </p:nvSpPr>
        <p:spPr>
          <a:xfrm>
            <a:off x="-228083" y="565792"/>
            <a:ext cx="9118343" cy="556257"/>
          </a:xfrm>
          <a:prstGeom prst="rect">
            <a:avLst/>
          </a:prstGeom>
        </p:spPr>
        <p:txBody>
          <a:bodyPr>
            <a:normAutofit fontScale="90000"/>
          </a:bodyPr>
          <a:lstStyle/>
          <a:p>
            <a:r>
              <a:rPr lang="pt-PT" sz="4400" dirty="0" smtClean="0">
                <a:solidFill>
                  <a:schemeClr val="bg1"/>
                </a:solidFill>
                <a:latin typeface="Century Gothic"/>
                <a:cs typeface="Century Gothic"/>
              </a:rPr>
              <a:t>Introdução à Física de Partículas</a:t>
            </a:r>
            <a:br>
              <a:rPr lang="pt-PT" sz="4400" dirty="0" smtClean="0">
                <a:solidFill>
                  <a:schemeClr val="bg1"/>
                </a:solidFill>
                <a:latin typeface="Century Gothic"/>
                <a:cs typeface="Century Gothic"/>
              </a:rPr>
            </a:br>
            <a:r>
              <a:rPr lang="pt-PT" sz="2700" dirty="0">
                <a:solidFill>
                  <a:schemeClr val="bg1"/>
                </a:solidFill>
                <a:latin typeface="Century Gothic"/>
                <a:cs typeface="Century Gothic"/>
              </a:rPr>
              <a:t> </a:t>
            </a:r>
            <a:r>
              <a:rPr lang="pt-PT" sz="2700" dirty="0" smtClean="0">
                <a:solidFill>
                  <a:schemeClr val="bg1"/>
                </a:solidFill>
                <a:latin typeface="Century Gothic"/>
                <a:cs typeface="Century Gothic"/>
              </a:rPr>
              <a:t>                                                                        </a:t>
            </a:r>
            <a:endParaRPr lang="fr-FR" sz="2700" dirty="0">
              <a:solidFill>
                <a:schemeClr val="bg1"/>
              </a:solidFill>
              <a:latin typeface="Century Gothic"/>
              <a:cs typeface="Century Gothic"/>
            </a:endParaRPr>
          </a:p>
        </p:txBody>
      </p:sp>
      <p:sp>
        <p:nvSpPr>
          <p:cNvPr id="27" name="Rectangle 26"/>
          <p:cNvSpPr/>
          <p:nvPr/>
        </p:nvSpPr>
        <p:spPr>
          <a:xfrm>
            <a:off x="3632495" y="6097901"/>
            <a:ext cx="5273916" cy="553998"/>
          </a:xfrm>
          <a:prstGeom prst="rect">
            <a:avLst/>
          </a:prstGeom>
        </p:spPr>
        <p:txBody>
          <a:bodyPr wrap="square">
            <a:spAutoFit/>
          </a:bodyPr>
          <a:lstStyle/>
          <a:p>
            <a:pPr algn="r">
              <a:lnSpc>
                <a:spcPct val="150000"/>
              </a:lnSpc>
            </a:pPr>
            <a:r>
              <a:rPr lang="pt-BR" sz="2000" dirty="0">
                <a:solidFill>
                  <a:schemeClr val="accent3">
                    <a:lumMod val="60000"/>
                    <a:lumOff val="40000"/>
                  </a:schemeClr>
                </a:solidFill>
                <a:latin typeface="Century Gothic"/>
                <a:cs typeface="Century Gothic"/>
              </a:rPr>
              <a:t>28 Agosto – 2 Setembro, CERN, Genebra</a:t>
            </a:r>
            <a:endParaRPr lang="fr-FR" sz="2000" dirty="0">
              <a:solidFill>
                <a:schemeClr val="accent3">
                  <a:lumMod val="60000"/>
                  <a:lumOff val="40000"/>
                </a:schemeClr>
              </a:solidFill>
              <a:latin typeface="Century Gothic"/>
              <a:cs typeface="Century Gothic"/>
            </a:endParaRPr>
          </a:p>
        </p:txBody>
      </p:sp>
      <p:pic>
        <p:nvPicPr>
          <p:cNvPr id="31" name="Picture 30"/>
          <p:cNvPicPr>
            <a:picLocks noChangeAspect="1"/>
          </p:cNvPicPr>
          <p:nvPr/>
        </p:nvPicPr>
        <p:blipFill rotWithShape="1">
          <a:blip r:embed="rId3">
            <a:grayscl/>
            <a:extLst>
              <a:ext uri="{BEBA8EAE-BF5A-486C-A8C5-ECC9F3942E4B}">
                <a14:imgProps xmlns:a14="http://schemas.microsoft.com/office/drawing/2010/main">
                  <a14:imgLayer r:embed="rId4">
                    <a14:imgEffect>
                      <a14:colorTemperature colorTemp="11200"/>
                    </a14:imgEffect>
                  </a14:imgLayer>
                </a14:imgProps>
              </a:ext>
              <a:ext uri="{28A0092B-C50C-407E-A947-70E740481C1C}">
                <a14:useLocalDpi xmlns:a14="http://schemas.microsoft.com/office/drawing/2010/main" val="0"/>
              </a:ext>
            </a:extLst>
          </a:blip>
          <a:srcRect l="17504" t="27448" r="16850" b="30326"/>
          <a:stretch/>
        </p:blipFill>
        <p:spPr>
          <a:xfrm>
            <a:off x="209178" y="2837330"/>
            <a:ext cx="1049972" cy="477260"/>
          </a:xfrm>
          <a:prstGeom prst="rect">
            <a:avLst/>
          </a:prstGeom>
        </p:spPr>
      </p:pic>
      <p:pic>
        <p:nvPicPr>
          <p:cNvPr id="6" name="Picture 5" descr="DF_RGB.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343264" y="2764180"/>
            <a:ext cx="1190394" cy="603132"/>
          </a:xfrm>
          <a:prstGeom prst="rect">
            <a:avLst/>
          </a:prstGeom>
        </p:spPr>
      </p:pic>
      <p:sp>
        <p:nvSpPr>
          <p:cNvPr id="21" name="Text Box 1"/>
          <p:cNvSpPr txBox="1"/>
          <p:nvPr/>
        </p:nvSpPr>
        <p:spPr>
          <a:xfrm>
            <a:off x="1472423" y="3084664"/>
            <a:ext cx="2880420" cy="270459"/>
          </a:xfrm>
          <a:prstGeom prst="rect">
            <a:avLst/>
          </a:prstGeom>
          <a:noFill/>
          <a:ln>
            <a:noFill/>
          </a:ln>
          <a:effectLst/>
        </p:spPr>
        <p:txBody>
          <a:bodyPr rot="0" spcFirstLastPara="0" vert="horz" wrap="square" lIns="91440" tIns="45720" rIns="91440" bIns="45720" numCol="1" spcCol="0" rtlCol="0" fromWordArt="0" anchor="t" anchorCtr="0" forceAA="0" compatLnSpc="1">
            <a:prstTxWarp prst="textNoShape">
              <a:avLst/>
            </a:prstTxWarp>
            <a:spAutoFit/>
          </a:bodyPr>
          <a:lstStyle/>
          <a:p>
            <a:pPr algn="ctr">
              <a:lnSpc>
                <a:spcPct val="115000"/>
              </a:lnSpc>
              <a:spcAft>
                <a:spcPts val="1000"/>
              </a:spcAft>
            </a:pPr>
            <a:r>
              <a:rPr lang="pt-PT" sz="1100" dirty="0">
                <a:ln w="9208" cap="flat" cmpd="sng" algn="ctr">
                  <a:solidFill>
                    <a:schemeClr val="bg1"/>
                  </a:solidFill>
                  <a:prstDash val="solid"/>
                  <a:round/>
                </a:ln>
                <a:solidFill>
                  <a:schemeClr val="bg1"/>
                </a:solidFill>
                <a:effectLst>
                  <a:outerShdw blurRad="63500" dir="3600000" algn="tl">
                    <a:srgbClr val="000000">
                      <a:alpha val="70000"/>
                    </a:srgbClr>
                  </a:outerShdw>
                </a:effectLst>
                <a:latin typeface="Arial"/>
                <a:ea typeface="Calibri"/>
                <a:cs typeface="Arial"/>
              </a:rPr>
              <a:t>CFTP</a:t>
            </a:r>
            <a:endParaRPr lang="en-US" sz="100" dirty="0">
              <a:ln w="9208" cap="flat" cmpd="sng" algn="ctr">
                <a:solidFill>
                  <a:schemeClr val="bg1"/>
                </a:solidFill>
                <a:prstDash val="solid"/>
                <a:round/>
              </a:ln>
              <a:solidFill>
                <a:schemeClr val="bg1"/>
              </a:solidFill>
              <a:effectLst/>
              <a:latin typeface="Arial"/>
              <a:ea typeface="Calibri"/>
              <a:cs typeface="Arial"/>
            </a:endParaRPr>
          </a:p>
        </p:txBody>
      </p:sp>
      <p:pic>
        <p:nvPicPr>
          <p:cNvPr id="22" name="Picture 21"/>
          <p:cNvPicPr/>
          <p:nvPr/>
        </p:nvPicPr>
        <p:blipFill>
          <a:blip r:embed="rId6" cstate="print">
            <a:clrChange>
              <a:clrFrom>
                <a:srgbClr val="FFFFFF"/>
              </a:clrFrom>
              <a:clrTo>
                <a:srgbClr val="FFFFFF">
                  <a:alpha val="0"/>
                </a:srgbClr>
              </a:clrTo>
            </a:clrChange>
            <a:lum bright="70000" contrast="-70000"/>
            <a:extLst>
              <a:ext uri="{28A0092B-C50C-407E-A947-70E740481C1C}">
                <a14:useLocalDpi xmlns:a14="http://schemas.microsoft.com/office/drawing/2010/main" val="0"/>
              </a:ext>
            </a:extLst>
          </a:blip>
          <a:stretch>
            <a:fillRect/>
          </a:stretch>
        </p:blipFill>
        <p:spPr>
          <a:xfrm>
            <a:off x="2521674" y="2838670"/>
            <a:ext cx="787662" cy="432913"/>
          </a:xfrm>
          <a:prstGeom prst="rect">
            <a:avLst/>
          </a:prstGeom>
        </p:spPr>
      </p:pic>
      <p:sp>
        <p:nvSpPr>
          <p:cNvPr id="18" name="Title 1"/>
          <p:cNvSpPr txBox="1">
            <a:spLocks/>
          </p:cNvSpPr>
          <p:nvPr/>
        </p:nvSpPr>
        <p:spPr bwMode="gray">
          <a:xfrm>
            <a:off x="2441745" y="2794740"/>
            <a:ext cx="6443676" cy="556257"/>
          </a:xfrm>
          <a:prstGeom prst="rect">
            <a:avLst/>
          </a:prstGeom>
        </p:spPr>
        <p:txBody>
          <a:bodyPr vert="horz" lIns="91440" tIns="45720" rIns="91440" bIns="45720" rtlCol="0" anchor="b">
            <a:noAutofit/>
          </a:bodyPr>
          <a:lstStyle>
            <a:lvl1pPr algn="l" defTabSz="457200" rtl="0" eaLnBrk="1" latinLnBrk="0" hangingPunct="1">
              <a:spcBef>
                <a:spcPct val="0"/>
              </a:spcBef>
              <a:buNone/>
              <a:defRPr sz="4800" b="0" i="0" kern="1200">
                <a:solidFill>
                  <a:schemeClr val="bg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r">
              <a:lnSpc>
                <a:spcPct val="130000"/>
              </a:lnSpc>
            </a:pPr>
            <a:r>
              <a:rPr lang="pt-PT" sz="2200" dirty="0" smtClean="0">
                <a:solidFill>
                  <a:schemeClr val="accent1">
                    <a:lumMod val="40000"/>
                    <a:lumOff val="60000"/>
                  </a:schemeClr>
                </a:solidFill>
                <a:latin typeface="Century Gothic"/>
                <a:cs typeface="Century Gothic"/>
              </a:rPr>
              <a:t>FILIPE JOAQUIM</a:t>
            </a:r>
          </a:p>
          <a:p>
            <a:pPr algn="r">
              <a:lnSpc>
                <a:spcPct val="130000"/>
              </a:lnSpc>
            </a:pPr>
            <a:r>
              <a:rPr lang="pt-PT" sz="1600" dirty="0" smtClean="0">
                <a:solidFill>
                  <a:schemeClr val="bg1">
                    <a:lumMod val="75000"/>
                  </a:schemeClr>
                </a:solidFill>
                <a:latin typeface="Century Gothic"/>
                <a:cs typeface="Century Gothic"/>
              </a:rPr>
              <a:t>IST </a:t>
            </a:r>
            <a:r>
              <a:rPr lang="pt-PT" sz="1600" dirty="0" err="1" smtClean="0">
                <a:solidFill>
                  <a:schemeClr val="bg1">
                    <a:lumMod val="75000"/>
                  </a:schemeClr>
                </a:solidFill>
                <a:latin typeface="Century Gothic"/>
                <a:cs typeface="Century Gothic"/>
              </a:rPr>
              <a:t>Dep</a:t>
            </a:r>
            <a:r>
              <a:rPr lang="pt-PT" sz="1600" dirty="0" smtClean="0">
                <a:solidFill>
                  <a:schemeClr val="bg1">
                    <a:lumMod val="75000"/>
                  </a:schemeClr>
                </a:solidFill>
                <a:latin typeface="Century Gothic"/>
                <a:cs typeface="Century Gothic"/>
              </a:rPr>
              <a:t>. de Física  e CFTP , Lisboa, Portuga</a:t>
            </a:r>
            <a:r>
              <a:rPr lang="pt-PT" sz="1600" dirty="0" smtClean="0">
                <a:solidFill>
                  <a:schemeClr val="bg1">
                    <a:lumMod val="75000"/>
                  </a:schemeClr>
                </a:solidFill>
              </a:rPr>
              <a:t>l</a:t>
            </a:r>
            <a:endParaRPr lang="fr-FR" sz="1600" dirty="0">
              <a:solidFill>
                <a:schemeClr val="bg1">
                  <a:lumMod val="75000"/>
                </a:schemeClr>
              </a:solidFill>
            </a:endParaRPr>
          </a:p>
        </p:txBody>
      </p:sp>
      <p:pic>
        <p:nvPicPr>
          <p:cNvPr id="7" name="Picture 6" descr="1361-magic-math-wallpaper-wallchan.jpg"/>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143237" y="3501175"/>
            <a:ext cx="2244855" cy="1679900"/>
          </a:xfrm>
          <a:prstGeom prst="rect">
            <a:avLst/>
          </a:prstGeom>
          <a:ln>
            <a:noFill/>
          </a:ln>
          <a:effectLst>
            <a:softEdge rad="112500"/>
          </a:effectLst>
        </p:spPr>
      </p:pic>
      <p:pic>
        <p:nvPicPr>
          <p:cNvPr id="8" name="Picture 7" descr="lhc_wave.jpg"/>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6957338" y="3501175"/>
            <a:ext cx="2260129" cy="1679900"/>
          </a:xfrm>
          <a:prstGeom prst="rect">
            <a:avLst/>
          </a:prstGeom>
          <a:ln>
            <a:noFill/>
          </a:ln>
          <a:effectLst>
            <a:softEdge rad="112500"/>
          </a:effectLst>
        </p:spPr>
      </p:pic>
      <p:pic>
        <p:nvPicPr>
          <p:cNvPr id="19" name="Picture 18"/>
          <p:cNvPicPr/>
          <p:nvPr/>
        </p:nvPicPr>
        <p:blipFill>
          <a:blip r:embed="rId9">
            <a:clrChange>
              <a:clrFrom>
                <a:srgbClr val="000007"/>
              </a:clrFrom>
              <a:clrTo>
                <a:srgbClr val="000007">
                  <a:alpha val="0"/>
                </a:srgbClr>
              </a:clrTo>
            </a:clrChange>
            <a:alphaModFix amt="80000"/>
            <a:extLst>
              <a:ext uri="{28A0092B-C50C-407E-A947-70E740481C1C}">
                <a14:useLocalDpi xmlns:a14="http://schemas.microsoft.com/office/drawing/2010/main" val="0"/>
              </a:ext>
            </a:extLst>
          </a:blip>
          <a:stretch>
            <a:fillRect/>
          </a:stretch>
        </p:blipFill>
        <p:spPr>
          <a:xfrm>
            <a:off x="1449716" y="3522167"/>
            <a:ext cx="2903127" cy="1636305"/>
          </a:xfrm>
          <a:prstGeom prst="rect">
            <a:avLst/>
          </a:prstGeom>
          <a:ln>
            <a:noFill/>
          </a:ln>
          <a:effectLst>
            <a:softEdge rad="112500"/>
          </a:effectLst>
        </p:spPr>
      </p:pic>
      <p:pic>
        <p:nvPicPr>
          <p:cNvPr id="23" name="Picture 22"/>
          <p:cNvPicPr/>
          <p:nvPr/>
        </p:nvPicPr>
        <p:blipFill>
          <a:blip r:embed="rId10">
            <a:clrChange>
              <a:clrFrom>
                <a:srgbClr val="000000"/>
              </a:clrFrom>
              <a:clrTo>
                <a:srgbClr val="000000">
                  <a:alpha val="0"/>
                </a:srgbClr>
              </a:clrTo>
            </a:clrChange>
            <a:alphaModFix amt="70000"/>
            <a:extLst>
              <a:ext uri="{28A0092B-C50C-407E-A947-70E740481C1C}">
                <a14:useLocalDpi xmlns:a14="http://schemas.microsoft.com/office/drawing/2010/main" val="0"/>
              </a:ext>
            </a:extLst>
          </a:blip>
          <a:stretch>
            <a:fillRect/>
          </a:stretch>
        </p:blipFill>
        <p:spPr>
          <a:xfrm>
            <a:off x="0" y="3501175"/>
            <a:ext cx="2078182" cy="1637355"/>
          </a:xfrm>
          <a:prstGeom prst="rect">
            <a:avLst/>
          </a:prstGeom>
          <a:ln>
            <a:noFill/>
          </a:ln>
          <a:effectLst>
            <a:softEdge rad="112500"/>
          </a:effectLst>
        </p:spPr>
      </p:pic>
      <p:pic>
        <p:nvPicPr>
          <p:cNvPr id="25" name="Picture 24"/>
          <p:cNvPicPr/>
          <p:nvPr/>
        </p:nvPicPr>
        <p:blipFill>
          <a:blip r:embed="rId11">
            <a:alphaModFix/>
            <a:extLst>
              <a:ext uri="{28A0092B-C50C-407E-A947-70E740481C1C}">
                <a14:useLocalDpi xmlns:a14="http://schemas.microsoft.com/office/drawing/2010/main" val="0"/>
              </a:ext>
            </a:extLst>
          </a:blip>
          <a:stretch>
            <a:fillRect/>
          </a:stretch>
        </p:blipFill>
        <p:spPr>
          <a:xfrm>
            <a:off x="2896693" y="3406708"/>
            <a:ext cx="2446674" cy="1742318"/>
          </a:xfrm>
          <a:prstGeom prst="rect">
            <a:avLst/>
          </a:prstGeom>
          <a:ln>
            <a:noFill/>
          </a:ln>
          <a:effectLst>
            <a:softEdge rad="112500"/>
          </a:effectLst>
        </p:spPr>
      </p:pic>
      <p:sp>
        <p:nvSpPr>
          <p:cNvPr id="26" name="Rectangle 25"/>
          <p:cNvSpPr/>
          <p:nvPr/>
        </p:nvSpPr>
        <p:spPr>
          <a:xfrm>
            <a:off x="2049414" y="5240633"/>
            <a:ext cx="6858000" cy="877163"/>
          </a:xfrm>
          <a:prstGeom prst="rect">
            <a:avLst/>
          </a:prstGeom>
        </p:spPr>
        <p:txBody>
          <a:bodyPr wrap="square">
            <a:spAutoFit/>
          </a:bodyPr>
          <a:lstStyle/>
          <a:p>
            <a:pPr algn="r">
              <a:lnSpc>
                <a:spcPct val="150000"/>
              </a:lnSpc>
            </a:pPr>
            <a:r>
              <a:rPr lang="pt-BR" dirty="0">
                <a:solidFill>
                  <a:schemeClr val="bg1"/>
                </a:solidFill>
                <a:latin typeface="Century Gothic"/>
                <a:cs typeface="Century Gothic"/>
              </a:rPr>
              <a:t>Escola de Professores no CERN em Língua </a:t>
            </a:r>
            <a:r>
              <a:rPr lang="pt-BR" dirty="0" smtClean="0">
                <a:solidFill>
                  <a:schemeClr val="bg1"/>
                </a:solidFill>
                <a:latin typeface="Century Gothic"/>
                <a:cs typeface="Century Gothic"/>
              </a:rPr>
              <a:t>Portuguesa 2016 </a:t>
            </a:r>
          </a:p>
          <a:p>
            <a:pPr algn="r">
              <a:lnSpc>
                <a:spcPct val="150000"/>
              </a:lnSpc>
            </a:pPr>
            <a:r>
              <a:rPr lang="pt-BR" sz="1600" dirty="0" smtClean="0">
                <a:solidFill>
                  <a:schemeClr val="bg1"/>
                </a:solidFill>
                <a:latin typeface="Century Gothic"/>
                <a:cs typeface="Century Gothic"/>
              </a:rPr>
              <a:t>                     </a:t>
            </a:r>
            <a:r>
              <a:rPr lang="pt-BR" sz="1400" dirty="0" smtClean="0">
                <a:solidFill>
                  <a:schemeClr val="bg1">
                    <a:lumMod val="85000"/>
                  </a:schemeClr>
                </a:solidFill>
                <a:latin typeface="Century Gothic"/>
                <a:cs typeface="Century Gothic"/>
              </a:rPr>
              <a:t>CERN </a:t>
            </a:r>
            <a:r>
              <a:rPr lang="pt-BR" sz="1400" dirty="0">
                <a:solidFill>
                  <a:schemeClr val="bg1">
                    <a:lumMod val="85000"/>
                  </a:schemeClr>
                </a:solidFill>
                <a:latin typeface="Century Gothic"/>
                <a:cs typeface="Century Gothic"/>
              </a:rPr>
              <a:t>Portuguese Language Teachers </a:t>
            </a:r>
            <a:r>
              <a:rPr lang="pt-BR" sz="1400" dirty="0" err="1">
                <a:solidFill>
                  <a:schemeClr val="bg1">
                    <a:lumMod val="85000"/>
                  </a:schemeClr>
                </a:solidFill>
                <a:latin typeface="Century Gothic"/>
                <a:cs typeface="Century Gothic"/>
              </a:rPr>
              <a:t>Programme</a:t>
            </a:r>
            <a:r>
              <a:rPr lang="pt-BR" sz="1400" dirty="0">
                <a:solidFill>
                  <a:schemeClr val="bg1">
                    <a:lumMod val="85000"/>
                  </a:schemeClr>
                </a:solidFill>
                <a:latin typeface="Century Gothic"/>
                <a:cs typeface="Century Gothic"/>
              </a:rPr>
              <a:t> </a:t>
            </a:r>
            <a:r>
              <a:rPr lang="pt-BR" sz="1400" dirty="0" smtClean="0">
                <a:solidFill>
                  <a:schemeClr val="bg1">
                    <a:lumMod val="85000"/>
                  </a:schemeClr>
                </a:solidFill>
                <a:latin typeface="Century Gothic"/>
                <a:cs typeface="Century Gothic"/>
              </a:rPr>
              <a:t>2016</a:t>
            </a:r>
            <a:endParaRPr lang="fr-FR" sz="1600" dirty="0">
              <a:solidFill>
                <a:schemeClr val="bg1">
                  <a:lumMod val="85000"/>
                </a:schemeClr>
              </a:solidFill>
              <a:latin typeface="Century Gothic"/>
              <a:cs typeface="Century Gothic"/>
            </a:endParaRPr>
          </a:p>
        </p:txBody>
      </p:sp>
      <p:sp>
        <p:nvSpPr>
          <p:cNvPr id="28" name="Title 1"/>
          <p:cNvSpPr txBox="1">
            <a:spLocks/>
          </p:cNvSpPr>
          <p:nvPr/>
        </p:nvSpPr>
        <p:spPr bwMode="gray">
          <a:xfrm>
            <a:off x="247479" y="1069118"/>
            <a:ext cx="5216874" cy="556257"/>
          </a:xfrm>
          <a:prstGeom prst="rect">
            <a:avLst/>
          </a:prstGeom>
        </p:spPr>
        <p:txBody>
          <a:bodyPr vert="horz" lIns="91440" tIns="45720" rIns="91440" bIns="45720" rtlCol="0" anchor="b">
            <a:noAutofit/>
          </a:bodyPr>
          <a:lstStyle>
            <a:lvl1pPr algn="l" defTabSz="457200" rtl="0" eaLnBrk="1" latinLnBrk="0" hangingPunct="1">
              <a:spcBef>
                <a:spcPct val="0"/>
              </a:spcBef>
              <a:buNone/>
              <a:defRPr sz="4800" b="0" i="0" kern="1200">
                <a:solidFill>
                  <a:schemeClr val="bg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nSpc>
                <a:spcPct val="130000"/>
              </a:lnSpc>
            </a:pPr>
            <a:r>
              <a:rPr lang="pt-PT" sz="1600" dirty="0" smtClean="0">
                <a:solidFill>
                  <a:schemeClr val="bg1">
                    <a:lumMod val="75000"/>
                  </a:schemeClr>
                </a:solidFill>
                <a:latin typeface="Century Gothic"/>
                <a:cs typeface="Century Gothic"/>
              </a:rPr>
              <a:t>Introduction to particle Physics</a:t>
            </a:r>
            <a:endParaRPr lang="fr-FR" sz="1600" dirty="0">
              <a:solidFill>
                <a:schemeClr val="bg1">
                  <a:lumMod val="75000"/>
                </a:schemeClr>
              </a:solidFill>
            </a:endParaRPr>
          </a:p>
        </p:txBody>
      </p:sp>
      <p:sp>
        <p:nvSpPr>
          <p:cNvPr id="11" name="Rectangle 10"/>
          <p:cNvSpPr/>
          <p:nvPr/>
        </p:nvSpPr>
        <p:spPr>
          <a:xfrm>
            <a:off x="8030376" y="1893099"/>
            <a:ext cx="886781" cy="461665"/>
          </a:xfrm>
          <a:prstGeom prst="rect">
            <a:avLst/>
          </a:prstGeom>
        </p:spPr>
        <p:txBody>
          <a:bodyPr wrap="none">
            <a:spAutoFit/>
          </a:bodyPr>
          <a:lstStyle/>
          <a:p>
            <a:r>
              <a:rPr lang="pt-PT" sz="2400" dirty="0" smtClean="0">
                <a:solidFill>
                  <a:schemeClr val="bg1"/>
                </a:solidFill>
                <a:latin typeface="Century Gothic"/>
                <a:cs typeface="Century Gothic"/>
              </a:rPr>
              <a:t>(2/4)</a:t>
            </a:r>
            <a:endParaRPr lang="en-US" sz="2400" dirty="0"/>
          </a:p>
        </p:txBody>
      </p:sp>
    </p:spTree>
    <p:extLst>
      <p:ext uri="{BB962C8B-B14F-4D97-AF65-F5344CB8AC3E}">
        <p14:creationId xmlns:p14="http://schemas.microsoft.com/office/powerpoint/2010/main" val="163057011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Picture 1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8470" y="-29592"/>
            <a:ext cx="9223899" cy="6924582"/>
          </a:xfrm>
          <a:prstGeom prst="rect">
            <a:avLst/>
          </a:prstGeom>
        </p:spPr>
      </p:pic>
      <p:sp>
        <p:nvSpPr>
          <p:cNvPr id="5" name="Rectangle 4"/>
          <p:cNvSpPr/>
          <p:nvPr/>
        </p:nvSpPr>
        <p:spPr>
          <a:xfrm>
            <a:off x="-18377" y="0"/>
            <a:ext cx="9172222" cy="627196"/>
          </a:xfrm>
          <a:prstGeom prst="rect">
            <a:avLst/>
          </a:prstGeom>
          <a:solidFill>
            <a:srgbClr val="68010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smtClean="0">
              <a:solidFill>
                <a:prstClr val="white"/>
              </a:solidFill>
            </a:endParaRPr>
          </a:p>
          <a:p>
            <a:pPr algn="ctr"/>
            <a:endParaRPr lang="en-US" dirty="0">
              <a:solidFill>
                <a:prstClr val="white"/>
              </a:solidFill>
            </a:endParaRPr>
          </a:p>
        </p:txBody>
      </p:sp>
      <p:sp>
        <p:nvSpPr>
          <p:cNvPr id="10" name="Rectangle 9"/>
          <p:cNvSpPr/>
          <p:nvPr/>
        </p:nvSpPr>
        <p:spPr>
          <a:xfrm>
            <a:off x="4580467" y="2170341"/>
            <a:ext cx="3716082" cy="307777"/>
          </a:xfrm>
          <a:prstGeom prst="rect">
            <a:avLst/>
          </a:prstGeom>
        </p:spPr>
        <p:txBody>
          <a:bodyPr wrap="none">
            <a:spAutoFit/>
          </a:bodyPr>
          <a:lstStyle/>
          <a:p>
            <a:r>
              <a:rPr lang="de-DE" sz="1400" dirty="0">
                <a:solidFill>
                  <a:prstClr val="white"/>
                </a:solidFill>
                <a:latin typeface="Century Gothic" panose="020B0502020202020204" pitchFamily="34" charset="0"/>
              </a:rPr>
              <a:t>Annalen der Physik </a:t>
            </a:r>
            <a:r>
              <a:rPr lang="de-DE" sz="1400" b="1" dirty="0">
                <a:solidFill>
                  <a:prstClr val="white"/>
                </a:solidFill>
                <a:latin typeface="Century Gothic" panose="020B0502020202020204" pitchFamily="34" charset="0"/>
              </a:rPr>
              <a:t>17</a:t>
            </a:r>
            <a:r>
              <a:rPr lang="de-DE" sz="1400" dirty="0">
                <a:solidFill>
                  <a:prstClr val="white"/>
                </a:solidFill>
                <a:latin typeface="Century Gothic" panose="020B0502020202020204" pitchFamily="34" charset="0"/>
              </a:rPr>
              <a:t> (8): </a:t>
            </a:r>
            <a:r>
              <a:rPr lang="de-DE" sz="1400" dirty="0" smtClean="0">
                <a:solidFill>
                  <a:prstClr val="white"/>
                </a:solidFill>
                <a:latin typeface="Century Gothic" panose="020B0502020202020204" pitchFamily="34" charset="0"/>
              </a:rPr>
              <a:t>549–560 (1905)</a:t>
            </a:r>
            <a:endParaRPr lang="en-US" sz="1400" dirty="0">
              <a:solidFill>
                <a:prstClr val="white"/>
              </a:solidFill>
              <a:latin typeface="Century Gothic" panose="020B0502020202020204" pitchFamily="34" charset="0"/>
            </a:endParaRPr>
          </a:p>
        </p:txBody>
      </p:sp>
      <p:sp>
        <p:nvSpPr>
          <p:cNvPr id="16" name="Rectangle 15"/>
          <p:cNvSpPr/>
          <p:nvPr/>
        </p:nvSpPr>
        <p:spPr>
          <a:xfrm>
            <a:off x="3746293" y="825487"/>
            <a:ext cx="5446688" cy="1323439"/>
          </a:xfrm>
          <a:prstGeom prst="rect">
            <a:avLst/>
          </a:prstGeom>
        </p:spPr>
        <p:txBody>
          <a:bodyPr wrap="square">
            <a:spAutoFit/>
          </a:bodyPr>
          <a:lstStyle/>
          <a:p>
            <a:pPr algn="ctr"/>
            <a:r>
              <a:rPr lang="en-US" sz="2000" dirty="0" smtClean="0">
                <a:solidFill>
                  <a:prstClr val="white"/>
                </a:solidFill>
                <a:latin typeface="Century Gothic" panose="020B0502020202020204" pitchFamily="34" charset="0"/>
              </a:rPr>
              <a:t>“On </a:t>
            </a:r>
            <a:r>
              <a:rPr lang="en-US" sz="2000" dirty="0">
                <a:solidFill>
                  <a:prstClr val="white"/>
                </a:solidFill>
                <a:latin typeface="Century Gothic" panose="020B0502020202020204" pitchFamily="34" charset="0"/>
              </a:rPr>
              <a:t>the Motion of Small Particles Suspended in a Stationary Liquid, as Required by the Molecular Kinetic Theory of </a:t>
            </a:r>
            <a:r>
              <a:rPr lang="en-US" sz="2000" dirty="0" smtClean="0">
                <a:solidFill>
                  <a:prstClr val="white"/>
                </a:solidFill>
                <a:latin typeface="Century Gothic" panose="020B0502020202020204" pitchFamily="34" charset="0"/>
              </a:rPr>
              <a:t>Heat”</a:t>
            </a:r>
            <a:endParaRPr lang="en-US" sz="2000" dirty="0">
              <a:solidFill>
                <a:prstClr val="white"/>
              </a:solidFill>
              <a:latin typeface="Century Gothic" panose="020B0502020202020204" pitchFamily="34" charset="0"/>
            </a:endParaRPr>
          </a:p>
        </p:txBody>
      </p:sp>
      <p:cxnSp>
        <p:nvCxnSpPr>
          <p:cNvPr id="17" name="Straight Connector 16"/>
          <p:cNvCxnSpPr/>
          <p:nvPr/>
        </p:nvCxnSpPr>
        <p:spPr>
          <a:xfrm>
            <a:off x="383480" y="621351"/>
            <a:ext cx="1503292" cy="0"/>
          </a:xfrm>
          <a:prstGeom prst="line">
            <a:avLst/>
          </a:prstGeom>
          <a:ln>
            <a:solidFill>
              <a:schemeClr val="bg1"/>
            </a:solidFill>
          </a:ln>
        </p:spPr>
        <p:style>
          <a:lnRef idx="2">
            <a:schemeClr val="accent1"/>
          </a:lnRef>
          <a:fillRef idx="0">
            <a:schemeClr val="accent1"/>
          </a:fillRef>
          <a:effectRef idx="1">
            <a:schemeClr val="accent1"/>
          </a:effectRef>
          <a:fontRef idx="minor">
            <a:schemeClr val="tx1"/>
          </a:fontRef>
        </p:style>
      </p:cxnSp>
      <p:sp>
        <p:nvSpPr>
          <p:cNvPr id="18" name="Oval 17"/>
          <p:cNvSpPr/>
          <p:nvPr/>
        </p:nvSpPr>
        <p:spPr>
          <a:xfrm>
            <a:off x="213300" y="517670"/>
            <a:ext cx="207362" cy="207362"/>
          </a:xfrm>
          <a:prstGeom prst="ellipse">
            <a:avLst/>
          </a:prstGeom>
          <a:solidFill>
            <a:schemeClr val="bg1"/>
          </a:solidFill>
          <a:ln>
            <a:solidFill>
              <a:srgbClr val="FFFFFF"/>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prstClr val="white"/>
              </a:solidFill>
            </a:endParaRPr>
          </a:p>
        </p:txBody>
      </p:sp>
      <p:sp>
        <p:nvSpPr>
          <p:cNvPr id="19" name="TextBox 18"/>
          <p:cNvSpPr txBox="1"/>
          <p:nvPr/>
        </p:nvSpPr>
        <p:spPr>
          <a:xfrm>
            <a:off x="-5729" y="670477"/>
            <a:ext cx="755335" cy="430887"/>
          </a:xfrm>
          <a:prstGeom prst="rect">
            <a:avLst/>
          </a:prstGeom>
          <a:noFill/>
        </p:spPr>
        <p:txBody>
          <a:bodyPr wrap="none" rtlCol="0">
            <a:spAutoFit/>
          </a:bodyPr>
          <a:lstStyle/>
          <a:p>
            <a:r>
              <a:rPr lang="pt-PT" sz="2200" dirty="0" smtClean="0">
                <a:solidFill>
                  <a:prstClr val="white"/>
                </a:solidFill>
              </a:rPr>
              <a:t>1904</a:t>
            </a:r>
            <a:endParaRPr lang="en-US" sz="2200" dirty="0">
              <a:solidFill>
                <a:prstClr val="white"/>
              </a:solidFill>
            </a:endParaRPr>
          </a:p>
        </p:txBody>
      </p:sp>
      <p:sp>
        <p:nvSpPr>
          <p:cNvPr id="21" name="TextBox 20"/>
          <p:cNvSpPr txBox="1"/>
          <p:nvPr/>
        </p:nvSpPr>
        <p:spPr>
          <a:xfrm>
            <a:off x="1966493" y="229686"/>
            <a:ext cx="1326004" cy="769441"/>
          </a:xfrm>
          <a:prstGeom prst="rect">
            <a:avLst/>
          </a:prstGeom>
          <a:noFill/>
        </p:spPr>
        <p:txBody>
          <a:bodyPr wrap="none" rtlCol="0">
            <a:spAutoFit/>
          </a:bodyPr>
          <a:lstStyle/>
          <a:p>
            <a:r>
              <a:rPr lang="pt-PT" sz="4400" dirty="0" smtClean="0">
                <a:solidFill>
                  <a:prstClr val="white"/>
                </a:solidFill>
              </a:rPr>
              <a:t>1905</a:t>
            </a:r>
            <a:endParaRPr lang="en-US" sz="4400" dirty="0">
              <a:solidFill>
                <a:prstClr val="white"/>
              </a:solidFill>
            </a:endParaRPr>
          </a:p>
        </p:txBody>
      </p:sp>
      <p:pic>
        <p:nvPicPr>
          <p:cNvPr id="11" name="Picture 10"/>
          <p:cNvPicPr>
            <a:picLocks noChangeAspect="1"/>
          </p:cNvPicPr>
          <p:nvPr/>
        </p:nvPicPr>
        <p:blipFill>
          <a:blip r:embed="rId4"/>
          <a:stretch>
            <a:fillRect/>
          </a:stretch>
        </p:blipFill>
        <p:spPr>
          <a:xfrm>
            <a:off x="128231" y="1102808"/>
            <a:ext cx="3679195" cy="5303520"/>
          </a:xfrm>
          <a:prstGeom prst="rect">
            <a:avLst/>
          </a:prstGeom>
          <a:ln>
            <a:noFill/>
          </a:ln>
          <a:effectLst>
            <a:softEdge rad="63500"/>
          </a:effectLst>
        </p:spPr>
      </p:pic>
      <p:sp>
        <p:nvSpPr>
          <p:cNvPr id="23" name="Rectangle 22"/>
          <p:cNvSpPr/>
          <p:nvPr/>
        </p:nvSpPr>
        <p:spPr>
          <a:xfrm>
            <a:off x="4323698" y="2531909"/>
            <a:ext cx="4353010" cy="3847207"/>
          </a:xfrm>
          <a:prstGeom prst="rect">
            <a:avLst/>
          </a:prstGeom>
        </p:spPr>
        <p:txBody>
          <a:bodyPr wrap="square">
            <a:spAutoFit/>
          </a:bodyPr>
          <a:lstStyle/>
          <a:p>
            <a:pPr algn="ctr"/>
            <a:r>
              <a:rPr lang="en-US" sz="2000" dirty="0" err="1" smtClean="0">
                <a:ln>
                  <a:solidFill>
                    <a:srgbClr val="1F497D">
                      <a:lumMod val="60000"/>
                      <a:lumOff val="40000"/>
                    </a:srgbClr>
                  </a:solidFill>
                </a:ln>
                <a:solidFill>
                  <a:srgbClr val="1F497D">
                    <a:lumMod val="60000"/>
                    <a:lumOff val="40000"/>
                  </a:srgbClr>
                </a:solidFill>
                <a:latin typeface="Century Gothic" panose="020B0502020202020204" pitchFamily="34" charset="0"/>
              </a:rPr>
              <a:t>Movimento</a:t>
            </a:r>
            <a:r>
              <a:rPr lang="en-US" sz="2000" dirty="0" smtClean="0">
                <a:ln>
                  <a:solidFill>
                    <a:srgbClr val="1F497D">
                      <a:lumMod val="60000"/>
                      <a:lumOff val="40000"/>
                    </a:srgbClr>
                  </a:solidFill>
                </a:ln>
                <a:solidFill>
                  <a:srgbClr val="1F497D">
                    <a:lumMod val="60000"/>
                    <a:lumOff val="40000"/>
                  </a:srgbClr>
                </a:solidFill>
                <a:latin typeface="Century Gothic" panose="020B0502020202020204" pitchFamily="34" charset="0"/>
              </a:rPr>
              <a:t> de </a:t>
            </a:r>
            <a:r>
              <a:rPr lang="en-US" sz="2000" dirty="0" err="1" smtClean="0">
                <a:ln>
                  <a:solidFill>
                    <a:srgbClr val="1F497D">
                      <a:lumMod val="60000"/>
                      <a:lumOff val="40000"/>
                    </a:srgbClr>
                  </a:solidFill>
                </a:ln>
                <a:solidFill>
                  <a:srgbClr val="1F497D">
                    <a:lumMod val="60000"/>
                    <a:lumOff val="40000"/>
                  </a:srgbClr>
                </a:solidFill>
                <a:latin typeface="Century Gothic" panose="020B0502020202020204" pitchFamily="34" charset="0"/>
              </a:rPr>
              <a:t>partículas</a:t>
            </a:r>
            <a:r>
              <a:rPr lang="en-US" sz="2000" dirty="0" smtClean="0">
                <a:ln>
                  <a:solidFill>
                    <a:srgbClr val="1F497D">
                      <a:lumMod val="60000"/>
                      <a:lumOff val="40000"/>
                    </a:srgbClr>
                  </a:solidFill>
                </a:ln>
                <a:solidFill>
                  <a:srgbClr val="1F497D">
                    <a:lumMod val="60000"/>
                    <a:lumOff val="40000"/>
                  </a:srgbClr>
                </a:solidFill>
                <a:latin typeface="Century Gothic" panose="020B0502020202020204" pitchFamily="34" charset="0"/>
              </a:rPr>
              <a:t> </a:t>
            </a:r>
            <a:r>
              <a:rPr lang="en-US" sz="2000" dirty="0" err="1" smtClean="0">
                <a:ln>
                  <a:solidFill>
                    <a:srgbClr val="1F497D">
                      <a:lumMod val="60000"/>
                      <a:lumOff val="40000"/>
                    </a:srgbClr>
                  </a:solidFill>
                </a:ln>
                <a:solidFill>
                  <a:srgbClr val="1F497D">
                    <a:lumMod val="60000"/>
                    <a:lumOff val="40000"/>
                  </a:srgbClr>
                </a:solidFill>
                <a:latin typeface="Century Gothic" panose="020B0502020202020204" pitchFamily="34" charset="0"/>
              </a:rPr>
              <a:t>suspensas</a:t>
            </a:r>
            <a:r>
              <a:rPr lang="en-US" sz="2000" dirty="0" smtClean="0">
                <a:ln>
                  <a:solidFill>
                    <a:srgbClr val="1F497D">
                      <a:lumMod val="60000"/>
                      <a:lumOff val="40000"/>
                    </a:srgbClr>
                  </a:solidFill>
                </a:ln>
                <a:solidFill>
                  <a:srgbClr val="1F497D">
                    <a:lumMod val="60000"/>
                    <a:lumOff val="40000"/>
                  </a:srgbClr>
                </a:solidFill>
                <a:latin typeface="Century Gothic" panose="020B0502020202020204" pitchFamily="34" charset="0"/>
              </a:rPr>
              <a:t> </a:t>
            </a:r>
            <a:r>
              <a:rPr lang="en-US" sz="2000" dirty="0" err="1" smtClean="0">
                <a:ln>
                  <a:solidFill>
                    <a:srgbClr val="1F497D">
                      <a:lumMod val="60000"/>
                      <a:lumOff val="40000"/>
                    </a:srgbClr>
                  </a:solidFill>
                </a:ln>
                <a:solidFill>
                  <a:srgbClr val="1F497D">
                    <a:lumMod val="60000"/>
                    <a:lumOff val="40000"/>
                  </a:srgbClr>
                </a:solidFill>
                <a:latin typeface="Century Gothic" panose="020B0502020202020204" pitchFamily="34" charset="0"/>
              </a:rPr>
              <a:t>num</a:t>
            </a:r>
            <a:r>
              <a:rPr lang="en-US" sz="2000" dirty="0" smtClean="0">
                <a:ln>
                  <a:solidFill>
                    <a:srgbClr val="1F497D">
                      <a:lumMod val="60000"/>
                      <a:lumOff val="40000"/>
                    </a:srgbClr>
                  </a:solidFill>
                </a:ln>
                <a:solidFill>
                  <a:srgbClr val="1F497D">
                    <a:lumMod val="60000"/>
                    <a:lumOff val="40000"/>
                  </a:srgbClr>
                </a:solidFill>
                <a:latin typeface="Century Gothic" panose="020B0502020202020204" pitchFamily="34" charset="0"/>
              </a:rPr>
              <a:t> </a:t>
            </a:r>
            <a:r>
              <a:rPr lang="en-US" sz="2000" dirty="0" err="1" smtClean="0">
                <a:ln>
                  <a:solidFill>
                    <a:srgbClr val="1F497D">
                      <a:lumMod val="60000"/>
                      <a:lumOff val="40000"/>
                    </a:srgbClr>
                  </a:solidFill>
                </a:ln>
                <a:solidFill>
                  <a:srgbClr val="1F497D">
                    <a:lumMod val="60000"/>
                    <a:lumOff val="40000"/>
                  </a:srgbClr>
                </a:solidFill>
                <a:latin typeface="Century Gothic" panose="020B0502020202020204" pitchFamily="34" charset="0"/>
              </a:rPr>
              <a:t>líquido</a:t>
            </a:r>
            <a:r>
              <a:rPr lang="en-US" sz="2000" dirty="0" smtClean="0">
                <a:ln>
                  <a:solidFill>
                    <a:srgbClr val="1F497D">
                      <a:lumMod val="60000"/>
                      <a:lumOff val="40000"/>
                    </a:srgbClr>
                  </a:solidFill>
                </a:ln>
                <a:solidFill>
                  <a:srgbClr val="1F497D">
                    <a:lumMod val="60000"/>
                    <a:lumOff val="40000"/>
                  </a:srgbClr>
                </a:solidFill>
                <a:latin typeface="Century Gothic" panose="020B0502020202020204" pitchFamily="34" charset="0"/>
              </a:rPr>
              <a:t> </a:t>
            </a:r>
            <a:r>
              <a:rPr lang="en-US" sz="2000" dirty="0" err="1" smtClean="0">
                <a:ln>
                  <a:solidFill>
                    <a:srgbClr val="1F497D">
                      <a:lumMod val="60000"/>
                      <a:lumOff val="40000"/>
                    </a:srgbClr>
                  </a:solidFill>
                </a:ln>
                <a:solidFill>
                  <a:srgbClr val="1F497D">
                    <a:lumMod val="60000"/>
                    <a:lumOff val="40000"/>
                  </a:srgbClr>
                </a:solidFill>
                <a:latin typeface="Century Gothic" panose="020B0502020202020204" pitchFamily="34" charset="0"/>
              </a:rPr>
              <a:t>ou</a:t>
            </a:r>
            <a:r>
              <a:rPr lang="en-US" sz="2000" dirty="0" smtClean="0">
                <a:ln>
                  <a:solidFill>
                    <a:srgbClr val="1F497D">
                      <a:lumMod val="60000"/>
                      <a:lumOff val="40000"/>
                    </a:srgbClr>
                  </a:solidFill>
                </a:ln>
                <a:solidFill>
                  <a:srgbClr val="1F497D">
                    <a:lumMod val="60000"/>
                    <a:lumOff val="40000"/>
                  </a:srgbClr>
                </a:solidFill>
                <a:latin typeface="Century Gothic" panose="020B0502020202020204" pitchFamily="34" charset="0"/>
              </a:rPr>
              <a:t> </a:t>
            </a:r>
            <a:r>
              <a:rPr lang="en-US" sz="2000" dirty="0" err="1" smtClean="0">
                <a:ln>
                  <a:solidFill>
                    <a:srgbClr val="1F497D">
                      <a:lumMod val="60000"/>
                      <a:lumOff val="40000"/>
                    </a:srgbClr>
                  </a:solidFill>
                </a:ln>
                <a:solidFill>
                  <a:srgbClr val="1F497D">
                    <a:lumMod val="60000"/>
                    <a:lumOff val="40000"/>
                  </a:srgbClr>
                </a:solidFill>
                <a:latin typeface="Century Gothic" panose="020B0502020202020204" pitchFamily="34" charset="0"/>
              </a:rPr>
              <a:t>gás</a:t>
            </a:r>
            <a:endParaRPr lang="en-US" sz="2000" dirty="0" smtClean="0">
              <a:ln>
                <a:solidFill>
                  <a:srgbClr val="1F497D">
                    <a:lumMod val="60000"/>
                    <a:lumOff val="40000"/>
                  </a:srgbClr>
                </a:solidFill>
              </a:ln>
              <a:solidFill>
                <a:srgbClr val="1F497D">
                  <a:lumMod val="60000"/>
                  <a:lumOff val="40000"/>
                </a:srgbClr>
              </a:solidFill>
              <a:latin typeface="Century Gothic" panose="020B0502020202020204" pitchFamily="34" charset="0"/>
            </a:endParaRPr>
          </a:p>
          <a:p>
            <a:pPr algn="ctr"/>
            <a:endParaRPr lang="pt-PT" dirty="0">
              <a:ln>
                <a:solidFill>
                  <a:prstClr val="white"/>
                </a:solidFill>
              </a:ln>
              <a:solidFill>
                <a:prstClr val="white"/>
              </a:solidFill>
              <a:latin typeface="Century Gothic" panose="020B0502020202020204" pitchFamily="34" charset="0"/>
            </a:endParaRPr>
          </a:p>
          <a:p>
            <a:pPr algn="ctr"/>
            <a:endParaRPr lang="pt-PT" dirty="0" smtClean="0">
              <a:ln>
                <a:solidFill>
                  <a:prstClr val="white"/>
                </a:solidFill>
              </a:ln>
              <a:solidFill>
                <a:prstClr val="white"/>
              </a:solidFill>
              <a:latin typeface="Century Gothic" panose="020B0502020202020204" pitchFamily="34" charset="0"/>
            </a:endParaRPr>
          </a:p>
          <a:p>
            <a:pPr algn="ctr"/>
            <a:endParaRPr lang="pt-PT" dirty="0">
              <a:ln>
                <a:solidFill>
                  <a:prstClr val="white"/>
                </a:solidFill>
              </a:ln>
              <a:solidFill>
                <a:prstClr val="white"/>
              </a:solidFill>
              <a:latin typeface="Century Gothic" panose="020B0502020202020204" pitchFamily="34" charset="0"/>
            </a:endParaRPr>
          </a:p>
          <a:p>
            <a:pPr algn="ctr"/>
            <a:endParaRPr lang="pt-PT" dirty="0" smtClean="0">
              <a:ln>
                <a:solidFill>
                  <a:prstClr val="white"/>
                </a:solidFill>
              </a:ln>
              <a:solidFill>
                <a:prstClr val="white"/>
              </a:solidFill>
              <a:latin typeface="Century Gothic" panose="020B0502020202020204" pitchFamily="34" charset="0"/>
            </a:endParaRPr>
          </a:p>
          <a:p>
            <a:pPr algn="ctr"/>
            <a:endParaRPr lang="pt-PT" dirty="0">
              <a:ln>
                <a:solidFill>
                  <a:prstClr val="white"/>
                </a:solidFill>
              </a:ln>
              <a:solidFill>
                <a:prstClr val="white"/>
              </a:solidFill>
              <a:latin typeface="Century Gothic" panose="020B0502020202020204" pitchFamily="34" charset="0"/>
            </a:endParaRPr>
          </a:p>
          <a:p>
            <a:pPr algn="ctr"/>
            <a:endParaRPr lang="pt-PT" dirty="0" smtClean="0">
              <a:ln>
                <a:solidFill>
                  <a:prstClr val="white"/>
                </a:solidFill>
              </a:ln>
              <a:solidFill>
                <a:prstClr val="white"/>
              </a:solidFill>
              <a:latin typeface="Century Gothic" panose="020B0502020202020204" pitchFamily="34" charset="0"/>
            </a:endParaRPr>
          </a:p>
          <a:p>
            <a:pPr algn="ctr"/>
            <a:endParaRPr lang="pt-PT" dirty="0">
              <a:ln>
                <a:solidFill>
                  <a:prstClr val="white"/>
                </a:solidFill>
              </a:ln>
              <a:solidFill>
                <a:prstClr val="white"/>
              </a:solidFill>
              <a:latin typeface="Century Gothic" panose="020B0502020202020204" pitchFamily="34" charset="0"/>
            </a:endParaRPr>
          </a:p>
          <a:p>
            <a:pPr algn="ctr"/>
            <a:endParaRPr lang="pt-PT" dirty="0" smtClean="0">
              <a:ln>
                <a:solidFill>
                  <a:prstClr val="white"/>
                </a:solidFill>
              </a:ln>
              <a:solidFill>
                <a:prstClr val="white"/>
              </a:solidFill>
              <a:latin typeface="Century Gothic" panose="020B0502020202020204" pitchFamily="34" charset="0"/>
            </a:endParaRPr>
          </a:p>
          <a:p>
            <a:pPr algn="ctr"/>
            <a:endParaRPr lang="en-US" dirty="0" smtClean="0">
              <a:ln>
                <a:solidFill>
                  <a:prstClr val="white"/>
                </a:solidFill>
              </a:ln>
              <a:solidFill>
                <a:prstClr val="white"/>
              </a:solidFill>
              <a:latin typeface="Century Gothic" panose="020B0502020202020204" pitchFamily="34" charset="0"/>
            </a:endParaRPr>
          </a:p>
          <a:p>
            <a:pPr algn="ctr"/>
            <a:endParaRPr lang="en-US" dirty="0" smtClean="0">
              <a:ln>
                <a:solidFill>
                  <a:prstClr val="white"/>
                </a:solidFill>
              </a:ln>
              <a:solidFill>
                <a:prstClr val="white"/>
              </a:solidFill>
              <a:latin typeface="Century Gothic" panose="020B0502020202020204" pitchFamily="34" charset="0"/>
            </a:endParaRPr>
          </a:p>
          <a:p>
            <a:pPr algn="ctr"/>
            <a:r>
              <a:rPr lang="en-US" sz="2400" dirty="0" err="1" smtClean="0">
                <a:ln>
                  <a:solidFill>
                    <a:srgbClr val="FFFF00"/>
                  </a:solidFill>
                </a:ln>
                <a:solidFill>
                  <a:srgbClr val="FFFF00"/>
                </a:solidFill>
                <a:latin typeface="Century Gothic" panose="020B0502020202020204" pitchFamily="34" charset="0"/>
              </a:rPr>
              <a:t>Movimento</a:t>
            </a:r>
            <a:r>
              <a:rPr lang="en-US" sz="2400" dirty="0" smtClean="0">
                <a:ln>
                  <a:solidFill>
                    <a:srgbClr val="FFFF00"/>
                  </a:solidFill>
                </a:ln>
                <a:solidFill>
                  <a:srgbClr val="FFFF00"/>
                </a:solidFill>
                <a:latin typeface="Century Gothic" panose="020B0502020202020204" pitchFamily="34" charset="0"/>
              </a:rPr>
              <a:t> </a:t>
            </a:r>
            <a:r>
              <a:rPr lang="en-US" sz="2400" dirty="0" err="1" smtClean="0">
                <a:ln>
                  <a:solidFill>
                    <a:srgbClr val="FFFF00"/>
                  </a:solidFill>
                </a:ln>
                <a:solidFill>
                  <a:srgbClr val="FFFF00"/>
                </a:solidFill>
                <a:latin typeface="Century Gothic" panose="020B0502020202020204" pitchFamily="34" charset="0"/>
              </a:rPr>
              <a:t>Browniano</a:t>
            </a:r>
            <a:r>
              <a:rPr lang="en-US" sz="2400" dirty="0" smtClean="0">
                <a:ln>
                  <a:solidFill>
                    <a:srgbClr val="FFFF00"/>
                  </a:solidFill>
                </a:ln>
                <a:solidFill>
                  <a:srgbClr val="FFFF00"/>
                </a:solidFill>
                <a:latin typeface="Century Gothic" panose="020B0502020202020204" pitchFamily="34" charset="0"/>
              </a:rPr>
              <a:t> </a:t>
            </a:r>
            <a:endParaRPr lang="en-US" sz="2400" dirty="0">
              <a:solidFill>
                <a:prstClr val="black"/>
              </a:solidFill>
            </a:endParaRPr>
          </a:p>
        </p:txBody>
      </p:sp>
      <p:pic>
        <p:nvPicPr>
          <p:cNvPr id="24" name="Picture 23"/>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883660" y="3331284"/>
            <a:ext cx="2514600" cy="2514600"/>
          </a:xfrm>
          <a:prstGeom prst="rect">
            <a:avLst/>
          </a:prstGeom>
        </p:spPr>
      </p:pic>
      <p:sp>
        <p:nvSpPr>
          <p:cNvPr id="26" name="Rectangle 25"/>
          <p:cNvSpPr/>
          <p:nvPr/>
        </p:nvSpPr>
        <p:spPr>
          <a:xfrm>
            <a:off x="4416029" y="141632"/>
            <a:ext cx="4567276" cy="369332"/>
          </a:xfrm>
          <a:prstGeom prst="rect">
            <a:avLst/>
          </a:prstGeom>
        </p:spPr>
        <p:txBody>
          <a:bodyPr wrap="none">
            <a:spAutoFit/>
          </a:bodyPr>
          <a:lstStyle/>
          <a:p>
            <a:pPr algn="r"/>
            <a:r>
              <a:rPr lang="pt-PT" dirty="0">
                <a:ln>
                  <a:solidFill>
                    <a:srgbClr val="FFFF00"/>
                  </a:solidFill>
                </a:ln>
                <a:solidFill>
                  <a:srgbClr val="FFFF00"/>
                </a:solidFill>
                <a:latin typeface="Century Gothic"/>
                <a:cs typeface="Century Gothic"/>
              </a:rPr>
              <a:t>Annus Mirabilis </a:t>
            </a:r>
            <a:r>
              <a:rPr lang="pt-PT" dirty="0" smtClean="0">
                <a:ln>
                  <a:solidFill>
                    <a:srgbClr val="FFFF00"/>
                  </a:solidFill>
                </a:ln>
                <a:solidFill>
                  <a:srgbClr val="FFFF00"/>
                </a:solidFill>
                <a:latin typeface="Century Gothic"/>
                <a:cs typeface="Century Gothic"/>
              </a:rPr>
              <a:t>– Movimento Browniano</a:t>
            </a:r>
            <a:endParaRPr lang="en-US" dirty="0">
              <a:ln>
                <a:solidFill>
                  <a:srgbClr val="FFFF00"/>
                </a:solidFill>
              </a:ln>
              <a:solidFill>
                <a:srgbClr val="FFFF00"/>
              </a:solidFill>
            </a:endParaRPr>
          </a:p>
        </p:txBody>
      </p:sp>
      <p:pic>
        <p:nvPicPr>
          <p:cNvPr id="6" name="Picture 5"/>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510331" y="3318405"/>
            <a:ext cx="2514600" cy="2514600"/>
          </a:xfrm>
          <a:prstGeom prst="rect">
            <a:avLst/>
          </a:prstGeom>
        </p:spPr>
      </p:pic>
      <p:sp>
        <p:nvSpPr>
          <p:cNvPr id="25" name="Rectangle 24"/>
          <p:cNvSpPr/>
          <p:nvPr/>
        </p:nvSpPr>
        <p:spPr>
          <a:xfrm>
            <a:off x="8803122" y="6468797"/>
            <a:ext cx="361868" cy="396523"/>
          </a:xfrm>
          <a:prstGeom prst="rect">
            <a:avLst/>
          </a:prstGeom>
          <a:solidFill>
            <a:srgbClr val="0000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7" name="Rectangle 26"/>
          <p:cNvSpPr/>
          <p:nvPr/>
        </p:nvSpPr>
        <p:spPr>
          <a:xfrm>
            <a:off x="-18376" y="6471973"/>
            <a:ext cx="8831344" cy="396523"/>
          </a:xfrm>
          <a:prstGeom prst="rect">
            <a:avLst/>
          </a:prstGeom>
          <a:solidFill>
            <a:srgbClr val="68010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8" name="Slide Number Placeholder 1"/>
          <p:cNvSpPr>
            <a:spLocks noGrp="1"/>
          </p:cNvSpPr>
          <p:nvPr>
            <p:ph type="sldNum" sz="quarter" idx="4"/>
          </p:nvPr>
        </p:nvSpPr>
        <p:spPr>
          <a:xfrm>
            <a:off x="6982178" y="6489699"/>
            <a:ext cx="2133600" cy="365125"/>
          </a:xfrm>
          <a:prstGeom prst="rect">
            <a:avLst/>
          </a:prstGeom>
        </p:spPr>
        <p:txBody>
          <a:bodyPr/>
          <a:lstStyle/>
          <a:p>
            <a:fld id="{8E421941-A48F-2348-96CF-79538C99FB84}" type="slidenum">
              <a:rPr lang="en-US" smtClean="0">
                <a:latin typeface="Century Gothic"/>
                <a:cs typeface="Century Gothic"/>
              </a:rPr>
              <a:pPr/>
              <a:t>10</a:t>
            </a:fld>
            <a:endParaRPr lang="en-US" dirty="0">
              <a:latin typeface="Century Gothic"/>
              <a:cs typeface="Century Gothic"/>
            </a:endParaRPr>
          </a:p>
        </p:txBody>
      </p:sp>
      <p:sp>
        <p:nvSpPr>
          <p:cNvPr id="29" name="Footer Placeholder 2"/>
          <p:cNvSpPr>
            <a:spLocks noGrp="1"/>
          </p:cNvSpPr>
          <p:nvPr>
            <p:ph type="ftr" sz="quarter" idx="3"/>
          </p:nvPr>
        </p:nvSpPr>
        <p:spPr>
          <a:xfrm>
            <a:off x="45156" y="6492965"/>
            <a:ext cx="9070622" cy="365125"/>
          </a:xfrm>
          <a:prstGeom prst="rect">
            <a:avLst/>
          </a:prstGeom>
        </p:spPr>
        <p:txBody>
          <a:bodyPr/>
          <a:lstStyle/>
          <a:p>
            <a:pPr algn="l"/>
            <a:r>
              <a:rPr lang="pt-BR" dirty="0" smtClean="0"/>
              <a:t>Filipe Joaquim                                       Introdução à Física de Partículas (2/4)                            CERN, 28/08 - 02/09 2016 </a:t>
            </a:r>
            <a:r>
              <a:rPr lang="en-US" dirty="0" smtClean="0"/>
              <a:t>                       </a:t>
            </a:r>
            <a:endParaRPr lang="en-US" dirty="0"/>
          </a:p>
        </p:txBody>
      </p:sp>
    </p:spTree>
    <p:extLst>
      <p:ext uri="{BB962C8B-B14F-4D97-AF65-F5344CB8AC3E}">
        <p14:creationId xmlns:p14="http://schemas.microsoft.com/office/powerpoint/2010/main" val="124655395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 name="Picture 2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8470" y="-29592"/>
            <a:ext cx="9223899" cy="6924582"/>
          </a:xfrm>
          <a:prstGeom prst="rect">
            <a:avLst/>
          </a:prstGeom>
        </p:spPr>
      </p:pic>
      <p:sp>
        <p:nvSpPr>
          <p:cNvPr id="5" name="Rectangle 4"/>
          <p:cNvSpPr/>
          <p:nvPr/>
        </p:nvSpPr>
        <p:spPr>
          <a:xfrm>
            <a:off x="-18377" y="0"/>
            <a:ext cx="9172222" cy="627196"/>
          </a:xfrm>
          <a:prstGeom prst="rect">
            <a:avLst/>
          </a:prstGeom>
          <a:solidFill>
            <a:srgbClr val="68010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smtClean="0">
              <a:solidFill>
                <a:prstClr val="white"/>
              </a:solidFill>
            </a:endParaRPr>
          </a:p>
          <a:p>
            <a:pPr algn="ctr"/>
            <a:endParaRPr lang="en-US" dirty="0">
              <a:solidFill>
                <a:prstClr val="white"/>
              </a:solidFill>
            </a:endParaRPr>
          </a:p>
        </p:txBody>
      </p:sp>
      <p:sp>
        <p:nvSpPr>
          <p:cNvPr id="47" name="Rectangle 46"/>
          <p:cNvSpPr/>
          <p:nvPr/>
        </p:nvSpPr>
        <p:spPr>
          <a:xfrm>
            <a:off x="4416029" y="141632"/>
            <a:ext cx="4567276" cy="369332"/>
          </a:xfrm>
          <a:prstGeom prst="rect">
            <a:avLst/>
          </a:prstGeom>
        </p:spPr>
        <p:txBody>
          <a:bodyPr wrap="none">
            <a:spAutoFit/>
          </a:bodyPr>
          <a:lstStyle/>
          <a:p>
            <a:pPr algn="r"/>
            <a:r>
              <a:rPr lang="pt-PT" dirty="0">
                <a:ln>
                  <a:solidFill>
                    <a:srgbClr val="FFFF00"/>
                  </a:solidFill>
                </a:ln>
                <a:solidFill>
                  <a:srgbClr val="FFFF00"/>
                </a:solidFill>
                <a:latin typeface="Century Gothic"/>
                <a:cs typeface="Century Gothic"/>
              </a:rPr>
              <a:t>Annus Mirabilis </a:t>
            </a:r>
            <a:r>
              <a:rPr lang="pt-PT" dirty="0" smtClean="0">
                <a:ln>
                  <a:solidFill>
                    <a:srgbClr val="FFFF00"/>
                  </a:solidFill>
                </a:ln>
                <a:solidFill>
                  <a:srgbClr val="FFFF00"/>
                </a:solidFill>
                <a:latin typeface="Century Gothic"/>
                <a:cs typeface="Century Gothic"/>
              </a:rPr>
              <a:t>– Movimento Browniano</a:t>
            </a:r>
            <a:endParaRPr lang="en-US" dirty="0">
              <a:ln>
                <a:solidFill>
                  <a:srgbClr val="FFFF00"/>
                </a:solidFill>
              </a:ln>
              <a:solidFill>
                <a:srgbClr val="FFFF00"/>
              </a:solidFill>
            </a:endParaRPr>
          </a:p>
        </p:txBody>
      </p:sp>
      <p:cxnSp>
        <p:nvCxnSpPr>
          <p:cNvPr id="17" name="Straight Connector 16"/>
          <p:cNvCxnSpPr/>
          <p:nvPr/>
        </p:nvCxnSpPr>
        <p:spPr>
          <a:xfrm>
            <a:off x="383480" y="621351"/>
            <a:ext cx="1503292" cy="0"/>
          </a:xfrm>
          <a:prstGeom prst="line">
            <a:avLst/>
          </a:prstGeom>
          <a:ln>
            <a:solidFill>
              <a:schemeClr val="bg1"/>
            </a:solidFill>
          </a:ln>
        </p:spPr>
        <p:style>
          <a:lnRef idx="2">
            <a:schemeClr val="accent1"/>
          </a:lnRef>
          <a:fillRef idx="0">
            <a:schemeClr val="accent1"/>
          </a:fillRef>
          <a:effectRef idx="1">
            <a:schemeClr val="accent1"/>
          </a:effectRef>
          <a:fontRef idx="minor">
            <a:schemeClr val="tx1"/>
          </a:fontRef>
        </p:style>
      </p:cxnSp>
      <p:sp>
        <p:nvSpPr>
          <p:cNvPr id="18" name="Oval 17"/>
          <p:cNvSpPr/>
          <p:nvPr/>
        </p:nvSpPr>
        <p:spPr>
          <a:xfrm>
            <a:off x="213300" y="517670"/>
            <a:ext cx="207362" cy="207362"/>
          </a:xfrm>
          <a:prstGeom prst="ellipse">
            <a:avLst/>
          </a:prstGeom>
          <a:solidFill>
            <a:schemeClr val="bg1"/>
          </a:solidFill>
          <a:ln>
            <a:solidFill>
              <a:srgbClr val="FFFFFF"/>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prstClr val="white"/>
              </a:solidFill>
            </a:endParaRPr>
          </a:p>
        </p:txBody>
      </p:sp>
      <p:sp>
        <p:nvSpPr>
          <p:cNvPr id="21" name="TextBox 20"/>
          <p:cNvSpPr txBox="1"/>
          <p:nvPr/>
        </p:nvSpPr>
        <p:spPr>
          <a:xfrm>
            <a:off x="1966493" y="229686"/>
            <a:ext cx="1326004" cy="769441"/>
          </a:xfrm>
          <a:prstGeom prst="rect">
            <a:avLst/>
          </a:prstGeom>
          <a:noFill/>
        </p:spPr>
        <p:txBody>
          <a:bodyPr wrap="none" rtlCol="0">
            <a:spAutoFit/>
          </a:bodyPr>
          <a:lstStyle/>
          <a:p>
            <a:r>
              <a:rPr lang="pt-PT" sz="4400" dirty="0" smtClean="0">
                <a:solidFill>
                  <a:prstClr val="white"/>
                </a:solidFill>
              </a:rPr>
              <a:t>1905</a:t>
            </a:r>
            <a:endParaRPr lang="en-US" sz="4400" dirty="0">
              <a:solidFill>
                <a:prstClr val="white"/>
              </a:solidFill>
            </a:endParaRPr>
          </a:p>
        </p:txBody>
      </p:sp>
      <p:pic>
        <p:nvPicPr>
          <p:cNvPr id="22" name="Picture 21"/>
          <p:cNvPicPr>
            <a:picLocks noChangeAspect="1"/>
          </p:cNvPicPr>
          <p:nvPr/>
        </p:nvPicPr>
        <p:blipFill>
          <a:blip r:embed="rId4"/>
          <a:stretch>
            <a:fillRect/>
          </a:stretch>
        </p:blipFill>
        <p:spPr>
          <a:xfrm>
            <a:off x="4798298" y="840736"/>
            <a:ext cx="3349632" cy="919401"/>
          </a:xfrm>
          <a:prstGeom prst="rect">
            <a:avLst/>
          </a:prstGeom>
          <a:effectLst>
            <a:softEdge rad="31750"/>
          </a:effectLst>
        </p:spPr>
      </p:pic>
      <p:sp>
        <p:nvSpPr>
          <p:cNvPr id="6" name="Rectangle 5"/>
          <p:cNvSpPr/>
          <p:nvPr/>
        </p:nvSpPr>
        <p:spPr>
          <a:xfrm>
            <a:off x="1191220" y="1013993"/>
            <a:ext cx="3607078" cy="461665"/>
          </a:xfrm>
          <a:prstGeom prst="rect">
            <a:avLst/>
          </a:prstGeom>
        </p:spPr>
        <p:txBody>
          <a:bodyPr wrap="none">
            <a:spAutoFit/>
          </a:bodyPr>
          <a:lstStyle/>
          <a:p>
            <a:r>
              <a:rPr lang="en-US" sz="2400" dirty="0" err="1" smtClean="0">
                <a:solidFill>
                  <a:prstClr val="white"/>
                </a:solidFill>
                <a:latin typeface="Century Gothic" panose="020B0502020202020204" pitchFamily="34" charset="0"/>
              </a:rPr>
              <a:t>Deslocamento</a:t>
            </a:r>
            <a:r>
              <a:rPr lang="en-US" sz="2400" dirty="0" smtClean="0">
                <a:solidFill>
                  <a:prstClr val="white"/>
                </a:solidFill>
                <a:latin typeface="Century Gothic" panose="020B0502020202020204" pitchFamily="34" charset="0"/>
              </a:rPr>
              <a:t> </a:t>
            </a:r>
            <a:r>
              <a:rPr lang="en-US" sz="2400" dirty="0" err="1" smtClean="0">
                <a:solidFill>
                  <a:prstClr val="white"/>
                </a:solidFill>
                <a:latin typeface="Century Gothic" panose="020B0502020202020204" pitchFamily="34" charset="0"/>
              </a:rPr>
              <a:t>médio</a:t>
            </a:r>
            <a:r>
              <a:rPr lang="en-US" sz="2400" dirty="0" smtClean="0">
                <a:solidFill>
                  <a:prstClr val="white"/>
                </a:solidFill>
                <a:latin typeface="Century Gothic" panose="020B0502020202020204" pitchFamily="34" charset="0"/>
              </a:rPr>
              <a:t>: </a:t>
            </a:r>
            <a:endParaRPr lang="en-US" sz="2400" dirty="0">
              <a:solidFill>
                <a:prstClr val="black"/>
              </a:solidFill>
            </a:endParaRPr>
          </a:p>
        </p:txBody>
      </p:sp>
      <p:pic>
        <p:nvPicPr>
          <p:cNvPr id="8" name="Picture 7"/>
          <p:cNvPicPr>
            <a:picLocks noChangeAspect="1"/>
          </p:cNvPicPr>
          <p:nvPr/>
        </p:nvPicPr>
        <p:blipFill>
          <a:blip r:embed="rId5"/>
          <a:stretch>
            <a:fillRect/>
          </a:stretch>
        </p:blipFill>
        <p:spPr>
          <a:xfrm>
            <a:off x="5095117" y="3400428"/>
            <a:ext cx="2524125" cy="866775"/>
          </a:xfrm>
          <a:prstGeom prst="rect">
            <a:avLst/>
          </a:prstGeom>
          <a:ln>
            <a:noFill/>
          </a:ln>
          <a:effectLst>
            <a:softEdge rad="31750"/>
          </a:effectLst>
        </p:spPr>
      </p:pic>
      <p:pic>
        <p:nvPicPr>
          <p:cNvPr id="9" name="Picture 8"/>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60259" y="1640857"/>
            <a:ext cx="3447893" cy="3077914"/>
          </a:xfrm>
          <a:prstGeom prst="rect">
            <a:avLst/>
          </a:prstGeom>
          <a:ln>
            <a:noFill/>
          </a:ln>
          <a:effectLst>
            <a:softEdge rad="31750"/>
          </a:effectLst>
        </p:spPr>
      </p:pic>
      <p:sp>
        <p:nvSpPr>
          <p:cNvPr id="20" name="Rectangle 19"/>
          <p:cNvSpPr/>
          <p:nvPr/>
        </p:nvSpPr>
        <p:spPr>
          <a:xfrm>
            <a:off x="3537918" y="2070211"/>
            <a:ext cx="5449900" cy="1015663"/>
          </a:xfrm>
          <a:prstGeom prst="rect">
            <a:avLst/>
          </a:prstGeom>
        </p:spPr>
        <p:txBody>
          <a:bodyPr wrap="square">
            <a:spAutoFit/>
          </a:bodyPr>
          <a:lstStyle/>
          <a:p>
            <a:pPr algn="ctr">
              <a:spcBef>
                <a:spcPts val="3000"/>
              </a:spcBef>
              <a:spcAft>
                <a:spcPts val="3000"/>
              </a:spcAft>
            </a:pPr>
            <a:r>
              <a:rPr lang="en-US" sz="2000" dirty="0" smtClean="0">
                <a:solidFill>
                  <a:prstClr val="white"/>
                </a:solidFill>
                <a:latin typeface="Century Gothic" panose="020B0502020202020204" pitchFamily="34" charset="0"/>
              </a:rPr>
              <a:t>Jean Perrin </a:t>
            </a:r>
            <a:r>
              <a:rPr lang="en-US" sz="2000" dirty="0" err="1" smtClean="0">
                <a:solidFill>
                  <a:prstClr val="white"/>
                </a:solidFill>
                <a:latin typeface="Century Gothic" panose="020B0502020202020204" pitchFamily="34" charset="0"/>
              </a:rPr>
              <a:t>verificou</a:t>
            </a:r>
            <a:r>
              <a:rPr lang="en-US" sz="2000" dirty="0" smtClean="0">
                <a:solidFill>
                  <a:prstClr val="white"/>
                </a:solidFill>
                <a:latin typeface="Century Gothic" panose="020B0502020202020204" pitchFamily="34" charset="0"/>
              </a:rPr>
              <a:t> </a:t>
            </a:r>
            <a:r>
              <a:rPr lang="en-US" sz="2000" dirty="0" err="1" smtClean="0">
                <a:solidFill>
                  <a:prstClr val="white"/>
                </a:solidFill>
                <a:latin typeface="Century Gothic" panose="020B0502020202020204" pitchFamily="34" charset="0"/>
              </a:rPr>
              <a:t>experimentalmente</a:t>
            </a:r>
            <a:r>
              <a:rPr lang="en-US" sz="2000" dirty="0" smtClean="0">
                <a:solidFill>
                  <a:prstClr val="white"/>
                </a:solidFill>
                <a:latin typeface="Century Gothic" panose="020B0502020202020204" pitchFamily="34" charset="0"/>
              </a:rPr>
              <a:t> a </a:t>
            </a:r>
            <a:r>
              <a:rPr lang="en-US" sz="2000" dirty="0" err="1" smtClean="0">
                <a:solidFill>
                  <a:prstClr val="white"/>
                </a:solidFill>
                <a:latin typeface="Century Gothic" panose="020B0502020202020204" pitchFamily="34" charset="0"/>
              </a:rPr>
              <a:t>teoria</a:t>
            </a:r>
            <a:r>
              <a:rPr lang="en-US" sz="2000" dirty="0" smtClean="0">
                <a:solidFill>
                  <a:prstClr val="white"/>
                </a:solidFill>
                <a:latin typeface="Century Gothic" panose="020B0502020202020204" pitchFamily="34" charset="0"/>
              </a:rPr>
              <a:t> de Einstein e </a:t>
            </a:r>
            <a:r>
              <a:rPr lang="en-US" sz="2000" dirty="0" err="1" smtClean="0">
                <a:solidFill>
                  <a:prstClr val="white"/>
                </a:solidFill>
                <a:latin typeface="Century Gothic" panose="020B0502020202020204" pitchFamily="34" charset="0"/>
              </a:rPr>
              <a:t>determinou</a:t>
            </a:r>
            <a:r>
              <a:rPr lang="en-US" sz="2000" dirty="0" smtClean="0">
                <a:solidFill>
                  <a:prstClr val="white"/>
                </a:solidFill>
                <a:latin typeface="Century Gothic" panose="020B0502020202020204" pitchFamily="34" charset="0"/>
              </a:rPr>
              <a:t> o </a:t>
            </a:r>
            <a:r>
              <a:rPr lang="en-US" sz="2000" dirty="0" err="1" smtClean="0">
                <a:solidFill>
                  <a:prstClr val="white"/>
                </a:solidFill>
                <a:latin typeface="Century Gothic" panose="020B0502020202020204" pitchFamily="34" charset="0"/>
              </a:rPr>
              <a:t>número</a:t>
            </a:r>
            <a:r>
              <a:rPr lang="en-US" sz="2000" dirty="0" smtClean="0">
                <a:solidFill>
                  <a:prstClr val="white"/>
                </a:solidFill>
                <a:latin typeface="Century Gothic" panose="020B0502020202020204" pitchFamily="34" charset="0"/>
              </a:rPr>
              <a:t> de Avogadro: </a:t>
            </a:r>
            <a:endParaRPr lang="en-US" sz="2000" dirty="0">
              <a:solidFill>
                <a:prstClr val="black"/>
              </a:solidFill>
            </a:endParaRPr>
          </a:p>
        </p:txBody>
      </p:sp>
      <p:pic>
        <p:nvPicPr>
          <p:cNvPr id="12" name="Picture 11"/>
          <p:cNvPicPr>
            <a:picLocks noChangeAspect="1"/>
          </p:cNvPicPr>
          <p:nvPr/>
        </p:nvPicPr>
        <p:blipFill>
          <a:blip r:embed="rId7"/>
          <a:stretch>
            <a:fillRect/>
          </a:stretch>
        </p:blipFill>
        <p:spPr>
          <a:xfrm>
            <a:off x="876874" y="4739763"/>
            <a:ext cx="1159316" cy="1624475"/>
          </a:xfrm>
          <a:prstGeom prst="rect">
            <a:avLst/>
          </a:prstGeom>
        </p:spPr>
      </p:pic>
      <p:sp>
        <p:nvSpPr>
          <p:cNvPr id="13" name="Rectangle 12"/>
          <p:cNvSpPr/>
          <p:nvPr/>
        </p:nvSpPr>
        <p:spPr>
          <a:xfrm>
            <a:off x="2333975" y="5163909"/>
            <a:ext cx="4928646" cy="1200329"/>
          </a:xfrm>
          <a:prstGeom prst="rect">
            <a:avLst/>
          </a:prstGeom>
        </p:spPr>
        <p:txBody>
          <a:bodyPr wrap="square">
            <a:spAutoFit/>
          </a:bodyPr>
          <a:lstStyle/>
          <a:p>
            <a:pPr algn="just"/>
            <a:endParaRPr lang="en-US" dirty="0" smtClean="0">
              <a:solidFill>
                <a:prstClr val="white"/>
              </a:solidFill>
              <a:latin typeface="Century Gothic" panose="020B0502020202020204" pitchFamily="34" charset="0"/>
            </a:endParaRPr>
          </a:p>
          <a:p>
            <a:pPr algn="just"/>
            <a:r>
              <a:rPr lang="en-US" dirty="0" smtClean="0">
                <a:solidFill>
                  <a:prstClr val="white"/>
                </a:solidFill>
                <a:latin typeface="Century Gothic" panose="020B0502020202020204" pitchFamily="34" charset="0"/>
              </a:rPr>
              <a:t>"</a:t>
            </a:r>
            <a:r>
              <a:rPr lang="en-US" dirty="0">
                <a:solidFill>
                  <a:prstClr val="white"/>
                </a:solidFill>
                <a:latin typeface="Century Gothic" panose="020B0502020202020204" pitchFamily="34" charset="0"/>
              </a:rPr>
              <a:t>for his work on the discontinuous structure of matter, and especially for his discovery of sedimentation equilibrium"</a:t>
            </a:r>
          </a:p>
        </p:txBody>
      </p:sp>
      <p:pic>
        <p:nvPicPr>
          <p:cNvPr id="24" name="Picture 23"/>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7520627" y="4853630"/>
            <a:ext cx="1364186" cy="1364186"/>
          </a:xfrm>
          <a:prstGeom prst="rect">
            <a:avLst/>
          </a:prstGeom>
          <a:effectLst>
            <a:outerShdw blurRad="50800" dist="50800" dir="5400000" algn="ctr" rotWithShape="0">
              <a:srgbClr val="000000"/>
            </a:outerShdw>
          </a:effectLst>
        </p:spPr>
      </p:pic>
      <p:sp>
        <p:nvSpPr>
          <p:cNvPr id="14" name="Rectangle 13"/>
          <p:cNvSpPr/>
          <p:nvPr/>
        </p:nvSpPr>
        <p:spPr>
          <a:xfrm>
            <a:off x="2489008" y="4775405"/>
            <a:ext cx="4572000" cy="646331"/>
          </a:xfrm>
          <a:prstGeom prst="rect">
            <a:avLst/>
          </a:prstGeom>
        </p:spPr>
        <p:txBody>
          <a:bodyPr>
            <a:spAutoFit/>
          </a:bodyPr>
          <a:lstStyle/>
          <a:p>
            <a:pPr algn="ctr"/>
            <a:r>
              <a:rPr lang="en-US" dirty="0">
                <a:ln>
                  <a:solidFill>
                    <a:srgbClr val="FFFF00"/>
                  </a:solidFill>
                </a:ln>
                <a:solidFill>
                  <a:srgbClr val="FFFF00"/>
                </a:solidFill>
                <a:latin typeface="Century Gothic" panose="020B0502020202020204" pitchFamily="34" charset="0"/>
              </a:rPr>
              <a:t>O </a:t>
            </a:r>
            <a:r>
              <a:rPr lang="en-US" dirty="0" err="1">
                <a:ln>
                  <a:solidFill>
                    <a:srgbClr val="FFFF00"/>
                  </a:solidFill>
                </a:ln>
                <a:solidFill>
                  <a:srgbClr val="FFFF00"/>
                </a:solidFill>
                <a:latin typeface="Century Gothic" panose="020B0502020202020204" pitchFamily="34" charset="0"/>
              </a:rPr>
              <a:t>prémio</a:t>
            </a:r>
            <a:r>
              <a:rPr lang="en-US" dirty="0">
                <a:ln>
                  <a:solidFill>
                    <a:srgbClr val="FFFF00"/>
                  </a:solidFill>
                </a:ln>
                <a:solidFill>
                  <a:srgbClr val="FFFF00"/>
                </a:solidFill>
                <a:latin typeface="Century Gothic" panose="020B0502020202020204" pitchFamily="34" charset="0"/>
              </a:rPr>
              <a:t> Nobel da </a:t>
            </a:r>
            <a:r>
              <a:rPr lang="en-US" dirty="0" err="1">
                <a:ln>
                  <a:solidFill>
                    <a:srgbClr val="FFFF00"/>
                  </a:solidFill>
                </a:ln>
                <a:solidFill>
                  <a:srgbClr val="FFFF00"/>
                </a:solidFill>
                <a:latin typeface="Century Gothic" panose="020B0502020202020204" pitchFamily="34" charset="0"/>
              </a:rPr>
              <a:t>Física</a:t>
            </a:r>
            <a:r>
              <a:rPr lang="en-US" dirty="0">
                <a:ln>
                  <a:solidFill>
                    <a:srgbClr val="FFFF00"/>
                  </a:solidFill>
                </a:ln>
                <a:solidFill>
                  <a:srgbClr val="FFFF00"/>
                </a:solidFill>
                <a:latin typeface="Century Gothic" panose="020B0502020202020204" pitchFamily="34" charset="0"/>
              </a:rPr>
              <a:t> </a:t>
            </a:r>
            <a:r>
              <a:rPr lang="en-US" dirty="0" err="1">
                <a:ln>
                  <a:solidFill>
                    <a:srgbClr val="FFFF00"/>
                  </a:solidFill>
                </a:ln>
                <a:solidFill>
                  <a:srgbClr val="FFFF00"/>
                </a:solidFill>
                <a:latin typeface="Century Gothic" panose="020B0502020202020204" pitchFamily="34" charset="0"/>
              </a:rPr>
              <a:t>foi</a:t>
            </a:r>
            <a:r>
              <a:rPr lang="en-US" dirty="0">
                <a:ln>
                  <a:solidFill>
                    <a:srgbClr val="FFFF00"/>
                  </a:solidFill>
                </a:ln>
                <a:solidFill>
                  <a:srgbClr val="FFFF00"/>
                </a:solidFill>
                <a:latin typeface="Century Gothic" panose="020B0502020202020204" pitchFamily="34" charset="0"/>
              </a:rPr>
              <a:t> </a:t>
            </a:r>
            <a:r>
              <a:rPr lang="en-US" dirty="0" err="1">
                <a:ln>
                  <a:solidFill>
                    <a:srgbClr val="FFFF00"/>
                  </a:solidFill>
                </a:ln>
                <a:solidFill>
                  <a:srgbClr val="FFFF00"/>
                </a:solidFill>
                <a:latin typeface="Century Gothic" panose="020B0502020202020204" pitchFamily="34" charset="0"/>
              </a:rPr>
              <a:t>atríbuido</a:t>
            </a:r>
            <a:r>
              <a:rPr lang="en-US" dirty="0">
                <a:ln>
                  <a:solidFill>
                    <a:srgbClr val="FFFF00"/>
                  </a:solidFill>
                </a:ln>
                <a:solidFill>
                  <a:srgbClr val="FFFF00"/>
                </a:solidFill>
                <a:latin typeface="Century Gothic" panose="020B0502020202020204" pitchFamily="34" charset="0"/>
              </a:rPr>
              <a:t> a Jean Baptiste Perrin </a:t>
            </a:r>
            <a:r>
              <a:rPr lang="en-US" dirty="0" err="1">
                <a:ln>
                  <a:solidFill>
                    <a:srgbClr val="FFFF00"/>
                  </a:solidFill>
                </a:ln>
                <a:solidFill>
                  <a:srgbClr val="FFFF00"/>
                </a:solidFill>
                <a:latin typeface="Century Gothic" panose="020B0502020202020204" pitchFamily="34" charset="0"/>
              </a:rPr>
              <a:t>em</a:t>
            </a:r>
            <a:r>
              <a:rPr lang="en-US" dirty="0">
                <a:ln>
                  <a:solidFill>
                    <a:srgbClr val="FFFF00"/>
                  </a:solidFill>
                </a:ln>
                <a:solidFill>
                  <a:srgbClr val="FFFF00"/>
                </a:solidFill>
                <a:latin typeface="Century Gothic" panose="020B0502020202020204" pitchFamily="34" charset="0"/>
              </a:rPr>
              <a:t> 1926;</a:t>
            </a:r>
          </a:p>
        </p:txBody>
      </p:sp>
      <p:sp>
        <p:nvSpPr>
          <p:cNvPr id="23" name="TextBox 22"/>
          <p:cNvSpPr txBox="1"/>
          <p:nvPr/>
        </p:nvSpPr>
        <p:spPr>
          <a:xfrm>
            <a:off x="-5729" y="670477"/>
            <a:ext cx="755335" cy="430887"/>
          </a:xfrm>
          <a:prstGeom prst="rect">
            <a:avLst/>
          </a:prstGeom>
          <a:noFill/>
        </p:spPr>
        <p:txBody>
          <a:bodyPr wrap="none" rtlCol="0">
            <a:spAutoFit/>
          </a:bodyPr>
          <a:lstStyle/>
          <a:p>
            <a:r>
              <a:rPr lang="pt-PT" sz="2200" dirty="0" smtClean="0">
                <a:solidFill>
                  <a:prstClr val="white"/>
                </a:solidFill>
              </a:rPr>
              <a:t>1904</a:t>
            </a:r>
            <a:endParaRPr lang="en-US" sz="2200" dirty="0">
              <a:solidFill>
                <a:prstClr val="white"/>
              </a:solidFill>
            </a:endParaRPr>
          </a:p>
        </p:txBody>
      </p:sp>
      <p:sp>
        <p:nvSpPr>
          <p:cNvPr id="27" name="Rectangle 26"/>
          <p:cNvSpPr/>
          <p:nvPr/>
        </p:nvSpPr>
        <p:spPr>
          <a:xfrm>
            <a:off x="8803122" y="6468797"/>
            <a:ext cx="361868" cy="396523"/>
          </a:xfrm>
          <a:prstGeom prst="rect">
            <a:avLst/>
          </a:prstGeom>
          <a:solidFill>
            <a:srgbClr val="0000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8" name="Rectangle 27"/>
          <p:cNvSpPr/>
          <p:nvPr/>
        </p:nvSpPr>
        <p:spPr>
          <a:xfrm>
            <a:off x="-18376" y="6471973"/>
            <a:ext cx="8831344" cy="396523"/>
          </a:xfrm>
          <a:prstGeom prst="rect">
            <a:avLst/>
          </a:prstGeom>
          <a:solidFill>
            <a:srgbClr val="68010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9" name="Slide Number Placeholder 1"/>
          <p:cNvSpPr>
            <a:spLocks noGrp="1"/>
          </p:cNvSpPr>
          <p:nvPr>
            <p:ph type="sldNum" sz="quarter" idx="4"/>
          </p:nvPr>
        </p:nvSpPr>
        <p:spPr>
          <a:xfrm>
            <a:off x="6982178" y="6489699"/>
            <a:ext cx="2133600" cy="365125"/>
          </a:xfrm>
          <a:prstGeom prst="rect">
            <a:avLst/>
          </a:prstGeom>
        </p:spPr>
        <p:txBody>
          <a:bodyPr/>
          <a:lstStyle/>
          <a:p>
            <a:fld id="{8E421941-A48F-2348-96CF-79538C99FB84}" type="slidenum">
              <a:rPr lang="en-US" smtClean="0">
                <a:latin typeface="Century Gothic"/>
                <a:cs typeface="Century Gothic"/>
              </a:rPr>
              <a:pPr/>
              <a:t>11</a:t>
            </a:fld>
            <a:endParaRPr lang="en-US" dirty="0">
              <a:latin typeface="Century Gothic"/>
              <a:cs typeface="Century Gothic"/>
            </a:endParaRPr>
          </a:p>
        </p:txBody>
      </p:sp>
      <p:sp>
        <p:nvSpPr>
          <p:cNvPr id="30" name="Footer Placeholder 2"/>
          <p:cNvSpPr>
            <a:spLocks noGrp="1"/>
          </p:cNvSpPr>
          <p:nvPr>
            <p:ph type="ftr" sz="quarter" idx="3"/>
          </p:nvPr>
        </p:nvSpPr>
        <p:spPr>
          <a:xfrm>
            <a:off x="45156" y="6492965"/>
            <a:ext cx="9070622" cy="365125"/>
          </a:xfrm>
          <a:prstGeom prst="rect">
            <a:avLst/>
          </a:prstGeom>
        </p:spPr>
        <p:txBody>
          <a:bodyPr/>
          <a:lstStyle/>
          <a:p>
            <a:pPr algn="l"/>
            <a:r>
              <a:rPr lang="pt-BR" dirty="0" smtClean="0"/>
              <a:t>Filipe Joaquim                                       Introdução à Física de Partículas (2/4)                            CERN, 28/08 - 02/09 2016 </a:t>
            </a:r>
            <a:r>
              <a:rPr lang="en-US" dirty="0" smtClean="0"/>
              <a:t>                       </a:t>
            </a:r>
            <a:endParaRPr lang="en-US" dirty="0"/>
          </a:p>
        </p:txBody>
      </p:sp>
    </p:spTree>
    <p:extLst>
      <p:ext uri="{BB962C8B-B14F-4D97-AF65-F5344CB8AC3E}">
        <p14:creationId xmlns:p14="http://schemas.microsoft.com/office/powerpoint/2010/main" val="185567364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1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8470" y="-29592"/>
            <a:ext cx="9223899" cy="6924582"/>
          </a:xfrm>
          <a:prstGeom prst="rect">
            <a:avLst/>
          </a:prstGeom>
        </p:spPr>
      </p:pic>
      <p:sp>
        <p:nvSpPr>
          <p:cNvPr id="5" name="Rectangle 4"/>
          <p:cNvSpPr/>
          <p:nvPr/>
        </p:nvSpPr>
        <p:spPr>
          <a:xfrm>
            <a:off x="-18377" y="0"/>
            <a:ext cx="9172222" cy="627196"/>
          </a:xfrm>
          <a:prstGeom prst="rect">
            <a:avLst/>
          </a:prstGeom>
          <a:solidFill>
            <a:srgbClr val="68010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smtClean="0">
              <a:solidFill>
                <a:prstClr val="white"/>
              </a:solidFill>
            </a:endParaRPr>
          </a:p>
          <a:p>
            <a:pPr algn="ctr"/>
            <a:endParaRPr lang="en-US" dirty="0">
              <a:solidFill>
                <a:prstClr val="white"/>
              </a:solidFill>
            </a:endParaRPr>
          </a:p>
        </p:txBody>
      </p:sp>
      <p:sp>
        <p:nvSpPr>
          <p:cNvPr id="47" name="Rectangle 46"/>
          <p:cNvSpPr/>
          <p:nvPr/>
        </p:nvSpPr>
        <p:spPr>
          <a:xfrm>
            <a:off x="4714187" y="141632"/>
            <a:ext cx="4269118" cy="369332"/>
          </a:xfrm>
          <a:prstGeom prst="rect">
            <a:avLst/>
          </a:prstGeom>
        </p:spPr>
        <p:txBody>
          <a:bodyPr wrap="none">
            <a:spAutoFit/>
          </a:bodyPr>
          <a:lstStyle/>
          <a:p>
            <a:pPr algn="r"/>
            <a:r>
              <a:rPr lang="pt-PT" dirty="0">
                <a:ln>
                  <a:solidFill>
                    <a:srgbClr val="FFFF00"/>
                  </a:solidFill>
                </a:ln>
                <a:solidFill>
                  <a:srgbClr val="FFFF00"/>
                </a:solidFill>
                <a:latin typeface="Century Gothic"/>
                <a:cs typeface="Century Gothic"/>
              </a:rPr>
              <a:t>Annus Mirabilis </a:t>
            </a:r>
            <a:r>
              <a:rPr lang="pt-PT" dirty="0" smtClean="0">
                <a:ln>
                  <a:solidFill>
                    <a:srgbClr val="FFFF00"/>
                  </a:solidFill>
                </a:ln>
                <a:solidFill>
                  <a:srgbClr val="FFFF00"/>
                </a:solidFill>
                <a:latin typeface="Century Gothic"/>
                <a:cs typeface="Century Gothic"/>
              </a:rPr>
              <a:t>– Relatividade restrita</a:t>
            </a:r>
            <a:endParaRPr lang="en-US" dirty="0">
              <a:ln>
                <a:solidFill>
                  <a:srgbClr val="FFFF00"/>
                </a:solidFill>
              </a:ln>
              <a:solidFill>
                <a:srgbClr val="FFFF00"/>
              </a:solidFill>
            </a:endParaRPr>
          </a:p>
        </p:txBody>
      </p:sp>
      <p:sp>
        <p:nvSpPr>
          <p:cNvPr id="10" name="Rectangle 9"/>
          <p:cNvSpPr/>
          <p:nvPr/>
        </p:nvSpPr>
        <p:spPr>
          <a:xfrm>
            <a:off x="4567734" y="1645004"/>
            <a:ext cx="3785011" cy="307777"/>
          </a:xfrm>
          <a:prstGeom prst="rect">
            <a:avLst/>
          </a:prstGeom>
        </p:spPr>
        <p:txBody>
          <a:bodyPr wrap="none">
            <a:spAutoFit/>
          </a:bodyPr>
          <a:lstStyle/>
          <a:p>
            <a:r>
              <a:rPr lang="de-DE" sz="1400" dirty="0">
                <a:solidFill>
                  <a:prstClr val="white"/>
                </a:solidFill>
                <a:latin typeface="Century Gothic" panose="020B0502020202020204" pitchFamily="34" charset="0"/>
              </a:rPr>
              <a:t>Annalen der Physik </a:t>
            </a:r>
            <a:r>
              <a:rPr lang="de-DE" sz="1400" b="1" dirty="0" smtClean="0">
                <a:solidFill>
                  <a:prstClr val="white"/>
                </a:solidFill>
                <a:latin typeface="Century Gothic" panose="020B0502020202020204" pitchFamily="34" charset="0"/>
              </a:rPr>
              <a:t>17</a:t>
            </a:r>
            <a:r>
              <a:rPr lang="de-DE" sz="1400" dirty="0" smtClean="0">
                <a:solidFill>
                  <a:prstClr val="white"/>
                </a:solidFill>
                <a:latin typeface="Century Gothic" panose="020B0502020202020204" pitchFamily="34" charset="0"/>
              </a:rPr>
              <a:t> (10): 891-921 (1905)</a:t>
            </a:r>
            <a:endParaRPr lang="en-US" sz="1400" dirty="0">
              <a:solidFill>
                <a:prstClr val="white"/>
              </a:solidFill>
              <a:latin typeface="Century Gothic" panose="020B0502020202020204" pitchFamily="34" charset="0"/>
            </a:endParaRPr>
          </a:p>
        </p:txBody>
      </p:sp>
      <p:sp>
        <p:nvSpPr>
          <p:cNvPr id="16" name="Rectangle 15"/>
          <p:cNvSpPr/>
          <p:nvPr/>
        </p:nvSpPr>
        <p:spPr>
          <a:xfrm>
            <a:off x="3959886" y="880365"/>
            <a:ext cx="5057850" cy="769441"/>
          </a:xfrm>
          <a:prstGeom prst="rect">
            <a:avLst/>
          </a:prstGeom>
        </p:spPr>
        <p:txBody>
          <a:bodyPr wrap="square">
            <a:spAutoFit/>
          </a:bodyPr>
          <a:lstStyle/>
          <a:p>
            <a:pPr algn="ctr"/>
            <a:r>
              <a:rPr lang="de-DE" sz="2200" dirty="0" smtClean="0">
                <a:solidFill>
                  <a:prstClr val="white"/>
                </a:solidFill>
                <a:latin typeface="Century Gothic" panose="020B0502020202020204" pitchFamily="34" charset="0"/>
              </a:rPr>
              <a:t>On the electrodynamics of moving bodies</a:t>
            </a:r>
            <a:endParaRPr lang="en-US" sz="2200" dirty="0">
              <a:solidFill>
                <a:prstClr val="white"/>
              </a:solidFill>
              <a:latin typeface="Century Gothic" panose="020B0502020202020204" pitchFamily="34" charset="0"/>
            </a:endParaRPr>
          </a:p>
        </p:txBody>
      </p:sp>
      <p:cxnSp>
        <p:nvCxnSpPr>
          <p:cNvPr id="17" name="Straight Connector 16"/>
          <p:cNvCxnSpPr/>
          <p:nvPr/>
        </p:nvCxnSpPr>
        <p:spPr>
          <a:xfrm>
            <a:off x="383480" y="621351"/>
            <a:ext cx="1503292" cy="0"/>
          </a:xfrm>
          <a:prstGeom prst="line">
            <a:avLst/>
          </a:prstGeom>
          <a:ln>
            <a:solidFill>
              <a:schemeClr val="bg1"/>
            </a:solidFill>
          </a:ln>
        </p:spPr>
        <p:style>
          <a:lnRef idx="2">
            <a:schemeClr val="accent1"/>
          </a:lnRef>
          <a:fillRef idx="0">
            <a:schemeClr val="accent1"/>
          </a:fillRef>
          <a:effectRef idx="1">
            <a:schemeClr val="accent1"/>
          </a:effectRef>
          <a:fontRef idx="minor">
            <a:schemeClr val="tx1"/>
          </a:fontRef>
        </p:style>
      </p:cxnSp>
      <p:sp>
        <p:nvSpPr>
          <p:cNvPr id="18" name="Oval 17"/>
          <p:cNvSpPr/>
          <p:nvPr/>
        </p:nvSpPr>
        <p:spPr>
          <a:xfrm>
            <a:off x="213300" y="517670"/>
            <a:ext cx="207362" cy="207362"/>
          </a:xfrm>
          <a:prstGeom prst="ellipse">
            <a:avLst/>
          </a:prstGeom>
          <a:solidFill>
            <a:schemeClr val="bg1"/>
          </a:solidFill>
          <a:ln>
            <a:solidFill>
              <a:srgbClr val="FFFFFF"/>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prstClr val="white"/>
              </a:solidFill>
            </a:endParaRPr>
          </a:p>
        </p:txBody>
      </p:sp>
      <p:sp>
        <p:nvSpPr>
          <p:cNvPr id="21" name="TextBox 20"/>
          <p:cNvSpPr txBox="1"/>
          <p:nvPr/>
        </p:nvSpPr>
        <p:spPr>
          <a:xfrm>
            <a:off x="1966493" y="229686"/>
            <a:ext cx="1326004" cy="769441"/>
          </a:xfrm>
          <a:prstGeom prst="rect">
            <a:avLst/>
          </a:prstGeom>
          <a:noFill/>
        </p:spPr>
        <p:txBody>
          <a:bodyPr wrap="none" rtlCol="0">
            <a:spAutoFit/>
          </a:bodyPr>
          <a:lstStyle/>
          <a:p>
            <a:r>
              <a:rPr lang="pt-PT" sz="4400" dirty="0" smtClean="0">
                <a:solidFill>
                  <a:prstClr val="white"/>
                </a:solidFill>
              </a:rPr>
              <a:t>1905</a:t>
            </a:r>
            <a:endParaRPr lang="en-US" sz="4400" dirty="0">
              <a:solidFill>
                <a:prstClr val="white"/>
              </a:solidFill>
            </a:endParaRPr>
          </a:p>
        </p:txBody>
      </p:sp>
      <p:pic>
        <p:nvPicPr>
          <p:cNvPr id="6" name="Picture 5"/>
          <p:cNvPicPr>
            <a:picLocks noChangeAspect="1"/>
          </p:cNvPicPr>
          <p:nvPr/>
        </p:nvPicPr>
        <p:blipFill>
          <a:blip r:embed="rId4"/>
          <a:stretch>
            <a:fillRect/>
          </a:stretch>
        </p:blipFill>
        <p:spPr>
          <a:xfrm>
            <a:off x="263885" y="1217453"/>
            <a:ext cx="3294252" cy="4985735"/>
          </a:xfrm>
          <a:prstGeom prst="rect">
            <a:avLst/>
          </a:prstGeom>
          <a:ln>
            <a:noFill/>
          </a:ln>
          <a:effectLst>
            <a:softEdge rad="31750"/>
          </a:effectLst>
        </p:spPr>
      </p:pic>
      <p:sp>
        <p:nvSpPr>
          <p:cNvPr id="11" name="TextBox 10"/>
          <p:cNvSpPr txBox="1"/>
          <p:nvPr/>
        </p:nvSpPr>
        <p:spPr>
          <a:xfrm>
            <a:off x="3689131" y="2131316"/>
            <a:ext cx="2390398" cy="400110"/>
          </a:xfrm>
          <a:prstGeom prst="rect">
            <a:avLst/>
          </a:prstGeom>
          <a:noFill/>
        </p:spPr>
        <p:txBody>
          <a:bodyPr wrap="none" rtlCol="0">
            <a:spAutoFit/>
          </a:bodyPr>
          <a:lstStyle/>
          <a:p>
            <a:r>
              <a:rPr lang="pt-PT" sz="2000" dirty="0" smtClean="0">
                <a:solidFill>
                  <a:srgbClr val="FFFF00"/>
                </a:solidFill>
                <a:latin typeface="Century Gothic" panose="020B0502020202020204" pitchFamily="34" charset="0"/>
              </a:rPr>
              <a:t>Postulados da RR:</a:t>
            </a:r>
          </a:p>
        </p:txBody>
      </p:sp>
      <p:sp>
        <p:nvSpPr>
          <p:cNvPr id="23" name="TextBox 22"/>
          <p:cNvSpPr txBox="1"/>
          <p:nvPr/>
        </p:nvSpPr>
        <p:spPr>
          <a:xfrm>
            <a:off x="3689131" y="2703319"/>
            <a:ext cx="5294174" cy="1938992"/>
          </a:xfrm>
          <a:prstGeom prst="rect">
            <a:avLst/>
          </a:prstGeom>
          <a:noFill/>
        </p:spPr>
        <p:txBody>
          <a:bodyPr wrap="square" rtlCol="0">
            <a:spAutoFit/>
          </a:bodyPr>
          <a:lstStyle/>
          <a:p>
            <a:pPr algn="just"/>
            <a:r>
              <a:rPr lang="pt-PT" sz="2000" dirty="0" smtClean="0">
                <a:solidFill>
                  <a:prstClr val="white"/>
                </a:solidFill>
                <a:latin typeface="Century Gothic" panose="020B0502020202020204" pitchFamily="34" charset="0"/>
              </a:rPr>
              <a:t>- As leis da Física são válidas em todos os referenciais inerciais.</a:t>
            </a:r>
          </a:p>
          <a:p>
            <a:pPr algn="just"/>
            <a:r>
              <a:rPr lang="pt-PT" sz="2000" dirty="0" smtClean="0">
                <a:solidFill>
                  <a:prstClr val="white"/>
                </a:solidFill>
                <a:latin typeface="Century Gothic" panose="020B0502020202020204" pitchFamily="34" charset="0"/>
              </a:rPr>
              <a:t>- A velocidade da luz é constante e o seu valor não depende do estado de movimento do observador (nem da fonte).</a:t>
            </a:r>
          </a:p>
        </p:txBody>
      </p:sp>
      <mc:AlternateContent xmlns:mc="http://schemas.openxmlformats.org/markup-compatibility/2006" xmlns:a14="http://schemas.microsoft.com/office/drawing/2010/main">
        <mc:Choice Requires="a14">
          <p:sp>
            <p:nvSpPr>
              <p:cNvPr id="24" name="TextBox 23"/>
              <p:cNvSpPr txBox="1"/>
              <p:nvPr/>
            </p:nvSpPr>
            <p:spPr>
              <a:xfrm>
                <a:off x="4048072" y="4660037"/>
                <a:ext cx="4650825" cy="492443"/>
              </a:xfrm>
              <a:prstGeom prst="rect">
                <a:avLst/>
              </a:prstGeom>
              <a:noFill/>
            </p:spPr>
            <p:txBody>
              <a:bodyPr wrap="none" rtlCol="0">
                <a:spAutoFit/>
              </a:bodyPr>
              <a:lstStyle/>
              <a:p>
                <a:r>
                  <a:rPr lang="pt-PT" sz="2000" dirty="0" smtClean="0">
                    <a:solidFill>
                      <a:srgbClr val="FFFF00"/>
                    </a:solidFill>
                    <a:latin typeface="Century Gothic" panose="020B0502020202020204" pitchFamily="34" charset="0"/>
                  </a:rPr>
                  <a:t>Espaço – tempo: </a:t>
                </a:r>
                <a14:m>
                  <m:oMath xmlns:m="http://schemas.openxmlformats.org/officeDocument/2006/math">
                    <m:sSup>
                      <m:sSupPr>
                        <m:ctrlPr>
                          <a:rPr lang="pt-PT" sz="2600" i="1" smtClean="0">
                            <a:solidFill>
                              <a:prstClr val="white"/>
                            </a:solidFill>
                            <a:latin typeface="Cambria Math" charset="0"/>
                          </a:rPr>
                        </m:ctrlPr>
                      </m:sSupPr>
                      <m:e>
                        <m:r>
                          <a:rPr lang="pt-PT" sz="2600" i="1" smtClean="0">
                            <a:solidFill>
                              <a:prstClr val="white"/>
                            </a:solidFill>
                            <a:latin typeface="Cambria Math" panose="02040503050406030204" pitchFamily="18" charset="0"/>
                          </a:rPr>
                          <m:t>𝑥</m:t>
                        </m:r>
                      </m:e>
                      <m:sup>
                        <m:r>
                          <a:rPr lang="pt-PT" sz="2600" i="1" smtClean="0">
                            <a:solidFill>
                              <a:prstClr val="white"/>
                            </a:solidFill>
                            <a:latin typeface="Cambria Math" panose="02040503050406030204" pitchFamily="18" charset="0"/>
                          </a:rPr>
                          <m:t>𝜇</m:t>
                        </m:r>
                      </m:sup>
                    </m:sSup>
                    <m:r>
                      <a:rPr lang="pt-PT" sz="2600" i="1" smtClean="0">
                        <a:solidFill>
                          <a:prstClr val="white"/>
                        </a:solidFill>
                        <a:latin typeface="Cambria Math" panose="02040503050406030204" pitchFamily="18" charset="0"/>
                      </a:rPr>
                      <m:t>=(</m:t>
                    </m:r>
                    <m:r>
                      <a:rPr lang="pt-PT" sz="2600" i="1" smtClean="0">
                        <a:solidFill>
                          <a:prstClr val="white"/>
                        </a:solidFill>
                        <a:latin typeface="Cambria Math" panose="02040503050406030204" pitchFamily="18" charset="0"/>
                      </a:rPr>
                      <m:t>𝑐𝑡</m:t>
                    </m:r>
                    <m:r>
                      <a:rPr lang="pt-PT" sz="2600" i="1" smtClean="0">
                        <a:solidFill>
                          <a:prstClr val="white"/>
                        </a:solidFill>
                        <a:latin typeface="Cambria Math" panose="02040503050406030204" pitchFamily="18" charset="0"/>
                      </a:rPr>
                      <m:t>,</m:t>
                    </m:r>
                    <m:r>
                      <a:rPr lang="pt-PT" sz="2600" i="1" smtClean="0">
                        <a:solidFill>
                          <a:prstClr val="white"/>
                        </a:solidFill>
                        <a:latin typeface="Cambria Math" panose="02040503050406030204" pitchFamily="18" charset="0"/>
                      </a:rPr>
                      <m:t>𝑥</m:t>
                    </m:r>
                    <m:r>
                      <a:rPr lang="pt-PT" sz="2600" i="1" smtClean="0">
                        <a:solidFill>
                          <a:prstClr val="white"/>
                        </a:solidFill>
                        <a:latin typeface="Cambria Math" panose="02040503050406030204" pitchFamily="18" charset="0"/>
                      </a:rPr>
                      <m:t>,</m:t>
                    </m:r>
                    <m:r>
                      <a:rPr lang="pt-PT" sz="2600" i="1" smtClean="0">
                        <a:solidFill>
                          <a:prstClr val="white"/>
                        </a:solidFill>
                        <a:latin typeface="Cambria Math" panose="02040503050406030204" pitchFamily="18" charset="0"/>
                      </a:rPr>
                      <m:t>𝑦</m:t>
                    </m:r>
                    <m:r>
                      <a:rPr lang="pt-PT" sz="2600" i="1" smtClean="0">
                        <a:solidFill>
                          <a:prstClr val="white"/>
                        </a:solidFill>
                        <a:latin typeface="Cambria Math" panose="02040503050406030204" pitchFamily="18" charset="0"/>
                      </a:rPr>
                      <m:t>,</m:t>
                    </m:r>
                    <m:r>
                      <a:rPr lang="pt-PT" sz="2600" i="1" smtClean="0">
                        <a:solidFill>
                          <a:prstClr val="white"/>
                        </a:solidFill>
                        <a:latin typeface="Cambria Math" panose="02040503050406030204" pitchFamily="18" charset="0"/>
                      </a:rPr>
                      <m:t>𝑧</m:t>
                    </m:r>
                    <m:r>
                      <a:rPr lang="pt-PT" sz="2600" i="1" smtClean="0">
                        <a:solidFill>
                          <a:prstClr val="white"/>
                        </a:solidFill>
                        <a:latin typeface="Cambria Math" panose="02040503050406030204" pitchFamily="18" charset="0"/>
                      </a:rPr>
                      <m:t>)</m:t>
                    </m:r>
                  </m:oMath>
                </a14:m>
                <a:endParaRPr lang="pt-PT" sz="2600" dirty="0" smtClean="0">
                  <a:solidFill>
                    <a:prstClr val="white"/>
                  </a:solidFill>
                  <a:latin typeface="Century Gothic" panose="020B0502020202020204" pitchFamily="34" charset="0"/>
                </a:endParaRPr>
              </a:p>
            </p:txBody>
          </p:sp>
        </mc:Choice>
        <mc:Fallback xmlns="">
          <p:sp>
            <p:nvSpPr>
              <p:cNvPr id="24" name="TextBox 23"/>
              <p:cNvSpPr txBox="1">
                <a:spLocks noRot="1" noChangeAspect="1" noMove="1" noResize="1" noEditPoints="1" noAdjustHandles="1" noChangeArrowheads="1" noChangeShapeType="1" noTextEdit="1"/>
              </p:cNvSpPr>
              <p:nvPr/>
            </p:nvSpPr>
            <p:spPr>
              <a:xfrm>
                <a:off x="4048072" y="4660037"/>
                <a:ext cx="4650825" cy="492443"/>
              </a:xfrm>
              <a:prstGeom prst="rect">
                <a:avLst/>
              </a:prstGeom>
              <a:blipFill rotWithShape="0">
                <a:blip r:embed="rId5"/>
                <a:stretch>
                  <a:fillRect l="-1311" b="-17284"/>
                </a:stretch>
              </a:blipFill>
            </p:spPr>
            <p:txBody>
              <a:bodyPr/>
              <a:lstStyle/>
              <a:p>
                <a:r>
                  <a:rPr lang="en-US">
                    <a:noFill/>
                  </a:rPr>
                  <a:t> </a:t>
                </a:r>
              </a:p>
            </p:txBody>
          </p:sp>
        </mc:Fallback>
      </mc:AlternateContent>
      <p:sp>
        <p:nvSpPr>
          <p:cNvPr id="22" name="Rectangle 21"/>
          <p:cNvSpPr/>
          <p:nvPr/>
        </p:nvSpPr>
        <p:spPr>
          <a:xfrm>
            <a:off x="3928354" y="5358688"/>
            <a:ext cx="5639207" cy="923330"/>
          </a:xfrm>
          <a:prstGeom prst="rect">
            <a:avLst/>
          </a:prstGeom>
        </p:spPr>
        <p:txBody>
          <a:bodyPr wrap="square">
            <a:spAutoFit/>
          </a:bodyPr>
          <a:lstStyle/>
          <a:p>
            <a:r>
              <a:rPr lang="pt-PT" dirty="0" smtClean="0">
                <a:solidFill>
                  <a:prstClr val="white"/>
                </a:solidFill>
                <a:latin typeface="Century Gothic" panose="020B0502020202020204" pitchFamily="34" charset="0"/>
              </a:rPr>
              <a:t>Consequências: Contracção do espaço, dilatação do tempo, equivalência massa-energia.</a:t>
            </a:r>
            <a:endParaRPr lang="en-US" dirty="0">
              <a:solidFill>
                <a:prstClr val="white"/>
              </a:solidFill>
            </a:endParaRPr>
          </a:p>
        </p:txBody>
      </p:sp>
      <p:sp>
        <p:nvSpPr>
          <p:cNvPr id="20" name="TextBox 19"/>
          <p:cNvSpPr txBox="1"/>
          <p:nvPr/>
        </p:nvSpPr>
        <p:spPr>
          <a:xfrm>
            <a:off x="-5729" y="670477"/>
            <a:ext cx="755335" cy="430887"/>
          </a:xfrm>
          <a:prstGeom prst="rect">
            <a:avLst/>
          </a:prstGeom>
          <a:noFill/>
        </p:spPr>
        <p:txBody>
          <a:bodyPr wrap="none" rtlCol="0">
            <a:spAutoFit/>
          </a:bodyPr>
          <a:lstStyle/>
          <a:p>
            <a:r>
              <a:rPr lang="pt-PT" sz="2200" dirty="0" smtClean="0">
                <a:solidFill>
                  <a:prstClr val="white"/>
                </a:solidFill>
              </a:rPr>
              <a:t>1904</a:t>
            </a:r>
            <a:endParaRPr lang="en-US" sz="2200" dirty="0">
              <a:solidFill>
                <a:prstClr val="white"/>
              </a:solidFill>
            </a:endParaRPr>
          </a:p>
        </p:txBody>
      </p:sp>
      <p:sp>
        <p:nvSpPr>
          <p:cNvPr id="26" name="Rectangle 25"/>
          <p:cNvSpPr/>
          <p:nvPr/>
        </p:nvSpPr>
        <p:spPr>
          <a:xfrm>
            <a:off x="8803122" y="6468797"/>
            <a:ext cx="361868" cy="396523"/>
          </a:xfrm>
          <a:prstGeom prst="rect">
            <a:avLst/>
          </a:prstGeom>
          <a:solidFill>
            <a:srgbClr val="0000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7" name="Rectangle 26"/>
          <p:cNvSpPr/>
          <p:nvPr/>
        </p:nvSpPr>
        <p:spPr>
          <a:xfrm>
            <a:off x="-18376" y="6471973"/>
            <a:ext cx="8831344" cy="396523"/>
          </a:xfrm>
          <a:prstGeom prst="rect">
            <a:avLst/>
          </a:prstGeom>
          <a:solidFill>
            <a:srgbClr val="68010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8" name="Slide Number Placeholder 1"/>
          <p:cNvSpPr>
            <a:spLocks noGrp="1"/>
          </p:cNvSpPr>
          <p:nvPr>
            <p:ph type="sldNum" sz="quarter" idx="4"/>
          </p:nvPr>
        </p:nvSpPr>
        <p:spPr>
          <a:xfrm>
            <a:off x="6982178" y="6489699"/>
            <a:ext cx="2133600" cy="365125"/>
          </a:xfrm>
          <a:prstGeom prst="rect">
            <a:avLst/>
          </a:prstGeom>
        </p:spPr>
        <p:txBody>
          <a:bodyPr/>
          <a:lstStyle/>
          <a:p>
            <a:fld id="{8E421941-A48F-2348-96CF-79538C99FB84}" type="slidenum">
              <a:rPr lang="en-US" smtClean="0">
                <a:latin typeface="Century Gothic"/>
                <a:cs typeface="Century Gothic"/>
              </a:rPr>
              <a:pPr/>
              <a:t>12</a:t>
            </a:fld>
            <a:endParaRPr lang="en-US" dirty="0">
              <a:latin typeface="Century Gothic"/>
              <a:cs typeface="Century Gothic"/>
            </a:endParaRPr>
          </a:p>
        </p:txBody>
      </p:sp>
      <p:sp>
        <p:nvSpPr>
          <p:cNvPr id="29" name="Footer Placeholder 2"/>
          <p:cNvSpPr>
            <a:spLocks noGrp="1"/>
          </p:cNvSpPr>
          <p:nvPr>
            <p:ph type="ftr" sz="quarter" idx="3"/>
          </p:nvPr>
        </p:nvSpPr>
        <p:spPr>
          <a:xfrm>
            <a:off x="45156" y="6492965"/>
            <a:ext cx="9070622" cy="365125"/>
          </a:xfrm>
          <a:prstGeom prst="rect">
            <a:avLst/>
          </a:prstGeom>
        </p:spPr>
        <p:txBody>
          <a:bodyPr/>
          <a:lstStyle/>
          <a:p>
            <a:pPr algn="l"/>
            <a:r>
              <a:rPr lang="pt-BR" dirty="0" smtClean="0"/>
              <a:t>Filipe Joaquim                                       Introdução à Física de Partículas (2/4)                            CERN, 28/08 - 02/09 2016 </a:t>
            </a:r>
            <a:r>
              <a:rPr lang="en-US" dirty="0" smtClean="0"/>
              <a:t>                       </a:t>
            </a:r>
            <a:endParaRPr lang="en-US" dirty="0"/>
          </a:p>
        </p:txBody>
      </p:sp>
    </p:spTree>
    <p:extLst>
      <p:ext uri="{BB962C8B-B14F-4D97-AF65-F5344CB8AC3E}">
        <p14:creationId xmlns:p14="http://schemas.microsoft.com/office/powerpoint/2010/main" val="108813544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 name="Picture 2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8470" y="-29592"/>
            <a:ext cx="9223899" cy="6924582"/>
          </a:xfrm>
          <a:prstGeom prst="rect">
            <a:avLst/>
          </a:prstGeom>
        </p:spPr>
      </p:pic>
      <p:sp>
        <p:nvSpPr>
          <p:cNvPr id="5" name="Rectangle 4"/>
          <p:cNvSpPr/>
          <p:nvPr/>
        </p:nvSpPr>
        <p:spPr>
          <a:xfrm>
            <a:off x="-18377" y="0"/>
            <a:ext cx="9172222" cy="627196"/>
          </a:xfrm>
          <a:prstGeom prst="rect">
            <a:avLst/>
          </a:prstGeom>
          <a:solidFill>
            <a:srgbClr val="68010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smtClean="0">
              <a:solidFill>
                <a:prstClr val="white"/>
              </a:solidFill>
            </a:endParaRPr>
          </a:p>
          <a:p>
            <a:pPr algn="ctr"/>
            <a:endParaRPr lang="en-US" dirty="0">
              <a:solidFill>
                <a:prstClr val="white"/>
              </a:solidFill>
            </a:endParaRPr>
          </a:p>
        </p:txBody>
      </p:sp>
      <p:sp>
        <p:nvSpPr>
          <p:cNvPr id="47" name="Rectangle 46"/>
          <p:cNvSpPr/>
          <p:nvPr/>
        </p:nvSpPr>
        <p:spPr>
          <a:xfrm>
            <a:off x="4714187" y="141632"/>
            <a:ext cx="4269118" cy="369332"/>
          </a:xfrm>
          <a:prstGeom prst="rect">
            <a:avLst/>
          </a:prstGeom>
        </p:spPr>
        <p:txBody>
          <a:bodyPr wrap="none">
            <a:spAutoFit/>
          </a:bodyPr>
          <a:lstStyle/>
          <a:p>
            <a:pPr algn="r"/>
            <a:r>
              <a:rPr lang="pt-PT" dirty="0">
                <a:ln>
                  <a:solidFill>
                    <a:srgbClr val="FFFF00"/>
                  </a:solidFill>
                </a:ln>
                <a:solidFill>
                  <a:srgbClr val="FFFF00"/>
                </a:solidFill>
                <a:latin typeface="Century Gothic"/>
                <a:cs typeface="Century Gothic"/>
              </a:rPr>
              <a:t>Annus Mirabilis </a:t>
            </a:r>
            <a:r>
              <a:rPr lang="pt-PT" dirty="0" smtClean="0">
                <a:ln>
                  <a:solidFill>
                    <a:srgbClr val="FFFF00"/>
                  </a:solidFill>
                </a:ln>
                <a:solidFill>
                  <a:srgbClr val="FFFF00"/>
                </a:solidFill>
                <a:latin typeface="Century Gothic"/>
                <a:cs typeface="Century Gothic"/>
              </a:rPr>
              <a:t>– Relatividade restrita</a:t>
            </a:r>
            <a:endParaRPr lang="en-US" dirty="0">
              <a:ln>
                <a:solidFill>
                  <a:srgbClr val="FFFF00"/>
                </a:solidFill>
              </a:ln>
              <a:solidFill>
                <a:srgbClr val="FFFF00"/>
              </a:solidFill>
            </a:endParaRPr>
          </a:p>
        </p:txBody>
      </p:sp>
      <p:sp>
        <p:nvSpPr>
          <p:cNvPr id="10" name="Rectangle 9"/>
          <p:cNvSpPr/>
          <p:nvPr/>
        </p:nvSpPr>
        <p:spPr>
          <a:xfrm>
            <a:off x="4473138" y="1660770"/>
            <a:ext cx="3785011" cy="307777"/>
          </a:xfrm>
          <a:prstGeom prst="rect">
            <a:avLst/>
          </a:prstGeom>
        </p:spPr>
        <p:txBody>
          <a:bodyPr wrap="none">
            <a:spAutoFit/>
          </a:bodyPr>
          <a:lstStyle/>
          <a:p>
            <a:r>
              <a:rPr lang="de-DE" sz="1400" dirty="0">
                <a:solidFill>
                  <a:prstClr val="white"/>
                </a:solidFill>
                <a:latin typeface="Century Gothic" panose="020B0502020202020204" pitchFamily="34" charset="0"/>
              </a:rPr>
              <a:t>Annalen der Physik </a:t>
            </a:r>
            <a:r>
              <a:rPr lang="de-DE" sz="1400" b="1" dirty="0" smtClean="0">
                <a:solidFill>
                  <a:prstClr val="white"/>
                </a:solidFill>
                <a:latin typeface="Century Gothic" panose="020B0502020202020204" pitchFamily="34" charset="0"/>
              </a:rPr>
              <a:t>18</a:t>
            </a:r>
            <a:r>
              <a:rPr lang="de-DE" sz="1400" dirty="0" smtClean="0">
                <a:solidFill>
                  <a:prstClr val="white"/>
                </a:solidFill>
                <a:latin typeface="Century Gothic" panose="020B0502020202020204" pitchFamily="34" charset="0"/>
              </a:rPr>
              <a:t> (13): 639-641 (1905)</a:t>
            </a:r>
            <a:endParaRPr lang="en-US" sz="1400" dirty="0">
              <a:solidFill>
                <a:prstClr val="white"/>
              </a:solidFill>
              <a:latin typeface="Century Gothic" panose="020B0502020202020204" pitchFamily="34" charset="0"/>
            </a:endParaRPr>
          </a:p>
        </p:txBody>
      </p:sp>
      <p:sp>
        <p:nvSpPr>
          <p:cNvPr id="16" name="Rectangle 15"/>
          <p:cNvSpPr/>
          <p:nvPr/>
        </p:nvSpPr>
        <p:spPr>
          <a:xfrm>
            <a:off x="3865290" y="833067"/>
            <a:ext cx="5057850" cy="769441"/>
          </a:xfrm>
          <a:prstGeom prst="rect">
            <a:avLst/>
          </a:prstGeom>
        </p:spPr>
        <p:txBody>
          <a:bodyPr wrap="square">
            <a:spAutoFit/>
          </a:bodyPr>
          <a:lstStyle/>
          <a:p>
            <a:pPr algn="ctr"/>
            <a:r>
              <a:rPr lang="de-DE" sz="2200" dirty="0" smtClean="0">
                <a:solidFill>
                  <a:prstClr val="white"/>
                </a:solidFill>
                <a:latin typeface="Century Gothic" panose="020B0502020202020204" pitchFamily="34" charset="0"/>
              </a:rPr>
              <a:t>Does the inertia of a body depend on its energy content?</a:t>
            </a:r>
            <a:endParaRPr lang="en-US" sz="2200" dirty="0">
              <a:solidFill>
                <a:prstClr val="white"/>
              </a:solidFill>
              <a:latin typeface="Century Gothic" panose="020B0502020202020204" pitchFamily="34" charset="0"/>
            </a:endParaRPr>
          </a:p>
        </p:txBody>
      </p:sp>
      <p:cxnSp>
        <p:nvCxnSpPr>
          <p:cNvPr id="17" name="Straight Connector 16"/>
          <p:cNvCxnSpPr/>
          <p:nvPr/>
        </p:nvCxnSpPr>
        <p:spPr>
          <a:xfrm>
            <a:off x="383480" y="621351"/>
            <a:ext cx="1503292" cy="0"/>
          </a:xfrm>
          <a:prstGeom prst="line">
            <a:avLst/>
          </a:prstGeom>
          <a:ln>
            <a:solidFill>
              <a:schemeClr val="bg1"/>
            </a:solidFill>
          </a:ln>
        </p:spPr>
        <p:style>
          <a:lnRef idx="2">
            <a:schemeClr val="accent1"/>
          </a:lnRef>
          <a:fillRef idx="0">
            <a:schemeClr val="accent1"/>
          </a:fillRef>
          <a:effectRef idx="1">
            <a:schemeClr val="accent1"/>
          </a:effectRef>
          <a:fontRef idx="minor">
            <a:schemeClr val="tx1"/>
          </a:fontRef>
        </p:style>
      </p:cxnSp>
      <p:sp>
        <p:nvSpPr>
          <p:cNvPr id="18" name="Oval 17"/>
          <p:cNvSpPr/>
          <p:nvPr/>
        </p:nvSpPr>
        <p:spPr>
          <a:xfrm>
            <a:off x="213300" y="517670"/>
            <a:ext cx="207362" cy="207362"/>
          </a:xfrm>
          <a:prstGeom prst="ellipse">
            <a:avLst/>
          </a:prstGeom>
          <a:solidFill>
            <a:schemeClr val="bg1"/>
          </a:solidFill>
          <a:ln>
            <a:solidFill>
              <a:srgbClr val="FFFFFF"/>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prstClr val="white"/>
              </a:solidFill>
            </a:endParaRPr>
          </a:p>
        </p:txBody>
      </p:sp>
      <p:sp>
        <p:nvSpPr>
          <p:cNvPr id="21" name="TextBox 20"/>
          <p:cNvSpPr txBox="1"/>
          <p:nvPr/>
        </p:nvSpPr>
        <p:spPr>
          <a:xfrm>
            <a:off x="1966493" y="229686"/>
            <a:ext cx="1326004" cy="769441"/>
          </a:xfrm>
          <a:prstGeom prst="rect">
            <a:avLst/>
          </a:prstGeom>
          <a:noFill/>
        </p:spPr>
        <p:txBody>
          <a:bodyPr wrap="none" rtlCol="0">
            <a:spAutoFit/>
          </a:bodyPr>
          <a:lstStyle/>
          <a:p>
            <a:r>
              <a:rPr lang="pt-PT" sz="4400" dirty="0" smtClean="0">
                <a:solidFill>
                  <a:prstClr val="white"/>
                </a:solidFill>
              </a:rPr>
              <a:t>1905</a:t>
            </a:r>
            <a:endParaRPr lang="en-US" sz="4400" dirty="0">
              <a:solidFill>
                <a:prstClr val="white"/>
              </a:solidFill>
            </a:endParaRPr>
          </a:p>
        </p:txBody>
      </p:sp>
      <p:pic>
        <p:nvPicPr>
          <p:cNvPr id="8" name="Picture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70207" y="1228936"/>
            <a:ext cx="3371850" cy="5019675"/>
          </a:xfrm>
          <a:prstGeom prst="rect">
            <a:avLst/>
          </a:prstGeom>
          <a:ln>
            <a:noFill/>
          </a:ln>
          <a:effectLst>
            <a:softEdge rad="63500"/>
          </a:effectLst>
        </p:spPr>
      </p:pic>
      <p:pic>
        <p:nvPicPr>
          <p:cNvPr id="9" name="Picture 8"/>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644725" y="2083894"/>
            <a:ext cx="5338580" cy="1202254"/>
          </a:xfrm>
          <a:prstGeom prst="rect">
            <a:avLst/>
          </a:prstGeom>
          <a:ln>
            <a:noFill/>
          </a:ln>
          <a:effectLst>
            <a:softEdge rad="63500"/>
          </a:effectLst>
        </p:spPr>
      </p:pic>
      <mc:AlternateContent xmlns:mc="http://schemas.openxmlformats.org/markup-compatibility/2006" xmlns:a14="http://schemas.microsoft.com/office/drawing/2010/main">
        <mc:Choice Requires="a14">
          <p:sp>
            <p:nvSpPr>
              <p:cNvPr id="13" name="TextBox 12"/>
              <p:cNvSpPr txBox="1"/>
              <p:nvPr/>
            </p:nvSpPr>
            <p:spPr>
              <a:xfrm>
                <a:off x="3755008" y="3392886"/>
                <a:ext cx="5118014" cy="1200329"/>
              </a:xfrm>
              <a:prstGeom prst="rect">
                <a:avLst/>
              </a:prstGeom>
              <a:noFill/>
            </p:spPr>
            <p:txBody>
              <a:bodyPr wrap="square" rtlCol="0">
                <a:spAutoFit/>
              </a:bodyPr>
              <a:lstStyle/>
              <a:p>
                <a:pPr algn="just"/>
                <a:r>
                  <a:rPr lang="pt-PT" sz="2400" dirty="0" smtClean="0">
                    <a:solidFill>
                      <a:prstClr val="white"/>
                    </a:solidFill>
                    <a:latin typeface="Century Gothic" panose="020B0502020202020204" pitchFamily="34" charset="0"/>
                  </a:rPr>
                  <a:t>Se um corpo emitir uma energia </a:t>
                </a:r>
                <a14:m>
                  <m:oMath xmlns:m="http://schemas.openxmlformats.org/officeDocument/2006/math">
                    <m:r>
                      <a:rPr lang="pt-PT" sz="2400" i="1" smtClean="0">
                        <a:solidFill>
                          <a:prstClr val="white"/>
                        </a:solidFill>
                        <a:latin typeface="Cambria Math" panose="02040503050406030204" pitchFamily="18" charset="0"/>
                      </a:rPr>
                      <m:t>𝐿</m:t>
                    </m:r>
                  </m:oMath>
                </a14:m>
                <a:r>
                  <a:rPr lang="pt-PT" sz="2400" dirty="0" smtClean="0">
                    <a:solidFill>
                      <a:prstClr val="white"/>
                    </a:solidFill>
                    <a:latin typeface="Century Gothic" panose="020B0502020202020204" pitchFamily="34" charset="0"/>
                  </a:rPr>
                  <a:t> na forma de radiação, então a sua massa diminui de </a:t>
                </a:r>
                <a14:m>
                  <m:oMath xmlns:m="http://schemas.openxmlformats.org/officeDocument/2006/math">
                    <m:r>
                      <a:rPr lang="pt-PT" sz="2400" i="1" smtClean="0">
                        <a:solidFill>
                          <a:prstClr val="white"/>
                        </a:solidFill>
                        <a:latin typeface="Cambria Math" panose="02040503050406030204" pitchFamily="18" charset="0"/>
                      </a:rPr>
                      <m:t>𝐿</m:t>
                    </m:r>
                    <m:r>
                      <a:rPr lang="pt-PT" sz="2400" i="1" smtClean="0">
                        <a:solidFill>
                          <a:prstClr val="white"/>
                        </a:solidFill>
                        <a:latin typeface="Cambria Math" panose="02040503050406030204" pitchFamily="18" charset="0"/>
                      </a:rPr>
                      <m:t>/</m:t>
                    </m:r>
                    <m:sSup>
                      <m:sSupPr>
                        <m:ctrlPr>
                          <a:rPr lang="pt-PT" sz="2400" i="1" smtClean="0">
                            <a:solidFill>
                              <a:prstClr val="white"/>
                            </a:solidFill>
                            <a:latin typeface="Cambria Math" charset="0"/>
                          </a:rPr>
                        </m:ctrlPr>
                      </m:sSupPr>
                      <m:e>
                        <m:r>
                          <a:rPr lang="pt-PT" sz="2400" i="1" smtClean="0">
                            <a:solidFill>
                              <a:prstClr val="white"/>
                            </a:solidFill>
                            <a:latin typeface="Cambria Math" panose="02040503050406030204" pitchFamily="18" charset="0"/>
                          </a:rPr>
                          <m:t>𝑐</m:t>
                        </m:r>
                      </m:e>
                      <m:sup>
                        <m:r>
                          <a:rPr lang="pt-PT" sz="2400" i="1" smtClean="0">
                            <a:solidFill>
                              <a:prstClr val="white"/>
                            </a:solidFill>
                            <a:latin typeface="Cambria Math" panose="02040503050406030204" pitchFamily="18" charset="0"/>
                          </a:rPr>
                          <m:t>2</m:t>
                        </m:r>
                      </m:sup>
                    </m:sSup>
                  </m:oMath>
                </a14:m>
                <a:r>
                  <a:rPr lang="en-US" sz="2400" dirty="0" smtClean="0">
                    <a:solidFill>
                      <a:prstClr val="white"/>
                    </a:solidFill>
                    <a:latin typeface="Century Gothic" panose="020B0502020202020204" pitchFamily="34" charset="0"/>
                  </a:rPr>
                  <a:t>.</a:t>
                </a:r>
                <a:endParaRPr lang="en-US" sz="2400" dirty="0">
                  <a:solidFill>
                    <a:prstClr val="white"/>
                  </a:solidFill>
                  <a:latin typeface="Century Gothic" panose="020B0502020202020204" pitchFamily="34" charset="0"/>
                </a:endParaRPr>
              </a:p>
            </p:txBody>
          </p:sp>
        </mc:Choice>
        <mc:Fallback xmlns="">
          <p:sp>
            <p:nvSpPr>
              <p:cNvPr id="13" name="TextBox 12"/>
              <p:cNvSpPr txBox="1">
                <a:spLocks noRot="1" noChangeAspect="1" noMove="1" noResize="1" noEditPoints="1" noAdjustHandles="1" noChangeArrowheads="1" noChangeShapeType="1" noTextEdit="1"/>
              </p:cNvSpPr>
              <p:nvPr/>
            </p:nvSpPr>
            <p:spPr>
              <a:xfrm>
                <a:off x="3755008" y="3392886"/>
                <a:ext cx="5118014" cy="1200329"/>
              </a:xfrm>
              <a:prstGeom prst="rect">
                <a:avLst/>
              </a:prstGeom>
              <a:blipFill rotWithShape="0">
                <a:blip r:embed="rId6"/>
                <a:stretch>
                  <a:fillRect l="-1905" t="-4082" r="-1667" b="-11224"/>
                </a:stretch>
              </a:blipFill>
            </p:spPr>
            <p:txBody>
              <a:bodyPr/>
              <a:lstStyle/>
              <a:p>
                <a:r>
                  <a:rPr lang="en-US">
                    <a:noFill/>
                  </a:rPr>
                  <a:t> </a:t>
                </a:r>
              </a:p>
            </p:txBody>
          </p:sp>
        </mc:Fallback>
      </mc:AlternateContent>
      <p:sp>
        <p:nvSpPr>
          <p:cNvPr id="14" name="Rectangle 13"/>
          <p:cNvSpPr/>
          <p:nvPr/>
        </p:nvSpPr>
        <p:spPr>
          <a:xfrm>
            <a:off x="3755008" y="4851397"/>
            <a:ext cx="458780" cy="369332"/>
          </a:xfrm>
          <a:prstGeom prst="rect">
            <a:avLst/>
          </a:prstGeom>
        </p:spPr>
        <p:txBody>
          <a:bodyPr wrap="none">
            <a:spAutoFit/>
          </a:bodyPr>
          <a:lstStyle/>
          <a:p>
            <a:r>
              <a:rPr lang="pt-PT" dirty="0" smtClean="0">
                <a:solidFill>
                  <a:prstClr val="black"/>
                </a:solidFill>
              </a:rPr>
              <a:t>Ou</a:t>
            </a:r>
            <a:endParaRPr lang="en-US" dirty="0">
              <a:solidFill>
                <a:prstClr val="black"/>
              </a:solidFill>
            </a:endParaRPr>
          </a:p>
        </p:txBody>
      </p:sp>
      <p:sp>
        <p:nvSpPr>
          <p:cNvPr id="15" name="Rectangle 14"/>
          <p:cNvSpPr/>
          <p:nvPr/>
        </p:nvSpPr>
        <p:spPr>
          <a:xfrm>
            <a:off x="3752638" y="4711314"/>
            <a:ext cx="3467616" cy="369332"/>
          </a:xfrm>
          <a:prstGeom prst="rect">
            <a:avLst/>
          </a:prstGeom>
        </p:spPr>
        <p:txBody>
          <a:bodyPr wrap="none">
            <a:spAutoFit/>
          </a:bodyPr>
          <a:lstStyle/>
          <a:p>
            <a:r>
              <a:rPr lang="pt-PT" dirty="0" smtClean="0">
                <a:solidFill>
                  <a:srgbClr val="FFFF00"/>
                </a:solidFill>
                <a:latin typeface="Century Gothic" panose="020B0502020202020204" pitchFamily="34" charset="0"/>
              </a:rPr>
              <a:t>Ou, em linguagem moderna:</a:t>
            </a:r>
            <a:endParaRPr lang="en-US" dirty="0">
              <a:solidFill>
                <a:srgbClr val="FFFF00"/>
              </a:solidFill>
            </a:endParaRPr>
          </a:p>
        </p:txBody>
      </p:sp>
      <p:pic>
        <p:nvPicPr>
          <p:cNvPr id="20" name="Picture 19"/>
          <p:cNvPicPr>
            <a:picLocks noChangeAspect="1"/>
          </p:cNvPicPr>
          <p:nvPr/>
        </p:nvPicPr>
        <p:blipFill>
          <a:blip r:embed="rId7">
            <a:clrChange>
              <a:clrFrom>
                <a:srgbClr val="000000"/>
              </a:clrFrom>
              <a:clrTo>
                <a:srgbClr val="000000">
                  <a:alpha val="0"/>
                </a:srgbClr>
              </a:clrTo>
            </a:clrChange>
          </a:blip>
          <a:stretch>
            <a:fillRect/>
          </a:stretch>
        </p:blipFill>
        <p:spPr>
          <a:xfrm>
            <a:off x="5040772" y="5338450"/>
            <a:ext cx="2846032" cy="818923"/>
          </a:xfrm>
          <a:prstGeom prst="rect">
            <a:avLst/>
          </a:prstGeom>
        </p:spPr>
      </p:pic>
      <p:sp>
        <p:nvSpPr>
          <p:cNvPr id="22" name="TextBox 21"/>
          <p:cNvSpPr txBox="1"/>
          <p:nvPr/>
        </p:nvSpPr>
        <p:spPr>
          <a:xfrm>
            <a:off x="-5729" y="670477"/>
            <a:ext cx="755335" cy="430887"/>
          </a:xfrm>
          <a:prstGeom prst="rect">
            <a:avLst/>
          </a:prstGeom>
          <a:noFill/>
        </p:spPr>
        <p:txBody>
          <a:bodyPr wrap="none" rtlCol="0">
            <a:spAutoFit/>
          </a:bodyPr>
          <a:lstStyle/>
          <a:p>
            <a:r>
              <a:rPr lang="pt-PT" sz="2200" dirty="0" smtClean="0">
                <a:solidFill>
                  <a:prstClr val="white"/>
                </a:solidFill>
              </a:rPr>
              <a:t>1904</a:t>
            </a:r>
            <a:endParaRPr lang="en-US" sz="2200" dirty="0">
              <a:solidFill>
                <a:prstClr val="white"/>
              </a:solidFill>
            </a:endParaRPr>
          </a:p>
        </p:txBody>
      </p:sp>
      <p:sp>
        <p:nvSpPr>
          <p:cNvPr id="25" name="Rectangle 24"/>
          <p:cNvSpPr/>
          <p:nvPr/>
        </p:nvSpPr>
        <p:spPr>
          <a:xfrm>
            <a:off x="8803122" y="6468797"/>
            <a:ext cx="361868" cy="396523"/>
          </a:xfrm>
          <a:prstGeom prst="rect">
            <a:avLst/>
          </a:prstGeom>
          <a:solidFill>
            <a:srgbClr val="0000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6" name="Rectangle 25"/>
          <p:cNvSpPr/>
          <p:nvPr/>
        </p:nvSpPr>
        <p:spPr>
          <a:xfrm>
            <a:off x="-18376" y="6471973"/>
            <a:ext cx="8831344" cy="396523"/>
          </a:xfrm>
          <a:prstGeom prst="rect">
            <a:avLst/>
          </a:prstGeom>
          <a:solidFill>
            <a:srgbClr val="68010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7" name="Slide Number Placeholder 1"/>
          <p:cNvSpPr>
            <a:spLocks noGrp="1"/>
          </p:cNvSpPr>
          <p:nvPr>
            <p:ph type="sldNum" sz="quarter" idx="4"/>
          </p:nvPr>
        </p:nvSpPr>
        <p:spPr>
          <a:xfrm>
            <a:off x="6982178" y="6489699"/>
            <a:ext cx="2133600" cy="365125"/>
          </a:xfrm>
          <a:prstGeom prst="rect">
            <a:avLst/>
          </a:prstGeom>
        </p:spPr>
        <p:txBody>
          <a:bodyPr/>
          <a:lstStyle/>
          <a:p>
            <a:fld id="{8E421941-A48F-2348-96CF-79538C99FB84}" type="slidenum">
              <a:rPr lang="en-US" smtClean="0">
                <a:latin typeface="Century Gothic"/>
                <a:cs typeface="Century Gothic"/>
              </a:rPr>
              <a:pPr/>
              <a:t>13</a:t>
            </a:fld>
            <a:endParaRPr lang="en-US" dirty="0">
              <a:latin typeface="Century Gothic"/>
              <a:cs typeface="Century Gothic"/>
            </a:endParaRPr>
          </a:p>
        </p:txBody>
      </p:sp>
      <p:sp>
        <p:nvSpPr>
          <p:cNvPr id="28" name="Footer Placeholder 2"/>
          <p:cNvSpPr>
            <a:spLocks noGrp="1"/>
          </p:cNvSpPr>
          <p:nvPr>
            <p:ph type="ftr" sz="quarter" idx="3"/>
          </p:nvPr>
        </p:nvSpPr>
        <p:spPr>
          <a:xfrm>
            <a:off x="45156" y="6492965"/>
            <a:ext cx="9070622" cy="365125"/>
          </a:xfrm>
          <a:prstGeom prst="rect">
            <a:avLst/>
          </a:prstGeom>
        </p:spPr>
        <p:txBody>
          <a:bodyPr/>
          <a:lstStyle/>
          <a:p>
            <a:pPr algn="l"/>
            <a:r>
              <a:rPr lang="pt-BR" dirty="0" smtClean="0"/>
              <a:t>Filipe Joaquim                                       Introdução à Física de Partículas (2/4)                            CERN, 28/08 - 02/09 2016 </a:t>
            </a:r>
            <a:r>
              <a:rPr lang="en-US" dirty="0" smtClean="0"/>
              <a:t>                       </a:t>
            </a:r>
            <a:endParaRPr lang="en-US" dirty="0"/>
          </a:p>
        </p:txBody>
      </p:sp>
    </p:spTree>
    <p:extLst>
      <p:ext uri="{BB962C8B-B14F-4D97-AF65-F5344CB8AC3E}">
        <p14:creationId xmlns:p14="http://schemas.microsoft.com/office/powerpoint/2010/main" val="123177679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 name="Picture 3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8470" y="-29592"/>
            <a:ext cx="9223899" cy="6924582"/>
          </a:xfrm>
          <a:prstGeom prst="rect">
            <a:avLst/>
          </a:prstGeom>
        </p:spPr>
      </p:pic>
      <p:sp>
        <p:nvSpPr>
          <p:cNvPr id="5" name="Rectangle 4"/>
          <p:cNvSpPr/>
          <p:nvPr/>
        </p:nvSpPr>
        <p:spPr>
          <a:xfrm>
            <a:off x="-18377" y="0"/>
            <a:ext cx="9172222" cy="627196"/>
          </a:xfrm>
          <a:prstGeom prst="rect">
            <a:avLst/>
          </a:prstGeom>
          <a:solidFill>
            <a:srgbClr val="68010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smtClean="0">
              <a:solidFill>
                <a:prstClr val="white"/>
              </a:solidFill>
            </a:endParaRPr>
          </a:p>
          <a:p>
            <a:pPr algn="ctr"/>
            <a:endParaRPr lang="en-US" dirty="0">
              <a:solidFill>
                <a:prstClr val="white"/>
              </a:solidFill>
            </a:endParaRPr>
          </a:p>
        </p:txBody>
      </p:sp>
      <p:sp>
        <p:nvSpPr>
          <p:cNvPr id="47" name="Rectangle 46"/>
          <p:cNvSpPr/>
          <p:nvPr/>
        </p:nvSpPr>
        <p:spPr>
          <a:xfrm>
            <a:off x="4714187" y="141632"/>
            <a:ext cx="4269118" cy="369332"/>
          </a:xfrm>
          <a:prstGeom prst="rect">
            <a:avLst/>
          </a:prstGeom>
        </p:spPr>
        <p:txBody>
          <a:bodyPr wrap="none">
            <a:spAutoFit/>
          </a:bodyPr>
          <a:lstStyle/>
          <a:p>
            <a:pPr algn="r"/>
            <a:r>
              <a:rPr lang="pt-PT" dirty="0">
                <a:ln>
                  <a:solidFill>
                    <a:srgbClr val="FFFF00"/>
                  </a:solidFill>
                </a:ln>
                <a:solidFill>
                  <a:srgbClr val="FFFF00"/>
                </a:solidFill>
                <a:latin typeface="Century Gothic"/>
                <a:cs typeface="Century Gothic"/>
              </a:rPr>
              <a:t>Annus Mirabilis </a:t>
            </a:r>
            <a:r>
              <a:rPr lang="pt-PT" dirty="0" smtClean="0">
                <a:ln>
                  <a:solidFill>
                    <a:srgbClr val="FFFF00"/>
                  </a:solidFill>
                </a:ln>
                <a:solidFill>
                  <a:srgbClr val="FFFF00"/>
                </a:solidFill>
                <a:latin typeface="Century Gothic"/>
                <a:cs typeface="Century Gothic"/>
              </a:rPr>
              <a:t>– Relatividade restrita</a:t>
            </a:r>
            <a:endParaRPr lang="en-US" dirty="0">
              <a:ln>
                <a:solidFill>
                  <a:srgbClr val="FFFF00"/>
                </a:solidFill>
              </a:ln>
              <a:solidFill>
                <a:srgbClr val="FFFF00"/>
              </a:solidFill>
            </a:endParaRPr>
          </a:p>
        </p:txBody>
      </p:sp>
      <p:cxnSp>
        <p:nvCxnSpPr>
          <p:cNvPr id="17" name="Straight Connector 16"/>
          <p:cNvCxnSpPr/>
          <p:nvPr/>
        </p:nvCxnSpPr>
        <p:spPr>
          <a:xfrm>
            <a:off x="383480" y="621351"/>
            <a:ext cx="1503292" cy="0"/>
          </a:xfrm>
          <a:prstGeom prst="line">
            <a:avLst/>
          </a:prstGeom>
          <a:ln>
            <a:solidFill>
              <a:schemeClr val="bg1"/>
            </a:solidFill>
          </a:ln>
        </p:spPr>
        <p:style>
          <a:lnRef idx="2">
            <a:schemeClr val="accent1"/>
          </a:lnRef>
          <a:fillRef idx="0">
            <a:schemeClr val="accent1"/>
          </a:fillRef>
          <a:effectRef idx="1">
            <a:schemeClr val="accent1"/>
          </a:effectRef>
          <a:fontRef idx="minor">
            <a:schemeClr val="tx1"/>
          </a:fontRef>
        </p:style>
      </p:cxnSp>
      <p:sp>
        <p:nvSpPr>
          <p:cNvPr id="18" name="Oval 17"/>
          <p:cNvSpPr/>
          <p:nvPr/>
        </p:nvSpPr>
        <p:spPr>
          <a:xfrm>
            <a:off x="213300" y="517670"/>
            <a:ext cx="207362" cy="207362"/>
          </a:xfrm>
          <a:prstGeom prst="ellipse">
            <a:avLst/>
          </a:prstGeom>
          <a:solidFill>
            <a:schemeClr val="bg1"/>
          </a:solidFill>
          <a:ln>
            <a:solidFill>
              <a:srgbClr val="FFFFFF"/>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prstClr val="white"/>
              </a:solidFill>
            </a:endParaRPr>
          </a:p>
        </p:txBody>
      </p:sp>
      <p:sp>
        <p:nvSpPr>
          <p:cNvPr id="21" name="TextBox 20"/>
          <p:cNvSpPr txBox="1"/>
          <p:nvPr/>
        </p:nvSpPr>
        <p:spPr>
          <a:xfrm>
            <a:off x="1966493" y="229686"/>
            <a:ext cx="1326004" cy="769441"/>
          </a:xfrm>
          <a:prstGeom prst="rect">
            <a:avLst/>
          </a:prstGeom>
          <a:noFill/>
        </p:spPr>
        <p:txBody>
          <a:bodyPr wrap="none" rtlCol="0">
            <a:spAutoFit/>
          </a:bodyPr>
          <a:lstStyle/>
          <a:p>
            <a:r>
              <a:rPr lang="pt-PT" sz="4400" dirty="0" smtClean="0">
                <a:solidFill>
                  <a:prstClr val="white"/>
                </a:solidFill>
              </a:rPr>
              <a:t>1905</a:t>
            </a:r>
            <a:endParaRPr lang="en-US" sz="4400" dirty="0">
              <a:solidFill>
                <a:prstClr val="white"/>
              </a:solidFill>
            </a:endParaRPr>
          </a:p>
        </p:txBody>
      </p:sp>
      <p:sp>
        <p:nvSpPr>
          <p:cNvPr id="22" name="Rectangle 21"/>
          <p:cNvSpPr/>
          <p:nvPr/>
        </p:nvSpPr>
        <p:spPr>
          <a:xfrm>
            <a:off x="0" y="1530235"/>
            <a:ext cx="2650882" cy="257468"/>
          </a:xfrm>
          <a:prstGeom prst="rect">
            <a:avLst/>
          </a:prstGeom>
          <a:solidFill>
            <a:schemeClr val="tx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prstClr val="white"/>
              </a:solidFill>
            </a:endParaRPr>
          </a:p>
        </p:txBody>
      </p:sp>
      <p:sp>
        <p:nvSpPr>
          <p:cNvPr id="23" name="Rectangle 22"/>
          <p:cNvSpPr/>
          <p:nvPr/>
        </p:nvSpPr>
        <p:spPr>
          <a:xfrm>
            <a:off x="1896688" y="2123983"/>
            <a:ext cx="919100" cy="635039"/>
          </a:xfrm>
          <a:prstGeom prst="rect">
            <a:avLst/>
          </a:prstGeom>
          <a:solidFill>
            <a:schemeClr val="tx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prstClr val="white"/>
              </a:solidFill>
            </a:endParaRPr>
          </a:p>
        </p:txBody>
      </p:sp>
      <p:pic>
        <p:nvPicPr>
          <p:cNvPr id="25" name="Picture 24" descr="Screen Shot 2012-09-18 at 6.39.26 PM.png"/>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56037" y="1045920"/>
            <a:ext cx="3994810" cy="1928939"/>
          </a:xfrm>
          <a:prstGeom prst="rect">
            <a:avLst/>
          </a:prstGeom>
          <a:ln>
            <a:noFill/>
          </a:ln>
          <a:effectLst>
            <a:softEdge rad="63500"/>
          </a:effectLst>
        </p:spPr>
      </p:pic>
      <p:sp>
        <p:nvSpPr>
          <p:cNvPr id="26" name="TextBox 25"/>
          <p:cNvSpPr txBox="1"/>
          <p:nvPr/>
        </p:nvSpPr>
        <p:spPr>
          <a:xfrm>
            <a:off x="5164938" y="782655"/>
            <a:ext cx="3741255" cy="3539430"/>
          </a:xfrm>
          <a:prstGeom prst="rect">
            <a:avLst/>
          </a:prstGeom>
          <a:noFill/>
        </p:spPr>
        <p:txBody>
          <a:bodyPr wrap="square" rtlCol="0">
            <a:spAutoFit/>
          </a:bodyPr>
          <a:lstStyle/>
          <a:p>
            <a:pPr algn="just"/>
            <a:r>
              <a:rPr lang="en-US" sz="1400" dirty="0" smtClean="0">
                <a:solidFill>
                  <a:prstClr val="white">
                    <a:lumMod val="95000"/>
                  </a:prstClr>
                </a:solidFill>
                <a:latin typeface="Century Gothic" panose="020B0502020202020204" pitchFamily="34" charset="0"/>
              </a:rPr>
              <a:t>Letter from Albert Einstein to Lincoln Barnett, 19 June 1948. </a:t>
            </a:r>
          </a:p>
          <a:p>
            <a:pPr algn="just"/>
            <a:endParaRPr lang="en-US" sz="1400" dirty="0">
              <a:solidFill>
                <a:prstClr val="white">
                  <a:lumMod val="95000"/>
                </a:prstClr>
              </a:solidFill>
              <a:latin typeface="Century Gothic" panose="020B0502020202020204" pitchFamily="34" charset="0"/>
            </a:endParaRPr>
          </a:p>
          <a:p>
            <a:pPr algn="just"/>
            <a:r>
              <a:rPr lang="en-US" sz="1400" dirty="0" smtClean="0">
                <a:solidFill>
                  <a:srgbClr val="FFFF00"/>
                </a:solidFill>
                <a:latin typeface="Century Gothic" panose="020B0502020202020204" pitchFamily="34" charset="0"/>
              </a:rPr>
              <a:t>“It is not good to introduce the concept of mass </a:t>
            </a:r>
          </a:p>
          <a:p>
            <a:pPr algn="just"/>
            <a:endParaRPr lang="en-US" sz="1400" dirty="0" smtClean="0">
              <a:solidFill>
                <a:srgbClr val="FFFF00"/>
              </a:solidFill>
              <a:latin typeface="Century Gothic" panose="020B0502020202020204" pitchFamily="34" charset="0"/>
            </a:endParaRPr>
          </a:p>
          <a:p>
            <a:pPr algn="ctr"/>
            <a:endParaRPr lang="en-US" sz="1400" dirty="0" smtClean="0">
              <a:solidFill>
                <a:srgbClr val="FFFF00"/>
              </a:solidFill>
              <a:latin typeface="Century Gothic" panose="020B0502020202020204" pitchFamily="34" charset="0"/>
            </a:endParaRPr>
          </a:p>
          <a:p>
            <a:pPr algn="ctr"/>
            <a:endParaRPr lang="en-US" sz="1400" dirty="0">
              <a:solidFill>
                <a:srgbClr val="FFFF00"/>
              </a:solidFill>
              <a:latin typeface="Century Gothic" panose="020B0502020202020204" pitchFamily="34" charset="0"/>
            </a:endParaRPr>
          </a:p>
          <a:p>
            <a:pPr algn="ctr"/>
            <a:endParaRPr lang="en-US" sz="1400" dirty="0">
              <a:solidFill>
                <a:srgbClr val="FFFF00"/>
              </a:solidFill>
              <a:latin typeface="Century Gothic" panose="020B0502020202020204" pitchFamily="34" charset="0"/>
            </a:endParaRPr>
          </a:p>
          <a:p>
            <a:pPr algn="just"/>
            <a:r>
              <a:rPr lang="en-US" sz="1400" dirty="0" smtClean="0">
                <a:solidFill>
                  <a:srgbClr val="FFFF00"/>
                </a:solidFill>
                <a:latin typeface="Century Gothic" panose="020B0502020202020204" pitchFamily="34" charset="0"/>
              </a:rPr>
              <a:t>of a moving body for which no clear definition can be given. It is better to introduce no other mass concept than the ‘rest mass’ m. Instead of introducing M, it is better to mention the expression for the momentum and energy of a body in motion”.</a:t>
            </a:r>
            <a:endParaRPr lang="en-US" sz="1400" dirty="0">
              <a:solidFill>
                <a:srgbClr val="FFFF00"/>
              </a:solidFill>
              <a:latin typeface="Century Gothic" panose="020B0502020202020204" pitchFamily="34" charset="0"/>
            </a:endParaRPr>
          </a:p>
        </p:txBody>
      </p:sp>
      <p:sp>
        <p:nvSpPr>
          <p:cNvPr id="27" name="Rectangle 26"/>
          <p:cNvSpPr/>
          <p:nvPr/>
        </p:nvSpPr>
        <p:spPr>
          <a:xfrm>
            <a:off x="418528" y="3955006"/>
            <a:ext cx="4752849" cy="707886"/>
          </a:xfrm>
          <a:prstGeom prst="rect">
            <a:avLst/>
          </a:prstGeom>
          <a:noFill/>
        </p:spPr>
        <p:txBody>
          <a:bodyPr wrap="none" lIns="91440" tIns="45720" rIns="91440" bIns="45720">
            <a:spAutoFit/>
          </a:bodyPr>
          <a:lstStyle/>
          <a:p>
            <a:r>
              <a:rPr lang="pt-PT" sz="2000" dirty="0" smtClean="0">
                <a:ln w="12700">
                  <a:noFill/>
                  <a:prstDash val="solid"/>
                </a:ln>
                <a:solidFill>
                  <a:srgbClr val="EEECE1">
                    <a:tint val="85000"/>
                    <a:satMod val="155000"/>
                  </a:srgbClr>
                </a:solidFill>
                <a:effectLst>
                  <a:outerShdw blurRad="41275" dist="20320" dir="1800000" algn="tl" rotWithShape="0">
                    <a:srgbClr val="000000">
                      <a:alpha val="40000"/>
                    </a:srgbClr>
                  </a:outerShdw>
                </a:effectLst>
              </a:rPr>
              <a:t>THE </a:t>
            </a:r>
            <a:r>
              <a:rPr lang="pt-PT" sz="2000" dirty="0" err="1" smtClean="0">
                <a:ln w="12700">
                  <a:noFill/>
                  <a:prstDash val="solid"/>
                </a:ln>
                <a:solidFill>
                  <a:srgbClr val="EEECE1">
                    <a:tint val="85000"/>
                    <a:satMod val="155000"/>
                  </a:srgbClr>
                </a:solidFill>
                <a:effectLst>
                  <a:outerShdw blurRad="41275" dist="20320" dir="1800000" algn="tl" rotWithShape="0">
                    <a:srgbClr val="000000">
                      <a:alpha val="40000"/>
                    </a:srgbClr>
                  </a:outerShdw>
                </a:effectLst>
              </a:rPr>
              <a:t>mass</a:t>
            </a:r>
            <a:r>
              <a:rPr lang="pt-PT" sz="2000" dirty="0" smtClean="0">
                <a:ln w="12700">
                  <a:noFill/>
                  <a:prstDash val="solid"/>
                </a:ln>
                <a:solidFill>
                  <a:srgbClr val="EEECE1">
                    <a:tint val="85000"/>
                    <a:satMod val="155000"/>
                  </a:srgbClr>
                </a:solidFill>
                <a:effectLst>
                  <a:outerShdw blurRad="41275" dist="20320" dir="1800000" algn="tl" rotWithShape="0">
                    <a:srgbClr val="000000">
                      <a:alpha val="40000"/>
                    </a:srgbClr>
                  </a:outerShdw>
                </a:effectLst>
              </a:rPr>
              <a:t> </a:t>
            </a:r>
            <a:r>
              <a:rPr lang="pt-PT" sz="2000" i="1" dirty="0">
                <a:ln w="12700">
                  <a:noFill/>
                  <a:prstDash val="solid"/>
                </a:ln>
                <a:solidFill>
                  <a:srgbClr val="FFFF00"/>
                </a:solidFill>
                <a:effectLst>
                  <a:outerShdw blurRad="41275" dist="20320" dir="1800000" algn="tl" rotWithShape="0">
                    <a:srgbClr val="000000">
                      <a:alpha val="40000"/>
                    </a:srgbClr>
                  </a:outerShdw>
                </a:effectLst>
              </a:rPr>
              <a:t> </a:t>
            </a:r>
            <a:r>
              <a:rPr lang="pt-PT" sz="2000" i="1" dirty="0" smtClean="0">
                <a:ln w="12700">
                  <a:noFill/>
                  <a:prstDash val="solid"/>
                </a:ln>
                <a:solidFill>
                  <a:srgbClr val="FFFF00"/>
                </a:solidFill>
                <a:effectLst>
                  <a:outerShdw blurRad="41275" dist="20320" dir="1800000" algn="tl" rotWithShape="0">
                    <a:srgbClr val="000000">
                      <a:alpha val="40000"/>
                    </a:srgbClr>
                  </a:outerShdw>
                </a:effectLst>
              </a:rPr>
              <a:t>  </a:t>
            </a:r>
            <a:r>
              <a:rPr lang="pt-PT" sz="2000" dirty="0" smtClean="0">
                <a:ln w="12700">
                  <a:noFill/>
                  <a:prstDash val="solid"/>
                </a:ln>
                <a:solidFill>
                  <a:srgbClr val="EEECE1">
                    <a:tint val="85000"/>
                    <a:satMod val="155000"/>
                  </a:srgbClr>
                </a:solidFill>
                <a:effectLst>
                  <a:outerShdw blurRad="41275" dist="20320" dir="1800000" algn="tl" rotWithShape="0">
                    <a:srgbClr val="000000">
                      <a:alpha val="40000"/>
                    </a:srgbClr>
                  </a:outerShdw>
                </a:effectLst>
              </a:rPr>
              <a:t>    </a:t>
            </a:r>
            <a:r>
              <a:rPr lang="pt-PT" sz="2000" dirty="0" err="1" smtClean="0">
                <a:ln w="12700">
                  <a:noFill/>
                  <a:prstDash val="solid"/>
                </a:ln>
                <a:solidFill>
                  <a:srgbClr val="EEECE1">
                    <a:tint val="85000"/>
                    <a:satMod val="155000"/>
                  </a:srgbClr>
                </a:solidFill>
                <a:effectLst>
                  <a:outerShdw blurRad="41275" dist="20320" dir="1800000" algn="tl" rotWithShape="0">
                    <a:srgbClr val="000000">
                      <a:alpha val="40000"/>
                    </a:srgbClr>
                  </a:outerShdw>
                </a:effectLst>
              </a:rPr>
              <a:t>is</a:t>
            </a:r>
            <a:r>
              <a:rPr lang="pt-PT" sz="2000" dirty="0" smtClean="0">
                <a:ln w="12700">
                  <a:noFill/>
                  <a:prstDash val="solid"/>
                </a:ln>
                <a:solidFill>
                  <a:srgbClr val="EEECE1">
                    <a:tint val="85000"/>
                    <a:satMod val="155000"/>
                  </a:srgbClr>
                </a:solidFill>
                <a:effectLst>
                  <a:outerShdw blurRad="41275" dist="20320" dir="1800000" algn="tl" rotWithShape="0">
                    <a:srgbClr val="000000">
                      <a:alpha val="40000"/>
                    </a:srgbClr>
                  </a:outerShdw>
                </a:effectLst>
              </a:rPr>
              <a:t> a </a:t>
            </a:r>
            <a:r>
              <a:rPr lang="pt-PT" sz="2000" dirty="0" err="1" smtClean="0">
                <a:ln w="12700">
                  <a:noFill/>
                  <a:prstDash val="solid"/>
                </a:ln>
                <a:solidFill>
                  <a:srgbClr val="EEECE1">
                    <a:tint val="85000"/>
                    <a:satMod val="155000"/>
                  </a:srgbClr>
                </a:solidFill>
                <a:effectLst>
                  <a:outerShdw blurRad="41275" dist="20320" dir="1800000" algn="tl" rotWithShape="0">
                    <a:srgbClr val="000000">
                      <a:alpha val="40000"/>
                    </a:srgbClr>
                  </a:outerShdw>
                </a:effectLst>
              </a:rPr>
              <a:t>lorentz</a:t>
            </a:r>
            <a:r>
              <a:rPr lang="pt-PT" sz="2000" dirty="0" smtClean="0">
                <a:ln w="12700">
                  <a:noFill/>
                  <a:prstDash val="solid"/>
                </a:ln>
                <a:solidFill>
                  <a:srgbClr val="EEECE1">
                    <a:tint val="85000"/>
                    <a:satMod val="155000"/>
                  </a:srgbClr>
                </a:solidFill>
                <a:effectLst>
                  <a:outerShdw blurRad="41275" dist="20320" dir="1800000" algn="tl" rotWithShape="0">
                    <a:srgbClr val="000000">
                      <a:alpha val="40000"/>
                    </a:srgbClr>
                  </a:outerShdw>
                </a:effectLst>
              </a:rPr>
              <a:t> </a:t>
            </a:r>
            <a:r>
              <a:rPr lang="pt-PT" sz="2000" dirty="0" err="1" smtClean="0">
                <a:ln w="12700">
                  <a:noFill/>
                  <a:prstDash val="solid"/>
                </a:ln>
                <a:solidFill>
                  <a:srgbClr val="EEECE1">
                    <a:tint val="85000"/>
                    <a:satMod val="155000"/>
                  </a:srgbClr>
                </a:solidFill>
                <a:effectLst>
                  <a:outerShdw blurRad="41275" dist="20320" dir="1800000" algn="tl" rotWithShape="0">
                    <a:srgbClr val="000000">
                      <a:alpha val="40000"/>
                    </a:srgbClr>
                  </a:outerShdw>
                </a:effectLst>
              </a:rPr>
              <a:t>invariant</a:t>
            </a:r>
            <a:r>
              <a:rPr lang="pt-PT" sz="2000" dirty="0" smtClean="0">
                <a:ln w="12700">
                  <a:noFill/>
                  <a:prstDash val="solid"/>
                </a:ln>
                <a:solidFill>
                  <a:srgbClr val="EEECE1">
                    <a:tint val="85000"/>
                    <a:satMod val="155000"/>
                  </a:srgbClr>
                </a:solidFill>
                <a:effectLst>
                  <a:outerShdw blurRad="41275" dist="20320" dir="1800000" algn="tl" rotWithShape="0">
                    <a:srgbClr val="000000">
                      <a:alpha val="40000"/>
                    </a:srgbClr>
                  </a:outerShdw>
                </a:effectLst>
              </a:rPr>
              <a:t> </a:t>
            </a:r>
            <a:r>
              <a:rPr lang="pt-PT" sz="2000" dirty="0" err="1" smtClean="0">
                <a:ln w="12700">
                  <a:noFill/>
                  <a:prstDash val="solid"/>
                </a:ln>
                <a:solidFill>
                  <a:srgbClr val="EEECE1">
                    <a:tint val="85000"/>
                    <a:satMod val="155000"/>
                  </a:srgbClr>
                </a:solidFill>
                <a:effectLst>
                  <a:outerShdw blurRad="41275" dist="20320" dir="1800000" algn="tl" rotWithShape="0">
                    <a:srgbClr val="000000">
                      <a:alpha val="40000"/>
                    </a:srgbClr>
                  </a:outerShdw>
                </a:effectLst>
              </a:rPr>
              <a:t>quantity</a:t>
            </a:r>
            <a:r>
              <a:rPr lang="pt-PT" sz="2000" dirty="0" smtClean="0">
                <a:ln w="12700">
                  <a:noFill/>
                  <a:prstDash val="solid"/>
                </a:ln>
                <a:solidFill>
                  <a:srgbClr val="EEECE1">
                    <a:tint val="85000"/>
                    <a:satMod val="155000"/>
                  </a:srgbClr>
                </a:solidFill>
                <a:effectLst>
                  <a:outerShdw blurRad="41275" dist="20320" dir="1800000" algn="tl" rotWithShape="0">
                    <a:srgbClr val="000000">
                      <a:alpha val="40000"/>
                    </a:srgbClr>
                  </a:outerShdw>
                </a:effectLst>
              </a:rPr>
              <a:t>. </a:t>
            </a:r>
          </a:p>
          <a:p>
            <a:pPr algn="ctr"/>
            <a:r>
              <a:rPr lang="pt-PT" sz="2000" dirty="0" smtClean="0">
                <a:ln w="12700">
                  <a:noFill/>
                  <a:prstDash val="solid"/>
                </a:ln>
                <a:solidFill>
                  <a:srgbClr val="EEECE1">
                    <a:tint val="85000"/>
                    <a:satMod val="155000"/>
                  </a:srgbClr>
                </a:solidFill>
                <a:effectLst>
                  <a:outerShdw blurRad="41275" dist="20320" dir="1800000" algn="tl" rotWithShape="0">
                    <a:srgbClr val="000000">
                      <a:alpha val="40000"/>
                    </a:srgbClr>
                  </a:outerShdw>
                </a:effectLst>
              </a:rPr>
              <a:t>     No </a:t>
            </a:r>
            <a:r>
              <a:rPr lang="pt-PT" sz="2000" dirty="0" err="1" smtClean="0">
                <a:ln w="12700">
                  <a:noFill/>
                  <a:prstDash val="solid"/>
                </a:ln>
                <a:solidFill>
                  <a:srgbClr val="EEECE1">
                    <a:tint val="85000"/>
                    <a:satMod val="155000"/>
                  </a:srgbClr>
                </a:solidFill>
                <a:effectLst>
                  <a:outerShdw blurRad="41275" dist="20320" dir="1800000" algn="tl" rotWithShape="0">
                    <a:srgbClr val="000000">
                      <a:alpha val="40000"/>
                    </a:srgbClr>
                  </a:outerShdw>
                </a:effectLst>
              </a:rPr>
              <a:t>need</a:t>
            </a:r>
            <a:r>
              <a:rPr lang="pt-PT" sz="2000" dirty="0" smtClean="0">
                <a:ln w="12700">
                  <a:noFill/>
                  <a:prstDash val="solid"/>
                </a:ln>
                <a:solidFill>
                  <a:srgbClr val="EEECE1">
                    <a:tint val="85000"/>
                    <a:satMod val="155000"/>
                  </a:srgbClr>
                </a:solidFill>
                <a:effectLst>
                  <a:outerShdw blurRad="41275" dist="20320" dir="1800000" algn="tl" rotWithShape="0">
                    <a:srgbClr val="000000">
                      <a:alpha val="40000"/>
                    </a:srgbClr>
                  </a:outerShdw>
                </a:effectLst>
              </a:rPr>
              <a:t> for </a:t>
            </a:r>
            <a:r>
              <a:rPr lang="pt-PT" sz="2000" dirty="0" err="1" smtClean="0">
                <a:ln w="12700">
                  <a:noFill/>
                  <a:prstDash val="solid"/>
                </a:ln>
                <a:solidFill>
                  <a:srgbClr val="EEECE1">
                    <a:tint val="85000"/>
                    <a:satMod val="155000"/>
                  </a:srgbClr>
                </a:solidFill>
                <a:effectLst>
                  <a:outerShdw blurRad="41275" dist="20320" dir="1800000" algn="tl" rotWithShape="0">
                    <a:srgbClr val="000000">
                      <a:alpha val="40000"/>
                    </a:srgbClr>
                  </a:outerShdw>
                </a:effectLst>
              </a:rPr>
              <a:t>other</a:t>
            </a:r>
            <a:r>
              <a:rPr lang="pt-PT" sz="2000" dirty="0" smtClean="0">
                <a:ln w="12700">
                  <a:noFill/>
                  <a:prstDash val="solid"/>
                </a:ln>
                <a:solidFill>
                  <a:srgbClr val="EEECE1">
                    <a:tint val="85000"/>
                    <a:satMod val="155000"/>
                  </a:srgbClr>
                </a:solidFill>
                <a:effectLst>
                  <a:outerShdw blurRad="41275" dist="20320" dir="1800000" algn="tl" rotWithShape="0">
                    <a:srgbClr val="000000">
                      <a:alpha val="40000"/>
                    </a:srgbClr>
                  </a:outerShdw>
                </a:effectLst>
              </a:rPr>
              <a:t> </a:t>
            </a:r>
            <a:r>
              <a:rPr lang="pt-PT" sz="2000" dirty="0" err="1" smtClean="0">
                <a:ln w="12700">
                  <a:noFill/>
                  <a:prstDash val="solid"/>
                </a:ln>
                <a:solidFill>
                  <a:srgbClr val="EEECE1">
                    <a:tint val="85000"/>
                    <a:satMod val="155000"/>
                  </a:srgbClr>
                </a:solidFill>
                <a:effectLst>
                  <a:outerShdw blurRad="41275" dist="20320" dir="1800000" algn="tl" rotWithShape="0">
                    <a:srgbClr val="000000">
                      <a:alpha val="40000"/>
                    </a:srgbClr>
                  </a:outerShdw>
                </a:effectLst>
              </a:rPr>
              <a:t>mass</a:t>
            </a:r>
            <a:r>
              <a:rPr lang="pt-PT" sz="2000" dirty="0" smtClean="0">
                <a:ln w="12700">
                  <a:noFill/>
                  <a:prstDash val="solid"/>
                </a:ln>
                <a:solidFill>
                  <a:srgbClr val="EEECE1">
                    <a:tint val="85000"/>
                    <a:satMod val="155000"/>
                  </a:srgbClr>
                </a:solidFill>
                <a:effectLst>
                  <a:outerShdw blurRad="41275" dist="20320" dir="1800000" algn="tl" rotWithShape="0">
                    <a:srgbClr val="000000">
                      <a:alpha val="40000"/>
                    </a:srgbClr>
                  </a:outerShdw>
                </a:effectLst>
              </a:rPr>
              <a:t> </a:t>
            </a:r>
            <a:r>
              <a:rPr lang="pt-PT" sz="2000" dirty="0" err="1" smtClean="0">
                <a:ln w="12700">
                  <a:noFill/>
                  <a:prstDash val="solid"/>
                </a:ln>
                <a:solidFill>
                  <a:srgbClr val="EEECE1">
                    <a:tint val="85000"/>
                    <a:satMod val="155000"/>
                  </a:srgbClr>
                </a:solidFill>
                <a:effectLst>
                  <a:outerShdw blurRad="41275" dist="20320" dir="1800000" algn="tl" rotWithShape="0">
                    <a:srgbClr val="000000">
                      <a:alpha val="40000"/>
                    </a:srgbClr>
                  </a:outerShdw>
                </a:effectLst>
              </a:rPr>
              <a:t>definitions</a:t>
            </a:r>
            <a:r>
              <a:rPr lang="pt-PT" sz="2000" dirty="0" smtClean="0">
                <a:ln w="12700">
                  <a:noFill/>
                  <a:prstDash val="solid"/>
                </a:ln>
                <a:solidFill>
                  <a:srgbClr val="EEECE1">
                    <a:tint val="85000"/>
                    <a:satMod val="155000"/>
                  </a:srgbClr>
                </a:solidFill>
                <a:effectLst>
                  <a:outerShdw blurRad="41275" dist="20320" dir="1800000" algn="tl" rotWithShape="0">
                    <a:srgbClr val="000000">
                      <a:alpha val="40000"/>
                    </a:srgbClr>
                  </a:outerShdw>
                </a:effectLst>
              </a:rPr>
              <a:t>.</a:t>
            </a:r>
            <a:endParaRPr lang="pt-PT" sz="2000" dirty="0">
              <a:ln w="12700">
                <a:noFill/>
                <a:prstDash val="solid"/>
              </a:ln>
              <a:solidFill>
                <a:srgbClr val="EEECE1">
                  <a:tint val="85000"/>
                  <a:satMod val="155000"/>
                </a:srgbClr>
              </a:solidFill>
              <a:effectLst>
                <a:outerShdw blurRad="41275" dist="20320" dir="1800000" algn="tl" rotWithShape="0">
                  <a:srgbClr val="000000">
                    <a:alpha val="40000"/>
                  </a:srgbClr>
                </a:outerShdw>
              </a:effectLst>
            </a:endParaRPr>
          </a:p>
        </p:txBody>
      </p:sp>
      <p:pic>
        <p:nvPicPr>
          <p:cNvPr id="28" name="Picture 27" descr="Screen Shot 2012-10-03 at 6.07.28 PM.png"/>
          <p:cNvPicPr>
            <a:picLocks noChangeAspect="1"/>
          </p:cNvPicPr>
          <p:nvPr/>
        </p:nvPicPr>
        <p:blipFill>
          <a:blip r:embed="rId5">
            <a:duotone>
              <a:prstClr val="black"/>
              <a:srgbClr val="D9C3A5">
                <a:tint val="50000"/>
                <a:satMod val="180000"/>
              </a:srgbClr>
            </a:duotone>
            <a:extLst>
              <a:ext uri="{28A0092B-C50C-407E-A947-70E740481C1C}">
                <a14:useLocalDpi xmlns:a14="http://schemas.microsoft.com/office/drawing/2010/main" val="0"/>
              </a:ext>
            </a:extLst>
          </a:blip>
          <a:stretch>
            <a:fillRect/>
          </a:stretch>
        </p:blipFill>
        <p:spPr>
          <a:xfrm>
            <a:off x="5220326" y="4336732"/>
            <a:ext cx="3707750" cy="2083249"/>
          </a:xfrm>
          <a:prstGeom prst="rect">
            <a:avLst/>
          </a:prstGeom>
          <a:ln>
            <a:noFill/>
          </a:ln>
          <a:effectLst>
            <a:softEdge rad="50800"/>
          </a:effectLst>
        </p:spPr>
      </p:pic>
      <p:pic>
        <p:nvPicPr>
          <p:cNvPr id="29" name="Picture 28" descr="Screen Shot 2012-10-03 at 6.09.14 PM.png"/>
          <p:cNvPicPr>
            <a:picLocks noChangeAspect="1"/>
          </p:cNvPicPr>
          <p:nvPr/>
        </p:nvPicPr>
        <p:blipFill>
          <a:blip r:embed="rId6" cstate="print">
            <a:duotone>
              <a:prstClr val="black"/>
              <a:srgbClr val="D9C3A5">
                <a:tint val="50000"/>
                <a:satMod val="180000"/>
              </a:srgbClr>
            </a:duotone>
            <a:extLst>
              <a:ext uri="{BEBA8EAE-BF5A-486C-A8C5-ECC9F3942E4B}">
                <a14:imgProps xmlns:a14="http://schemas.microsoft.com/office/drawing/2010/main">
                  <a14:imgLayer r:embed="rId7">
                    <a14:imgEffect>
                      <a14:saturation sat="400000"/>
                    </a14:imgEffect>
                  </a14:imgLayer>
                </a14:imgProps>
              </a:ext>
              <a:ext uri="{28A0092B-C50C-407E-A947-70E740481C1C}">
                <a14:useLocalDpi xmlns:a14="http://schemas.microsoft.com/office/drawing/2010/main" val="0"/>
              </a:ext>
            </a:extLst>
          </a:blip>
          <a:stretch>
            <a:fillRect/>
          </a:stretch>
        </p:blipFill>
        <p:spPr>
          <a:xfrm>
            <a:off x="407283" y="4664624"/>
            <a:ext cx="4692318" cy="1714732"/>
          </a:xfrm>
          <a:prstGeom prst="rect">
            <a:avLst/>
          </a:prstGeom>
          <a:ln>
            <a:noFill/>
          </a:ln>
          <a:effectLst>
            <a:softEdge rad="50800"/>
          </a:effectLst>
        </p:spPr>
      </p:pic>
      <p:sp>
        <p:nvSpPr>
          <p:cNvPr id="30" name="TextBox 29"/>
          <p:cNvSpPr txBox="1"/>
          <p:nvPr/>
        </p:nvSpPr>
        <p:spPr>
          <a:xfrm>
            <a:off x="1061143" y="2985355"/>
            <a:ext cx="184666" cy="369332"/>
          </a:xfrm>
          <a:prstGeom prst="rect">
            <a:avLst/>
          </a:prstGeom>
          <a:noFill/>
        </p:spPr>
        <p:txBody>
          <a:bodyPr wrap="none" rtlCol="0">
            <a:spAutoFit/>
          </a:bodyPr>
          <a:lstStyle/>
          <a:p>
            <a:endParaRPr lang="en-US" dirty="0">
              <a:solidFill>
                <a:prstClr val="black"/>
              </a:solidFill>
            </a:endParaRPr>
          </a:p>
        </p:txBody>
      </p:sp>
      <p:pic>
        <p:nvPicPr>
          <p:cNvPr id="31" name="Picture 30" descr="Screen Shot 2012-10-08 at 6.29.12 PM.png"/>
          <p:cNvPicPr>
            <a:picLocks noChangeAspect="1"/>
          </p:cNvPicPr>
          <p:nvPr/>
        </p:nvPicPr>
        <p:blipFill>
          <a:blip r:embed="rId8" cstate="print">
            <a:clrChange>
              <a:clrFrom>
                <a:srgbClr val="000000"/>
              </a:clrFrom>
              <a:clrTo>
                <a:srgbClr val="000000">
                  <a:alpha val="0"/>
                </a:srgbClr>
              </a:clrTo>
            </a:clrChange>
            <a:extLst>
              <a:ext uri="{28A0092B-C50C-407E-A947-70E740481C1C}">
                <a14:useLocalDpi xmlns:a14="http://schemas.microsoft.com/office/drawing/2010/main" val="0"/>
              </a:ext>
            </a:extLst>
          </a:blip>
          <a:stretch>
            <a:fillRect/>
          </a:stretch>
        </p:blipFill>
        <p:spPr>
          <a:xfrm>
            <a:off x="1532788" y="3994310"/>
            <a:ext cx="303496" cy="327775"/>
          </a:xfrm>
          <a:prstGeom prst="rect">
            <a:avLst/>
          </a:prstGeom>
        </p:spPr>
      </p:pic>
      <p:pic>
        <p:nvPicPr>
          <p:cNvPr id="32" name="Picture 31"/>
          <p:cNvPicPr>
            <a:picLocks noChangeAspect="1"/>
          </p:cNvPicPr>
          <p:nvPr/>
        </p:nvPicPr>
        <p:blipFill>
          <a:blip r:embed="rId9">
            <a:clrChange>
              <a:clrFrom>
                <a:srgbClr val="000000"/>
              </a:clrFrom>
              <a:clrTo>
                <a:srgbClr val="000000">
                  <a:alpha val="0"/>
                </a:srgbClr>
              </a:clrTo>
            </a:clrChange>
          </a:blip>
          <a:stretch>
            <a:fillRect/>
          </a:stretch>
        </p:blipFill>
        <p:spPr>
          <a:xfrm>
            <a:off x="706218" y="3105910"/>
            <a:ext cx="4007969" cy="847364"/>
          </a:xfrm>
          <a:prstGeom prst="rect">
            <a:avLst/>
          </a:prstGeom>
        </p:spPr>
      </p:pic>
      <p:pic>
        <p:nvPicPr>
          <p:cNvPr id="34" name="Picture 33"/>
          <p:cNvPicPr>
            <a:picLocks noChangeAspect="1"/>
          </p:cNvPicPr>
          <p:nvPr/>
        </p:nvPicPr>
        <p:blipFill>
          <a:blip r:embed="rId10">
            <a:clrChange>
              <a:clrFrom>
                <a:srgbClr val="040707"/>
              </a:clrFrom>
              <a:clrTo>
                <a:srgbClr val="040707">
                  <a:alpha val="0"/>
                </a:srgbClr>
              </a:clrTo>
            </a:clrChange>
            <a:duotone>
              <a:prstClr val="black"/>
              <a:srgbClr val="FFF824">
                <a:tint val="45000"/>
                <a:satMod val="400000"/>
              </a:srgbClr>
            </a:duotone>
          </a:blip>
          <a:stretch>
            <a:fillRect/>
          </a:stretch>
        </p:blipFill>
        <p:spPr>
          <a:xfrm>
            <a:off x="6099705" y="1769606"/>
            <a:ext cx="1845256" cy="950956"/>
          </a:xfrm>
          <a:prstGeom prst="rect">
            <a:avLst/>
          </a:prstGeom>
        </p:spPr>
      </p:pic>
      <p:sp>
        <p:nvSpPr>
          <p:cNvPr id="24" name="TextBox 23"/>
          <p:cNvSpPr txBox="1"/>
          <p:nvPr/>
        </p:nvSpPr>
        <p:spPr>
          <a:xfrm>
            <a:off x="-5729" y="670477"/>
            <a:ext cx="755335" cy="430887"/>
          </a:xfrm>
          <a:prstGeom prst="rect">
            <a:avLst/>
          </a:prstGeom>
          <a:noFill/>
        </p:spPr>
        <p:txBody>
          <a:bodyPr wrap="none" rtlCol="0">
            <a:spAutoFit/>
          </a:bodyPr>
          <a:lstStyle/>
          <a:p>
            <a:r>
              <a:rPr lang="pt-PT" sz="2200" dirty="0" smtClean="0">
                <a:solidFill>
                  <a:prstClr val="white"/>
                </a:solidFill>
              </a:rPr>
              <a:t>1904</a:t>
            </a:r>
            <a:endParaRPr lang="en-US" sz="2200" dirty="0">
              <a:solidFill>
                <a:prstClr val="white"/>
              </a:solidFill>
            </a:endParaRPr>
          </a:p>
        </p:txBody>
      </p:sp>
      <p:sp>
        <p:nvSpPr>
          <p:cNvPr id="36" name="Rectangle 35"/>
          <p:cNvSpPr/>
          <p:nvPr/>
        </p:nvSpPr>
        <p:spPr>
          <a:xfrm>
            <a:off x="8803122" y="6468797"/>
            <a:ext cx="361868" cy="396523"/>
          </a:xfrm>
          <a:prstGeom prst="rect">
            <a:avLst/>
          </a:prstGeom>
          <a:solidFill>
            <a:srgbClr val="0000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37" name="Rectangle 36"/>
          <p:cNvSpPr/>
          <p:nvPr/>
        </p:nvSpPr>
        <p:spPr>
          <a:xfrm>
            <a:off x="-18376" y="6471973"/>
            <a:ext cx="8831344" cy="396523"/>
          </a:xfrm>
          <a:prstGeom prst="rect">
            <a:avLst/>
          </a:prstGeom>
          <a:solidFill>
            <a:srgbClr val="68010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38" name="Slide Number Placeholder 1"/>
          <p:cNvSpPr>
            <a:spLocks noGrp="1"/>
          </p:cNvSpPr>
          <p:nvPr>
            <p:ph type="sldNum" sz="quarter" idx="4"/>
          </p:nvPr>
        </p:nvSpPr>
        <p:spPr>
          <a:xfrm>
            <a:off x="6982178" y="6489699"/>
            <a:ext cx="2133600" cy="365125"/>
          </a:xfrm>
          <a:prstGeom prst="rect">
            <a:avLst/>
          </a:prstGeom>
        </p:spPr>
        <p:txBody>
          <a:bodyPr/>
          <a:lstStyle/>
          <a:p>
            <a:fld id="{8E421941-A48F-2348-96CF-79538C99FB84}" type="slidenum">
              <a:rPr lang="en-US" smtClean="0">
                <a:latin typeface="Century Gothic"/>
                <a:cs typeface="Century Gothic"/>
              </a:rPr>
              <a:pPr/>
              <a:t>14</a:t>
            </a:fld>
            <a:endParaRPr lang="en-US" dirty="0">
              <a:latin typeface="Century Gothic"/>
              <a:cs typeface="Century Gothic"/>
            </a:endParaRPr>
          </a:p>
        </p:txBody>
      </p:sp>
      <p:sp>
        <p:nvSpPr>
          <p:cNvPr id="39" name="Footer Placeholder 2"/>
          <p:cNvSpPr>
            <a:spLocks noGrp="1"/>
          </p:cNvSpPr>
          <p:nvPr>
            <p:ph type="ftr" sz="quarter" idx="3"/>
          </p:nvPr>
        </p:nvSpPr>
        <p:spPr>
          <a:xfrm>
            <a:off x="45156" y="6492965"/>
            <a:ext cx="9070622" cy="365125"/>
          </a:xfrm>
          <a:prstGeom prst="rect">
            <a:avLst/>
          </a:prstGeom>
        </p:spPr>
        <p:txBody>
          <a:bodyPr/>
          <a:lstStyle/>
          <a:p>
            <a:pPr algn="l"/>
            <a:r>
              <a:rPr lang="pt-BR" dirty="0" smtClean="0"/>
              <a:t>Filipe Joaquim                                       Introdução à Física de Partículas (2/4)                            CERN, 28/08 - 02/09 2016 </a:t>
            </a:r>
            <a:r>
              <a:rPr lang="en-US" dirty="0" smtClean="0"/>
              <a:t>                       </a:t>
            </a:r>
            <a:endParaRPr lang="en-US" dirty="0"/>
          </a:p>
        </p:txBody>
      </p:sp>
    </p:spTree>
    <p:extLst>
      <p:ext uri="{BB962C8B-B14F-4D97-AF65-F5344CB8AC3E}">
        <p14:creationId xmlns:p14="http://schemas.microsoft.com/office/powerpoint/2010/main" val="169454118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18"/>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8470" y="-29592"/>
            <a:ext cx="9223899" cy="6924582"/>
          </a:xfrm>
          <a:prstGeom prst="rect">
            <a:avLst/>
          </a:prstGeom>
        </p:spPr>
      </p:pic>
      <p:sp>
        <p:nvSpPr>
          <p:cNvPr id="5" name="Rectangle 4"/>
          <p:cNvSpPr/>
          <p:nvPr/>
        </p:nvSpPr>
        <p:spPr>
          <a:xfrm>
            <a:off x="-18377" y="0"/>
            <a:ext cx="9172222" cy="627196"/>
          </a:xfrm>
          <a:prstGeom prst="rect">
            <a:avLst/>
          </a:prstGeom>
          <a:solidFill>
            <a:srgbClr val="68010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smtClean="0">
              <a:solidFill>
                <a:prstClr val="white"/>
              </a:solidFill>
            </a:endParaRPr>
          </a:p>
          <a:p>
            <a:pPr algn="ctr"/>
            <a:endParaRPr lang="en-US" dirty="0">
              <a:solidFill>
                <a:prstClr val="white"/>
              </a:solidFill>
            </a:endParaRPr>
          </a:p>
        </p:txBody>
      </p:sp>
      <p:cxnSp>
        <p:nvCxnSpPr>
          <p:cNvPr id="8" name="Straight Connector 7"/>
          <p:cNvCxnSpPr/>
          <p:nvPr/>
        </p:nvCxnSpPr>
        <p:spPr>
          <a:xfrm>
            <a:off x="383480" y="621351"/>
            <a:ext cx="1503292" cy="0"/>
          </a:xfrm>
          <a:prstGeom prst="line">
            <a:avLst/>
          </a:prstGeom>
          <a:ln>
            <a:solidFill>
              <a:schemeClr val="bg1"/>
            </a:solidFill>
          </a:ln>
        </p:spPr>
        <p:style>
          <a:lnRef idx="2">
            <a:schemeClr val="accent1"/>
          </a:lnRef>
          <a:fillRef idx="0">
            <a:schemeClr val="accent1"/>
          </a:fillRef>
          <a:effectRef idx="1">
            <a:schemeClr val="accent1"/>
          </a:effectRef>
          <a:fontRef idx="minor">
            <a:schemeClr val="tx1"/>
          </a:fontRef>
        </p:style>
      </p:cxnSp>
      <p:sp>
        <p:nvSpPr>
          <p:cNvPr id="13" name="Oval 12"/>
          <p:cNvSpPr/>
          <p:nvPr/>
        </p:nvSpPr>
        <p:spPr>
          <a:xfrm>
            <a:off x="213300" y="517670"/>
            <a:ext cx="207362" cy="207362"/>
          </a:xfrm>
          <a:prstGeom prst="ellipse">
            <a:avLst/>
          </a:prstGeom>
          <a:solidFill>
            <a:schemeClr val="bg1"/>
          </a:solidFill>
          <a:ln>
            <a:solidFill>
              <a:srgbClr val="FFFFFF"/>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prstClr val="white"/>
              </a:solidFill>
            </a:endParaRPr>
          </a:p>
        </p:txBody>
      </p:sp>
      <p:sp>
        <p:nvSpPr>
          <p:cNvPr id="14" name="TextBox 13"/>
          <p:cNvSpPr txBox="1"/>
          <p:nvPr/>
        </p:nvSpPr>
        <p:spPr>
          <a:xfrm>
            <a:off x="1969607" y="228217"/>
            <a:ext cx="1326004" cy="769441"/>
          </a:xfrm>
          <a:prstGeom prst="rect">
            <a:avLst/>
          </a:prstGeom>
          <a:noFill/>
        </p:spPr>
        <p:txBody>
          <a:bodyPr wrap="none" rtlCol="0">
            <a:spAutoFit/>
          </a:bodyPr>
          <a:lstStyle/>
          <a:p>
            <a:r>
              <a:rPr lang="pt-PT" sz="4400" dirty="0" smtClean="0">
                <a:solidFill>
                  <a:prstClr val="white"/>
                </a:solidFill>
              </a:rPr>
              <a:t>1905</a:t>
            </a:r>
            <a:endParaRPr lang="en-US" sz="4400" dirty="0">
              <a:solidFill>
                <a:prstClr val="white"/>
              </a:solidFill>
            </a:endParaRPr>
          </a:p>
        </p:txBody>
      </p:sp>
      <p:sp>
        <p:nvSpPr>
          <p:cNvPr id="17" name="Rectangle 16"/>
          <p:cNvSpPr/>
          <p:nvPr/>
        </p:nvSpPr>
        <p:spPr>
          <a:xfrm>
            <a:off x="6092069" y="141632"/>
            <a:ext cx="2948243" cy="369332"/>
          </a:xfrm>
          <a:prstGeom prst="rect">
            <a:avLst/>
          </a:prstGeom>
        </p:spPr>
        <p:txBody>
          <a:bodyPr wrap="none">
            <a:spAutoFit/>
          </a:bodyPr>
          <a:lstStyle/>
          <a:p>
            <a:r>
              <a:rPr lang="pt-PT" dirty="0" smtClean="0">
                <a:ln>
                  <a:solidFill>
                    <a:srgbClr val="FFFF00"/>
                  </a:solidFill>
                </a:ln>
                <a:solidFill>
                  <a:srgbClr val="FFFF00"/>
                </a:solidFill>
                <a:latin typeface="Century Gothic"/>
              </a:rPr>
              <a:t>A descoberta do núcleo</a:t>
            </a:r>
            <a:endParaRPr lang="en-US" dirty="0">
              <a:ln>
                <a:solidFill>
                  <a:srgbClr val="FFFF00"/>
                </a:solidFill>
              </a:ln>
              <a:solidFill>
                <a:srgbClr val="FFFF00"/>
              </a:solidFill>
            </a:endParaRPr>
          </a:p>
        </p:txBody>
      </p:sp>
      <p:sp>
        <p:nvSpPr>
          <p:cNvPr id="20" name="TextBox 19"/>
          <p:cNvSpPr txBox="1"/>
          <p:nvPr/>
        </p:nvSpPr>
        <p:spPr>
          <a:xfrm>
            <a:off x="1966493" y="229686"/>
            <a:ext cx="1326004" cy="769441"/>
          </a:xfrm>
          <a:prstGeom prst="rect">
            <a:avLst/>
          </a:prstGeom>
          <a:noFill/>
        </p:spPr>
        <p:txBody>
          <a:bodyPr wrap="none" rtlCol="0">
            <a:spAutoFit/>
          </a:bodyPr>
          <a:lstStyle/>
          <a:p>
            <a:r>
              <a:rPr lang="pt-PT" sz="4400" dirty="0" smtClean="0">
                <a:solidFill>
                  <a:prstClr val="white"/>
                </a:solidFill>
              </a:rPr>
              <a:t>1911</a:t>
            </a:r>
            <a:endParaRPr lang="en-US" sz="4400" dirty="0">
              <a:solidFill>
                <a:prstClr val="white"/>
              </a:solidFill>
            </a:endParaRPr>
          </a:p>
        </p:txBody>
      </p:sp>
      <p:pic>
        <p:nvPicPr>
          <p:cNvPr id="34" name="Picture 28" descr="rutherford_a_geige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83371" y="1425710"/>
            <a:ext cx="3829768" cy="3014288"/>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5" name="Rectangle 34"/>
          <p:cNvSpPr/>
          <p:nvPr/>
        </p:nvSpPr>
        <p:spPr>
          <a:xfrm>
            <a:off x="114097" y="4501770"/>
            <a:ext cx="3968316" cy="1846659"/>
          </a:xfrm>
          <a:prstGeom prst="rect">
            <a:avLst/>
          </a:prstGeom>
        </p:spPr>
        <p:txBody>
          <a:bodyPr wrap="square">
            <a:spAutoFit/>
          </a:bodyPr>
          <a:lstStyle/>
          <a:p>
            <a:pPr algn="just"/>
            <a:r>
              <a:rPr lang="en-US" sz="1600" dirty="0" smtClean="0">
                <a:solidFill>
                  <a:prstClr val="white"/>
                </a:solidFill>
                <a:latin typeface="Century Gothic" panose="020B0502020202020204" pitchFamily="34" charset="0"/>
              </a:rPr>
              <a:t>“It </a:t>
            </a:r>
            <a:r>
              <a:rPr lang="en-US" sz="1600" dirty="0">
                <a:solidFill>
                  <a:prstClr val="white"/>
                </a:solidFill>
                <a:latin typeface="Century Gothic" panose="020B0502020202020204" pitchFamily="34" charset="0"/>
              </a:rPr>
              <a:t>was quite the most incredible event that has ever happened to me in </a:t>
            </a:r>
            <a:r>
              <a:rPr lang="en-US" sz="1600" dirty="0" smtClean="0">
                <a:solidFill>
                  <a:prstClr val="white"/>
                </a:solidFill>
                <a:latin typeface="Century Gothic" panose="020B0502020202020204" pitchFamily="34" charset="0"/>
              </a:rPr>
              <a:t>my life. It was almost as incredible as if you fire a 15-inch shell at a piece of tissue paper and it came back and hit you.” </a:t>
            </a:r>
            <a:endParaRPr lang="en-US" u="sng" dirty="0">
              <a:solidFill>
                <a:prstClr val="white"/>
              </a:solidFill>
            </a:endParaRPr>
          </a:p>
          <a:p>
            <a:pPr algn="just"/>
            <a:r>
              <a:rPr lang="pt-PT" sz="1600" dirty="0">
                <a:solidFill>
                  <a:prstClr val="white"/>
                </a:solidFill>
                <a:latin typeface="Century Gothic" panose="020B0502020202020204" pitchFamily="34" charset="0"/>
              </a:rPr>
              <a:t> </a:t>
            </a:r>
            <a:r>
              <a:rPr lang="pt-PT" sz="1600" dirty="0" smtClean="0">
                <a:solidFill>
                  <a:prstClr val="white"/>
                </a:solidFill>
                <a:latin typeface="Century Gothic" panose="020B0502020202020204" pitchFamily="34" charset="0"/>
              </a:rPr>
              <a:t>                                            E. Rutherford</a:t>
            </a:r>
          </a:p>
        </p:txBody>
      </p:sp>
      <p:pic>
        <p:nvPicPr>
          <p:cNvPr id="37" name="Picture 36"/>
          <p:cNvPicPr>
            <a:picLocks noChangeAspect="1"/>
          </p:cNvPicPr>
          <p:nvPr/>
        </p:nvPicPr>
        <p:blipFill>
          <a:blip r:embed="rId4"/>
          <a:stretch>
            <a:fillRect/>
          </a:stretch>
        </p:blipFill>
        <p:spPr>
          <a:xfrm>
            <a:off x="4142336" y="869832"/>
            <a:ext cx="4867075" cy="1830818"/>
          </a:xfrm>
          <a:prstGeom prst="rect">
            <a:avLst/>
          </a:prstGeom>
          <a:ln>
            <a:noFill/>
          </a:ln>
          <a:effectLst>
            <a:softEdge rad="112500"/>
          </a:effectLst>
        </p:spPr>
      </p:pic>
      <p:pic>
        <p:nvPicPr>
          <p:cNvPr id="38" name="Picture 37"/>
          <p:cNvPicPr>
            <a:picLocks noChangeAspect="1"/>
          </p:cNvPicPr>
          <p:nvPr/>
        </p:nvPicPr>
        <p:blipFill>
          <a:blip r:embed="rId5"/>
          <a:stretch>
            <a:fillRect/>
          </a:stretch>
        </p:blipFill>
        <p:spPr>
          <a:xfrm>
            <a:off x="4127054" y="2756944"/>
            <a:ext cx="4846911" cy="1170432"/>
          </a:xfrm>
          <a:prstGeom prst="rect">
            <a:avLst/>
          </a:prstGeom>
          <a:ln>
            <a:noFill/>
          </a:ln>
          <a:effectLst>
            <a:softEdge rad="112500"/>
          </a:effectLst>
        </p:spPr>
      </p:pic>
      <p:pic>
        <p:nvPicPr>
          <p:cNvPr id="39" name="Picture 38"/>
          <p:cNvPicPr>
            <a:picLocks noChangeAspect="1"/>
          </p:cNvPicPr>
          <p:nvPr/>
        </p:nvPicPr>
        <p:blipFill>
          <a:blip r:embed="rId6"/>
          <a:stretch>
            <a:fillRect/>
          </a:stretch>
        </p:blipFill>
        <p:spPr>
          <a:xfrm>
            <a:off x="4124723" y="4054394"/>
            <a:ext cx="4833439" cy="1664208"/>
          </a:xfrm>
          <a:prstGeom prst="rect">
            <a:avLst/>
          </a:prstGeom>
          <a:ln>
            <a:noFill/>
          </a:ln>
          <a:effectLst>
            <a:softEdge rad="112500"/>
          </a:effectLst>
        </p:spPr>
      </p:pic>
      <p:sp>
        <p:nvSpPr>
          <p:cNvPr id="40" name="Rectangle 39"/>
          <p:cNvSpPr/>
          <p:nvPr/>
        </p:nvSpPr>
        <p:spPr>
          <a:xfrm>
            <a:off x="4688601" y="5795569"/>
            <a:ext cx="4815826" cy="461665"/>
          </a:xfrm>
          <a:prstGeom prst="rect">
            <a:avLst/>
          </a:prstGeom>
        </p:spPr>
        <p:txBody>
          <a:bodyPr wrap="square">
            <a:spAutoFit/>
          </a:bodyPr>
          <a:lstStyle/>
          <a:p>
            <a:r>
              <a:rPr lang="en-US" sz="1200" dirty="0" smtClean="0">
                <a:solidFill>
                  <a:prstClr val="white"/>
                </a:solidFill>
                <a:latin typeface="Century Gothic" panose="020B0502020202020204" pitchFamily="34" charset="0"/>
              </a:rPr>
              <a:t>“The scattering </a:t>
            </a:r>
            <a:r>
              <a:rPr lang="en-US" sz="1200" dirty="0">
                <a:solidFill>
                  <a:prstClr val="white"/>
                </a:solidFill>
                <a:latin typeface="Century Gothic" panose="020B0502020202020204" pitchFamily="34" charset="0"/>
              </a:rPr>
              <a:t>of </a:t>
            </a:r>
            <a:r>
              <a:rPr lang="el-GR" sz="1200" dirty="0" smtClean="0">
                <a:solidFill>
                  <a:prstClr val="white"/>
                </a:solidFill>
                <a:latin typeface="Century Gothic" panose="020B0502020202020204" pitchFamily="34" charset="0"/>
              </a:rPr>
              <a:t>α</a:t>
            </a:r>
            <a:r>
              <a:rPr lang="pt-PT" sz="1200" dirty="0" smtClean="0">
                <a:solidFill>
                  <a:prstClr val="white"/>
                </a:solidFill>
                <a:latin typeface="Century Gothic" panose="020B0502020202020204" pitchFamily="34" charset="0"/>
              </a:rPr>
              <a:t> </a:t>
            </a:r>
            <a:r>
              <a:rPr lang="en-US" sz="1200" dirty="0" smtClean="0">
                <a:solidFill>
                  <a:prstClr val="white"/>
                </a:solidFill>
                <a:latin typeface="Century Gothic" panose="020B0502020202020204" pitchFamily="34" charset="0"/>
              </a:rPr>
              <a:t>and </a:t>
            </a:r>
            <a:r>
              <a:rPr lang="el-GR" sz="1200" dirty="0" smtClean="0">
                <a:solidFill>
                  <a:prstClr val="white"/>
                </a:solidFill>
                <a:latin typeface="Century Gothic" panose="020B0502020202020204" pitchFamily="34" charset="0"/>
              </a:rPr>
              <a:t>β</a:t>
            </a:r>
            <a:r>
              <a:rPr lang="pt-PT" sz="1200" dirty="0" smtClean="0">
                <a:solidFill>
                  <a:prstClr val="white"/>
                </a:solidFill>
                <a:latin typeface="Century Gothic" panose="020B0502020202020204" pitchFamily="34" charset="0"/>
              </a:rPr>
              <a:t> </a:t>
            </a:r>
            <a:r>
              <a:rPr lang="en-US" sz="1200" dirty="0">
                <a:solidFill>
                  <a:prstClr val="white"/>
                </a:solidFill>
                <a:latin typeface="Century Gothic" panose="020B0502020202020204" pitchFamily="34" charset="0"/>
              </a:rPr>
              <a:t>p</a:t>
            </a:r>
            <a:r>
              <a:rPr lang="en-US" sz="1200" dirty="0" smtClean="0">
                <a:solidFill>
                  <a:prstClr val="white"/>
                </a:solidFill>
                <a:latin typeface="Century Gothic" panose="020B0502020202020204" pitchFamily="34" charset="0"/>
              </a:rPr>
              <a:t>articles by matter and </a:t>
            </a:r>
            <a:r>
              <a:rPr lang="en-US" sz="1200" dirty="0">
                <a:solidFill>
                  <a:prstClr val="white"/>
                </a:solidFill>
                <a:latin typeface="Century Gothic" panose="020B0502020202020204" pitchFamily="34" charset="0"/>
              </a:rPr>
              <a:t>the </a:t>
            </a:r>
            <a:r>
              <a:rPr lang="en-US" sz="1200" dirty="0" smtClean="0">
                <a:solidFill>
                  <a:prstClr val="white"/>
                </a:solidFill>
                <a:latin typeface="Century Gothic" panose="020B0502020202020204" pitchFamily="34" charset="0"/>
              </a:rPr>
              <a:t>structure </a:t>
            </a:r>
            <a:r>
              <a:rPr lang="en-US" sz="1200" dirty="0">
                <a:solidFill>
                  <a:prstClr val="white"/>
                </a:solidFill>
                <a:latin typeface="Century Gothic" panose="020B0502020202020204" pitchFamily="34" charset="0"/>
              </a:rPr>
              <a:t>of the a</a:t>
            </a:r>
            <a:r>
              <a:rPr lang="en-US" sz="1200" dirty="0" smtClean="0">
                <a:solidFill>
                  <a:prstClr val="white"/>
                </a:solidFill>
                <a:latin typeface="Century Gothic" panose="020B0502020202020204" pitchFamily="34" charset="0"/>
              </a:rPr>
              <a:t>tom”, E. Rutherford, 1911. </a:t>
            </a:r>
            <a:endParaRPr lang="en-US" sz="1200" dirty="0">
              <a:solidFill>
                <a:prstClr val="white"/>
              </a:solidFill>
              <a:latin typeface="Century Gothic" panose="020B0502020202020204" pitchFamily="34" charset="0"/>
            </a:endParaRPr>
          </a:p>
        </p:txBody>
      </p:sp>
      <p:sp>
        <p:nvSpPr>
          <p:cNvPr id="41" name="Rectangle 40"/>
          <p:cNvSpPr/>
          <p:nvPr/>
        </p:nvSpPr>
        <p:spPr>
          <a:xfrm>
            <a:off x="1831131" y="1090933"/>
            <a:ext cx="2182008" cy="338554"/>
          </a:xfrm>
          <a:prstGeom prst="rect">
            <a:avLst/>
          </a:prstGeom>
        </p:spPr>
        <p:txBody>
          <a:bodyPr wrap="none">
            <a:spAutoFit/>
          </a:bodyPr>
          <a:lstStyle/>
          <a:p>
            <a:r>
              <a:rPr lang="en-US" sz="1600" dirty="0" smtClean="0">
                <a:solidFill>
                  <a:prstClr val="white"/>
                </a:solidFill>
                <a:latin typeface="Century Gothic" panose="020B0502020202020204" pitchFamily="34" charset="0"/>
              </a:rPr>
              <a:t>Rutherford &amp; Geiger</a:t>
            </a:r>
            <a:endParaRPr lang="en-US" sz="1600" dirty="0">
              <a:solidFill>
                <a:prstClr val="black"/>
              </a:solidFill>
            </a:endParaRPr>
          </a:p>
        </p:txBody>
      </p:sp>
      <p:sp>
        <p:nvSpPr>
          <p:cNvPr id="22" name="Rectangle 21"/>
          <p:cNvSpPr/>
          <p:nvPr/>
        </p:nvSpPr>
        <p:spPr>
          <a:xfrm>
            <a:off x="8803122" y="6468797"/>
            <a:ext cx="361868" cy="396523"/>
          </a:xfrm>
          <a:prstGeom prst="rect">
            <a:avLst/>
          </a:prstGeom>
          <a:solidFill>
            <a:srgbClr val="0000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3" name="Rectangle 22"/>
          <p:cNvSpPr/>
          <p:nvPr/>
        </p:nvSpPr>
        <p:spPr>
          <a:xfrm>
            <a:off x="-18376" y="6471973"/>
            <a:ext cx="8831344" cy="396523"/>
          </a:xfrm>
          <a:prstGeom prst="rect">
            <a:avLst/>
          </a:prstGeom>
          <a:solidFill>
            <a:srgbClr val="68010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4" name="Slide Number Placeholder 1"/>
          <p:cNvSpPr>
            <a:spLocks noGrp="1"/>
          </p:cNvSpPr>
          <p:nvPr>
            <p:ph type="sldNum" sz="quarter" idx="4"/>
          </p:nvPr>
        </p:nvSpPr>
        <p:spPr>
          <a:xfrm>
            <a:off x="6982178" y="6489699"/>
            <a:ext cx="2133600" cy="365125"/>
          </a:xfrm>
          <a:prstGeom prst="rect">
            <a:avLst/>
          </a:prstGeom>
        </p:spPr>
        <p:txBody>
          <a:bodyPr/>
          <a:lstStyle/>
          <a:p>
            <a:fld id="{8E421941-A48F-2348-96CF-79538C99FB84}" type="slidenum">
              <a:rPr lang="en-US" smtClean="0">
                <a:latin typeface="Century Gothic"/>
                <a:cs typeface="Century Gothic"/>
              </a:rPr>
              <a:pPr/>
              <a:t>15</a:t>
            </a:fld>
            <a:endParaRPr lang="en-US" dirty="0">
              <a:latin typeface="Century Gothic"/>
              <a:cs typeface="Century Gothic"/>
            </a:endParaRPr>
          </a:p>
        </p:txBody>
      </p:sp>
      <p:sp>
        <p:nvSpPr>
          <p:cNvPr id="25" name="Footer Placeholder 2"/>
          <p:cNvSpPr>
            <a:spLocks noGrp="1"/>
          </p:cNvSpPr>
          <p:nvPr>
            <p:ph type="ftr" sz="quarter" idx="3"/>
          </p:nvPr>
        </p:nvSpPr>
        <p:spPr>
          <a:xfrm>
            <a:off x="45156" y="6492965"/>
            <a:ext cx="9070622" cy="365125"/>
          </a:xfrm>
          <a:prstGeom prst="rect">
            <a:avLst/>
          </a:prstGeom>
        </p:spPr>
        <p:txBody>
          <a:bodyPr/>
          <a:lstStyle/>
          <a:p>
            <a:pPr algn="l"/>
            <a:r>
              <a:rPr lang="pt-BR" dirty="0" smtClean="0"/>
              <a:t>Filipe Joaquim                                       Introdução à Física de Partículas (2/4)                            CERN, 28/08 - 02/09 2016 </a:t>
            </a:r>
            <a:r>
              <a:rPr lang="en-US" dirty="0" smtClean="0"/>
              <a:t>                       </a:t>
            </a:r>
            <a:endParaRPr lang="en-US" dirty="0"/>
          </a:p>
        </p:txBody>
      </p:sp>
    </p:spTree>
    <p:extLst>
      <p:ext uri="{BB962C8B-B14F-4D97-AF65-F5344CB8AC3E}">
        <p14:creationId xmlns:p14="http://schemas.microsoft.com/office/powerpoint/2010/main" val="17898058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mph" presetSubtype="0" fill="hold" grpId="0" nodeType="withEffect">
                                  <p:stCondLst>
                                    <p:cond delay="0"/>
                                  </p:stCondLst>
                                  <p:childTnLst>
                                    <p:animScale>
                                      <p:cBhvr>
                                        <p:cTn id="6" dur="500" fill="hold"/>
                                        <p:tgtEl>
                                          <p:spTgt spid="14"/>
                                        </p:tgtEl>
                                      </p:cBhvr>
                                      <p:by x="50000" y="50000"/>
                                    </p:animScale>
                                  </p:childTnLst>
                                </p:cTn>
                              </p:par>
                              <p:par>
                                <p:cTn id="7" presetID="0" presetClass="path" presetSubtype="0" fill="hold" grpId="1" nodeType="withEffect">
                                  <p:stCondLst>
                                    <p:cond delay="0"/>
                                  </p:stCondLst>
                                  <p:childTnLst>
                                    <p:animMotion origin="layout" path="M -0.05695 -0.00023 L -0.24757 0.05 " pathEditMode="relative" rAng="0" ptsTypes="AA">
                                      <p:cBhvr>
                                        <p:cTn id="8" dur="500" fill="hold"/>
                                        <p:tgtEl>
                                          <p:spTgt spid="14"/>
                                        </p:tgtEl>
                                        <p:attrNameLst>
                                          <p:attrName>ppt_x</p:attrName>
                                          <p:attrName>ppt_y</p:attrName>
                                        </p:attrNameLst>
                                      </p:cBhvr>
                                      <p:rCtr x="-9531" y="2500"/>
                                    </p:animMotion>
                                  </p:childTnLst>
                                </p:cTn>
                              </p:par>
                              <p:par>
                                <p:cTn id="9" presetID="47" presetClass="entr" presetSubtype="0" fill="hold" grpId="0" nodeType="withEffect">
                                  <p:stCondLst>
                                    <p:cond delay="0"/>
                                  </p:stCondLst>
                                  <p:childTnLst>
                                    <p:set>
                                      <p:cBhvr>
                                        <p:cTn id="10" dur="1" fill="hold">
                                          <p:stCondLst>
                                            <p:cond delay="0"/>
                                          </p:stCondLst>
                                        </p:cTn>
                                        <p:tgtEl>
                                          <p:spTgt spid="20"/>
                                        </p:tgtEl>
                                        <p:attrNameLst>
                                          <p:attrName>style.visibility</p:attrName>
                                        </p:attrNameLst>
                                      </p:cBhvr>
                                      <p:to>
                                        <p:strVal val="visible"/>
                                      </p:to>
                                    </p:set>
                                    <p:animEffect transition="in" filter="fade">
                                      <p:cBhvr>
                                        <p:cTn id="11" dur="500"/>
                                        <p:tgtEl>
                                          <p:spTgt spid="20"/>
                                        </p:tgtEl>
                                      </p:cBhvr>
                                    </p:animEffect>
                                    <p:anim calcmode="lin" valueType="num">
                                      <p:cBhvr>
                                        <p:cTn id="12" dur="500" fill="hold"/>
                                        <p:tgtEl>
                                          <p:spTgt spid="20"/>
                                        </p:tgtEl>
                                        <p:attrNameLst>
                                          <p:attrName>ppt_x</p:attrName>
                                        </p:attrNameLst>
                                      </p:cBhvr>
                                      <p:tavLst>
                                        <p:tav tm="0">
                                          <p:val>
                                            <p:strVal val="#ppt_x"/>
                                          </p:val>
                                        </p:tav>
                                        <p:tav tm="100000">
                                          <p:val>
                                            <p:strVal val="#ppt_x"/>
                                          </p:val>
                                        </p:tav>
                                      </p:tavLst>
                                    </p:anim>
                                    <p:anim calcmode="lin" valueType="num">
                                      <p:cBhvr>
                                        <p:cTn id="13" dur="500" fill="hold"/>
                                        <p:tgtEl>
                                          <p:spTgt spid="2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4" grpId="1"/>
      <p:bldP spid="20"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 name="Picture 28"/>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8470" y="-29592"/>
            <a:ext cx="9223899" cy="6924582"/>
          </a:xfrm>
          <a:prstGeom prst="rect">
            <a:avLst/>
          </a:prstGeom>
        </p:spPr>
      </p:pic>
      <p:sp>
        <p:nvSpPr>
          <p:cNvPr id="5" name="Rectangle 4"/>
          <p:cNvSpPr/>
          <p:nvPr/>
        </p:nvSpPr>
        <p:spPr>
          <a:xfrm>
            <a:off x="-18377" y="0"/>
            <a:ext cx="9172222" cy="627196"/>
          </a:xfrm>
          <a:prstGeom prst="rect">
            <a:avLst/>
          </a:prstGeom>
          <a:solidFill>
            <a:srgbClr val="68010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smtClean="0">
              <a:solidFill>
                <a:prstClr val="white"/>
              </a:solidFill>
            </a:endParaRPr>
          </a:p>
          <a:p>
            <a:pPr algn="ctr"/>
            <a:endParaRPr lang="en-US" dirty="0">
              <a:solidFill>
                <a:prstClr val="white"/>
              </a:solidFill>
            </a:endParaRPr>
          </a:p>
        </p:txBody>
      </p:sp>
      <p:cxnSp>
        <p:nvCxnSpPr>
          <p:cNvPr id="8" name="Straight Connector 7"/>
          <p:cNvCxnSpPr/>
          <p:nvPr/>
        </p:nvCxnSpPr>
        <p:spPr>
          <a:xfrm>
            <a:off x="383480" y="621351"/>
            <a:ext cx="1503292" cy="0"/>
          </a:xfrm>
          <a:prstGeom prst="line">
            <a:avLst/>
          </a:prstGeom>
          <a:ln>
            <a:solidFill>
              <a:schemeClr val="bg1"/>
            </a:solidFill>
          </a:ln>
        </p:spPr>
        <p:style>
          <a:lnRef idx="2">
            <a:schemeClr val="accent1"/>
          </a:lnRef>
          <a:fillRef idx="0">
            <a:schemeClr val="accent1"/>
          </a:fillRef>
          <a:effectRef idx="1">
            <a:schemeClr val="accent1"/>
          </a:effectRef>
          <a:fontRef idx="minor">
            <a:schemeClr val="tx1"/>
          </a:fontRef>
        </p:style>
      </p:cxnSp>
      <p:sp>
        <p:nvSpPr>
          <p:cNvPr id="13" name="Oval 12"/>
          <p:cNvSpPr/>
          <p:nvPr/>
        </p:nvSpPr>
        <p:spPr>
          <a:xfrm>
            <a:off x="213300" y="517670"/>
            <a:ext cx="207362" cy="207362"/>
          </a:xfrm>
          <a:prstGeom prst="ellipse">
            <a:avLst/>
          </a:prstGeom>
          <a:solidFill>
            <a:schemeClr val="bg1"/>
          </a:solidFill>
          <a:ln>
            <a:solidFill>
              <a:srgbClr val="FFFFFF"/>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prstClr val="white"/>
              </a:solidFill>
            </a:endParaRPr>
          </a:p>
        </p:txBody>
      </p:sp>
      <p:sp>
        <p:nvSpPr>
          <p:cNvPr id="14" name="TextBox 13"/>
          <p:cNvSpPr txBox="1"/>
          <p:nvPr/>
        </p:nvSpPr>
        <p:spPr>
          <a:xfrm>
            <a:off x="-5729" y="773509"/>
            <a:ext cx="755335" cy="430887"/>
          </a:xfrm>
          <a:prstGeom prst="rect">
            <a:avLst/>
          </a:prstGeom>
          <a:noFill/>
        </p:spPr>
        <p:txBody>
          <a:bodyPr wrap="none" rtlCol="0">
            <a:spAutoFit/>
          </a:bodyPr>
          <a:lstStyle/>
          <a:p>
            <a:r>
              <a:rPr lang="pt-PT" sz="2200" dirty="0" smtClean="0">
                <a:solidFill>
                  <a:prstClr val="white"/>
                </a:solidFill>
              </a:rPr>
              <a:t>1905</a:t>
            </a:r>
            <a:endParaRPr lang="en-US" sz="2200" dirty="0">
              <a:solidFill>
                <a:prstClr val="white"/>
              </a:solidFill>
            </a:endParaRPr>
          </a:p>
        </p:txBody>
      </p:sp>
      <p:sp>
        <p:nvSpPr>
          <p:cNvPr id="17" name="Rectangle 16"/>
          <p:cNvSpPr/>
          <p:nvPr/>
        </p:nvSpPr>
        <p:spPr>
          <a:xfrm>
            <a:off x="6092069" y="141632"/>
            <a:ext cx="2948243" cy="369332"/>
          </a:xfrm>
          <a:prstGeom prst="rect">
            <a:avLst/>
          </a:prstGeom>
        </p:spPr>
        <p:txBody>
          <a:bodyPr wrap="none">
            <a:spAutoFit/>
          </a:bodyPr>
          <a:lstStyle/>
          <a:p>
            <a:r>
              <a:rPr lang="pt-PT" dirty="0" smtClean="0">
                <a:ln>
                  <a:solidFill>
                    <a:srgbClr val="FFFF00"/>
                  </a:solidFill>
                </a:ln>
                <a:solidFill>
                  <a:srgbClr val="FFFF00"/>
                </a:solidFill>
                <a:latin typeface="Century Gothic"/>
              </a:rPr>
              <a:t>A descoberta do núcleo</a:t>
            </a:r>
            <a:endParaRPr lang="en-US" dirty="0">
              <a:ln>
                <a:solidFill>
                  <a:srgbClr val="FFFF00"/>
                </a:solidFill>
              </a:ln>
              <a:solidFill>
                <a:srgbClr val="FFFF00"/>
              </a:solidFill>
            </a:endParaRPr>
          </a:p>
        </p:txBody>
      </p:sp>
      <p:sp>
        <p:nvSpPr>
          <p:cNvPr id="20" name="TextBox 19"/>
          <p:cNvSpPr txBox="1"/>
          <p:nvPr/>
        </p:nvSpPr>
        <p:spPr>
          <a:xfrm>
            <a:off x="1966493" y="229686"/>
            <a:ext cx="1326004" cy="769441"/>
          </a:xfrm>
          <a:prstGeom prst="rect">
            <a:avLst/>
          </a:prstGeom>
          <a:noFill/>
        </p:spPr>
        <p:txBody>
          <a:bodyPr wrap="none" rtlCol="0">
            <a:spAutoFit/>
          </a:bodyPr>
          <a:lstStyle/>
          <a:p>
            <a:r>
              <a:rPr lang="pt-PT" sz="4400" dirty="0" smtClean="0">
                <a:solidFill>
                  <a:prstClr val="white"/>
                </a:solidFill>
              </a:rPr>
              <a:t>1911</a:t>
            </a:r>
            <a:endParaRPr lang="en-US" sz="4400" dirty="0">
              <a:solidFill>
                <a:prstClr val="white"/>
              </a:solidFill>
            </a:endParaRPr>
          </a:p>
        </p:txBody>
      </p:sp>
      <p:pic>
        <p:nvPicPr>
          <p:cNvPr id="22" name="Picture 21"/>
          <p:cNvPicPr>
            <a:picLocks noChangeAspect="1"/>
          </p:cNvPicPr>
          <p:nvPr/>
        </p:nvPicPr>
        <p:blipFill>
          <a:blip r:embed="rId3">
            <a:clrChange>
              <a:clrFrom>
                <a:srgbClr val="000000"/>
              </a:clrFrom>
              <a:clrTo>
                <a:srgbClr val="000000">
                  <a:alpha val="0"/>
                </a:srgbClr>
              </a:clrTo>
            </a:clrChange>
            <a:extLst>
              <a:ext uri="{28A0092B-C50C-407E-A947-70E740481C1C}">
                <a14:useLocalDpi xmlns:a14="http://schemas.microsoft.com/office/drawing/2010/main" val="0"/>
              </a:ext>
            </a:extLst>
          </a:blip>
          <a:stretch>
            <a:fillRect/>
          </a:stretch>
        </p:blipFill>
        <p:spPr>
          <a:xfrm>
            <a:off x="550334" y="1155826"/>
            <a:ext cx="2942092" cy="2685301"/>
          </a:xfrm>
          <a:prstGeom prst="rect">
            <a:avLst/>
          </a:prstGeom>
        </p:spPr>
      </p:pic>
      <mc:AlternateContent xmlns:mc="http://schemas.openxmlformats.org/markup-compatibility/2006" xmlns:a14="http://schemas.microsoft.com/office/drawing/2010/main">
        <mc:Choice Requires="a14">
          <p:sp>
            <p:nvSpPr>
              <p:cNvPr id="10" name="TextBox 9"/>
              <p:cNvSpPr txBox="1"/>
              <p:nvPr/>
            </p:nvSpPr>
            <p:spPr>
              <a:xfrm>
                <a:off x="179072" y="5101369"/>
                <a:ext cx="3982564" cy="910314"/>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f>
                        <m:fPr>
                          <m:ctrlPr>
                            <a:rPr lang="en-US" sz="2400" i="1" smtClean="0">
                              <a:solidFill>
                                <a:prstClr val="white"/>
                              </a:solidFill>
                              <a:latin typeface="Cambria Math" charset="0"/>
                            </a:rPr>
                          </m:ctrlPr>
                        </m:fPr>
                        <m:num>
                          <m:r>
                            <a:rPr lang="pt-PT" sz="2400" i="1" smtClean="0">
                              <a:solidFill>
                                <a:prstClr val="white"/>
                              </a:solidFill>
                              <a:latin typeface="Cambria Math" panose="02040503050406030204" pitchFamily="18" charset="0"/>
                            </a:rPr>
                            <m:t>𝑑</m:t>
                          </m:r>
                          <m:r>
                            <a:rPr lang="pt-PT" sz="2400" i="1" smtClean="0">
                              <a:solidFill>
                                <a:prstClr val="white"/>
                              </a:solidFill>
                              <a:latin typeface="Cambria Math" panose="02040503050406030204" pitchFamily="18" charset="0"/>
                            </a:rPr>
                            <m:t>𝜎</m:t>
                          </m:r>
                        </m:num>
                        <m:den>
                          <m:r>
                            <a:rPr lang="en-US" sz="2400" i="1" smtClean="0">
                              <a:solidFill>
                                <a:prstClr val="white"/>
                              </a:solidFill>
                              <a:latin typeface="Cambria Math" panose="02040503050406030204" pitchFamily="18" charset="0"/>
                            </a:rPr>
                            <m:t>𝑑</m:t>
                          </m:r>
                          <m:r>
                            <a:rPr lang="pt-PT" sz="2400" i="1" smtClean="0">
                              <a:solidFill>
                                <a:prstClr val="white"/>
                              </a:solidFill>
                              <a:latin typeface="Cambria Math" panose="02040503050406030204" pitchFamily="18" charset="0"/>
                            </a:rPr>
                            <m:t>𝜃</m:t>
                          </m:r>
                        </m:den>
                      </m:f>
                      <m:r>
                        <a:rPr lang="pt-PT" sz="2400" i="1" smtClean="0">
                          <a:solidFill>
                            <a:prstClr val="white"/>
                          </a:solidFill>
                          <a:latin typeface="Cambria Math" panose="02040503050406030204" pitchFamily="18" charset="0"/>
                        </a:rPr>
                        <m:t>= </m:t>
                      </m:r>
                      <m:sSup>
                        <m:sSupPr>
                          <m:ctrlPr>
                            <a:rPr lang="pt-PT" sz="2400" i="1" smtClean="0">
                              <a:solidFill>
                                <a:prstClr val="white"/>
                              </a:solidFill>
                              <a:latin typeface="Cambria Math" charset="0"/>
                            </a:rPr>
                          </m:ctrlPr>
                        </m:sSupPr>
                        <m:e>
                          <m:d>
                            <m:dPr>
                              <m:ctrlPr>
                                <a:rPr lang="pt-PT" sz="2400" i="1" smtClean="0">
                                  <a:solidFill>
                                    <a:prstClr val="white"/>
                                  </a:solidFill>
                                  <a:latin typeface="Cambria Math" charset="0"/>
                                </a:rPr>
                              </m:ctrlPr>
                            </m:dPr>
                            <m:e>
                              <m:f>
                                <m:fPr>
                                  <m:ctrlPr>
                                    <a:rPr lang="pt-PT" sz="2400" i="1" smtClean="0">
                                      <a:solidFill>
                                        <a:prstClr val="white"/>
                                      </a:solidFill>
                                      <a:latin typeface="Cambria Math" charset="0"/>
                                    </a:rPr>
                                  </m:ctrlPr>
                                </m:fPr>
                                <m:num>
                                  <m:r>
                                    <a:rPr lang="pt-PT" sz="2400" i="1" smtClean="0">
                                      <a:solidFill>
                                        <a:prstClr val="white"/>
                                      </a:solidFill>
                                      <a:latin typeface="Cambria Math" panose="02040503050406030204" pitchFamily="18" charset="0"/>
                                    </a:rPr>
                                    <m:t>𝑍𝑧</m:t>
                                  </m:r>
                                  <m:sSup>
                                    <m:sSupPr>
                                      <m:ctrlPr>
                                        <a:rPr lang="pt-PT" sz="2400" i="1" smtClean="0">
                                          <a:solidFill>
                                            <a:prstClr val="white"/>
                                          </a:solidFill>
                                          <a:latin typeface="Cambria Math" charset="0"/>
                                        </a:rPr>
                                      </m:ctrlPr>
                                    </m:sSupPr>
                                    <m:e>
                                      <m:r>
                                        <a:rPr lang="pt-PT" sz="2400" i="1" smtClean="0">
                                          <a:solidFill>
                                            <a:prstClr val="white"/>
                                          </a:solidFill>
                                          <a:latin typeface="Cambria Math" panose="02040503050406030204" pitchFamily="18" charset="0"/>
                                        </a:rPr>
                                        <m:t>𝑒</m:t>
                                      </m:r>
                                    </m:e>
                                    <m:sup>
                                      <m:r>
                                        <a:rPr lang="pt-PT" sz="2400" i="1" smtClean="0">
                                          <a:solidFill>
                                            <a:prstClr val="white"/>
                                          </a:solidFill>
                                          <a:latin typeface="Cambria Math" panose="02040503050406030204" pitchFamily="18" charset="0"/>
                                        </a:rPr>
                                        <m:t>2</m:t>
                                      </m:r>
                                    </m:sup>
                                  </m:sSup>
                                </m:num>
                                <m:den>
                                  <m:r>
                                    <a:rPr lang="pt-PT" sz="2400" i="1" smtClean="0">
                                      <a:solidFill>
                                        <a:prstClr val="white"/>
                                      </a:solidFill>
                                      <a:latin typeface="Cambria Math" panose="02040503050406030204" pitchFamily="18" charset="0"/>
                                    </a:rPr>
                                    <m:t>8</m:t>
                                  </m:r>
                                  <m:r>
                                    <a:rPr lang="pt-PT" sz="2400" i="1" smtClean="0">
                                      <a:solidFill>
                                        <a:prstClr val="white"/>
                                      </a:solidFill>
                                      <a:latin typeface="Cambria Math" panose="02040503050406030204" pitchFamily="18" charset="0"/>
                                    </a:rPr>
                                    <m:t>𝜋</m:t>
                                  </m:r>
                                  <m:sSub>
                                    <m:sSubPr>
                                      <m:ctrlPr>
                                        <a:rPr lang="pt-PT" sz="2400" i="1" smtClean="0">
                                          <a:solidFill>
                                            <a:prstClr val="white"/>
                                          </a:solidFill>
                                          <a:latin typeface="Cambria Math" charset="0"/>
                                        </a:rPr>
                                      </m:ctrlPr>
                                    </m:sSubPr>
                                    <m:e>
                                      <m:r>
                                        <a:rPr lang="pt-PT" sz="2400" i="1" smtClean="0">
                                          <a:solidFill>
                                            <a:prstClr val="white"/>
                                          </a:solidFill>
                                          <a:latin typeface="Cambria Math" panose="02040503050406030204" pitchFamily="18" charset="0"/>
                                        </a:rPr>
                                        <m:t>𝜀</m:t>
                                      </m:r>
                                    </m:e>
                                    <m:sub>
                                      <m:r>
                                        <a:rPr lang="pt-PT" sz="2400" i="1" smtClean="0">
                                          <a:solidFill>
                                            <a:prstClr val="white"/>
                                          </a:solidFill>
                                          <a:latin typeface="Cambria Math" panose="02040503050406030204" pitchFamily="18" charset="0"/>
                                        </a:rPr>
                                        <m:t>0</m:t>
                                      </m:r>
                                    </m:sub>
                                  </m:sSub>
                                  <m:r>
                                    <a:rPr lang="pt-PT" sz="2400" i="1" smtClean="0">
                                      <a:solidFill>
                                        <a:prstClr val="white"/>
                                      </a:solidFill>
                                      <a:latin typeface="Cambria Math" panose="02040503050406030204" pitchFamily="18" charset="0"/>
                                    </a:rPr>
                                    <m:t>𝑚</m:t>
                                  </m:r>
                                  <m:sSup>
                                    <m:sSupPr>
                                      <m:ctrlPr>
                                        <a:rPr lang="pt-PT" sz="2400" i="1" smtClean="0">
                                          <a:solidFill>
                                            <a:prstClr val="white"/>
                                          </a:solidFill>
                                          <a:latin typeface="Cambria Math" charset="0"/>
                                        </a:rPr>
                                      </m:ctrlPr>
                                    </m:sSupPr>
                                    <m:e>
                                      <m:r>
                                        <a:rPr lang="pt-PT" sz="2400" i="1" smtClean="0">
                                          <a:solidFill>
                                            <a:prstClr val="white"/>
                                          </a:solidFill>
                                          <a:latin typeface="Cambria Math" panose="02040503050406030204" pitchFamily="18" charset="0"/>
                                        </a:rPr>
                                        <m:t>𝑣</m:t>
                                      </m:r>
                                    </m:e>
                                    <m:sup>
                                      <m:r>
                                        <a:rPr lang="pt-PT" sz="2400" i="1" smtClean="0">
                                          <a:solidFill>
                                            <a:prstClr val="white"/>
                                          </a:solidFill>
                                          <a:latin typeface="Cambria Math" panose="02040503050406030204" pitchFamily="18" charset="0"/>
                                        </a:rPr>
                                        <m:t>2</m:t>
                                      </m:r>
                                    </m:sup>
                                  </m:sSup>
                                </m:den>
                              </m:f>
                            </m:e>
                          </m:d>
                        </m:e>
                        <m:sup>
                          <m:r>
                            <a:rPr lang="pt-PT" sz="2400" i="1" smtClean="0">
                              <a:solidFill>
                                <a:prstClr val="white"/>
                              </a:solidFill>
                              <a:latin typeface="Cambria Math" panose="02040503050406030204" pitchFamily="18" charset="0"/>
                            </a:rPr>
                            <m:t>2</m:t>
                          </m:r>
                        </m:sup>
                      </m:sSup>
                      <m:f>
                        <m:fPr>
                          <m:ctrlPr>
                            <a:rPr lang="pt-PT" sz="2400" i="1" smtClean="0">
                              <a:solidFill>
                                <a:prstClr val="white"/>
                              </a:solidFill>
                              <a:latin typeface="Cambria Math" charset="0"/>
                            </a:rPr>
                          </m:ctrlPr>
                        </m:fPr>
                        <m:num>
                          <m:r>
                            <a:rPr lang="pt-PT" sz="2400" i="1" smtClean="0">
                              <a:solidFill>
                                <a:prstClr val="white"/>
                              </a:solidFill>
                              <a:latin typeface="Cambria Math" panose="02040503050406030204" pitchFamily="18" charset="0"/>
                            </a:rPr>
                            <m:t>1</m:t>
                          </m:r>
                        </m:num>
                        <m:den>
                          <m:func>
                            <m:funcPr>
                              <m:ctrlPr>
                                <a:rPr lang="pt-PT" sz="2400" i="1" smtClean="0">
                                  <a:solidFill>
                                    <a:prstClr val="white"/>
                                  </a:solidFill>
                                  <a:latin typeface="Cambria Math" charset="0"/>
                                </a:rPr>
                              </m:ctrlPr>
                            </m:funcPr>
                            <m:fName>
                              <m:sSup>
                                <m:sSupPr>
                                  <m:ctrlPr>
                                    <a:rPr lang="pt-PT" sz="2400" i="1" smtClean="0">
                                      <a:solidFill>
                                        <a:prstClr val="white"/>
                                      </a:solidFill>
                                      <a:latin typeface="Cambria Math" charset="0"/>
                                    </a:rPr>
                                  </m:ctrlPr>
                                </m:sSupPr>
                                <m:e>
                                  <m:r>
                                    <m:rPr>
                                      <m:sty m:val="p"/>
                                    </m:rPr>
                                    <a:rPr lang="pt-PT" sz="2400" smtClean="0">
                                      <a:solidFill>
                                        <a:prstClr val="white"/>
                                      </a:solidFill>
                                      <a:latin typeface="Cambria Math" panose="02040503050406030204" pitchFamily="18" charset="0"/>
                                    </a:rPr>
                                    <m:t>sin</m:t>
                                  </m:r>
                                </m:e>
                                <m:sup>
                                  <m:r>
                                    <a:rPr lang="pt-PT" sz="2400" i="1" smtClean="0">
                                      <a:solidFill>
                                        <a:prstClr val="white"/>
                                      </a:solidFill>
                                      <a:latin typeface="Cambria Math" panose="02040503050406030204" pitchFamily="18" charset="0"/>
                                    </a:rPr>
                                    <m:t>4</m:t>
                                  </m:r>
                                </m:sup>
                              </m:sSup>
                            </m:fName>
                            <m:e>
                              <m:r>
                                <a:rPr lang="pt-PT" sz="2400" i="1" smtClean="0">
                                  <a:solidFill>
                                    <a:prstClr val="white"/>
                                  </a:solidFill>
                                  <a:latin typeface="Cambria Math" panose="02040503050406030204" pitchFamily="18" charset="0"/>
                                </a:rPr>
                                <m:t>(</m:t>
                              </m:r>
                              <m:r>
                                <a:rPr lang="pt-PT" sz="2400" i="1" smtClean="0">
                                  <a:solidFill>
                                    <a:prstClr val="white"/>
                                  </a:solidFill>
                                  <a:latin typeface="Cambria Math" panose="02040503050406030204" pitchFamily="18" charset="0"/>
                                </a:rPr>
                                <m:t>𝜃</m:t>
                              </m:r>
                              <m:r>
                                <a:rPr lang="pt-PT" sz="2400" i="1" smtClean="0">
                                  <a:solidFill>
                                    <a:prstClr val="white"/>
                                  </a:solidFill>
                                  <a:latin typeface="Cambria Math" panose="02040503050406030204" pitchFamily="18" charset="0"/>
                                </a:rPr>
                                <m:t>/2)</m:t>
                              </m:r>
                            </m:e>
                          </m:func>
                        </m:den>
                      </m:f>
                    </m:oMath>
                  </m:oMathPara>
                </a14:m>
                <a:endParaRPr lang="en-US" sz="2400" dirty="0">
                  <a:solidFill>
                    <a:prstClr val="white"/>
                  </a:solidFill>
                  <a:latin typeface="Century Gothic" panose="020B0502020202020204" pitchFamily="34" charset="0"/>
                </a:endParaRPr>
              </a:p>
            </p:txBody>
          </p:sp>
        </mc:Choice>
        <mc:Fallback xmlns="">
          <p:sp>
            <p:nvSpPr>
              <p:cNvPr id="10" name="TextBox 9"/>
              <p:cNvSpPr txBox="1">
                <a:spLocks noRot="1" noChangeAspect="1" noMove="1" noResize="1" noEditPoints="1" noAdjustHandles="1" noChangeArrowheads="1" noChangeShapeType="1" noTextEdit="1"/>
              </p:cNvSpPr>
              <p:nvPr/>
            </p:nvSpPr>
            <p:spPr>
              <a:xfrm>
                <a:off x="179072" y="5101369"/>
                <a:ext cx="3982564" cy="910314"/>
              </a:xfrm>
              <a:prstGeom prst="rect">
                <a:avLst/>
              </a:prstGeom>
              <a:blipFill rotWithShape="0">
                <a:blip r:embed="rId4"/>
                <a:stretch>
                  <a:fillRect/>
                </a:stretch>
              </a:blipFill>
            </p:spPr>
            <p:txBody>
              <a:bodyPr/>
              <a:lstStyle/>
              <a:p>
                <a:r>
                  <a:rPr lang="en-US">
                    <a:noFill/>
                  </a:rPr>
                  <a:t> </a:t>
                </a:r>
              </a:p>
            </p:txBody>
          </p:sp>
        </mc:Fallback>
      </mc:AlternateContent>
      <p:sp>
        <p:nvSpPr>
          <p:cNvPr id="23" name="TextBox 22"/>
          <p:cNvSpPr txBox="1"/>
          <p:nvPr/>
        </p:nvSpPr>
        <p:spPr>
          <a:xfrm>
            <a:off x="3514755" y="1795127"/>
            <a:ext cx="994183" cy="369332"/>
          </a:xfrm>
          <a:prstGeom prst="rect">
            <a:avLst/>
          </a:prstGeom>
          <a:noFill/>
        </p:spPr>
        <p:txBody>
          <a:bodyPr wrap="none" rtlCol="0">
            <a:spAutoFit/>
          </a:bodyPr>
          <a:lstStyle/>
          <a:p>
            <a:r>
              <a:rPr lang="pt-PT" dirty="0" smtClean="0">
                <a:solidFill>
                  <a:prstClr val="white"/>
                </a:solidFill>
                <a:latin typeface="Century Gothic" panose="020B0502020202020204" pitchFamily="34" charset="0"/>
              </a:rPr>
              <a:t>Núcleo</a:t>
            </a:r>
            <a:endParaRPr lang="en-US" dirty="0">
              <a:solidFill>
                <a:prstClr val="white"/>
              </a:solidFill>
              <a:latin typeface="Century Gothic" panose="020B0502020202020204" pitchFamily="34" charset="0"/>
            </a:endParaRPr>
          </a:p>
        </p:txBody>
      </p:sp>
      <p:cxnSp>
        <p:nvCxnSpPr>
          <p:cNvPr id="24" name="Straight Arrow Connector 23"/>
          <p:cNvCxnSpPr/>
          <p:nvPr/>
        </p:nvCxnSpPr>
        <p:spPr>
          <a:xfrm flipH="1">
            <a:off x="2729384" y="2086827"/>
            <a:ext cx="789604" cy="184666"/>
          </a:xfrm>
          <a:prstGeom prst="straightConnector1">
            <a:avLst/>
          </a:prstGeom>
          <a:ln>
            <a:solidFill>
              <a:schemeClr val="bg1"/>
            </a:solidFill>
            <a:tailEnd type="triangle"/>
          </a:ln>
        </p:spPr>
        <p:style>
          <a:lnRef idx="2">
            <a:schemeClr val="accent1"/>
          </a:lnRef>
          <a:fillRef idx="0">
            <a:schemeClr val="accent1"/>
          </a:fillRef>
          <a:effectRef idx="1">
            <a:schemeClr val="accent1"/>
          </a:effectRef>
          <a:fontRef idx="minor">
            <a:schemeClr val="tx1"/>
          </a:fontRef>
        </p:style>
      </p:cxnSp>
      <p:cxnSp>
        <p:nvCxnSpPr>
          <p:cNvPr id="25" name="Straight Arrow Connector 24"/>
          <p:cNvCxnSpPr/>
          <p:nvPr/>
        </p:nvCxnSpPr>
        <p:spPr>
          <a:xfrm flipH="1">
            <a:off x="2262324" y="3246623"/>
            <a:ext cx="804263" cy="0"/>
          </a:xfrm>
          <a:prstGeom prst="straightConnector1">
            <a:avLst/>
          </a:prstGeom>
          <a:ln>
            <a:solidFill>
              <a:schemeClr val="bg1"/>
            </a:solidFill>
            <a:tailEnd type="triangle"/>
          </a:ln>
        </p:spPr>
        <p:style>
          <a:lnRef idx="2">
            <a:schemeClr val="accent1"/>
          </a:lnRef>
          <a:fillRef idx="0">
            <a:schemeClr val="accent1"/>
          </a:fillRef>
          <a:effectRef idx="1">
            <a:schemeClr val="accent1"/>
          </a:effectRef>
          <a:fontRef idx="minor">
            <a:schemeClr val="tx1"/>
          </a:fontRef>
        </p:style>
      </p:cxnSp>
      <p:sp>
        <p:nvSpPr>
          <p:cNvPr id="26" name="TextBox 25"/>
          <p:cNvSpPr txBox="1"/>
          <p:nvPr/>
        </p:nvSpPr>
        <p:spPr>
          <a:xfrm>
            <a:off x="3112876" y="2937137"/>
            <a:ext cx="1184940" cy="523220"/>
          </a:xfrm>
          <a:prstGeom prst="rect">
            <a:avLst/>
          </a:prstGeom>
          <a:noFill/>
        </p:spPr>
        <p:txBody>
          <a:bodyPr wrap="none" rtlCol="0">
            <a:spAutoFit/>
          </a:bodyPr>
          <a:lstStyle/>
          <a:p>
            <a:pPr algn="ctr"/>
            <a:r>
              <a:rPr lang="pt-PT" sz="1400" dirty="0" smtClean="0">
                <a:solidFill>
                  <a:prstClr val="white"/>
                </a:solidFill>
                <a:latin typeface="Century Gothic" panose="020B0502020202020204" pitchFamily="34" charset="0"/>
              </a:rPr>
              <a:t>Nuvem </a:t>
            </a:r>
          </a:p>
          <a:p>
            <a:pPr algn="ctr"/>
            <a:r>
              <a:rPr lang="pt-PT" sz="1400" dirty="0" smtClean="0">
                <a:solidFill>
                  <a:prstClr val="white"/>
                </a:solidFill>
                <a:latin typeface="Century Gothic" panose="020B0502020202020204" pitchFamily="34" charset="0"/>
              </a:rPr>
              <a:t>electrónica</a:t>
            </a:r>
            <a:endParaRPr lang="en-US" sz="1400" dirty="0">
              <a:solidFill>
                <a:prstClr val="white"/>
              </a:solidFill>
              <a:latin typeface="Century Gothic" panose="020B0502020202020204" pitchFamily="34" charset="0"/>
            </a:endParaRPr>
          </a:p>
        </p:txBody>
      </p:sp>
      <p:sp>
        <p:nvSpPr>
          <p:cNvPr id="27" name="TextBox 26"/>
          <p:cNvSpPr txBox="1"/>
          <p:nvPr/>
        </p:nvSpPr>
        <p:spPr>
          <a:xfrm rot="16200000">
            <a:off x="-551514" y="2394055"/>
            <a:ext cx="1606530" cy="461665"/>
          </a:xfrm>
          <a:prstGeom prst="rect">
            <a:avLst/>
          </a:prstGeom>
          <a:noFill/>
        </p:spPr>
        <p:txBody>
          <a:bodyPr wrap="none" rtlCol="0">
            <a:spAutoFit/>
          </a:bodyPr>
          <a:lstStyle/>
          <a:p>
            <a:r>
              <a:rPr lang="pt-PT" sz="2000" dirty="0" smtClean="0">
                <a:solidFill>
                  <a:prstClr val="white"/>
                </a:solidFill>
                <a:latin typeface="Century Gothic" panose="020B0502020202020204" pitchFamily="34" charset="0"/>
              </a:rPr>
              <a:t>Partículas </a:t>
            </a:r>
            <a:r>
              <a:rPr lang="el-GR" sz="2400" dirty="0" smtClean="0">
                <a:solidFill>
                  <a:prstClr val="white"/>
                </a:solidFill>
                <a:latin typeface="Times New Roman" panose="02020603050405020304" pitchFamily="18" charset="0"/>
                <a:cs typeface="Times New Roman" panose="02020603050405020304" pitchFamily="18" charset="0"/>
              </a:rPr>
              <a:t>α</a:t>
            </a:r>
            <a:endParaRPr lang="en-US" sz="2400" dirty="0">
              <a:solidFill>
                <a:prstClr val="white"/>
              </a:solidFill>
              <a:latin typeface="Times New Roman" panose="02020603050405020304" pitchFamily="18" charset="0"/>
              <a:cs typeface="Times New Roman" panose="02020603050405020304" pitchFamily="18" charset="0"/>
            </a:endParaRPr>
          </a:p>
        </p:txBody>
      </p:sp>
      <p:sp>
        <p:nvSpPr>
          <p:cNvPr id="28" name="TextBox 27"/>
          <p:cNvSpPr txBox="1"/>
          <p:nvPr/>
        </p:nvSpPr>
        <p:spPr>
          <a:xfrm>
            <a:off x="65750" y="4175107"/>
            <a:ext cx="4141910" cy="707886"/>
          </a:xfrm>
          <a:prstGeom prst="rect">
            <a:avLst/>
          </a:prstGeom>
          <a:noFill/>
        </p:spPr>
        <p:txBody>
          <a:bodyPr wrap="square" rtlCol="0">
            <a:spAutoFit/>
          </a:bodyPr>
          <a:lstStyle/>
          <a:p>
            <a:pPr algn="ctr"/>
            <a:r>
              <a:rPr lang="pt-PT" sz="2000" dirty="0" smtClean="0">
                <a:solidFill>
                  <a:srgbClr val="FFFF00"/>
                </a:solidFill>
                <a:latin typeface="Century Gothic" panose="020B0502020202020204" pitchFamily="34" charset="0"/>
              </a:rPr>
              <a:t>Secção eficaz de Rutherford </a:t>
            </a:r>
            <a:r>
              <a:rPr lang="pt-PT" sz="2000" dirty="0" smtClean="0">
                <a:solidFill>
                  <a:prstClr val="white"/>
                </a:solidFill>
                <a:latin typeface="Century Gothic" panose="020B0502020202020204" pitchFamily="34" charset="0"/>
              </a:rPr>
              <a:t>(clássica).</a:t>
            </a:r>
          </a:p>
        </p:txBody>
      </p:sp>
      <p:pic>
        <p:nvPicPr>
          <p:cNvPr id="32" name="Picture 31"/>
          <p:cNvPicPr>
            <a:picLocks noChangeAspect="1"/>
          </p:cNvPicPr>
          <p:nvPr/>
        </p:nvPicPr>
        <p:blipFill rotWithShape="1">
          <a:blip r:embed="rId5">
            <a:extLst>
              <a:ext uri="{28A0092B-C50C-407E-A947-70E740481C1C}">
                <a14:useLocalDpi xmlns:a14="http://schemas.microsoft.com/office/drawing/2010/main" val="0"/>
              </a:ext>
            </a:extLst>
          </a:blip>
          <a:srcRect b="34859"/>
          <a:stretch/>
        </p:blipFill>
        <p:spPr>
          <a:xfrm>
            <a:off x="4306188" y="3539093"/>
            <a:ext cx="4773007" cy="2836914"/>
          </a:xfrm>
          <a:prstGeom prst="rect">
            <a:avLst/>
          </a:prstGeom>
        </p:spPr>
      </p:pic>
      <p:pic>
        <p:nvPicPr>
          <p:cNvPr id="33" name="Picture 32"/>
          <p:cNvPicPr>
            <a:picLocks noChangeAspect="1"/>
          </p:cNvPicPr>
          <p:nvPr/>
        </p:nvPicPr>
        <p:blipFill rotWithShape="1">
          <a:blip r:embed="rId6">
            <a:clrChange>
              <a:clrFrom>
                <a:srgbClr val="000000"/>
              </a:clrFrom>
              <a:clrTo>
                <a:srgbClr val="000000">
                  <a:alpha val="0"/>
                </a:srgbClr>
              </a:clrTo>
            </a:clrChange>
          </a:blip>
          <a:srcRect l="1445" t="4782" r="2799" b="11728"/>
          <a:stretch/>
        </p:blipFill>
        <p:spPr>
          <a:xfrm>
            <a:off x="4797336" y="800991"/>
            <a:ext cx="4180114" cy="2756262"/>
          </a:xfrm>
          <a:prstGeom prst="rect">
            <a:avLst/>
          </a:prstGeom>
        </p:spPr>
      </p:pic>
      <p:sp>
        <p:nvSpPr>
          <p:cNvPr id="31" name="Rectangle 30"/>
          <p:cNvSpPr/>
          <p:nvPr/>
        </p:nvSpPr>
        <p:spPr>
          <a:xfrm>
            <a:off x="8803122" y="6468797"/>
            <a:ext cx="361868" cy="396523"/>
          </a:xfrm>
          <a:prstGeom prst="rect">
            <a:avLst/>
          </a:prstGeom>
          <a:solidFill>
            <a:srgbClr val="0000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34" name="Rectangle 33"/>
          <p:cNvSpPr/>
          <p:nvPr/>
        </p:nvSpPr>
        <p:spPr>
          <a:xfrm>
            <a:off x="-18376" y="6471973"/>
            <a:ext cx="8831344" cy="396523"/>
          </a:xfrm>
          <a:prstGeom prst="rect">
            <a:avLst/>
          </a:prstGeom>
          <a:solidFill>
            <a:srgbClr val="68010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35" name="Slide Number Placeholder 1"/>
          <p:cNvSpPr>
            <a:spLocks noGrp="1"/>
          </p:cNvSpPr>
          <p:nvPr>
            <p:ph type="sldNum" sz="quarter" idx="4"/>
          </p:nvPr>
        </p:nvSpPr>
        <p:spPr>
          <a:xfrm>
            <a:off x="6982178" y="6489699"/>
            <a:ext cx="2133600" cy="365125"/>
          </a:xfrm>
          <a:prstGeom prst="rect">
            <a:avLst/>
          </a:prstGeom>
        </p:spPr>
        <p:txBody>
          <a:bodyPr/>
          <a:lstStyle/>
          <a:p>
            <a:fld id="{8E421941-A48F-2348-96CF-79538C99FB84}" type="slidenum">
              <a:rPr lang="en-US" smtClean="0">
                <a:latin typeface="Century Gothic"/>
                <a:cs typeface="Century Gothic"/>
              </a:rPr>
              <a:pPr/>
              <a:t>16</a:t>
            </a:fld>
            <a:endParaRPr lang="en-US" dirty="0">
              <a:latin typeface="Century Gothic"/>
              <a:cs typeface="Century Gothic"/>
            </a:endParaRPr>
          </a:p>
        </p:txBody>
      </p:sp>
      <p:sp>
        <p:nvSpPr>
          <p:cNvPr id="36" name="Footer Placeholder 2"/>
          <p:cNvSpPr>
            <a:spLocks noGrp="1"/>
          </p:cNvSpPr>
          <p:nvPr>
            <p:ph type="ftr" sz="quarter" idx="3"/>
          </p:nvPr>
        </p:nvSpPr>
        <p:spPr>
          <a:xfrm>
            <a:off x="45156" y="6492965"/>
            <a:ext cx="9070622" cy="365125"/>
          </a:xfrm>
          <a:prstGeom prst="rect">
            <a:avLst/>
          </a:prstGeom>
        </p:spPr>
        <p:txBody>
          <a:bodyPr/>
          <a:lstStyle/>
          <a:p>
            <a:pPr algn="l"/>
            <a:r>
              <a:rPr lang="pt-BR" dirty="0" smtClean="0"/>
              <a:t>Filipe Joaquim                                       Introdução à Física de Partículas (2/4)                            CERN, 2</a:t>
            </a:r>
            <a:r>
              <a:rPr lang="en-US" dirty="0" smtClean="0"/>
              <a:t>8 - 04/09 2015</a:t>
            </a:r>
            <a:endParaRPr lang="en-US" dirty="0"/>
          </a:p>
        </p:txBody>
      </p:sp>
    </p:spTree>
    <p:extLst>
      <p:ext uri="{BB962C8B-B14F-4D97-AF65-F5344CB8AC3E}">
        <p14:creationId xmlns:p14="http://schemas.microsoft.com/office/powerpoint/2010/main" val="228739230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 name="Picture 2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8470" y="-29592"/>
            <a:ext cx="9223899" cy="6924582"/>
          </a:xfrm>
          <a:prstGeom prst="rect">
            <a:avLst/>
          </a:prstGeom>
        </p:spPr>
      </p:pic>
      <p:sp>
        <p:nvSpPr>
          <p:cNvPr id="7" name="Rectangle 6"/>
          <p:cNvSpPr/>
          <p:nvPr/>
        </p:nvSpPr>
        <p:spPr>
          <a:xfrm>
            <a:off x="8803122" y="6468797"/>
            <a:ext cx="361868" cy="396523"/>
          </a:xfrm>
          <a:prstGeom prst="rect">
            <a:avLst/>
          </a:prstGeom>
          <a:solidFill>
            <a:srgbClr val="0000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prstClr val="white"/>
              </a:solidFill>
            </a:endParaRPr>
          </a:p>
        </p:txBody>
      </p:sp>
      <p:sp>
        <p:nvSpPr>
          <p:cNvPr id="4" name="Rectangle 3"/>
          <p:cNvSpPr/>
          <p:nvPr/>
        </p:nvSpPr>
        <p:spPr>
          <a:xfrm>
            <a:off x="-18376" y="6471973"/>
            <a:ext cx="8831344" cy="396523"/>
          </a:xfrm>
          <a:prstGeom prst="rect">
            <a:avLst/>
          </a:prstGeom>
          <a:solidFill>
            <a:srgbClr val="68010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prstClr val="white"/>
              </a:solidFill>
            </a:endParaRPr>
          </a:p>
        </p:txBody>
      </p:sp>
      <p:sp>
        <p:nvSpPr>
          <p:cNvPr id="2" name="Slide Number Placeholder 1"/>
          <p:cNvSpPr>
            <a:spLocks noGrp="1"/>
          </p:cNvSpPr>
          <p:nvPr>
            <p:ph type="sldNum" sz="quarter" idx="4"/>
          </p:nvPr>
        </p:nvSpPr>
        <p:spPr>
          <a:xfrm>
            <a:off x="6982178" y="6489699"/>
            <a:ext cx="2133600" cy="365125"/>
          </a:xfrm>
          <a:prstGeom prst="rect">
            <a:avLst/>
          </a:prstGeom>
        </p:spPr>
        <p:txBody>
          <a:bodyPr/>
          <a:lstStyle/>
          <a:p>
            <a:fld id="{8E421941-A48F-2348-96CF-79538C99FB84}" type="slidenum">
              <a:rPr lang="en-US" smtClean="0">
                <a:latin typeface="Century Gothic"/>
                <a:cs typeface="Century Gothic"/>
              </a:rPr>
              <a:pPr/>
              <a:t>17</a:t>
            </a:fld>
            <a:endParaRPr lang="en-US" dirty="0">
              <a:latin typeface="Century Gothic"/>
              <a:cs typeface="Century Gothic"/>
            </a:endParaRPr>
          </a:p>
        </p:txBody>
      </p:sp>
      <p:sp>
        <p:nvSpPr>
          <p:cNvPr id="3" name="Footer Placeholder 2"/>
          <p:cNvSpPr>
            <a:spLocks noGrp="1"/>
          </p:cNvSpPr>
          <p:nvPr>
            <p:ph type="ftr" sz="quarter" idx="3"/>
          </p:nvPr>
        </p:nvSpPr>
        <p:spPr>
          <a:xfrm>
            <a:off x="45156" y="6492965"/>
            <a:ext cx="9070622" cy="365125"/>
          </a:xfrm>
          <a:prstGeom prst="rect">
            <a:avLst/>
          </a:prstGeom>
        </p:spPr>
        <p:txBody>
          <a:bodyPr/>
          <a:lstStyle/>
          <a:p>
            <a:pPr algn="l"/>
            <a:r>
              <a:rPr lang="pt-BR" dirty="0" smtClean="0"/>
              <a:t>Filipe Joaquim                                       Introdução à Física de Partículas (2/4)                            CERN, 30/8</a:t>
            </a:r>
            <a:r>
              <a:rPr lang="en-US" dirty="0" smtClean="0"/>
              <a:t> </a:t>
            </a:r>
            <a:r>
              <a:rPr lang="en-US" dirty="0"/>
              <a:t>- 04/09 </a:t>
            </a:r>
            <a:r>
              <a:rPr lang="en-US" dirty="0" smtClean="0"/>
              <a:t>2015</a:t>
            </a:r>
            <a:endParaRPr lang="en-US" dirty="0"/>
          </a:p>
        </p:txBody>
      </p:sp>
      <p:sp>
        <p:nvSpPr>
          <p:cNvPr id="5" name="Rectangle 4"/>
          <p:cNvSpPr/>
          <p:nvPr/>
        </p:nvSpPr>
        <p:spPr>
          <a:xfrm>
            <a:off x="-18377" y="0"/>
            <a:ext cx="9172222" cy="627196"/>
          </a:xfrm>
          <a:prstGeom prst="rect">
            <a:avLst/>
          </a:prstGeom>
          <a:solidFill>
            <a:srgbClr val="68010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smtClean="0">
              <a:solidFill>
                <a:prstClr val="white"/>
              </a:solidFill>
            </a:endParaRPr>
          </a:p>
          <a:p>
            <a:pPr algn="ctr"/>
            <a:endParaRPr lang="en-US" dirty="0">
              <a:solidFill>
                <a:prstClr val="white"/>
              </a:solidFill>
            </a:endParaRPr>
          </a:p>
        </p:txBody>
      </p:sp>
      <p:cxnSp>
        <p:nvCxnSpPr>
          <p:cNvPr id="8" name="Straight Connector 7"/>
          <p:cNvCxnSpPr/>
          <p:nvPr/>
        </p:nvCxnSpPr>
        <p:spPr>
          <a:xfrm>
            <a:off x="383480" y="621351"/>
            <a:ext cx="1503292" cy="0"/>
          </a:xfrm>
          <a:prstGeom prst="line">
            <a:avLst/>
          </a:prstGeom>
          <a:ln>
            <a:solidFill>
              <a:schemeClr val="bg1"/>
            </a:solidFill>
          </a:ln>
        </p:spPr>
        <p:style>
          <a:lnRef idx="2">
            <a:schemeClr val="accent1"/>
          </a:lnRef>
          <a:fillRef idx="0">
            <a:schemeClr val="accent1"/>
          </a:fillRef>
          <a:effectRef idx="1">
            <a:schemeClr val="accent1"/>
          </a:effectRef>
          <a:fontRef idx="minor">
            <a:schemeClr val="tx1"/>
          </a:fontRef>
        </p:style>
      </p:cxnSp>
      <p:sp>
        <p:nvSpPr>
          <p:cNvPr id="13" name="Oval 12"/>
          <p:cNvSpPr/>
          <p:nvPr/>
        </p:nvSpPr>
        <p:spPr>
          <a:xfrm>
            <a:off x="213300" y="517670"/>
            <a:ext cx="207362" cy="207362"/>
          </a:xfrm>
          <a:prstGeom prst="ellipse">
            <a:avLst/>
          </a:prstGeom>
          <a:solidFill>
            <a:schemeClr val="bg1"/>
          </a:solidFill>
          <a:ln>
            <a:solidFill>
              <a:srgbClr val="FFFFFF"/>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prstClr val="white"/>
              </a:solidFill>
            </a:endParaRPr>
          </a:p>
        </p:txBody>
      </p:sp>
      <p:sp>
        <p:nvSpPr>
          <p:cNvPr id="14" name="TextBox 13"/>
          <p:cNvSpPr txBox="1"/>
          <p:nvPr/>
        </p:nvSpPr>
        <p:spPr>
          <a:xfrm>
            <a:off x="1969607" y="228217"/>
            <a:ext cx="1326004" cy="769441"/>
          </a:xfrm>
          <a:prstGeom prst="rect">
            <a:avLst/>
          </a:prstGeom>
          <a:noFill/>
        </p:spPr>
        <p:txBody>
          <a:bodyPr wrap="none" rtlCol="0">
            <a:spAutoFit/>
          </a:bodyPr>
          <a:lstStyle/>
          <a:p>
            <a:r>
              <a:rPr lang="pt-PT" sz="4400" dirty="0" smtClean="0">
                <a:solidFill>
                  <a:prstClr val="white"/>
                </a:solidFill>
              </a:rPr>
              <a:t>1911</a:t>
            </a:r>
            <a:endParaRPr lang="en-US" sz="4400" dirty="0">
              <a:solidFill>
                <a:prstClr val="white"/>
              </a:solidFill>
            </a:endParaRPr>
          </a:p>
        </p:txBody>
      </p:sp>
      <p:sp>
        <p:nvSpPr>
          <p:cNvPr id="20" name="TextBox 19"/>
          <p:cNvSpPr txBox="1"/>
          <p:nvPr/>
        </p:nvSpPr>
        <p:spPr>
          <a:xfrm>
            <a:off x="1964400" y="229686"/>
            <a:ext cx="1326004" cy="769441"/>
          </a:xfrm>
          <a:prstGeom prst="rect">
            <a:avLst/>
          </a:prstGeom>
          <a:noFill/>
        </p:spPr>
        <p:txBody>
          <a:bodyPr wrap="none" rtlCol="0">
            <a:spAutoFit/>
          </a:bodyPr>
          <a:lstStyle/>
          <a:p>
            <a:r>
              <a:rPr lang="pt-PT" sz="4400" dirty="0" smtClean="0">
                <a:solidFill>
                  <a:prstClr val="white"/>
                </a:solidFill>
              </a:rPr>
              <a:t>1913</a:t>
            </a:r>
            <a:endParaRPr lang="en-US" sz="4400" dirty="0">
              <a:solidFill>
                <a:prstClr val="white"/>
              </a:solidFill>
            </a:endParaRPr>
          </a:p>
        </p:txBody>
      </p:sp>
      <p:sp>
        <p:nvSpPr>
          <p:cNvPr id="19" name="Rectangle 18"/>
          <p:cNvSpPr/>
          <p:nvPr/>
        </p:nvSpPr>
        <p:spPr>
          <a:xfrm>
            <a:off x="6729162" y="141632"/>
            <a:ext cx="2254143" cy="369332"/>
          </a:xfrm>
          <a:prstGeom prst="rect">
            <a:avLst/>
          </a:prstGeom>
        </p:spPr>
        <p:txBody>
          <a:bodyPr wrap="none">
            <a:spAutoFit/>
          </a:bodyPr>
          <a:lstStyle/>
          <a:p>
            <a:pPr algn="r"/>
            <a:r>
              <a:rPr lang="pt-PT" dirty="0" smtClean="0">
                <a:ln>
                  <a:solidFill>
                    <a:srgbClr val="FFFF00"/>
                  </a:solidFill>
                </a:ln>
                <a:solidFill>
                  <a:srgbClr val="FFFF00"/>
                </a:solidFill>
                <a:latin typeface="Century Gothic"/>
                <a:cs typeface="Century Gothic"/>
              </a:rPr>
              <a:t>O modelo de Bohr</a:t>
            </a:r>
            <a:endParaRPr lang="en-US" dirty="0">
              <a:ln>
                <a:solidFill>
                  <a:srgbClr val="FFFF00"/>
                </a:solidFill>
              </a:ln>
              <a:solidFill>
                <a:srgbClr val="FFFF00"/>
              </a:solidFill>
            </a:endParaRPr>
          </a:p>
        </p:txBody>
      </p:sp>
      <p:pic>
        <p:nvPicPr>
          <p:cNvPr id="6" name="Picture 5"/>
          <p:cNvPicPr>
            <a:picLocks noChangeAspect="1"/>
          </p:cNvPicPr>
          <p:nvPr/>
        </p:nvPicPr>
        <p:blipFill>
          <a:blip r:embed="rId3"/>
          <a:stretch>
            <a:fillRect/>
          </a:stretch>
        </p:blipFill>
        <p:spPr>
          <a:xfrm>
            <a:off x="2495969" y="5111520"/>
            <a:ext cx="3451786" cy="1354906"/>
          </a:xfrm>
          <a:prstGeom prst="rect">
            <a:avLst/>
          </a:prstGeom>
          <a:ln>
            <a:noFill/>
          </a:ln>
          <a:effectLst>
            <a:softEdge rad="317500"/>
          </a:effectLst>
        </p:spPr>
      </p:pic>
      <p:pic>
        <p:nvPicPr>
          <p:cNvPr id="16" name="Picture 15"/>
          <p:cNvPicPr>
            <a:picLocks noChangeAspect="1"/>
          </p:cNvPicPr>
          <p:nvPr/>
        </p:nvPicPr>
        <p:blipFill>
          <a:blip r:embed="rId4">
            <a:extLst>
              <a:ext uri="{BEBA8EAE-BF5A-486C-A8C5-ECC9F3942E4B}">
                <a14:imgProps xmlns:a14="http://schemas.microsoft.com/office/drawing/2010/main">
                  <a14:imgLayer r:embed="rId5">
                    <a14:imgEffect>
                      <a14:brightnessContrast bright="-20000" contrast="-20000"/>
                    </a14:imgEffect>
                  </a14:imgLayer>
                </a14:imgProps>
              </a:ext>
              <a:ext uri="{28A0092B-C50C-407E-A947-70E740481C1C}">
                <a14:useLocalDpi xmlns:a14="http://schemas.microsoft.com/office/drawing/2010/main" val="0"/>
              </a:ext>
            </a:extLst>
          </a:blip>
          <a:stretch>
            <a:fillRect/>
          </a:stretch>
        </p:blipFill>
        <p:spPr>
          <a:xfrm>
            <a:off x="21406" y="4395812"/>
            <a:ext cx="9122594" cy="729492"/>
          </a:xfrm>
          <a:prstGeom prst="rect">
            <a:avLst/>
          </a:prstGeom>
        </p:spPr>
      </p:pic>
      <p:pic>
        <p:nvPicPr>
          <p:cNvPr id="9" name="Picture 8"/>
          <p:cNvPicPr>
            <a:picLocks noChangeAspect="1"/>
          </p:cNvPicPr>
          <p:nvPr/>
        </p:nvPicPr>
        <p:blipFill>
          <a:blip r:embed="rId6">
            <a:extLst>
              <a:ext uri="{BEBA8EAE-BF5A-486C-A8C5-ECC9F3942E4B}">
                <a14:imgProps xmlns:a14="http://schemas.microsoft.com/office/drawing/2010/main">
                  <a14:imgLayer r:embed="rId7">
                    <a14:imgEffect>
                      <a14:colorTemperature colorTemp="7200"/>
                    </a14:imgEffect>
                  </a14:imgLayer>
                </a14:imgProps>
              </a:ext>
            </a:extLst>
          </a:blip>
          <a:stretch>
            <a:fillRect/>
          </a:stretch>
        </p:blipFill>
        <p:spPr>
          <a:xfrm>
            <a:off x="5888380" y="1492392"/>
            <a:ext cx="3101568" cy="4770523"/>
          </a:xfrm>
          <a:prstGeom prst="rect">
            <a:avLst/>
          </a:prstGeom>
          <a:ln>
            <a:noFill/>
          </a:ln>
          <a:effectLst>
            <a:softEdge rad="112500"/>
          </a:effectLst>
        </p:spPr>
      </p:pic>
      <p:sp>
        <p:nvSpPr>
          <p:cNvPr id="18" name="Rectangle 17"/>
          <p:cNvSpPr/>
          <p:nvPr/>
        </p:nvSpPr>
        <p:spPr>
          <a:xfrm>
            <a:off x="1982744" y="891523"/>
            <a:ext cx="6197530" cy="369332"/>
          </a:xfrm>
          <a:prstGeom prst="rect">
            <a:avLst/>
          </a:prstGeom>
        </p:spPr>
        <p:txBody>
          <a:bodyPr wrap="none">
            <a:spAutoFit/>
          </a:bodyPr>
          <a:lstStyle/>
          <a:p>
            <a:r>
              <a:rPr lang="pt-PT" dirty="0" smtClean="0">
                <a:solidFill>
                  <a:srgbClr val="FFFF00"/>
                </a:solidFill>
                <a:latin typeface="Century Gothic" panose="020B0502020202020204" pitchFamily="34" charset="0"/>
              </a:rPr>
              <a:t>Modelo “Planetário” de Rutherford → Átomo instável  </a:t>
            </a:r>
            <a:endParaRPr lang="en-US" dirty="0">
              <a:solidFill>
                <a:prstClr val="black"/>
              </a:solidFill>
            </a:endParaRPr>
          </a:p>
        </p:txBody>
      </p:sp>
      <p:sp>
        <p:nvSpPr>
          <p:cNvPr id="28" name="Rectangle 27"/>
          <p:cNvSpPr/>
          <p:nvPr/>
        </p:nvSpPr>
        <p:spPr>
          <a:xfrm>
            <a:off x="339181" y="1335501"/>
            <a:ext cx="5441244" cy="646331"/>
          </a:xfrm>
          <a:prstGeom prst="rect">
            <a:avLst/>
          </a:prstGeom>
        </p:spPr>
        <p:txBody>
          <a:bodyPr wrap="square">
            <a:spAutoFit/>
          </a:bodyPr>
          <a:lstStyle/>
          <a:p>
            <a:pPr algn="ctr"/>
            <a:r>
              <a:rPr lang="pt-PT" dirty="0" smtClean="0">
                <a:solidFill>
                  <a:prstClr val="white"/>
                </a:solidFill>
                <a:latin typeface="Century Gothic" panose="020B0502020202020204" pitchFamily="34" charset="0"/>
              </a:rPr>
              <a:t>MODELO DE BOHR – O electrão orbita em volta do núcleo em órbitas bem definidas.</a:t>
            </a:r>
            <a:endParaRPr lang="en-US" dirty="0">
              <a:solidFill>
                <a:prstClr val="white"/>
              </a:solidFill>
            </a:endParaRPr>
          </a:p>
        </p:txBody>
      </p:sp>
      <mc:AlternateContent xmlns:mc="http://schemas.openxmlformats.org/markup-compatibility/2006" xmlns:a14="http://schemas.microsoft.com/office/drawing/2010/main">
        <mc:Choice Requires="a14">
          <p:sp>
            <p:nvSpPr>
              <p:cNvPr id="21" name="TextBox 20"/>
              <p:cNvSpPr txBox="1"/>
              <p:nvPr/>
            </p:nvSpPr>
            <p:spPr>
              <a:xfrm>
                <a:off x="1964400" y="2883424"/>
                <a:ext cx="3423052" cy="578235"/>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pt-PT" sz="2000" i="1" smtClean="0">
                              <a:solidFill>
                                <a:prstClr val="white"/>
                              </a:solidFill>
                              <a:latin typeface="Cambria Math" charset="0"/>
                            </a:rPr>
                          </m:ctrlPr>
                        </m:sSubPr>
                        <m:e>
                          <m:r>
                            <a:rPr lang="pt-PT" sz="2000" i="1" smtClean="0">
                              <a:solidFill>
                                <a:prstClr val="white"/>
                              </a:solidFill>
                              <a:latin typeface="Cambria Math" panose="02040503050406030204" pitchFamily="18" charset="0"/>
                            </a:rPr>
                            <m:t>𝑚</m:t>
                          </m:r>
                        </m:e>
                        <m:sub>
                          <m:r>
                            <a:rPr lang="pt-PT" sz="2000" i="1" smtClean="0">
                              <a:solidFill>
                                <a:prstClr val="white"/>
                              </a:solidFill>
                              <a:latin typeface="Cambria Math" panose="02040503050406030204" pitchFamily="18" charset="0"/>
                            </a:rPr>
                            <m:t>𝑒</m:t>
                          </m:r>
                        </m:sub>
                      </m:sSub>
                      <m:r>
                        <a:rPr lang="pt-PT" sz="2000" i="1" smtClean="0">
                          <a:solidFill>
                            <a:prstClr val="white"/>
                          </a:solidFill>
                          <a:latin typeface="Cambria Math" panose="02040503050406030204" pitchFamily="18" charset="0"/>
                        </a:rPr>
                        <m:t>𝑣</m:t>
                      </m:r>
                      <m:r>
                        <a:rPr lang="pt-PT" sz="2000" i="1" smtClean="0">
                          <a:solidFill>
                            <a:prstClr val="white"/>
                          </a:solidFill>
                          <a:latin typeface="Cambria Math" panose="02040503050406030204" pitchFamily="18" charset="0"/>
                        </a:rPr>
                        <m:t> </m:t>
                      </m:r>
                      <m:r>
                        <a:rPr lang="pt-PT" sz="2000" i="1" smtClean="0">
                          <a:solidFill>
                            <a:prstClr val="white"/>
                          </a:solidFill>
                          <a:latin typeface="Cambria Math" panose="02040503050406030204" pitchFamily="18" charset="0"/>
                        </a:rPr>
                        <m:t>𝑟</m:t>
                      </m:r>
                      <m:r>
                        <a:rPr lang="pt-PT" sz="2000" i="1" smtClean="0">
                          <a:solidFill>
                            <a:prstClr val="white"/>
                          </a:solidFill>
                          <a:latin typeface="Cambria Math" panose="02040503050406030204" pitchFamily="18" charset="0"/>
                        </a:rPr>
                        <m:t>=</m:t>
                      </m:r>
                      <m:r>
                        <a:rPr lang="pt-PT" sz="2000" i="1" smtClean="0">
                          <a:solidFill>
                            <a:prstClr val="white"/>
                          </a:solidFill>
                          <a:latin typeface="Cambria Math" panose="02040503050406030204" pitchFamily="18" charset="0"/>
                        </a:rPr>
                        <m:t>𝑛</m:t>
                      </m:r>
                      <m:r>
                        <a:rPr lang="pt-PT" sz="2000" i="1" smtClean="0">
                          <a:solidFill>
                            <a:prstClr val="white"/>
                          </a:solidFill>
                          <a:latin typeface="Cambria Math" panose="02040503050406030204" pitchFamily="18" charset="0"/>
                        </a:rPr>
                        <m:t>ℏ→</m:t>
                      </m:r>
                      <m:sSub>
                        <m:sSubPr>
                          <m:ctrlPr>
                            <a:rPr lang="pt-PT" sz="2000" i="1" smtClean="0">
                              <a:solidFill>
                                <a:prstClr val="white"/>
                              </a:solidFill>
                              <a:latin typeface="Cambria Math" charset="0"/>
                            </a:rPr>
                          </m:ctrlPr>
                        </m:sSubPr>
                        <m:e>
                          <m:r>
                            <a:rPr lang="pt-PT" sz="2000" i="1" smtClean="0">
                              <a:solidFill>
                                <a:prstClr val="white"/>
                              </a:solidFill>
                              <a:latin typeface="Cambria Math" panose="02040503050406030204" pitchFamily="18" charset="0"/>
                            </a:rPr>
                            <m:t>𝐸</m:t>
                          </m:r>
                        </m:e>
                        <m:sub>
                          <m:r>
                            <a:rPr lang="pt-PT" sz="2000" i="1" smtClean="0">
                              <a:solidFill>
                                <a:prstClr val="white"/>
                              </a:solidFill>
                              <a:latin typeface="Cambria Math" panose="02040503050406030204" pitchFamily="18" charset="0"/>
                            </a:rPr>
                            <m:t>𝑛</m:t>
                          </m:r>
                        </m:sub>
                      </m:sSub>
                      <m:r>
                        <a:rPr lang="pt-PT" sz="2000" i="1" smtClean="0">
                          <a:solidFill>
                            <a:prstClr val="white"/>
                          </a:solidFill>
                          <a:latin typeface="Cambria Math" panose="02040503050406030204" pitchFamily="18" charset="0"/>
                        </a:rPr>
                        <m:t>=−</m:t>
                      </m:r>
                      <m:f>
                        <m:fPr>
                          <m:ctrlPr>
                            <a:rPr lang="pt-PT" sz="2000" i="1" smtClean="0">
                              <a:solidFill>
                                <a:prstClr val="white"/>
                              </a:solidFill>
                              <a:latin typeface="Cambria Math" charset="0"/>
                            </a:rPr>
                          </m:ctrlPr>
                        </m:fPr>
                        <m:num>
                          <m:r>
                            <a:rPr lang="pt-PT" sz="2000" i="1" smtClean="0">
                              <a:solidFill>
                                <a:prstClr val="white"/>
                              </a:solidFill>
                              <a:latin typeface="Cambria Math" panose="02040503050406030204" pitchFamily="18" charset="0"/>
                            </a:rPr>
                            <m:t>13.6</m:t>
                          </m:r>
                        </m:num>
                        <m:den>
                          <m:sSup>
                            <m:sSupPr>
                              <m:ctrlPr>
                                <a:rPr lang="pt-PT" sz="2000" i="1" smtClean="0">
                                  <a:solidFill>
                                    <a:prstClr val="white"/>
                                  </a:solidFill>
                                  <a:latin typeface="Cambria Math" charset="0"/>
                                </a:rPr>
                              </m:ctrlPr>
                            </m:sSupPr>
                            <m:e>
                              <m:r>
                                <a:rPr lang="pt-PT" sz="2000" i="1" smtClean="0">
                                  <a:solidFill>
                                    <a:prstClr val="white"/>
                                  </a:solidFill>
                                  <a:latin typeface="Cambria Math" panose="02040503050406030204" pitchFamily="18" charset="0"/>
                                </a:rPr>
                                <m:t>𝑛</m:t>
                              </m:r>
                            </m:e>
                            <m:sup>
                              <m:r>
                                <a:rPr lang="pt-PT" sz="2000" i="1" smtClean="0">
                                  <a:solidFill>
                                    <a:prstClr val="white"/>
                                  </a:solidFill>
                                  <a:latin typeface="Cambria Math" panose="02040503050406030204" pitchFamily="18" charset="0"/>
                                </a:rPr>
                                <m:t>2</m:t>
                              </m:r>
                            </m:sup>
                          </m:sSup>
                        </m:den>
                      </m:f>
                      <m:r>
                        <a:rPr lang="pt-PT" sz="2000" i="1" smtClean="0">
                          <a:solidFill>
                            <a:prstClr val="white"/>
                          </a:solidFill>
                          <a:latin typeface="Cambria Math" panose="02040503050406030204" pitchFamily="18" charset="0"/>
                        </a:rPr>
                        <m:t> </m:t>
                      </m:r>
                      <m:r>
                        <m:rPr>
                          <m:sty m:val="p"/>
                        </m:rPr>
                        <a:rPr lang="pt-PT" sz="2000" smtClean="0">
                          <a:solidFill>
                            <a:prstClr val="white"/>
                          </a:solidFill>
                          <a:latin typeface="Cambria Math" panose="02040503050406030204" pitchFamily="18" charset="0"/>
                        </a:rPr>
                        <m:t>eV</m:t>
                      </m:r>
                    </m:oMath>
                  </m:oMathPara>
                </a14:m>
                <a:endParaRPr lang="en-US" sz="2000" dirty="0">
                  <a:solidFill>
                    <a:prstClr val="black"/>
                  </a:solidFill>
                </a:endParaRPr>
              </a:p>
            </p:txBody>
          </p:sp>
        </mc:Choice>
        <mc:Fallback xmlns="">
          <p:sp>
            <p:nvSpPr>
              <p:cNvPr id="21" name="TextBox 20"/>
              <p:cNvSpPr txBox="1">
                <a:spLocks noRot="1" noChangeAspect="1" noMove="1" noResize="1" noEditPoints="1" noAdjustHandles="1" noChangeArrowheads="1" noChangeShapeType="1" noTextEdit="1"/>
              </p:cNvSpPr>
              <p:nvPr/>
            </p:nvSpPr>
            <p:spPr>
              <a:xfrm>
                <a:off x="1964400" y="2883424"/>
                <a:ext cx="3423052" cy="578235"/>
              </a:xfrm>
              <a:prstGeom prst="rect">
                <a:avLst/>
              </a:prstGeom>
              <a:blipFill rotWithShape="0">
                <a:blip r:embed="rId8"/>
                <a:stretch>
                  <a:fillRect/>
                </a:stretch>
              </a:blipFill>
            </p:spPr>
            <p:txBody>
              <a:bodyPr/>
              <a:lstStyle/>
              <a:p>
                <a:r>
                  <a:rPr lang="en-US">
                    <a:noFill/>
                  </a:rPr>
                  <a:t> </a:t>
                </a:r>
              </a:p>
            </p:txBody>
          </p:sp>
        </mc:Fallback>
      </mc:AlternateContent>
      <p:sp>
        <p:nvSpPr>
          <p:cNvPr id="22" name="Rectangle 21"/>
          <p:cNvSpPr/>
          <p:nvPr/>
        </p:nvSpPr>
        <p:spPr>
          <a:xfrm>
            <a:off x="1612561" y="2265249"/>
            <a:ext cx="4198585" cy="369332"/>
          </a:xfrm>
          <a:prstGeom prst="rect">
            <a:avLst/>
          </a:prstGeom>
        </p:spPr>
        <p:txBody>
          <a:bodyPr wrap="none">
            <a:spAutoFit/>
          </a:bodyPr>
          <a:lstStyle/>
          <a:p>
            <a:r>
              <a:rPr lang="pt-PT" dirty="0">
                <a:solidFill>
                  <a:srgbClr val="FFFF00"/>
                </a:solidFill>
                <a:latin typeface="Century Gothic" panose="020B0502020202020204" pitchFamily="34" charset="0"/>
              </a:rPr>
              <a:t>Quantização </a:t>
            </a:r>
            <a:r>
              <a:rPr lang="pt-PT" dirty="0" smtClean="0">
                <a:solidFill>
                  <a:srgbClr val="FFFF00"/>
                </a:solidFill>
                <a:latin typeface="Century Gothic" panose="020B0502020202020204" pitchFamily="34" charset="0"/>
              </a:rPr>
              <a:t>do momento angular:</a:t>
            </a:r>
            <a:endParaRPr lang="en-US" dirty="0">
              <a:solidFill>
                <a:prstClr val="black"/>
              </a:solidFill>
            </a:endParaRPr>
          </a:p>
        </p:txBody>
      </p:sp>
      <p:sp>
        <p:nvSpPr>
          <p:cNvPr id="31" name="Rectangle 30"/>
          <p:cNvSpPr/>
          <p:nvPr/>
        </p:nvSpPr>
        <p:spPr>
          <a:xfrm>
            <a:off x="104531" y="5587732"/>
            <a:ext cx="2533066" cy="369332"/>
          </a:xfrm>
          <a:prstGeom prst="rect">
            <a:avLst/>
          </a:prstGeom>
        </p:spPr>
        <p:txBody>
          <a:bodyPr wrap="none">
            <a:spAutoFit/>
          </a:bodyPr>
          <a:lstStyle/>
          <a:p>
            <a:r>
              <a:rPr lang="pt-PT" dirty="0" smtClean="0">
                <a:solidFill>
                  <a:srgbClr val="FFFF00"/>
                </a:solidFill>
                <a:latin typeface="Century Gothic" panose="020B0502020202020204" pitchFamily="34" charset="0"/>
              </a:rPr>
              <a:t>Fórmula de Rydberg:</a:t>
            </a:r>
            <a:endParaRPr lang="en-US" dirty="0">
              <a:solidFill>
                <a:prstClr val="black"/>
              </a:solidFill>
            </a:endParaRPr>
          </a:p>
        </p:txBody>
      </p:sp>
      <p:sp>
        <p:nvSpPr>
          <p:cNvPr id="23" name="Rectangle 22"/>
          <p:cNvSpPr/>
          <p:nvPr/>
        </p:nvSpPr>
        <p:spPr>
          <a:xfrm>
            <a:off x="-18486" y="3999278"/>
            <a:ext cx="4350871" cy="307777"/>
          </a:xfrm>
          <a:prstGeom prst="rect">
            <a:avLst/>
          </a:prstGeom>
        </p:spPr>
        <p:txBody>
          <a:bodyPr wrap="none">
            <a:spAutoFit/>
          </a:bodyPr>
          <a:lstStyle/>
          <a:p>
            <a:r>
              <a:rPr lang="pt-PT" sz="1400" dirty="0" smtClean="0">
                <a:solidFill>
                  <a:srgbClr val="1F497D">
                    <a:lumMod val="40000"/>
                    <a:lumOff val="60000"/>
                  </a:srgbClr>
                </a:solidFill>
                <a:latin typeface="Century Gothic" panose="020B0502020202020204" pitchFamily="34" charset="0"/>
              </a:rPr>
              <a:t>Explicação para as linhas de emissão atómicas:</a:t>
            </a:r>
            <a:endParaRPr lang="en-US" sz="1400" dirty="0">
              <a:solidFill>
                <a:srgbClr val="1F497D">
                  <a:lumMod val="40000"/>
                  <a:lumOff val="60000"/>
                </a:srgbClr>
              </a:solidFill>
            </a:endParaRPr>
          </a:p>
        </p:txBody>
      </p:sp>
      <p:pic>
        <p:nvPicPr>
          <p:cNvPr id="24" name="Picture 23"/>
          <p:cNvPicPr>
            <a:picLocks noChangeAspect="1"/>
          </p:cNvPicPr>
          <p:nvPr/>
        </p:nvPicPr>
        <p:blipFill>
          <a:blip r:embed="rId9"/>
          <a:stretch>
            <a:fillRect/>
          </a:stretch>
        </p:blipFill>
        <p:spPr>
          <a:xfrm>
            <a:off x="272446" y="2031626"/>
            <a:ext cx="1232160" cy="1741826"/>
          </a:xfrm>
          <a:prstGeom prst="rect">
            <a:avLst/>
          </a:prstGeom>
          <a:ln>
            <a:noFill/>
          </a:ln>
          <a:effectLst>
            <a:softEdge rad="31750"/>
          </a:effectLst>
        </p:spPr>
      </p:pic>
    </p:spTree>
    <p:extLst>
      <p:ext uri="{BB962C8B-B14F-4D97-AF65-F5344CB8AC3E}">
        <p14:creationId xmlns:p14="http://schemas.microsoft.com/office/powerpoint/2010/main" val="24084265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mph" presetSubtype="0" fill="hold" grpId="0" nodeType="withEffect">
                                  <p:stCondLst>
                                    <p:cond delay="0"/>
                                  </p:stCondLst>
                                  <p:childTnLst>
                                    <p:animScale>
                                      <p:cBhvr>
                                        <p:cTn id="6" dur="500" fill="hold"/>
                                        <p:tgtEl>
                                          <p:spTgt spid="14"/>
                                        </p:tgtEl>
                                      </p:cBhvr>
                                      <p:by x="50000" y="50000"/>
                                    </p:animScale>
                                  </p:childTnLst>
                                </p:cTn>
                              </p:par>
                              <p:par>
                                <p:cTn id="7" presetID="0" presetClass="path" presetSubtype="0" fill="hold" grpId="1" nodeType="withEffect">
                                  <p:stCondLst>
                                    <p:cond delay="0"/>
                                  </p:stCondLst>
                                  <p:childTnLst>
                                    <p:animMotion origin="layout" path="M -0.05695 -0.00023 L -0.24757 0.05 " pathEditMode="relative" rAng="0" ptsTypes="AA">
                                      <p:cBhvr>
                                        <p:cTn id="8" dur="500" fill="hold"/>
                                        <p:tgtEl>
                                          <p:spTgt spid="14"/>
                                        </p:tgtEl>
                                        <p:attrNameLst>
                                          <p:attrName>ppt_x</p:attrName>
                                          <p:attrName>ppt_y</p:attrName>
                                        </p:attrNameLst>
                                      </p:cBhvr>
                                      <p:rCtr x="-9531" y="2500"/>
                                    </p:animMotion>
                                  </p:childTnLst>
                                </p:cTn>
                              </p:par>
                              <p:par>
                                <p:cTn id="9" presetID="47" presetClass="entr" presetSubtype="0" fill="hold" grpId="0" nodeType="withEffect">
                                  <p:stCondLst>
                                    <p:cond delay="0"/>
                                  </p:stCondLst>
                                  <p:childTnLst>
                                    <p:set>
                                      <p:cBhvr>
                                        <p:cTn id="10" dur="1" fill="hold">
                                          <p:stCondLst>
                                            <p:cond delay="0"/>
                                          </p:stCondLst>
                                        </p:cTn>
                                        <p:tgtEl>
                                          <p:spTgt spid="20"/>
                                        </p:tgtEl>
                                        <p:attrNameLst>
                                          <p:attrName>style.visibility</p:attrName>
                                        </p:attrNameLst>
                                      </p:cBhvr>
                                      <p:to>
                                        <p:strVal val="visible"/>
                                      </p:to>
                                    </p:set>
                                    <p:animEffect transition="in" filter="fade">
                                      <p:cBhvr>
                                        <p:cTn id="11" dur="500"/>
                                        <p:tgtEl>
                                          <p:spTgt spid="20"/>
                                        </p:tgtEl>
                                      </p:cBhvr>
                                    </p:animEffect>
                                    <p:anim calcmode="lin" valueType="num">
                                      <p:cBhvr>
                                        <p:cTn id="12" dur="500" fill="hold"/>
                                        <p:tgtEl>
                                          <p:spTgt spid="20"/>
                                        </p:tgtEl>
                                        <p:attrNameLst>
                                          <p:attrName>ppt_x</p:attrName>
                                        </p:attrNameLst>
                                      </p:cBhvr>
                                      <p:tavLst>
                                        <p:tav tm="0">
                                          <p:val>
                                            <p:strVal val="#ppt_x"/>
                                          </p:val>
                                        </p:tav>
                                        <p:tav tm="100000">
                                          <p:val>
                                            <p:strVal val="#ppt_x"/>
                                          </p:val>
                                        </p:tav>
                                      </p:tavLst>
                                    </p:anim>
                                    <p:anim calcmode="lin" valueType="num">
                                      <p:cBhvr>
                                        <p:cTn id="13" dur="500" fill="hold"/>
                                        <p:tgtEl>
                                          <p:spTgt spid="2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4" grpId="1"/>
      <p:bldP spid="20"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 name="Picture 20"/>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8470" y="-29592"/>
            <a:ext cx="9223899" cy="6924582"/>
          </a:xfrm>
          <a:prstGeom prst="rect">
            <a:avLst/>
          </a:prstGeom>
        </p:spPr>
      </p:pic>
      <p:sp>
        <p:nvSpPr>
          <p:cNvPr id="5" name="Rectangle 4"/>
          <p:cNvSpPr/>
          <p:nvPr/>
        </p:nvSpPr>
        <p:spPr>
          <a:xfrm>
            <a:off x="-18377" y="0"/>
            <a:ext cx="9172222" cy="627196"/>
          </a:xfrm>
          <a:prstGeom prst="rect">
            <a:avLst/>
          </a:prstGeom>
          <a:solidFill>
            <a:srgbClr val="68010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smtClean="0">
              <a:solidFill>
                <a:prstClr val="white"/>
              </a:solidFill>
            </a:endParaRPr>
          </a:p>
          <a:p>
            <a:pPr algn="ctr"/>
            <a:endParaRPr lang="en-US" dirty="0">
              <a:solidFill>
                <a:prstClr val="white"/>
              </a:solidFill>
            </a:endParaRPr>
          </a:p>
        </p:txBody>
      </p:sp>
      <p:cxnSp>
        <p:nvCxnSpPr>
          <p:cNvPr id="8" name="Straight Connector 7"/>
          <p:cNvCxnSpPr/>
          <p:nvPr/>
        </p:nvCxnSpPr>
        <p:spPr>
          <a:xfrm>
            <a:off x="383480" y="621351"/>
            <a:ext cx="1503292" cy="0"/>
          </a:xfrm>
          <a:prstGeom prst="line">
            <a:avLst/>
          </a:prstGeom>
          <a:ln>
            <a:solidFill>
              <a:schemeClr val="bg1"/>
            </a:solidFill>
          </a:ln>
        </p:spPr>
        <p:style>
          <a:lnRef idx="2">
            <a:schemeClr val="accent1"/>
          </a:lnRef>
          <a:fillRef idx="0">
            <a:schemeClr val="accent1"/>
          </a:fillRef>
          <a:effectRef idx="1">
            <a:schemeClr val="accent1"/>
          </a:effectRef>
          <a:fontRef idx="minor">
            <a:schemeClr val="tx1"/>
          </a:fontRef>
        </p:style>
      </p:cxnSp>
      <p:sp>
        <p:nvSpPr>
          <p:cNvPr id="13" name="Oval 12"/>
          <p:cNvSpPr/>
          <p:nvPr/>
        </p:nvSpPr>
        <p:spPr>
          <a:xfrm>
            <a:off x="213300" y="517670"/>
            <a:ext cx="207362" cy="207362"/>
          </a:xfrm>
          <a:prstGeom prst="ellipse">
            <a:avLst/>
          </a:prstGeom>
          <a:solidFill>
            <a:schemeClr val="bg1"/>
          </a:solidFill>
          <a:ln>
            <a:solidFill>
              <a:srgbClr val="FFFFFF"/>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prstClr val="white"/>
              </a:solidFill>
            </a:endParaRPr>
          </a:p>
        </p:txBody>
      </p:sp>
      <p:sp>
        <p:nvSpPr>
          <p:cNvPr id="14" name="TextBox 13"/>
          <p:cNvSpPr txBox="1"/>
          <p:nvPr/>
        </p:nvSpPr>
        <p:spPr>
          <a:xfrm>
            <a:off x="1969607" y="228217"/>
            <a:ext cx="1326004" cy="769441"/>
          </a:xfrm>
          <a:prstGeom prst="rect">
            <a:avLst/>
          </a:prstGeom>
          <a:noFill/>
        </p:spPr>
        <p:txBody>
          <a:bodyPr wrap="none" rtlCol="0">
            <a:spAutoFit/>
          </a:bodyPr>
          <a:lstStyle/>
          <a:p>
            <a:r>
              <a:rPr lang="pt-PT" sz="4400" dirty="0" smtClean="0">
                <a:solidFill>
                  <a:prstClr val="white"/>
                </a:solidFill>
              </a:rPr>
              <a:t>1913</a:t>
            </a:r>
            <a:endParaRPr lang="en-US" sz="4400" dirty="0">
              <a:solidFill>
                <a:prstClr val="white"/>
              </a:solidFill>
            </a:endParaRPr>
          </a:p>
        </p:txBody>
      </p:sp>
      <p:sp>
        <p:nvSpPr>
          <p:cNvPr id="20" name="TextBox 19"/>
          <p:cNvSpPr txBox="1"/>
          <p:nvPr/>
        </p:nvSpPr>
        <p:spPr>
          <a:xfrm>
            <a:off x="1964400" y="236630"/>
            <a:ext cx="1326004" cy="769441"/>
          </a:xfrm>
          <a:prstGeom prst="rect">
            <a:avLst/>
          </a:prstGeom>
          <a:noFill/>
        </p:spPr>
        <p:txBody>
          <a:bodyPr wrap="none" rtlCol="0">
            <a:spAutoFit/>
          </a:bodyPr>
          <a:lstStyle/>
          <a:p>
            <a:r>
              <a:rPr lang="pt-PT" sz="4400" dirty="0" smtClean="0">
                <a:solidFill>
                  <a:prstClr val="white"/>
                </a:solidFill>
              </a:rPr>
              <a:t>1922</a:t>
            </a:r>
            <a:endParaRPr lang="en-US" sz="4400" dirty="0">
              <a:solidFill>
                <a:prstClr val="white"/>
              </a:solidFill>
            </a:endParaRPr>
          </a:p>
        </p:txBody>
      </p:sp>
      <p:sp>
        <p:nvSpPr>
          <p:cNvPr id="19" name="Rectangle 18"/>
          <p:cNvSpPr/>
          <p:nvPr/>
        </p:nvSpPr>
        <p:spPr>
          <a:xfrm>
            <a:off x="6097579" y="141632"/>
            <a:ext cx="2885726" cy="369332"/>
          </a:xfrm>
          <a:prstGeom prst="rect">
            <a:avLst/>
          </a:prstGeom>
        </p:spPr>
        <p:txBody>
          <a:bodyPr wrap="none">
            <a:spAutoFit/>
          </a:bodyPr>
          <a:lstStyle/>
          <a:p>
            <a:pPr algn="r"/>
            <a:r>
              <a:rPr lang="pt-PT" dirty="0" smtClean="0">
                <a:ln>
                  <a:solidFill>
                    <a:srgbClr val="FFFF00"/>
                  </a:solidFill>
                </a:ln>
                <a:solidFill>
                  <a:srgbClr val="FFFF00"/>
                </a:solidFill>
                <a:latin typeface="Century Gothic"/>
                <a:cs typeface="Century Gothic"/>
              </a:rPr>
              <a:t>O spin e maus charutos</a:t>
            </a:r>
            <a:endParaRPr lang="en-US" dirty="0">
              <a:ln>
                <a:solidFill>
                  <a:srgbClr val="FFFF00"/>
                </a:solidFill>
              </a:ln>
              <a:solidFill>
                <a:srgbClr val="FFFF00"/>
              </a:solidFill>
            </a:endParaRPr>
          </a:p>
        </p:txBody>
      </p:sp>
      <p:pic>
        <p:nvPicPr>
          <p:cNvPr id="10" name="Picture 9"/>
          <p:cNvPicPr>
            <a:picLocks noChangeAspect="1"/>
          </p:cNvPicPr>
          <p:nvPr/>
        </p:nvPicPr>
        <p:blipFill>
          <a:blip r:embed="rId3"/>
          <a:stretch>
            <a:fillRect/>
          </a:stretch>
        </p:blipFill>
        <p:spPr>
          <a:xfrm>
            <a:off x="5893969" y="951569"/>
            <a:ext cx="3106398" cy="3138715"/>
          </a:xfrm>
          <a:prstGeom prst="rect">
            <a:avLst/>
          </a:prstGeom>
          <a:ln>
            <a:noFill/>
          </a:ln>
          <a:effectLst>
            <a:softEdge rad="112500"/>
          </a:effectLst>
        </p:spPr>
      </p:pic>
      <p:pic>
        <p:nvPicPr>
          <p:cNvPr id="11" name="Picture 10"/>
          <p:cNvPicPr>
            <a:picLocks noChangeAspect="1"/>
          </p:cNvPicPr>
          <p:nvPr/>
        </p:nvPicPr>
        <p:blipFill>
          <a:blip r:embed="rId4"/>
          <a:stretch>
            <a:fillRect/>
          </a:stretch>
        </p:blipFill>
        <p:spPr>
          <a:xfrm>
            <a:off x="6005020" y="4262258"/>
            <a:ext cx="2909696" cy="1894047"/>
          </a:xfrm>
          <a:prstGeom prst="rect">
            <a:avLst/>
          </a:prstGeom>
        </p:spPr>
      </p:pic>
      <p:sp>
        <p:nvSpPr>
          <p:cNvPr id="12" name="Rectangle 11"/>
          <p:cNvSpPr/>
          <p:nvPr/>
        </p:nvSpPr>
        <p:spPr>
          <a:xfrm>
            <a:off x="1235111" y="997658"/>
            <a:ext cx="3844321" cy="462819"/>
          </a:xfrm>
          <a:prstGeom prst="rect">
            <a:avLst/>
          </a:prstGeom>
        </p:spPr>
        <p:txBody>
          <a:bodyPr wrap="none">
            <a:spAutoFit/>
          </a:bodyPr>
          <a:lstStyle/>
          <a:p>
            <a:pPr algn="ctr">
              <a:lnSpc>
                <a:spcPct val="150000"/>
              </a:lnSpc>
            </a:pPr>
            <a:r>
              <a:rPr lang="pt-PT" u="sng" dirty="0" smtClean="0">
                <a:solidFill>
                  <a:prstClr val="white"/>
                </a:solidFill>
                <a:latin typeface="Century Gothic"/>
                <a:cs typeface="Century Gothic"/>
              </a:rPr>
              <a:t>EXPERIÊNCIA DE STERN-GERLACH</a:t>
            </a:r>
            <a:endParaRPr lang="en-US" u="sng" dirty="0">
              <a:solidFill>
                <a:prstClr val="white"/>
              </a:solidFill>
            </a:endParaRPr>
          </a:p>
        </p:txBody>
      </p:sp>
      <p:pic>
        <p:nvPicPr>
          <p:cNvPr id="15" name="Picture 14"/>
          <p:cNvPicPr>
            <a:picLocks noChangeAspect="1"/>
          </p:cNvPicPr>
          <p:nvPr/>
        </p:nvPicPr>
        <p:blipFill>
          <a:blip r:embed="rId5">
            <a:clrChange>
              <a:clrFrom>
                <a:srgbClr val="000000"/>
              </a:clrFrom>
              <a:clrTo>
                <a:srgbClr val="000000">
                  <a:alpha val="0"/>
                </a:srgbClr>
              </a:clrTo>
            </a:clrChange>
            <a:extLst>
              <a:ext uri="{28A0092B-C50C-407E-A947-70E740481C1C}">
                <a14:useLocalDpi xmlns:a14="http://schemas.microsoft.com/office/drawing/2010/main" val="0"/>
              </a:ext>
            </a:extLst>
          </a:blip>
          <a:stretch>
            <a:fillRect/>
          </a:stretch>
        </p:blipFill>
        <p:spPr>
          <a:xfrm>
            <a:off x="529284" y="1553787"/>
            <a:ext cx="4885169" cy="3043836"/>
          </a:xfrm>
          <a:prstGeom prst="rect">
            <a:avLst/>
          </a:prstGeom>
        </p:spPr>
      </p:pic>
      <p:sp>
        <p:nvSpPr>
          <p:cNvPr id="33" name="Rectangle 32"/>
          <p:cNvSpPr/>
          <p:nvPr/>
        </p:nvSpPr>
        <p:spPr>
          <a:xfrm>
            <a:off x="204007" y="4648685"/>
            <a:ext cx="5796780" cy="369332"/>
          </a:xfrm>
          <a:prstGeom prst="rect">
            <a:avLst/>
          </a:prstGeom>
        </p:spPr>
        <p:txBody>
          <a:bodyPr wrap="none">
            <a:spAutoFit/>
          </a:bodyPr>
          <a:lstStyle/>
          <a:p>
            <a:r>
              <a:rPr lang="pt-PT" dirty="0" smtClean="0">
                <a:solidFill>
                  <a:srgbClr val="FFFF00"/>
                </a:solidFill>
                <a:latin typeface="Century Gothic" panose="020B0502020202020204" pitchFamily="34" charset="0"/>
              </a:rPr>
              <a:t>Os electrões têm um momento angular intrínseco.</a:t>
            </a:r>
            <a:endParaRPr lang="en-US" dirty="0">
              <a:solidFill>
                <a:prstClr val="black"/>
              </a:solidFill>
            </a:endParaRPr>
          </a:p>
        </p:txBody>
      </p:sp>
      <p:sp>
        <p:nvSpPr>
          <p:cNvPr id="17" name="Rectangle 16"/>
          <p:cNvSpPr/>
          <p:nvPr/>
        </p:nvSpPr>
        <p:spPr>
          <a:xfrm>
            <a:off x="244393" y="5320726"/>
            <a:ext cx="1160895" cy="584775"/>
          </a:xfrm>
          <a:prstGeom prst="rect">
            <a:avLst/>
          </a:prstGeom>
        </p:spPr>
        <p:txBody>
          <a:bodyPr wrap="none">
            <a:spAutoFit/>
          </a:bodyPr>
          <a:lstStyle/>
          <a:p>
            <a:r>
              <a:rPr lang="pt-PT" sz="3200" b="1" dirty="0" smtClean="0">
                <a:solidFill>
                  <a:prstClr val="white"/>
                </a:solidFill>
                <a:latin typeface="Century Gothic"/>
                <a:cs typeface="Century Gothic"/>
              </a:rPr>
              <a:t>SPIN:</a:t>
            </a:r>
            <a:endParaRPr lang="en-US" sz="3200" b="1" dirty="0">
              <a:solidFill>
                <a:prstClr val="black"/>
              </a:solidFill>
            </a:endParaRPr>
          </a:p>
        </p:txBody>
      </p:sp>
      <mc:AlternateContent xmlns:mc="http://schemas.openxmlformats.org/markup-compatibility/2006" xmlns:a14="http://schemas.microsoft.com/office/drawing/2010/main">
        <mc:Choice Requires="a14">
          <p:sp>
            <p:nvSpPr>
              <p:cNvPr id="34" name="TextBox 33"/>
              <p:cNvSpPr txBox="1"/>
              <p:nvPr/>
            </p:nvSpPr>
            <p:spPr>
              <a:xfrm>
                <a:off x="1367500" y="5106917"/>
                <a:ext cx="1626151" cy="931794"/>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pt-PT" sz="3200" i="1" smtClean="0">
                              <a:solidFill>
                                <a:prstClr val="white"/>
                              </a:solidFill>
                              <a:latin typeface="Cambria Math" charset="0"/>
                            </a:rPr>
                          </m:ctrlPr>
                        </m:sSubPr>
                        <m:e>
                          <m:r>
                            <a:rPr lang="pt-PT" sz="3200" i="1" smtClean="0">
                              <a:solidFill>
                                <a:prstClr val="white"/>
                              </a:solidFill>
                              <a:latin typeface="Cambria Math" panose="02040503050406030204" pitchFamily="18" charset="0"/>
                            </a:rPr>
                            <m:t>𝑆</m:t>
                          </m:r>
                        </m:e>
                        <m:sub>
                          <m:r>
                            <a:rPr lang="pt-PT" sz="3200" i="1" smtClean="0">
                              <a:solidFill>
                                <a:prstClr val="white"/>
                              </a:solidFill>
                              <a:latin typeface="Cambria Math" panose="02040503050406030204" pitchFamily="18" charset="0"/>
                            </a:rPr>
                            <m:t>𝑧</m:t>
                          </m:r>
                        </m:sub>
                      </m:sSub>
                      <m:r>
                        <a:rPr lang="pt-PT" sz="3200" i="1" smtClean="0">
                          <a:solidFill>
                            <a:prstClr val="white"/>
                          </a:solidFill>
                          <a:latin typeface="Cambria Math" panose="02040503050406030204" pitchFamily="18" charset="0"/>
                        </a:rPr>
                        <m:t>=±</m:t>
                      </m:r>
                      <m:f>
                        <m:fPr>
                          <m:ctrlPr>
                            <a:rPr lang="pt-PT" sz="3200" i="1" smtClean="0">
                              <a:solidFill>
                                <a:prstClr val="white"/>
                              </a:solidFill>
                              <a:latin typeface="Cambria Math" charset="0"/>
                            </a:rPr>
                          </m:ctrlPr>
                        </m:fPr>
                        <m:num>
                          <m:r>
                            <a:rPr lang="pt-PT" sz="3200" i="1" smtClean="0">
                              <a:solidFill>
                                <a:prstClr val="white"/>
                              </a:solidFill>
                              <a:latin typeface="Cambria Math" panose="02040503050406030204" pitchFamily="18" charset="0"/>
                            </a:rPr>
                            <m:t>ℏ</m:t>
                          </m:r>
                        </m:num>
                        <m:den>
                          <m:r>
                            <a:rPr lang="pt-PT" sz="3200" i="1" smtClean="0">
                              <a:solidFill>
                                <a:prstClr val="white"/>
                              </a:solidFill>
                              <a:latin typeface="Cambria Math" panose="02040503050406030204" pitchFamily="18" charset="0"/>
                            </a:rPr>
                            <m:t>2</m:t>
                          </m:r>
                        </m:den>
                      </m:f>
                    </m:oMath>
                  </m:oMathPara>
                </a14:m>
                <a:endParaRPr lang="en-US" sz="3200" dirty="0">
                  <a:solidFill>
                    <a:prstClr val="white"/>
                  </a:solidFill>
                </a:endParaRPr>
              </a:p>
            </p:txBody>
          </p:sp>
        </mc:Choice>
        <mc:Fallback xmlns="">
          <p:sp>
            <p:nvSpPr>
              <p:cNvPr id="34" name="TextBox 33"/>
              <p:cNvSpPr txBox="1">
                <a:spLocks noRot="1" noChangeAspect="1" noMove="1" noResize="1" noEditPoints="1" noAdjustHandles="1" noChangeArrowheads="1" noChangeShapeType="1" noTextEdit="1"/>
              </p:cNvSpPr>
              <p:nvPr/>
            </p:nvSpPr>
            <p:spPr>
              <a:xfrm>
                <a:off x="1367500" y="5106917"/>
                <a:ext cx="1626151" cy="931794"/>
              </a:xfrm>
              <a:prstGeom prst="rect">
                <a:avLst/>
              </a:prstGeom>
              <a:blipFill rotWithShape="0">
                <a:blip r:embed="rId6"/>
                <a:stretch>
                  <a:fillRect/>
                </a:stretch>
              </a:blipFill>
            </p:spPr>
            <p:txBody>
              <a:bodyPr/>
              <a:lstStyle/>
              <a:p>
                <a:r>
                  <a:rPr lang="en-US">
                    <a:noFill/>
                  </a:rPr>
                  <a:t> </a:t>
                </a:r>
              </a:p>
            </p:txBody>
          </p:sp>
        </mc:Fallback>
      </mc:AlternateContent>
      <p:sp>
        <p:nvSpPr>
          <p:cNvPr id="35" name="Rectangle 34"/>
          <p:cNvSpPr/>
          <p:nvPr/>
        </p:nvSpPr>
        <p:spPr>
          <a:xfrm>
            <a:off x="2993651" y="5289947"/>
            <a:ext cx="3065455" cy="646331"/>
          </a:xfrm>
          <a:prstGeom prst="rect">
            <a:avLst/>
          </a:prstGeom>
          <a:noFill/>
        </p:spPr>
        <p:txBody>
          <a:bodyPr wrap="none" lIns="91440" tIns="45720" rIns="91440" bIns="45720">
            <a:spAutoFit/>
          </a:bodyPr>
          <a:lstStyle/>
          <a:p>
            <a:pPr algn="ctr"/>
            <a:r>
              <a:rPr lang="en-US" sz="3600" dirty="0" err="1" smtClean="0">
                <a:ln w="0"/>
                <a:solidFill>
                  <a:srgbClr val="92D050"/>
                </a:solidFill>
              </a:rPr>
              <a:t>Quantização</a:t>
            </a:r>
            <a:r>
              <a:rPr lang="en-US" sz="3600" dirty="0" smtClean="0">
                <a:ln w="0"/>
                <a:solidFill>
                  <a:srgbClr val="92D050"/>
                </a:solidFill>
              </a:rPr>
              <a:t> !!!</a:t>
            </a:r>
            <a:endParaRPr lang="en-US" sz="3600" dirty="0">
              <a:ln w="0"/>
              <a:solidFill>
                <a:srgbClr val="92D050"/>
              </a:solidFill>
            </a:endParaRPr>
          </a:p>
        </p:txBody>
      </p:sp>
      <p:sp>
        <p:nvSpPr>
          <p:cNvPr id="22" name="Rectangle 21"/>
          <p:cNvSpPr/>
          <p:nvPr/>
        </p:nvSpPr>
        <p:spPr>
          <a:xfrm>
            <a:off x="8803122" y="6468797"/>
            <a:ext cx="361868" cy="396523"/>
          </a:xfrm>
          <a:prstGeom prst="rect">
            <a:avLst/>
          </a:prstGeom>
          <a:solidFill>
            <a:srgbClr val="0000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prstClr val="white"/>
              </a:solidFill>
            </a:endParaRPr>
          </a:p>
        </p:txBody>
      </p:sp>
      <p:sp>
        <p:nvSpPr>
          <p:cNvPr id="23" name="Rectangle 22"/>
          <p:cNvSpPr/>
          <p:nvPr/>
        </p:nvSpPr>
        <p:spPr>
          <a:xfrm>
            <a:off x="-18376" y="6471973"/>
            <a:ext cx="8831344" cy="396523"/>
          </a:xfrm>
          <a:prstGeom prst="rect">
            <a:avLst/>
          </a:prstGeom>
          <a:solidFill>
            <a:srgbClr val="68010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prstClr val="white"/>
              </a:solidFill>
            </a:endParaRPr>
          </a:p>
        </p:txBody>
      </p:sp>
      <p:sp>
        <p:nvSpPr>
          <p:cNvPr id="24" name="Slide Number Placeholder 1"/>
          <p:cNvSpPr>
            <a:spLocks noGrp="1"/>
          </p:cNvSpPr>
          <p:nvPr>
            <p:ph type="sldNum" sz="quarter" idx="4"/>
          </p:nvPr>
        </p:nvSpPr>
        <p:spPr>
          <a:xfrm>
            <a:off x="6982178" y="6489699"/>
            <a:ext cx="2133600" cy="365125"/>
          </a:xfrm>
          <a:prstGeom prst="rect">
            <a:avLst/>
          </a:prstGeom>
        </p:spPr>
        <p:txBody>
          <a:bodyPr/>
          <a:lstStyle/>
          <a:p>
            <a:fld id="{8E421941-A48F-2348-96CF-79538C99FB84}" type="slidenum">
              <a:rPr lang="en-US" smtClean="0">
                <a:latin typeface="Century Gothic"/>
                <a:cs typeface="Century Gothic"/>
              </a:rPr>
              <a:pPr/>
              <a:t>18</a:t>
            </a:fld>
            <a:endParaRPr lang="en-US" dirty="0">
              <a:latin typeface="Century Gothic"/>
              <a:cs typeface="Century Gothic"/>
            </a:endParaRPr>
          </a:p>
        </p:txBody>
      </p:sp>
      <p:sp>
        <p:nvSpPr>
          <p:cNvPr id="26" name="Footer Placeholder 2"/>
          <p:cNvSpPr>
            <a:spLocks noGrp="1"/>
          </p:cNvSpPr>
          <p:nvPr>
            <p:ph type="ftr" sz="quarter" idx="3"/>
          </p:nvPr>
        </p:nvSpPr>
        <p:spPr>
          <a:xfrm>
            <a:off x="45156" y="6492965"/>
            <a:ext cx="9070622" cy="365125"/>
          </a:xfrm>
          <a:prstGeom prst="rect">
            <a:avLst/>
          </a:prstGeom>
        </p:spPr>
        <p:txBody>
          <a:bodyPr/>
          <a:lstStyle/>
          <a:p>
            <a:pPr algn="l"/>
            <a:r>
              <a:rPr lang="pt-BR" dirty="0" smtClean="0"/>
              <a:t>Filipe Joaquim                                       Introdução à Física de Partículas (2/4)                            CERN, 30/8</a:t>
            </a:r>
            <a:r>
              <a:rPr lang="en-US" dirty="0" smtClean="0"/>
              <a:t> </a:t>
            </a:r>
            <a:r>
              <a:rPr lang="en-US" dirty="0"/>
              <a:t>- 04/09 </a:t>
            </a:r>
            <a:r>
              <a:rPr lang="en-US" dirty="0" smtClean="0"/>
              <a:t>2015</a:t>
            </a:r>
            <a:endParaRPr lang="en-US" dirty="0"/>
          </a:p>
        </p:txBody>
      </p:sp>
    </p:spTree>
    <p:extLst>
      <p:ext uri="{BB962C8B-B14F-4D97-AF65-F5344CB8AC3E}">
        <p14:creationId xmlns:p14="http://schemas.microsoft.com/office/powerpoint/2010/main" val="36736504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mph" presetSubtype="0" fill="hold" grpId="0" nodeType="withEffect">
                                  <p:stCondLst>
                                    <p:cond delay="0"/>
                                  </p:stCondLst>
                                  <p:childTnLst>
                                    <p:animScale>
                                      <p:cBhvr>
                                        <p:cTn id="6" dur="500" fill="hold"/>
                                        <p:tgtEl>
                                          <p:spTgt spid="14"/>
                                        </p:tgtEl>
                                      </p:cBhvr>
                                      <p:by x="50000" y="50000"/>
                                    </p:animScale>
                                  </p:childTnLst>
                                </p:cTn>
                              </p:par>
                              <p:par>
                                <p:cTn id="7" presetID="0" presetClass="path" presetSubtype="0" fill="hold" grpId="1" nodeType="withEffect">
                                  <p:stCondLst>
                                    <p:cond delay="0"/>
                                  </p:stCondLst>
                                  <p:childTnLst>
                                    <p:animMotion origin="layout" path="M -0.05695 -0.00023 L -0.24757 0.05 " pathEditMode="relative" rAng="0" ptsTypes="AA">
                                      <p:cBhvr>
                                        <p:cTn id="8" dur="500" fill="hold"/>
                                        <p:tgtEl>
                                          <p:spTgt spid="14"/>
                                        </p:tgtEl>
                                        <p:attrNameLst>
                                          <p:attrName>ppt_x</p:attrName>
                                          <p:attrName>ppt_y</p:attrName>
                                        </p:attrNameLst>
                                      </p:cBhvr>
                                      <p:rCtr x="-9531" y="2500"/>
                                    </p:animMotion>
                                  </p:childTnLst>
                                </p:cTn>
                              </p:par>
                              <p:par>
                                <p:cTn id="9" presetID="47" presetClass="entr" presetSubtype="0" fill="hold" grpId="0" nodeType="withEffect">
                                  <p:stCondLst>
                                    <p:cond delay="0"/>
                                  </p:stCondLst>
                                  <p:childTnLst>
                                    <p:set>
                                      <p:cBhvr>
                                        <p:cTn id="10" dur="1" fill="hold">
                                          <p:stCondLst>
                                            <p:cond delay="0"/>
                                          </p:stCondLst>
                                        </p:cTn>
                                        <p:tgtEl>
                                          <p:spTgt spid="20"/>
                                        </p:tgtEl>
                                        <p:attrNameLst>
                                          <p:attrName>style.visibility</p:attrName>
                                        </p:attrNameLst>
                                      </p:cBhvr>
                                      <p:to>
                                        <p:strVal val="visible"/>
                                      </p:to>
                                    </p:set>
                                    <p:animEffect transition="in" filter="fade">
                                      <p:cBhvr>
                                        <p:cTn id="11" dur="500"/>
                                        <p:tgtEl>
                                          <p:spTgt spid="20"/>
                                        </p:tgtEl>
                                      </p:cBhvr>
                                    </p:animEffect>
                                    <p:anim calcmode="lin" valueType="num">
                                      <p:cBhvr>
                                        <p:cTn id="12" dur="500" fill="hold"/>
                                        <p:tgtEl>
                                          <p:spTgt spid="20"/>
                                        </p:tgtEl>
                                        <p:attrNameLst>
                                          <p:attrName>ppt_x</p:attrName>
                                        </p:attrNameLst>
                                      </p:cBhvr>
                                      <p:tavLst>
                                        <p:tav tm="0">
                                          <p:val>
                                            <p:strVal val="#ppt_x"/>
                                          </p:val>
                                        </p:tav>
                                        <p:tav tm="100000">
                                          <p:val>
                                            <p:strVal val="#ppt_x"/>
                                          </p:val>
                                        </p:tav>
                                      </p:tavLst>
                                    </p:anim>
                                    <p:anim calcmode="lin" valueType="num">
                                      <p:cBhvr>
                                        <p:cTn id="13" dur="500" fill="hold"/>
                                        <p:tgtEl>
                                          <p:spTgt spid="2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4" grpId="1"/>
      <p:bldP spid="20"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 name="Picture 2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8470" y="-29592"/>
            <a:ext cx="9223899" cy="6924582"/>
          </a:xfrm>
          <a:prstGeom prst="rect">
            <a:avLst/>
          </a:prstGeom>
        </p:spPr>
      </p:pic>
      <p:sp>
        <p:nvSpPr>
          <p:cNvPr id="5" name="Rectangle 4"/>
          <p:cNvSpPr/>
          <p:nvPr/>
        </p:nvSpPr>
        <p:spPr>
          <a:xfrm>
            <a:off x="-18377" y="0"/>
            <a:ext cx="9172222" cy="627196"/>
          </a:xfrm>
          <a:prstGeom prst="rect">
            <a:avLst/>
          </a:prstGeom>
          <a:solidFill>
            <a:srgbClr val="68010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smtClean="0">
              <a:solidFill>
                <a:prstClr val="white"/>
              </a:solidFill>
            </a:endParaRPr>
          </a:p>
          <a:p>
            <a:pPr algn="ctr"/>
            <a:endParaRPr lang="en-US" dirty="0">
              <a:solidFill>
                <a:prstClr val="white"/>
              </a:solidFill>
            </a:endParaRPr>
          </a:p>
        </p:txBody>
      </p:sp>
      <p:cxnSp>
        <p:nvCxnSpPr>
          <p:cNvPr id="8" name="Straight Connector 7"/>
          <p:cNvCxnSpPr/>
          <p:nvPr/>
        </p:nvCxnSpPr>
        <p:spPr>
          <a:xfrm>
            <a:off x="383480" y="621351"/>
            <a:ext cx="1503292" cy="0"/>
          </a:xfrm>
          <a:prstGeom prst="line">
            <a:avLst/>
          </a:prstGeom>
          <a:ln>
            <a:solidFill>
              <a:schemeClr val="bg1"/>
            </a:solidFill>
          </a:ln>
        </p:spPr>
        <p:style>
          <a:lnRef idx="2">
            <a:schemeClr val="accent1"/>
          </a:lnRef>
          <a:fillRef idx="0">
            <a:schemeClr val="accent1"/>
          </a:fillRef>
          <a:effectRef idx="1">
            <a:schemeClr val="accent1"/>
          </a:effectRef>
          <a:fontRef idx="minor">
            <a:schemeClr val="tx1"/>
          </a:fontRef>
        </p:style>
      </p:cxnSp>
      <p:sp>
        <p:nvSpPr>
          <p:cNvPr id="13" name="Oval 12"/>
          <p:cNvSpPr/>
          <p:nvPr/>
        </p:nvSpPr>
        <p:spPr>
          <a:xfrm>
            <a:off x="213300" y="517670"/>
            <a:ext cx="207362" cy="207362"/>
          </a:xfrm>
          <a:prstGeom prst="ellipse">
            <a:avLst/>
          </a:prstGeom>
          <a:solidFill>
            <a:schemeClr val="bg1"/>
          </a:solidFill>
          <a:ln>
            <a:solidFill>
              <a:srgbClr val="FFFFFF"/>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prstClr val="white"/>
              </a:solidFill>
            </a:endParaRPr>
          </a:p>
        </p:txBody>
      </p:sp>
      <p:sp>
        <p:nvSpPr>
          <p:cNvPr id="14" name="TextBox 13"/>
          <p:cNvSpPr txBox="1"/>
          <p:nvPr/>
        </p:nvSpPr>
        <p:spPr>
          <a:xfrm>
            <a:off x="1964400" y="235331"/>
            <a:ext cx="1326004" cy="769441"/>
          </a:xfrm>
          <a:prstGeom prst="rect">
            <a:avLst/>
          </a:prstGeom>
          <a:noFill/>
        </p:spPr>
        <p:txBody>
          <a:bodyPr wrap="none" rtlCol="0">
            <a:spAutoFit/>
          </a:bodyPr>
          <a:lstStyle/>
          <a:p>
            <a:r>
              <a:rPr lang="pt-PT" sz="4400" dirty="0" smtClean="0">
                <a:solidFill>
                  <a:prstClr val="white"/>
                </a:solidFill>
              </a:rPr>
              <a:t>1922</a:t>
            </a:r>
            <a:endParaRPr lang="en-US" sz="4400" dirty="0">
              <a:solidFill>
                <a:prstClr val="white"/>
              </a:solidFill>
            </a:endParaRPr>
          </a:p>
        </p:txBody>
      </p:sp>
      <p:sp>
        <p:nvSpPr>
          <p:cNvPr id="20" name="TextBox 19"/>
          <p:cNvSpPr txBox="1"/>
          <p:nvPr/>
        </p:nvSpPr>
        <p:spPr>
          <a:xfrm>
            <a:off x="1964400" y="236630"/>
            <a:ext cx="1326004" cy="769441"/>
          </a:xfrm>
          <a:prstGeom prst="rect">
            <a:avLst/>
          </a:prstGeom>
          <a:noFill/>
        </p:spPr>
        <p:txBody>
          <a:bodyPr wrap="none" rtlCol="0">
            <a:spAutoFit/>
          </a:bodyPr>
          <a:lstStyle/>
          <a:p>
            <a:r>
              <a:rPr lang="pt-PT" sz="4400" dirty="0" smtClean="0">
                <a:solidFill>
                  <a:prstClr val="white"/>
                </a:solidFill>
              </a:rPr>
              <a:t>1924</a:t>
            </a:r>
            <a:endParaRPr lang="en-US" sz="4400" dirty="0">
              <a:solidFill>
                <a:prstClr val="white"/>
              </a:solidFill>
            </a:endParaRPr>
          </a:p>
        </p:txBody>
      </p:sp>
      <p:sp>
        <p:nvSpPr>
          <p:cNvPr id="19" name="Rectangle 18"/>
          <p:cNvSpPr/>
          <p:nvPr/>
        </p:nvSpPr>
        <p:spPr>
          <a:xfrm>
            <a:off x="5860334" y="141632"/>
            <a:ext cx="3122971" cy="369332"/>
          </a:xfrm>
          <a:prstGeom prst="rect">
            <a:avLst/>
          </a:prstGeom>
        </p:spPr>
        <p:txBody>
          <a:bodyPr wrap="none">
            <a:spAutoFit/>
          </a:bodyPr>
          <a:lstStyle/>
          <a:p>
            <a:pPr algn="r"/>
            <a:r>
              <a:rPr lang="pt-PT" dirty="0" smtClean="0">
                <a:ln>
                  <a:solidFill>
                    <a:srgbClr val="FFFF00"/>
                  </a:solidFill>
                </a:ln>
                <a:solidFill>
                  <a:srgbClr val="FFFF00"/>
                </a:solidFill>
                <a:latin typeface="Century Gothic"/>
                <a:cs typeface="Century Gothic"/>
              </a:rPr>
              <a:t>Dualidade onda-particula</a:t>
            </a:r>
            <a:endParaRPr lang="en-US" dirty="0">
              <a:ln>
                <a:solidFill>
                  <a:srgbClr val="FFFF00"/>
                </a:solidFill>
              </a:ln>
              <a:solidFill>
                <a:srgbClr val="FFFF00"/>
              </a:solidFill>
            </a:endParaRPr>
          </a:p>
        </p:txBody>
      </p:sp>
      <p:pic>
        <p:nvPicPr>
          <p:cNvPr id="9" name="Picture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06839" y="1655958"/>
            <a:ext cx="1571850" cy="1993392"/>
          </a:xfrm>
          <a:prstGeom prst="rect">
            <a:avLst/>
          </a:prstGeom>
        </p:spPr>
      </p:pic>
      <p:pic>
        <p:nvPicPr>
          <p:cNvPr id="18" name="Picture 17"/>
          <p:cNvPicPr>
            <a:picLocks noChangeAspect="1"/>
          </p:cNvPicPr>
          <p:nvPr/>
        </p:nvPicPr>
        <p:blipFill>
          <a:blip r:embed="rId4"/>
          <a:stretch>
            <a:fillRect/>
          </a:stretch>
        </p:blipFill>
        <p:spPr>
          <a:xfrm>
            <a:off x="1985421" y="1599341"/>
            <a:ext cx="6895785" cy="2117541"/>
          </a:xfrm>
          <a:prstGeom prst="rect">
            <a:avLst/>
          </a:prstGeom>
          <a:ln>
            <a:noFill/>
          </a:ln>
          <a:effectLst>
            <a:softEdge rad="63500"/>
          </a:effectLst>
        </p:spPr>
      </p:pic>
      <p:pic>
        <p:nvPicPr>
          <p:cNvPr id="21" name="Picture 20"/>
          <p:cNvPicPr>
            <a:picLocks noChangeAspect="1"/>
          </p:cNvPicPr>
          <p:nvPr/>
        </p:nvPicPr>
        <p:blipFill rotWithShape="1">
          <a:blip r:embed="rId5"/>
          <a:srcRect l="1470" t="13384" r="1995" b="4009"/>
          <a:stretch/>
        </p:blipFill>
        <p:spPr>
          <a:xfrm>
            <a:off x="5183474" y="4056529"/>
            <a:ext cx="3697732" cy="2291558"/>
          </a:xfrm>
          <a:prstGeom prst="rect">
            <a:avLst/>
          </a:prstGeom>
        </p:spPr>
      </p:pic>
      <p:sp>
        <p:nvSpPr>
          <p:cNvPr id="22" name="Rectangle 21"/>
          <p:cNvSpPr/>
          <p:nvPr/>
        </p:nvSpPr>
        <p:spPr>
          <a:xfrm>
            <a:off x="678052" y="5440534"/>
            <a:ext cx="3216854" cy="646331"/>
          </a:xfrm>
          <a:prstGeom prst="rect">
            <a:avLst/>
          </a:prstGeom>
        </p:spPr>
        <p:txBody>
          <a:bodyPr wrap="square">
            <a:spAutoFit/>
          </a:bodyPr>
          <a:lstStyle/>
          <a:p>
            <a:pPr algn="ctr"/>
            <a:r>
              <a:rPr lang="en-US" dirty="0" smtClean="0">
                <a:solidFill>
                  <a:prstClr val="white"/>
                </a:solidFill>
                <a:latin typeface="Century Gothic" panose="020B0502020202020204" pitchFamily="34" charset="0"/>
              </a:rPr>
              <a:t>"</a:t>
            </a:r>
            <a:r>
              <a:rPr lang="en-US" dirty="0">
                <a:solidFill>
                  <a:prstClr val="white"/>
                </a:solidFill>
                <a:latin typeface="Century Gothic" panose="020B0502020202020204" pitchFamily="34" charset="0"/>
              </a:rPr>
              <a:t>for his discovery of the wave nature of electrons".</a:t>
            </a:r>
          </a:p>
        </p:txBody>
      </p:sp>
      <p:sp>
        <p:nvSpPr>
          <p:cNvPr id="26" name="Rectangle 25"/>
          <p:cNvSpPr/>
          <p:nvPr/>
        </p:nvSpPr>
        <p:spPr>
          <a:xfrm>
            <a:off x="141888" y="4693647"/>
            <a:ext cx="4572000" cy="646331"/>
          </a:xfrm>
          <a:prstGeom prst="rect">
            <a:avLst/>
          </a:prstGeom>
        </p:spPr>
        <p:txBody>
          <a:bodyPr>
            <a:spAutoFit/>
          </a:bodyPr>
          <a:lstStyle/>
          <a:p>
            <a:pPr algn="ctr"/>
            <a:r>
              <a:rPr lang="en-US" dirty="0">
                <a:ln>
                  <a:solidFill>
                    <a:srgbClr val="FFFF00"/>
                  </a:solidFill>
                </a:ln>
                <a:solidFill>
                  <a:srgbClr val="FFFF00"/>
                </a:solidFill>
                <a:latin typeface="Century Gothic" panose="020B0502020202020204" pitchFamily="34" charset="0"/>
              </a:rPr>
              <a:t>O </a:t>
            </a:r>
            <a:r>
              <a:rPr lang="en-US" dirty="0" err="1">
                <a:ln>
                  <a:solidFill>
                    <a:srgbClr val="FFFF00"/>
                  </a:solidFill>
                </a:ln>
                <a:solidFill>
                  <a:srgbClr val="FFFF00"/>
                </a:solidFill>
                <a:latin typeface="Century Gothic" panose="020B0502020202020204" pitchFamily="34" charset="0"/>
              </a:rPr>
              <a:t>prémio</a:t>
            </a:r>
            <a:r>
              <a:rPr lang="en-US" dirty="0">
                <a:ln>
                  <a:solidFill>
                    <a:srgbClr val="FFFF00"/>
                  </a:solidFill>
                </a:ln>
                <a:solidFill>
                  <a:srgbClr val="FFFF00"/>
                </a:solidFill>
                <a:latin typeface="Century Gothic" panose="020B0502020202020204" pitchFamily="34" charset="0"/>
              </a:rPr>
              <a:t> Nobel da </a:t>
            </a:r>
            <a:r>
              <a:rPr lang="en-US" dirty="0" err="1">
                <a:ln>
                  <a:solidFill>
                    <a:srgbClr val="FFFF00"/>
                  </a:solidFill>
                </a:ln>
                <a:solidFill>
                  <a:srgbClr val="FFFF00"/>
                </a:solidFill>
                <a:latin typeface="Century Gothic" panose="020B0502020202020204" pitchFamily="34" charset="0"/>
              </a:rPr>
              <a:t>Física</a:t>
            </a:r>
            <a:r>
              <a:rPr lang="en-US" dirty="0">
                <a:ln>
                  <a:solidFill>
                    <a:srgbClr val="FFFF00"/>
                  </a:solidFill>
                </a:ln>
                <a:solidFill>
                  <a:srgbClr val="FFFF00"/>
                </a:solidFill>
                <a:latin typeface="Century Gothic" panose="020B0502020202020204" pitchFamily="34" charset="0"/>
              </a:rPr>
              <a:t> </a:t>
            </a:r>
            <a:r>
              <a:rPr lang="en-US" dirty="0" err="1">
                <a:ln>
                  <a:solidFill>
                    <a:srgbClr val="FFFF00"/>
                  </a:solidFill>
                </a:ln>
                <a:solidFill>
                  <a:srgbClr val="FFFF00"/>
                </a:solidFill>
                <a:latin typeface="Century Gothic" panose="020B0502020202020204" pitchFamily="34" charset="0"/>
              </a:rPr>
              <a:t>foi</a:t>
            </a:r>
            <a:r>
              <a:rPr lang="en-US" dirty="0">
                <a:ln>
                  <a:solidFill>
                    <a:srgbClr val="FFFF00"/>
                  </a:solidFill>
                </a:ln>
                <a:solidFill>
                  <a:srgbClr val="FFFF00"/>
                </a:solidFill>
                <a:latin typeface="Century Gothic" panose="020B0502020202020204" pitchFamily="34" charset="0"/>
              </a:rPr>
              <a:t> </a:t>
            </a:r>
            <a:r>
              <a:rPr lang="en-US" dirty="0" err="1">
                <a:ln>
                  <a:solidFill>
                    <a:srgbClr val="FFFF00"/>
                  </a:solidFill>
                </a:ln>
                <a:solidFill>
                  <a:srgbClr val="FFFF00"/>
                </a:solidFill>
                <a:latin typeface="Century Gothic" panose="020B0502020202020204" pitchFamily="34" charset="0"/>
              </a:rPr>
              <a:t>atríbuido</a:t>
            </a:r>
            <a:r>
              <a:rPr lang="en-US" dirty="0">
                <a:ln>
                  <a:solidFill>
                    <a:srgbClr val="FFFF00"/>
                  </a:solidFill>
                </a:ln>
                <a:solidFill>
                  <a:srgbClr val="FFFF00"/>
                </a:solidFill>
                <a:latin typeface="Century Gothic" panose="020B0502020202020204" pitchFamily="34" charset="0"/>
              </a:rPr>
              <a:t> a </a:t>
            </a:r>
            <a:r>
              <a:rPr lang="en-US" dirty="0" smtClean="0">
                <a:ln>
                  <a:solidFill>
                    <a:srgbClr val="FFFF00"/>
                  </a:solidFill>
                </a:ln>
                <a:solidFill>
                  <a:srgbClr val="FFFF00"/>
                </a:solidFill>
                <a:latin typeface="Century Gothic" panose="020B0502020202020204" pitchFamily="34" charset="0"/>
              </a:rPr>
              <a:t>Louis De Broglie </a:t>
            </a:r>
            <a:r>
              <a:rPr lang="en-US" dirty="0" err="1" smtClean="0">
                <a:ln>
                  <a:solidFill>
                    <a:srgbClr val="FFFF00"/>
                  </a:solidFill>
                </a:ln>
                <a:solidFill>
                  <a:srgbClr val="FFFF00"/>
                </a:solidFill>
                <a:latin typeface="Century Gothic" panose="020B0502020202020204" pitchFamily="34" charset="0"/>
              </a:rPr>
              <a:t>em</a:t>
            </a:r>
            <a:r>
              <a:rPr lang="en-US" dirty="0" smtClean="0">
                <a:ln>
                  <a:solidFill>
                    <a:srgbClr val="FFFF00"/>
                  </a:solidFill>
                </a:ln>
                <a:solidFill>
                  <a:srgbClr val="FFFF00"/>
                </a:solidFill>
                <a:latin typeface="Century Gothic" panose="020B0502020202020204" pitchFamily="34" charset="0"/>
              </a:rPr>
              <a:t> 1929;</a:t>
            </a:r>
            <a:endParaRPr lang="en-US" dirty="0">
              <a:ln>
                <a:solidFill>
                  <a:srgbClr val="FFFF00"/>
                </a:solidFill>
              </a:ln>
              <a:solidFill>
                <a:srgbClr val="FFFF00"/>
              </a:solidFill>
              <a:latin typeface="Century Gothic" panose="020B0502020202020204" pitchFamily="34" charset="0"/>
            </a:endParaRPr>
          </a:p>
        </p:txBody>
      </p:sp>
      <p:pic>
        <p:nvPicPr>
          <p:cNvPr id="27" name="Picture 26"/>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975477" y="5056362"/>
            <a:ext cx="1127426" cy="1127426"/>
          </a:xfrm>
          <a:prstGeom prst="rect">
            <a:avLst/>
          </a:prstGeom>
          <a:effectLst>
            <a:outerShdw blurRad="50800" dist="50800" dir="5400000" algn="ctr" rotWithShape="0">
              <a:srgbClr val="000000"/>
            </a:outerShdw>
          </a:effectLst>
        </p:spPr>
      </p:pic>
      <p:sp>
        <p:nvSpPr>
          <p:cNvPr id="30" name="Rectangle 29"/>
          <p:cNvSpPr/>
          <p:nvPr/>
        </p:nvSpPr>
        <p:spPr>
          <a:xfrm>
            <a:off x="383480" y="3949007"/>
            <a:ext cx="4546253" cy="677108"/>
          </a:xfrm>
          <a:prstGeom prst="rect">
            <a:avLst/>
          </a:prstGeom>
        </p:spPr>
        <p:txBody>
          <a:bodyPr wrap="square">
            <a:spAutoFit/>
          </a:bodyPr>
          <a:lstStyle/>
          <a:p>
            <a:pPr algn="ctr"/>
            <a:r>
              <a:rPr lang="pt-PT" dirty="0" smtClean="0">
                <a:solidFill>
                  <a:prstClr val="white"/>
                </a:solidFill>
                <a:latin typeface="Century Gothic" panose="020B0502020202020204" pitchFamily="34" charset="0"/>
              </a:rPr>
              <a:t>Verificada </a:t>
            </a:r>
            <a:r>
              <a:rPr lang="pt-PT" sz="2000" dirty="0" smtClean="0">
                <a:solidFill>
                  <a:prstClr val="white"/>
                </a:solidFill>
                <a:latin typeface="Century Gothic" panose="020B0502020202020204" pitchFamily="34" charset="0"/>
              </a:rPr>
              <a:t>experimentalmente</a:t>
            </a:r>
            <a:r>
              <a:rPr lang="pt-PT" dirty="0" smtClean="0">
                <a:solidFill>
                  <a:prstClr val="white"/>
                </a:solidFill>
                <a:latin typeface="Century Gothic" panose="020B0502020202020204" pitchFamily="34" charset="0"/>
              </a:rPr>
              <a:t> por Davisson e Germer em 1927</a:t>
            </a:r>
            <a:endParaRPr lang="en-US" dirty="0">
              <a:solidFill>
                <a:prstClr val="white"/>
              </a:solidFill>
              <a:latin typeface="Century Gothic" panose="020B0502020202020204" pitchFamily="34" charset="0"/>
            </a:endParaRPr>
          </a:p>
        </p:txBody>
      </p:sp>
      <p:sp>
        <p:nvSpPr>
          <p:cNvPr id="31" name="Rectangle 30"/>
          <p:cNvSpPr/>
          <p:nvPr/>
        </p:nvSpPr>
        <p:spPr>
          <a:xfrm>
            <a:off x="1479329" y="1016414"/>
            <a:ext cx="6500649" cy="400110"/>
          </a:xfrm>
          <a:prstGeom prst="rect">
            <a:avLst/>
          </a:prstGeom>
        </p:spPr>
        <p:txBody>
          <a:bodyPr wrap="square">
            <a:spAutoFit/>
          </a:bodyPr>
          <a:lstStyle/>
          <a:p>
            <a:r>
              <a:rPr lang="en-US" sz="2000" dirty="0" smtClean="0">
                <a:solidFill>
                  <a:prstClr val="white"/>
                </a:solidFill>
                <a:latin typeface="Century Gothic" panose="020B0502020202020204" pitchFamily="34" charset="0"/>
              </a:rPr>
              <a:t>NATUREZA ONDULATÓRIA DA MATÉRIA:  </a:t>
            </a:r>
            <a:endParaRPr lang="en-US" sz="2000" dirty="0">
              <a:solidFill>
                <a:prstClr val="white"/>
              </a:solidFill>
              <a:latin typeface="Century Gothic" panose="020B0502020202020204" pitchFamily="34" charset="0"/>
            </a:endParaRPr>
          </a:p>
        </p:txBody>
      </p:sp>
      <p:pic>
        <p:nvPicPr>
          <p:cNvPr id="32" name="Picture 31"/>
          <p:cNvPicPr>
            <a:picLocks noChangeAspect="1"/>
          </p:cNvPicPr>
          <p:nvPr/>
        </p:nvPicPr>
        <p:blipFill>
          <a:blip r:embed="rId7"/>
          <a:stretch>
            <a:fillRect/>
          </a:stretch>
        </p:blipFill>
        <p:spPr>
          <a:xfrm>
            <a:off x="6420020" y="890979"/>
            <a:ext cx="1596147" cy="551810"/>
          </a:xfrm>
          <a:prstGeom prst="rect">
            <a:avLst/>
          </a:prstGeom>
        </p:spPr>
      </p:pic>
      <p:sp>
        <p:nvSpPr>
          <p:cNvPr id="24" name="Rectangle 23"/>
          <p:cNvSpPr/>
          <p:nvPr/>
        </p:nvSpPr>
        <p:spPr>
          <a:xfrm>
            <a:off x="8803122" y="6468797"/>
            <a:ext cx="361868" cy="396523"/>
          </a:xfrm>
          <a:prstGeom prst="rect">
            <a:avLst/>
          </a:prstGeom>
          <a:solidFill>
            <a:srgbClr val="0000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prstClr val="white"/>
              </a:solidFill>
            </a:endParaRPr>
          </a:p>
        </p:txBody>
      </p:sp>
      <p:sp>
        <p:nvSpPr>
          <p:cNvPr id="25" name="Rectangle 24"/>
          <p:cNvSpPr/>
          <p:nvPr/>
        </p:nvSpPr>
        <p:spPr>
          <a:xfrm>
            <a:off x="-18376" y="6471973"/>
            <a:ext cx="8831344" cy="396523"/>
          </a:xfrm>
          <a:prstGeom prst="rect">
            <a:avLst/>
          </a:prstGeom>
          <a:solidFill>
            <a:srgbClr val="68010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prstClr val="white"/>
              </a:solidFill>
            </a:endParaRPr>
          </a:p>
        </p:txBody>
      </p:sp>
      <p:sp>
        <p:nvSpPr>
          <p:cNvPr id="28" name="Slide Number Placeholder 1"/>
          <p:cNvSpPr>
            <a:spLocks noGrp="1"/>
          </p:cNvSpPr>
          <p:nvPr>
            <p:ph type="sldNum" sz="quarter" idx="4"/>
          </p:nvPr>
        </p:nvSpPr>
        <p:spPr>
          <a:xfrm>
            <a:off x="6982178" y="6489699"/>
            <a:ext cx="2133600" cy="365125"/>
          </a:xfrm>
          <a:prstGeom prst="rect">
            <a:avLst/>
          </a:prstGeom>
        </p:spPr>
        <p:txBody>
          <a:bodyPr/>
          <a:lstStyle/>
          <a:p>
            <a:fld id="{8E421941-A48F-2348-96CF-79538C99FB84}" type="slidenum">
              <a:rPr lang="en-US" smtClean="0">
                <a:latin typeface="Century Gothic"/>
                <a:cs typeface="Century Gothic"/>
              </a:rPr>
              <a:pPr/>
              <a:t>19</a:t>
            </a:fld>
            <a:endParaRPr lang="en-US" dirty="0">
              <a:latin typeface="Century Gothic"/>
              <a:cs typeface="Century Gothic"/>
            </a:endParaRPr>
          </a:p>
        </p:txBody>
      </p:sp>
      <p:sp>
        <p:nvSpPr>
          <p:cNvPr id="33" name="Footer Placeholder 2"/>
          <p:cNvSpPr>
            <a:spLocks noGrp="1"/>
          </p:cNvSpPr>
          <p:nvPr>
            <p:ph type="ftr" sz="quarter" idx="3"/>
          </p:nvPr>
        </p:nvSpPr>
        <p:spPr>
          <a:xfrm>
            <a:off x="45156" y="6492965"/>
            <a:ext cx="9070622" cy="365125"/>
          </a:xfrm>
          <a:prstGeom prst="rect">
            <a:avLst/>
          </a:prstGeom>
        </p:spPr>
        <p:txBody>
          <a:bodyPr/>
          <a:lstStyle/>
          <a:p>
            <a:pPr algn="l"/>
            <a:r>
              <a:rPr lang="pt-BR" dirty="0" smtClean="0"/>
              <a:t>Filipe Joaquim                                       Introdução à Física de Partículas (2/4)                            CERN, 30/8</a:t>
            </a:r>
            <a:r>
              <a:rPr lang="en-US" dirty="0" smtClean="0"/>
              <a:t> </a:t>
            </a:r>
            <a:r>
              <a:rPr lang="en-US" dirty="0"/>
              <a:t>- 04/09 </a:t>
            </a:r>
            <a:r>
              <a:rPr lang="en-US" dirty="0" smtClean="0"/>
              <a:t>2015</a:t>
            </a:r>
            <a:endParaRPr lang="en-US" dirty="0"/>
          </a:p>
        </p:txBody>
      </p:sp>
    </p:spTree>
    <p:extLst>
      <p:ext uri="{BB962C8B-B14F-4D97-AF65-F5344CB8AC3E}">
        <p14:creationId xmlns:p14="http://schemas.microsoft.com/office/powerpoint/2010/main" val="35943212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mph" presetSubtype="0" fill="hold" grpId="0" nodeType="withEffect">
                                  <p:stCondLst>
                                    <p:cond delay="0"/>
                                  </p:stCondLst>
                                  <p:childTnLst>
                                    <p:animScale>
                                      <p:cBhvr>
                                        <p:cTn id="6" dur="500" fill="hold"/>
                                        <p:tgtEl>
                                          <p:spTgt spid="14"/>
                                        </p:tgtEl>
                                      </p:cBhvr>
                                      <p:by x="50000" y="50000"/>
                                    </p:animScale>
                                  </p:childTnLst>
                                </p:cTn>
                              </p:par>
                              <p:par>
                                <p:cTn id="7" presetID="0" presetClass="path" presetSubtype="0" fill="hold" grpId="1" nodeType="withEffect">
                                  <p:stCondLst>
                                    <p:cond delay="0"/>
                                  </p:stCondLst>
                                  <p:childTnLst>
                                    <p:animMotion origin="layout" path="M -0.05695 -0.00023 L -0.24757 0.05 " pathEditMode="relative" rAng="0" ptsTypes="AA">
                                      <p:cBhvr>
                                        <p:cTn id="8" dur="500" fill="hold"/>
                                        <p:tgtEl>
                                          <p:spTgt spid="14"/>
                                        </p:tgtEl>
                                        <p:attrNameLst>
                                          <p:attrName>ppt_x</p:attrName>
                                          <p:attrName>ppt_y</p:attrName>
                                        </p:attrNameLst>
                                      </p:cBhvr>
                                      <p:rCtr x="-9531" y="2500"/>
                                    </p:animMotion>
                                  </p:childTnLst>
                                </p:cTn>
                              </p:par>
                              <p:par>
                                <p:cTn id="9" presetID="47" presetClass="entr" presetSubtype="0" fill="hold" grpId="0" nodeType="withEffect">
                                  <p:stCondLst>
                                    <p:cond delay="0"/>
                                  </p:stCondLst>
                                  <p:childTnLst>
                                    <p:set>
                                      <p:cBhvr>
                                        <p:cTn id="10" dur="1" fill="hold">
                                          <p:stCondLst>
                                            <p:cond delay="0"/>
                                          </p:stCondLst>
                                        </p:cTn>
                                        <p:tgtEl>
                                          <p:spTgt spid="20"/>
                                        </p:tgtEl>
                                        <p:attrNameLst>
                                          <p:attrName>style.visibility</p:attrName>
                                        </p:attrNameLst>
                                      </p:cBhvr>
                                      <p:to>
                                        <p:strVal val="visible"/>
                                      </p:to>
                                    </p:set>
                                    <p:animEffect transition="in" filter="fade">
                                      <p:cBhvr>
                                        <p:cTn id="11" dur="500"/>
                                        <p:tgtEl>
                                          <p:spTgt spid="20"/>
                                        </p:tgtEl>
                                      </p:cBhvr>
                                    </p:animEffect>
                                    <p:anim calcmode="lin" valueType="num">
                                      <p:cBhvr>
                                        <p:cTn id="12" dur="500" fill="hold"/>
                                        <p:tgtEl>
                                          <p:spTgt spid="20"/>
                                        </p:tgtEl>
                                        <p:attrNameLst>
                                          <p:attrName>ppt_x</p:attrName>
                                        </p:attrNameLst>
                                      </p:cBhvr>
                                      <p:tavLst>
                                        <p:tav tm="0">
                                          <p:val>
                                            <p:strVal val="#ppt_x"/>
                                          </p:val>
                                        </p:tav>
                                        <p:tav tm="100000">
                                          <p:val>
                                            <p:strVal val="#ppt_x"/>
                                          </p:val>
                                        </p:tav>
                                      </p:tavLst>
                                    </p:anim>
                                    <p:anim calcmode="lin" valueType="num">
                                      <p:cBhvr>
                                        <p:cTn id="13" dur="500" fill="hold"/>
                                        <p:tgtEl>
                                          <p:spTgt spid="2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4" grpId="1"/>
      <p:bldP spid="20"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Picture 1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8470" y="-29592"/>
            <a:ext cx="9223899" cy="6924582"/>
          </a:xfrm>
          <a:prstGeom prst="rect">
            <a:avLst/>
          </a:prstGeom>
        </p:spPr>
      </p:pic>
      <p:sp>
        <p:nvSpPr>
          <p:cNvPr id="20" name="Rectangle 19"/>
          <p:cNvSpPr/>
          <p:nvPr/>
        </p:nvSpPr>
        <p:spPr>
          <a:xfrm>
            <a:off x="-18377" y="0"/>
            <a:ext cx="9172222" cy="627196"/>
          </a:xfrm>
          <a:prstGeom prst="rect">
            <a:avLst/>
          </a:prstGeom>
          <a:solidFill>
            <a:srgbClr val="68010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defTabSz="914400"/>
            <a:endParaRPr lang="en-US" dirty="0" smtClean="0">
              <a:solidFill>
                <a:prstClr val="white"/>
              </a:solidFill>
            </a:endParaRPr>
          </a:p>
          <a:p>
            <a:pPr algn="ctr" defTabSz="914400"/>
            <a:endParaRPr lang="en-US" dirty="0">
              <a:solidFill>
                <a:prstClr val="white"/>
              </a:solidFill>
            </a:endParaRPr>
          </a:p>
        </p:txBody>
      </p:sp>
      <p:cxnSp>
        <p:nvCxnSpPr>
          <p:cNvPr id="21" name="Straight Connector 20"/>
          <p:cNvCxnSpPr/>
          <p:nvPr/>
        </p:nvCxnSpPr>
        <p:spPr>
          <a:xfrm>
            <a:off x="383480" y="621351"/>
            <a:ext cx="1503292" cy="0"/>
          </a:xfrm>
          <a:prstGeom prst="line">
            <a:avLst/>
          </a:prstGeom>
          <a:ln>
            <a:solidFill>
              <a:schemeClr val="bg1"/>
            </a:solidFill>
          </a:ln>
        </p:spPr>
        <p:style>
          <a:lnRef idx="2">
            <a:schemeClr val="accent1"/>
          </a:lnRef>
          <a:fillRef idx="0">
            <a:schemeClr val="accent1"/>
          </a:fillRef>
          <a:effectRef idx="1">
            <a:schemeClr val="accent1"/>
          </a:effectRef>
          <a:fontRef idx="minor">
            <a:schemeClr val="tx1"/>
          </a:fontRef>
        </p:style>
      </p:cxnSp>
      <p:sp>
        <p:nvSpPr>
          <p:cNvPr id="22" name="Oval 21"/>
          <p:cNvSpPr/>
          <p:nvPr/>
        </p:nvSpPr>
        <p:spPr>
          <a:xfrm>
            <a:off x="213300" y="517670"/>
            <a:ext cx="207362" cy="207362"/>
          </a:xfrm>
          <a:prstGeom prst="ellipse">
            <a:avLst/>
          </a:prstGeom>
          <a:solidFill>
            <a:schemeClr val="bg1"/>
          </a:solidFill>
          <a:ln>
            <a:solidFill>
              <a:srgbClr val="FFFFFF"/>
            </a:solidFill>
          </a:ln>
        </p:spPr>
        <p:style>
          <a:lnRef idx="1">
            <a:schemeClr val="accent1"/>
          </a:lnRef>
          <a:fillRef idx="3">
            <a:schemeClr val="accent1"/>
          </a:fillRef>
          <a:effectRef idx="2">
            <a:schemeClr val="accent1"/>
          </a:effectRef>
          <a:fontRef idx="minor">
            <a:schemeClr val="lt1"/>
          </a:fontRef>
        </p:style>
        <p:txBody>
          <a:bodyPr rtlCol="0" anchor="ctr"/>
          <a:lstStyle/>
          <a:p>
            <a:pPr algn="ctr" defTabSz="914400"/>
            <a:endParaRPr lang="en-US">
              <a:solidFill>
                <a:prstClr val="white"/>
              </a:solidFill>
            </a:endParaRPr>
          </a:p>
        </p:txBody>
      </p:sp>
      <p:sp>
        <p:nvSpPr>
          <p:cNvPr id="23" name="TextBox 22"/>
          <p:cNvSpPr txBox="1"/>
          <p:nvPr/>
        </p:nvSpPr>
        <p:spPr>
          <a:xfrm>
            <a:off x="1954618" y="229686"/>
            <a:ext cx="2640466" cy="769441"/>
          </a:xfrm>
          <a:prstGeom prst="rect">
            <a:avLst/>
          </a:prstGeom>
          <a:noFill/>
        </p:spPr>
        <p:txBody>
          <a:bodyPr wrap="none" rtlCol="0">
            <a:spAutoFit/>
          </a:bodyPr>
          <a:lstStyle/>
          <a:p>
            <a:pPr defTabSz="914400"/>
            <a:r>
              <a:rPr lang="pt-PT" sz="4400" dirty="0" smtClean="0">
                <a:solidFill>
                  <a:prstClr val="white"/>
                </a:solidFill>
              </a:rPr>
              <a:t>1564-1896</a:t>
            </a:r>
            <a:endParaRPr lang="en-US" sz="4400" dirty="0">
              <a:solidFill>
                <a:prstClr val="white"/>
              </a:solidFill>
            </a:endParaRPr>
          </a:p>
        </p:txBody>
      </p:sp>
      <p:sp>
        <p:nvSpPr>
          <p:cNvPr id="24" name="Rectangle 23"/>
          <p:cNvSpPr/>
          <p:nvPr/>
        </p:nvSpPr>
        <p:spPr>
          <a:xfrm>
            <a:off x="6339632" y="141632"/>
            <a:ext cx="2643673" cy="369332"/>
          </a:xfrm>
          <a:prstGeom prst="rect">
            <a:avLst/>
          </a:prstGeom>
        </p:spPr>
        <p:txBody>
          <a:bodyPr wrap="none">
            <a:spAutoFit/>
          </a:bodyPr>
          <a:lstStyle/>
          <a:p>
            <a:pPr algn="r" defTabSz="914400"/>
            <a:r>
              <a:rPr lang="pt-PT" dirty="0" smtClean="0">
                <a:ln>
                  <a:solidFill>
                    <a:srgbClr val="FFFF00"/>
                  </a:solidFill>
                </a:ln>
                <a:solidFill>
                  <a:srgbClr val="FFFF00"/>
                </a:solidFill>
                <a:latin typeface="Century Gothic"/>
              </a:rPr>
              <a:t>De Galileo a Thomson</a:t>
            </a:r>
            <a:endParaRPr lang="en-US" dirty="0">
              <a:ln>
                <a:solidFill>
                  <a:srgbClr val="FFFF00"/>
                </a:solidFill>
              </a:ln>
              <a:solidFill>
                <a:srgbClr val="FFFF00"/>
              </a:solidFill>
            </a:endParaRPr>
          </a:p>
        </p:txBody>
      </p:sp>
      <p:cxnSp>
        <p:nvCxnSpPr>
          <p:cNvPr id="25" name="Straight Connector 24"/>
          <p:cNvCxnSpPr/>
          <p:nvPr/>
        </p:nvCxnSpPr>
        <p:spPr>
          <a:xfrm>
            <a:off x="251592" y="1192605"/>
            <a:ext cx="8595360" cy="0"/>
          </a:xfrm>
          <a:prstGeom prst="line">
            <a:avLst/>
          </a:prstGeom>
          <a:ln>
            <a:solidFill>
              <a:schemeClr val="bg1"/>
            </a:solidFill>
          </a:ln>
        </p:spPr>
        <p:style>
          <a:lnRef idx="2">
            <a:schemeClr val="accent1"/>
          </a:lnRef>
          <a:fillRef idx="0">
            <a:schemeClr val="accent1"/>
          </a:fillRef>
          <a:effectRef idx="1">
            <a:schemeClr val="accent1"/>
          </a:effectRef>
          <a:fontRef idx="minor">
            <a:schemeClr val="tx1"/>
          </a:fontRef>
        </p:style>
      </p:cxnSp>
      <p:sp>
        <p:nvSpPr>
          <p:cNvPr id="26" name="Oval 25"/>
          <p:cNvSpPr/>
          <p:nvPr/>
        </p:nvSpPr>
        <p:spPr>
          <a:xfrm>
            <a:off x="197658" y="1114708"/>
            <a:ext cx="155795" cy="155795"/>
          </a:xfrm>
          <a:prstGeom prst="ellipse">
            <a:avLst/>
          </a:prstGeom>
          <a:solidFill>
            <a:schemeClr val="bg1"/>
          </a:solidFill>
          <a:ln>
            <a:solidFill>
              <a:srgbClr val="FFFFFF"/>
            </a:solidFill>
          </a:ln>
        </p:spPr>
        <p:style>
          <a:lnRef idx="1">
            <a:schemeClr val="accent1"/>
          </a:lnRef>
          <a:fillRef idx="3">
            <a:schemeClr val="accent1"/>
          </a:fillRef>
          <a:effectRef idx="2">
            <a:schemeClr val="accent1"/>
          </a:effectRef>
          <a:fontRef idx="minor">
            <a:schemeClr val="lt1"/>
          </a:fontRef>
        </p:style>
        <p:txBody>
          <a:bodyPr rtlCol="0" anchor="ctr"/>
          <a:lstStyle/>
          <a:p>
            <a:pPr algn="ctr" defTabSz="914400"/>
            <a:endParaRPr lang="en-US">
              <a:solidFill>
                <a:prstClr val="white"/>
              </a:solidFill>
            </a:endParaRPr>
          </a:p>
        </p:txBody>
      </p:sp>
      <p:sp>
        <p:nvSpPr>
          <p:cNvPr id="27" name="Oval 26"/>
          <p:cNvSpPr/>
          <p:nvPr/>
        </p:nvSpPr>
        <p:spPr>
          <a:xfrm>
            <a:off x="1183779" y="1116205"/>
            <a:ext cx="155795" cy="155795"/>
          </a:xfrm>
          <a:prstGeom prst="ellipse">
            <a:avLst/>
          </a:prstGeom>
          <a:solidFill>
            <a:schemeClr val="bg1"/>
          </a:solidFill>
          <a:ln>
            <a:solidFill>
              <a:srgbClr val="FFFFFF"/>
            </a:solidFill>
          </a:ln>
        </p:spPr>
        <p:style>
          <a:lnRef idx="1">
            <a:schemeClr val="accent1"/>
          </a:lnRef>
          <a:fillRef idx="3">
            <a:schemeClr val="accent1"/>
          </a:fillRef>
          <a:effectRef idx="2">
            <a:schemeClr val="accent1"/>
          </a:effectRef>
          <a:fontRef idx="minor">
            <a:schemeClr val="lt1"/>
          </a:fontRef>
        </p:style>
        <p:txBody>
          <a:bodyPr rtlCol="0" anchor="ctr"/>
          <a:lstStyle/>
          <a:p>
            <a:pPr algn="ctr" defTabSz="914400"/>
            <a:endParaRPr lang="en-US">
              <a:solidFill>
                <a:prstClr val="white"/>
              </a:solidFill>
            </a:endParaRPr>
          </a:p>
        </p:txBody>
      </p:sp>
      <p:pic>
        <p:nvPicPr>
          <p:cNvPr id="28" name="Picture 27"/>
          <p:cNvPicPr>
            <a:picLocks noChangeAspect="1"/>
          </p:cNvPicPr>
          <p:nvPr/>
        </p:nvPicPr>
        <p:blipFill>
          <a:blip r:embed="rId4"/>
          <a:stretch>
            <a:fillRect/>
          </a:stretch>
        </p:blipFill>
        <p:spPr>
          <a:xfrm>
            <a:off x="210506" y="2083935"/>
            <a:ext cx="1075323" cy="1363705"/>
          </a:xfrm>
          <a:prstGeom prst="rect">
            <a:avLst/>
          </a:prstGeom>
        </p:spPr>
      </p:pic>
      <p:sp>
        <p:nvSpPr>
          <p:cNvPr id="29" name="TextBox 28"/>
          <p:cNvSpPr txBox="1"/>
          <p:nvPr/>
        </p:nvSpPr>
        <p:spPr>
          <a:xfrm>
            <a:off x="278809" y="1667112"/>
            <a:ext cx="984565" cy="369332"/>
          </a:xfrm>
          <a:prstGeom prst="rect">
            <a:avLst/>
          </a:prstGeom>
          <a:noFill/>
        </p:spPr>
        <p:txBody>
          <a:bodyPr wrap="none" rtlCol="0">
            <a:spAutoFit/>
          </a:bodyPr>
          <a:lstStyle/>
          <a:p>
            <a:pPr defTabSz="914400"/>
            <a:r>
              <a:rPr lang="pt-PT" dirty="0" smtClean="0">
                <a:solidFill>
                  <a:prstClr val="white"/>
                </a:solidFill>
                <a:latin typeface="Century Gothic" panose="020B0502020202020204" pitchFamily="34" charset="0"/>
              </a:rPr>
              <a:t>Galileo</a:t>
            </a:r>
            <a:endParaRPr lang="en-US" dirty="0">
              <a:solidFill>
                <a:prstClr val="white"/>
              </a:solidFill>
              <a:latin typeface="Century Gothic" panose="020B0502020202020204" pitchFamily="34" charset="0"/>
            </a:endParaRPr>
          </a:p>
        </p:txBody>
      </p:sp>
      <p:sp>
        <p:nvSpPr>
          <p:cNvPr id="30" name="TextBox 29"/>
          <p:cNvSpPr txBox="1"/>
          <p:nvPr/>
        </p:nvSpPr>
        <p:spPr>
          <a:xfrm>
            <a:off x="168574" y="1391015"/>
            <a:ext cx="1194558" cy="338554"/>
          </a:xfrm>
          <a:prstGeom prst="rect">
            <a:avLst/>
          </a:prstGeom>
          <a:noFill/>
        </p:spPr>
        <p:txBody>
          <a:bodyPr wrap="none" rtlCol="0">
            <a:spAutoFit/>
          </a:bodyPr>
          <a:lstStyle/>
          <a:p>
            <a:pPr defTabSz="914400"/>
            <a:r>
              <a:rPr lang="pt-PT" sz="1600" b="1" dirty="0" smtClean="0">
                <a:solidFill>
                  <a:prstClr val="white"/>
                </a:solidFill>
                <a:latin typeface="Century Gothic" panose="020B0502020202020204" pitchFamily="34" charset="0"/>
              </a:rPr>
              <a:t>1564-1642</a:t>
            </a:r>
            <a:endParaRPr lang="en-US" sz="1600" b="1" dirty="0">
              <a:solidFill>
                <a:prstClr val="white"/>
              </a:solidFill>
              <a:latin typeface="Century Gothic" panose="020B0502020202020204" pitchFamily="34" charset="0"/>
            </a:endParaRPr>
          </a:p>
        </p:txBody>
      </p:sp>
      <p:sp>
        <p:nvSpPr>
          <p:cNvPr id="31" name="TextBox 30"/>
          <p:cNvSpPr txBox="1"/>
          <p:nvPr/>
        </p:nvSpPr>
        <p:spPr>
          <a:xfrm>
            <a:off x="22040" y="3369137"/>
            <a:ext cx="1336202" cy="738664"/>
          </a:xfrm>
          <a:prstGeom prst="rect">
            <a:avLst/>
          </a:prstGeom>
          <a:noFill/>
        </p:spPr>
        <p:txBody>
          <a:bodyPr wrap="square" rtlCol="0">
            <a:spAutoFit/>
          </a:bodyPr>
          <a:lstStyle/>
          <a:p>
            <a:pPr algn="ctr" defTabSz="914400"/>
            <a:r>
              <a:rPr lang="pt-PT" sz="1400" dirty="0" smtClean="0">
                <a:solidFill>
                  <a:srgbClr val="FFFF00"/>
                </a:solidFill>
                <a:latin typeface="Century Gothic" panose="020B0502020202020204" pitchFamily="34" charset="0"/>
              </a:rPr>
              <a:t>O pai da Física moderna</a:t>
            </a:r>
            <a:endParaRPr lang="en-US" sz="1400" dirty="0">
              <a:solidFill>
                <a:srgbClr val="FFFF00"/>
              </a:solidFill>
              <a:latin typeface="Century Gothic" panose="020B0502020202020204" pitchFamily="34" charset="0"/>
            </a:endParaRPr>
          </a:p>
        </p:txBody>
      </p:sp>
      <p:sp>
        <p:nvSpPr>
          <p:cNvPr id="32" name="TextBox 31"/>
          <p:cNvSpPr txBox="1"/>
          <p:nvPr/>
        </p:nvSpPr>
        <p:spPr>
          <a:xfrm>
            <a:off x="842247" y="4080608"/>
            <a:ext cx="1194558" cy="338554"/>
          </a:xfrm>
          <a:prstGeom prst="rect">
            <a:avLst/>
          </a:prstGeom>
          <a:noFill/>
        </p:spPr>
        <p:txBody>
          <a:bodyPr wrap="none" rtlCol="0">
            <a:spAutoFit/>
          </a:bodyPr>
          <a:lstStyle/>
          <a:p>
            <a:pPr defTabSz="914400"/>
            <a:r>
              <a:rPr lang="pt-PT" sz="1600" b="1" dirty="0" smtClean="0">
                <a:solidFill>
                  <a:prstClr val="white"/>
                </a:solidFill>
                <a:latin typeface="Century Gothic" panose="020B0502020202020204" pitchFamily="34" charset="0"/>
              </a:rPr>
              <a:t>1571-1630</a:t>
            </a:r>
            <a:endParaRPr lang="en-US" sz="1600" b="1" dirty="0">
              <a:solidFill>
                <a:prstClr val="white"/>
              </a:solidFill>
              <a:latin typeface="Century Gothic" panose="020B0502020202020204" pitchFamily="34" charset="0"/>
            </a:endParaRPr>
          </a:p>
        </p:txBody>
      </p:sp>
      <p:pic>
        <p:nvPicPr>
          <p:cNvPr id="33" name="Picture 32"/>
          <p:cNvPicPr>
            <a:picLocks noChangeAspect="1"/>
          </p:cNvPicPr>
          <p:nvPr/>
        </p:nvPicPr>
        <p:blipFill>
          <a:blip r:embed="rId5"/>
          <a:stretch>
            <a:fillRect/>
          </a:stretch>
        </p:blipFill>
        <p:spPr>
          <a:xfrm>
            <a:off x="912184" y="4682624"/>
            <a:ext cx="1075323" cy="1476125"/>
          </a:xfrm>
          <a:prstGeom prst="rect">
            <a:avLst/>
          </a:prstGeom>
        </p:spPr>
      </p:pic>
      <p:sp>
        <p:nvSpPr>
          <p:cNvPr id="34" name="TextBox 33"/>
          <p:cNvSpPr txBox="1"/>
          <p:nvPr/>
        </p:nvSpPr>
        <p:spPr>
          <a:xfrm>
            <a:off x="921188" y="4322820"/>
            <a:ext cx="894797" cy="369332"/>
          </a:xfrm>
          <a:prstGeom prst="rect">
            <a:avLst/>
          </a:prstGeom>
          <a:noFill/>
        </p:spPr>
        <p:txBody>
          <a:bodyPr wrap="none" rtlCol="0">
            <a:spAutoFit/>
          </a:bodyPr>
          <a:lstStyle/>
          <a:p>
            <a:pPr defTabSz="914400"/>
            <a:r>
              <a:rPr lang="pt-PT" dirty="0" smtClean="0">
                <a:solidFill>
                  <a:prstClr val="white"/>
                </a:solidFill>
                <a:latin typeface="Century Gothic" panose="020B0502020202020204" pitchFamily="34" charset="0"/>
              </a:rPr>
              <a:t>Kepler</a:t>
            </a:r>
            <a:endParaRPr lang="en-US" dirty="0">
              <a:solidFill>
                <a:prstClr val="white"/>
              </a:solidFill>
              <a:latin typeface="Century Gothic" panose="020B0502020202020204" pitchFamily="34" charset="0"/>
            </a:endParaRPr>
          </a:p>
        </p:txBody>
      </p:sp>
      <p:sp>
        <p:nvSpPr>
          <p:cNvPr id="35" name="Oval 34"/>
          <p:cNvSpPr/>
          <p:nvPr/>
        </p:nvSpPr>
        <p:spPr>
          <a:xfrm>
            <a:off x="2504579" y="1111853"/>
            <a:ext cx="155795" cy="155795"/>
          </a:xfrm>
          <a:prstGeom prst="ellipse">
            <a:avLst/>
          </a:prstGeom>
          <a:solidFill>
            <a:schemeClr val="bg1"/>
          </a:solidFill>
          <a:ln>
            <a:solidFill>
              <a:srgbClr val="FFFFFF"/>
            </a:solidFill>
          </a:ln>
        </p:spPr>
        <p:style>
          <a:lnRef idx="1">
            <a:schemeClr val="accent1"/>
          </a:lnRef>
          <a:fillRef idx="3">
            <a:schemeClr val="accent1"/>
          </a:fillRef>
          <a:effectRef idx="2">
            <a:schemeClr val="accent1"/>
          </a:effectRef>
          <a:fontRef idx="minor">
            <a:schemeClr val="lt1"/>
          </a:fontRef>
        </p:style>
        <p:txBody>
          <a:bodyPr rtlCol="0" anchor="ctr"/>
          <a:lstStyle/>
          <a:p>
            <a:pPr algn="ctr" defTabSz="914400"/>
            <a:endParaRPr lang="en-US">
              <a:solidFill>
                <a:prstClr val="white"/>
              </a:solidFill>
            </a:endParaRPr>
          </a:p>
        </p:txBody>
      </p:sp>
      <p:sp>
        <p:nvSpPr>
          <p:cNvPr id="36" name="TextBox 35"/>
          <p:cNvSpPr txBox="1"/>
          <p:nvPr/>
        </p:nvSpPr>
        <p:spPr>
          <a:xfrm>
            <a:off x="1339574" y="1399607"/>
            <a:ext cx="1309974" cy="338554"/>
          </a:xfrm>
          <a:prstGeom prst="rect">
            <a:avLst/>
          </a:prstGeom>
          <a:noFill/>
        </p:spPr>
        <p:txBody>
          <a:bodyPr wrap="none" rtlCol="0">
            <a:spAutoFit/>
          </a:bodyPr>
          <a:lstStyle/>
          <a:p>
            <a:pPr defTabSz="914400"/>
            <a:r>
              <a:rPr lang="pt-PT" sz="1600" b="1" dirty="0" smtClean="0">
                <a:solidFill>
                  <a:prstClr val="white"/>
                </a:solidFill>
                <a:latin typeface="Century Gothic" panose="020B0502020202020204" pitchFamily="34" charset="0"/>
              </a:rPr>
              <a:t>1642 - 1727</a:t>
            </a:r>
            <a:endParaRPr lang="en-US" sz="1600" b="1" dirty="0">
              <a:solidFill>
                <a:prstClr val="white"/>
              </a:solidFill>
              <a:latin typeface="Century Gothic" panose="020B0502020202020204" pitchFamily="34" charset="0"/>
            </a:endParaRPr>
          </a:p>
        </p:txBody>
      </p:sp>
      <p:pic>
        <p:nvPicPr>
          <p:cNvPr id="42" name="Picture 41"/>
          <p:cNvPicPr>
            <a:picLocks noChangeAspect="1"/>
          </p:cNvPicPr>
          <p:nvPr/>
        </p:nvPicPr>
        <p:blipFill>
          <a:blip r:embed="rId6"/>
          <a:stretch>
            <a:fillRect/>
          </a:stretch>
        </p:blipFill>
        <p:spPr>
          <a:xfrm>
            <a:off x="1456899" y="2051541"/>
            <a:ext cx="1075323" cy="1476125"/>
          </a:xfrm>
          <a:prstGeom prst="rect">
            <a:avLst/>
          </a:prstGeom>
        </p:spPr>
      </p:pic>
      <p:sp>
        <p:nvSpPr>
          <p:cNvPr id="48" name="TextBox 47"/>
          <p:cNvSpPr txBox="1"/>
          <p:nvPr/>
        </p:nvSpPr>
        <p:spPr>
          <a:xfrm>
            <a:off x="1479357" y="1667112"/>
            <a:ext cx="1069524" cy="369332"/>
          </a:xfrm>
          <a:prstGeom prst="rect">
            <a:avLst/>
          </a:prstGeom>
          <a:noFill/>
        </p:spPr>
        <p:txBody>
          <a:bodyPr wrap="none" rtlCol="0">
            <a:spAutoFit/>
          </a:bodyPr>
          <a:lstStyle/>
          <a:p>
            <a:pPr defTabSz="914400"/>
            <a:r>
              <a:rPr lang="pt-PT" dirty="0" smtClean="0">
                <a:solidFill>
                  <a:prstClr val="white"/>
                </a:solidFill>
                <a:latin typeface="Century Gothic" panose="020B0502020202020204" pitchFamily="34" charset="0"/>
              </a:rPr>
              <a:t>Newton</a:t>
            </a:r>
            <a:endParaRPr lang="en-US" dirty="0">
              <a:solidFill>
                <a:prstClr val="white"/>
              </a:solidFill>
              <a:latin typeface="Century Gothic" panose="020B0502020202020204" pitchFamily="34" charset="0"/>
            </a:endParaRPr>
          </a:p>
        </p:txBody>
      </p:sp>
      <p:sp>
        <p:nvSpPr>
          <p:cNvPr id="49" name="TextBox 48"/>
          <p:cNvSpPr txBox="1"/>
          <p:nvPr/>
        </p:nvSpPr>
        <p:spPr>
          <a:xfrm>
            <a:off x="1418799" y="3252062"/>
            <a:ext cx="1138453" cy="523220"/>
          </a:xfrm>
          <a:prstGeom prst="rect">
            <a:avLst/>
          </a:prstGeom>
          <a:noFill/>
        </p:spPr>
        <p:txBody>
          <a:bodyPr wrap="none" rtlCol="0">
            <a:spAutoFit/>
          </a:bodyPr>
          <a:lstStyle/>
          <a:p>
            <a:pPr defTabSz="914400"/>
            <a:r>
              <a:rPr lang="pt-PT" sz="1400" dirty="0" smtClean="0">
                <a:solidFill>
                  <a:srgbClr val="FFFF00"/>
                </a:solidFill>
                <a:latin typeface="Century Gothic" panose="020B0502020202020204" pitchFamily="34" charset="0"/>
              </a:rPr>
              <a:t>Mecânica </a:t>
            </a:r>
          </a:p>
          <a:p>
            <a:pPr algn="ctr" defTabSz="914400"/>
            <a:r>
              <a:rPr lang="pt-PT" sz="1400" dirty="0" smtClean="0">
                <a:solidFill>
                  <a:srgbClr val="FFFF00"/>
                </a:solidFill>
                <a:latin typeface="Century Gothic" panose="020B0502020202020204" pitchFamily="34" charset="0"/>
              </a:rPr>
              <a:t>Clássica</a:t>
            </a:r>
            <a:endParaRPr lang="en-US" sz="1400" dirty="0">
              <a:solidFill>
                <a:srgbClr val="FFFF00"/>
              </a:solidFill>
              <a:latin typeface="Century Gothic" panose="020B0502020202020204" pitchFamily="34" charset="0"/>
            </a:endParaRPr>
          </a:p>
        </p:txBody>
      </p:sp>
      <p:sp>
        <p:nvSpPr>
          <p:cNvPr id="50" name="Oval 49"/>
          <p:cNvSpPr/>
          <p:nvPr/>
        </p:nvSpPr>
        <p:spPr>
          <a:xfrm>
            <a:off x="3083591" y="1111853"/>
            <a:ext cx="155795" cy="155795"/>
          </a:xfrm>
          <a:prstGeom prst="ellipse">
            <a:avLst/>
          </a:prstGeom>
          <a:solidFill>
            <a:schemeClr val="bg1"/>
          </a:solidFill>
          <a:ln>
            <a:solidFill>
              <a:srgbClr val="FFFFFF"/>
            </a:solidFill>
          </a:ln>
        </p:spPr>
        <p:style>
          <a:lnRef idx="1">
            <a:schemeClr val="accent1"/>
          </a:lnRef>
          <a:fillRef idx="3">
            <a:schemeClr val="accent1"/>
          </a:fillRef>
          <a:effectRef idx="2">
            <a:schemeClr val="accent1"/>
          </a:effectRef>
          <a:fontRef idx="minor">
            <a:schemeClr val="lt1"/>
          </a:fontRef>
        </p:style>
        <p:txBody>
          <a:bodyPr rtlCol="0" anchor="ctr"/>
          <a:lstStyle/>
          <a:p>
            <a:pPr algn="ctr" defTabSz="914400"/>
            <a:endParaRPr lang="en-US">
              <a:solidFill>
                <a:prstClr val="white"/>
              </a:solidFill>
            </a:endParaRPr>
          </a:p>
        </p:txBody>
      </p:sp>
      <p:sp>
        <p:nvSpPr>
          <p:cNvPr id="51" name="Oval 50"/>
          <p:cNvSpPr/>
          <p:nvPr/>
        </p:nvSpPr>
        <p:spPr>
          <a:xfrm>
            <a:off x="4050241" y="1123392"/>
            <a:ext cx="155795" cy="155795"/>
          </a:xfrm>
          <a:prstGeom prst="ellipse">
            <a:avLst/>
          </a:prstGeom>
          <a:solidFill>
            <a:schemeClr val="bg1"/>
          </a:solidFill>
          <a:ln>
            <a:solidFill>
              <a:srgbClr val="FFFFFF"/>
            </a:solidFill>
          </a:ln>
        </p:spPr>
        <p:style>
          <a:lnRef idx="1">
            <a:schemeClr val="accent1"/>
          </a:lnRef>
          <a:fillRef idx="3">
            <a:schemeClr val="accent1"/>
          </a:fillRef>
          <a:effectRef idx="2">
            <a:schemeClr val="accent1"/>
          </a:effectRef>
          <a:fontRef idx="minor">
            <a:schemeClr val="lt1"/>
          </a:fontRef>
        </p:style>
        <p:txBody>
          <a:bodyPr rtlCol="0" anchor="ctr"/>
          <a:lstStyle/>
          <a:p>
            <a:pPr algn="ctr" defTabSz="914400"/>
            <a:endParaRPr lang="en-US">
              <a:solidFill>
                <a:prstClr val="white"/>
              </a:solidFill>
            </a:endParaRPr>
          </a:p>
        </p:txBody>
      </p:sp>
      <p:sp>
        <p:nvSpPr>
          <p:cNvPr id="52" name="TextBox 51"/>
          <p:cNvSpPr txBox="1"/>
          <p:nvPr/>
        </p:nvSpPr>
        <p:spPr>
          <a:xfrm>
            <a:off x="2905496" y="1399607"/>
            <a:ext cx="1309974" cy="338554"/>
          </a:xfrm>
          <a:prstGeom prst="rect">
            <a:avLst/>
          </a:prstGeom>
          <a:noFill/>
        </p:spPr>
        <p:txBody>
          <a:bodyPr wrap="none" rtlCol="0">
            <a:spAutoFit/>
          </a:bodyPr>
          <a:lstStyle/>
          <a:p>
            <a:pPr defTabSz="914400"/>
            <a:r>
              <a:rPr lang="pt-PT" sz="1600" b="1" dirty="0" smtClean="0">
                <a:solidFill>
                  <a:prstClr val="white"/>
                </a:solidFill>
                <a:latin typeface="Century Gothic" panose="020B0502020202020204" pitchFamily="34" charset="0"/>
              </a:rPr>
              <a:t>1773 - 1829</a:t>
            </a:r>
            <a:endParaRPr lang="en-US" sz="1600" b="1" dirty="0">
              <a:solidFill>
                <a:prstClr val="white"/>
              </a:solidFill>
              <a:latin typeface="Century Gothic" panose="020B0502020202020204" pitchFamily="34" charset="0"/>
            </a:endParaRPr>
          </a:p>
        </p:txBody>
      </p:sp>
      <p:pic>
        <p:nvPicPr>
          <p:cNvPr id="53" name="Picture 52"/>
          <p:cNvPicPr>
            <a:picLocks noChangeAspect="1"/>
          </p:cNvPicPr>
          <p:nvPr/>
        </p:nvPicPr>
        <p:blipFill>
          <a:blip r:embed="rId7"/>
          <a:stretch>
            <a:fillRect/>
          </a:stretch>
        </p:blipFill>
        <p:spPr>
          <a:xfrm>
            <a:off x="2943596" y="2083935"/>
            <a:ext cx="1066435" cy="1350819"/>
          </a:xfrm>
          <a:prstGeom prst="rect">
            <a:avLst/>
          </a:prstGeom>
        </p:spPr>
      </p:pic>
      <p:sp>
        <p:nvSpPr>
          <p:cNvPr id="54" name="TextBox 53"/>
          <p:cNvSpPr txBox="1"/>
          <p:nvPr/>
        </p:nvSpPr>
        <p:spPr>
          <a:xfrm>
            <a:off x="3007096" y="1669232"/>
            <a:ext cx="909223" cy="369332"/>
          </a:xfrm>
          <a:prstGeom prst="rect">
            <a:avLst/>
          </a:prstGeom>
          <a:noFill/>
        </p:spPr>
        <p:txBody>
          <a:bodyPr wrap="none" rtlCol="0">
            <a:spAutoFit/>
          </a:bodyPr>
          <a:lstStyle/>
          <a:p>
            <a:pPr defTabSz="914400"/>
            <a:r>
              <a:rPr lang="pt-PT" dirty="0" smtClean="0">
                <a:solidFill>
                  <a:prstClr val="white"/>
                </a:solidFill>
                <a:latin typeface="Century Gothic" panose="020B0502020202020204" pitchFamily="34" charset="0"/>
              </a:rPr>
              <a:t>Young</a:t>
            </a:r>
            <a:endParaRPr lang="en-US" dirty="0">
              <a:solidFill>
                <a:prstClr val="white"/>
              </a:solidFill>
              <a:latin typeface="Century Gothic" panose="020B0502020202020204" pitchFamily="34" charset="0"/>
            </a:endParaRPr>
          </a:p>
        </p:txBody>
      </p:sp>
      <p:sp>
        <p:nvSpPr>
          <p:cNvPr id="55" name="TextBox 54"/>
          <p:cNvSpPr txBox="1"/>
          <p:nvPr/>
        </p:nvSpPr>
        <p:spPr>
          <a:xfrm>
            <a:off x="2841680" y="3431560"/>
            <a:ext cx="1313556" cy="738664"/>
          </a:xfrm>
          <a:prstGeom prst="rect">
            <a:avLst/>
          </a:prstGeom>
          <a:noFill/>
        </p:spPr>
        <p:txBody>
          <a:bodyPr wrap="square" rtlCol="0">
            <a:spAutoFit/>
          </a:bodyPr>
          <a:lstStyle/>
          <a:p>
            <a:pPr algn="ctr" defTabSz="914400"/>
            <a:r>
              <a:rPr lang="pt-PT" sz="1400" dirty="0" smtClean="0">
                <a:solidFill>
                  <a:srgbClr val="FFFF00"/>
                </a:solidFill>
                <a:latin typeface="Century Gothic" panose="020B0502020202020204" pitchFamily="34" charset="0"/>
              </a:rPr>
              <a:t>Teoria ondulatóra da luz</a:t>
            </a:r>
          </a:p>
        </p:txBody>
      </p:sp>
      <p:sp>
        <p:nvSpPr>
          <p:cNvPr id="56" name="TextBox 55"/>
          <p:cNvSpPr txBox="1"/>
          <p:nvPr/>
        </p:nvSpPr>
        <p:spPr>
          <a:xfrm>
            <a:off x="3130327" y="4289513"/>
            <a:ext cx="1309974" cy="338554"/>
          </a:xfrm>
          <a:prstGeom prst="rect">
            <a:avLst/>
          </a:prstGeom>
          <a:noFill/>
        </p:spPr>
        <p:txBody>
          <a:bodyPr wrap="none" rtlCol="0">
            <a:spAutoFit/>
          </a:bodyPr>
          <a:lstStyle/>
          <a:p>
            <a:pPr defTabSz="914400"/>
            <a:r>
              <a:rPr lang="pt-PT" sz="1600" b="1" dirty="0" smtClean="0">
                <a:solidFill>
                  <a:prstClr val="white"/>
                </a:solidFill>
                <a:latin typeface="Century Gothic" panose="020B0502020202020204" pitchFamily="34" charset="0"/>
              </a:rPr>
              <a:t>1791 - 1867</a:t>
            </a:r>
            <a:endParaRPr lang="en-US" sz="1600" b="1" dirty="0">
              <a:solidFill>
                <a:prstClr val="white"/>
              </a:solidFill>
              <a:latin typeface="Century Gothic" panose="020B0502020202020204" pitchFamily="34" charset="0"/>
            </a:endParaRPr>
          </a:p>
        </p:txBody>
      </p:sp>
      <p:sp>
        <p:nvSpPr>
          <p:cNvPr id="57" name="TextBox 56"/>
          <p:cNvSpPr txBox="1"/>
          <p:nvPr/>
        </p:nvSpPr>
        <p:spPr>
          <a:xfrm>
            <a:off x="4559758" y="4285336"/>
            <a:ext cx="1309974" cy="338554"/>
          </a:xfrm>
          <a:prstGeom prst="rect">
            <a:avLst/>
          </a:prstGeom>
          <a:noFill/>
        </p:spPr>
        <p:txBody>
          <a:bodyPr wrap="none" rtlCol="0">
            <a:spAutoFit/>
          </a:bodyPr>
          <a:lstStyle/>
          <a:p>
            <a:pPr defTabSz="914400"/>
            <a:r>
              <a:rPr lang="pt-PT" sz="1600" b="1" dirty="0" smtClean="0">
                <a:solidFill>
                  <a:prstClr val="white"/>
                </a:solidFill>
                <a:latin typeface="Century Gothic" panose="020B0502020202020204" pitchFamily="34" charset="0"/>
              </a:rPr>
              <a:t>1799 - 1878</a:t>
            </a:r>
            <a:endParaRPr lang="en-US" sz="1600" b="1" dirty="0">
              <a:solidFill>
                <a:prstClr val="white"/>
              </a:solidFill>
              <a:latin typeface="Century Gothic" panose="020B0502020202020204" pitchFamily="34" charset="0"/>
            </a:endParaRPr>
          </a:p>
        </p:txBody>
      </p:sp>
      <p:pic>
        <p:nvPicPr>
          <p:cNvPr id="58" name="Picture 57"/>
          <p:cNvPicPr>
            <a:picLocks noChangeAspect="1"/>
          </p:cNvPicPr>
          <p:nvPr/>
        </p:nvPicPr>
        <p:blipFill>
          <a:blip r:embed="rId8"/>
          <a:stretch>
            <a:fillRect/>
          </a:stretch>
        </p:blipFill>
        <p:spPr>
          <a:xfrm>
            <a:off x="3244382" y="4944823"/>
            <a:ext cx="1058602" cy="1058602"/>
          </a:xfrm>
          <a:prstGeom prst="rect">
            <a:avLst/>
          </a:prstGeom>
        </p:spPr>
      </p:pic>
      <p:pic>
        <p:nvPicPr>
          <p:cNvPr id="59" name="Picture 58"/>
          <p:cNvPicPr>
            <a:picLocks noChangeAspect="1"/>
          </p:cNvPicPr>
          <p:nvPr/>
        </p:nvPicPr>
        <p:blipFill>
          <a:blip r:embed="rId9"/>
          <a:stretch>
            <a:fillRect/>
          </a:stretch>
        </p:blipFill>
        <p:spPr>
          <a:xfrm>
            <a:off x="4756739" y="4898143"/>
            <a:ext cx="866856" cy="1130682"/>
          </a:xfrm>
          <a:prstGeom prst="rect">
            <a:avLst/>
          </a:prstGeom>
        </p:spPr>
      </p:pic>
      <p:sp>
        <p:nvSpPr>
          <p:cNvPr id="60" name="Rectangle 59"/>
          <p:cNvSpPr/>
          <p:nvPr/>
        </p:nvSpPr>
        <p:spPr>
          <a:xfrm>
            <a:off x="3224433" y="4551283"/>
            <a:ext cx="1119217" cy="369332"/>
          </a:xfrm>
          <a:prstGeom prst="rect">
            <a:avLst/>
          </a:prstGeom>
        </p:spPr>
        <p:txBody>
          <a:bodyPr wrap="none">
            <a:spAutoFit/>
          </a:bodyPr>
          <a:lstStyle/>
          <a:p>
            <a:pPr defTabSz="914400"/>
            <a:r>
              <a:rPr lang="pt-PT" dirty="0" smtClean="0">
                <a:solidFill>
                  <a:prstClr val="white"/>
                </a:solidFill>
                <a:latin typeface="Century Gothic" panose="020B0502020202020204" pitchFamily="34" charset="0"/>
              </a:rPr>
              <a:t>Faraday</a:t>
            </a:r>
            <a:endParaRPr lang="en-US" dirty="0">
              <a:solidFill>
                <a:prstClr val="white"/>
              </a:solidFill>
              <a:latin typeface="Century Gothic" panose="020B0502020202020204" pitchFamily="34" charset="0"/>
            </a:endParaRPr>
          </a:p>
        </p:txBody>
      </p:sp>
      <p:sp>
        <p:nvSpPr>
          <p:cNvPr id="61" name="Rectangle 60"/>
          <p:cNvSpPr/>
          <p:nvPr/>
        </p:nvSpPr>
        <p:spPr>
          <a:xfrm>
            <a:off x="4780607" y="4586736"/>
            <a:ext cx="825867" cy="369332"/>
          </a:xfrm>
          <a:prstGeom prst="rect">
            <a:avLst/>
          </a:prstGeom>
        </p:spPr>
        <p:txBody>
          <a:bodyPr wrap="none">
            <a:spAutoFit/>
          </a:bodyPr>
          <a:lstStyle/>
          <a:p>
            <a:pPr defTabSz="914400"/>
            <a:r>
              <a:rPr lang="pt-PT" dirty="0" smtClean="0">
                <a:solidFill>
                  <a:prstClr val="white"/>
                </a:solidFill>
                <a:latin typeface="Century Gothic" panose="020B0502020202020204" pitchFamily="34" charset="0"/>
              </a:rPr>
              <a:t>Henry</a:t>
            </a:r>
            <a:endParaRPr lang="en-US" dirty="0">
              <a:solidFill>
                <a:prstClr val="white"/>
              </a:solidFill>
              <a:latin typeface="Century Gothic" panose="020B0502020202020204" pitchFamily="34" charset="0"/>
            </a:endParaRPr>
          </a:p>
        </p:txBody>
      </p:sp>
      <p:sp>
        <p:nvSpPr>
          <p:cNvPr id="62" name="Rectangle 61"/>
          <p:cNvSpPr/>
          <p:nvPr/>
        </p:nvSpPr>
        <p:spPr>
          <a:xfrm>
            <a:off x="3979277" y="6096510"/>
            <a:ext cx="922047" cy="307777"/>
          </a:xfrm>
          <a:prstGeom prst="rect">
            <a:avLst/>
          </a:prstGeom>
        </p:spPr>
        <p:txBody>
          <a:bodyPr wrap="none">
            <a:spAutoFit/>
          </a:bodyPr>
          <a:lstStyle/>
          <a:p>
            <a:pPr algn="ctr" defTabSz="914400"/>
            <a:r>
              <a:rPr lang="pt-PT" sz="1400" dirty="0" smtClean="0">
                <a:solidFill>
                  <a:srgbClr val="FFFF00"/>
                </a:solidFill>
                <a:latin typeface="Century Gothic" panose="020B0502020202020204" pitchFamily="34" charset="0"/>
              </a:rPr>
              <a:t>Indução</a:t>
            </a:r>
            <a:endParaRPr lang="pt-PT" sz="1400" dirty="0">
              <a:solidFill>
                <a:srgbClr val="FFFF00"/>
              </a:solidFill>
              <a:latin typeface="Century Gothic" panose="020B0502020202020204" pitchFamily="34" charset="0"/>
            </a:endParaRPr>
          </a:p>
        </p:txBody>
      </p:sp>
      <p:sp>
        <p:nvSpPr>
          <p:cNvPr id="63" name="TextBox 62"/>
          <p:cNvSpPr txBox="1"/>
          <p:nvPr/>
        </p:nvSpPr>
        <p:spPr>
          <a:xfrm>
            <a:off x="4711343" y="1376559"/>
            <a:ext cx="704039" cy="369332"/>
          </a:xfrm>
          <a:prstGeom prst="rect">
            <a:avLst/>
          </a:prstGeom>
          <a:noFill/>
        </p:spPr>
        <p:txBody>
          <a:bodyPr wrap="none" rtlCol="0">
            <a:spAutoFit/>
          </a:bodyPr>
          <a:lstStyle/>
          <a:p>
            <a:pPr defTabSz="914400"/>
            <a:r>
              <a:rPr lang="pt-PT" b="1" dirty="0" smtClean="0">
                <a:solidFill>
                  <a:prstClr val="white"/>
                </a:solidFill>
                <a:latin typeface="Century Gothic" panose="020B0502020202020204" pitchFamily="34" charset="0"/>
              </a:rPr>
              <a:t>1873</a:t>
            </a:r>
            <a:endParaRPr lang="en-US" b="1" dirty="0">
              <a:solidFill>
                <a:prstClr val="white"/>
              </a:solidFill>
              <a:latin typeface="Century Gothic" panose="020B0502020202020204" pitchFamily="34" charset="0"/>
            </a:endParaRPr>
          </a:p>
        </p:txBody>
      </p:sp>
      <p:sp>
        <p:nvSpPr>
          <p:cNvPr id="64" name="Oval 63"/>
          <p:cNvSpPr/>
          <p:nvPr/>
        </p:nvSpPr>
        <p:spPr>
          <a:xfrm>
            <a:off x="4983572" y="1110763"/>
            <a:ext cx="155795" cy="155795"/>
          </a:xfrm>
          <a:prstGeom prst="ellipse">
            <a:avLst/>
          </a:prstGeom>
          <a:solidFill>
            <a:schemeClr val="bg1"/>
          </a:solidFill>
          <a:ln>
            <a:solidFill>
              <a:srgbClr val="FFFFFF"/>
            </a:solidFill>
          </a:ln>
        </p:spPr>
        <p:style>
          <a:lnRef idx="1">
            <a:schemeClr val="accent1"/>
          </a:lnRef>
          <a:fillRef idx="3">
            <a:schemeClr val="accent1"/>
          </a:fillRef>
          <a:effectRef idx="2">
            <a:schemeClr val="accent1"/>
          </a:effectRef>
          <a:fontRef idx="minor">
            <a:schemeClr val="lt1"/>
          </a:fontRef>
        </p:style>
        <p:txBody>
          <a:bodyPr rtlCol="0" anchor="ctr"/>
          <a:lstStyle/>
          <a:p>
            <a:pPr algn="ctr" defTabSz="914400"/>
            <a:endParaRPr lang="en-US">
              <a:solidFill>
                <a:prstClr val="white"/>
              </a:solidFill>
            </a:endParaRPr>
          </a:p>
        </p:txBody>
      </p:sp>
      <p:pic>
        <p:nvPicPr>
          <p:cNvPr id="65" name="Picture 64"/>
          <p:cNvPicPr>
            <a:picLocks noChangeAspect="1"/>
          </p:cNvPicPr>
          <p:nvPr/>
        </p:nvPicPr>
        <p:blipFill>
          <a:blip r:embed="rId10"/>
          <a:stretch>
            <a:fillRect/>
          </a:stretch>
        </p:blipFill>
        <p:spPr>
          <a:xfrm>
            <a:off x="4491174" y="2112118"/>
            <a:ext cx="1090674" cy="1393638"/>
          </a:xfrm>
          <a:prstGeom prst="rect">
            <a:avLst/>
          </a:prstGeom>
        </p:spPr>
      </p:pic>
      <p:sp>
        <p:nvSpPr>
          <p:cNvPr id="66" name="TextBox 65"/>
          <p:cNvSpPr txBox="1"/>
          <p:nvPr/>
        </p:nvSpPr>
        <p:spPr>
          <a:xfrm>
            <a:off x="4505699" y="1669621"/>
            <a:ext cx="1099981" cy="369332"/>
          </a:xfrm>
          <a:prstGeom prst="rect">
            <a:avLst/>
          </a:prstGeom>
          <a:noFill/>
        </p:spPr>
        <p:txBody>
          <a:bodyPr wrap="none" rtlCol="0">
            <a:spAutoFit/>
          </a:bodyPr>
          <a:lstStyle/>
          <a:p>
            <a:pPr defTabSz="914400"/>
            <a:r>
              <a:rPr lang="pt-PT" dirty="0" smtClean="0">
                <a:solidFill>
                  <a:prstClr val="white"/>
                </a:solidFill>
                <a:latin typeface="Century Gothic" panose="020B0502020202020204" pitchFamily="34" charset="0"/>
              </a:rPr>
              <a:t>Maxwell</a:t>
            </a:r>
            <a:endParaRPr lang="en-US" dirty="0">
              <a:solidFill>
                <a:prstClr val="white"/>
              </a:solidFill>
              <a:latin typeface="Century Gothic" panose="020B0502020202020204" pitchFamily="34" charset="0"/>
            </a:endParaRPr>
          </a:p>
        </p:txBody>
      </p:sp>
      <p:sp>
        <p:nvSpPr>
          <p:cNvPr id="67" name="TextBox 66"/>
          <p:cNvSpPr txBox="1"/>
          <p:nvPr/>
        </p:nvSpPr>
        <p:spPr>
          <a:xfrm>
            <a:off x="4021993" y="3456960"/>
            <a:ext cx="1974739" cy="738664"/>
          </a:xfrm>
          <a:prstGeom prst="rect">
            <a:avLst/>
          </a:prstGeom>
          <a:noFill/>
        </p:spPr>
        <p:txBody>
          <a:bodyPr wrap="square" rtlCol="0">
            <a:spAutoFit/>
          </a:bodyPr>
          <a:lstStyle/>
          <a:p>
            <a:pPr algn="ctr" defTabSz="914400"/>
            <a:r>
              <a:rPr lang="pt-PT" sz="1400" dirty="0" smtClean="0">
                <a:solidFill>
                  <a:srgbClr val="FFFF00"/>
                </a:solidFill>
                <a:latin typeface="Century Gothic" panose="020B0502020202020204" pitchFamily="34" charset="0"/>
              </a:rPr>
              <a:t>Electromagnetismo e propagação da luz</a:t>
            </a:r>
          </a:p>
        </p:txBody>
      </p:sp>
      <p:sp>
        <p:nvSpPr>
          <p:cNvPr id="68" name="TextBox 67"/>
          <p:cNvSpPr txBox="1"/>
          <p:nvPr/>
        </p:nvSpPr>
        <p:spPr>
          <a:xfrm>
            <a:off x="6622706" y="1377441"/>
            <a:ext cx="704039" cy="369332"/>
          </a:xfrm>
          <a:prstGeom prst="rect">
            <a:avLst/>
          </a:prstGeom>
          <a:noFill/>
        </p:spPr>
        <p:txBody>
          <a:bodyPr wrap="none" rtlCol="0">
            <a:spAutoFit/>
          </a:bodyPr>
          <a:lstStyle/>
          <a:p>
            <a:pPr defTabSz="914400"/>
            <a:r>
              <a:rPr lang="pt-PT" b="1" dirty="0" smtClean="0">
                <a:solidFill>
                  <a:prstClr val="white"/>
                </a:solidFill>
                <a:latin typeface="Century Gothic" panose="020B0502020202020204" pitchFamily="34" charset="0"/>
              </a:rPr>
              <a:t>1887</a:t>
            </a:r>
            <a:endParaRPr lang="en-US" b="1" dirty="0">
              <a:solidFill>
                <a:prstClr val="white"/>
              </a:solidFill>
              <a:latin typeface="Century Gothic" panose="020B0502020202020204" pitchFamily="34" charset="0"/>
            </a:endParaRPr>
          </a:p>
        </p:txBody>
      </p:sp>
      <p:sp>
        <p:nvSpPr>
          <p:cNvPr id="69" name="Oval 68"/>
          <p:cNvSpPr/>
          <p:nvPr/>
        </p:nvSpPr>
        <p:spPr>
          <a:xfrm>
            <a:off x="6888398" y="1117092"/>
            <a:ext cx="171375" cy="171375"/>
          </a:xfrm>
          <a:prstGeom prst="ellipse">
            <a:avLst/>
          </a:prstGeom>
          <a:solidFill>
            <a:schemeClr val="bg1"/>
          </a:solidFill>
          <a:ln>
            <a:solidFill>
              <a:srgbClr val="FFFFFF"/>
            </a:solidFill>
          </a:ln>
        </p:spPr>
        <p:style>
          <a:lnRef idx="1">
            <a:schemeClr val="accent1"/>
          </a:lnRef>
          <a:fillRef idx="3">
            <a:schemeClr val="accent1"/>
          </a:fillRef>
          <a:effectRef idx="2">
            <a:schemeClr val="accent1"/>
          </a:effectRef>
          <a:fontRef idx="minor">
            <a:schemeClr val="lt1"/>
          </a:fontRef>
        </p:style>
        <p:txBody>
          <a:bodyPr rtlCol="0" anchor="ctr"/>
          <a:lstStyle/>
          <a:p>
            <a:pPr algn="ctr" defTabSz="914400"/>
            <a:endParaRPr lang="en-US">
              <a:solidFill>
                <a:prstClr val="white"/>
              </a:solidFill>
            </a:endParaRPr>
          </a:p>
        </p:txBody>
      </p:sp>
      <p:sp>
        <p:nvSpPr>
          <p:cNvPr id="70" name="TextBox 69"/>
          <p:cNvSpPr txBox="1"/>
          <p:nvPr/>
        </p:nvSpPr>
        <p:spPr>
          <a:xfrm>
            <a:off x="5890854" y="1657763"/>
            <a:ext cx="2186346" cy="369332"/>
          </a:xfrm>
          <a:prstGeom prst="rect">
            <a:avLst/>
          </a:prstGeom>
          <a:noFill/>
        </p:spPr>
        <p:txBody>
          <a:bodyPr wrap="square" rtlCol="0">
            <a:spAutoFit/>
          </a:bodyPr>
          <a:lstStyle/>
          <a:p>
            <a:pPr algn="ctr" defTabSz="914400"/>
            <a:r>
              <a:rPr lang="pt-PT" dirty="0" smtClean="0">
                <a:solidFill>
                  <a:prstClr val="white"/>
                </a:solidFill>
                <a:latin typeface="Century Gothic" panose="020B0502020202020204" pitchFamily="34" charset="0"/>
              </a:rPr>
              <a:t>Michelson-Morley</a:t>
            </a:r>
            <a:endParaRPr lang="en-US" dirty="0">
              <a:solidFill>
                <a:prstClr val="white"/>
              </a:solidFill>
              <a:latin typeface="Century Gothic" panose="020B0502020202020204" pitchFamily="34" charset="0"/>
            </a:endParaRPr>
          </a:p>
        </p:txBody>
      </p:sp>
      <p:pic>
        <p:nvPicPr>
          <p:cNvPr id="71" name="Picture 70"/>
          <p:cNvPicPr>
            <a:picLocks noChangeAspect="1"/>
          </p:cNvPicPr>
          <p:nvPr/>
        </p:nvPicPr>
        <p:blipFill>
          <a:blip r:embed="rId11"/>
          <a:stretch>
            <a:fillRect/>
          </a:stretch>
        </p:blipFill>
        <p:spPr>
          <a:xfrm>
            <a:off x="5931005" y="2054840"/>
            <a:ext cx="2069995" cy="1295226"/>
          </a:xfrm>
          <a:prstGeom prst="rect">
            <a:avLst/>
          </a:prstGeom>
        </p:spPr>
      </p:pic>
      <p:sp>
        <p:nvSpPr>
          <p:cNvPr id="72" name="TextBox 71"/>
          <p:cNvSpPr txBox="1"/>
          <p:nvPr/>
        </p:nvSpPr>
        <p:spPr>
          <a:xfrm>
            <a:off x="5978632" y="3507546"/>
            <a:ext cx="1974739" cy="307777"/>
          </a:xfrm>
          <a:prstGeom prst="rect">
            <a:avLst/>
          </a:prstGeom>
          <a:noFill/>
        </p:spPr>
        <p:txBody>
          <a:bodyPr wrap="square" rtlCol="0">
            <a:spAutoFit/>
          </a:bodyPr>
          <a:lstStyle/>
          <a:p>
            <a:pPr algn="ctr" defTabSz="914400"/>
            <a:r>
              <a:rPr lang="pt-PT" sz="1400" dirty="0" smtClean="0">
                <a:solidFill>
                  <a:srgbClr val="FFFF00"/>
                </a:solidFill>
                <a:latin typeface="Century Gothic" panose="020B0502020202020204" pitchFamily="34" charset="0"/>
              </a:rPr>
              <a:t>Não à Teoria do Éter</a:t>
            </a:r>
          </a:p>
        </p:txBody>
      </p:sp>
      <p:pic>
        <p:nvPicPr>
          <p:cNvPr id="73" name="Picture 72"/>
          <p:cNvPicPr>
            <a:picLocks noChangeAspect="1"/>
          </p:cNvPicPr>
          <p:nvPr/>
        </p:nvPicPr>
        <p:blipFill>
          <a:blip r:embed="rId12"/>
          <a:stretch>
            <a:fillRect/>
          </a:stretch>
        </p:blipFill>
        <p:spPr>
          <a:xfrm>
            <a:off x="8091935" y="2054840"/>
            <a:ext cx="888696" cy="1256294"/>
          </a:xfrm>
          <a:prstGeom prst="rect">
            <a:avLst/>
          </a:prstGeom>
        </p:spPr>
      </p:pic>
      <p:sp>
        <p:nvSpPr>
          <p:cNvPr id="74" name="TextBox 73"/>
          <p:cNvSpPr txBox="1"/>
          <p:nvPr/>
        </p:nvSpPr>
        <p:spPr>
          <a:xfrm>
            <a:off x="8213092" y="1429259"/>
            <a:ext cx="704039" cy="369332"/>
          </a:xfrm>
          <a:prstGeom prst="rect">
            <a:avLst/>
          </a:prstGeom>
          <a:noFill/>
        </p:spPr>
        <p:txBody>
          <a:bodyPr wrap="none" rtlCol="0">
            <a:spAutoFit/>
          </a:bodyPr>
          <a:lstStyle/>
          <a:p>
            <a:pPr defTabSz="914400"/>
            <a:r>
              <a:rPr lang="pt-PT" b="1" dirty="0" smtClean="0">
                <a:solidFill>
                  <a:prstClr val="white"/>
                </a:solidFill>
                <a:latin typeface="Century Gothic" panose="020B0502020202020204" pitchFamily="34" charset="0"/>
              </a:rPr>
              <a:t>1896</a:t>
            </a:r>
            <a:endParaRPr lang="en-US" b="1" dirty="0">
              <a:solidFill>
                <a:prstClr val="white"/>
              </a:solidFill>
              <a:latin typeface="Century Gothic" panose="020B0502020202020204" pitchFamily="34" charset="0"/>
            </a:endParaRPr>
          </a:p>
        </p:txBody>
      </p:sp>
      <p:sp>
        <p:nvSpPr>
          <p:cNvPr id="75" name="Rectangle 74"/>
          <p:cNvSpPr/>
          <p:nvPr/>
        </p:nvSpPr>
        <p:spPr>
          <a:xfrm>
            <a:off x="8160114" y="1691054"/>
            <a:ext cx="744114" cy="369332"/>
          </a:xfrm>
          <a:prstGeom prst="rect">
            <a:avLst/>
          </a:prstGeom>
        </p:spPr>
        <p:txBody>
          <a:bodyPr wrap="none">
            <a:spAutoFit/>
          </a:bodyPr>
          <a:lstStyle/>
          <a:p>
            <a:pPr defTabSz="914400"/>
            <a:r>
              <a:rPr lang="pt-PT" dirty="0" smtClean="0">
                <a:solidFill>
                  <a:prstClr val="white"/>
                </a:solidFill>
                <a:latin typeface="Century Gothic" panose="020B0502020202020204" pitchFamily="34" charset="0"/>
              </a:rPr>
              <a:t>Wien</a:t>
            </a:r>
            <a:endParaRPr lang="en-US" dirty="0">
              <a:solidFill>
                <a:prstClr val="white"/>
              </a:solidFill>
              <a:latin typeface="Century Gothic" panose="020B0502020202020204" pitchFamily="34" charset="0"/>
            </a:endParaRPr>
          </a:p>
        </p:txBody>
      </p:sp>
      <p:pic>
        <p:nvPicPr>
          <p:cNvPr id="76" name="Picture 75"/>
          <p:cNvPicPr>
            <a:picLocks noChangeAspect="1"/>
          </p:cNvPicPr>
          <p:nvPr/>
        </p:nvPicPr>
        <p:blipFill>
          <a:blip r:embed="rId13"/>
          <a:stretch>
            <a:fillRect/>
          </a:stretch>
        </p:blipFill>
        <p:spPr>
          <a:xfrm>
            <a:off x="6601994" y="4708661"/>
            <a:ext cx="888696" cy="1195700"/>
          </a:xfrm>
          <a:prstGeom prst="rect">
            <a:avLst/>
          </a:prstGeom>
        </p:spPr>
      </p:pic>
      <p:sp>
        <p:nvSpPr>
          <p:cNvPr id="77" name="Oval 76"/>
          <p:cNvSpPr/>
          <p:nvPr/>
        </p:nvSpPr>
        <p:spPr>
          <a:xfrm>
            <a:off x="8479423" y="1105065"/>
            <a:ext cx="171375" cy="171375"/>
          </a:xfrm>
          <a:prstGeom prst="ellipse">
            <a:avLst/>
          </a:prstGeom>
          <a:solidFill>
            <a:schemeClr val="bg1"/>
          </a:solidFill>
          <a:ln>
            <a:solidFill>
              <a:srgbClr val="FFFFFF"/>
            </a:solidFill>
          </a:ln>
        </p:spPr>
        <p:style>
          <a:lnRef idx="1">
            <a:schemeClr val="accent1"/>
          </a:lnRef>
          <a:fillRef idx="3">
            <a:schemeClr val="accent1"/>
          </a:fillRef>
          <a:effectRef idx="2">
            <a:schemeClr val="accent1"/>
          </a:effectRef>
          <a:fontRef idx="minor">
            <a:schemeClr val="lt1"/>
          </a:fontRef>
        </p:style>
        <p:txBody>
          <a:bodyPr rtlCol="0" anchor="ctr"/>
          <a:lstStyle/>
          <a:p>
            <a:pPr algn="ctr" defTabSz="914400"/>
            <a:endParaRPr lang="en-US">
              <a:solidFill>
                <a:prstClr val="white"/>
              </a:solidFill>
            </a:endParaRPr>
          </a:p>
        </p:txBody>
      </p:sp>
      <p:sp>
        <p:nvSpPr>
          <p:cNvPr id="78" name="TextBox 77"/>
          <p:cNvSpPr txBox="1"/>
          <p:nvPr/>
        </p:nvSpPr>
        <p:spPr>
          <a:xfrm>
            <a:off x="6920445" y="3992780"/>
            <a:ext cx="1165704" cy="338554"/>
          </a:xfrm>
          <a:prstGeom prst="rect">
            <a:avLst/>
          </a:prstGeom>
          <a:noFill/>
        </p:spPr>
        <p:txBody>
          <a:bodyPr wrap="none" rtlCol="0">
            <a:spAutoFit/>
          </a:bodyPr>
          <a:lstStyle/>
          <a:p>
            <a:pPr defTabSz="914400"/>
            <a:r>
              <a:rPr lang="pt-PT" sz="1600" b="1" dirty="0" smtClean="0">
                <a:solidFill>
                  <a:prstClr val="white"/>
                </a:solidFill>
                <a:latin typeface="Century Gothic" panose="020B0502020202020204" pitchFamily="34" charset="0"/>
              </a:rPr>
              <a:t>1904,1905</a:t>
            </a:r>
            <a:endParaRPr lang="en-US" sz="1600" b="1" dirty="0">
              <a:solidFill>
                <a:prstClr val="white"/>
              </a:solidFill>
              <a:latin typeface="Century Gothic" panose="020B0502020202020204" pitchFamily="34" charset="0"/>
            </a:endParaRPr>
          </a:p>
        </p:txBody>
      </p:sp>
      <p:sp>
        <p:nvSpPr>
          <p:cNvPr id="79" name="Rectangle 78"/>
          <p:cNvSpPr/>
          <p:nvPr/>
        </p:nvSpPr>
        <p:spPr>
          <a:xfrm>
            <a:off x="6518206" y="4325945"/>
            <a:ext cx="1144865" cy="369332"/>
          </a:xfrm>
          <a:prstGeom prst="rect">
            <a:avLst/>
          </a:prstGeom>
        </p:spPr>
        <p:txBody>
          <a:bodyPr wrap="none">
            <a:spAutoFit/>
          </a:bodyPr>
          <a:lstStyle/>
          <a:p>
            <a:pPr defTabSz="914400"/>
            <a:r>
              <a:rPr lang="pt-PT" dirty="0" smtClean="0">
                <a:solidFill>
                  <a:prstClr val="white"/>
                </a:solidFill>
                <a:latin typeface="Century Gothic" panose="020B0502020202020204" pitchFamily="34" charset="0"/>
              </a:rPr>
              <a:t>Rayleigh</a:t>
            </a:r>
            <a:endParaRPr lang="en-US" dirty="0">
              <a:solidFill>
                <a:prstClr val="white"/>
              </a:solidFill>
              <a:latin typeface="Century Gothic" panose="020B0502020202020204" pitchFamily="34" charset="0"/>
            </a:endParaRPr>
          </a:p>
        </p:txBody>
      </p:sp>
      <p:sp>
        <p:nvSpPr>
          <p:cNvPr id="80" name="Rectangle 79"/>
          <p:cNvSpPr/>
          <p:nvPr/>
        </p:nvSpPr>
        <p:spPr>
          <a:xfrm>
            <a:off x="7690848" y="4339329"/>
            <a:ext cx="833883" cy="369332"/>
          </a:xfrm>
          <a:prstGeom prst="rect">
            <a:avLst/>
          </a:prstGeom>
        </p:spPr>
        <p:txBody>
          <a:bodyPr wrap="none">
            <a:spAutoFit/>
          </a:bodyPr>
          <a:lstStyle/>
          <a:p>
            <a:pPr defTabSz="914400"/>
            <a:r>
              <a:rPr lang="pt-PT" dirty="0" smtClean="0">
                <a:solidFill>
                  <a:prstClr val="white"/>
                </a:solidFill>
                <a:latin typeface="Century Gothic" panose="020B0502020202020204" pitchFamily="34" charset="0"/>
              </a:rPr>
              <a:t>Jeans</a:t>
            </a:r>
            <a:endParaRPr lang="en-US" dirty="0">
              <a:solidFill>
                <a:prstClr val="white"/>
              </a:solidFill>
              <a:latin typeface="Century Gothic" panose="020B0502020202020204" pitchFamily="34" charset="0"/>
            </a:endParaRPr>
          </a:p>
        </p:txBody>
      </p:sp>
      <p:pic>
        <p:nvPicPr>
          <p:cNvPr id="81" name="Picture 80"/>
          <p:cNvPicPr>
            <a:picLocks noChangeAspect="1"/>
          </p:cNvPicPr>
          <p:nvPr/>
        </p:nvPicPr>
        <p:blipFill>
          <a:blip r:embed="rId14"/>
          <a:stretch>
            <a:fillRect/>
          </a:stretch>
        </p:blipFill>
        <p:spPr>
          <a:xfrm>
            <a:off x="7742177" y="4752310"/>
            <a:ext cx="774833" cy="1190074"/>
          </a:xfrm>
          <a:prstGeom prst="rect">
            <a:avLst/>
          </a:prstGeom>
        </p:spPr>
      </p:pic>
      <p:sp>
        <p:nvSpPr>
          <p:cNvPr id="82" name="Rectangle 81"/>
          <p:cNvSpPr/>
          <p:nvPr/>
        </p:nvSpPr>
        <p:spPr>
          <a:xfrm>
            <a:off x="6694994" y="6079625"/>
            <a:ext cx="1593706" cy="307777"/>
          </a:xfrm>
          <a:prstGeom prst="rect">
            <a:avLst/>
          </a:prstGeom>
        </p:spPr>
        <p:txBody>
          <a:bodyPr wrap="none">
            <a:spAutoFit/>
          </a:bodyPr>
          <a:lstStyle/>
          <a:p>
            <a:pPr algn="ctr" defTabSz="914400"/>
            <a:r>
              <a:rPr lang="pt-PT" sz="1400" dirty="0" smtClean="0">
                <a:solidFill>
                  <a:srgbClr val="FFFF00"/>
                </a:solidFill>
                <a:latin typeface="Century Gothic" panose="020B0502020202020204" pitchFamily="34" charset="0"/>
              </a:rPr>
              <a:t>Rayleigh - </a:t>
            </a:r>
            <a:r>
              <a:rPr lang="pt-PT" sz="1400" dirty="0">
                <a:solidFill>
                  <a:srgbClr val="FFFF00"/>
                </a:solidFill>
                <a:latin typeface="Century Gothic" panose="020B0502020202020204" pitchFamily="34" charset="0"/>
              </a:rPr>
              <a:t>Jeans</a:t>
            </a:r>
          </a:p>
        </p:txBody>
      </p:sp>
      <p:sp>
        <p:nvSpPr>
          <p:cNvPr id="83" name="TextBox 82"/>
          <p:cNvSpPr txBox="1"/>
          <p:nvPr/>
        </p:nvSpPr>
        <p:spPr>
          <a:xfrm>
            <a:off x="450142" y="6109209"/>
            <a:ext cx="2121093" cy="307777"/>
          </a:xfrm>
          <a:prstGeom prst="rect">
            <a:avLst/>
          </a:prstGeom>
          <a:noFill/>
        </p:spPr>
        <p:txBody>
          <a:bodyPr wrap="none" rtlCol="0">
            <a:spAutoFit/>
          </a:bodyPr>
          <a:lstStyle/>
          <a:p>
            <a:pPr defTabSz="914400"/>
            <a:r>
              <a:rPr lang="pt-PT" sz="1400" dirty="0" smtClean="0">
                <a:solidFill>
                  <a:srgbClr val="FFFF00"/>
                </a:solidFill>
                <a:latin typeface="Century Gothic" panose="020B0502020202020204" pitchFamily="34" charset="0"/>
              </a:rPr>
              <a:t>Movimento planetário</a:t>
            </a:r>
            <a:endParaRPr lang="en-US" sz="1400" dirty="0">
              <a:solidFill>
                <a:srgbClr val="FFFF00"/>
              </a:solidFill>
              <a:latin typeface="Century Gothic" panose="020B0502020202020204" pitchFamily="34" charset="0"/>
            </a:endParaRPr>
          </a:p>
        </p:txBody>
      </p:sp>
      <p:sp>
        <p:nvSpPr>
          <p:cNvPr id="84" name="Rectangle 83"/>
          <p:cNvSpPr/>
          <p:nvPr/>
        </p:nvSpPr>
        <p:spPr>
          <a:xfrm>
            <a:off x="7928976" y="3511000"/>
            <a:ext cx="1194558" cy="307777"/>
          </a:xfrm>
          <a:prstGeom prst="rect">
            <a:avLst/>
          </a:prstGeom>
        </p:spPr>
        <p:txBody>
          <a:bodyPr wrap="none">
            <a:spAutoFit/>
          </a:bodyPr>
          <a:lstStyle/>
          <a:p>
            <a:pPr algn="ctr" defTabSz="914400"/>
            <a:r>
              <a:rPr lang="pt-PT" sz="1400" dirty="0" smtClean="0">
                <a:solidFill>
                  <a:srgbClr val="FFFF00"/>
                </a:solidFill>
                <a:latin typeface="Century Gothic" panose="020B0502020202020204" pitchFamily="34" charset="0"/>
              </a:rPr>
              <a:t>Lei de Wien</a:t>
            </a:r>
            <a:endParaRPr lang="pt-PT" sz="1400" dirty="0">
              <a:solidFill>
                <a:srgbClr val="FFFF00"/>
              </a:solidFill>
              <a:latin typeface="Century Gothic" panose="020B0502020202020204" pitchFamily="34" charset="0"/>
            </a:endParaRPr>
          </a:p>
        </p:txBody>
      </p:sp>
      <p:sp>
        <p:nvSpPr>
          <p:cNvPr id="85" name="Rectangle 84"/>
          <p:cNvSpPr/>
          <p:nvPr/>
        </p:nvSpPr>
        <p:spPr>
          <a:xfrm>
            <a:off x="8803122" y="6468797"/>
            <a:ext cx="361868" cy="396523"/>
          </a:xfrm>
          <a:prstGeom prst="rect">
            <a:avLst/>
          </a:prstGeom>
          <a:solidFill>
            <a:srgbClr val="0000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86" name="Rectangle 85"/>
          <p:cNvSpPr/>
          <p:nvPr/>
        </p:nvSpPr>
        <p:spPr>
          <a:xfrm>
            <a:off x="-18376" y="6471973"/>
            <a:ext cx="8831344" cy="396523"/>
          </a:xfrm>
          <a:prstGeom prst="rect">
            <a:avLst/>
          </a:prstGeom>
          <a:solidFill>
            <a:srgbClr val="68010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87" name="Slide Number Placeholder 1"/>
          <p:cNvSpPr>
            <a:spLocks noGrp="1"/>
          </p:cNvSpPr>
          <p:nvPr>
            <p:ph type="sldNum" sz="quarter" idx="4"/>
          </p:nvPr>
        </p:nvSpPr>
        <p:spPr>
          <a:xfrm>
            <a:off x="6982178" y="6489699"/>
            <a:ext cx="2133600" cy="365125"/>
          </a:xfrm>
          <a:prstGeom prst="rect">
            <a:avLst/>
          </a:prstGeom>
        </p:spPr>
        <p:txBody>
          <a:bodyPr/>
          <a:lstStyle/>
          <a:p>
            <a:fld id="{8E421941-A48F-2348-96CF-79538C99FB84}" type="slidenum">
              <a:rPr lang="en-US" smtClean="0">
                <a:latin typeface="Century Gothic"/>
                <a:cs typeface="Century Gothic"/>
              </a:rPr>
              <a:pPr/>
              <a:t>2</a:t>
            </a:fld>
            <a:endParaRPr lang="en-US" dirty="0">
              <a:latin typeface="Century Gothic"/>
              <a:cs typeface="Century Gothic"/>
            </a:endParaRPr>
          </a:p>
        </p:txBody>
      </p:sp>
      <p:sp>
        <p:nvSpPr>
          <p:cNvPr id="89" name="Footer Placeholder 2"/>
          <p:cNvSpPr>
            <a:spLocks noGrp="1"/>
          </p:cNvSpPr>
          <p:nvPr>
            <p:ph type="ftr" sz="quarter" idx="3"/>
          </p:nvPr>
        </p:nvSpPr>
        <p:spPr>
          <a:xfrm>
            <a:off x="45156" y="6492965"/>
            <a:ext cx="9070622" cy="365125"/>
          </a:xfrm>
          <a:prstGeom prst="rect">
            <a:avLst/>
          </a:prstGeom>
        </p:spPr>
        <p:txBody>
          <a:bodyPr/>
          <a:lstStyle/>
          <a:p>
            <a:pPr algn="l"/>
            <a:r>
              <a:rPr lang="pt-BR" dirty="0" smtClean="0"/>
              <a:t>Filipe Joaquim                                       Introdução à Física de Partículas (2/4)                            CERN, 28/08 - 02/09 2016</a:t>
            </a:r>
            <a:endParaRPr lang="en-US" dirty="0"/>
          </a:p>
        </p:txBody>
      </p:sp>
    </p:spTree>
    <p:extLst>
      <p:ext uri="{BB962C8B-B14F-4D97-AF65-F5344CB8AC3E}">
        <p14:creationId xmlns:p14="http://schemas.microsoft.com/office/powerpoint/2010/main" val="2362014660"/>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8470" y="-29592"/>
            <a:ext cx="9223899" cy="6924582"/>
          </a:xfrm>
          <a:prstGeom prst="rect">
            <a:avLst/>
          </a:prstGeom>
        </p:spPr>
      </p:pic>
      <p:sp>
        <p:nvSpPr>
          <p:cNvPr id="5" name="Rectangle 4"/>
          <p:cNvSpPr/>
          <p:nvPr/>
        </p:nvSpPr>
        <p:spPr>
          <a:xfrm>
            <a:off x="-18377" y="0"/>
            <a:ext cx="9172222" cy="627196"/>
          </a:xfrm>
          <a:prstGeom prst="rect">
            <a:avLst/>
          </a:prstGeom>
          <a:solidFill>
            <a:srgbClr val="68010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smtClean="0">
              <a:solidFill>
                <a:prstClr val="white"/>
              </a:solidFill>
            </a:endParaRPr>
          </a:p>
          <a:p>
            <a:pPr algn="ctr"/>
            <a:endParaRPr lang="en-US" dirty="0">
              <a:solidFill>
                <a:prstClr val="white"/>
              </a:solidFill>
            </a:endParaRPr>
          </a:p>
        </p:txBody>
      </p:sp>
      <p:cxnSp>
        <p:nvCxnSpPr>
          <p:cNvPr id="8" name="Straight Connector 7"/>
          <p:cNvCxnSpPr/>
          <p:nvPr/>
        </p:nvCxnSpPr>
        <p:spPr>
          <a:xfrm>
            <a:off x="383480" y="621351"/>
            <a:ext cx="1503292" cy="0"/>
          </a:xfrm>
          <a:prstGeom prst="line">
            <a:avLst/>
          </a:prstGeom>
          <a:ln>
            <a:solidFill>
              <a:schemeClr val="bg1"/>
            </a:solidFill>
          </a:ln>
        </p:spPr>
        <p:style>
          <a:lnRef idx="2">
            <a:schemeClr val="accent1"/>
          </a:lnRef>
          <a:fillRef idx="0">
            <a:schemeClr val="accent1"/>
          </a:fillRef>
          <a:effectRef idx="1">
            <a:schemeClr val="accent1"/>
          </a:effectRef>
          <a:fontRef idx="minor">
            <a:schemeClr val="tx1"/>
          </a:fontRef>
        </p:style>
      </p:cxnSp>
      <p:sp>
        <p:nvSpPr>
          <p:cNvPr id="13" name="Oval 12"/>
          <p:cNvSpPr/>
          <p:nvPr/>
        </p:nvSpPr>
        <p:spPr>
          <a:xfrm>
            <a:off x="213300" y="517670"/>
            <a:ext cx="207362" cy="207362"/>
          </a:xfrm>
          <a:prstGeom prst="ellipse">
            <a:avLst/>
          </a:prstGeom>
          <a:solidFill>
            <a:schemeClr val="bg1"/>
          </a:solidFill>
          <a:ln>
            <a:solidFill>
              <a:srgbClr val="FFFFFF"/>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prstClr val="white"/>
              </a:solidFill>
            </a:endParaRPr>
          </a:p>
        </p:txBody>
      </p:sp>
      <p:sp>
        <p:nvSpPr>
          <p:cNvPr id="14" name="TextBox 13"/>
          <p:cNvSpPr txBox="1"/>
          <p:nvPr/>
        </p:nvSpPr>
        <p:spPr>
          <a:xfrm>
            <a:off x="1969607" y="228217"/>
            <a:ext cx="1326004" cy="769441"/>
          </a:xfrm>
          <a:prstGeom prst="rect">
            <a:avLst/>
          </a:prstGeom>
          <a:noFill/>
        </p:spPr>
        <p:txBody>
          <a:bodyPr wrap="none" rtlCol="0">
            <a:spAutoFit/>
          </a:bodyPr>
          <a:lstStyle/>
          <a:p>
            <a:r>
              <a:rPr lang="pt-PT" sz="4400" dirty="0" smtClean="0">
                <a:solidFill>
                  <a:prstClr val="white"/>
                </a:solidFill>
              </a:rPr>
              <a:t>1913</a:t>
            </a:r>
            <a:endParaRPr lang="en-US" sz="4400" dirty="0">
              <a:solidFill>
                <a:prstClr val="white"/>
              </a:solidFill>
            </a:endParaRPr>
          </a:p>
        </p:txBody>
      </p:sp>
      <p:sp>
        <p:nvSpPr>
          <p:cNvPr id="20" name="TextBox 19"/>
          <p:cNvSpPr txBox="1"/>
          <p:nvPr/>
        </p:nvSpPr>
        <p:spPr>
          <a:xfrm>
            <a:off x="1970672" y="229686"/>
            <a:ext cx="2640466" cy="769441"/>
          </a:xfrm>
          <a:prstGeom prst="rect">
            <a:avLst/>
          </a:prstGeom>
          <a:noFill/>
        </p:spPr>
        <p:txBody>
          <a:bodyPr wrap="none" rtlCol="0">
            <a:spAutoFit/>
          </a:bodyPr>
          <a:lstStyle/>
          <a:p>
            <a:r>
              <a:rPr lang="pt-PT" sz="4400" dirty="0">
                <a:solidFill>
                  <a:prstClr val="white"/>
                </a:solidFill>
              </a:rPr>
              <a:t>1920-1925</a:t>
            </a:r>
            <a:endParaRPr lang="en-US" sz="4400" dirty="0">
              <a:solidFill>
                <a:prstClr val="white"/>
              </a:solidFill>
            </a:endParaRPr>
          </a:p>
        </p:txBody>
      </p:sp>
      <p:sp>
        <p:nvSpPr>
          <p:cNvPr id="25" name="Rectangle 24"/>
          <p:cNvSpPr/>
          <p:nvPr/>
        </p:nvSpPr>
        <p:spPr>
          <a:xfrm>
            <a:off x="6177729" y="141632"/>
            <a:ext cx="2805576" cy="369332"/>
          </a:xfrm>
          <a:prstGeom prst="rect">
            <a:avLst/>
          </a:prstGeom>
        </p:spPr>
        <p:txBody>
          <a:bodyPr wrap="none">
            <a:spAutoFit/>
          </a:bodyPr>
          <a:lstStyle/>
          <a:p>
            <a:pPr algn="r"/>
            <a:r>
              <a:rPr lang="pt-PT" dirty="0" smtClean="0">
                <a:ln>
                  <a:solidFill>
                    <a:srgbClr val="FFFF00"/>
                  </a:solidFill>
                </a:ln>
                <a:solidFill>
                  <a:srgbClr val="FFFF00"/>
                </a:solidFill>
                <a:latin typeface="Century Gothic"/>
                <a:cs typeface="Century Gothic"/>
              </a:rPr>
              <a:t>A nova teoria quântica</a:t>
            </a:r>
            <a:endParaRPr lang="en-US" dirty="0">
              <a:ln>
                <a:solidFill>
                  <a:srgbClr val="FFFF00"/>
                </a:solidFill>
              </a:ln>
              <a:solidFill>
                <a:srgbClr val="FFFF00"/>
              </a:solidFill>
            </a:endParaRPr>
          </a:p>
        </p:txBody>
      </p:sp>
      <p:sp>
        <p:nvSpPr>
          <p:cNvPr id="27" name="Rectangle 26"/>
          <p:cNvSpPr/>
          <p:nvPr/>
        </p:nvSpPr>
        <p:spPr>
          <a:xfrm>
            <a:off x="248940" y="1297778"/>
            <a:ext cx="8664092" cy="1200329"/>
          </a:xfrm>
          <a:prstGeom prst="rect">
            <a:avLst/>
          </a:prstGeom>
        </p:spPr>
        <p:txBody>
          <a:bodyPr wrap="square">
            <a:spAutoFit/>
          </a:bodyPr>
          <a:lstStyle/>
          <a:p>
            <a:pPr algn="ctr">
              <a:lnSpc>
                <a:spcPct val="150000"/>
              </a:lnSpc>
            </a:pPr>
            <a:r>
              <a:rPr lang="pt-PT" sz="2400" dirty="0" smtClean="0">
                <a:solidFill>
                  <a:prstClr val="white"/>
                </a:solidFill>
                <a:latin typeface="Century Gothic"/>
                <a:cs typeface="Century Gothic"/>
              </a:rPr>
              <a:t>Apesar dos sucessos do modelo de Bohr, o mesmo tinha várias limitações.</a:t>
            </a:r>
            <a:endParaRPr lang="en-US" sz="2400" dirty="0">
              <a:solidFill>
                <a:prstClr val="white"/>
              </a:solidFill>
            </a:endParaRPr>
          </a:p>
        </p:txBody>
      </p:sp>
      <p:sp>
        <p:nvSpPr>
          <p:cNvPr id="22" name="Rectangle 21"/>
          <p:cNvSpPr/>
          <p:nvPr/>
        </p:nvSpPr>
        <p:spPr>
          <a:xfrm>
            <a:off x="897260" y="2634116"/>
            <a:ext cx="7464860" cy="4001095"/>
          </a:xfrm>
          <a:prstGeom prst="rect">
            <a:avLst/>
          </a:prstGeom>
        </p:spPr>
        <p:txBody>
          <a:bodyPr wrap="square">
            <a:spAutoFit/>
          </a:bodyPr>
          <a:lstStyle/>
          <a:p>
            <a:pPr marL="285750" indent="-285750" algn="just">
              <a:lnSpc>
                <a:spcPct val="200000"/>
              </a:lnSpc>
              <a:buFontTx/>
              <a:buChar char="-"/>
            </a:pPr>
            <a:r>
              <a:rPr lang="en-US" sz="2000" dirty="0" err="1" smtClean="0">
                <a:ln>
                  <a:solidFill>
                    <a:srgbClr val="FFFF00"/>
                  </a:solidFill>
                </a:ln>
                <a:solidFill>
                  <a:srgbClr val="FFFF00"/>
                </a:solidFill>
                <a:latin typeface="Century Gothic" panose="020B0502020202020204" pitchFamily="34" charset="0"/>
              </a:rPr>
              <a:t>Intensidade</a:t>
            </a:r>
            <a:r>
              <a:rPr lang="en-US" sz="2000" dirty="0" smtClean="0">
                <a:ln>
                  <a:solidFill>
                    <a:srgbClr val="FFFF00"/>
                  </a:solidFill>
                </a:ln>
                <a:solidFill>
                  <a:srgbClr val="FFFF00"/>
                </a:solidFill>
                <a:latin typeface="Century Gothic" panose="020B0502020202020204" pitchFamily="34" charset="0"/>
              </a:rPr>
              <a:t> </a:t>
            </a:r>
            <a:r>
              <a:rPr lang="en-US" sz="2000" dirty="0" err="1" smtClean="0">
                <a:ln>
                  <a:solidFill>
                    <a:srgbClr val="FFFF00"/>
                  </a:solidFill>
                </a:ln>
                <a:solidFill>
                  <a:srgbClr val="FFFF00"/>
                </a:solidFill>
                <a:latin typeface="Century Gothic" panose="020B0502020202020204" pitchFamily="34" charset="0"/>
              </a:rPr>
              <a:t>relativa</a:t>
            </a:r>
            <a:r>
              <a:rPr lang="en-US" sz="2000" dirty="0" smtClean="0">
                <a:ln>
                  <a:solidFill>
                    <a:srgbClr val="FFFF00"/>
                  </a:solidFill>
                </a:ln>
                <a:solidFill>
                  <a:srgbClr val="FFFF00"/>
                </a:solidFill>
                <a:latin typeface="Century Gothic" panose="020B0502020202020204" pitchFamily="34" charset="0"/>
              </a:rPr>
              <a:t> das </a:t>
            </a:r>
            <a:r>
              <a:rPr lang="en-US" sz="2000" dirty="0" err="1" smtClean="0">
                <a:ln>
                  <a:solidFill>
                    <a:srgbClr val="FFFF00"/>
                  </a:solidFill>
                </a:ln>
                <a:solidFill>
                  <a:srgbClr val="FFFF00"/>
                </a:solidFill>
                <a:latin typeface="Century Gothic" panose="020B0502020202020204" pitchFamily="34" charset="0"/>
              </a:rPr>
              <a:t>riscas</a:t>
            </a:r>
            <a:r>
              <a:rPr lang="en-US" sz="2000" dirty="0" smtClean="0">
                <a:ln>
                  <a:solidFill>
                    <a:srgbClr val="FFFF00"/>
                  </a:solidFill>
                </a:ln>
                <a:solidFill>
                  <a:srgbClr val="FFFF00"/>
                </a:solidFill>
                <a:latin typeface="Century Gothic" panose="020B0502020202020204" pitchFamily="34" charset="0"/>
              </a:rPr>
              <a:t> de </a:t>
            </a:r>
            <a:r>
              <a:rPr lang="en-US" sz="2000" dirty="0" err="1" smtClean="0">
                <a:ln>
                  <a:solidFill>
                    <a:srgbClr val="FFFF00"/>
                  </a:solidFill>
                </a:ln>
                <a:solidFill>
                  <a:srgbClr val="FFFF00"/>
                </a:solidFill>
                <a:latin typeface="Century Gothic" panose="020B0502020202020204" pitchFamily="34" charset="0"/>
              </a:rPr>
              <a:t>emissão</a:t>
            </a:r>
            <a:r>
              <a:rPr lang="en-US" sz="2000" dirty="0" smtClean="0">
                <a:ln>
                  <a:solidFill>
                    <a:srgbClr val="FFFF00"/>
                  </a:solidFill>
                </a:ln>
                <a:solidFill>
                  <a:srgbClr val="FFFF00"/>
                </a:solidFill>
                <a:latin typeface="Century Gothic" panose="020B0502020202020204" pitchFamily="34" charset="0"/>
              </a:rPr>
              <a:t>;</a:t>
            </a:r>
          </a:p>
          <a:p>
            <a:pPr marL="285750" indent="-285750" algn="just">
              <a:lnSpc>
                <a:spcPct val="200000"/>
              </a:lnSpc>
              <a:buFontTx/>
              <a:buChar char="-"/>
            </a:pPr>
            <a:r>
              <a:rPr lang="pt-PT" sz="2000" dirty="0" smtClean="0">
                <a:ln>
                  <a:solidFill>
                    <a:srgbClr val="FFFF00"/>
                  </a:solidFill>
                </a:ln>
                <a:solidFill>
                  <a:srgbClr val="FFFF00"/>
                </a:solidFill>
                <a:latin typeface="Century Gothic" panose="020B0502020202020204" pitchFamily="34" charset="0"/>
              </a:rPr>
              <a:t>Não permitia descrever átomos com mais eletrões;</a:t>
            </a:r>
          </a:p>
          <a:p>
            <a:pPr marL="285750" indent="-285750" algn="just">
              <a:lnSpc>
                <a:spcPct val="200000"/>
              </a:lnSpc>
              <a:buFontTx/>
              <a:buChar char="-"/>
            </a:pPr>
            <a:r>
              <a:rPr lang="pt-PT" sz="2000" dirty="0" smtClean="0">
                <a:ln>
                  <a:solidFill>
                    <a:srgbClr val="FFFF00"/>
                  </a:solidFill>
                </a:ln>
                <a:solidFill>
                  <a:srgbClr val="FFFF00"/>
                </a:solidFill>
                <a:latin typeface="Century Gothic" panose="020B0502020202020204" pitchFamily="34" charset="0"/>
              </a:rPr>
              <a:t>Separação das linhas espetrais devido a campos magnéticos externos (efeito de Zeeman);</a:t>
            </a:r>
          </a:p>
          <a:p>
            <a:pPr marL="285750" indent="-285750" algn="just">
              <a:lnSpc>
                <a:spcPct val="200000"/>
              </a:lnSpc>
              <a:buFontTx/>
              <a:buChar char="-"/>
            </a:pPr>
            <a:r>
              <a:rPr lang="pt-PT" sz="2000" dirty="0" smtClean="0">
                <a:ln>
                  <a:solidFill>
                    <a:srgbClr val="FFFF00"/>
                  </a:solidFill>
                </a:ln>
                <a:solidFill>
                  <a:srgbClr val="FFFF00"/>
                </a:solidFill>
                <a:latin typeface="Century Gothic" panose="020B0502020202020204" pitchFamily="34" charset="0"/>
              </a:rPr>
              <a:t>Estrutuna fina e hiperfina dos átomos;</a:t>
            </a:r>
          </a:p>
          <a:p>
            <a:pPr marL="285750" indent="-285750" algn="just">
              <a:buFontTx/>
              <a:buChar char="-"/>
            </a:pPr>
            <a:endParaRPr lang="en-US" dirty="0" smtClean="0">
              <a:ln>
                <a:solidFill>
                  <a:srgbClr val="FFFF00"/>
                </a:solidFill>
              </a:ln>
              <a:solidFill>
                <a:srgbClr val="FFFF00"/>
              </a:solidFill>
              <a:latin typeface="Century Gothic" panose="020B0502020202020204" pitchFamily="34" charset="0"/>
            </a:endParaRPr>
          </a:p>
          <a:p>
            <a:pPr marL="285750" indent="-285750" algn="just">
              <a:buFontTx/>
              <a:buChar char="-"/>
            </a:pPr>
            <a:endParaRPr lang="en-US" dirty="0" smtClean="0">
              <a:ln>
                <a:solidFill>
                  <a:srgbClr val="FFFF00"/>
                </a:solidFill>
              </a:ln>
              <a:solidFill>
                <a:srgbClr val="FFFF00"/>
              </a:solidFill>
              <a:latin typeface="Century Gothic" panose="020B0502020202020204" pitchFamily="34" charset="0"/>
            </a:endParaRPr>
          </a:p>
          <a:p>
            <a:pPr marL="285750" indent="-285750" algn="just">
              <a:buFontTx/>
              <a:buChar char="-"/>
            </a:pPr>
            <a:endParaRPr lang="en-US" dirty="0">
              <a:ln>
                <a:solidFill>
                  <a:srgbClr val="FFFF00"/>
                </a:solidFill>
              </a:ln>
              <a:solidFill>
                <a:srgbClr val="FFFF00"/>
              </a:solidFill>
              <a:latin typeface="Century Gothic" panose="020B0502020202020204" pitchFamily="34" charset="0"/>
            </a:endParaRPr>
          </a:p>
        </p:txBody>
      </p:sp>
      <p:sp>
        <p:nvSpPr>
          <p:cNvPr id="16" name="Rectangle 15"/>
          <p:cNvSpPr/>
          <p:nvPr/>
        </p:nvSpPr>
        <p:spPr>
          <a:xfrm>
            <a:off x="8803122" y="6468797"/>
            <a:ext cx="361868" cy="396523"/>
          </a:xfrm>
          <a:prstGeom prst="rect">
            <a:avLst/>
          </a:prstGeom>
          <a:solidFill>
            <a:srgbClr val="0000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prstClr val="white"/>
              </a:solidFill>
            </a:endParaRPr>
          </a:p>
        </p:txBody>
      </p:sp>
      <p:sp>
        <p:nvSpPr>
          <p:cNvPr id="17" name="Rectangle 16"/>
          <p:cNvSpPr/>
          <p:nvPr/>
        </p:nvSpPr>
        <p:spPr>
          <a:xfrm>
            <a:off x="-18376" y="6471973"/>
            <a:ext cx="8831344" cy="396523"/>
          </a:xfrm>
          <a:prstGeom prst="rect">
            <a:avLst/>
          </a:prstGeom>
          <a:solidFill>
            <a:srgbClr val="68010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prstClr val="white"/>
              </a:solidFill>
            </a:endParaRPr>
          </a:p>
        </p:txBody>
      </p:sp>
      <p:sp>
        <p:nvSpPr>
          <p:cNvPr id="18" name="Slide Number Placeholder 1"/>
          <p:cNvSpPr>
            <a:spLocks noGrp="1"/>
          </p:cNvSpPr>
          <p:nvPr>
            <p:ph type="sldNum" sz="quarter" idx="4"/>
          </p:nvPr>
        </p:nvSpPr>
        <p:spPr>
          <a:xfrm>
            <a:off x="6982178" y="6489699"/>
            <a:ext cx="2133600" cy="365125"/>
          </a:xfrm>
          <a:prstGeom prst="rect">
            <a:avLst/>
          </a:prstGeom>
        </p:spPr>
        <p:txBody>
          <a:bodyPr/>
          <a:lstStyle/>
          <a:p>
            <a:fld id="{8E421941-A48F-2348-96CF-79538C99FB84}" type="slidenum">
              <a:rPr lang="en-US" smtClean="0">
                <a:latin typeface="Century Gothic"/>
                <a:cs typeface="Century Gothic"/>
              </a:rPr>
              <a:pPr/>
              <a:t>20</a:t>
            </a:fld>
            <a:endParaRPr lang="en-US" dirty="0">
              <a:latin typeface="Century Gothic"/>
              <a:cs typeface="Century Gothic"/>
            </a:endParaRPr>
          </a:p>
        </p:txBody>
      </p:sp>
      <p:sp>
        <p:nvSpPr>
          <p:cNvPr id="21" name="Footer Placeholder 2"/>
          <p:cNvSpPr>
            <a:spLocks noGrp="1"/>
          </p:cNvSpPr>
          <p:nvPr>
            <p:ph type="ftr" sz="quarter" idx="3"/>
          </p:nvPr>
        </p:nvSpPr>
        <p:spPr>
          <a:xfrm>
            <a:off x="45156" y="6492965"/>
            <a:ext cx="9070622" cy="365125"/>
          </a:xfrm>
          <a:prstGeom prst="rect">
            <a:avLst/>
          </a:prstGeom>
        </p:spPr>
        <p:txBody>
          <a:bodyPr/>
          <a:lstStyle/>
          <a:p>
            <a:pPr algn="l"/>
            <a:r>
              <a:rPr lang="pt-BR" dirty="0" smtClean="0"/>
              <a:t>Filipe Joaquim                                       Introdução à Física de Partículas (2/4)                            CERN, 30/8</a:t>
            </a:r>
            <a:r>
              <a:rPr lang="en-US" dirty="0" smtClean="0"/>
              <a:t> </a:t>
            </a:r>
            <a:r>
              <a:rPr lang="en-US" dirty="0"/>
              <a:t>- 04/09 </a:t>
            </a:r>
            <a:r>
              <a:rPr lang="en-US" dirty="0" smtClean="0"/>
              <a:t>2015</a:t>
            </a:r>
            <a:endParaRPr lang="en-US" dirty="0"/>
          </a:p>
        </p:txBody>
      </p:sp>
    </p:spTree>
    <p:extLst>
      <p:ext uri="{BB962C8B-B14F-4D97-AF65-F5344CB8AC3E}">
        <p14:creationId xmlns:p14="http://schemas.microsoft.com/office/powerpoint/2010/main" val="38259537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mph" presetSubtype="0" fill="hold" grpId="0" nodeType="withEffect">
                                  <p:stCondLst>
                                    <p:cond delay="0"/>
                                  </p:stCondLst>
                                  <p:childTnLst>
                                    <p:animScale>
                                      <p:cBhvr>
                                        <p:cTn id="6" dur="500" fill="hold"/>
                                        <p:tgtEl>
                                          <p:spTgt spid="14"/>
                                        </p:tgtEl>
                                      </p:cBhvr>
                                      <p:by x="50000" y="50000"/>
                                    </p:animScale>
                                  </p:childTnLst>
                                </p:cTn>
                              </p:par>
                              <p:par>
                                <p:cTn id="7" presetID="0" presetClass="path" presetSubtype="0" fill="hold" grpId="1" nodeType="withEffect">
                                  <p:stCondLst>
                                    <p:cond delay="0"/>
                                  </p:stCondLst>
                                  <p:childTnLst>
                                    <p:animMotion origin="layout" path="M -0.05695 -0.00023 L -0.24757 0.05 " pathEditMode="relative" rAng="0" ptsTypes="AA">
                                      <p:cBhvr>
                                        <p:cTn id="8" dur="500" fill="hold"/>
                                        <p:tgtEl>
                                          <p:spTgt spid="14"/>
                                        </p:tgtEl>
                                        <p:attrNameLst>
                                          <p:attrName>ppt_x</p:attrName>
                                          <p:attrName>ppt_y</p:attrName>
                                        </p:attrNameLst>
                                      </p:cBhvr>
                                      <p:rCtr x="-9531" y="2500"/>
                                    </p:animMotion>
                                  </p:childTnLst>
                                </p:cTn>
                              </p:par>
                              <p:par>
                                <p:cTn id="9" presetID="47" presetClass="entr" presetSubtype="0" fill="hold" grpId="0" nodeType="withEffect">
                                  <p:stCondLst>
                                    <p:cond delay="0"/>
                                  </p:stCondLst>
                                  <p:childTnLst>
                                    <p:set>
                                      <p:cBhvr>
                                        <p:cTn id="10" dur="1" fill="hold">
                                          <p:stCondLst>
                                            <p:cond delay="0"/>
                                          </p:stCondLst>
                                        </p:cTn>
                                        <p:tgtEl>
                                          <p:spTgt spid="20"/>
                                        </p:tgtEl>
                                        <p:attrNameLst>
                                          <p:attrName>style.visibility</p:attrName>
                                        </p:attrNameLst>
                                      </p:cBhvr>
                                      <p:to>
                                        <p:strVal val="visible"/>
                                      </p:to>
                                    </p:set>
                                    <p:animEffect transition="in" filter="fade">
                                      <p:cBhvr>
                                        <p:cTn id="11" dur="500"/>
                                        <p:tgtEl>
                                          <p:spTgt spid="20"/>
                                        </p:tgtEl>
                                      </p:cBhvr>
                                    </p:animEffect>
                                    <p:anim calcmode="lin" valueType="num">
                                      <p:cBhvr>
                                        <p:cTn id="12" dur="500" fill="hold"/>
                                        <p:tgtEl>
                                          <p:spTgt spid="20"/>
                                        </p:tgtEl>
                                        <p:attrNameLst>
                                          <p:attrName>ppt_x</p:attrName>
                                        </p:attrNameLst>
                                      </p:cBhvr>
                                      <p:tavLst>
                                        <p:tav tm="0">
                                          <p:val>
                                            <p:strVal val="#ppt_x"/>
                                          </p:val>
                                        </p:tav>
                                        <p:tav tm="100000">
                                          <p:val>
                                            <p:strVal val="#ppt_x"/>
                                          </p:val>
                                        </p:tav>
                                      </p:tavLst>
                                    </p:anim>
                                    <p:anim calcmode="lin" valueType="num">
                                      <p:cBhvr>
                                        <p:cTn id="13" dur="500" fill="hold"/>
                                        <p:tgtEl>
                                          <p:spTgt spid="2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4" grpId="1"/>
      <p:bldP spid="20"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 name="Picture 20"/>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8470" y="-29592"/>
            <a:ext cx="9223899" cy="6924582"/>
          </a:xfrm>
          <a:prstGeom prst="rect">
            <a:avLst/>
          </a:prstGeom>
        </p:spPr>
      </p:pic>
      <p:sp>
        <p:nvSpPr>
          <p:cNvPr id="6" name="Rectangle 5"/>
          <p:cNvSpPr/>
          <p:nvPr/>
        </p:nvSpPr>
        <p:spPr>
          <a:xfrm>
            <a:off x="-173421" y="1344117"/>
            <a:ext cx="9459311" cy="1630154"/>
          </a:xfrm>
          <a:prstGeom prst="rect">
            <a:avLst/>
          </a:prstGeom>
          <a:solidFill>
            <a:schemeClr val="bg1"/>
          </a:solidFill>
          <a:effectLst>
            <a:outerShdw blurRad="40000" dist="23000" dir="5400000" rotWithShape="0">
              <a:srgbClr val="000000">
                <a:alpha val="35000"/>
              </a:srgbClr>
            </a:outerShdw>
            <a:softEdge rad="127000"/>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prstClr val="white"/>
              </a:solidFill>
            </a:endParaRPr>
          </a:p>
        </p:txBody>
      </p:sp>
      <p:sp>
        <p:nvSpPr>
          <p:cNvPr id="5" name="Rectangle 4"/>
          <p:cNvSpPr/>
          <p:nvPr/>
        </p:nvSpPr>
        <p:spPr>
          <a:xfrm>
            <a:off x="-18377" y="0"/>
            <a:ext cx="9172222" cy="627196"/>
          </a:xfrm>
          <a:prstGeom prst="rect">
            <a:avLst/>
          </a:prstGeom>
          <a:solidFill>
            <a:srgbClr val="68010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smtClean="0">
              <a:solidFill>
                <a:prstClr val="white"/>
              </a:solidFill>
            </a:endParaRPr>
          </a:p>
          <a:p>
            <a:pPr algn="ctr"/>
            <a:endParaRPr lang="en-US" dirty="0">
              <a:solidFill>
                <a:prstClr val="white"/>
              </a:solidFill>
            </a:endParaRPr>
          </a:p>
        </p:txBody>
      </p:sp>
      <p:cxnSp>
        <p:nvCxnSpPr>
          <p:cNvPr id="8" name="Straight Connector 7"/>
          <p:cNvCxnSpPr/>
          <p:nvPr/>
        </p:nvCxnSpPr>
        <p:spPr>
          <a:xfrm>
            <a:off x="383480" y="621351"/>
            <a:ext cx="1503292" cy="0"/>
          </a:xfrm>
          <a:prstGeom prst="line">
            <a:avLst/>
          </a:prstGeom>
          <a:ln>
            <a:solidFill>
              <a:schemeClr val="bg1"/>
            </a:solidFill>
          </a:ln>
        </p:spPr>
        <p:style>
          <a:lnRef idx="2">
            <a:schemeClr val="accent1"/>
          </a:lnRef>
          <a:fillRef idx="0">
            <a:schemeClr val="accent1"/>
          </a:fillRef>
          <a:effectRef idx="1">
            <a:schemeClr val="accent1"/>
          </a:effectRef>
          <a:fontRef idx="minor">
            <a:schemeClr val="tx1"/>
          </a:fontRef>
        </p:style>
      </p:cxnSp>
      <p:sp>
        <p:nvSpPr>
          <p:cNvPr id="13" name="Oval 12"/>
          <p:cNvSpPr/>
          <p:nvPr/>
        </p:nvSpPr>
        <p:spPr>
          <a:xfrm>
            <a:off x="213300" y="517670"/>
            <a:ext cx="207362" cy="207362"/>
          </a:xfrm>
          <a:prstGeom prst="ellipse">
            <a:avLst/>
          </a:prstGeom>
          <a:solidFill>
            <a:schemeClr val="bg1"/>
          </a:solidFill>
          <a:ln>
            <a:solidFill>
              <a:srgbClr val="FFFFFF"/>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prstClr val="white"/>
              </a:solidFill>
            </a:endParaRPr>
          </a:p>
        </p:txBody>
      </p:sp>
      <p:sp>
        <p:nvSpPr>
          <p:cNvPr id="14" name="TextBox 13"/>
          <p:cNvSpPr txBox="1"/>
          <p:nvPr/>
        </p:nvSpPr>
        <p:spPr>
          <a:xfrm>
            <a:off x="1969607" y="228217"/>
            <a:ext cx="1326004" cy="769441"/>
          </a:xfrm>
          <a:prstGeom prst="rect">
            <a:avLst/>
          </a:prstGeom>
          <a:noFill/>
        </p:spPr>
        <p:txBody>
          <a:bodyPr wrap="none" rtlCol="0">
            <a:spAutoFit/>
          </a:bodyPr>
          <a:lstStyle/>
          <a:p>
            <a:r>
              <a:rPr lang="pt-PT" sz="4400" dirty="0" smtClean="0">
                <a:solidFill>
                  <a:prstClr val="white"/>
                </a:solidFill>
              </a:rPr>
              <a:t>1913</a:t>
            </a:r>
            <a:endParaRPr lang="en-US" sz="4400" dirty="0">
              <a:solidFill>
                <a:prstClr val="white"/>
              </a:solidFill>
            </a:endParaRPr>
          </a:p>
        </p:txBody>
      </p:sp>
      <p:sp>
        <p:nvSpPr>
          <p:cNvPr id="20" name="TextBox 19"/>
          <p:cNvSpPr txBox="1"/>
          <p:nvPr/>
        </p:nvSpPr>
        <p:spPr>
          <a:xfrm>
            <a:off x="1970672" y="229686"/>
            <a:ext cx="2640466" cy="769441"/>
          </a:xfrm>
          <a:prstGeom prst="rect">
            <a:avLst/>
          </a:prstGeom>
          <a:noFill/>
        </p:spPr>
        <p:txBody>
          <a:bodyPr wrap="none" rtlCol="0">
            <a:spAutoFit/>
          </a:bodyPr>
          <a:lstStyle/>
          <a:p>
            <a:r>
              <a:rPr lang="pt-PT" sz="4400" dirty="0">
                <a:solidFill>
                  <a:prstClr val="white"/>
                </a:solidFill>
              </a:rPr>
              <a:t>1920-1925</a:t>
            </a:r>
            <a:endParaRPr lang="en-US" sz="4400" dirty="0">
              <a:solidFill>
                <a:prstClr val="white"/>
              </a:solidFill>
            </a:endParaRPr>
          </a:p>
        </p:txBody>
      </p:sp>
      <p:sp>
        <p:nvSpPr>
          <p:cNvPr id="25" name="Rectangle 24"/>
          <p:cNvSpPr/>
          <p:nvPr/>
        </p:nvSpPr>
        <p:spPr>
          <a:xfrm>
            <a:off x="6177729" y="141632"/>
            <a:ext cx="2805576" cy="369332"/>
          </a:xfrm>
          <a:prstGeom prst="rect">
            <a:avLst/>
          </a:prstGeom>
        </p:spPr>
        <p:txBody>
          <a:bodyPr wrap="none">
            <a:spAutoFit/>
          </a:bodyPr>
          <a:lstStyle/>
          <a:p>
            <a:pPr algn="r"/>
            <a:r>
              <a:rPr lang="pt-PT" dirty="0" smtClean="0">
                <a:ln>
                  <a:solidFill>
                    <a:srgbClr val="FFFF00"/>
                  </a:solidFill>
                </a:ln>
                <a:solidFill>
                  <a:srgbClr val="FFFF00"/>
                </a:solidFill>
                <a:latin typeface="Century Gothic"/>
                <a:cs typeface="Century Gothic"/>
              </a:rPr>
              <a:t>A nova teoria quântica</a:t>
            </a:r>
            <a:endParaRPr lang="en-US" dirty="0">
              <a:ln>
                <a:solidFill>
                  <a:srgbClr val="FFFF00"/>
                </a:solidFill>
              </a:ln>
              <a:solidFill>
                <a:srgbClr val="FFFF00"/>
              </a:solidFill>
            </a:endParaRPr>
          </a:p>
        </p:txBody>
      </p:sp>
      <p:sp>
        <p:nvSpPr>
          <p:cNvPr id="11" name="Rectangle 10"/>
          <p:cNvSpPr/>
          <p:nvPr/>
        </p:nvSpPr>
        <p:spPr>
          <a:xfrm>
            <a:off x="679324" y="1559679"/>
            <a:ext cx="7943070" cy="1140312"/>
          </a:xfrm>
          <a:prstGeom prst="rect">
            <a:avLst/>
          </a:prstGeom>
        </p:spPr>
        <p:txBody>
          <a:bodyPr wrap="square">
            <a:spAutoFit/>
          </a:bodyPr>
          <a:lstStyle/>
          <a:p>
            <a:pPr algn="ctr">
              <a:lnSpc>
                <a:spcPct val="150000"/>
              </a:lnSpc>
            </a:pPr>
            <a:r>
              <a:rPr lang="pt-PT" sz="2400" dirty="0" smtClean="0">
                <a:ln>
                  <a:solidFill>
                    <a:prstClr val="black"/>
                  </a:solidFill>
                </a:ln>
                <a:solidFill>
                  <a:prstClr val="black"/>
                </a:solidFill>
                <a:latin typeface="Century Gothic"/>
              </a:rPr>
              <a:t>ERA NECESSÁRIA UMA TEORIA QUE FOSSE BASEADA EM PRIMEIROS PRINCÍPIOS</a:t>
            </a:r>
            <a:endParaRPr lang="en-US" sz="2400" dirty="0">
              <a:ln>
                <a:solidFill>
                  <a:prstClr val="black"/>
                </a:solidFill>
              </a:ln>
              <a:solidFill>
                <a:prstClr val="black"/>
              </a:solidFill>
            </a:endParaRPr>
          </a:p>
        </p:txBody>
      </p:sp>
      <p:sp>
        <p:nvSpPr>
          <p:cNvPr id="12" name="Rectangle 11"/>
          <p:cNvSpPr/>
          <p:nvPr/>
        </p:nvSpPr>
        <p:spPr>
          <a:xfrm>
            <a:off x="504190" y="3407058"/>
            <a:ext cx="8152553" cy="923330"/>
          </a:xfrm>
          <a:prstGeom prst="rect">
            <a:avLst/>
          </a:prstGeom>
          <a:noFill/>
        </p:spPr>
        <p:txBody>
          <a:bodyPr wrap="none" lIns="91440" tIns="45720" rIns="91440" bIns="45720">
            <a:spAutoFit/>
            <a:scene3d>
              <a:camera prst="perspectiveRelaxedModerately"/>
              <a:lightRig rig="threePt" dir="t"/>
            </a:scene3d>
          </a:bodyPr>
          <a:lstStyle/>
          <a:p>
            <a:pPr algn="ctr"/>
            <a:r>
              <a:rPr lang="en-US" sz="5400" b="1" spc="50" dirty="0" smtClean="0">
                <a:ln w="0"/>
                <a:solidFill>
                  <a:srgbClr val="EEECE1"/>
                </a:solidFill>
                <a:effectLst>
                  <a:innerShdw blurRad="63500" dist="50800" dir="13500000">
                    <a:srgbClr val="000000">
                      <a:alpha val="50000"/>
                    </a:srgbClr>
                  </a:innerShdw>
                </a:effectLst>
              </a:rPr>
              <a:t>A NOVA TEORIA QUÂNTICA</a:t>
            </a:r>
            <a:endParaRPr lang="en-US" sz="5400" b="1" spc="50" dirty="0">
              <a:ln w="0"/>
              <a:solidFill>
                <a:srgbClr val="EEECE1"/>
              </a:solidFill>
              <a:effectLst>
                <a:innerShdw blurRad="63500" dist="50800" dir="13500000">
                  <a:srgbClr val="000000">
                    <a:alpha val="50000"/>
                  </a:srgbClr>
                </a:innerShdw>
              </a:effectLst>
            </a:endParaRPr>
          </a:p>
        </p:txBody>
      </p:sp>
      <p:pic>
        <p:nvPicPr>
          <p:cNvPr id="30" name="Picture 29"/>
          <p:cNvPicPr>
            <a:picLocks noChangeAspect="1"/>
          </p:cNvPicPr>
          <p:nvPr/>
        </p:nvPicPr>
        <p:blipFill>
          <a:blip r:embed="rId3">
            <a:clrChange>
              <a:clrFrom>
                <a:srgbClr val="FFFFFF"/>
              </a:clrFrom>
              <a:clrTo>
                <a:srgbClr val="FFFFFF">
                  <a:alpha val="0"/>
                </a:srgbClr>
              </a:clrTo>
            </a:clrChange>
          </a:blip>
          <a:stretch>
            <a:fillRect/>
          </a:stretch>
        </p:blipFill>
        <p:spPr>
          <a:xfrm>
            <a:off x="4065629" y="4392943"/>
            <a:ext cx="1135763" cy="1125930"/>
          </a:xfrm>
          <a:prstGeom prst="rect">
            <a:avLst/>
          </a:prstGeom>
        </p:spPr>
      </p:pic>
      <p:pic>
        <p:nvPicPr>
          <p:cNvPr id="32" name="Picture 31"/>
          <p:cNvPicPr>
            <a:picLocks noChangeAspect="1"/>
          </p:cNvPicPr>
          <p:nvPr/>
        </p:nvPicPr>
        <p:blipFill>
          <a:blip r:embed="rId3">
            <a:clrChange>
              <a:clrFrom>
                <a:srgbClr val="FFFFFF"/>
              </a:clrFrom>
              <a:clrTo>
                <a:srgbClr val="FFFFFF">
                  <a:alpha val="0"/>
                </a:srgbClr>
              </a:clrTo>
            </a:clrChange>
            <a:duotone>
              <a:schemeClr val="accent2">
                <a:shade val="45000"/>
                <a:satMod val="135000"/>
              </a:schemeClr>
              <a:prstClr val="white"/>
            </a:duotone>
          </a:blip>
          <a:stretch>
            <a:fillRect/>
          </a:stretch>
        </p:blipFill>
        <p:spPr>
          <a:xfrm>
            <a:off x="5483337" y="4812770"/>
            <a:ext cx="638527" cy="632999"/>
          </a:xfrm>
          <a:prstGeom prst="rect">
            <a:avLst/>
          </a:prstGeom>
        </p:spPr>
      </p:pic>
      <p:pic>
        <p:nvPicPr>
          <p:cNvPr id="33" name="Picture 32"/>
          <p:cNvPicPr>
            <a:picLocks noChangeAspect="1"/>
          </p:cNvPicPr>
          <p:nvPr/>
        </p:nvPicPr>
        <p:blipFill>
          <a:blip r:embed="rId3">
            <a:clrChange>
              <a:clrFrom>
                <a:srgbClr val="FFFFFF"/>
              </a:clrFrom>
              <a:clrTo>
                <a:srgbClr val="FFFFFF">
                  <a:alpha val="0"/>
                </a:srgbClr>
              </a:clrTo>
            </a:clrChange>
            <a:duotone>
              <a:prstClr val="black"/>
              <a:schemeClr val="accent3">
                <a:tint val="45000"/>
                <a:satMod val="400000"/>
              </a:schemeClr>
            </a:duotone>
          </a:blip>
          <a:stretch>
            <a:fillRect/>
          </a:stretch>
        </p:blipFill>
        <p:spPr>
          <a:xfrm>
            <a:off x="5201392" y="4298925"/>
            <a:ext cx="416879" cy="413270"/>
          </a:xfrm>
          <a:prstGeom prst="rect">
            <a:avLst/>
          </a:prstGeom>
        </p:spPr>
      </p:pic>
      <p:pic>
        <p:nvPicPr>
          <p:cNvPr id="34" name="Picture 33"/>
          <p:cNvPicPr>
            <a:picLocks noChangeAspect="1"/>
          </p:cNvPicPr>
          <p:nvPr/>
        </p:nvPicPr>
        <p:blipFill>
          <a:blip r:embed="rId3">
            <a:clrChange>
              <a:clrFrom>
                <a:srgbClr val="FFFFFF"/>
              </a:clrFrom>
              <a:clrTo>
                <a:srgbClr val="FFFFFF">
                  <a:alpha val="0"/>
                </a:srgbClr>
              </a:clrTo>
            </a:clrChange>
            <a:duotone>
              <a:prstClr val="black"/>
              <a:schemeClr val="accent2">
                <a:tint val="45000"/>
                <a:satMod val="400000"/>
              </a:schemeClr>
            </a:duotone>
          </a:blip>
          <a:stretch>
            <a:fillRect/>
          </a:stretch>
        </p:blipFill>
        <p:spPr>
          <a:xfrm>
            <a:off x="3581761" y="5309478"/>
            <a:ext cx="342895" cy="339926"/>
          </a:xfrm>
          <a:prstGeom prst="rect">
            <a:avLst/>
          </a:prstGeom>
        </p:spPr>
      </p:pic>
      <p:pic>
        <p:nvPicPr>
          <p:cNvPr id="35" name="Picture 34"/>
          <p:cNvPicPr>
            <a:picLocks noChangeAspect="1"/>
          </p:cNvPicPr>
          <p:nvPr/>
        </p:nvPicPr>
        <p:blipFill>
          <a:blip r:embed="rId3">
            <a:clrChange>
              <a:clrFrom>
                <a:srgbClr val="FFFFFF"/>
              </a:clrFrom>
              <a:clrTo>
                <a:srgbClr val="FFFFFF">
                  <a:alpha val="0"/>
                </a:srgbClr>
              </a:clrTo>
            </a:clrChange>
            <a:duotone>
              <a:prstClr val="black"/>
              <a:schemeClr val="accent5">
                <a:tint val="45000"/>
                <a:satMod val="400000"/>
              </a:schemeClr>
            </a:duotone>
          </a:blip>
          <a:stretch>
            <a:fillRect/>
          </a:stretch>
        </p:blipFill>
        <p:spPr>
          <a:xfrm>
            <a:off x="3636465" y="4263057"/>
            <a:ext cx="288191" cy="285696"/>
          </a:xfrm>
          <a:prstGeom prst="rect">
            <a:avLst/>
          </a:prstGeom>
        </p:spPr>
      </p:pic>
      <p:pic>
        <p:nvPicPr>
          <p:cNvPr id="36" name="Picture 35"/>
          <p:cNvPicPr>
            <a:picLocks noChangeAspect="1"/>
          </p:cNvPicPr>
          <p:nvPr/>
        </p:nvPicPr>
        <p:blipFill>
          <a:blip r:embed="rId3">
            <a:clrChange>
              <a:clrFrom>
                <a:srgbClr val="FFFFFF"/>
              </a:clrFrom>
              <a:clrTo>
                <a:srgbClr val="FFFFFF">
                  <a:alpha val="0"/>
                </a:srgbClr>
              </a:clrTo>
            </a:clrChange>
            <a:duotone>
              <a:schemeClr val="accent1">
                <a:shade val="45000"/>
                <a:satMod val="135000"/>
              </a:schemeClr>
              <a:prstClr val="white"/>
            </a:duotone>
          </a:blip>
          <a:stretch>
            <a:fillRect/>
          </a:stretch>
        </p:blipFill>
        <p:spPr>
          <a:xfrm>
            <a:off x="2859220" y="4557948"/>
            <a:ext cx="638527" cy="632999"/>
          </a:xfrm>
          <a:prstGeom prst="rect">
            <a:avLst/>
          </a:prstGeom>
        </p:spPr>
      </p:pic>
      <p:sp>
        <p:nvSpPr>
          <p:cNvPr id="22" name="Rectangle 21"/>
          <p:cNvSpPr/>
          <p:nvPr/>
        </p:nvSpPr>
        <p:spPr>
          <a:xfrm>
            <a:off x="8803122" y="6468797"/>
            <a:ext cx="361868" cy="396523"/>
          </a:xfrm>
          <a:prstGeom prst="rect">
            <a:avLst/>
          </a:prstGeom>
          <a:solidFill>
            <a:srgbClr val="0000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prstClr val="white"/>
              </a:solidFill>
            </a:endParaRPr>
          </a:p>
        </p:txBody>
      </p:sp>
      <p:sp>
        <p:nvSpPr>
          <p:cNvPr id="23" name="Rectangle 22"/>
          <p:cNvSpPr/>
          <p:nvPr/>
        </p:nvSpPr>
        <p:spPr>
          <a:xfrm>
            <a:off x="-18376" y="6471973"/>
            <a:ext cx="8831344" cy="396523"/>
          </a:xfrm>
          <a:prstGeom prst="rect">
            <a:avLst/>
          </a:prstGeom>
          <a:solidFill>
            <a:srgbClr val="68010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prstClr val="white"/>
              </a:solidFill>
            </a:endParaRPr>
          </a:p>
        </p:txBody>
      </p:sp>
      <p:sp>
        <p:nvSpPr>
          <p:cNvPr id="24" name="Slide Number Placeholder 1"/>
          <p:cNvSpPr>
            <a:spLocks noGrp="1"/>
          </p:cNvSpPr>
          <p:nvPr>
            <p:ph type="sldNum" sz="quarter" idx="4"/>
          </p:nvPr>
        </p:nvSpPr>
        <p:spPr>
          <a:xfrm>
            <a:off x="6982178" y="6489699"/>
            <a:ext cx="2133600" cy="365125"/>
          </a:xfrm>
          <a:prstGeom prst="rect">
            <a:avLst/>
          </a:prstGeom>
        </p:spPr>
        <p:txBody>
          <a:bodyPr/>
          <a:lstStyle/>
          <a:p>
            <a:fld id="{8E421941-A48F-2348-96CF-79538C99FB84}" type="slidenum">
              <a:rPr lang="en-US" smtClean="0">
                <a:latin typeface="Century Gothic"/>
                <a:cs typeface="Century Gothic"/>
              </a:rPr>
              <a:pPr/>
              <a:t>21</a:t>
            </a:fld>
            <a:endParaRPr lang="en-US" dirty="0">
              <a:latin typeface="Century Gothic"/>
              <a:cs typeface="Century Gothic"/>
            </a:endParaRPr>
          </a:p>
        </p:txBody>
      </p:sp>
      <p:sp>
        <p:nvSpPr>
          <p:cNvPr id="27" name="Footer Placeholder 2"/>
          <p:cNvSpPr>
            <a:spLocks noGrp="1"/>
          </p:cNvSpPr>
          <p:nvPr>
            <p:ph type="ftr" sz="quarter" idx="3"/>
          </p:nvPr>
        </p:nvSpPr>
        <p:spPr>
          <a:xfrm>
            <a:off x="45156" y="6492965"/>
            <a:ext cx="9070622" cy="365125"/>
          </a:xfrm>
          <a:prstGeom prst="rect">
            <a:avLst/>
          </a:prstGeom>
        </p:spPr>
        <p:txBody>
          <a:bodyPr/>
          <a:lstStyle/>
          <a:p>
            <a:pPr algn="l"/>
            <a:r>
              <a:rPr lang="pt-BR" dirty="0" smtClean="0"/>
              <a:t>Filipe Joaquim                                       Introdução à Física de Partículas (2/4)                            CERN, 30/8</a:t>
            </a:r>
            <a:r>
              <a:rPr lang="en-US" dirty="0" smtClean="0"/>
              <a:t> </a:t>
            </a:r>
            <a:r>
              <a:rPr lang="en-US" dirty="0"/>
              <a:t>- 04/09 </a:t>
            </a:r>
            <a:r>
              <a:rPr lang="en-US" dirty="0" smtClean="0"/>
              <a:t>2015</a:t>
            </a:r>
            <a:endParaRPr lang="en-US" dirty="0"/>
          </a:p>
        </p:txBody>
      </p:sp>
    </p:spTree>
    <p:extLst>
      <p:ext uri="{BB962C8B-B14F-4D97-AF65-F5344CB8AC3E}">
        <p14:creationId xmlns:p14="http://schemas.microsoft.com/office/powerpoint/2010/main" val="33982886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mph" presetSubtype="0" fill="hold" grpId="0" nodeType="withEffect">
                                  <p:stCondLst>
                                    <p:cond delay="0"/>
                                  </p:stCondLst>
                                  <p:childTnLst>
                                    <p:animScale>
                                      <p:cBhvr>
                                        <p:cTn id="6" dur="500" fill="hold"/>
                                        <p:tgtEl>
                                          <p:spTgt spid="14"/>
                                        </p:tgtEl>
                                      </p:cBhvr>
                                      <p:by x="50000" y="50000"/>
                                    </p:animScale>
                                  </p:childTnLst>
                                </p:cTn>
                              </p:par>
                              <p:par>
                                <p:cTn id="7" presetID="0" presetClass="path" presetSubtype="0" fill="hold" grpId="1" nodeType="withEffect">
                                  <p:stCondLst>
                                    <p:cond delay="0"/>
                                  </p:stCondLst>
                                  <p:childTnLst>
                                    <p:animMotion origin="layout" path="M -0.05695 -0.00023 L -0.24757 0.05 " pathEditMode="relative" rAng="0" ptsTypes="AA">
                                      <p:cBhvr>
                                        <p:cTn id="8" dur="500" fill="hold"/>
                                        <p:tgtEl>
                                          <p:spTgt spid="14"/>
                                        </p:tgtEl>
                                        <p:attrNameLst>
                                          <p:attrName>ppt_x</p:attrName>
                                          <p:attrName>ppt_y</p:attrName>
                                        </p:attrNameLst>
                                      </p:cBhvr>
                                      <p:rCtr x="-9531" y="2500"/>
                                    </p:animMotion>
                                  </p:childTnLst>
                                </p:cTn>
                              </p:par>
                              <p:par>
                                <p:cTn id="9" presetID="47" presetClass="entr" presetSubtype="0" fill="hold" grpId="0" nodeType="withEffect">
                                  <p:stCondLst>
                                    <p:cond delay="0"/>
                                  </p:stCondLst>
                                  <p:childTnLst>
                                    <p:set>
                                      <p:cBhvr>
                                        <p:cTn id="10" dur="1" fill="hold">
                                          <p:stCondLst>
                                            <p:cond delay="0"/>
                                          </p:stCondLst>
                                        </p:cTn>
                                        <p:tgtEl>
                                          <p:spTgt spid="20"/>
                                        </p:tgtEl>
                                        <p:attrNameLst>
                                          <p:attrName>style.visibility</p:attrName>
                                        </p:attrNameLst>
                                      </p:cBhvr>
                                      <p:to>
                                        <p:strVal val="visible"/>
                                      </p:to>
                                    </p:set>
                                    <p:animEffect transition="in" filter="fade">
                                      <p:cBhvr>
                                        <p:cTn id="11" dur="500"/>
                                        <p:tgtEl>
                                          <p:spTgt spid="20"/>
                                        </p:tgtEl>
                                      </p:cBhvr>
                                    </p:animEffect>
                                    <p:anim calcmode="lin" valueType="num">
                                      <p:cBhvr>
                                        <p:cTn id="12" dur="500" fill="hold"/>
                                        <p:tgtEl>
                                          <p:spTgt spid="20"/>
                                        </p:tgtEl>
                                        <p:attrNameLst>
                                          <p:attrName>ppt_x</p:attrName>
                                        </p:attrNameLst>
                                      </p:cBhvr>
                                      <p:tavLst>
                                        <p:tav tm="0">
                                          <p:val>
                                            <p:strVal val="#ppt_x"/>
                                          </p:val>
                                        </p:tav>
                                        <p:tav tm="100000">
                                          <p:val>
                                            <p:strVal val="#ppt_x"/>
                                          </p:val>
                                        </p:tav>
                                      </p:tavLst>
                                    </p:anim>
                                    <p:anim calcmode="lin" valueType="num">
                                      <p:cBhvr>
                                        <p:cTn id="13" dur="500" fill="hold"/>
                                        <p:tgtEl>
                                          <p:spTgt spid="2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4" grpId="1"/>
      <p:bldP spid="20" grpId="0"/>
    </p:bldLst>
  </p:timing>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21" name="Picture 20"/>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8470" y="-29592"/>
            <a:ext cx="9223899" cy="6924582"/>
          </a:xfrm>
          <a:prstGeom prst="rect">
            <a:avLst/>
          </a:prstGeom>
        </p:spPr>
      </p:pic>
      <p:sp>
        <p:nvSpPr>
          <p:cNvPr id="5" name="Rectangle 4"/>
          <p:cNvSpPr/>
          <p:nvPr/>
        </p:nvSpPr>
        <p:spPr>
          <a:xfrm>
            <a:off x="-18377" y="0"/>
            <a:ext cx="9172222" cy="627196"/>
          </a:xfrm>
          <a:prstGeom prst="rect">
            <a:avLst/>
          </a:prstGeom>
          <a:solidFill>
            <a:srgbClr val="68010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smtClean="0">
              <a:solidFill>
                <a:prstClr val="white"/>
              </a:solidFill>
            </a:endParaRPr>
          </a:p>
          <a:p>
            <a:pPr algn="ctr"/>
            <a:endParaRPr lang="en-US" dirty="0">
              <a:solidFill>
                <a:prstClr val="white"/>
              </a:solidFill>
            </a:endParaRPr>
          </a:p>
        </p:txBody>
      </p:sp>
      <p:sp>
        <p:nvSpPr>
          <p:cNvPr id="29" name="Rectangle 28"/>
          <p:cNvSpPr/>
          <p:nvPr/>
        </p:nvSpPr>
        <p:spPr>
          <a:xfrm>
            <a:off x="4626022" y="141632"/>
            <a:ext cx="4357283" cy="369332"/>
          </a:xfrm>
          <a:prstGeom prst="rect">
            <a:avLst/>
          </a:prstGeom>
        </p:spPr>
        <p:txBody>
          <a:bodyPr wrap="none">
            <a:spAutoFit/>
          </a:bodyPr>
          <a:lstStyle/>
          <a:p>
            <a:pPr algn="r"/>
            <a:r>
              <a:rPr lang="pt-PT" dirty="0" smtClean="0">
                <a:ln>
                  <a:solidFill>
                    <a:srgbClr val="FFFF00"/>
                  </a:solidFill>
                </a:ln>
                <a:solidFill>
                  <a:srgbClr val="FFFF00"/>
                </a:solidFill>
                <a:latin typeface="Century Gothic"/>
                <a:cs typeface="Century Gothic"/>
              </a:rPr>
              <a:t>A nova teoria quântica - Schrödinger</a:t>
            </a:r>
            <a:endParaRPr lang="en-US" dirty="0">
              <a:ln>
                <a:solidFill>
                  <a:srgbClr val="FFFF00"/>
                </a:solidFill>
              </a:ln>
              <a:solidFill>
                <a:srgbClr val="FFFF00"/>
              </a:solidFill>
            </a:endParaRPr>
          </a:p>
        </p:txBody>
      </p:sp>
      <p:pic>
        <p:nvPicPr>
          <p:cNvPr id="11" name="Picture 10"/>
          <p:cNvPicPr>
            <a:picLocks noChangeAspect="1"/>
          </p:cNvPicPr>
          <p:nvPr/>
        </p:nvPicPr>
        <p:blipFill rotWithShape="1">
          <a:blip r:embed="rId3">
            <a:extLst>
              <a:ext uri="{BEBA8EAE-BF5A-486C-A8C5-ECC9F3942E4B}">
                <a14:imgProps xmlns:a14="http://schemas.microsoft.com/office/drawing/2010/main">
                  <a14:imgLayer r:embed="rId4">
                    <a14:imgEffect>
                      <a14:colorTemperature colorTemp="7200"/>
                    </a14:imgEffect>
                  </a14:imgLayer>
                </a14:imgProps>
              </a:ext>
            </a:extLst>
          </a:blip>
          <a:srcRect l="-1213" t="3943" r="6140" b="-3943"/>
          <a:stretch/>
        </p:blipFill>
        <p:spPr>
          <a:xfrm>
            <a:off x="5472664" y="677415"/>
            <a:ext cx="3484333" cy="4928366"/>
          </a:xfrm>
          <a:prstGeom prst="rect">
            <a:avLst/>
          </a:prstGeom>
          <a:ln>
            <a:noFill/>
          </a:ln>
          <a:effectLst>
            <a:softEdge rad="76200"/>
          </a:effectLst>
        </p:spPr>
      </p:pic>
      <p:sp>
        <p:nvSpPr>
          <p:cNvPr id="18" name="Rectangle 17"/>
          <p:cNvSpPr/>
          <p:nvPr/>
        </p:nvSpPr>
        <p:spPr>
          <a:xfrm>
            <a:off x="296672" y="3272135"/>
            <a:ext cx="4718154" cy="1235033"/>
          </a:xfrm>
          <a:prstGeom prst="rect">
            <a:avLst/>
          </a:prstGeom>
          <a:solidFill>
            <a:schemeClr val="bg1"/>
          </a:solidFill>
          <a:ln>
            <a:noFill/>
          </a:ln>
          <a:effectLst>
            <a:outerShdw blurRad="40000" dist="23000" dir="5400000" rotWithShape="0">
              <a:srgbClr val="000000">
                <a:alpha val="35000"/>
              </a:srgbClr>
            </a:outerShdw>
            <a:softEdge rad="127000"/>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prstClr val="white"/>
              </a:solidFill>
            </a:endParaRPr>
          </a:p>
        </p:txBody>
      </p:sp>
      <p:pic>
        <p:nvPicPr>
          <p:cNvPr id="17" name="Picture 16"/>
          <p:cNvPicPr>
            <a:picLocks noChangeAspect="1"/>
          </p:cNvPicPr>
          <p:nvPr/>
        </p:nvPicPr>
        <p:blipFill>
          <a:blip r:embed="rId5"/>
          <a:stretch>
            <a:fillRect/>
          </a:stretch>
        </p:blipFill>
        <p:spPr>
          <a:xfrm>
            <a:off x="519103" y="3490104"/>
            <a:ext cx="4234465" cy="730080"/>
          </a:xfrm>
          <a:prstGeom prst="rect">
            <a:avLst/>
          </a:prstGeom>
        </p:spPr>
      </p:pic>
      <p:sp>
        <p:nvSpPr>
          <p:cNvPr id="19" name="Rectangle 18"/>
          <p:cNvSpPr/>
          <p:nvPr/>
        </p:nvSpPr>
        <p:spPr>
          <a:xfrm>
            <a:off x="926868" y="2882217"/>
            <a:ext cx="3424335" cy="369332"/>
          </a:xfrm>
          <a:prstGeom prst="rect">
            <a:avLst/>
          </a:prstGeom>
        </p:spPr>
        <p:txBody>
          <a:bodyPr wrap="none">
            <a:spAutoFit/>
          </a:bodyPr>
          <a:lstStyle/>
          <a:p>
            <a:r>
              <a:rPr lang="pt-PT" dirty="0" smtClean="0">
                <a:solidFill>
                  <a:prstClr val="white"/>
                </a:solidFill>
                <a:latin typeface="Century Gothic"/>
                <a:cs typeface="Century Gothic"/>
              </a:rPr>
              <a:t>EQUAÇÃO DE SCHRöDINGER</a:t>
            </a:r>
            <a:endParaRPr lang="en-US" dirty="0">
              <a:solidFill>
                <a:prstClr val="black"/>
              </a:solidFill>
            </a:endParaRPr>
          </a:p>
        </p:txBody>
      </p:sp>
      <p:sp>
        <p:nvSpPr>
          <p:cNvPr id="9" name="TextBox 8"/>
          <p:cNvSpPr txBox="1"/>
          <p:nvPr/>
        </p:nvSpPr>
        <p:spPr>
          <a:xfrm>
            <a:off x="433362" y="1148084"/>
            <a:ext cx="4502764" cy="830997"/>
          </a:xfrm>
          <a:prstGeom prst="rect">
            <a:avLst/>
          </a:prstGeom>
          <a:noFill/>
        </p:spPr>
        <p:txBody>
          <a:bodyPr wrap="square" rtlCol="0">
            <a:spAutoFit/>
          </a:bodyPr>
          <a:lstStyle/>
          <a:p>
            <a:pPr algn="ctr"/>
            <a:r>
              <a:rPr lang="pt-PT" sz="2400" dirty="0" smtClean="0">
                <a:solidFill>
                  <a:srgbClr val="1F497D">
                    <a:lumMod val="20000"/>
                    <a:lumOff val="80000"/>
                  </a:srgbClr>
                </a:solidFill>
                <a:latin typeface="Century Gothic" panose="020B0502020202020204" pitchFamily="34" charset="0"/>
              </a:rPr>
              <a:t>Abandono do determinismo da Física clássica</a:t>
            </a:r>
            <a:endParaRPr lang="en-US" sz="2400" dirty="0">
              <a:solidFill>
                <a:srgbClr val="1F497D">
                  <a:lumMod val="20000"/>
                  <a:lumOff val="80000"/>
                </a:srgbClr>
              </a:solidFill>
              <a:latin typeface="Century Gothic" panose="020B0502020202020204" pitchFamily="34" charset="0"/>
            </a:endParaRPr>
          </a:p>
        </p:txBody>
      </p:sp>
      <mc:AlternateContent xmlns:mc="http://schemas.openxmlformats.org/markup-compatibility/2006" xmlns:a14="http://schemas.microsoft.com/office/drawing/2010/main">
        <mc:Choice Requires="a14">
          <p:sp>
            <p:nvSpPr>
              <p:cNvPr id="24" name="TextBox 23"/>
              <p:cNvSpPr txBox="1"/>
              <p:nvPr/>
            </p:nvSpPr>
            <p:spPr>
              <a:xfrm>
                <a:off x="841872" y="2043933"/>
                <a:ext cx="2372060" cy="677108"/>
              </a:xfrm>
              <a:prstGeom prst="rect">
                <a:avLst/>
              </a:prstGeom>
              <a:noFill/>
            </p:spPr>
            <p:txBody>
              <a:bodyPr wrap="none" lIns="0" tIns="0" rIns="0" bIns="0" rtlCol="0">
                <a:spAutoFit/>
              </a:bodyPr>
              <a:lstStyle/>
              <a:p>
                <a14:m>
                  <m:oMath xmlns:m="http://schemas.openxmlformats.org/officeDocument/2006/math">
                    <m:acc>
                      <m:accPr>
                        <m:chr m:val="⃑"/>
                        <m:ctrlPr>
                          <a:rPr lang="en-US" sz="4400" i="1" smtClean="0">
                            <a:solidFill>
                              <a:prstClr val="white">
                                <a:lumMod val="95000"/>
                              </a:prstClr>
                            </a:solidFill>
                            <a:latin typeface="Cambria Math" charset="0"/>
                          </a:rPr>
                        </m:ctrlPr>
                      </m:accPr>
                      <m:e>
                        <m:r>
                          <a:rPr lang="pt-PT" sz="4400" i="1" smtClean="0">
                            <a:solidFill>
                              <a:prstClr val="white">
                                <a:lumMod val="95000"/>
                              </a:prstClr>
                            </a:solidFill>
                            <a:latin typeface="Cambria Math" panose="02040503050406030204" pitchFamily="18" charset="0"/>
                          </a:rPr>
                          <m:t>𝑟</m:t>
                        </m:r>
                      </m:e>
                    </m:acc>
                    <m:r>
                      <a:rPr lang="pt-PT" sz="4400" i="1" smtClean="0">
                        <a:solidFill>
                          <a:prstClr val="white">
                            <a:lumMod val="95000"/>
                          </a:prstClr>
                        </a:solidFill>
                        <a:latin typeface="Cambria Math" panose="02040503050406030204" pitchFamily="18" charset="0"/>
                      </a:rPr>
                      <m:t>,</m:t>
                    </m:r>
                    <m:r>
                      <a:rPr lang="pt-PT" sz="4400" i="1" smtClean="0">
                        <a:solidFill>
                          <a:prstClr val="white">
                            <a:lumMod val="95000"/>
                          </a:prstClr>
                        </a:solidFill>
                        <a:latin typeface="Cambria Math" panose="02040503050406030204" pitchFamily="18" charset="0"/>
                      </a:rPr>
                      <m:t>𝑡</m:t>
                    </m:r>
                    <m:r>
                      <a:rPr lang="pt-PT" sz="4400" i="1" smtClean="0">
                        <a:solidFill>
                          <a:prstClr val="white">
                            <a:lumMod val="95000"/>
                          </a:prstClr>
                        </a:solidFill>
                        <a:latin typeface="Cambria Math" panose="02040503050406030204" pitchFamily="18" charset="0"/>
                      </a:rPr>
                      <m:t>   →</m:t>
                    </m:r>
                  </m:oMath>
                </a14:m>
                <a:r>
                  <a:rPr lang="en-US" sz="4400" dirty="0" smtClean="0">
                    <a:solidFill>
                      <a:prstClr val="white">
                        <a:lumMod val="95000"/>
                      </a:prstClr>
                    </a:solidFill>
                  </a:rPr>
                  <a:t>     </a:t>
                </a:r>
                <a:endParaRPr lang="en-US" sz="4400" dirty="0">
                  <a:solidFill>
                    <a:prstClr val="white">
                      <a:lumMod val="95000"/>
                    </a:prstClr>
                  </a:solidFill>
                </a:endParaRPr>
              </a:p>
            </p:txBody>
          </p:sp>
        </mc:Choice>
        <mc:Fallback xmlns="">
          <p:sp>
            <p:nvSpPr>
              <p:cNvPr id="24" name="TextBox 23"/>
              <p:cNvSpPr txBox="1">
                <a:spLocks noRot="1" noChangeAspect="1" noMove="1" noResize="1" noEditPoints="1" noAdjustHandles="1" noChangeArrowheads="1" noChangeShapeType="1" noTextEdit="1"/>
              </p:cNvSpPr>
              <p:nvPr/>
            </p:nvSpPr>
            <p:spPr>
              <a:xfrm>
                <a:off x="841872" y="2043933"/>
                <a:ext cx="2372060" cy="677108"/>
              </a:xfrm>
              <a:prstGeom prst="rect">
                <a:avLst/>
              </a:prstGeom>
              <a:blipFill rotWithShape="0">
                <a:blip r:embed="rId6"/>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6" name="TextBox 25"/>
              <p:cNvSpPr txBox="1"/>
              <p:nvPr/>
            </p:nvSpPr>
            <p:spPr>
              <a:xfrm>
                <a:off x="3004830" y="1999174"/>
                <a:ext cx="1537537" cy="677108"/>
              </a:xfrm>
              <a:prstGeom prst="rect">
                <a:avLst/>
              </a:prstGeom>
              <a:noFill/>
            </p:spPr>
            <p:txBody>
              <a:bodyPr wrap="none" lIns="0" tIns="0" rIns="0" bIns="0" rtlCol="0">
                <a:spAutoFit/>
              </a:bodyPr>
              <a:lstStyle/>
              <a:p>
                <a14:m>
                  <m:oMath xmlns:m="http://schemas.openxmlformats.org/officeDocument/2006/math">
                    <m:r>
                      <a:rPr lang="pt-PT" sz="4400" i="1" smtClean="0">
                        <a:solidFill>
                          <a:srgbClr val="FFFF00"/>
                        </a:solidFill>
                        <a:latin typeface="Cambria Math" panose="02040503050406030204" pitchFamily="18" charset="0"/>
                      </a:rPr>
                      <m:t>𝜓</m:t>
                    </m:r>
                    <m:r>
                      <a:rPr lang="pt-PT" sz="4400" i="1" smtClean="0">
                        <a:solidFill>
                          <a:srgbClr val="FFFF00"/>
                        </a:solidFill>
                        <a:latin typeface="Cambria Math" panose="02040503050406030204" pitchFamily="18" charset="0"/>
                      </a:rPr>
                      <m:t>(</m:t>
                    </m:r>
                    <m:acc>
                      <m:accPr>
                        <m:chr m:val="⃑"/>
                        <m:ctrlPr>
                          <a:rPr lang="en-US" sz="4400" i="1" smtClean="0">
                            <a:solidFill>
                              <a:srgbClr val="FFFF00"/>
                            </a:solidFill>
                            <a:latin typeface="Cambria Math" charset="0"/>
                          </a:rPr>
                        </m:ctrlPr>
                      </m:accPr>
                      <m:e>
                        <m:r>
                          <a:rPr lang="pt-PT" sz="4400" i="1" smtClean="0">
                            <a:solidFill>
                              <a:srgbClr val="FFFF00"/>
                            </a:solidFill>
                            <a:latin typeface="Cambria Math" panose="02040503050406030204" pitchFamily="18" charset="0"/>
                          </a:rPr>
                          <m:t>𝑟</m:t>
                        </m:r>
                      </m:e>
                    </m:acc>
                    <m:r>
                      <a:rPr lang="pt-PT" sz="4400" i="1" smtClean="0">
                        <a:solidFill>
                          <a:srgbClr val="FFFF00"/>
                        </a:solidFill>
                        <a:latin typeface="Cambria Math" panose="02040503050406030204" pitchFamily="18" charset="0"/>
                      </a:rPr>
                      <m:t>,</m:t>
                    </m:r>
                    <m:r>
                      <a:rPr lang="pt-PT" sz="4400" i="1" smtClean="0">
                        <a:solidFill>
                          <a:srgbClr val="FFFF00"/>
                        </a:solidFill>
                        <a:latin typeface="Cambria Math" panose="02040503050406030204" pitchFamily="18" charset="0"/>
                      </a:rPr>
                      <m:t>𝑡</m:t>
                    </m:r>
                  </m:oMath>
                </a14:m>
                <a:r>
                  <a:rPr lang="en-US" sz="4400" dirty="0" smtClean="0">
                    <a:solidFill>
                      <a:srgbClr val="FFFF00"/>
                    </a:solidFill>
                  </a:rPr>
                  <a:t>)</a:t>
                </a:r>
                <a:endParaRPr lang="en-US" sz="4400" dirty="0">
                  <a:solidFill>
                    <a:srgbClr val="FFFF00"/>
                  </a:solidFill>
                </a:endParaRPr>
              </a:p>
            </p:txBody>
          </p:sp>
        </mc:Choice>
        <mc:Fallback xmlns="">
          <p:sp>
            <p:nvSpPr>
              <p:cNvPr id="26" name="TextBox 25"/>
              <p:cNvSpPr txBox="1">
                <a:spLocks noRot="1" noChangeAspect="1" noMove="1" noResize="1" noEditPoints="1" noAdjustHandles="1" noChangeArrowheads="1" noChangeShapeType="1" noTextEdit="1"/>
              </p:cNvSpPr>
              <p:nvPr/>
            </p:nvSpPr>
            <p:spPr>
              <a:xfrm>
                <a:off x="3004830" y="1999174"/>
                <a:ext cx="1537537" cy="677108"/>
              </a:xfrm>
              <a:prstGeom prst="rect">
                <a:avLst/>
              </a:prstGeom>
              <a:blipFill rotWithShape="0">
                <a:blip r:embed="rId7"/>
                <a:stretch>
                  <a:fillRect t="-25225" r="-21032" b="-48649"/>
                </a:stretch>
              </a:blipFill>
            </p:spPr>
            <p:txBody>
              <a:bodyPr/>
              <a:lstStyle/>
              <a:p>
                <a:r>
                  <a:rPr lang="en-US">
                    <a:noFill/>
                  </a:rPr>
                  <a:t> </a:t>
                </a:r>
              </a:p>
            </p:txBody>
          </p:sp>
        </mc:Fallback>
      </mc:AlternateContent>
      <p:sp>
        <p:nvSpPr>
          <p:cNvPr id="28" name="TextBox 27"/>
          <p:cNvSpPr txBox="1"/>
          <p:nvPr/>
        </p:nvSpPr>
        <p:spPr>
          <a:xfrm>
            <a:off x="420662" y="4693886"/>
            <a:ext cx="4502764" cy="400110"/>
          </a:xfrm>
          <a:prstGeom prst="rect">
            <a:avLst/>
          </a:prstGeom>
          <a:noFill/>
        </p:spPr>
        <p:txBody>
          <a:bodyPr wrap="square" rtlCol="0">
            <a:spAutoFit/>
          </a:bodyPr>
          <a:lstStyle/>
          <a:p>
            <a:pPr algn="ctr"/>
            <a:r>
              <a:rPr lang="pt-PT" sz="2000" dirty="0" smtClean="0">
                <a:solidFill>
                  <a:srgbClr val="1F497D">
                    <a:lumMod val="20000"/>
                    <a:lumOff val="80000"/>
                  </a:srgbClr>
                </a:solidFill>
                <a:latin typeface="Century Gothic" panose="020B0502020202020204" pitchFamily="34" charset="0"/>
              </a:rPr>
              <a:t>Numa versão mais moderna:</a:t>
            </a:r>
            <a:endParaRPr lang="en-US" sz="2000" dirty="0">
              <a:solidFill>
                <a:srgbClr val="1F497D">
                  <a:lumMod val="20000"/>
                  <a:lumOff val="80000"/>
                </a:srgbClr>
              </a:solidFill>
              <a:latin typeface="Century Gothic" panose="020B0502020202020204" pitchFamily="34" charset="0"/>
            </a:endParaRPr>
          </a:p>
        </p:txBody>
      </p:sp>
      <mc:AlternateContent xmlns:mc="http://schemas.openxmlformats.org/markup-compatibility/2006" xmlns:a14="http://schemas.microsoft.com/office/drawing/2010/main">
        <mc:Choice Requires="a14">
          <p:sp>
            <p:nvSpPr>
              <p:cNvPr id="30" name="TextBox 29"/>
              <p:cNvSpPr txBox="1"/>
              <p:nvPr/>
            </p:nvSpPr>
            <p:spPr>
              <a:xfrm>
                <a:off x="1312053" y="5379815"/>
                <a:ext cx="6321025" cy="972126"/>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pt-PT" sz="2800" i="1" smtClean="0">
                          <a:solidFill>
                            <a:prstClr val="white"/>
                          </a:solidFill>
                          <a:latin typeface="Cambria Math" panose="02040503050406030204" pitchFamily="18" charset="0"/>
                        </a:rPr>
                        <m:t>𝑖</m:t>
                      </m:r>
                      <m:r>
                        <a:rPr lang="pt-PT" sz="2800" i="1" smtClean="0">
                          <a:solidFill>
                            <a:prstClr val="white"/>
                          </a:solidFill>
                          <a:latin typeface="Cambria Math" panose="02040503050406030204" pitchFamily="18" charset="0"/>
                        </a:rPr>
                        <m:t>ℏ</m:t>
                      </m:r>
                      <m:f>
                        <m:fPr>
                          <m:ctrlPr>
                            <a:rPr lang="pt-PT" sz="2800" i="1" smtClean="0">
                              <a:solidFill>
                                <a:prstClr val="white"/>
                              </a:solidFill>
                              <a:latin typeface="Cambria Math" charset="0"/>
                            </a:rPr>
                          </m:ctrlPr>
                        </m:fPr>
                        <m:num>
                          <m:r>
                            <a:rPr lang="pt-PT" sz="2800" i="1" smtClean="0">
                              <a:solidFill>
                                <a:prstClr val="white"/>
                              </a:solidFill>
                              <a:latin typeface="Cambria Math" panose="02040503050406030204" pitchFamily="18" charset="0"/>
                            </a:rPr>
                            <m:t>𝑑</m:t>
                          </m:r>
                          <m:r>
                            <a:rPr lang="pt-PT" sz="2800" i="1" smtClean="0">
                              <a:solidFill>
                                <a:prstClr val="white"/>
                              </a:solidFill>
                              <a:latin typeface="Cambria Math" panose="02040503050406030204" pitchFamily="18" charset="0"/>
                            </a:rPr>
                            <m:t>𝜓</m:t>
                          </m:r>
                          <m:r>
                            <a:rPr lang="pt-PT" sz="2800" i="1" smtClean="0">
                              <a:solidFill>
                                <a:prstClr val="white"/>
                              </a:solidFill>
                              <a:latin typeface="Cambria Math" panose="02040503050406030204" pitchFamily="18" charset="0"/>
                            </a:rPr>
                            <m:t>(</m:t>
                          </m:r>
                          <m:acc>
                            <m:accPr>
                              <m:chr m:val="⃑"/>
                              <m:ctrlPr>
                                <a:rPr lang="en-US" sz="2800" i="1">
                                  <a:solidFill>
                                    <a:prstClr val="white"/>
                                  </a:solidFill>
                                  <a:latin typeface="Cambria Math" charset="0"/>
                                </a:rPr>
                              </m:ctrlPr>
                            </m:accPr>
                            <m:e>
                              <m:r>
                                <a:rPr lang="pt-PT" sz="2800" i="1">
                                  <a:solidFill>
                                    <a:prstClr val="white"/>
                                  </a:solidFill>
                                  <a:latin typeface="Cambria Math" panose="02040503050406030204" pitchFamily="18" charset="0"/>
                                </a:rPr>
                                <m:t>𝑟</m:t>
                              </m:r>
                            </m:e>
                          </m:acc>
                          <m:r>
                            <a:rPr lang="pt-PT" sz="2800" i="1">
                              <a:solidFill>
                                <a:prstClr val="white"/>
                              </a:solidFill>
                              <a:latin typeface="Cambria Math" panose="02040503050406030204" pitchFamily="18" charset="0"/>
                            </a:rPr>
                            <m:t>,</m:t>
                          </m:r>
                          <m:r>
                            <a:rPr lang="pt-PT" sz="2800" i="1">
                              <a:solidFill>
                                <a:prstClr val="white"/>
                              </a:solidFill>
                              <a:latin typeface="Cambria Math" panose="02040503050406030204" pitchFamily="18" charset="0"/>
                            </a:rPr>
                            <m:t>𝑡</m:t>
                          </m:r>
                          <m:r>
                            <a:rPr lang="pt-PT" sz="2800" i="1" smtClean="0">
                              <a:solidFill>
                                <a:prstClr val="white"/>
                              </a:solidFill>
                              <a:latin typeface="Cambria Math" panose="02040503050406030204" pitchFamily="18" charset="0"/>
                            </a:rPr>
                            <m:t>)</m:t>
                          </m:r>
                        </m:num>
                        <m:den>
                          <m:r>
                            <a:rPr lang="pt-PT" sz="2800" i="1" smtClean="0">
                              <a:solidFill>
                                <a:prstClr val="white"/>
                              </a:solidFill>
                              <a:latin typeface="Cambria Math" panose="02040503050406030204" pitchFamily="18" charset="0"/>
                            </a:rPr>
                            <m:t>𝑑𝑡</m:t>
                          </m:r>
                        </m:den>
                      </m:f>
                      <m:r>
                        <a:rPr lang="pt-PT" sz="2800" i="1" smtClean="0">
                          <a:solidFill>
                            <a:prstClr val="white"/>
                          </a:solidFill>
                          <a:latin typeface="Cambria Math" panose="02040503050406030204" pitchFamily="18" charset="0"/>
                        </a:rPr>
                        <m:t>=</m:t>
                      </m:r>
                      <m:d>
                        <m:dPr>
                          <m:begChr m:val="["/>
                          <m:endChr m:val="]"/>
                          <m:ctrlPr>
                            <a:rPr lang="pt-PT" sz="2800" i="1" smtClean="0">
                              <a:solidFill>
                                <a:prstClr val="white"/>
                              </a:solidFill>
                              <a:latin typeface="Cambria Math" charset="0"/>
                            </a:rPr>
                          </m:ctrlPr>
                        </m:dPr>
                        <m:e>
                          <m:r>
                            <a:rPr lang="pt-PT" sz="2800" i="1">
                              <a:solidFill>
                                <a:prstClr val="white"/>
                              </a:solidFill>
                              <a:latin typeface="Cambria Math" panose="02040503050406030204" pitchFamily="18" charset="0"/>
                            </a:rPr>
                            <m:t>−</m:t>
                          </m:r>
                          <m:f>
                            <m:fPr>
                              <m:ctrlPr>
                                <a:rPr lang="pt-PT" sz="2800" i="1">
                                  <a:solidFill>
                                    <a:prstClr val="white"/>
                                  </a:solidFill>
                                  <a:latin typeface="Cambria Math" charset="0"/>
                                </a:rPr>
                              </m:ctrlPr>
                            </m:fPr>
                            <m:num>
                              <m:sSup>
                                <m:sSupPr>
                                  <m:ctrlPr>
                                    <a:rPr lang="pt-PT" sz="2800" i="1">
                                      <a:solidFill>
                                        <a:prstClr val="white"/>
                                      </a:solidFill>
                                      <a:latin typeface="Cambria Math" charset="0"/>
                                    </a:rPr>
                                  </m:ctrlPr>
                                </m:sSupPr>
                                <m:e>
                                  <m:r>
                                    <a:rPr lang="pt-PT" sz="2800" i="1">
                                      <a:solidFill>
                                        <a:prstClr val="white"/>
                                      </a:solidFill>
                                      <a:latin typeface="Cambria Math" panose="02040503050406030204" pitchFamily="18" charset="0"/>
                                    </a:rPr>
                                    <m:t>ℏ</m:t>
                                  </m:r>
                                </m:e>
                                <m:sup>
                                  <m:r>
                                    <a:rPr lang="pt-PT" sz="2800" i="1">
                                      <a:solidFill>
                                        <a:prstClr val="white"/>
                                      </a:solidFill>
                                      <a:latin typeface="Cambria Math" panose="02040503050406030204" pitchFamily="18" charset="0"/>
                                    </a:rPr>
                                    <m:t>2</m:t>
                                  </m:r>
                                </m:sup>
                              </m:sSup>
                            </m:num>
                            <m:den>
                              <m:r>
                                <a:rPr lang="pt-PT" sz="2800" i="1">
                                  <a:solidFill>
                                    <a:prstClr val="white"/>
                                  </a:solidFill>
                                  <a:latin typeface="Cambria Math" panose="02040503050406030204" pitchFamily="18" charset="0"/>
                                </a:rPr>
                                <m:t>2</m:t>
                              </m:r>
                              <m:r>
                                <a:rPr lang="pt-PT" sz="2800" i="1">
                                  <a:solidFill>
                                    <a:prstClr val="white"/>
                                  </a:solidFill>
                                  <a:latin typeface="Cambria Math" panose="02040503050406030204" pitchFamily="18" charset="0"/>
                                </a:rPr>
                                <m:t>𝑚</m:t>
                              </m:r>
                            </m:den>
                          </m:f>
                          <m:sSup>
                            <m:sSupPr>
                              <m:ctrlPr>
                                <a:rPr lang="pt-PT" sz="2800" i="1">
                                  <a:solidFill>
                                    <a:prstClr val="white"/>
                                  </a:solidFill>
                                  <a:latin typeface="Cambria Math" charset="0"/>
                                </a:rPr>
                              </m:ctrlPr>
                            </m:sSupPr>
                            <m:e>
                              <m:r>
                                <a:rPr lang="pt-PT" sz="2800">
                                  <a:solidFill>
                                    <a:prstClr val="white"/>
                                  </a:solidFill>
                                  <a:latin typeface="Cambria Math" panose="02040503050406030204" pitchFamily="18" charset="0"/>
                                </a:rPr>
                                <m:t>𝛻</m:t>
                              </m:r>
                            </m:e>
                            <m:sup>
                              <m:r>
                                <a:rPr lang="pt-PT" sz="2800" i="1">
                                  <a:solidFill>
                                    <a:prstClr val="white"/>
                                  </a:solidFill>
                                  <a:latin typeface="Cambria Math" panose="02040503050406030204" pitchFamily="18" charset="0"/>
                                </a:rPr>
                                <m:t>2</m:t>
                              </m:r>
                            </m:sup>
                          </m:sSup>
                          <m:r>
                            <a:rPr lang="pt-PT" sz="2800" i="1">
                              <a:solidFill>
                                <a:prstClr val="white"/>
                              </a:solidFill>
                              <a:latin typeface="Cambria Math" panose="02040503050406030204" pitchFamily="18" charset="0"/>
                            </a:rPr>
                            <m:t>+</m:t>
                          </m:r>
                          <m:r>
                            <a:rPr lang="pt-PT" sz="2800" i="1">
                              <a:solidFill>
                                <a:prstClr val="white"/>
                              </a:solidFill>
                              <a:latin typeface="Cambria Math" panose="02040503050406030204" pitchFamily="18" charset="0"/>
                            </a:rPr>
                            <m:t>𝑉</m:t>
                          </m:r>
                          <m:d>
                            <m:dPr>
                              <m:ctrlPr>
                                <a:rPr lang="pt-PT" sz="2800" i="1">
                                  <a:solidFill>
                                    <a:prstClr val="white"/>
                                  </a:solidFill>
                                  <a:latin typeface="Cambria Math" charset="0"/>
                                </a:rPr>
                              </m:ctrlPr>
                            </m:dPr>
                            <m:e>
                              <m:acc>
                                <m:accPr>
                                  <m:chr m:val="⃑"/>
                                  <m:ctrlPr>
                                    <a:rPr lang="pt-PT" sz="2800" i="1">
                                      <a:solidFill>
                                        <a:prstClr val="white"/>
                                      </a:solidFill>
                                      <a:latin typeface="Cambria Math" charset="0"/>
                                    </a:rPr>
                                  </m:ctrlPr>
                                </m:accPr>
                                <m:e>
                                  <m:r>
                                    <a:rPr lang="pt-PT" sz="2800" i="1">
                                      <a:solidFill>
                                        <a:prstClr val="white"/>
                                      </a:solidFill>
                                      <a:latin typeface="Cambria Math" panose="02040503050406030204" pitchFamily="18" charset="0"/>
                                    </a:rPr>
                                    <m:t>𝑟</m:t>
                                  </m:r>
                                </m:e>
                              </m:acc>
                              <m:r>
                                <a:rPr lang="pt-PT" sz="2800" i="1">
                                  <a:solidFill>
                                    <a:prstClr val="white"/>
                                  </a:solidFill>
                                  <a:latin typeface="Cambria Math" panose="02040503050406030204" pitchFamily="18" charset="0"/>
                                </a:rPr>
                                <m:t>,</m:t>
                              </m:r>
                              <m:r>
                                <a:rPr lang="pt-PT" sz="2800" i="1">
                                  <a:solidFill>
                                    <a:prstClr val="white"/>
                                  </a:solidFill>
                                  <a:latin typeface="Cambria Math" panose="02040503050406030204" pitchFamily="18" charset="0"/>
                                </a:rPr>
                                <m:t>𝑡</m:t>
                              </m:r>
                            </m:e>
                          </m:d>
                          <m:r>
                            <m:rPr>
                              <m:nor/>
                            </m:rPr>
                            <a:rPr lang="en-US" sz="2800" dirty="0">
                              <a:solidFill>
                                <a:prstClr val="white"/>
                              </a:solidFill>
                            </a:rPr>
                            <m:t> </m:t>
                          </m:r>
                        </m:e>
                      </m:d>
                      <m:r>
                        <a:rPr lang="pt-PT" sz="2800" i="1" smtClean="0">
                          <a:solidFill>
                            <a:prstClr val="white"/>
                          </a:solidFill>
                          <a:latin typeface="Cambria Math" panose="02040503050406030204" pitchFamily="18" charset="0"/>
                        </a:rPr>
                        <m:t>𝜓</m:t>
                      </m:r>
                      <m:r>
                        <a:rPr lang="pt-PT" sz="2800" i="1" smtClean="0">
                          <a:solidFill>
                            <a:prstClr val="white"/>
                          </a:solidFill>
                          <a:latin typeface="Cambria Math" panose="02040503050406030204" pitchFamily="18" charset="0"/>
                        </a:rPr>
                        <m:t>(</m:t>
                      </m:r>
                      <m:acc>
                        <m:accPr>
                          <m:chr m:val="⃑"/>
                          <m:ctrlPr>
                            <a:rPr lang="pt-PT" sz="2800" i="1" smtClean="0">
                              <a:solidFill>
                                <a:prstClr val="white"/>
                              </a:solidFill>
                              <a:latin typeface="Cambria Math" charset="0"/>
                            </a:rPr>
                          </m:ctrlPr>
                        </m:accPr>
                        <m:e>
                          <m:r>
                            <a:rPr lang="pt-PT" sz="2800" i="1" smtClean="0">
                              <a:solidFill>
                                <a:prstClr val="white"/>
                              </a:solidFill>
                              <a:latin typeface="Cambria Math" panose="02040503050406030204" pitchFamily="18" charset="0"/>
                            </a:rPr>
                            <m:t>𝑟</m:t>
                          </m:r>
                        </m:e>
                      </m:acc>
                      <m:r>
                        <a:rPr lang="pt-PT" sz="2800" i="1" smtClean="0">
                          <a:solidFill>
                            <a:prstClr val="white"/>
                          </a:solidFill>
                          <a:latin typeface="Cambria Math" panose="02040503050406030204" pitchFamily="18" charset="0"/>
                        </a:rPr>
                        <m:t>,</m:t>
                      </m:r>
                      <m:r>
                        <a:rPr lang="pt-PT" sz="2800" i="1" smtClean="0">
                          <a:solidFill>
                            <a:prstClr val="white"/>
                          </a:solidFill>
                          <a:latin typeface="Cambria Math" panose="02040503050406030204" pitchFamily="18" charset="0"/>
                        </a:rPr>
                        <m:t>𝑡</m:t>
                      </m:r>
                      <m:r>
                        <a:rPr lang="pt-PT" sz="2800" i="1" smtClean="0">
                          <a:solidFill>
                            <a:prstClr val="white"/>
                          </a:solidFill>
                          <a:latin typeface="Cambria Math" panose="02040503050406030204" pitchFamily="18" charset="0"/>
                        </a:rPr>
                        <m:t>)</m:t>
                      </m:r>
                    </m:oMath>
                  </m:oMathPara>
                </a14:m>
                <a:endParaRPr lang="en-US" sz="2800" dirty="0">
                  <a:solidFill>
                    <a:prstClr val="white"/>
                  </a:solidFill>
                </a:endParaRPr>
              </a:p>
            </p:txBody>
          </p:sp>
        </mc:Choice>
        <mc:Fallback xmlns="">
          <p:sp>
            <p:nvSpPr>
              <p:cNvPr id="30" name="TextBox 29"/>
              <p:cNvSpPr txBox="1">
                <a:spLocks noRot="1" noChangeAspect="1" noMove="1" noResize="1" noEditPoints="1" noAdjustHandles="1" noChangeArrowheads="1" noChangeShapeType="1" noTextEdit="1"/>
              </p:cNvSpPr>
              <p:nvPr/>
            </p:nvSpPr>
            <p:spPr>
              <a:xfrm>
                <a:off x="1312053" y="5379815"/>
                <a:ext cx="6321025" cy="972126"/>
              </a:xfrm>
              <a:prstGeom prst="rect">
                <a:avLst/>
              </a:prstGeom>
              <a:blipFill rotWithShape="0">
                <a:blip r:embed="rId8"/>
                <a:stretch>
                  <a:fillRect/>
                </a:stretch>
              </a:blipFill>
            </p:spPr>
            <p:txBody>
              <a:bodyPr/>
              <a:lstStyle/>
              <a:p>
                <a:r>
                  <a:rPr lang="en-US">
                    <a:noFill/>
                  </a:rPr>
                  <a:t> </a:t>
                </a:r>
              </a:p>
            </p:txBody>
          </p:sp>
        </mc:Fallback>
      </mc:AlternateContent>
      <p:cxnSp>
        <p:nvCxnSpPr>
          <p:cNvPr id="31" name="Straight Connector 30"/>
          <p:cNvCxnSpPr/>
          <p:nvPr/>
        </p:nvCxnSpPr>
        <p:spPr>
          <a:xfrm>
            <a:off x="383480" y="621351"/>
            <a:ext cx="1503292" cy="0"/>
          </a:xfrm>
          <a:prstGeom prst="line">
            <a:avLst/>
          </a:prstGeom>
          <a:ln>
            <a:solidFill>
              <a:schemeClr val="bg1"/>
            </a:solidFill>
          </a:ln>
        </p:spPr>
        <p:style>
          <a:lnRef idx="2">
            <a:schemeClr val="accent1"/>
          </a:lnRef>
          <a:fillRef idx="0">
            <a:schemeClr val="accent1"/>
          </a:fillRef>
          <a:effectRef idx="1">
            <a:schemeClr val="accent1"/>
          </a:effectRef>
          <a:fontRef idx="minor">
            <a:schemeClr val="tx1"/>
          </a:fontRef>
        </p:style>
      </p:cxnSp>
      <p:sp>
        <p:nvSpPr>
          <p:cNvPr id="32" name="TextBox 31"/>
          <p:cNvSpPr txBox="1"/>
          <p:nvPr/>
        </p:nvSpPr>
        <p:spPr>
          <a:xfrm>
            <a:off x="1969607" y="228217"/>
            <a:ext cx="2640466" cy="769441"/>
          </a:xfrm>
          <a:prstGeom prst="rect">
            <a:avLst/>
          </a:prstGeom>
          <a:noFill/>
        </p:spPr>
        <p:txBody>
          <a:bodyPr wrap="none" rtlCol="0">
            <a:spAutoFit/>
          </a:bodyPr>
          <a:lstStyle/>
          <a:p>
            <a:r>
              <a:rPr lang="pt-PT" sz="4400" dirty="0" smtClean="0">
                <a:solidFill>
                  <a:prstClr val="white"/>
                </a:solidFill>
              </a:rPr>
              <a:t>1920-1925</a:t>
            </a:r>
            <a:endParaRPr lang="en-US" sz="4400" dirty="0">
              <a:solidFill>
                <a:prstClr val="white"/>
              </a:solidFill>
            </a:endParaRPr>
          </a:p>
        </p:txBody>
      </p:sp>
      <p:sp>
        <p:nvSpPr>
          <p:cNvPr id="33" name="TextBox 32"/>
          <p:cNvSpPr txBox="1"/>
          <p:nvPr/>
        </p:nvSpPr>
        <p:spPr>
          <a:xfrm>
            <a:off x="1970672" y="229686"/>
            <a:ext cx="1326004" cy="769441"/>
          </a:xfrm>
          <a:prstGeom prst="rect">
            <a:avLst/>
          </a:prstGeom>
          <a:noFill/>
        </p:spPr>
        <p:txBody>
          <a:bodyPr wrap="none" rtlCol="0">
            <a:spAutoFit/>
          </a:bodyPr>
          <a:lstStyle/>
          <a:p>
            <a:r>
              <a:rPr lang="pt-PT" sz="4400" dirty="0" smtClean="0">
                <a:solidFill>
                  <a:prstClr val="white"/>
                </a:solidFill>
              </a:rPr>
              <a:t>1926</a:t>
            </a:r>
            <a:endParaRPr lang="en-US" sz="4400" dirty="0">
              <a:solidFill>
                <a:prstClr val="white"/>
              </a:solidFill>
            </a:endParaRPr>
          </a:p>
        </p:txBody>
      </p:sp>
      <p:sp>
        <p:nvSpPr>
          <p:cNvPr id="34" name="Oval 33"/>
          <p:cNvSpPr/>
          <p:nvPr/>
        </p:nvSpPr>
        <p:spPr>
          <a:xfrm>
            <a:off x="213300" y="517670"/>
            <a:ext cx="207362" cy="207362"/>
          </a:xfrm>
          <a:prstGeom prst="ellipse">
            <a:avLst/>
          </a:prstGeom>
          <a:solidFill>
            <a:schemeClr val="bg1"/>
          </a:solidFill>
          <a:ln>
            <a:solidFill>
              <a:srgbClr val="FFFFFF"/>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prstClr val="white"/>
              </a:solidFill>
            </a:endParaRPr>
          </a:p>
        </p:txBody>
      </p:sp>
      <p:sp>
        <p:nvSpPr>
          <p:cNvPr id="22" name="Rectangle 21"/>
          <p:cNvSpPr/>
          <p:nvPr/>
        </p:nvSpPr>
        <p:spPr>
          <a:xfrm>
            <a:off x="8803122" y="6468797"/>
            <a:ext cx="361868" cy="396523"/>
          </a:xfrm>
          <a:prstGeom prst="rect">
            <a:avLst/>
          </a:prstGeom>
          <a:solidFill>
            <a:srgbClr val="0000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prstClr val="white"/>
              </a:solidFill>
            </a:endParaRPr>
          </a:p>
        </p:txBody>
      </p:sp>
      <p:sp>
        <p:nvSpPr>
          <p:cNvPr id="23" name="Rectangle 22"/>
          <p:cNvSpPr/>
          <p:nvPr/>
        </p:nvSpPr>
        <p:spPr>
          <a:xfrm>
            <a:off x="-18376" y="6471973"/>
            <a:ext cx="8831344" cy="396523"/>
          </a:xfrm>
          <a:prstGeom prst="rect">
            <a:avLst/>
          </a:prstGeom>
          <a:solidFill>
            <a:srgbClr val="68010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prstClr val="white"/>
              </a:solidFill>
            </a:endParaRPr>
          </a:p>
        </p:txBody>
      </p:sp>
      <p:sp>
        <p:nvSpPr>
          <p:cNvPr id="25" name="Slide Number Placeholder 1"/>
          <p:cNvSpPr>
            <a:spLocks noGrp="1"/>
          </p:cNvSpPr>
          <p:nvPr>
            <p:ph type="sldNum" sz="quarter" idx="4"/>
          </p:nvPr>
        </p:nvSpPr>
        <p:spPr>
          <a:xfrm>
            <a:off x="6982178" y="6489699"/>
            <a:ext cx="2133600" cy="365125"/>
          </a:xfrm>
          <a:prstGeom prst="rect">
            <a:avLst/>
          </a:prstGeom>
        </p:spPr>
        <p:txBody>
          <a:bodyPr/>
          <a:lstStyle/>
          <a:p>
            <a:fld id="{8E421941-A48F-2348-96CF-79538C99FB84}" type="slidenum">
              <a:rPr lang="en-US" smtClean="0">
                <a:latin typeface="Century Gothic"/>
                <a:cs typeface="Century Gothic"/>
              </a:rPr>
              <a:pPr/>
              <a:t>22</a:t>
            </a:fld>
            <a:endParaRPr lang="en-US" dirty="0">
              <a:latin typeface="Century Gothic"/>
              <a:cs typeface="Century Gothic"/>
            </a:endParaRPr>
          </a:p>
        </p:txBody>
      </p:sp>
      <p:sp>
        <p:nvSpPr>
          <p:cNvPr id="35" name="Footer Placeholder 2"/>
          <p:cNvSpPr>
            <a:spLocks noGrp="1"/>
          </p:cNvSpPr>
          <p:nvPr>
            <p:ph type="ftr" sz="quarter" idx="3"/>
          </p:nvPr>
        </p:nvSpPr>
        <p:spPr>
          <a:xfrm>
            <a:off x="45156" y="6492965"/>
            <a:ext cx="9070622" cy="365125"/>
          </a:xfrm>
          <a:prstGeom prst="rect">
            <a:avLst/>
          </a:prstGeom>
        </p:spPr>
        <p:txBody>
          <a:bodyPr/>
          <a:lstStyle/>
          <a:p>
            <a:pPr algn="l"/>
            <a:r>
              <a:rPr lang="pt-BR" dirty="0" smtClean="0"/>
              <a:t>Filipe Joaquim                                       Introdução à Física de Partículas (2/4)                            CERN, 30/8</a:t>
            </a:r>
            <a:r>
              <a:rPr lang="en-US" dirty="0" smtClean="0"/>
              <a:t> </a:t>
            </a:r>
            <a:r>
              <a:rPr lang="en-US" dirty="0"/>
              <a:t>- 04/09 </a:t>
            </a:r>
            <a:r>
              <a:rPr lang="en-US" dirty="0" smtClean="0"/>
              <a:t>2015</a:t>
            </a:r>
            <a:endParaRPr lang="en-US" dirty="0"/>
          </a:p>
        </p:txBody>
      </p:sp>
    </p:spTree>
    <p:extLst>
      <p:ext uri="{BB962C8B-B14F-4D97-AF65-F5344CB8AC3E}">
        <p14:creationId xmlns:p14="http://schemas.microsoft.com/office/powerpoint/2010/main" val="34094523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mph" presetSubtype="0" fill="hold" grpId="0" nodeType="withEffect">
                                  <p:stCondLst>
                                    <p:cond delay="0"/>
                                  </p:stCondLst>
                                  <p:childTnLst>
                                    <p:animScale>
                                      <p:cBhvr>
                                        <p:cTn id="6" dur="500" fill="hold"/>
                                        <p:tgtEl>
                                          <p:spTgt spid="32"/>
                                        </p:tgtEl>
                                      </p:cBhvr>
                                      <p:by x="50000" y="50000"/>
                                    </p:animScale>
                                  </p:childTnLst>
                                </p:cTn>
                              </p:par>
                              <p:par>
                                <p:cTn id="7" presetID="0" presetClass="path" presetSubtype="0" fill="hold" grpId="1" nodeType="withEffect">
                                  <p:stCondLst>
                                    <p:cond delay="0"/>
                                  </p:stCondLst>
                                  <p:childTnLst>
                                    <p:animMotion origin="layout" path="M -0.10173 -0.00416 L -0.28837 0.05 " pathEditMode="relative" rAng="0" ptsTypes="AA">
                                      <p:cBhvr>
                                        <p:cTn id="8" dur="500" fill="hold"/>
                                        <p:tgtEl>
                                          <p:spTgt spid="32"/>
                                        </p:tgtEl>
                                        <p:attrNameLst>
                                          <p:attrName>ppt_x</p:attrName>
                                          <p:attrName>ppt_y</p:attrName>
                                        </p:attrNameLst>
                                      </p:cBhvr>
                                      <p:rCtr x="-9340" y="2708"/>
                                    </p:animMotion>
                                  </p:childTnLst>
                                </p:cTn>
                              </p:par>
                              <p:par>
                                <p:cTn id="9" presetID="47" presetClass="entr" presetSubtype="0" fill="hold" grpId="0" nodeType="withEffect">
                                  <p:stCondLst>
                                    <p:cond delay="0"/>
                                  </p:stCondLst>
                                  <p:childTnLst>
                                    <p:set>
                                      <p:cBhvr>
                                        <p:cTn id="10" dur="1" fill="hold">
                                          <p:stCondLst>
                                            <p:cond delay="0"/>
                                          </p:stCondLst>
                                        </p:cTn>
                                        <p:tgtEl>
                                          <p:spTgt spid="33"/>
                                        </p:tgtEl>
                                        <p:attrNameLst>
                                          <p:attrName>style.visibility</p:attrName>
                                        </p:attrNameLst>
                                      </p:cBhvr>
                                      <p:to>
                                        <p:strVal val="visible"/>
                                      </p:to>
                                    </p:set>
                                    <p:animEffect transition="in" filter="fade">
                                      <p:cBhvr>
                                        <p:cTn id="11" dur="500"/>
                                        <p:tgtEl>
                                          <p:spTgt spid="33"/>
                                        </p:tgtEl>
                                      </p:cBhvr>
                                    </p:animEffect>
                                    <p:anim calcmode="lin" valueType="num">
                                      <p:cBhvr>
                                        <p:cTn id="12" dur="500" fill="hold"/>
                                        <p:tgtEl>
                                          <p:spTgt spid="33"/>
                                        </p:tgtEl>
                                        <p:attrNameLst>
                                          <p:attrName>ppt_x</p:attrName>
                                        </p:attrNameLst>
                                      </p:cBhvr>
                                      <p:tavLst>
                                        <p:tav tm="0">
                                          <p:val>
                                            <p:strVal val="#ppt_x"/>
                                          </p:val>
                                        </p:tav>
                                        <p:tav tm="100000">
                                          <p:val>
                                            <p:strVal val="#ppt_x"/>
                                          </p:val>
                                        </p:tav>
                                      </p:tavLst>
                                    </p:anim>
                                    <p:anim calcmode="lin" valueType="num">
                                      <p:cBhvr>
                                        <p:cTn id="13" dur="500" fill="hold"/>
                                        <p:tgtEl>
                                          <p:spTgt spid="3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p:bldP spid="32" grpId="1"/>
      <p:bldP spid="33" grpId="0"/>
    </p:bldLst>
  </p:timing>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24" name="Picture 2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8470" y="-29592"/>
            <a:ext cx="9223899" cy="6924582"/>
          </a:xfrm>
          <a:prstGeom prst="rect">
            <a:avLst/>
          </a:prstGeom>
        </p:spPr>
      </p:pic>
      <p:sp>
        <p:nvSpPr>
          <p:cNvPr id="5" name="Rectangle 4"/>
          <p:cNvSpPr/>
          <p:nvPr/>
        </p:nvSpPr>
        <p:spPr>
          <a:xfrm>
            <a:off x="-18377" y="0"/>
            <a:ext cx="9172222" cy="627196"/>
          </a:xfrm>
          <a:prstGeom prst="rect">
            <a:avLst/>
          </a:prstGeom>
          <a:solidFill>
            <a:srgbClr val="68010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smtClean="0">
              <a:solidFill>
                <a:prstClr val="white"/>
              </a:solidFill>
            </a:endParaRPr>
          </a:p>
          <a:p>
            <a:pPr algn="ctr"/>
            <a:endParaRPr lang="en-US" dirty="0">
              <a:solidFill>
                <a:prstClr val="white"/>
              </a:solidFill>
            </a:endParaRPr>
          </a:p>
        </p:txBody>
      </p:sp>
      <p:sp>
        <p:nvSpPr>
          <p:cNvPr id="29" name="Rectangle 28"/>
          <p:cNvSpPr/>
          <p:nvPr/>
        </p:nvSpPr>
        <p:spPr>
          <a:xfrm>
            <a:off x="5478819" y="141632"/>
            <a:ext cx="3504486" cy="369332"/>
          </a:xfrm>
          <a:prstGeom prst="rect">
            <a:avLst/>
          </a:prstGeom>
        </p:spPr>
        <p:txBody>
          <a:bodyPr wrap="none">
            <a:spAutoFit/>
          </a:bodyPr>
          <a:lstStyle/>
          <a:p>
            <a:pPr algn="r"/>
            <a:r>
              <a:rPr lang="pt-PT" dirty="0" smtClean="0">
                <a:ln>
                  <a:solidFill>
                    <a:srgbClr val="FFFF00"/>
                  </a:solidFill>
                </a:ln>
                <a:solidFill>
                  <a:srgbClr val="FFFF00"/>
                </a:solidFill>
                <a:latin typeface="Century Gothic"/>
                <a:cs typeface="Century Gothic"/>
              </a:rPr>
              <a:t>A nova teoria quântica - Born</a:t>
            </a:r>
            <a:endParaRPr lang="en-US" dirty="0">
              <a:ln>
                <a:solidFill>
                  <a:srgbClr val="FFFF00"/>
                </a:solidFill>
              </a:ln>
              <a:solidFill>
                <a:srgbClr val="FFFF00"/>
              </a:solidFill>
            </a:endParaRPr>
          </a:p>
        </p:txBody>
      </p:sp>
      <p:cxnSp>
        <p:nvCxnSpPr>
          <p:cNvPr id="21" name="Straight Connector 20"/>
          <p:cNvCxnSpPr/>
          <p:nvPr/>
        </p:nvCxnSpPr>
        <p:spPr>
          <a:xfrm>
            <a:off x="383480" y="621351"/>
            <a:ext cx="1503292" cy="0"/>
          </a:xfrm>
          <a:prstGeom prst="line">
            <a:avLst/>
          </a:prstGeom>
          <a:ln>
            <a:solidFill>
              <a:schemeClr val="bg1"/>
            </a:solidFill>
          </a:ln>
        </p:spPr>
        <p:style>
          <a:lnRef idx="2">
            <a:schemeClr val="accent1"/>
          </a:lnRef>
          <a:fillRef idx="0">
            <a:schemeClr val="accent1"/>
          </a:fillRef>
          <a:effectRef idx="1">
            <a:schemeClr val="accent1"/>
          </a:effectRef>
          <a:fontRef idx="minor">
            <a:schemeClr val="tx1"/>
          </a:fontRef>
        </p:style>
      </p:cxnSp>
      <p:sp>
        <p:nvSpPr>
          <p:cNvPr id="22" name="Oval 21"/>
          <p:cNvSpPr/>
          <p:nvPr/>
        </p:nvSpPr>
        <p:spPr>
          <a:xfrm>
            <a:off x="213300" y="517670"/>
            <a:ext cx="207362" cy="207362"/>
          </a:xfrm>
          <a:prstGeom prst="ellipse">
            <a:avLst/>
          </a:prstGeom>
          <a:solidFill>
            <a:schemeClr val="bg1"/>
          </a:solidFill>
          <a:ln>
            <a:solidFill>
              <a:srgbClr val="FFFFFF"/>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prstClr val="white"/>
              </a:solidFill>
            </a:endParaRPr>
          </a:p>
        </p:txBody>
      </p:sp>
      <p:sp>
        <p:nvSpPr>
          <p:cNvPr id="23" name="TextBox 22"/>
          <p:cNvSpPr txBox="1"/>
          <p:nvPr/>
        </p:nvSpPr>
        <p:spPr>
          <a:xfrm>
            <a:off x="-5729" y="773509"/>
            <a:ext cx="1412566" cy="430887"/>
          </a:xfrm>
          <a:prstGeom prst="rect">
            <a:avLst/>
          </a:prstGeom>
          <a:noFill/>
        </p:spPr>
        <p:txBody>
          <a:bodyPr wrap="none" rtlCol="0">
            <a:spAutoFit/>
          </a:bodyPr>
          <a:lstStyle/>
          <a:p>
            <a:r>
              <a:rPr lang="pt-PT" sz="2200" dirty="0" smtClean="0">
                <a:solidFill>
                  <a:prstClr val="white"/>
                </a:solidFill>
              </a:rPr>
              <a:t>1920-1925</a:t>
            </a:r>
            <a:endParaRPr lang="en-US" sz="2200" dirty="0">
              <a:solidFill>
                <a:prstClr val="white"/>
              </a:solidFill>
            </a:endParaRPr>
          </a:p>
        </p:txBody>
      </p:sp>
      <p:sp>
        <p:nvSpPr>
          <p:cNvPr id="25" name="TextBox 24"/>
          <p:cNvSpPr txBox="1"/>
          <p:nvPr/>
        </p:nvSpPr>
        <p:spPr>
          <a:xfrm>
            <a:off x="1966493" y="229686"/>
            <a:ext cx="1326004" cy="769441"/>
          </a:xfrm>
          <a:prstGeom prst="rect">
            <a:avLst/>
          </a:prstGeom>
          <a:noFill/>
        </p:spPr>
        <p:txBody>
          <a:bodyPr wrap="none" rtlCol="0">
            <a:spAutoFit/>
          </a:bodyPr>
          <a:lstStyle/>
          <a:p>
            <a:r>
              <a:rPr lang="pt-PT" sz="4400" dirty="0" smtClean="0">
                <a:solidFill>
                  <a:prstClr val="white"/>
                </a:solidFill>
              </a:rPr>
              <a:t>1926</a:t>
            </a:r>
            <a:endParaRPr lang="en-US" sz="4400" dirty="0">
              <a:solidFill>
                <a:prstClr val="white"/>
              </a:solidFill>
            </a:endParaRPr>
          </a:p>
        </p:txBody>
      </p:sp>
      <p:sp>
        <p:nvSpPr>
          <p:cNvPr id="36" name="Rectangle 35"/>
          <p:cNvSpPr/>
          <p:nvPr/>
        </p:nvSpPr>
        <p:spPr>
          <a:xfrm>
            <a:off x="2356357" y="798034"/>
            <a:ext cx="5274200" cy="584775"/>
          </a:xfrm>
          <a:prstGeom prst="rect">
            <a:avLst/>
          </a:prstGeom>
          <a:noFill/>
        </p:spPr>
        <p:txBody>
          <a:bodyPr wrap="none" lIns="91440" tIns="45720" rIns="91440" bIns="45720">
            <a:spAutoFit/>
          </a:bodyPr>
          <a:lstStyle/>
          <a:p>
            <a:pPr algn="ctr"/>
            <a:r>
              <a:rPr lang="en-US" sz="3200" b="1" spc="50" dirty="0" err="1" smtClean="0">
                <a:ln w="0"/>
                <a:solidFill>
                  <a:srgbClr val="EEECE1"/>
                </a:solidFill>
                <a:effectLst>
                  <a:innerShdw blurRad="63500" dist="50800" dir="13500000">
                    <a:srgbClr val="000000">
                      <a:alpha val="50000"/>
                    </a:srgbClr>
                  </a:innerShdw>
                </a:effectLst>
                <a:latin typeface="Century Gothic" panose="020B0502020202020204" pitchFamily="34" charset="0"/>
              </a:rPr>
              <a:t>Qual</a:t>
            </a:r>
            <a:r>
              <a:rPr lang="en-US" sz="3200" b="1" spc="50" dirty="0" smtClean="0">
                <a:ln w="0"/>
                <a:solidFill>
                  <a:srgbClr val="EEECE1"/>
                </a:solidFill>
                <a:effectLst>
                  <a:innerShdw blurRad="63500" dist="50800" dir="13500000">
                    <a:srgbClr val="000000">
                      <a:alpha val="50000"/>
                    </a:srgbClr>
                  </a:innerShdw>
                </a:effectLst>
                <a:latin typeface="Century Gothic" panose="020B0502020202020204" pitchFamily="34" charset="0"/>
              </a:rPr>
              <a:t> o </a:t>
            </a:r>
            <a:r>
              <a:rPr lang="en-US" sz="3200" b="1" spc="50" dirty="0" err="1" smtClean="0">
                <a:ln w="0"/>
                <a:solidFill>
                  <a:srgbClr val="EEECE1"/>
                </a:solidFill>
                <a:effectLst>
                  <a:innerShdw blurRad="63500" dist="50800" dir="13500000">
                    <a:srgbClr val="000000">
                      <a:alpha val="50000"/>
                    </a:srgbClr>
                  </a:innerShdw>
                </a:effectLst>
                <a:latin typeface="Century Gothic" panose="020B0502020202020204" pitchFamily="34" charset="0"/>
              </a:rPr>
              <a:t>significado</a:t>
            </a:r>
            <a:r>
              <a:rPr lang="en-US" sz="3200" b="1" spc="50" dirty="0" smtClean="0">
                <a:ln w="0"/>
                <a:solidFill>
                  <a:srgbClr val="EEECE1"/>
                </a:solidFill>
                <a:effectLst>
                  <a:innerShdw blurRad="63500" dist="50800" dir="13500000">
                    <a:srgbClr val="000000">
                      <a:alpha val="50000"/>
                    </a:srgbClr>
                  </a:innerShdw>
                </a:effectLst>
                <a:latin typeface="Century Gothic" panose="020B0502020202020204" pitchFamily="34" charset="0"/>
              </a:rPr>
              <a:t> de </a:t>
            </a:r>
            <a:r>
              <a:rPr lang="el-GR" sz="3200" b="1" spc="50" dirty="0" smtClean="0">
                <a:ln w="0"/>
                <a:solidFill>
                  <a:srgbClr val="EEECE1"/>
                </a:solidFill>
                <a:effectLst>
                  <a:innerShdw blurRad="63500" dist="50800" dir="13500000">
                    <a:srgbClr val="000000">
                      <a:alpha val="50000"/>
                    </a:srgbClr>
                  </a:innerShdw>
                </a:effectLst>
                <a:latin typeface="Century Gothic" panose="020B0502020202020204" pitchFamily="34" charset="0"/>
              </a:rPr>
              <a:t>ψ</a:t>
            </a:r>
            <a:r>
              <a:rPr lang="pt-PT" sz="3200" b="1" spc="50" dirty="0" smtClean="0">
                <a:ln w="0"/>
                <a:solidFill>
                  <a:srgbClr val="EEECE1"/>
                </a:solidFill>
                <a:effectLst>
                  <a:innerShdw blurRad="63500" dist="50800" dir="13500000">
                    <a:srgbClr val="000000">
                      <a:alpha val="50000"/>
                    </a:srgbClr>
                  </a:innerShdw>
                </a:effectLst>
                <a:latin typeface="Century Gothic" panose="020B0502020202020204" pitchFamily="34" charset="0"/>
              </a:rPr>
              <a:t>?</a:t>
            </a:r>
            <a:endParaRPr lang="en-US" sz="3200" b="1" spc="50" dirty="0">
              <a:ln w="0"/>
              <a:solidFill>
                <a:srgbClr val="EEECE1"/>
              </a:solidFill>
              <a:effectLst>
                <a:innerShdw blurRad="63500" dist="50800" dir="13500000">
                  <a:srgbClr val="000000">
                    <a:alpha val="50000"/>
                  </a:srgbClr>
                </a:innerShdw>
              </a:effectLst>
              <a:latin typeface="Century Gothic" panose="020B0502020202020204" pitchFamily="34" charset="0"/>
            </a:endParaRPr>
          </a:p>
        </p:txBody>
      </p:sp>
      <p:pic>
        <p:nvPicPr>
          <p:cNvPr id="13" name="Picture 12"/>
          <p:cNvPicPr>
            <a:picLocks noChangeAspect="1"/>
          </p:cNvPicPr>
          <p:nvPr/>
        </p:nvPicPr>
        <p:blipFill>
          <a:blip r:embed="rId3"/>
          <a:stretch>
            <a:fillRect/>
          </a:stretch>
        </p:blipFill>
        <p:spPr>
          <a:xfrm>
            <a:off x="1947237" y="1381420"/>
            <a:ext cx="7061813" cy="1958367"/>
          </a:xfrm>
          <a:prstGeom prst="rect">
            <a:avLst/>
          </a:prstGeom>
          <a:ln>
            <a:noFill/>
          </a:ln>
          <a:effectLst>
            <a:softEdge rad="112500"/>
          </a:effectLst>
        </p:spPr>
      </p:pic>
      <p:pic>
        <p:nvPicPr>
          <p:cNvPr id="15" name="Picture 14"/>
          <p:cNvPicPr>
            <a:picLocks noChangeAspect="1"/>
          </p:cNvPicPr>
          <p:nvPr/>
        </p:nvPicPr>
        <p:blipFill>
          <a:blip r:embed="rId4">
            <a:extLst>
              <a:ext uri="{BEBA8EAE-BF5A-486C-A8C5-ECC9F3942E4B}">
                <a14:imgProps xmlns:a14="http://schemas.microsoft.com/office/drawing/2010/main">
                  <a14:imgLayer r:embed="rId5">
                    <a14:imgEffect>
                      <a14:brightnessContrast bright="20000" contrast="-40000"/>
                    </a14:imgEffect>
                  </a14:imgLayer>
                </a14:imgProps>
              </a:ext>
            </a:extLst>
          </a:blip>
          <a:stretch>
            <a:fillRect/>
          </a:stretch>
        </p:blipFill>
        <p:spPr>
          <a:xfrm>
            <a:off x="414663" y="1419117"/>
            <a:ext cx="1485566" cy="1913665"/>
          </a:xfrm>
          <a:prstGeom prst="rect">
            <a:avLst/>
          </a:prstGeom>
          <a:ln>
            <a:noFill/>
          </a:ln>
          <a:effectLst>
            <a:softEdge rad="63500"/>
          </a:effectLst>
        </p:spPr>
      </p:pic>
      <p:sp>
        <p:nvSpPr>
          <p:cNvPr id="16" name="Rectangle 15"/>
          <p:cNvSpPr/>
          <p:nvPr/>
        </p:nvSpPr>
        <p:spPr>
          <a:xfrm>
            <a:off x="523575" y="3279986"/>
            <a:ext cx="1221809" cy="369332"/>
          </a:xfrm>
          <a:prstGeom prst="rect">
            <a:avLst/>
          </a:prstGeom>
        </p:spPr>
        <p:txBody>
          <a:bodyPr wrap="none">
            <a:spAutoFit/>
          </a:bodyPr>
          <a:lstStyle/>
          <a:p>
            <a:r>
              <a:rPr lang="pt-PT" dirty="0" smtClean="0">
                <a:solidFill>
                  <a:prstClr val="white"/>
                </a:solidFill>
                <a:latin typeface="Century Gothic"/>
                <a:cs typeface="Century Gothic"/>
              </a:rPr>
              <a:t>Max Born</a:t>
            </a:r>
            <a:endParaRPr lang="en-US" dirty="0">
              <a:solidFill>
                <a:prstClr val="black"/>
              </a:solidFill>
            </a:endParaRPr>
          </a:p>
        </p:txBody>
      </p:sp>
      <p:sp>
        <p:nvSpPr>
          <p:cNvPr id="20" name="Rectangle 19"/>
          <p:cNvSpPr/>
          <p:nvPr/>
        </p:nvSpPr>
        <p:spPr>
          <a:xfrm>
            <a:off x="4658851" y="3274959"/>
            <a:ext cx="4331635" cy="307777"/>
          </a:xfrm>
          <a:prstGeom prst="rect">
            <a:avLst/>
          </a:prstGeom>
        </p:spPr>
        <p:txBody>
          <a:bodyPr wrap="none">
            <a:spAutoFit/>
          </a:bodyPr>
          <a:lstStyle/>
          <a:p>
            <a:r>
              <a:rPr lang="pt-PT" sz="1400" dirty="0" smtClean="0">
                <a:solidFill>
                  <a:prstClr val="white"/>
                </a:solidFill>
                <a:latin typeface="Century Gothic"/>
                <a:cs typeface="Century Gothic"/>
              </a:rPr>
              <a:t>“On the quantum mechanics of collisions”, 1926</a:t>
            </a:r>
            <a:endParaRPr lang="en-US" sz="1400" dirty="0">
              <a:solidFill>
                <a:prstClr val="black"/>
              </a:solidFill>
            </a:endParaRPr>
          </a:p>
        </p:txBody>
      </p:sp>
      <mc:AlternateContent xmlns:mc="http://schemas.openxmlformats.org/markup-compatibility/2006" xmlns:a14="http://schemas.microsoft.com/office/drawing/2010/main">
        <mc:Choice Requires="a14">
          <p:sp>
            <p:nvSpPr>
              <p:cNvPr id="27" name="TextBox 26"/>
              <p:cNvSpPr txBox="1"/>
              <p:nvPr/>
            </p:nvSpPr>
            <p:spPr>
              <a:xfrm>
                <a:off x="1485481" y="4296916"/>
                <a:ext cx="2352952" cy="492443"/>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p>
                        <m:sSupPr>
                          <m:ctrlPr>
                            <a:rPr lang="pt-PT" sz="3200" i="1" smtClean="0">
                              <a:solidFill>
                                <a:srgbClr val="FFFF00"/>
                              </a:solidFill>
                              <a:latin typeface="Cambria Math" charset="0"/>
                            </a:rPr>
                          </m:ctrlPr>
                        </m:sSupPr>
                        <m:e>
                          <m:d>
                            <m:dPr>
                              <m:begChr m:val="|"/>
                              <m:endChr m:val="|"/>
                              <m:ctrlPr>
                                <a:rPr lang="en-US" sz="3200" i="1" smtClean="0">
                                  <a:solidFill>
                                    <a:srgbClr val="FFFF00"/>
                                  </a:solidFill>
                                  <a:latin typeface="Cambria Math" charset="0"/>
                                </a:rPr>
                              </m:ctrlPr>
                            </m:dPr>
                            <m:e>
                              <m:r>
                                <a:rPr lang="pt-PT" sz="3200" i="1" smtClean="0">
                                  <a:solidFill>
                                    <a:srgbClr val="FFFF00"/>
                                  </a:solidFill>
                                  <a:latin typeface="Cambria Math" panose="02040503050406030204" pitchFamily="18" charset="0"/>
                                </a:rPr>
                                <m:t>𝜓</m:t>
                              </m:r>
                              <m:d>
                                <m:dPr>
                                  <m:ctrlPr>
                                    <a:rPr lang="pt-PT" sz="3200" i="1" smtClean="0">
                                      <a:solidFill>
                                        <a:srgbClr val="FFFF00"/>
                                      </a:solidFill>
                                      <a:latin typeface="Cambria Math" charset="0"/>
                                    </a:rPr>
                                  </m:ctrlPr>
                                </m:dPr>
                                <m:e>
                                  <m:acc>
                                    <m:accPr>
                                      <m:chr m:val="⃗"/>
                                      <m:ctrlPr>
                                        <a:rPr lang="pt-PT" sz="3200" i="1" smtClean="0">
                                          <a:solidFill>
                                            <a:srgbClr val="FFFF00"/>
                                          </a:solidFill>
                                          <a:latin typeface="Cambria Math" charset="0"/>
                                        </a:rPr>
                                      </m:ctrlPr>
                                    </m:accPr>
                                    <m:e>
                                      <m:r>
                                        <a:rPr lang="pt-PT" sz="3200" i="1" smtClean="0">
                                          <a:solidFill>
                                            <a:srgbClr val="FFFF00"/>
                                          </a:solidFill>
                                          <a:latin typeface="Cambria Math" panose="02040503050406030204" pitchFamily="18" charset="0"/>
                                        </a:rPr>
                                        <m:t>𝑟</m:t>
                                      </m:r>
                                    </m:e>
                                  </m:acc>
                                  <m:r>
                                    <a:rPr lang="pt-PT" sz="3200" i="1" smtClean="0">
                                      <a:solidFill>
                                        <a:srgbClr val="FFFF00"/>
                                      </a:solidFill>
                                      <a:latin typeface="Cambria Math" panose="02040503050406030204" pitchFamily="18" charset="0"/>
                                    </a:rPr>
                                    <m:t>,</m:t>
                                  </m:r>
                                  <m:r>
                                    <a:rPr lang="pt-PT" sz="3200" i="1" smtClean="0">
                                      <a:solidFill>
                                        <a:srgbClr val="FFFF00"/>
                                      </a:solidFill>
                                      <a:latin typeface="Cambria Math" panose="02040503050406030204" pitchFamily="18" charset="0"/>
                                    </a:rPr>
                                    <m:t>𝑡</m:t>
                                  </m:r>
                                </m:e>
                              </m:d>
                            </m:e>
                          </m:d>
                        </m:e>
                        <m:sup>
                          <m:r>
                            <a:rPr lang="pt-PT" sz="3200" i="1" smtClean="0">
                              <a:solidFill>
                                <a:srgbClr val="FFFF00"/>
                              </a:solidFill>
                              <a:latin typeface="Cambria Math" panose="02040503050406030204" pitchFamily="18" charset="0"/>
                            </a:rPr>
                            <m:t>2</m:t>
                          </m:r>
                        </m:sup>
                      </m:sSup>
                      <m:sSup>
                        <m:sSupPr>
                          <m:ctrlPr>
                            <a:rPr lang="pt-PT" sz="3200" i="1" smtClean="0">
                              <a:solidFill>
                                <a:srgbClr val="FFFF00"/>
                              </a:solidFill>
                              <a:latin typeface="Cambria Math" charset="0"/>
                            </a:rPr>
                          </m:ctrlPr>
                        </m:sSupPr>
                        <m:e>
                          <m:r>
                            <a:rPr lang="pt-PT" sz="3200" i="1" smtClean="0">
                              <a:solidFill>
                                <a:srgbClr val="FFFF00"/>
                              </a:solidFill>
                              <a:latin typeface="Cambria Math" panose="02040503050406030204" pitchFamily="18" charset="0"/>
                            </a:rPr>
                            <m:t>𝑑</m:t>
                          </m:r>
                        </m:e>
                        <m:sup>
                          <m:r>
                            <a:rPr lang="pt-PT" sz="3200" i="1" smtClean="0">
                              <a:solidFill>
                                <a:srgbClr val="FFFF00"/>
                              </a:solidFill>
                              <a:latin typeface="Cambria Math" panose="02040503050406030204" pitchFamily="18" charset="0"/>
                            </a:rPr>
                            <m:t>3</m:t>
                          </m:r>
                        </m:sup>
                      </m:sSup>
                      <m:acc>
                        <m:accPr>
                          <m:chr m:val="⃗"/>
                          <m:ctrlPr>
                            <a:rPr lang="pt-PT" sz="3200" i="1" smtClean="0">
                              <a:solidFill>
                                <a:srgbClr val="FFFF00"/>
                              </a:solidFill>
                              <a:latin typeface="Cambria Math" charset="0"/>
                            </a:rPr>
                          </m:ctrlPr>
                        </m:accPr>
                        <m:e>
                          <m:r>
                            <a:rPr lang="pt-PT" sz="3200" i="1" smtClean="0">
                              <a:solidFill>
                                <a:srgbClr val="FFFF00"/>
                              </a:solidFill>
                              <a:latin typeface="Cambria Math" panose="02040503050406030204" pitchFamily="18" charset="0"/>
                            </a:rPr>
                            <m:t>𝑟</m:t>
                          </m:r>
                        </m:e>
                      </m:acc>
                    </m:oMath>
                  </m:oMathPara>
                </a14:m>
                <a:endParaRPr lang="en-US" sz="3200" dirty="0">
                  <a:solidFill>
                    <a:srgbClr val="FFFF00"/>
                  </a:solidFill>
                </a:endParaRPr>
              </a:p>
            </p:txBody>
          </p:sp>
        </mc:Choice>
        <mc:Fallback xmlns="">
          <p:sp>
            <p:nvSpPr>
              <p:cNvPr id="27" name="TextBox 26"/>
              <p:cNvSpPr txBox="1">
                <a:spLocks noRot="1" noChangeAspect="1" noMove="1" noResize="1" noEditPoints="1" noAdjustHandles="1" noChangeArrowheads="1" noChangeShapeType="1" noTextEdit="1"/>
              </p:cNvSpPr>
              <p:nvPr/>
            </p:nvSpPr>
            <p:spPr>
              <a:xfrm>
                <a:off x="1485481" y="4296916"/>
                <a:ext cx="2352952" cy="492443"/>
              </a:xfrm>
              <a:prstGeom prst="rect">
                <a:avLst/>
              </a:prstGeom>
              <a:blipFill rotWithShape="0">
                <a:blip r:embed="rId6"/>
                <a:stretch>
                  <a:fillRect/>
                </a:stretch>
              </a:blipFill>
            </p:spPr>
            <p:txBody>
              <a:bodyPr/>
              <a:lstStyle/>
              <a:p>
                <a:r>
                  <a:rPr lang="en-US">
                    <a:noFill/>
                  </a:rPr>
                  <a:t> </a:t>
                </a:r>
              </a:p>
            </p:txBody>
          </p:sp>
        </mc:Fallback>
      </mc:AlternateContent>
      <p:pic>
        <p:nvPicPr>
          <p:cNvPr id="37" name="Picture 36"/>
          <p:cNvPicPr>
            <a:picLocks noChangeAspect="1"/>
          </p:cNvPicPr>
          <p:nvPr/>
        </p:nvPicPr>
        <p:blipFill>
          <a:blip r:embed="rId7"/>
          <a:stretch>
            <a:fillRect/>
          </a:stretch>
        </p:blipFill>
        <p:spPr>
          <a:xfrm>
            <a:off x="4980205" y="3804063"/>
            <a:ext cx="3869869" cy="2262137"/>
          </a:xfrm>
          <a:prstGeom prst="rect">
            <a:avLst/>
          </a:prstGeom>
        </p:spPr>
      </p:pic>
      <p:sp>
        <p:nvSpPr>
          <p:cNvPr id="38" name="TextBox 37"/>
          <p:cNvSpPr txBox="1"/>
          <p:nvPr/>
        </p:nvSpPr>
        <p:spPr>
          <a:xfrm>
            <a:off x="316981" y="3809283"/>
            <a:ext cx="4502764" cy="400110"/>
          </a:xfrm>
          <a:prstGeom prst="rect">
            <a:avLst/>
          </a:prstGeom>
          <a:noFill/>
        </p:spPr>
        <p:txBody>
          <a:bodyPr wrap="square" rtlCol="0">
            <a:spAutoFit/>
          </a:bodyPr>
          <a:lstStyle/>
          <a:p>
            <a:pPr algn="ctr"/>
            <a:r>
              <a:rPr lang="pt-PT" sz="2000" dirty="0" smtClean="0">
                <a:solidFill>
                  <a:srgbClr val="1F497D">
                    <a:lumMod val="20000"/>
                    <a:lumOff val="80000"/>
                  </a:srgbClr>
                </a:solidFill>
                <a:latin typeface="Century Gothic" panose="020B0502020202020204" pitchFamily="34" charset="0"/>
              </a:rPr>
              <a:t>INTERPRETAÇÃO PROBABILISTICA</a:t>
            </a:r>
            <a:endParaRPr lang="en-US" sz="2000" dirty="0">
              <a:solidFill>
                <a:srgbClr val="1F497D">
                  <a:lumMod val="20000"/>
                  <a:lumOff val="80000"/>
                </a:srgbClr>
              </a:solidFill>
              <a:latin typeface="Century Gothic" panose="020B0502020202020204" pitchFamily="34" charset="0"/>
            </a:endParaRPr>
          </a:p>
        </p:txBody>
      </p:sp>
      <mc:AlternateContent xmlns:mc="http://schemas.openxmlformats.org/markup-compatibility/2006" xmlns:a14="http://schemas.microsoft.com/office/drawing/2010/main">
        <mc:Choice Requires="a14">
          <p:sp>
            <p:nvSpPr>
              <p:cNvPr id="39" name="TextBox 38"/>
              <p:cNvSpPr txBox="1"/>
              <p:nvPr/>
            </p:nvSpPr>
            <p:spPr>
              <a:xfrm>
                <a:off x="17814" y="4936806"/>
                <a:ext cx="4862283" cy="707886"/>
              </a:xfrm>
              <a:prstGeom prst="rect">
                <a:avLst/>
              </a:prstGeom>
              <a:noFill/>
            </p:spPr>
            <p:txBody>
              <a:bodyPr wrap="square" rtlCol="0">
                <a:spAutoFit/>
              </a:bodyPr>
              <a:lstStyle/>
              <a:p>
                <a:pPr algn="ctr"/>
                <a:r>
                  <a:rPr lang="pt-PT" sz="2000" dirty="0" smtClean="0">
                    <a:solidFill>
                      <a:prstClr val="white"/>
                    </a:solidFill>
                    <a:latin typeface="Century Gothic" panose="020B0502020202020204" pitchFamily="34" charset="0"/>
                  </a:rPr>
                  <a:t>Probabilidade de encontrar a partícula num volume infinitesimal </a:t>
                </a:r>
                <a14:m>
                  <m:oMath xmlns:m="http://schemas.openxmlformats.org/officeDocument/2006/math">
                    <m:sSup>
                      <m:sSupPr>
                        <m:ctrlPr>
                          <a:rPr lang="pt-PT" sz="2000" i="1" smtClean="0">
                            <a:solidFill>
                              <a:prstClr val="white"/>
                            </a:solidFill>
                            <a:latin typeface="Cambria Math" charset="0"/>
                          </a:rPr>
                        </m:ctrlPr>
                      </m:sSupPr>
                      <m:e>
                        <m:r>
                          <a:rPr lang="pt-PT" sz="2000" i="1">
                            <a:solidFill>
                              <a:prstClr val="white"/>
                            </a:solidFill>
                            <a:latin typeface="Cambria Math" panose="02040503050406030204" pitchFamily="18" charset="0"/>
                          </a:rPr>
                          <m:t>𝑑</m:t>
                        </m:r>
                      </m:e>
                      <m:sup>
                        <m:r>
                          <a:rPr lang="pt-PT" sz="2000" i="1">
                            <a:solidFill>
                              <a:prstClr val="white"/>
                            </a:solidFill>
                            <a:latin typeface="Cambria Math" panose="02040503050406030204" pitchFamily="18" charset="0"/>
                          </a:rPr>
                          <m:t>3</m:t>
                        </m:r>
                      </m:sup>
                    </m:sSup>
                    <m:acc>
                      <m:accPr>
                        <m:chr m:val="⃗"/>
                        <m:ctrlPr>
                          <a:rPr lang="pt-PT" sz="2000" i="1">
                            <a:solidFill>
                              <a:prstClr val="white"/>
                            </a:solidFill>
                            <a:latin typeface="Cambria Math" charset="0"/>
                          </a:rPr>
                        </m:ctrlPr>
                      </m:accPr>
                      <m:e>
                        <m:r>
                          <a:rPr lang="pt-PT" sz="2000" i="1">
                            <a:solidFill>
                              <a:prstClr val="white"/>
                            </a:solidFill>
                            <a:latin typeface="Cambria Math" panose="02040503050406030204" pitchFamily="18" charset="0"/>
                          </a:rPr>
                          <m:t>𝑟</m:t>
                        </m:r>
                      </m:e>
                    </m:acc>
                  </m:oMath>
                </a14:m>
                <a:r>
                  <a:rPr lang="pt-PT" sz="2000" dirty="0" smtClean="0">
                    <a:solidFill>
                      <a:prstClr val="white"/>
                    </a:solidFill>
                    <a:latin typeface="Century Gothic" panose="020B0502020202020204" pitchFamily="34" charset="0"/>
                  </a:rPr>
                  <a:t> </a:t>
                </a:r>
                <a:endParaRPr lang="en-US" sz="2000" dirty="0">
                  <a:solidFill>
                    <a:prstClr val="white"/>
                  </a:solidFill>
                  <a:latin typeface="Century Gothic" panose="020B0502020202020204" pitchFamily="34" charset="0"/>
                </a:endParaRPr>
              </a:p>
            </p:txBody>
          </p:sp>
        </mc:Choice>
        <mc:Fallback xmlns="">
          <p:sp>
            <p:nvSpPr>
              <p:cNvPr id="39" name="TextBox 38"/>
              <p:cNvSpPr txBox="1">
                <a:spLocks noRot="1" noChangeAspect="1" noMove="1" noResize="1" noEditPoints="1" noAdjustHandles="1" noChangeArrowheads="1" noChangeShapeType="1" noTextEdit="1"/>
              </p:cNvSpPr>
              <p:nvPr/>
            </p:nvSpPr>
            <p:spPr>
              <a:xfrm>
                <a:off x="17814" y="4936806"/>
                <a:ext cx="4862283" cy="707886"/>
              </a:xfrm>
              <a:prstGeom prst="rect">
                <a:avLst/>
              </a:prstGeom>
              <a:blipFill rotWithShape="0">
                <a:blip r:embed="rId8"/>
                <a:stretch>
                  <a:fillRect l="-1003" t="-5172" r="-6391" b="-14655"/>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40" name="TextBox 39"/>
              <p:cNvSpPr txBox="1"/>
              <p:nvPr/>
            </p:nvSpPr>
            <p:spPr>
              <a:xfrm>
                <a:off x="1280964" y="5603219"/>
                <a:ext cx="2630977" cy="968727"/>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nary>
                        <m:naryPr>
                          <m:limLoc m:val="undOvr"/>
                          <m:subHide m:val="on"/>
                          <m:supHide m:val="on"/>
                          <m:ctrlPr>
                            <a:rPr lang="pt-PT" sz="2400" i="1" smtClean="0">
                              <a:solidFill>
                                <a:srgbClr val="FFFF00"/>
                              </a:solidFill>
                              <a:latin typeface="Cambria Math" charset="0"/>
                            </a:rPr>
                          </m:ctrlPr>
                        </m:naryPr>
                        <m:sub/>
                        <m:sup/>
                        <m:e>
                          <m:sSup>
                            <m:sSupPr>
                              <m:ctrlPr>
                                <a:rPr lang="pt-PT" sz="2400" i="1" smtClean="0">
                                  <a:solidFill>
                                    <a:srgbClr val="FFFF00"/>
                                  </a:solidFill>
                                  <a:latin typeface="Cambria Math" charset="0"/>
                                </a:rPr>
                              </m:ctrlPr>
                            </m:sSupPr>
                            <m:e>
                              <m:d>
                                <m:dPr>
                                  <m:begChr m:val="|"/>
                                  <m:endChr m:val="|"/>
                                  <m:ctrlPr>
                                    <a:rPr lang="pt-PT" sz="2400" i="1">
                                      <a:solidFill>
                                        <a:srgbClr val="FFFF00"/>
                                      </a:solidFill>
                                      <a:latin typeface="Cambria Math" charset="0"/>
                                    </a:rPr>
                                  </m:ctrlPr>
                                </m:dPr>
                                <m:e>
                                  <m:r>
                                    <a:rPr lang="pt-PT" sz="2400" i="1">
                                      <a:solidFill>
                                        <a:srgbClr val="FFFF00"/>
                                      </a:solidFill>
                                      <a:latin typeface="Cambria Math" panose="02040503050406030204" pitchFamily="18" charset="0"/>
                                    </a:rPr>
                                    <m:t>𝜓</m:t>
                                  </m:r>
                                  <m:d>
                                    <m:dPr>
                                      <m:ctrlPr>
                                        <a:rPr lang="pt-PT" sz="2400" i="1">
                                          <a:solidFill>
                                            <a:srgbClr val="FFFF00"/>
                                          </a:solidFill>
                                          <a:latin typeface="Cambria Math" charset="0"/>
                                        </a:rPr>
                                      </m:ctrlPr>
                                    </m:dPr>
                                    <m:e>
                                      <m:acc>
                                        <m:accPr>
                                          <m:chr m:val="⃗"/>
                                          <m:ctrlPr>
                                            <a:rPr lang="pt-PT" sz="2400" i="1">
                                              <a:solidFill>
                                                <a:srgbClr val="FFFF00"/>
                                              </a:solidFill>
                                              <a:latin typeface="Cambria Math" charset="0"/>
                                            </a:rPr>
                                          </m:ctrlPr>
                                        </m:accPr>
                                        <m:e>
                                          <m:r>
                                            <a:rPr lang="pt-PT" sz="2400" i="1">
                                              <a:solidFill>
                                                <a:srgbClr val="FFFF00"/>
                                              </a:solidFill>
                                              <a:latin typeface="Cambria Math" panose="02040503050406030204" pitchFamily="18" charset="0"/>
                                            </a:rPr>
                                            <m:t>𝑟</m:t>
                                          </m:r>
                                        </m:e>
                                      </m:acc>
                                      <m:r>
                                        <a:rPr lang="pt-PT" sz="2400" i="1">
                                          <a:solidFill>
                                            <a:srgbClr val="FFFF00"/>
                                          </a:solidFill>
                                          <a:latin typeface="Cambria Math" panose="02040503050406030204" pitchFamily="18" charset="0"/>
                                        </a:rPr>
                                        <m:t>,</m:t>
                                      </m:r>
                                      <m:r>
                                        <a:rPr lang="pt-PT" sz="2400" i="1">
                                          <a:solidFill>
                                            <a:srgbClr val="FFFF00"/>
                                          </a:solidFill>
                                          <a:latin typeface="Cambria Math" panose="02040503050406030204" pitchFamily="18" charset="0"/>
                                        </a:rPr>
                                        <m:t>𝑡</m:t>
                                      </m:r>
                                    </m:e>
                                  </m:d>
                                </m:e>
                              </m:d>
                            </m:e>
                            <m:sup>
                              <m:r>
                                <a:rPr lang="pt-PT" sz="2400" i="1" smtClean="0">
                                  <a:solidFill>
                                    <a:srgbClr val="FFFF00"/>
                                  </a:solidFill>
                                  <a:latin typeface="Cambria Math" panose="02040503050406030204" pitchFamily="18" charset="0"/>
                                </a:rPr>
                                <m:t>2</m:t>
                              </m:r>
                            </m:sup>
                          </m:sSup>
                        </m:e>
                      </m:nary>
                      <m:sSup>
                        <m:sSupPr>
                          <m:ctrlPr>
                            <a:rPr lang="pt-PT" sz="2400" i="1" smtClean="0">
                              <a:solidFill>
                                <a:srgbClr val="FFFF00"/>
                              </a:solidFill>
                              <a:latin typeface="Cambria Math" charset="0"/>
                            </a:rPr>
                          </m:ctrlPr>
                        </m:sSupPr>
                        <m:e>
                          <m:r>
                            <a:rPr lang="pt-PT" sz="2400" i="1" smtClean="0">
                              <a:solidFill>
                                <a:srgbClr val="FFFF00"/>
                              </a:solidFill>
                              <a:latin typeface="Cambria Math" panose="02040503050406030204" pitchFamily="18" charset="0"/>
                            </a:rPr>
                            <m:t>𝑑</m:t>
                          </m:r>
                        </m:e>
                        <m:sup>
                          <m:r>
                            <a:rPr lang="pt-PT" sz="2400" i="1" smtClean="0">
                              <a:solidFill>
                                <a:srgbClr val="FFFF00"/>
                              </a:solidFill>
                              <a:latin typeface="Cambria Math" panose="02040503050406030204" pitchFamily="18" charset="0"/>
                            </a:rPr>
                            <m:t>3</m:t>
                          </m:r>
                        </m:sup>
                      </m:sSup>
                      <m:acc>
                        <m:accPr>
                          <m:chr m:val="⃗"/>
                          <m:ctrlPr>
                            <a:rPr lang="pt-PT" sz="2400" i="1" smtClean="0">
                              <a:solidFill>
                                <a:srgbClr val="FFFF00"/>
                              </a:solidFill>
                              <a:latin typeface="Cambria Math" charset="0"/>
                            </a:rPr>
                          </m:ctrlPr>
                        </m:accPr>
                        <m:e>
                          <m:r>
                            <a:rPr lang="pt-PT" sz="2400" i="1" smtClean="0">
                              <a:solidFill>
                                <a:srgbClr val="FFFF00"/>
                              </a:solidFill>
                              <a:latin typeface="Cambria Math" panose="02040503050406030204" pitchFamily="18" charset="0"/>
                            </a:rPr>
                            <m:t>𝑟</m:t>
                          </m:r>
                        </m:e>
                      </m:acc>
                      <m:r>
                        <a:rPr lang="pt-PT" sz="2400" i="1" smtClean="0">
                          <a:solidFill>
                            <a:srgbClr val="FFFF00"/>
                          </a:solidFill>
                          <a:latin typeface="Cambria Math" panose="02040503050406030204" pitchFamily="18" charset="0"/>
                        </a:rPr>
                        <m:t>=1</m:t>
                      </m:r>
                    </m:oMath>
                  </m:oMathPara>
                </a14:m>
                <a:endParaRPr lang="en-US" sz="2400" dirty="0">
                  <a:solidFill>
                    <a:srgbClr val="FFFF00"/>
                  </a:solidFill>
                </a:endParaRPr>
              </a:p>
            </p:txBody>
          </p:sp>
        </mc:Choice>
        <mc:Fallback xmlns="">
          <p:sp>
            <p:nvSpPr>
              <p:cNvPr id="40" name="TextBox 39"/>
              <p:cNvSpPr txBox="1">
                <a:spLocks noRot="1" noChangeAspect="1" noMove="1" noResize="1" noEditPoints="1" noAdjustHandles="1" noChangeArrowheads="1" noChangeShapeType="1" noTextEdit="1"/>
              </p:cNvSpPr>
              <p:nvPr/>
            </p:nvSpPr>
            <p:spPr>
              <a:xfrm>
                <a:off x="1280964" y="5603219"/>
                <a:ext cx="2630977" cy="968727"/>
              </a:xfrm>
              <a:prstGeom prst="rect">
                <a:avLst/>
              </a:prstGeom>
              <a:blipFill rotWithShape="0">
                <a:blip r:embed="rId9"/>
                <a:stretch>
                  <a:fillRect/>
                </a:stretch>
              </a:blipFill>
            </p:spPr>
            <p:txBody>
              <a:bodyPr/>
              <a:lstStyle/>
              <a:p>
                <a:r>
                  <a:rPr lang="en-US">
                    <a:noFill/>
                  </a:rPr>
                  <a:t> </a:t>
                </a:r>
              </a:p>
            </p:txBody>
          </p:sp>
        </mc:Fallback>
      </mc:AlternateContent>
      <p:sp>
        <p:nvSpPr>
          <p:cNvPr id="43" name="Rectangle 42"/>
          <p:cNvSpPr/>
          <p:nvPr/>
        </p:nvSpPr>
        <p:spPr>
          <a:xfrm>
            <a:off x="5211403" y="6107172"/>
            <a:ext cx="3475631" cy="307777"/>
          </a:xfrm>
          <a:prstGeom prst="rect">
            <a:avLst/>
          </a:prstGeom>
        </p:spPr>
        <p:txBody>
          <a:bodyPr wrap="none">
            <a:spAutoFit/>
          </a:bodyPr>
          <a:lstStyle/>
          <a:p>
            <a:r>
              <a:rPr lang="de-DE" sz="1400" dirty="0" smtClean="0">
                <a:solidFill>
                  <a:prstClr val="white"/>
                </a:solidFill>
                <a:latin typeface="Century Gothic" panose="020B0502020202020204" pitchFamily="34" charset="0"/>
              </a:rPr>
              <a:t>W. Pauli, Z. </a:t>
            </a:r>
            <a:r>
              <a:rPr lang="de-DE" sz="1400" dirty="0">
                <a:solidFill>
                  <a:prstClr val="white"/>
                </a:solidFill>
                <a:latin typeface="Century Gothic" panose="020B0502020202020204" pitchFamily="34" charset="0"/>
              </a:rPr>
              <a:t>für Physik 41, 81-102 (1927)</a:t>
            </a:r>
            <a:endParaRPr lang="en-US" sz="1400" dirty="0">
              <a:solidFill>
                <a:prstClr val="white"/>
              </a:solidFill>
              <a:latin typeface="Century Gothic" panose="020B0502020202020204" pitchFamily="34" charset="0"/>
            </a:endParaRPr>
          </a:p>
        </p:txBody>
      </p:sp>
      <p:sp>
        <p:nvSpPr>
          <p:cNvPr id="32" name="Rectangle 31"/>
          <p:cNvSpPr/>
          <p:nvPr/>
        </p:nvSpPr>
        <p:spPr>
          <a:xfrm>
            <a:off x="8803122" y="6468797"/>
            <a:ext cx="361868" cy="396523"/>
          </a:xfrm>
          <a:prstGeom prst="rect">
            <a:avLst/>
          </a:prstGeom>
          <a:solidFill>
            <a:srgbClr val="0000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prstClr val="white"/>
              </a:solidFill>
            </a:endParaRPr>
          </a:p>
        </p:txBody>
      </p:sp>
      <p:sp>
        <p:nvSpPr>
          <p:cNvPr id="33" name="Rectangle 32"/>
          <p:cNvSpPr/>
          <p:nvPr/>
        </p:nvSpPr>
        <p:spPr>
          <a:xfrm>
            <a:off x="-18376" y="6471973"/>
            <a:ext cx="8831344" cy="396523"/>
          </a:xfrm>
          <a:prstGeom prst="rect">
            <a:avLst/>
          </a:prstGeom>
          <a:solidFill>
            <a:srgbClr val="68010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prstClr val="white"/>
              </a:solidFill>
            </a:endParaRPr>
          </a:p>
        </p:txBody>
      </p:sp>
      <p:sp>
        <p:nvSpPr>
          <p:cNvPr id="34" name="Slide Number Placeholder 1"/>
          <p:cNvSpPr>
            <a:spLocks noGrp="1"/>
          </p:cNvSpPr>
          <p:nvPr>
            <p:ph type="sldNum" sz="quarter" idx="4"/>
          </p:nvPr>
        </p:nvSpPr>
        <p:spPr>
          <a:xfrm>
            <a:off x="6982178" y="6489699"/>
            <a:ext cx="2133600" cy="365125"/>
          </a:xfrm>
          <a:prstGeom prst="rect">
            <a:avLst/>
          </a:prstGeom>
        </p:spPr>
        <p:txBody>
          <a:bodyPr/>
          <a:lstStyle/>
          <a:p>
            <a:fld id="{8E421941-A48F-2348-96CF-79538C99FB84}" type="slidenum">
              <a:rPr lang="en-US" smtClean="0">
                <a:latin typeface="Century Gothic"/>
                <a:cs typeface="Century Gothic"/>
              </a:rPr>
              <a:pPr/>
              <a:t>23</a:t>
            </a:fld>
            <a:endParaRPr lang="en-US" dirty="0">
              <a:latin typeface="Century Gothic"/>
              <a:cs typeface="Century Gothic"/>
            </a:endParaRPr>
          </a:p>
        </p:txBody>
      </p:sp>
      <p:sp>
        <p:nvSpPr>
          <p:cNvPr id="41" name="Footer Placeholder 2"/>
          <p:cNvSpPr>
            <a:spLocks noGrp="1"/>
          </p:cNvSpPr>
          <p:nvPr>
            <p:ph type="ftr" sz="quarter" idx="3"/>
          </p:nvPr>
        </p:nvSpPr>
        <p:spPr>
          <a:xfrm>
            <a:off x="45156" y="6492965"/>
            <a:ext cx="9070622" cy="365125"/>
          </a:xfrm>
          <a:prstGeom prst="rect">
            <a:avLst/>
          </a:prstGeom>
        </p:spPr>
        <p:txBody>
          <a:bodyPr/>
          <a:lstStyle/>
          <a:p>
            <a:pPr algn="l"/>
            <a:r>
              <a:rPr lang="pt-BR" dirty="0" smtClean="0"/>
              <a:t>Filipe Joaquim                                       Introdução à Física de Partículas (2/4)                            CERN, 30/8</a:t>
            </a:r>
            <a:r>
              <a:rPr lang="en-US" dirty="0" smtClean="0"/>
              <a:t> </a:t>
            </a:r>
            <a:r>
              <a:rPr lang="en-US" dirty="0"/>
              <a:t>- 04/09 </a:t>
            </a:r>
            <a:r>
              <a:rPr lang="en-US" dirty="0" smtClean="0"/>
              <a:t>2015</a:t>
            </a:r>
            <a:endParaRPr lang="en-US" dirty="0"/>
          </a:p>
        </p:txBody>
      </p:sp>
    </p:spTree>
    <p:extLst>
      <p:ext uri="{BB962C8B-B14F-4D97-AF65-F5344CB8AC3E}">
        <p14:creationId xmlns:p14="http://schemas.microsoft.com/office/powerpoint/2010/main" val="4166331443"/>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24" name="Picture 2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8470" y="-29592"/>
            <a:ext cx="9223899" cy="6924582"/>
          </a:xfrm>
          <a:prstGeom prst="rect">
            <a:avLst/>
          </a:prstGeom>
        </p:spPr>
      </p:pic>
      <p:sp>
        <p:nvSpPr>
          <p:cNvPr id="5" name="Rectangle 4"/>
          <p:cNvSpPr/>
          <p:nvPr/>
        </p:nvSpPr>
        <p:spPr>
          <a:xfrm>
            <a:off x="-18377" y="0"/>
            <a:ext cx="9172222" cy="627196"/>
          </a:xfrm>
          <a:prstGeom prst="rect">
            <a:avLst/>
          </a:prstGeom>
          <a:solidFill>
            <a:srgbClr val="68010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smtClean="0">
              <a:solidFill>
                <a:prstClr val="white"/>
              </a:solidFill>
            </a:endParaRPr>
          </a:p>
          <a:p>
            <a:pPr algn="ctr"/>
            <a:endParaRPr lang="en-US" dirty="0">
              <a:solidFill>
                <a:prstClr val="white"/>
              </a:solidFill>
            </a:endParaRPr>
          </a:p>
        </p:txBody>
      </p:sp>
      <p:sp>
        <p:nvSpPr>
          <p:cNvPr id="29" name="Rectangle 28"/>
          <p:cNvSpPr/>
          <p:nvPr/>
        </p:nvSpPr>
        <p:spPr>
          <a:xfrm>
            <a:off x="6208185" y="141632"/>
            <a:ext cx="2775120" cy="369332"/>
          </a:xfrm>
          <a:prstGeom prst="rect">
            <a:avLst/>
          </a:prstGeom>
        </p:spPr>
        <p:txBody>
          <a:bodyPr wrap="none">
            <a:spAutoFit/>
          </a:bodyPr>
          <a:lstStyle/>
          <a:p>
            <a:pPr algn="r"/>
            <a:r>
              <a:rPr lang="pt-PT" dirty="0" smtClean="0">
                <a:ln>
                  <a:solidFill>
                    <a:srgbClr val="FFFF00"/>
                  </a:solidFill>
                </a:ln>
                <a:solidFill>
                  <a:srgbClr val="FFFF00"/>
                </a:solidFill>
                <a:latin typeface="Century Gothic"/>
                <a:cs typeface="Century Gothic"/>
              </a:rPr>
              <a:t>O gato de Schrödinger</a:t>
            </a:r>
            <a:endParaRPr lang="en-US" dirty="0">
              <a:ln>
                <a:solidFill>
                  <a:srgbClr val="FFFF00"/>
                </a:solidFill>
              </a:ln>
              <a:solidFill>
                <a:srgbClr val="FFFF00"/>
              </a:solidFill>
            </a:endParaRPr>
          </a:p>
        </p:txBody>
      </p:sp>
      <p:cxnSp>
        <p:nvCxnSpPr>
          <p:cNvPr id="21" name="Straight Connector 20"/>
          <p:cNvCxnSpPr/>
          <p:nvPr/>
        </p:nvCxnSpPr>
        <p:spPr>
          <a:xfrm>
            <a:off x="383480" y="621351"/>
            <a:ext cx="1503292" cy="0"/>
          </a:xfrm>
          <a:prstGeom prst="line">
            <a:avLst/>
          </a:prstGeom>
          <a:ln>
            <a:solidFill>
              <a:schemeClr val="bg1"/>
            </a:solidFill>
          </a:ln>
        </p:spPr>
        <p:style>
          <a:lnRef idx="2">
            <a:schemeClr val="accent1"/>
          </a:lnRef>
          <a:fillRef idx="0">
            <a:schemeClr val="accent1"/>
          </a:fillRef>
          <a:effectRef idx="1">
            <a:schemeClr val="accent1"/>
          </a:effectRef>
          <a:fontRef idx="minor">
            <a:schemeClr val="tx1"/>
          </a:fontRef>
        </p:style>
      </p:cxnSp>
      <p:sp>
        <p:nvSpPr>
          <p:cNvPr id="22" name="Oval 21"/>
          <p:cNvSpPr/>
          <p:nvPr/>
        </p:nvSpPr>
        <p:spPr>
          <a:xfrm>
            <a:off x="213300" y="517670"/>
            <a:ext cx="207362" cy="207362"/>
          </a:xfrm>
          <a:prstGeom prst="ellipse">
            <a:avLst/>
          </a:prstGeom>
          <a:solidFill>
            <a:schemeClr val="bg1"/>
          </a:solidFill>
          <a:ln>
            <a:solidFill>
              <a:srgbClr val="FFFFFF"/>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prstClr val="white"/>
              </a:solidFill>
            </a:endParaRPr>
          </a:p>
        </p:txBody>
      </p:sp>
      <p:sp>
        <p:nvSpPr>
          <p:cNvPr id="23" name="TextBox 22"/>
          <p:cNvSpPr txBox="1"/>
          <p:nvPr/>
        </p:nvSpPr>
        <p:spPr>
          <a:xfrm>
            <a:off x="-5729" y="773509"/>
            <a:ext cx="1412566" cy="430887"/>
          </a:xfrm>
          <a:prstGeom prst="rect">
            <a:avLst/>
          </a:prstGeom>
          <a:noFill/>
        </p:spPr>
        <p:txBody>
          <a:bodyPr wrap="none" rtlCol="0">
            <a:spAutoFit/>
          </a:bodyPr>
          <a:lstStyle/>
          <a:p>
            <a:r>
              <a:rPr lang="pt-PT" sz="2200" dirty="0" smtClean="0">
                <a:solidFill>
                  <a:prstClr val="white"/>
                </a:solidFill>
              </a:rPr>
              <a:t>1920-1925</a:t>
            </a:r>
            <a:endParaRPr lang="en-US" sz="2200" dirty="0">
              <a:solidFill>
                <a:prstClr val="white"/>
              </a:solidFill>
            </a:endParaRPr>
          </a:p>
        </p:txBody>
      </p:sp>
      <p:sp>
        <p:nvSpPr>
          <p:cNvPr id="25" name="TextBox 24"/>
          <p:cNvSpPr txBox="1"/>
          <p:nvPr/>
        </p:nvSpPr>
        <p:spPr>
          <a:xfrm>
            <a:off x="1966493" y="229686"/>
            <a:ext cx="1326004" cy="769441"/>
          </a:xfrm>
          <a:prstGeom prst="rect">
            <a:avLst/>
          </a:prstGeom>
          <a:noFill/>
        </p:spPr>
        <p:txBody>
          <a:bodyPr wrap="none" rtlCol="0">
            <a:spAutoFit/>
          </a:bodyPr>
          <a:lstStyle/>
          <a:p>
            <a:r>
              <a:rPr lang="pt-PT" sz="4400" dirty="0" smtClean="0">
                <a:solidFill>
                  <a:prstClr val="white"/>
                </a:solidFill>
              </a:rPr>
              <a:t>1926</a:t>
            </a:r>
            <a:endParaRPr lang="en-US" sz="4400" dirty="0">
              <a:solidFill>
                <a:prstClr val="white"/>
              </a:solidFill>
            </a:endParaRPr>
          </a:p>
        </p:txBody>
      </p:sp>
      <p:pic>
        <p:nvPicPr>
          <p:cNvPr id="6" name="Picture 5"/>
          <p:cNvPicPr>
            <a:picLocks noChangeAspect="1"/>
          </p:cNvPicPr>
          <p:nvPr/>
        </p:nvPicPr>
        <p:blipFill rotWithShape="1">
          <a:blip r:embed="rId3">
            <a:clrChange>
              <a:clrFrom>
                <a:srgbClr val="000000"/>
              </a:clrFrom>
              <a:clrTo>
                <a:srgbClr val="000000">
                  <a:alpha val="0"/>
                </a:srgbClr>
              </a:clrTo>
            </a:clrChange>
            <a:extLst>
              <a:ext uri="{BEBA8EAE-BF5A-486C-A8C5-ECC9F3942E4B}">
                <a14:imgProps xmlns:a14="http://schemas.microsoft.com/office/drawing/2010/main">
                  <a14:imgLayer r:embed="rId4">
                    <a14:imgEffect>
                      <a14:brightnessContrast bright="40000" contrast="-40000"/>
                    </a14:imgEffect>
                  </a14:imgLayer>
                </a14:imgProps>
              </a:ext>
              <a:ext uri="{28A0092B-C50C-407E-A947-70E740481C1C}">
                <a14:useLocalDpi xmlns:a14="http://schemas.microsoft.com/office/drawing/2010/main" val="0"/>
              </a:ext>
            </a:extLst>
          </a:blip>
          <a:srcRect t="18409" b="20053"/>
          <a:stretch/>
        </p:blipFill>
        <p:spPr>
          <a:xfrm>
            <a:off x="5366629" y="1979453"/>
            <a:ext cx="3231077" cy="1116378"/>
          </a:xfrm>
          <a:prstGeom prst="rect">
            <a:avLst/>
          </a:prstGeom>
        </p:spPr>
      </p:pic>
      <p:pic>
        <p:nvPicPr>
          <p:cNvPr id="11" name="Picture 10"/>
          <p:cNvPicPr>
            <a:picLocks noChangeAspect="1"/>
          </p:cNvPicPr>
          <p:nvPr/>
        </p:nvPicPr>
        <p:blipFill>
          <a:blip r:embed="rId5">
            <a:clrChange>
              <a:clrFrom>
                <a:srgbClr val="000000"/>
              </a:clrFrom>
              <a:clrTo>
                <a:srgbClr val="000000">
                  <a:alpha val="0"/>
                </a:srgbClr>
              </a:clrTo>
            </a:clrChange>
          </a:blip>
          <a:stretch>
            <a:fillRect/>
          </a:stretch>
        </p:blipFill>
        <p:spPr>
          <a:xfrm>
            <a:off x="4754856" y="2237538"/>
            <a:ext cx="754750" cy="540409"/>
          </a:xfrm>
          <a:prstGeom prst="rect">
            <a:avLst/>
          </a:prstGeom>
        </p:spPr>
      </p:pic>
      <p:sp>
        <p:nvSpPr>
          <p:cNvPr id="12" name="Rectangle 11"/>
          <p:cNvSpPr/>
          <p:nvPr/>
        </p:nvSpPr>
        <p:spPr>
          <a:xfrm>
            <a:off x="4382416" y="1066803"/>
            <a:ext cx="4669868" cy="707886"/>
          </a:xfrm>
          <a:prstGeom prst="rect">
            <a:avLst/>
          </a:prstGeom>
        </p:spPr>
        <p:txBody>
          <a:bodyPr wrap="none">
            <a:spAutoFit/>
          </a:bodyPr>
          <a:lstStyle/>
          <a:p>
            <a:pPr algn="ctr"/>
            <a:r>
              <a:rPr lang="pt-PT" sz="2000" dirty="0" smtClean="0">
                <a:solidFill>
                  <a:prstClr val="white"/>
                </a:solidFill>
                <a:latin typeface="Century Gothic" panose="020B0502020202020204" pitchFamily="34" charset="0"/>
              </a:rPr>
              <a:t>Qual a função de onda do gato de</a:t>
            </a:r>
          </a:p>
          <a:p>
            <a:pPr algn="ctr"/>
            <a:r>
              <a:rPr lang="pt-PT" sz="2000" dirty="0" smtClean="0">
                <a:solidFill>
                  <a:prstClr val="white"/>
                </a:solidFill>
                <a:latin typeface="Century Gothic" panose="020B0502020202020204" pitchFamily="34" charset="0"/>
              </a:rPr>
              <a:t>Schrödinger?</a:t>
            </a:r>
          </a:p>
        </p:txBody>
      </p:sp>
      <p:sp>
        <p:nvSpPr>
          <p:cNvPr id="30" name="Rectangle 29"/>
          <p:cNvSpPr/>
          <p:nvPr/>
        </p:nvSpPr>
        <p:spPr>
          <a:xfrm>
            <a:off x="4887362" y="3282523"/>
            <a:ext cx="3659977" cy="400110"/>
          </a:xfrm>
          <a:prstGeom prst="rect">
            <a:avLst/>
          </a:prstGeom>
        </p:spPr>
        <p:txBody>
          <a:bodyPr wrap="none">
            <a:spAutoFit/>
          </a:bodyPr>
          <a:lstStyle/>
          <a:p>
            <a:pPr algn="ctr"/>
            <a:r>
              <a:rPr lang="pt-PT" sz="2000" dirty="0" smtClean="0">
                <a:solidFill>
                  <a:prstClr val="white"/>
                </a:solidFill>
                <a:latin typeface="Century Gothic" panose="020B0502020202020204" pitchFamily="34" charset="0"/>
              </a:rPr>
              <a:t>Depois de abrirmos a caixa:</a:t>
            </a:r>
          </a:p>
        </p:txBody>
      </p:sp>
      <p:pic>
        <p:nvPicPr>
          <p:cNvPr id="17" name="Picture 16"/>
          <p:cNvPicPr>
            <a:picLocks noChangeAspect="1"/>
          </p:cNvPicPr>
          <p:nvPr/>
        </p:nvPicPr>
        <p:blipFill>
          <a:blip r:embed="rId6">
            <a:clrChange>
              <a:clrFrom>
                <a:srgbClr val="010001"/>
              </a:clrFrom>
              <a:clrTo>
                <a:srgbClr val="010001">
                  <a:alpha val="0"/>
                </a:srgbClr>
              </a:clrTo>
            </a:clrChange>
            <a:extLst>
              <a:ext uri="{28A0092B-C50C-407E-A947-70E740481C1C}">
                <a14:useLocalDpi xmlns:a14="http://schemas.microsoft.com/office/drawing/2010/main" val="0"/>
              </a:ext>
            </a:extLst>
          </a:blip>
          <a:stretch>
            <a:fillRect/>
          </a:stretch>
        </p:blipFill>
        <p:spPr>
          <a:xfrm>
            <a:off x="4893808" y="3985586"/>
            <a:ext cx="1350819" cy="919801"/>
          </a:xfrm>
          <a:prstGeom prst="rect">
            <a:avLst/>
          </a:prstGeom>
        </p:spPr>
      </p:pic>
      <p:pic>
        <p:nvPicPr>
          <p:cNvPr id="18" name="Picture 17"/>
          <p:cNvPicPr>
            <a:picLocks noChangeAspect="1"/>
          </p:cNvPicPr>
          <p:nvPr/>
        </p:nvPicPr>
        <p:blipFill>
          <a:blip r:embed="rId7">
            <a:clrChange>
              <a:clrFrom>
                <a:srgbClr val="010001"/>
              </a:clrFrom>
              <a:clrTo>
                <a:srgbClr val="010001">
                  <a:alpha val="0"/>
                </a:srgbClr>
              </a:clrTo>
            </a:clrChange>
            <a:extLst>
              <a:ext uri="{28A0092B-C50C-407E-A947-70E740481C1C}">
                <a14:useLocalDpi xmlns:a14="http://schemas.microsoft.com/office/drawing/2010/main" val="0"/>
              </a:ext>
            </a:extLst>
          </a:blip>
          <a:stretch>
            <a:fillRect/>
          </a:stretch>
        </p:blipFill>
        <p:spPr>
          <a:xfrm>
            <a:off x="7315819" y="3792481"/>
            <a:ext cx="957369" cy="1155306"/>
          </a:xfrm>
          <a:prstGeom prst="rect">
            <a:avLst/>
          </a:prstGeom>
        </p:spPr>
      </p:pic>
      <p:sp>
        <p:nvSpPr>
          <p:cNvPr id="19" name="Rectangle 18"/>
          <p:cNvSpPr/>
          <p:nvPr/>
        </p:nvSpPr>
        <p:spPr>
          <a:xfrm>
            <a:off x="6273769" y="4198113"/>
            <a:ext cx="811441" cy="584775"/>
          </a:xfrm>
          <a:prstGeom prst="rect">
            <a:avLst/>
          </a:prstGeom>
        </p:spPr>
        <p:txBody>
          <a:bodyPr wrap="none">
            <a:spAutoFit/>
          </a:bodyPr>
          <a:lstStyle/>
          <a:p>
            <a:r>
              <a:rPr lang="pt-PT" sz="3200" dirty="0" smtClean="0">
                <a:ln>
                  <a:solidFill>
                    <a:srgbClr val="FFFF00"/>
                  </a:solidFill>
                </a:ln>
                <a:solidFill>
                  <a:srgbClr val="FFFF00"/>
                </a:solidFill>
                <a:latin typeface="Century Gothic"/>
                <a:cs typeface="Century Gothic"/>
              </a:rPr>
              <a:t>OU</a:t>
            </a:r>
            <a:endParaRPr lang="en-US" sz="3200" dirty="0">
              <a:solidFill>
                <a:prstClr val="black"/>
              </a:solidFill>
            </a:endParaRPr>
          </a:p>
        </p:txBody>
      </p:sp>
      <p:sp>
        <p:nvSpPr>
          <p:cNvPr id="26" name="Rectangle 25"/>
          <p:cNvSpPr/>
          <p:nvPr/>
        </p:nvSpPr>
        <p:spPr>
          <a:xfrm>
            <a:off x="7123310" y="4211061"/>
            <a:ext cx="275586" cy="452343"/>
          </a:xfrm>
          <a:prstGeom prst="rect">
            <a:avLst/>
          </a:prstGeom>
          <a:solidFill>
            <a:schemeClr val="tx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prstClr val="white"/>
              </a:solidFill>
            </a:endParaRPr>
          </a:p>
        </p:txBody>
      </p:sp>
      <p:sp>
        <p:nvSpPr>
          <p:cNvPr id="41" name="Rectangle 40"/>
          <p:cNvSpPr/>
          <p:nvPr/>
        </p:nvSpPr>
        <p:spPr>
          <a:xfrm>
            <a:off x="890969" y="5191832"/>
            <a:ext cx="7449475" cy="954107"/>
          </a:xfrm>
          <a:prstGeom prst="rect">
            <a:avLst/>
          </a:prstGeom>
        </p:spPr>
        <p:txBody>
          <a:bodyPr wrap="none">
            <a:spAutoFit/>
          </a:bodyPr>
          <a:lstStyle/>
          <a:p>
            <a:r>
              <a:rPr lang="pt-PT" sz="2800" dirty="0" smtClean="0">
                <a:ln>
                  <a:solidFill>
                    <a:srgbClr val="33C6FF"/>
                  </a:solidFill>
                </a:ln>
                <a:solidFill>
                  <a:srgbClr val="33C6FF"/>
                </a:solidFill>
                <a:latin typeface="Century Gothic"/>
                <a:cs typeface="Century Gothic"/>
              </a:rPr>
              <a:t>COLAPSO DA FUNÇÃO DE ONDA DEVIDO</a:t>
            </a:r>
          </a:p>
          <a:p>
            <a:pPr algn="ctr"/>
            <a:r>
              <a:rPr lang="pt-PT" sz="2800" dirty="0" smtClean="0">
                <a:ln>
                  <a:solidFill>
                    <a:srgbClr val="33C6FF"/>
                  </a:solidFill>
                </a:ln>
                <a:solidFill>
                  <a:srgbClr val="33C6FF"/>
                </a:solidFill>
                <a:latin typeface="Century Gothic"/>
              </a:rPr>
              <a:t>À INTERAÇÃO COM O OBSERVADOR</a:t>
            </a:r>
            <a:endParaRPr lang="en-US" sz="2800" dirty="0">
              <a:ln>
                <a:solidFill>
                  <a:srgbClr val="33C6FF"/>
                </a:solidFill>
              </a:ln>
              <a:solidFill>
                <a:srgbClr val="33C6FF"/>
              </a:solidFill>
            </a:endParaRPr>
          </a:p>
        </p:txBody>
      </p:sp>
      <p:pic>
        <p:nvPicPr>
          <p:cNvPr id="10" name="Picture 9"/>
          <p:cNvPicPr>
            <a:picLocks noChangeAspect="1"/>
          </p:cNvPicPr>
          <p:nvPr/>
        </p:nvPicPr>
        <p:blipFill>
          <a:blip r:embed="rId8"/>
          <a:stretch>
            <a:fillRect/>
          </a:stretch>
        </p:blipFill>
        <p:spPr>
          <a:xfrm>
            <a:off x="127640" y="1508030"/>
            <a:ext cx="4488067" cy="3179853"/>
          </a:xfrm>
          <a:prstGeom prst="rect">
            <a:avLst/>
          </a:prstGeom>
        </p:spPr>
      </p:pic>
      <p:sp>
        <p:nvSpPr>
          <p:cNvPr id="8" name="Rectangle 7"/>
          <p:cNvSpPr/>
          <p:nvPr/>
        </p:nvSpPr>
        <p:spPr>
          <a:xfrm>
            <a:off x="127640" y="1508030"/>
            <a:ext cx="4488067" cy="3155374"/>
          </a:xfrm>
          <a:prstGeom prst="rect">
            <a:avLst/>
          </a:prstGeom>
          <a:solidFill>
            <a:schemeClr val="bg2">
              <a:lumMod val="75000"/>
            </a:schemeClr>
          </a:solidFill>
          <a:ln>
            <a:solidFill>
              <a:schemeClr val="bg2">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7" name="Rectangle 26"/>
          <p:cNvSpPr/>
          <p:nvPr/>
        </p:nvSpPr>
        <p:spPr>
          <a:xfrm>
            <a:off x="8803122" y="6468797"/>
            <a:ext cx="361868" cy="396523"/>
          </a:xfrm>
          <a:prstGeom prst="rect">
            <a:avLst/>
          </a:prstGeom>
          <a:solidFill>
            <a:srgbClr val="0000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prstClr val="white"/>
              </a:solidFill>
            </a:endParaRPr>
          </a:p>
        </p:txBody>
      </p:sp>
      <p:sp>
        <p:nvSpPr>
          <p:cNvPr id="28" name="Rectangle 27"/>
          <p:cNvSpPr/>
          <p:nvPr/>
        </p:nvSpPr>
        <p:spPr>
          <a:xfrm>
            <a:off x="-18376" y="6471973"/>
            <a:ext cx="8831344" cy="396523"/>
          </a:xfrm>
          <a:prstGeom prst="rect">
            <a:avLst/>
          </a:prstGeom>
          <a:solidFill>
            <a:srgbClr val="68010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prstClr val="white"/>
              </a:solidFill>
            </a:endParaRPr>
          </a:p>
        </p:txBody>
      </p:sp>
      <p:sp>
        <p:nvSpPr>
          <p:cNvPr id="31" name="Slide Number Placeholder 1"/>
          <p:cNvSpPr>
            <a:spLocks noGrp="1"/>
          </p:cNvSpPr>
          <p:nvPr>
            <p:ph type="sldNum" sz="quarter" idx="4"/>
          </p:nvPr>
        </p:nvSpPr>
        <p:spPr>
          <a:xfrm>
            <a:off x="6982178" y="6489699"/>
            <a:ext cx="2133600" cy="365125"/>
          </a:xfrm>
          <a:prstGeom prst="rect">
            <a:avLst/>
          </a:prstGeom>
        </p:spPr>
        <p:txBody>
          <a:bodyPr/>
          <a:lstStyle/>
          <a:p>
            <a:fld id="{8E421941-A48F-2348-96CF-79538C99FB84}" type="slidenum">
              <a:rPr lang="en-US" smtClean="0">
                <a:latin typeface="Century Gothic"/>
                <a:cs typeface="Century Gothic"/>
              </a:rPr>
              <a:pPr/>
              <a:t>24</a:t>
            </a:fld>
            <a:endParaRPr lang="en-US" dirty="0">
              <a:latin typeface="Century Gothic"/>
              <a:cs typeface="Century Gothic"/>
            </a:endParaRPr>
          </a:p>
        </p:txBody>
      </p:sp>
      <p:sp>
        <p:nvSpPr>
          <p:cNvPr id="33" name="Footer Placeholder 2"/>
          <p:cNvSpPr>
            <a:spLocks noGrp="1"/>
          </p:cNvSpPr>
          <p:nvPr>
            <p:ph type="ftr" sz="quarter" idx="3"/>
          </p:nvPr>
        </p:nvSpPr>
        <p:spPr>
          <a:xfrm>
            <a:off x="45156" y="6492965"/>
            <a:ext cx="9070622" cy="365125"/>
          </a:xfrm>
          <a:prstGeom prst="rect">
            <a:avLst/>
          </a:prstGeom>
        </p:spPr>
        <p:txBody>
          <a:bodyPr/>
          <a:lstStyle/>
          <a:p>
            <a:pPr algn="l"/>
            <a:r>
              <a:rPr lang="pt-BR" dirty="0" smtClean="0"/>
              <a:t>Filipe Joaquim                                       Introdução à Física de Partículas (2/4)                            CERN, 30/8</a:t>
            </a:r>
            <a:r>
              <a:rPr lang="en-US" dirty="0" smtClean="0"/>
              <a:t> </a:t>
            </a:r>
            <a:r>
              <a:rPr lang="en-US" dirty="0"/>
              <a:t>- 04/09 </a:t>
            </a:r>
            <a:r>
              <a:rPr lang="en-US" dirty="0" smtClean="0"/>
              <a:t>2015</a:t>
            </a:r>
            <a:endParaRPr lang="en-US" dirty="0"/>
          </a:p>
        </p:txBody>
      </p:sp>
    </p:spTree>
    <p:extLst>
      <p:ext uri="{BB962C8B-B14F-4D97-AF65-F5344CB8AC3E}">
        <p14:creationId xmlns:p14="http://schemas.microsoft.com/office/powerpoint/2010/main" val="14992744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1"/>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xit" presetSubtype="0" fill="hold" grpId="1" nodeType="clickEffect">
                                  <p:stCondLst>
                                    <p:cond delay="0"/>
                                  </p:stCondLst>
                                  <p:childTnLst>
                                    <p:set>
                                      <p:cBhvr>
                                        <p:cTn id="20" dur="1" fill="hold">
                                          <p:stCondLst>
                                            <p:cond delay="0"/>
                                          </p:stCondLst>
                                        </p:cTn>
                                        <p:tgtEl>
                                          <p:spTgt spid="8"/>
                                        </p:tgtEl>
                                        <p:attrNameLst>
                                          <p:attrName>style.visibility</p:attrName>
                                        </p:attrNameLst>
                                      </p:cBhvr>
                                      <p:to>
                                        <p:strVal val="hidden"/>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30"/>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17"/>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18"/>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19"/>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26"/>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4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30" grpId="0"/>
      <p:bldP spid="19" grpId="0"/>
      <p:bldP spid="26" grpId="0" animBg="1"/>
      <p:bldP spid="41" grpId="0"/>
      <p:bldP spid="8" grpId="0" animBg="1"/>
      <p:bldP spid="8" grpId="1" animBg="1"/>
    </p:bldLst>
  </p:timing>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20" name="Picture 19"/>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8470" y="-29592"/>
            <a:ext cx="9223899" cy="6924582"/>
          </a:xfrm>
          <a:prstGeom prst="rect">
            <a:avLst/>
          </a:prstGeom>
        </p:spPr>
      </p:pic>
      <p:sp>
        <p:nvSpPr>
          <p:cNvPr id="5" name="Rectangle 4"/>
          <p:cNvSpPr/>
          <p:nvPr/>
        </p:nvSpPr>
        <p:spPr>
          <a:xfrm>
            <a:off x="-18377" y="0"/>
            <a:ext cx="9172222" cy="627196"/>
          </a:xfrm>
          <a:prstGeom prst="rect">
            <a:avLst/>
          </a:prstGeom>
          <a:solidFill>
            <a:srgbClr val="68010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smtClean="0">
              <a:solidFill>
                <a:prstClr val="white"/>
              </a:solidFill>
            </a:endParaRPr>
          </a:p>
          <a:p>
            <a:pPr algn="ctr"/>
            <a:endParaRPr lang="en-US" dirty="0">
              <a:solidFill>
                <a:prstClr val="white"/>
              </a:solidFill>
            </a:endParaRPr>
          </a:p>
        </p:txBody>
      </p:sp>
      <p:sp>
        <p:nvSpPr>
          <p:cNvPr id="29" name="Rectangle 28"/>
          <p:cNvSpPr/>
          <p:nvPr/>
        </p:nvSpPr>
        <p:spPr>
          <a:xfrm>
            <a:off x="4704570" y="141632"/>
            <a:ext cx="4278735" cy="369332"/>
          </a:xfrm>
          <a:prstGeom prst="rect">
            <a:avLst/>
          </a:prstGeom>
        </p:spPr>
        <p:txBody>
          <a:bodyPr wrap="none">
            <a:spAutoFit/>
          </a:bodyPr>
          <a:lstStyle/>
          <a:p>
            <a:pPr algn="r"/>
            <a:r>
              <a:rPr lang="pt-PT" dirty="0" smtClean="0">
                <a:ln>
                  <a:solidFill>
                    <a:srgbClr val="FFFF00"/>
                  </a:solidFill>
                </a:ln>
                <a:solidFill>
                  <a:srgbClr val="FFFF00"/>
                </a:solidFill>
                <a:latin typeface="Century Gothic"/>
                <a:cs typeface="Century Gothic"/>
              </a:rPr>
              <a:t>A nova teoria quântica - Heisenberg</a:t>
            </a:r>
            <a:endParaRPr lang="en-US" dirty="0">
              <a:ln>
                <a:solidFill>
                  <a:srgbClr val="FFFF00"/>
                </a:solidFill>
              </a:ln>
              <a:solidFill>
                <a:srgbClr val="FFFF00"/>
              </a:solidFill>
            </a:endParaRPr>
          </a:p>
        </p:txBody>
      </p:sp>
      <p:cxnSp>
        <p:nvCxnSpPr>
          <p:cNvPr id="21" name="Straight Connector 20"/>
          <p:cNvCxnSpPr/>
          <p:nvPr/>
        </p:nvCxnSpPr>
        <p:spPr>
          <a:xfrm>
            <a:off x="383480" y="621351"/>
            <a:ext cx="1503292" cy="0"/>
          </a:xfrm>
          <a:prstGeom prst="line">
            <a:avLst/>
          </a:prstGeom>
          <a:ln>
            <a:solidFill>
              <a:schemeClr val="bg1"/>
            </a:solidFill>
          </a:ln>
        </p:spPr>
        <p:style>
          <a:lnRef idx="2">
            <a:schemeClr val="accent1"/>
          </a:lnRef>
          <a:fillRef idx="0">
            <a:schemeClr val="accent1"/>
          </a:fillRef>
          <a:effectRef idx="1">
            <a:schemeClr val="accent1"/>
          </a:effectRef>
          <a:fontRef idx="minor">
            <a:schemeClr val="tx1"/>
          </a:fontRef>
        </p:style>
      </p:cxnSp>
      <p:sp>
        <p:nvSpPr>
          <p:cNvPr id="22" name="Oval 21"/>
          <p:cNvSpPr/>
          <p:nvPr/>
        </p:nvSpPr>
        <p:spPr>
          <a:xfrm>
            <a:off x="213300" y="517670"/>
            <a:ext cx="207362" cy="207362"/>
          </a:xfrm>
          <a:prstGeom prst="ellipse">
            <a:avLst/>
          </a:prstGeom>
          <a:solidFill>
            <a:schemeClr val="bg1"/>
          </a:solidFill>
          <a:ln>
            <a:solidFill>
              <a:srgbClr val="FFFFFF"/>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prstClr val="white"/>
              </a:solidFill>
            </a:endParaRPr>
          </a:p>
        </p:txBody>
      </p:sp>
      <p:sp>
        <p:nvSpPr>
          <p:cNvPr id="23" name="TextBox 22"/>
          <p:cNvSpPr txBox="1"/>
          <p:nvPr/>
        </p:nvSpPr>
        <p:spPr>
          <a:xfrm>
            <a:off x="-5729" y="786209"/>
            <a:ext cx="755335" cy="430887"/>
          </a:xfrm>
          <a:prstGeom prst="rect">
            <a:avLst/>
          </a:prstGeom>
          <a:noFill/>
        </p:spPr>
        <p:txBody>
          <a:bodyPr wrap="none" rtlCol="0">
            <a:spAutoFit/>
          </a:bodyPr>
          <a:lstStyle/>
          <a:p>
            <a:r>
              <a:rPr lang="pt-PT" sz="2200" dirty="0" smtClean="0">
                <a:solidFill>
                  <a:prstClr val="white"/>
                </a:solidFill>
              </a:rPr>
              <a:t>1926</a:t>
            </a:r>
            <a:endParaRPr lang="en-US" sz="2200" dirty="0">
              <a:solidFill>
                <a:prstClr val="white"/>
              </a:solidFill>
            </a:endParaRPr>
          </a:p>
        </p:txBody>
      </p:sp>
      <p:sp>
        <p:nvSpPr>
          <p:cNvPr id="25" name="TextBox 24"/>
          <p:cNvSpPr txBox="1"/>
          <p:nvPr/>
        </p:nvSpPr>
        <p:spPr>
          <a:xfrm>
            <a:off x="1966493" y="229686"/>
            <a:ext cx="1326004" cy="769441"/>
          </a:xfrm>
          <a:prstGeom prst="rect">
            <a:avLst/>
          </a:prstGeom>
          <a:noFill/>
        </p:spPr>
        <p:txBody>
          <a:bodyPr wrap="none" rtlCol="0">
            <a:spAutoFit/>
          </a:bodyPr>
          <a:lstStyle/>
          <a:p>
            <a:r>
              <a:rPr lang="pt-PT" sz="4400" dirty="0" smtClean="0">
                <a:solidFill>
                  <a:prstClr val="white"/>
                </a:solidFill>
              </a:rPr>
              <a:t>1927</a:t>
            </a:r>
            <a:endParaRPr lang="en-US" sz="4400" dirty="0">
              <a:solidFill>
                <a:prstClr val="white"/>
              </a:solidFill>
            </a:endParaRPr>
          </a:p>
        </p:txBody>
      </p:sp>
      <p:pic>
        <p:nvPicPr>
          <p:cNvPr id="10" name="Picture 9"/>
          <p:cNvPicPr>
            <a:picLocks noChangeAspect="1"/>
          </p:cNvPicPr>
          <p:nvPr/>
        </p:nvPicPr>
        <p:blipFill>
          <a:blip r:embed="rId3"/>
          <a:stretch>
            <a:fillRect/>
          </a:stretch>
        </p:blipFill>
        <p:spPr>
          <a:xfrm>
            <a:off x="5523472" y="853630"/>
            <a:ext cx="3562865" cy="5388732"/>
          </a:xfrm>
          <a:prstGeom prst="rect">
            <a:avLst/>
          </a:prstGeom>
          <a:ln>
            <a:noFill/>
          </a:ln>
          <a:effectLst>
            <a:softEdge rad="112500"/>
          </a:effectLst>
        </p:spPr>
      </p:pic>
      <mc:AlternateContent xmlns:mc="http://schemas.openxmlformats.org/markup-compatibility/2006" xmlns:a14="http://schemas.microsoft.com/office/drawing/2010/main">
        <mc:Choice Requires="a14">
          <p:sp>
            <p:nvSpPr>
              <p:cNvPr id="16" name="TextBox 15"/>
              <p:cNvSpPr txBox="1"/>
              <p:nvPr/>
            </p:nvSpPr>
            <p:spPr>
              <a:xfrm>
                <a:off x="2245436" y="2775302"/>
                <a:ext cx="2255617" cy="492443"/>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sz="3200" i="1" smtClean="0">
                          <a:solidFill>
                            <a:prstClr val="white"/>
                          </a:solidFill>
                          <a:latin typeface="Cambria Math" panose="02040503050406030204" pitchFamily="18" charset="0"/>
                          <a:ea typeface="Cambria Math" panose="02040503050406030204" pitchFamily="18" charset="0"/>
                        </a:rPr>
                        <m:t>∆</m:t>
                      </m:r>
                      <m:r>
                        <a:rPr lang="pt-PT" sz="3200" i="1" smtClean="0">
                          <a:solidFill>
                            <a:prstClr val="white"/>
                          </a:solidFill>
                          <a:latin typeface="Cambria Math" panose="02040503050406030204" pitchFamily="18" charset="0"/>
                          <a:ea typeface="Cambria Math" panose="02040503050406030204" pitchFamily="18" charset="0"/>
                        </a:rPr>
                        <m:t>𝑝</m:t>
                      </m:r>
                      <m:r>
                        <a:rPr lang="pt-PT" sz="3200" i="1" smtClean="0">
                          <a:solidFill>
                            <a:prstClr val="white"/>
                          </a:solidFill>
                          <a:latin typeface="Cambria Math" panose="02040503050406030204" pitchFamily="18" charset="0"/>
                          <a:ea typeface="Cambria Math" panose="02040503050406030204" pitchFamily="18" charset="0"/>
                        </a:rPr>
                        <m:t>∆</m:t>
                      </m:r>
                      <m:r>
                        <a:rPr lang="pt-PT" sz="3200" i="1" smtClean="0">
                          <a:solidFill>
                            <a:prstClr val="white"/>
                          </a:solidFill>
                          <a:latin typeface="Cambria Math" panose="02040503050406030204" pitchFamily="18" charset="0"/>
                          <a:ea typeface="Cambria Math" panose="02040503050406030204" pitchFamily="18" charset="0"/>
                        </a:rPr>
                        <m:t>𝑥</m:t>
                      </m:r>
                      <m:r>
                        <a:rPr lang="pt-PT" sz="3200" i="1" smtClean="0">
                          <a:solidFill>
                            <a:prstClr val="white"/>
                          </a:solidFill>
                          <a:latin typeface="Cambria Math" panose="02040503050406030204" pitchFamily="18" charset="0"/>
                          <a:ea typeface="Cambria Math" panose="02040503050406030204" pitchFamily="18" charset="0"/>
                        </a:rPr>
                        <m:t>≥ℏ/2</m:t>
                      </m:r>
                    </m:oMath>
                  </m:oMathPara>
                </a14:m>
                <a:endParaRPr lang="en-US" sz="3200" dirty="0">
                  <a:solidFill>
                    <a:prstClr val="white"/>
                  </a:solidFill>
                </a:endParaRPr>
              </a:p>
            </p:txBody>
          </p:sp>
        </mc:Choice>
        <mc:Fallback xmlns="">
          <p:sp>
            <p:nvSpPr>
              <p:cNvPr id="16" name="TextBox 15"/>
              <p:cNvSpPr txBox="1">
                <a:spLocks noRot="1" noChangeAspect="1" noMove="1" noResize="1" noEditPoints="1" noAdjustHandles="1" noChangeArrowheads="1" noChangeShapeType="1" noTextEdit="1"/>
              </p:cNvSpPr>
              <p:nvPr/>
            </p:nvSpPr>
            <p:spPr>
              <a:xfrm>
                <a:off x="2245436" y="2775302"/>
                <a:ext cx="2255617" cy="492443"/>
              </a:xfrm>
              <a:prstGeom prst="rect">
                <a:avLst/>
              </a:prstGeom>
              <a:blipFill rotWithShape="0">
                <a:blip r:embed="rId4"/>
                <a:stretch>
                  <a:fillRect/>
                </a:stretch>
              </a:blipFill>
            </p:spPr>
            <p:txBody>
              <a:bodyPr/>
              <a:lstStyle/>
              <a:p>
                <a:r>
                  <a:rPr lang="en-US">
                    <a:noFill/>
                  </a:rPr>
                  <a:t> </a:t>
                </a:r>
              </a:p>
            </p:txBody>
          </p:sp>
        </mc:Fallback>
      </mc:AlternateContent>
      <p:pic>
        <p:nvPicPr>
          <p:cNvPr id="11" name="Picture 10"/>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05486" y="1204783"/>
            <a:ext cx="1288240" cy="2044007"/>
          </a:xfrm>
          <a:prstGeom prst="rect">
            <a:avLst/>
          </a:prstGeom>
          <a:ln>
            <a:noFill/>
          </a:ln>
          <a:effectLst>
            <a:softEdge rad="63500"/>
          </a:effectLst>
        </p:spPr>
      </p:pic>
      <p:sp>
        <p:nvSpPr>
          <p:cNvPr id="12" name="Rectangle 11"/>
          <p:cNvSpPr/>
          <p:nvPr/>
        </p:nvSpPr>
        <p:spPr>
          <a:xfrm>
            <a:off x="1190933" y="839668"/>
            <a:ext cx="4535332" cy="2031325"/>
          </a:xfrm>
          <a:prstGeom prst="rect">
            <a:avLst/>
          </a:prstGeom>
        </p:spPr>
        <p:txBody>
          <a:bodyPr wrap="square">
            <a:spAutoFit/>
          </a:bodyPr>
          <a:lstStyle/>
          <a:p>
            <a:pPr algn="ctr">
              <a:lnSpc>
                <a:spcPct val="150000"/>
              </a:lnSpc>
            </a:pPr>
            <a:r>
              <a:rPr lang="pt-PT" sz="2000" dirty="0" smtClean="0">
                <a:solidFill>
                  <a:prstClr val="white"/>
                </a:solidFill>
                <a:latin typeface="Century Gothic" panose="020B0502020202020204" pitchFamily="34" charset="0"/>
              </a:rPr>
              <a:t>Não é possível medir </a:t>
            </a:r>
          </a:p>
          <a:p>
            <a:pPr algn="ctr">
              <a:lnSpc>
                <a:spcPct val="150000"/>
              </a:lnSpc>
            </a:pPr>
            <a:r>
              <a:rPr lang="pt-PT" sz="2400" dirty="0" smtClean="0">
                <a:solidFill>
                  <a:srgbClr val="FFFF00"/>
                </a:solidFill>
                <a:latin typeface="Century Gothic" panose="020B0502020202020204" pitchFamily="34" charset="0"/>
              </a:rPr>
              <a:t>simultâneamente</a:t>
            </a:r>
            <a:r>
              <a:rPr lang="pt-PT" sz="1400" dirty="0" smtClean="0">
                <a:solidFill>
                  <a:prstClr val="white"/>
                </a:solidFill>
                <a:latin typeface="Century Gothic" panose="020B0502020202020204" pitchFamily="34" charset="0"/>
              </a:rPr>
              <a:t> </a:t>
            </a:r>
          </a:p>
          <a:p>
            <a:pPr algn="ctr">
              <a:lnSpc>
                <a:spcPct val="150000"/>
              </a:lnSpc>
            </a:pPr>
            <a:r>
              <a:rPr lang="pt-PT" sz="2000" dirty="0" smtClean="0">
                <a:solidFill>
                  <a:prstClr val="white"/>
                </a:solidFill>
                <a:latin typeface="Century Gothic" panose="020B0502020202020204" pitchFamily="34" charset="0"/>
              </a:rPr>
              <a:t>a posição e o momento de </a:t>
            </a:r>
          </a:p>
          <a:p>
            <a:pPr algn="ctr">
              <a:lnSpc>
                <a:spcPct val="150000"/>
              </a:lnSpc>
            </a:pPr>
            <a:r>
              <a:rPr lang="pt-PT" sz="2000" dirty="0" smtClean="0">
                <a:solidFill>
                  <a:prstClr val="white"/>
                </a:solidFill>
                <a:latin typeface="Century Gothic" panose="020B0502020202020204" pitchFamily="34" charset="0"/>
              </a:rPr>
              <a:t>uma partícula</a:t>
            </a:r>
            <a:endParaRPr lang="en-US" sz="2000" dirty="0">
              <a:solidFill>
                <a:prstClr val="black"/>
              </a:solidFill>
            </a:endParaRPr>
          </a:p>
        </p:txBody>
      </p:sp>
      <p:pic>
        <p:nvPicPr>
          <p:cNvPr id="13" name="Picture 12"/>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72498" y="3330805"/>
            <a:ext cx="5176373" cy="1595849"/>
          </a:xfrm>
          <a:prstGeom prst="rect">
            <a:avLst/>
          </a:prstGeom>
          <a:ln>
            <a:noFill/>
          </a:ln>
          <a:effectLst>
            <a:softEdge rad="112500"/>
          </a:effectLst>
        </p:spPr>
      </p:pic>
      <p:sp>
        <p:nvSpPr>
          <p:cNvPr id="17" name="Rectangle 16"/>
          <p:cNvSpPr/>
          <p:nvPr/>
        </p:nvSpPr>
        <p:spPr>
          <a:xfrm>
            <a:off x="722729" y="5649193"/>
            <a:ext cx="3216854" cy="646331"/>
          </a:xfrm>
          <a:prstGeom prst="rect">
            <a:avLst/>
          </a:prstGeom>
        </p:spPr>
        <p:txBody>
          <a:bodyPr wrap="square">
            <a:spAutoFit/>
          </a:bodyPr>
          <a:lstStyle/>
          <a:p>
            <a:pPr algn="ctr"/>
            <a:r>
              <a:rPr lang="en-US" dirty="0" smtClean="0">
                <a:solidFill>
                  <a:prstClr val="white"/>
                </a:solidFill>
                <a:latin typeface="Century Gothic" panose="020B0502020202020204" pitchFamily="34" charset="0"/>
              </a:rPr>
              <a:t>“for the creation of quantum mechanics".</a:t>
            </a:r>
            <a:endParaRPr lang="en-US" dirty="0">
              <a:solidFill>
                <a:prstClr val="white"/>
              </a:solidFill>
              <a:latin typeface="Century Gothic" panose="020B0502020202020204" pitchFamily="34" charset="0"/>
            </a:endParaRPr>
          </a:p>
        </p:txBody>
      </p:sp>
      <p:sp>
        <p:nvSpPr>
          <p:cNvPr id="18" name="Rectangle 17"/>
          <p:cNvSpPr/>
          <p:nvPr/>
        </p:nvSpPr>
        <p:spPr>
          <a:xfrm>
            <a:off x="45156" y="4979019"/>
            <a:ext cx="4572000" cy="646331"/>
          </a:xfrm>
          <a:prstGeom prst="rect">
            <a:avLst/>
          </a:prstGeom>
        </p:spPr>
        <p:txBody>
          <a:bodyPr>
            <a:spAutoFit/>
          </a:bodyPr>
          <a:lstStyle/>
          <a:p>
            <a:pPr algn="ctr"/>
            <a:r>
              <a:rPr lang="en-US" dirty="0">
                <a:ln>
                  <a:solidFill>
                    <a:srgbClr val="FFFF00"/>
                  </a:solidFill>
                </a:ln>
                <a:solidFill>
                  <a:srgbClr val="FFFF00"/>
                </a:solidFill>
                <a:latin typeface="Century Gothic" panose="020B0502020202020204" pitchFamily="34" charset="0"/>
              </a:rPr>
              <a:t>O </a:t>
            </a:r>
            <a:r>
              <a:rPr lang="en-US" dirty="0" err="1">
                <a:ln>
                  <a:solidFill>
                    <a:srgbClr val="FFFF00"/>
                  </a:solidFill>
                </a:ln>
                <a:solidFill>
                  <a:srgbClr val="FFFF00"/>
                </a:solidFill>
                <a:latin typeface="Century Gothic" panose="020B0502020202020204" pitchFamily="34" charset="0"/>
              </a:rPr>
              <a:t>prémio</a:t>
            </a:r>
            <a:r>
              <a:rPr lang="en-US" dirty="0">
                <a:ln>
                  <a:solidFill>
                    <a:srgbClr val="FFFF00"/>
                  </a:solidFill>
                </a:ln>
                <a:solidFill>
                  <a:srgbClr val="FFFF00"/>
                </a:solidFill>
                <a:latin typeface="Century Gothic" panose="020B0502020202020204" pitchFamily="34" charset="0"/>
              </a:rPr>
              <a:t> Nobel da </a:t>
            </a:r>
            <a:r>
              <a:rPr lang="en-US" dirty="0" err="1">
                <a:ln>
                  <a:solidFill>
                    <a:srgbClr val="FFFF00"/>
                  </a:solidFill>
                </a:ln>
                <a:solidFill>
                  <a:srgbClr val="FFFF00"/>
                </a:solidFill>
                <a:latin typeface="Century Gothic" panose="020B0502020202020204" pitchFamily="34" charset="0"/>
              </a:rPr>
              <a:t>Física</a:t>
            </a:r>
            <a:r>
              <a:rPr lang="en-US" dirty="0">
                <a:ln>
                  <a:solidFill>
                    <a:srgbClr val="FFFF00"/>
                  </a:solidFill>
                </a:ln>
                <a:solidFill>
                  <a:srgbClr val="FFFF00"/>
                </a:solidFill>
                <a:latin typeface="Century Gothic" panose="020B0502020202020204" pitchFamily="34" charset="0"/>
              </a:rPr>
              <a:t> </a:t>
            </a:r>
            <a:r>
              <a:rPr lang="en-US" dirty="0" err="1">
                <a:ln>
                  <a:solidFill>
                    <a:srgbClr val="FFFF00"/>
                  </a:solidFill>
                </a:ln>
                <a:solidFill>
                  <a:srgbClr val="FFFF00"/>
                </a:solidFill>
                <a:latin typeface="Century Gothic" panose="020B0502020202020204" pitchFamily="34" charset="0"/>
              </a:rPr>
              <a:t>foi</a:t>
            </a:r>
            <a:r>
              <a:rPr lang="en-US" dirty="0">
                <a:ln>
                  <a:solidFill>
                    <a:srgbClr val="FFFF00"/>
                  </a:solidFill>
                </a:ln>
                <a:solidFill>
                  <a:srgbClr val="FFFF00"/>
                </a:solidFill>
                <a:latin typeface="Century Gothic" panose="020B0502020202020204" pitchFamily="34" charset="0"/>
              </a:rPr>
              <a:t> </a:t>
            </a:r>
            <a:r>
              <a:rPr lang="en-US" dirty="0" err="1">
                <a:ln>
                  <a:solidFill>
                    <a:srgbClr val="FFFF00"/>
                  </a:solidFill>
                </a:ln>
                <a:solidFill>
                  <a:srgbClr val="FFFF00"/>
                </a:solidFill>
                <a:latin typeface="Century Gothic" panose="020B0502020202020204" pitchFamily="34" charset="0"/>
              </a:rPr>
              <a:t>atríbuido</a:t>
            </a:r>
            <a:r>
              <a:rPr lang="en-US" dirty="0">
                <a:ln>
                  <a:solidFill>
                    <a:srgbClr val="FFFF00"/>
                  </a:solidFill>
                </a:ln>
                <a:solidFill>
                  <a:srgbClr val="FFFF00"/>
                </a:solidFill>
                <a:latin typeface="Century Gothic" panose="020B0502020202020204" pitchFamily="34" charset="0"/>
              </a:rPr>
              <a:t> a </a:t>
            </a:r>
            <a:r>
              <a:rPr lang="en-US" dirty="0" smtClean="0">
                <a:ln>
                  <a:solidFill>
                    <a:srgbClr val="FFFF00"/>
                  </a:solidFill>
                </a:ln>
                <a:solidFill>
                  <a:srgbClr val="FFFF00"/>
                </a:solidFill>
                <a:latin typeface="Century Gothic" panose="020B0502020202020204" pitchFamily="34" charset="0"/>
              </a:rPr>
              <a:t>Werner Heisenberg </a:t>
            </a:r>
            <a:r>
              <a:rPr lang="en-US" dirty="0" err="1" smtClean="0">
                <a:ln>
                  <a:solidFill>
                    <a:srgbClr val="FFFF00"/>
                  </a:solidFill>
                </a:ln>
                <a:solidFill>
                  <a:srgbClr val="FFFF00"/>
                </a:solidFill>
                <a:latin typeface="Century Gothic" panose="020B0502020202020204" pitchFamily="34" charset="0"/>
              </a:rPr>
              <a:t>em</a:t>
            </a:r>
            <a:r>
              <a:rPr lang="en-US" dirty="0" smtClean="0">
                <a:ln>
                  <a:solidFill>
                    <a:srgbClr val="FFFF00"/>
                  </a:solidFill>
                </a:ln>
                <a:solidFill>
                  <a:srgbClr val="FFFF00"/>
                </a:solidFill>
                <a:latin typeface="Century Gothic" panose="020B0502020202020204" pitchFamily="34" charset="0"/>
              </a:rPr>
              <a:t> 1932;</a:t>
            </a:r>
            <a:endParaRPr lang="en-US" dirty="0">
              <a:ln>
                <a:solidFill>
                  <a:srgbClr val="FFFF00"/>
                </a:solidFill>
              </a:ln>
              <a:solidFill>
                <a:srgbClr val="FFFF00"/>
              </a:solidFill>
              <a:latin typeface="Century Gothic" panose="020B0502020202020204" pitchFamily="34" charset="0"/>
            </a:endParaRPr>
          </a:p>
        </p:txBody>
      </p:sp>
      <p:pic>
        <p:nvPicPr>
          <p:cNvPr id="19" name="Picture 18"/>
          <p:cNvPicPr>
            <a:picLocks noChangeAspect="1"/>
          </p:cNvPicPr>
          <p:nvPr/>
        </p:nvPicPr>
        <p:blipFill>
          <a:blip r:embed="rId7">
            <a:clrChange>
              <a:clrFrom>
                <a:srgbClr val="000000"/>
              </a:clrFrom>
              <a:clrTo>
                <a:srgbClr val="000000">
                  <a:alpha val="0"/>
                </a:srgbClr>
              </a:clrTo>
            </a:clrChange>
            <a:extLst>
              <a:ext uri="{28A0092B-C50C-407E-A947-70E740481C1C}">
                <a14:useLocalDpi xmlns:a14="http://schemas.microsoft.com/office/drawing/2010/main" val="0"/>
              </a:ext>
            </a:extLst>
          </a:blip>
          <a:stretch>
            <a:fillRect/>
          </a:stretch>
        </p:blipFill>
        <p:spPr>
          <a:xfrm>
            <a:off x="4321445" y="5076183"/>
            <a:ext cx="1127426" cy="1127426"/>
          </a:xfrm>
          <a:prstGeom prst="rect">
            <a:avLst/>
          </a:prstGeom>
          <a:effectLst>
            <a:outerShdw blurRad="50800" dist="50800" dir="5400000" algn="ctr" rotWithShape="0">
              <a:srgbClr val="000000"/>
            </a:outerShdw>
          </a:effectLst>
        </p:spPr>
      </p:pic>
      <p:sp>
        <p:nvSpPr>
          <p:cNvPr id="24" name="Rectangle 23"/>
          <p:cNvSpPr/>
          <p:nvPr/>
        </p:nvSpPr>
        <p:spPr>
          <a:xfrm>
            <a:off x="8803122" y="6468797"/>
            <a:ext cx="361868" cy="396523"/>
          </a:xfrm>
          <a:prstGeom prst="rect">
            <a:avLst/>
          </a:prstGeom>
          <a:solidFill>
            <a:srgbClr val="0000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prstClr val="white"/>
              </a:solidFill>
            </a:endParaRPr>
          </a:p>
        </p:txBody>
      </p:sp>
      <p:sp>
        <p:nvSpPr>
          <p:cNvPr id="26" name="Rectangle 25"/>
          <p:cNvSpPr/>
          <p:nvPr/>
        </p:nvSpPr>
        <p:spPr>
          <a:xfrm>
            <a:off x="-18376" y="6471973"/>
            <a:ext cx="8831344" cy="396523"/>
          </a:xfrm>
          <a:prstGeom prst="rect">
            <a:avLst/>
          </a:prstGeom>
          <a:solidFill>
            <a:srgbClr val="68010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prstClr val="white"/>
              </a:solidFill>
            </a:endParaRPr>
          </a:p>
        </p:txBody>
      </p:sp>
      <p:sp>
        <p:nvSpPr>
          <p:cNvPr id="27" name="Slide Number Placeholder 1"/>
          <p:cNvSpPr>
            <a:spLocks noGrp="1"/>
          </p:cNvSpPr>
          <p:nvPr>
            <p:ph type="sldNum" sz="quarter" idx="4"/>
          </p:nvPr>
        </p:nvSpPr>
        <p:spPr>
          <a:xfrm>
            <a:off x="6982178" y="6489699"/>
            <a:ext cx="2133600" cy="365125"/>
          </a:xfrm>
          <a:prstGeom prst="rect">
            <a:avLst/>
          </a:prstGeom>
        </p:spPr>
        <p:txBody>
          <a:bodyPr/>
          <a:lstStyle/>
          <a:p>
            <a:fld id="{8E421941-A48F-2348-96CF-79538C99FB84}" type="slidenum">
              <a:rPr lang="en-US" smtClean="0">
                <a:latin typeface="Century Gothic"/>
                <a:cs typeface="Century Gothic"/>
              </a:rPr>
              <a:pPr/>
              <a:t>25</a:t>
            </a:fld>
            <a:endParaRPr lang="en-US" dirty="0">
              <a:latin typeface="Century Gothic"/>
              <a:cs typeface="Century Gothic"/>
            </a:endParaRPr>
          </a:p>
        </p:txBody>
      </p:sp>
      <p:sp>
        <p:nvSpPr>
          <p:cNvPr id="28" name="Footer Placeholder 2"/>
          <p:cNvSpPr>
            <a:spLocks noGrp="1"/>
          </p:cNvSpPr>
          <p:nvPr>
            <p:ph type="ftr" sz="quarter" idx="3"/>
          </p:nvPr>
        </p:nvSpPr>
        <p:spPr>
          <a:xfrm>
            <a:off x="45156" y="6492965"/>
            <a:ext cx="9070622" cy="365125"/>
          </a:xfrm>
          <a:prstGeom prst="rect">
            <a:avLst/>
          </a:prstGeom>
        </p:spPr>
        <p:txBody>
          <a:bodyPr/>
          <a:lstStyle/>
          <a:p>
            <a:pPr algn="l"/>
            <a:r>
              <a:rPr lang="pt-BR" dirty="0" smtClean="0">
                <a:solidFill>
                  <a:prstClr val="white"/>
                </a:solidFill>
              </a:rPr>
              <a:t>Filipe Joaquim                                       Introdução à Física de Partículas (2/4)                            CERN, 30/8 - 04/09 2015</a:t>
            </a:r>
            <a:r>
              <a:rPr lang="en-US" dirty="0" smtClean="0">
                <a:solidFill>
                  <a:prstClr val="white"/>
                </a:solidFill>
              </a:rPr>
              <a:t>                        </a:t>
            </a:r>
            <a:endParaRPr lang="en-US" dirty="0">
              <a:solidFill>
                <a:prstClr val="white"/>
              </a:solidFill>
            </a:endParaRPr>
          </a:p>
        </p:txBody>
      </p:sp>
    </p:spTree>
    <p:extLst>
      <p:ext uri="{BB962C8B-B14F-4D97-AF65-F5344CB8AC3E}">
        <p14:creationId xmlns:p14="http://schemas.microsoft.com/office/powerpoint/2010/main" val="3330066368"/>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60" name="Picture 59"/>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8470" y="-29592"/>
            <a:ext cx="9223899" cy="6924582"/>
          </a:xfrm>
          <a:prstGeom prst="rect">
            <a:avLst/>
          </a:prstGeom>
        </p:spPr>
      </p:pic>
      <p:sp>
        <p:nvSpPr>
          <p:cNvPr id="5" name="Rectangle 4"/>
          <p:cNvSpPr/>
          <p:nvPr/>
        </p:nvSpPr>
        <p:spPr>
          <a:xfrm>
            <a:off x="-18377" y="0"/>
            <a:ext cx="9172222" cy="627196"/>
          </a:xfrm>
          <a:prstGeom prst="rect">
            <a:avLst/>
          </a:prstGeom>
          <a:solidFill>
            <a:srgbClr val="68010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smtClean="0">
              <a:solidFill>
                <a:prstClr val="white"/>
              </a:solidFill>
            </a:endParaRPr>
          </a:p>
          <a:p>
            <a:pPr algn="ctr"/>
            <a:endParaRPr lang="en-US" dirty="0">
              <a:solidFill>
                <a:prstClr val="white"/>
              </a:solidFill>
            </a:endParaRPr>
          </a:p>
        </p:txBody>
      </p:sp>
      <p:cxnSp>
        <p:nvCxnSpPr>
          <p:cNvPr id="8" name="Straight Connector 7"/>
          <p:cNvCxnSpPr/>
          <p:nvPr/>
        </p:nvCxnSpPr>
        <p:spPr>
          <a:xfrm>
            <a:off x="383480" y="621351"/>
            <a:ext cx="1503292" cy="0"/>
          </a:xfrm>
          <a:prstGeom prst="line">
            <a:avLst/>
          </a:prstGeom>
          <a:ln>
            <a:solidFill>
              <a:schemeClr val="bg1"/>
            </a:solidFill>
          </a:ln>
        </p:spPr>
        <p:style>
          <a:lnRef idx="2">
            <a:schemeClr val="accent1"/>
          </a:lnRef>
          <a:fillRef idx="0">
            <a:schemeClr val="accent1"/>
          </a:fillRef>
          <a:effectRef idx="1">
            <a:schemeClr val="accent1"/>
          </a:effectRef>
          <a:fontRef idx="minor">
            <a:schemeClr val="tx1"/>
          </a:fontRef>
        </p:style>
      </p:cxnSp>
      <p:sp>
        <p:nvSpPr>
          <p:cNvPr id="13" name="Oval 12"/>
          <p:cNvSpPr/>
          <p:nvPr/>
        </p:nvSpPr>
        <p:spPr>
          <a:xfrm>
            <a:off x="213300" y="517670"/>
            <a:ext cx="207362" cy="207362"/>
          </a:xfrm>
          <a:prstGeom prst="ellipse">
            <a:avLst/>
          </a:prstGeom>
          <a:solidFill>
            <a:schemeClr val="bg1"/>
          </a:solidFill>
          <a:ln>
            <a:solidFill>
              <a:srgbClr val="FFFFFF"/>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prstClr val="white"/>
              </a:solidFill>
            </a:endParaRPr>
          </a:p>
        </p:txBody>
      </p:sp>
      <p:sp>
        <p:nvSpPr>
          <p:cNvPr id="14" name="TextBox 13"/>
          <p:cNvSpPr txBox="1"/>
          <p:nvPr/>
        </p:nvSpPr>
        <p:spPr>
          <a:xfrm>
            <a:off x="-5729" y="773509"/>
            <a:ext cx="755335" cy="430887"/>
          </a:xfrm>
          <a:prstGeom prst="rect">
            <a:avLst/>
          </a:prstGeom>
          <a:noFill/>
        </p:spPr>
        <p:txBody>
          <a:bodyPr wrap="none" rtlCol="0">
            <a:spAutoFit/>
          </a:bodyPr>
          <a:lstStyle/>
          <a:p>
            <a:r>
              <a:rPr lang="pt-PT" sz="2200" dirty="0" smtClean="0">
                <a:solidFill>
                  <a:prstClr val="white"/>
                </a:solidFill>
              </a:rPr>
              <a:t>1926</a:t>
            </a:r>
            <a:endParaRPr lang="en-US" sz="2200" dirty="0">
              <a:solidFill>
                <a:prstClr val="white"/>
              </a:solidFill>
            </a:endParaRPr>
          </a:p>
        </p:txBody>
      </p:sp>
      <p:sp>
        <p:nvSpPr>
          <p:cNvPr id="20" name="TextBox 19"/>
          <p:cNvSpPr txBox="1"/>
          <p:nvPr/>
        </p:nvSpPr>
        <p:spPr>
          <a:xfrm>
            <a:off x="1966493" y="229686"/>
            <a:ext cx="1326004" cy="769441"/>
          </a:xfrm>
          <a:prstGeom prst="rect">
            <a:avLst/>
          </a:prstGeom>
          <a:noFill/>
        </p:spPr>
        <p:txBody>
          <a:bodyPr wrap="none" rtlCol="0">
            <a:spAutoFit/>
          </a:bodyPr>
          <a:lstStyle/>
          <a:p>
            <a:r>
              <a:rPr lang="pt-PT" sz="4400" dirty="0" smtClean="0">
                <a:solidFill>
                  <a:prstClr val="white"/>
                </a:solidFill>
              </a:rPr>
              <a:t>1927</a:t>
            </a:r>
            <a:endParaRPr lang="en-US" sz="4400" dirty="0">
              <a:solidFill>
                <a:prstClr val="white"/>
              </a:solidFill>
            </a:endParaRPr>
          </a:p>
        </p:txBody>
      </p:sp>
      <p:sp>
        <p:nvSpPr>
          <p:cNvPr id="29" name="Rectangle 28"/>
          <p:cNvSpPr/>
          <p:nvPr/>
        </p:nvSpPr>
        <p:spPr>
          <a:xfrm>
            <a:off x="6177729" y="141632"/>
            <a:ext cx="2805576" cy="369332"/>
          </a:xfrm>
          <a:prstGeom prst="rect">
            <a:avLst/>
          </a:prstGeom>
        </p:spPr>
        <p:txBody>
          <a:bodyPr wrap="none">
            <a:spAutoFit/>
          </a:bodyPr>
          <a:lstStyle/>
          <a:p>
            <a:pPr algn="r"/>
            <a:r>
              <a:rPr lang="pt-PT" dirty="0" smtClean="0">
                <a:ln>
                  <a:solidFill>
                    <a:srgbClr val="FFFF00"/>
                  </a:solidFill>
                </a:ln>
                <a:solidFill>
                  <a:srgbClr val="FFFF00"/>
                </a:solidFill>
                <a:latin typeface="Century Gothic"/>
                <a:cs typeface="Century Gothic"/>
              </a:rPr>
              <a:t>A nova teoria quântica</a:t>
            </a:r>
            <a:endParaRPr lang="en-US" dirty="0">
              <a:ln>
                <a:solidFill>
                  <a:srgbClr val="FFFF00"/>
                </a:solidFill>
              </a:ln>
              <a:solidFill>
                <a:srgbClr val="FFFF00"/>
              </a:solidFill>
            </a:endParaRPr>
          </a:p>
        </p:txBody>
      </p:sp>
      <p:pic>
        <p:nvPicPr>
          <p:cNvPr id="6" name="Picture 5"/>
          <p:cNvPicPr>
            <a:picLocks noChangeAspect="1"/>
          </p:cNvPicPr>
          <p:nvPr/>
        </p:nvPicPr>
        <p:blipFill>
          <a:blip r:embed="rId3"/>
          <a:stretch>
            <a:fillRect/>
          </a:stretch>
        </p:blipFill>
        <p:spPr>
          <a:xfrm>
            <a:off x="546497" y="796576"/>
            <a:ext cx="8038703" cy="5331787"/>
          </a:xfrm>
          <a:prstGeom prst="rect">
            <a:avLst/>
          </a:prstGeom>
          <a:ln>
            <a:noFill/>
          </a:ln>
          <a:effectLst>
            <a:softEdge rad="112500"/>
          </a:effectLst>
        </p:spPr>
      </p:pic>
      <p:sp>
        <p:nvSpPr>
          <p:cNvPr id="16" name="Rectangle 15"/>
          <p:cNvSpPr/>
          <p:nvPr/>
        </p:nvSpPr>
        <p:spPr>
          <a:xfrm>
            <a:off x="521097" y="6061401"/>
            <a:ext cx="8352849" cy="307777"/>
          </a:xfrm>
          <a:prstGeom prst="rect">
            <a:avLst/>
          </a:prstGeom>
        </p:spPr>
        <p:txBody>
          <a:bodyPr wrap="square">
            <a:spAutoFit/>
          </a:bodyPr>
          <a:lstStyle/>
          <a:p>
            <a:r>
              <a:rPr lang="en-US" sz="1400" dirty="0">
                <a:solidFill>
                  <a:prstClr val="white"/>
                </a:solidFill>
                <a:latin typeface="Century Gothic" panose="020B0502020202020204" pitchFamily="34" charset="0"/>
              </a:rPr>
              <a:t>Fifth conference participants, 1927. </a:t>
            </a:r>
            <a:r>
              <a:rPr lang="en-US" sz="1400" dirty="0" err="1">
                <a:solidFill>
                  <a:prstClr val="white"/>
                </a:solidFill>
                <a:latin typeface="Century Gothic" panose="020B0502020202020204" pitchFamily="34" charset="0"/>
              </a:rPr>
              <a:t>Institut</a:t>
            </a:r>
            <a:r>
              <a:rPr lang="en-US" sz="1400" dirty="0">
                <a:solidFill>
                  <a:prstClr val="white"/>
                </a:solidFill>
                <a:latin typeface="Century Gothic" panose="020B0502020202020204" pitchFamily="34" charset="0"/>
              </a:rPr>
              <a:t> International de Physique </a:t>
            </a:r>
            <a:r>
              <a:rPr lang="en-US" sz="1400" dirty="0" smtClean="0">
                <a:solidFill>
                  <a:prstClr val="white"/>
                </a:solidFill>
                <a:latin typeface="Century Gothic" panose="020B0502020202020204" pitchFamily="34" charset="0"/>
              </a:rPr>
              <a:t>Solvay in Leopold Park.</a:t>
            </a:r>
            <a:endParaRPr lang="en-US" sz="1400" dirty="0">
              <a:solidFill>
                <a:prstClr val="white"/>
              </a:solidFill>
              <a:latin typeface="Century Gothic" panose="020B0502020202020204" pitchFamily="34" charset="0"/>
            </a:endParaRPr>
          </a:p>
        </p:txBody>
      </p:sp>
      <p:grpSp>
        <p:nvGrpSpPr>
          <p:cNvPr id="9" name="Group 8"/>
          <p:cNvGrpSpPr/>
          <p:nvPr/>
        </p:nvGrpSpPr>
        <p:grpSpPr>
          <a:xfrm>
            <a:off x="724023" y="2066454"/>
            <a:ext cx="7718803" cy="3024897"/>
            <a:chOff x="724023" y="2066454"/>
            <a:chExt cx="7718803" cy="3024897"/>
          </a:xfrm>
        </p:grpSpPr>
        <p:sp>
          <p:nvSpPr>
            <p:cNvPr id="12" name="Rectangle 11"/>
            <p:cNvSpPr/>
            <p:nvPr/>
          </p:nvSpPr>
          <p:spPr>
            <a:xfrm>
              <a:off x="1719494" y="4131236"/>
              <a:ext cx="820661" cy="304699"/>
            </a:xfrm>
            <a:prstGeom prst="rect">
              <a:avLst/>
            </a:prstGeom>
          </p:spPr>
          <p:txBody>
            <a:bodyPr wrap="none">
              <a:spAutoFit/>
            </a:bodyPr>
            <a:lstStyle/>
            <a:p>
              <a:r>
                <a:rPr lang="pt-PT" sz="1200" dirty="0" smtClean="0">
                  <a:ln>
                    <a:solidFill>
                      <a:srgbClr val="FFFF00"/>
                    </a:solidFill>
                  </a:ln>
                  <a:solidFill>
                    <a:srgbClr val="FFFF00"/>
                  </a:solidFill>
                  <a:latin typeface="Century Gothic"/>
                  <a:cs typeface="Century Gothic"/>
                </a:rPr>
                <a:t>Planck</a:t>
              </a:r>
              <a:endParaRPr lang="en-US" sz="1200" dirty="0">
                <a:solidFill>
                  <a:prstClr val="black"/>
                </a:solidFill>
              </a:endParaRPr>
            </a:p>
          </p:txBody>
        </p:sp>
        <p:sp>
          <p:nvSpPr>
            <p:cNvPr id="39" name="Rectangle 38"/>
            <p:cNvSpPr/>
            <p:nvPr/>
          </p:nvSpPr>
          <p:spPr>
            <a:xfrm>
              <a:off x="3458124" y="4102605"/>
              <a:ext cx="859171" cy="304699"/>
            </a:xfrm>
            <a:prstGeom prst="rect">
              <a:avLst/>
            </a:prstGeom>
          </p:spPr>
          <p:txBody>
            <a:bodyPr wrap="none">
              <a:spAutoFit/>
            </a:bodyPr>
            <a:lstStyle/>
            <a:p>
              <a:r>
                <a:rPr lang="pt-PT" sz="1200" dirty="0" smtClean="0">
                  <a:ln>
                    <a:solidFill>
                      <a:srgbClr val="FFFF00"/>
                    </a:solidFill>
                  </a:ln>
                  <a:solidFill>
                    <a:srgbClr val="FFFF00"/>
                  </a:solidFill>
                  <a:latin typeface="Century Gothic"/>
                  <a:cs typeface="Century Gothic"/>
                </a:rPr>
                <a:t>Lorentz</a:t>
              </a:r>
              <a:endParaRPr lang="en-US" sz="1200" dirty="0">
                <a:solidFill>
                  <a:prstClr val="black"/>
                </a:solidFill>
              </a:endParaRPr>
            </a:p>
          </p:txBody>
        </p:sp>
        <p:sp>
          <p:nvSpPr>
            <p:cNvPr id="40" name="Rectangle 39"/>
            <p:cNvSpPr/>
            <p:nvPr/>
          </p:nvSpPr>
          <p:spPr>
            <a:xfrm>
              <a:off x="4543382" y="4115909"/>
              <a:ext cx="874576" cy="304699"/>
            </a:xfrm>
            <a:prstGeom prst="rect">
              <a:avLst/>
            </a:prstGeom>
          </p:spPr>
          <p:txBody>
            <a:bodyPr wrap="none">
              <a:spAutoFit/>
            </a:bodyPr>
            <a:lstStyle/>
            <a:p>
              <a:r>
                <a:rPr lang="pt-PT" sz="1200" dirty="0" smtClean="0">
                  <a:ln>
                    <a:solidFill>
                      <a:srgbClr val="FFFF00"/>
                    </a:solidFill>
                  </a:ln>
                  <a:solidFill>
                    <a:srgbClr val="FFFF00"/>
                  </a:solidFill>
                  <a:latin typeface="Century Gothic"/>
                  <a:cs typeface="Century Gothic"/>
                </a:rPr>
                <a:t>Einstein</a:t>
              </a:r>
              <a:endParaRPr lang="en-US" sz="1200" dirty="0">
                <a:solidFill>
                  <a:prstClr val="black"/>
                </a:solidFill>
              </a:endParaRPr>
            </a:p>
          </p:txBody>
        </p:sp>
        <p:sp>
          <p:nvSpPr>
            <p:cNvPr id="41" name="Rectangle 40"/>
            <p:cNvSpPr/>
            <p:nvPr/>
          </p:nvSpPr>
          <p:spPr>
            <a:xfrm>
              <a:off x="7216429" y="3088303"/>
              <a:ext cx="618481" cy="304699"/>
            </a:xfrm>
            <a:prstGeom prst="rect">
              <a:avLst/>
            </a:prstGeom>
          </p:spPr>
          <p:txBody>
            <a:bodyPr wrap="none">
              <a:spAutoFit/>
            </a:bodyPr>
            <a:lstStyle/>
            <a:p>
              <a:r>
                <a:rPr lang="pt-PT" sz="1200" dirty="0" smtClean="0">
                  <a:ln>
                    <a:solidFill>
                      <a:srgbClr val="FFFF00"/>
                    </a:solidFill>
                  </a:ln>
                  <a:solidFill>
                    <a:srgbClr val="FFFF00"/>
                  </a:solidFill>
                  <a:latin typeface="Century Gothic"/>
                  <a:cs typeface="Century Gothic"/>
                </a:rPr>
                <a:t>Bohr</a:t>
              </a:r>
              <a:endParaRPr lang="en-US" sz="1200" dirty="0">
                <a:solidFill>
                  <a:prstClr val="black"/>
                </a:solidFill>
              </a:endParaRPr>
            </a:p>
          </p:txBody>
        </p:sp>
        <p:sp>
          <p:nvSpPr>
            <p:cNvPr id="42" name="Rectangle 41"/>
            <p:cNvSpPr/>
            <p:nvPr/>
          </p:nvSpPr>
          <p:spPr>
            <a:xfrm>
              <a:off x="6466139" y="3072595"/>
              <a:ext cx="618481" cy="304699"/>
            </a:xfrm>
            <a:prstGeom prst="rect">
              <a:avLst/>
            </a:prstGeom>
          </p:spPr>
          <p:txBody>
            <a:bodyPr wrap="none">
              <a:spAutoFit/>
            </a:bodyPr>
            <a:lstStyle/>
            <a:p>
              <a:r>
                <a:rPr lang="pt-PT" sz="1200" dirty="0" smtClean="0">
                  <a:ln>
                    <a:solidFill>
                      <a:srgbClr val="FFFF00"/>
                    </a:solidFill>
                  </a:ln>
                  <a:solidFill>
                    <a:srgbClr val="FFFF00"/>
                  </a:solidFill>
                  <a:latin typeface="Century Gothic"/>
                  <a:cs typeface="Century Gothic"/>
                </a:rPr>
                <a:t>Born</a:t>
              </a:r>
              <a:endParaRPr lang="en-US" sz="1200" dirty="0">
                <a:solidFill>
                  <a:prstClr val="black"/>
                </a:solidFill>
              </a:endParaRPr>
            </a:p>
          </p:txBody>
        </p:sp>
        <p:sp>
          <p:nvSpPr>
            <p:cNvPr id="43" name="Rectangle 42"/>
            <p:cNvSpPr/>
            <p:nvPr/>
          </p:nvSpPr>
          <p:spPr>
            <a:xfrm>
              <a:off x="4379047" y="2490346"/>
              <a:ext cx="1302043" cy="304699"/>
            </a:xfrm>
            <a:prstGeom prst="rect">
              <a:avLst/>
            </a:prstGeom>
          </p:spPr>
          <p:txBody>
            <a:bodyPr wrap="none">
              <a:spAutoFit/>
            </a:bodyPr>
            <a:lstStyle/>
            <a:p>
              <a:r>
                <a:rPr lang="pt-PT" sz="1200" dirty="0" smtClean="0">
                  <a:ln>
                    <a:solidFill>
                      <a:srgbClr val="FFFF00"/>
                    </a:solidFill>
                  </a:ln>
                  <a:solidFill>
                    <a:srgbClr val="FFFF00"/>
                  </a:solidFill>
                  <a:latin typeface="Century Gothic"/>
                  <a:cs typeface="Century Gothic"/>
                </a:rPr>
                <a:t>Schrodinger</a:t>
              </a:r>
              <a:endParaRPr lang="en-US" sz="1200" dirty="0">
                <a:solidFill>
                  <a:prstClr val="black"/>
                </a:solidFill>
              </a:endParaRPr>
            </a:p>
          </p:txBody>
        </p:sp>
        <p:sp>
          <p:nvSpPr>
            <p:cNvPr id="44" name="Rectangle 43"/>
            <p:cNvSpPr/>
            <p:nvPr/>
          </p:nvSpPr>
          <p:spPr>
            <a:xfrm>
              <a:off x="4100105" y="3652263"/>
              <a:ext cx="697427" cy="304699"/>
            </a:xfrm>
            <a:prstGeom prst="rect">
              <a:avLst/>
            </a:prstGeom>
          </p:spPr>
          <p:txBody>
            <a:bodyPr wrap="none">
              <a:spAutoFit/>
            </a:bodyPr>
            <a:lstStyle/>
            <a:p>
              <a:r>
                <a:rPr lang="pt-PT" sz="1200" dirty="0" smtClean="0">
                  <a:ln>
                    <a:solidFill>
                      <a:srgbClr val="FFFF00"/>
                    </a:solidFill>
                  </a:ln>
                  <a:solidFill>
                    <a:srgbClr val="FFFF00"/>
                  </a:solidFill>
                  <a:latin typeface="Century Gothic"/>
                  <a:cs typeface="Century Gothic"/>
                </a:rPr>
                <a:t>Dirac</a:t>
              </a:r>
              <a:endParaRPr lang="en-US" sz="1200" dirty="0">
                <a:solidFill>
                  <a:prstClr val="black"/>
                </a:solidFill>
              </a:endParaRPr>
            </a:p>
          </p:txBody>
        </p:sp>
        <p:sp>
          <p:nvSpPr>
            <p:cNvPr id="45" name="Rectangle 44"/>
            <p:cNvSpPr/>
            <p:nvPr/>
          </p:nvSpPr>
          <p:spPr>
            <a:xfrm>
              <a:off x="5606123" y="3082166"/>
              <a:ext cx="822586" cy="304699"/>
            </a:xfrm>
            <a:prstGeom prst="rect">
              <a:avLst/>
            </a:prstGeom>
          </p:spPr>
          <p:txBody>
            <a:bodyPr wrap="none">
              <a:spAutoFit/>
            </a:bodyPr>
            <a:lstStyle/>
            <a:p>
              <a:r>
                <a:rPr lang="pt-PT" sz="1200" dirty="0" smtClean="0">
                  <a:ln>
                    <a:solidFill>
                      <a:srgbClr val="FFFF00"/>
                    </a:solidFill>
                  </a:ln>
                  <a:solidFill>
                    <a:srgbClr val="FFFF00"/>
                  </a:solidFill>
                  <a:latin typeface="Century Gothic"/>
                  <a:cs typeface="Century Gothic"/>
                </a:rPr>
                <a:t>Broglie</a:t>
              </a:r>
              <a:endParaRPr lang="en-US" sz="1200" dirty="0">
                <a:solidFill>
                  <a:prstClr val="black"/>
                </a:solidFill>
              </a:endParaRPr>
            </a:p>
          </p:txBody>
        </p:sp>
        <p:sp>
          <p:nvSpPr>
            <p:cNvPr id="46" name="Rectangle 45"/>
            <p:cNvSpPr/>
            <p:nvPr/>
          </p:nvSpPr>
          <p:spPr>
            <a:xfrm>
              <a:off x="4519602" y="3077104"/>
              <a:ext cx="1090236" cy="304699"/>
            </a:xfrm>
            <a:prstGeom prst="rect">
              <a:avLst/>
            </a:prstGeom>
          </p:spPr>
          <p:txBody>
            <a:bodyPr wrap="none">
              <a:spAutoFit/>
            </a:bodyPr>
            <a:lstStyle/>
            <a:p>
              <a:r>
                <a:rPr lang="pt-PT" sz="1200" dirty="0" smtClean="0">
                  <a:ln>
                    <a:solidFill>
                      <a:srgbClr val="FFFF00"/>
                    </a:solidFill>
                  </a:ln>
                  <a:solidFill>
                    <a:srgbClr val="FFFF00"/>
                  </a:solidFill>
                  <a:latin typeface="Century Gothic"/>
                  <a:cs typeface="Century Gothic"/>
                </a:rPr>
                <a:t>Compton</a:t>
              </a:r>
              <a:endParaRPr lang="en-US" sz="1200" dirty="0">
                <a:solidFill>
                  <a:prstClr val="black"/>
                </a:solidFill>
              </a:endParaRPr>
            </a:p>
          </p:txBody>
        </p:sp>
        <p:sp>
          <p:nvSpPr>
            <p:cNvPr id="47" name="Rectangle 46"/>
            <p:cNvSpPr/>
            <p:nvPr/>
          </p:nvSpPr>
          <p:spPr>
            <a:xfrm>
              <a:off x="5981364" y="2476849"/>
              <a:ext cx="643512" cy="304699"/>
            </a:xfrm>
            <a:prstGeom prst="rect">
              <a:avLst/>
            </a:prstGeom>
          </p:spPr>
          <p:txBody>
            <a:bodyPr wrap="none">
              <a:spAutoFit/>
            </a:bodyPr>
            <a:lstStyle/>
            <a:p>
              <a:r>
                <a:rPr lang="pt-PT" sz="1200" dirty="0" smtClean="0">
                  <a:ln>
                    <a:solidFill>
                      <a:srgbClr val="FFFF00"/>
                    </a:solidFill>
                  </a:ln>
                  <a:solidFill>
                    <a:srgbClr val="FFFF00"/>
                  </a:solidFill>
                  <a:latin typeface="Century Gothic"/>
                  <a:cs typeface="Century Gothic"/>
                </a:rPr>
                <a:t>Pauli</a:t>
              </a:r>
              <a:endParaRPr lang="en-US" sz="1200" dirty="0">
                <a:solidFill>
                  <a:prstClr val="black"/>
                </a:solidFill>
              </a:endParaRPr>
            </a:p>
          </p:txBody>
        </p:sp>
        <p:sp>
          <p:nvSpPr>
            <p:cNvPr id="48" name="Rectangle 47"/>
            <p:cNvSpPr/>
            <p:nvPr/>
          </p:nvSpPr>
          <p:spPr>
            <a:xfrm>
              <a:off x="6581911" y="2490346"/>
              <a:ext cx="1234649" cy="304699"/>
            </a:xfrm>
            <a:prstGeom prst="rect">
              <a:avLst/>
            </a:prstGeom>
          </p:spPr>
          <p:txBody>
            <a:bodyPr wrap="none">
              <a:spAutoFit/>
            </a:bodyPr>
            <a:lstStyle/>
            <a:p>
              <a:r>
                <a:rPr lang="pt-PT" sz="1200" dirty="0" smtClean="0">
                  <a:ln>
                    <a:solidFill>
                      <a:srgbClr val="FFFF00"/>
                    </a:solidFill>
                  </a:ln>
                  <a:solidFill>
                    <a:srgbClr val="FFFF00"/>
                  </a:solidFill>
                  <a:latin typeface="Century Gothic"/>
                  <a:cs typeface="Century Gothic"/>
                </a:rPr>
                <a:t>Heisenberg</a:t>
              </a:r>
              <a:endParaRPr lang="en-US" sz="1200" dirty="0">
                <a:solidFill>
                  <a:prstClr val="black"/>
                </a:solidFill>
              </a:endParaRPr>
            </a:p>
          </p:txBody>
        </p:sp>
        <p:pic>
          <p:nvPicPr>
            <p:cNvPr id="26" name="Picture 25"/>
            <p:cNvPicPr>
              <a:picLocks noChangeAspect="1"/>
            </p:cNvPicPr>
            <p:nvPr/>
          </p:nvPicPr>
          <p:blipFill>
            <a:blip r:embed="rId4">
              <a:clrChange>
                <a:clrFrom>
                  <a:srgbClr val="000000"/>
                </a:clrFrom>
                <a:clrTo>
                  <a:srgbClr val="000000">
                    <a:alpha val="0"/>
                  </a:srgbClr>
                </a:clrTo>
              </a:clrChange>
              <a:extLst>
                <a:ext uri="{28A0092B-C50C-407E-A947-70E740481C1C}">
                  <a14:useLocalDpi xmlns:a14="http://schemas.microsoft.com/office/drawing/2010/main" val="0"/>
                </a:ext>
              </a:extLst>
            </a:blip>
            <a:stretch>
              <a:fillRect/>
            </a:stretch>
          </p:blipFill>
          <p:spPr>
            <a:xfrm>
              <a:off x="1920246" y="4463372"/>
              <a:ext cx="326575" cy="326575"/>
            </a:xfrm>
            <a:prstGeom prst="rect">
              <a:avLst/>
            </a:prstGeom>
            <a:effectLst>
              <a:outerShdw blurRad="50800" dist="50800" dir="5400000" algn="ctr" rotWithShape="0">
                <a:srgbClr val="000000"/>
              </a:outerShdw>
            </a:effectLst>
          </p:spPr>
        </p:pic>
        <p:pic>
          <p:nvPicPr>
            <p:cNvPr id="27" name="Picture 26"/>
            <p:cNvPicPr>
              <a:picLocks noChangeAspect="1"/>
            </p:cNvPicPr>
            <p:nvPr/>
          </p:nvPicPr>
          <p:blipFill>
            <a:blip r:embed="rId4">
              <a:clrChange>
                <a:clrFrom>
                  <a:srgbClr val="000000"/>
                </a:clrFrom>
                <a:clrTo>
                  <a:srgbClr val="000000">
                    <a:alpha val="0"/>
                  </a:srgbClr>
                </a:clrTo>
              </a:clrChange>
              <a:extLst>
                <a:ext uri="{28A0092B-C50C-407E-A947-70E740481C1C}">
                  <a14:useLocalDpi xmlns:a14="http://schemas.microsoft.com/office/drawing/2010/main" val="0"/>
                </a:ext>
              </a:extLst>
            </a:blip>
            <a:stretch>
              <a:fillRect/>
            </a:stretch>
          </p:blipFill>
          <p:spPr>
            <a:xfrm>
              <a:off x="2889707" y="4463373"/>
              <a:ext cx="326575" cy="326575"/>
            </a:xfrm>
            <a:prstGeom prst="rect">
              <a:avLst/>
            </a:prstGeom>
            <a:effectLst>
              <a:outerShdw blurRad="50800" dist="50800" dir="5400000" algn="ctr" rotWithShape="0">
                <a:srgbClr val="000000"/>
              </a:outerShdw>
            </a:effectLst>
          </p:spPr>
        </p:pic>
        <p:pic>
          <p:nvPicPr>
            <p:cNvPr id="28" name="Picture 27"/>
            <p:cNvPicPr>
              <a:picLocks noChangeAspect="1"/>
            </p:cNvPicPr>
            <p:nvPr/>
          </p:nvPicPr>
          <p:blipFill>
            <a:blip r:embed="rId4">
              <a:clrChange>
                <a:clrFrom>
                  <a:srgbClr val="000000"/>
                </a:clrFrom>
                <a:clrTo>
                  <a:srgbClr val="000000">
                    <a:alpha val="0"/>
                  </a:srgbClr>
                </a:clrTo>
              </a:clrChange>
              <a:extLst>
                <a:ext uri="{28A0092B-C50C-407E-A947-70E740481C1C}">
                  <a14:useLocalDpi xmlns:a14="http://schemas.microsoft.com/office/drawing/2010/main" val="0"/>
                </a:ext>
              </a:extLst>
            </a:blip>
            <a:stretch>
              <a:fillRect/>
            </a:stretch>
          </p:blipFill>
          <p:spPr>
            <a:xfrm>
              <a:off x="3758835" y="4463371"/>
              <a:ext cx="326575" cy="326575"/>
            </a:xfrm>
            <a:prstGeom prst="rect">
              <a:avLst/>
            </a:prstGeom>
            <a:effectLst>
              <a:outerShdw blurRad="50800" dist="50800" dir="5400000" algn="ctr" rotWithShape="0">
                <a:srgbClr val="000000"/>
              </a:outerShdw>
            </a:effectLst>
          </p:spPr>
        </p:pic>
        <p:pic>
          <p:nvPicPr>
            <p:cNvPr id="30" name="Picture 29"/>
            <p:cNvPicPr>
              <a:picLocks noChangeAspect="1"/>
            </p:cNvPicPr>
            <p:nvPr/>
          </p:nvPicPr>
          <p:blipFill>
            <a:blip r:embed="rId4">
              <a:clrChange>
                <a:clrFrom>
                  <a:srgbClr val="000000"/>
                </a:clrFrom>
                <a:clrTo>
                  <a:srgbClr val="000000">
                    <a:alpha val="0"/>
                  </a:srgbClr>
                </a:clrTo>
              </a:clrChange>
              <a:extLst>
                <a:ext uri="{28A0092B-C50C-407E-A947-70E740481C1C}">
                  <a14:useLocalDpi xmlns:a14="http://schemas.microsoft.com/office/drawing/2010/main" val="0"/>
                </a:ext>
              </a:extLst>
            </a:blip>
            <a:stretch>
              <a:fillRect/>
            </a:stretch>
          </p:blipFill>
          <p:spPr>
            <a:xfrm>
              <a:off x="4772364" y="4427549"/>
              <a:ext cx="359233" cy="359233"/>
            </a:xfrm>
            <a:prstGeom prst="rect">
              <a:avLst/>
            </a:prstGeom>
            <a:effectLst>
              <a:outerShdw blurRad="50800" dist="50800" dir="5400000" algn="ctr" rotWithShape="0">
                <a:srgbClr val="000000"/>
              </a:outerShdw>
            </a:effectLst>
          </p:spPr>
        </p:pic>
        <p:pic>
          <p:nvPicPr>
            <p:cNvPr id="31" name="Picture 30"/>
            <p:cNvPicPr>
              <a:picLocks noChangeAspect="1"/>
            </p:cNvPicPr>
            <p:nvPr/>
          </p:nvPicPr>
          <p:blipFill>
            <a:blip r:embed="rId4">
              <a:clrChange>
                <a:clrFrom>
                  <a:srgbClr val="000000"/>
                </a:clrFrom>
                <a:clrTo>
                  <a:srgbClr val="000000">
                    <a:alpha val="0"/>
                  </a:srgbClr>
                </a:clrTo>
              </a:clrChange>
              <a:extLst>
                <a:ext uri="{28A0092B-C50C-407E-A947-70E740481C1C}">
                  <a14:useLocalDpi xmlns:a14="http://schemas.microsoft.com/office/drawing/2010/main" val="0"/>
                </a:ext>
              </a:extLst>
            </a:blip>
            <a:stretch>
              <a:fillRect/>
            </a:stretch>
          </p:blipFill>
          <p:spPr>
            <a:xfrm>
              <a:off x="7038303" y="4407304"/>
              <a:ext cx="359233" cy="359233"/>
            </a:xfrm>
            <a:prstGeom prst="rect">
              <a:avLst/>
            </a:prstGeom>
            <a:effectLst>
              <a:outerShdw blurRad="50800" dist="50800" dir="5400000" algn="ctr" rotWithShape="0">
                <a:srgbClr val="000000"/>
              </a:outerShdw>
            </a:effectLst>
          </p:spPr>
        </p:pic>
        <p:pic>
          <p:nvPicPr>
            <p:cNvPr id="32" name="Picture 31"/>
            <p:cNvPicPr>
              <a:picLocks noChangeAspect="1"/>
            </p:cNvPicPr>
            <p:nvPr/>
          </p:nvPicPr>
          <p:blipFill>
            <a:blip r:embed="rId4">
              <a:clrChange>
                <a:clrFrom>
                  <a:srgbClr val="000000"/>
                </a:clrFrom>
                <a:clrTo>
                  <a:srgbClr val="000000">
                    <a:alpha val="0"/>
                  </a:srgbClr>
                </a:clrTo>
              </a:clrChange>
              <a:extLst>
                <a:ext uri="{28A0092B-C50C-407E-A947-70E740481C1C}">
                  <a14:useLocalDpi xmlns:a14="http://schemas.microsoft.com/office/drawing/2010/main" val="0"/>
                </a:ext>
              </a:extLst>
            </a:blip>
            <a:stretch>
              <a:fillRect/>
            </a:stretch>
          </p:blipFill>
          <p:spPr>
            <a:xfrm>
              <a:off x="7932110" y="4447041"/>
              <a:ext cx="359233" cy="359233"/>
            </a:xfrm>
            <a:prstGeom prst="rect">
              <a:avLst/>
            </a:prstGeom>
            <a:effectLst>
              <a:outerShdw blurRad="50800" dist="50800" dir="5400000" algn="ctr" rotWithShape="0">
                <a:srgbClr val="000000"/>
              </a:outerShdw>
            </a:effectLst>
          </p:spPr>
        </p:pic>
        <p:pic>
          <p:nvPicPr>
            <p:cNvPr id="33" name="Picture 32"/>
            <p:cNvPicPr>
              <a:picLocks noChangeAspect="1"/>
            </p:cNvPicPr>
            <p:nvPr/>
          </p:nvPicPr>
          <p:blipFill>
            <a:blip r:embed="rId4">
              <a:clrChange>
                <a:clrFrom>
                  <a:srgbClr val="000000"/>
                </a:clrFrom>
                <a:clrTo>
                  <a:srgbClr val="000000">
                    <a:alpha val="0"/>
                  </a:srgbClr>
                </a:clrTo>
              </a:clrChange>
              <a:extLst>
                <a:ext uri="{28A0092B-C50C-407E-A947-70E740481C1C}">
                  <a14:useLocalDpi xmlns:a14="http://schemas.microsoft.com/office/drawing/2010/main" val="0"/>
                </a:ext>
              </a:extLst>
            </a:blip>
            <a:stretch>
              <a:fillRect/>
            </a:stretch>
          </p:blipFill>
          <p:spPr>
            <a:xfrm>
              <a:off x="7417229" y="3804661"/>
              <a:ext cx="326575" cy="326575"/>
            </a:xfrm>
            <a:prstGeom prst="rect">
              <a:avLst/>
            </a:prstGeom>
            <a:effectLst>
              <a:outerShdw blurRad="50800" dist="50800" dir="5400000" algn="ctr" rotWithShape="0">
                <a:srgbClr val="000000"/>
              </a:outerShdw>
            </a:effectLst>
          </p:spPr>
        </p:pic>
        <p:pic>
          <p:nvPicPr>
            <p:cNvPr id="34" name="Picture 33"/>
            <p:cNvPicPr>
              <a:picLocks noChangeAspect="1"/>
            </p:cNvPicPr>
            <p:nvPr/>
          </p:nvPicPr>
          <p:blipFill>
            <a:blip r:embed="rId4">
              <a:clrChange>
                <a:clrFrom>
                  <a:srgbClr val="000000"/>
                </a:clrFrom>
                <a:clrTo>
                  <a:srgbClr val="000000">
                    <a:alpha val="0"/>
                  </a:srgbClr>
                </a:clrTo>
              </a:clrChange>
              <a:extLst>
                <a:ext uri="{28A0092B-C50C-407E-A947-70E740481C1C}">
                  <a14:useLocalDpi xmlns:a14="http://schemas.microsoft.com/office/drawing/2010/main" val="0"/>
                </a:ext>
              </a:extLst>
            </a:blip>
            <a:stretch>
              <a:fillRect/>
            </a:stretch>
          </p:blipFill>
          <p:spPr>
            <a:xfrm>
              <a:off x="6615576" y="3792980"/>
              <a:ext cx="359233" cy="359233"/>
            </a:xfrm>
            <a:prstGeom prst="rect">
              <a:avLst/>
            </a:prstGeom>
            <a:effectLst>
              <a:outerShdw blurRad="50800" dist="50800" dir="5400000" algn="ctr" rotWithShape="0">
                <a:srgbClr val="000000"/>
              </a:outerShdw>
            </a:effectLst>
          </p:spPr>
        </p:pic>
        <p:pic>
          <p:nvPicPr>
            <p:cNvPr id="35" name="Picture 34"/>
            <p:cNvPicPr>
              <a:picLocks noChangeAspect="1"/>
            </p:cNvPicPr>
            <p:nvPr/>
          </p:nvPicPr>
          <p:blipFill>
            <a:blip r:embed="rId4">
              <a:clrChange>
                <a:clrFrom>
                  <a:srgbClr val="000000"/>
                </a:clrFrom>
                <a:clrTo>
                  <a:srgbClr val="000000">
                    <a:alpha val="0"/>
                  </a:srgbClr>
                </a:clrTo>
              </a:clrChange>
              <a:extLst>
                <a:ext uri="{28A0092B-C50C-407E-A947-70E740481C1C}">
                  <a14:useLocalDpi xmlns:a14="http://schemas.microsoft.com/office/drawing/2010/main" val="0"/>
                </a:ext>
              </a:extLst>
            </a:blip>
            <a:stretch>
              <a:fillRect/>
            </a:stretch>
          </p:blipFill>
          <p:spPr>
            <a:xfrm>
              <a:off x="5747064" y="3748301"/>
              <a:ext cx="359233" cy="359233"/>
            </a:xfrm>
            <a:prstGeom prst="rect">
              <a:avLst/>
            </a:prstGeom>
            <a:effectLst>
              <a:outerShdw blurRad="50800" dist="50800" dir="5400000" algn="ctr" rotWithShape="0">
                <a:srgbClr val="000000"/>
              </a:outerShdw>
            </a:effectLst>
          </p:spPr>
        </p:pic>
        <p:pic>
          <p:nvPicPr>
            <p:cNvPr id="36" name="Picture 35"/>
            <p:cNvPicPr>
              <a:picLocks noChangeAspect="1"/>
            </p:cNvPicPr>
            <p:nvPr/>
          </p:nvPicPr>
          <p:blipFill>
            <a:blip r:embed="rId4">
              <a:clrChange>
                <a:clrFrom>
                  <a:srgbClr val="000000"/>
                </a:clrFrom>
                <a:clrTo>
                  <a:srgbClr val="000000">
                    <a:alpha val="0"/>
                  </a:srgbClr>
                </a:clrTo>
              </a:clrChange>
              <a:extLst>
                <a:ext uri="{28A0092B-C50C-407E-A947-70E740481C1C}">
                  <a14:useLocalDpi xmlns:a14="http://schemas.microsoft.com/office/drawing/2010/main" val="0"/>
                </a:ext>
              </a:extLst>
            </a:blip>
            <a:stretch>
              <a:fillRect/>
            </a:stretch>
          </p:blipFill>
          <p:spPr>
            <a:xfrm>
              <a:off x="5112264" y="3669390"/>
              <a:ext cx="359233" cy="359233"/>
            </a:xfrm>
            <a:prstGeom prst="rect">
              <a:avLst/>
            </a:prstGeom>
            <a:effectLst>
              <a:outerShdw blurRad="50800" dist="50800" dir="5400000" algn="ctr" rotWithShape="0">
                <a:srgbClr val="000000"/>
              </a:outerShdw>
            </a:effectLst>
          </p:spPr>
        </p:pic>
        <p:pic>
          <p:nvPicPr>
            <p:cNvPr id="37" name="Picture 36"/>
            <p:cNvPicPr>
              <a:picLocks noChangeAspect="1"/>
            </p:cNvPicPr>
            <p:nvPr/>
          </p:nvPicPr>
          <p:blipFill>
            <a:blip r:embed="rId4">
              <a:clrChange>
                <a:clrFrom>
                  <a:srgbClr val="000000"/>
                </a:clrFrom>
                <a:clrTo>
                  <a:srgbClr val="000000">
                    <a:alpha val="0"/>
                  </a:srgbClr>
                </a:clrTo>
              </a:clrChange>
              <a:extLst>
                <a:ext uri="{28A0092B-C50C-407E-A947-70E740481C1C}">
                  <a14:useLocalDpi xmlns:a14="http://schemas.microsoft.com/office/drawing/2010/main" val="0"/>
                </a:ext>
              </a:extLst>
            </a:blip>
            <a:stretch>
              <a:fillRect/>
            </a:stretch>
          </p:blipFill>
          <p:spPr>
            <a:xfrm>
              <a:off x="4217763" y="3887219"/>
              <a:ext cx="359233" cy="359233"/>
            </a:xfrm>
            <a:prstGeom prst="rect">
              <a:avLst/>
            </a:prstGeom>
            <a:effectLst>
              <a:outerShdw blurRad="50800" dist="50800" dir="5400000" algn="ctr" rotWithShape="0">
                <a:srgbClr val="000000"/>
              </a:outerShdw>
            </a:effectLst>
          </p:spPr>
        </p:pic>
        <p:pic>
          <p:nvPicPr>
            <p:cNvPr id="38" name="Picture 37"/>
            <p:cNvPicPr>
              <a:picLocks noChangeAspect="1"/>
            </p:cNvPicPr>
            <p:nvPr/>
          </p:nvPicPr>
          <p:blipFill>
            <a:blip r:embed="rId4">
              <a:clrChange>
                <a:clrFrom>
                  <a:srgbClr val="000000"/>
                </a:clrFrom>
                <a:clrTo>
                  <a:srgbClr val="000000">
                    <a:alpha val="0"/>
                  </a:srgbClr>
                </a:clrTo>
              </a:clrChange>
              <a:extLst>
                <a:ext uri="{28A0092B-C50C-407E-A947-70E740481C1C}">
                  <a14:useLocalDpi xmlns:a14="http://schemas.microsoft.com/office/drawing/2010/main" val="0"/>
                </a:ext>
              </a:extLst>
            </a:blip>
            <a:stretch>
              <a:fillRect/>
            </a:stretch>
          </p:blipFill>
          <p:spPr>
            <a:xfrm>
              <a:off x="2381085" y="3642050"/>
              <a:ext cx="359233" cy="359233"/>
            </a:xfrm>
            <a:prstGeom prst="rect">
              <a:avLst/>
            </a:prstGeom>
            <a:effectLst>
              <a:outerShdw blurRad="50800" dist="50800" dir="5400000" algn="ctr" rotWithShape="0">
                <a:srgbClr val="000000"/>
              </a:outerShdw>
            </a:effectLst>
          </p:spPr>
        </p:pic>
        <p:sp>
          <p:nvSpPr>
            <p:cNvPr id="49" name="Rectangle 48"/>
            <p:cNvSpPr/>
            <p:nvPr/>
          </p:nvSpPr>
          <p:spPr>
            <a:xfrm>
              <a:off x="2212273" y="3024879"/>
              <a:ext cx="696858" cy="304699"/>
            </a:xfrm>
            <a:prstGeom prst="rect">
              <a:avLst/>
            </a:prstGeom>
          </p:spPr>
          <p:txBody>
            <a:bodyPr wrap="none">
              <a:spAutoFit/>
            </a:bodyPr>
            <a:lstStyle/>
            <a:p>
              <a:r>
                <a:rPr lang="pt-PT" sz="1200" dirty="0" smtClean="0">
                  <a:ln>
                    <a:solidFill>
                      <a:srgbClr val="FFFF00"/>
                    </a:solidFill>
                  </a:ln>
                  <a:solidFill>
                    <a:srgbClr val="FFFF00"/>
                  </a:solidFill>
                  <a:latin typeface="Century Gothic"/>
                </a:rPr>
                <a:t>Bragg</a:t>
              </a:r>
              <a:endParaRPr lang="en-US" sz="1200" dirty="0">
                <a:solidFill>
                  <a:prstClr val="black"/>
                </a:solidFill>
              </a:endParaRPr>
            </a:p>
          </p:txBody>
        </p:sp>
        <p:pic>
          <p:nvPicPr>
            <p:cNvPr id="50" name="Picture 49"/>
            <p:cNvPicPr>
              <a:picLocks noChangeAspect="1"/>
            </p:cNvPicPr>
            <p:nvPr/>
          </p:nvPicPr>
          <p:blipFill>
            <a:blip r:embed="rId4">
              <a:clrChange>
                <a:clrFrom>
                  <a:srgbClr val="000000"/>
                </a:clrFrom>
                <a:clrTo>
                  <a:srgbClr val="000000">
                    <a:alpha val="0"/>
                  </a:srgbClr>
                </a:clrTo>
              </a:clrChange>
              <a:extLst>
                <a:ext uri="{28A0092B-C50C-407E-A947-70E740481C1C}">
                  <a14:useLocalDpi xmlns:a14="http://schemas.microsoft.com/office/drawing/2010/main" val="0"/>
                </a:ext>
              </a:extLst>
            </a:blip>
            <a:stretch>
              <a:fillRect/>
            </a:stretch>
          </p:blipFill>
          <p:spPr>
            <a:xfrm>
              <a:off x="6595762" y="2071018"/>
              <a:ext cx="359233" cy="359233"/>
            </a:xfrm>
            <a:prstGeom prst="rect">
              <a:avLst/>
            </a:prstGeom>
            <a:effectLst>
              <a:outerShdw blurRad="50800" dist="50800" dir="5400000" algn="ctr" rotWithShape="0">
                <a:srgbClr val="000000"/>
              </a:outerShdw>
            </a:effectLst>
          </p:spPr>
        </p:pic>
        <p:pic>
          <p:nvPicPr>
            <p:cNvPr id="51" name="Picture 50"/>
            <p:cNvPicPr>
              <a:picLocks noChangeAspect="1"/>
            </p:cNvPicPr>
            <p:nvPr/>
          </p:nvPicPr>
          <p:blipFill>
            <a:blip r:embed="rId4">
              <a:clrChange>
                <a:clrFrom>
                  <a:srgbClr val="000000"/>
                </a:clrFrom>
                <a:clrTo>
                  <a:srgbClr val="000000">
                    <a:alpha val="0"/>
                  </a:srgbClr>
                </a:clrTo>
              </a:clrChange>
              <a:extLst>
                <a:ext uri="{28A0092B-C50C-407E-A947-70E740481C1C}">
                  <a14:useLocalDpi xmlns:a14="http://schemas.microsoft.com/office/drawing/2010/main" val="0"/>
                </a:ext>
              </a:extLst>
            </a:blip>
            <a:stretch>
              <a:fillRect/>
            </a:stretch>
          </p:blipFill>
          <p:spPr>
            <a:xfrm>
              <a:off x="5994132" y="2083258"/>
              <a:ext cx="359233" cy="359233"/>
            </a:xfrm>
            <a:prstGeom prst="rect">
              <a:avLst/>
            </a:prstGeom>
            <a:effectLst>
              <a:outerShdw blurRad="50800" dist="50800" dir="5400000" algn="ctr" rotWithShape="0">
                <a:srgbClr val="000000"/>
              </a:outerShdw>
            </a:effectLst>
          </p:spPr>
        </p:pic>
        <p:pic>
          <p:nvPicPr>
            <p:cNvPr id="52" name="Picture 51"/>
            <p:cNvPicPr>
              <a:picLocks noChangeAspect="1"/>
            </p:cNvPicPr>
            <p:nvPr/>
          </p:nvPicPr>
          <p:blipFill>
            <a:blip r:embed="rId4">
              <a:clrChange>
                <a:clrFrom>
                  <a:srgbClr val="000000"/>
                </a:clrFrom>
                <a:clrTo>
                  <a:srgbClr val="000000">
                    <a:alpha val="0"/>
                  </a:srgbClr>
                </a:clrTo>
              </a:clrChange>
              <a:extLst>
                <a:ext uri="{28A0092B-C50C-407E-A947-70E740481C1C}">
                  <a14:useLocalDpi xmlns:a14="http://schemas.microsoft.com/office/drawing/2010/main" val="0"/>
                </a:ext>
              </a:extLst>
            </a:blip>
            <a:stretch>
              <a:fillRect/>
            </a:stretch>
          </p:blipFill>
          <p:spPr>
            <a:xfrm>
              <a:off x="4772363" y="2066454"/>
              <a:ext cx="359233" cy="359233"/>
            </a:xfrm>
            <a:prstGeom prst="rect">
              <a:avLst/>
            </a:prstGeom>
            <a:effectLst>
              <a:outerShdw blurRad="50800" dist="50800" dir="5400000" algn="ctr" rotWithShape="0">
                <a:srgbClr val="000000"/>
              </a:outerShdw>
            </a:effectLst>
          </p:spPr>
        </p:pic>
        <p:pic>
          <p:nvPicPr>
            <p:cNvPr id="53" name="Picture 52"/>
            <p:cNvPicPr>
              <a:picLocks noChangeAspect="1"/>
            </p:cNvPicPr>
            <p:nvPr/>
          </p:nvPicPr>
          <p:blipFill>
            <a:blip r:embed="rId4">
              <a:clrChange>
                <a:clrFrom>
                  <a:srgbClr val="000000"/>
                </a:clrFrom>
                <a:clrTo>
                  <a:srgbClr val="000000">
                    <a:alpha val="0"/>
                  </a:srgbClr>
                </a:clrTo>
              </a:clrChange>
              <a:extLst>
                <a:ext uri="{28A0092B-C50C-407E-A947-70E740481C1C}">
                  <a14:useLocalDpi xmlns:a14="http://schemas.microsoft.com/office/drawing/2010/main" val="0"/>
                </a:ext>
              </a:extLst>
            </a:blip>
            <a:stretch>
              <a:fillRect/>
            </a:stretch>
          </p:blipFill>
          <p:spPr>
            <a:xfrm>
              <a:off x="1108941" y="4463372"/>
              <a:ext cx="326575" cy="326575"/>
            </a:xfrm>
            <a:prstGeom prst="rect">
              <a:avLst/>
            </a:prstGeom>
            <a:effectLst>
              <a:outerShdw blurRad="50800" dist="50800" dir="5400000" algn="ctr" rotWithShape="0">
                <a:srgbClr val="000000"/>
              </a:outerShdw>
            </a:effectLst>
          </p:spPr>
        </p:pic>
        <p:pic>
          <p:nvPicPr>
            <p:cNvPr id="54" name="Picture 53"/>
            <p:cNvPicPr>
              <a:picLocks noChangeAspect="1"/>
            </p:cNvPicPr>
            <p:nvPr/>
          </p:nvPicPr>
          <p:blipFill>
            <a:blip r:embed="rId4">
              <a:clrChange>
                <a:clrFrom>
                  <a:srgbClr val="000000"/>
                </a:clrFrom>
                <a:clrTo>
                  <a:srgbClr val="000000">
                    <a:alpha val="0"/>
                  </a:srgbClr>
                </a:clrTo>
              </a:clrChange>
              <a:extLst>
                <a:ext uri="{28A0092B-C50C-407E-A947-70E740481C1C}">
                  <a14:useLocalDpi xmlns:a14="http://schemas.microsoft.com/office/drawing/2010/main" val="0"/>
                </a:ext>
              </a:extLst>
            </a:blip>
            <a:stretch>
              <a:fillRect/>
            </a:stretch>
          </p:blipFill>
          <p:spPr>
            <a:xfrm>
              <a:off x="724023" y="3707602"/>
              <a:ext cx="359233" cy="359233"/>
            </a:xfrm>
            <a:prstGeom prst="rect">
              <a:avLst/>
            </a:prstGeom>
            <a:effectLst>
              <a:outerShdw blurRad="50800" dist="50800" dir="5400000" algn="ctr" rotWithShape="0">
                <a:srgbClr val="000000"/>
              </a:outerShdw>
            </a:effectLst>
          </p:spPr>
        </p:pic>
        <p:sp>
          <p:nvSpPr>
            <p:cNvPr id="55" name="Rectangle 54"/>
            <p:cNvSpPr/>
            <p:nvPr/>
          </p:nvSpPr>
          <p:spPr>
            <a:xfrm>
              <a:off x="2716095" y="4051580"/>
              <a:ext cx="579005" cy="276999"/>
            </a:xfrm>
            <a:prstGeom prst="rect">
              <a:avLst/>
            </a:prstGeom>
          </p:spPr>
          <p:txBody>
            <a:bodyPr wrap="none">
              <a:spAutoFit/>
            </a:bodyPr>
            <a:lstStyle/>
            <a:p>
              <a:r>
                <a:rPr lang="pt-PT" sz="1200" dirty="0" smtClean="0">
                  <a:ln>
                    <a:solidFill>
                      <a:srgbClr val="FFFF00"/>
                    </a:solidFill>
                  </a:ln>
                  <a:solidFill>
                    <a:srgbClr val="FFFF00"/>
                  </a:solidFill>
                  <a:latin typeface="Century Gothic"/>
                </a:rPr>
                <a:t>Curie</a:t>
              </a:r>
              <a:endParaRPr lang="en-US" sz="1200" dirty="0">
                <a:solidFill>
                  <a:prstClr val="black"/>
                </a:solidFill>
              </a:endParaRPr>
            </a:p>
          </p:txBody>
        </p:sp>
        <p:sp>
          <p:nvSpPr>
            <p:cNvPr id="56" name="Rectangle 55"/>
            <p:cNvSpPr/>
            <p:nvPr/>
          </p:nvSpPr>
          <p:spPr>
            <a:xfrm>
              <a:off x="811514" y="3024929"/>
              <a:ext cx="683200" cy="276999"/>
            </a:xfrm>
            <a:prstGeom prst="rect">
              <a:avLst/>
            </a:prstGeom>
          </p:spPr>
          <p:txBody>
            <a:bodyPr wrap="none">
              <a:spAutoFit/>
            </a:bodyPr>
            <a:lstStyle/>
            <a:p>
              <a:r>
                <a:rPr lang="pt-PT" sz="1200" dirty="0" smtClean="0">
                  <a:ln>
                    <a:solidFill>
                      <a:srgbClr val="FFFF00"/>
                    </a:solidFill>
                  </a:ln>
                  <a:solidFill>
                    <a:srgbClr val="FFFF00"/>
                  </a:solidFill>
                  <a:latin typeface="Century Gothic"/>
                </a:rPr>
                <a:t>Debye</a:t>
              </a:r>
              <a:endParaRPr lang="en-US" sz="1200" dirty="0">
                <a:solidFill>
                  <a:prstClr val="black"/>
                </a:solidFill>
              </a:endParaRPr>
            </a:p>
          </p:txBody>
        </p:sp>
        <p:sp>
          <p:nvSpPr>
            <p:cNvPr id="57" name="Rectangle 56"/>
            <p:cNvSpPr/>
            <p:nvPr/>
          </p:nvSpPr>
          <p:spPr>
            <a:xfrm>
              <a:off x="861066" y="4114983"/>
              <a:ext cx="873957" cy="276999"/>
            </a:xfrm>
            <a:prstGeom prst="rect">
              <a:avLst/>
            </a:prstGeom>
          </p:spPr>
          <p:txBody>
            <a:bodyPr wrap="none">
              <a:spAutoFit/>
            </a:bodyPr>
            <a:lstStyle/>
            <a:p>
              <a:r>
                <a:rPr lang="pt-PT" sz="1200" dirty="0" smtClean="0">
                  <a:ln>
                    <a:solidFill>
                      <a:srgbClr val="FFFF00"/>
                    </a:solidFill>
                  </a:ln>
                  <a:solidFill>
                    <a:srgbClr val="FFFF00"/>
                  </a:solidFill>
                  <a:latin typeface="Century Gothic"/>
                </a:rPr>
                <a:t>Langmuir</a:t>
              </a:r>
              <a:endParaRPr lang="en-US" sz="1200" dirty="0">
                <a:solidFill>
                  <a:prstClr val="black"/>
                </a:solidFill>
              </a:endParaRPr>
            </a:p>
          </p:txBody>
        </p:sp>
        <p:sp>
          <p:nvSpPr>
            <p:cNvPr id="58" name="Rectangle 57"/>
            <p:cNvSpPr/>
            <p:nvPr/>
          </p:nvSpPr>
          <p:spPr>
            <a:xfrm>
              <a:off x="7427805" y="4814352"/>
              <a:ext cx="1015021" cy="276999"/>
            </a:xfrm>
            <a:prstGeom prst="rect">
              <a:avLst/>
            </a:prstGeom>
          </p:spPr>
          <p:txBody>
            <a:bodyPr wrap="none">
              <a:spAutoFit/>
            </a:bodyPr>
            <a:lstStyle/>
            <a:p>
              <a:r>
                <a:rPr lang="pt-PT" sz="1200" dirty="0" smtClean="0">
                  <a:ln>
                    <a:solidFill>
                      <a:srgbClr val="FFFF00"/>
                    </a:solidFill>
                  </a:ln>
                  <a:solidFill>
                    <a:srgbClr val="FFFF00"/>
                  </a:solidFill>
                  <a:latin typeface="Century Gothic"/>
                  <a:cs typeface="Century Gothic"/>
                </a:rPr>
                <a:t>Richardson</a:t>
              </a:r>
              <a:endParaRPr lang="en-US" sz="1200" dirty="0">
                <a:solidFill>
                  <a:prstClr val="black"/>
                </a:solidFill>
              </a:endParaRPr>
            </a:p>
          </p:txBody>
        </p:sp>
        <p:sp>
          <p:nvSpPr>
            <p:cNvPr id="59" name="Rectangle 58"/>
            <p:cNvSpPr/>
            <p:nvPr/>
          </p:nvSpPr>
          <p:spPr>
            <a:xfrm>
              <a:off x="6702894" y="4128672"/>
              <a:ext cx="678391" cy="276999"/>
            </a:xfrm>
            <a:prstGeom prst="rect">
              <a:avLst/>
            </a:prstGeom>
          </p:spPr>
          <p:txBody>
            <a:bodyPr wrap="none">
              <a:spAutoFit/>
            </a:bodyPr>
            <a:lstStyle/>
            <a:p>
              <a:r>
                <a:rPr lang="pt-PT" sz="1200" dirty="0" smtClean="0">
                  <a:ln>
                    <a:solidFill>
                      <a:srgbClr val="FFFF00"/>
                    </a:solidFill>
                  </a:ln>
                  <a:solidFill>
                    <a:srgbClr val="FFFF00"/>
                  </a:solidFill>
                  <a:latin typeface="Century Gothic"/>
                  <a:cs typeface="Century Gothic"/>
                </a:rPr>
                <a:t>Willson</a:t>
              </a:r>
              <a:endParaRPr lang="en-US" sz="1200" dirty="0">
                <a:solidFill>
                  <a:prstClr val="black"/>
                </a:solidFill>
              </a:endParaRPr>
            </a:p>
          </p:txBody>
        </p:sp>
      </p:grpSp>
      <p:sp>
        <p:nvSpPr>
          <p:cNvPr id="65" name="Rectangle 64"/>
          <p:cNvSpPr/>
          <p:nvPr/>
        </p:nvSpPr>
        <p:spPr>
          <a:xfrm>
            <a:off x="8803122" y="6468797"/>
            <a:ext cx="361868" cy="396523"/>
          </a:xfrm>
          <a:prstGeom prst="rect">
            <a:avLst/>
          </a:prstGeom>
          <a:solidFill>
            <a:srgbClr val="0000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prstClr val="white"/>
              </a:solidFill>
            </a:endParaRPr>
          </a:p>
        </p:txBody>
      </p:sp>
      <p:sp>
        <p:nvSpPr>
          <p:cNvPr id="66" name="Rectangle 65"/>
          <p:cNvSpPr/>
          <p:nvPr/>
        </p:nvSpPr>
        <p:spPr>
          <a:xfrm>
            <a:off x="-18376" y="6471973"/>
            <a:ext cx="8831344" cy="396523"/>
          </a:xfrm>
          <a:prstGeom prst="rect">
            <a:avLst/>
          </a:prstGeom>
          <a:solidFill>
            <a:srgbClr val="68010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prstClr val="white"/>
              </a:solidFill>
            </a:endParaRPr>
          </a:p>
        </p:txBody>
      </p:sp>
      <p:sp>
        <p:nvSpPr>
          <p:cNvPr id="67" name="Slide Number Placeholder 1"/>
          <p:cNvSpPr>
            <a:spLocks noGrp="1"/>
          </p:cNvSpPr>
          <p:nvPr>
            <p:ph type="sldNum" sz="quarter" idx="4"/>
          </p:nvPr>
        </p:nvSpPr>
        <p:spPr>
          <a:xfrm>
            <a:off x="6982178" y="6489699"/>
            <a:ext cx="2133600" cy="365125"/>
          </a:xfrm>
          <a:prstGeom prst="rect">
            <a:avLst/>
          </a:prstGeom>
        </p:spPr>
        <p:txBody>
          <a:bodyPr/>
          <a:lstStyle/>
          <a:p>
            <a:fld id="{8E421941-A48F-2348-96CF-79538C99FB84}" type="slidenum">
              <a:rPr lang="en-US" smtClean="0">
                <a:latin typeface="Century Gothic"/>
                <a:cs typeface="Century Gothic"/>
              </a:rPr>
              <a:pPr/>
              <a:t>26</a:t>
            </a:fld>
            <a:endParaRPr lang="en-US" dirty="0">
              <a:latin typeface="Century Gothic"/>
              <a:cs typeface="Century Gothic"/>
            </a:endParaRPr>
          </a:p>
        </p:txBody>
      </p:sp>
      <p:sp>
        <p:nvSpPr>
          <p:cNvPr id="68" name="Footer Placeholder 2"/>
          <p:cNvSpPr>
            <a:spLocks noGrp="1"/>
          </p:cNvSpPr>
          <p:nvPr>
            <p:ph type="ftr" sz="quarter" idx="3"/>
          </p:nvPr>
        </p:nvSpPr>
        <p:spPr>
          <a:xfrm>
            <a:off x="45156" y="6492965"/>
            <a:ext cx="9070622" cy="365125"/>
          </a:xfrm>
          <a:prstGeom prst="rect">
            <a:avLst/>
          </a:prstGeom>
        </p:spPr>
        <p:txBody>
          <a:bodyPr/>
          <a:lstStyle/>
          <a:p>
            <a:pPr algn="l"/>
            <a:r>
              <a:rPr lang="pt-BR" dirty="0" smtClean="0">
                <a:solidFill>
                  <a:prstClr val="white"/>
                </a:solidFill>
              </a:rPr>
              <a:t>Filipe Joaquim                                       Introdução à Física de Partículas (2/4)                            CERN, 30/8 - 04/09 2015</a:t>
            </a:r>
            <a:r>
              <a:rPr lang="en-US" dirty="0" smtClean="0">
                <a:solidFill>
                  <a:prstClr val="white"/>
                </a:solidFill>
              </a:rPr>
              <a:t>                        </a:t>
            </a:r>
            <a:endParaRPr lang="en-US" dirty="0">
              <a:solidFill>
                <a:prstClr val="white"/>
              </a:solidFill>
            </a:endParaRPr>
          </a:p>
        </p:txBody>
      </p:sp>
    </p:spTree>
    <p:extLst>
      <p:ext uri="{BB962C8B-B14F-4D97-AF65-F5344CB8AC3E}">
        <p14:creationId xmlns:p14="http://schemas.microsoft.com/office/powerpoint/2010/main" val="8970873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25" name="Picture 2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8470" y="-29592"/>
            <a:ext cx="9223899" cy="6924582"/>
          </a:xfrm>
          <a:prstGeom prst="rect">
            <a:avLst/>
          </a:prstGeom>
        </p:spPr>
      </p:pic>
      <p:sp>
        <p:nvSpPr>
          <p:cNvPr id="33" name="Rectangle 32"/>
          <p:cNvSpPr/>
          <p:nvPr/>
        </p:nvSpPr>
        <p:spPr>
          <a:xfrm>
            <a:off x="-198782" y="4252896"/>
            <a:ext cx="9554818" cy="1032393"/>
          </a:xfrm>
          <a:prstGeom prst="rect">
            <a:avLst/>
          </a:prstGeom>
          <a:solidFill>
            <a:schemeClr val="bg1"/>
          </a:solidFill>
          <a:effectLst>
            <a:outerShdw blurRad="40000" dist="23000" dir="5400000" rotWithShape="0">
              <a:srgbClr val="000000">
                <a:alpha val="35000"/>
              </a:srgbClr>
            </a:outerShdw>
            <a:softEdge rad="127000"/>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 name="Rectangle 4"/>
          <p:cNvSpPr/>
          <p:nvPr/>
        </p:nvSpPr>
        <p:spPr>
          <a:xfrm>
            <a:off x="0" y="0"/>
            <a:ext cx="9144000" cy="627196"/>
          </a:xfrm>
          <a:prstGeom prst="rect">
            <a:avLst/>
          </a:prstGeom>
          <a:solidFill>
            <a:srgbClr val="68010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smtClean="0"/>
          </a:p>
          <a:p>
            <a:pPr algn="ctr"/>
            <a:endParaRPr lang="en-US" dirty="0"/>
          </a:p>
        </p:txBody>
      </p:sp>
      <p:sp>
        <p:nvSpPr>
          <p:cNvPr id="29" name="Rectangle 28"/>
          <p:cNvSpPr/>
          <p:nvPr/>
        </p:nvSpPr>
        <p:spPr>
          <a:xfrm>
            <a:off x="5703240" y="141632"/>
            <a:ext cx="3280065" cy="369332"/>
          </a:xfrm>
          <a:prstGeom prst="rect">
            <a:avLst/>
          </a:prstGeom>
        </p:spPr>
        <p:txBody>
          <a:bodyPr wrap="none">
            <a:spAutoFit/>
          </a:bodyPr>
          <a:lstStyle/>
          <a:p>
            <a:pPr algn="r"/>
            <a:r>
              <a:rPr lang="pt-PT" dirty="0" smtClean="0">
                <a:ln>
                  <a:solidFill>
                    <a:srgbClr val="FFFF00"/>
                  </a:solidFill>
                </a:ln>
                <a:solidFill>
                  <a:srgbClr val="FFFF00"/>
                </a:solidFill>
                <a:latin typeface="Century Gothic"/>
                <a:cs typeface="Century Gothic"/>
              </a:rPr>
              <a:t>Outra nova teoria quântica</a:t>
            </a:r>
            <a:endParaRPr lang="en-US" dirty="0">
              <a:ln>
                <a:solidFill>
                  <a:srgbClr val="FFFF00"/>
                </a:solidFill>
              </a:ln>
              <a:solidFill>
                <a:srgbClr val="FFFF00"/>
              </a:solidFill>
            </a:endParaRPr>
          </a:p>
        </p:txBody>
      </p:sp>
      <p:cxnSp>
        <p:nvCxnSpPr>
          <p:cNvPr id="15" name="Straight Connector 14"/>
          <p:cNvCxnSpPr/>
          <p:nvPr/>
        </p:nvCxnSpPr>
        <p:spPr>
          <a:xfrm>
            <a:off x="383480" y="621351"/>
            <a:ext cx="1503292" cy="0"/>
          </a:xfrm>
          <a:prstGeom prst="line">
            <a:avLst/>
          </a:prstGeom>
          <a:ln>
            <a:solidFill>
              <a:schemeClr val="bg1"/>
            </a:solidFill>
          </a:ln>
        </p:spPr>
        <p:style>
          <a:lnRef idx="2">
            <a:schemeClr val="accent1"/>
          </a:lnRef>
          <a:fillRef idx="0">
            <a:schemeClr val="accent1"/>
          </a:fillRef>
          <a:effectRef idx="1">
            <a:schemeClr val="accent1"/>
          </a:effectRef>
          <a:fontRef idx="minor">
            <a:schemeClr val="tx1"/>
          </a:fontRef>
        </p:style>
      </p:cxnSp>
      <p:sp>
        <p:nvSpPr>
          <p:cNvPr id="17" name="Oval 16"/>
          <p:cNvSpPr/>
          <p:nvPr/>
        </p:nvSpPr>
        <p:spPr>
          <a:xfrm>
            <a:off x="213300" y="517670"/>
            <a:ext cx="207362" cy="207362"/>
          </a:xfrm>
          <a:prstGeom prst="ellipse">
            <a:avLst/>
          </a:prstGeom>
          <a:solidFill>
            <a:schemeClr val="bg1"/>
          </a:solidFill>
          <a:ln>
            <a:solidFill>
              <a:srgbClr val="FFFFFF"/>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8" name="TextBox 17"/>
          <p:cNvSpPr txBox="1"/>
          <p:nvPr/>
        </p:nvSpPr>
        <p:spPr>
          <a:xfrm>
            <a:off x="1950272" y="223442"/>
            <a:ext cx="1326004" cy="769441"/>
          </a:xfrm>
          <a:prstGeom prst="rect">
            <a:avLst/>
          </a:prstGeom>
          <a:noFill/>
        </p:spPr>
        <p:txBody>
          <a:bodyPr wrap="none" rtlCol="0">
            <a:spAutoFit/>
          </a:bodyPr>
          <a:lstStyle/>
          <a:p>
            <a:r>
              <a:rPr lang="pt-PT" sz="4400" dirty="0" smtClean="0">
                <a:solidFill>
                  <a:schemeClr val="bg1"/>
                </a:solidFill>
              </a:rPr>
              <a:t>1927</a:t>
            </a:r>
            <a:endParaRPr lang="en-US" sz="4400" dirty="0">
              <a:solidFill>
                <a:schemeClr val="bg1"/>
              </a:solidFill>
            </a:endParaRPr>
          </a:p>
        </p:txBody>
      </p:sp>
      <p:sp>
        <p:nvSpPr>
          <p:cNvPr id="19" name="TextBox 18"/>
          <p:cNvSpPr txBox="1"/>
          <p:nvPr/>
        </p:nvSpPr>
        <p:spPr>
          <a:xfrm>
            <a:off x="1954618" y="217811"/>
            <a:ext cx="1326004" cy="769441"/>
          </a:xfrm>
          <a:prstGeom prst="rect">
            <a:avLst/>
          </a:prstGeom>
          <a:noFill/>
        </p:spPr>
        <p:txBody>
          <a:bodyPr wrap="none" rtlCol="0">
            <a:spAutoFit/>
          </a:bodyPr>
          <a:lstStyle/>
          <a:p>
            <a:r>
              <a:rPr lang="pt-PT" sz="4400" dirty="0" smtClean="0">
                <a:solidFill>
                  <a:schemeClr val="bg1"/>
                </a:solidFill>
              </a:rPr>
              <a:t>1928</a:t>
            </a:r>
            <a:endParaRPr lang="en-US" sz="4400" dirty="0">
              <a:solidFill>
                <a:schemeClr val="bg1"/>
              </a:solidFill>
            </a:endParaRPr>
          </a:p>
        </p:txBody>
      </p:sp>
      <p:sp>
        <p:nvSpPr>
          <p:cNvPr id="21" name="Rectangle 20"/>
          <p:cNvSpPr/>
          <p:nvPr/>
        </p:nvSpPr>
        <p:spPr>
          <a:xfrm>
            <a:off x="630456" y="963188"/>
            <a:ext cx="8352849" cy="830997"/>
          </a:xfrm>
          <a:prstGeom prst="rect">
            <a:avLst/>
          </a:prstGeom>
        </p:spPr>
        <p:txBody>
          <a:bodyPr wrap="square">
            <a:spAutoFit/>
          </a:bodyPr>
          <a:lstStyle/>
          <a:p>
            <a:pPr algn="ctr"/>
            <a:r>
              <a:rPr lang="en-US" sz="2400" dirty="0" err="1" smtClean="0">
                <a:solidFill>
                  <a:schemeClr val="bg1"/>
                </a:solidFill>
                <a:latin typeface="Century Gothic" panose="020B0502020202020204" pitchFamily="34" charset="0"/>
              </a:rPr>
              <a:t>Apesar</a:t>
            </a:r>
            <a:r>
              <a:rPr lang="en-US" sz="2400" dirty="0" smtClean="0">
                <a:solidFill>
                  <a:schemeClr val="bg1"/>
                </a:solidFill>
                <a:latin typeface="Century Gothic" panose="020B0502020202020204" pitchFamily="34" charset="0"/>
              </a:rPr>
              <a:t> dos </a:t>
            </a:r>
            <a:r>
              <a:rPr lang="en-US" sz="2400" dirty="0" err="1" smtClean="0">
                <a:solidFill>
                  <a:schemeClr val="bg1"/>
                </a:solidFill>
                <a:latin typeface="Century Gothic" panose="020B0502020202020204" pitchFamily="34" charset="0"/>
              </a:rPr>
              <a:t>inúmeros</a:t>
            </a:r>
            <a:r>
              <a:rPr lang="en-US" sz="2400" dirty="0" smtClean="0">
                <a:solidFill>
                  <a:schemeClr val="bg1"/>
                </a:solidFill>
                <a:latin typeface="Century Gothic" panose="020B0502020202020204" pitchFamily="34" charset="0"/>
              </a:rPr>
              <a:t> </a:t>
            </a:r>
            <a:r>
              <a:rPr lang="en-US" sz="2400" dirty="0" err="1" smtClean="0">
                <a:solidFill>
                  <a:schemeClr val="bg1"/>
                </a:solidFill>
                <a:latin typeface="Century Gothic" panose="020B0502020202020204" pitchFamily="34" charset="0"/>
              </a:rPr>
              <a:t>sucessos</a:t>
            </a:r>
            <a:r>
              <a:rPr lang="en-US" sz="2400" dirty="0" smtClean="0">
                <a:solidFill>
                  <a:schemeClr val="bg1"/>
                </a:solidFill>
                <a:latin typeface="Century Gothic" panose="020B0502020202020204" pitchFamily="34" charset="0"/>
              </a:rPr>
              <a:t>, a MQ </a:t>
            </a:r>
            <a:r>
              <a:rPr lang="en-US" sz="2400" dirty="0" err="1" smtClean="0">
                <a:solidFill>
                  <a:schemeClr val="bg1"/>
                </a:solidFill>
                <a:latin typeface="Century Gothic" panose="020B0502020202020204" pitchFamily="34" charset="0"/>
              </a:rPr>
              <a:t>não</a:t>
            </a:r>
            <a:r>
              <a:rPr lang="en-US" sz="2400" dirty="0" smtClean="0">
                <a:solidFill>
                  <a:schemeClr val="bg1"/>
                </a:solidFill>
                <a:latin typeface="Century Gothic" panose="020B0502020202020204" pitchFamily="34" charset="0"/>
              </a:rPr>
              <a:t> </a:t>
            </a:r>
            <a:r>
              <a:rPr lang="en-US" sz="2400" dirty="0" err="1" smtClean="0">
                <a:solidFill>
                  <a:schemeClr val="bg1"/>
                </a:solidFill>
                <a:latin typeface="Century Gothic" panose="020B0502020202020204" pitchFamily="34" charset="0"/>
              </a:rPr>
              <a:t>fornecia</a:t>
            </a:r>
            <a:r>
              <a:rPr lang="en-US" sz="2400" dirty="0" smtClean="0">
                <a:solidFill>
                  <a:schemeClr val="bg1"/>
                </a:solidFill>
                <a:latin typeface="Century Gothic" panose="020B0502020202020204" pitchFamily="34" charset="0"/>
              </a:rPr>
              <a:t> </a:t>
            </a:r>
            <a:r>
              <a:rPr lang="en-US" sz="2400" dirty="0" err="1" smtClean="0">
                <a:solidFill>
                  <a:schemeClr val="bg1"/>
                </a:solidFill>
                <a:latin typeface="Century Gothic" panose="020B0502020202020204" pitchFamily="34" charset="0"/>
              </a:rPr>
              <a:t>resposta</a:t>
            </a:r>
            <a:r>
              <a:rPr lang="en-US" sz="2400" dirty="0" smtClean="0">
                <a:solidFill>
                  <a:schemeClr val="bg1"/>
                </a:solidFill>
                <a:latin typeface="Century Gothic" panose="020B0502020202020204" pitchFamily="34" charset="0"/>
              </a:rPr>
              <a:t> para </a:t>
            </a:r>
            <a:r>
              <a:rPr lang="en-US" sz="2400" dirty="0" err="1" smtClean="0">
                <a:solidFill>
                  <a:schemeClr val="bg1"/>
                </a:solidFill>
                <a:latin typeface="Century Gothic" panose="020B0502020202020204" pitchFamily="34" charset="0"/>
              </a:rPr>
              <a:t>vários</a:t>
            </a:r>
            <a:r>
              <a:rPr lang="en-US" sz="2400" dirty="0" smtClean="0">
                <a:solidFill>
                  <a:schemeClr val="bg1"/>
                </a:solidFill>
                <a:latin typeface="Century Gothic" panose="020B0502020202020204" pitchFamily="34" charset="0"/>
              </a:rPr>
              <a:t> </a:t>
            </a:r>
            <a:r>
              <a:rPr lang="en-US" sz="2400" dirty="0" err="1" smtClean="0">
                <a:solidFill>
                  <a:schemeClr val="bg1"/>
                </a:solidFill>
                <a:latin typeface="Century Gothic" panose="020B0502020202020204" pitchFamily="34" charset="0"/>
              </a:rPr>
              <a:t>fenómenos</a:t>
            </a:r>
            <a:r>
              <a:rPr lang="en-US" sz="2400" dirty="0">
                <a:solidFill>
                  <a:schemeClr val="bg1"/>
                </a:solidFill>
                <a:latin typeface="Century Gothic" panose="020B0502020202020204" pitchFamily="34" charset="0"/>
              </a:rPr>
              <a:t>.</a:t>
            </a:r>
          </a:p>
        </p:txBody>
      </p:sp>
      <p:sp>
        <p:nvSpPr>
          <p:cNvPr id="6" name="Rectangle 5"/>
          <p:cNvSpPr/>
          <p:nvPr/>
        </p:nvSpPr>
        <p:spPr>
          <a:xfrm>
            <a:off x="3109710" y="2434243"/>
            <a:ext cx="3068469" cy="923330"/>
          </a:xfrm>
          <a:prstGeom prst="rect">
            <a:avLst/>
          </a:prstGeom>
        </p:spPr>
        <p:txBody>
          <a:bodyPr wrap="none">
            <a:spAutoFit/>
          </a:bodyPr>
          <a:lstStyle/>
          <a:p>
            <a:r>
              <a:rPr lang="pt-PT" sz="5400" dirty="0">
                <a:ln>
                  <a:solidFill>
                    <a:srgbClr val="FFFF00"/>
                  </a:solidFill>
                </a:ln>
                <a:solidFill>
                  <a:srgbClr val="FFFF00"/>
                </a:solidFill>
                <a:latin typeface="Century Gothic"/>
                <a:cs typeface="Century Gothic"/>
              </a:rPr>
              <a:t>MQ + RR</a:t>
            </a:r>
            <a:endParaRPr lang="en-US" sz="5400" dirty="0"/>
          </a:p>
        </p:txBody>
      </p:sp>
      <p:pic>
        <p:nvPicPr>
          <p:cNvPr id="9" name="Picture 8"/>
          <p:cNvPicPr>
            <a:picLocks noChangeAspect="1"/>
          </p:cNvPicPr>
          <p:nvPr/>
        </p:nvPicPr>
        <p:blipFill>
          <a:blip r:embed="rId3">
            <a:clrChange>
              <a:clrFrom>
                <a:srgbClr val="000000"/>
              </a:clrFrom>
              <a:clrTo>
                <a:srgbClr val="000000">
                  <a:alpha val="0"/>
                </a:srgbClr>
              </a:clrTo>
            </a:clrChange>
          </a:blip>
          <a:stretch>
            <a:fillRect/>
          </a:stretch>
        </p:blipFill>
        <p:spPr>
          <a:xfrm>
            <a:off x="283187" y="2071057"/>
            <a:ext cx="2112239" cy="815975"/>
          </a:xfrm>
          <a:prstGeom prst="rect">
            <a:avLst/>
          </a:prstGeom>
        </p:spPr>
      </p:pic>
      <p:pic>
        <p:nvPicPr>
          <p:cNvPr id="11" name="Picture 10"/>
          <p:cNvPicPr>
            <a:picLocks noChangeAspect="1"/>
          </p:cNvPicPr>
          <p:nvPr/>
        </p:nvPicPr>
        <p:blipFill>
          <a:blip r:embed="rId4">
            <a:clrChange>
              <a:clrFrom>
                <a:srgbClr val="000000"/>
              </a:clrFrom>
              <a:clrTo>
                <a:srgbClr val="000000">
                  <a:alpha val="0"/>
                </a:srgbClr>
              </a:clrTo>
            </a:clrChange>
          </a:blip>
          <a:stretch>
            <a:fillRect/>
          </a:stretch>
        </p:blipFill>
        <p:spPr>
          <a:xfrm>
            <a:off x="479119" y="2918715"/>
            <a:ext cx="1312013" cy="500768"/>
          </a:xfrm>
          <a:prstGeom prst="rect">
            <a:avLst/>
          </a:prstGeom>
        </p:spPr>
      </p:pic>
      <p:pic>
        <p:nvPicPr>
          <p:cNvPr id="12" name="Picture 11"/>
          <p:cNvPicPr>
            <a:picLocks noChangeAspect="1"/>
          </p:cNvPicPr>
          <p:nvPr/>
        </p:nvPicPr>
        <p:blipFill>
          <a:blip r:embed="rId5">
            <a:clrChange>
              <a:clrFrom>
                <a:srgbClr val="000000"/>
              </a:clrFrom>
              <a:clrTo>
                <a:srgbClr val="000000">
                  <a:alpha val="0"/>
                </a:srgbClr>
              </a:clrTo>
            </a:clrChange>
          </a:blip>
          <a:stretch>
            <a:fillRect/>
          </a:stretch>
        </p:blipFill>
        <p:spPr>
          <a:xfrm>
            <a:off x="1650627" y="3561614"/>
            <a:ext cx="2500503" cy="530814"/>
          </a:xfrm>
          <a:prstGeom prst="rect">
            <a:avLst/>
          </a:prstGeom>
        </p:spPr>
      </p:pic>
      <p:pic>
        <p:nvPicPr>
          <p:cNvPr id="27" name="Picture 26"/>
          <p:cNvPicPr>
            <a:picLocks noChangeAspect="1"/>
          </p:cNvPicPr>
          <p:nvPr/>
        </p:nvPicPr>
        <p:blipFill>
          <a:blip r:embed="rId6">
            <a:clrChange>
              <a:clrFrom>
                <a:srgbClr val="000000"/>
              </a:clrFrom>
              <a:clrTo>
                <a:srgbClr val="000000">
                  <a:alpha val="0"/>
                </a:srgbClr>
              </a:clrTo>
            </a:clrChange>
          </a:blip>
          <a:stretch>
            <a:fillRect/>
          </a:stretch>
        </p:blipFill>
        <p:spPr>
          <a:xfrm>
            <a:off x="6077764" y="1887584"/>
            <a:ext cx="2286374" cy="557455"/>
          </a:xfrm>
          <a:prstGeom prst="rect">
            <a:avLst/>
          </a:prstGeom>
        </p:spPr>
      </p:pic>
      <p:pic>
        <p:nvPicPr>
          <p:cNvPr id="28" name="Picture 27"/>
          <p:cNvPicPr>
            <a:picLocks noChangeAspect="1"/>
          </p:cNvPicPr>
          <p:nvPr/>
        </p:nvPicPr>
        <p:blipFill>
          <a:blip r:embed="rId7">
            <a:clrChange>
              <a:clrFrom>
                <a:srgbClr val="000000"/>
              </a:clrFrom>
              <a:clrTo>
                <a:srgbClr val="000000">
                  <a:alpha val="0"/>
                </a:srgbClr>
              </a:clrTo>
            </a:clrChange>
          </a:blip>
          <a:stretch>
            <a:fillRect/>
          </a:stretch>
        </p:blipFill>
        <p:spPr>
          <a:xfrm>
            <a:off x="5933385" y="3557311"/>
            <a:ext cx="1791880" cy="448795"/>
          </a:xfrm>
          <a:prstGeom prst="rect">
            <a:avLst/>
          </a:prstGeom>
        </p:spPr>
      </p:pic>
      <p:pic>
        <p:nvPicPr>
          <p:cNvPr id="30" name="Picture 29"/>
          <p:cNvPicPr>
            <a:picLocks noChangeAspect="1"/>
          </p:cNvPicPr>
          <p:nvPr/>
        </p:nvPicPr>
        <p:blipFill>
          <a:blip r:embed="rId8">
            <a:clrChange>
              <a:clrFrom>
                <a:srgbClr val="000000"/>
              </a:clrFrom>
              <a:clrTo>
                <a:srgbClr val="000000">
                  <a:alpha val="0"/>
                </a:srgbClr>
              </a:clrTo>
            </a:clrChange>
          </a:blip>
          <a:stretch>
            <a:fillRect/>
          </a:stretch>
        </p:blipFill>
        <p:spPr>
          <a:xfrm>
            <a:off x="6892463" y="2641441"/>
            <a:ext cx="1978528" cy="618290"/>
          </a:xfrm>
          <a:prstGeom prst="rect">
            <a:avLst/>
          </a:prstGeom>
        </p:spPr>
      </p:pic>
      <p:sp>
        <p:nvSpPr>
          <p:cNvPr id="31" name="Rectangle 30"/>
          <p:cNvSpPr/>
          <p:nvPr/>
        </p:nvSpPr>
        <p:spPr>
          <a:xfrm>
            <a:off x="-71385" y="4503443"/>
            <a:ext cx="9183367" cy="523220"/>
          </a:xfrm>
          <a:prstGeom prst="rect">
            <a:avLst/>
          </a:prstGeom>
          <a:solidFill>
            <a:schemeClr val="bg1"/>
          </a:solidFill>
        </p:spPr>
        <p:txBody>
          <a:bodyPr wrap="square">
            <a:spAutoFit/>
          </a:bodyPr>
          <a:lstStyle/>
          <a:p>
            <a:pPr algn="ctr"/>
            <a:r>
              <a:rPr lang="en-US" sz="2800" dirty="0" smtClean="0">
                <a:latin typeface="Century Gothic" panose="020B0502020202020204" pitchFamily="34" charset="0"/>
              </a:rPr>
              <a:t>COMO COMPATIBILIZAR ESTAS DUAS TEORIAS?</a:t>
            </a:r>
            <a:endParaRPr lang="en-US" sz="2800" dirty="0">
              <a:latin typeface="Century Gothic" panose="020B0502020202020204" pitchFamily="34" charset="0"/>
            </a:endParaRPr>
          </a:p>
        </p:txBody>
      </p:sp>
      <p:sp>
        <p:nvSpPr>
          <p:cNvPr id="34" name="Rectangle 33"/>
          <p:cNvSpPr/>
          <p:nvPr/>
        </p:nvSpPr>
        <p:spPr>
          <a:xfrm>
            <a:off x="324108" y="5536281"/>
            <a:ext cx="8840882" cy="523220"/>
          </a:xfrm>
          <a:prstGeom prst="rect">
            <a:avLst/>
          </a:prstGeom>
        </p:spPr>
        <p:txBody>
          <a:bodyPr wrap="none">
            <a:spAutoFit/>
          </a:bodyPr>
          <a:lstStyle/>
          <a:p>
            <a:r>
              <a:rPr lang="pt-PT" sz="2800" dirty="0">
                <a:ln>
                  <a:solidFill>
                    <a:srgbClr val="FFFF00"/>
                  </a:solidFill>
                </a:ln>
                <a:solidFill>
                  <a:srgbClr val="FFFF00"/>
                </a:solidFill>
                <a:latin typeface="Century Gothic"/>
                <a:cs typeface="Century Gothic"/>
              </a:rPr>
              <a:t>MQ + </a:t>
            </a:r>
            <a:r>
              <a:rPr lang="pt-PT" sz="2800" dirty="0" smtClean="0">
                <a:ln>
                  <a:solidFill>
                    <a:srgbClr val="FFFF00"/>
                  </a:solidFill>
                </a:ln>
                <a:solidFill>
                  <a:srgbClr val="FFFF00"/>
                </a:solidFill>
                <a:latin typeface="Century Gothic"/>
                <a:cs typeface="Century Gothic"/>
              </a:rPr>
              <a:t>RR = M</a:t>
            </a:r>
            <a:r>
              <a:rPr lang="pt-PT" sz="2800" dirty="0" smtClean="0">
                <a:ln>
                  <a:solidFill>
                    <a:schemeClr val="bg1"/>
                  </a:solidFill>
                </a:ln>
                <a:solidFill>
                  <a:schemeClr val="bg1"/>
                </a:solidFill>
                <a:latin typeface="Century Gothic"/>
                <a:cs typeface="Century Gothic"/>
              </a:rPr>
              <a:t>ecânica </a:t>
            </a:r>
            <a:r>
              <a:rPr lang="pt-PT" sz="2800" dirty="0" smtClean="0">
                <a:ln>
                  <a:solidFill>
                    <a:srgbClr val="FFFF00"/>
                  </a:solidFill>
                </a:ln>
                <a:solidFill>
                  <a:srgbClr val="FFFF00"/>
                </a:solidFill>
                <a:latin typeface="Century Gothic"/>
                <a:cs typeface="Century Gothic"/>
              </a:rPr>
              <a:t>Q</a:t>
            </a:r>
            <a:r>
              <a:rPr lang="pt-PT" sz="2800" dirty="0" smtClean="0">
                <a:ln>
                  <a:solidFill>
                    <a:schemeClr val="bg1"/>
                  </a:solidFill>
                </a:ln>
                <a:solidFill>
                  <a:schemeClr val="bg1"/>
                </a:solidFill>
                <a:latin typeface="Century Gothic"/>
                <a:cs typeface="Century Gothic"/>
              </a:rPr>
              <a:t>uântica </a:t>
            </a:r>
            <a:r>
              <a:rPr lang="pt-PT" sz="2800" dirty="0" smtClean="0">
                <a:ln>
                  <a:solidFill>
                    <a:srgbClr val="FFFF00"/>
                  </a:solidFill>
                </a:ln>
                <a:solidFill>
                  <a:srgbClr val="FFFF00"/>
                </a:solidFill>
                <a:latin typeface="Century Gothic"/>
                <a:cs typeface="Century Gothic"/>
              </a:rPr>
              <a:t>R</a:t>
            </a:r>
            <a:r>
              <a:rPr lang="pt-PT" sz="2800" dirty="0" smtClean="0">
                <a:ln>
                  <a:solidFill>
                    <a:schemeClr val="bg1"/>
                  </a:solidFill>
                </a:ln>
                <a:solidFill>
                  <a:schemeClr val="bg1"/>
                </a:solidFill>
                <a:latin typeface="Century Gothic"/>
                <a:cs typeface="Century Gothic"/>
              </a:rPr>
              <a:t>elativista (</a:t>
            </a:r>
            <a:r>
              <a:rPr lang="pt-PT" sz="2800" dirty="0" smtClean="0">
                <a:ln>
                  <a:solidFill>
                    <a:srgbClr val="FFFF00"/>
                  </a:solidFill>
                </a:ln>
                <a:solidFill>
                  <a:srgbClr val="FFFF00"/>
                </a:solidFill>
                <a:latin typeface="Century Gothic"/>
                <a:cs typeface="Century Gothic"/>
              </a:rPr>
              <a:t>MQR</a:t>
            </a:r>
            <a:r>
              <a:rPr lang="pt-PT" sz="2800" dirty="0" smtClean="0">
                <a:ln>
                  <a:solidFill>
                    <a:schemeClr val="bg1"/>
                  </a:solidFill>
                </a:ln>
                <a:solidFill>
                  <a:schemeClr val="bg1"/>
                </a:solidFill>
                <a:latin typeface="Century Gothic"/>
                <a:cs typeface="Century Gothic"/>
              </a:rPr>
              <a:t>) </a:t>
            </a:r>
            <a:endParaRPr lang="en-US" sz="2800" dirty="0"/>
          </a:p>
        </p:txBody>
      </p:sp>
      <p:pic>
        <p:nvPicPr>
          <p:cNvPr id="24" name="Picture 23"/>
          <p:cNvPicPr>
            <a:picLocks noChangeAspect="1"/>
          </p:cNvPicPr>
          <p:nvPr/>
        </p:nvPicPr>
        <p:blipFill>
          <a:blip r:embed="rId9">
            <a:clrChange>
              <a:clrFrom>
                <a:srgbClr val="000000"/>
              </a:clrFrom>
              <a:clrTo>
                <a:srgbClr val="000000">
                  <a:alpha val="0"/>
                </a:srgbClr>
              </a:clrTo>
            </a:clrChange>
          </a:blip>
          <a:stretch>
            <a:fillRect/>
          </a:stretch>
        </p:blipFill>
        <p:spPr>
          <a:xfrm>
            <a:off x="2487556" y="1863626"/>
            <a:ext cx="1446886" cy="620619"/>
          </a:xfrm>
          <a:prstGeom prst="rect">
            <a:avLst/>
          </a:prstGeom>
        </p:spPr>
      </p:pic>
      <p:sp>
        <p:nvSpPr>
          <p:cNvPr id="26" name="Rectangle 25"/>
          <p:cNvSpPr/>
          <p:nvPr/>
        </p:nvSpPr>
        <p:spPr>
          <a:xfrm>
            <a:off x="8803122" y="6468797"/>
            <a:ext cx="361868" cy="396523"/>
          </a:xfrm>
          <a:prstGeom prst="rect">
            <a:avLst/>
          </a:prstGeom>
          <a:solidFill>
            <a:srgbClr val="0000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prstClr val="white"/>
              </a:solidFill>
            </a:endParaRPr>
          </a:p>
        </p:txBody>
      </p:sp>
      <p:sp>
        <p:nvSpPr>
          <p:cNvPr id="32" name="Rectangle 31"/>
          <p:cNvSpPr/>
          <p:nvPr/>
        </p:nvSpPr>
        <p:spPr>
          <a:xfrm>
            <a:off x="-18376" y="6471973"/>
            <a:ext cx="8831344" cy="396523"/>
          </a:xfrm>
          <a:prstGeom prst="rect">
            <a:avLst/>
          </a:prstGeom>
          <a:solidFill>
            <a:srgbClr val="68010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prstClr val="white"/>
              </a:solidFill>
            </a:endParaRPr>
          </a:p>
        </p:txBody>
      </p:sp>
      <p:sp>
        <p:nvSpPr>
          <p:cNvPr id="35" name="Slide Number Placeholder 1"/>
          <p:cNvSpPr>
            <a:spLocks noGrp="1"/>
          </p:cNvSpPr>
          <p:nvPr>
            <p:ph type="sldNum" sz="quarter" idx="4"/>
          </p:nvPr>
        </p:nvSpPr>
        <p:spPr>
          <a:xfrm>
            <a:off x="6982178" y="6489699"/>
            <a:ext cx="2133600" cy="365125"/>
          </a:xfrm>
          <a:prstGeom prst="rect">
            <a:avLst/>
          </a:prstGeom>
        </p:spPr>
        <p:txBody>
          <a:bodyPr/>
          <a:lstStyle/>
          <a:p>
            <a:fld id="{8E421941-A48F-2348-96CF-79538C99FB84}" type="slidenum">
              <a:rPr lang="en-US" smtClean="0">
                <a:latin typeface="Century Gothic"/>
                <a:cs typeface="Century Gothic"/>
              </a:rPr>
              <a:pPr/>
              <a:t>27</a:t>
            </a:fld>
            <a:endParaRPr lang="en-US" dirty="0">
              <a:latin typeface="Century Gothic"/>
              <a:cs typeface="Century Gothic"/>
            </a:endParaRPr>
          </a:p>
        </p:txBody>
      </p:sp>
      <p:sp>
        <p:nvSpPr>
          <p:cNvPr id="36" name="Footer Placeholder 2"/>
          <p:cNvSpPr>
            <a:spLocks noGrp="1"/>
          </p:cNvSpPr>
          <p:nvPr>
            <p:ph type="ftr" sz="quarter" idx="3"/>
          </p:nvPr>
        </p:nvSpPr>
        <p:spPr>
          <a:xfrm>
            <a:off x="45156" y="6492965"/>
            <a:ext cx="9070622" cy="365125"/>
          </a:xfrm>
          <a:prstGeom prst="rect">
            <a:avLst/>
          </a:prstGeom>
        </p:spPr>
        <p:txBody>
          <a:bodyPr/>
          <a:lstStyle/>
          <a:p>
            <a:pPr algn="l"/>
            <a:r>
              <a:rPr lang="pt-BR" dirty="0" smtClean="0">
                <a:solidFill>
                  <a:prstClr val="white"/>
                </a:solidFill>
              </a:rPr>
              <a:t>Filipe Joaquim                                       Introdução à Física de Partículas (2/4)                            CERN, 30/8 - 04/09 2015</a:t>
            </a:r>
            <a:r>
              <a:rPr lang="en-US" dirty="0" smtClean="0">
                <a:solidFill>
                  <a:prstClr val="white"/>
                </a:solidFill>
              </a:rPr>
              <a:t>                        </a:t>
            </a:r>
            <a:endParaRPr lang="en-US" dirty="0">
              <a:solidFill>
                <a:prstClr val="white"/>
              </a:solidFill>
            </a:endParaRPr>
          </a:p>
        </p:txBody>
      </p:sp>
    </p:spTree>
    <p:extLst>
      <p:ext uri="{BB962C8B-B14F-4D97-AF65-F5344CB8AC3E}">
        <p14:creationId xmlns:p14="http://schemas.microsoft.com/office/powerpoint/2010/main" val="37514937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mph" presetSubtype="0" fill="hold" grpId="0" nodeType="withEffect">
                                  <p:stCondLst>
                                    <p:cond delay="0"/>
                                  </p:stCondLst>
                                  <p:childTnLst>
                                    <p:animScale>
                                      <p:cBhvr>
                                        <p:cTn id="6" dur="500" fill="hold"/>
                                        <p:tgtEl>
                                          <p:spTgt spid="18"/>
                                        </p:tgtEl>
                                      </p:cBhvr>
                                      <p:by x="50000" y="50000"/>
                                    </p:animScale>
                                  </p:childTnLst>
                                </p:cTn>
                              </p:par>
                              <p:par>
                                <p:cTn id="7" presetID="0" presetClass="path" presetSubtype="0" fill="hold" grpId="1" nodeType="withEffect">
                                  <p:stCondLst>
                                    <p:cond delay="0"/>
                                  </p:stCondLst>
                                  <p:childTnLst>
                                    <p:animMotion origin="layout" path="M -0.00208 -0.00347 L -0.24583 0.05463 " pathEditMode="relative" rAng="0" ptsTypes="AA">
                                      <p:cBhvr>
                                        <p:cTn id="8" dur="500" fill="hold"/>
                                        <p:tgtEl>
                                          <p:spTgt spid="18"/>
                                        </p:tgtEl>
                                        <p:attrNameLst>
                                          <p:attrName>ppt_x</p:attrName>
                                          <p:attrName>ppt_y</p:attrName>
                                        </p:attrNameLst>
                                      </p:cBhvr>
                                      <p:rCtr x="-12188" y="2894"/>
                                    </p:animMotion>
                                  </p:childTnLst>
                                </p:cTn>
                              </p:par>
                              <p:par>
                                <p:cTn id="9" presetID="47" presetClass="entr" presetSubtype="0" fill="hold" grpId="0" nodeType="withEffect">
                                  <p:stCondLst>
                                    <p:cond delay="0"/>
                                  </p:stCondLst>
                                  <p:childTnLst>
                                    <p:set>
                                      <p:cBhvr>
                                        <p:cTn id="10" dur="1" fill="hold">
                                          <p:stCondLst>
                                            <p:cond delay="0"/>
                                          </p:stCondLst>
                                        </p:cTn>
                                        <p:tgtEl>
                                          <p:spTgt spid="19"/>
                                        </p:tgtEl>
                                        <p:attrNameLst>
                                          <p:attrName>style.visibility</p:attrName>
                                        </p:attrNameLst>
                                      </p:cBhvr>
                                      <p:to>
                                        <p:strVal val="visible"/>
                                      </p:to>
                                    </p:set>
                                    <p:animEffect transition="in" filter="fade">
                                      <p:cBhvr>
                                        <p:cTn id="11" dur="500"/>
                                        <p:tgtEl>
                                          <p:spTgt spid="19"/>
                                        </p:tgtEl>
                                      </p:cBhvr>
                                    </p:animEffect>
                                    <p:anim calcmode="lin" valueType="num">
                                      <p:cBhvr>
                                        <p:cTn id="12" dur="500" fill="hold"/>
                                        <p:tgtEl>
                                          <p:spTgt spid="19"/>
                                        </p:tgtEl>
                                        <p:attrNameLst>
                                          <p:attrName>ppt_x</p:attrName>
                                        </p:attrNameLst>
                                      </p:cBhvr>
                                      <p:tavLst>
                                        <p:tav tm="0">
                                          <p:val>
                                            <p:strVal val="#ppt_x"/>
                                          </p:val>
                                        </p:tav>
                                        <p:tav tm="100000">
                                          <p:val>
                                            <p:strVal val="#ppt_x"/>
                                          </p:val>
                                        </p:tav>
                                      </p:tavLst>
                                    </p:anim>
                                    <p:anim calcmode="lin" valueType="num">
                                      <p:cBhvr>
                                        <p:cTn id="13" dur="500" fill="hold"/>
                                        <p:tgtEl>
                                          <p:spTgt spid="1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8" grpId="1"/>
      <p:bldP spid="19" grpId="0"/>
    </p:bldLst>
  </p:timing>
</p:sld>
</file>

<file path=ppt/slides/slide28.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27" name="Picture 2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8470" y="-29592"/>
            <a:ext cx="9223899" cy="6924582"/>
          </a:xfrm>
          <a:prstGeom prst="rect">
            <a:avLst/>
          </a:prstGeom>
        </p:spPr>
      </p:pic>
      <p:sp>
        <p:nvSpPr>
          <p:cNvPr id="44" name="Rectangle 43"/>
          <p:cNvSpPr/>
          <p:nvPr/>
        </p:nvSpPr>
        <p:spPr>
          <a:xfrm>
            <a:off x="-196943" y="2997803"/>
            <a:ext cx="9554818" cy="1486970"/>
          </a:xfrm>
          <a:prstGeom prst="rect">
            <a:avLst/>
          </a:prstGeom>
          <a:solidFill>
            <a:schemeClr val="bg1"/>
          </a:solidFill>
          <a:effectLst>
            <a:outerShdw blurRad="40000" dist="23000" dir="5400000" rotWithShape="0">
              <a:srgbClr val="000000">
                <a:alpha val="35000"/>
              </a:srgbClr>
            </a:outerShdw>
            <a:softEdge rad="127000"/>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 name="Rectangle 4"/>
          <p:cNvSpPr/>
          <p:nvPr/>
        </p:nvSpPr>
        <p:spPr>
          <a:xfrm>
            <a:off x="-18377" y="0"/>
            <a:ext cx="9172222" cy="627196"/>
          </a:xfrm>
          <a:prstGeom prst="rect">
            <a:avLst/>
          </a:prstGeom>
          <a:solidFill>
            <a:srgbClr val="68010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smtClean="0"/>
          </a:p>
          <a:p>
            <a:pPr algn="ctr"/>
            <a:endParaRPr lang="en-US" dirty="0"/>
          </a:p>
        </p:txBody>
      </p:sp>
      <p:sp>
        <p:nvSpPr>
          <p:cNvPr id="29" name="Rectangle 28"/>
          <p:cNvSpPr/>
          <p:nvPr/>
        </p:nvSpPr>
        <p:spPr>
          <a:xfrm>
            <a:off x="7485779" y="141632"/>
            <a:ext cx="1497526" cy="369332"/>
          </a:xfrm>
          <a:prstGeom prst="rect">
            <a:avLst/>
          </a:prstGeom>
        </p:spPr>
        <p:txBody>
          <a:bodyPr wrap="none">
            <a:spAutoFit/>
          </a:bodyPr>
          <a:lstStyle/>
          <a:p>
            <a:pPr algn="r"/>
            <a:r>
              <a:rPr lang="pt-PT" dirty="0" smtClean="0">
                <a:ln>
                  <a:solidFill>
                    <a:srgbClr val="FFFF00"/>
                  </a:solidFill>
                </a:ln>
                <a:solidFill>
                  <a:srgbClr val="FFFF00"/>
                </a:solidFill>
                <a:latin typeface="Century Gothic"/>
                <a:cs typeface="Century Gothic"/>
              </a:rPr>
              <a:t>1ª Tentativa</a:t>
            </a:r>
            <a:endParaRPr lang="en-US" dirty="0">
              <a:ln>
                <a:solidFill>
                  <a:srgbClr val="FFFF00"/>
                </a:solidFill>
              </a:ln>
              <a:solidFill>
                <a:srgbClr val="FFFF00"/>
              </a:solidFill>
            </a:endParaRPr>
          </a:p>
        </p:txBody>
      </p:sp>
      <p:cxnSp>
        <p:nvCxnSpPr>
          <p:cNvPr id="24" name="Straight Connector 23"/>
          <p:cNvCxnSpPr/>
          <p:nvPr/>
        </p:nvCxnSpPr>
        <p:spPr>
          <a:xfrm>
            <a:off x="383480" y="621351"/>
            <a:ext cx="1503292" cy="0"/>
          </a:xfrm>
          <a:prstGeom prst="line">
            <a:avLst/>
          </a:prstGeom>
          <a:ln>
            <a:solidFill>
              <a:schemeClr val="bg1"/>
            </a:solidFill>
          </a:ln>
        </p:spPr>
        <p:style>
          <a:lnRef idx="2">
            <a:schemeClr val="accent1"/>
          </a:lnRef>
          <a:fillRef idx="0">
            <a:schemeClr val="accent1"/>
          </a:fillRef>
          <a:effectRef idx="1">
            <a:schemeClr val="accent1"/>
          </a:effectRef>
          <a:fontRef idx="minor">
            <a:schemeClr val="tx1"/>
          </a:fontRef>
        </p:style>
      </p:cxnSp>
      <p:sp>
        <p:nvSpPr>
          <p:cNvPr id="25" name="Oval 24"/>
          <p:cNvSpPr/>
          <p:nvPr/>
        </p:nvSpPr>
        <p:spPr>
          <a:xfrm>
            <a:off x="213300" y="517670"/>
            <a:ext cx="207362" cy="207362"/>
          </a:xfrm>
          <a:prstGeom prst="ellipse">
            <a:avLst/>
          </a:prstGeom>
          <a:solidFill>
            <a:schemeClr val="bg1"/>
          </a:solidFill>
          <a:ln>
            <a:solidFill>
              <a:srgbClr val="FFFFFF"/>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6" name="TextBox 25"/>
          <p:cNvSpPr txBox="1"/>
          <p:nvPr/>
        </p:nvSpPr>
        <p:spPr>
          <a:xfrm>
            <a:off x="-5729" y="786209"/>
            <a:ext cx="755335" cy="430887"/>
          </a:xfrm>
          <a:prstGeom prst="rect">
            <a:avLst/>
          </a:prstGeom>
          <a:noFill/>
        </p:spPr>
        <p:txBody>
          <a:bodyPr wrap="none" rtlCol="0">
            <a:spAutoFit/>
          </a:bodyPr>
          <a:lstStyle/>
          <a:p>
            <a:r>
              <a:rPr lang="pt-PT" sz="2200" dirty="0" smtClean="0">
                <a:solidFill>
                  <a:schemeClr val="bg1"/>
                </a:solidFill>
              </a:rPr>
              <a:t>1927</a:t>
            </a:r>
            <a:endParaRPr lang="en-US" sz="2200" dirty="0">
              <a:solidFill>
                <a:schemeClr val="bg1"/>
              </a:solidFill>
            </a:endParaRPr>
          </a:p>
        </p:txBody>
      </p:sp>
      <p:sp>
        <p:nvSpPr>
          <p:cNvPr id="32" name="TextBox 31"/>
          <p:cNvSpPr txBox="1"/>
          <p:nvPr/>
        </p:nvSpPr>
        <p:spPr>
          <a:xfrm>
            <a:off x="1966493" y="229686"/>
            <a:ext cx="1326004" cy="769441"/>
          </a:xfrm>
          <a:prstGeom prst="rect">
            <a:avLst/>
          </a:prstGeom>
          <a:noFill/>
        </p:spPr>
        <p:txBody>
          <a:bodyPr wrap="none" rtlCol="0">
            <a:spAutoFit/>
          </a:bodyPr>
          <a:lstStyle/>
          <a:p>
            <a:r>
              <a:rPr lang="pt-PT" sz="4400" dirty="0" smtClean="0">
                <a:solidFill>
                  <a:schemeClr val="bg1"/>
                </a:solidFill>
              </a:rPr>
              <a:t>1928</a:t>
            </a:r>
            <a:endParaRPr lang="en-US" sz="4400" dirty="0">
              <a:solidFill>
                <a:schemeClr val="bg1"/>
              </a:solidFill>
            </a:endParaRPr>
          </a:p>
        </p:txBody>
      </p:sp>
      <p:sp>
        <p:nvSpPr>
          <p:cNvPr id="13" name="Down Arrow 12"/>
          <p:cNvSpPr/>
          <p:nvPr/>
        </p:nvSpPr>
        <p:spPr>
          <a:xfrm>
            <a:off x="4506114" y="1713723"/>
            <a:ext cx="160268" cy="1214172"/>
          </a:xfrm>
          <a:prstGeom prst="downArrow">
            <a:avLst/>
          </a:prstGeom>
          <a:solidFill>
            <a:srgbClr val="FFFF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mc:AlternateContent xmlns:mc="http://schemas.openxmlformats.org/markup-compatibility/2006" xmlns:a14="http://schemas.microsoft.com/office/drawing/2010/main">
        <mc:Choice Requires="a14">
          <p:sp>
            <p:nvSpPr>
              <p:cNvPr id="41" name="TextBox 40"/>
              <p:cNvSpPr txBox="1"/>
              <p:nvPr/>
            </p:nvSpPr>
            <p:spPr>
              <a:xfrm>
                <a:off x="3388044" y="3277989"/>
                <a:ext cx="5424924" cy="936410"/>
              </a:xfrm>
              <a:prstGeom prst="rect">
                <a:avLst/>
              </a:prstGeom>
              <a:solidFill>
                <a:schemeClr val="bg1"/>
              </a:solidFill>
              <a:effectLst>
                <a:softEdge rad="31750"/>
              </a:effectLst>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r>
                        <a:rPr lang="pt-PT" sz="3200" b="0" i="1" smtClean="0">
                          <a:solidFill>
                            <a:schemeClr val="tx1"/>
                          </a:solidFill>
                          <a:latin typeface="Cambria Math" panose="02040503050406030204" pitchFamily="18" charset="0"/>
                        </a:rPr>
                        <m:t>𝑖</m:t>
                      </m:r>
                      <m:r>
                        <a:rPr lang="pt-PT" sz="3200" b="0" i="1" smtClean="0">
                          <a:solidFill>
                            <a:schemeClr val="tx1"/>
                          </a:solidFill>
                          <a:latin typeface="Cambria Math" panose="02040503050406030204" pitchFamily="18" charset="0"/>
                        </a:rPr>
                        <m:t>ℏ</m:t>
                      </m:r>
                      <m:f>
                        <m:fPr>
                          <m:ctrlPr>
                            <a:rPr lang="pt-PT" sz="3200" b="0" i="1" smtClean="0">
                              <a:solidFill>
                                <a:schemeClr val="tx1"/>
                              </a:solidFill>
                              <a:latin typeface="Cambria Math" charset="0"/>
                            </a:rPr>
                          </m:ctrlPr>
                        </m:fPr>
                        <m:num>
                          <m:r>
                            <a:rPr lang="pt-PT" sz="3200" b="0" i="0" smtClean="0">
                              <a:solidFill>
                                <a:schemeClr val="tx1"/>
                              </a:solidFill>
                              <a:latin typeface="Cambria Math" panose="02040503050406030204" pitchFamily="18" charset="0"/>
                            </a:rPr>
                            <m:t>𝜕</m:t>
                          </m:r>
                          <m:r>
                            <m:rPr>
                              <m:sty m:val="p"/>
                            </m:rPr>
                            <a:rPr lang="pt-PT" sz="3200" b="0" i="0" smtClean="0">
                              <a:solidFill>
                                <a:schemeClr val="tx1"/>
                              </a:solidFill>
                              <a:latin typeface="Cambria Math" panose="02040503050406030204" pitchFamily="18" charset="0"/>
                            </a:rPr>
                            <m:t>ψ</m:t>
                          </m:r>
                        </m:num>
                        <m:den>
                          <m:r>
                            <a:rPr lang="pt-PT" sz="3200" b="0" i="0" smtClean="0">
                              <a:solidFill>
                                <a:schemeClr val="tx1"/>
                              </a:solidFill>
                              <a:latin typeface="Cambria Math" panose="02040503050406030204" pitchFamily="18" charset="0"/>
                            </a:rPr>
                            <m:t>𝜕</m:t>
                          </m:r>
                          <m:r>
                            <m:rPr>
                              <m:sty m:val="p"/>
                            </m:rPr>
                            <a:rPr lang="pt-PT" sz="3200" b="0" i="0" smtClean="0">
                              <a:solidFill>
                                <a:schemeClr val="tx1"/>
                              </a:solidFill>
                              <a:latin typeface="Cambria Math" panose="02040503050406030204" pitchFamily="18" charset="0"/>
                            </a:rPr>
                            <m:t>t</m:t>
                          </m:r>
                        </m:den>
                      </m:f>
                      <m:r>
                        <a:rPr lang="pt-PT" sz="3200" b="0" i="0" smtClean="0">
                          <a:solidFill>
                            <a:schemeClr val="tx1"/>
                          </a:solidFill>
                          <a:latin typeface="Cambria Math" panose="02040503050406030204" pitchFamily="18" charset="0"/>
                        </a:rPr>
                        <m:t>=</m:t>
                      </m:r>
                      <m:rad>
                        <m:radPr>
                          <m:degHide m:val="on"/>
                          <m:ctrlPr>
                            <a:rPr lang="pt-PT" sz="3200" b="0" i="1" smtClean="0">
                              <a:solidFill>
                                <a:schemeClr val="tx1"/>
                              </a:solidFill>
                              <a:latin typeface="Cambria Math" charset="0"/>
                            </a:rPr>
                          </m:ctrlPr>
                        </m:radPr>
                        <m:deg/>
                        <m:e>
                          <m:r>
                            <a:rPr lang="pt-PT" sz="3200" b="0" i="0" smtClean="0">
                              <a:solidFill>
                                <a:schemeClr val="tx1"/>
                              </a:solidFill>
                              <a:latin typeface="Cambria Math" panose="02040503050406030204" pitchFamily="18" charset="0"/>
                            </a:rPr>
                            <m:t>−</m:t>
                          </m:r>
                          <m:sSup>
                            <m:sSupPr>
                              <m:ctrlPr>
                                <a:rPr lang="pt-PT" sz="3200" b="0" i="1" smtClean="0">
                                  <a:solidFill>
                                    <a:schemeClr val="tx1"/>
                                  </a:solidFill>
                                  <a:latin typeface="Cambria Math" charset="0"/>
                                </a:rPr>
                              </m:ctrlPr>
                            </m:sSupPr>
                            <m:e>
                              <m:r>
                                <a:rPr lang="pt-PT" sz="3200" b="0" i="0" smtClean="0">
                                  <a:solidFill>
                                    <a:schemeClr val="tx1"/>
                                  </a:solidFill>
                                  <a:latin typeface="Cambria Math" panose="02040503050406030204" pitchFamily="18" charset="0"/>
                                </a:rPr>
                                <m:t>ℏ</m:t>
                              </m:r>
                            </m:e>
                            <m:sup>
                              <m:r>
                                <a:rPr lang="pt-PT" sz="3200" b="0" i="0" smtClean="0">
                                  <a:solidFill>
                                    <a:schemeClr val="tx1"/>
                                  </a:solidFill>
                                  <a:latin typeface="Cambria Math" panose="02040503050406030204" pitchFamily="18" charset="0"/>
                                </a:rPr>
                                <m:t>2</m:t>
                              </m:r>
                            </m:sup>
                          </m:sSup>
                          <m:sSup>
                            <m:sSupPr>
                              <m:ctrlPr>
                                <a:rPr lang="pt-PT" sz="3200" b="0" i="1" smtClean="0">
                                  <a:solidFill>
                                    <a:schemeClr val="tx1"/>
                                  </a:solidFill>
                                  <a:latin typeface="Cambria Math" charset="0"/>
                                </a:rPr>
                              </m:ctrlPr>
                            </m:sSupPr>
                            <m:e>
                              <m:r>
                                <m:rPr>
                                  <m:sty m:val="p"/>
                                </m:rPr>
                                <a:rPr lang="pt-PT" sz="3200" b="0" i="0" smtClean="0">
                                  <a:solidFill>
                                    <a:schemeClr val="tx1"/>
                                  </a:solidFill>
                                  <a:latin typeface="Cambria Math" panose="02040503050406030204" pitchFamily="18" charset="0"/>
                                </a:rPr>
                                <m:t>c</m:t>
                              </m:r>
                            </m:e>
                            <m:sup>
                              <m:r>
                                <a:rPr lang="pt-PT" sz="3200" b="0" i="0" smtClean="0">
                                  <a:solidFill>
                                    <a:schemeClr val="tx1"/>
                                  </a:solidFill>
                                  <a:latin typeface="Cambria Math" panose="02040503050406030204" pitchFamily="18" charset="0"/>
                                </a:rPr>
                                <m:t>2</m:t>
                              </m:r>
                            </m:sup>
                          </m:sSup>
                          <m:sSup>
                            <m:sSupPr>
                              <m:ctrlPr>
                                <a:rPr lang="pt-PT" sz="3200" b="0" i="1" smtClean="0">
                                  <a:solidFill>
                                    <a:schemeClr val="tx1"/>
                                  </a:solidFill>
                                  <a:latin typeface="Cambria Math" charset="0"/>
                                </a:rPr>
                              </m:ctrlPr>
                            </m:sSupPr>
                            <m:e>
                              <m:r>
                                <a:rPr lang="pt-PT" sz="3200" b="0" i="0" smtClean="0">
                                  <a:solidFill>
                                    <a:schemeClr val="tx1"/>
                                  </a:solidFill>
                                  <a:latin typeface="Cambria Math" panose="02040503050406030204" pitchFamily="18" charset="0"/>
                                </a:rPr>
                                <m:t>𝛻</m:t>
                              </m:r>
                            </m:e>
                            <m:sup>
                              <m:r>
                                <a:rPr lang="pt-PT" sz="3200" b="0" i="0" smtClean="0">
                                  <a:solidFill>
                                    <a:schemeClr val="tx1"/>
                                  </a:solidFill>
                                  <a:latin typeface="Cambria Math" panose="02040503050406030204" pitchFamily="18" charset="0"/>
                                </a:rPr>
                                <m:t>2</m:t>
                              </m:r>
                            </m:sup>
                          </m:sSup>
                          <m:r>
                            <a:rPr lang="pt-PT" sz="3200" b="0" i="0" smtClean="0">
                              <a:solidFill>
                                <a:schemeClr val="tx1"/>
                              </a:solidFill>
                              <a:latin typeface="Cambria Math" panose="02040503050406030204" pitchFamily="18" charset="0"/>
                            </a:rPr>
                            <m:t>+</m:t>
                          </m:r>
                          <m:sSup>
                            <m:sSupPr>
                              <m:ctrlPr>
                                <a:rPr lang="pt-PT" sz="3200" b="0" i="1" smtClean="0">
                                  <a:solidFill>
                                    <a:schemeClr val="tx1"/>
                                  </a:solidFill>
                                  <a:latin typeface="Cambria Math" charset="0"/>
                                </a:rPr>
                              </m:ctrlPr>
                            </m:sSupPr>
                            <m:e>
                              <m:r>
                                <m:rPr>
                                  <m:sty m:val="p"/>
                                </m:rPr>
                                <a:rPr lang="pt-PT" sz="3200" b="0" i="0" smtClean="0">
                                  <a:solidFill>
                                    <a:schemeClr val="tx1"/>
                                  </a:solidFill>
                                  <a:latin typeface="Cambria Math" panose="02040503050406030204" pitchFamily="18" charset="0"/>
                                </a:rPr>
                                <m:t>m</m:t>
                              </m:r>
                            </m:e>
                            <m:sup>
                              <m:r>
                                <a:rPr lang="pt-PT" sz="3200" b="0" i="0" smtClean="0">
                                  <a:solidFill>
                                    <a:schemeClr val="tx1"/>
                                  </a:solidFill>
                                  <a:latin typeface="Cambria Math" panose="02040503050406030204" pitchFamily="18" charset="0"/>
                                </a:rPr>
                                <m:t>2</m:t>
                              </m:r>
                            </m:sup>
                          </m:sSup>
                          <m:sSup>
                            <m:sSupPr>
                              <m:ctrlPr>
                                <a:rPr lang="pt-PT" sz="3200" b="0" i="1" smtClean="0">
                                  <a:solidFill>
                                    <a:schemeClr val="tx1"/>
                                  </a:solidFill>
                                  <a:latin typeface="Cambria Math" charset="0"/>
                                </a:rPr>
                              </m:ctrlPr>
                            </m:sSupPr>
                            <m:e>
                              <m:r>
                                <m:rPr>
                                  <m:sty m:val="p"/>
                                </m:rPr>
                                <a:rPr lang="pt-PT" sz="3200" b="0" i="0" smtClean="0">
                                  <a:solidFill>
                                    <a:schemeClr val="tx1"/>
                                  </a:solidFill>
                                  <a:latin typeface="Cambria Math" panose="02040503050406030204" pitchFamily="18" charset="0"/>
                                </a:rPr>
                                <m:t>c</m:t>
                              </m:r>
                            </m:e>
                            <m:sup>
                              <m:r>
                                <a:rPr lang="pt-PT" sz="3200" b="0" i="0" smtClean="0">
                                  <a:solidFill>
                                    <a:schemeClr val="tx1"/>
                                  </a:solidFill>
                                  <a:latin typeface="Cambria Math" panose="02040503050406030204" pitchFamily="18" charset="0"/>
                                </a:rPr>
                                <m:t>4</m:t>
                              </m:r>
                            </m:sup>
                          </m:sSup>
                        </m:e>
                      </m:rad>
                      <m:r>
                        <a:rPr lang="pt-PT" sz="3200" b="0" i="1" smtClean="0">
                          <a:solidFill>
                            <a:schemeClr val="tx1"/>
                          </a:solidFill>
                          <a:latin typeface="Cambria Math" panose="02040503050406030204" pitchFamily="18" charset="0"/>
                        </a:rPr>
                        <m:t> </m:t>
                      </m:r>
                      <m:r>
                        <m:rPr>
                          <m:sty m:val="p"/>
                        </m:rPr>
                        <a:rPr lang="pt-PT" sz="3200" b="0" i="0" smtClean="0">
                          <a:solidFill>
                            <a:schemeClr val="tx1"/>
                          </a:solidFill>
                          <a:latin typeface="Cambria Math" panose="02040503050406030204" pitchFamily="18" charset="0"/>
                        </a:rPr>
                        <m:t>ψ</m:t>
                      </m:r>
                    </m:oMath>
                  </m:oMathPara>
                </a14:m>
                <a:endParaRPr lang="en-US" sz="3200" dirty="0">
                  <a:solidFill>
                    <a:schemeClr val="tx1"/>
                  </a:solidFill>
                </a:endParaRPr>
              </a:p>
            </p:txBody>
          </p:sp>
        </mc:Choice>
        <mc:Fallback xmlns="">
          <p:sp>
            <p:nvSpPr>
              <p:cNvPr id="41" name="TextBox 40"/>
              <p:cNvSpPr txBox="1">
                <a:spLocks noRot="1" noChangeAspect="1" noMove="1" noResize="1" noEditPoints="1" noAdjustHandles="1" noChangeArrowheads="1" noChangeShapeType="1" noTextEdit="1"/>
              </p:cNvSpPr>
              <p:nvPr/>
            </p:nvSpPr>
            <p:spPr>
              <a:xfrm>
                <a:off x="3388044" y="3277989"/>
                <a:ext cx="5424924" cy="936410"/>
              </a:xfrm>
              <a:prstGeom prst="rect">
                <a:avLst/>
              </a:prstGeom>
              <a:blipFill rotWithShape="0">
                <a:blip r:embed="rId3"/>
                <a:stretch>
                  <a:fillRect/>
                </a:stretch>
              </a:blipFill>
              <a:effectLst>
                <a:softEdge rad="31750"/>
              </a:effectLst>
            </p:spPr>
            <p:txBody>
              <a:bodyPr/>
              <a:lstStyle/>
              <a:p>
                <a:r>
                  <a:rPr lang="en-US">
                    <a:noFill/>
                  </a:rPr>
                  <a:t> </a:t>
                </a:r>
              </a:p>
            </p:txBody>
          </p:sp>
        </mc:Fallback>
      </mc:AlternateContent>
      <p:sp>
        <p:nvSpPr>
          <p:cNvPr id="14" name="Rectangle 13"/>
          <p:cNvSpPr/>
          <p:nvPr/>
        </p:nvSpPr>
        <p:spPr>
          <a:xfrm>
            <a:off x="820606" y="2061728"/>
            <a:ext cx="1393330" cy="461665"/>
          </a:xfrm>
          <a:prstGeom prst="rect">
            <a:avLst/>
          </a:prstGeom>
        </p:spPr>
        <p:txBody>
          <a:bodyPr wrap="none">
            <a:spAutoFit/>
          </a:bodyPr>
          <a:lstStyle/>
          <a:p>
            <a:r>
              <a:rPr lang="en-US" sz="2400" dirty="0" err="1" smtClean="0">
                <a:solidFill>
                  <a:schemeClr val="bg1"/>
                </a:solidFill>
                <a:latin typeface="Century Gothic" panose="020B0502020202020204" pitchFamily="34" charset="0"/>
              </a:rPr>
              <a:t>Energia</a:t>
            </a:r>
            <a:r>
              <a:rPr lang="en-US" sz="2400" dirty="0" smtClean="0">
                <a:solidFill>
                  <a:schemeClr val="bg1"/>
                </a:solidFill>
                <a:latin typeface="Century Gothic" panose="020B0502020202020204" pitchFamily="34" charset="0"/>
              </a:rPr>
              <a:t>:</a:t>
            </a:r>
            <a:endParaRPr lang="en-US" sz="2400" dirty="0"/>
          </a:p>
        </p:txBody>
      </p:sp>
      <p:sp>
        <p:nvSpPr>
          <p:cNvPr id="42" name="Rectangle 41"/>
          <p:cNvSpPr/>
          <p:nvPr/>
        </p:nvSpPr>
        <p:spPr>
          <a:xfrm>
            <a:off x="6743005" y="2022524"/>
            <a:ext cx="1821332" cy="461665"/>
          </a:xfrm>
          <a:prstGeom prst="rect">
            <a:avLst/>
          </a:prstGeom>
        </p:spPr>
        <p:txBody>
          <a:bodyPr wrap="none">
            <a:spAutoFit/>
          </a:bodyPr>
          <a:lstStyle/>
          <a:p>
            <a:r>
              <a:rPr lang="en-US" sz="2400" dirty="0" smtClean="0">
                <a:solidFill>
                  <a:schemeClr val="bg1"/>
                </a:solidFill>
                <a:latin typeface="Century Gothic" panose="020B0502020202020204" pitchFamily="34" charset="0"/>
              </a:rPr>
              <a:t>: </a:t>
            </a:r>
            <a:r>
              <a:rPr lang="en-US" sz="2400" dirty="0" err="1" smtClean="0">
                <a:solidFill>
                  <a:schemeClr val="bg1"/>
                </a:solidFill>
                <a:latin typeface="Century Gothic" panose="020B0502020202020204" pitchFamily="34" charset="0"/>
              </a:rPr>
              <a:t>Momento</a:t>
            </a:r>
            <a:endParaRPr lang="en-US" sz="2400" dirty="0"/>
          </a:p>
        </p:txBody>
      </p:sp>
      <p:sp>
        <p:nvSpPr>
          <p:cNvPr id="43" name="Rectangle 42"/>
          <p:cNvSpPr/>
          <p:nvPr/>
        </p:nvSpPr>
        <p:spPr>
          <a:xfrm>
            <a:off x="657849" y="4723244"/>
            <a:ext cx="7819769" cy="461665"/>
          </a:xfrm>
          <a:prstGeom prst="rect">
            <a:avLst/>
          </a:prstGeom>
        </p:spPr>
        <p:txBody>
          <a:bodyPr wrap="none">
            <a:spAutoFit/>
          </a:bodyPr>
          <a:lstStyle/>
          <a:p>
            <a:pPr algn="r"/>
            <a:r>
              <a:rPr lang="pt-PT" sz="2400" dirty="0" smtClean="0">
                <a:ln>
                  <a:solidFill>
                    <a:schemeClr val="bg1"/>
                  </a:solidFill>
                </a:ln>
                <a:solidFill>
                  <a:schemeClr val="bg1"/>
                </a:solidFill>
                <a:latin typeface="Century Gothic"/>
                <a:cs typeface="Century Gothic"/>
              </a:rPr>
              <a:t>ESTA EQUAÇÃO PARECE TER ALGUNS PROBLEMAS...</a:t>
            </a:r>
            <a:endParaRPr lang="en-US" sz="2400" dirty="0">
              <a:ln>
                <a:solidFill>
                  <a:schemeClr val="bg1"/>
                </a:solidFill>
              </a:ln>
              <a:solidFill>
                <a:schemeClr val="bg1"/>
              </a:solidFill>
            </a:endParaRPr>
          </a:p>
        </p:txBody>
      </p:sp>
      <p:sp>
        <p:nvSpPr>
          <p:cNvPr id="45" name="Rectangle 44"/>
          <p:cNvSpPr/>
          <p:nvPr/>
        </p:nvSpPr>
        <p:spPr>
          <a:xfrm>
            <a:off x="275503" y="3383402"/>
            <a:ext cx="3021981" cy="830997"/>
          </a:xfrm>
          <a:prstGeom prst="rect">
            <a:avLst/>
          </a:prstGeom>
        </p:spPr>
        <p:txBody>
          <a:bodyPr wrap="none">
            <a:spAutoFit/>
          </a:bodyPr>
          <a:lstStyle/>
          <a:p>
            <a:pPr algn="ctr"/>
            <a:r>
              <a:rPr lang="en-US" sz="2400" dirty="0" smtClean="0">
                <a:latin typeface="Century Gothic" panose="020B0502020202020204" pitchFamily="34" charset="0"/>
              </a:rPr>
              <a:t>Eq. de Schrödinger</a:t>
            </a:r>
          </a:p>
          <a:p>
            <a:pPr algn="ctr"/>
            <a:r>
              <a:rPr lang="pt-PT" sz="2400" dirty="0" smtClean="0">
                <a:latin typeface="Century Gothic" panose="020B0502020202020204" pitchFamily="34" charset="0"/>
              </a:rPr>
              <a:t>relativista</a:t>
            </a:r>
            <a:endParaRPr lang="en-US" sz="2400" dirty="0"/>
          </a:p>
        </p:txBody>
      </p:sp>
      <p:sp>
        <p:nvSpPr>
          <p:cNvPr id="16" name="TextBox 15"/>
          <p:cNvSpPr txBox="1"/>
          <p:nvPr/>
        </p:nvSpPr>
        <p:spPr>
          <a:xfrm>
            <a:off x="456477" y="5417374"/>
            <a:ext cx="8247977" cy="707886"/>
          </a:xfrm>
          <a:prstGeom prst="rect">
            <a:avLst/>
          </a:prstGeom>
          <a:noFill/>
        </p:spPr>
        <p:txBody>
          <a:bodyPr wrap="square" rtlCol="0">
            <a:spAutoFit/>
          </a:bodyPr>
          <a:lstStyle/>
          <a:p>
            <a:pPr algn="ctr"/>
            <a:r>
              <a:rPr lang="pt-PT" sz="2000" dirty="0" smtClean="0">
                <a:solidFill>
                  <a:srgbClr val="FFFF00"/>
                </a:solidFill>
                <a:latin typeface="Century Gothic" panose="020B0502020202020204" pitchFamily="34" charset="0"/>
              </a:rPr>
              <a:t>Não trata espaço e tempo da mesma forma, não é invariante de Lorentz, operador não local....</a:t>
            </a:r>
            <a:endParaRPr lang="en-US" sz="2000" dirty="0">
              <a:solidFill>
                <a:srgbClr val="FFFF00"/>
              </a:solidFill>
              <a:latin typeface="Century Gothic" panose="020B0502020202020204" pitchFamily="34" charset="0"/>
            </a:endParaRPr>
          </a:p>
        </p:txBody>
      </p:sp>
      <p:pic>
        <p:nvPicPr>
          <p:cNvPr id="20" name="Picture 19"/>
          <p:cNvPicPr>
            <a:picLocks noChangeAspect="1"/>
          </p:cNvPicPr>
          <p:nvPr/>
        </p:nvPicPr>
        <p:blipFill>
          <a:blip r:embed="rId4">
            <a:clrChange>
              <a:clrFrom>
                <a:srgbClr val="000000"/>
              </a:clrFrom>
              <a:clrTo>
                <a:srgbClr val="000000">
                  <a:alpha val="0"/>
                </a:srgbClr>
              </a:clrTo>
            </a:clrChange>
          </a:blip>
          <a:stretch>
            <a:fillRect/>
          </a:stretch>
        </p:blipFill>
        <p:spPr>
          <a:xfrm>
            <a:off x="2702879" y="893582"/>
            <a:ext cx="3507031" cy="938930"/>
          </a:xfrm>
          <a:prstGeom prst="rect">
            <a:avLst/>
          </a:prstGeom>
        </p:spPr>
      </p:pic>
      <p:pic>
        <p:nvPicPr>
          <p:cNvPr id="22" name="Picture 21"/>
          <p:cNvPicPr>
            <a:picLocks noChangeAspect="1"/>
          </p:cNvPicPr>
          <p:nvPr/>
        </p:nvPicPr>
        <p:blipFill>
          <a:blip r:embed="rId5">
            <a:clrChange>
              <a:clrFrom>
                <a:srgbClr val="000000"/>
              </a:clrFrom>
              <a:clrTo>
                <a:srgbClr val="000000">
                  <a:alpha val="0"/>
                </a:srgbClr>
              </a:clrTo>
            </a:clrChange>
          </a:blip>
          <a:stretch>
            <a:fillRect/>
          </a:stretch>
        </p:blipFill>
        <p:spPr>
          <a:xfrm>
            <a:off x="2405159" y="1974626"/>
            <a:ext cx="1514624" cy="722040"/>
          </a:xfrm>
          <a:prstGeom prst="rect">
            <a:avLst/>
          </a:prstGeom>
        </p:spPr>
      </p:pic>
      <p:pic>
        <p:nvPicPr>
          <p:cNvPr id="23" name="Picture 22"/>
          <p:cNvPicPr>
            <a:picLocks noChangeAspect="1"/>
          </p:cNvPicPr>
          <p:nvPr/>
        </p:nvPicPr>
        <p:blipFill>
          <a:blip r:embed="rId6">
            <a:clrChange>
              <a:clrFrom>
                <a:srgbClr val="000000"/>
              </a:clrFrom>
              <a:clrTo>
                <a:srgbClr val="000000">
                  <a:alpha val="0"/>
                </a:srgbClr>
              </a:clrTo>
            </a:clrChange>
          </a:blip>
          <a:stretch>
            <a:fillRect/>
          </a:stretch>
        </p:blipFill>
        <p:spPr>
          <a:xfrm>
            <a:off x="4856956" y="1930734"/>
            <a:ext cx="1925805" cy="826044"/>
          </a:xfrm>
          <a:prstGeom prst="rect">
            <a:avLst/>
          </a:prstGeom>
        </p:spPr>
      </p:pic>
      <p:sp>
        <p:nvSpPr>
          <p:cNvPr id="28" name="Rectangle 27"/>
          <p:cNvSpPr/>
          <p:nvPr/>
        </p:nvSpPr>
        <p:spPr>
          <a:xfrm>
            <a:off x="8803122" y="6468797"/>
            <a:ext cx="361868" cy="396523"/>
          </a:xfrm>
          <a:prstGeom prst="rect">
            <a:avLst/>
          </a:prstGeom>
          <a:solidFill>
            <a:srgbClr val="0000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prstClr val="white"/>
              </a:solidFill>
            </a:endParaRPr>
          </a:p>
        </p:txBody>
      </p:sp>
      <p:sp>
        <p:nvSpPr>
          <p:cNvPr id="30" name="Rectangle 29"/>
          <p:cNvSpPr/>
          <p:nvPr/>
        </p:nvSpPr>
        <p:spPr>
          <a:xfrm>
            <a:off x="-18376" y="6471973"/>
            <a:ext cx="8831344" cy="396523"/>
          </a:xfrm>
          <a:prstGeom prst="rect">
            <a:avLst/>
          </a:prstGeom>
          <a:solidFill>
            <a:srgbClr val="68010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prstClr val="white"/>
              </a:solidFill>
            </a:endParaRPr>
          </a:p>
        </p:txBody>
      </p:sp>
      <p:sp>
        <p:nvSpPr>
          <p:cNvPr id="31" name="Slide Number Placeholder 1"/>
          <p:cNvSpPr>
            <a:spLocks noGrp="1"/>
          </p:cNvSpPr>
          <p:nvPr>
            <p:ph type="sldNum" sz="quarter" idx="4"/>
          </p:nvPr>
        </p:nvSpPr>
        <p:spPr>
          <a:xfrm>
            <a:off x="6982178" y="6489699"/>
            <a:ext cx="2133600" cy="365125"/>
          </a:xfrm>
          <a:prstGeom prst="rect">
            <a:avLst/>
          </a:prstGeom>
        </p:spPr>
        <p:txBody>
          <a:bodyPr/>
          <a:lstStyle/>
          <a:p>
            <a:fld id="{8E421941-A48F-2348-96CF-79538C99FB84}" type="slidenum">
              <a:rPr lang="en-US" smtClean="0">
                <a:latin typeface="Century Gothic"/>
                <a:cs typeface="Century Gothic"/>
              </a:rPr>
              <a:pPr/>
              <a:t>28</a:t>
            </a:fld>
            <a:endParaRPr lang="en-US" dirty="0">
              <a:latin typeface="Century Gothic"/>
              <a:cs typeface="Century Gothic"/>
            </a:endParaRPr>
          </a:p>
        </p:txBody>
      </p:sp>
      <p:sp>
        <p:nvSpPr>
          <p:cNvPr id="33" name="Footer Placeholder 2"/>
          <p:cNvSpPr>
            <a:spLocks noGrp="1"/>
          </p:cNvSpPr>
          <p:nvPr>
            <p:ph type="ftr" sz="quarter" idx="3"/>
          </p:nvPr>
        </p:nvSpPr>
        <p:spPr>
          <a:xfrm>
            <a:off x="45156" y="6492965"/>
            <a:ext cx="9070622" cy="365125"/>
          </a:xfrm>
          <a:prstGeom prst="rect">
            <a:avLst/>
          </a:prstGeom>
        </p:spPr>
        <p:txBody>
          <a:bodyPr/>
          <a:lstStyle/>
          <a:p>
            <a:pPr algn="l"/>
            <a:r>
              <a:rPr lang="pt-BR" dirty="0" smtClean="0">
                <a:solidFill>
                  <a:prstClr val="white"/>
                </a:solidFill>
              </a:rPr>
              <a:t>Filipe Joaquim                                       Introdução à Física de Partículas (2/4)                            CERN, 30/8 - 04/09 2015</a:t>
            </a:r>
            <a:r>
              <a:rPr lang="en-US" dirty="0" smtClean="0">
                <a:solidFill>
                  <a:prstClr val="white"/>
                </a:solidFill>
              </a:rPr>
              <a:t>                        </a:t>
            </a:r>
            <a:endParaRPr lang="en-US" dirty="0">
              <a:solidFill>
                <a:prstClr val="white"/>
              </a:solidFill>
            </a:endParaRPr>
          </a:p>
        </p:txBody>
      </p:sp>
    </p:spTree>
    <p:extLst>
      <p:ext uri="{BB962C8B-B14F-4D97-AF65-F5344CB8AC3E}">
        <p14:creationId xmlns:p14="http://schemas.microsoft.com/office/powerpoint/2010/main" val="383859702"/>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19" name="Picture 18"/>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8470" y="-29592"/>
            <a:ext cx="9223899" cy="6924582"/>
          </a:xfrm>
          <a:prstGeom prst="rect">
            <a:avLst/>
          </a:prstGeom>
        </p:spPr>
      </p:pic>
      <p:sp>
        <p:nvSpPr>
          <p:cNvPr id="5" name="Rectangle 4"/>
          <p:cNvSpPr/>
          <p:nvPr/>
        </p:nvSpPr>
        <p:spPr>
          <a:xfrm>
            <a:off x="-18377" y="0"/>
            <a:ext cx="9172222" cy="627196"/>
          </a:xfrm>
          <a:prstGeom prst="rect">
            <a:avLst/>
          </a:prstGeom>
          <a:solidFill>
            <a:srgbClr val="68010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smtClean="0"/>
          </a:p>
          <a:p>
            <a:pPr algn="ctr"/>
            <a:endParaRPr lang="en-US" dirty="0"/>
          </a:p>
        </p:txBody>
      </p:sp>
      <p:sp>
        <p:nvSpPr>
          <p:cNvPr id="29" name="Rectangle 28"/>
          <p:cNvSpPr/>
          <p:nvPr/>
        </p:nvSpPr>
        <p:spPr>
          <a:xfrm>
            <a:off x="6732368" y="141632"/>
            <a:ext cx="2250937" cy="369332"/>
          </a:xfrm>
          <a:prstGeom prst="rect">
            <a:avLst/>
          </a:prstGeom>
        </p:spPr>
        <p:txBody>
          <a:bodyPr wrap="none">
            <a:spAutoFit/>
          </a:bodyPr>
          <a:lstStyle/>
          <a:p>
            <a:pPr algn="r"/>
            <a:r>
              <a:rPr lang="pt-PT" dirty="0" smtClean="0">
                <a:ln>
                  <a:solidFill>
                    <a:srgbClr val="FFFF00"/>
                  </a:solidFill>
                </a:ln>
                <a:solidFill>
                  <a:srgbClr val="FFFF00"/>
                </a:solidFill>
                <a:latin typeface="Century Gothic"/>
                <a:cs typeface="Century Gothic"/>
              </a:rPr>
              <a:t>Equação de Dirac</a:t>
            </a:r>
            <a:endParaRPr lang="en-US" dirty="0">
              <a:ln>
                <a:solidFill>
                  <a:srgbClr val="FFFF00"/>
                </a:solidFill>
              </a:ln>
              <a:solidFill>
                <a:srgbClr val="FFFF00"/>
              </a:solidFill>
            </a:endParaRPr>
          </a:p>
        </p:txBody>
      </p:sp>
      <p:cxnSp>
        <p:nvCxnSpPr>
          <p:cNvPr id="24" name="Straight Connector 23"/>
          <p:cNvCxnSpPr/>
          <p:nvPr/>
        </p:nvCxnSpPr>
        <p:spPr>
          <a:xfrm>
            <a:off x="383480" y="621351"/>
            <a:ext cx="1503292" cy="0"/>
          </a:xfrm>
          <a:prstGeom prst="line">
            <a:avLst/>
          </a:prstGeom>
          <a:ln>
            <a:solidFill>
              <a:schemeClr val="bg1"/>
            </a:solidFill>
          </a:ln>
        </p:spPr>
        <p:style>
          <a:lnRef idx="2">
            <a:schemeClr val="accent1"/>
          </a:lnRef>
          <a:fillRef idx="0">
            <a:schemeClr val="accent1"/>
          </a:fillRef>
          <a:effectRef idx="1">
            <a:schemeClr val="accent1"/>
          </a:effectRef>
          <a:fontRef idx="minor">
            <a:schemeClr val="tx1"/>
          </a:fontRef>
        </p:style>
      </p:cxnSp>
      <p:sp>
        <p:nvSpPr>
          <p:cNvPr id="25" name="Oval 24"/>
          <p:cNvSpPr/>
          <p:nvPr/>
        </p:nvSpPr>
        <p:spPr>
          <a:xfrm>
            <a:off x="213300" y="517670"/>
            <a:ext cx="207362" cy="207362"/>
          </a:xfrm>
          <a:prstGeom prst="ellipse">
            <a:avLst/>
          </a:prstGeom>
          <a:solidFill>
            <a:schemeClr val="bg1"/>
          </a:solidFill>
          <a:ln>
            <a:solidFill>
              <a:srgbClr val="FFFFFF"/>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6" name="TextBox 25"/>
          <p:cNvSpPr txBox="1"/>
          <p:nvPr/>
        </p:nvSpPr>
        <p:spPr>
          <a:xfrm>
            <a:off x="-5729" y="786209"/>
            <a:ext cx="755335" cy="430887"/>
          </a:xfrm>
          <a:prstGeom prst="rect">
            <a:avLst/>
          </a:prstGeom>
          <a:noFill/>
        </p:spPr>
        <p:txBody>
          <a:bodyPr wrap="none" rtlCol="0">
            <a:spAutoFit/>
          </a:bodyPr>
          <a:lstStyle/>
          <a:p>
            <a:r>
              <a:rPr lang="pt-PT" sz="2200" dirty="0" smtClean="0">
                <a:solidFill>
                  <a:schemeClr val="bg1"/>
                </a:solidFill>
              </a:rPr>
              <a:t>1927</a:t>
            </a:r>
            <a:endParaRPr lang="en-US" sz="2200" dirty="0">
              <a:solidFill>
                <a:schemeClr val="bg1"/>
              </a:solidFill>
            </a:endParaRPr>
          </a:p>
        </p:txBody>
      </p:sp>
      <p:sp>
        <p:nvSpPr>
          <p:cNvPr id="32" name="TextBox 31"/>
          <p:cNvSpPr txBox="1"/>
          <p:nvPr/>
        </p:nvSpPr>
        <p:spPr>
          <a:xfrm>
            <a:off x="1966493" y="229686"/>
            <a:ext cx="1326004" cy="769441"/>
          </a:xfrm>
          <a:prstGeom prst="rect">
            <a:avLst/>
          </a:prstGeom>
          <a:noFill/>
        </p:spPr>
        <p:txBody>
          <a:bodyPr wrap="none" rtlCol="0">
            <a:spAutoFit/>
          </a:bodyPr>
          <a:lstStyle/>
          <a:p>
            <a:r>
              <a:rPr lang="pt-PT" sz="4400" dirty="0" smtClean="0">
                <a:solidFill>
                  <a:schemeClr val="bg1"/>
                </a:solidFill>
              </a:rPr>
              <a:t>1928</a:t>
            </a:r>
            <a:endParaRPr lang="en-US" sz="4400" dirty="0">
              <a:solidFill>
                <a:schemeClr val="bg1"/>
              </a:solidFill>
            </a:endParaRPr>
          </a:p>
        </p:txBody>
      </p:sp>
      <p:pic>
        <p:nvPicPr>
          <p:cNvPr id="9" name="Picture 8"/>
          <p:cNvPicPr>
            <a:picLocks noChangeAspect="1"/>
          </p:cNvPicPr>
          <p:nvPr/>
        </p:nvPicPr>
        <p:blipFill>
          <a:blip r:embed="rId3"/>
          <a:stretch>
            <a:fillRect/>
          </a:stretch>
        </p:blipFill>
        <p:spPr>
          <a:xfrm>
            <a:off x="268391" y="3882495"/>
            <a:ext cx="4455766" cy="663996"/>
          </a:xfrm>
          <a:prstGeom prst="rect">
            <a:avLst/>
          </a:prstGeom>
        </p:spPr>
      </p:pic>
      <p:pic>
        <p:nvPicPr>
          <p:cNvPr id="10" name="Picture 9"/>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15264" y="1218197"/>
            <a:ext cx="1702639" cy="2406396"/>
          </a:xfrm>
          <a:prstGeom prst="rect">
            <a:avLst/>
          </a:prstGeom>
        </p:spPr>
      </p:pic>
      <p:sp>
        <p:nvSpPr>
          <p:cNvPr id="27" name="Rectangle 26"/>
          <p:cNvSpPr/>
          <p:nvPr/>
        </p:nvSpPr>
        <p:spPr>
          <a:xfrm>
            <a:off x="2010083" y="1108381"/>
            <a:ext cx="2725575" cy="2677656"/>
          </a:xfrm>
          <a:prstGeom prst="rect">
            <a:avLst/>
          </a:prstGeom>
        </p:spPr>
        <p:txBody>
          <a:bodyPr wrap="square">
            <a:spAutoFit/>
          </a:bodyPr>
          <a:lstStyle/>
          <a:p>
            <a:pPr algn="ctr"/>
            <a:r>
              <a:rPr lang="pt-PT" dirty="0" smtClean="0">
                <a:solidFill>
                  <a:schemeClr val="bg1"/>
                </a:solidFill>
                <a:latin typeface="Century Gothic"/>
                <a:cs typeface="Century Gothic"/>
              </a:rPr>
              <a:t>Dirac foi o primeiro a obter uma equação quântica relativista que estava de acordo com a experiência.</a:t>
            </a:r>
          </a:p>
          <a:p>
            <a:pPr algn="ctr"/>
            <a:r>
              <a:rPr lang="pt-PT" dirty="0" smtClean="0">
                <a:solidFill>
                  <a:schemeClr val="bg1"/>
                </a:solidFill>
                <a:latin typeface="Century Gothic"/>
              </a:rPr>
              <a:t>Além disso tinha em conta o </a:t>
            </a:r>
          </a:p>
          <a:p>
            <a:pPr algn="ctr"/>
            <a:r>
              <a:rPr lang="pt-PT" sz="2400" b="1" dirty="0" smtClean="0">
                <a:solidFill>
                  <a:srgbClr val="FFFF00"/>
                </a:solidFill>
                <a:latin typeface="Century Gothic"/>
              </a:rPr>
              <a:t>SPIN</a:t>
            </a:r>
          </a:p>
          <a:p>
            <a:pPr algn="ctr"/>
            <a:r>
              <a:rPr lang="pt-PT" dirty="0" smtClean="0">
                <a:solidFill>
                  <a:schemeClr val="bg1"/>
                </a:solidFill>
                <a:latin typeface="Century Gothic"/>
              </a:rPr>
              <a:t>de uma forma natural</a:t>
            </a:r>
            <a:endParaRPr lang="en-US" dirty="0">
              <a:solidFill>
                <a:schemeClr val="bg1"/>
              </a:solidFill>
            </a:endParaRPr>
          </a:p>
        </p:txBody>
      </p:sp>
      <mc:AlternateContent xmlns:mc="http://schemas.openxmlformats.org/markup-compatibility/2006" xmlns:a14="http://schemas.microsoft.com/office/drawing/2010/main">
        <mc:Choice Requires="a14">
          <p:sp>
            <p:nvSpPr>
              <p:cNvPr id="33" name="TextBox 32"/>
              <p:cNvSpPr txBox="1"/>
              <p:nvPr/>
            </p:nvSpPr>
            <p:spPr>
              <a:xfrm>
                <a:off x="670634" y="4753593"/>
                <a:ext cx="3768083" cy="596382"/>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pt-PT" sz="3200" b="0" i="1" smtClean="0">
                          <a:solidFill>
                            <a:schemeClr val="bg1"/>
                          </a:solidFill>
                          <a:latin typeface="Cambria Math" panose="02040503050406030204" pitchFamily="18" charset="0"/>
                        </a:rPr>
                        <m:t>𝐸</m:t>
                      </m:r>
                      <m:r>
                        <a:rPr lang="pt-PT" sz="3200" b="0" i="1" smtClean="0">
                          <a:solidFill>
                            <a:schemeClr val="bg1"/>
                          </a:solidFill>
                          <a:latin typeface="Cambria Math" panose="02040503050406030204" pitchFamily="18" charset="0"/>
                        </a:rPr>
                        <m:t>=±</m:t>
                      </m:r>
                      <m:rad>
                        <m:radPr>
                          <m:degHide m:val="on"/>
                          <m:ctrlPr>
                            <a:rPr lang="pt-PT" sz="3200" b="0" i="1" smtClean="0">
                              <a:solidFill>
                                <a:schemeClr val="bg1"/>
                              </a:solidFill>
                              <a:latin typeface="Cambria Math" charset="0"/>
                            </a:rPr>
                          </m:ctrlPr>
                        </m:radPr>
                        <m:deg/>
                        <m:e>
                          <m:sSup>
                            <m:sSupPr>
                              <m:ctrlPr>
                                <a:rPr lang="pt-PT" sz="3200" b="0" i="1" smtClean="0">
                                  <a:solidFill>
                                    <a:schemeClr val="bg1"/>
                                  </a:solidFill>
                                  <a:latin typeface="Cambria Math" charset="0"/>
                                </a:rPr>
                              </m:ctrlPr>
                            </m:sSupPr>
                            <m:e>
                              <m:r>
                                <a:rPr lang="pt-PT" sz="3200" b="0" i="1" smtClean="0">
                                  <a:solidFill>
                                    <a:schemeClr val="bg1"/>
                                  </a:solidFill>
                                  <a:latin typeface="Cambria Math" panose="02040503050406030204" pitchFamily="18" charset="0"/>
                                </a:rPr>
                                <m:t>𝑝</m:t>
                              </m:r>
                            </m:e>
                            <m:sup>
                              <m:r>
                                <a:rPr lang="pt-PT" sz="3200" b="0" i="1" smtClean="0">
                                  <a:solidFill>
                                    <a:schemeClr val="bg1"/>
                                  </a:solidFill>
                                  <a:latin typeface="Cambria Math" panose="02040503050406030204" pitchFamily="18" charset="0"/>
                                </a:rPr>
                                <m:t>2</m:t>
                              </m:r>
                            </m:sup>
                          </m:sSup>
                          <m:sSup>
                            <m:sSupPr>
                              <m:ctrlPr>
                                <a:rPr lang="pt-PT" sz="3200" b="0" i="1" smtClean="0">
                                  <a:solidFill>
                                    <a:schemeClr val="bg1"/>
                                  </a:solidFill>
                                  <a:latin typeface="Cambria Math" charset="0"/>
                                </a:rPr>
                              </m:ctrlPr>
                            </m:sSupPr>
                            <m:e>
                              <m:r>
                                <a:rPr lang="pt-PT" sz="3200" b="0" i="1" smtClean="0">
                                  <a:solidFill>
                                    <a:schemeClr val="bg1"/>
                                  </a:solidFill>
                                  <a:latin typeface="Cambria Math" panose="02040503050406030204" pitchFamily="18" charset="0"/>
                                </a:rPr>
                                <m:t>𝑐</m:t>
                              </m:r>
                            </m:e>
                            <m:sup>
                              <m:r>
                                <a:rPr lang="pt-PT" sz="3200" b="0" i="1" smtClean="0">
                                  <a:solidFill>
                                    <a:schemeClr val="bg1"/>
                                  </a:solidFill>
                                  <a:latin typeface="Cambria Math" panose="02040503050406030204" pitchFamily="18" charset="0"/>
                                </a:rPr>
                                <m:t>2</m:t>
                              </m:r>
                            </m:sup>
                          </m:sSup>
                          <m:r>
                            <a:rPr lang="pt-PT" sz="3200" b="0" i="1" smtClean="0">
                              <a:solidFill>
                                <a:schemeClr val="bg1"/>
                              </a:solidFill>
                              <a:latin typeface="Cambria Math" panose="02040503050406030204" pitchFamily="18" charset="0"/>
                            </a:rPr>
                            <m:t>+</m:t>
                          </m:r>
                          <m:sSup>
                            <m:sSupPr>
                              <m:ctrlPr>
                                <a:rPr lang="pt-PT" sz="3200" b="0" i="1" smtClean="0">
                                  <a:solidFill>
                                    <a:schemeClr val="bg1"/>
                                  </a:solidFill>
                                  <a:latin typeface="Cambria Math" charset="0"/>
                                </a:rPr>
                              </m:ctrlPr>
                            </m:sSupPr>
                            <m:e>
                              <m:r>
                                <a:rPr lang="pt-PT" sz="3200" b="0" i="1" smtClean="0">
                                  <a:solidFill>
                                    <a:schemeClr val="bg1"/>
                                  </a:solidFill>
                                  <a:latin typeface="Cambria Math" panose="02040503050406030204" pitchFamily="18" charset="0"/>
                                </a:rPr>
                                <m:t>𝑚</m:t>
                              </m:r>
                            </m:e>
                            <m:sup>
                              <m:r>
                                <a:rPr lang="pt-PT" sz="3200" b="0" i="1" smtClean="0">
                                  <a:solidFill>
                                    <a:schemeClr val="bg1"/>
                                  </a:solidFill>
                                  <a:latin typeface="Cambria Math" panose="02040503050406030204" pitchFamily="18" charset="0"/>
                                </a:rPr>
                                <m:t>2</m:t>
                              </m:r>
                            </m:sup>
                          </m:sSup>
                          <m:sSup>
                            <m:sSupPr>
                              <m:ctrlPr>
                                <a:rPr lang="pt-PT" sz="3200" b="0" i="1" smtClean="0">
                                  <a:solidFill>
                                    <a:schemeClr val="bg1"/>
                                  </a:solidFill>
                                  <a:latin typeface="Cambria Math" charset="0"/>
                                </a:rPr>
                              </m:ctrlPr>
                            </m:sSupPr>
                            <m:e>
                              <m:r>
                                <a:rPr lang="pt-PT" sz="3200" b="0" i="1" smtClean="0">
                                  <a:solidFill>
                                    <a:schemeClr val="bg1"/>
                                  </a:solidFill>
                                  <a:latin typeface="Cambria Math" panose="02040503050406030204" pitchFamily="18" charset="0"/>
                                </a:rPr>
                                <m:t>𝑐</m:t>
                              </m:r>
                            </m:e>
                            <m:sup>
                              <m:r>
                                <a:rPr lang="pt-PT" sz="3200" b="0" i="1" smtClean="0">
                                  <a:solidFill>
                                    <a:schemeClr val="bg1"/>
                                  </a:solidFill>
                                  <a:latin typeface="Cambria Math" panose="02040503050406030204" pitchFamily="18" charset="0"/>
                                </a:rPr>
                                <m:t>4</m:t>
                              </m:r>
                            </m:sup>
                          </m:sSup>
                        </m:e>
                      </m:rad>
                    </m:oMath>
                  </m:oMathPara>
                </a14:m>
                <a:endParaRPr lang="en-US" sz="3200" dirty="0">
                  <a:solidFill>
                    <a:schemeClr val="bg1"/>
                  </a:solidFill>
                </a:endParaRPr>
              </a:p>
            </p:txBody>
          </p:sp>
        </mc:Choice>
        <mc:Fallback xmlns="">
          <p:sp>
            <p:nvSpPr>
              <p:cNvPr id="33" name="TextBox 32"/>
              <p:cNvSpPr txBox="1">
                <a:spLocks noRot="1" noChangeAspect="1" noMove="1" noResize="1" noEditPoints="1" noAdjustHandles="1" noChangeArrowheads="1" noChangeShapeType="1" noTextEdit="1"/>
              </p:cNvSpPr>
              <p:nvPr/>
            </p:nvSpPr>
            <p:spPr>
              <a:xfrm>
                <a:off x="670634" y="4753593"/>
                <a:ext cx="3768083" cy="596382"/>
              </a:xfrm>
              <a:prstGeom prst="rect">
                <a:avLst/>
              </a:prstGeom>
              <a:blipFill rotWithShape="0">
                <a:blip r:embed="rId5"/>
                <a:stretch>
                  <a:fillRect/>
                </a:stretch>
              </a:blipFill>
            </p:spPr>
            <p:txBody>
              <a:bodyPr/>
              <a:lstStyle/>
              <a:p>
                <a:r>
                  <a:rPr lang="en-US">
                    <a:noFill/>
                  </a:rPr>
                  <a:t> </a:t>
                </a:r>
              </a:p>
            </p:txBody>
          </p:sp>
        </mc:Fallback>
      </mc:AlternateContent>
      <p:sp>
        <p:nvSpPr>
          <p:cNvPr id="17" name="Rectangle 16"/>
          <p:cNvSpPr/>
          <p:nvPr/>
        </p:nvSpPr>
        <p:spPr>
          <a:xfrm>
            <a:off x="320027" y="5584140"/>
            <a:ext cx="4455173" cy="707886"/>
          </a:xfrm>
          <a:prstGeom prst="rect">
            <a:avLst/>
          </a:prstGeom>
        </p:spPr>
        <p:txBody>
          <a:bodyPr wrap="square">
            <a:spAutoFit/>
          </a:bodyPr>
          <a:lstStyle/>
          <a:p>
            <a:pPr algn="ctr"/>
            <a:r>
              <a:rPr lang="pt-PT" sz="2000" dirty="0" smtClean="0">
                <a:solidFill>
                  <a:schemeClr val="bg1"/>
                </a:solidFill>
                <a:latin typeface="Century Gothic"/>
              </a:rPr>
              <a:t>A eq. De Dirac parece permitir soluções de energia </a:t>
            </a:r>
            <a:r>
              <a:rPr lang="pt-PT" sz="2000" dirty="0" smtClean="0">
                <a:solidFill>
                  <a:srgbClr val="FFFF00"/>
                </a:solidFill>
                <a:latin typeface="Century Gothic"/>
              </a:rPr>
              <a:t>NEGATIVA !!!</a:t>
            </a:r>
            <a:endParaRPr lang="en-US" sz="2000" dirty="0">
              <a:solidFill>
                <a:srgbClr val="FFFF00"/>
              </a:solidFill>
            </a:endParaRPr>
          </a:p>
        </p:txBody>
      </p:sp>
      <p:pic>
        <p:nvPicPr>
          <p:cNvPr id="21" name="Picture 20"/>
          <p:cNvPicPr>
            <a:picLocks noChangeAspect="1"/>
          </p:cNvPicPr>
          <p:nvPr/>
        </p:nvPicPr>
        <p:blipFill>
          <a:blip r:embed="rId6"/>
          <a:stretch>
            <a:fillRect/>
          </a:stretch>
        </p:blipFill>
        <p:spPr>
          <a:xfrm>
            <a:off x="4963611" y="2865185"/>
            <a:ext cx="3810000" cy="3381376"/>
          </a:xfrm>
          <a:prstGeom prst="rect">
            <a:avLst/>
          </a:prstGeom>
          <a:ln>
            <a:noFill/>
          </a:ln>
          <a:effectLst>
            <a:softEdge rad="112500"/>
          </a:effectLst>
        </p:spPr>
      </p:pic>
      <p:pic>
        <p:nvPicPr>
          <p:cNvPr id="30" name="Picture 29"/>
          <p:cNvPicPr>
            <a:picLocks noChangeAspect="1"/>
          </p:cNvPicPr>
          <p:nvPr/>
        </p:nvPicPr>
        <p:blipFill>
          <a:blip r:embed="rId7"/>
          <a:stretch>
            <a:fillRect/>
          </a:stretch>
        </p:blipFill>
        <p:spPr>
          <a:xfrm>
            <a:off x="4724157" y="877736"/>
            <a:ext cx="4229387" cy="1987449"/>
          </a:xfrm>
          <a:prstGeom prst="rect">
            <a:avLst/>
          </a:prstGeom>
          <a:ln>
            <a:noFill/>
          </a:ln>
          <a:effectLst>
            <a:softEdge rad="112500"/>
          </a:effectLst>
        </p:spPr>
      </p:pic>
      <p:sp>
        <p:nvSpPr>
          <p:cNvPr id="20" name="Rectangle 19"/>
          <p:cNvSpPr/>
          <p:nvPr/>
        </p:nvSpPr>
        <p:spPr>
          <a:xfrm>
            <a:off x="8803122" y="6468797"/>
            <a:ext cx="361868" cy="396523"/>
          </a:xfrm>
          <a:prstGeom prst="rect">
            <a:avLst/>
          </a:prstGeom>
          <a:solidFill>
            <a:srgbClr val="0000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prstClr val="white"/>
              </a:solidFill>
            </a:endParaRPr>
          </a:p>
        </p:txBody>
      </p:sp>
      <p:sp>
        <p:nvSpPr>
          <p:cNvPr id="22" name="Rectangle 21"/>
          <p:cNvSpPr/>
          <p:nvPr/>
        </p:nvSpPr>
        <p:spPr>
          <a:xfrm>
            <a:off x="-18376" y="6471973"/>
            <a:ext cx="8831344" cy="396523"/>
          </a:xfrm>
          <a:prstGeom prst="rect">
            <a:avLst/>
          </a:prstGeom>
          <a:solidFill>
            <a:srgbClr val="68010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prstClr val="white"/>
              </a:solidFill>
            </a:endParaRPr>
          </a:p>
        </p:txBody>
      </p:sp>
      <p:sp>
        <p:nvSpPr>
          <p:cNvPr id="23" name="Slide Number Placeholder 1"/>
          <p:cNvSpPr>
            <a:spLocks noGrp="1"/>
          </p:cNvSpPr>
          <p:nvPr>
            <p:ph type="sldNum" sz="quarter" idx="4"/>
          </p:nvPr>
        </p:nvSpPr>
        <p:spPr>
          <a:xfrm>
            <a:off x="6982178" y="6489699"/>
            <a:ext cx="2133600" cy="365125"/>
          </a:xfrm>
          <a:prstGeom prst="rect">
            <a:avLst/>
          </a:prstGeom>
        </p:spPr>
        <p:txBody>
          <a:bodyPr/>
          <a:lstStyle/>
          <a:p>
            <a:fld id="{8E421941-A48F-2348-96CF-79538C99FB84}" type="slidenum">
              <a:rPr lang="en-US" smtClean="0">
                <a:latin typeface="Century Gothic"/>
                <a:cs typeface="Century Gothic"/>
              </a:rPr>
              <a:pPr/>
              <a:t>29</a:t>
            </a:fld>
            <a:endParaRPr lang="en-US" dirty="0">
              <a:latin typeface="Century Gothic"/>
              <a:cs typeface="Century Gothic"/>
            </a:endParaRPr>
          </a:p>
        </p:txBody>
      </p:sp>
      <p:sp>
        <p:nvSpPr>
          <p:cNvPr id="28" name="Footer Placeholder 2"/>
          <p:cNvSpPr>
            <a:spLocks noGrp="1"/>
          </p:cNvSpPr>
          <p:nvPr>
            <p:ph type="ftr" sz="quarter" idx="3"/>
          </p:nvPr>
        </p:nvSpPr>
        <p:spPr>
          <a:xfrm>
            <a:off x="45156" y="6492965"/>
            <a:ext cx="9070622" cy="365125"/>
          </a:xfrm>
          <a:prstGeom prst="rect">
            <a:avLst/>
          </a:prstGeom>
        </p:spPr>
        <p:txBody>
          <a:bodyPr/>
          <a:lstStyle/>
          <a:p>
            <a:pPr algn="l"/>
            <a:r>
              <a:rPr lang="pt-BR" dirty="0" smtClean="0">
                <a:solidFill>
                  <a:prstClr val="white"/>
                </a:solidFill>
              </a:rPr>
              <a:t>Filipe Joaquim                                       Introdução à Física de Partículas (2/4)                            CERN, 30/8 - 04/09 2015</a:t>
            </a:r>
            <a:r>
              <a:rPr lang="en-US" dirty="0" smtClean="0">
                <a:solidFill>
                  <a:prstClr val="white"/>
                </a:solidFill>
              </a:rPr>
              <a:t>                        </a:t>
            </a:r>
            <a:endParaRPr lang="en-US" dirty="0">
              <a:solidFill>
                <a:prstClr val="white"/>
              </a:solidFill>
            </a:endParaRPr>
          </a:p>
        </p:txBody>
      </p:sp>
    </p:spTree>
    <p:extLst>
      <p:ext uri="{BB962C8B-B14F-4D97-AF65-F5344CB8AC3E}">
        <p14:creationId xmlns:p14="http://schemas.microsoft.com/office/powerpoint/2010/main" val="13349662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8470" y="-29592"/>
            <a:ext cx="9223899" cy="6924582"/>
          </a:xfrm>
          <a:prstGeom prst="rect">
            <a:avLst/>
          </a:prstGeom>
        </p:spPr>
      </p:pic>
      <p:sp>
        <p:nvSpPr>
          <p:cNvPr id="5" name="Rectangle 4"/>
          <p:cNvSpPr/>
          <p:nvPr/>
        </p:nvSpPr>
        <p:spPr>
          <a:xfrm>
            <a:off x="-18377" y="0"/>
            <a:ext cx="9172222" cy="627196"/>
          </a:xfrm>
          <a:prstGeom prst="rect">
            <a:avLst/>
          </a:prstGeom>
          <a:solidFill>
            <a:srgbClr val="68010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smtClean="0">
              <a:solidFill>
                <a:prstClr val="white"/>
              </a:solidFill>
            </a:endParaRPr>
          </a:p>
          <a:p>
            <a:pPr algn="ctr"/>
            <a:endParaRPr lang="en-US" dirty="0">
              <a:solidFill>
                <a:prstClr val="white"/>
              </a:solidFill>
            </a:endParaRPr>
          </a:p>
        </p:txBody>
      </p:sp>
      <p:pic>
        <p:nvPicPr>
          <p:cNvPr id="6" name="Picture 5"/>
          <p:cNvPicPr>
            <a:picLocks noChangeAspect="1"/>
          </p:cNvPicPr>
          <p:nvPr/>
        </p:nvPicPr>
        <p:blipFill rotWithShape="1">
          <a:blip r:embed="rId3"/>
          <a:srcRect l="7576" t="3498" r="5051" b="3498"/>
          <a:stretch/>
        </p:blipFill>
        <p:spPr>
          <a:xfrm>
            <a:off x="197814" y="1683931"/>
            <a:ext cx="1997364" cy="2609273"/>
          </a:xfrm>
          <a:prstGeom prst="rect">
            <a:avLst/>
          </a:prstGeom>
          <a:ln>
            <a:noFill/>
          </a:ln>
          <a:effectLst>
            <a:softEdge rad="31750"/>
          </a:effectLst>
        </p:spPr>
      </p:pic>
      <p:sp>
        <p:nvSpPr>
          <p:cNvPr id="35" name="Rectangle 34"/>
          <p:cNvSpPr/>
          <p:nvPr/>
        </p:nvSpPr>
        <p:spPr>
          <a:xfrm>
            <a:off x="78896" y="834497"/>
            <a:ext cx="9065104" cy="954107"/>
          </a:xfrm>
          <a:prstGeom prst="rect">
            <a:avLst/>
          </a:prstGeom>
        </p:spPr>
        <p:txBody>
          <a:bodyPr wrap="square">
            <a:spAutoFit/>
          </a:bodyPr>
          <a:lstStyle/>
          <a:p>
            <a:pPr algn="ctr"/>
            <a:r>
              <a:rPr lang="en-US" sz="2800" dirty="0" smtClean="0">
                <a:solidFill>
                  <a:prstClr val="white"/>
                </a:solidFill>
                <a:latin typeface="Century Gothic" panose="020B0502020202020204" pitchFamily="34" charset="0"/>
              </a:rPr>
              <a:t>“Nineteenth-Century </a:t>
            </a:r>
            <a:r>
              <a:rPr lang="en-US" sz="2800" dirty="0">
                <a:solidFill>
                  <a:prstClr val="white"/>
                </a:solidFill>
                <a:latin typeface="Century Gothic" panose="020B0502020202020204" pitchFamily="34" charset="0"/>
              </a:rPr>
              <a:t>Clouds over </a:t>
            </a:r>
            <a:r>
              <a:rPr lang="en-US" sz="2800" dirty="0" smtClean="0">
                <a:solidFill>
                  <a:prstClr val="white"/>
                </a:solidFill>
                <a:latin typeface="Century Gothic" panose="020B0502020202020204" pitchFamily="34" charset="0"/>
              </a:rPr>
              <a:t>the Dynamical </a:t>
            </a:r>
            <a:r>
              <a:rPr lang="en-US" sz="2800" dirty="0">
                <a:solidFill>
                  <a:prstClr val="white"/>
                </a:solidFill>
                <a:latin typeface="Century Gothic" panose="020B0502020202020204" pitchFamily="34" charset="0"/>
              </a:rPr>
              <a:t>Theory of Heat and </a:t>
            </a:r>
            <a:r>
              <a:rPr lang="en-US" sz="2800" dirty="0" smtClean="0">
                <a:solidFill>
                  <a:prstClr val="white"/>
                </a:solidFill>
                <a:latin typeface="Century Gothic" panose="020B0502020202020204" pitchFamily="34" charset="0"/>
              </a:rPr>
              <a:t>Light”</a:t>
            </a:r>
            <a:endParaRPr lang="en-US" sz="2800" dirty="0">
              <a:solidFill>
                <a:prstClr val="white"/>
              </a:solidFill>
              <a:latin typeface="Century Gothic" panose="020B0502020202020204" pitchFamily="34" charset="0"/>
            </a:endParaRPr>
          </a:p>
        </p:txBody>
      </p:sp>
      <p:sp>
        <p:nvSpPr>
          <p:cNvPr id="36" name="Rectangle 35"/>
          <p:cNvSpPr/>
          <p:nvPr/>
        </p:nvSpPr>
        <p:spPr>
          <a:xfrm>
            <a:off x="5937967" y="1863880"/>
            <a:ext cx="2925801" cy="338554"/>
          </a:xfrm>
          <a:prstGeom prst="rect">
            <a:avLst/>
          </a:prstGeom>
        </p:spPr>
        <p:txBody>
          <a:bodyPr wrap="none">
            <a:spAutoFit/>
          </a:bodyPr>
          <a:lstStyle/>
          <a:p>
            <a:r>
              <a:rPr lang="en-US" sz="1600" dirty="0" smtClean="0">
                <a:solidFill>
                  <a:srgbClr val="FFFF00"/>
                </a:solidFill>
                <a:latin typeface="Century Gothic" panose="020B0502020202020204" pitchFamily="34" charset="0"/>
              </a:rPr>
              <a:t>Lord Kelvin, 27 de Abril 1900</a:t>
            </a:r>
            <a:endParaRPr lang="en-US" sz="1600" dirty="0">
              <a:solidFill>
                <a:srgbClr val="FFFF00"/>
              </a:solidFill>
            </a:endParaRPr>
          </a:p>
        </p:txBody>
      </p:sp>
      <p:sp>
        <p:nvSpPr>
          <p:cNvPr id="64" name="Rectangle 63"/>
          <p:cNvSpPr/>
          <p:nvPr/>
        </p:nvSpPr>
        <p:spPr>
          <a:xfrm>
            <a:off x="2939016" y="119196"/>
            <a:ext cx="3409908" cy="461665"/>
          </a:xfrm>
          <a:prstGeom prst="rect">
            <a:avLst/>
          </a:prstGeom>
        </p:spPr>
        <p:txBody>
          <a:bodyPr wrap="none">
            <a:spAutoFit/>
          </a:bodyPr>
          <a:lstStyle/>
          <a:p>
            <a:pPr algn="ctr"/>
            <a:r>
              <a:rPr lang="pt-PT" sz="2400" dirty="0" smtClean="0">
                <a:ln>
                  <a:solidFill>
                    <a:srgbClr val="FFFF00"/>
                  </a:solidFill>
                </a:ln>
                <a:solidFill>
                  <a:srgbClr val="FFFF00"/>
                </a:solidFill>
                <a:latin typeface="Century Gothic"/>
              </a:rPr>
              <a:t>AS NÚVENS DE KELVIN</a:t>
            </a:r>
            <a:endParaRPr lang="en-US" sz="2400" dirty="0">
              <a:ln>
                <a:solidFill>
                  <a:srgbClr val="FFFF00"/>
                </a:solidFill>
              </a:ln>
              <a:solidFill>
                <a:srgbClr val="FFFF00"/>
              </a:solidFill>
            </a:endParaRPr>
          </a:p>
        </p:txBody>
      </p:sp>
      <p:sp>
        <p:nvSpPr>
          <p:cNvPr id="66" name="Rectangle 65"/>
          <p:cNvSpPr/>
          <p:nvPr/>
        </p:nvSpPr>
        <p:spPr>
          <a:xfrm>
            <a:off x="2223327" y="2283858"/>
            <a:ext cx="6759978" cy="1477328"/>
          </a:xfrm>
          <a:prstGeom prst="rect">
            <a:avLst/>
          </a:prstGeom>
        </p:spPr>
        <p:txBody>
          <a:bodyPr wrap="square">
            <a:spAutoFit/>
          </a:bodyPr>
          <a:lstStyle/>
          <a:p>
            <a:pPr algn="ctr">
              <a:lnSpc>
                <a:spcPct val="150000"/>
              </a:lnSpc>
            </a:pPr>
            <a:r>
              <a:rPr lang="en-US" sz="2000" dirty="0" smtClean="0">
                <a:solidFill>
                  <a:prstClr val="white"/>
                </a:solidFill>
                <a:latin typeface="Century Gothic" panose="020B0502020202020204" pitchFamily="34" charset="0"/>
              </a:rPr>
              <a:t>“The </a:t>
            </a:r>
            <a:r>
              <a:rPr lang="en-US" sz="2000" dirty="0">
                <a:solidFill>
                  <a:prstClr val="white"/>
                </a:solidFill>
                <a:latin typeface="Century Gothic" panose="020B0502020202020204" pitchFamily="34" charset="0"/>
              </a:rPr>
              <a:t>beauty and clearness of the dynamical theory, which asserts heat and light to be modes of motion, is at present obscured by two clouds</a:t>
            </a:r>
            <a:r>
              <a:rPr lang="en-US" sz="2000" dirty="0" smtClean="0">
                <a:solidFill>
                  <a:prstClr val="white"/>
                </a:solidFill>
                <a:latin typeface="Century Gothic" panose="020B0502020202020204" pitchFamily="34" charset="0"/>
              </a:rPr>
              <a:t>.”</a:t>
            </a:r>
            <a:endParaRPr lang="en-US" sz="2000" dirty="0">
              <a:solidFill>
                <a:prstClr val="white"/>
              </a:solidFill>
              <a:latin typeface="Century Gothic" panose="020B0502020202020204" pitchFamily="34" charset="0"/>
            </a:endParaRPr>
          </a:p>
        </p:txBody>
      </p:sp>
      <p:sp>
        <p:nvSpPr>
          <p:cNvPr id="67" name="Rectangle 66"/>
          <p:cNvSpPr/>
          <p:nvPr/>
        </p:nvSpPr>
        <p:spPr>
          <a:xfrm>
            <a:off x="3238430" y="3823762"/>
            <a:ext cx="4509568" cy="523220"/>
          </a:xfrm>
          <a:prstGeom prst="rect">
            <a:avLst/>
          </a:prstGeom>
        </p:spPr>
        <p:txBody>
          <a:bodyPr wrap="none">
            <a:spAutoFit/>
          </a:bodyPr>
          <a:lstStyle/>
          <a:p>
            <a:r>
              <a:rPr lang="en-US" sz="2800" dirty="0" err="1" smtClean="0">
                <a:solidFill>
                  <a:srgbClr val="FFFF00"/>
                </a:solidFill>
                <a:latin typeface="Century Gothic" panose="020B0502020202020204" pitchFamily="34" charset="0"/>
              </a:rPr>
              <a:t>Que</a:t>
            </a:r>
            <a:r>
              <a:rPr lang="en-US" sz="2800" dirty="0" smtClean="0">
                <a:solidFill>
                  <a:srgbClr val="FFFF00"/>
                </a:solidFill>
                <a:latin typeface="Century Gothic" panose="020B0502020202020204" pitchFamily="34" charset="0"/>
              </a:rPr>
              <a:t> </a:t>
            </a:r>
            <a:r>
              <a:rPr lang="en-US" sz="2800" dirty="0" err="1" smtClean="0">
                <a:solidFill>
                  <a:srgbClr val="FFFF00"/>
                </a:solidFill>
                <a:latin typeface="Century Gothic" panose="020B0502020202020204" pitchFamily="34" charset="0"/>
              </a:rPr>
              <a:t>núvens</a:t>
            </a:r>
            <a:r>
              <a:rPr lang="en-US" sz="2800" dirty="0" smtClean="0">
                <a:solidFill>
                  <a:srgbClr val="FFFF00"/>
                </a:solidFill>
                <a:latin typeface="Century Gothic" panose="020B0502020202020204" pitchFamily="34" charset="0"/>
              </a:rPr>
              <a:t> </a:t>
            </a:r>
            <a:r>
              <a:rPr lang="en-US" sz="2800" dirty="0" err="1" smtClean="0">
                <a:solidFill>
                  <a:srgbClr val="FFFF00"/>
                </a:solidFill>
                <a:latin typeface="Century Gothic" panose="020B0502020202020204" pitchFamily="34" charset="0"/>
              </a:rPr>
              <a:t>eram</a:t>
            </a:r>
            <a:r>
              <a:rPr lang="en-US" sz="2800" dirty="0" smtClean="0">
                <a:solidFill>
                  <a:srgbClr val="FFFF00"/>
                </a:solidFill>
                <a:latin typeface="Century Gothic" panose="020B0502020202020204" pitchFamily="34" charset="0"/>
              </a:rPr>
              <a:t> </a:t>
            </a:r>
            <a:r>
              <a:rPr lang="en-US" sz="2800" dirty="0" err="1" smtClean="0">
                <a:solidFill>
                  <a:srgbClr val="FFFF00"/>
                </a:solidFill>
                <a:latin typeface="Century Gothic" panose="020B0502020202020204" pitchFamily="34" charset="0"/>
              </a:rPr>
              <a:t>essas</a:t>
            </a:r>
            <a:r>
              <a:rPr lang="en-US" sz="2800" dirty="0" smtClean="0">
                <a:solidFill>
                  <a:srgbClr val="FFFF00"/>
                </a:solidFill>
                <a:latin typeface="Century Gothic" panose="020B0502020202020204" pitchFamily="34" charset="0"/>
              </a:rPr>
              <a:t>?</a:t>
            </a:r>
            <a:endParaRPr lang="en-US" sz="2800" dirty="0">
              <a:solidFill>
                <a:srgbClr val="FFFF00"/>
              </a:solidFill>
            </a:endParaRPr>
          </a:p>
        </p:txBody>
      </p:sp>
      <p:sp>
        <p:nvSpPr>
          <p:cNvPr id="68" name="Rectangle 67"/>
          <p:cNvSpPr/>
          <p:nvPr/>
        </p:nvSpPr>
        <p:spPr>
          <a:xfrm>
            <a:off x="243389" y="4612071"/>
            <a:ext cx="8816837" cy="430887"/>
          </a:xfrm>
          <a:prstGeom prst="rect">
            <a:avLst/>
          </a:prstGeom>
        </p:spPr>
        <p:txBody>
          <a:bodyPr wrap="none">
            <a:spAutoFit/>
          </a:bodyPr>
          <a:lstStyle/>
          <a:p>
            <a:r>
              <a:rPr lang="en-US" sz="2200" dirty="0" err="1" smtClean="0">
                <a:solidFill>
                  <a:srgbClr val="33C6FF"/>
                </a:solidFill>
                <a:latin typeface="Century Gothic" panose="020B0502020202020204" pitchFamily="34" charset="0"/>
              </a:rPr>
              <a:t>Incapacidade</a:t>
            </a:r>
            <a:r>
              <a:rPr lang="en-US" sz="2200" dirty="0" smtClean="0">
                <a:solidFill>
                  <a:srgbClr val="33C6FF"/>
                </a:solidFill>
                <a:latin typeface="Century Gothic" panose="020B0502020202020204" pitchFamily="34" charset="0"/>
              </a:rPr>
              <a:t> de </a:t>
            </a:r>
            <a:r>
              <a:rPr lang="en-US" sz="2200" dirty="0" err="1" smtClean="0">
                <a:solidFill>
                  <a:srgbClr val="33C6FF"/>
                </a:solidFill>
                <a:latin typeface="Century Gothic" panose="020B0502020202020204" pitchFamily="34" charset="0"/>
              </a:rPr>
              <a:t>detectar</a:t>
            </a:r>
            <a:r>
              <a:rPr lang="en-US" sz="2200" dirty="0" smtClean="0">
                <a:solidFill>
                  <a:srgbClr val="33C6FF"/>
                </a:solidFill>
                <a:latin typeface="Century Gothic" panose="020B0502020202020204" pitchFamily="34" charset="0"/>
              </a:rPr>
              <a:t> o </a:t>
            </a:r>
            <a:r>
              <a:rPr lang="en-US" sz="2200" dirty="0" err="1" smtClean="0">
                <a:solidFill>
                  <a:srgbClr val="33C6FF"/>
                </a:solidFill>
                <a:latin typeface="Century Gothic" panose="020B0502020202020204" pitchFamily="34" charset="0"/>
              </a:rPr>
              <a:t>Éter</a:t>
            </a:r>
            <a:r>
              <a:rPr lang="en-US" sz="2200" dirty="0" smtClean="0">
                <a:solidFill>
                  <a:srgbClr val="33C6FF"/>
                </a:solidFill>
                <a:latin typeface="Century Gothic" panose="020B0502020202020204" pitchFamily="34" charset="0"/>
              </a:rPr>
              <a:t> e a “</a:t>
            </a:r>
            <a:r>
              <a:rPr lang="en-US" sz="2200" dirty="0" err="1" smtClean="0">
                <a:solidFill>
                  <a:srgbClr val="33C6FF"/>
                </a:solidFill>
                <a:latin typeface="Century Gothic" panose="020B0502020202020204" pitchFamily="34" charset="0"/>
              </a:rPr>
              <a:t>Catástrofe</a:t>
            </a:r>
            <a:r>
              <a:rPr lang="en-US" sz="2200" dirty="0" smtClean="0">
                <a:solidFill>
                  <a:srgbClr val="33C6FF"/>
                </a:solidFill>
                <a:latin typeface="Century Gothic" panose="020B0502020202020204" pitchFamily="34" charset="0"/>
              </a:rPr>
              <a:t> ultra-</a:t>
            </a:r>
            <a:r>
              <a:rPr lang="en-US" sz="2200" dirty="0" err="1" smtClean="0">
                <a:solidFill>
                  <a:srgbClr val="33C6FF"/>
                </a:solidFill>
                <a:latin typeface="Century Gothic" panose="020B0502020202020204" pitchFamily="34" charset="0"/>
              </a:rPr>
              <a:t>violeta</a:t>
            </a:r>
            <a:r>
              <a:rPr lang="en-US" sz="2200" dirty="0" smtClean="0">
                <a:solidFill>
                  <a:srgbClr val="33C6FF"/>
                </a:solidFill>
                <a:latin typeface="Century Gothic" panose="020B0502020202020204" pitchFamily="34" charset="0"/>
              </a:rPr>
              <a:t>”</a:t>
            </a:r>
            <a:endParaRPr lang="en-US" sz="2200" dirty="0">
              <a:solidFill>
                <a:srgbClr val="33C6FF"/>
              </a:solidFill>
            </a:endParaRPr>
          </a:p>
        </p:txBody>
      </p:sp>
      <p:sp>
        <p:nvSpPr>
          <p:cNvPr id="69" name="Rectangle 68"/>
          <p:cNvSpPr/>
          <p:nvPr/>
        </p:nvSpPr>
        <p:spPr>
          <a:xfrm>
            <a:off x="229386" y="5142638"/>
            <a:ext cx="8646137" cy="923330"/>
          </a:xfrm>
          <a:prstGeom prst="rect">
            <a:avLst/>
          </a:prstGeom>
        </p:spPr>
        <p:txBody>
          <a:bodyPr wrap="square">
            <a:spAutoFit/>
          </a:bodyPr>
          <a:lstStyle/>
          <a:p>
            <a:pPr algn="just"/>
            <a:r>
              <a:rPr lang="pt-PT" dirty="0" smtClean="0">
                <a:solidFill>
                  <a:prstClr val="white"/>
                </a:solidFill>
                <a:latin typeface="Century Gothic" panose="020B0502020202020204" pitchFamily="34" charset="0"/>
              </a:rPr>
              <a:t>A Física estaria limitada à medição de quantidades conhecidas com grande precisão...</a:t>
            </a:r>
          </a:p>
          <a:p>
            <a:pPr algn="r"/>
            <a:r>
              <a:rPr lang="pt-PT" b="1" dirty="0" smtClean="0">
                <a:solidFill>
                  <a:srgbClr val="FFFF00"/>
                </a:solidFill>
                <a:latin typeface="Century Gothic" panose="020B0502020202020204" pitchFamily="34" charset="0"/>
              </a:rPr>
              <a:t>Kelvin não podia estar mais enganado...</a:t>
            </a:r>
            <a:endParaRPr lang="en-US" b="1" dirty="0">
              <a:solidFill>
                <a:srgbClr val="FFFF00"/>
              </a:solidFill>
            </a:endParaRPr>
          </a:p>
        </p:txBody>
      </p:sp>
      <p:sp>
        <p:nvSpPr>
          <p:cNvPr id="16" name="Rectangle 15"/>
          <p:cNvSpPr/>
          <p:nvPr/>
        </p:nvSpPr>
        <p:spPr>
          <a:xfrm>
            <a:off x="8803122" y="6468797"/>
            <a:ext cx="361868" cy="396523"/>
          </a:xfrm>
          <a:prstGeom prst="rect">
            <a:avLst/>
          </a:prstGeom>
          <a:solidFill>
            <a:srgbClr val="0000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7" name="Rectangle 16"/>
          <p:cNvSpPr/>
          <p:nvPr/>
        </p:nvSpPr>
        <p:spPr>
          <a:xfrm>
            <a:off x="-18376" y="6471973"/>
            <a:ext cx="8831344" cy="396523"/>
          </a:xfrm>
          <a:prstGeom prst="rect">
            <a:avLst/>
          </a:prstGeom>
          <a:solidFill>
            <a:srgbClr val="68010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8" name="Slide Number Placeholder 1"/>
          <p:cNvSpPr>
            <a:spLocks noGrp="1"/>
          </p:cNvSpPr>
          <p:nvPr>
            <p:ph type="sldNum" sz="quarter" idx="4"/>
          </p:nvPr>
        </p:nvSpPr>
        <p:spPr>
          <a:xfrm>
            <a:off x="6982178" y="6489699"/>
            <a:ext cx="2133600" cy="365125"/>
          </a:xfrm>
          <a:prstGeom prst="rect">
            <a:avLst/>
          </a:prstGeom>
        </p:spPr>
        <p:txBody>
          <a:bodyPr/>
          <a:lstStyle/>
          <a:p>
            <a:fld id="{8E421941-A48F-2348-96CF-79538C99FB84}" type="slidenum">
              <a:rPr lang="en-US" smtClean="0">
                <a:latin typeface="Century Gothic"/>
                <a:cs typeface="Century Gothic"/>
              </a:rPr>
              <a:pPr/>
              <a:t>3</a:t>
            </a:fld>
            <a:endParaRPr lang="en-US" dirty="0">
              <a:latin typeface="Century Gothic"/>
              <a:cs typeface="Century Gothic"/>
            </a:endParaRPr>
          </a:p>
        </p:txBody>
      </p:sp>
      <p:sp>
        <p:nvSpPr>
          <p:cNvPr id="20" name="Footer Placeholder 2"/>
          <p:cNvSpPr>
            <a:spLocks noGrp="1"/>
          </p:cNvSpPr>
          <p:nvPr>
            <p:ph type="ftr" sz="quarter" idx="3"/>
          </p:nvPr>
        </p:nvSpPr>
        <p:spPr>
          <a:xfrm>
            <a:off x="45156" y="6492965"/>
            <a:ext cx="9070622" cy="365125"/>
          </a:xfrm>
          <a:prstGeom prst="rect">
            <a:avLst/>
          </a:prstGeom>
        </p:spPr>
        <p:txBody>
          <a:bodyPr/>
          <a:lstStyle/>
          <a:p>
            <a:pPr algn="l"/>
            <a:r>
              <a:rPr lang="pt-BR" dirty="0" smtClean="0"/>
              <a:t>Filipe Joaquim                                       Introdução à Física de Partículas (2/4)                            CERN, 28/08 - 02/09 2016</a:t>
            </a:r>
            <a:endParaRPr lang="en-US" dirty="0"/>
          </a:p>
        </p:txBody>
      </p:sp>
    </p:spTree>
    <p:extLst>
      <p:ext uri="{BB962C8B-B14F-4D97-AF65-F5344CB8AC3E}">
        <p14:creationId xmlns:p14="http://schemas.microsoft.com/office/powerpoint/2010/main" val="2371596600"/>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27" name="Picture 2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8470" y="-29592"/>
            <a:ext cx="9223899" cy="6924582"/>
          </a:xfrm>
          <a:prstGeom prst="rect">
            <a:avLst/>
          </a:prstGeom>
        </p:spPr>
      </p:pic>
      <p:sp>
        <p:nvSpPr>
          <p:cNvPr id="5" name="Rectangle 4"/>
          <p:cNvSpPr/>
          <p:nvPr/>
        </p:nvSpPr>
        <p:spPr>
          <a:xfrm>
            <a:off x="-18377" y="0"/>
            <a:ext cx="9172222" cy="627196"/>
          </a:xfrm>
          <a:prstGeom prst="rect">
            <a:avLst/>
          </a:prstGeom>
          <a:solidFill>
            <a:srgbClr val="68010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smtClean="0"/>
          </a:p>
          <a:p>
            <a:pPr algn="ctr"/>
            <a:endParaRPr lang="en-US" dirty="0"/>
          </a:p>
        </p:txBody>
      </p:sp>
      <p:sp>
        <p:nvSpPr>
          <p:cNvPr id="29" name="Rectangle 28"/>
          <p:cNvSpPr/>
          <p:nvPr/>
        </p:nvSpPr>
        <p:spPr>
          <a:xfrm>
            <a:off x="6732368" y="141632"/>
            <a:ext cx="2250937" cy="369332"/>
          </a:xfrm>
          <a:prstGeom prst="rect">
            <a:avLst/>
          </a:prstGeom>
        </p:spPr>
        <p:txBody>
          <a:bodyPr wrap="none">
            <a:spAutoFit/>
          </a:bodyPr>
          <a:lstStyle/>
          <a:p>
            <a:pPr algn="r"/>
            <a:r>
              <a:rPr lang="pt-PT" dirty="0" smtClean="0">
                <a:ln>
                  <a:solidFill>
                    <a:srgbClr val="FFFF00"/>
                  </a:solidFill>
                </a:ln>
                <a:solidFill>
                  <a:srgbClr val="FFFF00"/>
                </a:solidFill>
                <a:latin typeface="Century Gothic"/>
                <a:cs typeface="Century Gothic"/>
              </a:rPr>
              <a:t>Equação de Dirac</a:t>
            </a:r>
            <a:endParaRPr lang="en-US" dirty="0">
              <a:ln>
                <a:solidFill>
                  <a:srgbClr val="FFFF00"/>
                </a:solidFill>
              </a:ln>
              <a:solidFill>
                <a:srgbClr val="FFFF00"/>
              </a:solidFill>
            </a:endParaRPr>
          </a:p>
        </p:txBody>
      </p:sp>
      <p:cxnSp>
        <p:nvCxnSpPr>
          <p:cNvPr id="24" name="Straight Connector 23"/>
          <p:cNvCxnSpPr/>
          <p:nvPr/>
        </p:nvCxnSpPr>
        <p:spPr>
          <a:xfrm>
            <a:off x="383480" y="621351"/>
            <a:ext cx="1503292" cy="0"/>
          </a:xfrm>
          <a:prstGeom prst="line">
            <a:avLst/>
          </a:prstGeom>
          <a:ln>
            <a:solidFill>
              <a:schemeClr val="bg1"/>
            </a:solidFill>
          </a:ln>
        </p:spPr>
        <p:style>
          <a:lnRef idx="2">
            <a:schemeClr val="accent1"/>
          </a:lnRef>
          <a:fillRef idx="0">
            <a:schemeClr val="accent1"/>
          </a:fillRef>
          <a:effectRef idx="1">
            <a:schemeClr val="accent1"/>
          </a:effectRef>
          <a:fontRef idx="minor">
            <a:schemeClr val="tx1"/>
          </a:fontRef>
        </p:style>
      </p:cxnSp>
      <p:sp>
        <p:nvSpPr>
          <p:cNvPr id="25" name="Oval 24"/>
          <p:cNvSpPr/>
          <p:nvPr/>
        </p:nvSpPr>
        <p:spPr>
          <a:xfrm>
            <a:off x="213300" y="517670"/>
            <a:ext cx="207362" cy="207362"/>
          </a:xfrm>
          <a:prstGeom prst="ellipse">
            <a:avLst/>
          </a:prstGeom>
          <a:solidFill>
            <a:schemeClr val="bg1"/>
          </a:solidFill>
          <a:ln>
            <a:solidFill>
              <a:srgbClr val="FFFFFF"/>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mc:AlternateContent xmlns:mc="http://schemas.openxmlformats.org/markup-compatibility/2006" xmlns:a14="http://schemas.microsoft.com/office/drawing/2010/main">
        <mc:Choice Requires="a14">
          <p:sp>
            <p:nvSpPr>
              <p:cNvPr id="15" name="TextBox 14"/>
              <p:cNvSpPr txBox="1"/>
              <p:nvPr/>
            </p:nvSpPr>
            <p:spPr>
              <a:xfrm>
                <a:off x="748209" y="1034912"/>
                <a:ext cx="1731243" cy="144077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pt-PT" sz="2400" b="0" i="1" smtClean="0">
                          <a:solidFill>
                            <a:schemeClr val="bg1"/>
                          </a:solidFill>
                          <a:latin typeface="Cambria Math" panose="02040503050406030204" pitchFamily="18" charset="0"/>
                        </a:rPr>
                        <m:t>𝜓</m:t>
                      </m:r>
                      <m:r>
                        <a:rPr lang="pt-PT" sz="2400" b="0" i="1" smtClean="0">
                          <a:solidFill>
                            <a:schemeClr val="bg1"/>
                          </a:solidFill>
                          <a:latin typeface="Cambria Math" panose="02040503050406030204" pitchFamily="18" charset="0"/>
                        </a:rPr>
                        <m:t> →  </m:t>
                      </m:r>
                      <m:d>
                        <m:dPr>
                          <m:ctrlPr>
                            <a:rPr lang="pt-PT" sz="2400" b="0" i="1" smtClean="0">
                              <a:solidFill>
                                <a:schemeClr val="bg1"/>
                              </a:solidFill>
                              <a:latin typeface="Cambria Math" charset="0"/>
                            </a:rPr>
                          </m:ctrlPr>
                        </m:dPr>
                        <m:e>
                          <m:eqArr>
                            <m:eqArrPr>
                              <m:ctrlPr>
                                <a:rPr lang="pt-PT" sz="2400" b="0" i="1" smtClean="0">
                                  <a:solidFill>
                                    <a:schemeClr val="bg1"/>
                                  </a:solidFill>
                                  <a:latin typeface="Cambria Math" charset="0"/>
                                </a:rPr>
                              </m:ctrlPr>
                            </m:eqArrPr>
                            <m:e>
                              <m:m>
                                <m:mPr>
                                  <m:mcs>
                                    <m:mc>
                                      <m:mcPr>
                                        <m:count m:val="1"/>
                                        <m:mcJc m:val="center"/>
                                      </m:mcPr>
                                    </m:mc>
                                  </m:mcs>
                                  <m:ctrlPr>
                                    <a:rPr lang="pt-PT" sz="2400" b="0" i="1" smtClean="0">
                                      <a:solidFill>
                                        <a:schemeClr val="bg1"/>
                                      </a:solidFill>
                                      <a:latin typeface="Cambria Math" charset="0"/>
                                    </a:rPr>
                                  </m:ctrlPr>
                                </m:mPr>
                                <m:mr>
                                  <m:e>
                                    <m:sSub>
                                      <m:sSubPr>
                                        <m:ctrlPr>
                                          <a:rPr lang="pt-PT" sz="2400" b="0" i="1" smtClean="0">
                                            <a:solidFill>
                                              <a:schemeClr val="bg1"/>
                                            </a:solidFill>
                                            <a:latin typeface="Cambria Math" charset="0"/>
                                          </a:rPr>
                                        </m:ctrlPr>
                                      </m:sSubPr>
                                      <m:e>
                                        <m:r>
                                          <a:rPr lang="pt-PT" sz="2400" b="0" i="1" smtClean="0">
                                            <a:solidFill>
                                              <a:schemeClr val="bg1"/>
                                            </a:solidFill>
                                            <a:latin typeface="Cambria Math" panose="02040503050406030204" pitchFamily="18" charset="0"/>
                                          </a:rPr>
                                          <m:t>𝜓</m:t>
                                        </m:r>
                                      </m:e>
                                      <m:sub>
                                        <m:r>
                                          <a:rPr lang="pt-PT" sz="2400" b="0" i="1" smtClean="0">
                                            <a:solidFill>
                                              <a:schemeClr val="bg1"/>
                                            </a:solidFill>
                                            <a:latin typeface="Cambria Math" panose="02040503050406030204" pitchFamily="18" charset="0"/>
                                          </a:rPr>
                                          <m:t>1</m:t>
                                        </m:r>
                                      </m:sub>
                                    </m:sSub>
                                  </m:e>
                                </m:mr>
                                <m:mr>
                                  <m:e>
                                    <m:sSub>
                                      <m:sSubPr>
                                        <m:ctrlPr>
                                          <a:rPr lang="pt-PT" sz="2400" b="0" i="1" smtClean="0">
                                            <a:solidFill>
                                              <a:schemeClr val="bg1"/>
                                            </a:solidFill>
                                            <a:latin typeface="Cambria Math" charset="0"/>
                                          </a:rPr>
                                        </m:ctrlPr>
                                      </m:sSubPr>
                                      <m:e>
                                        <m:r>
                                          <a:rPr lang="pt-PT" sz="2400" b="0" i="1" smtClean="0">
                                            <a:solidFill>
                                              <a:schemeClr val="bg1"/>
                                            </a:solidFill>
                                            <a:latin typeface="Cambria Math" panose="02040503050406030204" pitchFamily="18" charset="0"/>
                                          </a:rPr>
                                          <m:t>𝜓</m:t>
                                        </m:r>
                                      </m:e>
                                      <m:sub>
                                        <m:r>
                                          <a:rPr lang="pt-PT" sz="2400" b="0" i="1" smtClean="0">
                                            <a:solidFill>
                                              <a:schemeClr val="bg1"/>
                                            </a:solidFill>
                                            <a:latin typeface="Cambria Math" panose="02040503050406030204" pitchFamily="18" charset="0"/>
                                          </a:rPr>
                                          <m:t>2</m:t>
                                        </m:r>
                                      </m:sub>
                                    </m:sSub>
                                  </m:e>
                                </m:mr>
                                <m:mr>
                                  <m:e>
                                    <m:sSub>
                                      <m:sSubPr>
                                        <m:ctrlPr>
                                          <a:rPr lang="pt-PT" sz="2400" b="0" i="1" smtClean="0">
                                            <a:solidFill>
                                              <a:schemeClr val="bg1"/>
                                            </a:solidFill>
                                            <a:latin typeface="Cambria Math" charset="0"/>
                                          </a:rPr>
                                        </m:ctrlPr>
                                      </m:sSubPr>
                                      <m:e>
                                        <m:r>
                                          <a:rPr lang="pt-PT" sz="2400" b="0" i="1" smtClean="0">
                                            <a:solidFill>
                                              <a:schemeClr val="bg1"/>
                                            </a:solidFill>
                                            <a:latin typeface="Cambria Math" panose="02040503050406030204" pitchFamily="18" charset="0"/>
                                          </a:rPr>
                                          <m:t>𝜓</m:t>
                                        </m:r>
                                      </m:e>
                                      <m:sub>
                                        <m:r>
                                          <a:rPr lang="pt-PT" sz="2400" b="0" i="1" smtClean="0">
                                            <a:solidFill>
                                              <a:schemeClr val="bg1"/>
                                            </a:solidFill>
                                            <a:latin typeface="Cambria Math" panose="02040503050406030204" pitchFamily="18" charset="0"/>
                                          </a:rPr>
                                          <m:t>3</m:t>
                                        </m:r>
                                      </m:sub>
                                    </m:sSub>
                                  </m:e>
                                </m:mr>
                              </m:m>
                            </m:e>
                            <m:e>
                              <m:sSub>
                                <m:sSubPr>
                                  <m:ctrlPr>
                                    <a:rPr lang="pt-PT" sz="2400" b="0" i="1" smtClean="0">
                                      <a:solidFill>
                                        <a:schemeClr val="bg1"/>
                                      </a:solidFill>
                                      <a:latin typeface="Cambria Math" charset="0"/>
                                    </a:rPr>
                                  </m:ctrlPr>
                                </m:sSubPr>
                                <m:e>
                                  <m:r>
                                    <a:rPr lang="pt-PT" sz="2400" b="0" i="1" smtClean="0">
                                      <a:solidFill>
                                        <a:schemeClr val="bg1"/>
                                      </a:solidFill>
                                      <a:latin typeface="Cambria Math" panose="02040503050406030204" pitchFamily="18" charset="0"/>
                                    </a:rPr>
                                    <m:t>𝜓</m:t>
                                  </m:r>
                                </m:e>
                                <m:sub>
                                  <m:r>
                                    <a:rPr lang="pt-PT" sz="2400" b="0" i="1" smtClean="0">
                                      <a:solidFill>
                                        <a:schemeClr val="bg1"/>
                                      </a:solidFill>
                                      <a:latin typeface="Cambria Math" panose="02040503050406030204" pitchFamily="18" charset="0"/>
                                    </a:rPr>
                                    <m:t>4</m:t>
                                  </m:r>
                                </m:sub>
                              </m:sSub>
                            </m:e>
                          </m:eqArr>
                        </m:e>
                      </m:d>
                    </m:oMath>
                  </m:oMathPara>
                </a14:m>
                <a:endParaRPr lang="en-US" sz="2400" dirty="0"/>
              </a:p>
            </p:txBody>
          </p:sp>
        </mc:Choice>
        <mc:Fallback xmlns="">
          <p:sp>
            <p:nvSpPr>
              <p:cNvPr id="15" name="TextBox 14"/>
              <p:cNvSpPr txBox="1">
                <a:spLocks noRot="1" noChangeAspect="1" noMove="1" noResize="1" noEditPoints="1" noAdjustHandles="1" noChangeArrowheads="1" noChangeShapeType="1" noTextEdit="1"/>
              </p:cNvSpPr>
              <p:nvPr/>
            </p:nvSpPr>
            <p:spPr>
              <a:xfrm>
                <a:off x="748209" y="1034912"/>
                <a:ext cx="1731243" cy="1440779"/>
              </a:xfrm>
              <a:prstGeom prst="rect">
                <a:avLst/>
              </a:prstGeom>
              <a:blipFill rotWithShape="0">
                <a:blip r:embed="rId3"/>
                <a:stretch>
                  <a:fillRect/>
                </a:stretch>
              </a:blipFill>
            </p:spPr>
            <p:txBody>
              <a:bodyPr/>
              <a:lstStyle/>
              <a:p>
                <a:r>
                  <a:rPr lang="en-US">
                    <a:noFill/>
                  </a:rPr>
                  <a:t> </a:t>
                </a:r>
              </a:p>
            </p:txBody>
          </p:sp>
        </mc:Fallback>
      </mc:AlternateContent>
      <p:grpSp>
        <p:nvGrpSpPr>
          <p:cNvPr id="16" name="Group 15"/>
          <p:cNvGrpSpPr/>
          <p:nvPr/>
        </p:nvGrpSpPr>
        <p:grpSpPr>
          <a:xfrm>
            <a:off x="2727847" y="1090462"/>
            <a:ext cx="97526" cy="664839"/>
            <a:chOff x="2400300" y="1431659"/>
            <a:chExt cx="97526" cy="664839"/>
          </a:xfrm>
        </p:grpSpPr>
        <p:cxnSp>
          <p:nvCxnSpPr>
            <p:cNvPr id="11" name="Straight Connector 10"/>
            <p:cNvCxnSpPr/>
            <p:nvPr/>
          </p:nvCxnSpPr>
          <p:spPr>
            <a:xfrm>
              <a:off x="2489200" y="1431659"/>
              <a:ext cx="0" cy="664839"/>
            </a:xfrm>
            <a:prstGeom prst="line">
              <a:avLst/>
            </a:prstGeom>
          </p:spPr>
          <p:style>
            <a:lnRef idx="2">
              <a:schemeClr val="accent1"/>
            </a:lnRef>
            <a:fillRef idx="0">
              <a:schemeClr val="accent1"/>
            </a:fillRef>
            <a:effectRef idx="1">
              <a:schemeClr val="accent1"/>
            </a:effectRef>
            <a:fontRef idx="minor">
              <a:schemeClr val="tx1"/>
            </a:fontRef>
          </p:style>
        </p:cxnSp>
        <p:cxnSp>
          <p:nvCxnSpPr>
            <p:cNvPr id="14" name="Straight Connector 13"/>
            <p:cNvCxnSpPr/>
            <p:nvPr/>
          </p:nvCxnSpPr>
          <p:spPr>
            <a:xfrm flipH="1">
              <a:off x="2400300" y="1448911"/>
              <a:ext cx="88900"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22" name="Straight Connector 21"/>
            <p:cNvCxnSpPr/>
            <p:nvPr/>
          </p:nvCxnSpPr>
          <p:spPr>
            <a:xfrm flipH="1">
              <a:off x="2408926" y="2087985"/>
              <a:ext cx="88900" cy="0"/>
            </a:xfrm>
            <a:prstGeom prst="line">
              <a:avLst/>
            </a:prstGeom>
          </p:spPr>
          <p:style>
            <a:lnRef idx="2">
              <a:schemeClr val="accent1"/>
            </a:lnRef>
            <a:fillRef idx="0">
              <a:schemeClr val="accent1"/>
            </a:fillRef>
            <a:effectRef idx="1">
              <a:schemeClr val="accent1"/>
            </a:effectRef>
            <a:fontRef idx="minor">
              <a:schemeClr val="tx1"/>
            </a:fontRef>
          </p:style>
        </p:cxnSp>
      </p:grpSp>
      <p:grpSp>
        <p:nvGrpSpPr>
          <p:cNvPr id="28" name="Group 27"/>
          <p:cNvGrpSpPr/>
          <p:nvPr/>
        </p:nvGrpSpPr>
        <p:grpSpPr>
          <a:xfrm>
            <a:off x="2736473" y="1776957"/>
            <a:ext cx="97526" cy="664839"/>
            <a:chOff x="2400300" y="1431659"/>
            <a:chExt cx="97526" cy="664839"/>
          </a:xfrm>
        </p:grpSpPr>
        <p:cxnSp>
          <p:nvCxnSpPr>
            <p:cNvPr id="30" name="Straight Connector 29"/>
            <p:cNvCxnSpPr/>
            <p:nvPr/>
          </p:nvCxnSpPr>
          <p:spPr>
            <a:xfrm>
              <a:off x="2489200" y="1431659"/>
              <a:ext cx="0" cy="664839"/>
            </a:xfrm>
            <a:prstGeom prst="line">
              <a:avLst/>
            </a:prstGeom>
          </p:spPr>
          <p:style>
            <a:lnRef idx="2">
              <a:schemeClr val="accent1"/>
            </a:lnRef>
            <a:fillRef idx="0">
              <a:schemeClr val="accent1"/>
            </a:fillRef>
            <a:effectRef idx="1">
              <a:schemeClr val="accent1"/>
            </a:effectRef>
            <a:fontRef idx="minor">
              <a:schemeClr val="tx1"/>
            </a:fontRef>
          </p:style>
        </p:cxnSp>
        <p:cxnSp>
          <p:nvCxnSpPr>
            <p:cNvPr id="31" name="Straight Connector 30"/>
            <p:cNvCxnSpPr/>
            <p:nvPr/>
          </p:nvCxnSpPr>
          <p:spPr>
            <a:xfrm flipH="1">
              <a:off x="2400300" y="1448911"/>
              <a:ext cx="88900"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33" name="Straight Connector 32"/>
            <p:cNvCxnSpPr/>
            <p:nvPr/>
          </p:nvCxnSpPr>
          <p:spPr>
            <a:xfrm flipH="1">
              <a:off x="2408926" y="2087985"/>
              <a:ext cx="88900" cy="0"/>
            </a:xfrm>
            <a:prstGeom prst="line">
              <a:avLst/>
            </a:prstGeom>
          </p:spPr>
          <p:style>
            <a:lnRef idx="2">
              <a:schemeClr val="accent1"/>
            </a:lnRef>
            <a:fillRef idx="0">
              <a:schemeClr val="accent1"/>
            </a:fillRef>
            <a:effectRef idx="1">
              <a:schemeClr val="accent1"/>
            </a:effectRef>
            <a:fontRef idx="minor">
              <a:schemeClr val="tx1"/>
            </a:fontRef>
          </p:style>
        </p:cxnSp>
      </p:grpSp>
      <p:sp>
        <p:nvSpPr>
          <p:cNvPr id="17" name="Rectangle 16"/>
          <p:cNvSpPr/>
          <p:nvPr/>
        </p:nvSpPr>
        <p:spPr>
          <a:xfrm>
            <a:off x="2816747" y="1266296"/>
            <a:ext cx="5790368" cy="369332"/>
          </a:xfrm>
          <a:prstGeom prst="rect">
            <a:avLst/>
          </a:prstGeom>
        </p:spPr>
        <p:txBody>
          <a:bodyPr wrap="none">
            <a:spAutoFit/>
          </a:bodyPr>
          <a:lstStyle/>
          <a:p>
            <a:pPr algn="ctr"/>
            <a:r>
              <a:rPr lang="pt-PT" dirty="0" smtClean="0">
                <a:solidFill>
                  <a:schemeClr val="bg1"/>
                </a:solidFill>
                <a:latin typeface="Century Gothic"/>
              </a:rPr>
              <a:t>Soluções de energia positiva, dois estados de spin</a:t>
            </a:r>
            <a:endParaRPr lang="pt-PT" dirty="0">
              <a:solidFill>
                <a:schemeClr val="bg1"/>
              </a:solidFill>
              <a:latin typeface="Century Gothic"/>
            </a:endParaRPr>
          </a:p>
        </p:txBody>
      </p:sp>
      <p:sp>
        <p:nvSpPr>
          <p:cNvPr id="34" name="Rectangle 33"/>
          <p:cNvSpPr/>
          <p:nvPr/>
        </p:nvSpPr>
        <p:spPr>
          <a:xfrm>
            <a:off x="2815001" y="1924983"/>
            <a:ext cx="5950668" cy="369332"/>
          </a:xfrm>
          <a:prstGeom prst="rect">
            <a:avLst/>
          </a:prstGeom>
        </p:spPr>
        <p:txBody>
          <a:bodyPr wrap="none">
            <a:spAutoFit/>
          </a:bodyPr>
          <a:lstStyle/>
          <a:p>
            <a:pPr algn="ctr"/>
            <a:r>
              <a:rPr lang="pt-PT" dirty="0" smtClean="0">
                <a:solidFill>
                  <a:schemeClr val="bg1"/>
                </a:solidFill>
                <a:latin typeface="Century Gothic"/>
              </a:rPr>
              <a:t>Soluções de energia negativa, dois estados de spin</a:t>
            </a:r>
            <a:endParaRPr lang="pt-PT" dirty="0">
              <a:solidFill>
                <a:schemeClr val="bg1"/>
              </a:solidFill>
              <a:latin typeface="Century Gothic"/>
            </a:endParaRPr>
          </a:p>
        </p:txBody>
      </p:sp>
      <p:pic>
        <p:nvPicPr>
          <p:cNvPr id="18" name="Picture 17"/>
          <p:cNvPicPr>
            <a:picLocks noChangeAspect="1"/>
          </p:cNvPicPr>
          <p:nvPr/>
        </p:nvPicPr>
        <p:blipFill>
          <a:blip r:embed="rId4"/>
          <a:stretch>
            <a:fillRect/>
          </a:stretch>
        </p:blipFill>
        <p:spPr>
          <a:xfrm>
            <a:off x="42428" y="2560755"/>
            <a:ext cx="5533025" cy="3792956"/>
          </a:xfrm>
          <a:prstGeom prst="rect">
            <a:avLst/>
          </a:prstGeom>
          <a:ln>
            <a:noFill/>
          </a:ln>
          <a:effectLst>
            <a:softEdge rad="112500"/>
          </a:effectLst>
        </p:spPr>
      </p:pic>
      <p:cxnSp>
        <p:nvCxnSpPr>
          <p:cNvPr id="35" name="Straight Connector 34"/>
          <p:cNvCxnSpPr/>
          <p:nvPr/>
        </p:nvCxnSpPr>
        <p:spPr>
          <a:xfrm>
            <a:off x="383480" y="621351"/>
            <a:ext cx="1503292" cy="0"/>
          </a:xfrm>
          <a:prstGeom prst="line">
            <a:avLst/>
          </a:prstGeom>
          <a:ln>
            <a:solidFill>
              <a:schemeClr val="bg1"/>
            </a:solidFill>
          </a:ln>
        </p:spPr>
        <p:style>
          <a:lnRef idx="2">
            <a:schemeClr val="accent1"/>
          </a:lnRef>
          <a:fillRef idx="0">
            <a:schemeClr val="accent1"/>
          </a:fillRef>
          <a:effectRef idx="1">
            <a:schemeClr val="accent1"/>
          </a:effectRef>
          <a:fontRef idx="minor">
            <a:schemeClr val="tx1"/>
          </a:fontRef>
        </p:style>
      </p:cxnSp>
      <p:sp>
        <p:nvSpPr>
          <p:cNvPr id="36" name="TextBox 35"/>
          <p:cNvSpPr txBox="1"/>
          <p:nvPr/>
        </p:nvSpPr>
        <p:spPr>
          <a:xfrm>
            <a:off x="1954618" y="226047"/>
            <a:ext cx="1326004" cy="769441"/>
          </a:xfrm>
          <a:prstGeom prst="rect">
            <a:avLst/>
          </a:prstGeom>
          <a:noFill/>
        </p:spPr>
        <p:txBody>
          <a:bodyPr wrap="none" rtlCol="0">
            <a:spAutoFit/>
          </a:bodyPr>
          <a:lstStyle/>
          <a:p>
            <a:r>
              <a:rPr lang="pt-PT" sz="4400" dirty="0" smtClean="0">
                <a:solidFill>
                  <a:schemeClr val="bg1"/>
                </a:solidFill>
              </a:rPr>
              <a:t>1928</a:t>
            </a:r>
            <a:endParaRPr lang="en-US" sz="4400" dirty="0">
              <a:solidFill>
                <a:schemeClr val="bg1"/>
              </a:solidFill>
            </a:endParaRPr>
          </a:p>
        </p:txBody>
      </p:sp>
      <p:sp>
        <p:nvSpPr>
          <p:cNvPr id="37" name="TextBox 36"/>
          <p:cNvSpPr txBox="1"/>
          <p:nvPr/>
        </p:nvSpPr>
        <p:spPr>
          <a:xfrm>
            <a:off x="1954618" y="217811"/>
            <a:ext cx="1326004" cy="769441"/>
          </a:xfrm>
          <a:prstGeom prst="rect">
            <a:avLst/>
          </a:prstGeom>
          <a:noFill/>
        </p:spPr>
        <p:txBody>
          <a:bodyPr wrap="none" rtlCol="0">
            <a:spAutoFit/>
          </a:bodyPr>
          <a:lstStyle/>
          <a:p>
            <a:r>
              <a:rPr lang="pt-PT" sz="4400" dirty="0" smtClean="0">
                <a:solidFill>
                  <a:schemeClr val="bg1"/>
                </a:solidFill>
              </a:rPr>
              <a:t>1929</a:t>
            </a:r>
            <a:endParaRPr lang="en-US" sz="4400" dirty="0">
              <a:solidFill>
                <a:schemeClr val="bg1"/>
              </a:solidFill>
            </a:endParaRPr>
          </a:p>
        </p:txBody>
      </p:sp>
      <p:sp>
        <p:nvSpPr>
          <p:cNvPr id="21" name="Rectangle 20"/>
          <p:cNvSpPr/>
          <p:nvPr/>
        </p:nvSpPr>
        <p:spPr>
          <a:xfrm>
            <a:off x="5485500" y="3057451"/>
            <a:ext cx="3655299" cy="2585323"/>
          </a:xfrm>
          <a:prstGeom prst="rect">
            <a:avLst/>
          </a:prstGeom>
        </p:spPr>
        <p:txBody>
          <a:bodyPr wrap="square">
            <a:spAutoFit/>
          </a:bodyPr>
          <a:lstStyle/>
          <a:p>
            <a:pPr algn="ctr">
              <a:lnSpc>
                <a:spcPct val="150000"/>
              </a:lnSpc>
            </a:pPr>
            <a:r>
              <a:rPr lang="pt-PT" dirty="0" smtClean="0">
                <a:solidFill>
                  <a:schemeClr val="bg1"/>
                </a:solidFill>
                <a:latin typeface="Century Gothic"/>
              </a:rPr>
              <a:t>Dirac interpretou as soluções de energia negativa como correspondendo aos dois estados de spin de uma partícula com carga oposta.</a:t>
            </a:r>
          </a:p>
          <a:p>
            <a:pPr algn="ctr">
              <a:lnSpc>
                <a:spcPct val="150000"/>
              </a:lnSpc>
            </a:pPr>
            <a:r>
              <a:rPr lang="pt-PT" dirty="0" smtClean="0">
                <a:solidFill>
                  <a:schemeClr val="bg1"/>
                </a:solidFill>
                <a:latin typeface="Century Gothic"/>
              </a:rPr>
              <a:t>  </a:t>
            </a:r>
            <a:endParaRPr lang="en-US" dirty="0"/>
          </a:p>
        </p:txBody>
      </p:sp>
      <p:sp>
        <p:nvSpPr>
          <p:cNvPr id="23" name="Rectangle 22"/>
          <p:cNvSpPr/>
          <p:nvPr/>
        </p:nvSpPr>
        <p:spPr>
          <a:xfrm>
            <a:off x="6043593" y="5344853"/>
            <a:ext cx="2563522" cy="830997"/>
          </a:xfrm>
          <a:prstGeom prst="rect">
            <a:avLst/>
          </a:prstGeom>
        </p:spPr>
        <p:txBody>
          <a:bodyPr wrap="none">
            <a:spAutoFit/>
          </a:bodyPr>
          <a:lstStyle/>
          <a:p>
            <a:pPr algn="ctr"/>
            <a:r>
              <a:rPr lang="pt-PT" sz="2400" dirty="0" smtClean="0">
                <a:solidFill>
                  <a:srgbClr val="FFFF00"/>
                </a:solidFill>
                <a:latin typeface="Century Gothic"/>
              </a:rPr>
              <a:t>A</a:t>
            </a:r>
          </a:p>
          <a:p>
            <a:pPr algn="ctr"/>
            <a:r>
              <a:rPr lang="pt-PT" sz="2400" dirty="0" smtClean="0">
                <a:solidFill>
                  <a:srgbClr val="FFFF00"/>
                </a:solidFill>
                <a:latin typeface="Century Gothic"/>
              </a:rPr>
              <a:t>ANTI-PARTÍCULA</a:t>
            </a:r>
            <a:endParaRPr lang="en-US" sz="2400" dirty="0">
              <a:solidFill>
                <a:srgbClr val="FFFF00"/>
              </a:solidFill>
            </a:endParaRPr>
          </a:p>
        </p:txBody>
      </p:sp>
      <p:sp>
        <p:nvSpPr>
          <p:cNvPr id="41" name="Rectangle 40"/>
          <p:cNvSpPr/>
          <p:nvPr/>
        </p:nvSpPr>
        <p:spPr>
          <a:xfrm>
            <a:off x="8803122" y="6468797"/>
            <a:ext cx="361868" cy="396523"/>
          </a:xfrm>
          <a:prstGeom prst="rect">
            <a:avLst/>
          </a:prstGeom>
          <a:solidFill>
            <a:srgbClr val="0000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prstClr val="white"/>
              </a:solidFill>
            </a:endParaRPr>
          </a:p>
        </p:txBody>
      </p:sp>
      <p:sp>
        <p:nvSpPr>
          <p:cNvPr id="42" name="Rectangle 41"/>
          <p:cNvSpPr/>
          <p:nvPr/>
        </p:nvSpPr>
        <p:spPr>
          <a:xfrm>
            <a:off x="-18376" y="6471973"/>
            <a:ext cx="8831344" cy="396523"/>
          </a:xfrm>
          <a:prstGeom prst="rect">
            <a:avLst/>
          </a:prstGeom>
          <a:solidFill>
            <a:srgbClr val="68010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prstClr val="white"/>
              </a:solidFill>
            </a:endParaRPr>
          </a:p>
        </p:txBody>
      </p:sp>
      <p:sp>
        <p:nvSpPr>
          <p:cNvPr id="43" name="Slide Number Placeholder 1"/>
          <p:cNvSpPr>
            <a:spLocks noGrp="1"/>
          </p:cNvSpPr>
          <p:nvPr>
            <p:ph type="sldNum" sz="quarter" idx="4"/>
          </p:nvPr>
        </p:nvSpPr>
        <p:spPr>
          <a:xfrm>
            <a:off x="6982178" y="6489699"/>
            <a:ext cx="2133600" cy="365125"/>
          </a:xfrm>
          <a:prstGeom prst="rect">
            <a:avLst/>
          </a:prstGeom>
        </p:spPr>
        <p:txBody>
          <a:bodyPr/>
          <a:lstStyle/>
          <a:p>
            <a:fld id="{8E421941-A48F-2348-96CF-79538C99FB84}" type="slidenum">
              <a:rPr lang="en-US" smtClean="0">
                <a:latin typeface="Century Gothic"/>
                <a:cs typeface="Century Gothic"/>
              </a:rPr>
              <a:pPr/>
              <a:t>30</a:t>
            </a:fld>
            <a:endParaRPr lang="en-US" dirty="0">
              <a:latin typeface="Century Gothic"/>
              <a:cs typeface="Century Gothic"/>
            </a:endParaRPr>
          </a:p>
        </p:txBody>
      </p:sp>
      <p:sp>
        <p:nvSpPr>
          <p:cNvPr id="44" name="Footer Placeholder 2"/>
          <p:cNvSpPr>
            <a:spLocks noGrp="1"/>
          </p:cNvSpPr>
          <p:nvPr>
            <p:ph type="ftr" sz="quarter" idx="3"/>
          </p:nvPr>
        </p:nvSpPr>
        <p:spPr>
          <a:xfrm>
            <a:off x="45156" y="6492965"/>
            <a:ext cx="9070622" cy="365125"/>
          </a:xfrm>
          <a:prstGeom prst="rect">
            <a:avLst/>
          </a:prstGeom>
        </p:spPr>
        <p:txBody>
          <a:bodyPr/>
          <a:lstStyle/>
          <a:p>
            <a:pPr algn="l"/>
            <a:r>
              <a:rPr lang="en-US" dirty="0" smtClean="0">
                <a:solidFill>
                  <a:prstClr val="white"/>
                </a:solidFill>
              </a:rPr>
              <a:t>Filipe Joaquim                                       </a:t>
            </a:r>
            <a:r>
              <a:rPr lang="en-US" dirty="0" err="1" smtClean="0">
                <a:solidFill>
                  <a:prstClr val="white"/>
                </a:solidFill>
              </a:rPr>
              <a:t>Introdução</a:t>
            </a:r>
            <a:r>
              <a:rPr lang="en-US" dirty="0" smtClean="0">
                <a:solidFill>
                  <a:prstClr val="white"/>
                </a:solidFill>
              </a:rPr>
              <a:t> à </a:t>
            </a:r>
            <a:r>
              <a:rPr lang="en-US" dirty="0" err="1" smtClean="0">
                <a:solidFill>
                  <a:prstClr val="white"/>
                </a:solidFill>
              </a:rPr>
              <a:t>Física</a:t>
            </a:r>
            <a:r>
              <a:rPr lang="en-US" dirty="0" smtClean="0">
                <a:solidFill>
                  <a:prstClr val="white"/>
                </a:solidFill>
              </a:rPr>
              <a:t> de </a:t>
            </a:r>
            <a:r>
              <a:rPr lang="en-US" dirty="0" err="1" smtClean="0">
                <a:solidFill>
                  <a:prstClr val="white"/>
                </a:solidFill>
              </a:rPr>
              <a:t>Partículas</a:t>
            </a:r>
            <a:r>
              <a:rPr lang="en-US" dirty="0" smtClean="0">
                <a:solidFill>
                  <a:prstClr val="white"/>
                </a:solidFill>
              </a:rPr>
              <a:t> (2/4)                          CERN, 24-29 Agosto 2014                        </a:t>
            </a:r>
            <a:endParaRPr lang="en-US" dirty="0">
              <a:solidFill>
                <a:prstClr val="white"/>
              </a:solidFill>
            </a:endParaRPr>
          </a:p>
        </p:txBody>
      </p:sp>
    </p:spTree>
    <p:extLst>
      <p:ext uri="{BB962C8B-B14F-4D97-AF65-F5344CB8AC3E}">
        <p14:creationId xmlns:p14="http://schemas.microsoft.com/office/powerpoint/2010/main" val="42445166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mph" presetSubtype="0" fill="hold" grpId="0" nodeType="withEffect">
                                  <p:stCondLst>
                                    <p:cond delay="0"/>
                                  </p:stCondLst>
                                  <p:childTnLst>
                                    <p:animScale>
                                      <p:cBhvr>
                                        <p:cTn id="6" dur="500" fill="hold"/>
                                        <p:tgtEl>
                                          <p:spTgt spid="36"/>
                                        </p:tgtEl>
                                      </p:cBhvr>
                                      <p:by x="50000" y="50000"/>
                                    </p:animScale>
                                  </p:childTnLst>
                                </p:cTn>
                              </p:par>
                              <p:par>
                                <p:cTn id="7" presetID="0" presetClass="path" presetSubtype="0" fill="hold" grpId="1" nodeType="withEffect">
                                  <p:stCondLst>
                                    <p:cond delay="0"/>
                                  </p:stCondLst>
                                  <p:childTnLst>
                                    <p:animMotion origin="layout" path="M -0.00208 -0.00347 L -0.24583 0.05463 " pathEditMode="relative" rAng="0" ptsTypes="AA">
                                      <p:cBhvr>
                                        <p:cTn id="8" dur="500" fill="hold"/>
                                        <p:tgtEl>
                                          <p:spTgt spid="36"/>
                                        </p:tgtEl>
                                        <p:attrNameLst>
                                          <p:attrName>ppt_x</p:attrName>
                                          <p:attrName>ppt_y</p:attrName>
                                        </p:attrNameLst>
                                      </p:cBhvr>
                                      <p:rCtr x="-12188" y="2894"/>
                                    </p:animMotion>
                                  </p:childTnLst>
                                </p:cTn>
                              </p:par>
                              <p:par>
                                <p:cTn id="9" presetID="47" presetClass="entr" presetSubtype="0" fill="hold" grpId="0" nodeType="withEffect">
                                  <p:stCondLst>
                                    <p:cond delay="0"/>
                                  </p:stCondLst>
                                  <p:childTnLst>
                                    <p:set>
                                      <p:cBhvr>
                                        <p:cTn id="10" dur="1" fill="hold">
                                          <p:stCondLst>
                                            <p:cond delay="0"/>
                                          </p:stCondLst>
                                        </p:cTn>
                                        <p:tgtEl>
                                          <p:spTgt spid="37"/>
                                        </p:tgtEl>
                                        <p:attrNameLst>
                                          <p:attrName>style.visibility</p:attrName>
                                        </p:attrNameLst>
                                      </p:cBhvr>
                                      <p:to>
                                        <p:strVal val="visible"/>
                                      </p:to>
                                    </p:set>
                                    <p:animEffect transition="in" filter="fade">
                                      <p:cBhvr>
                                        <p:cTn id="11" dur="500"/>
                                        <p:tgtEl>
                                          <p:spTgt spid="37"/>
                                        </p:tgtEl>
                                      </p:cBhvr>
                                    </p:animEffect>
                                    <p:anim calcmode="lin" valueType="num">
                                      <p:cBhvr>
                                        <p:cTn id="12" dur="500" fill="hold"/>
                                        <p:tgtEl>
                                          <p:spTgt spid="37"/>
                                        </p:tgtEl>
                                        <p:attrNameLst>
                                          <p:attrName>ppt_x</p:attrName>
                                        </p:attrNameLst>
                                      </p:cBhvr>
                                      <p:tavLst>
                                        <p:tav tm="0">
                                          <p:val>
                                            <p:strVal val="#ppt_x"/>
                                          </p:val>
                                        </p:tav>
                                        <p:tav tm="100000">
                                          <p:val>
                                            <p:strVal val="#ppt_x"/>
                                          </p:val>
                                        </p:tav>
                                      </p:tavLst>
                                    </p:anim>
                                    <p:anim calcmode="lin" valueType="num">
                                      <p:cBhvr>
                                        <p:cTn id="13" dur="500" fill="hold"/>
                                        <p:tgtEl>
                                          <p:spTgt spid="3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p:bldP spid="36" grpId="1"/>
      <p:bldP spid="37" grpId="0"/>
    </p:bldLst>
  </p:timing>
</p:sld>
</file>

<file path=ppt/slides/slide31.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30" name="Picture 29"/>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8470" y="-29592"/>
            <a:ext cx="9223899" cy="6924582"/>
          </a:xfrm>
          <a:prstGeom prst="rect">
            <a:avLst/>
          </a:prstGeom>
        </p:spPr>
      </p:pic>
      <p:sp>
        <p:nvSpPr>
          <p:cNvPr id="11" name="Rounded Rectangle 10"/>
          <p:cNvSpPr/>
          <p:nvPr/>
        </p:nvSpPr>
        <p:spPr>
          <a:xfrm>
            <a:off x="6058448" y="3801247"/>
            <a:ext cx="2833736" cy="956910"/>
          </a:xfrm>
          <a:prstGeom prst="roundRect">
            <a:avLst/>
          </a:prstGeom>
          <a:noFill/>
          <a:ln w="28575">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n w="28575">
                <a:solidFill>
                  <a:schemeClr val="tx1"/>
                </a:solidFill>
              </a:ln>
            </a:endParaRPr>
          </a:p>
        </p:txBody>
      </p:sp>
      <p:sp>
        <p:nvSpPr>
          <p:cNvPr id="7" name="Rectangle 6"/>
          <p:cNvSpPr/>
          <p:nvPr/>
        </p:nvSpPr>
        <p:spPr>
          <a:xfrm>
            <a:off x="8777364" y="6492964"/>
            <a:ext cx="361868" cy="361860"/>
          </a:xfrm>
          <a:prstGeom prst="rect">
            <a:avLst/>
          </a:prstGeom>
          <a:solidFill>
            <a:srgbClr val="0000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4" name="Rectangle 3"/>
          <p:cNvSpPr/>
          <p:nvPr/>
        </p:nvSpPr>
        <p:spPr>
          <a:xfrm>
            <a:off x="-18376" y="6471973"/>
            <a:ext cx="8831344" cy="396523"/>
          </a:xfrm>
          <a:prstGeom prst="rect">
            <a:avLst/>
          </a:prstGeom>
          <a:solidFill>
            <a:srgbClr val="68010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 name="Slide Number Placeholder 1"/>
          <p:cNvSpPr>
            <a:spLocks noGrp="1"/>
          </p:cNvSpPr>
          <p:nvPr>
            <p:ph type="sldNum" sz="quarter" idx="4"/>
          </p:nvPr>
        </p:nvSpPr>
        <p:spPr>
          <a:xfrm>
            <a:off x="6982178" y="6489699"/>
            <a:ext cx="2133600" cy="365125"/>
          </a:xfrm>
          <a:prstGeom prst="rect">
            <a:avLst/>
          </a:prstGeom>
        </p:spPr>
        <p:txBody>
          <a:bodyPr/>
          <a:lstStyle/>
          <a:p>
            <a:fld id="{8E421941-A48F-2348-96CF-79538C99FB84}" type="slidenum">
              <a:rPr lang="en-US" smtClean="0">
                <a:latin typeface="Century Gothic"/>
                <a:cs typeface="Century Gothic"/>
              </a:rPr>
              <a:pPr/>
              <a:t>31</a:t>
            </a:fld>
            <a:endParaRPr lang="en-US" dirty="0">
              <a:latin typeface="Century Gothic"/>
              <a:cs typeface="Century Gothic"/>
            </a:endParaRPr>
          </a:p>
        </p:txBody>
      </p:sp>
      <p:sp>
        <p:nvSpPr>
          <p:cNvPr id="3" name="Footer Placeholder 2"/>
          <p:cNvSpPr>
            <a:spLocks noGrp="1"/>
          </p:cNvSpPr>
          <p:nvPr>
            <p:ph type="ftr" sz="quarter" idx="3"/>
          </p:nvPr>
        </p:nvSpPr>
        <p:spPr>
          <a:xfrm>
            <a:off x="45156" y="6492965"/>
            <a:ext cx="9070622" cy="365125"/>
          </a:xfrm>
          <a:prstGeom prst="rect">
            <a:avLst/>
          </a:prstGeom>
        </p:spPr>
        <p:txBody>
          <a:bodyPr/>
          <a:lstStyle/>
          <a:p>
            <a:pPr algn="l"/>
            <a:r>
              <a:rPr lang="pt-BR" dirty="0" smtClean="0"/>
              <a:t>Filipe Joaquim                                       Introdução à Física de Partículas (2/4)                            CERN, 30/8 - 04/09 2015</a:t>
            </a:r>
            <a:r>
              <a:rPr lang="en-US" dirty="0" smtClean="0"/>
              <a:t>                        </a:t>
            </a:r>
            <a:endParaRPr lang="en-US" dirty="0"/>
          </a:p>
        </p:txBody>
      </p:sp>
      <p:sp>
        <p:nvSpPr>
          <p:cNvPr id="5" name="Rectangle 4"/>
          <p:cNvSpPr/>
          <p:nvPr/>
        </p:nvSpPr>
        <p:spPr>
          <a:xfrm>
            <a:off x="0" y="0"/>
            <a:ext cx="9144000" cy="627196"/>
          </a:xfrm>
          <a:prstGeom prst="rect">
            <a:avLst/>
          </a:prstGeom>
          <a:solidFill>
            <a:srgbClr val="68010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smtClean="0"/>
          </a:p>
          <a:p>
            <a:pPr algn="ctr"/>
            <a:endParaRPr lang="en-US" dirty="0"/>
          </a:p>
        </p:txBody>
      </p:sp>
      <p:sp>
        <p:nvSpPr>
          <p:cNvPr id="29" name="Rectangle 28"/>
          <p:cNvSpPr/>
          <p:nvPr/>
        </p:nvSpPr>
        <p:spPr>
          <a:xfrm>
            <a:off x="7634858" y="141632"/>
            <a:ext cx="1348447" cy="369332"/>
          </a:xfrm>
          <a:prstGeom prst="rect">
            <a:avLst/>
          </a:prstGeom>
        </p:spPr>
        <p:txBody>
          <a:bodyPr wrap="none">
            <a:spAutoFit/>
          </a:bodyPr>
          <a:lstStyle/>
          <a:p>
            <a:pPr algn="r"/>
            <a:r>
              <a:rPr lang="pt-PT" dirty="0" smtClean="0">
                <a:ln>
                  <a:solidFill>
                    <a:srgbClr val="FFFF00"/>
                  </a:solidFill>
                </a:ln>
                <a:solidFill>
                  <a:srgbClr val="FFFF00"/>
                </a:solidFill>
                <a:latin typeface="Century Gothic"/>
                <a:cs typeface="Century Gothic"/>
              </a:rPr>
              <a:t>O positrão</a:t>
            </a:r>
            <a:endParaRPr lang="en-US" dirty="0">
              <a:ln>
                <a:solidFill>
                  <a:srgbClr val="FFFF00"/>
                </a:solidFill>
              </a:ln>
              <a:solidFill>
                <a:srgbClr val="FFFF00"/>
              </a:solidFill>
            </a:endParaRPr>
          </a:p>
        </p:txBody>
      </p:sp>
      <p:cxnSp>
        <p:nvCxnSpPr>
          <p:cNvPr id="24" name="Straight Connector 23"/>
          <p:cNvCxnSpPr/>
          <p:nvPr/>
        </p:nvCxnSpPr>
        <p:spPr>
          <a:xfrm>
            <a:off x="383480" y="621351"/>
            <a:ext cx="1503292" cy="0"/>
          </a:xfrm>
          <a:prstGeom prst="line">
            <a:avLst/>
          </a:prstGeom>
          <a:ln>
            <a:solidFill>
              <a:schemeClr val="bg1"/>
            </a:solidFill>
          </a:ln>
        </p:spPr>
        <p:style>
          <a:lnRef idx="2">
            <a:schemeClr val="accent1"/>
          </a:lnRef>
          <a:fillRef idx="0">
            <a:schemeClr val="accent1"/>
          </a:fillRef>
          <a:effectRef idx="1">
            <a:schemeClr val="accent1"/>
          </a:effectRef>
          <a:fontRef idx="minor">
            <a:schemeClr val="tx1"/>
          </a:fontRef>
        </p:style>
      </p:cxnSp>
      <p:cxnSp>
        <p:nvCxnSpPr>
          <p:cNvPr id="35" name="Straight Connector 34"/>
          <p:cNvCxnSpPr/>
          <p:nvPr/>
        </p:nvCxnSpPr>
        <p:spPr>
          <a:xfrm>
            <a:off x="383480" y="621351"/>
            <a:ext cx="1503292" cy="0"/>
          </a:xfrm>
          <a:prstGeom prst="line">
            <a:avLst/>
          </a:prstGeom>
          <a:ln>
            <a:solidFill>
              <a:schemeClr val="bg1"/>
            </a:solidFill>
          </a:ln>
        </p:spPr>
        <p:style>
          <a:lnRef idx="2">
            <a:schemeClr val="accent1"/>
          </a:lnRef>
          <a:fillRef idx="0">
            <a:schemeClr val="accent1"/>
          </a:fillRef>
          <a:effectRef idx="1">
            <a:schemeClr val="accent1"/>
          </a:effectRef>
          <a:fontRef idx="minor">
            <a:schemeClr val="tx1"/>
          </a:fontRef>
        </p:style>
      </p:cxnSp>
      <p:cxnSp>
        <p:nvCxnSpPr>
          <p:cNvPr id="38" name="Straight Connector 37"/>
          <p:cNvCxnSpPr/>
          <p:nvPr/>
        </p:nvCxnSpPr>
        <p:spPr>
          <a:xfrm>
            <a:off x="383480" y="621351"/>
            <a:ext cx="1503292" cy="0"/>
          </a:xfrm>
          <a:prstGeom prst="line">
            <a:avLst/>
          </a:prstGeom>
          <a:ln>
            <a:solidFill>
              <a:schemeClr val="bg1"/>
            </a:solidFill>
          </a:ln>
        </p:spPr>
        <p:style>
          <a:lnRef idx="2">
            <a:schemeClr val="accent1"/>
          </a:lnRef>
          <a:fillRef idx="0">
            <a:schemeClr val="accent1"/>
          </a:fillRef>
          <a:effectRef idx="1">
            <a:schemeClr val="accent1"/>
          </a:effectRef>
          <a:fontRef idx="minor">
            <a:schemeClr val="tx1"/>
          </a:fontRef>
        </p:style>
      </p:cxnSp>
      <p:cxnSp>
        <p:nvCxnSpPr>
          <p:cNvPr id="39" name="Straight Connector 38"/>
          <p:cNvCxnSpPr/>
          <p:nvPr/>
        </p:nvCxnSpPr>
        <p:spPr>
          <a:xfrm>
            <a:off x="383480" y="621351"/>
            <a:ext cx="1503292" cy="0"/>
          </a:xfrm>
          <a:prstGeom prst="line">
            <a:avLst/>
          </a:prstGeom>
          <a:ln>
            <a:solidFill>
              <a:schemeClr val="bg1"/>
            </a:solidFill>
          </a:ln>
        </p:spPr>
        <p:style>
          <a:lnRef idx="2">
            <a:schemeClr val="accent1"/>
          </a:lnRef>
          <a:fillRef idx="0">
            <a:schemeClr val="accent1"/>
          </a:fillRef>
          <a:effectRef idx="1">
            <a:schemeClr val="accent1"/>
          </a:effectRef>
          <a:fontRef idx="minor">
            <a:schemeClr val="tx1"/>
          </a:fontRef>
        </p:style>
      </p:cxnSp>
      <p:sp>
        <p:nvSpPr>
          <p:cNvPr id="40" name="TextBox 39"/>
          <p:cNvSpPr txBox="1"/>
          <p:nvPr/>
        </p:nvSpPr>
        <p:spPr>
          <a:xfrm>
            <a:off x="1954618" y="226047"/>
            <a:ext cx="1326004" cy="769441"/>
          </a:xfrm>
          <a:prstGeom prst="rect">
            <a:avLst/>
          </a:prstGeom>
          <a:noFill/>
        </p:spPr>
        <p:txBody>
          <a:bodyPr wrap="none" rtlCol="0">
            <a:spAutoFit/>
          </a:bodyPr>
          <a:lstStyle/>
          <a:p>
            <a:r>
              <a:rPr lang="pt-PT" sz="4400" dirty="0" smtClean="0">
                <a:solidFill>
                  <a:schemeClr val="bg1"/>
                </a:solidFill>
              </a:rPr>
              <a:t>1929</a:t>
            </a:r>
            <a:endParaRPr lang="en-US" sz="4400" dirty="0">
              <a:solidFill>
                <a:schemeClr val="bg1"/>
              </a:solidFill>
            </a:endParaRPr>
          </a:p>
        </p:txBody>
      </p:sp>
      <p:sp>
        <p:nvSpPr>
          <p:cNvPr id="41" name="TextBox 40"/>
          <p:cNvSpPr txBox="1"/>
          <p:nvPr/>
        </p:nvSpPr>
        <p:spPr>
          <a:xfrm>
            <a:off x="1954618" y="230351"/>
            <a:ext cx="1326004" cy="769441"/>
          </a:xfrm>
          <a:prstGeom prst="rect">
            <a:avLst/>
          </a:prstGeom>
          <a:noFill/>
        </p:spPr>
        <p:txBody>
          <a:bodyPr wrap="none" rtlCol="0">
            <a:spAutoFit/>
          </a:bodyPr>
          <a:lstStyle/>
          <a:p>
            <a:r>
              <a:rPr lang="pt-PT" sz="4400" dirty="0" smtClean="0">
                <a:solidFill>
                  <a:schemeClr val="bg1"/>
                </a:solidFill>
              </a:rPr>
              <a:t>1931</a:t>
            </a:r>
            <a:endParaRPr lang="en-US" sz="4400" dirty="0">
              <a:solidFill>
                <a:schemeClr val="bg1"/>
              </a:solidFill>
            </a:endParaRPr>
          </a:p>
        </p:txBody>
      </p:sp>
      <p:pic>
        <p:nvPicPr>
          <p:cNvPr id="20" name="Picture 19"/>
          <p:cNvPicPr>
            <a:picLocks noChangeAspect="1"/>
          </p:cNvPicPr>
          <p:nvPr/>
        </p:nvPicPr>
        <p:blipFill>
          <a:blip r:embed="rId3"/>
          <a:stretch>
            <a:fillRect/>
          </a:stretch>
        </p:blipFill>
        <p:spPr>
          <a:xfrm>
            <a:off x="248299" y="1076831"/>
            <a:ext cx="5730933" cy="3761479"/>
          </a:xfrm>
          <a:prstGeom prst="rect">
            <a:avLst/>
          </a:prstGeom>
          <a:ln>
            <a:noFill/>
          </a:ln>
          <a:effectLst>
            <a:softEdge rad="112500"/>
          </a:effectLst>
        </p:spPr>
      </p:pic>
      <p:pic>
        <p:nvPicPr>
          <p:cNvPr id="21" name="Picture 20"/>
          <p:cNvPicPr>
            <a:picLocks noChangeAspect="1"/>
          </p:cNvPicPr>
          <p:nvPr/>
        </p:nvPicPr>
        <p:blipFill>
          <a:blip r:embed="rId4">
            <a:clrChange>
              <a:clrFrom>
                <a:srgbClr val="FFFFFF"/>
              </a:clrFrom>
              <a:clrTo>
                <a:srgbClr val="FFFFFF">
                  <a:alpha val="0"/>
                </a:srgbClr>
              </a:clrTo>
            </a:clrChange>
          </a:blip>
          <a:stretch>
            <a:fillRect/>
          </a:stretch>
        </p:blipFill>
        <p:spPr>
          <a:xfrm>
            <a:off x="6414892" y="1901012"/>
            <a:ext cx="1972025" cy="1784738"/>
          </a:xfrm>
          <a:prstGeom prst="rect">
            <a:avLst/>
          </a:prstGeom>
        </p:spPr>
      </p:pic>
      <p:sp>
        <p:nvSpPr>
          <p:cNvPr id="22" name="Rectangle 21"/>
          <p:cNvSpPr/>
          <p:nvPr/>
        </p:nvSpPr>
        <p:spPr>
          <a:xfrm>
            <a:off x="6370120" y="685416"/>
            <a:ext cx="2332690" cy="523220"/>
          </a:xfrm>
          <a:prstGeom prst="rect">
            <a:avLst/>
          </a:prstGeom>
        </p:spPr>
        <p:txBody>
          <a:bodyPr wrap="none">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r>
              <a:rPr lang="pt-PT" sz="2800" dirty="0" smtClean="0">
                <a:ln>
                  <a:solidFill>
                    <a:schemeClr val="bg1"/>
                  </a:solidFill>
                </a:ln>
                <a:solidFill>
                  <a:schemeClr val="bg1"/>
                </a:solidFill>
                <a:latin typeface="Century Gothic"/>
                <a:cs typeface="Century Gothic"/>
              </a:rPr>
              <a:t>O POSITRÃO</a:t>
            </a:r>
            <a:endParaRPr lang="en-US" sz="2800" dirty="0">
              <a:ln>
                <a:solidFill>
                  <a:schemeClr val="bg1"/>
                </a:solidFill>
              </a:ln>
              <a:solidFill>
                <a:schemeClr val="bg1"/>
              </a:solidFill>
            </a:endParaRPr>
          </a:p>
        </p:txBody>
      </p:sp>
      <mc:AlternateContent xmlns:mc="http://schemas.openxmlformats.org/markup-compatibility/2006" xmlns:a14="http://schemas.microsoft.com/office/drawing/2010/main">
        <mc:Choice Requires="a14">
          <p:sp>
            <p:nvSpPr>
              <p:cNvPr id="23" name="TextBox 9"/>
              <p:cNvSpPr txBox="1"/>
              <p:nvPr/>
            </p:nvSpPr>
            <p:spPr>
              <a:xfrm>
                <a:off x="7300533" y="1416515"/>
                <a:ext cx="622671" cy="553998"/>
              </a:xfrm>
              <a:prstGeom prst="rect">
                <a:avLst/>
              </a:prstGeom>
              <a:noFill/>
            </p:spPr>
            <p:txBody>
              <a:bodyPr wrap="none" lIns="0" tIns="0" rIns="0" bIns="0"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14:m>
                  <m:oMathPara xmlns:m="http://schemas.openxmlformats.org/officeDocument/2006/math">
                    <m:oMathParaPr>
                      <m:jc m:val="centerGroup"/>
                    </m:oMathParaPr>
                    <m:oMath xmlns:m="http://schemas.openxmlformats.org/officeDocument/2006/math">
                      <m:sSup>
                        <m:sSupPr>
                          <m:ctrlPr>
                            <a:rPr lang="pt-PT" sz="3600" b="0" i="1" smtClean="0">
                              <a:solidFill>
                                <a:schemeClr val="bg1"/>
                              </a:solidFill>
                              <a:latin typeface="Cambria Math" charset="0"/>
                            </a:rPr>
                          </m:ctrlPr>
                        </m:sSupPr>
                        <m:e>
                          <m:r>
                            <a:rPr lang="pt-PT" sz="3600" b="0" i="1" smtClean="0">
                              <a:solidFill>
                                <a:schemeClr val="bg1"/>
                              </a:solidFill>
                              <a:latin typeface="Cambria Math" panose="02040503050406030204" pitchFamily="18" charset="0"/>
                            </a:rPr>
                            <m:t>𝑒</m:t>
                          </m:r>
                        </m:e>
                        <m:sup>
                          <m:r>
                            <a:rPr lang="pt-PT" sz="3600" b="0" i="1" smtClean="0">
                              <a:solidFill>
                                <a:schemeClr val="bg1"/>
                              </a:solidFill>
                              <a:latin typeface="Cambria Math" panose="02040503050406030204" pitchFamily="18" charset="0"/>
                            </a:rPr>
                            <m:t>+</m:t>
                          </m:r>
                        </m:sup>
                      </m:sSup>
                    </m:oMath>
                  </m:oMathPara>
                </a14:m>
                <a:endParaRPr lang="en-US" sz="4400" dirty="0">
                  <a:solidFill>
                    <a:schemeClr val="bg1"/>
                  </a:solidFill>
                </a:endParaRPr>
              </a:p>
            </p:txBody>
          </p:sp>
        </mc:Choice>
        <mc:Fallback xmlns="">
          <p:sp>
            <p:nvSpPr>
              <p:cNvPr id="23" name="TextBox 9"/>
              <p:cNvSpPr txBox="1">
                <a:spLocks noRot="1" noChangeAspect="1" noMove="1" noResize="1" noEditPoints="1" noAdjustHandles="1" noChangeArrowheads="1" noChangeShapeType="1" noTextEdit="1"/>
              </p:cNvSpPr>
              <p:nvPr/>
            </p:nvSpPr>
            <p:spPr>
              <a:xfrm>
                <a:off x="7300533" y="1416515"/>
                <a:ext cx="622671" cy="553998"/>
              </a:xfrm>
              <a:prstGeom prst="rect">
                <a:avLst/>
              </a:prstGeom>
              <a:blipFill rotWithShape="0">
                <a:blip r:embed="rId5"/>
                <a:stretch>
                  <a:fillRect/>
                </a:stretch>
              </a:blipFill>
            </p:spPr>
            <p:txBody>
              <a:bodyPr/>
              <a:lstStyle/>
              <a:p>
                <a:r>
                  <a:rPr lang="en-US">
                    <a:noFill/>
                  </a:rPr>
                  <a:t> </a:t>
                </a:r>
              </a:p>
            </p:txBody>
          </p:sp>
        </mc:Fallback>
      </mc:AlternateContent>
      <p:sp>
        <p:nvSpPr>
          <p:cNvPr id="26" name="Rectangle 25"/>
          <p:cNvSpPr/>
          <p:nvPr/>
        </p:nvSpPr>
        <p:spPr>
          <a:xfrm>
            <a:off x="6450270" y="1150138"/>
            <a:ext cx="2172390" cy="338554"/>
          </a:xfrm>
          <a:prstGeom prst="rect">
            <a:avLst/>
          </a:prstGeom>
        </p:spPr>
        <p:txBody>
          <a:bodyPr wrap="none">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pt-PT" sz="1600" dirty="0" smtClean="0">
                <a:solidFill>
                  <a:schemeClr val="bg1"/>
                </a:solidFill>
                <a:latin typeface="Century Gothic"/>
              </a:rPr>
              <a:t>Carl Anderson, 1932</a:t>
            </a:r>
            <a:endParaRPr lang="en-US" sz="1600" dirty="0"/>
          </a:p>
        </p:txBody>
      </p:sp>
      <p:sp>
        <p:nvSpPr>
          <p:cNvPr id="27" name="Rectangle 26"/>
          <p:cNvSpPr/>
          <p:nvPr/>
        </p:nvSpPr>
        <p:spPr>
          <a:xfrm>
            <a:off x="213300" y="5134212"/>
            <a:ext cx="4336444" cy="954107"/>
          </a:xfrm>
          <a:prstGeom prst="rect">
            <a:avLst/>
          </a:prstGeom>
        </p:spPr>
        <p:txBody>
          <a:bodyPr wrap="none">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r>
              <a:rPr lang="pt-PT" sz="2800" dirty="0" smtClean="0">
                <a:ln>
                  <a:solidFill>
                    <a:schemeClr val="bg1"/>
                  </a:solidFill>
                </a:ln>
                <a:solidFill>
                  <a:schemeClr val="bg1"/>
                </a:solidFill>
                <a:latin typeface="Century Gothic"/>
                <a:cs typeface="Century Gothic"/>
              </a:rPr>
              <a:t>ESTAVA DESCOBERTA A </a:t>
            </a:r>
          </a:p>
          <a:p>
            <a:pPr algn="ctr"/>
            <a:r>
              <a:rPr lang="pt-PT" sz="2800" dirty="0" smtClean="0">
                <a:ln>
                  <a:solidFill>
                    <a:srgbClr val="FFFF00"/>
                  </a:solidFill>
                </a:ln>
                <a:solidFill>
                  <a:srgbClr val="FFFF00"/>
                </a:solidFill>
                <a:latin typeface="Century Gothic"/>
                <a:cs typeface="Century Gothic"/>
              </a:rPr>
              <a:t>ANTIMATÉRIA!</a:t>
            </a:r>
            <a:endParaRPr lang="en-US" sz="2800" dirty="0">
              <a:ln>
                <a:solidFill>
                  <a:srgbClr val="FFFF00"/>
                </a:solidFill>
              </a:ln>
              <a:solidFill>
                <a:srgbClr val="FFFF00"/>
              </a:solidFill>
            </a:endParaRPr>
          </a:p>
        </p:txBody>
      </p:sp>
      <p:pic>
        <p:nvPicPr>
          <p:cNvPr id="28" name="Picture 27"/>
          <p:cNvPicPr>
            <a:picLocks noChangeAspect="1"/>
          </p:cNvPicPr>
          <p:nvPr/>
        </p:nvPicPr>
        <p:blipFill>
          <a:blip r:embed="rId6"/>
          <a:stretch>
            <a:fillRect/>
          </a:stretch>
        </p:blipFill>
        <p:spPr>
          <a:xfrm>
            <a:off x="4398578" y="4843016"/>
            <a:ext cx="1060479" cy="1499820"/>
          </a:xfrm>
          <a:prstGeom prst="rect">
            <a:avLst/>
          </a:prstGeom>
          <a:effectLst>
            <a:softEdge rad="63500"/>
          </a:effectLst>
        </p:spPr>
      </p:pic>
      <p:sp>
        <p:nvSpPr>
          <p:cNvPr id="25" name="Oval 24"/>
          <p:cNvSpPr/>
          <p:nvPr/>
        </p:nvSpPr>
        <p:spPr>
          <a:xfrm>
            <a:off x="213300" y="517670"/>
            <a:ext cx="207362" cy="207362"/>
          </a:xfrm>
          <a:prstGeom prst="ellipse">
            <a:avLst/>
          </a:prstGeom>
          <a:solidFill>
            <a:schemeClr val="bg1"/>
          </a:solidFill>
          <a:ln>
            <a:solidFill>
              <a:srgbClr val="FFFFFF"/>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2" name="Rectangle 31"/>
          <p:cNvSpPr/>
          <p:nvPr/>
        </p:nvSpPr>
        <p:spPr>
          <a:xfrm>
            <a:off x="5289895" y="5611265"/>
            <a:ext cx="3216854" cy="646331"/>
          </a:xfrm>
          <a:prstGeom prst="rect">
            <a:avLst/>
          </a:prstGeom>
        </p:spPr>
        <p:txBody>
          <a:bodyPr wrap="square">
            <a:spAutoFit/>
          </a:bodyPr>
          <a:lstStyle/>
          <a:p>
            <a:pPr algn="ctr"/>
            <a:r>
              <a:rPr lang="en-US" dirty="0">
                <a:solidFill>
                  <a:schemeClr val="bg1"/>
                </a:solidFill>
                <a:latin typeface="Century Gothic" panose="020B0502020202020204" pitchFamily="34" charset="0"/>
              </a:rPr>
              <a:t>"for the discovery of the </a:t>
            </a:r>
            <a:r>
              <a:rPr lang="en-US" dirty="0" smtClean="0">
                <a:solidFill>
                  <a:schemeClr val="bg1"/>
                </a:solidFill>
                <a:latin typeface="Century Gothic" panose="020B0502020202020204" pitchFamily="34" charset="0"/>
              </a:rPr>
              <a:t>positron".</a:t>
            </a:r>
            <a:endParaRPr lang="en-US" dirty="0">
              <a:solidFill>
                <a:schemeClr val="bg1"/>
              </a:solidFill>
              <a:latin typeface="Century Gothic" panose="020B0502020202020204" pitchFamily="34" charset="0"/>
            </a:endParaRPr>
          </a:p>
        </p:txBody>
      </p:sp>
      <p:sp>
        <p:nvSpPr>
          <p:cNvPr id="33" name="Rectangle 32"/>
          <p:cNvSpPr/>
          <p:nvPr/>
        </p:nvSpPr>
        <p:spPr>
          <a:xfrm>
            <a:off x="5325286" y="4874389"/>
            <a:ext cx="3839704" cy="584775"/>
          </a:xfrm>
          <a:prstGeom prst="rect">
            <a:avLst/>
          </a:prstGeom>
        </p:spPr>
        <p:txBody>
          <a:bodyPr wrap="square">
            <a:spAutoFit/>
          </a:bodyPr>
          <a:lstStyle/>
          <a:p>
            <a:pPr algn="ctr"/>
            <a:r>
              <a:rPr lang="en-US" sz="1600" dirty="0">
                <a:ln>
                  <a:solidFill>
                    <a:srgbClr val="FFFF00"/>
                  </a:solidFill>
                </a:ln>
                <a:solidFill>
                  <a:srgbClr val="FFFF00"/>
                </a:solidFill>
                <a:latin typeface="Century Gothic" panose="020B0502020202020204" pitchFamily="34" charset="0"/>
              </a:rPr>
              <a:t>O </a:t>
            </a:r>
            <a:r>
              <a:rPr lang="en-US" sz="1600" dirty="0" err="1">
                <a:ln>
                  <a:solidFill>
                    <a:srgbClr val="FFFF00"/>
                  </a:solidFill>
                </a:ln>
                <a:solidFill>
                  <a:srgbClr val="FFFF00"/>
                </a:solidFill>
                <a:latin typeface="Century Gothic" panose="020B0502020202020204" pitchFamily="34" charset="0"/>
              </a:rPr>
              <a:t>prémio</a:t>
            </a:r>
            <a:r>
              <a:rPr lang="en-US" sz="1600" dirty="0">
                <a:ln>
                  <a:solidFill>
                    <a:srgbClr val="FFFF00"/>
                  </a:solidFill>
                </a:ln>
                <a:solidFill>
                  <a:srgbClr val="FFFF00"/>
                </a:solidFill>
                <a:latin typeface="Century Gothic" panose="020B0502020202020204" pitchFamily="34" charset="0"/>
              </a:rPr>
              <a:t> Nobel da </a:t>
            </a:r>
            <a:r>
              <a:rPr lang="en-US" sz="1600" dirty="0" err="1">
                <a:ln>
                  <a:solidFill>
                    <a:srgbClr val="FFFF00"/>
                  </a:solidFill>
                </a:ln>
                <a:solidFill>
                  <a:srgbClr val="FFFF00"/>
                </a:solidFill>
                <a:latin typeface="Century Gothic" panose="020B0502020202020204" pitchFamily="34" charset="0"/>
              </a:rPr>
              <a:t>Física</a:t>
            </a:r>
            <a:r>
              <a:rPr lang="en-US" sz="1600" dirty="0">
                <a:ln>
                  <a:solidFill>
                    <a:srgbClr val="FFFF00"/>
                  </a:solidFill>
                </a:ln>
                <a:solidFill>
                  <a:srgbClr val="FFFF00"/>
                </a:solidFill>
                <a:latin typeface="Century Gothic" panose="020B0502020202020204" pitchFamily="34" charset="0"/>
              </a:rPr>
              <a:t> </a:t>
            </a:r>
            <a:r>
              <a:rPr lang="en-US" sz="1600" dirty="0" err="1">
                <a:ln>
                  <a:solidFill>
                    <a:srgbClr val="FFFF00"/>
                  </a:solidFill>
                </a:ln>
                <a:solidFill>
                  <a:srgbClr val="FFFF00"/>
                </a:solidFill>
                <a:latin typeface="Century Gothic" panose="020B0502020202020204" pitchFamily="34" charset="0"/>
              </a:rPr>
              <a:t>foi</a:t>
            </a:r>
            <a:r>
              <a:rPr lang="en-US" sz="1600" dirty="0">
                <a:ln>
                  <a:solidFill>
                    <a:srgbClr val="FFFF00"/>
                  </a:solidFill>
                </a:ln>
                <a:solidFill>
                  <a:srgbClr val="FFFF00"/>
                </a:solidFill>
                <a:latin typeface="Century Gothic" panose="020B0502020202020204" pitchFamily="34" charset="0"/>
              </a:rPr>
              <a:t> </a:t>
            </a:r>
            <a:r>
              <a:rPr lang="en-US" sz="1600" dirty="0" err="1">
                <a:ln>
                  <a:solidFill>
                    <a:srgbClr val="FFFF00"/>
                  </a:solidFill>
                </a:ln>
                <a:solidFill>
                  <a:srgbClr val="FFFF00"/>
                </a:solidFill>
                <a:latin typeface="Century Gothic" panose="020B0502020202020204" pitchFamily="34" charset="0"/>
              </a:rPr>
              <a:t>atríbuido</a:t>
            </a:r>
            <a:r>
              <a:rPr lang="en-US" sz="1600" dirty="0">
                <a:ln>
                  <a:solidFill>
                    <a:srgbClr val="FFFF00"/>
                  </a:solidFill>
                </a:ln>
                <a:solidFill>
                  <a:srgbClr val="FFFF00"/>
                </a:solidFill>
                <a:latin typeface="Century Gothic" panose="020B0502020202020204" pitchFamily="34" charset="0"/>
              </a:rPr>
              <a:t> a </a:t>
            </a:r>
            <a:r>
              <a:rPr lang="en-US" sz="1600" dirty="0" smtClean="0">
                <a:ln>
                  <a:solidFill>
                    <a:srgbClr val="FFFF00"/>
                  </a:solidFill>
                </a:ln>
                <a:solidFill>
                  <a:srgbClr val="FFFF00"/>
                </a:solidFill>
                <a:latin typeface="Century Gothic" panose="020B0502020202020204" pitchFamily="34" charset="0"/>
              </a:rPr>
              <a:t> Carl Anderson </a:t>
            </a:r>
            <a:r>
              <a:rPr lang="en-US" sz="1600" dirty="0" err="1" smtClean="0">
                <a:ln>
                  <a:solidFill>
                    <a:srgbClr val="FFFF00"/>
                  </a:solidFill>
                </a:ln>
                <a:solidFill>
                  <a:srgbClr val="FFFF00"/>
                </a:solidFill>
                <a:latin typeface="Century Gothic" panose="020B0502020202020204" pitchFamily="34" charset="0"/>
              </a:rPr>
              <a:t>em</a:t>
            </a:r>
            <a:r>
              <a:rPr lang="en-US" sz="1600" dirty="0" smtClean="0">
                <a:ln>
                  <a:solidFill>
                    <a:srgbClr val="FFFF00"/>
                  </a:solidFill>
                </a:ln>
                <a:solidFill>
                  <a:srgbClr val="FFFF00"/>
                </a:solidFill>
                <a:latin typeface="Century Gothic" panose="020B0502020202020204" pitchFamily="34" charset="0"/>
              </a:rPr>
              <a:t> 1936;</a:t>
            </a:r>
            <a:endParaRPr lang="en-US" sz="1600" dirty="0">
              <a:ln>
                <a:solidFill>
                  <a:srgbClr val="FFFF00"/>
                </a:solidFill>
              </a:ln>
              <a:solidFill>
                <a:srgbClr val="FFFF00"/>
              </a:solidFill>
              <a:latin typeface="Century Gothic" panose="020B0502020202020204" pitchFamily="34" charset="0"/>
            </a:endParaRPr>
          </a:p>
        </p:txBody>
      </p:sp>
      <p:pic>
        <p:nvPicPr>
          <p:cNvPr id="34" name="Picture 33"/>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8272276" y="5549406"/>
            <a:ext cx="770047" cy="770047"/>
          </a:xfrm>
          <a:prstGeom prst="rect">
            <a:avLst/>
          </a:prstGeom>
          <a:effectLst>
            <a:outerShdw blurRad="50800" dist="50800" dir="5400000" algn="ctr" rotWithShape="0">
              <a:srgbClr val="000000"/>
            </a:outerShdw>
          </a:effectLst>
        </p:spPr>
      </p:pic>
      <p:pic>
        <p:nvPicPr>
          <p:cNvPr id="10" name="Picture 9">
            <a:hlinkClick r:id="rId8"/>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6134968" y="3887877"/>
            <a:ext cx="778175" cy="778175"/>
          </a:xfrm>
          <a:prstGeom prst="rect">
            <a:avLst/>
          </a:prstGeom>
        </p:spPr>
      </p:pic>
      <p:sp>
        <p:nvSpPr>
          <p:cNvPr id="12" name="Rectangle 11"/>
          <p:cNvSpPr/>
          <p:nvPr/>
        </p:nvSpPr>
        <p:spPr>
          <a:xfrm>
            <a:off x="6894531" y="3884738"/>
            <a:ext cx="1863103" cy="830997"/>
          </a:xfrm>
          <a:prstGeom prst="rect">
            <a:avLst/>
          </a:prstGeom>
        </p:spPr>
        <p:txBody>
          <a:bodyPr wrap="square">
            <a:spAutoFit/>
          </a:bodyPr>
          <a:lstStyle/>
          <a:p>
            <a:pPr algn="ctr"/>
            <a:r>
              <a:rPr lang="en-US" sz="1600" dirty="0" smtClean="0">
                <a:solidFill>
                  <a:schemeClr val="bg1"/>
                </a:solidFill>
                <a:latin typeface="Century Gothic" panose="020B0502020202020204" pitchFamily="34" charset="0"/>
              </a:rPr>
              <a:t>Como </a:t>
            </a:r>
            <a:r>
              <a:rPr lang="en-US" sz="1600" dirty="0" err="1" smtClean="0">
                <a:solidFill>
                  <a:schemeClr val="bg1"/>
                </a:solidFill>
                <a:latin typeface="Century Gothic" panose="020B0502020202020204" pitchFamily="34" charset="0"/>
              </a:rPr>
              <a:t>construir</a:t>
            </a:r>
            <a:endParaRPr lang="en-US" sz="1600" dirty="0" smtClean="0">
              <a:solidFill>
                <a:schemeClr val="bg1"/>
              </a:solidFill>
              <a:latin typeface="Century Gothic" panose="020B0502020202020204" pitchFamily="34" charset="0"/>
            </a:endParaRPr>
          </a:p>
          <a:p>
            <a:pPr algn="ctr"/>
            <a:r>
              <a:rPr lang="pt-PT" sz="1600" dirty="0">
                <a:solidFill>
                  <a:schemeClr val="bg1"/>
                </a:solidFill>
                <a:latin typeface="Century Gothic" panose="020B0502020202020204" pitchFamily="34" charset="0"/>
              </a:rPr>
              <a:t>u</a:t>
            </a:r>
            <a:r>
              <a:rPr lang="pt-PT" sz="1600" dirty="0" smtClean="0">
                <a:solidFill>
                  <a:schemeClr val="bg1"/>
                </a:solidFill>
                <a:latin typeface="Century Gothic" panose="020B0502020202020204" pitchFamily="34" charset="0"/>
              </a:rPr>
              <a:t>ma câmara de Wilson</a:t>
            </a:r>
            <a:endParaRPr lang="en-US" sz="1600" dirty="0"/>
          </a:p>
        </p:txBody>
      </p:sp>
    </p:spTree>
    <p:extLst>
      <p:ext uri="{BB962C8B-B14F-4D97-AF65-F5344CB8AC3E}">
        <p14:creationId xmlns:p14="http://schemas.microsoft.com/office/powerpoint/2010/main" val="11600752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mph" presetSubtype="0" fill="hold" grpId="0" nodeType="withEffect">
                                  <p:stCondLst>
                                    <p:cond delay="0"/>
                                  </p:stCondLst>
                                  <p:childTnLst>
                                    <p:animScale>
                                      <p:cBhvr>
                                        <p:cTn id="6" dur="500" fill="hold"/>
                                        <p:tgtEl>
                                          <p:spTgt spid="40"/>
                                        </p:tgtEl>
                                      </p:cBhvr>
                                      <p:by x="50000" y="50000"/>
                                    </p:animScale>
                                  </p:childTnLst>
                                </p:cTn>
                              </p:par>
                              <p:par>
                                <p:cTn id="7" presetID="0" presetClass="path" presetSubtype="0" fill="hold" grpId="1" nodeType="withEffect">
                                  <p:stCondLst>
                                    <p:cond delay="0"/>
                                  </p:stCondLst>
                                  <p:childTnLst>
                                    <p:animMotion origin="layout" path="M -0.00208 -0.00347 L -0.24583 0.05463 " pathEditMode="relative" rAng="0" ptsTypes="AA">
                                      <p:cBhvr>
                                        <p:cTn id="8" dur="500" fill="hold"/>
                                        <p:tgtEl>
                                          <p:spTgt spid="40"/>
                                        </p:tgtEl>
                                        <p:attrNameLst>
                                          <p:attrName>ppt_x</p:attrName>
                                          <p:attrName>ppt_y</p:attrName>
                                        </p:attrNameLst>
                                      </p:cBhvr>
                                      <p:rCtr x="-12188" y="2894"/>
                                    </p:animMotion>
                                  </p:childTnLst>
                                </p:cTn>
                              </p:par>
                              <p:par>
                                <p:cTn id="9" presetID="47" presetClass="entr" presetSubtype="0" fill="hold" grpId="0" nodeType="withEffect">
                                  <p:stCondLst>
                                    <p:cond delay="0"/>
                                  </p:stCondLst>
                                  <p:childTnLst>
                                    <p:set>
                                      <p:cBhvr>
                                        <p:cTn id="10" dur="1" fill="hold">
                                          <p:stCondLst>
                                            <p:cond delay="0"/>
                                          </p:stCondLst>
                                        </p:cTn>
                                        <p:tgtEl>
                                          <p:spTgt spid="41"/>
                                        </p:tgtEl>
                                        <p:attrNameLst>
                                          <p:attrName>style.visibility</p:attrName>
                                        </p:attrNameLst>
                                      </p:cBhvr>
                                      <p:to>
                                        <p:strVal val="visible"/>
                                      </p:to>
                                    </p:set>
                                    <p:animEffect transition="in" filter="fade">
                                      <p:cBhvr>
                                        <p:cTn id="11" dur="500"/>
                                        <p:tgtEl>
                                          <p:spTgt spid="41"/>
                                        </p:tgtEl>
                                      </p:cBhvr>
                                    </p:animEffect>
                                    <p:anim calcmode="lin" valueType="num">
                                      <p:cBhvr>
                                        <p:cTn id="12" dur="500" fill="hold"/>
                                        <p:tgtEl>
                                          <p:spTgt spid="41"/>
                                        </p:tgtEl>
                                        <p:attrNameLst>
                                          <p:attrName>ppt_x</p:attrName>
                                        </p:attrNameLst>
                                      </p:cBhvr>
                                      <p:tavLst>
                                        <p:tav tm="0">
                                          <p:val>
                                            <p:strVal val="#ppt_x"/>
                                          </p:val>
                                        </p:tav>
                                        <p:tav tm="100000">
                                          <p:val>
                                            <p:strVal val="#ppt_x"/>
                                          </p:val>
                                        </p:tav>
                                      </p:tavLst>
                                    </p:anim>
                                    <p:anim calcmode="lin" valueType="num">
                                      <p:cBhvr>
                                        <p:cTn id="13" dur="500" fill="hold"/>
                                        <p:tgtEl>
                                          <p:spTgt spid="4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p:bldP spid="40" grpId="1"/>
      <p:bldP spid="41" grpId="0"/>
    </p:bldLst>
  </p:timing>
</p:sld>
</file>

<file path=ppt/slides/slide32.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33" name="Picture 3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8470" y="-29592"/>
            <a:ext cx="9223899" cy="6924582"/>
          </a:xfrm>
          <a:prstGeom prst="rect">
            <a:avLst/>
          </a:prstGeom>
        </p:spPr>
      </p:pic>
      <p:sp>
        <p:nvSpPr>
          <p:cNvPr id="7" name="Rectangle 6"/>
          <p:cNvSpPr/>
          <p:nvPr/>
        </p:nvSpPr>
        <p:spPr>
          <a:xfrm>
            <a:off x="8803122" y="6468797"/>
            <a:ext cx="361868" cy="396523"/>
          </a:xfrm>
          <a:prstGeom prst="rect">
            <a:avLst/>
          </a:prstGeom>
          <a:solidFill>
            <a:srgbClr val="0000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4" name="Rectangle 3"/>
          <p:cNvSpPr/>
          <p:nvPr/>
        </p:nvSpPr>
        <p:spPr>
          <a:xfrm>
            <a:off x="-18376" y="6471973"/>
            <a:ext cx="8831344" cy="396523"/>
          </a:xfrm>
          <a:prstGeom prst="rect">
            <a:avLst/>
          </a:prstGeom>
          <a:solidFill>
            <a:srgbClr val="68010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 name="Slide Number Placeholder 1"/>
          <p:cNvSpPr>
            <a:spLocks noGrp="1"/>
          </p:cNvSpPr>
          <p:nvPr>
            <p:ph type="sldNum" sz="quarter" idx="4"/>
          </p:nvPr>
        </p:nvSpPr>
        <p:spPr>
          <a:xfrm>
            <a:off x="6982178" y="6489699"/>
            <a:ext cx="2133600" cy="365125"/>
          </a:xfrm>
          <a:prstGeom prst="rect">
            <a:avLst/>
          </a:prstGeom>
        </p:spPr>
        <p:txBody>
          <a:bodyPr/>
          <a:lstStyle/>
          <a:p>
            <a:fld id="{8E421941-A48F-2348-96CF-79538C99FB84}" type="slidenum">
              <a:rPr lang="en-US" smtClean="0">
                <a:latin typeface="Century Gothic"/>
                <a:cs typeface="Century Gothic"/>
              </a:rPr>
              <a:pPr/>
              <a:t>32</a:t>
            </a:fld>
            <a:endParaRPr lang="en-US" dirty="0">
              <a:latin typeface="Century Gothic"/>
              <a:cs typeface="Century Gothic"/>
            </a:endParaRPr>
          </a:p>
        </p:txBody>
      </p:sp>
      <p:sp>
        <p:nvSpPr>
          <p:cNvPr id="3" name="Footer Placeholder 2"/>
          <p:cNvSpPr>
            <a:spLocks noGrp="1"/>
          </p:cNvSpPr>
          <p:nvPr>
            <p:ph type="ftr" sz="quarter" idx="3"/>
          </p:nvPr>
        </p:nvSpPr>
        <p:spPr>
          <a:xfrm>
            <a:off x="45156" y="6492965"/>
            <a:ext cx="9070622" cy="365125"/>
          </a:xfrm>
          <a:prstGeom prst="rect">
            <a:avLst/>
          </a:prstGeom>
        </p:spPr>
        <p:txBody>
          <a:bodyPr/>
          <a:lstStyle/>
          <a:p>
            <a:pPr algn="l"/>
            <a:r>
              <a:rPr lang="pt-BR" dirty="0" smtClean="0"/>
              <a:t>Filipe Joaquim                                       Introdução à Física de Partículas (2/4)                            CERN, 30/8 - 04/09 2015</a:t>
            </a:r>
            <a:r>
              <a:rPr lang="en-US" dirty="0" smtClean="0"/>
              <a:t>                        </a:t>
            </a:r>
            <a:endParaRPr lang="en-US" dirty="0"/>
          </a:p>
        </p:txBody>
      </p:sp>
      <p:sp>
        <p:nvSpPr>
          <p:cNvPr id="5" name="Rectangle 4"/>
          <p:cNvSpPr/>
          <p:nvPr/>
        </p:nvSpPr>
        <p:spPr>
          <a:xfrm>
            <a:off x="-18377" y="0"/>
            <a:ext cx="9162377" cy="627196"/>
          </a:xfrm>
          <a:prstGeom prst="rect">
            <a:avLst/>
          </a:prstGeom>
          <a:solidFill>
            <a:srgbClr val="68010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smtClean="0"/>
          </a:p>
          <a:p>
            <a:pPr algn="ctr"/>
            <a:endParaRPr lang="en-US" dirty="0"/>
          </a:p>
        </p:txBody>
      </p:sp>
      <p:sp>
        <p:nvSpPr>
          <p:cNvPr id="29" name="Rectangle 28"/>
          <p:cNvSpPr/>
          <p:nvPr/>
        </p:nvSpPr>
        <p:spPr>
          <a:xfrm>
            <a:off x="5772170" y="141632"/>
            <a:ext cx="3211135" cy="369332"/>
          </a:xfrm>
          <a:prstGeom prst="rect">
            <a:avLst/>
          </a:prstGeom>
        </p:spPr>
        <p:txBody>
          <a:bodyPr wrap="none">
            <a:spAutoFit/>
          </a:bodyPr>
          <a:lstStyle/>
          <a:p>
            <a:pPr algn="r"/>
            <a:r>
              <a:rPr lang="pt-PT" dirty="0" smtClean="0">
                <a:ln>
                  <a:solidFill>
                    <a:srgbClr val="FFFF00"/>
                  </a:solidFill>
                </a:ln>
                <a:solidFill>
                  <a:srgbClr val="FFFF00"/>
                </a:solidFill>
                <a:latin typeface="Century Gothic"/>
                <a:cs typeface="Century Gothic"/>
              </a:rPr>
              <a:t>Uma solução desesperada</a:t>
            </a:r>
            <a:endParaRPr lang="en-US" dirty="0">
              <a:ln>
                <a:solidFill>
                  <a:srgbClr val="FFFF00"/>
                </a:solidFill>
              </a:ln>
              <a:solidFill>
                <a:srgbClr val="FFFF00"/>
              </a:solidFill>
            </a:endParaRPr>
          </a:p>
        </p:txBody>
      </p:sp>
      <p:sp>
        <p:nvSpPr>
          <p:cNvPr id="40" name="TextBox 39"/>
          <p:cNvSpPr txBox="1"/>
          <p:nvPr/>
        </p:nvSpPr>
        <p:spPr>
          <a:xfrm>
            <a:off x="1954618" y="226047"/>
            <a:ext cx="1326004" cy="769441"/>
          </a:xfrm>
          <a:prstGeom prst="rect">
            <a:avLst/>
          </a:prstGeom>
          <a:noFill/>
        </p:spPr>
        <p:txBody>
          <a:bodyPr wrap="none" rtlCol="0">
            <a:spAutoFit/>
          </a:bodyPr>
          <a:lstStyle/>
          <a:p>
            <a:r>
              <a:rPr lang="pt-PT" sz="4400" dirty="0" smtClean="0">
                <a:solidFill>
                  <a:schemeClr val="bg1"/>
                </a:solidFill>
              </a:rPr>
              <a:t>1929</a:t>
            </a:r>
            <a:endParaRPr lang="en-US" sz="4400" dirty="0">
              <a:solidFill>
                <a:schemeClr val="bg1"/>
              </a:solidFill>
            </a:endParaRPr>
          </a:p>
        </p:txBody>
      </p:sp>
      <p:sp>
        <p:nvSpPr>
          <p:cNvPr id="41" name="TextBox 40"/>
          <p:cNvSpPr txBox="1"/>
          <p:nvPr/>
        </p:nvSpPr>
        <p:spPr>
          <a:xfrm>
            <a:off x="1946653" y="232235"/>
            <a:ext cx="1326004" cy="769441"/>
          </a:xfrm>
          <a:prstGeom prst="rect">
            <a:avLst/>
          </a:prstGeom>
          <a:noFill/>
        </p:spPr>
        <p:txBody>
          <a:bodyPr wrap="none" rtlCol="0">
            <a:spAutoFit/>
          </a:bodyPr>
          <a:lstStyle/>
          <a:p>
            <a:r>
              <a:rPr lang="pt-PT" sz="4400" dirty="0" smtClean="0">
                <a:solidFill>
                  <a:schemeClr val="bg1"/>
                </a:solidFill>
              </a:rPr>
              <a:t>1930</a:t>
            </a:r>
            <a:endParaRPr lang="en-US" sz="4400" dirty="0">
              <a:solidFill>
                <a:schemeClr val="bg1"/>
              </a:solidFill>
            </a:endParaRPr>
          </a:p>
        </p:txBody>
      </p:sp>
      <p:sp>
        <p:nvSpPr>
          <p:cNvPr id="25" name="Oval 24"/>
          <p:cNvSpPr/>
          <p:nvPr/>
        </p:nvSpPr>
        <p:spPr>
          <a:xfrm>
            <a:off x="213300" y="517670"/>
            <a:ext cx="207362" cy="207362"/>
          </a:xfrm>
          <a:prstGeom prst="ellipse">
            <a:avLst/>
          </a:prstGeom>
          <a:solidFill>
            <a:schemeClr val="bg1"/>
          </a:solidFill>
          <a:ln>
            <a:solidFill>
              <a:srgbClr val="FFFFFF"/>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49" name="Picture 2"/>
          <p:cNvPicPr>
            <a:picLocks noChangeAspect="1" noChangeArrowheads="1"/>
          </p:cNvPicPr>
          <p:nvPr/>
        </p:nvPicPr>
        <p:blipFill>
          <a:blip r:embed="rId3" cstate="print">
            <a:duotone>
              <a:prstClr val="black"/>
              <a:srgbClr val="D9C3A5">
                <a:tint val="50000"/>
                <a:satMod val="180000"/>
              </a:srgbClr>
            </a:duotone>
            <a:extLst>
              <a:ext uri="{28A0092B-C50C-407E-A947-70E740481C1C}">
                <a14:useLocalDpi xmlns:a14="http://schemas.microsoft.com/office/drawing/2010/main" val="0"/>
              </a:ext>
            </a:extLst>
          </a:blip>
          <a:srcRect/>
          <a:stretch>
            <a:fillRect/>
          </a:stretch>
        </p:blipFill>
        <p:spPr bwMode="auto">
          <a:xfrm>
            <a:off x="501431" y="1122743"/>
            <a:ext cx="3030806" cy="4132928"/>
          </a:xfrm>
          <a:prstGeom prst="rect">
            <a:avLst/>
          </a:prstGeom>
          <a:ln>
            <a:noFill/>
          </a:ln>
          <a:effectLst>
            <a:outerShdw dist="35921" dir="2700000" algn="ctr" rotWithShape="0">
              <a:schemeClr val="bg2"/>
            </a:outerShdw>
            <a:softEdge rad="3175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0" name="Rectangle 49"/>
          <p:cNvSpPr/>
          <p:nvPr/>
        </p:nvSpPr>
        <p:spPr>
          <a:xfrm>
            <a:off x="5140028" y="4865447"/>
            <a:ext cx="3805258" cy="1384995"/>
          </a:xfrm>
          <a:prstGeom prst="rect">
            <a:avLst/>
          </a:prstGeom>
        </p:spPr>
        <p:txBody>
          <a:bodyPr wrap="square">
            <a:spAutoFit/>
          </a:bodyPr>
          <a:lstStyle/>
          <a:p>
            <a:pPr algn="just"/>
            <a:r>
              <a:rPr lang="en-US" sz="1600" dirty="0" smtClean="0">
                <a:solidFill>
                  <a:schemeClr val="bg1"/>
                </a:solidFill>
                <a:latin typeface="Century Gothic" panose="020B0502020202020204" pitchFamily="34" charset="0"/>
                <a:cs typeface="Arial" panose="020B0604020202020204" pitchFamily="34" charset="0"/>
              </a:rPr>
              <a:t>O </a:t>
            </a:r>
            <a:r>
              <a:rPr lang="en-US" sz="1600" dirty="0" err="1" smtClean="0">
                <a:solidFill>
                  <a:schemeClr val="bg1"/>
                </a:solidFill>
                <a:latin typeface="Century Gothic" panose="020B0502020202020204" pitchFamily="34" charset="0"/>
                <a:cs typeface="Arial" panose="020B0604020202020204" pitchFamily="34" charset="0"/>
              </a:rPr>
              <a:t>espectro</a:t>
            </a:r>
            <a:r>
              <a:rPr lang="en-US" sz="1600" dirty="0" smtClean="0">
                <a:solidFill>
                  <a:schemeClr val="bg1"/>
                </a:solidFill>
                <a:latin typeface="Century Gothic" panose="020B0502020202020204" pitchFamily="34" charset="0"/>
                <a:cs typeface="Arial" panose="020B0604020202020204" pitchFamily="34" charset="0"/>
              </a:rPr>
              <a:t> beta </a:t>
            </a:r>
            <a:r>
              <a:rPr lang="en-US" sz="1600" dirty="0" err="1" smtClean="0">
                <a:solidFill>
                  <a:schemeClr val="bg1"/>
                </a:solidFill>
                <a:latin typeface="Century Gothic" panose="020B0502020202020204" pitchFamily="34" charset="0"/>
                <a:cs typeface="Arial" panose="020B0604020202020204" pitchFamily="34" charset="0"/>
              </a:rPr>
              <a:t>contínuo</a:t>
            </a:r>
            <a:r>
              <a:rPr lang="en-US" sz="1600" dirty="0" smtClean="0">
                <a:solidFill>
                  <a:schemeClr val="bg1"/>
                </a:solidFill>
                <a:latin typeface="Century Gothic" panose="020B0502020202020204" pitchFamily="34" charset="0"/>
                <a:cs typeface="Arial" panose="020B0604020202020204" pitchFamily="34" charset="0"/>
              </a:rPr>
              <a:t> </a:t>
            </a:r>
            <a:r>
              <a:rPr lang="en-US" sz="1600" dirty="0" err="1" smtClean="0">
                <a:solidFill>
                  <a:schemeClr val="bg1"/>
                </a:solidFill>
                <a:latin typeface="Century Gothic" panose="020B0502020202020204" pitchFamily="34" charset="0"/>
                <a:cs typeface="Arial" panose="020B0604020202020204" pitchFamily="34" charset="0"/>
              </a:rPr>
              <a:t>faria</a:t>
            </a:r>
            <a:r>
              <a:rPr lang="en-US" sz="1600" dirty="0" smtClean="0">
                <a:solidFill>
                  <a:schemeClr val="bg1"/>
                </a:solidFill>
                <a:latin typeface="Century Gothic" panose="020B0502020202020204" pitchFamily="34" charset="0"/>
                <a:cs typeface="Arial" panose="020B0604020202020204" pitchFamily="34" charset="0"/>
              </a:rPr>
              <a:t> </a:t>
            </a:r>
            <a:r>
              <a:rPr lang="en-US" sz="1600" dirty="0" err="1" smtClean="0">
                <a:solidFill>
                  <a:schemeClr val="bg1"/>
                </a:solidFill>
                <a:latin typeface="Century Gothic" panose="020B0502020202020204" pitchFamily="34" charset="0"/>
                <a:cs typeface="Arial" panose="020B0604020202020204" pitchFamily="34" charset="0"/>
              </a:rPr>
              <a:t>sentido</a:t>
            </a:r>
            <a:r>
              <a:rPr lang="en-US" sz="1600" dirty="0" smtClean="0">
                <a:solidFill>
                  <a:schemeClr val="bg1"/>
                </a:solidFill>
                <a:latin typeface="Century Gothic" panose="020B0502020202020204" pitchFamily="34" charset="0"/>
                <a:cs typeface="Arial" panose="020B0604020202020204" pitchFamily="34" charset="0"/>
              </a:rPr>
              <a:t> se, </a:t>
            </a:r>
            <a:r>
              <a:rPr lang="en-US" sz="1600" dirty="0" err="1" smtClean="0">
                <a:solidFill>
                  <a:schemeClr val="bg1"/>
                </a:solidFill>
                <a:latin typeface="Century Gothic" panose="020B0502020202020204" pitchFamily="34" charset="0"/>
                <a:cs typeface="Arial" panose="020B0604020202020204" pitchFamily="34" charset="0"/>
              </a:rPr>
              <a:t>além</a:t>
            </a:r>
            <a:r>
              <a:rPr lang="en-US" sz="1600" dirty="0" smtClean="0">
                <a:solidFill>
                  <a:schemeClr val="bg1"/>
                </a:solidFill>
                <a:latin typeface="Century Gothic" panose="020B0502020202020204" pitchFamily="34" charset="0"/>
                <a:cs typeface="Arial" panose="020B0604020202020204" pitchFamily="34" charset="0"/>
              </a:rPr>
              <a:t> do </a:t>
            </a:r>
            <a:r>
              <a:rPr lang="en-US" sz="1600" dirty="0" err="1" smtClean="0">
                <a:solidFill>
                  <a:schemeClr val="bg1"/>
                </a:solidFill>
                <a:latin typeface="Century Gothic" panose="020B0502020202020204" pitchFamily="34" charset="0"/>
                <a:cs typeface="Arial" panose="020B0604020202020204" pitchFamily="34" charset="0"/>
              </a:rPr>
              <a:t>electrão</a:t>
            </a:r>
            <a:r>
              <a:rPr lang="en-US" sz="1600" dirty="0" smtClean="0">
                <a:solidFill>
                  <a:schemeClr val="bg1"/>
                </a:solidFill>
                <a:latin typeface="Century Gothic" panose="020B0502020202020204" pitchFamily="34" charset="0"/>
                <a:cs typeface="Arial" panose="020B0604020202020204" pitchFamily="34" charset="0"/>
              </a:rPr>
              <a:t>, um </a:t>
            </a:r>
            <a:r>
              <a:rPr lang="en-US" sz="1600" dirty="0" err="1" smtClean="0">
                <a:solidFill>
                  <a:srgbClr val="FFFF00"/>
                </a:solidFill>
                <a:latin typeface="Century Gothic" panose="020B0502020202020204" pitchFamily="34" charset="0"/>
                <a:cs typeface="Arial" panose="020B0604020202020204" pitchFamily="34" charset="0"/>
              </a:rPr>
              <a:t>neutrão</a:t>
            </a:r>
            <a:r>
              <a:rPr lang="en-US" sz="1600" dirty="0" smtClean="0">
                <a:solidFill>
                  <a:srgbClr val="FFFF00"/>
                </a:solidFill>
                <a:latin typeface="Century Gothic" panose="020B0502020202020204" pitchFamily="34" charset="0"/>
                <a:cs typeface="Arial" panose="020B0604020202020204" pitchFamily="34" charset="0"/>
              </a:rPr>
              <a:t> </a:t>
            </a:r>
            <a:r>
              <a:rPr lang="en-US" sz="1600" dirty="0" smtClean="0">
                <a:solidFill>
                  <a:schemeClr val="bg1"/>
                </a:solidFill>
                <a:latin typeface="Century Gothic" panose="020B0502020202020204" pitchFamily="34" charset="0"/>
                <a:cs typeface="Arial" panose="020B0604020202020204" pitchFamily="34" charset="0"/>
              </a:rPr>
              <a:t>for </a:t>
            </a:r>
            <a:r>
              <a:rPr lang="en-US" sz="1600" dirty="0" err="1">
                <a:solidFill>
                  <a:schemeClr val="bg1"/>
                </a:solidFill>
                <a:latin typeface="Century Gothic" panose="020B0502020202020204" pitchFamily="34" charset="0"/>
                <a:cs typeface="Arial" panose="020B0604020202020204" pitchFamily="34" charset="0"/>
              </a:rPr>
              <a:t>emitido</a:t>
            </a:r>
            <a:r>
              <a:rPr lang="en-US" sz="1600" dirty="0">
                <a:solidFill>
                  <a:schemeClr val="bg1"/>
                </a:solidFill>
                <a:latin typeface="Century Gothic" panose="020B0502020202020204" pitchFamily="34" charset="0"/>
                <a:cs typeface="Arial" panose="020B0604020202020204" pitchFamily="34" charset="0"/>
              </a:rPr>
              <a:t> de </a:t>
            </a:r>
            <a:r>
              <a:rPr lang="en-US" sz="1600" dirty="0" err="1">
                <a:solidFill>
                  <a:schemeClr val="bg1"/>
                </a:solidFill>
                <a:latin typeface="Century Gothic" panose="020B0502020202020204" pitchFamily="34" charset="0"/>
                <a:cs typeface="Arial" panose="020B0604020202020204" pitchFamily="34" charset="0"/>
              </a:rPr>
              <a:t>tal</a:t>
            </a:r>
            <a:r>
              <a:rPr lang="en-US" sz="1600" dirty="0">
                <a:solidFill>
                  <a:schemeClr val="bg1"/>
                </a:solidFill>
                <a:latin typeface="Century Gothic" panose="020B0502020202020204" pitchFamily="34" charset="0"/>
                <a:cs typeface="Arial" panose="020B0604020202020204" pitchFamily="34" charset="0"/>
              </a:rPr>
              <a:t> </a:t>
            </a:r>
            <a:r>
              <a:rPr lang="en-US" sz="1600" dirty="0" err="1" smtClean="0">
                <a:solidFill>
                  <a:schemeClr val="bg1"/>
                </a:solidFill>
                <a:latin typeface="Century Gothic" panose="020B0502020202020204" pitchFamily="34" charset="0"/>
                <a:cs typeface="Arial" panose="020B0604020202020204" pitchFamily="34" charset="0"/>
              </a:rPr>
              <a:t>modo</a:t>
            </a:r>
            <a:r>
              <a:rPr lang="en-US" sz="1600" dirty="0" smtClean="0">
                <a:solidFill>
                  <a:schemeClr val="bg1"/>
                </a:solidFill>
                <a:latin typeface="Century Gothic" panose="020B0502020202020204" pitchFamily="34" charset="0"/>
                <a:cs typeface="Arial" panose="020B0604020202020204" pitchFamily="34" charset="0"/>
              </a:rPr>
              <a:t> </a:t>
            </a:r>
            <a:r>
              <a:rPr lang="en-US" sz="1600" dirty="0" err="1" smtClean="0">
                <a:solidFill>
                  <a:schemeClr val="bg1"/>
                </a:solidFill>
                <a:latin typeface="Century Gothic" panose="020B0502020202020204" pitchFamily="34" charset="0"/>
                <a:cs typeface="Arial" panose="020B0604020202020204" pitchFamily="34" charset="0"/>
              </a:rPr>
              <a:t>que</a:t>
            </a:r>
            <a:r>
              <a:rPr lang="en-US" sz="1600" dirty="0" smtClean="0">
                <a:solidFill>
                  <a:schemeClr val="bg1"/>
                </a:solidFill>
                <a:latin typeface="Century Gothic" panose="020B0502020202020204" pitchFamily="34" charset="0"/>
                <a:cs typeface="Arial" panose="020B0604020202020204" pitchFamily="34" charset="0"/>
              </a:rPr>
              <a:t> a soma da </a:t>
            </a:r>
            <a:r>
              <a:rPr lang="en-US" sz="1600" dirty="0" err="1" smtClean="0">
                <a:solidFill>
                  <a:schemeClr val="bg1"/>
                </a:solidFill>
                <a:latin typeface="Century Gothic" panose="020B0502020202020204" pitchFamily="34" charset="0"/>
                <a:cs typeface="Arial" panose="020B0604020202020204" pitchFamily="34" charset="0"/>
              </a:rPr>
              <a:t>energia</a:t>
            </a:r>
            <a:r>
              <a:rPr lang="en-US" sz="1600" dirty="0" smtClean="0">
                <a:solidFill>
                  <a:schemeClr val="bg1"/>
                </a:solidFill>
                <a:latin typeface="Century Gothic" panose="020B0502020202020204" pitchFamily="34" charset="0"/>
                <a:cs typeface="Arial" panose="020B0604020202020204" pitchFamily="34" charset="0"/>
              </a:rPr>
              <a:t> do </a:t>
            </a:r>
            <a:r>
              <a:rPr lang="en-US" sz="1600" dirty="0" err="1" smtClean="0">
                <a:solidFill>
                  <a:schemeClr val="bg1"/>
                </a:solidFill>
                <a:latin typeface="Century Gothic" panose="020B0502020202020204" pitchFamily="34" charset="0"/>
                <a:cs typeface="Arial" panose="020B0604020202020204" pitchFamily="34" charset="0"/>
              </a:rPr>
              <a:t>electrão</a:t>
            </a:r>
            <a:r>
              <a:rPr lang="en-US" sz="1600" dirty="0" smtClean="0">
                <a:solidFill>
                  <a:schemeClr val="bg1"/>
                </a:solidFill>
                <a:latin typeface="Century Gothic" panose="020B0502020202020204" pitchFamily="34" charset="0"/>
                <a:cs typeface="Arial" panose="020B0604020202020204" pitchFamily="34" charset="0"/>
              </a:rPr>
              <a:t> e do </a:t>
            </a:r>
            <a:r>
              <a:rPr lang="en-US" sz="1600" dirty="0" err="1" smtClean="0">
                <a:solidFill>
                  <a:schemeClr val="bg1"/>
                </a:solidFill>
                <a:latin typeface="Century Gothic" panose="020B0502020202020204" pitchFamily="34" charset="0"/>
                <a:cs typeface="Arial" panose="020B0604020202020204" pitchFamily="34" charset="0"/>
              </a:rPr>
              <a:t>neutrão</a:t>
            </a:r>
            <a:r>
              <a:rPr lang="en-US" sz="1600" dirty="0" smtClean="0">
                <a:solidFill>
                  <a:schemeClr val="bg1"/>
                </a:solidFill>
                <a:latin typeface="Century Gothic" panose="020B0502020202020204" pitchFamily="34" charset="0"/>
                <a:cs typeface="Arial" panose="020B0604020202020204" pitchFamily="34" charset="0"/>
              </a:rPr>
              <a:t> é </a:t>
            </a:r>
            <a:r>
              <a:rPr lang="en-US" sz="1600" dirty="0" err="1" smtClean="0">
                <a:solidFill>
                  <a:schemeClr val="bg1"/>
                </a:solidFill>
                <a:latin typeface="Century Gothic" panose="020B0502020202020204" pitchFamily="34" charset="0"/>
                <a:cs typeface="Arial" panose="020B0604020202020204" pitchFamily="34" charset="0"/>
              </a:rPr>
              <a:t>constante</a:t>
            </a:r>
            <a:r>
              <a:rPr lang="en-US" dirty="0" smtClean="0">
                <a:solidFill>
                  <a:schemeClr val="bg1"/>
                </a:solidFill>
                <a:latin typeface="Century Gothic" panose="020B0502020202020204" pitchFamily="34" charset="0"/>
                <a:cs typeface="Arial" panose="020B0604020202020204" pitchFamily="34" charset="0"/>
              </a:rPr>
              <a:t>.</a:t>
            </a:r>
            <a:endParaRPr lang="en-US" dirty="0">
              <a:solidFill>
                <a:schemeClr val="bg1"/>
              </a:solidFill>
              <a:latin typeface="Century Gothic" panose="020B0502020202020204" pitchFamily="34" charset="0"/>
              <a:cs typeface="Arial" panose="020B0604020202020204" pitchFamily="34" charset="0"/>
            </a:endParaRPr>
          </a:p>
        </p:txBody>
      </p:sp>
      <p:pic>
        <p:nvPicPr>
          <p:cNvPr id="51" name="Picture 50"/>
          <p:cNvPicPr>
            <a:picLocks noChangeAspect="1"/>
          </p:cNvPicPr>
          <p:nvPr/>
        </p:nvPicPr>
        <p:blipFill>
          <a:blip r:embed="rId4">
            <a:extLst>
              <a:ext uri="{BEBA8EAE-BF5A-486C-A8C5-ECC9F3942E4B}">
                <a14:imgProps xmlns:a14="http://schemas.microsoft.com/office/drawing/2010/main">
                  <a14:imgLayer r:embed="rId5">
                    <a14:imgEffect>
                      <a14:colorTemperature colorTemp="11200"/>
                    </a14:imgEffect>
                  </a14:imgLayer>
                </a14:imgProps>
              </a:ext>
              <a:ext uri="{28A0092B-C50C-407E-A947-70E740481C1C}">
                <a14:useLocalDpi xmlns:a14="http://schemas.microsoft.com/office/drawing/2010/main" val="0"/>
              </a:ext>
            </a:extLst>
          </a:blip>
          <a:stretch>
            <a:fillRect/>
          </a:stretch>
        </p:blipFill>
        <p:spPr>
          <a:xfrm>
            <a:off x="7619144" y="446867"/>
            <a:ext cx="1524856" cy="1060430"/>
          </a:xfrm>
          <a:prstGeom prst="rect">
            <a:avLst/>
          </a:prstGeom>
        </p:spPr>
      </p:pic>
      <p:sp>
        <p:nvSpPr>
          <p:cNvPr id="52" name="Rectangle 51"/>
          <p:cNvSpPr/>
          <p:nvPr/>
        </p:nvSpPr>
        <p:spPr>
          <a:xfrm>
            <a:off x="8432387" y="764374"/>
            <a:ext cx="696687" cy="807284"/>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3" name="Picture 52"/>
          <p:cNvPicPr>
            <a:picLocks noChangeAspect="1"/>
          </p:cNvPicPr>
          <p:nvPr/>
        </p:nvPicPr>
        <p:blipFill>
          <a:blip r:embed="rId4">
            <a:extLst>
              <a:ext uri="{BEBA8EAE-BF5A-486C-A8C5-ECC9F3942E4B}">
                <a14:imgProps xmlns:a14="http://schemas.microsoft.com/office/drawing/2010/main">
                  <a14:imgLayer r:embed="rId5">
                    <a14:imgEffect>
                      <a14:colorTemperature colorTemp="11200"/>
                    </a14:imgEffect>
                  </a14:imgLayer>
                </a14:imgProps>
              </a:ext>
              <a:ext uri="{28A0092B-C50C-407E-A947-70E740481C1C}">
                <a14:useLocalDpi xmlns:a14="http://schemas.microsoft.com/office/drawing/2010/main" val="0"/>
              </a:ext>
            </a:extLst>
          </a:blip>
          <a:stretch>
            <a:fillRect/>
          </a:stretch>
        </p:blipFill>
        <p:spPr>
          <a:xfrm>
            <a:off x="4973984" y="483338"/>
            <a:ext cx="1561368" cy="1060430"/>
          </a:xfrm>
          <a:prstGeom prst="rect">
            <a:avLst/>
          </a:prstGeom>
        </p:spPr>
      </p:pic>
      <p:sp>
        <p:nvSpPr>
          <p:cNvPr id="54" name="Rectangle 53"/>
          <p:cNvSpPr/>
          <p:nvPr/>
        </p:nvSpPr>
        <p:spPr>
          <a:xfrm>
            <a:off x="5724128" y="1073466"/>
            <a:ext cx="778778" cy="807284"/>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5" name="Picture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397725" y="1989342"/>
            <a:ext cx="352425" cy="3619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6" name="Rectangle 55"/>
          <p:cNvSpPr/>
          <p:nvPr/>
        </p:nvSpPr>
        <p:spPr>
          <a:xfrm>
            <a:off x="4240574" y="1508204"/>
            <a:ext cx="4797988" cy="2847765"/>
          </a:xfrm>
          <a:prstGeom prst="rect">
            <a:avLst/>
          </a:prstGeom>
          <a:solidFill>
            <a:schemeClr val="bg1">
              <a:lumMod val="95000"/>
            </a:schemeClr>
          </a:solidFill>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7" name="Picture 56"/>
          <p:cNvPicPr>
            <a:picLocks noChangeAspect="1"/>
          </p:cNvPicPr>
          <p:nvPr/>
        </p:nvPicPr>
        <p:blipFill>
          <a:blip r:embed="rId7">
            <a:clrChange>
              <a:clrFrom>
                <a:srgbClr val="FFFDDB"/>
              </a:clrFrom>
              <a:clrTo>
                <a:srgbClr val="FFFDDB">
                  <a:alpha val="0"/>
                </a:srgbClr>
              </a:clrTo>
            </a:clrChange>
            <a:extLst>
              <a:ext uri="{BEBA8EAE-BF5A-486C-A8C5-ECC9F3942E4B}">
                <a14:imgProps xmlns:a14="http://schemas.microsoft.com/office/drawing/2010/main">
                  <a14:imgLayer r:embed="rId8">
                    <a14:imgEffect>
                      <a14:colorTemperature colorTemp="11200"/>
                    </a14:imgEffect>
                  </a14:imgLayer>
                </a14:imgProps>
              </a:ext>
              <a:ext uri="{28A0092B-C50C-407E-A947-70E740481C1C}">
                <a14:useLocalDpi xmlns:a14="http://schemas.microsoft.com/office/drawing/2010/main" val="0"/>
              </a:ext>
            </a:extLst>
          </a:blip>
          <a:stretch>
            <a:fillRect/>
          </a:stretch>
        </p:blipFill>
        <p:spPr>
          <a:xfrm>
            <a:off x="4600804" y="1737391"/>
            <a:ext cx="4118857" cy="2393303"/>
          </a:xfrm>
          <a:prstGeom prst="rect">
            <a:avLst/>
          </a:prstGeom>
        </p:spPr>
      </p:pic>
      <p:sp>
        <p:nvSpPr>
          <p:cNvPr id="58" name="Oval 57"/>
          <p:cNvSpPr/>
          <p:nvPr/>
        </p:nvSpPr>
        <p:spPr>
          <a:xfrm>
            <a:off x="6611542" y="1865228"/>
            <a:ext cx="144016" cy="142496"/>
          </a:xfrm>
          <a:prstGeom prst="ellipse">
            <a:avLst/>
          </a:prstGeom>
        </p:spPr>
        <p:style>
          <a:lnRef idx="0">
            <a:schemeClr val="accent5"/>
          </a:lnRef>
          <a:fillRef idx="3">
            <a:schemeClr val="accent5"/>
          </a:fillRef>
          <a:effectRef idx="3">
            <a:schemeClr val="accent5"/>
          </a:effectRef>
          <a:fontRef idx="minor">
            <a:schemeClr val="lt1"/>
          </a:fontRef>
        </p:style>
        <p:txBody>
          <a:bodyPr rtlCol="0" anchor="ctr"/>
          <a:lstStyle/>
          <a:p>
            <a:pPr algn="ctr"/>
            <a:endParaRPr lang="en-US"/>
          </a:p>
        </p:txBody>
      </p:sp>
      <p:cxnSp>
        <p:nvCxnSpPr>
          <p:cNvPr id="59" name="Straight Arrow Connector 58"/>
          <p:cNvCxnSpPr/>
          <p:nvPr/>
        </p:nvCxnSpPr>
        <p:spPr>
          <a:xfrm flipH="1" flipV="1">
            <a:off x="5795557" y="1242919"/>
            <a:ext cx="1728771" cy="55116"/>
          </a:xfrm>
          <a:prstGeom prst="straightConnector1">
            <a:avLst/>
          </a:prstGeom>
          <a:ln w="38100">
            <a:solidFill>
              <a:srgbClr val="FFFF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60" name="Straight Arrow Connector 59"/>
          <p:cNvCxnSpPr/>
          <p:nvPr/>
        </p:nvCxnSpPr>
        <p:spPr>
          <a:xfrm flipH="1">
            <a:off x="6841525" y="1359151"/>
            <a:ext cx="777619" cy="467441"/>
          </a:xfrm>
          <a:prstGeom prst="straightConnector1">
            <a:avLst/>
          </a:prstGeom>
          <a:ln w="38100">
            <a:solidFill>
              <a:srgbClr val="FFFF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pic>
        <p:nvPicPr>
          <p:cNvPr id="61" name="Picture 60"/>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4017992" y="4861957"/>
            <a:ext cx="997268" cy="1397406"/>
          </a:xfrm>
          <a:prstGeom prst="rect">
            <a:avLst/>
          </a:prstGeom>
        </p:spPr>
      </p:pic>
      <p:grpSp>
        <p:nvGrpSpPr>
          <p:cNvPr id="62" name="Group 61"/>
          <p:cNvGrpSpPr/>
          <p:nvPr/>
        </p:nvGrpSpPr>
        <p:grpSpPr>
          <a:xfrm>
            <a:off x="3923928" y="2249980"/>
            <a:ext cx="5098317" cy="2450731"/>
            <a:chOff x="3923928" y="2371869"/>
            <a:chExt cx="5098317" cy="2037916"/>
          </a:xfrm>
        </p:grpSpPr>
        <p:sp>
          <p:nvSpPr>
            <p:cNvPr id="63" name="Rectangle 62"/>
            <p:cNvSpPr/>
            <p:nvPr/>
          </p:nvSpPr>
          <p:spPr bwMode="auto">
            <a:xfrm>
              <a:off x="3923928" y="4077072"/>
              <a:ext cx="5098317" cy="332713"/>
            </a:xfrm>
            <a:prstGeom prst="rect">
              <a:avLst/>
            </a:prstGeom>
            <a:noFill/>
          </p:spPr>
          <p:txBody>
            <a:bodyPr wrap="square" lIns="91440" tIns="45720" rIns="91440" bIns="45720">
              <a:spAutoFit/>
            </a:bodyPr>
            <a:lstStyle/>
            <a:p>
              <a:pPr algn="ctr"/>
              <a:r>
                <a:rPr lang="en-US" sz="2000" dirty="0" smtClean="0">
                  <a:ln w="1905"/>
                  <a:solidFill>
                    <a:srgbClr val="FFFF00"/>
                  </a:solidFill>
                  <a:effectLst>
                    <a:innerShdw blurRad="69850" dist="43180" dir="5400000">
                      <a:srgbClr val="000000">
                        <a:alpha val="65000"/>
                      </a:srgbClr>
                    </a:innerShdw>
                  </a:effectLst>
                </a:rPr>
                <a:t>     </a:t>
              </a:r>
              <a:r>
                <a:rPr lang="en-US" sz="2000" b="1" dirty="0" smtClean="0">
                  <a:ln w="1905"/>
                  <a:solidFill>
                    <a:srgbClr val="FFFF00"/>
                  </a:solidFill>
                  <a:effectLst>
                    <a:innerShdw blurRad="69850" dist="43180" dir="5400000">
                      <a:srgbClr val="000000">
                        <a:alpha val="65000"/>
                      </a:srgbClr>
                    </a:innerShdw>
                  </a:effectLst>
                  <a:latin typeface="Century Gothic" panose="020B0502020202020204" pitchFamily="34" charset="0"/>
                </a:rPr>
                <a:t>CONSERVAÇÃO DA ENERGIA?</a:t>
              </a:r>
              <a:endParaRPr lang="en-US" sz="2000" b="1" dirty="0">
                <a:ln w="1905"/>
                <a:solidFill>
                  <a:srgbClr val="FFFF00"/>
                </a:solidFill>
                <a:effectLst>
                  <a:innerShdw blurRad="69850" dist="43180" dir="5400000">
                    <a:srgbClr val="000000">
                      <a:alpha val="65000"/>
                    </a:srgbClr>
                  </a:innerShdw>
                </a:effectLst>
                <a:latin typeface="Century Gothic" panose="020B0502020202020204" pitchFamily="34" charset="0"/>
              </a:endParaRPr>
            </a:p>
          </p:txBody>
        </p:sp>
        <p:cxnSp>
          <p:nvCxnSpPr>
            <p:cNvPr id="64" name="Straight Connector 63"/>
            <p:cNvCxnSpPr/>
            <p:nvPr/>
          </p:nvCxnSpPr>
          <p:spPr>
            <a:xfrm flipH="1">
              <a:off x="3923928" y="2371869"/>
              <a:ext cx="1726167" cy="0"/>
            </a:xfrm>
            <a:prstGeom prst="line">
              <a:avLst/>
            </a:prstGeom>
            <a:ln w="28575">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65" name="Straight Connector 64"/>
            <p:cNvCxnSpPr>
              <a:endCxn id="63" idx="1"/>
            </p:cNvCxnSpPr>
            <p:nvPr/>
          </p:nvCxnSpPr>
          <p:spPr>
            <a:xfrm>
              <a:off x="3923928" y="2371869"/>
              <a:ext cx="0" cy="1871559"/>
            </a:xfrm>
            <a:prstGeom prst="line">
              <a:avLst/>
            </a:prstGeom>
            <a:ln w="28575">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66" name="Straight Arrow Connector 65"/>
            <p:cNvCxnSpPr>
              <a:stCxn id="63" idx="1"/>
            </p:cNvCxnSpPr>
            <p:nvPr/>
          </p:nvCxnSpPr>
          <p:spPr>
            <a:xfrm>
              <a:off x="3923928" y="4243428"/>
              <a:ext cx="635672" cy="0"/>
            </a:xfrm>
            <a:prstGeom prst="straightConnector1">
              <a:avLst/>
            </a:prstGeom>
            <a:ln w="28575">
              <a:solidFill>
                <a:schemeClr val="accent1">
                  <a:lumMod val="60000"/>
                  <a:lumOff val="40000"/>
                </a:schemeClr>
              </a:solidFill>
              <a:tailEnd type="arrow"/>
            </a:ln>
          </p:spPr>
          <p:style>
            <a:lnRef idx="1">
              <a:schemeClr val="accent1"/>
            </a:lnRef>
            <a:fillRef idx="0">
              <a:schemeClr val="accent1"/>
            </a:fillRef>
            <a:effectRef idx="0">
              <a:schemeClr val="accent1"/>
            </a:effectRef>
            <a:fontRef idx="minor">
              <a:schemeClr val="tx1"/>
            </a:fontRef>
          </p:style>
        </p:cxnSp>
      </p:grpSp>
      <p:sp>
        <p:nvSpPr>
          <p:cNvPr id="68" name="Rectangle 67"/>
          <p:cNvSpPr/>
          <p:nvPr/>
        </p:nvSpPr>
        <p:spPr>
          <a:xfrm>
            <a:off x="-44048" y="5359351"/>
            <a:ext cx="3997332" cy="1077218"/>
          </a:xfrm>
          <a:prstGeom prst="rect">
            <a:avLst/>
          </a:prstGeom>
        </p:spPr>
        <p:txBody>
          <a:bodyPr wrap="square">
            <a:spAutoFit/>
          </a:bodyPr>
          <a:lstStyle/>
          <a:p>
            <a:pPr algn="ctr"/>
            <a:r>
              <a:rPr lang="en-US" sz="1600" dirty="0" smtClean="0">
                <a:solidFill>
                  <a:srgbClr val="FFFF00"/>
                </a:solidFill>
                <a:latin typeface="Century Gothic" panose="020B0502020202020204" pitchFamily="34" charset="0"/>
              </a:rPr>
              <a:t>PRIMEIRA VEZ EM QUE SE PROPÔS A EXISTÊNCIA DE UMA NOVA PARTÍCULA PARA EXPLICAR UM DADO EXPERIMENTAL.</a:t>
            </a:r>
            <a:endParaRPr lang="en-US" sz="1600" dirty="0">
              <a:solidFill>
                <a:srgbClr val="FFFF00"/>
              </a:solidFill>
              <a:latin typeface="Century Gothic" panose="020B0502020202020204" pitchFamily="34" charset="0"/>
            </a:endParaRPr>
          </a:p>
        </p:txBody>
      </p:sp>
      <p:sp>
        <p:nvSpPr>
          <p:cNvPr id="69" name="Rectangle 68"/>
          <p:cNvSpPr/>
          <p:nvPr/>
        </p:nvSpPr>
        <p:spPr>
          <a:xfrm>
            <a:off x="3879157" y="6379480"/>
            <a:ext cx="680443" cy="276999"/>
          </a:xfrm>
          <a:prstGeom prst="rect">
            <a:avLst/>
          </a:prstGeom>
        </p:spPr>
        <p:txBody>
          <a:bodyPr wrap="none">
            <a:spAutoFit/>
          </a:bodyPr>
          <a:lstStyle/>
          <a:p>
            <a:r>
              <a:rPr lang="pt-PT" sz="1200" dirty="0" smtClean="0">
                <a:solidFill>
                  <a:schemeClr val="bg1"/>
                </a:solidFill>
              </a:rPr>
              <a:t>W. Pauli</a:t>
            </a:r>
            <a:endParaRPr lang="en-US" sz="1200" dirty="0"/>
          </a:p>
        </p:txBody>
      </p:sp>
      <mc:AlternateContent xmlns:mc="http://schemas.openxmlformats.org/markup-compatibility/2006" xmlns:a14="http://schemas.microsoft.com/office/drawing/2010/main">
        <mc:Choice Requires="a14">
          <p:sp>
            <p:nvSpPr>
              <p:cNvPr id="70" name="TextBox 69"/>
              <p:cNvSpPr txBox="1"/>
              <p:nvPr/>
            </p:nvSpPr>
            <p:spPr>
              <a:xfrm>
                <a:off x="6212948" y="1756534"/>
                <a:ext cx="495136" cy="36933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p>
                        <m:sSupPr>
                          <m:ctrlPr>
                            <a:rPr lang="pt-PT" b="0" i="1" smtClean="0">
                              <a:solidFill>
                                <a:schemeClr val="tx1"/>
                              </a:solidFill>
                              <a:latin typeface="Cambria Math" charset="0"/>
                            </a:rPr>
                          </m:ctrlPr>
                        </m:sSupPr>
                        <m:e>
                          <m:r>
                            <a:rPr lang="pt-PT" b="0" i="1" smtClean="0">
                              <a:solidFill>
                                <a:schemeClr val="tx1"/>
                              </a:solidFill>
                              <a:latin typeface="Cambria Math"/>
                            </a:rPr>
                            <m:t>𝑒</m:t>
                          </m:r>
                        </m:e>
                        <m:sup>
                          <m:r>
                            <a:rPr lang="pt-PT" b="0" i="1" smtClean="0">
                              <a:solidFill>
                                <a:schemeClr val="tx1"/>
                              </a:solidFill>
                              <a:latin typeface="Cambria Math"/>
                            </a:rPr>
                            <m:t>−</m:t>
                          </m:r>
                        </m:sup>
                      </m:sSup>
                    </m:oMath>
                  </m:oMathPara>
                </a14:m>
                <a:endParaRPr lang="en-US" dirty="0"/>
              </a:p>
            </p:txBody>
          </p:sp>
        </mc:Choice>
        <mc:Fallback xmlns="">
          <p:sp>
            <p:nvSpPr>
              <p:cNvPr id="70" name="TextBox 69"/>
              <p:cNvSpPr txBox="1">
                <a:spLocks noRot="1" noChangeAspect="1" noMove="1" noResize="1" noEditPoints="1" noAdjustHandles="1" noChangeArrowheads="1" noChangeShapeType="1" noTextEdit="1"/>
              </p:cNvSpPr>
              <p:nvPr/>
            </p:nvSpPr>
            <p:spPr>
              <a:xfrm>
                <a:off x="6212948" y="1756534"/>
                <a:ext cx="495136" cy="369332"/>
              </a:xfrm>
              <a:prstGeom prst="rect">
                <a:avLst/>
              </a:prstGeom>
              <a:blipFill rotWithShape="0">
                <a:blip r:embed="rId10"/>
                <a:stretch>
                  <a:fillRect/>
                </a:stretch>
              </a:blipFill>
            </p:spPr>
            <p:txBody>
              <a:bodyPr/>
              <a:lstStyle/>
              <a:p>
                <a:r>
                  <a:rPr lang="en-US">
                    <a:noFill/>
                  </a:rPr>
                  <a:t> </a:t>
                </a:r>
              </a:p>
            </p:txBody>
          </p:sp>
        </mc:Fallback>
      </mc:AlternateContent>
      <p:cxnSp>
        <p:nvCxnSpPr>
          <p:cNvPr id="71" name="Straight Connector 70"/>
          <p:cNvCxnSpPr/>
          <p:nvPr/>
        </p:nvCxnSpPr>
        <p:spPr>
          <a:xfrm>
            <a:off x="383480" y="621351"/>
            <a:ext cx="1503292" cy="0"/>
          </a:xfrm>
          <a:prstGeom prst="line">
            <a:avLst/>
          </a:prstGeom>
          <a:ln>
            <a:solidFill>
              <a:schemeClr val="bg1"/>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2769123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mph" presetSubtype="0" fill="hold" grpId="0" nodeType="withEffect">
                                  <p:stCondLst>
                                    <p:cond delay="0"/>
                                  </p:stCondLst>
                                  <p:childTnLst>
                                    <p:animScale>
                                      <p:cBhvr>
                                        <p:cTn id="6" dur="500" fill="hold"/>
                                        <p:tgtEl>
                                          <p:spTgt spid="40"/>
                                        </p:tgtEl>
                                      </p:cBhvr>
                                      <p:by x="50000" y="50000"/>
                                    </p:animScale>
                                  </p:childTnLst>
                                </p:cTn>
                              </p:par>
                              <p:par>
                                <p:cTn id="7" presetID="0" presetClass="path" presetSubtype="0" fill="hold" grpId="1" nodeType="withEffect">
                                  <p:stCondLst>
                                    <p:cond delay="0"/>
                                  </p:stCondLst>
                                  <p:childTnLst>
                                    <p:animMotion origin="layout" path="M -0.00208 -0.00347 L -0.24583 0.05463 " pathEditMode="relative" rAng="0" ptsTypes="AA">
                                      <p:cBhvr>
                                        <p:cTn id="8" dur="500" fill="hold"/>
                                        <p:tgtEl>
                                          <p:spTgt spid="40"/>
                                        </p:tgtEl>
                                        <p:attrNameLst>
                                          <p:attrName>ppt_x</p:attrName>
                                          <p:attrName>ppt_y</p:attrName>
                                        </p:attrNameLst>
                                      </p:cBhvr>
                                      <p:rCtr x="-12188" y="2894"/>
                                    </p:animMotion>
                                  </p:childTnLst>
                                </p:cTn>
                              </p:par>
                              <p:par>
                                <p:cTn id="9" presetID="47" presetClass="entr" presetSubtype="0" fill="hold" grpId="0" nodeType="withEffect">
                                  <p:stCondLst>
                                    <p:cond delay="0"/>
                                  </p:stCondLst>
                                  <p:childTnLst>
                                    <p:set>
                                      <p:cBhvr>
                                        <p:cTn id="10" dur="1" fill="hold">
                                          <p:stCondLst>
                                            <p:cond delay="0"/>
                                          </p:stCondLst>
                                        </p:cTn>
                                        <p:tgtEl>
                                          <p:spTgt spid="41"/>
                                        </p:tgtEl>
                                        <p:attrNameLst>
                                          <p:attrName>style.visibility</p:attrName>
                                        </p:attrNameLst>
                                      </p:cBhvr>
                                      <p:to>
                                        <p:strVal val="visible"/>
                                      </p:to>
                                    </p:set>
                                    <p:animEffect transition="in" filter="fade">
                                      <p:cBhvr>
                                        <p:cTn id="11" dur="500"/>
                                        <p:tgtEl>
                                          <p:spTgt spid="41"/>
                                        </p:tgtEl>
                                      </p:cBhvr>
                                    </p:animEffect>
                                    <p:anim calcmode="lin" valueType="num">
                                      <p:cBhvr>
                                        <p:cTn id="12" dur="500" fill="hold"/>
                                        <p:tgtEl>
                                          <p:spTgt spid="41"/>
                                        </p:tgtEl>
                                        <p:attrNameLst>
                                          <p:attrName>ppt_x</p:attrName>
                                        </p:attrNameLst>
                                      </p:cBhvr>
                                      <p:tavLst>
                                        <p:tav tm="0">
                                          <p:val>
                                            <p:strVal val="#ppt_x"/>
                                          </p:val>
                                        </p:tav>
                                        <p:tav tm="100000">
                                          <p:val>
                                            <p:strVal val="#ppt_x"/>
                                          </p:val>
                                        </p:tav>
                                      </p:tavLst>
                                    </p:anim>
                                    <p:anim calcmode="lin" valueType="num">
                                      <p:cBhvr>
                                        <p:cTn id="13" dur="500" fill="hold"/>
                                        <p:tgtEl>
                                          <p:spTgt spid="4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p:bldP spid="40" grpId="1"/>
      <p:bldP spid="41" grpId="0"/>
    </p:bldLst>
  </p:timing>
</p:sld>
</file>

<file path=ppt/slides/slide33.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26" name="Picture 2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8470" y="-29592"/>
            <a:ext cx="9223899" cy="6924582"/>
          </a:xfrm>
          <a:prstGeom prst="rect">
            <a:avLst/>
          </a:prstGeom>
        </p:spPr>
      </p:pic>
      <p:sp>
        <p:nvSpPr>
          <p:cNvPr id="7" name="Rectangle 6"/>
          <p:cNvSpPr/>
          <p:nvPr/>
        </p:nvSpPr>
        <p:spPr>
          <a:xfrm>
            <a:off x="8803122" y="6468797"/>
            <a:ext cx="361868" cy="396523"/>
          </a:xfrm>
          <a:prstGeom prst="rect">
            <a:avLst/>
          </a:prstGeom>
          <a:solidFill>
            <a:srgbClr val="0000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4" name="Rectangle 3"/>
          <p:cNvSpPr/>
          <p:nvPr/>
        </p:nvSpPr>
        <p:spPr>
          <a:xfrm>
            <a:off x="-18376" y="6471973"/>
            <a:ext cx="8831344" cy="396523"/>
          </a:xfrm>
          <a:prstGeom prst="rect">
            <a:avLst/>
          </a:prstGeom>
          <a:solidFill>
            <a:srgbClr val="68010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 name="Slide Number Placeholder 1"/>
          <p:cNvSpPr>
            <a:spLocks noGrp="1"/>
          </p:cNvSpPr>
          <p:nvPr>
            <p:ph type="sldNum" sz="quarter" idx="4"/>
          </p:nvPr>
        </p:nvSpPr>
        <p:spPr>
          <a:xfrm>
            <a:off x="6982178" y="6489699"/>
            <a:ext cx="2133600" cy="365125"/>
          </a:xfrm>
          <a:prstGeom prst="rect">
            <a:avLst/>
          </a:prstGeom>
        </p:spPr>
        <p:txBody>
          <a:bodyPr/>
          <a:lstStyle/>
          <a:p>
            <a:fld id="{8E421941-A48F-2348-96CF-79538C99FB84}" type="slidenum">
              <a:rPr lang="en-US" smtClean="0">
                <a:latin typeface="Century Gothic"/>
                <a:cs typeface="Century Gothic"/>
              </a:rPr>
              <a:pPr/>
              <a:t>33</a:t>
            </a:fld>
            <a:endParaRPr lang="en-US" dirty="0">
              <a:latin typeface="Century Gothic"/>
              <a:cs typeface="Century Gothic"/>
            </a:endParaRPr>
          </a:p>
        </p:txBody>
      </p:sp>
      <p:sp>
        <p:nvSpPr>
          <p:cNvPr id="3" name="Footer Placeholder 2"/>
          <p:cNvSpPr>
            <a:spLocks noGrp="1"/>
          </p:cNvSpPr>
          <p:nvPr>
            <p:ph type="ftr" sz="quarter" idx="3"/>
          </p:nvPr>
        </p:nvSpPr>
        <p:spPr>
          <a:xfrm>
            <a:off x="45156" y="6492965"/>
            <a:ext cx="9070622" cy="365125"/>
          </a:xfrm>
          <a:prstGeom prst="rect">
            <a:avLst/>
          </a:prstGeom>
        </p:spPr>
        <p:txBody>
          <a:bodyPr/>
          <a:lstStyle/>
          <a:p>
            <a:pPr algn="l"/>
            <a:r>
              <a:rPr lang="pt-BR" dirty="0" smtClean="0"/>
              <a:t>Filipe Joaquim                                       Introdução à Física de Partículas (2/4)                            CERN, 30/8 - 04/09 2015</a:t>
            </a:r>
            <a:r>
              <a:rPr lang="en-US" dirty="0" smtClean="0"/>
              <a:t>                        </a:t>
            </a:r>
            <a:endParaRPr lang="en-US" dirty="0"/>
          </a:p>
        </p:txBody>
      </p:sp>
      <p:sp>
        <p:nvSpPr>
          <p:cNvPr id="5" name="Rectangle 4"/>
          <p:cNvSpPr/>
          <p:nvPr/>
        </p:nvSpPr>
        <p:spPr>
          <a:xfrm>
            <a:off x="-18377" y="0"/>
            <a:ext cx="9172222" cy="627196"/>
          </a:xfrm>
          <a:prstGeom prst="rect">
            <a:avLst/>
          </a:prstGeom>
          <a:solidFill>
            <a:srgbClr val="68010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smtClean="0"/>
          </a:p>
          <a:p>
            <a:pPr algn="ctr"/>
            <a:endParaRPr lang="en-US" dirty="0"/>
          </a:p>
        </p:txBody>
      </p:sp>
      <p:sp>
        <p:nvSpPr>
          <p:cNvPr id="29" name="Rectangle 28"/>
          <p:cNvSpPr/>
          <p:nvPr/>
        </p:nvSpPr>
        <p:spPr>
          <a:xfrm>
            <a:off x="7646079" y="141632"/>
            <a:ext cx="1337226" cy="369332"/>
          </a:xfrm>
          <a:prstGeom prst="rect">
            <a:avLst/>
          </a:prstGeom>
        </p:spPr>
        <p:txBody>
          <a:bodyPr wrap="none">
            <a:spAutoFit/>
          </a:bodyPr>
          <a:lstStyle/>
          <a:p>
            <a:pPr algn="r"/>
            <a:r>
              <a:rPr lang="pt-PT" dirty="0" smtClean="0">
                <a:ln>
                  <a:solidFill>
                    <a:srgbClr val="FFFF00"/>
                  </a:solidFill>
                </a:ln>
                <a:solidFill>
                  <a:srgbClr val="FFFF00"/>
                </a:solidFill>
                <a:latin typeface="Century Gothic"/>
                <a:cs typeface="Century Gothic"/>
              </a:rPr>
              <a:t>O neutrão</a:t>
            </a:r>
            <a:endParaRPr lang="en-US" dirty="0">
              <a:ln>
                <a:solidFill>
                  <a:srgbClr val="FFFF00"/>
                </a:solidFill>
              </a:ln>
              <a:solidFill>
                <a:srgbClr val="FFFF00"/>
              </a:solidFill>
            </a:endParaRPr>
          </a:p>
        </p:txBody>
      </p:sp>
      <p:cxnSp>
        <p:nvCxnSpPr>
          <p:cNvPr id="24" name="Straight Connector 23"/>
          <p:cNvCxnSpPr/>
          <p:nvPr/>
        </p:nvCxnSpPr>
        <p:spPr>
          <a:xfrm>
            <a:off x="383480" y="621351"/>
            <a:ext cx="1503292" cy="0"/>
          </a:xfrm>
          <a:prstGeom prst="line">
            <a:avLst/>
          </a:prstGeom>
          <a:ln>
            <a:solidFill>
              <a:schemeClr val="bg1"/>
            </a:solidFill>
          </a:ln>
        </p:spPr>
        <p:style>
          <a:lnRef idx="2">
            <a:schemeClr val="accent1"/>
          </a:lnRef>
          <a:fillRef idx="0">
            <a:schemeClr val="accent1"/>
          </a:fillRef>
          <a:effectRef idx="1">
            <a:schemeClr val="accent1"/>
          </a:effectRef>
          <a:fontRef idx="minor">
            <a:schemeClr val="tx1"/>
          </a:fontRef>
        </p:style>
      </p:cxnSp>
      <p:cxnSp>
        <p:nvCxnSpPr>
          <p:cNvPr id="35" name="Straight Connector 34"/>
          <p:cNvCxnSpPr/>
          <p:nvPr/>
        </p:nvCxnSpPr>
        <p:spPr>
          <a:xfrm>
            <a:off x="383480" y="621351"/>
            <a:ext cx="1503292" cy="0"/>
          </a:xfrm>
          <a:prstGeom prst="line">
            <a:avLst/>
          </a:prstGeom>
          <a:ln>
            <a:solidFill>
              <a:schemeClr val="bg1"/>
            </a:solidFill>
          </a:ln>
        </p:spPr>
        <p:style>
          <a:lnRef idx="2">
            <a:schemeClr val="accent1"/>
          </a:lnRef>
          <a:fillRef idx="0">
            <a:schemeClr val="accent1"/>
          </a:fillRef>
          <a:effectRef idx="1">
            <a:schemeClr val="accent1"/>
          </a:effectRef>
          <a:fontRef idx="minor">
            <a:schemeClr val="tx1"/>
          </a:fontRef>
        </p:style>
      </p:cxnSp>
      <p:cxnSp>
        <p:nvCxnSpPr>
          <p:cNvPr id="38" name="Straight Connector 37"/>
          <p:cNvCxnSpPr/>
          <p:nvPr/>
        </p:nvCxnSpPr>
        <p:spPr>
          <a:xfrm>
            <a:off x="383480" y="621351"/>
            <a:ext cx="1503292" cy="0"/>
          </a:xfrm>
          <a:prstGeom prst="line">
            <a:avLst/>
          </a:prstGeom>
          <a:ln>
            <a:solidFill>
              <a:schemeClr val="bg1"/>
            </a:solidFill>
          </a:ln>
        </p:spPr>
        <p:style>
          <a:lnRef idx="2">
            <a:schemeClr val="accent1"/>
          </a:lnRef>
          <a:fillRef idx="0">
            <a:schemeClr val="accent1"/>
          </a:fillRef>
          <a:effectRef idx="1">
            <a:schemeClr val="accent1"/>
          </a:effectRef>
          <a:fontRef idx="minor">
            <a:schemeClr val="tx1"/>
          </a:fontRef>
        </p:style>
      </p:cxnSp>
      <p:cxnSp>
        <p:nvCxnSpPr>
          <p:cNvPr id="39" name="Straight Connector 38"/>
          <p:cNvCxnSpPr/>
          <p:nvPr/>
        </p:nvCxnSpPr>
        <p:spPr>
          <a:xfrm>
            <a:off x="383480" y="621351"/>
            <a:ext cx="1503292" cy="0"/>
          </a:xfrm>
          <a:prstGeom prst="line">
            <a:avLst/>
          </a:prstGeom>
          <a:ln>
            <a:solidFill>
              <a:schemeClr val="bg1"/>
            </a:solidFill>
          </a:ln>
        </p:spPr>
        <p:style>
          <a:lnRef idx="2">
            <a:schemeClr val="accent1"/>
          </a:lnRef>
          <a:fillRef idx="0">
            <a:schemeClr val="accent1"/>
          </a:fillRef>
          <a:effectRef idx="1">
            <a:schemeClr val="accent1"/>
          </a:effectRef>
          <a:fontRef idx="minor">
            <a:schemeClr val="tx1"/>
          </a:fontRef>
        </p:style>
      </p:cxnSp>
      <p:sp>
        <p:nvSpPr>
          <p:cNvPr id="40" name="TextBox 39"/>
          <p:cNvSpPr txBox="1"/>
          <p:nvPr/>
        </p:nvSpPr>
        <p:spPr>
          <a:xfrm>
            <a:off x="1954618" y="226047"/>
            <a:ext cx="1326004" cy="769441"/>
          </a:xfrm>
          <a:prstGeom prst="rect">
            <a:avLst/>
          </a:prstGeom>
          <a:noFill/>
        </p:spPr>
        <p:txBody>
          <a:bodyPr wrap="none" rtlCol="0">
            <a:spAutoFit/>
          </a:bodyPr>
          <a:lstStyle/>
          <a:p>
            <a:r>
              <a:rPr lang="pt-PT" sz="4400" dirty="0" smtClean="0">
                <a:solidFill>
                  <a:schemeClr val="bg1"/>
                </a:solidFill>
              </a:rPr>
              <a:t>1931</a:t>
            </a:r>
            <a:endParaRPr lang="en-US" sz="4400" dirty="0">
              <a:solidFill>
                <a:schemeClr val="bg1"/>
              </a:solidFill>
            </a:endParaRPr>
          </a:p>
        </p:txBody>
      </p:sp>
      <p:sp>
        <p:nvSpPr>
          <p:cNvPr id="41" name="TextBox 40"/>
          <p:cNvSpPr txBox="1"/>
          <p:nvPr/>
        </p:nvSpPr>
        <p:spPr>
          <a:xfrm>
            <a:off x="1945775" y="236630"/>
            <a:ext cx="1326004" cy="769441"/>
          </a:xfrm>
          <a:prstGeom prst="rect">
            <a:avLst/>
          </a:prstGeom>
          <a:noFill/>
        </p:spPr>
        <p:txBody>
          <a:bodyPr wrap="none" rtlCol="0">
            <a:spAutoFit/>
          </a:bodyPr>
          <a:lstStyle/>
          <a:p>
            <a:r>
              <a:rPr lang="pt-PT" sz="4400" dirty="0" smtClean="0">
                <a:solidFill>
                  <a:schemeClr val="bg1"/>
                </a:solidFill>
              </a:rPr>
              <a:t>1932</a:t>
            </a:r>
            <a:endParaRPr lang="en-US" sz="4400" dirty="0">
              <a:solidFill>
                <a:schemeClr val="bg1"/>
              </a:solidFill>
            </a:endParaRPr>
          </a:p>
        </p:txBody>
      </p:sp>
      <p:sp>
        <p:nvSpPr>
          <p:cNvPr id="25" name="Oval 24"/>
          <p:cNvSpPr/>
          <p:nvPr/>
        </p:nvSpPr>
        <p:spPr>
          <a:xfrm>
            <a:off x="213300" y="517670"/>
            <a:ext cx="207362" cy="207362"/>
          </a:xfrm>
          <a:prstGeom prst="ellipse">
            <a:avLst/>
          </a:prstGeom>
          <a:solidFill>
            <a:schemeClr val="bg1"/>
          </a:solidFill>
          <a:ln>
            <a:solidFill>
              <a:srgbClr val="FFFFFF"/>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6" name="Picture 5"/>
          <p:cNvPicPr>
            <a:picLocks noChangeAspect="1"/>
          </p:cNvPicPr>
          <p:nvPr/>
        </p:nvPicPr>
        <p:blipFill>
          <a:blip r:embed="rId3"/>
          <a:stretch>
            <a:fillRect/>
          </a:stretch>
        </p:blipFill>
        <p:spPr>
          <a:xfrm>
            <a:off x="5001840" y="715244"/>
            <a:ext cx="3936926" cy="5647667"/>
          </a:xfrm>
          <a:prstGeom prst="rect">
            <a:avLst/>
          </a:prstGeom>
          <a:ln>
            <a:noFill/>
          </a:ln>
          <a:effectLst>
            <a:softEdge rad="63500"/>
          </a:effectLst>
        </p:spPr>
      </p:pic>
      <p:pic>
        <p:nvPicPr>
          <p:cNvPr id="8" name="Picture 7"/>
          <p:cNvPicPr>
            <a:picLocks noChangeAspect="1"/>
          </p:cNvPicPr>
          <p:nvPr/>
        </p:nvPicPr>
        <p:blipFill>
          <a:blip r:embed="rId4"/>
          <a:stretch>
            <a:fillRect/>
          </a:stretch>
        </p:blipFill>
        <p:spPr>
          <a:xfrm>
            <a:off x="267312" y="2819668"/>
            <a:ext cx="4523465" cy="1795168"/>
          </a:xfrm>
          <a:prstGeom prst="rect">
            <a:avLst/>
          </a:prstGeom>
          <a:ln>
            <a:noFill/>
          </a:ln>
          <a:effectLst>
            <a:softEdge rad="112500"/>
          </a:effectLst>
        </p:spPr>
      </p:pic>
      <p:pic>
        <p:nvPicPr>
          <p:cNvPr id="9" name="Picture 8"/>
          <p:cNvPicPr>
            <a:picLocks noChangeAspect="1"/>
          </p:cNvPicPr>
          <p:nvPr/>
        </p:nvPicPr>
        <p:blipFill>
          <a:blip r:embed="rId5"/>
          <a:stretch>
            <a:fillRect/>
          </a:stretch>
        </p:blipFill>
        <p:spPr>
          <a:xfrm>
            <a:off x="316981" y="4676868"/>
            <a:ext cx="1142884" cy="1614323"/>
          </a:xfrm>
          <a:prstGeom prst="rect">
            <a:avLst/>
          </a:prstGeom>
        </p:spPr>
      </p:pic>
      <p:sp>
        <p:nvSpPr>
          <p:cNvPr id="32" name="Rectangle 31"/>
          <p:cNvSpPr/>
          <p:nvPr/>
        </p:nvSpPr>
        <p:spPr>
          <a:xfrm>
            <a:off x="1209571" y="5576741"/>
            <a:ext cx="3216854" cy="646331"/>
          </a:xfrm>
          <a:prstGeom prst="rect">
            <a:avLst/>
          </a:prstGeom>
        </p:spPr>
        <p:txBody>
          <a:bodyPr wrap="square">
            <a:spAutoFit/>
          </a:bodyPr>
          <a:lstStyle/>
          <a:p>
            <a:pPr algn="ctr"/>
            <a:r>
              <a:rPr lang="en-US" dirty="0">
                <a:solidFill>
                  <a:schemeClr val="bg1"/>
                </a:solidFill>
                <a:latin typeface="Century Gothic" panose="020B0502020202020204" pitchFamily="34" charset="0"/>
              </a:rPr>
              <a:t>"for the discovery of the neutron".</a:t>
            </a:r>
          </a:p>
        </p:txBody>
      </p:sp>
      <p:sp>
        <p:nvSpPr>
          <p:cNvPr id="33" name="Rectangle 32"/>
          <p:cNvSpPr/>
          <p:nvPr/>
        </p:nvSpPr>
        <p:spPr>
          <a:xfrm>
            <a:off x="1416246" y="4724752"/>
            <a:ext cx="3484461" cy="830997"/>
          </a:xfrm>
          <a:prstGeom prst="rect">
            <a:avLst/>
          </a:prstGeom>
        </p:spPr>
        <p:txBody>
          <a:bodyPr wrap="square">
            <a:spAutoFit/>
          </a:bodyPr>
          <a:lstStyle/>
          <a:p>
            <a:pPr algn="ctr"/>
            <a:r>
              <a:rPr lang="en-US" sz="1600" dirty="0">
                <a:ln>
                  <a:solidFill>
                    <a:srgbClr val="FFFF00"/>
                  </a:solidFill>
                </a:ln>
                <a:solidFill>
                  <a:srgbClr val="FFFF00"/>
                </a:solidFill>
                <a:latin typeface="Century Gothic" panose="020B0502020202020204" pitchFamily="34" charset="0"/>
              </a:rPr>
              <a:t>O </a:t>
            </a:r>
            <a:r>
              <a:rPr lang="en-US" sz="1600" dirty="0" err="1">
                <a:ln>
                  <a:solidFill>
                    <a:srgbClr val="FFFF00"/>
                  </a:solidFill>
                </a:ln>
                <a:solidFill>
                  <a:srgbClr val="FFFF00"/>
                </a:solidFill>
                <a:latin typeface="Century Gothic" panose="020B0502020202020204" pitchFamily="34" charset="0"/>
              </a:rPr>
              <a:t>prémio</a:t>
            </a:r>
            <a:r>
              <a:rPr lang="en-US" sz="1600" dirty="0">
                <a:ln>
                  <a:solidFill>
                    <a:srgbClr val="FFFF00"/>
                  </a:solidFill>
                </a:ln>
                <a:solidFill>
                  <a:srgbClr val="FFFF00"/>
                </a:solidFill>
                <a:latin typeface="Century Gothic" panose="020B0502020202020204" pitchFamily="34" charset="0"/>
              </a:rPr>
              <a:t> Nobel da </a:t>
            </a:r>
            <a:r>
              <a:rPr lang="en-US" sz="1600" dirty="0" err="1">
                <a:ln>
                  <a:solidFill>
                    <a:srgbClr val="FFFF00"/>
                  </a:solidFill>
                </a:ln>
                <a:solidFill>
                  <a:srgbClr val="FFFF00"/>
                </a:solidFill>
                <a:latin typeface="Century Gothic" panose="020B0502020202020204" pitchFamily="34" charset="0"/>
              </a:rPr>
              <a:t>Física</a:t>
            </a:r>
            <a:r>
              <a:rPr lang="en-US" sz="1600" dirty="0">
                <a:ln>
                  <a:solidFill>
                    <a:srgbClr val="FFFF00"/>
                  </a:solidFill>
                </a:ln>
                <a:solidFill>
                  <a:srgbClr val="FFFF00"/>
                </a:solidFill>
                <a:latin typeface="Century Gothic" panose="020B0502020202020204" pitchFamily="34" charset="0"/>
              </a:rPr>
              <a:t> </a:t>
            </a:r>
            <a:r>
              <a:rPr lang="en-US" sz="1600" dirty="0" err="1">
                <a:ln>
                  <a:solidFill>
                    <a:srgbClr val="FFFF00"/>
                  </a:solidFill>
                </a:ln>
                <a:solidFill>
                  <a:srgbClr val="FFFF00"/>
                </a:solidFill>
                <a:latin typeface="Century Gothic" panose="020B0502020202020204" pitchFamily="34" charset="0"/>
              </a:rPr>
              <a:t>foi</a:t>
            </a:r>
            <a:r>
              <a:rPr lang="en-US" sz="1600" dirty="0">
                <a:ln>
                  <a:solidFill>
                    <a:srgbClr val="FFFF00"/>
                  </a:solidFill>
                </a:ln>
                <a:solidFill>
                  <a:srgbClr val="FFFF00"/>
                </a:solidFill>
                <a:latin typeface="Century Gothic" panose="020B0502020202020204" pitchFamily="34" charset="0"/>
              </a:rPr>
              <a:t> </a:t>
            </a:r>
            <a:r>
              <a:rPr lang="en-US" sz="1600" dirty="0" err="1">
                <a:ln>
                  <a:solidFill>
                    <a:srgbClr val="FFFF00"/>
                  </a:solidFill>
                </a:ln>
                <a:solidFill>
                  <a:srgbClr val="FFFF00"/>
                </a:solidFill>
                <a:latin typeface="Century Gothic" panose="020B0502020202020204" pitchFamily="34" charset="0"/>
              </a:rPr>
              <a:t>atríbuido</a:t>
            </a:r>
            <a:r>
              <a:rPr lang="en-US" sz="1600" dirty="0">
                <a:ln>
                  <a:solidFill>
                    <a:srgbClr val="FFFF00"/>
                  </a:solidFill>
                </a:ln>
                <a:solidFill>
                  <a:srgbClr val="FFFF00"/>
                </a:solidFill>
                <a:latin typeface="Century Gothic" panose="020B0502020202020204" pitchFamily="34" charset="0"/>
              </a:rPr>
              <a:t> a </a:t>
            </a:r>
            <a:r>
              <a:rPr lang="en-US" sz="1600" dirty="0" smtClean="0">
                <a:ln>
                  <a:solidFill>
                    <a:srgbClr val="FFFF00"/>
                  </a:solidFill>
                </a:ln>
                <a:solidFill>
                  <a:srgbClr val="FFFF00"/>
                </a:solidFill>
                <a:latin typeface="Century Gothic" panose="020B0502020202020204" pitchFamily="34" charset="0"/>
              </a:rPr>
              <a:t>James Chadwick </a:t>
            </a:r>
            <a:r>
              <a:rPr lang="en-US" sz="1600" dirty="0" err="1" smtClean="0">
                <a:ln>
                  <a:solidFill>
                    <a:srgbClr val="FFFF00"/>
                  </a:solidFill>
                </a:ln>
                <a:solidFill>
                  <a:srgbClr val="FFFF00"/>
                </a:solidFill>
                <a:latin typeface="Century Gothic" panose="020B0502020202020204" pitchFamily="34" charset="0"/>
              </a:rPr>
              <a:t>em</a:t>
            </a:r>
            <a:r>
              <a:rPr lang="en-US" sz="1600" dirty="0" smtClean="0">
                <a:ln>
                  <a:solidFill>
                    <a:srgbClr val="FFFF00"/>
                  </a:solidFill>
                </a:ln>
                <a:solidFill>
                  <a:srgbClr val="FFFF00"/>
                </a:solidFill>
                <a:latin typeface="Century Gothic" panose="020B0502020202020204" pitchFamily="34" charset="0"/>
              </a:rPr>
              <a:t> 1935;</a:t>
            </a:r>
            <a:endParaRPr lang="en-US" sz="1600" dirty="0">
              <a:ln>
                <a:solidFill>
                  <a:srgbClr val="FFFF00"/>
                </a:solidFill>
              </a:ln>
              <a:solidFill>
                <a:srgbClr val="FFFF00"/>
              </a:solidFill>
              <a:latin typeface="Century Gothic" panose="020B0502020202020204" pitchFamily="34" charset="0"/>
            </a:endParaRPr>
          </a:p>
        </p:txBody>
      </p:sp>
      <p:pic>
        <p:nvPicPr>
          <p:cNvPr id="34" name="Picture 33"/>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181226" y="5453025"/>
            <a:ext cx="770047" cy="770047"/>
          </a:xfrm>
          <a:prstGeom prst="rect">
            <a:avLst/>
          </a:prstGeom>
          <a:effectLst>
            <a:outerShdw blurRad="50800" dist="50800" dir="5400000" algn="ctr" rotWithShape="0">
              <a:srgbClr val="000000"/>
            </a:outerShdw>
          </a:effectLst>
        </p:spPr>
      </p:pic>
      <p:sp>
        <p:nvSpPr>
          <p:cNvPr id="10" name="Rectangle 9"/>
          <p:cNvSpPr/>
          <p:nvPr/>
        </p:nvSpPr>
        <p:spPr>
          <a:xfrm>
            <a:off x="267312" y="1013149"/>
            <a:ext cx="4523465" cy="830997"/>
          </a:xfrm>
          <a:prstGeom prst="rect">
            <a:avLst/>
          </a:prstGeom>
        </p:spPr>
        <p:txBody>
          <a:bodyPr wrap="square">
            <a:spAutoFit/>
          </a:bodyPr>
          <a:lstStyle/>
          <a:p>
            <a:pPr algn="ctr"/>
            <a:r>
              <a:rPr lang="pt-PT" sz="2400" dirty="0" smtClean="0">
                <a:solidFill>
                  <a:schemeClr val="bg1"/>
                </a:solidFill>
                <a:latin typeface="Century Gothic"/>
              </a:rPr>
              <a:t>Modelo do átomo durante os anos 20:</a:t>
            </a:r>
            <a:endParaRPr lang="en-US" sz="2400" dirty="0"/>
          </a:p>
        </p:txBody>
      </p:sp>
      <p:sp>
        <p:nvSpPr>
          <p:cNvPr id="11" name="Rectangle 10"/>
          <p:cNvSpPr/>
          <p:nvPr/>
        </p:nvSpPr>
        <p:spPr>
          <a:xfrm>
            <a:off x="1054714" y="1866236"/>
            <a:ext cx="3036409" cy="461665"/>
          </a:xfrm>
          <a:prstGeom prst="rect">
            <a:avLst/>
          </a:prstGeom>
        </p:spPr>
        <p:txBody>
          <a:bodyPr wrap="none">
            <a:spAutoFit/>
          </a:bodyPr>
          <a:lstStyle/>
          <a:p>
            <a:r>
              <a:rPr lang="pt-PT" sz="2400" dirty="0" smtClean="0">
                <a:ln>
                  <a:solidFill>
                    <a:srgbClr val="FFFF00"/>
                  </a:solidFill>
                </a:ln>
                <a:solidFill>
                  <a:srgbClr val="FFFF00"/>
                </a:solidFill>
                <a:latin typeface="Century Gothic" panose="020B0502020202020204" pitchFamily="34" charset="0"/>
              </a:rPr>
              <a:t>Protões + electrões</a:t>
            </a:r>
            <a:endParaRPr lang="en-US" sz="2400" dirty="0"/>
          </a:p>
        </p:txBody>
      </p:sp>
      <p:sp>
        <p:nvSpPr>
          <p:cNvPr id="12" name="Rectangle 11"/>
          <p:cNvSpPr/>
          <p:nvPr/>
        </p:nvSpPr>
        <p:spPr>
          <a:xfrm>
            <a:off x="601272" y="2413127"/>
            <a:ext cx="3855543" cy="369332"/>
          </a:xfrm>
          <a:prstGeom prst="rect">
            <a:avLst/>
          </a:prstGeom>
        </p:spPr>
        <p:txBody>
          <a:bodyPr wrap="none">
            <a:spAutoFit/>
          </a:bodyPr>
          <a:lstStyle/>
          <a:p>
            <a:r>
              <a:rPr lang="pt-PT" dirty="0" smtClean="0">
                <a:solidFill>
                  <a:schemeClr val="bg1"/>
                </a:solidFill>
                <a:latin typeface="Century Gothic"/>
              </a:rPr>
              <a:t>Inconsistente com a “nova” MQ.</a:t>
            </a:r>
            <a:endParaRPr lang="en-US" dirty="0"/>
          </a:p>
        </p:txBody>
      </p:sp>
    </p:spTree>
    <p:extLst>
      <p:ext uri="{BB962C8B-B14F-4D97-AF65-F5344CB8AC3E}">
        <p14:creationId xmlns:p14="http://schemas.microsoft.com/office/powerpoint/2010/main" val="41367582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mph" presetSubtype="0" fill="hold" grpId="0" nodeType="withEffect">
                                  <p:stCondLst>
                                    <p:cond delay="0"/>
                                  </p:stCondLst>
                                  <p:childTnLst>
                                    <p:animScale>
                                      <p:cBhvr>
                                        <p:cTn id="6" dur="500" fill="hold"/>
                                        <p:tgtEl>
                                          <p:spTgt spid="40"/>
                                        </p:tgtEl>
                                      </p:cBhvr>
                                      <p:by x="50000" y="50000"/>
                                    </p:animScale>
                                  </p:childTnLst>
                                </p:cTn>
                              </p:par>
                              <p:par>
                                <p:cTn id="7" presetID="0" presetClass="path" presetSubtype="0" fill="hold" grpId="1" nodeType="withEffect">
                                  <p:stCondLst>
                                    <p:cond delay="0"/>
                                  </p:stCondLst>
                                  <p:childTnLst>
                                    <p:animMotion origin="layout" path="M -0.00208 -0.00347 L -0.24583 0.05463 " pathEditMode="relative" rAng="0" ptsTypes="AA">
                                      <p:cBhvr>
                                        <p:cTn id="8" dur="500" fill="hold"/>
                                        <p:tgtEl>
                                          <p:spTgt spid="40"/>
                                        </p:tgtEl>
                                        <p:attrNameLst>
                                          <p:attrName>ppt_x</p:attrName>
                                          <p:attrName>ppt_y</p:attrName>
                                        </p:attrNameLst>
                                      </p:cBhvr>
                                      <p:rCtr x="-12188" y="2894"/>
                                    </p:animMotion>
                                  </p:childTnLst>
                                </p:cTn>
                              </p:par>
                              <p:par>
                                <p:cTn id="9" presetID="47" presetClass="entr" presetSubtype="0" fill="hold" grpId="0" nodeType="withEffect">
                                  <p:stCondLst>
                                    <p:cond delay="0"/>
                                  </p:stCondLst>
                                  <p:childTnLst>
                                    <p:set>
                                      <p:cBhvr>
                                        <p:cTn id="10" dur="1" fill="hold">
                                          <p:stCondLst>
                                            <p:cond delay="0"/>
                                          </p:stCondLst>
                                        </p:cTn>
                                        <p:tgtEl>
                                          <p:spTgt spid="41"/>
                                        </p:tgtEl>
                                        <p:attrNameLst>
                                          <p:attrName>style.visibility</p:attrName>
                                        </p:attrNameLst>
                                      </p:cBhvr>
                                      <p:to>
                                        <p:strVal val="visible"/>
                                      </p:to>
                                    </p:set>
                                    <p:animEffect transition="in" filter="fade">
                                      <p:cBhvr>
                                        <p:cTn id="11" dur="500"/>
                                        <p:tgtEl>
                                          <p:spTgt spid="41"/>
                                        </p:tgtEl>
                                      </p:cBhvr>
                                    </p:animEffect>
                                    <p:anim calcmode="lin" valueType="num">
                                      <p:cBhvr>
                                        <p:cTn id="12" dur="500" fill="hold"/>
                                        <p:tgtEl>
                                          <p:spTgt spid="41"/>
                                        </p:tgtEl>
                                        <p:attrNameLst>
                                          <p:attrName>ppt_x</p:attrName>
                                        </p:attrNameLst>
                                      </p:cBhvr>
                                      <p:tavLst>
                                        <p:tav tm="0">
                                          <p:val>
                                            <p:strVal val="#ppt_x"/>
                                          </p:val>
                                        </p:tav>
                                        <p:tav tm="100000">
                                          <p:val>
                                            <p:strVal val="#ppt_x"/>
                                          </p:val>
                                        </p:tav>
                                      </p:tavLst>
                                    </p:anim>
                                    <p:anim calcmode="lin" valueType="num">
                                      <p:cBhvr>
                                        <p:cTn id="13" dur="500" fill="hold"/>
                                        <p:tgtEl>
                                          <p:spTgt spid="4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p:bldP spid="40" grpId="1"/>
      <p:bldP spid="41"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1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8470" y="-29592"/>
            <a:ext cx="9223899" cy="6924582"/>
          </a:xfrm>
          <a:prstGeom prst="rect">
            <a:avLst/>
          </a:prstGeom>
        </p:spPr>
      </p:pic>
      <p:sp>
        <p:nvSpPr>
          <p:cNvPr id="5" name="Rectangle 4"/>
          <p:cNvSpPr/>
          <p:nvPr/>
        </p:nvSpPr>
        <p:spPr>
          <a:xfrm>
            <a:off x="-18377" y="0"/>
            <a:ext cx="9172222" cy="627196"/>
          </a:xfrm>
          <a:prstGeom prst="rect">
            <a:avLst/>
          </a:prstGeom>
          <a:solidFill>
            <a:srgbClr val="68010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smtClean="0">
              <a:solidFill>
                <a:prstClr val="white"/>
              </a:solidFill>
            </a:endParaRPr>
          </a:p>
          <a:p>
            <a:pPr algn="ctr"/>
            <a:endParaRPr lang="en-US" dirty="0">
              <a:solidFill>
                <a:prstClr val="white"/>
              </a:solidFill>
            </a:endParaRPr>
          </a:p>
        </p:txBody>
      </p:sp>
      <p:cxnSp>
        <p:nvCxnSpPr>
          <p:cNvPr id="8" name="Straight Connector 7"/>
          <p:cNvCxnSpPr/>
          <p:nvPr/>
        </p:nvCxnSpPr>
        <p:spPr>
          <a:xfrm>
            <a:off x="383480" y="621351"/>
            <a:ext cx="1503292" cy="0"/>
          </a:xfrm>
          <a:prstGeom prst="line">
            <a:avLst/>
          </a:prstGeom>
          <a:ln>
            <a:solidFill>
              <a:schemeClr val="bg1"/>
            </a:solidFill>
          </a:ln>
        </p:spPr>
        <p:style>
          <a:lnRef idx="2">
            <a:schemeClr val="accent1"/>
          </a:lnRef>
          <a:fillRef idx="0">
            <a:schemeClr val="accent1"/>
          </a:fillRef>
          <a:effectRef idx="1">
            <a:schemeClr val="accent1"/>
          </a:effectRef>
          <a:fontRef idx="minor">
            <a:schemeClr val="tx1"/>
          </a:fontRef>
        </p:style>
      </p:cxnSp>
      <p:sp>
        <p:nvSpPr>
          <p:cNvPr id="13" name="Oval 12"/>
          <p:cNvSpPr/>
          <p:nvPr/>
        </p:nvSpPr>
        <p:spPr>
          <a:xfrm>
            <a:off x="213300" y="517670"/>
            <a:ext cx="207362" cy="207362"/>
          </a:xfrm>
          <a:prstGeom prst="ellipse">
            <a:avLst/>
          </a:prstGeom>
          <a:solidFill>
            <a:schemeClr val="bg1"/>
          </a:solidFill>
          <a:ln>
            <a:solidFill>
              <a:srgbClr val="FFFFFF"/>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prstClr val="white"/>
              </a:solidFill>
            </a:endParaRPr>
          </a:p>
        </p:txBody>
      </p:sp>
      <p:sp>
        <p:nvSpPr>
          <p:cNvPr id="14" name="TextBox 13"/>
          <p:cNvSpPr txBox="1"/>
          <p:nvPr/>
        </p:nvSpPr>
        <p:spPr>
          <a:xfrm>
            <a:off x="1969607" y="228217"/>
            <a:ext cx="2640466" cy="769441"/>
          </a:xfrm>
          <a:prstGeom prst="rect">
            <a:avLst/>
          </a:prstGeom>
          <a:noFill/>
        </p:spPr>
        <p:txBody>
          <a:bodyPr wrap="none" rtlCol="0">
            <a:spAutoFit/>
          </a:bodyPr>
          <a:lstStyle/>
          <a:p>
            <a:r>
              <a:rPr lang="pt-PT" sz="4400" dirty="0" smtClean="0">
                <a:solidFill>
                  <a:prstClr val="white"/>
                </a:solidFill>
              </a:rPr>
              <a:t>1564-1896</a:t>
            </a:r>
            <a:endParaRPr lang="en-US" sz="4400" dirty="0">
              <a:solidFill>
                <a:prstClr val="white"/>
              </a:solidFill>
            </a:endParaRPr>
          </a:p>
        </p:txBody>
      </p:sp>
      <p:sp>
        <p:nvSpPr>
          <p:cNvPr id="17" name="Rectangle 16"/>
          <p:cNvSpPr/>
          <p:nvPr/>
        </p:nvSpPr>
        <p:spPr>
          <a:xfrm>
            <a:off x="7603369" y="141632"/>
            <a:ext cx="1401346" cy="369332"/>
          </a:xfrm>
          <a:prstGeom prst="rect">
            <a:avLst/>
          </a:prstGeom>
        </p:spPr>
        <p:txBody>
          <a:bodyPr wrap="none">
            <a:spAutoFit/>
          </a:bodyPr>
          <a:lstStyle/>
          <a:p>
            <a:r>
              <a:rPr lang="pt-PT" dirty="0" smtClean="0">
                <a:ln>
                  <a:solidFill>
                    <a:srgbClr val="FFFF00"/>
                  </a:solidFill>
                </a:ln>
                <a:solidFill>
                  <a:srgbClr val="FFFF00"/>
                </a:solidFill>
                <a:latin typeface="Century Gothic"/>
                <a:cs typeface="Century Gothic"/>
              </a:rPr>
              <a:t>O electrão</a:t>
            </a:r>
            <a:endParaRPr lang="en-US" dirty="0">
              <a:ln>
                <a:solidFill>
                  <a:srgbClr val="FFFF00"/>
                </a:solidFill>
              </a:ln>
              <a:solidFill>
                <a:srgbClr val="FFFF00"/>
              </a:solidFill>
            </a:endParaRPr>
          </a:p>
        </p:txBody>
      </p:sp>
      <p:sp>
        <p:nvSpPr>
          <p:cNvPr id="20" name="TextBox 19"/>
          <p:cNvSpPr txBox="1"/>
          <p:nvPr/>
        </p:nvSpPr>
        <p:spPr>
          <a:xfrm>
            <a:off x="1954618" y="217811"/>
            <a:ext cx="1326004" cy="769441"/>
          </a:xfrm>
          <a:prstGeom prst="rect">
            <a:avLst/>
          </a:prstGeom>
          <a:noFill/>
        </p:spPr>
        <p:txBody>
          <a:bodyPr wrap="none" rtlCol="0">
            <a:spAutoFit/>
          </a:bodyPr>
          <a:lstStyle/>
          <a:p>
            <a:r>
              <a:rPr lang="pt-PT" sz="4400" dirty="0" smtClean="0">
                <a:solidFill>
                  <a:prstClr val="white"/>
                </a:solidFill>
              </a:rPr>
              <a:t>1897</a:t>
            </a:r>
            <a:endParaRPr lang="en-US" sz="4400" dirty="0">
              <a:solidFill>
                <a:prstClr val="white"/>
              </a:solidFill>
            </a:endParaRPr>
          </a:p>
        </p:txBody>
      </p:sp>
      <p:pic>
        <p:nvPicPr>
          <p:cNvPr id="33" name="Picture 3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681841" y="1084294"/>
            <a:ext cx="3889139" cy="2894857"/>
          </a:xfrm>
          <a:prstGeom prst="rect">
            <a:avLst/>
          </a:prstGeom>
          <a:ln>
            <a:noFill/>
          </a:ln>
          <a:effectLst>
            <a:softEdge rad="112500"/>
          </a:effectLst>
        </p:spPr>
      </p:pic>
      <p:pic>
        <p:nvPicPr>
          <p:cNvPr id="6" name="Picture 5"/>
          <p:cNvPicPr>
            <a:picLocks noChangeAspect="1"/>
          </p:cNvPicPr>
          <p:nvPr/>
        </p:nvPicPr>
        <p:blipFill>
          <a:blip r:embed="rId4">
            <a:duotone>
              <a:prstClr val="black"/>
              <a:srgbClr val="D9C3A5">
                <a:tint val="50000"/>
                <a:satMod val="180000"/>
              </a:srgbClr>
            </a:duotone>
          </a:blip>
          <a:stretch>
            <a:fillRect/>
          </a:stretch>
        </p:blipFill>
        <p:spPr>
          <a:xfrm>
            <a:off x="420662" y="1184713"/>
            <a:ext cx="3524250" cy="5100205"/>
          </a:xfrm>
          <a:prstGeom prst="rect">
            <a:avLst/>
          </a:prstGeom>
          <a:ln>
            <a:noFill/>
          </a:ln>
          <a:effectLst>
            <a:softEdge rad="112500"/>
          </a:effectLst>
        </p:spPr>
      </p:pic>
      <p:sp>
        <p:nvSpPr>
          <p:cNvPr id="9" name="Rectangle 8"/>
          <p:cNvSpPr/>
          <p:nvPr/>
        </p:nvSpPr>
        <p:spPr>
          <a:xfrm>
            <a:off x="5907251" y="783396"/>
            <a:ext cx="1565493" cy="369332"/>
          </a:xfrm>
          <a:prstGeom prst="rect">
            <a:avLst/>
          </a:prstGeom>
        </p:spPr>
        <p:txBody>
          <a:bodyPr wrap="none">
            <a:spAutoFit/>
          </a:bodyPr>
          <a:lstStyle/>
          <a:p>
            <a:r>
              <a:rPr lang="en-US" dirty="0">
                <a:solidFill>
                  <a:prstClr val="white"/>
                </a:solidFill>
                <a:latin typeface="Times-Roman"/>
              </a:rPr>
              <a:t>J.J. Thomson</a:t>
            </a:r>
            <a:endParaRPr lang="en-US" dirty="0">
              <a:solidFill>
                <a:prstClr val="black"/>
              </a:solidFill>
            </a:endParaRPr>
          </a:p>
        </p:txBody>
      </p:sp>
      <p:pic>
        <p:nvPicPr>
          <p:cNvPr id="10" name="Picture 9"/>
          <p:cNvPicPr>
            <a:picLocks noChangeAspect="1"/>
          </p:cNvPicPr>
          <p:nvPr/>
        </p:nvPicPr>
        <p:blipFill>
          <a:blip r:embed="rId5"/>
          <a:stretch>
            <a:fillRect/>
          </a:stretch>
        </p:blipFill>
        <p:spPr>
          <a:xfrm>
            <a:off x="4021793" y="4166206"/>
            <a:ext cx="4975042" cy="2062438"/>
          </a:xfrm>
          <a:prstGeom prst="rect">
            <a:avLst/>
          </a:prstGeom>
          <a:ln>
            <a:noFill/>
          </a:ln>
          <a:effectLst>
            <a:softEdge rad="112500"/>
          </a:effectLst>
        </p:spPr>
      </p:pic>
      <p:sp>
        <p:nvSpPr>
          <p:cNvPr id="19" name="Rectangle 18"/>
          <p:cNvSpPr/>
          <p:nvPr/>
        </p:nvSpPr>
        <p:spPr>
          <a:xfrm>
            <a:off x="8803122" y="6468797"/>
            <a:ext cx="361868" cy="396523"/>
          </a:xfrm>
          <a:prstGeom prst="rect">
            <a:avLst/>
          </a:prstGeom>
          <a:solidFill>
            <a:srgbClr val="0000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1" name="Rectangle 20"/>
          <p:cNvSpPr/>
          <p:nvPr/>
        </p:nvSpPr>
        <p:spPr>
          <a:xfrm>
            <a:off x="-18376" y="6471973"/>
            <a:ext cx="8831344" cy="396523"/>
          </a:xfrm>
          <a:prstGeom prst="rect">
            <a:avLst/>
          </a:prstGeom>
          <a:solidFill>
            <a:srgbClr val="68010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2" name="Slide Number Placeholder 1"/>
          <p:cNvSpPr>
            <a:spLocks noGrp="1"/>
          </p:cNvSpPr>
          <p:nvPr>
            <p:ph type="sldNum" sz="quarter" idx="4"/>
          </p:nvPr>
        </p:nvSpPr>
        <p:spPr>
          <a:xfrm>
            <a:off x="6982178" y="6489699"/>
            <a:ext cx="2133600" cy="365125"/>
          </a:xfrm>
          <a:prstGeom prst="rect">
            <a:avLst/>
          </a:prstGeom>
        </p:spPr>
        <p:txBody>
          <a:bodyPr/>
          <a:lstStyle/>
          <a:p>
            <a:fld id="{8E421941-A48F-2348-96CF-79538C99FB84}" type="slidenum">
              <a:rPr lang="en-US" smtClean="0">
                <a:latin typeface="Century Gothic"/>
                <a:cs typeface="Century Gothic"/>
              </a:rPr>
              <a:pPr/>
              <a:t>4</a:t>
            </a:fld>
            <a:endParaRPr lang="en-US" dirty="0">
              <a:latin typeface="Century Gothic"/>
              <a:cs typeface="Century Gothic"/>
            </a:endParaRPr>
          </a:p>
        </p:txBody>
      </p:sp>
      <p:sp>
        <p:nvSpPr>
          <p:cNvPr id="18" name="Footer Placeholder 2"/>
          <p:cNvSpPr>
            <a:spLocks noGrp="1"/>
          </p:cNvSpPr>
          <p:nvPr>
            <p:ph type="ftr" sz="quarter" idx="3"/>
          </p:nvPr>
        </p:nvSpPr>
        <p:spPr>
          <a:xfrm>
            <a:off x="45156" y="6492965"/>
            <a:ext cx="9070622" cy="365125"/>
          </a:xfrm>
          <a:prstGeom prst="rect">
            <a:avLst/>
          </a:prstGeom>
        </p:spPr>
        <p:txBody>
          <a:bodyPr/>
          <a:lstStyle/>
          <a:p>
            <a:pPr algn="l"/>
            <a:r>
              <a:rPr lang="pt-BR" dirty="0" smtClean="0"/>
              <a:t>Filipe Joaquim                                       Introdução à Física de Partículas (2/4)                            CERN, 28/08 - 02/09 2016</a:t>
            </a:r>
            <a:endParaRPr lang="en-US" dirty="0"/>
          </a:p>
        </p:txBody>
      </p:sp>
    </p:spTree>
    <p:extLst>
      <p:ext uri="{BB962C8B-B14F-4D97-AF65-F5344CB8AC3E}">
        <p14:creationId xmlns:p14="http://schemas.microsoft.com/office/powerpoint/2010/main" val="13751515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mph" presetSubtype="0" fill="hold" grpId="0" nodeType="withEffect">
                                  <p:stCondLst>
                                    <p:cond delay="0"/>
                                  </p:stCondLst>
                                  <p:childTnLst>
                                    <p:animScale>
                                      <p:cBhvr>
                                        <p:cTn id="6" dur="500" fill="hold"/>
                                        <p:tgtEl>
                                          <p:spTgt spid="14"/>
                                        </p:tgtEl>
                                      </p:cBhvr>
                                      <p:by x="50000" y="50000"/>
                                    </p:animScale>
                                  </p:childTnLst>
                                </p:cTn>
                              </p:par>
                              <p:par>
                                <p:cTn id="7" presetID="0" presetClass="path" presetSubtype="0" fill="hold" grpId="1" nodeType="withEffect">
                                  <p:stCondLst>
                                    <p:cond delay="0"/>
                                  </p:stCondLst>
                                  <p:childTnLst>
                                    <p:animMotion origin="layout" path="M -0.09791 -0.00162 L -0.28107 0.04468 " pathEditMode="relative" rAng="0" ptsTypes="AA">
                                      <p:cBhvr>
                                        <p:cTn id="8" dur="500" fill="hold"/>
                                        <p:tgtEl>
                                          <p:spTgt spid="14"/>
                                        </p:tgtEl>
                                        <p:attrNameLst>
                                          <p:attrName>ppt_x</p:attrName>
                                          <p:attrName>ppt_y</p:attrName>
                                        </p:attrNameLst>
                                      </p:cBhvr>
                                      <p:rCtr x="-9167" y="2315"/>
                                    </p:animMotion>
                                  </p:childTnLst>
                                </p:cTn>
                              </p:par>
                              <p:par>
                                <p:cTn id="9" presetID="47" presetClass="entr" presetSubtype="0" fill="hold" grpId="0" nodeType="withEffect">
                                  <p:stCondLst>
                                    <p:cond delay="0"/>
                                  </p:stCondLst>
                                  <p:childTnLst>
                                    <p:set>
                                      <p:cBhvr>
                                        <p:cTn id="10" dur="1" fill="hold">
                                          <p:stCondLst>
                                            <p:cond delay="0"/>
                                          </p:stCondLst>
                                        </p:cTn>
                                        <p:tgtEl>
                                          <p:spTgt spid="20"/>
                                        </p:tgtEl>
                                        <p:attrNameLst>
                                          <p:attrName>style.visibility</p:attrName>
                                        </p:attrNameLst>
                                      </p:cBhvr>
                                      <p:to>
                                        <p:strVal val="visible"/>
                                      </p:to>
                                    </p:set>
                                    <p:animEffect transition="in" filter="fade">
                                      <p:cBhvr>
                                        <p:cTn id="11" dur="500"/>
                                        <p:tgtEl>
                                          <p:spTgt spid="20"/>
                                        </p:tgtEl>
                                      </p:cBhvr>
                                    </p:animEffect>
                                    <p:anim calcmode="lin" valueType="num">
                                      <p:cBhvr>
                                        <p:cTn id="12" dur="500" fill="hold"/>
                                        <p:tgtEl>
                                          <p:spTgt spid="20"/>
                                        </p:tgtEl>
                                        <p:attrNameLst>
                                          <p:attrName>ppt_x</p:attrName>
                                        </p:attrNameLst>
                                      </p:cBhvr>
                                      <p:tavLst>
                                        <p:tav tm="0">
                                          <p:val>
                                            <p:strVal val="#ppt_x"/>
                                          </p:val>
                                        </p:tav>
                                        <p:tav tm="100000">
                                          <p:val>
                                            <p:strVal val="#ppt_x"/>
                                          </p:val>
                                        </p:tav>
                                      </p:tavLst>
                                    </p:anim>
                                    <p:anim calcmode="lin" valueType="num">
                                      <p:cBhvr>
                                        <p:cTn id="13" dur="500" fill="hold"/>
                                        <p:tgtEl>
                                          <p:spTgt spid="2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4" grpId="1"/>
      <p:bldP spid="20"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 name="Picture 20"/>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8470" y="-29592"/>
            <a:ext cx="9223899" cy="6924582"/>
          </a:xfrm>
          <a:prstGeom prst="rect">
            <a:avLst/>
          </a:prstGeom>
        </p:spPr>
      </p:pic>
      <p:sp>
        <p:nvSpPr>
          <p:cNvPr id="5" name="Rectangle 4"/>
          <p:cNvSpPr/>
          <p:nvPr/>
        </p:nvSpPr>
        <p:spPr>
          <a:xfrm>
            <a:off x="-18377" y="0"/>
            <a:ext cx="9172222" cy="627196"/>
          </a:xfrm>
          <a:prstGeom prst="rect">
            <a:avLst/>
          </a:prstGeom>
          <a:solidFill>
            <a:srgbClr val="68010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smtClean="0">
              <a:solidFill>
                <a:prstClr val="white"/>
              </a:solidFill>
            </a:endParaRPr>
          </a:p>
          <a:p>
            <a:pPr algn="ctr"/>
            <a:endParaRPr lang="en-US" dirty="0">
              <a:solidFill>
                <a:prstClr val="white"/>
              </a:solidFill>
            </a:endParaRPr>
          </a:p>
        </p:txBody>
      </p:sp>
      <p:cxnSp>
        <p:nvCxnSpPr>
          <p:cNvPr id="8" name="Straight Connector 7"/>
          <p:cNvCxnSpPr/>
          <p:nvPr/>
        </p:nvCxnSpPr>
        <p:spPr>
          <a:xfrm>
            <a:off x="383480" y="621351"/>
            <a:ext cx="1503292" cy="0"/>
          </a:xfrm>
          <a:prstGeom prst="line">
            <a:avLst/>
          </a:prstGeom>
          <a:ln>
            <a:solidFill>
              <a:schemeClr val="bg1"/>
            </a:solidFill>
          </a:ln>
        </p:spPr>
        <p:style>
          <a:lnRef idx="2">
            <a:schemeClr val="accent1"/>
          </a:lnRef>
          <a:fillRef idx="0">
            <a:schemeClr val="accent1"/>
          </a:fillRef>
          <a:effectRef idx="1">
            <a:schemeClr val="accent1"/>
          </a:effectRef>
          <a:fontRef idx="minor">
            <a:schemeClr val="tx1"/>
          </a:fontRef>
        </p:style>
      </p:cxnSp>
      <p:sp>
        <p:nvSpPr>
          <p:cNvPr id="13" name="Oval 12"/>
          <p:cNvSpPr/>
          <p:nvPr/>
        </p:nvSpPr>
        <p:spPr>
          <a:xfrm>
            <a:off x="213300" y="517670"/>
            <a:ext cx="207362" cy="207362"/>
          </a:xfrm>
          <a:prstGeom prst="ellipse">
            <a:avLst/>
          </a:prstGeom>
          <a:solidFill>
            <a:schemeClr val="bg1"/>
          </a:solidFill>
          <a:ln>
            <a:solidFill>
              <a:srgbClr val="FFFFFF"/>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prstClr val="white"/>
              </a:solidFill>
            </a:endParaRPr>
          </a:p>
        </p:txBody>
      </p:sp>
      <p:sp>
        <p:nvSpPr>
          <p:cNvPr id="14" name="TextBox 13"/>
          <p:cNvSpPr txBox="1"/>
          <p:nvPr/>
        </p:nvSpPr>
        <p:spPr>
          <a:xfrm>
            <a:off x="6504" y="742038"/>
            <a:ext cx="1412566" cy="430887"/>
          </a:xfrm>
          <a:prstGeom prst="rect">
            <a:avLst/>
          </a:prstGeom>
          <a:noFill/>
        </p:spPr>
        <p:txBody>
          <a:bodyPr wrap="none" rtlCol="0">
            <a:spAutoFit/>
          </a:bodyPr>
          <a:lstStyle/>
          <a:p>
            <a:r>
              <a:rPr lang="pt-PT" sz="2200" dirty="0" smtClean="0">
                <a:solidFill>
                  <a:prstClr val="white"/>
                </a:solidFill>
              </a:rPr>
              <a:t>1564-1896</a:t>
            </a:r>
            <a:endParaRPr lang="en-US" sz="2200" dirty="0">
              <a:solidFill>
                <a:prstClr val="white"/>
              </a:solidFill>
            </a:endParaRPr>
          </a:p>
        </p:txBody>
      </p:sp>
      <p:sp>
        <p:nvSpPr>
          <p:cNvPr id="17" name="Rectangle 16"/>
          <p:cNvSpPr/>
          <p:nvPr/>
        </p:nvSpPr>
        <p:spPr>
          <a:xfrm>
            <a:off x="7603369" y="141632"/>
            <a:ext cx="1401346" cy="369332"/>
          </a:xfrm>
          <a:prstGeom prst="rect">
            <a:avLst/>
          </a:prstGeom>
        </p:spPr>
        <p:txBody>
          <a:bodyPr wrap="none">
            <a:spAutoFit/>
          </a:bodyPr>
          <a:lstStyle/>
          <a:p>
            <a:r>
              <a:rPr lang="pt-PT" dirty="0" smtClean="0">
                <a:ln>
                  <a:solidFill>
                    <a:srgbClr val="FFFF00"/>
                  </a:solidFill>
                </a:ln>
                <a:solidFill>
                  <a:srgbClr val="FFFF00"/>
                </a:solidFill>
                <a:latin typeface="Century Gothic"/>
                <a:cs typeface="Century Gothic"/>
              </a:rPr>
              <a:t>O electrão</a:t>
            </a:r>
            <a:endParaRPr lang="en-US" dirty="0">
              <a:ln>
                <a:solidFill>
                  <a:srgbClr val="FFFF00"/>
                </a:solidFill>
              </a:ln>
              <a:solidFill>
                <a:srgbClr val="FFFF00"/>
              </a:solidFill>
            </a:endParaRPr>
          </a:p>
        </p:txBody>
      </p:sp>
      <p:sp>
        <p:nvSpPr>
          <p:cNvPr id="20" name="TextBox 19"/>
          <p:cNvSpPr txBox="1"/>
          <p:nvPr/>
        </p:nvSpPr>
        <p:spPr>
          <a:xfrm>
            <a:off x="1954618" y="217811"/>
            <a:ext cx="1326004" cy="769441"/>
          </a:xfrm>
          <a:prstGeom prst="rect">
            <a:avLst/>
          </a:prstGeom>
          <a:noFill/>
        </p:spPr>
        <p:txBody>
          <a:bodyPr wrap="none" rtlCol="0">
            <a:spAutoFit/>
          </a:bodyPr>
          <a:lstStyle/>
          <a:p>
            <a:r>
              <a:rPr lang="pt-PT" sz="4400" dirty="0" smtClean="0">
                <a:solidFill>
                  <a:prstClr val="white"/>
                </a:solidFill>
              </a:rPr>
              <a:t>1897</a:t>
            </a:r>
            <a:endParaRPr lang="en-US" sz="4400" dirty="0">
              <a:solidFill>
                <a:prstClr val="white"/>
              </a:solidFill>
            </a:endParaRPr>
          </a:p>
        </p:txBody>
      </p:sp>
      <p:sp>
        <p:nvSpPr>
          <p:cNvPr id="25" name="Rectangle 24"/>
          <p:cNvSpPr/>
          <p:nvPr/>
        </p:nvSpPr>
        <p:spPr>
          <a:xfrm>
            <a:off x="22890" y="1413987"/>
            <a:ext cx="3903758" cy="1477328"/>
          </a:xfrm>
          <a:prstGeom prst="rect">
            <a:avLst/>
          </a:prstGeom>
        </p:spPr>
        <p:txBody>
          <a:bodyPr wrap="square">
            <a:spAutoFit/>
          </a:bodyPr>
          <a:lstStyle/>
          <a:p>
            <a:pPr algn="ctr">
              <a:lnSpc>
                <a:spcPct val="150000"/>
              </a:lnSpc>
            </a:pPr>
            <a:r>
              <a:rPr lang="pt-PT" sz="2000" dirty="0" smtClean="0">
                <a:ln>
                  <a:solidFill>
                    <a:prstClr val="white"/>
                  </a:solidFill>
                </a:ln>
                <a:solidFill>
                  <a:prstClr val="white"/>
                </a:solidFill>
                <a:latin typeface="Century Gothic"/>
                <a:cs typeface="Century Gothic"/>
              </a:rPr>
              <a:t>Os raios catódicos são constituídos por </a:t>
            </a:r>
            <a:r>
              <a:rPr lang="pt-PT" sz="2000" dirty="0" smtClean="0">
                <a:ln>
                  <a:solidFill>
                    <a:srgbClr val="FFFF00"/>
                  </a:solidFill>
                </a:ln>
                <a:solidFill>
                  <a:srgbClr val="FFFF00"/>
                </a:solidFill>
                <a:latin typeface="Century Gothic"/>
                <a:cs typeface="Century Gothic"/>
              </a:rPr>
              <a:t>“partículas” </a:t>
            </a:r>
            <a:r>
              <a:rPr lang="pt-PT" sz="2000" dirty="0" smtClean="0">
                <a:ln>
                  <a:solidFill>
                    <a:prstClr val="white"/>
                  </a:solidFill>
                </a:ln>
                <a:solidFill>
                  <a:prstClr val="white"/>
                </a:solidFill>
                <a:latin typeface="Century Gothic"/>
                <a:cs typeface="Century Gothic"/>
              </a:rPr>
              <a:t>carregadas</a:t>
            </a:r>
            <a:endParaRPr lang="en-US" sz="2000" dirty="0">
              <a:ln>
                <a:solidFill>
                  <a:prstClr val="white"/>
                </a:solidFill>
              </a:ln>
              <a:solidFill>
                <a:prstClr val="white"/>
              </a:solidFill>
            </a:endParaRPr>
          </a:p>
        </p:txBody>
      </p:sp>
      <mc:AlternateContent xmlns:mc="http://schemas.openxmlformats.org/markup-compatibility/2006" xmlns:a14="http://schemas.microsoft.com/office/drawing/2010/main">
        <mc:Choice Requires="a14">
          <p:sp>
            <p:nvSpPr>
              <p:cNvPr id="26" name="TextBox 25"/>
              <p:cNvSpPr txBox="1"/>
              <p:nvPr/>
            </p:nvSpPr>
            <p:spPr>
              <a:xfrm>
                <a:off x="316981" y="3113230"/>
                <a:ext cx="3453831" cy="527132"/>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f>
                        <m:fPr>
                          <m:ctrlPr>
                            <a:rPr lang="pt-PT" sz="2000" i="1" smtClean="0">
                              <a:solidFill>
                                <a:prstClr val="white"/>
                              </a:solidFill>
                              <a:latin typeface="Cambria Math" charset="0"/>
                            </a:rPr>
                          </m:ctrlPr>
                        </m:fPr>
                        <m:num>
                          <m:r>
                            <a:rPr lang="pt-PT" sz="2000" i="1" smtClean="0">
                              <a:solidFill>
                                <a:prstClr val="white"/>
                              </a:solidFill>
                              <a:latin typeface="Cambria Math" panose="02040503050406030204" pitchFamily="18" charset="0"/>
                            </a:rPr>
                            <m:t>𝑞</m:t>
                          </m:r>
                        </m:num>
                        <m:den>
                          <m:r>
                            <a:rPr lang="pt-PT" sz="2000" i="1" smtClean="0">
                              <a:solidFill>
                                <a:prstClr val="white"/>
                              </a:solidFill>
                              <a:latin typeface="Cambria Math" panose="02040503050406030204" pitchFamily="18" charset="0"/>
                            </a:rPr>
                            <m:t>𝑚</m:t>
                          </m:r>
                        </m:den>
                      </m:f>
                      <m:r>
                        <a:rPr lang="pt-PT" sz="2000" i="1" smtClean="0">
                          <a:solidFill>
                            <a:prstClr val="white"/>
                          </a:solidFill>
                          <a:latin typeface="Cambria Math" panose="02040503050406030204" pitchFamily="18" charset="0"/>
                        </a:rPr>
                        <m:t>=</m:t>
                      </m:r>
                      <m:r>
                        <m:rPr>
                          <m:nor/>
                        </m:rPr>
                        <a:rPr lang="en-US" sz="2000" smtClean="0">
                          <a:solidFill>
                            <a:prstClr val="white"/>
                          </a:solidFill>
                        </a:rPr>
                        <m:t>1.758820088±39×10</m:t>
                      </m:r>
                      <m:r>
                        <m:rPr>
                          <m:nor/>
                        </m:rPr>
                        <a:rPr lang="en-US" sz="2000" baseline="30000" smtClean="0">
                          <a:solidFill>
                            <a:prstClr val="white"/>
                          </a:solidFill>
                        </a:rPr>
                        <m:t>11</m:t>
                      </m:r>
                      <m:r>
                        <m:rPr>
                          <m:nor/>
                        </m:rPr>
                        <a:rPr lang="en-US" sz="2000" smtClean="0">
                          <a:solidFill>
                            <a:prstClr val="white"/>
                          </a:solidFill>
                        </a:rPr>
                        <m:t> </m:t>
                      </m:r>
                      <m:r>
                        <m:rPr>
                          <m:nor/>
                        </m:rPr>
                        <a:rPr lang="en-US" sz="2000" smtClean="0">
                          <a:solidFill>
                            <a:prstClr val="white"/>
                          </a:solidFill>
                        </a:rPr>
                        <m:t>C</m:t>
                      </m:r>
                      <m:r>
                        <m:rPr>
                          <m:nor/>
                        </m:rPr>
                        <a:rPr lang="en-US" sz="2000" smtClean="0">
                          <a:solidFill>
                            <a:prstClr val="white"/>
                          </a:solidFill>
                        </a:rPr>
                        <m:t>/</m:t>
                      </m:r>
                      <m:r>
                        <m:rPr>
                          <m:nor/>
                        </m:rPr>
                        <a:rPr lang="pt-PT" sz="2000" smtClean="0">
                          <a:solidFill>
                            <a:prstClr val="white"/>
                          </a:solidFill>
                        </a:rPr>
                        <m:t>K</m:t>
                      </m:r>
                      <m:r>
                        <m:rPr>
                          <m:nor/>
                        </m:rPr>
                        <a:rPr lang="en-US" sz="2000" smtClean="0">
                          <a:solidFill>
                            <a:prstClr val="white"/>
                          </a:solidFill>
                        </a:rPr>
                        <m:t>g</m:t>
                      </m:r>
                    </m:oMath>
                  </m:oMathPara>
                </a14:m>
                <a:endParaRPr lang="en-US" dirty="0">
                  <a:solidFill>
                    <a:prstClr val="white"/>
                  </a:solidFill>
                </a:endParaRPr>
              </a:p>
            </p:txBody>
          </p:sp>
        </mc:Choice>
        <mc:Fallback xmlns="">
          <p:sp>
            <p:nvSpPr>
              <p:cNvPr id="26" name="TextBox 25"/>
              <p:cNvSpPr txBox="1">
                <a:spLocks noRot="1" noChangeAspect="1" noMove="1" noResize="1" noEditPoints="1" noAdjustHandles="1" noChangeArrowheads="1" noChangeShapeType="1" noTextEdit="1"/>
              </p:cNvSpPr>
              <p:nvPr/>
            </p:nvSpPr>
            <p:spPr>
              <a:xfrm>
                <a:off x="316981" y="3113230"/>
                <a:ext cx="3453831" cy="527132"/>
              </a:xfrm>
              <a:prstGeom prst="rect">
                <a:avLst/>
              </a:prstGeom>
              <a:blipFill rotWithShape="0">
                <a:blip r:embed="rId3"/>
                <a:stretch>
                  <a:fillRect/>
                </a:stretch>
              </a:blipFill>
            </p:spPr>
            <p:txBody>
              <a:bodyPr/>
              <a:lstStyle/>
              <a:p>
                <a:r>
                  <a:rPr lang="en-US">
                    <a:noFill/>
                  </a:rPr>
                  <a:t> </a:t>
                </a:r>
              </a:p>
            </p:txBody>
          </p:sp>
        </mc:Fallback>
      </mc:AlternateContent>
      <p:sp>
        <p:nvSpPr>
          <p:cNvPr id="30" name="Rectangle 29"/>
          <p:cNvSpPr/>
          <p:nvPr/>
        </p:nvSpPr>
        <p:spPr>
          <a:xfrm>
            <a:off x="4152275" y="5204216"/>
            <a:ext cx="4576371" cy="830997"/>
          </a:xfrm>
          <a:prstGeom prst="rect">
            <a:avLst/>
          </a:prstGeom>
        </p:spPr>
        <p:txBody>
          <a:bodyPr wrap="square">
            <a:spAutoFit/>
          </a:bodyPr>
          <a:lstStyle/>
          <a:p>
            <a:pPr algn="just"/>
            <a:r>
              <a:rPr lang="en-US" sz="1600" dirty="0" smtClean="0">
                <a:solidFill>
                  <a:prstClr val="white"/>
                </a:solidFill>
                <a:latin typeface="Century Gothic" panose="020B0502020202020204" pitchFamily="34" charset="0"/>
              </a:rPr>
              <a:t>"</a:t>
            </a:r>
            <a:r>
              <a:rPr lang="en-US" sz="1600" dirty="0">
                <a:solidFill>
                  <a:prstClr val="white"/>
                </a:solidFill>
                <a:latin typeface="Century Gothic" panose="020B0502020202020204" pitchFamily="34" charset="0"/>
              </a:rPr>
              <a:t>in recognition of the great merits of his theoretical and experimental investigations on the conduction of electricity by gases".</a:t>
            </a:r>
          </a:p>
        </p:txBody>
      </p:sp>
      <p:pic>
        <p:nvPicPr>
          <p:cNvPr id="31" name="Picture 30"/>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538179" y="3766097"/>
            <a:ext cx="1364186" cy="1364186"/>
          </a:xfrm>
          <a:prstGeom prst="rect">
            <a:avLst/>
          </a:prstGeom>
          <a:effectLst>
            <a:outerShdw blurRad="50800" dist="50800" dir="5400000" algn="ctr" rotWithShape="0">
              <a:srgbClr val="000000"/>
            </a:outerShdw>
          </a:effectLst>
        </p:spPr>
      </p:pic>
      <p:sp>
        <p:nvSpPr>
          <p:cNvPr id="32" name="Rectangle 31"/>
          <p:cNvSpPr/>
          <p:nvPr/>
        </p:nvSpPr>
        <p:spPr>
          <a:xfrm>
            <a:off x="4152275" y="4115782"/>
            <a:ext cx="3263433" cy="923330"/>
          </a:xfrm>
          <a:prstGeom prst="rect">
            <a:avLst/>
          </a:prstGeom>
        </p:spPr>
        <p:txBody>
          <a:bodyPr wrap="square">
            <a:spAutoFit/>
          </a:bodyPr>
          <a:lstStyle/>
          <a:p>
            <a:pPr algn="ctr"/>
            <a:r>
              <a:rPr lang="en-US" dirty="0" smtClean="0">
                <a:ln>
                  <a:solidFill>
                    <a:srgbClr val="FFFF00"/>
                  </a:solidFill>
                </a:ln>
                <a:solidFill>
                  <a:srgbClr val="FFFF00"/>
                </a:solidFill>
                <a:latin typeface="Century Gothic" panose="020B0502020202020204" pitchFamily="34" charset="0"/>
              </a:rPr>
              <a:t>O </a:t>
            </a:r>
            <a:r>
              <a:rPr lang="en-US" dirty="0" err="1" smtClean="0">
                <a:ln>
                  <a:solidFill>
                    <a:srgbClr val="FFFF00"/>
                  </a:solidFill>
                </a:ln>
                <a:solidFill>
                  <a:srgbClr val="FFFF00"/>
                </a:solidFill>
                <a:latin typeface="Century Gothic" panose="020B0502020202020204" pitchFamily="34" charset="0"/>
              </a:rPr>
              <a:t>prémio</a:t>
            </a:r>
            <a:r>
              <a:rPr lang="en-US" dirty="0" smtClean="0">
                <a:ln>
                  <a:solidFill>
                    <a:srgbClr val="FFFF00"/>
                  </a:solidFill>
                </a:ln>
                <a:solidFill>
                  <a:srgbClr val="FFFF00"/>
                </a:solidFill>
                <a:latin typeface="Century Gothic" panose="020B0502020202020204" pitchFamily="34" charset="0"/>
              </a:rPr>
              <a:t> Nobel da </a:t>
            </a:r>
            <a:r>
              <a:rPr lang="en-US" dirty="0" err="1" smtClean="0">
                <a:ln>
                  <a:solidFill>
                    <a:srgbClr val="FFFF00"/>
                  </a:solidFill>
                </a:ln>
                <a:solidFill>
                  <a:srgbClr val="FFFF00"/>
                </a:solidFill>
                <a:latin typeface="Century Gothic" panose="020B0502020202020204" pitchFamily="34" charset="0"/>
              </a:rPr>
              <a:t>Física</a:t>
            </a:r>
            <a:r>
              <a:rPr lang="en-US" dirty="0" smtClean="0">
                <a:ln>
                  <a:solidFill>
                    <a:srgbClr val="FFFF00"/>
                  </a:solidFill>
                </a:ln>
                <a:solidFill>
                  <a:srgbClr val="FFFF00"/>
                </a:solidFill>
                <a:latin typeface="Century Gothic" panose="020B0502020202020204" pitchFamily="34" charset="0"/>
              </a:rPr>
              <a:t> </a:t>
            </a:r>
            <a:r>
              <a:rPr lang="en-US" dirty="0" err="1" smtClean="0">
                <a:ln>
                  <a:solidFill>
                    <a:srgbClr val="FFFF00"/>
                  </a:solidFill>
                </a:ln>
                <a:solidFill>
                  <a:srgbClr val="FFFF00"/>
                </a:solidFill>
                <a:latin typeface="Century Gothic" panose="020B0502020202020204" pitchFamily="34" charset="0"/>
              </a:rPr>
              <a:t>foi</a:t>
            </a:r>
            <a:r>
              <a:rPr lang="en-US" dirty="0" smtClean="0">
                <a:ln>
                  <a:solidFill>
                    <a:srgbClr val="FFFF00"/>
                  </a:solidFill>
                </a:ln>
                <a:solidFill>
                  <a:srgbClr val="FFFF00"/>
                </a:solidFill>
                <a:latin typeface="Century Gothic" panose="020B0502020202020204" pitchFamily="34" charset="0"/>
              </a:rPr>
              <a:t> </a:t>
            </a:r>
            <a:r>
              <a:rPr lang="en-US" dirty="0" err="1" smtClean="0">
                <a:ln>
                  <a:solidFill>
                    <a:srgbClr val="FFFF00"/>
                  </a:solidFill>
                </a:ln>
                <a:solidFill>
                  <a:srgbClr val="FFFF00"/>
                </a:solidFill>
                <a:latin typeface="Century Gothic" panose="020B0502020202020204" pitchFamily="34" charset="0"/>
              </a:rPr>
              <a:t>atríbuido</a:t>
            </a:r>
            <a:r>
              <a:rPr lang="en-US" dirty="0">
                <a:ln>
                  <a:solidFill>
                    <a:srgbClr val="FFFF00"/>
                  </a:solidFill>
                </a:ln>
                <a:solidFill>
                  <a:srgbClr val="FFFF00"/>
                </a:solidFill>
                <a:latin typeface="Century Gothic" panose="020B0502020202020204" pitchFamily="34" charset="0"/>
              </a:rPr>
              <a:t> </a:t>
            </a:r>
            <a:r>
              <a:rPr lang="en-US" dirty="0" smtClean="0">
                <a:ln>
                  <a:solidFill>
                    <a:srgbClr val="FFFF00"/>
                  </a:solidFill>
                </a:ln>
                <a:solidFill>
                  <a:srgbClr val="FFFF00"/>
                </a:solidFill>
                <a:latin typeface="Century Gothic" panose="020B0502020202020204" pitchFamily="34" charset="0"/>
              </a:rPr>
              <a:t>a J.J. Thomson </a:t>
            </a:r>
            <a:r>
              <a:rPr lang="en-US" dirty="0" err="1" smtClean="0">
                <a:ln>
                  <a:solidFill>
                    <a:srgbClr val="FFFF00"/>
                  </a:solidFill>
                </a:ln>
                <a:solidFill>
                  <a:srgbClr val="FFFF00"/>
                </a:solidFill>
                <a:latin typeface="Century Gothic" panose="020B0502020202020204" pitchFamily="34" charset="0"/>
              </a:rPr>
              <a:t>em</a:t>
            </a:r>
            <a:r>
              <a:rPr lang="en-US" dirty="0" smtClean="0">
                <a:ln>
                  <a:solidFill>
                    <a:srgbClr val="FFFF00"/>
                  </a:solidFill>
                </a:ln>
                <a:solidFill>
                  <a:srgbClr val="FFFF00"/>
                </a:solidFill>
                <a:latin typeface="Century Gothic" panose="020B0502020202020204" pitchFamily="34" charset="0"/>
              </a:rPr>
              <a:t> 1906. </a:t>
            </a:r>
            <a:endParaRPr lang="en-US" dirty="0">
              <a:ln>
                <a:solidFill>
                  <a:srgbClr val="FFFF00"/>
                </a:solidFill>
              </a:ln>
              <a:solidFill>
                <a:srgbClr val="FFFF00"/>
              </a:solidFill>
              <a:latin typeface="Century Gothic" panose="020B0502020202020204" pitchFamily="34" charset="0"/>
            </a:endParaRPr>
          </a:p>
        </p:txBody>
      </p:sp>
      <p:pic>
        <p:nvPicPr>
          <p:cNvPr id="18" name="Picture 17"/>
          <p:cNvPicPr>
            <a:picLocks noChangeAspect="1"/>
          </p:cNvPicPr>
          <p:nvPr/>
        </p:nvPicPr>
        <p:blipFill>
          <a:blip r:embed="rId5" cstate="print">
            <a:clrChange>
              <a:clrFrom>
                <a:srgbClr val="000000"/>
              </a:clrFrom>
              <a:clrTo>
                <a:srgbClr val="000000">
                  <a:alpha val="0"/>
                </a:srgbClr>
              </a:clrTo>
            </a:clrChange>
            <a:extLst>
              <a:ext uri="{28A0092B-C50C-407E-A947-70E740481C1C}">
                <a14:useLocalDpi xmlns:a14="http://schemas.microsoft.com/office/drawing/2010/main" val="0"/>
              </a:ext>
            </a:extLst>
          </a:blip>
          <a:stretch>
            <a:fillRect/>
          </a:stretch>
        </p:blipFill>
        <p:spPr>
          <a:xfrm>
            <a:off x="3727686" y="862525"/>
            <a:ext cx="5287710" cy="2829640"/>
          </a:xfrm>
          <a:prstGeom prst="rect">
            <a:avLst/>
          </a:prstGeom>
        </p:spPr>
      </p:pic>
      <p:pic>
        <p:nvPicPr>
          <p:cNvPr id="19" name="Picture 18"/>
          <p:cNvPicPr>
            <a:picLocks noChangeAspect="1"/>
          </p:cNvPicPr>
          <p:nvPr/>
        </p:nvPicPr>
        <p:blipFill>
          <a:blip r:embed="rId6"/>
          <a:stretch>
            <a:fillRect/>
          </a:stretch>
        </p:blipFill>
        <p:spPr>
          <a:xfrm>
            <a:off x="45156" y="3961002"/>
            <a:ext cx="4037901" cy="2194398"/>
          </a:xfrm>
          <a:prstGeom prst="rect">
            <a:avLst/>
          </a:prstGeom>
          <a:ln>
            <a:noFill/>
          </a:ln>
          <a:effectLst>
            <a:softEdge rad="31750"/>
          </a:effectLst>
        </p:spPr>
      </p:pic>
      <p:sp>
        <p:nvSpPr>
          <p:cNvPr id="23" name="Rectangle 22"/>
          <p:cNvSpPr/>
          <p:nvPr/>
        </p:nvSpPr>
        <p:spPr>
          <a:xfrm>
            <a:off x="8803122" y="6468797"/>
            <a:ext cx="361868" cy="396523"/>
          </a:xfrm>
          <a:prstGeom prst="rect">
            <a:avLst/>
          </a:prstGeom>
          <a:solidFill>
            <a:srgbClr val="0000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4" name="Rectangle 23"/>
          <p:cNvSpPr/>
          <p:nvPr/>
        </p:nvSpPr>
        <p:spPr>
          <a:xfrm>
            <a:off x="-18376" y="6471973"/>
            <a:ext cx="8831344" cy="396523"/>
          </a:xfrm>
          <a:prstGeom prst="rect">
            <a:avLst/>
          </a:prstGeom>
          <a:solidFill>
            <a:srgbClr val="68010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7" name="Slide Number Placeholder 1"/>
          <p:cNvSpPr>
            <a:spLocks noGrp="1"/>
          </p:cNvSpPr>
          <p:nvPr>
            <p:ph type="sldNum" sz="quarter" idx="4"/>
          </p:nvPr>
        </p:nvSpPr>
        <p:spPr>
          <a:xfrm>
            <a:off x="6982178" y="6489699"/>
            <a:ext cx="2133600" cy="365125"/>
          </a:xfrm>
          <a:prstGeom prst="rect">
            <a:avLst/>
          </a:prstGeom>
        </p:spPr>
        <p:txBody>
          <a:bodyPr/>
          <a:lstStyle/>
          <a:p>
            <a:fld id="{8E421941-A48F-2348-96CF-79538C99FB84}" type="slidenum">
              <a:rPr lang="en-US" smtClean="0">
                <a:latin typeface="Century Gothic"/>
                <a:cs typeface="Century Gothic"/>
              </a:rPr>
              <a:pPr/>
              <a:t>5</a:t>
            </a:fld>
            <a:endParaRPr lang="en-US" dirty="0">
              <a:latin typeface="Century Gothic"/>
              <a:cs typeface="Century Gothic"/>
            </a:endParaRPr>
          </a:p>
        </p:txBody>
      </p:sp>
      <p:sp>
        <p:nvSpPr>
          <p:cNvPr id="22" name="Footer Placeholder 2"/>
          <p:cNvSpPr>
            <a:spLocks noGrp="1"/>
          </p:cNvSpPr>
          <p:nvPr>
            <p:ph type="ftr" sz="quarter" idx="3"/>
          </p:nvPr>
        </p:nvSpPr>
        <p:spPr>
          <a:xfrm>
            <a:off x="45156" y="6492965"/>
            <a:ext cx="9070622" cy="365125"/>
          </a:xfrm>
          <a:prstGeom prst="rect">
            <a:avLst/>
          </a:prstGeom>
        </p:spPr>
        <p:txBody>
          <a:bodyPr/>
          <a:lstStyle/>
          <a:p>
            <a:pPr algn="l"/>
            <a:r>
              <a:rPr lang="pt-BR" dirty="0" smtClean="0"/>
              <a:t>Filipe Joaquim                                       Introdução à Física de Partículas (2/4)                            CERN, 28/08 - 02/09 2016</a:t>
            </a:r>
            <a:endParaRPr lang="en-US" dirty="0"/>
          </a:p>
        </p:txBody>
      </p:sp>
    </p:spTree>
    <p:extLst>
      <p:ext uri="{BB962C8B-B14F-4D97-AF65-F5344CB8AC3E}">
        <p14:creationId xmlns:p14="http://schemas.microsoft.com/office/powerpoint/2010/main" val="206256759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 name="Picture 2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8470" y="-29592"/>
            <a:ext cx="9223899" cy="6924582"/>
          </a:xfrm>
          <a:prstGeom prst="rect">
            <a:avLst/>
          </a:prstGeom>
        </p:spPr>
      </p:pic>
      <p:sp>
        <p:nvSpPr>
          <p:cNvPr id="5" name="Rectangle 4"/>
          <p:cNvSpPr/>
          <p:nvPr/>
        </p:nvSpPr>
        <p:spPr>
          <a:xfrm>
            <a:off x="-18377" y="0"/>
            <a:ext cx="9172222" cy="627196"/>
          </a:xfrm>
          <a:prstGeom prst="rect">
            <a:avLst/>
          </a:prstGeom>
          <a:solidFill>
            <a:srgbClr val="68010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smtClean="0">
              <a:solidFill>
                <a:prstClr val="white"/>
              </a:solidFill>
            </a:endParaRPr>
          </a:p>
          <a:p>
            <a:pPr algn="ctr"/>
            <a:endParaRPr lang="en-US" dirty="0">
              <a:solidFill>
                <a:prstClr val="white"/>
              </a:solidFill>
            </a:endParaRPr>
          </a:p>
        </p:txBody>
      </p:sp>
      <p:sp>
        <p:nvSpPr>
          <p:cNvPr id="47" name="Rectangle 46"/>
          <p:cNvSpPr/>
          <p:nvPr/>
        </p:nvSpPr>
        <p:spPr>
          <a:xfrm>
            <a:off x="4965859" y="141632"/>
            <a:ext cx="4017446" cy="369332"/>
          </a:xfrm>
          <a:prstGeom prst="rect">
            <a:avLst/>
          </a:prstGeom>
        </p:spPr>
        <p:txBody>
          <a:bodyPr wrap="none">
            <a:spAutoFit/>
          </a:bodyPr>
          <a:lstStyle/>
          <a:p>
            <a:pPr algn="r"/>
            <a:r>
              <a:rPr lang="pt-PT" dirty="0" smtClean="0">
                <a:ln>
                  <a:solidFill>
                    <a:srgbClr val="FFFF00"/>
                  </a:solidFill>
                </a:ln>
                <a:solidFill>
                  <a:srgbClr val="FFFF00"/>
                </a:solidFill>
                <a:latin typeface="Century Gothic"/>
                <a:cs typeface="Century Gothic"/>
              </a:rPr>
              <a:t>O ínicio de “uma teoria quântica”</a:t>
            </a:r>
            <a:endParaRPr lang="en-US" dirty="0">
              <a:ln>
                <a:solidFill>
                  <a:srgbClr val="FFFF00"/>
                </a:solidFill>
              </a:ln>
              <a:solidFill>
                <a:srgbClr val="FFFF00"/>
              </a:solidFill>
            </a:endParaRPr>
          </a:p>
        </p:txBody>
      </p:sp>
      <p:cxnSp>
        <p:nvCxnSpPr>
          <p:cNvPr id="11" name="Straight Connector 10"/>
          <p:cNvCxnSpPr/>
          <p:nvPr/>
        </p:nvCxnSpPr>
        <p:spPr>
          <a:xfrm>
            <a:off x="383480" y="621351"/>
            <a:ext cx="1503292" cy="0"/>
          </a:xfrm>
          <a:prstGeom prst="line">
            <a:avLst/>
          </a:prstGeom>
          <a:ln>
            <a:solidFill>
              <a:schemeClr val="bg1"/>
            </a:solidFill>
          </a:ln>
        </p:spPr>
        <p:style>
          <a:lnRef idx="2">
            <a:schemeClr val="accent1"/>
          </a:lnRef>
          <a:fillRef idx="0">
            <a:schemeClr val="accent1"/>
          </a:fillRef>
          <a:effectRef idx="1">
            <a:schemeClr val="accent1"/>
          </a:effectRef>
          <a:fontRef idx="minor">
            <a:schemeClr val="tx1"/>
          </a:fontRef>
        </p:style>
      </p:cxnSp>
      <p:sp>
        <p:nvSpPr>
          <p:cNvPr id="12" name="Oval 11"/>
          <p:cNvSpPr/>
          <p:nvPr/>
        </p:nvSpPr>
        <p:spPr>
          <a:xfrm>
            <a:off x="213300" y="517670"/>
            <a:ext cx="207362" cy="207362"/>
          </a:xfrm>
          <a:prstGeom prst="ellipse">
            <a:avLst/>
          </a:prstGeom>
          <a:solidFill>
            <a:schemeClr val="bg1"/>
          </a:solidFill>
          <a:ln>
            <a:solidFill>
              <a:srgbClr val="FFFFFF"/>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prstClr val="white"/>
              </a:solidFill>
            </a:endParaRPr>
          </a:p>
        </p:txBody>
      </p:sp>
      <p:sp>
        <p:nvSpPr>
          <p:cNvPr id="17" name="TextBox 16"/>
          <p:cNvSpPr txBox="1"/>
          <p:nvPr/>
        </p:nvSpPr>
        <p:spPr>
          <a:xfrm>
            <a:off x="1969607" y="228217"/>
            <a:ext cx="1326004" cy="769441"/>
          </a:xfrm>
          <a:prstGeom prst="rect">
            <a:avLst/>
          </a:prstGeom>
          <a:noFill/>
        </p:spPr>
        <p:txBody>
          <a:bodyPr wrap="none" rtlCol="0">
            <a:spAutoFit/>
          </a:bodyPr>
          <a:lstStyle/>
          <a:p>
            <a:r>
              <a:rPr lang="pt-PT" sz="4400" dirty="0" smtClean="0">
                <a:solidFill>
                  <a:prstClr val="white"/>
                </a:solidFill>
              </a:rPr>
              <a:t>1897</a:t>
            </a:r>
            <a:endParaRPr lang="en-US" sz="4400" dirty="0">
              <a:solidFill>
                <a:prstClr val="white"/>
              </a:solidFill>
            </a:endParaRPr>
          </a:p>
        </p:txBody>
      </p:sp>
      <p:sp>
        <p:nvSpPr>
          <p:cNvPr id="18" name="TextBox 17"/>
          <p:cNvSpPr txBox="1"/>
          <p:nvPr/>
        </p:nvSpPr>
        <p:spPr>
          <a:xfrm>
            <a:off x="1969607" y="217811"/>
            <a:ext cx="1326004" cy="769441"/>
          </a:xfrm>
          <a:prstGeom prst="rect">
            <a:avLst/>
          </a:prstGeom>
          <a:noFill/>
        </p:spPr>
        <p:txBody>
          <a:bodyPr wrap="none" rtlCol="0">
            <a:spAutoFit/>
          </a:bodyPr>
          <a:lstStyle/>
          <a:p>
            <a:r>
              <a:rPr lang="pt-PT" sz="4400" dirty="0" smtClean="0">
                <a:solidFill>
                  <a:prstClr val="white"/>
                </a:solidFill>
              </a:rPr>
              <a:t>1900</a:t>
            </a:r>
            <a:endParaRPr lang="en-US" sz="4400" dirty="0">
              <a:solidFill>
                <a:prstClr val="white"/>
              </a:solidFill>
            </a:endParaRPr>
          </a:p>
        </p:txBody>
      </p:sp>
      <p:sp>
        <p:nvSpPr>
          <p:cNvPr id="8" name="Rectangle 7"/>
          <p:cNvSpPr/>
          <p:nvPr/>
        </p:nvSpPr>
        <p:spPr>
          <a:xfrm>
            <a:off x="4910654" y="768828"/>
            <a:ext cx="4130914" cy="3673244"/>
          </a:xfrm>
          <a:prstGeom prst="rect">
            <a:avLst/>
          </a:prstGeom>
          <a:solidFill>
            <a:schemeClr val="bg1"/>
          </a:solidFill>
          <a:ln>
            <a:noFill/>
          </a:ln>
          <a:effectLst>
            <a:outerShdw blurRad="40000" dist="23000" dir="5400000" rotWithShape="0">
              <a:srgbClr val="000000">
                <a:alpha val="35000"/>
              </a:srgbClr>
            </a:outerShdw>
            <a:softEdge rad="127000"/>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prstClr val="white"/>
              </a:solidFill>
            </a:endParaRPr>
          </a:p>
        </p:txBody>
      </p:sp>
      <p:pic>
        <p:nvPicPr>
          <p:cNvPr id="9" name="Picture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117306" y="1214607"/>
            <a:ext cx="3635577" cy="2908460"/>
          </a:xfrm>
          <a:prstGeom prst="rect">
            <a:avLst/>
          </a:prstGeom>
        </p:spPr>
      </p:pic>
      <p:sp>
        <p:nvSpPr>
          <p:cNvPr id="10" name="Rectangle 9"/>
          <p:cNvSpPr/>
          <p:nvPr/>
        </p:nvSpPr>
        <p:spPr>
          <a:xfrm>
            <a:off x="930286" y="951018"/>
            <a:ext cx="2909771" cy="523220"/>
          </a:xfrm>
          <a:prstGeom prst="rect">
            <a:avLst/>
          </a:prstGeom>
        </p:spPr>
        <p:txBody>
          <a:bodyPr wrap="none">
            <a:spAutoFit/>
          </a:bodyPr>
          <a:lstStyle/>
          <a:p>
            <a:r>
              <a:rPr lang="pt-PT" sz="2800" dirty="0" smtClean="0">
                <a:solidFill>
                  <a:srgbClr val="FFFF00"/>
                </a:solidFill>
                <a:latin typeface="Century Gothic"/>
                <a:cs typeface="Century Gothic"/>
              </a:rPr>
              <a:t>Rayleigh-Jeans:</a:t>
            </a:r>
            <a:endParaRPr lang="en-US" sz="2800" dirty="0">
              <a:solidFill>
                <a:srgbClr val="FFFF00"/>
              </a:solidFill>
            </a:endParaRPr>
          </a:p>
        </p:txBody>
      </p:sp>
      <mc:AlternateContent xmlns:mc="http://schemas.openxmlformats.org/markup-compatibility/2006" xmlns:a14="http://schemas.microsoft.com/office/drawing/2010/main">
        <mc:Choice Requires="a14">
          <p:sp>
            <p:nvSpPr>
              <p:cNvPr id="19" name="TextBox 18"/>
              <p:cNvSpPr txBox="1"/>
              <p:nvPr/>
            </p:nvSpPr>
            <p:spPr>
              <a:xfrm>
                <a:off x="1364357" y="1608234"/>
                <a:ext cx="2096536" cy="701218"/>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pt-PT" sz="2400" i="1" smtClean="0">
                              <a:solidFill>
                                <a:prstClr val="white"/>
                              </a:solidFill>
                              <a:latin typeface="Cambria Math" charset="0"/>
                            </a:rPr>
                          </m:ctrlPr>
                        </m:sSubPr>
                        <m:e>
                          <m:r>
                            <a:rPr lang="pt-PT" sz="2400" i="1" smtClean="0">
                              <a:solidFill>
                                <a:prstClr val="white"/>
                              </a:solidFill>
                              <a:latin typeface="Cambria Math" panose="02040503050406030204" pitchFamily="18" charset="0"/>
                            </a:rPr>
                            <m:t>𝐵</m:t>
                          </m:r>
                        </m:e>
                        <m:sub>
                          <m:r>
                            <a:rPr lang="pt-PT" sz="2400" i="1" smtClean="0">
                              <a:solidFill>
                                <a:prstClr val="white"/>
                              </a:solidFill>
                              <a:latin typeface="Cambria Math" panose="02040503050406030204" pitchFamily="18" charset="0"/>
                            </a:rPr>
                            <m:t>𝑇</m:t>
                          </m:r>
                        </m:sub>
                      </m:sSub>
                      <m:d>
                        <m:dPr>
                          <m:ctrlPr>
                            <a:rPr lang="pt-PT" sz="2400" i="1" smtClean="0">
                              <a:solidFill>
                                <a:prstClr val="white"/>
                              </a:solidFill>
                              <a:latin typeface="Cambria Math" charset="0"/>
                            </a:rPr>
                          </m:ctrlPr>
                        </m:dPr>
                        <m:e>
                          <m:r>
                            <a:rPr lang="pt-PT" sz="2400" i="1" smtClean="0">
                              <a:solidFill>
                                <a:prstClr val="white"/>
                              </a:solidFill>
                              <a:latin typeface="Cambria Math" panose="02040503050406030204" pitchFamily="18" charset="0"/>
                            </a:rPr>
                            <m:t>𝜆</m:t>
                          </m:r>
                        </m:e>
                      </m:d>
                      <m:r>
                        <a:rPr lang="pt-PT" sz="2400" i="1" smtClean="0">
                          <a:solidFill>
                            <a:prstClr val="white"/>
                          </a:solidFill>
                          <a:latin typeface="Cambria Math" panose="02040503050406030204" pitchFamily="18" charset="0"/>
                        </a:rPr>
                        <m:t>=</m:t>
                      </m:r>
                      <m:f>
                        <m:fPr>
                          <m:ctrlPr>
                            <a:rPr lang="pt-PT" sz="2400" i="1" smtClean="0">
                              <a:solidFill>
                                <a:prstClr val="white"/>
                              </a:solidFill>
                              <a:latin typeface="Cambria Math" charset="0"/>
                            </a:rPr>
                          </m:ctrlPr>
                        </m:fPr>
                        <m:num>
                          <m:r>
                            <a:rPr lang="pt-PT" sz="2400" i="1" smtClean="0">
                              <a:solidFill>
                                <a:prstClr val="white"/>
                              </a:solidFill>
                              <a:latin typeface="Cambria Math" panose="02040503050406030204" pitchFamily="18" charset="0"/>
                            </a:rPr>
                            <m:t>2</m:t>
                          </m:r>
                          <m:r>
                            <a:rPr lang="pt-PT" sz="2400" i="1" smtClean="0">
                              <a:solidFill>
                                <a:prstClr val="white"/>
                              </a:solidFill>
                              <a:latin typeface="Cambria Math" panose="02040503050406030204" pitchFamily="18" charset="0"/>
                            </a:rPr>
                            <m:t>𝑐</m:t>
                          </m:r>
                          <m:sSub>
                            <m:sSubPr>
                              <m:ctrlPr>
                                <a:rPr lang="pt-PT" sz="2400" i="1" smtClean="0">
                                  <a:solidFill>
                                    <a:prstClr val="white"/>
                                  </a:solidFill>
                                  <a:latin typeface="Cambria Math" charset="0"/>
                                </a:rPr>
                              </m:ctrlPr>
                            </m:sSubPr>
                            <m:e>
                              <m:r>
                                <a:rPr lang="pt-PT" sz="2400" i="1" smtClean="0">
                                  <a:solidFill>
                                    <a:prstClr val="white"/>
                                  </a:solidFill>
                                  <a:latin typeface="Cambria Math" panose="02040503050406030204" pitchFamily="18" charset="0"/>
                                </a:rPr>
                                <m:t>𝑘</m:t>
                              </m:r>
                            </m:e>
                            <m:sub>
                              <m:r>
                                <a:rPr lang="pt-PT" sz="2400" i="1" smtClean="0">
                                  <a:solidFill>
                                    <a:prstClr val="white"/>
                                  </a:solidFill>
                                  <a:latin typeface="Cambria Math" panose="02040503050406030204" pitchFamily="18" charset="0"/>
                                </a:rPr>
                                <m:t>𝐵</m:t>
                              </m:r>
                            </m:sub>
                          </m:sSub>
                          <m:r>
                            <a:rPr lang="pt-PT" sz="2400" i="1" smtClean="0">
                              <a:solidFill>
                                <a:prstClr val="white"/>
                              </a:solidFill>
                              <a:latin typeface="Cambria Math" panose="02040503050406030204" pitchFamily="18" charset="0"/>
                            </a:rPr>
                            <m:t>𝑇</m:t>
                          </m:r>
                        </m:num>
                        <m:den>
                          <m:sSup>
                            <m:sSupPr>
                              <m:ctrlPr>
                                <a:rPr lang="pt-PT" sz="2400" i="1" smtClean="0">
                                  <a:solidFill>
                                    <a:prstClr val="white"/>
                                  </a:solidFill>
                                  <a:latin typeface="Cambria Math" charset="0"/>
                                </a:rPr>
                              </m:ctrlPr>
                            </m:sSupPr>
                            <m:e>
                              <m:r>
                                <a:rPr lang="pt-PT" sz="2400" i="1" smtClean="0">
                                  <a:solidFill>
                                    <a:prstClr val="white"/>
                                  </a:solidFill>
                                  <a:latin typeface="Cambria Math" panose="02040503050406030204" pitchFamily="18" charset="0"/>
                                </a:rPr>
                                <m:t>𝜆</m:t>
                              </m:r>
                            </m:e>
                            <m:sup>
                              <m:r>
                                <a:rPr lang="pt-PT" sz="2400" i="1" smtClean="0">
                                  <a:solidFill>
                                    <a:prstClr val="white"/>
                                  </a:solidFill>
                                  <a:latin typeface="Cambria Math" panose="02040503050406030204" pitchFamily="18" charset="0"/>
                                </a:rPr>
                                <m:t>4</m:t>
                              </m:r>
                            </m:sup>
                          </m:sSup>
                        </m:den>
                      </m:f>
                    </m:oMath>
                  </m:oMathPara>
                </a14:m>
                <a:endParaRPr lang="en-US" sz="2400" dirty="0">
                  <a:solidFill>
                    <a:prstClr val="black"/>
                  </a:solidFill>
                </a:endParaRPr>
              </a:p>
            </p:txBody>
          </p:sp>
        </mc:Choice>
        <mc:Fallback xmlns="">
          <p:sp>
            <p:nvSpPr>
              <p:cNvPr id="19" name="TextBox 18"/>
              <p:cNvSpPr txBox="1">
                <a:spLocks noRot="1" noChangeAspect="1" noMove="1" noResize="1" noEditPoints="1" noAdjustHandles="1" noChangeArrowheads="1" noChangeShapeType="1" noTextEdit="1"/>
              </p:cNvSpPr>
              <p:nvPr/>
            </p:nvSpPr>
            <p:spPr>
              <a:xfrm>
                <a:off x="1364357" y="1608234"/>
                <a:ext cx="2096536" cy="701218"/>
              </a:xfrm>
              <a:prstGeom prst="rect">
                <a:avLst/>
              </a:prstGeom>
              <a:blipFill rotWithShape="0">
                <a:blip r:embed="rId4"/>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1" name="Rectangle 20"/>
              <p:cNvSpPr/>
              <p:nvPr/>
            </p:nvSpPr>
            <p:spPr>
              <a:xfrm>
                <a:off x="514414" y="2433129"/>
                <a:ext cx="3805144" cy="523220"/>
              </a:xfrm>
              <a:prstGeom prst="rect">
                <a:avLst/>
              </a:prstGeom>
            </p:spPr>
            <p:txBody>
              <a:bodyPr wrap="none">
                <a:spAutoFit/>
              </a:bodyPr>
              <a:lstStyle/>
              <a:p>
                <a14:m>
                  <m:oMath xmlns:m="http://schemas.openxmlformats.org/officeDocument/2006/math">
                    <m:r>
                      <a:rPr lang="pt-PT" sz="2800" i="1" smtClean="0">
                        <a:solidFill>
                          <a:prstClr val="white"/>
                        </a:solidFill>
                        <a:latin typeface="Cambria Math" panose="02040503050406030204" pitchFamily="18" charset="0"/>
                      </a:rPr>
                      <m:t>𝜆</m:t>
                    </m:r>
                    <m:r>
                      <a:rPr lang="pt-PT" sz="2800" i="1" smtClean="0">
                        <a:solidFill>
                          <a:prstClr val="white"/>
                        </a:solidFill>
                        <a:latin typeface="Cambria Math" panose="02040503050406030204" pitchFamily="18" charset="0"/>
                      </a:rPr>
                      <m:t>→0 : </m:t>
                    </m:r>
                  </m:oMath>
                </a14:m>
                <a:r>
                  <a:rPr lang="en-US" sz="2800" dirty="0" err="1" smtClean="0">
                    <a:solidFill>
                      <a:prstClr val="white"/>
                    </a:solidFill>
                    <a:latin typeface="Century Gothic" panose="020B0502020202020204" pitchFamily="34" charset="0"/>
                  </a:rPr>
                  <a:t>Catástrofe</a:t>
                </a:r>
                <a:r>
                  <a:rPr lang="en-US" sz="2800" dirty="0" smtClean="0">
                    <a:solidFill>
                      <a:prstClr val="white"/>
                    </a:solidFill>
                    <a:latin typeface="Century Gothic" panose="020B0502020202020204" pitchFamily="34" charset="0"/>
                  </a:rPr>
                  <a:t> UV</a:t>
                </a:r>
                <a:endParaRPr lang="en-US" sz="2800" dirty="0">
                  <a:solidFill>
                    <a:prstClr val="white"/>
                  </a:solidFill>
                </a:endParaRPr>
              </a:p>
            </p:txBody>
          </p:sp>
        </mc:Choice>
        <mc:Fallback xmlns="">
          <p:sp>
            <p:nvSpPr>
              <p:cNvPr id="21" name="Rectangle 20"/>
              <p:cNvSpPr>
                <a:spLocks noRot="1" noChangeAspect="1" noMove="1" noResize="1" noEditPoints="1" noAdjustHandles="1" noChangeArrowheads="1" noChangeShapeType="1" noTextEdit="1"/>
              </p:cNvSpPr>
              <p:nvPr/>
            </p:nvSpPr>
            <p:spPr>
              <a:xfrm>
                <a:off x="514414" y="2433129"/>
                <a:ext cx="3805144" cy="523220"/>
              </a:xfrm>
              <a:prstGeom prst="rect">
                <a:avLst/>
              </a:prstGeom>
              <a:blipFill rotWithShape="0">
                <a:blip r:embed="rId5"/>
                <a:stretch>
                  <a:fillRect t="-13953" r="-2080" b="-29070"/>
                </a:stretch>
              </a:blipFill>
            </p:spPr>
            <p:txBody>
              <a:bodyPr/>
              <a:lstStyle/>
              <a:p>
                <a:r>
                  <a:rPr lang="en-US">
                    <a:noFill/>
                  </a:rPr>
                  <a:t> </a:t>
                </a:r>
              </a:p>
            </p:txBody>
          </p:sp>
        </mc:Fallback>
      </mc:AlternateContent>
      <p:sp>
        <p:nvSpPr>
          <p:cNvPr id="23" name="Rectangle 22"/>
          <p:cNvSpPr/>
          <p:nvPr/>
        </p:nvSpPr>
        <p:spPr>
          <a:xfrm>
            <a:off x="505693" y="3125538"/>
            <a:ext cx="3813865" cy="461665"/>
          </a:xfrm>
          <a:prstGeom prst="rect">
            <a:avLst/>
          </a:prstGeom>
        </p:spPr>
        <p:txBody>
          <a:bodyPr wrap="none">
            <a:spAutoFit/>
          </a:bodyPr>
          <a:lstStyle/>
          <a:p>
            <a:r>
              <a:rPr lang="pt-PT" sz="2400" dirty="0" smtClean="0">
                <a:solidFill>
                  <a:srgbClr val="FFFF00"/>
                </a:solidFill>
                <a:latin typeface="Century Gothic"/>
                <a:cs typeface="Century Gothic"/>
              </a:rPr>
              <a:t>Falha da teoria clássica:</a:t>
            </a:r>
            <a:endParaRPr lang="en-US" sz="2400" dirty="0">
              <a:solidFill>
                <a:srgbClr val="FFFF00"/>
              </a:solidFill>
            </a:endParaRPr>
          </a:p>
        </p:txBody>
      </p:sp>
      <mc:AlternateContent xmlns:mc="http://schemas.openxmlformats.org/markup-compatibility/2006" xmlns:a14="http://schemas.microsoft.com/office/drawing/2010/main">
        <mc:Choice Requires="a14">
          <p:sp>
            <p:nvSpPr>
              <p:cNvPr id="24" name="TextBox 23"/>
              <p:cNvSpPr txBox="1"/>
              <p:nvPr/>
            </p:nvSpPr>
            <p:spPr>
              <a:xfrm>
                <a:off x="187900" y="3682051"/>
                <a:ext cx="4693657" cy="829843"/>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pt-PT" sz="2400" i="1" smtClean="0">
                          <a:solidFill>
                            <a:prstClr val="white"/>
                          </a:solidFill>
                          <a:latin typeface="Cambria Math" panose="02040503050406030204" pitchFamily="18" charset="0"/>
                        </a:rPr>
                        <m:t>𝑃</m:t>
                      </m:r>
                      <m:d>
                        <m:dPr>
                          <m:ctrlPr>
                            <a:rPr lang="pt-PT" sz="2400" i="1" smtClean="0">
                              <a:solidFill>
                                <a:prstClr val="white"/>
                              </a:solidFill>
                              <a:latin typeface="Cambria Math" charset="0"/>
                            </a:rPr>
                          </m:ctrlPr>
                        </m:dPr>
                        <m:e>
                          <m:r>
                            <a:rPr lang="pt-PT" sz="2400" i="1" smtClean="0">
                              <a:solidFill>
                                <a:prstClr val="white"/>
                              </a:solidFill>
                              <a:latin typeface="Cambria Math" panose="02040503050406030204" pitchFamily="18" charset="0"/>
                            </a:rPr>
                            <m:t>𝐸</m:t>
                          </m:r>
                        </m:e>
                      </m:d>
                      <m:r>
                        <a:rPr lang="pt-PT" sz="2400" i="1" smtClean="0">
                          <a:solidFill>
                            <a:prstClr val="white"/>
                          </a:solidFill>
                          <a:latin typeface="Cambria Math" panose="02040503050406030204" pitchFamily="18" charset="0"/>
                        </a:rPr>
                        <m:t>∝</m:t>
                      </m:r>
                      <m:func>
                        <m:funcPr>
                          <m:ctrlPr>
                            <a:rPr lang="pt-PT" sz="2400" i="1" smtClean="0">
                              <a:solidFill>
                                <a:prstClr val="white"/>
                              </a:solidFill>
                              <a:latin typeface="Cambria Math" charset="0"/>
                            </a:rPr>
                          </m:ctrlPr>
                        </m:funcPr>
                        <m:fName>
                          <m:r>
                            <m:rPr>
                              <m:sty m:val="p"/>
                            </m:rPr>
                            <a:rPr lang="pt-PT" sz="2400" smtClean="0">
                              <a:solidFill>
                                <a:prstClr val="white"/>
                              </a:solidFill>
                              <a:latin typeface="Cambria Math" panose="02040503050406030204" pitchFamily="18" charset="0"/>
                            </a:rPr>
                            <m:t>exp</m:t>
                          </m:r>
                        </m:fName>
                        <m:e>
                          <m:d>
                            <m:dPr>
                              <m:ctrlPr>
                                <a:rPr lang="pt-PT" sz="2400" i="1" smtClean="0">
                                  <a:solidFill>
                                    <a:prstClr val="white"/>
                                  </a:solidFill>
                                  <a:latin typeface="Cambria Math" charset="0"/>
                                </a:rPr>
                              </m:ctrlPr>
                            </m:dPr>
                            <m:e>
                              <m:r>
                                <a:rPr lang="pt-PT" sz="2400" i="1" smtClean="0">
                                  <a:solidFill>
                                    <a:prstClr val="white"/>
                                  </a:solidFill>
                                  <a:latin typeface="Cambria Math" panose="02040503050406030204" pitchFamily="18" charset="0"/>
                                </a:rPr>
                                <m:t>−</m:t>
                              </m:r>
                              <m:f>
                                <m:fPr>
                                  <m:ctrlPr>
                                    <a:rPr lang="pt-PT" sz="2400" i="1" smtClean="0">
                                      <a:solidFill>
                                        <a:prstClr val="white"/>
                                      </a:solidFill>
                                      <a:latin typeface="Cambria Math" charset="0"/>
                                    </a:rPr>
                                  </m:ctrlPr>
                                </m:fPr>
                                <m:num>
                                  <m:r>
                                    <a:rPr lang="pt-PT" sz="2400" i="1" smtClean="0">
                                      <a:solidFill>
                                        <a:prstClr val="white"/>
                                      </a:solidFill>
                                      <a:latin typeface="Cambria Math" panose="02040503050406030204" pitchFamily="18" charset="0"/>
                                    </a:rPr>
                                    <m:t>𝐸</m:t>
                                  </m:r>
                                </m:num>
                                <m:den>
                                  <m:sSub>
                                    <m:sSubPr>
                                      <m:ctrlPr>
                                        <a:rPr lang="pt-PT" sz="2400" i="1" smtClean="0">
                                          <a:solidFill>
                                            <a:prstClr val="white"/>
                                          </a:solidFill>
                                          <a:latin typeface="Cambria Math" charset="0"/>
                                        </a:rPr>
                                      </m:ctrlPr>
                                    </m:sSubPr>
                                    <m:e>
                                      <m:r>
                                        <a:rPr lang="pt-PT" sz="2400" i="1" smtClean="0">
                                          <a:solidFill>
                                            <a:prstClr val="white"/>
                                          </a:solidFill>
                                          <a:latin typeface="Cambria Math" panose="02040503050406030204" pitchFamily="18" charset="0"/>
                                        </a:rPr>
                                        <m:t>𝑘</m:t>
                                      </m:r>
                                    </m:e>
                                    <m:sub>
                                      <m:r>
                                        <a:rPr lang="pt-PT" sz="2400" i="1" smtClean="0">
                                          <a:solidFill>
                                            <a:prstClr val="white"/>
                                          </a:solidFill>
                                          <a:latin typeface="Cambria Math" panose="02040503050406030204" pitchFamily="18" charset="0"/>
                                        </a:rPr>
                                        <m:t>𝐵</m:t>
                                      </m:r>
                                    </m:sub>
                                  </m:sSub>
                                  <m:r>
                                    <a:rPr lang="pt-PT" sz="2400" i="1" smtClean="0">
                                      <a:solidFill>
                                        <a:prstClr val="white"/>
                                      </a:solidFill>
                                      <a:latin typeface="Cambria Math" panose="02040503050406030204" pitchFamily="18" charset="0"/>
                                    </a:rPr>
                                    <m:t>𝑇</m:t>
                                  </m:r>
                                </m:den>
                              </m:f>
                            </m:e>
                          </m:d>
                        </m:e>
                      </m:func>
                      <m:r>
                        <a:rPr lang="pt-PT" sz="2400" i="1" smtClean="0">
                          <a:solidFill>
                            <a:prstClr val="white"/>
                          </a:solidFill>
                          <a:latin typeface="Cambria Math" panose="02040503050406030204" pitchFamily="18" charset="0"/>
                        </a:rPr>
                        <m:t>→</m:t>
                      </m:r>
                      <m:d>
                        <m:dPr>
                          <m:begChr m:val="〈"/>
                          <m:endChr m:val="〉"/>
                          <m:ctrlPr>
                            <a:rPr lang="pt-PT" sz="2400" i="1" smtClean="0">
                              <a:solidFill>
                                <a:prstClr val="white"/>
                              </a:solidFill>
                              <a:latin typeface="Cambria Math" charset="0"/>
                            </a:rPr>
                          </m:ctrlPr>
                        </m:dPr>
                        <m:e>
                          <m:r>
                            <a:rPr lang="pt-PT" sz="2400" i="1" smtClean="0">
                              <a:solidFill>
                                <a:prstClr val="white"/>
                              </a:solidFill>
                              <a:latin typeface="Cambria Math" panose="02040503050406030204" pitchFamily="18" charset="0"/>
                            </a:rPr>
                            <m:t> </m:t>
                          </m:r>
                          <m:r>
                            <a:rPr lang="pt-PT" sz="2400" i="1" smtClean="0">
                              <a:solidFill>
                                <a:prstClr val="white"/>
                              </a:solidFill>
                              <a:latin typeface="Cambria Math" panose="02040503050406030204" pitchFamily="18" charset="0"/>
                            </a:rPr>
                            <m:t>𝐸</m:t>
                          </m:r>
                          <m:r>
                            <a:rPr lang="pt-PT" sz="2400" i="1" smtClean="0">
                              <a:solidFill>
                                <a:prstClr val="white"/>
                              </a:solidFill>
                              <a:latin typeface="Cambria Math" panose="02040503050406030204" pitchFamily="18" charset="0"/>
                            </a:rPr>
                            <m:t> </m:t>
                          </m:r>
                        </m:e>
                      </m:d>
                      <m:r>
                        <a:rPr lang="pt-PT" sz="2400" i="1" smtClean="0">
                          <a:solidFill>
                            <a:prstClr val="white"/>
                          </a:solidFill>
                          <a:latin typeface="Cambria Math" panose="02040503050406030204" pitchFamily="18" charset="0"/>
                        </a:rPr>
                        <m:t>=</m:t>
                      </m:r>
                      <m:sSub>
                        <m:sSubPr>
                          <m:ctrlPr>
                            <a:rPr lang="pt-PT" sz="2400" i="1" smtClean="0">
                              <a:solidFill>
                                <a:prstClr val="white"/>
                              </a:solidFill>
                              <a:latin typeface="Cambria Math" charset="0"/>
                            </a:rPr>
                          </m:ctrlPr>
                        </m:sSubPr>
                        <m:e>
                          <m:r>
                            <a:rPr lang="pt-PT" sz="2400" i="1" smtClean="0">
                              <a:solidFill>
                                <a:prstClr val="white"/>
                              </a:solidFill>
                              <a:latin typeface="Cambria Math" panose="02040503050406030204" pitchFamily="18" charset="0"/>
                            </a:rPr>
                            <m:t>𝑘</m:t>
                          </m:r>
                        </m:e>
                        <m:sub>
                          <m:r>
                            <a:rPr lang="pt-PT" sz="2400" i="1" smtClean="0">
                              <a:solidFill>
                                <a:prstClr val="white"/>
                              </a:solidFill>
                              <a:latin typeface="Cambria Math" panose="02040503050406030204" pitchFamily="18" charset="0"/>
                            </a:rPr>
                            <m:t>𝐵</m:t>
                          </m:r>
                        </m:sub>
                      </m:sSub>
                      <m:r>
                        <a:rPr lang="pt-PT" sz="2400" i="1" smtClean="0">
                          <a:solidFill>
                            <a:prstClr val="white"/>
                          </a:solidFill>
                          <a:latin typeface="Cambria Math" panose="02040503050406030204" pitchFamily="18" charset="0"/>
                        </a:rPr>
                        <m:t>𝑇</m:t>
                      </m:r>
                    </m:oMath>
                  </m:oMathPara>
                </a14:m>
                <a:endParaRPr lang="en-US" sz="2400" dirty="0">
                  <a:solidFill>
                    <a:prstClr val="black"/>
                  </a:solidFill>
                </a:endParaRPr>
              </a:p>
            </p:txBody>
          </p:sp>
        </mc:Choice>
        <mc:Fallback xmlns="">
          <p:sp>
            <p:nvSpPr>
              <p:cNvPr id="24" name="TextBox 23"/>
              <p:cNvSpPr txBox="1">
                <a:spLocks noRot="1" noChangeAspect="1" noMove="1" noResize="1" noEditPoints="1" noAdjustHandles="1" noChangeArrowheads="1" noChangeShapeType="1" noTextEdit="1"/>
              </p:cNvSpPr>
              <p:nvPr/>
            </p:nvSpPr>
            <p:spPr>
              <a:xfrm>
                <a:off x="187900" y="3682051"/>
                <a:ext cx="4693657" cy="829843"/>
              </a:xfrm>
              <a:prstGeom prst="rect">
                <a:avLst/>
              </a:prstGeom>
              <a:blipFill rotWithShape="0">
                <a:blip r:embed="rId6"/>
                <a:stretch>
                  <a:fillRect/>
                </a:stretch>
              </a:blipFill>
            </p:spPr>
            <p:txBody>
              <a:bodyPr/>
              <a:lstStyle/>
              <a:p>
                <a:r>
                  <a:rPr lang="en-US">
                    <a:noFill/>
                  </a:rPr>
                  <a:t> </a:t>
                </a:r>
              </a:p>
            </p:txBody>
          </p:sp>
        </mc:Fallback>
      </mc:AlternateContent>
      <p:pic>
        <p:nvPicPr>
          <p:cNvPr id="22" name="Picture 21"/>
          <p:cNvPicPr>
            <a:picLocks noChangeAspect="1"/>
          </p:cNvPicPr>
          <p:nvPr/>
        </p:nvPicPr>
        <p:blipFill>
          <a:blip r:embed="rId7"/>
          <a:stretch>
            <a:fillRect/>
          </a:stretch>
        </p:blipFill>
        <p:spPr>
          <a:xfrm>
            <a:off x="316981" y="4512395"/>
            <a:ext cx="1338223" cy="1889256"/>
          </a:xfrm>
          <a:prstGeom prst="rect">
            <a:avLst/>
          </a:prstGeom>
        </p:spPr>
      </p:pic>
      <mc:AlternateContent xmlns:mc="http://schemas.openxmlformats.org/markup-compatibility/2006" xmlns:a14="http://schemas.microsoft.com/office/drawing/2010/main">
        <mc:Choice Requires="a14">
          <p:sp>
            <p:nvSpPr>
              <p:cNvPr id="25" name="Rectangle 24"/>
              <p:cNvSpPr/>
              <p:nvPr/>
            </p:nvSpPr>
            <p:spPr>
              <a:xfrm>
                <a:off x="1984928" y="4718348"/>
                <a:ext cx="6866140" cy="738664"/>
              </a:xfrm>
              <a:prstGeom prst="rect">
                <a:avLst/>
              </a:prstGeom>
            </p:spPr>
            <p:txBody>
              <a:bodyPr wrap="square">
                <a:spAutoFit/>
              </a:bodyPr>
              <a:lstStyle/>
              <a:p>
                <a:r>
                  <a:rPr lang="pt-PT" dirty="0" smtClean="0">
                    <a:solidFill>
                      <a:srgbClr val="FFFF00"/>
                    </a:solidFill>
                    <a:latin typeface="Century Gothic"/>
                    <a:cs typeface="Century Gothic"/>
                  </a:rPr>
                  <a:t>A “energia electromagnética” pode apenas ser emitida em múltiplos de uma “energia fundamental” igual a </a:t>
                </a:r>
                <a14:m>
                  <m:oMath xmlns:m="http://schemas.openxmlformats.org/officeDocument/2006/math">
                    <m:r>
                      <a:rPr lang="pt-PT" sz="2400" i="1" smtClean="0">
                        <a:solidFill>
                          <a:srgbClr val="FFFF00"/>
                        </a:solidFill>
                        <a:latin typeface="Cambria Math" panose="02040503050406030204" pitchFamily="18" charset="0"/>
                        <a:cs typeface="Century Gothic"/>
                      </a:rPr>
                      <m:t>h</m:t>
                    </m:r>
                    <m:r>
                      <a:rPr lang="pt-PT" sz="2400" i="1" smtClean="0">
                        <a:solidFill>
                          <a:srgbClr val="FFFF00"/>
                        </a:solidFill>
                        <a:latin typeface="Cambria Math" panose="02040503050406030204" pitchFamily="18" charset="0"/>
                        <a:cs typeface="Century Gothic"/>
                      </a:rPr>
                      <m:t>𝜈</m:t>
                    </m:r>
                    <m:r>
                      <a:rPr lang="pt-PT" sz="2400" smtClean="0">
                        <a:solidFill>
                          <a:srgbClr val="FFFF00"/>
                        </a:solidFill>
                        <a:latin typeface="Cambria Math" panose="02040503050406030204" pitchFamily="18" charset="0"/>
                        <a:cs typeface="Century Gothic"/>
                      </a:rPr>
                      <m:t>.</m:t>
                    </m:r>
                  </m:oMath>
                </a14:m>
                <a:endParaRPr lang="en-US" sz="2400" dirty="0">
                  <a:solidFill>
                    <a:prstClr val="black"/>
                  </a:solidFill>
                </a:endParaRPr>
              </a:p>
            </p:txBody>
          </p:sp>
        </mc:Choice>
        <mc:Fallback xmlns="">
          <p:sp>
            <p:nvSpPr>
              <p:cNvPr id="25" name="Rectangle 24"/>
              <p:cNvSpPr>
                <a:spLocks noRot="1" noChangeAspect="1" noMove="1" noResize="1" noEditPoints="1" noAdjustHandles="1" noChangeArrowheads="1" noChangeShapeType="1" noTextEdit="1"/>
              </p:cNvSpPr>
              <p:nvPr/>
            </p:nvSpPr>
            <p:spPr>
              <a:xfrm>
                <a:off x="1984928" y="4718348"/>
                <a:ext cx="6866140" cy="738664"/>
              </a:xfrm>
              <a:prstGeom prst="rect">
                <a:avLst/>
              </a:prstGeom>
              <a:blipFill rotWithShape="0">
                <a:blip r:embed="rId8"/>
                <a:stretch>
                  <a:fillRect l="-799" t="-4132" b="-8264"/>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8" name="TextBox 27"/>
              <p:cNvSpPr txBox="1"/>
              <p:nvPr/>
            </p:nvSpPr>
            <p:spPr>
              <a:xfrm>
                <a:off x="2279067" y="5521882"/>
                <a:ext cx="5724324" cy="829843"/>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pt-PT" sz="2400" i="1" smtClean="0">
                          <a:solidFill>
                            <a:prstClr val="white"/>
                          </a:solidFill>
                          <a:latin typeface="Cambria Math" panose="02040503050406030204" pitchFamily="18" charset="0"/>
                        </a:rPr>
                        <m:t>𝑃</m:t>
                      </m:r>
                      <m:d>
                        <m:dPr>
                          <m:ctrlPr>
                            <a:rPr lang="pt-PT" sz="2400" i="1" smtClean="0">
                              <a:solidFill>
                                <a:prstClr val="white"/>
                              </a:solidFill>
                              <a:latin typeface="Cambria Math" charset="0"/>
                            </a:rPr>
                          </m:ctrlPr>
                        </m:dPr>
                        <m:e>
                          <m:r>
                            <a:rPr lang="pt-PT" sz="2400" i="1" smtClean="0">
                              <a:solidFill>
                                <a:prstClr val="white"/>
                              </a:solidFill>
                              <a:latin typeface="Cambria Math" panose="02040503050406030204" pitchFamily="18" charset="0"/>
                            </a:rPr>
                            <m:t>𝐸</m:t>
                          </m:r>
                        </m:e>
                      </m:d>
                      <m:r>
                        <a:rPr lang="pt-PT" sz="2400" i="1" smtClean="0">
                          <a:solidFill>
                            <a:prstClr val="white"/>
                          </a:solidFill>
                          <a:latin typeface="Cambria Math" panose="02040503050406030204" pitchFamily="18" charset="0"/>
                        </a:rPr>
                        <m:t>∝</m:t>
                      </m:r>
                      <m:func>
                        <m:funcPr>
                          <m:ctrlPr>
                            <a:rPr lang="pt-PT" sz="2400" i="1" smtClean="0">
                              <a:solidFill>
                                <a:prstClr val="white"/>
                              </a:solidFill>
                              <a:latin typeface="Cambria Math" charset="0"/>
                            </a:rPr>
                          </m:ctrlPr>
                        </m:funcPr>
                        <m:fName>
                          <m:r>
                            <m:rPr>
                              <m:sty m:val="p"/>
                            </m:rPr>
                            <a:rPr lang="pt-PT" sz="2400" smtClean="0">
                              <a:solidFill>
                                <a:prstClr val="white"/>
                              </a:solidFill>
                              <a:latin typeface="Cambria Math" panose="02040503050406030204" pitchFamily="18" charset="0"/>
                            </a:rPr>
                            <m:t>exp</m:t>
                          </m:r>
                        </m:fName>
                        <m:e>
                          <m:d>
                            <m:dPr>
                              <m:ctrlPr>
                                <a:rPr lang="pt-PT" sz="2400" i="1" smtClean="0">
                                  <a:solidFill>
                                    <a:prstClr val="white"/>
                                  </a:solidFill>
                                  <a:latin typeface="Cambria Math" charset="0"/>
                                </a:rPr>
                              </m:ctrlPr>
                            </m:dPr>
                            <m:e>
                              <m:r>
                                <a:rPr lang="pt-PT" sz="2400" i="1" smtClean="0">
                                  <a:solidFill>
                                    <a:prstClr val="white"/>
                                  </a:solidFill>
                                  <a:latin typeface="Cambria Math" panose="02040503050406030204" pitchFamily="18" charset="0"/>
                                </a:rPr>
                                <m:t>−</m:t>
                              </m:r>
                              <m:f>
                                <m:fPr>
                                  <m:ctrlPr>
                                    <a:rPr lang="pt-PT" sz="2400" i="1" smtClean="0">
                                      <a:solidFill>
                                        <a:prstClr val="white"/>
                                      </a:solidFill>
                                      <a:latin typeface="Cambria Math" charset="0"/>
                                    </a:rPr>
                                  </m:ctrlPr>
                                </m:fPr>
                                <m:num>
                                  <m:r>
                                    <a:rPr lang="pt-PT" sz="2400" i="1" smtClean="0">
                                      <a:solidFill>
                                        <a:prstClr val="white"/>
                                      </a:solidFill>
                                      <a:latin typeface="Cambria Math" panose="02040503050406030204" pitchFamily="18" charset="0"/>
                                    </a:rPr>
                                    <m:t>𝑛h</m:t>
                                  </m:r>
                                  <m:r>
                                    <a:rPr lang="pt-PT" sz="2400" i="1" smtClean="0">
                                      <a:solidFill>
                                        <a:prstClr val="white"/>
                                      </a:solidFill>
                                      <a:latin typeface="Cambria Math" panose="02040503050406030204" pitchFamily="18" charset="0"/>
                                    </a:rPr>
                                    <m:t>𝜈</m:t>
                                  </m:r>
                                </m:num>
                                <m:den>
                                  <m:sSub>
                                    <m:sSubPr>
                                      <m:ctrlPr>
                                        <a:rPr lang="pt-PT" sz="2400" i="1" smtClean="0">
                                          <a:solidFill>
                                            <a:prstClr val="white"/>
                                          </a:solidFill>
                                          <a:latin typeface="Cambria Math" charset="0"/>
                                        </a:rPr>
                                      </m:ctrlPr>
                                    </m:sSubPr>
                                    <m:e>
                                      <m:r>
                                        <a:rPr lang="pt-PT" sz="2400" i="1" smtClean="0">
                                          <a:solidFill>
                                            <a:prstClr val="white"/>
                                          </a:solidFill>
                                          <a:latin typeface="Cambria Math" panose="02040503050406030204" pitchFamily="18" charset="0"/>
                                        </a:rPr>
                                        <m:t>𝑘</m:t>
                                      </m:r>
                                    </m:e>
                                    <m:sub>
                                      <m:r>
                                        <a:rPr lang="pt-PT" sz="2400" i="1" smtClean="0">
                                          <a:solidFill>
                                            <a:prstClr val="white"/>
                                          </a:solidFill>
                                          <a:latin typeface="Cambria Math" panose="02040503050406030204" pitchFamily="18" charset="0"/>
                                        </a:rPr>
                                        <m:t>𝐵</m:t>
                                      </m:r>
                                    </m:sub>
                                  </m:sSub>
                                  <m:r>
                                    <a:rPr lang="pt-PT" sz="2400" i="1" smtClean="0">
                                      <a:solidFill>
                                        <a:prstClr val="white"/>
                                      </a:solidFill>
                                      <a:latin typeface="Cambria Math" panose="02040503050406030204" pitchFamily="18" charset="0"/>
                                    </a:rPr>
                                    <m:t>𝑇</m:t>
                                  </m:r>
                                </m:den>
                              </m:f>
                            </m:e>
                          </m:d>
                        </m:e>
                      </m:func>
                      <m:r>
                        <a:rPr lang="pt-PT" sz="2400" i="1" smtClean="0">
                          <a:solidFill>
                            <a:prstClr val="white"/>
                          </a:solidFill>
                          <a:latin typeface="Cambria Math" panose="02040503050406030204" pitchFamily="18" charset="0"/>
                        </a:rPr>
                        <m:t>→</m:t>
                      </m:r>
                      <m:d>
                        <m:dPr>
                          <m:begChr m:val="〈"/>
                          <m:endChr m:val="〉"/>
                          <m:ctrlPr>
                            <a:rPr lang="pt-PT" sz="2400" i="1" smtClean="0">
                              <a:solidFill>
                                <a:prstClr val="white"/>
                              </a:solidFill>
                              <a:latin typeface="Cambria Math" charset="0"/>
                            </a:rPr>
                          </m:ctrlPr>
                        </m:dPr>
                        <m:e>
                          <m:r>
                            <a:rPr lang="pt-PT" sz="2400" i="1" smtClean="0">
                              <a:solidFill>
                                <a:prstClr val="white"/>
                              </a:solidFill>
                              <a:latin typeface="Cambria Math" panose="02040503050406030204" pitchFamily="18" charset="0"/>
                            </a:rPr>
                            <m:t> </m:t>
                          </m:r>
                          <m:r>
                            <a:rPr lang="pt-PT" sz="2400" i="1" smtClean="0">
                              <a:solidFill>
                                <a:prstClr val="white"/>
                              </a:solidFill>
                              <a:latin typeface="Cambria Math" panose="02040503050406030204" pitchFamily="18" charset="0"/>
                            </a:rPr>
                            <m:t>𝐸</m:t>
                          </m:r>
                          <m:r>
                            <a:rPr lang="pt-PT" sz="2400" i="1" smtClean="0">
                              <a:solidFill>
                                <a:prstClr val="white"/>
                              </a:solidFill>
                              <a:latin typeface="Cambria Math" panose="02040503050406030204" pitchFamily="18" charset="0"/>
                            </a:rPr>
                            <m:t> </m:t>
                          </m:r>
                        </m:e>
                      </m:d>
                      <m:r>
                        <a:rPr lang="pt-PT" sz="2400" i="1" smtClean="0">
                          <a:solidFill>
                            <a:prstClr val="white"/>
                          </a:solidFill>
                          <a:latin typeface="Cambria Math" panose="02040503050406030204" pitchFamily="18" charset="0"/>
                        </a:rPr>
                        <m:t>=</m:t>
                      </m:r>
                      <m:f>
                        <m:fPr>
                          <m:ctrlPr>
                            <a:rPr lang="pt-PT" sz="2400" i="1" smtClean="0">
                              <a:solidFill>
                                <a:prstClr val="white"/>
                              </a:solidFill>
                              <a:latin typeface="Cambria Math" charset="0"/>
                            </a:rPr>
                          </m:ctrlPr>
                        </m:fPr>
                        <m:num>
                          <m:r>
                            <a:rPr lang="pt-PT" sz="2400" i="1" smtClean="0">
                              <a:solidFill>
                                <a:prstClr val="white"/>
                              </a:solidFill>
                              <a:latin typeface="Cambria Math" panose="02040503050406030204" pitchFamily="18" charset="0"/>
                            </a:rPr>
                            <m:t>h</m:t>
                          </m:r>
                          <m:r>
                            <a:rPr lang="pt-PT" sz="2400" i="1" smtClean="0">
                              <a:solidFill>
                                <a:prstClr val="white"/>
                              </a:solidFill>
                              <a:latin typeface="Cambria Math" panose="02040503050406030204" pitchFamily="18" charset="0"/>
                            </a:rPr>
                            <m:t>𝜈</m:t>
                          </m:r>
                        </m:num>
                        <m:den>
                          <m:sSup>
                            <m:sSupPr>
                              <m:ctrlPr>
                                <a:rPr lang="pt-PT" sz="2400" i="1" smtClean="0">
                                  <a:solidFill>
                                    <a:prstClr val="white"/>
                                  </a:solidFill>
                                  <a:latin typeface="Cambria Math" charset="0"/>
                                </a:rPr>
                              </m:ctrlPr>
                            </m:sSupPr>
                            <m:e>
                              <m:r>
                                <a:rPr lang="pt-PT" sz="2400" i="1" smtClean="0">
                                  <a:solidFill>
                                    <a:prstClr val="white"/>
                                  </a:solidFill>
                                  <a:latin typeface="Cambria Math" panose="02040503050406030204" pitchFamily="18" charset="0"/>
                                </a:rPr>
                                <m:t>𝑒</m:t>
                              </m:r>
                            </m:e>
                            <m:sup>
                              <m:r>
                                <a:rPr lang="pt-PT" sz="2400" i="1" smtClean="0">
                                  <a:solidFill>
                                    <a:prstClr val="white"/>
                                  </a:solidFill>
                                  <a:latin typeface="Cambria Math" panose="02040503050406030204" pitchFamily="18" charset="0"/>
                                </a:rPr>
                                <m:t>h</m:t>
                              </m:r>
                              <m:r>
                                <a:rPr lang="pt-PT" sz="2400" i="1" smtClean="0">
                                  <a:solidFill>
                                    <a:prstClr val="white"/>
                                  </a:solidFill>
                                  <a:latin typeface="Cambria Math" panose="02040503050406030204" pitchFamily="18" charset="0"/>
                                </a:rPr>
                                <m:t>𝜈</m:t>
                              </m:r>
                              <m:r>
                                <a:rPr lang="pt-PT" sz="2400" i="1" smtClean="0">
                                  <a:solidFill>
                                    <a:prstClr val="white"/>
                                  </a:solidFill>
                                  <a:latin typeface="Cambria Math" panose="02040503050406030204" pitchFamily="18" charset="0"/>
                                </a:rPr>
                                <m:t>/</m:t>
                              </m:r>
                              <m:sSub>
                                <m:sSubPr>
                                  <m:ctrlPr>
                                    <a:rPr lang="pt-PT" sz="2400" i="1" smtClean="0">
                                      <a:solidFill>
                                        <a:prstClr val="white"/>
                                      </a:solidFill>
                                      <a:latin typeface="Cambria Math" charset="0"/>
                                    </a:rPr>
                                  </m:ctrlPr>
                                </m:sSubPr>
                                <m:e>
                                  <m:r>
                                    <a:rPr lang="pt-PT" sz="2400" i="1" smtClean="0">
                                      <a:solidFill>
                                        <a:prstClr val="white"/>
                                      </a:solidFill>
                                      <a:latin typeface="Cambria Math" panose="02040503050406030204" pitchFamily="18" charset="0"/>
                                    </a:rPr>
                                    <m:t>𝑘</m:t>
                                  </m:r>
                                </m:e>
                                <m:sub>
                                  <m:r>
                                    <a:rPr lang="pt-PT" sz="2400" i="1" smtClean="0">
                                      <a:solidFill>
                                        <a:prstClr val="white"/>
                                      </a:solidFill>
                                      <a:latin typeface="Cambria Math" panose="02040503050406030204" pitchFamily="18" charset="0"/>
                                    </a:rPr>
                                    <m:t>𝐵</m:t>
                                  </m:r>
                                </m:sub>
                              </m:sSub>
                              <m:r>
                                <a:rPr lang="pt-PT" sz="2400" i="1" smtClean="0">
                                  <a:solidFill>
                                    <a:prstClr val="white"/>
                                  </a:solidFill>
                                  <a:latin typeface="Cambria Math" panose="02040503050406030204" pitchFamily="18" charset="0"/>
                                </a:rPr>
                                <m:t>𝑇</m:t>
                              </m:r>
                            </m:sup>
                          </m:sSup>
                          <m:r>
                            <a:rPr lang="pt-PT" sz="2400" i="1" smtClean="0">
                              <a:solidFill>
                                <a:prstClr val="white"/>
                              </a:solidFill>
                              <a:latin typeface="Cambria Math" panose="02040503050406030204" pitchFamily="18" charset="0"/>
                            </a:rPr>
                            <m:t>−1</m:t>
                          </m:r>
                        </m:den>
                      </m:f>
                    </m:oMath>
                  </m:oMathPara>
                </a14:m>
                <a:endParaRPr lang="en-US" sz="2400" dirty="0">
                  <a:solidFill>
                    <a:prstClr val="black"/>
                  </a:solidFill>
                </a:endParaRPr>
              </a:p>
            </p:txBody>
          </p:sp>
        </mc:Choice>
        <mc:Fallback xmlns="">
          <p:sp>
            <p:nvSpPr>
              <p:cNvPr id="28" name="TextBox 27"/>
              <p:cNvSpPr txBox="1">
                <a:spLocks noRot="1" noChangeAspect="1" noMove="1" noResize="1" noEditPoints="1" noAdjustHandles="1" noChangeArrowheads="1" noChangeShapeType="1" noTextEdit="1"/>
              </p:cNvSpPr>
              <p:nvPr/>
            </p:nvSpPr>
            <p:spPr>
              <a:xfrm>
                <a:off x="2279067" y="5521882"/>
                <a:ext cx="5724324" cy="829843"/>
              </a:xfrm>
              <a:prstGeom prst="rect">
                <a:avLst/>
              </a:prstGeom>
              <a:blipFill rotWithShape="0">
                <a:blip r:embed="rId9"/>
                <a:stretch>
                  <a:fillRect/>
                </a:stretch>
              </a:blipFill>
            </p:spPr>
            <p:txBody>
              <a:bodyPr/>
              <a:lstStyle/>
              <a:p>
                <a:r>
                  <a:rPr lang="en-US">
                    <a:noFill/>
                  </a:rPr>
                  <a:t> </a:t>
                </a:r>
              </a:p>
            </p:txBody>
          </p:sp>
        </mc:Fallback>
      </mc:AlternateContent>
      <p:sp>
        <p:nvSpPr>
          <p:cNvPr id="29" name="Rectangle 28"/>
          <p:cNvSpPr/>
          <p:nvPr/>
        </p:nvSpPr>
        <p:spPr>
          <a:xfrm>
            <a:off x="8803122" y="6468797"/>
            <a:ext cx="361868" cy="396523"/>
          </a:xfrm>
          <a:prstGeom prst="rect">
            <a:avLst/>
          </a:prstGeom>
          <a:solidFill>
            <a:srgbClr val="0000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30" name="Rectangle 29"/>
          <p:cNvSpPr/>
          <p:nvPr/>
        </p:nvSpPr>
        <p:spPr>
          <a:xfrm>
            <a:off x="-18376" y="6471973"/>
            <a:ext cx="8831344" cy="396523"/>
          </a:xfrm>
          <a:prstGeom prst="rect">
            <a:avLst/>
          </a:prstGeom>
          <a:solidFill>
            <a:srgbClr val="68010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31" name="Slide Number Placeholder 1"/>
          <p:cNvSpPr>
            <a:spLocks noGrp="1"/>
          </p:cNvSpPr>
          <p:nvPr>
            <p:ph type="sldNum" sz="quarter" idx="4"/>
          </p:nvPr>
        </p:nvSpPr>
        <p:spPr>
          <a:xfrm>
            <a:off x="6982178" y="6489699"/>
            <a:ext cx="2133600" cy="365125"/>
          </a:xfrm>
          <a:prstGeom prst="rect">
            <a:avLst/>
          </a:prstGeom>
        </p:spPr>
        <p:txBody>
          <a:bodyPr/>
          <a:lstStyle/>
          <a:p>
            <a:fld id="{8E421941-A48F-2348-96CF-79538C99FB84}" type="slidenum">
              <a:rPr lang="en-US" smtClean="0">
                <a:latin typeface="Century Gothic"/>
                <a:cs typeface="Century Gothic"/>
              </a:rPr>
              <a:pPr/>
              <a:t>6</a:t>
            </a:fld>
            <a:endParaRPr lang="en-US" dirty="0">
              <a:latin typeface="Century Gothic"/>
              <a:cs typeface="Century Gothic"/>
            </a:endParaRPr>
          </a:p>
        </p:txBody>
      </p:sp>
      <p:sp>
        <p:nvSpPr>
          <p:cNvPr id="32" name="Footer Placeholder 2"/>
          <p:cNvSpPr>
            <a:spLocks noGrp="1"/>
          </p:cNvSpPr>
          <p:nvPr>
            <p:ph type="ftr" sz="quarter" idx="3"/>
          </p:nvPr>
        </p:nvSpPr>
        <p:spPr>
          <a:xfrm>
            <a:off x="45156" y="6492965"/>
            <a:ext cx="9070622" cy="365125"/>
          </a:xfrm>
          <a:prstGeom prst="rect">
            <a:avLst/>
          </a:prstGeom>
        </p:spPr>
        <p:txBody>
          <a:bodyPr/>
          <a:lstStyle/>
          <a:p>
            <a:pPr algn="l"/>
            <a:r>
              <a:rPr lang="pt-BR" dirty="0" smtClean="0"/>
              <a:t>Filipe Joaquim                                       Introdução à Física de Partículas (2/4)                            CERN, 28/08 - 02/09 2016</a:t>
            </a:r>
            <a:endParaRPr lang="en-US" dirty="0"/>
          </a:p>
        </p:txBody>
      </p:sp>
    </p:spTree>
    <p:extLst>
      <p:ext uri="{BB962C8B-B14F-4D97-AF65-F5344CB8AC3E}">
        <p14:creationId xmlns:p14="http://schemas.microsoft.com/office/powerpoint/2010/main" val="12950492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mph" presetSubtype="0" fill="hold" grpId="0" nodeType="withEffect">
                                  <p:stCondLst>
                                    <p:cond delay="0"/>
                                  </p:stCondLst>
                                  <p:childTnLst>
                                    <p:animScale>
                                      <p:cBhvr>
                                        <p:cTn id="6" dur="500" fill="hold"/>
                                        <p:tgtEl>
                                          <p:spTgt spid="17"/>
                                        </p:tgtEl>
                                      </p:cBhvr>
                                      <p:by x="50000" y="50000"/>
                                    </p:animScale>
                                  </p:childTnLst>
                                </p:cTn>
                              </p:par>
                              <p:par>
                                <p:cTn id="7" presetID="0" presetClass="path" presetSubtype="0" fill="hold" grpId="1" nodeType="withEffect">
                                  <p:stCondLst>
                                    <p:cond delay="0"/>
                                  </p:stCondLst>
                                  <p:childTnLst>
                                    <p:animMotion origin="layout" path="M 2.77778E-6 -0.01088 L -0.24184 0.04815 " pathEditMode="relative" rAng="0" ptsTypes="AA">
                                      <p:cBhvr>
                                        <p:cTn id="8" dur="500" fill="hold"/>
                                        <p:tgtEl>
                                          <p:spTgt spid="17"/>
                                        </p:tgtEl>
                                        <p:attrNameLst>
                                          <p:attrName>ppt_x</p:attrName>
                                          <p:attrName>ppt_y</p:attrName>
                                        </p:attrNameLst>
                                      </p:cBhvr>
                                      <p:rCtr x="-12101" y="2940"/>
                                    </p:animMotion>
                                  </p:childTnLst>
                                </p:cTn>
                              </p:par>
                              <p:par>
                                <p:cTn id="9" presetID="47" presetClass="entr" presetSubtype="0" fill="hold" grpId="0" nodeType="withEffect">
                                  <p:stCondLst>
                                    <p:cond delay="0"/>
                                  </p:stCondLst>
                                  <p:childTnLst>
                                    <p:set>
                                      <p:cBhvr>
                                        <p:cTn id="10" dur="1" fill="hold">
                                          <p:stCondLst>
                                            <p:cond delay="0"/>
                                          </p:stCondLst>
                                        </p:cTn>
                                        <p:tgtEl>
                                          <p:spTgt spid="18"/>
                                        </p:tgtEl>
                                        <p:attrNameLst>
                                          <p:attrName>style.visibility</p:attrName>
                                        </p:attrNameLst>
                                      </p:cBhvr>
                                      <p:to>
                                        <p:strVal val="visible"/>
                                      </p:to>
                                    </p:set>
                                    <p:animEffect transition="in" filter="fade">
                                      <p:cBhvr>
                                        <p:cTn id="11" dur="500"/>
                                        <p:tgtEl>
                                          <p:spTgt spid="18"/>
                                        </p:tgtEl>
                                      </p:cBhvr>
                                    </p:animEffect>
                                    <p:anim calcmode="lin" valueType="num">
                                      <p:cBhvr>
                                        <p:cTn id="12" dur="500" fill="hold"/>
                                        <p:tgtEl>
                                          <p:spTgt spid="18"/>
                                        </p:tgtEl>
                                        <p:attrNameLst>
                                          <p:attrName>ppt_x</p:attrName>
                                        </p:attrNameLst>
                                      </p:cBhvr>
                                      <p:tavLst>
                                        <p:tav tm="0">
                                          <p:val>
                                            <p:strVal val="#ppt_x"/>
                                          </p:val>
                                        </p:tav>
                                        <p:tav tm="100000">
                                          <p:val>
                                            <p:strVal val="#ppt_x"/>
                                          </p:val>
                                        </p:tav>
                                      </p:tavLst>
                                    </p:anim>
                                    <p:anim calcmode="lin" valueType="num">
                                      <p:cBhvr>
                                        <p:cTn id="13" dur="500" fill="hold"/>
                                        <p:tgtEl>
                                          <p:spTgt spid="1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17" grpId="1"/>
      <p:bldP spid="18"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 name="Picture 20"/>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8470" y="-29592"/>
            <a:ext cx="9223899" cy="6924582"/>
          </a:xfrm>
          <a:prstGeom prst="rect">
            <a:avLst/>
          </a:prstGeom>
        </p:spPr>
      </p:pic>
      <p:sp>
        <p:nvSpPr>
          <p:cNvPr id="5" name="Rectangle 4"/>
          <p:cNvSpPr/>
          <p:nvPr/>
        </p:nvSpPr>
        <p:spPr>
          <a:xfrm>
            <a:off x="-18377" y="0"/>
            <a:ext cx="9172222" cy="627196"/>
          </a:xfrm>
          <a:prstGeom prst="rect">
            <a:avLst/>
          </a:prstGeom>
          <a:solidFill>
            <a:srgbClr val="68010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smtClean="0">
              <a:solidFill>
                <a:prstClr val="white"/>
              </a:solidFill>
            </a:endParaRPr>
          </a:p>
          <a:p>
            <a:pPr algn="ctr"/>
            <a:endParaRPr lang="en-US" dirty="0">
              <a:solidFill>
                <a:prstClr val="white"/>
              </a:solidFill>
            </a:endParaRPr>
          </a:p>
        </p:txBody>
      </p:sp>
      <p:sp>
        <p:nvSpPr>
          <p:cNvPr id="47" name="Rectangle 46"/>
          <p:cNvSpPr/>
          <p:nvPr/>
        </p:nvSpPr>
        <p:spPr>
          <a:xfrm>
            <a:off x="4965859" y="141632"/>
            <a:ext cx="4017446" cy="369332"/>
          </a:xfrm>
          <a:prstGeom prst="rect">
            <a:avLst/>
          </a:prstGeom>
        </p:spPr>
        <p:txBody>
          <a:bodyPr wrap="none">
            <a:spAutoFit/>
          </a:bodyPr>
          <a:lstStyle/>
          <a:p>
            <a:pPr algn="r"/>
            <a:r>
              <a:rPr lang="pt-PT" dirty="0" smtClean="0">
                <a:ln>
                  <a:solidFill>
                    <a:srgbClr val="FFFF00"/>
                  </a:solidFill>
                </a:ln>
                <a:solidFill>
                  <a:srgbClr val="FFFF00"/>
                </a:solidFill>
                <a:latin typeface="Century Gothic"/>
                <a:cs typeface="Century Gothic"/>
              </a:rPr>
              <a:t>O ínicio de “uma teoria quântica”</a:t>
            </a:r>
            <a:endParaRPr lang="en-US" dirty="0">
              <a:ln>
                <a:solidFill>
                  <a:srgbClr val="FFFF00"/>
                </a:solidFill>
              </a:ln>
              <a:solidFill>
                <a:srgbClr val="FFFF00"/>
              </a:solidFill>
            </a:endParaRPr>
          </a:p>
        </p:txBody>
      </p:sp>
      <p:cxnSp>
        <p:nvCxnSpPr>
          <p:cNvPr id="11" name="Straight Connector 10"/>
          <p:cNvCxnSpPr/>
          <p:nvPr/>
        </p:nvCxnSpPr>
        <p:spPr>
          <a:xfrm>
            <a:off x="383480" y="621351"/>
            <a:ext cx="1503292" cy="0"/>
          </a:xfrm>
          <a:prstGeom prst="line">
            <a:avLst/>
          </a:prstGeom>
          <a:ln>
            <a:solidFill>
              <a:schemeClr val="bg1"/>
            </a:solidFill>
          </a:ln>
        </p:spPr>
        <p:style>
          <a:lnRef idx="2">
            <a:schemeClr val="accent1"/>
          </a:lnRef>
          <a:fillRef idx="0">
            <a:schemeClr val="accent1"/>
          </a:fillRef>
          <a:effectRef idx="1">
            <a:schemeClr val="accent1"/>
          </a:effectRef>
          <a:fontRef idx="minor">
            <a:schemeClr val="tx1"/>
          </a:fontRef>
        </p:style>
      </p:cxnSp>
      <p:sp>
        <p:nvSpPr>
          <p:cNvPr id="12" name="Oval 11"/>
          <p:cNvSpPr/>
          <p:nvPr/>
        </p:nvSpPr>
        <p:spPr>
          <a:xfrm>
            <a:off x="213300" y="517670"/>
            <a:ext cx="207362" cy="207362"/>
          </a:xfrm>
          <a:prstGeom prst="ellipse">
            <a:avLst/>
          </a:prstGeom>
          <a:solidFill>
            <a:schemeClr val="bg1"/>
          </a:solidFill>
          <a:ln>
            <a:solidFill>
              <a:srgbClr val="FFFFFF"/>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prstClr val="white"/>
              </a:solidFill>
            </a:endParaRPr>
          </a:p>
        </p:txBody>
      </p:sp>
      <p:sp>
        <p:nvSpPr>
          <p:cNvPr id="17" name="TextBox 16"/>
          <p:cNvSpPr txBox="1"/>
          <p:nvPr/>
        </p:nvSpPr>
        <p:spPr>
          <a:xfrm>
            <a:off x="1969607" y="228217"/>
            <a:ext cx="1326004" cy="769441"/>
          </a:xfrm>
          <a:prstGeom prst="rect">
            <a:avLst/>
          </a:prstGeom>
          <a:noFill/>
        </p:spPr>
        <p:txBody>
          <a:bodyPr wrap="none" rtlCol="0">
            <a:spAutoFit/>
          </a:bodyPr>
          <a:lstStyle/>
          <a:p>
            <a:r>
              <a:rPr lang="pt-PT" sz="4400" dirty="0" smtClean="0">
                <a:solidFill>
                  <a:prstClr val="white"/>
                </a:solidFill>
              </a:rPr>
              <a:t>1897</a:t>
            </a:r>
            <a:endParaRPr lang="en-US" sz="4400" dirty="0">
              <a:solidFill>
                <a:prstClr val="white"/>
              </a:solidFill>
            </a:endParaRPr>
          </a:p>
        </p:txBody>
      </p:sp>
      <p:sp>
        <p:nvSpPr>
          <p:cNvPr id="18" name="TextBox 17"/>
          <p:cNvSpPr txBox="1"/>
          <p:nvPr/>
        </p:nvSpPr>
        <p:spPr>
          <a:xfrm>
            <a:off x="1969607" y="217811"/>
            <a:ext cx="1326004" cy="769441"/>
          </a:xfrm>
          <a:prstGeom prst="rect">
            <a:avLst/>
          </a:prstGeom>
          <a:noFill/>
        </p:spPr>
        <p:txBody>
          <a:bodyPr wrap="none" rtlCol="0">
            <a:spAutoFit/>
          </a:bodyPr>
          <a:lstStyle/>
          <a:p>
            <a:r>
              <a:rPr lang="pt-PT" sz="4400" dirty="0" smtClean="0">
                <a:solidFill>
                  <a:prstClr val="white"/>
                </a:solidFill>
              </a:rPr>
              <a:t>1900</a:t>
            </a:r>
            <a:endParaRPr lang="en-US" sz="4400" dirty="0">
              <a:solidFill>
                <a:prstClr val="white"/>
              </a:solidFill>
            </a:endParaRPr>
          </a:p>
        </p:txBody>
      </p:sp>
      <p:pic>
        <p:nvPicPr>
          <p:cNvPr id="6" name="Picture 5"/>
          <p:cNvPicPr>
            <a:picLocks noChangeAspect="1"/>
          </p:cNvPicPr>
          <p:nvPr/>
        </p:nvPicPr>
        <p:blipFill>
          <a:blip r:embed="rId3">
            <a:extLst>
              <a:ext uri="{BEBA8EAE-BF5A-486C-A8C5-ECC9F3942E4B}">
                <a14:imgProps xmlns:a14="http://schemas.microsoft.com/office/drawing/2010/main">
                  <a14:imgLayer r:embed="rId4">
                    <a14:imgEffect>
                      <a14:colorTemperature colorTemp="7200"/>
                    </a14:imgEffect>
                  </a14:imgLayer>
                </a14:imgProps>
              </a:ext>
            </a:extLst>
          </a:blip>
          <a:stretch>
            <a:fillRect/>
          </a:stretch>
        </p:blipFill>
        <p:spPr>
          <a:xfrm>
            <a:off x="5014214" y="694115"/>
            <a:ext cx="4043214" cy="5704586"/>
          </a:xfrm>
          <a:prstGeom prst="rect">
            <a:avLst/>
          </a:prstGeom>
          <a:ln>
            <a:noFill/>
          </a:ln>
          <a:effectLst>
            <a:softEdge rad="63500"/>
          </a:effectLst>
        </p:spPr>
      </p:pic>
      <p:pic>
        <p:nvPicPr>
          <p:cNvPr id="13" name="Picture 12"/>
          <p:cNvPicPr>
            <a:picLocks noChangeAspect="1"/>
          </p:cNvPicPr>
          <p:nvPr/>
        </p:nvPicPr>
        <p:blipFill>
          <a:blip r:embed="rId5"/>
          <a:stretch>
            <a:fillRect/>
          </a:stretch>
        </p:blipFill>
        <p:spPr>
          <a:xfrm>
            <a:off x="479959" y="1618611"/>
            <a:ext cx="4305300" cy="1447800"/>
          </a:xfrm>
          <a:prstGeom prst="rect">
            <a:avLst/>
          </a:prstGeom>
          <a:ln>
            <a:noFill/>
          </a:ln>
          <a:effectLst>
            <a:softEdge rad="112500"/>
          </a:effectLst>
        </p:spPr>
      </p:pic>
      <p:sp>
        <p:nvSpPr>
          <p:cNvPr id="14" name="Rectangle 13"/>
          <p:cNvSpPr/>
          <p:nvPr/>
        </p:nvSpPr>
        <p:spPr>
          <a:xfrm>
            <a:off x="635373" y="951156"/>
            <a:ext cx="4264363" cy="646331"/>
          </a:xfrm>
          <a:prstGeom prst="rect">
            <a:avLst/>
          </a:prstGeom>
        </p:spPr>
        <p:txBody>
          <a:bodyPr wrap="square">
            <a:spAutoFit/>
          </a:bodyPr>
          <a:lstStyle/>
          <a:p>
            <a:pPr algn="ctr"/>
            <a:r>
              <a:rPr lang="pt-PT" dirty="0" smtClean="0">
                <a:solidFill>
                  <a:srgbClr val="FFFF00"/>
                </a:solidFill>
                <a:latin typeface="Century Gothic"/>
                <a:cs typeface="Century Gothic"/>
              </a:rPr>
              <a:t>Distribuição de Planck para a radiação do corpo negro:</a:t>
            </a:r>
            <a:endParaRPr lang="en-US" dirty="0">
              <a:solidFill>
                <a:prstClr val="black"/>
              </a:solidFill>
            </a:endParaRPr>
          </a:p>
        </p:txBody>
      </p:sp>
      <p:sp>
        <p:nvSpPr>
          <p:cNvPr id="15" name="Rectangle 14"/>
          <p:cNvSpPr/>
          <p:nvPr/>
        </p:nvSpPr>
        <p:spPr>
          <a:xfrm>
            <a:off x="2296387" y="3017535"/>
            <a:ext cx="849913" cy="369332"/>
          </a:xfrm>
          <a:prstGeom prst="rect">
            <a:avLst/>
          </a:prstGeom>
        </p:spPr>
        <p:txBody>
          <a:bodyPr wrap="none">
            <a:spAutoFit/>
          </a:bodyPr>
          <a:lstStyle/>
          <a:p>
            <a:r>
              <a:rPr lang="pt-PT" dirty="0">
                <a:solidFill>
                  <a:prstClr val="white"/>
                </a:solidFill>
                <a:latin typeface="Century Gothic"/>
                <a:cs typeface="Century Gothic"/>
              </a:rPr>
              <a:t>o</a:t>
            </a:r>
            <a:r>
              <a:rPr lang="pt-PT" dirty="0" smtClean="0">
                <a:solidFill>
                  <a:prstClr val="white"/>
                </a:solidFill>
                <a:latin typeface="Century Gothic"/>
                <a:cs typeface="Century Gothic"/>
              </a:rPr>
              <a:t>nde:</a:t>
            </a:r>
            <a:endParaRPr lang="en-US" dirty="0">
              <a:solidFill>
                <a:prstClr val="white"/>
              </a:solidFill>
            </a:endParaRPr>
          </a:p>
        </p:txBody>
      </p:sp>
      <p:pic>
        <p:nvPicPr>
          <p:cNvPr id="20" name="Picture 19"/>
          <p:cNvPicPr>
            <a:picLocks noChangeAspect="1"/>
          </p:cNvPicPr>
          <p:nvPr/>
        </p:nvPicPr>
        <p:blipFill>
          <a:blip r:embed="rId6"/>
          <a:stretch>
            <a:fillRect/>
          </a:stretch>
        </p:blipFill>
        <p:spPr>
          <a:xfrm>
            <a:off x="1288785" y="3362223"/>
            <a:ext cx="2763847" cy="573209"/>
          </a:xfrm>
          <a:prstGeom prst="rect">
            <a:avLst/>
          </a:prstGeom>
          <a:ln>
            <a:noFill/>
          </a:ln>
          <a:effectLst>
            <a:softEdge rad="31750"/>
          </a:effectLst>
        </p:spPr>
      </p:pic>
      <p:sp>
        <p:nvSpPr>
          <p:cNvPr id="26" name="Rectangle 25"/>
          <p:cNvSpPr/>
          <p:nvPr/>
        </p:nvSpPr>
        <p:spPr>
          <a:xfrm>
            <a:off x="195883" y="4102166"/>
            <a:ext cx="4873450" cy="400110"/>
          </a:xfrm>
          <a:prstGeom prst="rect">
            <a:avLst/>
          </a:prstGeom>
        </p:spPr>
        <p:txBody>
          <a:bodyPr wrap="none">
            <a:spAutoFit/>
          </a:bodyPr>
          <a:lstStyle/>
          <a:p>
            <a:r>
              <a:rPr lang="pt-PT" sz="2000" b="1" dirty="0" smtClean="0">
                <a:solidFill>
                  <a:prstClr val="white"/>
                </a:solidFill>
                <a:latin typeface="Century Gothic"/>
                <a:cs typeface="Century Gothic"/>
              </a:rPr>
              <a:t>ERA O ÍNICIO DA “TEORIA QUÂNTICA”</a:t>
            </a:r>
            <a:endParaRPr lang="en-US" sz="2000" b="1" dirty="0">
              <a:solidFill>
                <a:prstClr val="white"/>
              </a:solidFill>
            </a:endParaRPr>
          </a:p>
        </p:txBody>
      </p:sp>
      <p:pic>
        <p:nvPicPr>
          <p:cNvPr id="29" name="Picture 28"/>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3772310" y="4951306"/>
            <a:ext cx="1127426" cy="1127426"/>
          </a:xfrm>
          <a:prstGeom prst="rect">
            <a:avLst/>
          </a:prstGeom>
          <a:effectLst>
            <a:outerShdw blurRad="50800" dist="50800" dir="5400000" algn="ctr" rotWithShape="0">
              <a:srgbClr val="000000"/>
            </a:outerShdw>
          </a:effectLst>
        </p:spPr>
      </p:pic>
      <p:sp>
        <p:nvSpPr>
          <p:cNvPr id="27" name="Rectangle 26"/>
          <p:cNvSpPr/>
          <p:nvPr/>
        </p:nvSpPr>
        <p:spPr>
          <a:xfrm>
            <a:off x="179882" y="4607078"/>
            <a:ext cx="3497254" cy="1815882"/>
          </a:xfrm>
          <a:prstGeom prst="rect">
            <a:avLst/>
          </a:prstGeom>
        </p:spPr>
        <p:txBody>
          <a:bodyPr wrap="square">
            <a:spAutoFit/>
          </a:bodyPr>
          <a:lstStyle/>
          <a:p>
            <a:pPr algn="just"/>
            <a:r>
              <a:rPr lang="en-US" sz="1600" dirty="0">
                <a:ln>
                  <a:solidFill>
                    <a:srgbClr val="FFFF00"/>
                  </a:solidFill>
                </a:ln>
                <a:solidFill>
                  <a:srgbClr val="FFFF00"/>
                </a:solidFill>
                <a:latin typeface="Century Gothic" panose="020B0502020202020204" pitchFamily="34" charset="0"/>
              </a:rPr>
              <a:t>O </a:t>
            </a:r>
            <a:r>
              <a:rPr lang="en-US" sz="1600" dirty="0" err="1">
                <a:ln>
                  <a:solidFill>
                    <a:srgbClr val="FFFF00"/>
                  </a:solidFill>
                </a:ln>
                <a:solidFill>
                  <a:srgbClr val="FFFF00"/>
                </a:solidFill>
                <a:latin typeface="Century Gothic" panose="020B0502020202020204" pitchFamily="34" charset="0"/>
              </a:rPr>
              <a:t>prémio</a:t>
            </a:r>
            <a:r>
              <a:rPr lang="en-US" sz="1600" dirty="0">
                <a:ln>
                  <a:solidFill>
                    <a:srgbClr val="FFFF00"/>
                  </a:solidFill>
                </a:ln>
                <a:solidFill>
                  <a:srgbClr val="FFFF00"/>
                </a:solidFill>
                <a:latin typeface="Century Gothic" panose="020B0502020202020204" pitchFamily="34" charset="0"/>
              </a:rPr>
              <a:t> Nobel da </a:t>
            </a:r>
            <a:r>
              <a:rPr lang="en-US" sz="1600" dirty="0" err="1">
                <a:ln>
                  <a:solidFill>
                    <a:srgbClr val="FFFF00"/>
                  </a:solidFill>
                </a:ln>
                <a:solidFill>
                  <a:srgbClr val="FFFF00"/>
                </a:solidFill>
                <a:latin typeface="Century Gothic" panose="020B0502020202020204" pitchFamily="34" charset="0"/>
              </a:rPr>
              <a:t>Física</a:t>
            </a:r>
            <a:r>
              <a:rPr lang="en-US" sz="1600" dirty="0">
                <a:ln>
                  <a:solidFill>
                    <a:srgbClr val="FFFF00"/>
                  </a:solidFill>
                </a:ln>
                <a:solidFill>
                  <a:srgbClr val="FFFF00"/>
                </a:solidFill>
                <a:latin typeface="Century Gothic" panose="020B0502020202020204" pitchFamily="34" charset="0"/>
              </a:rPr>
              <a:t> </a:t>
            </a:r>
            <a:r>
              <a:rPr lang="en-US" sz="1600" dirty="0" err="1">
                <a:ln>
                  <a:solidFill>
                    <a:srgbClr val="FFFF00"/>
                  </a:solidFill>
                </a:ln>
                <a:solidFill>
                  <a:srgbClr val="FFFF00"/>
                </a:solidFill>
                <a:latin typeface="Century Gothic" panose="020B0502020202020204" pitchFamily="34" charset="0"/>
              </a:rPr>
              <a:t>foi</a:t>
            </a:r>
            <a:r>
              <a:rPr lang="en-US" sz="1600" dirty="0">
                <a:ln>
                  <a:solidFill>
                    <a:srgbClr val="FFFF00"/>
                  </a:solidFill>
                </a:ln>
                <a:solidFill>
                  <a:srgbClr val="FFFF00"/>
                </a:solidFill>
                <a:latin typeface="Century Gothic" panose="020B0502020202020204" pitchFamily="34" charset="0"/>
              </a:rPr>
              <a:t> </a:t>
            </a:r>
            <a:r>
              <a:rPr lang="en-US" sz="1600" dirty="0" err="1">
                <a:ln>
                  <a:solidFill>
                    <a:srgbClr val="FFFF00"/>
                  </a:solidFill>
                </a:ln>
                <a:solidFill>
                  <a:srgbClr val="FFFF00"/>
                </a:solidFill>
                <a:latin typeface="Century Gothic" panose="020B0502020202020204" pitchFamily="34" charset="0"/>
              </a:rPr>
              <a:t>atríbuido</a:t>
            </a:r>
            <a:r>
              <a:rPr lang="en-US" sz="1600" dirty="0">
                <a:ln>
                  <a:solidFill>
                    <a:srgbClr val="FFFF00"/>
                  </a:solidFill>
                </a:ln>
                <a:solidFill>
                  <a:srgbClr val="FFFF00"/>
                </a:solidFill>
                <a:latin typeface="Century Gothic" panose="020B0502020202020204" pitchFamily="34" charset="0"/>
              </a:rPr>
              <a:t> a </a:t>
            </a:r>
            <a:r>
              <a:rPr lang="en-US" sz="1600" dirty="0" smtClean="0">
                <a:ln>
                  <a:solidFill>
                    <a:srgbClr val="FFFF00"/>
                  </a:solidFill>
                </a:ln>
                <a:solidFill>
                  <a:srgbClr val="FFFF00"/>
                </a:solidFill>
                <a:latin typeface="Century Gothic" panose="020B0502020202020204" pitchFamily="34" charset="0"/>
              </a:rPr>
              <a:t>Max Planck </a:t>
            </a:r>
            <a:r>
              <a:rPr lang="en-US" sz="1600" dirty="0" err="1" smtClean="0">
                <a:ln>
                  <a:solidFill>
                    <a:srgbClr val="FFFF00"/>
                  </a:solidFill>
                </a:ln>
                <a:solidFill>
                  <a:srgbClr val="FFFF00"/>
                </a:solidFill>
                <a:latin typeface="Century Gothic" panose="020B0502020202020204" pitchFamily="34" charset="0"/>
              </a:rPr>
              <a:t>em</a:t>
            </a:r>
            <a:r>
              <a:rPr lang="en-US" sz="1600" dirty="0" smtClean="0">
                <a:ln>
                  <a:solidFill>
                    <a:srgbClr val="FFFF00"/>
                  </a:solidFill>
                </a:ln>
                <a:solidFill>
                  <a:srgbClr val="FFFF00"/>
                </a:solidFill>
                <a:latin typeface="Century Gothic" panose="020B0502020202020204" pitchFamily="34" charset="0"/>
              </a:rPr>
              <a:t> 1918</a:t>
            </a:r>
          </a:p>
          <a:p>
            <a:pPr algn="just"/>
            <a:endParaRPr lang="en-US" sz="1600" dirty="0" smtClean="0">
              <a:solidFill>
                <a:prstClr val="white"/>
              </a:solidFill>
              <a:latin typeface="Century Gothic" panose="020B0502020202020204" pitchFamily="34" charset="0"/>
            </a:endParaRPr>
          </a:p>
          <a:p>
            <a:pPr algn="just"/>
            <a:r>
              <a:rPr lang="en-US" sz="1600" dirty="0" smtClean="0">
                <a:solidFill>
                  <a:prstClr val="white"/>
                </a:solidFill>
                <a:latin typeface="Century Gothic" panose="020B0502020202020204" pitchFamily="34" charset="0"/>
              </a:rPr>
              <a:t>"</a:t>
            </a:r>
            <a:r>
              <a:rPr lang="en-US" sz="1600" dirty="0">
                <a:solidFill>
                  <a:prstClr val="white"/>
                </a:solidFill>
                <a:latin typeface="Century Gothic" panose="020B0502020202020204" pitchFamily="34" charset="0"/>
              </a:rPr>
              <a:t>in recognition of the services he rendered to the advancement of Physics by his discovery of energy quanta".</a:t>
            </a:r>
          </a:p>
        </p:txBody>
      </p:sp>
      <p:sp>
        <p:nvSpPr>
          <p:cNvPr id="23" name="Rectangle 22"/>
          <p:cNvSpPr/>
          <p:nvPr/>
        </p:nvSpPr>
        <p:spPr>
          <a:xfrm>
            <a:off x="8803122" y="6468797"/>
            <a:ext cx="361868" cy="396523"/>
          </a:xfrm>
          <a:prstGeom prst="rect">
            <a:avLst/>
          </a:prstGeom>
          <a:solidFill>
            <a:srgbClr val="0000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4" name="Rectangle 23"/>
          <p:cNvSpPr/>
          <p:nvPr/>
        </p:nvSpPr>
        <p:spPr>
          <a:xfrm>
            <a:off x="-18376" y="6471973"/>
            <a:ext cx="8831344" cy="396523"/>
          </a:xfrm>
          <a:prstGeom prst="rect">
            <a:avLst/>
          </a:prstGeom>
          <a:solidFill>
            <a:srgbClr val="68010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5" name="Slide Number Placeholder 1"/>
          <p:cNvSpPr>
            <a:spLocks noGrp="1"/>
          </p:cNvSpPr>
          <p:nvPr>
            <p:ph type="sldNum" sz="quarter" idx="4"/>
          </p:nvPr>
        </p:nvSpPr>
        <p:spPr>
          <a:xfrm>
            <a:off x="6982178" y="6489699"/>
            <a:ext cx="2133600" cy="365125"/>
          </a:xfrm>
          <a:prstGeom prst="rect">
            <a:avLst/>
          </a:prstGeom>
        </p:spPr>
        <p:txBody>
          <a:bodyPr/>
          <a:lstStyle/>
          <a:p>
            <a:fld id="{8E421941-A48F-2348-96CF-79538C99FB84}" type="slidenum">
              <a:rPr lang="en-US" smtClean="0">
                <a:latin typeface="Century Gothic"/>
                <a:cs typeface="Century Gothic"/>
              </a:rPr>
              <a:pPr/>
              <a:t>7</a:t>
            </a:fld>
            <a:endParaRPr lang="en-US" dirty="0">
              <a:latin typeface="Century Gothic"/>
              <a:cs typeface="Century Gothic"/>
            </a:endParaRPr>
          </a:p>
        </p:txBody>
      </p:sp>
      <p:sp>
        <p:nvSpPr>
          <p:cNvPr id="28" name="Footer Placeholder 2"/>
          <p:cNvSpPr>
            <a:spLocks noGrp="1"/>
          </p:cNvSpPr>
          <p:nvPr>
            <p:ph type="ftr" sz="quarter" idx="3"/>
          </p:nvPr>
        </p:nvSpPr>
        <p:spPr>
          <a:xfrm>
            <a:off x="45156" y="6492965"/>
            <a:ext cx="9070622" cy="365125"/>
          </a:xfrm>
          <a:prstGeom prst="rect">
            <a:avLst/>
          </a:prstGeom>
        </p:spPr>
        <p:txBody>
          <a:bodyPr/>
          <a:lstStyle/>
          <a:p>
            <a:pPr algn="l"/>
            <a:r>
              <a:rPr lang="pt-BR" dirty="0" smtClean="0"/>
              <a:t>Filipe Joaquim                                       Introdução à Física de Partículas (2/4)                            CERN, 28/08 - 02/09 2016 </a:t>
            </a:r>
            <a:r>
              <a:rPr lang="en-US" dirty="0" smtClean="0"/>
              <a:t>                       </a:t>
            </a:r>
            <a:endParaRPr lang="en-US" dirty="0"/>
          </a:p>
        </p:txBody>
      </p:sp>
    </p:spTree>
    <p:extLst>
      <p:ext uri="{BB962C8B-B14F-4D97-AF65-F5344CB8AC3E}">
        <p14:creationId xmlns:p14="http://schemas.microsoft.com/office/powerpoint/2010/main" val="37597223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mph" presetSubtype="0" fill="hold" grpId="0" nodeType="withEffect">
                                  <p:stCondLst>
                                    <p:cond delay="0"/>
                                  </p:stCondLst>
                                  <p:childTnLst>
                                    <p:animScale>
                                      <p:cBhvr>
                                        <p:cTn id="6" dur="500" fill="hold"/>
                                        <p:tgtEl>
                                          <p:spTgt spid="17"/>
                                        </p:tgtEl>
                                      </p:cBhvr>
                                      <p:by x="50000" y="50000"/>
                                    </p:animScale>
                                  </p:childTnLst>
                                </p:cTn>
                              </p:par>
                              <p:par>
                                <p:cTn id="7" presetID="0" presetClass="path" presetSubtype="0" fill="hold" grpId="1" nodeType="withEffect">
                                  <p:stCondLst>
                                    <p:cond delay="0"/>
                                  </p:stCondLst>
                                  <p:childTnLst>
                                    <p:animMotion origin="layout" path="M 2.77778E-6 -0.01088 L -0.24184 0.04815 " pathEditMode="relative" rAng="0" ptsTypes="AA">
                                      <p:cBhvr>
                                        <p:cTn id="8" dur="500" fill="hold"/>
                                        <p:tgtEl>
                                          <p:spTgt spid="17"/>
                                        </p:tgtEl>
                                        <p:attrNameLst>
                                          <p:attrName>ppt_x</p:attrName>
                                          <p:attrName>ppt_y</p:attrName>
                                        </p:attrNameLst>
                                      </p:cBhvr>
                                      <p:rCtr x="-12101" y="2940"/>
                                    </p:animMotion>
                                  </p:childTnLst>
                                </p:cTn>
                              </p:par>
                              <p:par>
                                <p:cTn id="9" presetID="47" presetClass="entr" presetSubtype="0" fill="hold" grpId="0" nodeType="withEffect">
                                  <p:stCondLst>
                                    <p:cond delay="0"/>
                                  </p:stCondLst>
                                  <p:childTnLst>
                                    <p:set>
                                      <p:cBhvr>
                                        <p:cTn id="10" dur="1" fill="hold">
                                          <p:stCondLst>
                                            <p:cond delay="0"/>
                                          </p:stCondLst>
                                        </p:cTn>
                                        <p:tgtEl>
                                          <p:spTgt spid="18"/>
                                        </p:tgtEl>
                                        <p:attrNameLst>
                                          <p:attrName>style.visibility</p:attrName>
                                        </p:attrNameLst>
                                      </p:cBhvr>
                                      <p:to>
                                        <p:strVal val="visible"/>
                                      </p:to>
                                    </p:set>
                                    <p:animEffect transition="in" filter="fade">
                                      <p:cBhvr>
                                        <p:cTn id="11" dur="500"/>
                                        <p:tgtEl>
                                          <p:spTgt spid="18"/>
                                        </p:tgtEl>
                                      </p:cBhvr>
                                    </p:animEffect>
                                    <p:anim calcmode="lin" valueType="num">
                                      <p:cBhvr>
                                        <p:cTn id="12" dur="500" fill="hold"/>
                                        <p:tgtEl>
                                          <p:spTgt spid="18"/>
                                        </p:tgtEl>
                                        <p:attrNameLst>
                                          <p:attrName>ppt_x</p:attrName>
                                        </p:attrNameLst>
                                      </p:cBhvr>
                                      <p:tavLst>
                                        <p:tav tm="0">
                                          <p:val>
                                            <p:strVal val="#ppt_x"/>
                                          </p:val>
                                        </p:tav>
                                        <p:tav tm="100000">
                                          <p:val>
                                            <p:strVal val="#ppt_x"/>
                                          </p:val>
                                        </p:tav>
                                      </p:tavLst>
                                    </p:anim>
                                    <p:anim calcmode="lin" valueType="num">
                                      <p:cBhvr>
                                        <p:cTn id="13" dur="500" fill="hold"/>
                                        <p:tgtEl>
                                          <p:spTgt spid="1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17" grpId="1"/>
      <p:bldP spid="18"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 name="Picture 2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8470" y="-29592"/>
            <a:ext cx="9223899" cy="6924582"/>
          </a:xfrm>
          <a:prstGeom prst="rect">
            <a:avLst/>
          </a:prstGeom>
        </p:spPr>
      </p:pic>
      <p:sp>
        <p:nvSpPr>
          <p:cNvPr id="5" name="Rectangle 4"/>
          <p:cNvSpPr/>
          <p:nvPr/>
        </p:nvSpPr>
        <p:spPr>
          <a:xfrm>
            <a:off x="-18377" y="0"/>
            <a:ext cx="9172222" cy="627196"/>
          </a:xfrm>
          <a:prstGeom prst="rect">
            <a:avLst/>
          </a:prstGeom>
          <a:solidFill>
            <a:srgbClr val="68010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smtClean="0">
              <a:solidFill>
                <a:prstClr val="white"/>
              </a:solidFill>
            </a:endParaRPr>
          </a:p>
          <a:p>
            <a:pPr algn="ctr"/>
            <a:endParaRPr lang="en-US" dirty="0">
              <a:solidFill>
                <a:prstClr val="white"/>
              </a:solidFill>
            </a:endParaRPr>
          </a:p>
        </p:txBody>
      </p:sp>
      <p:cxnSp>
        <p:nvCxnSpPr>
          <p:cNvPr id="8" name="Straight Connector 7"/>
          <p:cNvCxnSpPr/>
          <p:nvPr/>
        </p:nvCxnSpPr>
        <p:spPr>
          <a:xfrm>
            <a:off x="383480" y="621351"/>
            <a:ext cx="1503292" cy="0"/>
          </a:xfrm>
          <a:prstGeom prst="line">
            <a:avLst/>
          </a:prstGeom>
          <a:ln>
            <a:solidFill>
              <a:schemeClr val="bg1"/>
            </a:solidFill>
          </a:ln>
        </p:spPr>
        <p:style>
          <a:lnRef idx="2">
            <a:schemeClr val="accent1"/>
          </a:lnRef>
          <a:fillRef idx="0">
            <a:schemeClr val="accent1"/>
          </a:fillRef>
          <a:effectRef idx="1">
            <a:schemeClr val="accent1"/>
          </a:effectRef>
          <a:fontRef idx="minor">
            <a:schemeClr val="tx1"/>
          </a:fontRef>
        </p:style>
      </p:cxnSp>
      <p:sp>
        <p:nvSpPr>
          <p:cNvPr id="13" name="Oval 12"/>
          <p:cNvSpPr/>
          <p:nvPr/>
        </p:nvSpPr>
        <p:spPr>
          <a:xfrm>
            <a:off x="213300" y="517670"/>
            <a:ext cx="207362" cy="207362"/>
          </a:xfrm>
          <a:prstGeom prst="ellipse">
            <a:avLst/>
          </a:prstGeom>
          <a:solidFill>
            <a:schemeClr val="bg1"/>
          </a:solidFill>
          <a:ln>
            <a:solidFill>
              <a:srgbClr val="FFFFFF"/>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prstClr val="white"/>
              </a:solidFill>
            </a:endParaRPr>
          </a:p>
        </p:txBody>
      </p:sp>
      <p:sp>
        <p:nvSpPr>
          <p:cNvPr id="14" name="TextBox 13"/>
          <p:cNvSpPr txBox="1"/>
          <p:nvPr/>
        </p:nvSpPr>
        <p:spPr>
          <a:xfrm>
            <a:off x="1969607" y="228217"/>
            <a:ext cx="1326004" cy="769441"/>
          </a:xfrm>
          <a:prstGeom prst="rect">
            <a:avLst/>
          </a:prstGeom>
          <a:noFill/>
        </p:spPr>
        <p:txBody>
          <a:bodyPr wrap="none" rtlCol="0">
            <a:spAutoFit/>
          </a:bodyPr>
          <a:lstStyle/>
          <a:p>
            <a:r>
              <a:rPr lang="pt-PT" sz="4400" dirty="0" smtClean="0">
                <a:solidFill>
                  <a:prstClr val="white"/>
                </a:solidFill>
              </a:rPr>
              <a:t>1900</a:t>
            </a:r>
            <a:endParaRPr lang="en-US" sz="4400" dirty="0">
              <a:solidFill>
                <a:prstClr val="white"/>
              </a:solidFill>
            </a:endParaRPr>
          </a:p>
        </p:txBody>
      </p:sp>
      <p:sp>
        <p:nvSpPr>
          <p:cNvPr id="17" name="Rectangle 16"/>
          <p:cNvSpPr/>
          <p:nvPr/>
        </p:nvSpPr>
        <p:spPr>
          <a:xfrm>
            <a:off x="7603369" y="141632"/>
            <a:ext cx="1401346" cy="369332"/>
          </a:xfrm>
          <a:prstGeom prst="rect">
            <a:avLst/>
          </a:prstGeom>
        </p:spPr>
        <p:txBody>
          <a:bodyPr wrap="none">
            <a:spAutoFit/>
          </a:bodyPr>
          <a:lstStyle/>
          <a:p>
            <a:r>
              <a:rPr lang="pt-PT" dirty="0" smtClean="0">
                <a:ln>
                  <a:solidFill>
                    <a:srgbClr val="FFFF00"/>
                  </a:solidFill>
                </a:ln>
                <a:solidFill>
                  <a:srgbClr val="FFFF00"/>
                </a:solidFill>
                <a:latin typeface="Century Gothic"/>
                <a:cs typeface="Century Gothic"/>
              </a:rPr>
              <a:t>O electrão</a:t>
            </a:r>
            <a:endParaRPr lang="en-US" dirty="0">
              <a:ln>
                <a:solidFill>
                  <a:srgbClr val="FFFF00"/>
                </a:solidFill>
              </a:ln>
              <a:solidFill>
                <a:srgbClr val="FFFF00"/>
              </a:solidFill>
            </a:endParaRPr>
          </a:p>
        </p:txBody>
      </p:sp>
      <p:sp>
        <p:nvSpPr>
          <p:cNvPr id="20" name="TextBox 19"/>
          <p:cNvSpPr txBox="1"/>
          <p:nvPr/>
        </p:nvSpPr>
        <p:spPr>
          <a:xfrm>
            <a:off x="1967497" y="243569"/>
            <a:ext cx="1326004" cy="769441"/>
          </a:xfrm>
          <a:prstGeom prst="rect">
            <a:avLst/>
          </a:prstGeom>
          <a:noFill/>
        </p:spPr>
        <p:txBody>
          <a:bodyPr wrap="none" rtlCol="0">
            <a:spAutoFit/>
          </a:bodyPr>
          <a:lstStyle/>
          <a:p>
            <a:r>
              <a:rPr lang="pt-PT" sz="4400" dirty="0" smtClean="0">
                <a:solidFill>
                  <a:prstClr val="white"/>
                </a:solidFill>
              </a:rPr>
              <a:t>1904</a:t>
            </a:r>
            <a:endParaRPr lang="en-US" sz="4400" dirty="0">
              <a:solidFill>
                <a:prstClr val="white"/>
              </a:solidFill>
            </a:endParaRPr>
          </a:p>
        </p:txBody>
      </p:sp>
      <p:pic>
        <p:nvPicPr>
          <p:cNvPr id="10" name="Picture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313064" y="3667050"/>
            <a:ext cx="2743719" cy="2743719"/>
          </a:xfrm>
          <a:prstGeom prst="rect">
            <a:avLst/>
          </a:prstGeom>
        </p:spPr>
      </p:pic>
      <p:pic>
        <p:nvPicPr>
          <p:cNvPr id="11" name="Picture 10"/>
          <p:cNvPicPr>
            <a:picLocks noChangeAspect="1"/>
          </p:cNvPicPr>
          <p:nvPr/>
        </p:nvPicPr>
        <p:blipFill>
          <a:blip r:embed="rId4">
            <a:duotone>
              <a:prstClr val="black"/>
              <a:srgbClr val="D9C3A5">
                <a:tint val="50000"/>
                <a:satMod val="180000"/>
              </a:srgbClr>
            </a:duotone>
          </a:blip>
          <a:stretch>
            <a:fillRect/>
          </a:stretch>
        </p:blipFill>
        <p:spPr>
          <a:xfrm>
            <a:off x="5276638" y="766786"/>
            <a:ext cx="3728078" cy="5663433"/>
          </a:xfrm>
          <a:prstGeom prst="rect">
            <a:avLst/>
          </a:prstGeom>
          <a:ln>
            <a:noFill/>
          </a:ln>
          <a:effectLst>
            <a:softEdge rad="112500"/>
          </a:effectLst>
        </p:spPr>
      </p:pic>
      <p:sp>
        <p:nvSpPr>
          <p:cNvPr id="16" name="Rectangle 15"/>
          <p:cNvSpPr/>
          <p:nvPr/>
        </p:nvSpPr>
        <p:spPr>
          <a:xfrm>
            <a:off x="646292" y="1078717"/>
            <a:ext cx="5096859" cy="461665"/>
          </a:xfrm>
          <a:prstGeom prst="rect">
            <a:avLst/>
          </a:prstGeom>
        </p:spPr>
        <p:txBody>
          <a:bodyPr wrap="square">
            <a:spAutoFit/>
          </a:bodyPr>
          <a:lstStyle/>
          <a:p>
            <a:pPr algn="just"/>
            <a:r>
              <a:rPr lang="en-US" sz="2400" dirty="0" smtClean="0">
                <a:ln>
                  <a:solidFill>
                    <a:srgbClr val="FFFF00"/>
                  </a:solidFill>
                </a:ln>
                <a:solidFill>
                  <a:srgbClr val="FFFF00"/>
                </a:solidFill>
                <a:latin typeface="Century Gothic" panose="020B0502020202020204" pitchFamily="34" charset="0"/>
              </a:rPr>
              <a:t>O </a:t>
            </a:r>
            <a:r>
              <a:rPr lang="en-US" sz="2400" dirty="0" err="1" smtClean="0">
                <a:ln>
                  <a:solidFill>
                    <a:srgbClr val="FFFF00"/>
                  </a:solidFill>
                </a:ln>
                <a:solidFill>
                  <a:srgbClr val="FFFF00"/>
                </a:solidFill>
                <a:latin typeface="Century Gothic" panose="020B0502020202020204" pitchFamily="34" charset="0"/>
              </a:rPr>
              <a:t>modelo</a:t>
            </a:r>
            <a:r>
              <a:rPr lang="en-US" sz="2400" dirty="0" smtClean="0">
                <a:ln>
                  <a:solidFill>
                    <a:srgbClr val="FFFF00"/>
                  </a:solidFill>
                </a:ln>
                <a:solidFill>
                  <a:srgbClr val="FFFF00"/>
                </a:solidFill>
                <a:latin typeface="Century Gothic" panose="020B0502020202020204" pitchFamily="34" charset="0"/>
              </a:rPr>
              <a:t> “Bolo de </a:t>
            </a:r>
            <a:r>
              <a:rPr lang="en-US" sz="2400" dirty="0" err="1" smtClean="0">
                <a:ln>
                  <a:solidFill>
                    <a:srgbClr val="FFFF00"/>
                  </a:solidFill>
                </a:ln>
                <a:solidFill>
                  <a:srgbClr val="FFFF00"/>
                </a:solidFill>
                <a:latin typeface="Century Gothic" panose="020B0502020202020204" pitchFamily="34" charset="0"/>
              </a:rPr>
              <a:t>passas</a:t>
            </a:r>
            <a:r>
              <a:rPr lang="en-US" sz="2400" dirty="0" smtClean="0">
                <a:ln>
                  <a:solidFill>
                    <a:srgbClr val="FFFF00"/>
                  </a:solidFill>
                </a:ln>
                <a:solidFill>
                  <a:srgbClr val="FFFF00"/>
                </a:solidFill>
                <a:latin typeface="Century Gothic" panose="020B0502020202020204" pitchFamily="34" charset="0"/>
              </a:rPr>
              <a:t>” </a:t>
            </a:r>
          </a:p>
        </p:txBody>
      </p:sp>
      <p:pic>
        <p:nvPicPr>
          <p:cNvPr id="18" name="Picture 17"/>
          <p:cNvPicPr>
            <a:picLocks noChangeAspect="1"/>
          </p:cNvPicPr>
          <p:nvPr/>
        </p:nvPicPr>
        <p:blipFill>
          <a:blip r:embed="rId5">
            <a:clrChange>
              <a:clrFrom>
                <a:srgbClr val="000000"/>
              </a:clrFrom>
              <a:clrTo>
                <a:srgbClr val="000000">
                  <a:alpha val="0"/>
                </a:srgbClr>
              </a:clrTo>
            </a:clrChange>
            <a:lum bright="70000" contrast="-70000"/>
          </a:blip>
          <a:stretch>
            <a:fillRect/>
          </a:stretch>
        </p:blipFill>
        <p:spPr>
          <a:xfrm>
            <a:off x="2981588" y="4585264"/>
            <a:ext cx="1398257" cy="1260504"/>
          </a:xfrm>
          <a:prstGeom prst="rect">
            <a:avLst/>
          </a:prstGeom>
        </p:spPr>
      </p:pic>
      <p:sp>
        <p:nvSpPr>
          <p:cNvPr id="12" name="Rectangle 11"/>
          <p:cNvSpPr/>
          <p:nvPr/>
        </p:nvSpPr>
        <p:spPr>
          <a:xfrm>
            <a:off x="3008453" y="5794750"/>
            <a:ext cx="2241319" cy="646331"/>
          </a:xfrm>
          <a:prstGeom prst="rect">
            <a:avLst/>
          </a:prstGeom>
        </p:spPr>
        <p:txBody>
          <a:bodyPr wrap="none">
            <a:spAutoFit/>
          </a:bodyPr>
          <a:lstStyle/>
          <a:p>
            <a:r>
              <a:rPr lang="pt-PT" dirty="0" smtClean="0">
                <a:ln>
                  <a:solidFill>
                    <a:prstClr val="white"/>
                  </a:solidFill>
                </a:ln>
                <a:solidFill>
                  <a:prstClr val="white"/>
                </a:solidFill>
                <a:latin typeface="Century Gothic"/>
                <a:cs typeface="Century Gothic"/>
              </a:rPr>
              <a:t>Massa carregada </a:t>
            </a:r>
          </a:p>
          <a:p>
            <a:pPr algn="ctr"/>
            <a:r>
              <a:rPr lang="pt-PT" dirty="0" smtClean="0">
                <a:ln>
                  <a:solidFill>
                    <a:prstClr val="white"/>
                  </a:solidFill>
                </a:ln>
                <a:solidFill>
                  <a:prstClr val="white"/>
                </a:solidFill>
                <a:latin typeface="Century Gothic"/>
                <a:cs typeface="Century Gothic"/>
              </a:rPr>
              <a:t>positivamente</a:t>
            </a:r>
            <a:endParaRPr lang="en-US" dirty="0">
              <a:solidFill>
                <a:prstClr val="black"/>
              </a:solidFill>
            </a:endParaRPr>
          </a:p>
        </p:txBody>
      </p:sp>
      <p:pic>
        <p:nvPicPr>
          <p:cNvPr id="19" name="Picture 18"/>
          <p:cNvPicPr>
            <a:picLocks noChangeAspect="1"/>
          </p:cNvPicPr>
          <p:nvPr/>
        </p:nvPicPr>
        <p:blipFill>
          <a:blip r:embed="rId5">
            <a:clrChange>
              <a:clrFrom>
                <a:srgbClr val="000000"/>
              </a:clrFrom>
              <a:clrTo>
                <a:srgbClr val="000000">
                  <a:alpha val="0"/>
                </a:srgbClr>
              </a:clrTo>
            </a:clrChange>
            <a:lum bright="70000" contrast="-70000"/>
          </a:blip>
          <a:stretch>
            <a:fillRect/>
          </a:stretch>
        </p:blipFill>
        <p:spPr>
          <a:xfrm flipH="1" flipV="1">
            <a:off x="811725" y="4486320"/>
            <a:ext cx="1645697" cy="938812"/>
          </a:xfrm>
          <a:prstGeom prst="rect">
            <a:avLst/>
          </a:prstGeom>
        </p:spPr>
      </p:pic>
      <p:sp>
        <p:nvSpPr>
          <p:cNvPr id="21" name="Rectangle 20"/>
          <p:cNvSpPr/>
          <p:nvPr/>
        </p:nvSpPr>
        <p:spPr>
          <a:xfrm>
            <a:off x="330805" y="4106492"/>
            <a:ext cx="1109599" cy="369332"/>
          </a:xfrm>
          <a:prstGeom prst="rect">
            <a:avLst/>
          </a:prstGeom>
        </p:spPr>
        <p:txBody>
          <a:bodyPr wrap="none">
            <a:spAutoFit/>
          </a:bodyPr>
          <a:lstStyle/>
          <a:p>
            <a:r>
              <a:rPr lang="pt-PT" dirty="0" smtClean="0">
                <a:ln>
                  <a:solidFill>
                    <a:prstClr val="white"/>
                  </a:solidFill>
                </a:ln>
                <a:solidFill>
                  <a:prstClr val="white"/>
                </a:solidFill>
                <a:latin typeface="Century Gothic"/>
                <a:cs typeface="Century Gothic"/>
              </a:rPr>
              <a:t>Electrão</a:t>
            </a:r>
            <a:endParaRPr lang="en-US" dirty="0">
              <a:solidFill>
                <a:prstClr val="black"/>
              </a:solidFill>
            </a:endParaRPr>
          </a:p>
        </p:txBody>
      </p:sp>
      <p:pic>
        <p:nvPicPr>
          <p:cNvPr id="22" name="Picture 21"/>
          <p:cNvPicPr>
            <a:picLocks noChangeAspect="1"/>
          </p:cNvPicPr>
          <p:nvPr/>
        </p:nvPicPr>
        <p:blipFill>
          <a:blip r:embed="rId6"/>
          <a:stretch>
            <a:fillRect/>
          </a:stretch>
        </p:blipFill>
        <p:spPr>
          <a:xfrm>
            <a:off x="221905" y="1772674"/>
            <a:ext cx="4856963" cy="1802665"/>
          </a:xfrm>
          <a:prstGeom prst="rect">
            <a:avLst/>
          </a:prstGeom>
          <a:ln>
            <a:noFill/>
          </a:ln>
          <a:effectLst>
            <a:softEdge rad="112500"/>
          </a:effectLst>
        </p:spPr>
      </p:pic>
      <p:sp>
        <p:nvSpPr>
          <p:cNvPr id="25" name="Rectangle 24"/>
          <p:cNvSpPr/>
          <p:nvPr/>
        </p:nvSpPr>
        <p:spPr>
          <a:xfrm>
            <a:off x="8803122" y="6468797"/>
            <a:ext cx="361868" cy="396523"/>
          </a:xfrm>
          <a:prstGeom prst="rect">
            <a:avLst/>
          </a:prstGeom>
          <a:solidFill>
            <a:srgbClr val="0000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6" name="Rectangle 25"/>
          <p:cNvSpPr/>
          <p:nvPr/>
        </p:nvSpPr>
        <p:spPr>
          <a:xfrm>
            <a:off x="-18376" y="6471973"/>
            <a:ext cx="8831344" cy="396523"/>
          </a:xfrm>
          <a:prstGeom prst="rect">
            <a:avLst/>
          </a:prstGeom>
          <a:solidFill>
            <a:srgbClr val="68010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7" name="Slide Number Placeholder 1"/>
          <p:cNvSpPr>
            <a:spLocks noGrp="1"/>
          </p:cNvSpPr>
          <p:nvPr>
            <p:ph type="sldNum" sz="quarter" idx="4"/>
          </p:nvPr>
        </p:nvSpPr>
        <p:spPr>
          <a:xfrm>
            <a:off x="6982178" y="6489699"/>
            <a:ext cx="2133600" cy="365125"/>
          </a:xfrm>
          <a:prstGeom prst="rect">
            <a:avLst/>
          </a:prstGeom>
        </p:spPr>
        <p:txBody>
          <a:bodyPr/>
          <a:lstStyle/>
          <a:p>
            <a:fld id="{8E421941-A48F-2348-96CF-79538C99FB84}" type="slidenum">
              <a:rPr lang="en-US" smtClean="0">
                <a:latin typeface="Century Gothic"/>
                <a:cs typeface="Century Gothic"/>
              </a:rPr>
              <a:pPr/>
              <a:t>8</a:t>
            </a:fld>
            <a:endParaRPr lang="en-US" dirty="0">
              <a:latin typeface="Century Gothic"/>
              <a:cs typeface="Century Gothic"/>
            </a:endParaRPr>
          </a:p>
        </p:txBody>
      </p:sp>
      <p:sp>
        <p:nvSpPr>
          <p:cNvPr id="28" name="Footer Placeholder 2"/>
          <p:cNvSpPr>
            <a:spLocks noGrp="1"/>
          </p:cNvSpPr>
          <p:nvPr>
            <p:ph type="ftr" sz="quarter" idx="3"/>
          </p:nvPr>
        </p:nvSpPr>
        <p:spPr>
          <a:xfrm>
            <a:off x="45156" y="6492965"/>
            <a:ext cx="9070622" cy="365125"/>
          </a:xfrm>
          <a:prstGeom prst="rect">
            <a:avLst/>
          </a:prstGeom>
        </p:spPr>
        <p:txBody>
          <a:bodyPr/>
          <a:lstStyle/>
          <a:p>
            <a:pPr algn="l"/>
            <a:r>
              <a:rPr lang="pt-BR" dirty="0" smtClean="0"/>
              <a:t>Filipe Joaquim                                       Introdução à Física de Partículas (2/4)                            CERN, 28/08 - 02/09 2016 </a:t>
            </a:r>
            <a:r>
              <a:rPr lang="en-US" dirty="0" smtClean="0"/>
              <a:t>                       </a:t>
            </a:r>
            <a:endParaRPr lang="en-US" dirty="0"/>
          </a:p>
        </p:txBody>
      </p:sp>
    </p:spTree>
    <p:extLst>
      <p:ext uri="{BB962C8B-B14F-4D97-AF65-F5344CB8AC3E}">
        <p14:creationId xmlns:p14="http://schemas.microsoft.com/office/powerpoint/2010/main" val="7099071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mph" presetSubtype="0" fill="hold" grpId="0" nodeType="withEffect">
                                  <p:stCondLst>
                                    <p:cond delay="0"/>
                                  </p:stCondLst>
                                  <p:childTnLst>
                                    <p:animScale>
                                      <p:cBhvr>
                                        <p:cTn id="6" dur="500" fill="hold"/>
                                        <p:tgtEl>
                                          <p:spTgt spid="14"/>
                                        </p:tgtEl>
                                      </p:cBhvr>
                                      <p:by x="50000" y="50000"/>
                                    </p:animScale>
                                  </p:childTnLst>
                                </p:cTn>
                              </p:par>
                              <p:par>
                                <p:cTn id="7" presetID="0" presetClass="path" presetSubtype="0" fill="hold" grpId="1" nodeType="withEffect">
                                  <p:stCondLst>
                                    <p:cond delay="0"/>
                                  </p:stCondLst>
                                  <p:childTnLst>
                                    <p:animMotion origin="layout" path="M 2.77778E-6 -0.01088 L -0.24184 0.04815 " pathEditMode="relative" rAng="0" ptsTypes="AA">
                                      <p:cBhvr>
                                        <p:cTn id="8" dur="500" fill="hold"/>
                                        <p:tgtEl>
                                          <p:spTgt spid="14"/>
                                        </p:tgtEl>
                                        <p:attrNameLst>
                                          <p:attrName>ppt_x</p:attrName>
                                          <p:attrName>ppt_y</p:attrName>
                                        </p:attrNameLst>
                                      </p:cBhvr>
                                      <p:rCtr x="-12101" y="2940"/>
                                    </p:animMotion>
                                  </p:childTnLst>
                                </p:cTn>
                              </p:par>
                              <p:par>
                                <p:cTn id="9" presetID="47" presetClass="entr" presetSubtype="0" fill="hold" grpId="0" nodeType="withEffect">
                                  <p:stCondLst>
                                    <p:cond delay="0"/>
                                  </p:stCondLst>
                                  <p:childTnLst>
                                    <p:set>
                                      <p:cBhvr>
                                        <p:cTn id="10" dur="1" fill="hold">
                                          <p:stCondLst>
                                            <p:cond delay="0"/>
                                          </p:stCondLst>
                                        </p:cTn>
                                        <p:tgtEl>
                                          <p:spTgt spid="20"/>
                                        </p:tgtEl>
                                        <p:attrNameLst>
                                          <p:attrName>style.visibility</p:attrName>
                                        </p:attrNameLst>
                                      </p:cBhvr>
                                      <p:to>
                                        <p:strVal val="visible"/>
                                      </p:to>
                                    </p:set>
                                    <p:animEffect transition="in" filter="fade">
                                      <p:cBhvr>
                                        <p:cTn id="11" dur="500"/>
                                        <p:tgtEl>
                                          <p:spTgt spid="20"/>
                                        </p:tgtEl>
                                      </p:cBhvr>
                                    </p:animEffect>
                                    <p:anim calcmode="lin" valueType="num">
                                      <p:cBhvr>
                                        <p:cTn id="12" dur="500" fill="hold"/>
                                        <p:tgtEl>
                                          <p:spTgt spid="20"/>
                                        </p:tgtEl>
                                        <p:attrNameLst>
                                          <p:attrName>ppt_x</p:attrName>
                                        </p:attrNameLst>
                                      </p:cBhvr>
                                      <p:tavLst>
                                        <p:tav tm="0">
                                          <p:val>
                                            <p:strVal val="#ppt_x"/>
                                          </p:val>
                                        </p:tav>
                                        <p:tav tm="100000">
                                          <p:val>
                                            <p:strVal val="#ppt_x"/>
                                          </p:val>
                                        </p:tav>
                                      </p:tavLst>
                                    </p:anim>
                                    <p:anim calcmode="lin" valueType="num">
                                      <p:cBhvr>
                                        <p:cTn id="13" dur="500" fill="hold"/>
                                        <p:tgtEl>
                                          <p:spTgt spid="2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4" grpId="1"/>
      <p:bldP spid="20"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1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8470" y="-29592"/>
            <a:ext cx="9223899" cy="6924582"/>
          </a:xfrm>
          <a:prstGeom prst="rect">
            <a:avLst/>
          </a:prstGeom>
        </p:spPr>
      </p:pic>
      <p:sp>
        <p:nvSpPr>
          <p:cNvPr id="5" name="Rectangle 4"/>
          <p:cNvSpPr/>
          <p:nvPr/>
        </p:nvSpPr>
        <p:spPr>
          <a:xfrm>
            <a:off x="-18377" y="0"/>
            <a:ext cx="9172222" cy="627196"/>
          </a:xfrm>
          <a:prstGeom prst="rect">
            <a:avLst/>
          </a:prstGeom>
          <a:solidFill>
            <a:srgbClr val="68010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smtClean="0">
              <a:solidFill>
                <a:prstClr val="white"/>
              </a:solidFill>
            </a:endParaRPr>
          </a:p>
          <a:p>
            <a:pPr algn="ctr"/>
            <a:endParaRPr lang="en-US" dirty="0">
              <a:solidFill>
                <a:prstClr val="white"/>
              </a:solidFill>
            </a:endParaRPr>
          </a:p>
        </p:txBody>
      </p:sp>
      <p:cxnSp>
        <p:nvCxnSpPr>
          <p:cNvPr id="8" name="Straight Connector 7"/>
          <p:cNvCxnSpPr/>
          <p:nvPr/>
        </p:nvCxnSpPr>
        <p:spPr>
          <a:xfrm>
            <a:off x="383480" y="621351"/>
            <a:ext cx="1503292" cy="0"/>
          </a:xfrm>
          <a:prstGeom prst="line">
            <a:avLst/>
          </a:prstGeom>
          <a:ln>
            <a:solidFill>
              <a:schemeClr val="bg1"/>
            </a:solidFill>
          </a:ln>
        </p:spPr>
        <p:style>
          <a:lnRef idx="2">
            <a:schemeClr val="accent1"/>
          </a:lnRef>
          <a:fillRef idx="0">
            <a:schemeClr val="accent1"/>
          </a:fillRef>
          <a:effectRef idx="1">
            <a:schemeClr val="accent1"/>
          </a:effectRef>
          <a:fontRef idx="minor">
            <a:schemeClr val="tx1"/>
          </a:fontRef>
        </p:style>
      </p:cxnSp>
      <p:sp>
        <p:nvSpPr>
          <p:cNvPr id="13" name="Oval 12"/>
          <p:cNvSpPr/>
          <p:nvPr/>
        </p:nvSpPr>
        <p:spPr>
          <a:xfrm>
            <a:off x="213300" y="517670"/>
            <a:ext cx="207362" cy="207362"/>
          </a:xfrm>
          <a:prstGeom prst="ellipse">
            <a:avLst/>
          </a:prstGeom>
          <a:solidFill>
            <a:schemeClr val="bg1"/>
          </a:solidFill>
          <a:ln>
            <a:solidFill>
              <a:srgbClr val="FFFFFF"/>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prstClr val="white"/>
              </a:solidFill>
            </a:endParaRPr>
          </a:p>
        </p:txBody>
      </p:sp>
      <p:sp>
        <p:nvSpPr>
          <p:cNvPr id="14" name="TextBox 13"/>
          <p:cNvSpPr txBox="1"/>
          <p:nvPr/>
        </p:nvSpPr>
        <p:spPr>
          <a:xfrm>
            <a:off x="1957732" y="228217"/>
            <a:ext cx="1326004" cy="769441"/>
          </a:xfrm>
          <a:prstGeom prst="rect">
            <a:avLst/>
          </a:prstGeom>
          <a:noFill/>
        </p:spPr>
        <p:txBody>
          <a:bodyPr wrap="none" rtlCol="0">
            <a:spAutoFit/>
          </a:bodyPr>
          <a:lstStyle/>
          <a:p>
            <a:r>
              <a:rPr lang="pt-PT" sz="4400" dirty="0" smtClean="0">
                <a:solidFill>
                  <a:prstClr val="white"/>
                </a:solidFill>
              </a:rPr>
              <a:t>1904</a:t>
            </a:r>
            <a:endParaRPr lang="en-US" sz="4400" dirty="0">
              <a:solidFill>
                <a:prstClr val="white"/>
              </a:solidFill>
            </a:endParaRPr>
          </a:p>
        </p:txBody>
      </p:sp>
      <p:sp>
        <p:nvSpPr>
          <p:cNvPr id="20" name="TextBox 19"/>
          <p:cNvSpPr txBox="1"/>
          <p:nvPr/>
        </p:nvSpPr>
        <p:spPr>
          <a:xfrm>
            <a:off x="1954618" y="217811"/>
            <a:ext cx="1326004" cy="769441"/>
          </a:xfrm>
          <a:prstGeom prst="rect">
            <a:avLst/>
          </a:prstGeom>
          <a:noFill/>
        </p:spPr>
        <p:txBody>
          <a:bodyPr wrap="none" rtlCol="0">
            <a:spAutoFit/>
          </a:bodyPr>
          <a:lstStyle/>
          <a:p>
            <a:r>
              <a:rPr lang="pt-PT" sz="4400" dirty="0" smtClean="0">
                <a:solidFill>
                  <a:prstClr val="white"/>
                </a:solidFill>
              </a:rPr>
              <a:t>1905</a:t>
            </a:r>
            <a:endParaRPr lang="en-US" sz="4400" dirty="0">
              <a:solidFill>
                <a:prstClr val="white"/>
              </a:solidFill>
            </a:endParaRPr>
          </a:p>
        </p:txBody>
      </p:sp>
      <p:sp>
        <p:nvSpPr>
          <p:cNvPr id="47" name="Rectangle 46"/>
          <p:cNvSpPr/>
          <p:nvPr/>
        </p:nvSpPr>
        <p:spPr>
          <a:xfrm>
            <a:off x="4845634" y="141632"/>
            <a:ext cx="4137671" cy="369332"/>
          </a:xfrm>
          <a:prstGeom prst="rect">
            <a:avLst/>
          </a:prstGeom>
        </p:spPr>
        <p:txBody>
          <a:bodyPr wrap="none">
            <a:spAutoFit/>
          </a:bodyPr>
          <a:lstStyle/>
          <a:p>
            <a:pPr algn="r"/>
            <a:r>
              <a:rPr lang="pt-PT" dirty="0">
                <a:ln>
                  <a:solidFill>
                    <a:srgbClr val="FFFF00"/>
                  </a:solidFill>
                </a:ln>
                <a:solidFill>
                  <a:srgbClr val="FFFF00"/>
                </a:solidFill>
                <a:latin typeface="Century Gothic"/>
                <a:cs typeface="Century Gothic"/>
              </a:rPr>
              <a:t>Annus Mirabilis - Efeito </a:t>
            </a:r>
            <a:r>
              <a:rPr lang="pt-PT" dirty="0" smtClean="0">
                <a:ln>
                  <a:solidFill>
                    <a:srgbClr val="FFFF00"/>
                  </a:solidFill>
                </a:ln>
                <a:solidFill>
                  <a:srgbClr val="FFFF00"/>
                </a:solidFill>
                <a:latin typeface="Century Gothic"/>
                <a:cs typeface="Century Gothic"/>
              </a:rPr>
              <a:t>fotoélectrico</a:t>
            </a:r>
            <a:endParaRPr lang="en-US" dirty="0">
              <a:ln>
                <a:solidFill>
                  <a:srgbClr val="FFFF00"/>
                </a:solidFill>
              </a:ln>
              <a:solidFill>
                <a:srgbClr val="FFFF00"/>
              </a:solidFill>
            </a:endParaRPr>
          </a:p>
        </p:txBody>
      </p:sp>
      <p:pic>
        <p:nvPicPr>
          <p:cNvPr id="9" name="Picture 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14045" y="918686"/>
            <a:ext cx="3827744" cy="5436505"/>
          </a:xfrm>
          <a:prstGeom prst="rect">
            <a:avLst/>
          </a:prstGeom>
          <a:ln>
            <a:noFill/>
          </a:ln>
          <a:effectLst>
            <a:softEdge rad="112500"/>
          </a:effectLst>
        </p:spPr>
      </p:pic>
      <p:sp>
        <p:nvSpPr>
          <p:cNvPr id="10" name="Rectangle 9"/>
          <p:cNvSpPr/>
          <p:nvPr/>
        </p:nvSpPr>
        <p:spPr>
          <a:xfrm>
            <a:off x="4641348" y="1630152"/>
            <a:ext cx="3716082" cy="307777"/>
          </a:xfrm>
          <a:prstGeom prst="rect">
            <a:avLst/>
          </a:prstGeom>
        </p:spPr>
        <p:txBody>
          <a:bodyPr wrap="none">
            <a:spAutoFit/>
          </a:bodyPr>
          <a:lstStyle/>
          <a:p>
            <a:r>
              <a:rPr lang="de-DE" sz="1400" dirty="0">
                <a:solidFill>
                  <a:prstClr val="white"/>
                </a:solidFill>
                <a:latin typeface="Century Gothic" panose="020B0502020202020204" pitchFamily="34" charset="0"/>
              </a:rPr>
              <a:t>Annalen der Physik </a:t>
            </a:r>
            <a:r>
              <a:rPr lang="de-DE" sz="1400" b="1" dirty="0">
                <a:solidFill>
                  <a:prstClr val="white"/>
                </a:solidFill>
                <a:latin typeface="Century Gothic" panose="020B0502020202020204" pitchFamily="34" charset="0"/>
              </a:rPr>
              <a:t>17</a:t>
            </a:r>
            <a:r>
              <a:rPr lang="de-DE" sz="1400" dirty="0">
                <a:solidFill>
                  <a:prstClr val="white"/>
                </a:solidFill>
                <a:latin typeface="Century Gothic" panose="020B0502020202020204" pitchFamily="34" charset="0"/>
              </a:rPr>
              <a:t> (6): </a:t>
            </a:r>
            <a:r>
              <a:rPr lang="de-DE" sz="1400" dirty="0" smtClean="0">
                <a:solidFill>
                  <a:prstClr val="white"/>
                </a:solidFill>
                <a:latin typeface="Century Gothic" panose="020B0502020202020204" pitchFamily="34" charset="0"/>
              </a:rPr>
              <a:t>132–148 (1905)</a:t>
            </a:r>
            <a:endParaRPr lang="en-US" sz="1400" dirty="0">
              <a:solidFill>
                <a:prstClr val="white"/>
              </a:solidFill>
              <a:latin typeface="Century Gothic" panose="020B0502020202020204" pitchFamily="34" charset="0"/>
            </a:endParaRPr>
          </a:p>
        </p:txBody>
      </p:sp>
      <p:sp>
        <p:nvSpPr>
          <p:cNvPr id="16" name="Rectangle 15"/>
          <p:cNvSpPr/>
          <p:nvPr/>
        </p:nvSpPr>
        <p:spPr>
          <a:xfrm>
            <a:off x="4057928" y="835722"/>
            <a:ext cx="5057850" cy="769441"/>
          </a:xfrm>
          <a:prstGeom prst="rect">
            <a:avLst/>
          </a:prstGeom>
        </p:spPr>
        <p:txBody>
          <a:bodyPr wrap="square">
            <a:spAutoFit/>
          </a:bodyPr>
          <a:lstStyle/>
          <a:p>
            <a:pPr algn="ctr"/>
            <a:r>
              <a:rPr lang="de-DE" sz="2200" dirty="0" smtClean="0">
                <a:solidFill>
                  <a:prstClr val="white"/>
                </a:solidFill>
                <a:latin typeface="Century Gothic" panose="020B0502020202020204" pitchFamily="34" charset="0"/>
              </a:rPr>
              <a:t>On a heuristic point of view about the creation and conversion of light</a:t>
            </a:r>
            <a:endParaRPr lang="en-US" sz="2200" dirty="0">
              <a:solidFill>
                <a:prstClr val="white"/>
              </a:solidFill>
              <a:latin typeface="Century Gothic" panose="020B0502020202020204" pitchFamily="34" charset="0"/>
            </a:endParaRPr>
          </a:p>
        </p:txBody>
      </p:sp>
      <p:pic>
        <p:nvPicPr>
          <p:cNvPr id="12" name="Picture 11"/>
          <p:cNvPicPr>
            <a:picLocks noChangeAspect="1"/>
          </p:cNvPicPr>
          <p:nvPr/>
        </p:nvPicPr>
        <p:blipFill>
          <a:blip r:embed="rId5">
            <a:clrChange>
              <a:clrFrom>
                <a:srgbClr val="000000"/>
              </a:clrFrom>
              <a:clrTo>
                <a:srgbClr val="000000">
                  <a:alpha val="0"/>
                </a:srgbClr>
              </a:clrTo>
            </a:clrChange>
            <a:extLst>
              <a:ext uri="{28A0092B-C50C-407E-A947-70E740481C1C}">
                <a14:useLocalDpi xmlns:a14="http://schemas.microsoft.com/office/drawing/2010/main" val="0"/>
              </a:ext>
            </a:extLst>
          </a:blip>
          <a:stretch>
            <a:fillRect/>
          </a:stretch>
        </p:blipFill>
        <p:spPr>
          <a:xfrm>
            <a:off x="4865608" y="1938795"/>
            <a:ext cx="3267563" cy="1977563"/>
          </a:xfrm>
          <a:prstGeom prst="rect">
            <a:avLst/>
          </a:prstGeom>
        </p:spPr>
      </p:pic>
      <p:pic>
        <p:nvPicPr>
          <p:cNvPr id="15" name="Picture 14"/>
          <p:cNvPicPr>
            <a:picLocks noChangeAspect="1"/>
          </p:cNvPicPr>
          <p:nvPr/>
        </p:nvPicPr>
        <p:blipFill>
          <a:blip r:embed="rId6">
            <a:clrChange>
              <a:clrFrom>
                <a:srgbClr val="000000"/>
              </a:clrFrom>
              <a:clrTo>
                <a:srgbClr val="000000">
                  <a:alpha val="0"/>
                </a:srgbClr>
              </a:clrTo>
            </a:clrChange>
          </a:blip>
          <a:stretch>
            <a:fillRect/>
          </a:stretch>
        </p:blipFill>
        <p:spPr>
          <a:xfrm>
            <a:off x="5156673" y="3767318"/>
            <a:ext cx="2860359" cy="833377"/>
          </a:xfrm>
          <a:prstGeom prst="rect">
            <a:avLst/>
          </a:prstGeom>
        </p:spPr>
      </p:pic>
      <p:sp>
        <p:nvSpPr>
          <p:cNvPr id="17" name="Rectangle 16"/>
          <p:cNvSpPr/>
          <p:nvPr/>
        </p:nvSpPr>
        <p:spPr>
          <a:xfrm>
            <a:off x="3868738" y="4620221"/>
            <a:ext cx="4148294" cy="1631216"/>
          </a:xfrm>
          <a:prstGeom prst="rect">
            <a:avLst/>
          </a:prstGeom>
        </p:spPr>
        <p:txBody>
          <a:bodyPr wrap="square">
            <a:spAutoFit/>
          </a:bodyPr>
          <a:lstStyle/>
          <a:p>
            <a:pPr algn="ctr"/>
            <a:r>
              <a:rPr lang="en-US" dirty="0">
                <a:ln>
                  <a:solidFill>
                    <a:srgbClr val="FFFF00"/>
                  </a:solidFill>
                </a:ln>
                <a:solidFill>
                  <a:srgbClr val="FFFF00"/>
                </a:solidFill>
                <a:latin typeface="Century Gothic" panose="020B0502020202020204" pitchFamily="34" charset="0"/>
              </a:rPr>
              <a:t>O </a:t>
            </a:r>
            <a:r>
              <a:rPr lang="en-US" dirty="0" err="1">
                <a:ln>
                  <a:solidFill>
                    <a:srgbClr val="FFFF00"/>
                  </a:solidFill>
                </a:ln>
                <a:solidFill>
                  <a:srgbClr val="FFFF00"/>
                </a:solidFill>
                <a:latin typeface="Century Gothic" panose="020B0502020202020204" pitchFamily="34" charset="0"/>
              </a:rPr>
              <a:t>prémio</a:t>
            </a:r>
            <a:r>
              <a:rPr lang="en-US" dirty="0">
                <a:ln>
                  <a:solidFill>
                    <a:srgbClr val="FFFF00"/>
                  </a:solidFill>
                </a:ln>
                <a:solidFill>
                  <a:srgbClr val="FFFF00"/>
                </a:solidFill>
                <a:latin typeface="Century Gothic" panose="020B0502020202020204" pitchFamily="34" charset="0"/>
              </a:rPr>
              <a:t> Nobel da </a:t>
            </a:r>
            <a:r>
              <a:rPr lang="en-US" dirty="0" err="1">
                <a:ln>
                  <a:solidFill>
                    <a:srgbClr val="FFFF00"/>
                  </a:solidFill>
                </a:ln>
                <a:solidFill>
                  <a:srgbClr val="FFFF00"/>
                </a:solidFill>
                <a:latin typeface="Century Gothic" panose="020B0502020202020204" pitchFamily="34" charset="0"/>
              </a:rPr>
              <a:t>Física</a:t>
            </a:r>
            <a:r>
              <a:rPr lang="en-US" dirty="0">
                <a:ln>
                  <a:solidFill>
                    <a:srgbClr val="FFFF00"/>
                  </a:solidFill>
                </a:ln>
                <a:solidFill>
                  <a:srgbClr val="FFFF00"/>
                </a:solidFill>
                <a:latin typeface="Century Gothic" panose="020B0502020202020204" pitchFamily="34" charset="0"/>
              </a:rPr>
              <a:t> </a:t>
            </a:r>
            <a:r>
              <a:rPr lang="en-US" dirty="0" err="1">
                <a:ln>
                  <a:solidFill>
                    <a:srgbClr val="FFFF00"/>
                  </a:solidFill>
                </a:ln>
                <a:solidFill>
                  <a:srgbClr val="FFFF00"/>
                </a:solidFill>
                <a:latin typeface="Century Gothic" panose="020B0502020202020204" pitchFamily="34" charset="0"/>
              </a:rPr>
              <a:t>foi</a:t>
            </a:r>
            <a:r>
              <a:rPr lang="en-US" dirty="0">
                <a:ln>
                  <a:solidFill>
                    <a:srgbClr val="FFFF00"/>
                  </a:solidFill>
                </a:ln>
                <a:solidFill>
                  <a:srgbClr val="FFFF00"/>
                </a:solidFill>
                <a:latin typeface="Century Gothic" panose="020B0502020202020204" pitchFamily="34" charset="0"/>
              </a:rPr>
              <a:t> </a:t>
            </a:r>
            <a:r>
              <a:rPr lang="en-US" dirty="0" err="1">
                <a:ln>
                  <a:solidFill>
                    <a:srgbClr val="FFFF00"/>
                  </a:solidFill>
                </a:ln>
                <a:solidFill>
                  <a:srgbClr val="FFFF00"/>
                </a:solidFill>
                <a:latin typeface="Century Gothic" panose="020B0502020202020204" pitchFamily="34" charset="0"/>
              </a:rPr>
              <a:t>atríbuido</a:t>
            </a:r>
            <a:r>
              <a:rPr lang="en-US" dirty="0">
                <a:ln>
                  <a:solidFill>
                    <a:srgbClr val="FFFF00"/>
                  </a:solidFill>
                </a:ln>
                <a:solidFill>
                  <a:srgbClr val="FFFF00"/>
                </a:solidFill>
                <a:latin typeface="Century Gothic" panose="020B0502020202020204" pitchFamily="34" charset="0"/>
              </a:rPr>
              <a:t> a </a:t>
            </a:r>
            <a:r>
              <a:rPr lang="en-US" dirty="0" smtClean="0">
                <a:ln>
                  <a:solidFill>
                    <a:srgbClr val="FFFF00"/>
                  </a:solidFill>
                </a:ln>
                <a:solidFill>
                  <a:srgbClr val="FFFF00"/>
                </a:solidFill>
                <a:latin typeface="Century Gothic" panose="020B0502020202020204" pitchFamily="34" charset="0"/>
              </a:rPr>
              <a:t>Albert Einstein </a:t>
            </a:r>
            <a:r>
              <a:rPr lang="en-US" dirty="0" err="1" smtClean="0">
                <a:ln>
                  <a:solidFill>
                    <a:srgbClr val="FFFF00"/>
                  </a:solidFill>
                </a:ln>
                <a:solidFill>
                  <a:srgbClr val="FFFF00"/>
                </a:solidFill>
                <a:latin typeface="Century Gothic" panose="020B0502020202020204" pitchFamily="34" charset="0"/>
              </a:rPr>
              <a:t>em</a:t>
            </a:r>
            <a:r>
              <a:rPr lang="en-US" dirty="0" smtClean="0">
                <a:ln>
                  <a:solidFill>
                    <a:srgbClr val="FFFF00"/>
                  </a:solidFill>
                </a:ln>
                <a:solidFill>
                  <a:srgbClr val="FFFF00"/>
                </a:solidFill>
                <a:latin typeface="Century Gothic" panose="020B0502020202020204" pitchFamily="34" charset="0"/>
              </a:rPr>
              <a:t> 1921;</a:t>
            </a:r>
          </a:p>
          <a:p>
            <a:pPr algn="just"/>
            <a:endParaRPr lang="en-US" sz="1600" dirty="0">
              <a:ln>
                <a:solidFill>
                  <a:srgbClr val="FFFF00"/>
                </a:solidFill>
              </a:ln>
              <a:solidFill>
                <a:srgbClr val="FFFF00"/>
              </a:solidFill>
              <a:latin typeface="Century Gothic" panose="020B0502020202020204" pitchFamily="34" charset="0"/>
            </a:endParaRPr>
          </a:p>
          <a:p>
            <a:pPr algn="just"/>
            <a:r>
              <a:rPr lang="en-US" sz="1600" dirty="0" smtClean="0">
                <a:solidFill>
                  <a:prstClr val="white"/>
                </a:solidFill>
                <a:latin typeface="Century Gothic" panose="020B0502020202020204" pitchFamily="34" charset="0"/>
              </a:rPr>
              <a:t>"for </a:t>
            </a:r>
            <a:r>
              <a:rPr lang="en-US" sz="1600" dirty="0">
                <a:solidFill>
                  <a:prstClr val="white"/>
                </a:solidFill>
                <a:latin typeface="Century Gothic" panose="020B0502020202020204" pitchFamily="34" charset="0"/>
              </a:rPr>
              <a:t>his services to Theoretical Physics, and especially for his discovery of the law of the photoelectric effect".</a:t>
            </a:r>
          </a:p>
        </p:txBody>
      </p:sp>
      <p:pic>
        <p:nvPicPr>
          <p:cNvPr id="21" name="Picture 20"/>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8033443" y="4945529"/>
            <a:ext cx="931757" cy="931757"/>
          </a:xfrm>
          <a:prstGeom prst="rect">
            <a:avLst/>
          </a:prstGeom>
          <a:effectLst>
            <a:outerShdw blurRad="50800" dist="50800" dir="5400000" algn="ctr" rotWithShape="0">
              <a:srgbClr val="000000"/>
            </a:outerShdw>
          </a:effectLst>
        </p:spPr>
      </p:pic>
      <p:sp>
        <p:nvSpPr>
          <p:cNvPr id="23" name="Rectangle 22"/>
          <p:cNvSpPr/>
          <p:nvPr/>
        </p:nvSpPr>
        <p:spPr>
          <a:xfrm>
            <a:off x="8803122" y="6468797"/>
            <a:ext cx="361868" cy="396523"/>
          </a:xfrm>
          <a:prstGeom prst="rect">
            <a:avLst/>
          </a:prstGeom>
          <a:solidFill>
            <a:srgbClr val="0000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4" name="Rectangle 23"/>
          <p:cNvSpPr/>
          <p:nvPr/>
        </p:nvSpPr>
        <p:spPr>
          <a:xfrm>
            <a:off x="-18376" y="6471973"/>
            <a:ext cx="8831344" cy="396523"/>
          </a:xfrm>
          <a:prstGeom prst="rect">
            <a:avLst/>
          </a:prstGeom>
          <a:solidFill>
            <a:srgbClr val="68010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5" name="Slide Number Placeholder 1"/>
          <p:cNvSpPr>
            <a:spLocks noGrp="1"/>
          </p:cNvSpPr>
          <p:nvPr>
            <p:ph type="sldNum" sz="quarter" idx="4"/>
          </p:nvPr>
        </p:nvSpPr>
        <p:spPr>
          <a:xfrm>
            <a:off x="6982178" y="6489699"/>
            <a:ext cx="2133600" cy="365125"/>
          </a:xfrm>
          <a:prstGeom prst="rect">
            <a:avLst/>
          </a:prstGeom>
        </p:spPr>
        <p:txBody>
          <a:bodyPr/>
          <a:lstStyle/>
          <a:p>
            <a:fld id="{8E421941-A48F-2348-96CF-79538C99FB84}" type="slidenum">
              <a:rPr lang="en-US" smtClean="0">
                <a:latin typeface="Century Gothic"/>
                <a:cs typeface="Century Gothic"/>
              </a:rPr>
              <a:pPr/>
              <a:t>9</a:t>
            </a:fld>
            <a:endParaRPr lang="en-US" dirty="0">
              <a:latin typeface="Century Gothic"/>
              <a:cs typeface="Century Gothic"/>
            </a:endParaRPr>
          </a:p>
        </p:txBody>
      </p:sp>
      <p:sp>
        <p:nvSpPr>
          <p:cNvPr id="26" name="Footer Placeholder 2"/>
          <p:cNvSpPr>
            <a:spLocks noGrp="1"/>
          </p:cNvSpPr>
          <p:nvPr>
            <p:ph type="ftr" sz="quarter" idx="3"/>
          </p:nvPr>
        </p:nvSpPr>
        <p:spPr>
          <a:xfrm>
            <a:off x="45156" y="6492965"/>
            <a:ext cx="9070622" cy="365125"/>
          </a:xfrm>
          <a:prstGeom prst="rect">
            <a:avLst/>
          </a:prstGeom>
        </p:spPr>
        <p:txBody>
          <a:bodyPr/>
          <a:lstStyle/>
          <a:p>
            <a:pPr algn="l"/>
            <a:r>
              <a:rPr lang="pt-BR" dirty="0" smtClean="0"/>
              <a:t>Filipe Joaquim                                       Introdução à Física de Partículas (2/4)                            CERN, 28/08 - 02/09 2016 </a:t>
            </a:r>
            <a:r>
              <a:rPr lang="en-US" dirty="0" smtClean="0"/>
              <a:t>                       </a:t>
            </a:r>
            <a:endParaRPr lang="en-US" dirty="0"/>
          </a:p>
        </p:txBody>
      </p:sp>
    </p:spTree>
    <p:extLst>
      <p:ext uri="{BB962C8B-B14F-4D97-AF65-F5344CB8AC3E}">
        <p14:creationId xmlns:p14="http://schemas.microsoft.com/office/powerpoint/2010/main" val="3347740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mph" presetSubtype="0" fill="hold" grpId="0" nodeType="withEffect">
                                  <p:stCondLst>
                                    <p:cond delay="0"/>
                                  </p:stCondLst>
                                  <p:childTnLst>
                                    <p:animScale>
                                      <p:cBhvr>
                                        <p:cTn id="6" dur="500" fill="hold"/>
                                        <p:tgtEl>
                                          <p:spTgt spid="14"/>
                                        </p:tgtEl>
                                      </p:cBhvr>
                                      <p:by x="50000" y="50000"/>
                                    </p:animScale>
                                  </p:childTnLst>
                                </p:cTn>
                              </p:par>
                              <p:par>
                                <p:cTn id="7" presetID="0" presetClass="path" presetSubtype="0" fill="hold" grpId="1" nodeType="withEffect">
                                  <p:stCondLst>
                                    <p:cond delay="0"/>
                                  </p:stCondLst>
                                  <p:childTnLst>
                                    <p:animMotion origin="layout" path="M 1.66667E-6 -1.85185E-6 L -0.24445 0.03542 " pathEditMode="relative" rAng="0" ptsTypes="AA">
                                      <p:cBhvr>
                                        <p:cTn id="8" dur="500" fill="hold"/>
                                        <p:tgtEl>
                                          <p:spTgt spid="14"/>
                                        </p:tgtEl>
                                        <p:attrNameLst>
                                          <p:attrName>ppt_x</p:attrName>
                                          <p:attrName>ppt_y</p:attrName>
                                        </p:attrNameLst>
                                      </p:cBhvr>
                                      <p:rCtr x="-12222" y="1759"/>
                                    </p:animMotion>
                                  </p:childTnLst>
                                </p:cTn>
                              </p:par>
                              <p:par>
                                <p:cTn id="9" presetID="47" presetClass="entr" presetSubtype="0" fill="hold" grpId="0" nodeType="withEffect">
                                  <p:stCondLst>
                                    <p:cond delay="0"/>
                                  </p:stCondLst>
                                  <p:childTnLst>
                                    <p:set>
                                      <p:cBhvr>
                                        <p:cTn id="10" dur="1" fill="hold">
                                          <p:stCondLst>
                                            <p:cond delay="0"/>
                                          </p:stCondLst>
                                        </p:cTn>
                                        <p:tgtEl>
                                          <p:spTgt spid="20"/>
                                        </p:tgtEl>
                                        <p:attrNameLst>
                                          <p:attrName>style.visibility</p:attrName>
                                        </p:attrNameLst>
                                      </p:cBhvr>
                                      <p:to>
                                        <p:strVal val="visible"/>
                                      </p:to>
                                    </p:set>
                                    <p:animEffect transition="in" filter="fade">
                                      <p:cBhvr>
                                        <p:cTn id="11" dur="500"/>
                                        <p:tgtEl>
                                          <p:spTgt spid="20"/>
                                        </p:tgtEl>
                                      </p:cBhvr>
                                    </p:animEffect>
                                    <p:anim calcmode="lin" valueType="num">
                                      <p:cBhvr>
                                        <p:cTn id="12" dur="500" fill="hold"/>
                                        <p:tgtEl>
                                          <p:spTgt spid="20"/>
                                        </p:tgtEl>
                                        <p:attrNameLst>
                                          <p:attrName>ppt_x</p:attrName>
                                        </p:attrNameLst>
                                      </p:cBhvr>
                                      <p:tavLst>
                                        <p:tav tm="0">
                                          <p:val>
                                            <p:strVal val="#ppt_x"/>
                                          </p:val>
                                        </p:tav>
                                        <p:tav tm="100000">
                                          <p:val>
                                            <p:strVal val="#ppt_x"/>
                                          </p:val>
                                        </p:tav>
                                      </p:tavLst>
                                    </p:anim>
                                    <p:anim calcmode="lin" valueType="num">
                                      <p:cBhvr>
                                        <p:cTn id="13" dur="500" fill="hold"/>
                                        <p:tgtEl>
                                          <p:spTgt spid="2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4" grpId="1"/>
      <p:bldP spid="20" grpId="0"/>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3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4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10777</TotalTime>
  <Words>2413</Words>
  <Application>Microsoft Macintosh PowerPoint</Application>
  <PresentationFormat>On-screen Show (4:3)</PresentationFormat>
  <Paragraphs>408</Paragraphs>
  <Slides>33</Slides>
  <Notes>7</Notes>
  <HiddenSlides>0</HiddenSlides>
  <MMClips>0</MMClips>
  <ScaleCrop>false</ScaleCrop>
  <HeadingPairs>
    <vt:vector size="6" baseType="variant">
      <vt:variant>
        <vt:lpstr>Fonts Used</vt:lpstr>
      </vt:variant>
      <vt:variant>
        <vt:i4>6</vt:i4>
      </vt:variant>
      <vt:variant>
        <vt:lpstr>Theme</vt:lpstr>
      </vt:variant>
      <vt:variant>
        <vt:i4>3</vt:i4>
      </vt:variant>
      <vt:variant>
        <vt:lpstr>Slide Titles</vt:lpstr>
      </vt:variant>
      <vt:variant>
        <vt:i4>33</vt:i4>
      </vt:variant>
    </vt:vector>
  </HeadingPairs>
  <TitlesOfParts>
    <vt:vector size="42" baseType="lpstr">
      <vt:lpstr>Calibri</vt:lpstr>
      <vt:lpstr>Cambria Math</vt:lpstr>
      <vt:lpstr>Century Gothic</vt:lpstr>
      <vt:lpstr>Times New Roman</vt:lpstr>
      <vt:lpstr>Times-Roman</vt:lpstr>
      <vt:lpstr>Arial</vt:lpstr>
      <vt:lpstr>Office Theme</vt:lpstr>
      <vt:lpstr>3_Office Theme</vt:lpstr>
      <vt:lpstr>4_Office Theme</vt:lpstr>
      <vt:lpstr>Introdução à Física de Partículas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15.0025</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cLFV in Seesaw Models</dc:title>
  <dc:creator>f</dc:creator>
  <cp:lastModifiedBy>Microsoft Office User</cp:lastModifiedBy>
  <cp:revision>373</cp:revision>
  <dcterms:created xsi:type="dcterms:W3CDTF">2013-07-13T23:07:25Z</dcterms:created>
  <dcterms:modified xsi:type="dcterms:W3CDTF">2016-08-30T08:31:01Z</dcterms:modified>
</cp:coreProperties>
</file>