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6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7CAA8-139D-DA4D-9D0A-FB08A0C8463F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8A0F1-8692-6B4D-B2FE-A933D99D1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188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8A0F1-8692-6B4D-B2FE-A933D99D16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05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40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9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1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1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1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3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5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9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2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0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7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95BB3-BA48-3243-ABEC-64C0EC8049F8}" type="datetimeFigureOut">
              <a:rPr lang="en-US" smtClean="0"/>
              <a:t>17/03/16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3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Lessons from 2015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71656" y="654297"/>
            <a:ext cx="7918441" cy="588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b="1" dirty="0">
                <a:solidFill>
                  <a:srgbClr val="FF0000"/>
                </a:solidFill>
              </a:rPr>
              <a:t>Scrubbing </a:t>
            </a:r>
            <a:r>
              <a:rPr lang="en-GB" sz="1700" dirty="0">
                <a:solidFill>
                  <a:schemeClr val="tx2"/>
                </a:solidFill>
              </a:rPr>
              <a:t>at 450 </a:t>
            </a:r>
            <a:r>
              <a:rPr lang="en-GB" sz="1700" dirty="0" err="1">
                <a:solidFill>
                  <a:schemeClr val="tx2"/>
                </a:solidFill>
              </a:rPr>
              <a:t>GeV</a:t>
            </a:r>
            <a:r>
              <a:rPr lang="en-GB" sz="1700" dirty="0">
                <a:solidFill>
                  <a:schemeClr val="tx2"/>
                </a:solidFill>
              </a:rPr>
              <a:t> allows to</a:t>
            </a:r>
            <a:r>
              <a:rPr lang="en-GB" sz="1700" b="1" dirty="0">
                <a:solidFill>
                  <a:srgbClr val="FF0000"/>
                </a:solidFill>
              </a:rPr>
              <a:t> mitigate e-cloud instabilities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b="1" dirty="0">
                <a:solidFill>
                  <a:srgbClr val="FF0000"/>
                </a:solidFill>
              </a:rPr>
              <a:t>beam degradation </a:t>
            </a:r>
            <a:r>
              <a:rPr lang="en-GB" sz="1700" dirty="0">
                <a:solidFill>
                  <a:schemeClr val="tx2"/>
                </a:solidFill>
              </a:rPr>
              <a:t>occurring at low </a:t>
            </a:r>
            <a:r>
              <a:rPr lang="en-GB" sz="1700" dirty="0" smtClean="0">
                <a:solidFill>
                  <a:schemeClr val="tx2"/>
                </a:solidFill>
              </a:rPr>
              <a:t>energy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After this </a:t>
            </a:r>
            <a:r>
              <a:rPr lang="en-GB" sz="1700" dirty="0">
                <a:solidFill>
                  <a:schemeClr val="tx2"/>
                </a:solidFill>
              </a:rPr>
              <a:t>stage, relying on </a:t>
            </a:r>
            <a:r>
              <a:rPr lang="en-GB" sz="1700" dirty="0" smtClean="0">
                <a:solidFill>
                  <a:schemeClr val="tx2"/>
                </a:solidFill>
              </a:rPr>
              <a:t>ADT </a:t>
            </a:r>
            <a:r>
              <a:rPr lang="en-GB" sz="1700" dirty="0">
                <a:solidFill>
                  <a:schemeClr val="tx2"/>
                </a:solidFill>
              </a:rPr>
              <a:t>and high Q’ and </a:t>
            </a:r>
            <a:r>
              <a:rPr lang="en-GB" sz="1700" dirty="0" smtClean="0">
                <a:solidFill>
                  <a:schemeClr val="tx2"/>
                </a:solidFill>
              </a:rPr>
              <a:t>octupoles, it </a:t>
            </a:r>
            <a:r>
              <a:rPr lang="en-GB" sz="1700" dirty="0">
                <a:solidFill>
                  <a:schemeClr val="tx2"/>
                </a:solidFill>
              </a:rPr>
              <a:t>is </a:t>
            </a:r>
            <a:r>
              <a:rPr lang="en-GB" sz="1700" b="1" dirty="0">
                <a:solidFill>
                  <a:srgbClr val="FF0000"/>
                </a:solidFill>
              </a:rPr>
              <a:t>possible to preserve good beam quality from injection to collision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dirty="0" smtClean="0">
                <a:solidFill>
                  <a:schemeClr val="tx2"/>
                </a:solidFill>
              </a:rPr>
              <a:t>in </a:t>
            </a:r>
            <a:r>
              <a:rPr lang="en-GB" sz="1700" dirty="0">
                <a:solidFill>
                  <a:schemeClr val="tx2"/>
                </a:solidFill>
              </a:rPr>
              <a:t>spite of the e-cloud still present in the </a:t>
            </a:r>
            <a:r>
              <a:rPr lang="en-GB" sz="1700" dirty="0" smtClean="0">
                <a:solidFill>
                  <a:schemeClr val="tx2"/>
                </a:solidFill>
              </a:rPr>
              <a:t>machine, however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 high </a:t>
            </a:r>
            <a:r>
              <a:rPr lang="en-GB" sz="1700" dirty="0" smtClean="0">
                <a:solidFill>
                  <a:schemeClr val="tx2"/>
                </a:solidFill>
              </a:rPr>
              <a:t>heat </a:t>
            </a:r>
            <a:r>
              <a:rPr lang="en-GB" sz="1700" dirty="0">
                <a:solidFill>
                  <a:schemeClr val="tx2"/>
                </a:solidFill>
              </a:rPr>
              <a:t>load in the </a:t>
            </a:r>
            <a:r>
              <a:rPr lang="en-GB" sz="1700" dirty="0" smtClean="0">
                <a:solidFill>
                  <a:schemeClr val="tx2"/>
                </a:solidFill>
              </a:rPr>
              <a:t>arcs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Parasitic scrubbing</a:t>
            </a:r>
            <a:r>
              <a:rPr lang="en-GB" sz="1700" dirty="0" smtClean="0">
                <a:solidFill>
                  <a:schemeClr val="tx2"/>
                </a:solidFill>
              </a:rPr>
              <a:t> accumulated during intensity ramp up and physics run has </a:t>
            </a:r>
            <a:r>
              <a:rPr lang="en-GB" sz="1700" b="1" dirty="0" smtClean="0">
                <a:solidFill>
                  <a:srgbClr val="FF0000"/>
                </a:solidFill>
              </a:rPr>
              <a:t>lowered the heat load </a:t>
            </a:r>
            <a:r>
              <a:rPr lang="en-GB" sz="1700" dirty="0" smtClean="0">
                <a:solidFill>
                  <a:schemeClr val="tx2"/>
                </a:solidFill>
              </a:rPr>
              <a:t>in the dipoles by roughly a factor two (in two months)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charset="0"/>
              <a:buChar char="à"/>
            </a:pPr>
            <a:r>
              <a:rPr lang="en-GB" sz="1700" dirty="0">
                <a:solidFill>
                  <a:schemeClr val="tx2"/>
                </a:solidFill>
                <a:sym typeface="Wingdings"/>
              </a:rPr>
              <a:t>The </a:t>
            </a:r>
            <a:r>
              <a:rPr lang="en-GB" sz="1700" b="1" dirty="0">
                <a:solidFill>
                  <a:srgbClr val="FF0000"/>
                </a:solidFill>
                <a:sym typeface="Wingdings"/>
              </a:rPr>
              <a:t>doses needed 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to see an evolution at this stage are </a:t>
            </a:r>
            <a:r>
              <a:rPr lang="en-GB" sz="1700" b="1" dirty="0">
                <a:solidFill>
                  <a:srgbClr val="FF0000"/>
                </a:solidFill>
                <a:sym typeface="Wingdings"/>
              </a:rPr>
              <a:t>very large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, practically incompatible with a dedicated scrubbing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run</a:t>
            </a:r>
            <a:endParaRPr lang="en-GB" sz="1700" dirty="0">
              <a:solidFill>
                <a:schemeClr val="tx2"/>
              </a:solidFill>
              <a:sym typeface="Wingdings"/>
            </a:endParaRP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charset="0"/>
              <a:buChar char="à"/>
            </a:pPr>
            <a:r>
              <a:rPr lang="en-GB" sz="1700" dirty="0" smtClean="0">
                <a:solidFill>
                  <a:schemeClr val="tx2"/>
                </a:solidFill>
              </a:rPr>
              <a:t>Relatively high intensity runs without electron cloud can cause </a:t>
            </a:r>
            <a:r>
              <a:rPr lang="en-GB" sz="1700" b="1" dirty="0" smtClean="0">
                <a:solidFill>
                  <a:srgbClr val="FF0000"/>
                </a:solidFill>
              </a:rPr>
              <a:t>deconditioning</a:t>
            </a:r>
            <a:r>
              <a:rPr lang="en-GB" sz="1700" dirty="0" smtClean="0">
                <a:solidFill>
                  <a:schemeClr val="tx2"/>
                </a:solidFill>
              </a:rPr>
              <a:t>, visible both in heat load and beam quality, for which quick </a:t>
            </a:r>
            <a:r>
              <a:rPr lang="en-GB" sz="1700" b="1" dirty="0" smtClean="0">
                <a:solidFill>
                  <a:srgbClr val="FF0000"/>
                </a:solidFill>
              </a:rPr>
              <a:t>re-conditioning fills </a:t>
            </a:r>
            <a:r>
              <a:rPr lang="en-GB" sz="1700" dirty="0" smtClean="0">
                <a:solidFill>
                  <a:schemeClr val="tx2"/>
                </a:solidFill>
              </a:rPr>
              <a:t>might be needed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Doublet trains were </a:t>
            </a:r>
            <a:r>
              <a:rPr lang="en-US" sz="1700" b="1" dirty="0" smtClean="0">
                <a:solidFill>
                  <a:srgbClr val="FF0000"/>
                </a:solidFill>
              </a:rPr>
              <a:t>tested</a:t>
            </a:r>
            <a:r>
              <a:rPr lang="en-US" sz="1700" dirty="0" smtClean="0">
                <a:solidFill>
                  <a:srgbClr val="FF0000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</a:rPr>
              <a:t>for the first time in the LHC during the Scrubbing Run</a:t>
            </a:r>
          </a:p>
          <a:p>
            <a:pPr marL="742950" lvl="1" indent="-285750">
              <a:lnSpc>
                <a:spcPct val="120000"/>
              </a:lnSpc>
              <a:buFont typeface="Wingdings" charset="0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e-cloud enhancement could be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confirmed experimentally</a:t>
            </a:r>
          </a:p>
          <a:p>
            <a:pPr marL="742950" lvl="1" indent="-285750">
              <a:lnSpc>
                <a:spcPct val="120000"/>
              </a:lnSpc>
              <a:buFont typeface="Wingdings" charset="0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D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ue to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violent e-cloud instabilities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, it was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impossible to inject enough beam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and keep sufficient beam quality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for efficient scrubbing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with doublets</a:t>
            </a:r>
            <a:endParaRPr lang="en-US" sz="1700" dirty="0" smtClean="0">
              <a:solidFill>
                <a:srgbClr val="FF0000"/>
              </a:solidFill>
            </a:endParaRP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9434" y="3682932"/>
            <a:ext cx="8713797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charset="0"/>
              <a:buChar char="à"/>
            </a:pP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826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Proposal for the 2016 start-up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926" y="1004021"/>
            <a:ext cx="8709567" cy="556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Arcs </a:t>
            </a:r>
            <a:r>
              <a:rPr lang="en-GB" sz="1700" dirty="0">
                <a:solidFill>
                  <a:schemeClr val="tx2"/>
                </a:solidFill>
              </a:rPr>
              <a:t>will be kept under vacuum </a:t>
            </a:r>
            <a:r>
              <a:rPr lang="en-GB" sz="17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700" b="1" dirty="0">
                <a:solidFill>
                  <a:srgbClr val="FF0000"/>
                </a:solidFill>
              </a:rPr>
              <a:t>scrubbing should be </a:t>
            </a:r>
            <a:r>
              <a:rPr lang="en-GB" sz="1700" b="1" dirty="0" smtClean="0">
                <a:solidFill>
                  <a:srgbClr val="FF0000"/>
                </a:solidFill>
              </a:rPr>
              <a:t>– at least partially – preserved</a:t>
            </a:r>
            <a:r>
              <a:rPr lang="en-GB" sz="1700" dirty="0" smtClean="0">
                <a:solidFill>
                  <a:schemeClr val="tx2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during the </a:t>
            </a:r>
            <a:r>
              <a:rPr lang="en-GB" sz="1700" dirty="0" smtClean="0">
                <a:solidFill>
                  <a:schemeClr val="tx2"/>
                </a:solidFill>
              </a:rPr>
              <a:t>YETS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Scrubbing </a:t>
            </a:r>
            <a:r>
              <a:rPr lang="en-GB" sz="1700" b="1" dirty="0" smtClean="0">
                <a:solidFill>
                  <a:srgbClr val="FF0000"/>
                </a:solidFill>
              </a:rPr>
              <a:t>proposal for </a:t>
            </a:r>
            <a:r>
              <a:rPr lang="en-GB" sz="1700" b="1" dirty="0">
                <a:solidFill>
                  <a:srgbClr val="FF0000"/>
                </a:solidFill>
              </a:rPr>
              <a:t>2016</a:t>
            </a:r>
            <a:r>
              <a:rPr lang="en-GB" sz="1700" dirty="0">
                <a:solidFill>
                  <a:schemeClr val="tx2"/>
                </a:solidFill>
              </a:rPr>
              <a:t>: </a:t>
            </a:r>
            <a:endParaRPr lang="en-GB" sz="1700" dirty="0" smtClean="0">
              <a:solidFill>
                <a:schemeClr val="tx2"/>
              </a:solidFill>
            </a:endParaRP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/>
              <a:buChar char="o"/>
            </a:pPr>
            <a:r>
              <a:rPr lang="en-GB" sz="1700" b="1" dirty="0">
                <a:solidFill>
                  <a:srgbClr val="FF0000"/>
                </a:solidFill>
                <a:sym typeface="Wingdings"/>
              </a:rPr>
              <a:t>4 days scrubbing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run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deemed reasonable 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to recover high intensities at 450 </a:t>
            </a:r>
            <a:r>
              <a:rPr lang="en-GB" sz="1700" dirty="0" err="1" smtClean="0">
                <a:solidFill>
                  <a:schemeClr val="tx2"/>
                </a:solidFill>
                <a:sym typeface="Wingdings"/>
              </a:rPr>
              <a:t>GeV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(assuming all necessary setup for high intensity is done before, e.g. injection, ADT)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 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/>
              <a:buChar char="o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A few </a:t>
            </a:r>
            <a:r>
              <a:rPr lang="en-GB" sz="1700" b="1" dirty="0">
                <a:solidFill>
                  <a:srgbClr val="FF0000"/>
                </a:solidFill>
                <a:sym typeface="Wingdings"/>
              </a:rPr>
              <a:t>“refresh” scrubbing fills during first 1-2 weeks of intensity ramp up 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in physics (to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fight deconditioning)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Courier New"/>
              <a:buChar char="o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During intensity ramp up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: </a:t>
            </a:r>
          </a:p>
          <a:p>
            <a:pPr marL="1200150" lvl="2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charset="0"/>
              <a:buChar char="à"/>
            </a:pPr>
            <a:r>
              <a:rPr lang="en-GB" sz="1700" dirty="0">
                <a:solidFill>
                  <a:schemeClr val="tx2"/>
                </a:solidFill>
                <a:sym typeface="Wingdings"/>
              </a:rPr>
              <a:t>A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s long as no limitation is encountered, try to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 maximize electron dose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by using long trains (up to 288b. per injection) 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it will pay off later</a:t>
            </a:r>
            <a:endParaRPr lang="en-GB" sz="1700" dirty="0" smtClean="0">
              <a:solidFill>
                <a:schemeClr val="tx2"/>
              </a:solidFill>
              <a:sym typeface="Wingdings"/>
            </a:endParaRPr>
          </a:p>
          <a:p>
            <a:pPr marL="1200150" lvl="2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charset="0"/>
              <a:buChar char="à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If/when </a:t>
            </a:r>
            <a:r>
              <a:rPr lang="en-GB" sz="1700" dirty="0" err="1" smtClean="0">
                <a:solidFill>
                  <a:schemeClr val="tx2"/>
                </a:solidFill>
                <a:sym typeface="Wingdings"/>
              </a:rPr>
              <a:t>cryo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 limit is reached, move to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optimized filling schemes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to gain luminosity</a:t>
            </a:r>
          </a:p>
          <a:p>
            <a:pPr marL="1200150" lvl="2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charset="0"/>
              <a:buChar char="à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Use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physics fills to accumulate more scrubbing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 for further intensity increase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Doublet test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 to be performed when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SEY is sufficiently low</a:t>
            </a:r>
            <a:r>
              <a:rPr lang="en-GB" sz="17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(e.g. at least after recovering the end-2015 situation) to check whether good beam quality can be preserved </a:t>
            </a:r>
          </a:p>
          <a:p>
            <a:pPr marL="1200150" lvl="2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charset="0"/>
              <a:buChar char="à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case of positive outcome,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first scrubbing stores with doublets</a:t>
            </a:r>
            <a:endParaRPr lang="en-GB" sz="1600" dirty="0" smtClean="0">
              <a:solidFill>
                <a:schemeClr val="tx2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6457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84400"/>
            <a:ext cx="9144000" cy="2476114"/>
          </a:xfrm>
          <a:prstGeom prst="rect">
            <a:avLst/>
          </a:prstGeom>
        </p:spPr>
      </p:pic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Schedule</a:t>
            </a:r>
            <a:endParaRPr lang="en-GB" sz="2400" b="1" dirty="0" smtClean="0">
              <a:solidFill>
                <a:schemeClr val="tx2"/>
              </a:solidFill>
            </a:endParaRP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247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Some points to check in preparation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8025" y="976001"/>
            <a:ext cx="8709567" cy="5657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Setup</a:t>
            </a:r>
            <a:r>
              <a:rPr lang="en-GB" sz="1600" dirty="0" smtClean="0">
                <a:solidFill>
                  <a:schemeClr val="tx2"/>
                </a:solidFill>
              </a:rPr>
              <a:t> to be done beforehand </a:t>
            </a:r>
          </a:p>
          <a:p>
            <a:pPr marL="742950" lvl="2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25 ns beam in injectors</a:t>
            </a:r>
          </a:p>
          <a:p>
            <a:pPr marL="742950" lvl="2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ADT, diagnostics (including </a:t>
            </a:r>
            <a:r>
              <a:rPr lang="en-GB" sz="1600" dirty="0" err="1" smtClean="0">
                <a:solidFill>
                  <a:schemeClr val="tx2"/>
                </a:solidFill>
              </a:rPr>
              <a:t>ObsBox</a:t>
            </a:r>
            <a:r>
              <a:rPr lang="en-GB" sz="1600" dirty="0" smtClean="0">
                <a:solidFill>
                  <a:schemeClr val="tx2"/>
                </a:solidFill>
              </a:rPr>
              <a:t> and bunch-by-bunch tune)</a:t>
            </a:r>
          </a:p>
          <a:p>
            <a:pPr marL="2857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Scrubbing with some </a:t>
            </a:r>
            <a:r>
              <a:rPr lang="en-GB" sz="1600" b="1" dirty="0" smtClean="0">
                <a:solidFill>
                  <a:srgbClr val="FF0000"/>
                </a:solidFill>
              </a:rPr>
              <a:t>beam screens at higher temperature</a:t>
            </a:r>
            <a:r>
              <a:rPr lang="en-GB" sz="1600" dirty="0" smtClean="0">
                <a:solidFill>
                  <a:schemeClr val="tx2"/>
                </a:solidFill>
              </a:rPr>
              <a:t> (~100 K) </a:t>
            </a:r>
            <a:r>
              <a:rPr lang="en-GB" sz="1600" dirty="0" smtClean="0">
                <a:solidFill>
                  <a:schemeClr val="tx2"/>
                </a:solidFill>
              </a:rPr>
              <a:t>– some test cells</a:t>
            </a:r>
            <a:endParaRPr lang="en-GB" sz="1600" dirty="0" smtClean="0">
              <a:solidFill>
                <a:schemeClr val="tx2"/>
              </a:solidFill>
            </a:endParaRPr>
          </a:p>
          <a:p>
            <a:pPr marL="2857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Cryogenic </a:t>
            </a:r>
            <a:r>
              <a:rPr lang="en-GB" sz="1600" b="1" dirty="0" smtClean="0">
                <a:solidFill>
                  <a:srgbClr val="FF0000"/>
                </a:solidFill>
              </a:rPr>
              <a:t>transients and limits</a:t>
            </a:r>
          </a:p>
          <a:p>
            <a:pPr marL="2857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TDI</a:t>
            </a:r>
            <a:r>
              <a:rPr lang="en-GB" sz="1600" dirty="0" smtClean="0">
                <a:solidFill>
                  <a:schemeClr val="tx2"/>
                </a:solidFill>
              </a:rPr>
              <a:t> (do we still have pressure interlocks, has the retraction policy stayed the same?)</a:t>
            </a:r>
          </a:p>
          <a:p>
            <a:pPr marL="2857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MKI-Q5 </a:t>
            </a:r>
            <a:r>
              <a:rPr lang="en-GB" sz="1600" dirty="0" smtClean="0">
                <a:solidFill>
                  <a:schemeClr val="tx2"/>
                </a:solidFill>
              </a:rPr>
              <a:t>(we know from 2015 that it could limit the total intensity in beam 2)</a:t>
            </a:r>
          </a:p>
          <a:p>
            <a:pPr marL="285750" lvl="1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Magnetic field in the experimental areas </a:t>
            </a:r>
            <a:r>
              <a:rPr lang="en-GB" sz="1600" dirty="0" smtClean="0">
                <a:solidFill>
                  <a:schemeClr val="tx2"/>
                </a:solidFill>
              </a:rPr>
              <a:t>(discussed with G. </a:t>
            </a:r>
            <a:r>
              <a:rPr lang="en-GB" sz="1600" dirty="0" err="1" smtClean="0">
                <a:solidFill>
                  <a:schemeClr val="tx2"/>
                </a:solidFill>
              </a:rPr>
              <a:t>Arduini</a:t>
            </a:r>
            <a:r>
              <a:rPr lang="en-GB" sz="1600" dirty="0" smtClean="0">
                <a:solidFill>
                  <a:schemeClr val="tx2"/>
                </a:solidFill>
              </a:rPr>
              <a:t>, G. </a:t>
            </a:r>
            <a:r>
              <a:rPr lang="en-GB" sz="1600" dirty="0" err="1" smtClean="0">
                <a:solidFill>
                  <a:schemeClr val="tx2"/>
                </a:solidFill>
              </a:rPr>
              <a:t>Bregliozzi</a:t>
            </a:r>
            <a:r>
              <a:rPr lang="en-GB" sz="1600" dirty="0" smtClean="0">
                <a:solidFill>
                  <a:schemeClr val="tx2"/>
                </a:solidFill>
              </a:rPr>
              <a:t>, M. </a:t>
            </a:r>
            <a:r>
              <a:rPr lang="en-GB" sz="1600" dirty="0" err="1" smtClean="0">
                <a:solidFill>
                  <a:schemeClr val="tx2"/>
                </a:solidFill>
              </a:rPr>
              <a:t>Taborelli</a:t>
            </a:r>
            <a:r>
              <a:rPr lang="en-GB" sz="1600" dirty="0" smtClean="0">
                <a:solidFill>
                  <a:schemeClr val="tx2"/>
                </a:solidFill>
              </a:rPr>
              <a:t>, communicated to M. Lamont):</a:t>
            </a:r>
          </a:p>
          <a:p>
            <a:pPr marL="742950" lvl="2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Turning </a:t>
            </a:r>
            <a:r>
              <a:rPr lang="en-GB" sz="1600" b="1" dirty="0">
                <a:solidFill>
                  <a:srgbClr val="FF0000"/>
                </a:solidFill>
              </a:rPr>
              <a:t>off the magnetic field of the </a:t>
            </a:r>
            <a:r>
              <a:rPr lang="en-GB" sz="1600" b="1" dirty="0" smtClean="0">
                <a:solidFill>
                  <a:srgbClr val="FF0000"/>
                </a:solidFill>
              </a:rPr>
              <a:t>CMS, ATLAS, ALICE solenoids </a:t>
            </a:r>
            <a:r>
              <a:rPr lang="en-GB" sz="1600" dirty="0">
                <a:solidFill>
                  <a:schemeClr val="tx2"/>
                </a:solidFill>
              </a:rPr>
              <a:t>for the scrubbing run </a:t>
            </a:r>
            <a:r>
              <a:rPr lang="en-GB" sz="1600" b="1" dirty="0">
                <a:solidFill>
                  <a:srgbClr val="FF0000"/>
                </a:solidFill>
              </a:rPr>
              <a:t>does not seem to be </a:t>
            </a:r>
            <a:r>
              <a:rPr lang="en-GB" sz="1600" b="1" dirty="0" smtClean="0">
                <a:solidFill>
                  <a:srgbClr val="FF0000"/>
                </a:solidFill>
              </a:rPr>
              <a:t>necessary</a:t>
            </a:r>
            <a:r>
              <a:rPr lang="en-GB" sz="1600" dirty="0">
                <a:solidFill>
                  <a:schemeClr val="tx2"/>
                </a:solidFill>
              </a:rPr>
              <a:t>, because </a:t>
            </a:r>
            <a:endParaRPr lang="en-GB" sz="1600" dirty="0" smtClean="0">
              <a:solidFill>
                <a:schemeClr val="tx2"/>
              </a:solidFill>
            </a:endParaRPr>
          </a:p>
          <a:p>
            <a:pPr marL="1200150" lvl="3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charset="2"/>
              <a:buChar char="ü"/>
            </a:pPr>
            <a:r>
              <a:rPr lang="en-GB" sz="1600" dirty="0" smtClean="0">
                <a:solidFill>
                  <a:schemeClr val="tx2"/>
                </a:solidFill>
              </a:rPr>
              <a:t>In </a:t>
            </a:r>
            <a:r>
              <a:rPr lang="en-GB" sz="1600" dirty="0">
                <a:solidFill>
                  <a:schemeClr val="tx2"/>
                </a:solidFill>
              </a:rPr>
              <a:t>terms of SEY, </a:t>
            </a:r>
            <a:r>
              <a:rPr lang="en-GB" sz="1600" dirty="0" smtClean="0">
                <a:solidFill>
                  <a:schemeClr val="tx2"/>
                </a:solidFill>
              </a:rPr>
              <a:t>the </a:t>
            </a:r>
            <a:r>
              <a:rPr lang="en-GB" sz="1600" dirty="0">
                <a:solidFill>
                  <a:schemeClr val="tx2"/>
                </a:solidFill>
              </a:rPr>
              <a:t>solenoid field in standard operation anyway inhibits the electron cloud formation </a:t>
            </a:r>
            <a:r>
              <a:rPr lang="en-GB" sz="1600" dirty="0" smtClean="0">
                <a:solidFill>
                  <a:schemeClr val="tx2"/>
                </a:solidFill>
              </a:rPr>
              <a:t>+ SEY is low due </a:t>
            </a:r>
            <a:r>
              <a:rPr lang="en-GB" sz="1600" dirty="0">
                <a:solidFill>
                  <a:schemeClr val="tx2"/>
                </a:solidFill>
              </a:rPr>
              <a:t>to the NEG </a:t>
            </a:r>
            <a:r>
              <a:rPr lang="en-GB" sz="1600" dirty="0" smtClean="0">
                <a:solidFill>
                  <a:schemeClr val="tx2"/>
                </a:solidFill>
              </a:rPr>
              <a:t>coating</a:t>
            </a:r>
            <a:endParaRPr lang="en-GB" sz="1600" dirty="0">
              <a:solidFill>
                <a:schemeClr val="tx2"/>
              </a:solidFill>
            </a:endParaRPr>
          </a:p>
          <a:p>
            <a:pPr marL="1200150" lvl="3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charset="2"/>
              <a:buChar char="ü"/>
            </a:pPr>
            <a:r>
              <a:rPr lang="en-GB" sz="1600" dirty="0" smtClean="0">
                <a:solidFill>
                  <a:schemeClr val="tx2"/>
                </a:solidFill>
              </a:rPr>
              <a:t>Vacuum</a:t>
            </a:r>
            <a:r>
              <a:rPr lang="en-GB" sz="1600" dirty="0">
                <a:solidFill>
                  <a:schemeClr val="tx2"/>
                </a:solidFill>
              </a:rPr>
              <a:t>-wise, the area is 99%+ NEG-</a:t>
            </a:r>
            <a:r>
              <a:rPr lang="en-GB" sz="1600" dirty="0" smtClean="0">
                <a:solidFill>
                  <a:schemeClr val="tx2"/>
                </a:solidFill>
              </a:rPr>
              <a:t>coated, </a:t>
            </a:r>
            <a:r>
              <a:rPr lang="en-GB" sz="1600" dirty="0">
                <a:solidFill>
                  <a:schemeClr val="tx2"/>
                </a:solidFill>
              </a:rPr>
              <a:t>no additional surface </a:t>
            </a:r>
            <a:r>
              <a:rPr lang="en-GB" sz="1600" dirty="0" smtClean="0">
                <a:solidFill>
                  <a:schemeClr val="tx2"/>
                </a:solidFill>
              </a:rPr>
              <a:t>cleaning </a:t>
            </a:r>
            <a:r>
              <a:rPr lang="en-GB" sz="1600" dirty="0">
                <a:solidFill>
                  <a:schemeClr val="tx2"/>
                </a:solidFill>
              </a:rPr>
              <a:t>needed at this </a:t>
            </a:r>
            <a:r>
              <a:rPr lang="en-GB" sz="1600" dirty="0" smtClean="0">
                <a:solidFill>
                  <a:schemeClr val="tx2"/>
                </a:solidFill>
              </a:rPr>
              <a:t>stage</a:t>
            </a:r>
          </a:p>
          <a:p>
            <a:pPr marL="742950" lvl="2" indent="-285750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600" b="1" dirty="0" err="1" smtClean="0">
                <a:solidFill>
                  <a:srgbClr val="FF0000"/>
                </a:solidFill>
              </a:rPr>
              <a:t>LHCb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>
                <a:solidFill>
                  <a:srgbClr val="FF0000"/>
                </a:solidFill>
              </a:rPr>
              <a:t>dipole </a:t>
            </a:r>
            <a:r>
              <a:rPr lang="en-GB" sz="1600" dirty="0">
                <a:solidFill>
                  <a:schemeClr val="tx2"/>
                </a:solidFill>
              </a:rPr>
              <a:t>should be </a:t>
            </a:r>
            <a:r>
              <a:rPr lang="en-GB" sz="1600" b="1" dirty="0">
                <a:solidFill>
                  <a:srgbClr val="FF0000"/>
                </a:solidFill>
              </a:rPr>
              <a:t>on </a:t>
            </a:r>
            <a:r>
              <a:rPr lang="en-GB" sz="1600" b="1" dirty="0" smtClean="0">
                <a:solidFill>
                  <a:srgbClr val="FF0000"/>
                </a:solidFill>
              </a:rPr>
              <a:t>with </a:t>
            </a:r>
            <a:r>
              <a:rPr lang="en-GB" sz="1600" b="1" dirty="0">
                <a:solidFill>
                  <a:srgbClr val="FF0000"/>
                </a:solidFill>
              </a:rPr>
              <a:t>positive </a:t>
            </a:r>
            <a:r>
              <a:rPr lang="en-GB" sz="1600" b="1" dirty="0" smtClean="0">
                <a:solidFill>
                  <a:srgbClr val="FF0000"/>
                </a:solidFill>
              </a:rPr>
              <a:t>polarity</a:t>
            </a:r>
            <a:endParaRPr lang="en-GB" sz="17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220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585</Words>
  <Application>Microsoft Macintosh PowerPoint</Application>
  <PresentationFormat>On-screen Show (4:3)</PresentationFormat>
  <Paragraphs>35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20</cp:revision>
  <dcterms:created xsi:type="dcterms:W3CDTF">2016-03-08T14:21:20Z</dcterms:created>
  <dcterms:modified xsi:type="dcterms:W3CDTF">2016-03-17T14:50:11Z</dcterms:modified>
</cp:coreProperties>
</file>