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drawings/drawing2.xml" ContentType="application/vnd.openxmlformats-officedocument.drawingml.chartshapes+xml"/>
  <Override PartName="/ppt/charts/chart3.xml" ContentType="application/vnd.openxmlformats-officedocument.drawingml.chart+xml"/>
  <Override PartName="/ppt/drawings/drawing3.xml" ContentType="application/vnd.openxmlformats-officedocument.drawingml.chartshapes+xml"/>
  <Override PartName="/ppt/charts/chart4.xml" ContentType="application/vnd.openxmlformats-officedocument.drawingml.chart+xml"/>
  <Override PartName="/ppt/drawings/drawing4.xml" ContentType="application/vnd.openxmlformats-officedocument.drawingml.chartshapes+xml"/>
  <Override PartName="/ppt/charts/chart5.xml" ContentType="application/vnd.openxmlformats-officedocument.drawingml.chart+xml"/>
  <Override PartName="/ppt/drawings/drawing5.xml" ContentType="application/vnd.openxmlformats-officedocument.drawingml.chartshapes+xml"/>
  <Override PartName="/ppt/charts/chart6.xml" ContentType="application/vnd.openxmlformats-officedocument.drawingml.chart+xml"/>
  <Override PartName="/ppt/drawings/drawing6.xml" ContentType="application/vnd.openxmlformats-officedocument.drawingml.chartshapes+xml"/>
  <Override PartName="/ppt/notesSlides/notesSlide1.xml" ContentType="application/vnd.openxmlformats-officedocument.presentationml.notesSlide+xml"/>
  <Override PartName="/ppt/charts/chart7.xml" ContentType="application/vnd.openxmlformats-officedocument.drawingml.chart+xml"/>
  <Override PartName="/ppt/drawings/drawing7.xml" ContentType="application/vnd.openxmlformats-officedocument.drawingml.chartshapes+xml"/>
  <Override PartName="/ppt/charts/chart8.xml" ContentType="application/vnd.openxmlformats-officedocument.drawingml.chart+xml"/>
  <Override PartName="/ppt/drawings/drawing8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58" r:id="rId2"/>
    <p:sldId id="259" r:id="rId3"/>
    <p:sldId id="260" r:id="rId4"/>
    <p:sldId id="274" r:id="rId5"/>
    <p:sldId id="263" r:id="rId6"/>
    <p:sldId id="264" r:id="rId7"/>
    <p:sldId id="269" r:id="rId8"/>
    <p:sldId id="271" r:id="rId9"/>
    <p:sldId id="270" r:id="rId10"/>
    <p:sldId id="272" r:id="rId11"/>
    <p:sldId id="273" r:id="rId12"/>
    <p:sldId id="276" r:id="rId13"/>
    <p:sldId id="275" r:id="rId14"/>
    <p:sldId id="277" r:id="rId15"/>
    <p:sldId id="278" r:id="rId16"/>
    <p:sldId id="279" r:id="rId17"/>
    <p:sldId id="280" r:id="rId18"/>
    <p:sldId id="268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26" d="100"/>
          <a:sy n="126" d="100"/>
        </p:scale>
        <p:origin x="-35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file:///\\cern.ch\dfs\Users\m\mukesh\Desktop\WS-VS-SEMGRID-1.xlsx" TargetMode="Externa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oleObject" Target="file:///\\cern.ch\dfs\Users\m\mukesh\Desktop\WS-VS-SEMGRID-1.xlsx" TargetMode="Externa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3.xml"/><Relationship Id="rId1" Type="http://schemas.openxmlformats.org/officeDocument/2006/relationships/oleObject" Target="file:///\\cern.ch\dfs\Users\m\mukesh\Desktop\WS-VS-SEMGRID-1.xlsx" TargetMode="External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4.xml"/><Relationship Id="rId1" Type="http://schemas.openxmlformats.org/officeDocument/2006/relationships/oleObject" Target="file:///\\cern.ch\dfs\Users\m\mukesh\Desktop\WS-VS-SEMGRID-1.xlsx" TargetMode="External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5.xml"/><Relationship Id="rId1" Type="http://schemas.openxmlformats.org/officeDocument/2006/relationships/oleObject" Target="file:///\\cern.ch\dfs\Users\m\mukesh\Desktop\WS-VS-SEMGRID-1.xlsx" TargetMode="External"/></Relationships>
</file>

<file path=ppt/charts/_rels/chart6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6.xml"/><Relationship Id="rId1" Type="http://schemas.openxmlformats.org/officeDocument/2006/relationships/oleObject" Target="file:///\\cern.ch\dfs\Users\m\mukesh\Desktop\WS-VS-SEMGRID-1.xlsx" TargetMode="External"/></Relationships>
</file>

<file path=ppt/charts/_rels/chart7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7.xml"/><Relationship Id="rId1" Type="http://schemas.openxmlformats.org/officeDocument/2006/relationships/oleObject" Target="Book1" TargetMode="External"/></Relationships>
</file>

<file path=ppt/charts/_rels/chart8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8.xml"/><Relationship Id="rId1" Type="http://schemas.openxmlformats.org/officeDocument/2006/relationships/oleObject" Target="file:///\\cern.ch\dfs\Users\m\mukesh\Desktop\Book1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7222942661543353"/>
          <c:y val="4.9135176298849878E-2"/>
          <c:w val="0.7505241275873562"/>
          <c:h val="0.68002999625046867"/>
        </c:manualLayout>
      </c:layout>
      <c:scatterChart>
        <c:scatterStyle val="smoothMarker"/>
        <c:varyColors val="0"/>
        <c:ser>
          <c:idx val="0"/>
          <c:order val="0"/>
          <c:tx>
            <c:v>WS average of 3 meas (vert)</c:v>
          </c:tx>
          <c:marker>
            <c:symbol val="none"/>
          </c:marker>
          <c:xVal>
            <c:numRef>
              <c:f>vert!$A$2:$A$24</c:f>
              <c:numCache>
                <c:formatCode>General</c:formatCode>
                <c:ptCount val="23"/>
                <c:pt idx="0">
                  <c:v>408</c:v>
                </c:pt>
                <c:pt idx="1">
                  <c:v>412</c:v>
                </c:pt>
                <c:pt idx="2">
                  <c:v>416</c:v>
                </c:pt>
                <c:pt idx="3">
                  <c:v>420</c:v>
                </c:pt>
                <c:pt idx="4">
                  <c:v>424</c:v>
                </c:pt>
                <c:pt idx="5">
                  <c:v>428</c:v>
                </c:pt>
                <c:pt idx="6">
                  <c:v>432</c:v>
                </c:pt>
                <c:pt idx="7">
                  <c:v>436</c:v>
                </c:pt>
                <c:pt idx="8">
                  <c:v>440</c:v>
                </c:pt>
                <c:pt idx="9">
                  <c:v>444</c:v>
                </c:pt>
                <c:pt idx="10">
                  <c:v>448</c:v>
                </c:pt>
                <c:pt idx="11">
                  <c:v>452</c:v>
                </c:pt>
                <c:pt idx="12">
                  <c:v>456</c:v>
                </c:pt>
                <c:pt idx="13">
                  <c:v>460</c:v>
                </c:pt>
                <c:pt idx="14">
                  <c:v>464</c:v>
                </c:pt>
                <c:pt idx="15">
                  <c:v>468</c:v>
                </c:pt>
                <c:pt idx="16">
                  <c:v>472</c:v>
                </c:pt>
                <c:pt idx="17">
                  <c:v>476</c:v>
                </c:pt>
                <c:pt idx="18">
                  <c:v>480</c:v>
                </c:pt>
                <c:pt idx="19">
                  <c:v>484</c:v>
                </c:pt>
                <c:pt idx="20">
                  <c:v>488</c:v>
                </c:pt>
                <c:pt idx="21">
                  <c:v>492</c:v>
                </c:pt>
                <c:pt idx="22">
                  <c:v>496</c:v>
                </c:pt>
              </c:numCache>
            </c:numRef>
          </c:xVal>
          <c:yVal>
            <c:numRef>
              <c:f>vert!$L$2:$L$24</c:f>
              <c:numCache>
                <c:formatCode>General</c:formatCode>
                <c:ptCount val="23"/>
                <c:pt idx="0">
                  <c:v>0.66299999999999992</c:v>
                </c:pt>
                <c:pt idx="1">
                  <c:v>0.66559999999999997</c:v>
                </c:pt>
                <c:pt idx="2">
                  <c:v>0.66199999999999992</c:v>
                </c:pt>
                <c:pt idx="3">
                  <c:v>0.65623333333333334</c:v>
                </c:pt>
                <c:pt idx="4">
                  <c:v>0.65889999999999993</c:v>
                </c:pt>
                <c:pt idx="5">
                  <c:v>0.66236666666666666</c:v>
                </c:pt>
                <c:pt idx="6">
                  <c:v>0.65913333333333324</c:v>
                </c:pt>
                <c:pt idx="7">
                  <c:v>0.65059999999999996</c:v>
                </c:pt>
                <c:pt idx="8">
                  <c:v>0.6424333333333333</c:v>
                </c:pt>
                <c:pt idx="9">
                  <c:v>0.63836666666666664</c:v>
                </c:pt>
                <c:pt idx="10">
                  <c:v>0.63646666666666663</c:v>
                </c:pt>
                <c:pt idx="11">
                  <c:v>0.63486666666666658</c:v>
                </c:pt>
                <c:pt idx="12">
                  <c:v>0.63533333333333342</c:v>
                </c:pt>
                <c:pt idx="13">
                  <c:v>0.63623333333333332</c:v>
                </c:pt>
                <c:pt idx="14">
                  <c:v>0.63649999999999995</c:v>
                </c:pt>
                <c:pt idx="15">
                  <c:v>0.63743333333333341</c:v>
                </c:pt>
                <c:pt idx="16">
                  <c:v>0.63890000000000002</c:v>
                </c:pt>
                <c:pt idx="17">
                  <c:v>0.63946666666666674</c:v>
                </c:pt>
                <c:pt idx="18">
                  <c:v>0.64156666666666662</c:v>
                </c:pt>
                <c:pt idx="19">
                  <c:v>0.64229999999999998</c:v>
                </c:pt>
                <c:pt idx="20">
                  <c:v>0.64296666666666669</c:v>
                </c:pt>
                <c:pt idx="21">
                  <c:v>0.64323333333333332</c:v>
                </c:pt>
                <c:pt idx="22">
                  <c:v>0.64283333333333337</c:v>
                </c:pt>
              </c:numCache>
            </c:numRef>
          </c:yVal>
          <c:smooth val="1"/>
        </c:ser>
        <c:ser>
          <c:idx val="1"/>
          <c:order val="1"/>
          <c:tx>
            <c:v>SEMGRID average of 5 meas (vert)</c:v>
          </c:tx>
          <c:marker>
            <c:symbol val="none"/>
          </c:marker>
          <c:xVal>
            <c:numRef>
              <c:f>vert!$A$2:$A$24</c:f>
              <c:numCache>
                <c:formatCode>General</c:formatCode>
                <c:ptCount val="23"/>
                <c:pt idx="0">
                  <c:v>408</c:v>
                </c:pt>
                <c:pt idx="1">
                  <c:v>412</c:v>
                </c:pt>
                <c:pt idx="2">
                  <c:v>416</c:v>
                </c:pt>
                <c:pt idx="3">
                  <c:v>420</c:v>
                </c:pt>
                <c:pt idx="4">
                  <c:v>424</c:v>
                </c:pt>
                <c:pt idx="5">
                  <c:v>428</c:v>
                </c:pt>
                <c:pt idx="6">
                  <c:v>432</c:v>
                </c:pt>
                <c:pt idx="7">
                  <c:v>436</c:v>
                </c:pt>
                <c:pt idx="8">
                  <c:v>440</c:v>
                </c:pt>
                <c:pt idx="9">
                  <c:v>444</c:v>
                </c:pt>
                <c:pt idx="10">
                  <c:v>448</c:v>
                </c:pt>
                <c:pt idx="11">
                  <c:v>452</c:v>
                </c:pt>
                <c:pt idx="12">
                  <c:v>456</c:v>
                </c:pt>
                <c:pt idx="13">
                  <c:v>460</c:v>
                </c:pt>
                <c:pt idx="14">
                  <c:v>464</c:v>
                </c:pt>
                <c:pt idx="15">
                  <c:v>468</c:v>
                </c:pt>
                <c:pt idx="16">
                  <c:v>472</c:v>
                </c:pt>
                <c:pt idx="17">
                  <c:v>476</c:v>
                </c:pt>
                <c:pt idx="18">
                  <c:v>480</c:v>
                </c:pt>
                <c:pt idx="19">
                  <c:v>484</c:v>
                </c:pt>
                <c:pt idx="20">
                  <c:v>488</c:v>
                </c:pt>
                <c:pt idx="21">
                  <c:v>492</c:v>
                </c:pt>
                <c:pt idx="22">
                  <c:v>496</c:v>
                </c:pt>
              </c:numCache>
            </c:numRef>
          </c:xVal>
          <c:yVal>
            <c:numRef>
              <c:f>vert!$M$2:$M$24</c:f>
              <c:numCache>
                <c:formatCode>General</c:formatCode>
                <c:ptCount val="23"/>
                <c:pt idx="0">
                  <c:v>0.69608000000000003</c:v>
                </c:pt>
                <c:pt idx="1">
                  <c:v>0.68201999999999996</c:v>
                </c:pt>
                <c:pt idx="2">
                  <c:v>0.67383999999999999</c:v>
                </c:pt>
                <c:pt idx="3">
                  <c:v>0.65979999999999994</c:v>
                </c:pt>
                <c:pt idx="4">
                  <c:v>0.65400000000000003</c:v>
                </c:pt>
                <c:pt idx="5">
                  <c:v>0.65576000000000001</c:v>
                </c:pt>
                <c:pt idx="6">
                  <c:v>0.65032000000000001</c:v>
                </c:pt>
                <c:pt idx="7">
                  <c:v>0.64144000000000001</c:v>
                </c:pt>
                <c:pt idx="8">
                  <c:v>0.63458000000000003</c:v>
                </c:pt>
                <c:pt idx="9">
                  <c:v>0.62981999999999994</c:v>
                </c:pt>
                <c:pt idx="10">
                  <c:v>0.62867999999999991</c:v>
                </c:pt>
                <c:pt idx="11">
                  <c:v>0.62905999999999995</c:v>
                </c:pt>
                <c:pt idx="12">
                  <c:v>0.62895999999999996</c:v>
                </c:pt>
                <c:pt idx="13">
                  <c:v>0.63031999999999999</c:v>
                </c:pt>
                <c:pt idx="14">
                  <c:v>0.63104000000000005</c:v>
                </c:pt>
                <c:pt idx="15">
                  <c:v>0.63170000000000004</c:v>
                </c:pt>
                <c:pt idx="16">
                  <c:v>0.63275999999999999</c:v>
                </c:pt>
                <c:pt idx="17">
                  <c:v>0.63385999999999998</c:v>
                </c:pt>
                <c:pt idx="18">
                  <c:v>0.63441999999999998</c:v>
                </c:pt>
                <c:pt idx="19">
                  <c:v>0.63528000000000007</c:v>
                </c:pt>
                <c:pt idx="20">
                  <c:v>0.63590000000000002</c:v>
                </c:pt>
                <c:pt idx="21">
                  <c:v>0.63575999999999999</c:v>
                </c:pt>
                <c:pt idx="22">
                  <c:v>0.63497999999999999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01236096"/>
        <c:axId val="101241984"/>
      </c:scatterChart>
      <c:valAx>
        <c:axId val="101236096"/>
        <c:scaling>
          <c:orientation val="minMax"/>
          <c:max val="500"/>
          <c:min val="400"/>
        </c:scaling>
        <c:delete val="0"/>
        <c:axPos val="b"/>
        <c:numFmt formatCode="General" sourceLinked="1"/>
        <c:majorTickMark val="out"/>
        <c:minorTickMark val="none"/>
        <c:tickLblPos val="nextTo"/>
        <c:crossAx val="101241984"/>
        <c:crosses val="autoZero"/>
        <c:crossBetween val="midCat"/>
      </c:valAx>
      <c:valAx>
        <c:axId val="10124198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01236096"/>
        <c:crosses val="autoZero"/>
        <c:crossBetween val="midCat"/>
      </c:valAx>
    </c:plotArea>
    <c:legend>
      <c:legendPos val="r"/>
      <c:layout>
        <c:manualLayout>
          <c:xMode val="edge"/>
          <c:yMode val="edge"/>
          <c:x val="0.46697158170164993"/>
          <c:y val="4.7521354095077233E-2"/>
          <c:w val="0.53302841829835002"/>
          <c:h val="0.22949608667221419"/>
        </c:manualLayout>
      </c:layout>
      <c:overlay val="0"/>
    </c:legend>
    <c:plotVisOnly val="1"/>
    <c:dispBlanksAs val="gap"/>
    <c:showDLblsOverMax val="0"/>
  </c:chart>
  <c:externalData r:id="rId1">
    <c:autoUpdate val="0"/>
  </c:externalData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7919685039370081"/>
          <c:y val="8.8437591134441523E-2"/>
          <c:w val="0.72660826771653542"/>
          <c:h val="0.7168788276465442"/>
        </c:manualLayout>
      </c:layout>
      <c:scatterChart>
        <c:scatterStyle val="smoothMarker"/>
        <c:varyColors val="0"/>
        <c:ser>
          <c:idx val="0"/>
          <c:order val="0"/>
          <c:tx>
            <c:v>WS meas-1 (ver)</c:v>
          </c:tx>
          <c:marker>
            <c:symbol val="none"/>
          </c:marker>
          <c:xVal>
            <c:numRef>
              <c:f>vert!$A$2:$A$24</c:f>
              <c:numCache>
                <c:formatCode>General</c:formatCode>
                <c:ptCount val="23"/>
                <c:pt idx="0">
                  <c:v>408</c:v>
                </c:pt>
                <c:pt idx="1">
                  <c:v>412</c:v>
                </c:pt>
                <c:pt idx="2">
                  <c:v>416</c:v>
                </c:pt>
                <c:pt idx="3">
                  <c:v>420</c:v>
                </c:pt>
                <c:pt idx="4">
                  <c:v>424</c:v>
                </c:pt>
                <c:pt idx="5">
                  <c:v>428</c:v>
                </c:pt>
                <c:pt idx="6">
                  <c:v>432</c:v>
                </c:pt>
                <c:pt idx="7">
                  <c:v>436</c:v>
                </c:pt>
                <c:pt idx="8">
                  <c:v>440</c:v>
                </c:pt>
                <c:pt idx="9">
                  <c:v>444</c:v>
                </c:pt>
                <c:pt idx="10">
                  <c:v>448</c:v>
                </c:pt>
                <c:pt idx="11">
                  <c:v>452</c:v>
                </c:pt>
                <c:pt idx="12">
                  <c:v>456</c:v>
                </c:pt>
                <c:pt idx="13">
                  <c:v>460</c:v>
                </c:pt>
                <c:pt idx="14">
                  <c:v>464</c:v>
                </c:pt>
                <c:pt idx="15">
                  <c:v>468</c:v>
                </c:pt>
                <c:pt idx="16">
                  <c:v>472</c:v>
                </c:pt>
                <c:pt idx="17">
                  <c:v>476</c:v>
                </c:pt>
                <c:pt idx="18">
                  <c:v>480</c:v>
                </c:pt>
                <c:pt idx="19">
                  <c:v>484</c:v>
                </c:pt>
                <c:pt idx="20">
                  <c:v>488</c:v>
                </c:pt>
                <c:pt idx="21">
                  <c:v>492</c:v>
                </c:pt>
                <c:pt idx="22">
                  <c:v>496</c:v>
                </c:pt>
              </c:numCache>
            </c:numRef>
          </c:xVal>
          <c:yVal>
            <c:numRef>
              <c:f>vert!$B$2:$B$24</c:f>
              <c:numCache>
                <c:formatCode>General</c:formatCode>
                <c:ptCount val="23"/>
                <c:pt idx="0">
                  <c:v>0.65549999999999997</c:v>
                </c:pt>
                <c:pt idx="1">
                  <c:v>0.65580000000000005</c:v>
                </c:pt>
                <c:pt idx="2">
                  <c:v>0.65469999999999995</c:v>
                </c:pt>
                <c:pt idx="3">
                  <c:v>0.6482</c:v>
                </c:pt>
                <c:pt idx="4">
                  <c:v>0.6512</c:v>
                </c:pt>
                <c:pt idx="5">
                  <c:v>0.65510000000000002</c:v>
                </c:pt>
                <c:pt idx="6">
                  <c:v>0.65380000000000005</c:v>
                </c:pt>
                <c:pt idx="7">
                  <c:v>0.64670000000000005</c:v>
                </c:pt>
                <c:pt idx="8">
                  <c:v>0.63990000000000002</c:v>
                </c:pt>
                <c:pt idx="9">
                  <c:v>0.63770000000000004</c:v>
                </c:pt>
                <c:pt idx="10">
                  <c:v>0.63439999999999996</c:v>
                </c:pt>
                <c:pt idx="11">
                  <c:v>0.63339999999999996</c:v>
                </c:pt>
                <c:pt idx="12">
                  <c:v>0.63319999999999999</c:v>
                </c:pt>
                <c:pt idx="13">
                  <c:v>0.63480000000000003</c:v>
                </c:pt>
                <c:pt idx="14">
                  <c:v>0.63280000000000003</c:v>
                </c:pt>
                <c:pt idx="15">
                  <c:v>0.63500000000000001</c:v>
                </c:pt>
                <c:pt idx="16">
                  <c:v>0.63790000000000002</c:v>
                </c:pt>
                <c:pt idx="17">
                  <c:v>0.63700000000000001</c:v>
                </c:pt>
                <c:pt idx="18">
                  <c:v>0.63900000000000001</c:v>
                </c:pt>
                <c:pt idx="19">
                  <c:v>0.63990000000000002</c:v>
                </c:pt>
                <c:pt idx="20">
                  <c:v>0.64090000000000003</c:v>
                </c:pt>
                <c:pt idx="21">
                  <c:v>0.64200000000000002</c:v>
                </c:pt>
                <c:pt idx="22">
                  <c:v>0.64039999999999997</c:v>
                </c:pt>
              </c:numCache>
            </c:numRef>
          </c:yVal>
          <c:smooth val="1"/>
        </c:ser>
        <c:ser>
          <c:idx val="1"/>
          <c:order val="1"/>
          <c:tx>
            <c:v>WS meas-1 (ver)</c:v>
          </c:tx>
          <c:marker>
            <c:symbol val="none"/>
          </c:marker>
          <c:xVal>
            <c:numRef>
              <c:f>vert!$A$2:$A$24</c:f>
              <c:numCache>
                <c:formatCode>General</c:formatCode>
                <c:ptCount val="23"/>
                <c:pt idx="0">
                  <c:v>408</c:v>
                </c:pt>
                <c:pt idx="1">
                  <c:v>412</c:v>
                </c:pt>
                <c:pt idx="2">
                  <c:v>416</c:v>
                </c:pt>
                <c:pt idx="3">
                  <c:v>420</c:v>
                </c:pt>
                <c:pt idx="4">
                  <c:v>424</c:v>
                </c:pt>
                <c:pt idx="5">
                  <c:v>428</c:v>
                </c:pt>
                <c:pt idx="6">
                  <c:v>432</c:v>
                </c:pt>
                <c:pt idx="7">
                  <c:v>436</c:v>
                </c:pt>
                <c:pt idx="8">
                  <c:v>440</c:v>
                </c:pt>
                <c:pt idx="9">
                  <c:v>444</c:v>
                </c:pt>
                <c:pt idx="10">
                  <c:v>448</c:v>
                </c:pt>
                <c:pt idx="11">
                  <c:v>452</c:v>
                </c:pt>
                <c:pt idx="12">
                  <c:v>456</c:v>
                </c:pt>
                <c:pt idx="13">
                  <c:v>460</c:v>
                </c:pt>
                <c:pt idx="14">
                  <c:v>464</c:v>
                </c:pt>
                <c:pt idx="15">
                  <c:v>468</c:v>
                </c:pt>
                <c:pt idx="16">
                  <c:v>472</c:v>
                </c:pt>
                <c:pt idx="17">
                  <c:v>476</c:v>
                </c:pt>
                <c:pt idx="18">
                  <c:v>480</c:v>
                </c:pt>
                <c:pt idx="19">
                  <c:v>484</c:v>
                </c:pt>
                <c:pt idx="20">
                  <c:v>488</c:v>
                </c:pt>
                <c:pt idx="21">
                  <c:v>492</c:v>
                </c:pt>
                <c:pt idx="22">
                  <c:v>496</c:v>
                </c:pt>
              </c:numCache>
            </c:numRef>
          </c:xVal>
          <c:yVal>
            <c:numRef>
              <c:f>vert!$C$2:$C$24</c:f>
              <c:numCache>
                <c:formatCode>General</c:formatCode>
                <c:ptCount val="23"/>
                <c:pt idx="0">
                  <c:v>0.66149999999999998</c:v>
                </c:pt>
                <c:pt idx="1">
                  <c:v>0.65920000000000001</c:v>
                </c:pt>
                <c:pt idx="2">
                  <c:v>0.65369999999999995</c:v>
                </c:pt>
                <c:pt idx="3">
                  <c:v>0.6482</c:v>
                </c:pt>
                <c:pt idx="4">
                  <c:v>0.65659999999999996</c:v>
                </c:pt>
                <c:pt idx="5">
                  <c:v>0.66059999999999997</c:v>
                </c:pt>
                <c:pt idx="6">
                  <c:v>0.65280000000000005</c:v>
                </c:pt>
                <c:pt idx="7">
                  <c:v>0.64300000000000002</c:v>
                </c:pt>
                <c:pt idx="8">
                  <c:v>0.63419999999999999</c:v>
                </c:pt>
                <c:pt idx="9">
                  <c:v>0.63029999999999997</c:v>
                </c:pt>
                <c:pt idx="10">
                  <c:v>0.63019999999999998</c:v>
                </c:pt>
                <c:pt idx="11">
                  <c:v>0.62980000000000003</c:v>
                </c:pt>
                <c:pt idx="12">
                  <c:v>0.62880000000000003</c:v>
                </c:pt>
                <c:pt idx="13">
                  <c:v>0.62929999999999997</c:v>
                </c:pt>
                <c:pt idx="14">
                  <c:v>0.63060000000000005</c:v>
                </c:pt>
                <c:pt idx="15">
                  <c:v>0.63100000000000001</c:v>
                </c:pt>
                <c:pt idx="16">
                  <c:v>0.63239999999999996</c:v>
                </c:pt>
                <c:pt idx="17">
                  <c:v>0.63360000000000005</c:v>
                </c:pt>
                <c:pt idx="18">
                  <c:v>0.63619999999999999</c:v>
                </c:pt>
                <c:pt idx="19">
                  <c:v>0.63660000000000005</c:v>
                </c:pt>
                <c:pt idx="20">
                  <c:v>0.63600000000000001</c:v>
                </c:pt>
                <c:pt idx="21">
                  <c:v>0.63819999999999999</c:v>
                </c:pt>
                <c:pt idx="22">
                  <c:v>0.63759999999999994</c:v>
                </c:pt>
              </c:numCache>
            </c:numRef>
          </c:yVal>
          <c:smooth val="1"/>
        </c:ser>
        <c:ser>
          <c:idx val="2"/>
          <c:order val="2"/>
          <c:tx>
            <c:v>WS meas-3 (ver)</c:v>
          </c:tx>
          <c:marker>
            <c:symbol val="none"/>
          </c:marker>
          <c:xVal>
            <c:numRef>
              <c:f>vert!$A$2:$A$24</c:f>
              <c:numCache>
                <c:formatCode>General</c:formatCode>
                <c:ptCount val="23"/>
                <c:pt idx="0">
                  <c:v>408</c:v>
                </c:pt>
                <c:pt idx="1">
                  <c:v>412</c:v>
                </c:pt>
                <c:pt idx="2">
                  <c:v>416</c:v>
                </c:pt>
                <c:pt idx="3">
                  <c:v>420</c:v>
                </c:pt>
                <c:pt idx="4">
                  <c:v>424</c:v>
                </c:pt>
                <c:pt idx="5">
                  <c:v>428</c:v>
                </c:pt>
                <c:pt idx="6">
                  <c:v>432</c:v>
                </c:pt>
                <c:pt idx="7">
                  <c:v>436</c:v>
                </c:pt>
                <c:pt idx="8">
                  <c:v>440</c:v>
                </c:pt>
                <c:pt idx="9">
                  <c:v>444</c:v>
                </c:pt>
                <c:pt idx="10">
                  <c:v>448</c:v>
                </c:pt>
                <c:pt idx="11">
                  <c:v>452</c:v>
                </c:pt>
                <c:pt idx="12">
                  <c:v>456</c:v>
                </c:pt>
                <c:pt idx="13">
                  <c:v>460</c:v>
                </c:pt>
                <c:pt idx="14">
                  <c:v>464</c:v>
                </c:pt>
                <c:pt idx="15">
                  <c:v>468</c:v>
                </c:pt>
                <c:pt idx="16">
                  <c:v>472</c:v>
                </c:pt>
                <c:pt idx="17">
                  <c:v>476</c:v>
                </c:pt>
                <c:pt idx="18">
                  <c:v>480</c:v>
                </c:pt>
                <c:pt idx="19">
                  <c:v>484</c:v>
                </c:pt>
                <c:pt idx="20">
                  <c:v>488</c:v>
                </c:pt>
                <c:pt idx="21">
                  <c:v>492</c:v>
                </c:pt>
                <c:pt idx="22">
                  <c:v>496</c:v>
                </c:pt>
              </c:numCache>
            </c:numRef>
          </c:xVal>
          <c:yVal>
            <c:numRef>
              <c:f>vert!$D$2:$D$24</c:f>
              <c:numCache>
                <c:formatCode>General</c:formatCode>
                <c:ptCount val="23"/>
                <c:pt idx="0">
                  <c:v>0.67200000000000004</c:v>
                </c:pt>
                <c:pt idx="1">
                  <c:v>0.68179999999999996</c:v>
                </c:pt>
                <c:pt idx="2">
                  <c:v>0.67759999999999998</c:v>
                </c:pt>
                <c:pt idx="3">
                  <c:v>0.67230000000000001</c:v>
                </c:pt>
                <c:pt idx="4">
                  <c:v>0.66890000000000005</c:v>
                </c:pt>
                <c:pt idx="5">
                  <c:v>0.6714</c:v>
                </c:pt>
                <c:pt idx="6">
                  <c:v>0.67079999999999995</c:v>
                </c:pt>
                <c:pt idx="7">
                  <c:v>0.66210000000000002</c:v>
                </c:pt>
                <c:pt idx="8">
                  <c:v>0.6532</c:v>
                </c:pt>
                <c:pt idx="9">
                  <c:v>0.64710000000000001</c:v>
                </c:pt>
                <c:pt idx="10">
                  <c:v>0.64480000000000004</c:v>
                </c:pt>
                <c:pt idx="11">
                  <c:v>0.64139999999999997</c:v>
                </c:pt>
                <c:pt idx="12">
                  <c:v>0.64400000000000002</c:v>
                </c:pt>
                <c:pt idx="13">
                  <c:v>0.64459999999999995</c:v>
                </c:pt>
                <c:pt idx="14">
                  <c:v>0.64610000000000001</c:v>
                </c:pt>
                <c:pt idx="15">
                  <c:v>0.64629999999999999</c:v>
                </c:pt>
                <c:pt idx="16">
                  <c:v>0.64639999999999997</c:v>
                </c:pt>
                <c:pt idx="17">
                  <c:v>0.64780000000000004</c:v>
                </c:pt>
                <c:pt idx="18">
                  <c:v>0.64949999999999997</c:v>
                </c:pt>
                <c:pt idx="19">
                  <c:v>0.65039999999999998</c:v>
                </c:pt>
                <c:pt idx="20">
                  <c:v>0.65200000000000002</c:v>
                </c:pt>
                <c:pt idx="21">
                  <c:v>0.64949999999999997</c:v>
                </c:pt>
                <c:pt idx="22">
                  <c:v>0.65049999999999997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01285888"/>
        <c:axId val="101287424"/>
      </c:scatterChart>
      <c:valAx>
        <c:axId val="101285888"/>
        <c:scaling>
          <c:orientation val="minMax"/>
          <c:max val="500"/>
          <c:min val="400"/>
        </c:scaling>
        <c:delete val="0"/>
        <c:axPos val="b"/>
        <c:numFmt formatCode="General" sourceLinked="1"/>
        <c:majorTickMark val="out"/>
        <c:minorTickMark val="none"/>
        <c:tickLblPos val="nextTo"/>
        <c:crossAx val="101287424"/>
        <c:crosses val="autoZero"/>
        <c:crossBetween val="midCat"/>
      </c:valAx>
      <c:valAx>
        <c:axId val="10128742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01285888"/>
        <c:crosses val="autoZero"/>
        <c:crossBetween val="midCat"/>
      </c:valAx>
    </c:plotArea>
    <c:legend>
      <c:legendPos val="r"/>
      <c:layout>
        <c:manualLayout>
          <c:xMode val="edge"/>
          <c:yMode val="edge"/>
          <c:x val="0.63142133048885596"/>
          <c:y val="0.10127588218139401"/>
          <c:w val="0.3685786695111441"/>
          <c:h val="0.25115157480314959"/>
        </c:manualLayout>
      </c:layout>
      <c:overlay val="0"/>
    </c:legend>
    <c:plotVisOnly val="1"/>
    <c:dispBlanksAs val="gap"/>
    <c:showDLblsOverMax val="0"/>
  </c:chart>
  <c:externalData r:id="rId1">
    <c:autoUpdate val="0"/>
  </c:externalData>
  <c:userShapes r:id="rId2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766626392176022"/>
          <c:y val="9.4415988699087031E-2"/>
          <c:w val="0.78121419300355055"/>
          <c:h val="0.70372551542565287"/>
        </c:manualLayout>
      </c:layout>
      <c:scatterChart>
        <c:scatterStyle val="smoothMarker"/>
        <c:varyColors val="0"/>
        <c:ser>
          <c:idx val="0"/>
          <c:order val="0"/>
          <c:tx>
            <c:v>SEMGRID meas-1 (vert)</c:v>
          </c:tx>
          <c:marker>
            <c:symbol val="none"/>
          </c:marker>
          <c:xVal>
            <c:numRef>
              <c:f>vert!$A$2:$A$24</c:f>
              <c:numCache>
                <c:formatCode>General</c:formatCode>
                <c:ptCount val="23"/>
                <c:pt idx="0">
                  <c:v>408</c:v>
                </c:pt>
                <c:pt idx="1">
                  <c:v>412</c:v>
                </c:pt>
                <c:pt idx="2">
                  <c:v>416</c:v>
                </c:pt>
                <c:pt idx="3">
                  <c:v>420</c:v>
                </c:pt>
                <c:pt idx="4">
                  <c:v>424</c:v>
                </c:pt>
                <c:pt idx="5">
                  <c:v>428</c:v>
                </c:pt>
                <c:pt idx="6">
                  <c:v>432</c:v>
                </c:pt>
                <c:pt idx="7">
                  <c:v>436</c:v>
                </c:pt>
                <c:pt idx="8">
                  <c:v>440</c:v>
                </c:pt>
                <c:pt idx="9">
                  <c:v>444</c:v>
                </c:pt>
                <c:pt idx="10">
                  <c:v>448</c:v>
                </c:pt>
                <c:pt idx="11">
                  <c:v>452</c:v>
                </c:pt>
                <c:pt idx="12">
                  <c:v>456</c:v>
                </c:pt>
                <c:pt idx="13">
                  <c:v>460</c:v>
                </c:pt>
                <c:pt idx="14">
                  <c:v>464</c:v>
                </c:pt>
                <c:pt idx="15">
                  <c:v>468</c:v>
                </c:pt>
                <c:pt idx="16">
                  <c:v>472</c:v>
                </c:pt>
                <c:pt idx="17">
                  <c:v>476</c:v>
                </c:pt>
                <c:pt idx="18">
                  <c:v>480</c:v>
                </c:pt>
                <c:pt idx="19">
                  <c:v>484</c:v>
                </c:pt>
                <c:pt idx="20">
                  <c:v>488</c:v>
                </c:pt>
                <c:pt idx="21">
                  <c:v>492</c:v>
                </c:pt>
                <c:pt idx="22">
                  <c:v>496</c:v>
                </c:pt>
              </c:numCache>
            </c:numRef>
          </c:xVal>
          <c:yVal>
            <c:numRef>
              <c:f>vert!$E$2:$E$24</c:f>
              <c:numCache>
                <c:formatCode>General</c:formatCode>
                <c:ptCount val="23"/>
                <c:pt idx="0">
                  <c:v>0.69330000000000003</c:v>
                </c:pt>
                <c:pt idx="1">
                  <c:v>0.6794</c:v>
                </c:pt>
                <c:pt idx="2">
                  <c:v>0.6714</c:v>
                </c:pt>
                <c:pt idx="3">
                  <c:v>0.65649999999999997</c:v>
                </c:pt>
                <c:pt idx="4">
                  <c:v>0.65749999999999997</c:v>
                </c:pt>
                <c:pt idx="5">
                  <c:v>0.65749999999999997</c:v>
                </c:pt>
                <c:pt idx="6">
                  <c:v>0.64770000000000005</c:v>
                </c:pt>
                <c:pt idx="7">
                  <c:v>0.63919999999999999</c:v>
                </c:pt>
                <c:pt idx="8">
                  <c:v>0.63490000000000002</c:v>
                </c:pt>
                <c:pt idx="9">
                  <c:v>0.63070000000000004</c:v>
                </c:pt>
                <c:pt idx="10">
                  <c:v>0.63070000000000004</c:v>
                </c:pt>
                <c:pt idx="11">
                  <c:v>0.63290000000000002</c:v>
                </c:pt>
                <c:pt idx="12">
                  <c:v>0.63229999999999997</c:v>
                </c:pt>
                <c:pt idx="13">
                  <c:v>0.63239999999999996</c:v>
                </c:pt>
                <c:pt idx="14">
                  <c:v>0.63360000000000005</c:v>
                </c:pt>
                <c:pt idx="15">
                  <c:v>0.63570000000000004</c:v>
                </c:pt>
                <c:pt idx="16">
                  <c:v>0.63560000000000005</c:v>
                </c:pt>
                <c:pt idx="17">
                  <c:v>0.63819999999999999</c:v>
                </c:pt>
                <c:pt idx="18">
                  <c:v>0.63719999999999999</c:v>
                </c:pt>
                <c:pt idx="19">
                  <c:v>0.63870000000000005</c:v>
                </c:pt>
                <c:pt idx="20">
                  <c:v>0.63890000000000002</c:v>
                </c:pt>
                <c:pt idx="21">
                  <c:v>0.63780000000000003</c:v>
                </c:pt>
                <c:pt idx="22">
                  <c:v>0.63690000000000002</c:v>
                </c:pt>
              </c:numCache>
            </c:numRef>
          </c:yVal>
          <c:smooth val="1"/>
        </c:ser>
        <c:ser>
          <c:idx val="1"/>
          <c:order val="1"/>
          <c:tx>
            <c:v>SEMGRID meas-2 (vert)</c:v>
          </c:tx>
          <c:marker>
            <c:symbol val="none"/>
          </c:marker>
          <c:xVal>
            <c:numRef>
              <c:f>vert!$A$2:$A$24</c:f>
              <c:numCache>
                <c:formatCode>General</c:formatCode>
                <c:ptCount val="23"/>
                <c:pt idx="0">
                  <c:v>408</c:v>
                </c:pt>
                <c:pt idx="1">
                  <c:v>412</c:v>
                </c:pt>
                <c:pt idx="2">
                  <c:v>416</c:v>
                </c:pt>
                <c:pt idx="3">
                  <c:v>420</c:v>
                </c:pt>
                <c:pt idx="4">
                  <c:v>424</c:v>
                </c:pt>
                <c:pt idx="5">
                  <c:v>428</c:v>
                </c:pt>
                <c:pt idx="6">
                  <c:v>432</c:v>
                </c:pt>
                <c:pt idx="7">
                  <c:v>436</c:v>
                </c:pt>
                <c:pt idx="8">
                  <c:v>440</c:v>
                </c:pt>
                <c:pt idx="9">
                  <c:v>444</c:v>
                </c:pt>
                <c:pt idx="10">
                  <c:v>448</c:v>
                </c:pt>
                <c:pt idx="11">
                  <c:v>452</c:v>
                </c:pt>
                <c:pt idx="12">
                  <c:v>456</c:v>
                </c:pt>
                <c:pt idx="13">
                  <c:v>460</c:v>
                </c:pt>
                <c:pt idx="14">
                  <c:v>464</c:v>
                </c:pt>
                <c:pt idx="15">
                  <c:v>468</c:v>
                </c:pt>
                <c:pt idx="16">
                  <c:v>472</c:v>
                </c:pt>
                <c:pt idx="17">
                  <c:v>476</c:v>
                </c:pt>
                <c:pt idx="18">
                  <c:v>480</c:v>
                </c:pt>
                <c:pt idx="19">
                  <c:v>484</c:v>
                </c:pt>
                <c:pt idx="20">
                  <c:v>488</c:v>
                </c:pt>
                <c:pt idx="21">
                  <c:v>492</c:v>
                </c:pt>
                <c:pt idx="22">
                  <c:v>496</c:v>
                </c:pt>
              </c:numCache>
            </c:numRef>
          </c:xVal>
          <c:yVal>
            <c:numRef>
              <c:f>vert!$F$2:$F$24</c:f>
              <c:numCache>
                <c:formatCode>General</c:formatCode>
                <c:ptCount val="23"/>
                <c:pt idx="0">
                  <c:v>0.68910000000000005</c:v>
                </c:pt>
                <c:pt idx="1">
                  <c:v>0.67510000000000003</c:v>
                </c:pt>
                <c:pt idx="2">
                  <c:v>0.66720000000000002</c:v>
                </c:pt>
                <c:pt idx="3">
                  <c:v>0.65010000000000001</c:v>
                </c:pt>
                <c:pt idx="4">
                  <c:v>0.64790000000000003</c:v>
                </c:pt>
                <c:pt idx="5">
                  <c:v>0.64759999999999995</c:v>
                </c:pt>
                <c:pt idx="6">
                  <c:v>0.6421</c:v>
                </c:pt>
                <c:pt idx="7">
                  <c:v>0.63360000000000005</c:v>
                </c:pt>
                <c:pt idx="8">
                  <c:v>0.62660000000000005</c:v>
                </c:pt>
                <c:pt idx="9">
                  <c:v>0.62209999999999999</c:v>
                </c:pt>
                <c:pt idx="10">
                  <c:v>0.62119999999999997</c:v>
                </c:pt>
                <c:pt idx="11">
                  <c:v>0.62109999999999999</c:v>
                </c:pt>
                <c:pt idx="12">
                  <c:v>0.62180000000000002</c:v>
                </c:pt>
                <c:pt idx="13">
                  <c:v>0.62239999999999995</c:v>
                </c:pt>
                <c:pt idx="14">
                  <c:v>0.62319999999999998</c:v>
                </c:pt>
                <c:pt idx="15">
                  <c:v>0.62380000000000002</c:v>
                </c:pt>
                <c:pt idx="16">
                  <c:v>0.62660000000000005</c:v>
                </c:pt>
                <c:pt idx="17">
                  <c:v>0.627</c:v>
                </c:pt>
                <c:pt idx="18">
                  <c:v>0.62819999999999998</c:v>
                </c:pt>
                <c:pt idx="19">
                  <c:v>0.62980000000000003</c:v>
                </c:pt>
                <c:pt idx="20">
                  <c:v>0.63009999999999999</c:v>
                </c:pt>
                <c:pt idx="21">
                  <c:v>0.63019999999999998</c:v>
                </c:pt>
                <c:pt idx="22">
                  <c:v>0.62890000000000001</c:v>
                </c:pt>
              </c:numCache>
            </c:numRef>
          </c:yVal>
          <c:smooth val="1"/>
        </c:ser>
        <c:ser>
          <c:idx val="2"/>
          <c:order val="2"/>
          <c:tx>
            <c:v>SEMGRID meas-3 (vert)</c:v>
          </c:tx>
          <c:marker>
            <c:symbol val="none"/>
          </c:marker>
          <c:xVal>
            <c:numRef>
              <c:f>vert!$A$2:$A$24</c:f>
              <c:numCache>
                <c:formatCode>General</c:formatCode>
                <c:ptCount val="23"/>
                <c:pt idx="0">
                  <c:v>408</c:v>
                </c:pt>
                <c:pt idx="1">
                  <c:v>412</c:v>
                </c:pt>
                <c:pt idx="2">
                  <c:v>416</c:v>
                </c:pt>
                <c:pt idx="3">
                  <c:v>420</c:v>
                </c:pt>
                <c:pt idx="4">
                  <c:v>424</c:v>
                </c:pt>
                <c:pt idx="5">
                  <c:v>428</c:v>
                </c:pt>
                <c:pt idx="6">
                  <c:v>432</c:v>
                </c:pt>
                <c:pt idx="7">
                  <c:v>436</c:v>
                </c:pt>
                <c:pt idx="8">
                  <c:v>440</c:v>
                </c:pt>
                <c:pt idx="9">
                  <c:v>444</c:v>
                </c:pt>
                <c:pt idx="10">
                  <c:v>448</c:v>
                </c:pt>
                <c:pt idx="11">
                  <c:v>452</c:v>
                </c:pt>
                <c:pt idx="12">
                  <c:v>456</c:v>
                </c:pt>
                <c:pt idx="13">
                  <c:v>460</c:v>
                </c:pt>
                <c:pt idx="14">
                  <c:v>464</c:v>
                </c:pt>
                <c:pt idx="15">
                  <c:v>468</c:v>
                </c:pt>
                <c:pt idx="16">
                  <c:v>472</c:v>
                </c:pt>
                <c:pt idx="17">
                  <c:v>476</c:v>
                </c:pt>
                <c:pt idx="18">
                  <c:v>480</c:v>
                </c:pt>
                <c:pt idx="19">
                  <c:v>484</c:v>
                </c:pt>
                <c:pt idx="20">
                  <c:v>488</c:v>
                </c:pt>
                <c:pt idx="21">
                  <c:v>492</c:v>
                </c:pt>
                <c:pt idx="22">
                  <c:v>496</c:v>
                </c:pt>
              </c:numCache>
            </c:numRef>
          </c:xVal>
          <c:yVal>
            <c:numRef>
              <c:f>vert!$G$2:$G$24</c:f>
              <c:numCache>
                <c:formatCode>General</c:formatCode>
                <c:ptCount val="23"/>
                <c:pt idx="0">
                  <c:v>0.69469999999999998</c:v>
                </c:pt>
                <c:pt idx="1">
                  <c:v>0.68089999999999995</c:v>
                </c:pt>
                <c:pt idx="2">
                  <c:v>0.67390000000000005</c:v>
                </c:pt>
                <c:pt idx="3">
                  <c:v>0.65869999999999995</c:v>
                </c:pt>
                <c:pt idx="4">
                  <c:v>0.65469999999999995</c:v>
                </c:pt>
                <c:pt idx="5">
                  <c:v>0.65700000000000003</c:v>
                </c:pt>
                <c:pt idx="6">
                  <c:v>0.64990000000000003</c:v>
                </c:pt>
                <c:pt idx="7">
                  <c:v>0.64049999999999996</c:v>
                </c:pt>
                <c:pt idx="8">
                  <c:v>0.63349999999999995</c:v>
                </c:pt>
                <c:pt idx="9">
                  <c:v>0.63039999999999996</c:v>
                </c:pt>
                <c:pt idx="10">
                  <c:v>0.629</c:v>
                </c:pt>
                <c:pt idx="11">
                  <c:v>0.62829999999999997</c:v>
                </c:pt>
                <c:pt idx="12">
                  <c:v>0.62949999999999995</c:v>
                </c:pt>
                <c:pt idx="13">
                  <c:v>0.63109999999999999</c:v>
                </c:pt>
                <c:pt idx="14">
                  <c:v>0.63119999999999998</c:v>
                </c:pt>
                <c:pt idx="15">
                  <c:v>0.63170000000000004</c:v>
                </c:pt>
                <c:pt idx="16">
                  <c:v>0.63200000000000001</c:v>
                </c:pt>
                <c:pt idx="17">
                  <c:v>0.63400000000000001</c:v>
                </c:pt>
                <c:pt idx="18">
                  <c:v>0.63539999999999996</c:v>
                </c:pt>
                <c:pt idx="19">
                  <c:v>0.63349999999999995</c:v>
                </c:pt>
                <c:pt idx="20">
                  <c:v>0.63460000000000005</c:v>
                </c:pt>
                <c:pt idx="21">
                  <c:v>0.63449999999999995</c:v>
                </c:pt>
                <c:pt idx="22">
                  <c:v>0.63419999999999999</c:v>
                </c:pt>
              </c:numCache>
            </c:numRef>
          </c:yVal>
          <c:smooth val="1"/>
        </c:ser>
        <c:ser>
          <c:idx val="3"/>
          <c:order val="3"/>
          <c:tx>
            <c:v>SEMGRID meas-4 (vert)</c:v>
          </c:tx>
          <c:marker>
            <c:symbol val="none"/>
          </c:marker>
          <c:xVal>
            <c:numRef>
              <c:f>vert!$A$2:$A$24</c:f>
              <c:numCache>
                <c:formatCode>General</c:formatCode>
                <c:ptCount val="23"/>
                <c:pt idx="0">
                  <c:v>408</c:v>
                </c:pt>
                <c:pt idx="1">
                  <c:v>412</c:v>
                </c:pt>
                <c:pt idx="2">
                  <c:v>416</c:v>
                </c:pt>
                <c:pt idx="3">
                  <c:v>420</c:v>
                </c:pt>
                <c:pt idx="4">
                  <c:v>424</c:v>
                </c:pt>
                <c:pt idx="5">
                  <c:v>428</c:v>
                </c:pt>
                <c:pt idx="6">
                  <c:v>432</c:v>
                </c:pt>
                <c:pt idx="7">
                  <c:v>436</c:v>
                </c:pt>
                <c:pt idx="8">
                  <c:v>440</c:v>
                </c:pt>
                <c:pt idx="9">
                  <c:v>444</c:v>
                </c:pt>
                <c:pt idx="10">
                  <c:v>448</c:v>
                </c:pt>
                <c:pt idx="11">
                  <c:v>452</c:v>
                </c:pt>
                <c:pt idx="12">
                  <c:v>456</c:v>
                </c:pt>
                <c:pt idx="13">
                  <c:v>460</c:v>
                </c:pt>
                <c:pt idx="14">
                  <c:v>464</c:v>
                </c:pt>
                <c:pt idx="15">
                  <c:v>468</c:v>
                </c:pt>
                <c:pt idx="16">
                  <c:v>472</c:v>
                </c:pt>
                <c:pt idx="17">
                  <c:v>476</c:v>
                </c:pt>
                <c:pt idx="18">
                  <c:v>480</c:v>
                </c:pt>
                <c:pt idx="19">
                  <c:v>484</c:v>
                </c:pt>
                <c:pt idx="20">
                  <c:v>488</c:v>
                </c:pt>
                <c:pt idx="21">
                  <c:v>492</c:v>
                </c:pt>
                <c:pt idx="22">
                  <c:v>496</c:v>
                </c:pt>
              </c:numCache>
            </c:numRef>
          </c:xVal>
          <c:yVal>
            <c:numRef>
              <c:f>vert!$H$2:$H$24</c:f>
              <c:numCache>
                <c:formatCode>General</c:formatCode>
                <c:ptCount val="23"/>
                <c:pt idx="0">
                  <c:v>0.70130000000000003</c:v>
                </c:pt>
                <c:pt idx="1">
                  <c:v>0.68569999999999998</c:v>
                </c:pt>
                <c:pt idx="2">
                  <c:v>0.67769999999999997</c:v>
                </c:pt>
                <c:pt idx="3">
                  <c:v>0.66679999999999995</c:v>
                </c:pt>
                <c:pt idx="4">
                  <c:v>0.65400000000000003</c:v>
                </c:pt>
                <c:pt idx="5">
                  <c:v>0.65720000000000001</c:v>
                </c:pt>
                <c:pt idx="6">
                  <c:v>0.65539999999999998</c:v>
                </c:pt>
                <c:pt idx="7">
                  <c:v>0.64570000000000005</c:v>
                </c:pt>
                <c:pt idx="8">
                  <c:v>0.63719999999999999</c:v>
                </c:pt>
                <c:pt idx="9">
                  <c:v>0.63149999999999995</c:v>
                </c:pt>
                <c:pt idx="10">
                  <c:v>0.62980000000000003</c:v>
                </c:pt>
                <c:pt idx="11">
                  <c:v>0.63019999999999998</c:v>
                </c:pt>
                <c:pt idx="12">
                  <c:v>0.62919999999999998</c:v>
                </c:pt>
                <c:pt idx="13">
                  <c:v>0.63300000000000001</c:v>
                </c:pt>
                <c:pt idx="14">
                  <c:v>0.63270000000000004</c:v>
                </c:pt>
                <c:pt idx="15">
                  <c:v>0.63319999999999999</c:v>
                </c:pt>
                <c:pt idx="16">
                  <c:v>0.63380000000000003</c:v>
                </c:pt>
                <c:pt idx="17">
                  <c:v>0.63380000000000003</c:v>
                </c:pt>
                <c:pt idx="18">
                  <c:v>0.63470000000000004</c:v>
                </c:pt>
                <c:pt idx="19">
                  <c:v>0.63629999999999998</c:v>
                </c:pt>
                <c:pt idx="20">
                  <c:v>0.63639999999999997</c:v>
                </c:pt>
                <c:pt idx="21">
                  <c:v>0.6371</c:v>
                </c:pt>
                <c:pt idx="22">
                  <c:v>0.63600000000000001</c:v>
                </c:pt>
              </c:numCache>
            </c:numRef>
          </c:yVal>
          <c:smooth val="1"/>
        </c:ser>
        <c:ser>
          <c:idx val="4"/>
          <c:order val="4"/>
          <c:tx>
            <c:v>SEMGRID meas-5 (vert)</c:v>
          </c:tx>
          <c:marker>
            <c:symbol val="none"/>
          </c:marker>
          <c:xVal>
            <c:numRef>
              <c:f>vert!$A$2:$A$24</c:f>
              <c:numCache>
                <c:formatCode>General</c:formatCode>
                <c:ptCount val="23"/>
                <c:pt idx="0">
                  <c:v>408</c:v>
                </c:pt>
                <c:pt idx="1">
                  <c:v>412</c:v>
                </c:pt>
                <c:pt idx="2">
                  <c:v>416</c:v>
                </c:pt>
                <c:pt idx="3">
                  <c:v>420</c:v>
                </c:pt>
                <c:pt idx="4">
                  <c:v>424</c:v>
                </c:pt>
                <c:pt idx="5">
                  <c:v>428</c:v>
                </c:pt>
                <c:pt idx="6">
                  <c:v>432</c:v>
                </c:pt>
                <c:pt idx="7">
                  <c:v>436</c:v>
                </c:pt>
                <c:pt idx="8">
                  <c:v>440</c:v>
                </c:pt>
                <c:pt idx="9">
                  <c:v>444</c:v>
                </c:pt>
                <c:pt idx="10">
                  <c:v>448</c:v>
                </c:pt>
                <c:pt idx="11">
                  <c:v>452</c:v>
                </c:pt>
                <c:pt idx="12">
                  <c:v>456</c:v>
                </c:pt>
                <c:pt idx="13">
                  <c:v>460</c:v>
                </c:pt>
                <c:pt idx="14">
                  <c:v>464</c:v>
                </c:pt>
                <c:pt idx="15">
                  <c:v>468</c:v>
                </c:pt>
                <c:pt idx="16">
                  <c:v>472</c:v>
                </c:pt>
                <c:pt idx="17">
                  <c:v>476</c:v>
                </c:pt>
                <c:pt idx="18">
                  <c:v>480</c:v>
                </c:pt>
                <c:pt idx="19">
                  <c:v>484</c:v>
                </c:pt>
                <c:pt idx="20">
                  <c:v>488</c:v>
                </c:pt>
                <c:pt idx="21">
                  <c:v>492</c:v>
                </c:pt>
                <c:pt idx="22">
                  <c:v>496</c:v>
                </c:pt>
              </c:numCache>
            </c:numRef>
          </c:xVal>
          <c:yVal>
            <c:numRef>
              <c:f>vert!$I$2:$I$24</c:f>
              <c:numCache>
                <c:formatCode>General</c:formatCode>
                <c:ptCount val="23"/>
                <c:pt idx="0">
                  <c:v>0.70199999999999996</c:v>
                </c:pt>
                <c:pt idx="1">
                  <c:v>0.68899999999999995</c:v>
                </c:pt>
                <c:pt idx="2">
                  <c:v>0.67900000000000005</c:v>
                </c:pt>
                <c:pt idx="3">
                  <c:v>0.66690000000000005</c:v>
                </c:pt>
                <c:pt idx="4">
                  <c:v>0.65590000000000004</c:v>
                </c:pt>
                <c:pt idx="5">
                  <c:v>0.65949999999999998</c:v>
                </c:pt>
                <c:pt idx="6">
                  <c:v>0.65649999999999997</c:v>
                </c:pt>
                <c:pt idx="7">
                  <c:v>0.6482</c:v>
                </c:pt>
                <c:pt idx="8">
                  <c:v>0.64070000000000005</c:v>
                </c:pt>
                <c:pt idx="9">
                  <c:v>0.63439999999999996</c:v>
                </c:pt>
                <c:pt idx="10">
                  <c:v>0.63270000000000004</c:v>
                </c:pt>
                <c:pt idx="11">
                  <c:v>0.63280000000000003</c:v>
                </c:pt>
                <c:pt idx="12">
                  <c:v>0.63200000000000001</c:v>
                </c:pt>
                <c:pt idx="13">
                  <c:v>0.63270000000000004</c:v>
                </c:pt>
                <c:pt idx="14">
                  <c:v>0.63449999999999995</c:v>
                </c:pt>
                <c:pt idx="15">
                  <c:v>0.6341</c:v>
                </c:pt>
                <c:pt idx="16">
                  <c:v>0.63580000000000003</c:v>
                </c:pt>
                <c:pt idx="17">
                  <c:v>0.63629999999999998</c:v>
                </c:pt>
                <c:pt idx="18">
                  <c:v>0.63660000000000005</c:v>
                </c:pt>
                <c:pt idx="19">
                  <c:v>0.6381</c:v>
                </c:pt>
                <c:pt idx="20">
                  <c:v>0.63949999999999996</c:v>
                </c:pt>
                <c:pt idx="21">
                  <c:v>0.63919999999999999</c:v>
                </c:pt>
                <c:pt idx="22">
                  <c:v>0.63890000000000002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03881344"/>
        <c:axId val="103899520"/>
      </c:scatterChart>
      <c:valAx>
        <c:axId val="103881344"/>
        <c:scaling>
          <c:orientation val="minMax"/>
          <c:max val="500"/>
          <c:min val="400"/>
        </c:scaling>
        <c:delete val="0"/>
        <c:axPos val="b"/>
        <c:numFmt formatCode="General" sourceLinked="1"/>
        <c:majorTickMark val="out"/>
        <c:minorTickMark val="none"/>
        <c:tickLblPos val="nextTo"/>
        <c:crossAx val="103899520"/>
        <c:crosses val="autoZero"/>
        <c:crossBetween val="midCat"/>
      </c:valAx>
      <c:valAx>
        <c:axId val="10389952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03881344"/>
        <c:crosses val="autoZero"/>
        <c:crossBetween val="midCat"/>
      </c:valAx>
    </c:plotArea>
    <c:legend>
      <c:legendPos val="r"/>
      <c:layout>
        <c:manualLayout>
          <c:xMode val="edge"/>
          <c:yMode val="edge"/>
          <c:x val="0.55480183097781199"/>
          <c:y val="3.5567858145785689E-3"/>
          <c:w val="0.41114233278041229"/>
          <c:h val="0.39813736109439563"/>
        </c:manualLayout>
      </c:layout>
      <c:overlay val="0"/>
    </c:legend>
    <c:plotVisOnly val="1"/>
    <c:dispBlanksAs val="gap"/>
    <c:showDLblsOverMax val="0"/>
  </c:chart>
  <c:externalData r:id="rId1">
    <c:autoUpdate val="0"/>
  </c:externalData>
  <c:userShapes r:id="rId2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7763700858634754"/>
          <c:y val="7.7690897333485484E-2"/>
          <c:w val="0.75674007451553005"/>
          <c:h val="0.76365536916581078"/>
        </c:manualLayout>
      </c:layout>
      <c:scatterChart>
        <c:scatterStyle val="smoothMarker"/>
        <c:varyColors val="0"/>
        <c:ser>
          <c:idx val="0"/>
          <c:order val="0"/>
          <c:tx>
            <c:v>WS-average of 3 meas (Hor)</c:v>
          </c:tx>
          <c:marker>
            <c:symbol val="none"/>
          </c:marker>
          <c:xVal>
            <c:numRef>
              <c:f>hor!$A$2:$A$24</c:f>
              <c:numCache>
                <c:formatCode>General</c:formatCode>
                <c:ptCount val="23"/>
                <c:pt idx="0">
                  <c:v>408</c:v>
                </c:pt>
                <c:pt idx="1">
                  <c:v>412</c:v>
                </c:pt>
                <c:pt idx="2">
                  <c:v>416</c:v>
                </c:pt>
                <c:pt idx="3">
                  <c:v>420</c:v>
                </c:pt>
                <c:pt idx="4">
                  <c:v>424</c:v>
                </c:pt>
                <c:pt idx="5">
                  <c:v>428</c:v>
                </c:pt>
                <c:pt idx="6">
                  <c:v>432</c:v>
                </c:pt>
                <c:pt idx="7">
                  <c:v>436</c:v>
                </c:pt>
                <c:pt idx="8">
                  <c:v>440</c:v>
                </c:pt>
                <c:pt idx="9">
                  <c:v>444</c:v>
                </c:pt>
                <c:pt idx="10">
                  <c:v>448</c:v>
                </c:pt>
                <c:pt idx="11">
                  <c:v>452</c:v>
                </c:pt>
                <c:pt idx="12">
                  <c:v>456</c:v>
                </c:pt>
                <c:pt idx="13">
                  <c:v>460</c:v>
                </c:pt>
                <c:pt idx="14">
                  <c:v>464</c:v>
                </c:pt>
                <c:pt idx="15">
                  <c:v>468</c:v>
                </c:pt>
                <c:pt idx="16">
                  <c:v>472</c:v>
                </c:pt>
                <c:pt idx="17">
                  <c:v>476</c:v>
                </c:pt>
                <c:pt idx="18">
                  <c:v>480</c:v>
                </c:pt>
                <c:pt idx="19">
                  <c:v>484</c:v>
                </c:pt>
                <c:pt idx="20">
                  <c:v>488</c:v>
                </c:pt>
                <c:pt idx="21">
                  <c:v>492</c:v>
                </c:pt>
                <c:pt idx="22">
                  <c:v>496</c:v>
                </c:pt>
              </c:numCache>
            </c:numRef>
          </c:xVal>
          <c:yVal>
            <c:numRef>
              <c:f>hor!$L$2:$L$24</c:f>
              <c:numCache>
                <c:formatCode>General</c:formatCode>
                <c:ptCount val="23"/>
                <c:pt idx="0">
                  <c:v>1.7897333333333334</c:v>
                </c:pt>
                <c:pt idx="1">
                  <c:v>1.7841666666666667</c:v>
                </c:pt>
                <c:pt idx="2">
                  <c:v>1.8068333333333335</c:v>
                </c:pt>
                <c:pt idx="3">
                  <c:v>1.7756000000000001</c:v>
                </c:pt>
                <c:pt idx="4">
                  <c:v>1.7637</c:v>
                </c:pt>
                <c:pt idx="5">
                  <c:v>1.7718666666666667</c:v>
                </c:pt>
                <c:pt idx="6">
                  <c:v>1.7696000000000003</c:v>
                </c:pt>
                <c:pt idx="7">
                  <c:v>1.7581666666666667</c:v>
                </c:pt>
                <c:pt idx="8">
                  <c:v>1.7451666666666668</c:v>
                </c:pt>
                <c:pt idx="9">
                  <c:v>1.7354000000000001</c:v>
                </c:pt>
                <c:pt idx="10">
                  <c:v>1.7336</c:v>
                </c:pt>
                <c:pt idx="11">
                  <c:v>1.7343333333333335</c:v>
                </c:pt>
                <c:pt idx="12">
                  <c:v>1.7360333333333333</c:v>
                </c:pt>
                <c:pt idx="13">
                  <c:v>1.7405333333333333</c:v>
                </c:pt>
                <c:pt idx="14">
                  <c:v>1.7419</c:v>
                </c:pt>
                <c:pt idx="15">
                  <c:v>1.7464666666666666</c:v>
                </c:pt>
                <c:pt idx="16">
                  <c:v>1.7486666666666668</c:v>
                </c:pt>
                <c:pt idx="17">
                  <c:v>1.7518333333333331</c:v>
                </c:pt>
                <c:pt idx="18">
                  <c:v>1.7542666666666664</c:v>
                </c:pt>
                <c:pt idx="19">
                  <c:v>1.7539999999999998</c:v>
                </c:pt>
                <c:pt idx="20">
                  <c:v>1.7562666666666666</c:v>
                </c:pt>
                <c:pt idx="21">
                  <c:v>1.7565666666666668</c:v>
                </c:pt>
                <c:pt idx="22">
                  <c:v>1.7554666666666667</c:v>
                </c:pt>
              </c:numCache>
            </c:numRef>
          </c:yVal>
          <c:smooth val="1"/>
        </c:ser>
        <c:ser>
          <c:idx val="1"/>
          <c:order val="1"/>
          <c:tx>
            <c:v>SEMGRID-average of 5 meas (Hor)</c:v>
          </c:tx>
          <c:marker>
            <c:symbol val="none"/>
          </c:marker>
          <c:xVal>
            <c:numRef>
              <c:f>hor!$A$2:$A$24</c:f>
              <c:numCache>
                <c:formatCode>General</c:formatCode>
                <c:ptCount val="23"/>
                <c:pt idx="0">
                  <c:v>408</c:v>
                </c:pt>
                <c:pt idx="1">
                  <c:v>412</c:v>
                </c:pt>
                <c:pt idx="2">
                  <c:v>416</c:v>
                </c:pt>
                <c:pt idx="3">
                  <c:v>420</c:v>
                </c:pt>
                <c:pt idx="4">
                  <c:v>424</c:v>
                </c:pt>
                <c:pt idx="5">
                  <c:v>428</c:v>
                </c:pt>
                <c:pt idx="6">
                  <c:v>432</c:v>
                </c:pt>
                <c:pt idx="7">
                  <c:v>436</c:v>
                </c:pt>
                <c:pt idx="8">
                  <c:v>440</c:v>
                </c:pt>
                <c:pt idx="9">
                  <c:v>444</c:v>
                </c:pt>
                <c:pt idx="10">
                  <c:v>448</c:v>
                </c:pt>
                <c:pt idx="11">
                  <c:v>452</c:v>
                </c:pt>
                <c:pt idx="12">
                  <c:v>456</c:v>
                </c:pt>
                <c:pt idx="13">
                  <c:v>460</c:v>
                </c:pt>
                <c:pt idx="14">
                  <c:v>464</c:v>
                </c:pt>
                <c:pt idx="15">
                  <c:v>468</c:v>
                </c:pt>
                <c:pt idx="16">
                  <c:v>472</c:v>
                </c:pt>
                <c:pt idx="17">
                  <c:v>476</c:v>
                </c:pt>
                <c:pt idx="18">
                  <c:v>480</c:v>
                </c:pt>
                <c:pt idx="19">
                  <c:v>484</c:v>
                </c:pt>
                <c:pt idx="20">
                  <c:v>488</c:v>
                </c:pt>
                <c:pt idx="21">
                  <c:v>492</c:v>
                </c:pt>
                <c:pt idx="22">
                  <c:v>496</c:v>
                </c:pt>
              </c:numCache>
            </c:numRef>
          </c:xVal>
          <c:yVal>
            <c:numRef>
              <c:f>hor!$M$2:$M$24</c:f>
              <c:numCache>
                <c:formatCode>General</c:formatCode>
                <c:ptCount val="23"/>
                <c:pt idx="0">
                  <c:v>1.8091999999999999</c:v>
                </c:pt>
                <c:pt idx="1">
                  <c:v>1.8254600000000001</c:v>
                </c:pt>
                <c:pt idx="2">
                  <c:v>1.8033600000000001</c:v>
                </c:pt>
                <c:pt idx="3">
                  <c:v>1.73746</c:v>
                </c:pt>
                <c:pt idx="4">
                  <c:v>1.70126</c:v>
                </c:pt>
                <c:pt idx="5">
                  <c:v>1.7175</c:v>
                </c:pt>
                <c:pt idx="6">
                  <c:v>1.7429200000000002</c:v>
                </c:pt>
                <c:pt idx="7">
                  <c:v>1.7544800000000003</c:v>
                </c:pt>
                <c:pt idx="8">
                  <c:v>1.7583200000000001</c:v>
                </c:pt>
                <c:pt idx="9">
                  <c:v>1.7570799999999998</c:v>
                </c:pt>
                <c:pt idx="10">
                  <c:v>1.7519800000000001</c:v>
                </c:pt>
                <c:pt idx="11">
                  <c:v>1.7520600000000002</c:v>
                </c:pt>
                <c:pt idx="12">
                  <c:v>1.7518199999999999</c:v>
                </c:pt>
                <c:pt idx="13">
                  <c:v>1.7518199999999999</c:v>
                </c:pt>
                <c:pt idx="14">
                  <c:v>1.7514800000000001</c:v>
                </c:pt>
                <c:pt idx="15">
                  <c:v>1.75224</c:v>
                </c:pt>
                <c:pt idx="16">
                  <c:v>1.7550599999999998</c:v>
                </c:pt>
                <c:pt idx="17">
                  <c:v>1.75834</c:v>
                </c:pt>
                <c:pt idx="18">
                  <c:v>1.7599399999999998</c:v>
                </c:pt>
                <c:pt idx="19">
                  <c:v>1.7604199999999999</c:v>
                </c:pt>
                <c:pt idx="20">
                  <c:v>1.762</c:v>
                </c:pt>
                <c:pt idx="21">
                  <c:v>1.7609999999999999</c:v>
                </c:pt>
                <c:pt idx="22">
                  <c:v>1.7597999999999998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8804992"/>
        <c:axId val="48806528"/>
      </c:scatterChart>
      <c:valAx>
        <c:axId val="48804992"/>
        <c:scaling>
          <c:orientation val="minMax"/>
          <c:max val="500"/>
          <c:min val="400"/>
        </c:scaling>
        <c:delete val="0"/>
        <c:axPos val="b"/>
        <c:numFmt formatCode="General" sourceLinked="1"/>
        <c:majorTickMark val="out"/>
        <c:minorTickMark val="none"/>
        <c:tickLblPos val="nextTo"/>
        <c:crossAx val="48806528"/>
        <c:crosses val="autoZero"/>
        <c:crossBetween val="midCat"/>
      </c:valAx>
      <c:valAx>
        <c:axId val="48806528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48804992"/>
        <c:crosses val="autoZero"/>
        <c:crossBetween val="midCat"/>
      </c:valAx>
    </c:plotArea>
    <c:legend>
      <c:legendPos val="r"/>
      <c:layout>
        <c:manualLayout>
          <c:xMode val="edge"/>
          <c:yMode val="edge"/>
          <c:x val="0.42639533107432509"/>
          <c:y val="4.7505496595534248E-2"/>
          <c:w val="0.57120438998841394"/>
          <c:h val="0.21181781408387643"/>
        </c:manualLayout>
      </c:layout>
      <c:overlay val="0"/>
    </c:legend>
    <c:plotVisOnly val="1"/>
    <c:dispBlanksAs val="gap"/>
    <c:showDLblsOverMax val="0"/>
  </c:chart>
  <c:externalData r:id="rId1">
    <c:autoUpdate val="0"/>
  </c:externalData>
  <c:userShapes r:id="rId2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8535485412485614"/>
          <c:y val="4.6770924467774859E-2"/>
          <c:w val="0.77114256127027958"/>
          <c:h val="0.7865927705563579"/>
        </c:manualLayout>
      </c:layout>
      <c:scatterChart>
        <c:scatterStyle val="smoothMarker"/>
        <c:varyColors val="0"/>
        <c:ser>
          <c:idx val="0"/>
          <c:order val="0"/>
          <c:tx>
            <c:v>SEMGRID-meas-1 (Hor)</c:v>
          </c:tx>
          <c:marker>
            <c:symbol val="none"/>
          </c:marker>
          <c:xVal>
            <c:numRef>
              <c:f>hor!$A$2:$A$24</c:f>
              <c:numCache>
                <c:formatCode>General</c:formatCode>
                <c:ptCount val="23"/>
                <c:pt idx="0">
                  <c:v>408</c:v>
                </c:pt>
                <c:pt idx="1">
                  <c:v>412</c:v>
                </c:pt>
                <c:pt idx="2">
                  <c:v>416</c:v>
                </c:pt>
                <c:pt idx="3">
                  <c:v>420</c:v>
                </c:pt>
                <c:pt idx="4">
                  <c:v>424</c:v>
                </c:pt>
                <c:pt idx="5">
                  <c:v>428</c:v>
                </c:pt>
                <c:pt idx="6">
                  <c:v>432</c:v>
                </c:pt>
                <c:pt idx="7">
                  <c:v>436</c:v>
                </c:pt>
                <c:pt idx="8">
                  <c:v>440</c:v>
                </c:pt>
                <c:pt idx="9">
                  <c:v>444</c:v>
                </c:pt>
                <c:pt idx="10">
                  <c:v>448</c:v>
                </c:pt>
                <c:pt idx="11">
                  <c:v>452</c:v>
                </c:pt>
                <c:pt idx="12">
                  <c:v>456</c:v>
                </c:pt>
                <c:pt idx="13">
                  <c:v>460</c:v>
                </c:pt>
                <c:pt idx="14">
                  <c:v>464</c:v>
                </c:pt>
                <c:pt idx="15">
                  <c:v>468</c:v>
                </c:pt>
                <c:pt idx="16">
                  <c:v>472</c:v>
                </c:pt>
                <c:pt idx="17">
                  <c:v>476</c:v>
                </c:pt>
                <c:pt idx="18">
                  <c:v>480</c:v>
                </c:pt>
                <c:pt idx="19">
                  <c:v>484</c:v>
                </c:pt>
                <c:pt idx="20">
                  <c:v>488</c:v>
                </c:pt>
                <c:pt idx="21">
                  <c:v>492</c:v>
                </c:pt>
                <c:pt idx="22">
                  <c:v>496</c:v>
                </c:pt>
              </c:numCache>
            </c:numRef>
          </c:xVal>
          <c:yVal>
            <c:numRef>
              <c:f>hor!$E$2:$E$24</c:f>
              <c:numCache>
                <c:formatCode>General</c:formatCode>
                <c:ptCount val="23"/>
                <c:pt idx="0">
                  <c:v>1.8123</c:v>
                </c:pt>
                <c:pt idx="1">
                  <c:v>1.831</c:v>
                </c:pt>
                <c:pt idx="2">
                  <c:v>1.8169999999999999</c:v>
                </c:pt>
                <c:pt idx="3">
                  <c:v>1.7123999999999999</c:v>
                </c:pt>
                <c:pt idx="4">
                  <c:v>1.6995</c:v>
                </c:pt>
                <c:pt idx="5">
                  <c:v>1.7351000000000001</c:v>
                </c:pt>
                <c:pt idx="6">
                  <c:v>1.7602</c:v>
                </c:pt>
                <c:pt idx="7">
                  <c:v>1.766</c:v>
                </c:pt>
                <c:pt idx="8">
                  <c:v>1.7659</c:v>
                </c:pt>
                <c:pt idx="9">
                  <c:v>1.7653000000000001</c:v>
                </c:pt>
                <c:pt idx="10">
                  <c:v>1.7622</c:v>
                </c:pt>
                <c:pt idx="11">
                  <c:v>1.7616000000000001</c:v>
                </c:pt>
                <c:pt idx="12">
                  <c:v>1.7588999999999999</c:v>
                </c:pt>
                <c:pt idx="13">
                  <c:v>1.7573000000000001</c:v>
                </c:pt>
                <c:pt idx="14">
                  <c:v>1.7585</c:v>
                </c:pt>
                <c:pt idx="15">
                  <c:v>1.7618</c:v>
                </c:pt>
                <c:pt idx="16">
                  <c:v>1.7632000000000001</c:v>
                </c:pt>
                <c:pt idx="17">
                  <c:v>1.7653000000000001</c:v>
                </c:pt>
                <c:pt idx="18">
                  <c:v>1.7675000000000001</c:v>
                </c:pt>
                <c:pt idx="19">
                  <c:v>1.7662</c:v>
                </c:pt>
                <c:pt idx="20">
                  <c:v>1.7710999999999999</c:v>
                </c:pt>
                <c:pt idx="21">
                  <c:v>1.7664</c:v>
                </c:pt>
                <c:pt idx="22">
                  <c:v>1.7681</c:v>
                </c:pt>
              </c:numCache>
            </c:numRef>
          </c:yVal>
          <c:smooth val="1"/>
        </c:ser>
        <c:ser>
          <c:idx val="1"/>
          <c:order val="1"/>
          <c:tx>
            <c:v>SEMGRID-meas-2 (Hor)</c:v>
          </c:tx>
          <c:marker>
            <c:symbol val="none"/>
          </c:marker>
          <c:xVal>
            <c:numRef>
              <c:f>hor!$A$2:$A$24</c:f>
              <c:numCache>
                <c:formatCode>General</c:formatCode>
                <c:ptCount val="23"/>
                <c:pt idx="0">
                  <c:v>408</c:v>
                </c:pt>
                <c:pt idx="1">
                  <c:v>412</c:v>
                </c:pt>
                <c:pt idx="2">
                  <c:v>416</c:v>
                </c:pt>
                <c:pt idx="3">
                  <c:v>420</c:v>
                </c:pt>
                <c:pt idx="4">
                  <c:v>424</c:v>
                </c:pt>
                <c:pt idx="5">
                  <c:v>428</c:v>
                </c:pt>
                <c:pt idx="6">
                  <c:v>432</c:v>
                </c:pt>
                <c:pt idx="7">
                  <c:v>436</c:v>
                </c:pt>
                <c:pt idx="8">
                  <c:v>440</c:v>
                </c:pt>
                <c:pt idx="9">
                  <c:v>444</c:v>
                </c:pt>
                <c:pt idx="10">
                  <c:v>448</c:v>
                </c:pt>
                <c:pt idx="11">
                  <c:v>452</c:v>
                </c:pt>
                <c:pt idx="12">
                  <c:v>456</c:v>
                </c:pt>
                <c:pt idx="13">
                  <c:v>460</c:v>
                </c:pt>
                <c:pt idx="14">
                  <c:v>464</c:v>
                </c:pt>
                <c:pt idx="15">
                  <c:v>468</c:v>
                </c:pt>
                <c:pt idx="16">
                  <c:v>472</c:v>
                </c:pt>
                <c:pt idx="17">
                  <c:v>476</c:v>
                </c:pt>
                <c:pt idx="18">
                  <c:v>480</c:v>
                </c:pt>
                <c:pt idx="19">
                  <c:v>484</c:v>
                </c:pt>
                <c:pt idx="20">
                  <c:v>488</c:v>
                </c:pt>
                <c:pt idx="21">
                  <c:v>492</c:v>
                </c:pt>
                <c:pt idx="22">
                  <c:v>496</c:v>
                </c:pt>
              </c:numCache>
            </c:numRef>
          </c:xVal>
          <c:yVal>
            <c:numRef>
              <c:f>hor!$F$2:$F$24</c:f>
              <c:numCache>
                <c:formatCode>General</c:formatCode>
                <c:ptCount val="23"/>
                <c:pt idx="0">
                  <c:v>1.7642</c:v>
                </c:pt>
                <c:pt idx="1">
                  <c:v>1.8506</c:v>
                </c:pt>
                <c:pt idx="2">
                  <c:v>1.8091999999999999</c:v>
                </c:pt>
                <c:pt idx="3">
                  <c:v>1.851</c:v>
                </c:pt>
                <c:pt idx="4">
                  <c:v>1.7357</c:v>
                </c:pt>
                <c:pt idx="5">
                  <c:v>1.6896</c:v>
                </c:pt>
                <c:pt idx="6">
                  <c:v>1.7219</c:v>
                </c:pt>
                <c:pt idx="7">
                  <c:v>1.7506999999999999</c:v>
                </c:pt>
                <c:pt idx="8">
                  <c:v>1.7608999999999999</c:v>
                </c:pt>
                <c:pt idx="9">
                  <c:v>1.7649999999999999</c:v>
                </c:pt>
                <c:pt idx="10">
                  <c:v>1.7614000000000001</c:v>
                </c:pt>
                <c:pt idx="11">
                  <c:v>1.7611000000000001</c:v>
                </c:pt>
                <c:pt idx="12">
                  <c:v>1.7596000000000001</c:v>
                </c:pt>
                <c:pt idx="13">
                  <c:v>1.7577</c:v>
                </c:pt>
                <c:pt idx="14">
                  <c:v>1.756</c:v>
                </c:pt>
                <c:pt idx="15">
                  <c:v>1.7615000000000001</c:v>
                </c:pt>
                <c:pt idx="16">
                  <c:v>1.762</c:v>
                </c:pt>
                <c:pt idx="17">
                  <c:v>1.7617</c:v>
                </c:pt>
                <c:pt idx="18">
                  <c:v>1.7627999999999999</c:v>
                </c:pt>
                <c:pt idx="19">
                  <c:v>1.7648999999999999</c:v>
                </c:pt>
                <c:pt idx="20">
                  <c:v>1.7664</c:v>
                </c:pt>
                <c:pt idx="21">
                  <c:v>1.7705</c:v>
                </c:pt>
                <c:pt idx="22">
                  <c:v>1.7662</c:v>
                </c:pt>
              </c:numCache>
            </c:numRef>
          </c:yVal>
          <c:smooth val="1"/>
        </c:ser>
        <c:ser>
          <c:idx val="2"/>
          <c:order val="2"/>
          <c:tx>
            <c:v>SEMGRID-meas-3 (Hor)</c:v>
          </c:tx>
          <c:marker>
            <c:symbol val="none"/>
          </c:marker>
          <c:xVal>
            <c:numRef>
              <c:f>hor!$A$2:$A$24</c:f>
              <c:numCache>
                <c:formatCode>General</c:formatCode>
                <c:ptCount val="23"/>
                <c:pt idx="0">
                  <c:v>408</c:v>
                </c:pt>
                <c:pt idx="1">
                  <c:v>412</c:v>
                </c:pt>
                <c:pt idx="2">
                  <c:v>416</c:v>
                </c:pt>
                <c:pt idx="3">
                  <c:v>420</c:v>
                </c:pt>
                <c:pt idx="4">
                  <c:v>424</c:v>
                </c:pt>
                <c:pt idx="5">
                  <c:v>428</c:v>
                </c:pt>
                <c:pt idx="6">
                  <c:v>432</c:v>
                </c:pt>
                <c:pt idx="7">
                  <c:v>436</c:v>
                </c:pt>
                <c:pt idx="8">
                  <c:v>440</c:v>
                </c:pt>
                <c:pt idx="9">
                  <c:v>444</c:v>
                </c:pt>
                <c:pt idx="10">
                  <c:v>448</c:v>
                </c:pt>
                <c:pt idx="11">
                  <c:v>452</c:v>
                </c:pt>
                <c:pt idx="12">
                  <c:v>456</c:v>
                </c:pt>
                <c:pt idx="13">
                  <c:v>460</c:v>
                </c:pt>
                <c:pt idx="14">
                  <c:v>464</c:v>
                </c:pt>
                <c:pt idx="15">
                  <c:v>468</c:v>
                </c:pt>
                <c:pt idx="16">
                  <c:v>472</c:v>
                </c:pt>
                <c:pt idx="17">
                  <c:v>476</c:v>
                </c:pt>
                <c:pt idx="18">
                  <c:v>480</c:v>
                </c:pt>
                <c:pt idx="19">
                  <c:v>484</c:v>
                </c:pt>
                <c:pt idx="20">
                  <c:v>488</c:v>
                </c:pt>
                <c:pt idx="21">
                  <c:v>492</c:v>
                </c:pt>
                <c:pt idx="22">
                  <c:v>496</c:v>
                </c:pt>
              </c:numCache>
            </c:numRef>
          </c:xVal>
          <c:yVal>
            <c:numRef>
              <c:f>hor!$G$2:$G$24</c:f>
              <c:numCache>
                <c:formatCode>General</c:formatCode>
                <c:ptCount val="23"/>
                <c:pt idx="0">
                  <c:v>1.8112999999999999</c:v>
                </c:pt>
                <c:pt idx="1">
                  <c:v>1.8424</c:v>
                </c:pt>
                <c:pt idx="2">
                  <c:v>1.7528999999999999</c:v>
                </c:pt>
                <c:pt idx="3">
                  <c:v>1.6820999999999999</c:v>
                </c:pt>
                <c:pt idx="4">
                  <c:v>1.7004999999999999</c:v>
                </c:pt>
                <c:pt idx="5">
                  <c:v>1.7326999999999999</c:v>
                </c:pt>
                <c:pt idx="6">
                  <c:v>1.7508999999999999</c:v>
                </c:pt>
                <c:pt idx="7">
                  <c:v>1.7505999999999999</c:v>
                </c:pt>
                <c:pt idx="8">
                  <c:v>1.7538</c:v>
                </c:pt>
                <c:pt idx="9">
                  <c:v>1.7538</c:v>
                </c:pt>
                <c:pt idx="10">
                  <c:v>1.7504999999999999</c:v>
                </c:pt>
                <c:pt idx="11">
                  <c:v>1.7496</c:v>
                </c:pt>
                <c:pt idx="12">
                  <c:v>1.7485999999999999</c:v>
                </c:pt>
                <c:pt idx="13">
                  <c:v>1.7509999999999999</c:v>
                </c:pt>
                <c:pt idx="14">
                  <c:v>1.7487999999999999</c:v>
                </c:pt>
                <c:pt idx="15">
                  <c:v>1.748</c:v>
                </c:pt>
                <c:pt idx="16">
                  <c:v>1.7479</c:v>
                </c:pt>
                <c:pt idx="17">
                  <c:v>1.7592000000000001</c:v>
                </c:pt>
                <c:pt idx="18">
                  <c:v>1.7591000000000001</c:v>
                </c:pt>
                <c:pt idx="19">
                  <c:v>1.7588999999999999</c:v>
                </c:pt>
                <c:pt idx="20">
                  <c:v>1.7574000000000001</c:v>
                </c:pt>
                <c:pt idx="21">
                  <c:v>1.7529999999999999</c:v>
                </c:pt>
                <c:pt idx="22">
                  <c:v>1.7526999999999999</c:v>
                </c:pt>
              </c:numCache>
            </c:numRef>
          </c:yVal>
          <c:smooth val="1"/>
        </c:ser>
        <c:ser>
          <c:idx val="3"/>
          <c:order val="3"/>
          <c:tx>
            <c:v>SEMGRID-meas-4 (Hor)</c:v>
          </c:tx>
          <c:marker>
            <c:symbol val="none"/>
          </c:marker>
          <c:xVal>
            <c:numRef>
              <c:f>hor!$A$2:$A$24</c:f>
              <c:numCache>
                <c:formatCode>General</c:formatCode>
                <c:ptCount val="23"/>
                <c:pt idx="0">
                  <c:v>408</c:v>
                </c:pt>
                <c:pt idx="1">
                  <c:v>412</c:v>
                </c:pt>
                <c:pt idx="2">
                  <c:v>416</c:v>
                </c:pt>
                <c:pt idx="3">
                  <c:v>420</c:v>
                </c:pt>
                <c:pt idx="4">
                  <c:v>424</c:v>
                </c:pt>
                <c:pt idx="5">
                  <c:v>428</c:v>
                </c:pt>
                <c:pt idx="6">
                  <c:v>432</c:v>
                </c:pt>
                <c:pt idx="7">
                  <c:v>436</c:v>
                </c:pt>
                <c:pt idx="8">
                  <c:v>440</c:v>
                </c:pt>
                <c:pt idx="9">
                  <c:v>444</c:v>
                </c:pt>
                <c:pt idx="10">
                  <c:v>448</c:v>
                </c:pt>
                <c:pt idx="11">
                  <c:v>452</c:v>
                </c:pt>
                <c:pt idx="12">
                  <c:v>456</c:v>
                </c:pt>
                <c:pt idx="13">
                  <c:v>460</c:v>
                </c:pt>
                <c:pt idx="14">
                  <c:v>464</c:v>
                </c:pt>
                <c:pt idx="15">
                  <c:v>468</c:v>
                </c:pt>
                <c:pt idx="16">
                  <c:v>472</c:v>
                </c:pt>
                <c:pt idx="17">
                  <c:v>476</c:v>
                </c:pt>
                <c:pt idx="18">
                  <c:v>480</c:v>
                </c:pt>
                <c:pt idx="19">
                  <c:v>484</c:v>
                </c:pt>
                <c:pt idx="20">
                  <c:v>488</c:v>
                </c:pt>
                <c:pt idx="21">
                  <c:v>492</c:v>
                </c:pt>
                <c:pt idx="22">
                  <c:v>496</c:v>
                </c:pt>
              </c:numCache>
            </c:numRef>
          </c:xVal>
          <c:yVal>
            <c:numRef>
              <c:f>hor!$H$2:$H$24</c:f>
              <c:numCache>
                <c:formatCode>General</c:formatCode>
                <c:ptCount val="23"/>
                <c:pt idx="0">
                  <c:v>1.8442000000000001</c:v>
                </c:pt>
                <c:pt idx="1">
                  <c:v>1.7984</c:v>
                </c:pt>
                <c:pt idx="2">
                  <c:v>1.8411</c:v>
                </c:pt>
                <c:pt idx="3">
                  <c:v>1.7406999999999999</c:v>
                </c:pt>
                <c:pt idx="4">
                  <c:v>1.6825000000000001</c:v>
                </c:pt>
                <c:pt idx="5">
                  <c:v>1.7090000000000001</c:v>
                </c:pt>
                <c:pt idx="6">
                  <c:v>1.738</c:v>
                </c:pt>
                <c:pt idx="7">
                  <c:v>1.7546999999999999</c:v>
                </c:pt>
                <c:pt idx="8">
                  <c:v>1.7598</c:v>
                </c:pt>
                <c:pt idx="9">
                  <c:v>1.7555000000000001</c:v>
                </c:pt>
                <c:pt idx="10">
                  <c:v>1.7485999999999999</c:v>
                </c:pt>
                <c:pt idx="11">
                  <c:v>1.7437</c:v>
                </c:pt>
                <c:pt idx="12">
                  <c:v>1.7447999999999999</c:v>
                </c:pt>
                <c:pt idx="13">
                  <c:v>1.7448999999999999</c:v>
                </c:pt>
                <c:pt idx="14">
                  <c:v>1.7471000000000001</c:v>
                </c:pt>
                <c:pt idx="15">
                  <c:v>1.7478</c:v>
                </c:pt>
                <c:pt idx="16">
                  <c:v>1.7524999999999999</c:v>
                </c:pt>
                <c:pt idx="17">
                  <c:v>1.7564</c:v>
                </c:pt>
                <c:pt idx="18">
                  <c:v>1.7555000000000001</c:v>
                </c:pt>
                <c:pt idx="19">
                  <c:v>1.7585</c:v>
                </c:pt>
                <c:pt idx="20">
                  <c:v>1.7591000000000001</c:v>
                </c:pt>
                <c:pt idx="21">
                  <c:v>1.7587999999999999</c:v>
                </c:pt>
                <c:pt idx="22">
                  <c:v>1.7603</c:v>
                </c:pt>
              </c:numCache>
            </c:numRef>
          </c:yVal>
          <c:smooth val="1"/>
        </c:ser>
        <c:ser>
          <c:idx val="4"/>
          <c:order val="4"/>
          <c:tx>
            <c:v>SEMGRID-meas-5 (Hor)</c:v>
          </c:tx>
          <c:marker>
            <c:symbol val="none"/>
          </c:marker>
          <c:xVal>
            <c:numRef>
              <c:f>hor!$A$2:$A$24</c:f>
              <c:numCache>
                <c:formatCode>General</c:formatCode>
                <c:ptCount val="23"/>
                <c:pt idx="0">
                  <c:v>408</c:v>
                </c:pt>
                <c:pt idx="1">
                  <c:v>412</c:v>
                </c:pt>
                <c:pt idx="2">
                  <c:v>416</c:v>
                </c:pt>
                <c:pt idx="3">
                  <c:v>420</c:v>
                </c:pt>
                <c:pt idx="4">
                  <c:v>424</c:v>
                </c:pt>
                <c:pt idx="5">
                  <c:v>428</c:v>
                </c:pt>
                <c:pt idx="6">
                  <c:v>432</c:v>
                </c:pt>
                <c:pt idx="7">
                  <c:v>436</c:v>
                </c:pt>
                <c:pt idx="8">
                  <c:v>440</c:v>
                </c:pt>
                <c:pt idx="9">
                  <c:v>444</c:v>
                </c:pt>
                <c:pt idx="10">
                  <c:v>448</c:v>
                </c:pt>
                <c:pt idx="11">
                  <c:v>452</c:v>
                </c:pt>
                <c:pt idx="12">
                  <c:v>456</c:v>
                </c:pt>
                <c:pt idx="13">
                  <c:v>460</c:v>
                </c:pt>
                <c:pt idx="14">
                  <c:v>464</c:v>
                </c:pt>
                <c:pt idx="15">
                  <c:v>468</c:v>
                </c:pt>
                <c:pt idx="16">
                  <c:v>472</c:v>
                </c:pt>
                <c:pt idx="17">
                  <c:v>476</c:v>
                </c:pt>
                <c:pt idx="18">
                  <c:v>480</c:v>
                </c:pt>
                <c:pt idx="19">
                  <c:v>484</c:v>
                </c:pt>
                <c:pt idx="20">
                  <c:v>488</c:v>
                </c:pt>
                <c:pt idx="21">
                  <c:v>492</c:v>
                </c:pt>
                <c:pt idx="22">
                  <c:v>496</c:v>
                </c:pt>
              </c:numCache>
            </c:numRef>
          </c:xVal>
          <c:yVal>
            <c:numRef>
              <c:f>hor!$I$2:$I$24</c:f>
              <c:numCache>
                <c:formatCode>General</c:formatCode>
                <c:ptCount val="23"/>
                <c:pt idx="0">
                  <c:v>1.8140000000000001</c:v>
                </c:pt>
                <c:pt idx="1">
                  <c:v>1.8048999999999999</c:v>
                </c:pt>
                <c:pt idx="2">
                  <c:v>1.7966</c:v>
                </c:pt>
                <c:pt idx="3">
                  <c:v>1.7011000000000001</c:v>
                </c:pt>
                <c:pt idx="4">
                  <c:v>1.6880999999999999</c:v>
                </c:pt>
                <c:pt idx="5">
                  <c:v>1.7211000000000001</c:v>
                </c:pt>
                <c:pt idx="6">
                  <c:v>1.7436</c:v>
                </c:pt>
                <c:pt idx="7">
                  <c:v>1.7504</c:v>
                </c:pt>
                <c:pt idx="8">
                  <c:v>1.7512000000000001</c:v>
                </c:pt>
                <c:pt idx="9">
                  <c:v>1.7458</c:v>
                </c:pt>
                <c:pt idx="10">
                  <c:v>1.7372000000000001</c:v>
                </c:pt>
                <c:pt idx="11">
                  <c:v>1.7443</c:v>
                </c:pt>
                <c:pt idx="12">
                  <c:v>1.7472000000000001</c:v>
                </c:pt>
                <c:pt idx="13">
                  <c:v>1.7482</c:v>
                </c:pt>
                <c:pt idx="14">
                  <c:v>1.7470000000000001</c:v>
                </c:pt>
                <c:pt idx="15">
                  <c:v>1.7421</c:v>
                </c:pt>
                <c:pt idx="16">
                  <c:v>1.7497</c:v>
                </c:pt>
                <c:pt idx="17">
                  <c:v>1.7491000000000001</c:v>
                </c:pt>
                <c:pt idx="18">
                  <c:v>1.7547999999999999</c:v>
                </c:pt>
                <c:pt idx="19">
                  <c:v>1.7536</c:v>
                </c:pt>
                <c:pt idx="20">
                  <c:v>1.756</c:v>
                </c:pt>
                <c:pt idx="21">
                  <c:v>1.7563</c:v>
                </c:pt>
                <c:pt idx="22">
                  <c:v>1.7517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00868864"/>
        <c:axId val="100870400"/>
      </c:scatterChart>
      <c:valAx>
        <c:axId val="100868864"/>
        <c:scaling>
          <c:orientation val="minMax"/>
          <c:max val="500"/>
          <c:min val="400"/>
        </c:scaling>
        <c:delete val="0"/>
        <c:axPos val="b"/>
        <c:numFmt formatCode="General" sourceLinked="1"/>
        <c:majorTickMark val="out"/>
        <c:minorTickMark val="none"/>
        <c:tickLblPos val="nextTo"/>
        <c:crossAx val="100870400"/>
        <c:crosses val="autoZero"/>
        <c:crossBetween val="midCat"/>
      </c:valAx>
      <c:valAx>
        <c:axId val="10087040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00868864"/>
        <c:crosses val="autoZero"/>
        <c:crossBetween val="midCat"/>
      </c:valAx>
    </c:plotArea>
    <c:legend>
      <c:legendPos val="r"/>
      <c:layout>
        <c:manualLayout>
          <c:xMode val="edge"/>
          <c:yMode val="edge"/>
          <c:x val="0.47338288785375443"/>
          <c:y val="7.0516856151785451E-4"/>
          <c:w val="0.52661711214624551"/>
          <c:h val="0.37323392638913139"/>
        </c:manualLayout>
      </c:layout>
      <c:overlay val="0"/>
    </c:legend>
    <c:plotVisOnly val="1"/>
    <c:dispBlanksAs val="gap"/>
    <c:showDLblsOverMax val="0"/>
  </c:chart>
  <c:externalData r:id="rId1">
    <c:autoUpdate val="0"/>
  </c:externalData>
  <c:userShapes r:id="rId2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8912961503376757"/>
          <c:y val="5.1400554097404488E-2"/>
          <c:w val="0.71635596373587684"/>
          <c:h val="0.74928623505395164"/>
        </c:manualLayout>
      </c:layout>
      <c:scatterChart>
        <c:scatterStyle val="smoothMarker"/>
        <c:varyColors val="0"/>
        <c:ser>
          <c:idx val="0"/>
          <c:order val="0"/>
          <c:tx>
            <c:v>WS-meas-1(hor)</c:v>
          </c:tx>
          <c:marker>
            <c:symbol val="none"/>
          </c:marker>
          <c:xVal>
            <c:numRef>
              <c:f>hor!$A$2:$A$24</c:f>
              <c:numCache>
                <c:formatCode>General</c:formatCode>
                <c:ptCount val="23"/>
                <c:pt idx="0">
                  <c:v>408</c:v>
                </c:pt>
                <c:pt idx="1">
                  <c:v>412</c:v>
                </c:pt>
                <c:pt idx="2">
                  <c:v>416</c:v>
                </c:pt>
                <c:pt idx="3">
                  <c:v>420</c:v>
                </c:pt>
                <c:pt idx="4">
                  <c:v>424</c:v>
                </c:pt>
                <c:pt idx="5">
                  <c:v>428</c:v>
                </c:pt>
                <c:pt idx="6">
                  <c:v>432</c:v>
                </c:pt>
                <c:pt idx="7">
                  <c:v>436</c:v>
                </c:pt>
                <c:pt idx="8">
                  <c:v>440</c:v>
                </c:pt>
                <c:pt idx="9">
                  <c:v>444</c:v>
                </c:pt>
                <c:pt idx="10">
                  <c:v>448</c:v>
                </c:pt>
                <c:pt idx="11">
                  <c:v>452</c:v>
                </c:pt>
                <c:pt idx="12">
                  <c:v>456</c:v>
                </c:pt>
                <c:pt idx="13">
                  <c:v>460</c:v>
                </c:pt>
                <c:pt idx="14">
                  <c:v>464</c:v>
                </c:pt>
                <c:pt idx="15">
                  <c:v>468</c:v>
                </c:pt>
                <c:pt idx="16">
                  <c:v>472</c:v>
                </c:pt>
                <c:pt idx="17">
                  <c:v>476</c:v>
                </c:pt>
                <c:pt idx="18">
                  <c:v>480</c:v>
                </c:pt>
                <c:pt idx="19">
                  <c:v>484</c:v>
                </c:pt>
                <c:pt idx="20">
                  <c:v>488</c:v>
                </c:pt>
                <c:pt idx="21">
                  <c:v>492</c:v>
                </c:pt>
                <c:pt idx="22">
                  <c:v>496</c:v>
                </c:pt>
              </c:numCache>
            </c:numRef>
          </c:xVal>
          <c:yVal>
            <c:numRef>
              <c:f>hor!$B$2:$B$24</c:f>
              <c:numCache>
                <c:formatCode>General</c:formatCode>
                <c:ptCount val="23"/>
                <c:pt idx="0">
                  <c:v>1.8139000000000001</c:v>
                </c:pt>
                <c:pt idx="1">
                  <c:v>1.7793000000000001</c:v>
                </c:pt>
                <c:pt idx="2">
                  <c:v>1.7946</c:v>
                </c:pt>
                <c:pt idx="3">
                  <c:v>1.7593000000000001</c:v>
                </c:pt>
                <c:pt idx="4">
                  <c:v>1.7487999999999999</c:v>
                </c:pt>
                <c:pt idx="5">
                  <c:v>1.7709999999999999</c:v>
                </c:pt>
                <c:pt idx="6">
                  <c:v>1.7803</c:v>
                </c:pt>
                <c:pt idx="7">
                  <c:v>1.7765</c:v>
                </c:pt>
                <c:pt idx="8">
                  <c:v>1.7682</c:v>
                </c:pt>
                <c:pt idx="9">
                  <c:v>1.7617</c:v>
                </c:pt>
                <c:pt idx="10">
                  <c:v>1.7587999999999999</c:v>
                </c:pt>
                <c:pt idx="11">
                  <c:v>1.7582</c:v>
                </c:pt>
                <c:pt idx="12">
                  <c:v>1.7577</c:v>
                </c:pt>
                <c:pt idx="13">
                  <c:v>1.7584</c:v>
                </c:pt>
                <c:pt idx="14">
                  <c:v>1.7582</c:v>
                </c:pt>
                <c:pt idx="15">
                  <c:v>1.7622</c:v>
                </c:pt>
                <c:pt idx="16">
                  <c:v>1.7665</c:v>
                </c:pt>
                <c:pt idx="17">
                  <c:v>1.7665</c:v>
                </c:pt>
                <c:pt idx="18">
                  <c:v>1.7725</c:v>
                </c:pt>
                <c:pt idx="19">
                  <c:v>1.7727999999999999</c:v>
                </c:pt>
                <c:pt idx="20">
                  <c:v>1.7727999999999999</c:v>
                </c:pt>
                <c:pt idx="21">
                  <c:v>1.7687999999999999</c:v>
                </c:pt>
                <c:pt idx="22">
                  <c:v>1.7684</c:v>
                </c:pt>
              </c:numCache>
            </c:numRef>
          </c:yVal>
          <c:smooth val="1"/>
        </c:ser>
        <c:ser>
          <c:idx val="1"/>
          <c:order val="1"/>
          <c:tx>
            <c:v>WS-meas-2(hor)</c:v>
          </c:tx>
          <c:marker>
            <c:symbol val="none"/>
          </c:marker>
          <c:xVal>
            <c:numRef>
              <c:f>hor!$A$2:$A$24</c:f>
              <c:numCache>
                <c:formatCode>General</c:formatCode>
                <c:ptCount val="23"/>
                <c:pt idx="0">
                  <c:v>408</c:v>
                </c:pt>
                <c:pt idx="1">
                  <c:v>412</c:v>
                </c:pt>
                <c:pt idx="2">
                  <c:v>416</c:v>
                </c:pt>
                <c:pt idx="3">
                  <c:v>420</c:v>
                </c:pt>
                <c:pt idx="4">
                  <c:v>424</c:v>
                </c:pt>
                <c:pt idx="5">
                  <c:v>428</c:v>
                </c:pt>
                <c:pt idx="6">
                  <c:v>432</c:v>
                </c:pt>
                <c:pt idx="7">
                  <c:v>436</c:v>
                </c:pt>
                <c:pt idx="8">
                  <c:v>440</c:v>
                </c:pt>
                <c:pt idx="9">
                  <c:v>444</c:v>
                </c:pt>
                <c:pt idx="10">
                  <c:v>448</c:v>
                </c:pt>
                <c:pt idx="11">
                  <c:v>452</c:v>
                </c:pt>
                <c:pt idx="12">
                  <c:v>456</c:v>
                </c:pt>
                <c:pt idx="13">
                  <c:v>460</c:v>
                </c:pt>
                <c:pt idx="14">
                  <c:v>464</c:v>
                </c:pt>
                <c:pt idx="15">
                  <c:v>468</c:v>
                </c:pt>
                <c:pt idx="16">
                  <c:v>472</c:v>
                </c:pt>
                <c:pt idx="17">
                  <c:v>476</c:v>
                </c:pt>
                <c:pt idx="18">
                  <c:v>480</c:v>
                </c:pt>
                <c:pt idx="19">
                  <c:v>484</c:v>
                </c:pt>
                <c:pt idx="20">
                  <c:v>488</c:v>
                </c:pt>
                <c:pt idx="21">
                  <c:v>492</c:v>
                </c:pt>
                <c:pt idx="22">
                  <c:v>496</c:v>
                </c:pt>
              </c:numCache>
            </c:numRef>
          </c:xVal>
          <c:yVal>
            <c:numRef>
              <c:f>hor!$C$2:$C$24</c:f>
              <c:numCache>
                <c:formatCode>General</c:formatCode>
                <c:ptCount val="23"/>
                <c:pt idx="0">
                  <c:v>1.8072999999999999</c:v>
                </c:pt>
                <c:pt idx="1">
                  <c:v>1.7963</c:v>
                </c:pt>
                <c:pt idx="2">
                  <c:v>1.8083</c:v>
                </c:pt>
                <c:pt idx="3">
                  <c:v>1.7778</c:v>
                </c:pt>
                <c:pt idx="4">
                  <c:v>1.7726999999999999</c:v>
                </c:pt>
                <c:pt idx="5">
                  <c:v>1.7788999999999999</c:v>
                </c:pt>
                <c:pt idx="6">
                  <c:v>1.7714000000000001</c:v>
                </c:pt>
                <c:pt idx="7">
                  <c:v>1.7596000000000001</c:v>
                </c:pt>
                <c:pt idx="8">
                  <c:v>1.7487999999999999</c:v>
                </c:pt>
                <c:pt idx="9">
                  <c:v>1.7402</c:v>
                </c:pt>
                <c:pt idx="10">
                  <c:v>1.7390000000000001</c:v>
                </c:pt>
                <c:pt idx="11">
                  <c:v>1.7417</c:v>
                </c:pt>
                <c:pt idx="12">
                  <c:v>1.7448999999999999</c:v>
                </c:pt>
                <c:pt idx="13">
                  <c:v>1.7493000000000001</c:v>
                </c:pt>
                <c:pt idx="14">
                  <c:v>1.7488999999999999</c:v>
                </c:pt>
                <c:pt idx="15">
                  <c:v>1.7516</c:v>
                </c:pt>
                <c:pt idx="16">
                  <c:v>1.7518</c:v>
                </c:pt>
                <c:pt idx="17">
                  <c:v>1.7591000000000001</c:v>
                </c:pt>
                <c:pt idx="18">
                  <c:v>1.7581</c:v>
                </c:pt>
                <c:pt idx="19">
                  <c:v>1.7585</c:v>
                </c:pt>
                <c:pt idx="20">
                  <c:v>1.7634000000000001</c:v>
                </c:pt>
                <c:pt idx="21">
                  <c:v>1.7647999999999999</c:v>
                </c:pt>
                <c:pt idx="22">
                  <c:v>1.7627999999999999</c:v>
                </c:pt>
              </c:numCache>
            </c:numRef>
          </c:yVal>
          <c:smooth val="1"/>
        </c:ser>
        <c:ser>
          <c:idx val="2"/>
          <c:order val="2"/>
          <c:tx>
            <c:v>WS-meas-3(hor)</c:v>
          </c:tx>
          <c:marker>
            <c:symbol val="none"/>
          </c:marker>
          <c:xVal>
            <c:numRef>
              <c:f>hor!$A$2:$A$24</c:f>
              <c:numCache>
                <c:formatCode>General</c:formatCode>
                <c:ptCount val="23"/>
                <c:pt idx="0">
                  <c:v>408</c:v>
                </c:pt>
                <c:pt idx="1">
                  <c:v>412</c:v>
                </c:pt>
                <c:pt idx="2">
                  <c:v>416</c:v>
                </c:pt>
                <c:pt idx="3">
                  <c:v>420</c:v>
                </c:pt>
                <c:pt idx="4">
                  <c:v>424</c:v>
                </c:pt>
                <c:pt idx="5">
                  <c:v>428</c:v>
                </c:pt>
                <c:pt idx="6">
                  <c:v>432</c:v>
                </c:pt>
                <c:pt idx="7">
                  <c:v>436</c:v>
                </c:pt>
                <c:pt idx="8">
                  <c:v>440</c:v>
                </c:pt>
                <c:pt idx="9">
                  <c:v>444</c:v>
                </c:pt>
                <c:pt idx="10">
                  <c:v>448</c:v>
                </c:pt>
                <c:pt idx="11">
                  <c:v>452</c:v>
                </c:pt>
                <c:pt idx="12">
                  <c:v>456</c:v>
                </c:pt>
                <c:pt idx="13">
                  <c:v>460</c:v>
                </c:pt>
                <c:pt idx="14">
                  <c:v>464</c:v>
                </c:pt>
                <c:pt idx="15">
                  <c:v>468</c:v>
                </c:pt>
                <c:pt idx="16">
                  <c:v>472</c:v>
                </c:pt>
                <c:pt idx="17">
                  <c:v>476</c:v>
                </c:pt>
                <c:pt idx="18">
                  <c:v>480</c:v>
                </c:pt>
                <c:pt idx="19">
                  <c:v>484</c:v>
                </c:pt>
                <c:pt idx="20">
                  <c:v>488</c:v>
                </c:pt>
                <c:pt idx="21">
                  <c:v>492</c:v>
                </c:pt>
                <c:pt idx="22">
                  <c:v>496</c:v>
                </c:pt>
              </c:numCache>
            </c:numRef>
          </c:xVal>
          <c:yVal>
            <c:numRef>
              <c:f>hor!$D$2:$D$24</c:f>
              <c:numCache>
                <c:formatCode>General</c:formatCode>
                <c:ptCount val="23"/>
                <c:pt idx="0">
                  <c:v>1.748</c:v>
                </c:pt>
                <c:pt idx="1">
                  <c:v>1.7768999999999999</c:v>
                </c:pt>
                <c:pt idx="2">
                  <c:v>1.8176000000000001</c:v>
                </c:pt>
                <c:pt idx="3">
                  <c:v>1.7897000000000001</c:v>
                </c:pt>
                <c:pt idx="4">
                  <c:v>1.7696000000000001</c:v>
                </c:pt>
                <c:pt idx="5">
                  <c:v>1.7657</c:v>
                </c:pt>
                <c:pt idx="6">
                  <c:v>1.7571000000000001</c:v>
                </c:pt>
                <c:pt idx="7">
                  <c:v>1.7383999999999999</c:v>
                </c:pt>
                <c:pt idx="8">
                  <c:v>1.7184999999999999</c:v>
                </c:pt>
                <c:pt idx="9">
                  <c:v>1.7042999999999999</c:v>
                </c:pt>
                <c:pt idx="10">
                  <c:v>1.7030000000000001</c:v>
                </c:pt>
                <c:pt idx="11">
                  <c:v>1.7031000000000001</c:v>
                </c:pt>
                <c:pt idx="12">
                  <c:v>1.7055</c:v>
                </c:pt>
                <c:pt idx="13">
                  <c:v>1.7139</c:v>
                </c:pt>
                <c:pt idx="14">
                  <c:v>1.7185999999999999</c:v>
                </c:pt>
                <c:pt idx="15">
                  <c:v>1.7256</c:v>
                </c:pt>
                <c:pt idx="16">
                  <c:v>1.7277</c:v>
                </c:pt>
                <c:pt idx="17">
                  <c:v>1.7299</c:v>
                </c:pt>
                <c:pt idx="18">
                  <c:v>1.7322</c:v>
                </c:pt>
                <c:pt idx="19">
                  <c:v>1.7306999999999999</c:v>
                </c:pt>
                <c:pt idx="20">
                  <c:v>1.7325999999999999</c:v>
                </c:pt>
                <c:pt idx="21">
                  <c:v>1.7361</c:v>
                </c:pt>
                <c:pt idx="22">
                  <c:v>1.7352000000000001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00911744"/>
        <c:axId val="100917632"/>
      </c:scatterChart>
      <c:valAx>
        <c:axId val="100911744"/>
        <c:scaling>
          <c:orientation val="minMax"/>
          <c:max val="500"/>
          <c:min val="400"/>
        </c:scaling>
        <c:delete val="0"/>
        <c:axPos val="b"/>
        <c:numFmt formatCode="General" sourceLinked="1"/>
        <c:majorTickMark val="out"/>
        <c:minorTickMark val="none"/>
        <c:tickLblPos val="nextTo"/>
        <c:crossAx val="100917632"/>
        <c:crosses val="autoZero"/>
        <c:crossBetween val="midCat"/>
      </c:valAx>
      <c:valAx>
        <c:axId val="100917632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00911744"/>
        <c:crosses val="autoZero"/>
        <c:crossBetween val="midCat"/>
      </c:valAx>
    </c:plotArea>
    <c:legend>
      <c:legendPos val="r"/>
      <c:layout>
        <c:manualLayout>
          <c:xMode val="edge"/>
          <c:yMode val="edge"/>
          <c:x val="0.52973190994782826"/>
          <c:y val="5.0349956255468079E-2"/>
          <c:w val="0.42026814006337421"/>
          <c:h val="0.25115157480314959"/>
        </c:manualLayout>
      </c:layout>
      <c:overlay val="0"/>
    </c:legend>
    <c:plotVisOnly val="1"/>
    <c:dispBlanksAs val="gap"/>
    <c:showDLblsOverMax val="0"/>
  </c:chart>
  <c:externalData r:id="rId1">
    <c:autoUpdate val="0"/>
  </c:externalData>
  <c:userShapes r:id="rId2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9807548092946939"/>
          <c:y val="5.1400554097404488E-2"/>
          <c:w val="0.75578034064591115"/>
          <c:h val="0.74928623505395164"/>
        </c:manualLayout>
      </c:layout>
      <c:scatterChart>
        <c:scatterStyle val="lineMarker"/>
        <c:varyColors val="0"/>
        <c:ser>
          <c:idx val="0"/>
          <c:order val="0"/>
          <c:tx>
            <c:v>STATSTICAL</c:v>
          </c:tx>
          <c:xVal>
            <c:numRef>
              <c:f>Sheet1!$A$12:$A$19</c:f>
              <c:numCache>
                <c:formatCode>General</c:formatCode>
                <c:ptCount val="8"/>
                <c:pt idx="0">
                  <c:v>210</c:v>
                </c:pt>
                <c:pt idx="1">
                  <c:v>214</c:v>
                </c:pt>
                <c:pt idx="2">
                  <c:v>219</c:v>
                </c:pt>
                <c:pt idx="3">
                  <c:v>223</c:v>
                </c:pt>
                <c:pt idx="4">
                  <c:v>224</c:v>
                </c:pt>
                <c:pt idx="5">
                  <c:v>225</c:v>
                </c:pt>
                <c:pt idx="6">
                  <c:v>226</c:v>
                </c:pt>
                <c:pt idx="7">
                  <c:v>227</c:v>
                </c:pt>
              </c:numCache>
            </c:numRef>
          </c:xVal>
          <c:yVal>
            <c:numRef>
              <c:f>Sheet1!$C$12:$C$19</c:f>
              <c:numCache>
                <c:formatCode>General</c:formatCode>
                <c:ptCount val="8"/>
                <c:pt idx="0">
                  <c:v>7.7157999999999998</c:v>
                </c:pt>
                <c:pt idx="1">
                  <c:v>7.9027000000000003</c:v>
                </c:pt>
                <c:pt idx="2">
                  <c:v>7.9960000000000004</c:v>
                </c:pt>
                <c:pt idx="3">
                  <c:v>8.0310000000000006</c:v>
                </c:pt>
                <c:pt idx="4">
                  <c:v>8.0297000000000001</c:v>
                </c:pt>
                <c:pt idx="5">
                  <c:v>8.0263000000000009</c:v>
                </c:pt>
                <c:pt idx="6">
                  <c:v>8.0211000000000006</c:v>
                </c:pt>
                <c:pt idx="7">
                  <c:v>8.0126000000000008</c:v>
                </c:pt>
              </c:numCache>
            </c:numRef>
          </c:yVal>
          <c:smooth val="0"/>
        </c:ser>
        <c:ser>
          <c:idx val="1"/>
          <c:order val="1"/>
          <c:tx>
            <c:v>GAUSSIAN FIT</c:v>
          </c:tx>
          <c:xVal>
            <c:numRef>
              <c:f>Sheet1!$A$12:$A$19</c:f>
              <c:numCache>
                <c:formatCode>General</c:formatCode>
                <c:ptCount val="8"/>
                <c:pt idx="0">
                  <c:v>210</c:v>
                </c:pt>
                <c:pt idx="1">
                  <c:v>214</c:v>
                </c:pt>
                <c:pt idx="2">
                  <c:v>219</c:v>
                </c:pt>
                <c:pt idx="3">
                  <c:v>223</c:v>
                </c:pt>
                <c:pt idx="4">
                  <c:v>224</c:v>
                </c:pt>
                <c:pt idx="5">
                  <c:v>225</c:v>
                </c:pt>
                <c:pt idx="6">
                  <c:v>226</c:v>
                </c:pt>
                <c:pt idx="7">
                  <c:v>227</c:v>
                </c:pt>
              </c:numCache>
            </c:numRef>
          </c:xVal>
          <c:yVal>
            <c:numRef>
              <c:f>Sheet1!$E$12:$E$19</c:f>
              <c:numCache>
                <c:formatCode>General</c:formatCode>
                <c:ptCount val="8"/>
                <c:pt idx="0">
                  <c:v>8.4123000000000001</c:v>
                </c:pt>
                <c:pt idx="1">
                  <c:v>8.4184000000000001</c:v>
                </c:pt>
                <c:pt idx="2">
                  <c:v>8.4425000000000008</c:v>
                </c:pt>
                <c:pt idx="3">
                  <c:v>8.5741999999999994</c:v>
                </c:pt>
                <c:pt idx="4">
                  <c:v>8.6574000000000009</c:v>
                </c:pt>
                <c:pt idx="5">
                  <c:v>8.7845999999999993</c:v>
                </c:pt>
                <c:pt idx="6">
                  <c:v>8.9802</c:v>
                </c:pt>
                <c:pt idx="7">
                  <c:v>9.2849000000000004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03711488"/>
        <c:axId val="103713024"/>
      </c:scatterChart>
      <c:valAx>
        <c:axId val="103711488"/>
        <c:scaling>
          <c:orientation val="minMax"/>
          <c:min val="210"/>
        </c:scaling>
        <c:delete val="0"/>
        <c:axPos val="b"/>
        <c:numFmt formatCode="General" sourceLinked="1"/>
        <c:majorTickMark val="out"/>
        <c:minorTickMark val="none"/>
        <c:tickLblPos val="nextTo"/>
        <c:crossAx val="103713024"/>
        <c:crosses val="autoZero"/>
        <c:crossBetween val="midCat"/>
      </c:valAx>
      <c:valAx>
        <c:axId val="103713024"/>
        <c:scaling>
          <c:orientation val="minMax"/>
          <c:max val="9.5"/>
          <c:min val="7.5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03711488"/>
        <c:crosses val="autoZero"/>
        <c:crossBetween val="midCat"/>
      </c:valAx>
    </c:plotArea>
    <c:legend>
      <c:legendPos val="r"/>
      <c:layout>
        <c:manualLayout>
          <c:xMode val="edge"/>
          <c:yMode val="edge"/>
          <c:x val="0.33151070821190814"/>
          <c:y val="8.2000159063239875E-2"/>
          <c:w val="0.40366428302838148"/>
          <c:h val="0.14428623505395158"/>
        </c:manualLayout>
      </c:layout>
      <c:overlay val="0"/>
    </c:legend>
    <c:plotVisOnly val="1"/>
    <c:dispBlanksAs val="gap"/>
    <c:showDLblsOverMax val="0"/>
  </c:chart>
  <c:externalData r:id="rId1">
    <c:autoUpdate val="0"/>
  </c:externalData>
  <c:userShapes r:id="rId2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9.289183222958057E-2"/>
          <c:y val="3.4148460870778247E-2"/>
          <c:w val="0.87083304653143523"/>
          <c:h val="0.80070821659085067"/>
        </c:manualLayout>
      </c:layout>
      <c:scatterChart>
        <c:scatterStyle val="lineMarker"/>
        <c:varyColors val="0"/>
        <c:ser>
          <c:idx val="0"/>
          <c:order val="0"/>
          <c:tx>
            <c:v>Theory/Simulation</c:v>
          </c:tx>
          <c:xVal>
            <c:numRef>
              <c:f>Sheet7!$A$2:$A$11</c:f>
              <c:numCache>
                <c:formatCode>General</c:formatCode>
                <c:ptCount val="10"/>
                <c:pt idx="0">
                  <c:v>-55</c:v>
                </c:pt>
                <c:pt idx="1">
                  <c:v>-50</c:v>
                </c:pt>
                <c:pt idx="2">
                  <c:v>-45</c:v>
                </c:pt>
                <c:pt idx="3">
                  <c:v>-40</c:v>
                </c:pt>
                <c:pt idx="4">
                  <c:v>-35</c:v>
                </c:pt>
                <c:pt idx="5">
                  <c:v>-30</c:v>
                </c:pt>
                <c:pt idx="6">
                  <c:v>-25</c:v>
                </c:pt>
                <c:pt idx="7">
                  <c:v>-20</c:v>
                </c:pt>
                <c:pt idx="8">
                  <c:v>-15</c:v>
                </c:pt>
                <c:pt idx="9">
                  <c:v>-10</c:v>
                </c:pt>
              </c:numCache>
            </c:numRef>
          </c:xVal>
          <c:yVal>
            <c:numRef>
              <c:f>Sheet7!$C$2:$C$11</c:f>
              <c:numCache>
                <c:formatCode>General</c:formatCode>
                <c:ptCount val="10"/>
                <c:pt idx="0">
                  <c:v>9.1319999999999997</c:v>
                </c:pt>
                <c:pt idx="1">
                  <c:v>6.657</c:v>
                </c:pt>
                <c:pt idx="2">
                  <c:v>5.5209999999999999</c:v>
                </c:pt>
                <c:pt idx="3">
                  <c:v>4.7720000000000002</c:v>
                </c:pt>
                <c:pt idx="4">
                  <c:v>4.234</c:v>
                </c:pt>
                <c:pt idx="5">
                  <c:v>3.7989999999999999</c:v>
                </c:pt>
                <c:pt idx="6">
                  <c:v>3.4119999999999999</c:v>
                </c:pt>
                <c:pt idx="7">
                  <c:v>3.0939999999999999</c:v>
                </c:pt>
                <c:pt idx="8">
                  <c:v>3.1160000000000001</c:v>
                </c:pt>
                <c:pt idx="9">
                  <c:v>4.415</c:v>
                </c:pt>
              </c:numCache>
            </c:numRef>
          </c:yVal>
          <c:smooth val="0"/>
        </c:ser>
        <c:ser>
          <c:idx val="1"/>
          <c:order val="1"/>
          <c:tx>
            <c:v>Rms bunch length statically on 'full data'</c:v>
          </c:tx>
          <c:xVal>
            <c:numRef>
              <c:f>Sheet7!$A$2:$A$11</c:f>
              <c:numCache>
                <c:formatCode>General</c:formatCode>
                <c:ptCount val="10"/>
                <c:pt idx="0">
                  <c:v>-55</c:v>
                </c:pt>
                <c:pt idx="1">
                  <c:v>-50</c:v>
                </c:pt>
                <c:pt idx="2">
                  <c:v>-45</c:v>
                </c:pt>
                <c:pt idx="3">
                  <c:v>-40</c:v>
                </c:pt>
                <c:pt idx="4">
                  <c:v>-35</c:v>
                </c:pt>
                <c:pt idx="5">
                  <c:v>-30</c:v>
                </c:pt>
                <c:pt idx="6">
                  <c:v>-25</c:v>
                </c:pt>
                <c:pt idx="7">
                  <c:v>-20</c:v>
                </c:pt>
                <c:pt idx="8">
                  <c:v>-15</c:v>
                </c:pt>
                <c:pt idx="9">
                  <c:v>-10</c:v>
                </c:pt>
              </c:numCache>
            </c:numRef>
          </c:xVal>
          <c:yVal>
            <c:numRef>
              <c:f>Sheet7!$D$2:$D$11</c:f>
              <c:numCache>
                <c:formatCode>General</c:formatCode>
                <c:ptCount val="10"/>
                <c:pt idx="0">
                  <c:v>7.7157999999999998</c:v>
                </c:pt>
                <c:pt idx="1">
                  <c:v>5.9679000000000002</c:v>
                </c:pt>
                <c:pt idx="2">
                  <c:v>4.6189999999999998</c:v>
                </c:pt>
                <c:pt idx="3">
                  <c:v>3.6539000000000001</c:v>
                </c:pt>
                <c:pt idx="4">
                  <c:v>3.0592999999999999</c:v>
                </c:pt>
                <c:pt idx="5">
                  <c:v>2.3561000000000001</c:v>
                </c:pt>
                <c:pt idx="6">
                  <c:v>2.0676999999999999</c:v>
                </c:pt>
                <c:pt idx="7">
                  <c:v>2.5381999999999998</c:v>
                </c:pt>
                <c:pt idx="8">
                  <c:v>3.7107999999999999</c:v>
                </c:pt>
                <c:pt idx="9">
                  <c:v>5.8913000000000002</c:v>
                </c:pt>
              </c:numCache>
            </c:numRef>
          </c:yVal>
          <c:smooth val="0"/>
        </c:ser>
        <c:ser>
          <c:idx val="2"/>
          <c:order val="2"/>
          <c:tx>
            <c:v>rms bunch length statically on 'truncated data'</c:v>
          </c:tx>
          <c:xVal>
            <c:numRef>
              <c:f>Sheet7!$A$2:$A$11</c:f>
              <c:numCache>
                <c:formatCode>General</c:formatCode>
                <c:ptCount val="10"/>
                <c:pt idx="0">
                  <c:v>-55</c:v>
                </c:pt>
                <c:pt idx="1">
                  <c:v>-50</c:v>
                </c:pt>
                <c:pt idx="2">
                  <c:v>-45</c:v>
                </c:pt>
                <c:pt idx="3">
                  <c:v>-40</c:v>
                </c:pt>
                <c:pt idx="4">
                  <c:v>-35</c:v>
                </c:pt>
                <c:pt idx="5">
                  <c:v>-30</c:v>
                </c:pt>
                <c:pt idx="6">
                  <c:v>-25</c:v>
                </c:pt>
                <c:pt idx="7">
                  <c:v>-20</c:v>
                </c:pt>
                <c:pt idx="8">
                  <c:v>-15</c:v>
                </c:pt>
                <c:pt idx="9">
                  <c:v>-10</c:v>
                </c:pt>
              </c:numCache>
            </c:numRef>
          </c:xVal>
          <c:yVal>
            <c:numRef>
              <c:f>Sheet7!$E$2:$E$11</c:f>
              <c:numCache>
                <c:formatCode>General</c:formatCode>
                <c:ptCount val="10"/>
                <c:pt idx="0">
                  <c:v>8.0236999999999998</c:v>
                </c:pt>
                <c:pt idx="1">
                  <c:v>6.0616000000000003</c:v>
                </c:pt>
                <c:pt idx="2">
                  <c:v>4.7331000000000003</c:v>
                </c:pt>
                <c:pt idx="3">
                  <c:v>3.8441000000000001</c:v>
                </c:pt>
                <c:pt idx="4">
                  <c:v>3.2818999999999998</c:v>
                </c:pt>
                <c:pt idx="5">
                  <c:v>2.8885000000000001</c:v>
                </c:pt>
                <c:pt idx="6">
                  <c:v>2.54</c:v>
                </c:pt>
                <c:pt idx="7">
                  <c:v>2.8330000000000002</c:v>
                </c:pt>
                <c:pt idx="8">
                  <c:v>3.9051</c:v>
                </c:pt>
                <c:pt idx="9">
                  <c:v>6.1921999999999997</c:v>
                </c:pt>
              </c:numCache>
            </c:numRef>
          </c:yVal>
          <c:smooth val="0"/>
        </c:ser>
        <c:ser>
          <c:idx val="3"/>
          <c:order val="3"/>
          <c:tx>
            <c:v>rms bunch lengthgaussian fit on 'full data'</c:v>
          </c:tx>
          <c:xVal>
            <c:numRef>
              <c:f>Sheet7!$A$2:$A$11</c:f>
              <c:numCache>
                <c:formatCode>General</c:formatCode>
                <c:ptCount val="10"/>
                <c:pt idx="0">
                  <c:v>-55</c:v>
                </c:pt>
                <c:pt idx="1">
                  <c:v>-50</c:v>
                </c:pt>
                <c:pt idx="2">
                  <c:v>-45</c:v>
                </c:pt>
                <c:pt idx="3">
                  <c:v>-40</c:v>
                </c:pt>
                <c:pt idx="4">
                  <c:v>-35</c:v>
                </c:pt>
                <c:pt idx="5">
                  <c:v>-30</c:v>
                </c:pt>
                <c:pt idx="6">
                  <c:v>-25</c:v>
                </c:pt>
                <c:pt idx="7">
                  <c:v>-20</c:v>
                </c:pt>
                <c:pt idx="8">
                  <c:v>-15</c:v>
                </c:pt>
                <c:pt idx="9">
                  <c:v>-10</c:v>
                </c:pt>
              </c:numCache>
            </c:numRef>
          </c:xVal>
          <c:yVal>
            <c:numRef>
              <c:f>Sheet7!$F$2:$F$11</c:f>
              <c:numCache>
                <c:formatCode>General</c:formatCode>
                <c:ptCount val="10"/>
                <c:pt idx="0">
                  <c:v>8.4123000000000001</c:v>
                </c:pt>
                <c:pt idx="1">
                  <c:v>6.3994</c:v>
                </c:pt>
                <c:pt idx="2">
                  <c:v>4.9139999999999997</c:v>
                </c:pt>
                <c:pt idx="3">
                  <c:v>3.9468999999999999</c:v>
                </c:pt>
                <c:pt idx="4">
                  <c:v>3.2456999999999998</c:v>
                </c:pt>
                <c:pt idx="5">
                  <c:v>2.8047</c:v>
                </c:pt>
                <c:pt idx="6">
                  <c:v>2.4775</c:v>
                </c:pt>
                <c:pt idx="7">
                  <c:v>2.9973000000000001</c:v>
                </c:pt>
                <c:pt idx="8">
                  <c:v>4.1463999999999999</c:v>
                </c:pt>
                <c:pt idx="9">
                  <c:v>6.6227999999999998</c:v>
                </c:pt>
              </c:numCache>
            </c:numRef>
          </c:yVal>
          <c:smooth val="0"/>
        </c:ser>
        <c:ser>
          <c:idx val="4"/>
          <c:order val="4"/>
          <c:tx>
            <c:v>rms bunch lengthgaussian fit on 'truncated data'</c:v>
          </c:tx>
          <c:xVal>
            <c:numRef>
              <c:f>Sheet7!$A$2:$A$11</c:f>
              <c:numCache>
                <c:formatCode>General</c:formatCode>
                <c:ptCount val="10"/>
                <c:pt idx="0">
                  <c:v>-55</c:v>
                </c:pt>
                <c:pt idx="1">
                  <c:v>-50</c:v>
                </c:pt>
                <c:pt idx="2">
                  <c:v>-45</c:v>
                </c:pt>
                <c:pt idx="3">
                  <c:v>-40</c:v>
                </c:pt>
                <c:pt idx="4">
                  <c:v>-35</c:v>
                </c:pt>
                <c:pt idx="5">
                  <c:v>-30</c:v>
                </c:pt>
                <c:pt idx="6">
                  <c:v>-25</c:v>
                </c:pt>
                <c:pt idx="7">
                  <c:v>-20</c:v>
                </c:pt>
                <c:pt idx="8">
                  <c:v>-15</c:v>
                </c:pt>
                <c:pt idx="9">
                  <c:v>-10</c:v>
                </c:pt>
              </c:numCache>
            </c:numRef>
          </c:xVal>
          <c:yVal>
            <c:numRef>
              <c:f>Sheet7!$G$2:$G$11</c:f>
              <c:numCache>
                <c:formatCode>General</c:formatCode>
                <c:ptCount val="10"/>
                <c:pt idx="0">
                  <c:v>8.6593</c:v>
                </c:pt>
                <c:pt idx="1">
                  <c:v>6.4051999999999998</c:v>
                </c:pt>
                <c:pt idx="2">
                  <c:v>4.9154999999999998</c:v>
                </c:pt>
                <c:pt idx="3">
                  <c:v>3.9470000000000001</c:v>
                </c:pt>
                <c:pt idx="4">
                  <c:v>3.2458</c:v>
                </c:pt>
                <c:pt idx="5">
                  <c:v>2.8047</c:v>
                </c:pt>
                <c:pt idx="6">
                  <c:v>2.4775</c:v>
                </c:pt>
                <c:pt idx="7">
                  <c:v>2.9973000000000001</c:v>
                </c:pt>
                <c:pt idx="8">
                  <c:v>4.1498999999999997</c:v>
                </c:pt>
                <c:pt idx="9">
                  <c:v>7.0982000000000003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03771136"/>
        <c:axId val="103777024"/>
      </c:scatterChart>
      <c:valAx>
        <c:axId val="10377113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en-US"/>
          </a:p>
        </c:txPr>
        <c:crossAx val="103777024"/>
        <c:crosses val="autoZero"/>
        <c:crossBetween val="midCat"/>
      </c:valAx>
      <c:valAx>
        <c:axId val="103777024"/>
        <c:scaling>
          <c:orientation val="minMax"/>
          <c:min val="2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en-US"/>
          </a:p>
        </c:txPr>
        <c:crossAx val="103771136"/>
        <c:crosses val="autoZero"/>
        <c:crossBetween val="midCat"/>
      </c:valAx>
    </c:plotArea>
    <c:legend>
      <c:legendPos val="r"/>
      <c:layout>
        <c:manualLayout>
          <c:xMode val="edge"/>
          <c:yMode val="edge"/>
          <c:x val="0.26003386000590983"/>
          <c:y val="4.6591160081838896E-2"/>
          <c:w val="0.63753788392345001"/>
          <c:h val="0.35683424523768931"/>
        </c:manualLayout>
      </c:layout>
      <c:overlay val="0"/>
      <c:txPr>
        <a:bodyPr/>
        <a:lstStyle/>
        <a:p>
          <a:pPr>
            <a:defRPr sz="1600"/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0.51397</cdr:x>
      <cdr:y>0.86229</cdr:y>
    </cdr:from>
    <cdr:to>
      <cdr:x>0.71029</cdr:x>
      <cdr:y>0.9704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2393950" y="2127250"/>
          <a:ext cx="914400" cy="26669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GB" sz="1100"/>
            <a:t>time (µs)</a:t>
          </a:r>
        </a:p>
      </cdr:txBody>
    </cdr:sp>
  </cdr:relSizeAnchor>
  <cdr:relSizeAnchor xmlns:cdr="http://schemas.openxmlformats.org/drawingml/2006/chartDrawing">
    <cdr:from>
      <cdr:x>0.03749</cdr:x>
      <cdr:y>0.18662</cdr:y>
    </cdr:from>
    <cdr:to>
      <cdr:x>0.09475</cdr:x>
      <cdr:y>0.76963</cdr:y>
    </cdr:to>
    <cdr:sp macro="" textlink="">
      <cdr:nvSpPr>
        <cdr:cNvPr id="3" name="TextBox 1"/>
        <cdr:cNvSpPr txBox="1"/>
      </cdr:nvSpPr>
      <cdr:spPr>
        <a:xfrm xmlns:a="http://schemas.openxmlformats.org/drawingml/2006/main" rot="16200000">
          <a:off x="-411160" y="1046161"/>
          <a:ext cx="1438272" cy="26669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GB" sz="1100"/>
            <a:t>r.m.s.</a:t>
          </a:r>
          <a:r>
            <a:rPr lang="en-GB" sz="1100" baseline="0"/>
            <a:t> beam size (mm</a:t>
          </a:r>
          <a:r>
            <a:rPr lang="en-GB" sz="1100"/>
            <a:t>)</a:t>
          </a:r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0.41319</cdr:x>
      <cdr:y>0.89352</cdr:y>
    </cdr:from>
    <cdr:to>
      <cdr:x>0.61319</cdr:x>
      <cdr:y>0.99074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889125" y="2451100"/>
          <a:ext cx="914400" cy="26669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GB" sz="1100"/>
            <a:t>time (µs)</a:t>
          </a:r>
        </a:p>
      </cdr:txBody>
    </cdr:sp>
  </cdr:relSizeAnchor>
  <cdr:relSizeAnchor xmlns:cdr="http://schemas.openxmlformats.org/drawingml/2006/chartDrawing">
    <cdr:from>
      <cdr:x>0.01736</cdr:x>
      <cdr:y>0.20949</cdr:y>
    </cdr:from>
    <cdr:to>
      <cdr:x>0.07569</cdr:x>
      <cdr:y>0.7338</cdr:y>
    </cdr:to>
    <cdr:sp macro="" textlink="">
      <cdr:nvSpPr>
        <cdr:cNvPr id="3" name="TextBox 1"/>
        <cdr:cNvSpPr txBox="1"/>
      </cdr:nvSpPr>
      <cdr:spPr>
        <a:xfrm xmlns:a="http://schemas.openxmlformats.org/drawingml/2006/main" rot="16200000">
          <a:off x="-506410" y="1160462"/>
          <a:ext cx="1438272" cy="26669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GB" sz="1100"/>
            <a:t>r.m.s.</a:t>
          </a:r>
          <a:r>
            <a:rPr lang="en-GB" sz="1100" baseline="0"/>
            <a:t> beam size (mm</a:t>
          </a:r>
          <a:r>
            <a:rPr lang="en-GB" sz="1100"/>
            <a:t>)</a:t>
          </a:r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0.44818</cdr:x>
      <cdr:y>0.88328</cdr:y>
    </cdr:from>
    <cdr:to>
      <cdr:x>0.64986</cdr:x>
      <cdr:y>0.97755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2032000" y="2498725"/>
          <a:ext cx="914400" cy="26669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GB" sz="1100"/>
            <a:t>time (µs)</a:t>
          </a:r>
        </a:p>
      </cdr:txBody>
    </cdr:sp>
  </cdr:relSizeAnchor>
  <cdr:relSizeAnchor xmlns:cdr="http://schemas.openxmlformats.org/drawingml/2006/chartDrawing">
    <cdr:from>
      <cdr:x>0.02591</cdr:x>
      <cdr:y>0.15152</cdr:y>
    </cdr:from>
    <cdr:to>
      <cdr:x>0.08473</cdr:x>
      <cdr:y>0.65993</cdr:y>
    </cdr:to>
    <cdr:sp macro="" textlink="">
      <cdr:nvSpPr>
        <cdr:cNvPr id="3" name="TextBox 1"/>
        <cdr:cNvSpPr txBox="1"/>
      </cdr:nvSpPr>
      <cdr:spPr>
        <a:xfrm xmlns:a="http://schemas.openxmlformats.org/drawingml/2006/main" rot="16200000">
          <a:off x="-468309" y="1014414"/>
          <a:ext cx="1438272" cy="26669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GB" sz="1100"/>
            <a:t>r.m.s.</a:t>
          </a:r>
          <a:r>
            <a:rPr lang="en-GB" sz="1100" baseline="0"/>
            <a:t> beam size (mm</a:t>
          </a:r>
          <a:r>
            <a:rPr lang="en-GB" sz="1100"/>
            <a:t>)</a:t>
          </a:r>
        </a:p>
      </cdr:txBody>
    </cdr:sp>
  </cdr:relSizeAnchor>
</c:userShapes>
</file>

<file path=ppt/drawings/drawing4.xml><?xml version="1.0" encoding="utf-8"?>
<c:userShapes xmlns:c="http://schemas.openxmlformats.org/drawingml/2006/chart">
  <cdr:relSizeAnchor xmlns:cdr="http://schemas.openxmlformats.org/drawingml/2006/chartDrawing">
    <cdr:from>
      <cdr:x>0.42934</cdr:x>
      <cdr:y>0.90435</cdr:y>
    </cdr:from>
    <cdr:to>
      <cdr:x>0.60216</cdr:x>
      <cdr:y>0.98551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2271713" y="2971800"/>
          <a:ext cx="914400" cy="26669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n-GB" sz="1100"/>
            <a:t>time (µs)</a:t>
          </a:r>
        </a:p>
      </cdr:txBody>
    </cdr:sp>
  </cdr:relSizeAnchor>
  <cdr:relSizeAnchor xmlns:cdr="http://schemas.openxmlformats.org/drawingml/2006/chartDrawing">
    <cdr:from>
      <cdr:x>0.0186</cdr:x>
      <cdr:y>0.28213</cdr:y>
    </cdr:from>
    <cdr:to>
      <cdr:x>0.06901</cdr:x>
      <cdr:y>0.71981</cdr:y>
    </cdr:to>
    <cdr:sp macro="" textlink="">
      <cdr:nvSpPr>
        <cdr:cNvPr id="5" name="TextBox 1"/>
        <cdr:cNvSpPr txBox="1"/>
      </cdr:nvSpPr>
      <cdr:spPr>
        <a:xfrm xmlns:a="http://schemas.openxmlformats.org/drawingml/2006/main" rot="16200000">
          <a:off x="-487360" y="1512886"/>
          <a:ext cx="1438272" cy="26669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GB" sz="1100"/>
            <a:t>r.m.s.</a:t>
          </a:r>
          <a:r>
            <a:rPr lang="en-GB" sz="1100" baseline="0"/>
            <a:t> beam size (mm</a:t>
          </a:r>
          <a:r>
            <a:rPr lang="en-GB" sz="1100"/>
            <a:t>)</a:t>
          </a:r>
        </a:p>
      </cdr:txBody>
    </cdr:sp>
  </cdr:relSizeAnchor>
</c:userShapes>
</file>

<file path=ppt/drawings/drawing5.xml><?xml version="1.0" encoding="utf-8"?>
<c:userShapes xmlns:c="http://schemas.openxmlformats.org/drawingml/2006/chart">
  <cdr:relSizeAnchor xmlns:cdr="http://schemas.openxmlformats.org/drawingml/2006/chartDrawing">
    <cdr:from>
      <cdr:x>0.48664</cdr:x>
      <cdr:y>0.8831</cdr:y>
    </cdr:from>
    <cdr:to>
      <cdr:x>0.64866</cdr:x>
      <cdr:y>0.98032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2746375" y="2422525"/>
          <a:ext cx="914400" cy="26669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GB" sz="1100"/>
            <a:t>time (µs)</a:t>
          </a:r>
        </a:p>
      </cdr:txBody>
    </cdr:sp>
  </cdr:relSizeAnchor>
  <cdr:relSizeAnchor xmlns:cdr="http://schemas.openxmlformats.org/drawingml/2006/chartDrawing">
    <cdr:from>
      <cdr:x>0.01744</cdr:x>
      <cdr:y>0.18171</cdr:y>
    </cdr:from>
    <cdr:to>
      <cdr:x>0.0647</cdr:x>
      <cdr:y>0.70602</cdr:y>
    </cdr:to>
    <cdr:sp macro="" textlink="">
      <cdr:nvSpPr>
        <cdr:cNvPr id="3" name="TextBox 1"/>
        <cdr:cNvSpPr txBox="1"/>
      </cdr:nvSpPr>
      <cdr:spPr>
        <a:xfrm xmlns:a="http://schemas.openxmlformats.org/drawingml/2006/main" rot="16200000">
          <a:off x="-487359" y="1084263"/>
          <a:ext cx="1438272" cy="26669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GB" sz="1100"/>
            <a:t>r.m.s.</a:t>
          </a:r>
          <a:r>
            <a:rPr lang="en-GB" sz="1100" baseline="0"/>
            <a:t> beam size (mm</a:t>
          </a:r>
          <a:r>
            <a:rPr lang="en-GB" sz="1100"/>
            <a:t>)</a:t>
          </a:r>
        </a:p>
      </cdr:txBody>
    </cdr:sp>
  </cdr:relSizeAnchor>
</c:userShapes>
</file>

<file path=ppt/drawings/drawing6.xml><?xml version="1.0" encoding="utf-8"?>
<c:userShapes xmlns:c="http://schemas.openxmlformats.org/drawingml/2006/chart">
  <cdr:relSizeAnchor xmlns:cdr="http://schemas.openxmlformats.org/drawingml/2006/chartDrawing">
    <cdr:from>
      <cdr:x>0.46319</cdr:x>
      <cdr:y>0.87616</cdr:y>
    </cdr:from>
    <cdr:to>
      <cdr:x>0.66319</cdr:x>
      <cdr:y>0.97338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2117725" y="2403475"/>
          <a:ext cx="914400" cy="26669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GB" sz="1100"/>
            <a:t>time (µs)</a:t>
          </a:r>
        </a:p>
      </cdr:txBody>
    </cdr:sp>
  </cdr:relSizeAnchor>
  <cdr:relSizeAnchor xmlns:cdr="http://schemas.openxmlformats.org/drawingml/2006/chartDrawing">
    <cdr:from>
      <cdr:x>0.01944</cdr:x>
      <cdr:y>0.17477</cdr:y>
    </cdr:from>
    <cdr:to>
      <cdr:x>0.07778</cdr:x>
      <cdr:y>0.69907</cdr:y>
    </cdr:to>
    <cdr:sp macro="" textlink="">
      <cdr:nvSpPr>
        <cdr:cNvPr id="3" name="TextBox 1"/>
        <cdr:cNvSpPr txBox="1"/>
      </cdr:nvSpPr>
      <cdr:spPr>
        <a:xfrm xmlns:a="http://schemas.openxmlformats.org/drawingml/2006/main" rot="16200000">
          <a:off x="-496885" y="1065211"/>
          <a:ext cx="1438272" cy="26669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GB" sz="1100"/>
            <a:t>r.m.s.</a:t>
          </a:r>
          <a:r>
            <a:rPr lang="en-GB" sz="1100" baseline="0"/>
            <a:t> beam size (mm</a:t>
          </a:r>
          <a:r>
            <a:rPr lang="en-GB" sz="1100"/>
            <a:t>)</a:t>
          </a:r>
        </a:p>
      </cdr:txBody>
    </cdr:sp>
  </cdr:relSizeAnchor>
</c:userShapes>
</file>

<file path=ppt/drawings/drawing7.xml><?xml version="1.0" encoding="utf-8"?>
<c:userShapes xmlns:c="http://schemas.openxmlformats.org/drawingml/2006/chart">
  <cdr:relSizeAnchor xmlns:cdr="http://schemas.openxmlformats.org/drawingml/2006/chartDrawing">
    <cdr:from>
      <cdr:x>0.25677</cdr:x>
      <cdr:y>0.87413</cdr:y>
    </cdr:from>
    <cdr:to>
      <cdr:x>0.81881</cdr:x>
      <cdr:y>0.99045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961472" y="2000366"/>
          <a:ext cx="2104509" cy="26618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n-GB" dirty="0" smtClean="0"/>
            <a:t>Lower limit of truncation in </a:t>
          </a:r>
          <a:r>
            <a:rPr lang="en-GB" sz="1100" dirty="0" smtClean="0"/>
            <a:t>phase </a:t>
          </a:r>
          <a:r>
            <a:rPr lang="en-GB" sz="1100" dirty="0"/>
            <a:t>(Degree)</a:t>
          </a:r>
        </a:p>
      </cdr:txBody>
    </cdr:sp>
  </cdr:relSizeAnchor>
  <cdr:relSizeAnchor xmlns:cdr="http://schemas.openxmlformats.org/drawingml/2006/chartDrawing">
    <cdr:from>
      <cdr:x>0.00567</cdr:x>
      <cdr:y>0.0286</cdr:y>
    </cdr:from>
    <cdr:to>
      <cdr:x>0.07546</cdr:x>
      <cdr:y>0.77952</cdr:y>
    </cdr:to>
    <cdr:sp macro="" textlink="">
      <cdr:nvSpPr>
        <cdr:cNvPr id="3" name="TextBox 2"/>
        <cdr:cNvSpPr txBox="1"/>
      </cdr:nvSpPr>
      <cdr:spPr>
        <a:xfrm xmlns:a="http://schemas.openxmlformats.org/drawingml/2006/main" rot="16200000">
          <a:off x="-707299" y="793989"/>
          <a:ext cx="1718417" cy="26132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n-GB" sz="1100" dirty="0"/>
            <a:t>Bunch length r.m.s.(Degree)</a:t>
          </a:r>
        </a:p>
      </cdr:txBody>
    </cdr:sp>
  </cdr:relSizeAnchor>
</c:userShapes>
</file>

<file path=ppt/drawings/drawing8.xml><?xml version="1.0" encoding="utf-8"?>
<c:userShapes xmlns:c="http://schemas.openxmlformats.org/drawingml/2006/chart">
  <cdr:relSizeAnchor xmlns:cdr="http://schemas.openxmlformats.org/drawingml/2006/chartDrawing">
    <cdr:from>
      <cdr:x>0.4074</cdr:x>
      <cdr:y>0.89706</cdr:y>
    </cdr:from>
    <cdr:to>
      <cdr:x>0.61402</cdr:x>
      <cdr:y>1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3402947" y="4586274"/>
          <a:ext cx="1725882" cy="52629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pPr algn="ctr"/>
          <a:r>
            <a:rPr lang="en-GB" sz="1400" dirty="0"/>
            <a:t>DTL </a:t>
          </a:r>
          <a:r>
            <a:rPr lang="en-GB" sz="1400" dirty="0" smtClean="0"/>
            <a:t>phase (Degree)</a:t>
          </a:r>
        </a:p>
        <a:p xmlns:a="http://schemas.openxmlformats.org/drawingml/2006/main">
          <a:pPr algn="ctr"/>
          <a:r>
            <a:rPr lang="en-US" sz="1400" dirty="0" smtClean="0"/>
            <a:t>In </a:t>
          </a:r>
          <a:r>
            <a:rPr lang="en-GB" sz="1400" dirty="0" smtClean="0"/>
            <a:t>control room </a:t>
          </a:r>
          <a:endParaRPr lang="en-GB" sz="1400" dirty="0"/>
        </a:p>
      </cdr:txBody>
    </cdr:sp>
  </cdr:relSizeAnchor>
  <cdr:relSizeAnchor xmlns:cdr="http://schemas.openxmlformats.org/drawingml/2006/chartDrawing">
    <cdr:from>
      <cdr:x>0.0351</cdr:x>
      <cdr:y>0.21453</cdr:y>
    </cdr:from>
    <cdr:to>
      <cdr:x>0.08146</cdr:x>
      <cdr:y>0.73587</cdr:y>
    </cdr:to>
    <cdr:sp macro="" textlink="">
      <cdr:nvSpPr>
        <cdr:cNvPr id="3" name="TextBox 2"/>
        <cdr:cNvSpPr txBox="1"/>
      </cdr:nvSpPr>
      <cdr:spPr>
        <a:xfrm xmlns:a="http://schemas.openxmlformats.org/drawingml/2006/main" rot="16200000">
          <a:off x="-657224" y="1795462"/>
          <a:ext cx="2152650" cy="33337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n-GB" sz="1400"/>
            <a:t>RMS</a:t>
          </a:r>
          <a:r>
            <a:rPr lang="en-GB" sz="1400" baseline="0"/>
            <a:t> bunch length </a:t>
          </a:r>
          <a:r>
            <a:rPr lang="en-GB" sz="1400"/>
            <a:t>(Degree)</a:t>
          </a:r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72F46EB-1C55-48C1-BAF1-492E849180FB}" type="datetimeFigureOut">
              <a:rPr lang="en-GB" smtClean="0"/>
              <a:t>17/03/2016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70FECD2-09F6-470B-AC7E-73385033259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940230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0FECD2-09F6-470B-AC7E-73385033259B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92820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0721A5-AE6D-4D3A-A34D-C3DE923279C0}" type="datetimeFigureOut">
              <a:rPr lang="en-GB" smtClean="0"/>
              <a:t>17/03/2016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E2C233-B02C-4829-A0F0-61EE2CFB032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064093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0721A5-AE6D-4D3A-A34D-C3DE923279C0}" type="datetimeFigureOut">
              <a:rPr lang="en-GB" smtClean="0"/>
              <a:t>17/03/2016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E2C233-B02C-4829-A0F0-61EE2CFB032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22003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0721A5-AE6D-4D3A-A34D-C3DE923279C0}" type="datetimeFigureOut">
              <a:rPr lang="en-GB" smtClean="0"/>
              <a:t>17/03/2016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E2C233-B02C-4829-A0F0-61EE2CFB032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128731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0721A5-AE6D-4D3A-A34D-C3DE923279C0}" type="datetimeFigureOut">
              <a:rPr lang="en-GB" smtClean="0"/>
              <a:t>17/03/2016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E2C233-B02C-4829-A0F0-61EE2CFB032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42885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0721A5-AE6D-4D3A-A34D-C3DE923279C0}" type="datetimeFigureOut">
              <a:rPr lang="en-GB" smtClean="0"/>
              <a:t>17/03/2016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E2C233-B02C-4829-A0F0-61EE2CFB032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546304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0721A5-AE6D-4D3A-A34D-C3DE923279C0}" type="datetimeFigureOut">
              <a:rPr lang="en-GB" smtClean="0"/>
              <a:t>17/03/2016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E2C233-B02C-4829-A0F0-61EE2CFB032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357982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0721A5-AE6D-4D3A-A34D-C3DE923279C0}" type="datetimeFigureOut">
              <a:rPr lang="en-GB" smtClean="0"/>
              <a:t>17/03/2016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E2C233-B02C-4829-A0F0-61EE2CFB032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46752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0721A5-AE6D-4D3A-A34D-C3DE923279C0}" type="datetimeFigureOut">
              <a:rPr lang="en-GB" smtClean="0"/>
              <a:t>17/03/2016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E2C233-B02C-4829-A0F0-61EE2CFB032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693007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0721A5-AE6D-4D3A-A34D-C3DE923279C0}" type="datetimeFigureOut">
              <a:rPr lang="en-GB" smtClean="0"/>
              <a:t>17/03/2016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E2C233-B02C-4829-A0F0-61EE2CFB032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28386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0721A5-AE6D-4D3A-A34D-C3DE923279C0}" type="datetimeFigureOut">
              <a:rPr lang="en-GB" smtClean="0"/>
              <a:t>17/03/2016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E2C233-B02C-4829-A0F0-61EE2CFB032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373534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0721A5-AE6D-4D3A-A34D-C3DE923279C0}" type="datetimeFigureOut">
              <a:rPr lang="en-GB" smtClean="0"/>
              <a:t>17/03/2016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E2C233-B02C-4829-A0F0-61EE2CFB032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072885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0721A5-AE6D-4D3A-A34D-C3DE923279C0}" type="datetimeFigureOut">
              <a:rPr lang="en-GB" smtClean="0"/>
              <a:t>17/03/2016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E2C233-B02C-4829-A0F0-61EE2CFB032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926698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.emf"/><Relationship Id="rId5" Type="http://schemas.openxmlformats.org/officeDocument/2006/relationships/image" Target="../media/image23.emf"/><Relationship Id="rId4" Type="http://schemas.openxmlformats.org/officeDocument/2006/relationships/image" Target="../media/image22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emf"/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8.emf"/><Relationship Id="rId4" Type="http://schemas.openxmlformats.org/officeDocument/2006/relationships/image" Target="../media/image27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emf"/><Relationship Id="rId7" Type="http://schemas.openxmlformats.org/officeDocument/2006/relationships/image" Target="../media/image34.emf"/><Relationship Id="rId2" Type="http://schemas.openxmlformats.org/officeDocument/2006/relationships/image" Target="../media/image29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3.emf"/><Relationship Id="rId5" Type="http://schemas.openxmlformats.org/officeDocument/2006/relationships/image" Target="../media/image32.emf"/><Relationship Id="rId4" Type="http://schemas.openxmlformats.org/officeDocument/2006/relationships/image" Target="../media/image31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emf"/><Relationship Id="rId2" Type="http://schemas.openxmlformats.org/officeDocument/2006/relationships/image" Target="../media/image35.em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7.e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emf"/><Relationship Id="rId2" Type="http://schemas.openxmlformats.org/officeDocument/2006/relationships/image" Target="../media/image31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1.emf"/><Relationship Id="rId5" Type="http://schemas.openxmlformats.org/officeDocument/2006/relationships/image" Target="../media/image40.emf"/><Relationship Id="rId4" Type="http://schemas.openxmlformats.org/officeDocument/2006/relationships/image" Target="../media/image39.e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emf"/><Relationship Id="rId2" Type="http://schemas.openxmlformats.org/officeDocument/2006/relationships/image" Target="../media/image29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4.emf"/><Relationship Id="rId5" Type="http://schemas.openxmlformats.org/officeDocument/2006/relationships/image" Target="../media/image43.emf"/><Relationship Id="rId4" Type="http://schemas.openxmlformats.org/officeDocument/2006/relationships/image" Target="../media/image42.emf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emf"/><Relationship Id="rId4" Type="http://schemas.openxmlformats.org/officeDocument/2006/relationships/image" Target="../media/image3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5" Type="http://schemas.openxmlformats.org/officeDocument/2006/relationships/image" Target="../media/image8.emf"/><Relationship Id="rId4" Type="http://schemas.openxmlformats.org/officeDocument/2006/relationships/image" Target="../media/image7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emf"/><Relationship Id="rId4" Type="http://schemas.openxmlformats.org/officeDocument/2006/relationships/image" Target="../media/image15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339752" y="2378668"/>
            <a:ext cx="4300343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800" dirty="0"/>
              <a:t>Experience with diagnostics </a:t>
            </a:r>
            <a:endParaRPr lang="en-GB" sz="2800" dirty="0" smtClean="0"/>
          </a:p>
          <a:p>
            <a:pPr algn="ctr"/>
            <a:r>
              <a:rPr lang="en-GB" sz="2800" dirty="0" smtClean="0"/>
              <a:t>at </a:t>
            </a:r>
          </a:p>
          <a:p>
            <a:pPr algn="ctr"/>
            <a:r>
              <a:rPr lang="en-GB" sz="2800" dirty="0" smtClean="0"/>
              <a:t>50 </a:t>
            </a:r>
            <a:r>
              <a:rPr lang="en-GB" sz="2800" dirty="0"/>
              <a:t>MeV </a:t>
            </a:r>
            <a:endParaRPr lang="en-US" sz="2800" dirty="0" smtClean="0"/>
          </a:p>
        </p:txBody>
      </p:sp>
      <p:sp>
        <p:nvSpPr>
          <p:cNvPr id="3" name="TextBox 2"/>
          <p:cNvSpPr txBox="1"/>
          <p:nvPr/>
        </p:nvSpPr>
        <p:spPr>
          <a:xfrm>
            <a:off x="6948263" y="5517232"/>
            <a:ext cx="143481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 err="1" smtClean="0"/>
              <a:t>Mukesh</a:t>
            </a:r>
            <a:r>
              <a:rPr lang="en-US" sz="1600" dirty="0" smtClean="0"/>
              <a:t> Kumar</a:t>
            </a:r>
          </a:p>
          <a:p>
            <a:pPr algn="ctr"/>
            <a:r>
              <a:rPr lang="en-US" sz="1600" dirty="0" smtClean="0"/>
              <a:t>U. </a:t>
            </a:r>
            <a:r>
              <a:rPr lang="en-US" sz="1600" dirty="0" err="1" smtClean="0"/>
              <a:t>Raich</a:t>
            </a:r>
            <a:endParaRPr lang="en-US" sz="1600" dirty="0" smtClean="0"/>
          </a:p>
          <a:p>
            <a:pPr algn="ctr"/>
            <a:r>
              <a:rPr lang="en-US" sz="1600" dirty="0" smtClean="0"/>
              <a:t>17 March 2016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3698560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85777" y="116632"/>
            <a:ext cx="52888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Cross Talk</a:t>
            </a:r>
            <a:r>
              <a:rPr lang="en-US" dirty="0" smtClean="0"/>
              <a:t>:-Horizontal scanning (</a:t>
            </a:r>
            <a:r>
              <a:rPr lang="en-US" b="1" dirty="0" smtClean="0"/>
              <a:t>Horizontal to vertical</a:t>
            </a:r>
            <a:r>
              <a:rPr lang="en-US" dirty="0" smtClean="0"/>
              <a:t>)</a:t>
            </a:r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323528" y="575236"/>
            <a:ext cx="8496944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Main signal (signal on wire which is interacting with beam) and cross talk signal are shown in figures below.</a:t>
            </a:r>
          </a:p>
          <a:p>
            <a:pPr marL="342900" indent="-342900">
              <a:buFont typeface="+mj-lt"/>
              <a:buAutoNum type="arabicPeriod"/>
            </a:pPr>
            <a:endParaRPr lang="en-US" dirty="0"/>
          </a:p>
          <a:p>
            <a:pPr marL="342900" indent="-342900">
              <a:buFont typeface="+mj-lt"/>
              <a:buAutoNum type="arabicPeriod"/>
            </a:pPr>
            <a:endParaRPr lang="en-US" dirty="0" smtClean="0"/>
          </a:p>
          <a:p>
            <a:pPr marL="342900" indent="-342900">
              <a:buFont typeface="+mj-lt"/>
              <a:buAutoNum type="arabicPeriod"/>
            </a:pPr>
            <a:endParaRPr lang="en-US" dirty="0"/>
          </a:p>
          <a:p>
            <a:pPr marL="342900" indent="-342900">
              <a:buFont typeface="+mj-lt"/>
              <a:buAutoNum type="arabicPeriod"/>
            </a:pPr>
            <a:endParaRPr lang="en-US" dirty="0" smtClean="0"/>
          </a:p>
          <a:p>
            <a:pPr marL="342900" indent="-342900">
              <a:buFont typeface="+mj-lt"/>
              <a:buAutoNum type="arabicPeriod"/>
            </a:pPr>
            <a:endParaRPr lang="en-US" dirty="0"/>
          </a:p>
          <a:p>
            <a:pPr marL="342900" indent="-342900">
              <a:buFont typeface="+mj-lt"/>
              <a:buAutoNum type="arabicPeriod"/>
            </a:pPr>
            <a:endParaRPr lang="en-US" dirty="0" smtClean="0"/>
          </a:p>
          <a:p>
            <a:pPr marL="342900" indent="-342900">
              <a:buFont typeface="+mj-lt"/>
              <a:buAutoNum type="arabicPeriod"/>
            </a:pPr>
            <a:endParaRPr lang="en-US" dirty="0"/>
          </a:p>
          <a:p>
            <a:pPr marL="342900" indent="-342900">
              <a:buFont typeface="+mj-lt"/>
              <a:buAutoNum type="arabicPeriod"/>
            </a:pPr>
            <a:endParaRPr lang="en-US" dirty="0" smtClean="0"/>
          </a:p>
          <a:p>
            <a:pPr marL="342900" indent="-342900">
              <a:buFont typeface="+mj-lt"/>
              <a:buAutoNum type="arabicPeriod"/>
            </a:pPr>
            <a:endParaRPr lang="en-US" dirty="0" smtClean="0"/>
          </a:p>
          <a:p>
            <a:endParaRPr lang="en-US" dirty="0" smtClean="0"/>
          </a:p>
        </p:txBody>
      </p:sp>
      <p:grpSp>
        <p:nvGrpSpPr>
          <p:cNvPr id="4" name="Group 3"/>
          <p:cNvGrpSpPr/>
          <p:nvPr/>
        </p:nvGrpSpPr>
        <p:grpSpPr>
          <a:xfrm>
            <a:off x="473305" y="1230660"/>
            <a:ext cx="3179497" cy="2578125"/>
            <a:chOff x="615780" y="1263824"/>
            <a:chExt cx="3179497" cy="2578125"/>
          </a:xfrm>
        </p:grpSpPr>
        <p:grpSp>
          <p:nvGrpSpPr>
            <p:cNvPr id="5" name="Group 4"/>
            <p:cNvGrpSpPr/>
            <p:nvPr/>
          </p:nvGrpSpPr>
          <p:grpSpPr>
            <a:xfrm>
              <a:off x="615780" y="1263824"/>
              <a:ext cx="3179497" cy="2328937"/>
              <a:chOff x="882713" y="1342340"/>
              <a:chExt cx="3179497" cy="2328937"/>
            </a:xfrm>
          </p:grpSpPr>
          <p:pic>
            <p:nvPicPr>
              <p:cNvPr id="7" name="Picture 4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035170" y="1342340"/>
                <a:ext cx="3027040" cy="227028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8" name="TextBox 7"/>
              <p:cNvSpPr txBox="1"/>
              <p:nvPr/>
            </p:nvSpPr>
            <p:spPr>
              <a:xfrm>
                <a:off x="1746611" y="3363500"/>
                <a:ext cx="160415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 smtClean="0"/>
                  <a:t>Wire position (mm)</a:t>
                </a:r>
                <a:endParaRPr lang="en-GB" sz="1400" dirty="0"/>
              </a:p>
            </p:txBody>
          </p:sp>
          <p:sp>
            <p:nvSpPr>
              <p:cNvPr id="9" name="TextBox 8"/>
              <p:cNvSpPr txBox="1"/>
              <p:nvPr/>
            </p:nvSpPr>
            <p:spPr>
              <a:xfrm rot="16200000">
                <a:off x="617256" y="2323591"/>
                <a:ext cx="838691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 smtClean="0"/>
                  <a:t>time (µs)</a:t>
                </a:r>
                <a:endParaRPr lang="en-GB" sz="1400" dirty="0"/>
              </a:p>
            </p:txBody>
          </p:sp>
        </p:grpSp>
        <p:sp>
          <p:nvSpPr>
            <p:cNvPr id="6" name="TextBox 5"/>
            <p:cNvSpPr txBox="1"/>
            <p:nvPr/>
          </p:nvSpPr>
          <p:spPr>
            <a:xfrm>
              <a:off x="1690139" y="3534172"/>
              <a:ext cx="102143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Main signal</a:t>
              </a:r>
              <a:endParaRPr lang="en-GB" sz="1400" dirty="0"/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4980151" y="1227254"/>
            <a:ext cx="3036530" cy="2564553"/>
            <a:chOff x="4310793" y="1316240"/>
            <a:chExt cx="3036530" cy="2564553"/>
          </a:xfrm>
        </p:grpSpPr>
        <p:grpSp>
          <p:nvGrpSpPr>
            <p:cNvPr id="11" name="Group 10"/>
            <p:cNvGrpSpPr/>
            <p:nvPr/>
          </p:nvGrpSpPr>
          <p:grpSpPr>
            <a:xfrm>
              <a:off x="4310793" y="1316240"/>
              <a:ext cx="3036530" cy="2276521"/>
              <a:chOff x="4310793" y="1316240"/>
              <a:chExt cx="3036530" cy="2276521"/>
            </a:xfrm>
          </p:grpSpPr>
          <p:pic>
            <p:nvPicPr>
              <p:cNvPr id="13" name="Picture 5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390174" y="1316240"/>
                <a:ext cx="2957149" cy="221786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14" name="TextBox 13"/>
              <p:cNvSpPr txBox="1"/>
              <p:nvPr/>
            </p:nvSpPr>
            <p:spPr>
              <a:xfrm>
                <a:off x="5174691" y="3284984"/>
                <a:ext cx="160415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 smtClean="0"/>
                  <a:t>Wire position (mm)</a:t>
                </a:r>
                <a:endParaRPr lang="en-GB" sz="1400" dirty="0"/>
              </a:p>
            </p:txBody>
          </p:sp>
          <p:sp>
            <p:nvSpPr>
              <p:cNvPr id="15" name="TextBox 14"/>
              <p:cNvSpPr txBox="1"/>
              <p:nvPr/>
            </p:nvSpPr>
            <p:spPr>
              <a:xfrm rot="16200000">
                <a:off x="4045336" y="2293861"/>
                <a:ext cx="838691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 smtClean="0"/>
                  <a:t>time (µs)</a:t>
                </a:r>
                <a:endParaRPr lang="en-GB" sz="1400" dirty="0"/>
              </a:p>
            </p:txBody>
          </p:sp>
        </p:grpSp>
        <p:sp>
          <p:nvSpPr>
            <p:cNvPr id="12" name="TextBox 11"/>
            <p:cNvSpPr txBox="1"/>
            <p:nvPr/>
          </p:nvSpPr>
          <p:spPr>
            <a:xfrm>
              <a:off x="5270794" y="3573016"/>
              <a:ext cx="134498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Cross talk signal</a:t>
              </a:r>
              <a:endParaRPr lang="en-GB" sz="1400" dirty="0"/>
            </a:p>
          </p:txBody>
        </p:sp>
      </p:grpSp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7192" y="4230960"/>
            <a:ext cx="2721579" cy="20557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872" y="4072816"/>
            <a:ext cx="2808313" cy="21062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86097" y="4053879"/>
            <a:ext cx="2977128" cy="22328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9" name="TextBox 18"/>
          <p:cNvSpPr txBox="1"/>
          <p:nvPr/>
        </p:nvSpPr>
        <p:spPr>
          <a:xfrm>
            <a:off x="1477264" y="6161524"/>
            <a:ext cx="102143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Main signal</a:t>
            </a:r>
            <a:endParaRPr lang="en-GB" sz="1400" dirty="0"/>
          </a:p>
        </p:txBody>
      </p:sp>
      <p:sp>
        <p:nvSpPr>
          <p:cNvPr id="20" name="TextBox 19"/>
          <p:cNvSpPr txBox="1"/>
          <p:nvPr/>
        </p:nvSpPr>
        <p:spPr>
          <a:xfrm>
            <a:off x="6424823" y="6194434"/>
            <a:ext cx="253261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Ratio of cross talk to main signal</a:t>
            </a:r>
            <a:endParaRPr lang="en-GB" sz="1400" dirty="0"/>
          </a:p>
        </p:txBody>
      </p:sp>
      <p:sp>
        <p:nvSpPr>
          <p:cNvPr id="21" name="TextBox 20"/>
          <p:cNvSpPr txBox="1"/>
          <p:nvPr/>
        </p:nvSpPr>
        <p:spPr>
          <a:xfrm>
            <a:off x="4266495" y="6180137"/>
            <a:ext cx="13449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Cross talk signal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3905907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93269" y="404664"/>
            <a:ext cx="8352928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dirty="0" smtClean="0"/>
              <a:t>Integration along a given row for different </a:t>
            </a:r>
            <a:r>
              <a:rPr lang="en-US" smtClean="0"/>
              <a:t>rows gives </a:t>
            </a:r>
            <a:r>
              <a:rPr lang="en-US" dirty="0" smtClean="0"/>
              <a:t>beam current with time.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dirty="0" smtClean="0"/>
              <a:t>Integration was done </a:t>
            </a:r>
            <a:r>
              <a:rPr lang="en-US" dirty="0"/>
              <a:t>only for </a:t>
            </a:r>
            <a:r>
              <a:rPr lang="en-US" dirty="0" smtClean="0"/>
              <a:t>those </a:t>
            </a:r>
            <a:r>
              <a:rPr lang="en-US" dirty="0"/>
              <a:t>positions of wire when there is interaction of beam and wire </a:t>
            </a:r>
            <a:r>
              <a:rPr lang="en-US" dirty="0" smtClean="0"/>
              <a:t>(to remove </a:t>
            </a:r>
            <a:r>
              <a:rPr lang="en-US" dirty="0"/>
              <a:t>the unnecessary noise </a:t>
            </a:r>
            <a:r>
              <a:rPr lang="en-US" dirty="0" smtClean="0"/>
              <a:t>from calculation).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dirty="0" smtClean="0"/>
              <a:t>Figures below show such typical plots of beam current with time for horizontal and vertical wires.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dirty="0" smtClean="0"/>
              <a:t>Cross talk is given by ratio ‘b/a’ (from horizontal to vertical) as shown in figures below.</a:t>
            </a:r>
            <a:endParaRPr lang="en-GB" dirty="0"/>
          </a:p>
        </p:txBody>
      </p:sp>
      <p:sp>
        <p:nvSpPr>
          <p:cNvPr id="12" name="TextBox 11"/>
          <p:cNvSpPr txBox="1"/>
          <p:nvPr/>
        </p:nvSpPr>
        <p:spPr>
          <a:xfrm>
            <a:off x="296872" y="5229200"/>
            <a:ext cx="8550255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Results 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dirty="0" smtClean="0"/>
              <a:t>Calculations done on 03 sets of horizontal profile measurements gives (</a:t>
            </a:r>
            <a:r>
              <a:rPr lang="en-US" b="1" dirty="0" smtClean="0"/>
              <a:t>horizontal to vertical cross talk</a:t>
            </a:r>
            <a:r>
              <a:rPr lang="en-US" dirty="0" smtClean="0"/>
              <a:t>)~ 0.0025 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dirty="0"/>
              <a:t>Calculations done on 03 sets of </a:t>
            </a:r>
            <a:r>
              <a:rPr lang="en-US" dirty="0" smtClean="0"/>
              <a:t>vertical </a:t>
            </a:r>
            <a:r>
              <a:rPr lang="en-US" dirty="0"/>
              <a:t>profile measurements gives </a:t>
            </a:r>
            <a:r>
              <a:rPr lang="en-US" dirty="0" smtClean="0"/>
              <a:t>(</a:t>
            </a:r>
            <a:r>
              <a:rPr lang="en-US" b="1" dirty="0" smtClean="0"/>
              <a:t>vertical </a:t>
            </a:r>
            <a:r>
              <a:rPr lang="en-US" b="1" dirty="0"/>
              <a:t>to </a:t>
            </a:r>
            <a:r>
              <a:rPr lang="en-US" b="1" dirty="0" smtClean="0"/>
              <a:t>horizontal </a:t>
            </a:r>
            <a:r>
              <a:rPr lang="en-US" b="1" dirty="0"/>
              <a:t>cross talk</a:t>
            </a:r>
            <a:r>
              <a:rPr lang="en-US" dirty="0"/>
              <a:t>)~ ~ </a:t>
            </a:r>
            <a:r>
              <a:rPr lang="en-US" dirty="0" smtClean="0"/>
              <a:t>0.0012</a:t>
            </a:r>
            <a:endParaRPr lang="en-GB" dirty="0"/>
          </a:p>
        </p:txBody>
      </p:sp>
      <p:sp>
        <p:nvSpPr>
          <p:cNvPr id="18" name="Rectangle 17"/>
          <p:cNvSpPr/>
          <p:nvPr/>
        </p:nvSpPr>
        <p:spPr>
          <a:xfrm>
            <a:off x="4788024" y="2924944"/>
            <a:ext cx="4032448" cy="1930113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Rectangle 18"/>
          <p:cNvSpPr/>
          <p:nvPr/>
        </p:nvSpPr>
        <p:spPr>
          <a:xfrm>
            <a:off x="486118" y="2929749"/>
            <a:ext cx="4032448" cy="1930113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26" name="Group 25"/>
          <p:cNvGrpSpPr/>
          <p:nvPr/>
        </p:nvGrpSpPr>
        <p:grpSpPr>
          <a:xfrm>
            <a:off x="412948" y="2996952"/>
            <a:ext cx="3943028" cy="1872208"/>
            <a:chOff x="412948" y="2996952"/>
            <a:chExt cx="3943028" cy="1872208"/>
          </a:xfrm>
        </p:grpSpPr>
        <p:pic>
          <p:nvPicPr>
            <p:cNvPr id="1027" name="Picture 3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2948" y="3068960"/>
              <a:ext cx="1894495" cy="140569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28" name="Picture 4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85043" y="2996952"/>
              <a:ext cx="1970933" cy="152366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0" name="Rectangle 19"/>
            <p:cNvSpPr/>
            <p:nvPr/>
          </p:nvSpPr>
          <p:spPr>
            <a:xfrm>
              <a:off x="553820" y="4499828"/>
              <a:ext cx="1612749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/>
                <a:t>Horizontal wire</a:t>
              </a:r>
            </a:p>
          </p:txBody>
        </p:sp>
        <p:sp>
          <p:nvSpPr>
            <p:cNvPr id="21" name="Rectangle 20"/>
            <p:cNvSpPr/>
            <p:nvPr/>
          </p:nvSpPr>
          <p:spPr>
            <a:xfrm>
              <a:off x="2702299" y="4490530"/>
              <a:ext cx="1352871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/>
                <a:t>Vertical wire</a:t>
              </a:r>
            </a:p>
          </p:txBody>
        </p:sp>
        <p:cxnSp>
          <p:nvCxnSpPr>
            <p:cNvPr id="23" name="Straight Arrow Connector 22"/>
            <p:cNvCxnSpPr/>
            <p:nvPr/>
          </p:nvCxnSpPr>
          <p:spPr>
            <a:xfrm>
              <a:off x="1619672" y="3212976"/>
              <a:ext cx="0" cy="864096"/>
            </a:xfrm>
            <a:prstGeom prst="straightConnector1">
              <a:avLst/>
            </a:prstGeom>
            <a:ln>
              <a:headEnd type="arrow"/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4" name="TextBox 23"/>
            <p:cNvSpPr txBox="1"/>
            <p:nvPr/>
          </p:nvSpPr>
          <p:spPr>
            <a:xfrm>
              <a:off x="1547664" y="3460358"/>
              <a:ext cx="29527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a</a:t>
              </a:r>
              <a:endParaRPr lang="en-GB" dirty="0"/>
            </a:p>
          </p:txBody>
        </p:sp>
        <p:cxnSp>
          <p:nvCxnSpPr>
            <p:cNvPr id="28" name="Straight Arrow Connector 27"/>
            <p:cNvCxnSpPr/>
            <p:nvPr/>
          </p:nvCxnSpPr>
          <p:spPr>
            <a:xfrm>
              <a:off x="3635896" y="3457952"/>
              <a:ext cx="0" cy="432048"/>
            </a:xfrm>
            <a:prstGeom prst="straightConnector1">
              <a:avLst/>
            </a:prstGeom>
            <a:ln>
              <a:headEnd type="arrow"/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30" name="TextBox 29"/>
            <p:cNvSpPr txBox="1"/>
            <p:nvPr/>
          </p:nvSpPr>
          <p:spPr>
            <a:xfrm>
              <a:off x="3617434" y="3515649"/>
              <a:ext cx="30649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b</a:t>
              </a:r>
              <a:endParaRPr lang="en-GB" dirty="0"/>
            </a:p>
          </p:txBody>
        </p:sp>
      </p:grpSp>
      <p:grpSp>
        <p:nvGrpSpPr>
          <p:cNvPr id="31" name="Group 30"/>
          <p:cNvGrpSpPr/>
          <p:nvPr/>
        </p:nvGrpSpPr>
        <p:grpSpPr>
          <a:xfrm>
            <a:off x="4827909" y="3055064"/>
            <a:ext cx="4019218" cy="1786119"/>
            <a:chOff x="4827909" y="3055064"/>
            <a:chExt cx="4019218" cy="1786119"/>
          </a:xfrm>
        </p:grpSpPr>
        <p:pic>
          <p:nvPicPr>
            <p:cNvPr id="1029" name="Picture 5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624683" y="3055064"/>
              <a:ext cx="2222444" cy="140744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30" name="Picture 6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27909" y="3075293"/>
              <a:ext cx="1976339" cy="13872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7" name="Rectangle 26"/>
            <p:cNvSpPr/>
            <p:nvPr/>
          </p:nvSpPr>
          <p:spPr>
            <a:xfrm>
              <a:off x="5009703" y="4462506"/>
              <a:ext cx="1612749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/>
                <a:t>Horizontal wire</a:t>
              </a:r>
            </a:p>
          </p:txBody>
        </p:sp>
        <p:sp>
          <p:nvSpPr>
            <p:cNvPr id="29" name="Rectangle 28"/>
            <p:cNvSpPr/>
            <p:nvPr/>
          </p:nvSpPr>
          <p:spPr>
            <a:xfrm>
              <a:off x="7107561" y="4471851"/>
              <a:ext cx="1352871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/>
                <a:t>Vertical wire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062536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904902"/>
            <a:ext cx="3326674" cy="24950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771917"/>
            <a:ext cx="3148471" cy="20189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976479"/>
            <a:ext cx="3203848" cy="2380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8471" y="3789040"/>
            <a:ext cx="3024621" cy="20189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Rectangle 6"/>
          <p:cNvSpPr/>
          <p:nvPr/>
        </p:nvSpPr>
        <p:spPr>
          <a:xfrm>
            <a:off x="3479398" y="5733256"/>
            <a:ext cx="250819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 smtClean="0"/>
              <a:t>-30 </a:t>
            </a:r>
            <a:r>
              <a:rPr lang="en-US" dirty="0"/>
              <a:t>degree </a:t>
            </a:r>
            <a:r>
              <a:rPr lang="en-US" dirty="0" smtClean="0"/>
              <a:t>DTL (control room) phase</a:t>
            </a:r>
            <a:endParaRPr lang="en-GB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36790" y="930848"/>
            <a:ext cx="3131840" cy="23488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6" y="3789040"/>
            <a:ext cx="3140074" cy="20018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448313" y="188640"/>
            <a:ext cx="84249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BSM data Analysis</a:t>
            </a:r>
          </a:p>
          <a:p>
            <a:pPr algn="ctr"/>
            <a:r>
              <a:rPr lang="en-US" dirty="0" smtClean="0"/>
              <a:t>Variation of bunch length and bunch centre with time for different phases</a:t>
            </a:r>
          </a:p>
        </p:txBody>
      </p:sp>
      <p:sp>
        <p:nvSpPr>
          <p:cNvPr id="12" name="Rectangle 11"/>
          <p:cNvSpPr/>
          <p:nvPr/>
        </p:nvSpPr>
        <p:spPr>
          <a:xfrm>
            <a:off x="395536" y="5746307"/>
            <a:ext cx="250819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 smtClean="0"/>
              <a:t>-55 </a:t>
            </a:r>
            <a:r>
              <a:rPr lang="en-US" dirty="0"/>
              <a:t>degree </a:t>
            </a:r>
            <a:r>
              <a:rPr lang="en-US" dirty="0" smtClean="0"/>
              <a:t>DTL (control room) phase</a:t>
            </a:r>
            <a:endParaRPr lang="en-GB" dirty="0"/>
          </a:p>
        </p:txBody>
      </p:sp>
      <p:sp>
        <p:nvSpPr>
          <p:cNvPr id="14" name="Rectangle 13"/>
          <p:cNvSpPr/>
          <p:nvPr/>
        </p:nvSpPr>
        <p:spPr>
          <a:xfrm>
            <a:off x="6501735" y="5764961"/>
            <a:ext cx="250819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 smtClean="0"/>
              <a:t>-10 </a:t>
            </a:r>
            <a:r>
              <a:rPr lang="en-US" dirty="0"/>
              <a:t>degree </a:t>
            </a:r>
            <a:r>
              <a:rPr lang="en-US" dirty="0" smtClean="0"/>
              <a:t>DTL (control room) phase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09234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475656" y="188640"/>
            <a:ext cx="63864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Longitudinal bunch profile at different DTL phases (control room)</a:t>
            </a:r>
            <a:endParaRPr lang="en-GB" b="1" dirty="0"/>
          </a:p>
        </p:txBody>
      </p:sp>
      <p:sp>
        <p:nvSpPr>
          <p:cNvPr id="5" name="TextBox 4"/>
          <p:cNvSpPr txBox="1"/>
          <p:nvPr/>
        </p:nvSpPr>
        <p:spPr>
          <a:xfrm>
            <a:off x="291893" y="836712"/>
            <a:ext cx="842493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Tx/>
              <a:buAutoNum type="arabicPeriod"/>
            </a:pPr>
            <a:r>
              <a:rPr lang="en-US" dirty="0" smtClean="0"/>
              <a:t>For -25, -30, -35 degree DTL phases, the distribution </a:t>
            </a:r>
            <a:r>
              <a:rPr lang="en-US" dirty="0"/>
              <a:t>is </a:t>
            </a:r>
            <a:r>
              <a:rPr lang="en-US" dirty="0" smtClean="0"/>
              <a:t>almost Gaussian.</a:t>
            </a:r>
            <a:endParaRPr lang="en-GB" dirty="0" smtClean="0"/>
          </a:p>
          <a:p>
            <a:pPr marL="342900" indent="-342900">
              <a:buAutoNum type="arabicPeriod"/>
            </a:pPr>
            <a:r>
              <a:rPr lang="en-US" dirty="0" smtClean="0"/>
              <a:t>As we move away from DTL phase -30 degree on either side, the bunch distribution deviates from Gaussian.</a:t>
            </a:r>
          </a:p>
          <a:p>
            <a:pPr marL="342900" indent="-342900">
              <a:buAutoNum type="arabicPeriod"/>
            </a:pPr>
            <a:r>
              <a:rPr lang="en-US" dirty="0" smtClean="0"/>
              <a:t>The distribution deviates significantly (almost double Gaussian) for phases -10, -50 and -55 degrees.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179512" y="2564904"/>
            <a:ext cx="8858134" cy="2736304"/>
            <a:chOff x="166860" y="2564904"/>
            <a:chExt cx="8858134" cy="2736304"/>
          </a:xfrm>
        </p:grpSpPr>
        <p:grpSp>
          <p:nvGrpSpPr>
            <p:cNvPr id="2" name="Group 1"/>
            <p:cNvGrpSpPr/>
            <p:nvPr/>
          </p:nvGrpSpPr>
          <p:grpSpPr>
            <a:xfrm>
              <a:off x="166860" y="2564904"/>
              <a:ext cx="8858134" cy="2736304"/>
              <a:chOff x="179512" y="4550952"/>
              <a:chExt cx="8966879" cy="2334432"/>
            </a:xfrm>
          </p:grpSpPr>
          <p:pic>
            <p:nvPicPr>
              <p:cNvPr id="7" name="Picture 2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79512" y="4594372"/>
                <a:ext cx="3096345" cy="208823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8" name="Picture 5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012161" y="4550952"/>
                <a:ext cx="2801084" cy="208125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9" name="Picture 6"/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775661" y="4594371"/>
                <a:ext cx="3236500" cy="198323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10" name="TextBox 9"/>
              <p:cNvSpPr txBox="1"/>
              <p:nvPr/>
            </p:nvSpPr>
            <p:spPr>
              <a:xfrm>
                <a:off x="251521" y="6577607"/>
                <a:ext cx="3024336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 smtClean="0"/>
                  <a:t>Bunch shape -55 degree DTL phase</a:t>
                </a:r>
                <a:endParaRPr lang="en-GB" sz="1400" dirty="0"/>
              </a:p>
            </p:txBody>
          </p:sp>
          <p:sp>
            <p:nvSpPr>
              <p:cNvPr id="11" name="TextBox 10"/>
              <p:cNvSpPr txBox="1"/>
              <p:nvPr/>
            </p:nvSpPr>
            <p:spPr>
              <a:xfrm>
                <a:off x="6122055" y="6528714"/>
                <a:ext cx="3024336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 smtClean="0"/>
                  <a:t>Bunch shape -10 degree DTL phase</a:t>
                </a:r>
                <a:endParaRPr lang="en-GB" sz="1400" dirty="0"/>
              </a:p>
            </p:txBody>
          </p:sp>
          <p:sp>
            <p:nvSpPr>
              <p:cNvPr id="12" name="TextBox 11"/>
              <p:cNvSpPr txBox="1"/>
              <p:nvPr/>
            </p:nvSpPr>
            <p:spPr>
              <a:xfrm>
                <a:off x="3270252" y="6577605"/>
                <a:ext cx="3024336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 smtClean="0"/>
                  <a:t>Bunch shape -30 degree DTL phase</a:t>
                </a:r>
                <a:endParaRPr lang="en-GB" sz="1400" dirty="0"/>
              </a:p>
            </p:txBody>
          </p:sp>
        </p:grpSp>
        <p:sp>
          <p:nvSpPr>
            <p:cNvPr id="3" name="Rectangle 2"/>
            <p:cNvSpPr/>
            <p:nvPr/>
          </p:nvSpPr>
          <p:spPr>
            <a:xfrm>
              <a:off x="1475656" y="4797152"/>
              <a:ext cx="144016" cy="14401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6976939" y="4761148"/>
              <a:ext cx="216024" cy="10801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3069409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2217935" y="179062"/>
            <a:ext cx="489654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/>
              <a:t>Gaussian</a:t>
            </a:r>
            <a:r>
              <a:rPr lang="en-US" dirty="0" smtClean="0"/>
              <a:t> fit </a:t>
            </a:r>
            <a:r>
              <a:rPr lang="en-US" b="1" dirty="0" smtClean="0"/>
              <a:t>V/S</a:t>
            </a:r>
            <a:r>
              <a:rPr lang="en-US" dirty="0" smtClean="0"/>
              <a:t> </a:t>
            </a:r>
            <a:r>
              <a:rPr lang="en-US" b="1" dirty="0" smtClean="0"/>
              <a:t>statistical</a:t>
            </a:r>
            <a:r>
              <a:rPr lang="en-US" dirty="0" smtClean="0"/>
              <a:t> bunch length 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234128" y="764704"/>
            <a:ext cx="8712968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 smtClean="0"/>
              <a:t>For Gaussian distribution of bunch (-20 to -40 degree DTL phase), Gaussian fitting is gives robust results (less dependent on truncation limits).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dirty="0" smtClean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 smtClean="0"/>
              <a:t>For other DTL phases, since the bunch is not Gaussian in time, Gaussian fitting is not good option and statistical r.m.s. bunch length calculation is more robust and logical. </a:t>
            </a:r>
            <a:endParaRPr lang="en-US" dirty="0"/>
          </a:p>
        </p:txBody>
      </p:sp>
      <p:graphicFrame>
        <p:nvGraphicFramePr>
          <p:cNvPr id="13" name="Chart 1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95960371"/>
              </p:ext>
            </p:extLst>
          </p:nvPr>
        </p:nvGraphicFramePr>
        <p:xfrm>
          <a:off x="387673" y="2864066"/>
          <a:ext cx="3744416" cy="228839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6" name="Rectangle 15"/>
          <p:cNvSpPr/>
          <p:nvPr/>
        </p:nvSpPr>
        <p:spPr>
          <a:xfrm>
            <a:off x="1574558" y="5214175"/>
            <a:ext cx="618329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smtClean="0"/>
              <a:t>Dependence of calculated bunch length on truncation limits for -55 DTL phase</a:t>
            </a:r>
            <a:endParaRPr lang="en-US" sz="14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86285" y="2864602"/>
            <a:ext cx="4200525" cy="2219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8586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427346" y="325246"/>
            <a:ext cx="84249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Variation of bunch length and bunch centre with time </a:t>
            </a:r>
            <a:r>
              <a:rPr lang="en-US" dirty="0" smtClean="0"/>
              <a:t>for -30 degree DTL (control room) phase (</a:t>
            </a:r>
            <a:r>
              <a:rPr lang="en-US" dirty="0"/>
              <a:t>G</a:t>
            </a:r>
            <a:r>
              <a:rPr lang="en-US" dirty="0" smtClean="0"/>
              <a:t>aussian fit).</a:t>
            </a:r>
          </a:p>
        </p:txBody>
      </p:sp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2204" y="1340768"/>
            <a:ext cx="3814058" cy="28339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399" y="4460597"/>
            <a:ext cx="3922863" cy="21367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6" name="Group 15"/>
          <p:cNvGrpSpPr/>
          <p:nvPr/>
        </p:nvGrpSpPr>
        <p:grpSpPr>
          <a:xfrm>
            <a:off x="4802251" y="1181041"/>
            <a:ext cx="3664277" cy="1754548"/>
            <a:chOff x="4281602" y="3270151"/>
            <a:chExt cx="4205042" cy="2035274"/>
          </a:xfrm>
        </p:grpSpPr>
        <p:pic>
          <p:nvPicPr>
            <p:cNvPr id="17" name="Picture 6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81602" y="3270151"/>
              <a:ext cx="4205042" cy="203527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8" name="TextBox 17"/>
            <p:cNvSpPr txBox="1"/>
            <p:nvPr/>
          </p:nvSpPr>
          <p:spPr>
            <a:xfrm rot="16200000">
              <a:off x="4136982" y="4058004"/>
              <a:ext cx="898003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/>
                <a:t>Beam current</a:t>
              </a:r>
              <a:endParaRPr lang="en-GB" sz="1000" dirty="0"/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6027772" y="3966019"/>
              <a:ext cx="1821616" cy="3082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Beam current V/s time</a:t>
              </a:r>
              <a:endParaRPr lang="en-GB" sz="1200" dirty="0"/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4802251" y="2935589"/>
            <a:ext cx="3683596" cy="1847855"/>
            <a:chOff x="1329881" y="4317449"/>
            <a:chExt cx="3683596" cy="1847855"/>
          </a:xfrm>
        </p:grpSpPr>
        <p:pic>
          <p:nvPicPr>
            <p:cNvPr id="21" name="Picture 8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29881" y="4317449"/>
              <a:ext cx="3683596" cy="181542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2" name="TextBox 21"/>
            <p:cNvSpPr txBox="1"/>
            <p:nvPr/>
          </p:nvSpPr>
          <p:spPr>
            <a:xfrm>
              <a:off x="2890442" y="5919083"/>
              <a:ext cx="6014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/>
                <a:t>Time (µs)</a:t>
              </a:r>
              <a:endParaRPr lang="en-GB" sz="1000" dirty="0"/>
            </a:p>
          </p:txBody>
        </p:sp>
        <p:sp>
          <p:nvSpPr>
            <p:cNvPr id="23" name="TextBox 22"/>
            <p:cNvSpPr txBox="1"/>
            <p:nvPr/>
          </p:nvSpPr>
          <p:spPr>
            <a:xfrm rot="16200000">
              <a:off x="876019" y="5046179"/>
              <a:ext cx="1295547" cy="2214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/>
                <a:t>Mean phase (degree)</a:t>
              </a:r>
              <a:endParaRPr lang="en-GB" sz="1000" dirty="0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2904203" y="5160594"/>
              <a:ext cx="154273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Mean phase  V/s time</a:t>
              </a:r>
              <a:endParaRPr lang="en-GB" sz="1200" dirty="0"/>
            </a:p>
          </p:txBody>
        </p:sp>
      </p:grpSp>
      <p:grpSp>
        <p:nvGrpSpPr>
          <p:cNvPr id="25" name="Group 24"/>
          <p:cNvGrpSpPr/>
          <p:nvPr/>
        </p:nvGrpSpPr>
        <p:grpSpPr>
          <a:xfrm>
            <a:off x="4864605" y="4802370"/>
            <a:ext cx="3697583" cy="2049141"/>
            <a:chOff x="4992860" y="4548211"/>
            <a:chExt cx="3697583" cy="2079338"/>
          </a:xfrm>
        </p:grpSpPr>
        <p:pic>
          <p:nvPicPr>
            <p:cNvPr id="26" name="Picture 9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92860" y="4548211"/>
              <a:ext cx="3697583" cy="204914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7" name="TextBox 26"/>
            <p:cNvSpPr txBox="1"/>
            <p:nvPr/>
          </p:nvSpPr>
          <p:spPr>
            <a:xfrm rot="16200000">
              <a:off x="4571520" y="5345860"/>
              <a:ext cx="13436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/>
                <a:t>Bunch length (degree)</a:t>
              </a:r>
              <a:endParaRPr lang="en-GB" sz="1000" dirty="0"/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6705821" y="6381328"/>
              <a:ext cx="6014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/>
                <a:t>Time (µs)</a:t>
              </a:r>
              <a:endParaRPr lang="en-GB" sz="1000" dirty="0"/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6660232" y="4941168"/>
              <a:ext cx="155645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Bunch length V/s time</a:t>
              </a:r>
              <a:endParaRPr lang="en-GB" sz="1200" dirty="0"/>
            </a:p>
          </p:txBody>
        </p:sp>
      </p:grpSp>
    </p:spTree>
    <p:extLst>
      <p:ext uri="{BB962C8B-B14F-4D97-AF65-F5344CB8AC3E}">
        <p14:creationId xmlns:p14="http://schemas.microsoft.com/office/powerpoint/2010/main" val="1447590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427346" y="325246"/>
            <a:ext cx="84249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Variation of bunch length and bunch centre with time </a:t>
            </a:r>
            <a:r>
              <a:rPr lang="en-US" dirty="0" smtClean="0"/>
              <a:t>for -55 degree DTL phase (Statistical </a:t>
            </a:r>
            <a:r>
              <a:rPr lang="en-US" dirty="0" err="1" smtClean="0"/>
              <a:t>rms</a:t>
            </a:r>
            <a:r>
              <a:rPr lang="en-US" dirty="0" smtClean="0"/>
              <a:t> length).</a:t>
            </a:r>
          </a:p>
        </p:txBody>
      </p:sp>
      <p:pic>
        <p:nvPicPr>
          <p:cNvPr id="3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9194" y="1268760"/>
            <a:ext cx="3746741" cy="26642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698" y="3930131"/>
            <a:ext cx="3710229" cy="23791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3" name="Group 2"/>
          <p:cNvGrpSpPr/>
          <p:nvPr/>
        </p:nvGrpSpPr>
        <p:grpSpPr>
          <a:xfrm>
            <a:off x="5060560" y="1052737"/>
            <a:ext cx="3847592" cy="1728191"/>
            <a:chOff x="5060560" y="1052737"/>
            <a:chExt cx="3847592" cy="1728191"/>
          </a:xfrm>
        </p:grpSpPr>
        <p:pic>
          <p:nvPicPr>
            <p:cNvPr id="2050" name="Picture 2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60560" y="1052737"/>
              <a:ext cx="3847592" cy="17281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32" name="TextBox 31"/>
            <p:cNvSpPr txBox="1"/>
            <p:nvPr/>
          </p:nvSpPr>
          <p:spPr>
            <a:xfrm>
              <a:off x="6660232" y="1700808"/>
              <a:ext cx="1587358" cy="26572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Beam current V/s time</a:t>
              </a:r>
              <a:endParaRPr lang="en-GB" sz="1200" dirty="0"/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5072340" y="2634357"/>
            <a:ext cx="3835812" cy="2016224"/>
            <a:chOff x="5072340" y="2634357"/>
            <a:chExt cx="3835812" cy="2016224"/>
          </a:xfrm>
        </p:grpSpPr>
        <p:pic>
          <p:nvPicPr>
            <p:cNvPr id="2051" name="Picture 3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72340" y="2634357"/>
              <a:ext cx="3835812" cy="201622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33" name="TextBox 32"/>
            <p:cNvSpPr txBox="1"/>
            <p:nvPr/>
          </p:nvSpPr>
          <p:spPr>
            <a:xfrm>
              <a:off x="6876256" y="3068960"/>
              <a:ext cx="154273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Mean phase  V/s time</a:t>
              </a:r>
              <a:endParaRPr lang="en-GB" sz="1200" dirty="0"/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5072340" y="4701053"/>
            <a:ext cx="3779942" cy="1968199"/>
            <a:chOff x="5072340" y="4701053"/>
            <a:chExt cx="3779942" cy="1968199"/>
          </a:xfrm>
        </p:grpSpPr>
        <p:pic>
          <p:nvPicPr>
            <p:cNvPr id="2052" name="Picture 4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72340" y="4701053"/>
              <a:ext cx="3779942" cy="196819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34" name="TextBox 33"/>
            <p:cNvSpPr txBox="1"/>
            <p:nvPr/>
          </p:nvSpPr>
          <p:spPr>
            <a:xfrm>
              <a:off x="6704648" y="5020400"/>
              <a:ext cx="1556452" cy="27297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Bunch length V/s time</a:t>
              </a:r>
              <a:endParaRPr lang="en-GB" sz="1200" dirty="0"/>
            </a:p>
          </p:txBody>
        </p:sp>
      </p:grpSp>
    </p:spTree>
    <p:extLst>
      <p:ext uri="{BB962C8B-B14F-4D97-AF65-F5344CB8AC3E}">
        <p14:creationId xmlns:p14="http://schemas.microsoft.com/office/powerpoint/2010/main" val="3115318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44864427"/>
              </p:ext>
            </p:extLst>
          </p:nvPr>
        </p:nvGraphicFramePr>
        <p:xfrm>
          <a:off x="448973" y="908720"/>
          <a:ext cx="8352928" cy="52565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1115616" y="325246"/>
            <a:ext cx="66320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Variation of </a:t>
            </a:r>
            <a:r>
              <a:rPr lang="en-US" b="1" dirty="0" smtClean="0"/>
              <a:t>bunch length with DTL phase (control room) </a:t>
            </a:r>
            <a:r>
              <a:rPr lang="en-US" dirty="0" smtClean="0"/>
              <a:t>@ 17.1 MV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7165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63888" y="2492896"/>
            <a:ext cx="1796839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 smtClean="0"/>
              <a:t>Thanks</a:t>
            </a:r>
            <a:endParaRPr lang="en-GB" sz="4400" dirty="0"/>
          </a:p>
        </p:txBody>
      </p:sp>
    </p:spTree>
    <p:extLst>
      <p:ext uri="{BB962C8B-B14F-4D97-AF65-F5344CB8AC3E}">
        <p14:creationId xmlns:p14="http://schemas.microsoft.com/office/powerpoint/2010/main" val="2067131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48270" y="-19264"/>
            <a:ext cx="21771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Beam signal and halo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27601" y="350068"/>
            <a:ext cx="8712968" cy="64633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dirty="0" smtClean="0"/>
              <a:t>Summation of signals on all the wires, for given sample number (over a given row), gives a quantity which is proportional to the beam current (addition of noise signal  too).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dirty="0" smtClean="0"/>
              <a:t>Two bunches are seen:- Main bunch and small bunch (halo !).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dirty="0" smtClean="0"/>
              <a:t>Analysis for </a:t>
            </a:r>
            <a:r>
              <a:rPr lang="en-US" b="1" dirty="0" smtClean="0"/>
              <a:t>horizontal SEMGRID </a:t>
            </a:r>
            <a:r>
              <a:rPr lang="en-US" dirty="0" smtClean="0"/>
              <a:t>is given below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US" dirty="0"/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US" dirty="0" smtClean="0"/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US" dirty="0" smtClean="0"/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US" dirty="0"/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US" dirty="0" smtClean="0"/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US" dirty="0"/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US" dirty="0" smtClean="0"/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US" dirty="0"/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US" dirty="0" smtClean="0"/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US" dirty="0" smtClean="0"/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US" dirty="0" smtClean="0"/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US" dirty="0"/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US" dirty="0" smtClean="0"/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US" dirty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dirty="0" smtClean="0"/>
              <a:t>The ratio (peak to peak) of small signal (halo) to main bunch~</a:t>
            </a:r>
            <a:r>
              <a:rPr lang="en-US" b="1" dirty="0" smtClean="0"/>
              <a:t>0.014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dirty="0" smtClean="0"/>
              <a:t>Ratio of Sum of integrated signal (corresponding to charge) for </a:t>
            </a:r>
            <a:r>
              <a:rPr lang="en-US" dirty="0"/>
              <a:t>small signal (halo) </a:t>
            </a:r>
            <a:r>
              <a:rPr lang="en-US" dirty="0" smtClean="0"/>
              <a:t>to main bunch is ~</a:t>
            </a:r>
            <a:r>
              <a:rPr lang="en-US" b="1" dirty="0" smtClean="0"/>
              <a:t>0.006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b="1" i="1" dirty="0" smtClean="0"/>
              <a:t>Similar things have been observed with vertical SEMGRID but shape of main bunch in the beginning is different.</a:t>
            </a:r>
            <a:endParaRPr lang="en-GB" b="1" i="1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1400" y="1507031"/>
            <a:ext cx="3256386" cy="21920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9924" y="3699121"/>
            <a:ext cx="3176012" cy="17495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46997" y="1340768"/>
            <a:ext cx="3611233" cy="21075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3284983"/>
            <a:ext cx="3526190" cy="2016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97696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65590" y="620688"/>
            <a:ext cx="8712968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 smtClean="0"/>
              <a:t>For main bunch</a:t>
            </a:r>
          </a:p>
          <a:p>
            <a:pPr marL="742950" lvl="1" indent="-285750">
              <a:buFont typeface="Wingdings" panose="05000000000000000000" pitchFamily="2" charset="2"/>
              <a:buChar char="ü"/>
            </a:pPr>
            <a:r>
              <a:rPr lang="en-US" dirty="0" smtClean="0"/>
              <a:t>In the beginning, position varies significantly from </a:t>
            </a:r>
            <a:r>
              <a:rPr lang="en-US" b="1" dirty="0" smtClean="0"/>
              <a:t>~-2.7 </a:t>
            </a:r>
            <a:r>
              <a:rPr lang="en-US" dirty="0" smtClean="0"/>
              <a:t>mm to </a:t>
            </a:r>
            <a:r>
              <a:rPr lang="en-US" b="1" dirty="0" smtClean="0"/>
              <a:t>-0.55 </a:t>
            </a:r>
            <a:r>
              <a:rPr lang="en-US" dirty="0" smtClean="0"/>
              <a:t>mm (</a:t>
            </a:r>
            <a:r>
              <a:rPr lang="en-US" b="1" dirty="0" smtClean="0"/>
              <a:t>2.15</a:t>
            </a:r>
            <a:r>
              <a:rPr lang="en-US" dirty="0" smtClean="0"/>
              <a:t> mm)</a:t>
            </a:r>
          </a:p>
          <a:p>
            <a:pPr marL="742950" lvl="1" indent="-285750">
              <a:buFont typeface="Wingdings" panose="05000000000000000000" pitchFamily="2" charset="2"/>
              <a:buChar char="ü"/>
            </a:pPr>
            <a:r>
              <a:rPr lang="en-US" dirty="0" smtClean="0"/>
              <a:t>After ~40 µs, the beam position varies within </a:t>
            </a:r>
            <a:r>
              <a:rPr lang="en-US" b="1" dirty="0" smtClean="0"/>
              <a:t>~-0.55 </a:t>
            </a:r>
            <a:r>
              <a:rPr lang="en-US" dirty="0" smtClean="0"/>
              <a:t>mm to </a:t>
            </a:r>
            <a:r>
              <a:rPr lang="en-US" b="1" dirty="0" smtClean="0"/>
              <a:t>~-0.7 </a:t>
            </a:r>
            <a:r>
              <a:rPr lang="en-US" dirty="0" smtClean="0"/>
              <a:t>mm (</a:t>
            </a:r>
            <a:r>
              <a:rPr lang="en-US" b="1" dirty="0" smtClean="0"/>
              <a:t>0.15</a:t>
            </a:r>
            <a:r>
              <a:rPr lang="en-US" dirty="0" smtClean="0"/>
              <a:t> mm).</a:t>
            </a:r>
          </a:p>
          <a:p>
            <a:pPr marL="742950" lvl="1" indent="-285750">
              <a:buFont typeface="Wingdings" panose="05000000000000000000" pitchFamily="2" charset="2"/>
              <a:buChar char="ü"/>
            </a:pPr>
            <a:endParaRPr lang="en-US" dirty="0"/>
          </a:p>
          <a:p>
            <a:pPr marL="742950" lvl="1" indent="-285750">
              <a:buFont typeface="Wingdings" panose="05000000000000000000" pitchFamily="2" charset="2"/>
              <a:buChar char="ü"/>
            </a:pPr>
            <a:endParaRPr lang="en-US" dirty="0" smtClean="0"/>
          </a:p>
          <a:p>
            <a:pPr marL="742950" lvl="1" indent="-285750">
              <a:buFont typeface="Wingdings" panose="05000000000000000000" pitchFamily="2" charset="2"/>
              <a:buChar char="ü"/>
            </a:pPr>
            <a:endParaRPr lang="en-US" dirty="0"/>
          </a:p>
          <a:p>
            <a:pPr marL="742950" lvl="1" indent="-285750">
              <a:buFont typeface="Wingdings" panose="05000000000000000000" pitchFamily="2" charset="2"/>
              <a:buChar char="ü"/>
            </a:pPr>
            <a:endParaRPr lang="en-US" dirty="0" smtClean="0"/>
          </a:p>
          <a:p>
            <a:pPr marL="742950" lvl="1" indent="-285750">
              <a:buFont typeface="Wingdings" panose="05000000000000000000" pitchFamily="2" charset="2"/>
              <a:buChar char="ü"/>
            </a:pPr>
            <a:endParaRPr lang="en-US" dirty="0"/>
          </a:p>
          <a:p>
            <a:pPr marL="742950" lvl="1" indent="-285750">
              <a:buFont typeface="Wingdings" panose="05000000000000000000" pitchFamily="2" charset="2"/>
              <a:buChar char="ü"/>
            </a:pPr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 smtClean="0"/>
              <a:t>For small bunch/halo </a:t>
            </a:r>
          </a:p>
          <a:p>
            <a:pPr marL="742950" lvl="1" indent="-285750">
              <a:buFont typeface="Wingdings" panose="05000000000000000000" pitchFamily="2" charset="2"/>
              <a:buChar char="ü"/>
            </a:pPr>
            <a:r>
              <a:rPr lang="en-US" dirty="0" smtClean="0"/>
              <a:t>In the middle of the small bunch/halo, the beam </a:t>
            </a:r>
            <a:r>
              <a:rPr lang="en-US" dirty="0"/>
              <a:t>varies within </a:t>
            </a:r>
            <a:r>
              <a:rPr lang="en-US" b="1" dirty="0"/>
              <a:t>~-0.95 </a:t>
            </a:r>
            <a:r>
              <a:rPr lang="en-US" dirty="0"/>
              <a:t>mm to </a:t>
            </a:r>
            <a:r>
              <a:rPr lang="en-US" b="1" dirty="0"/>
              <a:t>~-1.38 </a:t>
            </a:r>
            <a:r>
              <a:rPr lang="en-US" dirty="0" smtClean="0"/>
              <a:t>mm (</a:t>
            </a:r>
            <a:r>
              <a:rPr lang="en-US" b="1" dirty="0" smtClean="0"/>
              <a:t>0.43 </a:t>
            </a:r>
            <a:r>
              <a:rPr lang="en-US" dirty="0" smtClean="0"/>
              <a:t>mm). </a:t>
            </a:r>
            <a:endParaRPr lang="en-GB" dirty="0"/>
          </a:p>
        </p:txBody>
      </p:sp>
      <p:sp>
        <p:nvSpPr>
          <p:cNvPr id="32" name="TextBox 31"/>
          <p:cNvSpPr txBox="1"/>
          <p:nvPr/>
        </p:nvSpPr>
        <p:spPr>
          <a:xfrm>
            <a:off x="2024713" y="46361"/>
            <a:ext cx="446962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Variation of </a:t>
            </a:r>
            <a:r>
              <a:rPr lang="en-US" b="1" dirty="0" smtClean="0"/>
              <a:t>beam position </a:t>
            </a:r>
            <a:r>
              <a:rPr lang="en-US" dirty="0" smtClean="0"/>
              <a:t>with time</a:t>
            </a:r>
          </a:p>
          <a:p>
            <a:pPr algn="ctr"/>
            <a:r>
              <a:rPr lang="en-US" b="1" dirty="0" smtClean="0"/>
              <a:t>Horizontal SEMGRID</a:t>
            </a:r>
            <a:r>
              <a:rPr lang="en-US" dirty="0" smtClean="0"/>
              <a:t>; File Name :-bsgh0421-1</a:t>
            </a:r>
          </a:p>
        </p:txBody>
      </p:sp>
      <p:pic>
        <p:nvPicPr>
          <p:cNvPr id="16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573" y="1627074"/>
            <a:ext cx="3523756" cy="21619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8490" y="4661954"/>
            <a:ext cx="3389207" cy="20794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4812" y="4611253"/>
            <a:ext cx="3467588" cy="18720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872" y="1700808"/>
            <a:ext cx="2880320" cy="18722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3464" y="1682077"/>
            <a:ext cx="2774985" cy="18189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82518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TextBox 31"/>
          <p:cNvSpPr txBox="1"/>
          <p:nvPr/>
        </p:nvSpPr>
        <p:spPr>
          <a:xfrm>
            <a:off x="2046377" y="46361"/>
            <a:ext cx="444801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Variation of </a:t>
            </a:r>
            <a:r>
              <a:rPr lang="en-US" b="1" dirty="0"/>
              <a:t>beam Size (r.m.s.) </a:t>
            </a:r>
            <a:r>
              <a:rPr lang="en-US" dirty="0"/>
              <a:t>with time</a:t>
            </a:r>
          </a:p>
          <a:p>
            <a:pPr algn="ctr"/>
            <a:r>
              <a:rPr lang="en-US" b="1" dirty="0" smtClean="0"/>
              <a:t>Horizontal SEMGRID</a:t>
            </a:r>
            <a:r>
              <a:rPr lang="en-US" dirty="0" smtClean="0"/>
              <a:t>; File Name :-bsgh0421-1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204801" y="1681810"/>
            <a:ext cx="4185252" cy="2005191"/>
            <a:chOff x="4275180" y="980728"/>
            <a:chExt cx="4185252" cy="2005191"/>
          </a:xfrm>
        </p:grpSpPr>
        <p:pic>
          <p:nvPicPr>
            <p:cNvPr id="1027" name="Picture 3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75180" y="980728"/>
              <a:ext cx="4185252" cy="180191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33" name="TextBox 32"/>
            <p:cNvSpPr txBox="1"/>
            <p:nvPr/>
          </p:nvSpPr>
          <p:spPr>
            <a:xfrm>
              <a:off x="4461399" y="2708920"/>
              <a:ext cx="388379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Beam profiles for main bunch</a:t>
              </a:r>
              <a:endParaRPr lang="en-GB" sz="1200" dirty="0"/>
            </a:p>
          </p:txBody>
        </p:sp>
      </p:grpSp>
      <p:sp>
        <p:nvSpPr>
          <p:cNvPr id="6" name="Rectangle 5"/>
          <p:cNvSpPr/>
          <p:nvPr/>
        </p:nvSpPr>
        <p:spPr>
          <a:xfrm>
            <a:off x="238057" y="692696"/>
            <a:ext cx="882298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 smtClean="0"/>
              <a:t>For </a:t>
            </a:r>
            <a:r>
              <a:rPr lang="en-US" dirty="0"/>
              <a:t>main bunch</a:t>
            </a:r>
          </a:p>
          <a:p>
            <a:pPr marL="742950" lvl="1" indent="-285750">
              <a:buFont typeface="Wingdings" panose="05000000000000000000" pitchFamily="2" charset="2"/>
              <a:buChar char="ü"/>
            </a:pPr>
            <a:r>
              <a:rPr lang="en-US" dirty="0"/>
              <a:t>The bunch size varies from </a:t>
            </a:r>
            <a:r>
              <a:rPr lang="en-US" b="1" dirty="0"/>
              <a:t>~1.7 </a:t>
            </a:r>
            <a:r>
              <a:rPr lang="en-US" dirty="0"/>
              <a:t>mm to </a:t>
            </a:r>
            <a:r>
              <a:rPr lang="en-US" b="1" dirty="0"/>
              <a:t>~1.83 </a:t>
            </a:r>
            <a:r>
              <a:rPr lang="en-US" dirty="0"/>
              <a:t>mm with time/sample-number</a:t>
            </a:r>
          </a:p>
          <a:p>
            <a:pPr marL="742950" lvl="1" indent="-285750">
              <a:buFont typeface="Wingdings" panose="05000000000000000000" pitchFamily="2" charset="2"/>
              <a:buChar char="ü"/>
            </a:pPr>
            <a:r>
              <a:rPr lang="en-US" dirty="0"/>
              <a:t>Beam size varies significantly </a:t>
            </a:r>
            <a:r>
              <a:rPr lang="en-US" b="1" dirty="0"/>
              <a:t>(~7</a:t>
            </a:r>
            <a:r>
              <a:rPr lang="en-US" b="1" dirty="0" smtClean="0"/>
              <a:t>%)</a:t>
            </a:r>
            <a:r>
              <a:rPr lang="en-US" dirty="0" smtClean="0"/>
              <a:t> for </a:t>
            </a:r>
            <a:r>
              <a:rPr lang="en-US" dirty="0"/>
              <a:t>first ~35 </a:t>
            </a:r>
            <a:r>
              <a:rPr lang="en-US" dirty="0" smtClean="0"/>
              <a:t>µs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204801" y="3695823"/>
            <a:ext cx="875968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/>
              <a:t>For small bunch/halo </a:t>
            </a:r>
          </a:p>
          <a:p>
            <a:pPr marL="742950" lvl="1" indent="-285750">
              <a:buFont typeface="Wingdings" panose="05000000000000000000" pitchFamily="2" charset="2"/>
              <a:buChar char="ü"/>
            </a:pPr>
            <a:r>
              <a:rPr lang="en-US" dirty="0"/>
              <a:t>In the beginning and end of the bunch/halo, the beam size very high (~7 mm).</a:t>
            </a:r>
          </a:p>
          <a:p>
            <a:pPr marL="742950" lvl="1" indent="-285750">
              <a:buFont typeface="Wingdings" panose="05000000000000000000" pitchFamily="2" charset="2"/>
              <a:buChar char="ü"/>
            </a:pPr>
            <a:r>
              <a:rPr lang="en-US" dirty="0"/>
              <a:t>In the middle of the bunch/halo, beam size varies within </a:t>
            </a:r>
            <a:r>
              <a:rPr lang="en-US" b="1" dirty="0"/>
              <a:t>~1</a:t>
            </a:r>
            <a:r>
              <a:rPr lang="en-US" dirty="0"/>
              <a:t> mm to </a:t>
            </a:r>
            <a:r>
              <a:rPr lang="en-US" b="1" dirty="0"/>
              <a:t>~1.4 </a:t>
            </a:r>
            <a:r>
              <a:rPr lang="en-US" dirty="0"/>
              <a:t>mm </a:t>
            </a:r>
          </a:p>
        </p:txBody>
      </p:sp>
      <p:grpSp>
        <p:nvGrpSpPr>
          <p:cNvPr id="21" name="Group 20"/>
          <p:cNvGrpSpPr/>
          <p:nvPr/>
        </p:nvGrpSpPr>
        <p:grpSpPr>
          <a:xfrm>
            <a:off x="2402291" y="4653136"/>
            <a:ext cx="4031032" cy="1927158"/>
            <a:chOff x="244148" y="980729"/>
            <a:chExt cx="4031032" cy="1969999"/>
          </a:xfrm>
        </p:grpSpPr>
        <p:pic>
          <p:nvPicPr>
            <p:cNvPr id="22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4148" y="980729"/>
              <a:ext cx="3846416" cy="1728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3" name="TextBox 22"/>
            <p:cNvSpPr txBox="1"/>
            <p:nvPr/>
          </p:nvSpPr>
          <p:spPr>
            <a:xfrm>
              <a:off x="391384" y="2673729"/>
              <a:ext cx="388379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Beam profiles for small bunch/halo</a:t>
              </a:r>
              <a:endParaRPr lang="en-GB" sz="1200" dirty="0"/>
            </a:p>
          </p:txBody>
        </p:sp>
      </p:grp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1670267"/>
            <a:ext cx="3520629" cy="19917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31275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2" y="692692"/>
            <a:ext cx="87129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 smtClean="0"/>
              <a:t>For main bunch</a:t>
            </a:r>
          </a:p>
          <a:p>
            <a:pPr marL="742950" lvl="2" indent="-285750">
              <a:buFont typeface="Wingdings" panose="05000000000000000000" pitchFamily="2" charset="2"/>
              <a:buChar char="ü"/>
            </a:pPr>
            <a:r>
              <a:rPr lang="en-US" dirty="0" smtClean="0"/>
              <a:t>It varies from </a:t>
            </a:r>
            <a:r>
              <a:rPr lang="en-US" b="1" dirty="0"/>
              <a:t>-4.3 </a:t>
            </a:r>
            <a:r>
              <a:rPr lang="en-US" dirty="0"/>
              <a:t>mm to </a:t>
            </a:r>
            <a:r>
              <a:rPr lang="en-US" b="1" dirty="0"/>
              <a:t>-4.53 </a:t>
            </a:r>
            <a:r>
              <a:rPr lang="en-US" dirty="0"/>
              <a:t>mm </a:t>
            </a:r>
            <a:r>
              <a:rPr lang="en-US" dirty="0" smtClean="0"/>
              <a:t>(</a:t>
            </a:r>
            <a:r>
              <a:rPr lang="el-GR" b="1" dirty="0" smtClean="0"/>
              <a:t>Δ</a:t>
            </a:r>
            <a:r>
              <a:rPr lang="en-US" b="1" dirty="0" smtClean="0"/>
              <a:t>=0.13 </a:t>
            </a:r>
            <a:r>
              <a:rPr lang="en-US" dirty="0" smtClean="0"/>
              <a:t>mm) </a:t>
            </a:r>
            <a:r>
              <a:rPr lang="en-US" dirty="0"/>
              <a:t>for main bunch </a:t>
            </a:r>
            <a:endParaRPr lang="en-US" dirty="0" smtClean="0"/>
          </a:p>
        </p:txBody>
      </p:sp>
      <p:sp>
        <p:nvSpPr>
          <p:cNvPr id="5" name="TextBox 4"/>
          <p:cNvSpPr txBox="1"/>
          <p:nvPr/>
        </p:nvSpPr>
        <p:spPr>
          <a:xfrm>
            <a:off x="2185133" y="46361"/>
            <a:ext cx="414876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Variation of </a:t>
            </a:r>
            <a:r>
              <a:rPr lang="en-US" b="1" dirty="0"/>
              <a:t>beam position</a:t>
            </a:r>
            <a:r>
              <a:rPr lang="en-US" dirty="0"/>
              <a:t> with time</a:t>
            </a:r>
          </a:p>
          <a:p>
            <a:pPr algn="ctr"/>
            <a:r>
              <a:rPr lang="en-US" b="1" dirty="0" smtClean="0"/>
              <a:t>Vertical SEMGRID</a:t>
            </a:r>
            <a:r>
              <a:rPr lang="en-US" dirty="0" smtClean="0"/>
              <a:t>; File Name :-bsgv0421-1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567" y="1340263"/>
            <a:ext cx="3808661" cy="23367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7706" y="4709409"/>
            <a:ext cx="3772657" cy="22293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73049" y="1433757"/>
            <a:ext cx="3715134" cy="2002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ctangle 2"/>
          <p:cNvSpPr/>
          <p:nvPr/>
        </p:nvSpPr>
        <p:spPr>
          <a:xfrm>
            <a:off x="179512" y="3613666"/>
            <a:ext cx="864096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/>
              <a:t>For small bunch/halo</a:t>
            </a:r>
          </a:p>
          <a:p>
            <a:pPr marL="742950" lvl="2" indent="-285750">
              <a:buFont typeface="Wingdings" panose="05000000000000000000" pitchFamily="2" charset="2"/>
              <a:buChar char="ü"/>
            </a:pPr>
            <a:r>
              <a:rPr lang="en-US" dirty="0" smtClean="0"/>
              <a:t>In </a:t>
            </a:r>
            <a:r>
              <a:rPr lang="en-US" dirty="0"/>
              <a:t>the middle  it varies from </a:t>
            </a:r>
            <a:r>
              <a:rPr lang="en-US" b="1" dirty="0"/>
              <a:t>-3.43 </a:t>
            </a:r>
            <a:r>
              <a:rPr lang="en-US" dirty="0"/>
              <a:t>mm to </a:t>
            </a:r>
            <a:r>
              <a:rPr lang="en-US" b="1" dirty="0"/>
              <a:t>-3.8 </a:t>
            </a:r>
            <a:r>
              <a:rPr lang="en-US" dirty="0"/>
              <a:t>mm for small bunch</a:t>
            </a:r>
            <a:endParaRPr lang="en-GB" dirty="0"/>
          </a:p>
        </p:txBody>
      </p:sp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6047" y="4801484"/>
            <a:ext cx="3630369" cy="20452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82285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2" y="688042"/>
            <a:ext cx="871296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 smtClean="0"/>
              <a:t>For </a:t>
            </a:r>
            <a:r>
              <a:rPr lang="en-US" b="1" dirty="0" smtClean="0"/>
              <a:t>main bunch</a:t>
            </a:r>
            <a:r>
              <a:rPr lang="en-US" dirty="0" smtClean="0"/>
              <a:t>, bunch size </a:t>
            </a:r>
            <a:r>
              <a:rPr lang="en-US" dirty="0"/>
              <a:t>varies from </a:t>
            </a:r>
            <a:endParaRPr lang="en-US" dirty="0" smtClean="0"/>
          </a:p>
          <a:p>
            <a:pPr marL="742950" lvl="1" indent="-285750">
              <a:buFont typeface="Wingdings" panose="05000000000000000000" pitchFamily="2" charset="2"/>
              <a:buChar char="ü"/>
            </a:pPr>
            <a:r>
              <a:rPr lang="en-US" b="1" dirty="0" smtClean="0"/>
              <a:t>0.74</a:t>
            </a:r>
            <a:r>
              <a:rPr lang="en-US" dirty="0" smtClean="0"/>
              <a:t> mm to </a:t>
            </a:r>
            <a:r>
              <a:rPr lang="en-US" b="1" dirty="0" smtClean="0"/>
              <a:t>0.6</a:t>
            </a:r>
            <a:r>
              <a:rPr lang="en-US" dirty="0" smtClean="0"/>
              <a:t> mm over entire main bunch (variation ~</a:t>
            </a:r>
            <a:r>
              <a:rPr lang="en-US" b="1" dirty="0" smtClean="0"/>
              <a:t>20%</a:t>
            </a:r>
            <a:r>
              <a:rPr lang="en-US" dirty="0" smtClean="0"/>
              <a:t>)</a:t>
            </a:r>
          </a:p>
          <a:p>
            <a:pPr marL="742950" lvl="1" indent="-285750">
              <a:buFont typeface="Wingdings" panose="05000000000000000000" pitchFamily="2" charset="2"/>
              <a:buChar char="ü"/>
            </a:pPr>
            <a:r>
              <a:rPr lang="en-US" b="1" dirty="0" smtClean="0"/>
              <a:t>0.7 </a:t>
            </a:r>
            <a:r>
              <a:rPr lang="en-US" dirty="0" smtClean="0"/>
              <a:t>mm to </a:t>
            </a:r>
            <a:r>
              <a:rPr lang="en-US" b="1" dirty="0" smtClean="0"/>
              <a:t>0.64</a:t>
            </a:r>
            <a:r>
              <a:rPr lang="en-US" dirty="0" smtClean="0"/>
              <a:t> mm over middle </a:t>
            </a:r>
            <a:r>
              <a:rPr lang="en-US" b="1" dirty="0" smtClean="0"/>
              <a:t>(~90 µs) </a:t>
            </a:r>
            <a:r>
              <a:rPr lang="en-US" dirty="0" smtClean="0"/>
              <a:t>portion of main bunch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2442901" y="4502436"/>
            <a:ext cx="3883796" cy="1990777"/>
            <a:chOff x="373382" y="2501286"/>
            <a:chExt cx="3883796" cy="1990777"/>
          </a:xfrm>
        </p:grpSpPr>
        <p:pic>
          <p:nvPicPr>
            <p:cNvPr id="2056" name="Picture 8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68200" y="2501286"/>
              <a:ext cx="3494161" cy="179180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8" name="TextBox 7"/>
            <p:cNvSpPr txBox="1"/>
            <p:nvPr/>
          </p:nvSpPr>
          <p:spPr>
            <a:xfrm>
              <a:off x="373382" y="4221088"/>
              <a:ext cx="3883796" cy="2709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Beam profiles for small bunch/halo</a:t>
              </a:r>
              <a:endParaRPr lang="en-GB" sz="1200" dirty="0"/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808278" y="1561568"/>
            <a:ext cx="4018433" cy="1964278"/>
            <a:chOff x="4283968" y="2573721"/>
            <a:chExt cx="3883796" cy="1852358"/>
          </a:xfrm>
        </p:grpSpPr>
        <p:pic>
          <p:nvPicPr>
            <p:cNvPr id="2054" name="Picture 6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27984" y="2573721"/>
              <a:ext cx="3240360" cy="158443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0" name="TextBox 9"/>
            <p:cNvSpPr txBox="1"/>
            <p:nvPr/>
          </p:nvSpPr>
          <p:spPr>
            <a:xfrm>
              <a:off x="4283968" y="4149080"/>
              <a:ext cx="388379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Beam profiles for main bunch</a:t>
              </a:r>
              <a:endParaRPr lang="en-GB" sz="1200" dirty="0"/>
            </a:p>
          </p:txBody>
        </p:sp>
      </p:grpSp>
      <p:sp>
        <p:nvSpPr>
          <p:cNvPr id="16" name="TextBox 15"/>
          <p:cNvSpPr txBox="1"/>
          <p:nvPr/>
        </p:nvSpPr>
        <p:spPr>
          <a:xfrm>
            <a:off x="2176316" y="46361"/>
            <a:ext cx="417781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Variation of </a:t>
            </a:r>
            <a:r>
              <a:rPr lang="en-US" b="1" dirty="0"/>
              <a:t>beam size (r.m.s</a:t>
            </a:r>
            <a:r>
              <a:rPr lang="en-US" b="1" dirty="0" smtClean="0"/>
              <a:t>.) </a:t>
            </a:r>
            <a:r>
              <a:rPr lang="en-US" dirty="0" smtClean="0"/>
              <a:t>with time</a:t>
            </a:r>
            <a:endParaRPr lang="en-US" dirty="0"/>
          </a:p>
          <a:p>
            <a:pPr algn="ctr"/>
            <a:r>
              <a:rPr lang="en-US" b="1" dirty="0" smtClean="0"/>
              <a:t>Vertical SEMGRID</a:t>
            </a:r>
            <a:r>
              <a:rPr lang="en-US" dirty="0" smtClean="0"/>
              <a:t>; File Name :-bsgv0421-1</a:t>
            </a:r>
          </a:p>
        </p:txBody>
      </p:sp>
      <p:sp>
        <p:nvSpPr>
          <p:cNvPr id="7" name="Rectangle 6"/>
          <p:cNvSpPr/>
          <p:nvPr/>
        </p:nvSpPr>
        <p:spPr>
          <a:xfrm>
            <a:off x="179512" y="3613701"/>
            <a:ext cx="871296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/>
              <a:t>For </a:t>
            </a:r>
            <a:r>
              <a:rPr lang="en-US" b="1" dirty="0"/>
              <a:t>small bunch</a:t>
            </a:r>
            <a:r>
              <a:rPr lang="en-US" dirty="0"/>
              <a:t>, bunch size varies from </a:t>
            </a:r>
          </a:p>
          <a:p>
            <a:pPr marL="742950" lvl="1" indent="-285750">
              <a:buFont typeface="Wingdings" panose="05000000000000000000" pitchFamily="2" charset="2"/>
              <a:buChar char="ü"/>
            </a:pPr>
            <a:r>
              <a:rPr lang="en-US" dirty="0"/>
              <a:t>In the beginning and the end of the bunch/halo beam size is </a:t>
            </a:r>
            <a:r>
              <a:rPr lang="en-US" b="1" dirty="0"/>
              <a:t>~ 2</a:t>
            </a:r>
            <a:r>
              <a:rPr lang="en-US" dirty="0"/>
              <a:t>mm</a:t>
            </a:r>
          </a:p>
          <a:p>
            <a:pPr marL="742950" lvl="1" indent="-285750">
              <a:buFont typeface="Wingdings" panose="05000000000000000000" pitchFamily="2" charset="2"/>
              <a:buChar char="ü"/>
            </a:pPr>
            <a:r>
              <a:rPr lang="en-US" dirty="0"/>
              <a:t>In the middle it varies from </a:t>
            </a:r>
            <a:r>
              <a:rPr lang="en-US" b="1" dirty="0"/>
              <a:t>0.87 </a:t>
            </a:r>
            <a:r>
              <a:rPr lang="en-US" dirty="0"/>
              <a:t>mm to </a:t>
            </a:r>
            <a:r>
              <a:rPr lang="en-US" b="1" dirty="0"/>
              <a:t>0.64</a:t>
            </a:r>
            <a:r>
              <a:rPr lang="en-US" dirty="0"/>
              <a:t> mm 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26712" y="1561568"/>
            <a:ext cx="3165956" cy="18174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67684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65730" y="116632"/>
            <a:ext cx="49875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/>
              <a:t>Comparison</a:t>
            </a:r>
            <a:r>
              <a:rPr lang="en-US" dirty="0" smtClean="0"/>
              <a:t>: </a:t>
            </a:r>
            <a:r>
              <a:rPr lang="en-US" b="1" dirty="0" smtClean="0"/>
              <a:t>SEMGRID</a:t>
            </a:r>
            <a:r>
              <a:rPr lang="en-US" dirty="0" smtClean="0"/>
              <a:t> and </a:t>
            </a:r>
            <a:r>
              <a:rPr lang="en-US" b="1" dirty="0" smtClean="0"/>
              <a:t>Wire Scanner </a:t>
            </a:r>
            <a:r>
              <a:rPr lang="en-US" dirty="0" smtClean="0"/>
              <a:t>(</a:t>
            </a:r>
            <a:r>
              <a:rPr lang="en-US" b="1" dirty="0" smtClean="0"/>
              <a:t>Vertical</a:t>
            </a:r>
            <a:r>
              <a:rPr lang="en-US" dirty="0" smtClean="0"/>
              <a:t>)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79512" y="532713"/>
            <a:ext cx="858625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en-US" sz="1600" dirty="0" smtClean="0"/>
              <a:t>There are </a:t>
            </a:r>
            <a:r>
              <a:rPr lang="en-US" sz="1600" b="1" dirty="0" smtClean="0"/>
              <a:t>5 sets </a:t>
            </a:r>
            <a:r>
              <a:rPr lang="en-US" sz="1600" dirty="0" smtClean="0"/>
              <a:t>of measurements </a:t>
            </a:r>
            <a:r>
              <a:rPr lang="en-US" sz="1600" b="1" dirty="0" smtClean="0"/>
              <a:t>with SEMGRID </a:t>
            </a:r>
            <a:r>
              <a:rPr lang="en-US" sz="1600" dirty="0" smtClean="0"/>
              <a:t>for </a:t>
            </a:r>
            <a:r>
              <a:rPr lang="en-US" sz="1600" b="1" dirty="0" smtClean="0"/>
              <a:t>horizontal</a:t>
            </a:r>
            <a:r>
              <a:rPr lang="en-US" sz="1600" dirty="0" smtClean="0"/>
              <a:t> and </a:t>
            </a:r>
            <a:r>
              <a:rPr lang="en-US" sz="1600" b="1" dirty="0" smtClean="0"/>
              <a:t>vertical planes</a:t>
            </a:r>
            <a:r>
              <a:rPr lang="en-US" sz="1600" dirty="0" smtClean="0"/>
              <a:t>.</a:t>
            </a:r>
          </a:p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en-US" sz="1600" dirty="0" smtClean="0"/>
              <a:t>At the same beam setting, there are </a:t>
            </a:r>
            <a:r>
              <a:rPr lang="en-US" sz="1600" b="1" dirty="0" smtClean="0"/>
              <a:t>3 sets </a:t>
            </a:r>
            <a:r>
              <a:rPr lang="en-US" sz="1600" dirty="0" smtClean="0"/>
              <a:t>of measurements </a:t>
            </a:r>
            <a:r>
              <a:rPr lang="en-US" sz="1600" dirty="0"/>
              <a:t>with </a:t>
            </a:r>
            <a:r>
              <a:rPr lang="en-US" sz="1600" b="1" dirty="0" smtClean="0"/>
              <a:t>WS</a:t>
            </a:r>
            <a:r>
              <a:rPr lang="en-US" sz="1600" dirty="0" smtClean="0"/>
              <a:t> for </a:t>
            </a:r>
            <a:r>
              <a:rPr lang="en-US" sz="1600" b="1" dirty="0" smtClean="0"/>
              <a:t>horizontal</a:t>
            </a:r>
            <a:r>
              <a:rPr lang="en-US" sz="1600" dirty="0" smtClean="0"/>
              <a:t> and </a:t>
            </a:r>
            <a:r>
              <a:rPr lang="en-US" sz="1600" b="1" dirty="0" smtClean="0"/>
              <a:t>vertical </a:t>
            </a:r>
            <a:r>
              <a:rPr lang="en-US" sz="1600" dirty="0" smtClean="0"/>
              <a:t>planes.</a:t>
            </a:r>
          </a:p>
        </p:txBody>
      </p:sp>
      <p:grpSp>
        <p:nvGrpSpPr>
          <p:cNvPr id="14" name="Group 13"/>
          <p:cNvGrpSpPr/>
          <p:nvPr/>
        </p:nvGrpSpPr>
        <p:grpSpPr>
          <a:xfrm>
            <a:off x="234218" y="1412776"/>
            <a:ext cx="8514246" cy="5275748"/>
            <a:chOff x="251520" y="1412776"/>
            <a:chExt cx="8514246" cy="5275748"/>
          </a:xfrm>
        </p:grpSpPr>
        <p:grpSp>
          <p:nvGrpSpPr>
            <p:cNvPr id="6" name="Group 5"/>
            <p:cNvGrpSpPr/>
            <p:nvPr/>
          </p:nvGrpSpPr>
          <p:grpSpPr>
            <a:xfrm>
              <a:off x="251520" y="1412776"/>
              <a:ext cx="8514246" cy="5275748"/>
              <a:chOff x="251520" y="1412776"/>
              <a:chExt cx="8514246" cy="5275748"/>
            </a:xfrm>
          </p:grpSpPr>
          <p:grpSp>
            <p:nvGrpSpPr>
              <p:cNvPr id="8" name="Group 7"/>
              <p:cNvGrpSpPr/>
              <p:nvPr/>
            </p:nvGrpSpPr>
            <p:grpSpPr>
              <a:xfrm>
                <a:off x="251520" y="1412776"/>
                <a:ext cx="8514246" cy="5275748"/>
                <a:chOff x="251520" y="1412776"/>
                <a:chExt cx="8514246" cy="5275748"/>
              </a:xfrm>
            </p:grpSpPr>
            <p:sp>
              <p:nvSpPr>
                <p:cNvPr id="7" name="Rectangle 6"/>
                <p:cNvSpPr/>
                <p:nvPr/>
              </p:nvSpPr>
              <p:spPr>
                <a:xfrm>
                  <a:off x="300907" y="1412776"/>
                  <a:ext cx="8464859" cy="5256584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graphicFrame>
              <p:nvGraphicFramePr>
                <p:cNvPr id="16" name="Chart 15"/>
                <p:cNvGraphicFramePr>
                  <a:graphicFrameLocks/>
                </p:cNvGraphicFramePr>
                <p:nvPr>
                  <p:extLst>
                    <p:ext uri="{D42A27DB-BD31-4B8C-83A1-F6EECF244321}">
                      <p14:modId xmlns:p14="http://schemas.microsoft.com/office/powerpoint/2010/main" val="2349063098"/>
                    </p:ext>
                  </p:extLst>
                </p:nvPr>
              </p:nvGraphicFramePr>
              <p:xfrm>
                <a:off x="2472420" y="3933056"/>
                <a:ext cx="4176464" cy="2322959"/>
              </p:xfrm>
              <a:graphic>
                <a:graphicData uri="http://schemas.openxmlformats.org/drawingml/2006/chart">
                  <c:chart xmlns:c="http://schemas.openxmlformats.org/drawingml/2006/chart" xmlns:r="http://schemas.openxmlformats.org/officeDocument/2006/relationships" r:id="rId2"/>
                </a:graphicData>
              </a:graphic>
            </p:graphicFrame>
            <p:graphicFrame>
              <p:nvGraphicFramePr>
                <p:cNvPr id="17" name="Chart 16"/>
                <p:cNvGraphicFramePr>
                  <a:graphicFrameLocks/>
                </p:cNvGraphicFramePr>
                <p:nvPr>
                  <p:extLst>
                    <p:ext uri="{D42A27DB-BD31-4B8C-83A1-F6EECF244321}">
                      <p14:modId xmlns:p14="http://schemas.microsoft.com/office/powerpoint/2010/main" val="2190550260"/>
                    </p:ext>
                  </p:extLst>
                </p:nvPr>
              </p:nvGraphicFramePr>
              <p:xfrm>
                <a:off x="4501645" y="1465620"/>
                <a:ext cx="4139952" cy="2520280"/>
              </p:xfrm>
              <a:graphic>
                <a:graphicData uri="http://schemas.openxmlformats.org/drawingml/2006/chart">
                  <c:chart xmlns:c="http://schemas.openxmlformats.org/drawingml/2006/chart" xmlns:r="http://schemas.openxmlformats.org/officeDocument/2006/relationships" r:id="rId3"/>
                </a:graphicData>
              </a:graphic>
            </p:graphicFrame>
            <p:graphicFrame>
              <p:nvGraphicFramePr>
                <p:cNvPr id="18" name="Chart 17"/>
                <p:cNvGraphicFramePr>
                  <a:graphicFrameLocks/>
                </p:cNvGraphicFramePr>
                <p:nvPr>
                  <p:extLst>
                    <p:ext uri="{D42A27DB-BD31-4B8C-83A1-F6EECF244321}">
                      <p14:modId xmlns:p14="http://schemas.microsoft.com/office/powerpoint/2010/main" val="2178938919"/>
                    </p:ext>
                  </p:extLst>
                </p:nvPr>
              </p:nvGraphicFramePr>
              <p:xfrm>
                <a:off x="251520" y="1560570"/>
                <a:ext cx="4101852" cy="2372486"/>
              </p:xfrm>
              <a:graphic>
                <a:graphicData uri="http://schemas.openxmlformats.org/drawingml/2006/chart">
                  <c:chart xmlns:c="http://schemas.openxmlformats.org/drawingml/2006/chart" xmlns:r="http://schemas.openxmlformats.org/officeDocument/2006/relationships" r:id="rId4"/>
                </a:graphicData>
              </a:graphic>
            </p:graphicFrame>
            <p:sp>
              <p:nvSpPr>
                <p:cNvPr id="19" name="Rectangle 18"/>
                <p:cNvSpPr/>
                <p:nvPr/>
              </p:nvSpPr>
              <p:spPr>
                <a:xfrm>
                  <a:off x="456196" y="6165304"/>
                  <a:ext cx="8208912" cy="523220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 algn="ctr"/>
                  <a:r>
                    <a:rPr lang="en-US" sz="1400" dirty="0"/>
                    <a:t>The comparison of variation of r.m.s. beam size with time over main beam pulse obtained using WS and SEMGRID </a:t>
                  </a:r>
                  <a:r>
                    <a:rPr lang="en-US" sz="1400" dirty="0" smtClean="0"/>
                    <a:t>for vertical plane</a:t>
                  </a:r>
                  <a:endParaRPr lang="en-US" sz="1400" dirty="0"/>
                </a:p>
              </p:txBody>
            </p:sp>
          </p:grpSp>
          <p:grpSp>
            <p:nvGrpSpPr>
              <p:cNvPr id="4" name="Group 3"/>
              <p:cNvGrpSpPr/>
              <p:nvPr/>
            </p:nvGrpSpPr>
            <p:grpSpPr>
              <a:xfrm>
                <a:off x="3419872" y="4149080"/>
                <a:ext cx="4879340" cy="1603921"/>
                <a:chOff x="3419872" y="4149080"/>
                <a:chExt cx="4879340" cy="1603921"/>
              </a:xfrm>
            </p:grpSpPr>
            <p:cxnSp>
              <p:nvCxnSpPr>
                <p:cNvPr id="12" name="Straight Arrow Connector 11"/>
                <p:cNvCxnSpPr/>
                <p:nvPr/>
              </p:nvCxnSpPr>
              <p:spPr>
                <a:xfrm>
                  <a:off x="3419872" y="4149080"/>
                  <a:ext cx="0" cy="648072"/>
                </a:xfrm>
                <a:prstGeom prst="straightConnector1">
                  <a:avLst/>
                </a:prstGeom>
                <a:ln>
                  <a:headEnd type="arrow"/>
                  <a:tailEnd type="arrow"/>
                </a:ln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  <p:sp>
              <p:nvSpPr>
                <p:cNvPr id="9" name="TextBox 8"/>
                <p:cNvSpPr txBox="1"/>
                <p:nvPr/>
              </p:nvSpPr>
              <p:spPr>
                <a:xfrm>
                  <a:off x="6749548" y="4964078"/>
                  <a:ext cx="684803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400" dirty="0"/>
                    <a:t>&lt;</a:t>
                  </a:r>
                  <a:r>
                    <a:rPr lang="en-US" sz="1400" dirty="0" smtClean="0"/>
                    <a:t>-1.3%</a:t>
                  </a:r>
                  <a:endParaRPr lang="en-GB" sz="1400" dirty="0"/>
                </a:p>
              </p:txBody>
            </p:sp>
            <p:sp>
              <p:nvSpPr>
                <p:cNvPr id="15" name="TextBox 14"/>
                <p:cNvSpPr txBox="1"/>
                <p:nvPr/>
              </p:nvSpPr>
              <p:spPr>
                <a:xfrm>
                  <a:off x="3635896" y="4149080"/>
                  <a:ext cx="494046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400" dirty="0" smtClean="0"/>
                    <a:t>~5%</a:t>
                  </a:r>
                  <a:endParaRPr lang="en-GB" sz="1400" dirty="0"/>
                </a:p>
              </p:txBody>
            </p:sp>
            <p:cxnSp>
              <p:nvCxnSpPr>
                <p:cNvPr id="11" name="Curved Connector 10"/>
                <p:cNvCxnSpPr/>
                <p:nvPr/>
              </p:nvCxnSpPr>
              <p:spPr>
                <a:xfrm flipV="1">
                  <a:off x="3419872" y="4365104"/>
                  <a:ext cx="360040" cy="216024"/>
                </a:xfrm>
                <a:prstGeom prst="curvedConnector3">
                  <a:avLst/>
                </a:prstGeom>
                <a:ln>
                  <a:tailEnd type="arrow"/>
                </a:ln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20" name="Curved Connector 19"/>
                <p:cNvCxnSpPr/>
                <p:nvPr/>
              </p:nvCxnSpPr>
              <p:spPr>
                <a:xfrm flipV="1">
                  <a:off x="6459602" y="5117967"/>
                  <a:ext cx="293712" cy="10084"/>
                </a:xfrm>
                <a:prstGeom prst="curvedConnector3">
                  <a:avLst/>
                </a:prstGeom>
                <a:ln>
                  <a:tailEnd type="arrow"/>
                </a:ln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  <p:sp>
              <p:nvSpPr>
                <p:cNvPr id="21" name="TextBox 20"/>
                <p:cNvSpPr txBox="1"/>
                <p:nvPr/>
              </p:nvSpPr>
              <p:spPr>
                <a:xfrm>
                  <a:off x="7020272" y="5445224"/>
                  <a:ext cx="1278940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400" dirty="0" smtClean="0"/>
                    <a:t>Overall ~0.45%</a:t>
                  </a:r>
                  <a:endParaRPr lang="en-GB" sz="1400" dirty="0"/>
                </a:p>
              </p:txBody>
            </p:sp>
          </p:grpSp>
        </p:grpSp>
        <p:sp>
          <p:nvSpPr>
            <p:cNvPr id="10" name="Freeform 9"/>
            <p:cNvSpPr/>
            <p:nvPr/>
          </p:nvSpPr>
          <p:spPr>
            <a:xfrm>
              <a:off x="3826682" y="4682853"/>
              <a:ext cx="2658517" cy="874269"/>
            </a:xfrm>
            <a:custGeom>
              <a:avLst/>
              <a:gdLst>
                <a:gd name="connsiteX0" fmla="*/ 133199 w 2658517"/>
                <a:gd name="connsiteY0" fmla="*/ 62959 h 874269"/>
                <a:gd name="connsiteX1" fmla="*/ 412809 w 2658517"/>
                <a:gd name="connsiteY1" fmla="*/ 32730 h 874269"/>
                <a:gd name="connsiteX2" fmla="*/ 752875 w 2658517"/>
                <a:gd name="connsiteY2" fmla="*/ 440810 h 874269"/>
                <a:gd name="connsiteX3" fmla="*/ 1863758 w 2658517"/>
                <a:gd name="connsiteY3" fmla="*/ 350126 h 874269"/>
                <a:gd name="connsiteX4" fmla="*/ 2566561 w 2658517"/>
                <a:gd name="connsiteY4" fmla="*/ 372797 h 874269"/>
                <a:gd name="connsiteX5" fmla="*/ 2611903 w 2658517"/>
                <a:gd name="connsiteY5" fmla="*/ 622178 h 874269"/>
                <a:gd name="connsiteX6" fmla="*/ 2211381 w 2658517"/>
                <a:gd name="connsiteY6" fmla="*/ 758205 h 874269"/>
                <a:gd name="connsiteX7" fmla="*/ 1742845 w 2658517"/>
                <a:gd name="connsiteY7" fmla="*/ 765762 h 874269"/>
                <a:gd name="connsiteX8" fmla="*/ 760432 w 2658517"/>
                <a:gd name="connsiteY8" fmla="*/ 856446 h 874269"/>
                <a:gd name="connsiteX9" fmla="*/ 34958 w 2658517"/>
                <a:gd name="connsiteY9" fmla="*/ 365240 h 874269"/>
                <a:gd name="connsiteX10" fmla="*/ 133199 w 2658517"/>
                <a:gd name="connsiteY10" fmla="*/ 62959 h 8742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658517" h="874269">
                  <a:moveTo>
                    <a:pt x="133199" y="62959"/>
                  </a:moveTo>
                  <a:cubicBezTo>
                    <a:pt x="196174" y="7541"/>
                    <a:pt x="309530" y="-30245"/>
                    <a:pt x="412809" y="32730"/>
                  </a:cubicBezTo>
                  <a:cubicBezTo>
                    <a:pt x="516088" y="95705"/>
                    <a:pt x="511050" y="387911"/>
                    <a:pt x="752875" y="440810"/>
                  </a:cubicBezTo>
                  <a:cubicBezTo>
                    <a:pt x="994700" y="493709"/>
                    <a:pt x="1561477" y="361461"/>
                    <a:pt x="1863758" y="350126"/>
                  </a:cubicBezTo>
                  <a:lnTo>
                    <a:pt x="2566561" y="372797"/>
                  </a:lnTo>
                  <a:cubicBezTo>
                    <a:pt x="2691252" y="418139"/>
                    <a:pt x="2671100" y="557943"/>
                    <a:pt x="2611903" y="622178"/>
                  </a:cubicBezTo>
                  <a:cubicBezTo>
                    <a:pt x="2552706" y="686413"/>
                    <a:pt x="2356224" y="734274"/>
                    <a:pt x="2211381" y="758205"/>
                  </a:cubicBezTo>
                  <a:cubicBezTo>
                    <a:pt x="2066538" y="782136"/>
                    <a:pt x="1984670" y="749388"/>
                    <a:pt x="1742845" y="765762"/>
                  </a:cubicBezTo>
                  <a:cubicBezTo>
                    <a:pt x="1501020" y="782136"/>
                    <a:pt x="1045080" y="923200"/>
                    <a:pt x="760432" y="856446"/>
                  </a:cubicBezTo>
                  <a:cubicBezTo>
                    <a:pt x="475784" y="789692"/>
                    <a:pt x="133199" y="498747"/>
                    <a:pt x="34958" y="365240"/>
                  </a:cubicBezTo>
                  <a:cubicBezTo>
                    <a:pt x="-63283" y="231733"/>
                    <a:pt x="70224" y="118377"/>
                    <a:pt x="133199" y="62959"/>
                  </a:cubicBezTo>
                  <a:close/>
                </a:path>
              </a:pathLst>
            </a:custGeom>
            <a:noFill/>
            <a:ln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3830432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35792" y="116632"/>
            <a:ext cx="52474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/>
              <a:t>Comparison</a:t>
            </a:r>
            <a:r>
              <a:rPr lang="en-US" dirty="0" smtClean="0"/>
              <a:t>: </a:t>
            </a:r>
            <a:r>
              <a:rPr lang="en-US" b="1" dirty="0" smtClean="0"/>
              <a:t>SEMGRID</a:t>
            </a:r>
            <a:r>
              <a:rPr lang="en-US" dirty="0" smtClean="0"/>
              <a:t> and </a:t>
            </a:r>
            <a:r>
              <a:rPr lang="en-US" b="1" dirty="0" smtClean="0"/>
              <a:t>Wire Scanner </a:t>
            </a:r>
            <a:r>
              <a:rPr lang="en-US" dirty="0" smtClean="0"/>
              <a:t>(</a:t>
            </a:r>
            <a:r>
              <a:rPr lang="en-US" b="1" dirty="0" smtClean="0"/>
              <a:t>Horizontal</a:t>
            </a:r>
            <a:r>
              <a:rPr lang="en-US" dirty="0" smtClean="0"/>
              <a:t>)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200250" y="6021288"/>
            <a:ext cx="876423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sz="1400" b="1" i="1" dirty="0" smtClean="0">
                <a:solidFill>
                  <a:srgbClr val="FF0000"/>
                </a:solidFill>
              </a:rPr>
              <a:t>Beam is unstable for first ~ 30 µs to 40 µs, therefore the difference in beam size calculated from WS and SEMGRID is more during this time. After this, SEMGRID and WS result matches well.</a:t>
            </a:r>
          </a:p>
        </p:txBody>
      </p:sp>
      <p:grpSp>
        <p:nvGrpSpPr>
          <p:cNvPr id="24" name="Group 23"/>
          <p:cNvGrpSpPr/>
          <p:nvPr/>
        </p:nvGrpSpPr>
        <p:grpSpPr>
          <a:xfrm>
            <a:off x="211597" y="548680"/>
            <a:ext cx="8464859" cy="5400600"/>
            <a:chOff x="200249" y="548680"/>
            <a:chExt cx="8464859" cy="5400600"/>
          </a:xfrm>
        </p:grpSpPr>
        <p:grpSp>
          <p:nvGrpSpPr>
            <p:cNvPr id="4" name="Group 3"/>
            <p:cNvGrpSpPr/>
            <p:nvPr/>
          </p:nvGrpSpPr>
          <p:grpSpPr>
            <a:xfrm>
              <a:off x="200249" y="548680"/>
              <a:ext cx="8464859" cy="5400600"/>
              <a:chOff x="300907" y="764704"/>
              <a:chExt cx="8464859" cy="5400600"/>
            </a:xfrm>
          </p:grpSpPr>
          <p:sp>
            <p:nvSpPr>
              <p:cNvPr id="7" name="Rectangle 6"/>
              <p:cNvSpPr/>
              <p:nvPr/>
            </p:nvSpPr>
            <p:spPr>
              <a:xfrm>
                <a:off x="300907" y="764704"/>
                <a:ext cx="8464859" cy="54006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9" name="Rectangle 18"/>
              <p:cNvSpPr/>
              <p:nvPr/>
            </p:nvSpPr>
            <p:spPr>
              <a:xfrm>
                <a:off x="456196" y="5540751"/>
                <a:ext cx="8208912" cy="52322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1400" dirty="0"/>
                  <a:t>The comparison of variation of r.m.s. beam size with time over main beam pulse obtained using WS and SEMGRID </a:t>
                </a:r>
                <a:r>
                  <a:rPr lang="en-US" sz="1400" dirty="0" smtClean="0"/>
                  <a:t>for horizontal plane</a:t>
                </a:r>
                <a:endParaRPr lang="en-US" sz="1400" dirty="0"/>
              </a:p>
            </p:txBody>
          </p:sp>
          <p:graphicFrame>
            <p:nvGraphicFramePr>
              <p:cNvPr id="9" name="Chart 8"/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3749879353"/>
                  </p:ext>
                </p:extLst>
              </p:nvPr>
            </p:nvGraphicFramePr>
            <p:xfrm>
              <a:off x="2627784" y="3501009"/>
              <a:ext cx="4032448" cy="2088232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2"/>
              </a:graphicData>
            </a:graphic>
          </p:graphicFrame>
          <p:graphicFrame>
            <p:nvGraphicFramePr>
              <p:cNvPr id="10" name="Chart 9"/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4122190700"/>
                  </p:ext>
                </p:extLst>
              </p:nvPr>
            </p:nvGraphicFramePr>
            <p:xfrm>
              <a:off x="456196" y="908720"/>
              <a:ext cx="3971787" cy="2520280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3"/>
              </a:graphicData>
            </a:graphic>
          </p:graphicFrame>
          <p:graphicFrame>
            <p:nvGraphicFramePr>
              <p:cNvPr id="11" name="Chart 10"/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845389075"/>
                  </p:ext>
                </p:extLst>
              </p:nvPr>
            </p:nvGraphicFramePr>
            <p:xfrm>
              <a:off x="4533336" y="836712"/>
              <a:ext cx="3999104" cy="2556284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4"/>
              </a:graphicData>
            </a:graphic>
          </p:graphicFrame>
        </p:grpSp>
        <p:grpSp>
          <p:nvGrpSpPr>
            <p:cNvPr id="23" name="Group 22"/>
            <p:cNvGrpSpPr/>
            <p:nvPr/>
          </p:nvGrpSpPr>
          <p:grpSpPr>
            <a:xfrm>
              <a:off x="3210734" y="3804597"/>
              <a:ext cx="4891818" cy="1054690"/>
              <a:chOff x="3210734" y="3804597"/>
              <a:chExt cx="4891818" cy="1054690"/>
            </a:xfrm>
          </p:grpSpPr>
          <p:grpSp>
            <p:nvGrpSpPr>
              <p:cNvPr id="18" name="Group 17"/>
              <p:cNvGrpSpPr/>
              <p:nvPr/>
            </p:nvGrpSpPr>
            <p:grpSpPr>
              <a:xfrm>
                <a:off x="3210734" y="4100651"/>
                <a:ext cx="4283253" cy="758636"/>
                <a:chOff x="3210734" y="4100651"/>
                <a:chExt cx="4283253" cy="758636"/>
              </a:xfrm>
            </p:grpSpPr>
            <p:cxnSp>
              <p:nvCxnSpPr>
                <p:cNvPr id="12" name="Straight Arrow Connector 11"/>
                <p:cNvCxnSpPr/>
                <p:nvPr/>
              </p:nvCxnSpPr>
              <p:spPr>
                <a:xfrm>
                  <a:off x="3996947" y="4211215"/>
                  <a:ext cx="0" cy="648072"/>
                </a:xfrm>
                <a:prstGeom prst="straightConnector1">
                  <a:avLst/>
                </a:prstGeom>
                <a:ln>
                  <a:headEnd type="arrow"/>
                  <a:tailEnd type="arrow"/>
                </a:ln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  <p:sp>
              <p:nvSpPr>
                <p:cNvPr id="14" name="TextBox 13"/>
                <p:cNvSpPr txBox="1"/>
                <p:nvPr/>
              </p:nvSpPr>
              <p:spPr>
                <a:xfrm>
                  <a:off x="3210734" y="4252330"/>
                  <a:ext cx="630301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400" dirty="0" smtClean="0"/>
                    <a:t>~3.6%</a:t>
                  </a:r>
                  <a:endParaRPr lang="en-GB" sz="1400" dirty="0"/>
                </a:p>
              </p:txBody>
            </p:sp>
            <p:cxnSp>
              <p:nvCxnSpPr>
                <p:cNvPr id="15" name="Curved Connector 14"/>
                <p:cNvCxnSpPr/>
                <p:nvPr/>
              </p:nvCxnSpPr>
              <p:spPr>
                <a:xfrm rot="10800000">
                  <a:off x="3635897" y="4519846"/>
                  <a:ext cx="378979" cy="15404"/>
                </a:xfrm>
                <a:prstGeom prst="curvedConnector3">
                  <a:avLst/>
                </a:prstGeom>
                <a:ln>
                  <a:tailEnd type="arrow"/>
                </a:ln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  <p:sp>
              <p:nvSpPr>
                <p:cNvPr id="17" name="Freeform 16"/>
                <p:cNvSpPr/>
                <p:nvPr/>
              </p:nvSpPr>
              <p:spPr>
                <a:xfrm>
                  <a:off x="4373747" y="4100651"/>
                  <a:ext cx="2001519" cy="481365"/>
                </a:xfrm>
                <a:custGeom>
                  <a:avLst/>
                  <a:gdLst>
                    <a:gd name="connsiteX0" fmla="*/ 579610 w 1453362"/>
                    <a:gd name="connsiteY0" fmla="*/ 10370 h 481365"/>
                    <a:gd name="connsiteX1" fmla="*/ 88403 w 1453362"/>
                    <a:gd name="connsiteY1" fmla="*/ 176625 h 481365"/>
                    <a:gd name="connsiteX2" fmla="*/ 126189 w 1453362"/>
                    <a:gd name="connsiteY2" fmla="*/ 478906 h 481365"/>
                    <a:gd name="connsiteX3" fmla="*/ 1335313 w 1453362"/>
                    <a:gd name="connsiteY3" fmla="*/ 305094 h 481365"/>
                    <a:gd name="connsiteX4" fmla="*/ 1320198 w 1453362"/>
                    <a:gd name="connsiteY4" fmla="*/ 48156 h 481365"/>
                    <a:gd name="connsiteX5" fmla="*/ 579610 w 1453362"/>
                    <a:gd name="connsiteY5" fmla="*/ 10370 h 4813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453362" h="481365">
                      <a:moveTo>
                        <a:pt x="579610" y="10370"/>
                      </a:moveTo>
                      <a:cubicBezTo>
                        <a:pt x="374311" y="31781"/>
                        <a:pt x="163973" y="98536"/>
                        <a:pt x="88403" y="176625"/>
                      </a:cubicBezTo>
                      <a:cubicBezTo>
                        <a:pt x="12833" y="254714"/>
                        <a:pt x="-81629" y="457495"/>
                        <a:pt x="126189" y="478906"/>
                      </a:cubicBezTo>
                      <a:cubicBezTo>
                        <a:pt x="334007" y="500317"/>
                        <a:pt x="1136312" y="376886"/>
                        <a:pt x="1335313" y="305094"/>
                      </a:cubicBezTo>
                      <a:cubicBezTo>
                        <a:pt x="1534315" y="233302"/>
                        <a:pt x="1448668" y="96017"/>
                        <a:pt x="1320198" y="48156"/>
                      </a:cubicBezTo>
                      <a:cubicBezTo>
                        <a:pt x="1191729" y="295"/>
                        <a:pt x="784909" y="-11041"/>
                        <a:pt x="579610" y="10370"/>
                      </a:cubicBezTo>
                      <a:close/>
                    </a:path>
                  </a:pathLst>
                </a:custGeom>
                <a:noFill/>
                <a:ln>
                  <a:solidFill>
                    <a:schemeClr val="tx1"/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cxnSp>
              <p:nvCxnSpPr>
                <p:cNvPr id="20" name="Curved Connector 19"/>
                <p:cNvCxnSpPr/>
                <p:nvPr/>
              </p:nvCxnSpPr>
              <p:spPr>
                <a:xfrm>
                  <a:off x="6373208" y="4341333"/>
                  <a:ext cx="445121" cy="129773"/>
                </a:xfrm>
                <a:prstGeom prst="curvedConnector3">
                  <a:avLst/>
                </a:prstGeom>
                <a:ln>
                  <a:tailEnd type="arrow"/>
                </a:ln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  <p:sp>
              <p:nvSpPr>
                <p:cNvPr id="21" name="TextBox 20"/>
                <p:cNvSpPr txBox="1"/>
                <p:nvPr/>
              </p:nvSpPr>
              <p:spPr>
                <a:xfrm>
                  <a:off x="6732240" y="4317217"/>
                  <a:ext cx="761747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400" dirty="0" smtClean="0"/>
                    <a:t>&lt; 1.25%</a:t>
                  </a:r>
                  <a:endParaRPr lang="en-GB" sz="1400" dirty="0"/>
                </a:p>
              </p:txBody>
            </p:sp>
          </p:grpSp>
          <p:sp>
            <p:nvSpPr>
              <p:cNvPr id="22" name="TextBox 21"/>
              <p:cNvSpPr txBox="1"/>
              <p:nvPr/>
            </p:nvSpPr>
            <p:spPr>
              <a:xfrm>
                <a:off x="6732240" y="3804597"/>
                <a:ext cx="1370312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 smtClean="0"/>
                  <a:t>Overall ~0.068%</a:t>
                </a:r>
                <a:endParaRPr lang="en-GB" sz="1400" dirty="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579747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15083" y="-27384"/>
            <a:ext cx="4088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/>
              <a:t>Comparison</a:t>
            </a:r>
            <a:r>
              <a:rPr lang="en-US" dirty="0" smtClean="0"/>
              <a:t>: </a:t>
            </a:r>
            <a:r>
              <a:rPr lang="en-US" b="1" dirty="0" smtClean="0"/>
              <a:t>SEMGRID </a:t>
            </a:r>
            <a:r>
              <a:rPr lang="en-US" dirty="0" smtClean="0"/>
              <a:t>and </a:t>
            </a:r>
            <a:r>
              <a:rPr lang="en-US" b="1" dirty="0" smtClean="0"/>
              <a:t>Wire Scanner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87400" y="341948"/>
            <a:ext cx="858625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en-US" sz="1600" b="1" dirty="0" smtClean="0"/>
              <a:t>Time average </a:t>
            </a:r>
            <a:r>
              <a:rPr lang="en-US" sz="1600" dirty="0" smtClean="0"/>
              <a:t>of r.m.s. beam sizes </a:t>
            </a:r>
            <a:r>
              <a:rPr lang="en-US" sz="1600" b="1" dirty="0" smtClean="0"/>
              <a:t>over main bunch (408 µs to 496 µs) </a:t>
            </a:r>
            <a:r>
              <a:rPr lang="en-US" sz="1600" dirty="0" smtClean="0"/>
              <a:t>is summarized below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47994160"/>
              </p:ext>
            </p:extLst>
          </p:nvPr>
        </p:nvGraphicFramePr>
        <p:xfrm>
          <a:off x="218697" y="748237"/>
          <a:ext cx="8352927" cy="50241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41394"/>
                <a:gridCol w="773420"/>
                <a:gridCol w="1314812"/>
                <a:gridCol w="1082787"/>
                <a:gridCol w="1082787"/>
                <a:gridCol w="1392153"/>
                <a:gridCol w="1082787"/>
                <a:gridCol w="1082787"/>
              </a:tblGrid>
              <a:tr h="370840">
                <a:tc rowSpan="2">
                  <a:txBody>
                    <a:bodyPr/>
                    <a:lstStyle/>
                    <a:p>
                      <a:pPr algn="ctr"/>
                      <a:endParaRPr lang="en-GB" sz="1400" dirty="0">
                        <a:latin typeface="+mj-lt"/>
                      </a:endParaRPr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+mj-lt"/>
                        </a:rPr>
                        <a:t>Meas.</a:t>
                      </a:r>
                      <a:r>
                        <a:rPr lang="en-US" sz="1400" baseline="0" dirty="0" smtClean="0">
                          <a:latin typeface="+mj-lt"/>
                        </a:rPr>
                        <a:t> Set No.</a:t>
                      </a:r>
                      <a:endParaRPr lang="en-GB" sz="1400" dirty="0">
                        <a:latin typeface="+mj-lt"/>
                      </a:endParaRPr>
                    </a:p>
                  </a:txBody>
                  <a:tcPr anchor="ctr"/>
                </a:tc>
                <a:tc gridSpan="3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SEMGRID</a:t>
                      </a:r>
                      <a:endParaRPr lang="en-GB" sz="1400" dirty="0">
                        <a:latin typeface="+mj-lt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GB" sz="1400" dirty="0">
                        <a:latin typeface="+mj-lt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GB" sz="1400" dirty="0">
                        <a:latin typeface="+mj-lt"/>
                      </a:endParaRPr>
                    </a:p>
                  </a:txBody>
                  <a:tcPr anchor="ctr"/>
                </a:tc>
                <a:tc gridSpan="3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latin typeface="+mj-lt"/>
                        </a:rPr>
                        <a:t>WS</a:t>
                      </a:r>
                      <a:endParaRPr lang="en-GB" sz="1400" dirty="0">
                        <a:latin typeface="+mj-lt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>
                        <a:latin typeface="+mj-lt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 smtClean="0">
                        <a:latin typeface="+mj-lt"/>
                      </a:endParaRPr>
                    </a:p>
                  </a:txBody>
                  <a:tcPr anchor="ctr"/>
                </a:tc>
              </a:tr>
              <a:tr h="370840">
                <a:tc vMerge="1">
                  <a:txBody>
                    <a:bodyPr/>
                    <a:lstStyle/>
                    <a:p>
                      <a:pPr algn="ctr"/>
                      <a:endParaRPr lang="en-GB" sz="1400" dirty="0">
                        <a:latin typeface="+mj-lt"/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/>
                      <a:endParaRPr lang="en-GB" sz="1400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+mj-lt"/>
                        </a:rPr>
                        <a:t>Time averaged r.m.s.</a:t>
                      </a:r>
                      <a:r>
                        <a:rPr lang="en-US" sz="1400" baseline="0" dirty="0" smtClean="0">
                          <a:latin typeface="+mj-lt"/>
                        </a:rPr>
                        <a:t> size (mm)</a:t>
                      </a:r>
                      <a:endParaRPr lang="en-GB" sz="1400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+mj-lt"/>
                        </a:rPr>
                        <a:t>Average over 5 meas. (mm)</a:t>
                      </a:r>
                      <a:endParaRPr lang="en-GB" sz="1400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+mj-lt"/>
                        </a:rPr>
                        <a:t>% deviation from average r.m.ms. size</a:t>
                      </a:r>
                      <a:endParaRPr lang="en-GB" sz="1400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latin typeface="+mj-lt"/>
                        </a:rPr>
                        <a:t>Time averaged r.m.s.</a:t>
                      </a:r>
                      <a:r>
                        <a:rPr lang="en-US" sz="1400" baseline="0" dirty="0" smtClean="0">
                          <a:latin typeface="+mj-lt"/>
                        </a:rPr>
                        <a:t> size (mm)</a:t>
                      </a:r>
                      <a:endParaRPr lang="en-GB" sz="1400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latin typeface="+mj-lt"/>
                        </a:rPr>
                        <a:t>Average over 3 meas. (mm)</a:t>
                      </a:r>
                      <a:endParaRPr lang="en-GB" sz="1400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latin typeface="+mj-lt"/>
                        </a:rPr>
                        <a:t>% deviation from average r.m.ms. size</a:t>
                      </a:r>
                      <a:endParaRPr lang="en-GB" sz="1400" dirty="0" smtClean="0">
                        <a:latin typeface="+mj-lt"/>
                      </a:endParaRPr>
                    </a:p>
                  </a:txBody>
                  <a:tcPr anchor="ctr"/>
                </a:tc>
              </a:tr>
              <a:tr h="370840">
                <a:tc rowSpan="5"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+mj-lt"/>
                        </a:rPr>
                        <a:t>Hor.</a:t>
                      </a:r>
                      <a:endParaRPr lang="en-GB" sz="1400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+mj-lt"/>
                        </a:rPr>
                        <a:t>1</a:t>
                      </a:r>
                      <a:endParaRPr lang="en-GB" sz="1400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+mj-lt"/>
                        </a:rPr>
                        <a:t>1.7649</a:t>
                      </a:r>
                      <a:endParaRPr lang="en-GB" sz="1400" dirty="0">
                        <a:latin typeface="+mj-lt"/>
                      </a:endParaRPr>
                    </a:p>
                  </a:txBody>
                  <a:tcPr anchor="ctr"/>
                </a:tc>
                <a:tc rowSpan="5"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+mj-lt"/>
                        </a:rPr>
                        <a:t>1.7583</a:t>
                      </a:r>
                      <a:endParaRPr lang="en-GB" sz="1400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-</a:t>
                      </a:r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0.378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+mj-lt"/>
                        </a:rPr>
                        <a:t>1.7694</a:t>
                      </a:r>
                      <a:endParaRPr lang="en-GB" sz="1400" dirty="0">
                        <a:latin typeface="+mj-lt"/>
                      </a:endParaRPr>
                    </a:p>
                  </a:txBody>
                  <a:tcPr anchor="ctr"/>
                </a:tc>
                <a:tc rowSpan="5"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+mj-lt"/>
                        </a:rPr>
                        <a:t>1.7571</a:t>
                      </a:r>
                      <a:endParaRPr lang="en-GB" sz="1400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</a:t>
                      </a:r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0.700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370840"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+mj-lt"/>
                        </a:rPr>
                        <a:t>2</a:t>
                      </a:r>
                      <a:endParaRPr lang="en-GB" sz="1400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+mj-lt"/>
                        </a:rPr>
                        <a:t>1.7657</a:t>
                      </a:r>
                      <a:endParaRPr lang="en-GB" sz="1400" dirty="0">
                        <a:latin typeface="+mj-lt"/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/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i="0" u="none" strike="noStrike" dirty="0">
                          <a:solidFill>
                            <a:srgbClr val="C00000"/>
                          </a:solidFill>
                          <a:effectLst/>
                          <a:latin typeface="+mj-lt"/>
                        </a:rPr>
                        <a:t>-</a:t>
                      </a:r>
                      <a:r>
                        <a:rPr lang="en-GB" sz="1400" b="1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+mj-lt"/>
                        </a:rPr>
                        <a:t>0.423</a:t>
                      </a:r>
                      <a:endParaRPr lang="en-GB" sz="1400" b="1" i="0" u="none" strike="noStrike" dirty="0">
                        <a:solidFill>
                          <a:srgbClr val="C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+mj-lt"/>
                        </a:rPr>
                        <a:t>1.7633</a:t>
                      </a:r>
                      <a:endParaRPr lang="en-GB" sz="1400" dirty="0">
                        <a:latin typeface="+mj-lt"/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/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</a:t>
                      </a:r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0.353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370840"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+mj-lt"/>
                        </a:rPr>
                        <a:t>3</a:t>
                      </a:r>
                      <a:endParaRPr lang="en-GB" sz="1400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+mj-lt"/>
                        </a:rPr>
                        <a:t>1.7539</a:t>
                      </a:r>
                      <a:endParaRPr lang="en-GB" sz="1400" dirty="0">
                        <a:latin typeface="+mj-lt"/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/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0.248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+mj-lt"/>
                        </a:rPr>
                        <a:t>1.7386</a:t>
                      </a:r>
                      <a:endParaRPr lang="en-GB" sz="1400" dirty="0">
                        <a:latin typeface="+mj-lt"/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/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1.053</a:t>
                      </a:r>
                      <a:endParaRPr lang="en-GB" sz="1400" b="1" i="0" u="none" strike="noStrike" dirty="0">
                        <a:solidFill>
                          <a:srgbClr val="C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370840"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+mj-lt"/>
                        </a:rPr>
                        <a:t>4</a:t>
                      </a:r>
                      <a:endParaRPr lang="en-GB" sz="1400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+mj-lt"/>
                        </a:rPr>
                        <a:t>1.7566</a:t>
                      </a:r>
                      <a:endParaRPr lang="en-GB" sz="1400" dirty="0">
                        <a:latin typeface="+mj-lt"/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/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0.094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+mj-lt"/>
                        </a:rPr>
                        <a:t>---</a:t>
                      </a:r>
                      <a:endParaRPr lang="en-GB" sz="1400" dirty="0">
                        <a:latin typeface="+mj-lt"/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/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+mj-lt"/>
                        </a:rPr>
                        <a:t>---</a:t>
                      </a:r>
                      <a:endParaRPr lang="en-GB" sz="1400" dirty="0">
                        <a:latin typeface="+mj-lt"/>
                      </a:endParaRPr>
                    </a:p>
                  </a:txBody>
                  <a:tcPr anchor="ctr"/>
                </a:tc>
              </a:tr>
              <a:tr h="370840"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+mj-lt"/>
                        </a:rPr>
                        <a:t>5</a:t>
                      </a:r>
                      <a:endParaRPr lang="en-GB" sz="1400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+mj-lt"/>
                        </a:rPr>
                        <a:t>1.7502</a:t>
                      </a:r>
                      <a:endParaRPr lang="en-GB" sz="1400" dirty="0">
                        <a:latin typeface="+mj-lt"/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/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0.458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+mj-lt"/>
                        </a:rPr>
                        <a:t>---</a:t>
                      </a:r>
                      <a:endParaRPr lang="en-GB" sz="1400" dirty="0">
                        <a:latin typeface="+mj-lt"/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/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+mj-lt"/>
                        </a:rPr>
                        <a:t>---</a:t>
                      </a:r>
                      <a:endParaRPr lang="en-GB" sz="1400" dirty="0">
                        <a:latin typeface="+mj-lt"/>
                      </a:endParaRPr>
                    </a:p>
                  </a:txBody>
                  <a:tcPr anchor="ctr"/>
                </a:tc>
              </a:tr>
              <a:tr h="370840">
                <a:tc rowSpan="5">
                  <a:txBody>
                    <a:bodyPr/>
                    <a:lstStyle/>
                    <a:p>
                      <a:pPr algn="ctr"/>
                      <a:r>
                        <a:rPr lang="en-US" sz="1400" dirty="0" err="1" smtClean="0">
                          <a:latin typeface="+mj-lt"/>
                        </a:rPr>
                        <a:t>Vert</a:t>
                      </a:r>
                      <a:endParaRPr lang="en-GB" sz="1400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+mj-lt"/>
                        </a:rPr>
                        <a:t>1</a:t>
                      </a:r>
                      <a:endParaRPr lang="en-GB" sz="1400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+mj-lt"/>
                        </a:rPr>
                        <a:t>0.6447</a:t>
                      </a:r>
                      <a:endParaRPr lang="en-GB" sz="1400" dirty="0">
                        <a:latin typeface="+mj-lt"/>
                      </a:endParaRPr>
                    </a:p>
                  </a:txBody>
                  <a:tcPr anchor="ctr"/>
                </a:tc>
                <a:tc rowSpan="5"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+mj-lt"/>
                        </a:rPr>
                        <a:t>0.6435</a:t>
                      </a:r>
                      <a:endParaRPr lang="en-GB" sz="1400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-</a:t>
                      </a:r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0.189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+mj-lt"/>
                        </a:rPr>
                        <a:t>0.6426</a:t>
                      </a:r>
                      <a:endParaRPr lang="en-GB" sz="1400" dirty="0">
                        <a:latin typeface="+mj-lt"/>
                      </a:endParaRPr>
                    </a:p>
                  </a:txBody>
                  <a:tcPr anchor="ctr"/>
                </a:tc>
                <a:tc rowSpan="5"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+mj-lt"/>
                        </a:rPr>
                        <a:t>0.6464</a:t>
                      </a:r>
                      <a:endParaRPr lang="en-GB" sz="1400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0.588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370840"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+mj-lt"/>
                        </a:rPr>
                        <a:t>2</a:t>
                      </a:r>
                      <a:endParaRPr lang="en-GB" sz="1400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+mj-lt"/>
                        </a:rPr>
                        <a:t>0.6363</a:t>
                      </a:r>
                      <a:endParaRPr lang="en-GB" sz="1400" dirty="0">
                        <a:latin typeface="+mj-lt"/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/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+mj-lt"/>
                        </a:rPr>
                        <a:t>1.116</a:t>
                      </a:r>
                      <a:endParaRPr lang="en-GB" sz="1400" b="1" i="0" u="none" strike="noStrike" dirty="0">
                        <a:solidFill>
                          <a:srgbClr val="C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+mj-lt"/>
                        </a:rPr>
                        <a:t>0.6405</a:t>
                      </a:r>
                      <a:endParaRPr lang="en-GB" sz="1400" dirty="0">
                        <a:latin typeface="+mj-lt"/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/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0.913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370840"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+mj-lt"/>
                        </a:rPr>
                        <a:t>3</a:t>
                      </a:r>
                      <a:endParaRPr lang="en-GB" sz="1400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+mj-lt"/>
                        </a:rPr>
                        <a:t>0.6432</a:t>
                      </a:r>
                      <a:endParaRPr lang="en-GB" sz="1400" dirty="0">
                        <a:latin typeface="+mj-lt"/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/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0.043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+mj-lt"/>
                        </a:rPr>
                        <a:t>0.6561</a:t>
                      </a:r>
                      <a:endParaRPr lang="en-GB" sz="1400" dirty="0">
                        <a:latin typeface="+mj-lt"/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/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i="0" u="none" strike="noStrike" dirty="0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-</a:t>
                      </a:r>
                      <a:r>
                        <a:rPr lang="en-GB" sz="1400" b="1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1.501</a:t>
                      </a:r>
                      <a:endParaRPr lang="en-GB" sz="1400" b="1" i="0" u="none" strike="noStrike" dirty="0">
                        <a:solidFill>
                          <a:srgbClr val="C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370840"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+mj-lt"/>
                        </a:rPr>
                        <a:t>4</a:t>
                      </a:r>
                      <a:endParaRPr lang="en-GB" sz="1400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+mj-lt"/>
                        </a:rPr>
                        <a:t>0.6456</a:t>
                      </a:r>
                      <a:endParaRPr lang="en-GB" sz="1400" dirty="0">
                        <a:latin typeface="+mj-lt"/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/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-</a:t>
                      </a:r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0.329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+mj-lt"/>
                        </a:rPr>
                        <a:t>---</a:t>
                      </a:r>
                      <a:endParaRPr lang="en-GB" sz="1400" dirty="0">
                        <a:latin typeface="+mj-lt"/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/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+mj-lt"/>
                        </a:rPr>
                        <a:t>---</a:t>
                      </a:r>
                      <a:endParaRPr lang="en-GB" sz="1400" dirty="0">
                        <a:latin typeface="+mj-lt"/>
                      </a:endParaRPr>
                    </a:p>
                  </a:txBody>
                  <a:tcPr anchor="ctr"/>
                </a:tc>
              </a:tr>
              <a:tr h="370840"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+mj-lt"/>
                        </a:rPr>
                        <a:t>5</a:t>
                      </a:r>
                      <a:endParaRPr lang="en-GB" sz="1400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+mj-lt"/>
                        </a:rPr>
                        <a:t>0.6476</a:t>
                      </a:r>
                      <a:endParaRPr lang="en-GB" sz="1400" dirty="0">
                        <a:latin typeface="+mj-lt"/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/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-</a:t>
                      </a:r>
                      <a:r>
                        <a:rPr lang="en-GB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0.640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+mj-lt"/>
                        </a:rPr>
                        <a:t>---</a:t>
                      </a:r>
                      <a:endParaRPr lang="en-GB" sz="1400" dirty="0">
                        <a:latin typeface="+mj-lt"/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/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+mj-lt"/>
                        </a:rPr>
                        <a:t>---</a:t>
                      </a:r>
                      <a:endParaRPr lang="en-GB" sz="1400" dirty="0">
                        <a:latin typeface="+mj-lt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779257" y="5877272"/>
            <a:ext cx="740253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V</a:t>
            </a:r>
            <a:r>
              <a:rPr lang="en-US" sz="1600" dirty="0" smtClean="0"/>
              <a:t>ariation between WS and SEMGRID ( time averaged r.m.s. size over all measurement )</a:t>
            </a:r>
          </a:p>
          <a:p>
            <a:pPr marL="1200150" lvl="2" indent="-285750">
              <a:buFont typeface="Wingdings" panose="05000000000000000000" pitchFamily="2" charset="2"/>
              <a:buChar char="Ø"/>
            </a:pPr>
            <a:r>
              <a:rPr lang="en-US" sz="1600" dirty="0" smtClean="0"/>
              <a:t>Horizontal ~0.068% </a:t>
            </a:r>
          </a:p>
          <a:p>
            <a:pPr marL="1200150" lvl="2" indent="-285750">
              <a:buFont typeface="Wingdings" panose="05000000000000000000" pitchFamily="2" charset="2"/>
              <a:buChar char="Ø"/>
            </a:pPr>
            <a:r>
              <a:rPr lang="en-US" sz="1600" dirty="0" smtClean="0"/>
              <a:t>Vertical ~ 0.45%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2086231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2352</TotalTime>
  <Words>1385</Words>
  <Application>Microsoft Office PowerPoint</Application>
  <PresentationFormat>On-screen Show (4:3)</PresentationFormat>
  <Paragraphs>233</Paragraphs>
  <Slides>18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Mukesh Kumar</dc:creator>
  <cp:lastModifiedBy>Mukesh Kumar</cp:lastModifiedBy>
  <cp:revision>208</cp:revision>
  <dcterms:created xsi:type="dcterms:W3CDTF">2015-12-17T10:42:55Z</dcterms:created>
  <dcterms:modified xsi:type="dcterms:W3CDTF">2016-03-17T09:59:43Z</dcterms:modified>
</cp:coreProperties>
</file>