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268" r:id="rId6"/>
    <p:sldId id="269" r:id="rId7"/>
    <p:sldId id="278" r:id="rId8"/>
    <p:sldId id="271" r:id="rId9"/>
    <p:sldId id="281" r:id="rId10"/>
    <p:sldId id="273" r:id="rId11"/>
    <p:sldId id="274" r:id="rId12"/>
    <p:sldId id="275" r:id="rId13"/>
    <p:sldId id="280" r:id="rId14"/>
    <p:sldId id="279" r:id="rId15"/>
    <p:sldId id="276" r:id="rId16"/>
    <p:sldId id="266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-2480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3E873-745A-BA47-8008-854979B111C5}" type="datetime1">
              <a:rPr lang="en-US" smtClean="0"/>
              <a:t>13/06/16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38593-214B-4A4B-B4A4-E12C3B3C1E68}" type="datetime1">
              <a:rPr lang="en-US" smtClean="0"/>
              <a:t>13/06/16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538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5957043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2949" y="6528600"/>
            <a:ext cx="6666149" cy="253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1" y="6071400"/>
            <a:ext cx="1169177" cy="5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Felix Rodriguez Mateos, TE/MPE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84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fnal.gov/contributionDisplay.py?contribId=37&amp;confId=11049&amp;sessionId=0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/7176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Considerations on HV </a:t>
            </a:r>
            <a:r>
              <a:rPr lang="en-US" sz="4000" dirty="0"/>
              <a:t>requirements and impact to test stands</a:t>
            </a:r>
            <a:r>
              <a:rPr lang="en-US" sz="2400" dirty="0"/>
              <a:t/>
            </a:r>
            <a:br>
              <a:rPr lang="en-US" sz="2400" dirty="0"/>
            </a:br>
            <a:endParaRPr lang="en-GB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F. </a:t>
            </a:r>
            <a:r>
              <a:rPr lang="en-US" b="1" smtClean="0">
                <a:solidFill>
                  <a:srgbClr val="000000"/>
                </a:solidFill>
              </a:rPr>
              <a:t>Rodriguez Mateos</a:t>
            </a:r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</a:rPr>
              <a:t>CERN/TE/MPE/EE 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554186"/>
          </a:xfrm>
        </p:spPr>
        <p:txBody>
          <a:bodyPr>
            <a:norm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Int’l Workshop on Test Stands</a:t>
            </a:r>
          </a:p>
          <a:p>
            <a:r>
              <a:rPr lang="en-GB" dirty="0" smtClean="0"/>
              <a:t>CERN, 13-14 June 2016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952" y="119336"/>
            <a:ext cx="1479767" cy="1103084"/>
          </a:xfrm>
          <a:prstGeom prst="rect">
            <a:avLst/>
          </a:prstGeom>
        </p:spPr>
      </p:pic>
      <p:pic>
        <p:nvPicPr>
          <p:cNvPr id="6" name="Picture 2" descr="http://ingles-escrito-uah-08.wikispaces.com/file/view/s1-5010.jpg/43631279/592x488/s1-5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873" y="1487904"/>
            <a:ext cx="1633738" cy="133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Case study : impregnated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2696"/>
            <a:ext cx="7920000" cy="263244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It has been observed during quench tests that for impregnated coils T and p slowly move up after a quench, this would hint towards taking </a:t>
            </a:r>
            <a:r>
              <a:rPr lang="en-US" sz="2400" dirty="0" smtClean="0">
                <a:solidFill>
                  <a:srgbClr val="0000FF"/>
                </a:solidFill>
              </a:rPr>
              <a:t>nominal operating conditions as the ones under which worst case voltages appear</a:t>
            </a:r>
          </a:p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This assumes </a:t>
            </a:r>
            <a:r>
              <a:rPr lang="en-US" sz="2400" b="1" dirty="0" smtClean="0">
                <a:solidFill>
                  <a:srgbClr val="0000FF"/>
                </a:solidFill>
              </a:rPr>
              <a:t>no cracks inside the coils</a:t>
            </a:r>
            <a:r>
              <a:rPr lang="en-US" sz="2400" dirty="0" smtClean="0">
                <a:solidFill>
                  <a:srgbClr val="0000FF"/>
                </a:solidFill>
              </a:rPr>
              <a:t>, only global p and T apply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Screen Shot 2016-05-18 at 20.53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53525"/>
            <a:ext cx="6156176" cy="27677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8356" y="6156012"/>
            <a:ext cx="236585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Courtesy Hugo </a:t>
            </a:r>
            <a:r>
              <a:rPr lang="en-US" dirty="0" err="1" smtClean="0"/>
              <a:t>Bajas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strategy for inner triplet magnets in 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19201"/>
            <a:ext cx="8434800" cy="292988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Studies have been conducted through a working group dealing with aspects related to electrical integrity and quality assurance (see </a:t>
            </a:r>
            <a:r>
              <a:rPr lang="en-US" u="sng" dirty="0" smtClean="0">
                <a:hlinkClick r:id="rId2"/>
              </a:rPr>
              <a:t>HL</a:t>
            </a:r>
            <a:r>
              <a:rPr lang="en-US" u="sng" dirty="0">
                <a:hlinkClick r:id="rId2"/>
              </a:rPr>
              <a:t>-LHC HVWL Working Group</a:t>
            </a:r>
            <a:r>
              <a:rPr lang="en-US" dirty="0"/>
              <a:t> )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main objective of the working group so far has been to find a formal approach in order to obtain high voltage levels from scaling and safety factors obtained starting from simulated worst case voltages (see presentation at the LARP Hi-</a:t>
            </a:r>
            <a:r>
              <a:rPr lang="en-US" dirty="0" err="1"/>
              <a:t>Lumi</a:t>
            </a:r>
            <a:r>
              <a:rPr lang="en-US" dirty="0"/>
              <a:t> Collaboration meeting in May 2016 at SLAC, USA: </a:t>
            </a:r>
            <a:r>
              <a:rPr lang="en-US" u="sng" dirty="0">
                <a:hlinkClick r:id="rId3"/>
              </a:rPr>
              <a:t>Voltage Withstand Levels</a:t>
            </a:r>
            <a:r>
              <a:rPr lang="en-US" dirty="0"/>
              <a:t>)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63" y="4509120"/>
            <a:ext cx="8210901" cy="147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72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General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764704"/>
            <a:ext cx="7920000" cy="5400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Definitions on withstand levels for test stations are to be done in thorough agreement with the </a:t>
            </a:r>
            <a:r>
              <a:rPr lang="en-US" sz="2800" dirty="0" err="1" smtClean="0">
                <a:solidFill>
                  <a:schemeClr val="tx1"/>
                </a:solidFill>
              </a:rPr>
              <a:t>programme</a:t>
            </a:r>
            <a:r>
              <a:rPr lang="en-US" sz="2800" dirty="0" smtClean="0">
                <a:solidFill>
                  <a:schemeClr val="tx1"/>
                </a:solidFill>
              </a:rPr>
              <a:t> established for magnets and other </a:t>
            </a:r>
            <a:r>
              <a:rPr lang="en-US" sz="2800" dirty="0" err="1" smtClean="0">
                <a:solidFill>
                  <a:schemeClr val="tx1"/>
                </a:solidFill>
              </a:rPr>
              <a:t>d.u.t</a:t>
            </a:r>
            <a:r>
              <a:rPr lang="en-US" sz="2800" dirty="0" smtClean="0">
                <a:solidFill>
                  <a:schemeClr val="tx1"/>
                </a:solidFill>
              </a:rPr>
              <a:t>. (leads, </a:t>
            </a:r>
            <a:r>
              <a:rPr lang="en-US" sz="2800" dirty="0" err="1" smtClean="0">
                <a:solidFill>
                  <a:schemeClr val="tx1"/>
                </a:solidFill>
              </a:rPr>
              <a:t>s.c.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link and current leads)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What margin to take for the stand </a:t>
            </a:r>
            <a:r>
              <a:rPr lang="en-US" dirty="0" err="1" smtClean="0">
                <a:solidFill>
                  <a:schemeClr val="tx1"/>
                </a:solidFill>
              </a:rPr>
              <a:t>w.r.t</a:t>
            </a:r>
            <a:r>
              <a:rPr lang="en-US" dirty="0" smtClean="0">
                <a:solidFill>
                  <a:schemeClr val="tx1"/>
                </a:solidFill>
              </a:rPr>
              <a:t>. test levels?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Studies initially focus on voltage to ground and voltages coil-to-heaters, but other issues as turn-to-turn insulation test by impulses need to be analyzed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Decisions on the HV test </a:t>
            </a:r>
            <a:r>
              <a:rPr lang="en-US" sz="2800" dirty="0" err="1" smtClean="0">
                <a:solidFill>
                  <a:schemeClr val="tx1"/>
                </a:solidFill>
              </a:rPr>
              <a:t>programme</a:t>
            </a:r>
            <a:r>
              <a:rPr lang="en-US" sz="2800" dirty="0" smtClean="0">
                <a:solidFill>
                  <a:schemeClr val="tx1"/>
                </a:solidFill>
              </a:rPr>
              <a:t> are required well in advance as to make adequate engineering of dielectric strengths at the facility in different conditions: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Air (defined temperature and humidity)</a:t>
            </a:r>
          </a:p>
          <a:p>
            <a:pPr lvl="1" algn="just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ominal, cold conditions</a:t>
            </a:r>
          </a:p>
          <a:p>
            <a:pPr lvl="1" algn="just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ntermediate temperature conditions </a:t>
            </a:r>
          </a:p>
          <a:p>
            <a:pPr lvl="1" algn="just"/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ifferent pressure levels</a:t>
            </a:r>
          </a:p>
          <a:p>
            <a:pPr lvl="1" algn="just"/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eads disconnected</a:t>
            </a:r>
          </a:p>
          <a:p>
            <a:pPr lvl="1" algn="just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odified instrumentation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6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3284984"/>
            <a:ext cx="6440400" cy="1634400"/>
          </a:xfrm>
        </p:spPr>
        <p:txBody>
          <a:bodyPr/>
          <a:lstStyle/>
          <a:p>
            <a:r>
              <a:rPr lang="en-US" dirty="0"/>
              <a:t>Many thanks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4420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trategy to define test levels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Case study: impregnated coils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General considerations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09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49" y="682277"/>
            <a:ext cx="8434800" cy="5124686"/>
          </a:xfrm>
        </p:spPr>
        <p:txBody>
          <a:bodyPr>
            <a:normAutofit fontScale="92500"/>
          </a:bodyPr>
          <a:lstStyle/>
          <a:p>
            <a:pPr algn="just"/>
            <a:r>
              <a:rPr lang="en-GB" dirty="0" smtClean="0">
                <a:solidFill>
                  <a:srgbClr val="000000"/>
                </a:solidFill>
              </a:rPr>
              <a:t>One of the </a:t>
            </a:r>
            <a:r>
              <a:rPr lang="en-GB" b="1" dirty="0" smtClean="0">
                <a:solidFill>
                  <a:srgbClr val="FF0000"/>
                </a:solidFill>
              </a:rPr>
              <a:t>main aspects in the design of superconducting circuits </a:t>
            </a:r>
            <a:r>
              <a:rPr lang="en-GB" dirty="0" smtClean="0">
                <a:solidFill>
                  <a:srgbClr val="000000"/>
                </a:solidFill>
              </a:rPr>
              <a:t>(magnets, leads, links, bus bars) is the monitoring </a:t>
            </a:r>
            <a:r>
              <a:rPr lang="en-GB" dirty="0">
                <a:solidFill>
                  <a:srgbClr val="000000"/>
                </a:solidFill>
              </a:rPr>
              <a:t>of the </a:t>
            </a:r>
            <a:r>
              <a:rPr lang="en-GB" b="1" dirty="0" smtClean="0">
                <a:solidFill>
                  <a:srgbClr val="FF0000"/>
                </a:solidFill>
              </a:rPr>
              <a:t>electrical quality and integrity </a:t>
            </a:r>
            <a:r>
              <a:rPr lang="en-GB" dirty="0" smtClean="0">
                <a:solidFill>
                  <a:srgbClr val="000000"/>
                </a:solidFill>
              </a:rPr>
              <a:t>of the components during manufacturing, tests </a:t>
            </a:r>
            <a:r>
              <a:rPr lang="en-GB" dirty="0" smtClean="0">
                <a:solidFill>
                  <a:srgbClr val="000000"/>
                </a:solidFill>
              </a:rPr>
              <a:t>at stands and further during commissioning</a:t>
            </a:r>
            <a:endParaRPr lang="en-GB" dirty="0" smtClean="0">
              <a:solidFill>
                <a:srgbClr val="000000"/>
              </a:solidFill>
            </a:endParaRPr>
          </a:p>
          <a:p>
            <a:pPr algn="just"/>
            <a:r>
              <a:rPr lang="en-GB" dirty="0" smtClean="0">
                <a:solidFill>
                  <a:srgbClr val="000000"/>
                </a:solidFill>
              </a:rPr>
              <a:t>All </a:t>
            </a:r>
            <a:r>
              <a:rPr lang="en-GB" dirty="0">
                <a:solidFill>
                  <a:srgbClr val="000000"/>
                </a:solidFill>
              </a:rPr>
              <a:t>circuit </a:t>
            </a:r>
            <a:r>
              <a:rPr lang="en-GB" dirty="0" smtClean="0">
                <a:solidFill>
                  <a:srgbClr val="000000"/>
                </a:solidFill>
              </a:rPr>
              <a:t>components (magnets, bus bars, link, current leads, instrumentation), </a:t>
            </a:r>
            <a:r>
              <a:rPr lang="en-GB" dirty="0">
                <a:solidFill>
                  <a:srgbClr val="000000"/>
                </a:solidFill>
              </a:rPr>
              <a:t>including </a:t>
            </a:r>
            <a:r>
              <a:rPr lang="en-GB" dirty="0" smtClean="0">
                <a:solidFill>
                  <a:srgbClr val="000000"/>
                </a:solidFill>
              </a:rPr>
              <a:t>also the </a:t>
            </a:r>
            <a:r>
              <a:rPr lang="en-GB" dirty="0">
                <a:solidFill>
                  <a:srgbClr val="000000"/>
                </a:solidFill>
              </a:rPr>
              <a:t>warm DC distribution </a:t>
            </a:r>
            <a:r>
              <a:rPr lang="en-GB" dirty="0" smtClean="0">
                <a:solidFill>
                  <a:srgbClr val="000000"/>
                </a:solidFill>
              </a:rPr>
              <a:t>elements, have to be </a:t>
            </a:r>
            <a:r>
              <a:rPr lang="en-GB" b="1" dirty="0" smtClean="0">
                <a:solidFill>
                  <a:srgbClr val="FF0000"/>
                </a:solidFill>
              </a:rPr>
              <a:t>harmonised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in this respect </a:t>
            </a:r>
            <a:r>
              <a:rPr lang="en-GB" b="1" dirty="0" smtClean="0">
                <a:solidFill>
                  <a:srgbClr val="660066"/>
                </a:solidFill>
              </a:rPr>
              <a:t>– GLOBAL APPROACH</a:t>
            </a:r>
          </a:p>
          <a:p>
            <a:pPr algn="just"/>
            <a:r>
              <a:rPr lang="en-GB" dirty="0" smtClean="0">
                <a:solidFill>
                  <a:srgbClr val="000000"/>
                </a:solidFill>
              </a:rPr>
              <a:t>To </a:t>
            </a:r>
            <a:r>
              <a:rPr lang="en-GB" dirty="0">
                <a:solidFill>
                  <a:srgbClr val="000000"/>
                </a:solidFill>
              </a:rPr>
              <a:t>this aim, </a:t>
            </a:r>
            <a:r>
              <a:rPr lang="en-GB" dirty="0" smtClean="0">
                <a:solidFill>
                  <a:srgbClr val="000000"/>
                </a:solidFill>
              </a:rPr>
              <a:t>one has to define </a:t>
            </a:r>
            <a:r>
              <a:rPr lang="en-GB" dirty="0">
                <a:solidFill>
                  <a:srgbClr val="000000"/>
                </a:solidFill>
              </a:rPr>
              <a:t>as soon as </a:t>
            </a:r>
            <a:r>
              <a:rPr lang="en-GB" dirty="0" smtClean="0">
                <a:solidFill>
                  <a:srgbClr val="000000"/>
                </a:solidFill>
              </a:rPr>
              <a:t>possible </a:t>
            </a:r>
            <a:r>
              <a:rPr lang="en-GB" b="1" dirty="0" smtClean="0">
                <a:solidFill>
                  <a:srgbClr val="FF0000"/>
                </a:solidFill>
              </a:rPr>
              <a:t>the </a:t>
            </a:r>
            <a:r>
              <a:rPr lang="en-GB" b="1" dirty="0">
                <a:solidFill>
                  <a:srgbClr val="FF0000"/>
                </a:solidFill>
              </a:rPr>
              <a:t>tests and the voltage </a:t>
            </a:r>
            <a:r>
              <a:rPr lang="en-GB" b="1" dirty="0" smtClean="0">
                <a:solidFill>
                  <a:srgbClr val="FF0000"/>
                </a:solidFill>
              </a:rPr>
              <a:t>levels</a:t>
            </a:r>
            <a:r>
              <a:rPr lang="en-GB" dirty="0" smtClean="0">
                <a:solidFill>
                  <a:srgbClr val="000000"/>
                </a:solidFill>
              </a:rPr>
              <a:t>, </a:t>
            </a:r>
            <a:r>
              <a:rPr lang="en-GB" dirty="0">
                <a:solidFill>
                  <a:srgbClr val="000000"/>
                </a:solidFill>
              </a:rPr>
              <a:t>in agreement with the equipment </a:t>
            </a:r>
            <a:r>
              <a:rPr lang="en-GB" dirty="0" smtClean="0">
                <a:solidFill>
                  <a:srgbClr val="000000"/>
                </a:solidFill>
              </a:rPr>
              <a:t>owner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627784" y="5806963"/>
            <a:ext cx="57226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…</a:t>
            </a:r>
            <a:r>
              <a:rPr lang="en-GB" sz="2800" b="1" dirty="0">
                <a:solidFill>
                  <a:srgbClr val="660066"/>
                </a:solidFill>
              </a:rPr>
              <a:t>and the test stand </a:t>
            </a:r>
            <a:r>
              <a:rPr lang="en-GB" sz="2800" b="1" dirty="0" smtClean="0">
                <a:solidFill>
                  <a:srgbClr val="660066"/>
                </a:solidFill>
              </a:rPr>
              <a:t>responsible! </a:t>
            </a:r>
            <a:endParaRPr lang="en-GB" sz="2800" b="1" dirty="0">
              <a:solidFill>
                <a:srgbClr val="660066"/>
              </a:solidFill>
            </a:endParaRPr>
          </a:p>
          <a:p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080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46729" y="44705"/>
            <a:ext cx="7920000" cy="720000"/>
          </a:xfrm>
        </p:spPr>
        <p:txBody>
          <a:bodyPr/>
          <a:lstStyle/>
          <a:p>
            <a:r>
              <a:rPr lang="en-US" dirty="0" smtClean="0"/>
              <a:t>General strategy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915816" y="1196752"/>
            <a:ext cx="3600400" cy="864096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Definition of worst case voltages from quench modeling/model tests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2276872"/>
            <a:ext cx="4248472" cy="1080120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Definition of conditions under which worst case voltages will show up: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mbient conditions (gas, liquid), pressure and temperature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5536" y="3429000"/>
            <a:ext cx="3600400" cy="864096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Definition of test conditions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971600" y="4653136"/>
            <a:ext cx="6336704" cy="1512168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Definition of strategy:</a:t>
            </a:r>
          </a:p>
          <a:p>
            <a:pPr algn="ctr"/>
            <a:r>
              <a:rPr lang="en-US" dirty="0" err="1" smtClean="0"/>
              <a:t>i</a:t>
            </a:r>
            <a:r>
              <a:rPr lang="en-US" dirty="0" smtClean="0"/>
              <a:t>) Validation that the worst case voltages will be endured with no degradation and certain margin</a:t>
            </a:r>
          </a:p>
          <a:p>
            <a:pPr algn="ctr"/>
            <a:r>
              <a:rPr lang="en-US" dirty="0" smtClean="0"/>
              <a:t>ii) Looking for insulation faults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>
            <a:off x="4716016" y="2204864"/>
            <a:ext cx="504056" cy="2160240"/>
          </a:xfrm>
          <a:prstGeom prst="rightBrac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08104" y="3140968"/>
            <a:ext cx="144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Scaling factor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83770" y="3140968"/>
            <a:ext cx="32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ƒ</a:t>
            </a:r>
            <a:endParaRPr lang="en-US" b="1" i="1" dirty="0"/>
          </a:p>
        </p:txBody>
      </p:sp>
      <p:sp>
        <p:nvSpPr>
          <p:cNvPr id="14" name="Curved Left Arrow 13"/>
          <p:cNvSpPr/>
          <p:nvPr/>
        </p:nvSpPr>
        <p:spPr>
          <a:xfrm>
            <a:off x="6983771" y="1772816"/>
            <a:ext cx="2088222" cy="4176464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90892" y="-99392"/>
            <a:ext cx="34289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84382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Defining rated and test voltages (1/3)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8658" y="2708920"/>
            <a:ext cx="7749766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Rated level  </a:t>
            </a:r>
            <a:endParaRPr lang="en-GB" sz="2400" b="1" dirty="0">
              <a:solidFill>
                <a:schemeClr val="tx1"/>
              </a:solidFill>
            </a:endParaRPr>
          </a:p>
          <a:p>
            <a:pPr algn="ctr"/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b="1" dirty="0" err="1" smtClean="0">
                <a:solidFill>
                  <a:schemeClr val="tx1"/>
                </a:solidFill>
              </a:rPr>
              <a:t>V</a:t>
            </a:r>
            <a:r>
              <a:rPr lang="en-GB" sz="1600" b="1" baseline="-25000" dirty="0" err="1" smtClean="0">
                <a:solidFill>
                  <a:schemeClr val="tx1"/>
                </a:solidFill>
              </a:rPr>
              <a:t>rated</a:t>
            </a:r>
            <a:r>
              <a:rPr lang="en-GB" sz="1600" dirty="0" smtClean="0">
                <a:solidFill>
                  <a:schemeClr val="tx1"/>
                </a:solidFill>
              </a:rPr>
              <a:t>= </a:t>
            </a:r>
            <a:r>
              <a:rPr lang="en-GB" sz="1600" dirty="0">
                <a:solidFill>
                  <a:schemeClr val="tx1"/>
                </a:solidFill>
              </a:rPr>
              <a:t>a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* </a:t>
            </a:r>
            <a:r>
              <a:rPr lang="en-GB" sz="1600" dirty="0" err="1" smtClean="0">
                <a:solidFill>
                  <a:schemeClr val="tx1"/>
                </a:solidFill>
              </a:rPr>
              <a:t>V</a:t>
            </a:r>
            <a:r>
              <a:rPr lang="en-GB" sz="1600" baseline="-25000" dirty="0" err="1" smtClean="0">
                <a:solidFill>
                  <a:schemeClr val="tx1"/>
                </a:solidFill>
              </a:rPr>
              <a:t>maxr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+ </a:t>
            </a:r>
            <a:r>
              <a:rPr lang="en-GB" sz="1600" dirty="0" smtClean="0">
                <a:solidFill>
                  <a:schemeClr val="tx1"/>
                </a:solidFill>
              </a:rPr>
              <a:t>b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a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and </a:t>
            </a:r>
            <a:r>
              <a:rPr lang="en-GB" sz="1600" b="1" dirty="0" smtClean="0">
                <a:solidFill>
                  <a:srgbClr val="FF0000"/>
                </a:solidFill>
              </a:rPr>
              <a:t>b</a:t>
            </a:r>
            <a:r>
              <a:rPr lang="en-GB" sz="1600" dirty="0" smtClean="0">
                <a:solidFill>
                  <a:srgbClr val="FF0000"/>
                </a:solidFill>
              </a:rPr>
              <a:t> give safety margins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(for LHC : </a:t>
            </a:r>
            <a:r>
              <a:rPr lang="en-GB" sz="1200" b="1" dirty="0">
                <a:solidFill>
                  <a:srgbClr val="FF0000"/>
                </a:solidFill>
              </a:rPr>
              <a:t>a</a:t>
            </a:r>
            <a:r>
              <a:rPr lang="en-GB" sz="1200" dirty="0" smtClean="0">
                <a:solidFill>
                  <a:srgbClr val="FF0000"/>
                </a:solidFill>
              </a:rPr>
              <a:t>= </a:t>
            </a:r>
            <a:r>
              <a:rPr lang="en-GB" sz="1200" dirty="0">
                <a:solidFill>
                  <a:srgbClr val="FF0000"/>
                </a:solidFill>
              </a:rPr>
              <a:t>2 and </a:t>
            </a:r>
            <a:r>
              <a:rPr lang="en-GB" sz="1200" b="1" dirty="0" smtClean="0">
                <a:solidFill>
                  <a:srgbClr val="FF0000"/>
                </a:solidFill>
              </a:rPr>
              <a:t>b</a:t>
            </a:r>
            <a:r>
              <a:rPr lang="en-GB" sz="1200" dirty="0" smtClean="0">
                <a:solidFill>
                  <a:srgbClr val="FF0000"/>
                </a:solidFill>
              </a:rPr>
              <a:t>= </a:t>
            </a:r>
            <a:r>
              <a:rPr lang="en-GB" sz="1200" dirty="0">
                <a:solidFill>
                  <a:srgbClr val="FF0000"/>
                </a:solidFill>
              </a:rPr>
              <a:t>500 V)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1560" y="4797152"/>
            <a:ext cx="7749766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E. g. 75 </a:t>
            </a:r>
            <a:r>
              <a:rPr lang="en-GB" sz="1350" dirty="0">
                <a:solidFill>
                  <a:schemeClr val="tx1"/>
                </a:solidFill>
              </a:rPr>
              <a:t>K, 1 bar , He (gas)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560" y="5301208"/>
            <a:ext cx="7776864" cy="52322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chemeClr val="bg1"/>
                </a:solidFill>
              </a:rPr>
              <a:t>For example purposes, we take as reference 75K and 1 bar in He gas for the conditions at which the maximum voltage occurs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059832" y="980728"/>
            <a:ext cx="2952328" cy="14488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V</a:t>
            </a:r>
            <a:r>
              <a:rPr lang="en-GB" baseline="-25000" dirty="0" err="1" smtClean="0">
                <a:solidFill>
                  <a:schemeClr val="tx1"/>
                </a:solidFill>
              </a:rPr>
              <a:t>q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= </a:t>
            </a:r>
            <a:r>
              <a:rPr lang="en-GB" dirty="0" smtClean="0">
                <a:solidFill>
                  <a:schemeClr val="tx1"/>
                </a:solidFill>
              </a:rPr>
              <a:t>quench voltage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V</a:t>
            </a:r>
            <a:r>
              <a:rPr lang="en-GB" baseline="-25000" dirty="0" err="1" smtClean="0">
                <a:solidFill>
                  <a:schemeClr val="tx1"/>
                </a:solidFill>
              </a:rPr>
              <a:t>ee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= </a:t>
            </a:r>
            <a:r>
              <a:rPr lang="en-GB" dirty="0" smtClean="0">
                <a:solidFill>
                  <a:schemeClr val="tx1"/>
                </a:solidFill>
              </a:rPr>
              <a:t>extraction voltage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V</a:t>
            </a:r>
            <a:r>
              <a:rPr lang="en-GB" baseline="-25000" dirty="0" err="1" smtClean="0">
                <a:solidFill>
                  <a:schemeClr val="tx1"/>
                </a:solidFill>
              </a:rPr>
              <a:t>pa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= </a:t>
            </a:r>
            <a:r>
              <a:rPr lang="en-GB" dirty="0" smtClean="0">
                <a:solidFill>
                  <a:schemeClr val="tx1"/>
                </a:solidFill>
              </a:rPr>
              <a:t>power abort voltages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V</a:t>
            </a:r>
            <a:r>
              <a:rPr lang="en-GB" b="1" baseline="-25000" dirty="0" err="1" smtClean="0">
                <a:solidFill>
                  <a:schemeClr val="tx1"/>
                </a:solidFill>
              </a:rPr>
              <a:t>maxr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=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V</a:t>
            </a:r>
            <a:r>
              <a:rPr lang="en-GB" b="1" baseline="-25000" dirty="0" err="1" smtClean="0">
                <a:solidFill>
                  <a:schemeClr val="tx1"/>
                </a:solidFill>
              </a:rPr>
              <a:t>q</a:t>
            </a:r>
            <a:r>
              <a:rPr lang="en-GB" b="1" dirty="0" err="1">
                <a:solidFill>
                  <a:schemeClr val="tx1"/>
                </a:solidFill>
              </a:rPr>
              <a:t>+V</a:t>
            </a:r>
            <a:r>
              <a:rPr lang="en-GB" b="1" baseline="-25000" dirty="0" err="1">
                <a:solidFill>
                  <a:schemeClr val="tx1"/>
                </a:solidFill>
              </a:rPr>
              <a:t>ee</a:t>
            </a:r>
            <a:r>
              <a:rPr lang="en-GB" b="1" dirty="0" err="1">
                <a:solidFill>
                  <a:schemeClr val="tx1"/>
                </a:solidFill>
              </a:rPr>
              <a:t>+</a:t>
            </a:r>
            <a:r>
              <a:rPr lang="en-GB" b="1" dirty="0" err="1" smtClean="0">
                <a:solidFill>
                  <a:schemeClr val="tx1"/>
                </a:solidFill>
              </a:rPr>
              <a:t>V</a:t>
            </a:r>
            <a:r>
              <a:rPr lang="en-GB" b="1" baseline="-25000" dirty="0" err="1" smtClean="0">
                <a:solidFill>
                  <a:schemeClr val="tx1"/>
                </a:solidFill>
              </a:rPr>
              <a:t>pa</a:t>
            </a:r>
            <a:endParaRPr lang="en-GB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53207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82788" y="3836634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7047" y="3982285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2539" y="4131632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698" y="4239176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044" y="1342670"/>
            <a:ext cx="1729116" cy="23752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32040" y="5090235"/>
            <a:ext cx="1729116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1.9 </a:t>
            </a:r>
            <a:r>
              <a:rPr lang="en-GB" sz="1350" dirty="0">
                <a:solidFill>
                  <a:schemeClr val="tx1"/>
                </a:solidFill>
              </a:rPr>
              <a:t>K, 1 bar, He (liquid)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27784" y="1822028"/>
            <a:ext cx="2088232" cy="2951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 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VmaxrAir</a:t>
            </a:r>
            <a:r>
              <a:rPr lang="en-GB" sz="1350" b="1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1350" b="1" dirty="0">
                <a:solidFill>
                  <a:schemeClr val="tx1"/>
                </a:solidFill>
              </a:rPr>
              <a:t>f2</a:t>
            </a:r>
            <a:r>
              <a:rPr lang="en-GB" sz="1350" dirty="0">
                <a:solidFill>
                  <a:schemeClr val="tx1"/>
                </a:solidFill>
              </a:rPr>
              <a:t> * </a:t>
            </a:r>
            <a:r>
              <a:rPr lang="en-GB" sz="1350" dirty="0" err="1" smtClean="0">
                <a:solidFill>
                  <a:schemeClr val="tx1"/>
                </a:solidFill>
              </a:rPr>
              <a:t>Vmaxr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2000" baseline="-2500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Vtest_Air</a:t>
            </a:r>
            <a:r>
              <a:rPr lang="en-GB" sz="1350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a</a:t>
            </a:r>
            <a:r>
              <a:rPr lang="en-GB" sz="1350" dirty="0" smtClean="0">
                <a:solidFill>
                  <a:schemeClr val="tx1"/>
                </a:solidFill>
              </a:rPr>
              <a:t>*</a:t>
            </a:r>
            <a:r>
              <a:rPr lang="en-GB" sz="1350" dirty="0" err="1" smtClean="0">
                <a:solidFill>
                  <a:schemeClr val="tx1"/>
                </a:solidFill>
              </a:rPr>
              <a:t>VmaxrAir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+ b</a:t>
            </a:r>
            <a:endParaRPr lang="en-GB" sz="135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1350" b="1" dirty="0" smtClean="0">
                <a:solidFill>
                  <a:srgbClr val="660066"/>
                </a:solidFill>
              </a:rPr>
              <a:t>f2 </a:t>
            </a:r>
            <a:r>
              <a:rPr lang="en-GB" sz="1350" b="1" dirty="0">
                <a:solidFill>
                  <a:srgbClr val="660066"/>
                </a:solidFill>
              </a:rPr>
              <a:t>is an equivalence between 75 K He  and 300 K air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81279" y="1822028"/>
            <a:ext cx="2075148" cy="2951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VmaxrLHe</a:t>
            </a:r>
            <a:r>
              <a:rPr lang="en-GB" sz="1350" b="1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1350" b="1" dirty="0">
                <a:solidFill>
                  <a:schemeClr val="tx1"/>
                </a:solidFill>
              </a:rPr>
              <a:t>f3</a:t>
            </a:r>
            <a:r>
              <a:rPr lang="en-GB" sz="1350" dirty="0">
                <a:solidFill>
                  <a:schemeClr val="tx1"/>
                </a:solidFill>
              </a:rPr>
              <a:t> * </a:t>
            </a:r>
            <a:endParaRPr lang="en-GB" sz="135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dirty="0" err="1" smtClean="0">
                <a:solidFill>
                  <a:prstClr val="black"/>
                </a:solidFill>
              </a:rPr>
              <a:t>V</a:t>
            </a:r>
            <a:r>
              <a:rPr lang="en-GB" sz="1350" dirty="0" err="1" smtClean="0">
                <a:solidFill>
                  <a:schemeClr val="tx1"/>
                </a:solidFill>
              </a:rPr>
              <a:t>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1600" baseline="-2500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Vtest_LHe</a:t>
            </a:r>
            <a:r>
              <a:rPr lang="en-GB" sz="1350" dirty="0" smtClean="0">
                <a:solidFill>
                  <a:schemeClr val="tx1"/>
                </a:solidFill>
              </a:rPr>
              <a:t>= a*</a:t>
            </a:r>
            <a:r>
              <a:rPr lang="en-GB" sz="1350" dirty="0" err="1" smtClean="0">
                <a:solidFill>
                  <a:schemeClr val="tx1"/>
                </a:solidFill>
              </a:rPr>
              <a:t>VmaxrLHe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+ b</a:t>
            </a: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1350" b="1" dirty="0" smtClean="0">
                <a:solidFill>
                  <a:srgbClr val="660066"/>
                </a:solidFill>
              </a:rPr>
              <a:t>f3 </a:t>
            </a:r>
            <a:r>
              <a:rPr lang="en-GB" sz="1350" b="1" dirty="0">
                <a:solidFill>
                  <a:srgbClr val="660066"/>
                </a:solidFill>
              </a:rPr>
              <a:t>is an equivalence between 75 K and</a:t>
            </a:r>
          </a:p>
          <a:p>
            <a:pPr algn="ctr"/>
            <a:r>
              <a:rPr lang="en-GB" sz="1350" b="1" dirty="0">
                <a:solidFill>
                  <a:srgbClr val="660066"/>
                </a:solidFill>
              </a:rPr>
              <a:t> </a:t>
            </a:r>
            <a:r>
              <a:rPr lang="en-GB" sz="1350" b="1" dirty="0" smtClean="0">
                <a:solidFill>
                  <a:srgbClr val="660066"/>
                </a:solidFill>
              </a:rPr>
              <a:t>1.9 </a:t>
            </a:r>
            <a:r>
              <a:rPr lang="en-GB" sz="1350" b="1" dirty="0">
                <a:solidFill>
                  <a:srgbClr val="660066"/>
                </a:solidFill>
              </a:rPr>
              <a:t>K in </a:t>
            </a:r>
            <a:r>
              <a:rPr lang="en-GB" sz="1350" b="1" dirty="0" err="1" smtClean="0">
                <a:solidFill>
                  <a:srgbClr val="660066"/>
                </a:solidFill>
              </a:rPr>
              <a:t>LHe</a:t>
            </a:r>
            <a:endParaRPr lang="en-GB" sz="1350" b="1" dirty="0">
              <a:solidFill>
                <a:srgbClr val="66006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15816" y="5076592"/>
            <a:ext cx="1646577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300 K, 1 bar , AIR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4976" y="1029051"/>
            <a:ext cx="19516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at </a:t>
            </a:r>
            <a:r>
              <a:rPr lang="en-GB" sz="1350" i="1" dirty="0">
                <a:solidFill>
                  <a:srgbClr val="FF0000"/>
                </a:solidFill>
              </a:rPr>
              <a:t>arrival to test bench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86871" y="929244"/>
            <a:ext cx="20921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after cold </a:t>
            </a:r>
            <a:r>
              <a:rPr lang="en-GB" sz="1350" i="1" dirty="0">
                <a:solidFill>
                  <a:srgbClr val="FF0000"/>
                </a:solidFill>
              </a:rPr>
              <a:t>test in air but </a:t>
            </a:r>
            <a:r>
              <a:rPr lang="en-GB" sz="1350" i="1" dirty="0" smtClean="0">
                <a:solidFill>
                  <a:srgbClr val="FF0000"/>
                </a:solidFill>
              </a:rPr>
              <a:t>possibly </a:t>
            </a:r>
            <a:r>
              <a:rPr lang="en-GB" sz="1350" i="1" dirty="0">
                <a:solidFill>
                  <a:srgbClr val="FF0000"/>
                </a:solidFill>
              </a:rPr>
              <a:t>with He gas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82826" y="1029051"/>
            <a:ext cx="19934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at </a:t>
            </a:r>
            <a:r>
              <a:rPr lang="en-GB" sz="1350" i="1" dirty="0">
                <a:solidFill>
                  <a:srgbClr val="FF0000"/>
                </a:solidFill>
              </a:rPr>
              <a:t>cold in the test bench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92280" y="5090235"/>
            <a:ext cx="1729116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300 K, 1 bar , He (gas)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03885" y="1822028"/>
            <a:ext cx="2075148" cy="29484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smtClean="0">
                <a:solidFill>
                  <a:schemeClr val="tx1"/>
                </a:solidFill>
              </a:rPr>
              <a:t>VmaxrAir2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1350" b="1" dirty="0">
                <a:solidFill>
                  <a:schemeClr val="tx1"/>
                </a:solidFill>
              </a:rPr>
              <a:t>f4</a:t>
            </a:r>
            <a:r>
              <a:rPr lang="en-GB" sz="1350" dirty="0">
                <a:solidFill>
                  <a:schemeClr val="tx1"/>
                </a:solidFill>
              </a:rPr>
              <a:t> </a:t>
            </a:r>
            <a:r>
              <a:rPr lang="en-GB" sz="1350" dirty="0" smtClean="0">
                <a:solidFill>
                  <a:schemeClr val="tx1"/>
                </a:solidFill>
              </a:rPr>
              <a:t>*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 err="1" smtClean="0">
                <a:solidFill>
                  <a:schemeClr val="tx1"/>
                </a:solidFill>
              </a:rPr>
              <a:t>Vmaxr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1600" baseline="-2500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smtClean="0">
                <a:solidFill>
                  <a:schemeClr val="tx1"/>
                </a:solidFill>
              </a:rPr>
              <a:t>Vtest_Air2</a:t>
            </a:r>
            <a:r>
              <a:rPr lang="en-GB" sz="1350" dirty="0" smtClean="0">
                <a:solidFill>
                  <a:schemeClr val="tx1"/>
                </a:solidFill>
              </a:rPr>
              <a:t>= a*VmaxrAir2 (+ b)</a:t>
            </a:r>
            <a:r>
              <a:rPr lang="en-GB" sz="135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135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1350" b="1" dirty="0" smtClean="0">
                <a:solidFill>
                  <a:srgbClr val="660066"/>
                </a:solidFill>
              </a:rPr>
              <a:t>f4 </a:t>
            </a:r>
            <a:r>
              <a:rPr lang="en-GB" sz="1350" b="1" dirty="0">
                <a:solidFill>
                  <a:srgbClr val="660066"/>
                </a:solidFill>
              </a:rPr>
              <a:t>is an equivalence between 75 K and </a:t>
            </a:r>
          </a:p>
          <a:p>
            <a:pPr algn="ctr"/>
            <a:r>
              <a:rPr lang="en-GB" sz="1350" b="1" dirty="0">
                <a:solidFill>
                  <a:srgbClr val="660066"/>
                </a:solidFill>
              </a:rPr>
              <a:t>300 K in He</a:t>
            </a: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612000" y="-27384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Defining rated and test voltages (2/3)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25444" y="149507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7844" y="164747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0244" y="179987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644" y="195227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rgbClr val="660066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2644" y="4411390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300K, 1b, AIR</a:t>
            </a:r>
            <a:endParaRPr lang="en-GB" sz="1350" dirty="0">
              <a:solidFill>
                <a:schemeClr val="tx1"/>
              </a:solidFill>
            </a:endParaRPr>
          </a:p>
        </p:txBody>
      </p:sp>
      <p:cxnSp>
        <p:nvCxnSpPr>
          <p:cNvPr id="24" name="Elbow Connector 23"/>
          <p:cNvCxnSpPr/>
          <p:nvPr/>
        </p:nvCxnSpPr>
        <p:spPr>
          <a:xfrm rot="16200000" flipH="1">
            <a:off x="732051" y="1329834"/>
            <a:ext cx="1221152" cy="522942"/>
          </a:xfrm>
          <a:prstGeom prst="bentConnector3">
            <a:avLst>
              <a:gd name="adj1" fmla="val 50000"/>
            </a:avLst>
          </a:prstGeom>
          <a:ln w="57150" cmpd="sng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620688"/>
            <a:ext cx="2441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660066"/>
                </a:solidFill>
              </a:rPr>
              <a:t>Manufacturing steps</a:t>
            </a: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029647" y="5661248"/>
            <a:ext cx="6502793" cy="646331"/>
          </a:xfrm>
          <a:prstGeom prst="rect">
            <a:avLst/>
          </a:prstGeom>
          <a:solidFill>
            <a:srgbClr val="FF8E8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 </a:t>
            </a:r>
            <a:r>
              <a:rPr lang="en-US" b="1" i="1" dirty="0" smtClean="0"/>
              <a:t>f</a:t>
            </a:r>
            <a:r>
              <a:rPr lang="en-US" dirty="0" smtClean="0"/>
              <a:t> are defined as ratios of dielectric strengths at the two conditions considered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8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6984776" cy="692696"/>
          </a:xfrm>
        </p:spPr>
        <p:txBody>
          <a:bodyPr/>
          <a:lstStyle/>
          <a:p>
            <a:r>
              <a:rPr lang="en-US" dirty="0" smtClean="0"/>
              <a:t>Dielectric strength for 0.5 mm gap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04061" y="6376243"/>
            <a:ext cx="532435" cy="365125"/>
          </a:xfrm>
          <a:prstGeom prst="rect">
            <a:avLst/>
          </a:prstGeom>
        </p:spPr>
        <p:txBody>
          <a:bodyPr/>
          <a:lstStyle/>
          <a:p>
            <a:fld id="{7B8B96A5-D23B-41EE-8FE9-771936C98F1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35896" y="933738"/>
            <a:ext cx="5512296" cy="3454895"/>
            <a:chOff x="1955534" y="523391"/>
            <a:chExt cx="8992394" cy="573918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5534" y="523391"/>
              <a:ext cx="8992394" cy="5739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H="1" flipV="1">
              <a:off x="6771766" y="2556893"/>
              <a:ext cx="4783" cy="316095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106318"/>
              </p:ext>
            </p:extLst>
          </p:nvPr>
        </p:nvGraphicFramePr>
        <p:xfrm>
          <a:off x="295408" y="1077754"/>
          <a:ext cx="3700528" cy="3187449"/>
        </p:xfrm>
        <a:graphic>
          <a:graphicData uri="http://schemas.openxmlformats.org/drawingml/2006/table">
            <a:tbl>
              <a:tblPr/>
              <a:tblGrid>
                <a:gridCol w="2088642"/>
                <a:gridCol w="908105"/>
                <a:gridCol w="703781"/>
              </a:tblGrid>
              <a:tr h="5993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V</a:t>
                      </a:r>
                      <a:r>
                        <a:rPr lang="en-US" sz="2000" b="0" i="0" u="none" strike="noStrike" baseline="-25000" dirty="0" err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Air</a:t>
                      </a:r>
                      <a:r>
                        <a:rPr lang="en-US" sz="2000" b="0" i="0" u="none" strike="noStrike" baseline="-250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, 275 K, 1 b</a:t>
                      </a:r>
                      <a:endParaRPr lang="en-US" sz="2900" b="0" i="0" u="none" strike="noStrike" baseline="-250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2500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NL" sz="29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</a:rPr>
                        <a:t>V</a:t>
                      </a:r>
                      <a:r>
                        <a:rPr lang="nl-NL" sz="2000" b="0" i="0" u="none" strike="noStrike" baseline="-250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</a:rPr>
                        <a:t>LHe, 4.2 K, 1 b</a:t>
                      </a:r>
                      <a:endParaRPr lang="nl-NL" sz="2900" b="0" i="0" u="none" strike="noStrike" baseline="-25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6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V</a:t>
                      </a:r>
                      <a:r>
                        <a:rPr lang="en-US" sz="2000" b="0" i="0" u="none" strike="noStrike" baseline="-25000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GHe</a:t>
                      </a:r>
                      <a:r>
                        <a:rPr lang="en-US" sz="2000" b="0" i="0" u="none" strike="noStrike" baseline="-25000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, 275 K, 5 b</a:t>
                      </a:r>
                      <a:endParaRPr lang="en-US" sz="2900" b="0" i="0" u="none" strike="noStrike" baseline="-250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</a:t>
                      </a:r>
                      <a:r>
                        <a:rPr lang="en-US" sz="20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GHe</a:t>
                      </a:r>
                      <a:r>
                        <a:rPr lang="en-U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75K, 1 b</a:t>
                      </a:r>
                      <a:endParaRPr lang="en-US" sz="29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6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V</a:t>
                      </a:r>
                      <a:r>
                        <a:rPr lang="en-US" sz="2000" b="0" i="0" u="none" strike="noStrike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GHe</a:t>
                      </a:r>
                      <a:r>
                        <a:rPr lang="en-US" sz="2000" b="0" i="0" u="none" strike="noStrike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, 275 K, 1 b</a:t>
                      </a:r>
                      <a:endParaRPr lang="en-US" sz="2900" b="0" i="0" u="none" strike="noStrike" baseline="-25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43808" y="4722404"/>
            <a:ext cx="3888432" cy="156966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f</a:t>
            </a:r>
            <a:r>
              <a:rPr lang="en-US" sz="3200" b="1" dirty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= 2500/600 = 4.2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f3= 7000/600 = 11.7 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f4= 280/</a:t>
            </a:r>
            <a:r>
              <a:rPr lang="en-US" sz="3200" b="1" dirty="0" smtClean="0">
                <a:solidFill>
                  <a:schemeClr val="bg1"/>
                </a:solidFill>
              </a:rPr>
              <a:t>600 = 0.47</a:t>
            </a:r>
            <a:endParaRPr lang="en-US" sz="3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95536" y="2949962"/>
            <a:ext cx="3168352" cy="504056"/>
          </a:xfrm>
          <a:prstGeom prst="rect">
            <a:avLst/>
          </a:prstGeom>
          <a:solidFill>
            <a:schemeClr val="bg2">
              <a:lumMod val="75000"/>
              <a:alpha val="2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536" y="3598034"/>
            <a:ext cx="3168352" cy="576064"/>
          </a:xfrm>
          <a:prstGeom prst="rect">
            <a:avLst/>
          </a:prstGeom>
          <a:solidFill>
            <a:srgbClr val="FF66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5536" y="1725826"/>
            <a:ext cx="3168352" cy="504056"/>
          </a:xfrm>
          <a:prstGeom prst="rect">
            <a:avLst/>
          </a:prstGeom>
          <a:solidFill>
            <a:srgbClr val="FF66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5536" y="1077754"/>
            <a:ext cx="3168352" cy="504056"/>
          </a:xfrm>
          <a:prstGeom prst="rect">
            <a:avLst/>
          </a:prstGeom>
          <a:solidFill>
            <a:srgbClr val="FF66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11203" y="717714"/>
            <a:ext cx="14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Values in [V]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907704" y="6417392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Mateos, TE/MPE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6636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8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278" y="987816"/>
            <a:ext cx="3155394" cy="2376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508" y="1700808"/>
            <a:ext cx="1336348" cy="369332"/>
          </a:xfrm>
          <a:prstGeom prst="rect">
            <a:avLst/>
          </a:prstGeom>
          <a:solidFill>
            <a:srgbClr val="FDC08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 ≤ f2 ≤ 4.6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7544" y="184320"/>
            <a:ext cx="6624296" cy="296672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Sensitivity analysis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406388" y="6229993"/>
            <a:ext cx="1954960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800000"/>
                </a:solidFill>
              </a:rPr>
              <a:t>Courtesy  Hugo </a:t>
            </a:r>
            <a:r>
              <a:rPr lang="en-US" sz="1200" dirty="0" err="1" smtClean="0">
                <a:solidFill>
                  <a:srgbClr val="800000"/>
                </a:solidFill>
              </a:rPr>
              <a:t>Bajas</a:t>
            </a:r>
            <a:r>
              <a:rPr lang="en-US" sz="1200" dirty="0" smtClean="0">
                <a:solidFill>
                  <a:srgbClr val="800000"/>
                </a:solidFill>
              </a:rPr>
              <a:t> and Jose </a:t>
            </a:r>
            <a:r>
              <a:rPr lang="en-US" sz="1200" dirty="0">
                <a:solidFill>
                  <a:srgbClr val="800000"/>
                </a:solidFill>
              </a:rPr>
              <a:t>Vicente Lorenzo Gomez TE-</a:t>
            </a:r>
            <a:r>
              <a:rPr lang="en-US" sz="1200" dirty="0" smtClean="0">
                <a:solidFill>
                  <a:srgbClr val="800000"/>
                </a:solidFill>
              </a:rPr>
              <a:t>MSC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43" y="995411"/>
            <a:ext cx="3157969" cy="23782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4917" y="1196752"/>
            <a:ext cx="1943587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11 ≤ f3 ≤ 22 boiling </a:t>
            </a:r>
            <a:r>
              <a:rPr lang="en-US" dirty="0" err="1" smtClean="0"/>
              <a:t>LHe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16 </a:t>
            </a:r>
            <a:r>
              <a:rPr lang="en-US" dirty="0"/>
              <a:t>≤ f3 ≤ </a:t>
            </a:r>
            <a:r>
              <a:rPr lang="en-US" dirty="0" smtClean="0"/>
              <a:t>29 non-saturated </a:t>
            </a:r>
            <a:r>
              <a:rPr lang="en-US" dirty="0" err="1" smtClean="0"/>
              <a:t>LHe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288" y="3356992"/>
            <a:ext cx="3795064" cy="28579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50681" y="3861048"/>
            <a:ext cx="1785615" cy="369332"/>
          </a:xfrm>
          <a:prstGeom prst="rect">
            <a:avLst/>
          </a:prstGeom>
          <a:solidFill>
            <a:srgbClr val="FDC08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0.33 ≤ f4 ≤ 0.66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3508" y="4122945"/>
            <a:ext cx="3240360" cy="17543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Distance between two active parts (e.g. turns of the same layer, turns to heater) or between active parts and ground span from 0.1 to 1 mm in QXF magnet (P. </a:t>
            </a:r>
            <a:r>
              <a:rPr lang="en-US" dirty="0" err="1" smtClean="0"/>
              <a:t>Ferracin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22464" y="111660"/>
            <a:ext cx="3024336" cy="73866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It is assumed that the maximum voltage is reached at temperatures between 60K and 90K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Felix Rodriguez Mateos, TE/MPE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06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2788" y="4021884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7047" y="4167535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72539" y="4316882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698" y="4424426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044" y="1527920"/>
            <a:ext cx="1729116" cy="23752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32040" y="5275485"/>
            <a:ext cx="1729116" cy="385763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bg1"/>
                </a:solidFill>
              </a:rPr>
              <a:t>75 </a:t>
            </a:r>
            <a:r>
              <a:rPr lang="en-GB" sz="1350" dirty="0">
                <a:solidFill>
                  <a:schemeClr val="bg1"/>
                </a:solidFill>
              </a:rPr>
              <a:t>K, 1 bar, He </a:t>
            </a:r>
            <a:r>
              <a:rPr lang="en-GB" sz="1350" dirty="0" smtClean="0">
                <a:solidFill>
                  <a:schemeClr val="bg1"/>
                </a:solidFill>
              </a:rPr>
              <a:t>(gas)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27784" y="2007278"/>
            <a:ext cx="2088232" cy="2951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 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VmaxrAir</a:t>
            </a:r>
            <a:r>
              <a:rPr lang="en-GB" sz="1350" b="1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1350" b="1" dirty="0">
                <a:solidFill>
                  <a:schemeClr val="tx1"/>
                </a:solidFill>
              </a:rPr>
              <a:t>f2</a:t>
            </a:r>
            <a:r>
              <a:rPr lang="en-GB" sz="1350" dirty="0">
                <a:solidFill>
                  <a:schemeClr val="tx1"/>
                </a:solidFill>
              </a:rPr>
              <a:t> * </a:t>
            </a:r>
            <a:r>
              <a:rPr lang="en-GB" sz="1350" dirty="0" err="1" smtClean="0">
                <a:solidFill>
                  <a:schemeClr val="tx1"/>
                </a:solidFill>
              </a:rPr>
              <a:t>Vmaxr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2000" baseline="-2500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Vtest_Air</a:t>
            </a:r>
            <a:r>
              <a:rPr lang="en-GB" sz="1350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sz="1350" dirty="0">
                <a:solidFill>
                  <a:schemeClr val="tx1"/>
                </a:solidFill>
              </a:rPr>
              <a:t>a</a:t>
            </a:r>
            <a:r>
              <a:rPr lang="en-GB" sz="1350" dirty="0" smtClean="0">
                <a:solidFill>
                  <a:schemeClr val="tx1"/>
                </a:solidFill>
              </a:rPr>
              <a:t>*</a:t>
            </a:r>
            <a:r>
              <a:rPr lang="en-GB" sz="1350" dirty="0" err="1" smtClean="0">
                <a:solidFill>
                  <a:schemeClr val="tx1"/>
                </a:solidFill>
              </a:rPr>
              <a:t>VmaxrAir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+ b</a:t>
            </a:r>
            <a:endParaRPr lang="en-GB" sz="135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1350" b="1" dirty="0" smtClean="0">
                <a:solidFill>
                  <a:srgbClr val="660066"/>
                </a:solidFill>
              </a:rPr>
              <a:t>f2 </a:t>
            </a:r>
            <a:r>
              <a:rPr lang="en-GB" sz="1350" b="1" dirty="0">
                <a:solidFill>
                  <a:srgbClr val="660066"/>
                </a:solidFill>
              </a:rPr>
              <a:t>is an equivalence between 75 K He  and 300 K air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81279" y="2007278"/>
            <a:ext cx="2075148" cy="295136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VmaxrGHe</a:t>
            </a:r>
            <a:r>
              <a:rPr lang="en-GB" sz="1350" b="1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2400" b="1" dirty="0" smtClean="0">
                <a:solidFill>
                  <a:schemeClr val="tx1"/>
                </a:solidFill>
              </a:rPr>
              <a:t>1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* </a:t>
            </a:r>
            <a:endParaRPr lang="en-GB" sz="1350" dirty="0" smtClean="0">
              <a:solidFill>
                <a:schemeClr val="tx1"/>
              </a:solidFill>
            </a:endParaRPr>
          </a:p>
          <a:p>
            <a:pPr algn="ctr"/>
            <a:r>
              <a:rPr lang="en-GB" sz="1350" dirty="0" err="1" smtClean="0">
                <a:solidFill>
                  <a:schemeClr val="tx1"/>
                </a:solidFill>
              </a:rPr>
              <a:t>Vmaxr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1600" baseline="-2500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err="1" smtClean="0">
                <a:solidFill>
                  <a:schemeClr val="tx1"/>
                </a:solidFill>
              </a:rPr>
              <a:t>Vtest_GHe</a:t>
            </a:r>
            <a:r>
              <a:rPr lang="en-GB" sz="1350" dirty="0" smtClean="0">
                <a:solidFill>
                  <a:schemeClr val="tx1"/>
                </a:solidFill>
              </a:rPr>
              <a:t>= a*</a:t>
            </a:r>
            <a:r>
              <a:rPr lang="en-GB" sz="1350" dirty="0" err="1" smtClean="0">
                <a:solidFill>
                  <a:schemeClr val="tx1"/>
                </a:solidFill>
              </a:rPr>
              <a:t>VmaxrLHe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>
                <a:solidFill>
                  <a:schemeClr val="tx1"/>
                </a:solidFill>
              </a:rPr>
              <a:t>+ </a:t>
            </a:r>
            <a:r>
              <a:rPr lang="en-GB" sz="1350" dirty="0" smtClean="0">
                <a:solidFill>
                  <a:schemeClr val="tx1"/>
                </a:solidFill>
              </a:rPr>
              <a:t>b</a:t>
            </a:r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15816" y="5261842"/>
            <a:ext cx="1646577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300 K, 1 bar , AIR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99792" y="1414301"/>
            <a:ext cx="19516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at </a:t>
            </a:r>
            <a:r>
              <a:rPr lang="en-GB" sz="1350" i="1" dirty="0">
                <a:solidFill>
                  <a:srgbClr val="FF0000"/>
                </a:solidFill>
              </a:rPr>
              <a:t>arrival to test bench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51687" y="1314494"/>
            <a:ext cx="20921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after cold </a:t>
            </a:r>
            <a:r>
              <a:rPr lang="en-GB" sz="1350" i="1" dirty="0">
                <a:solidFill>
                  <a:srgbClr val="FF0000"/>
                </a:solidFill>
              </a:rPr>
              <a:t>test in air but </a:t>
            </a:r>
            <a:r>
              <a:rPr lang="en-GB" sz="1350" i="1" dirty="0" smtClean="0">
                <a:solidFill>
                  <a:srgbClr val="FF0000"/>
                </a:solidFill>
              </a:rPr>
              <a:t>possibly </a:t>
            </a:r>
            <a:r>
              <a:rPr lang="en-GB" sz="1350" i="1" dirty="0">
                <a:solidFill>
                  <a:srgbClr val="FF0000"/>
                </a:solidFill>
              </a:rPr>
              <a:t>with He gas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47642" y="1414301"/>
            <a:ext cx="19934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rgbClr val="FF0000"/>
                </a:solidFill>
              </a:rPr>
              <a:t>1</a:t>
            </a:r>
            <a:r>
              <a:rPr lang="en-GB" sz="1350" i="1" baseline="30000" dirty="0">
                <a:solidFill>
                  <a:srgbClr val="FF0000"/>
                </a:solidFill>
              </a:rPr>
              <a:t>st</a:t>
            </a:r>
            <a:r>
              <a:rPr lang="en-GB" sz="1350" i="1" dirty="0">
                <a:solidFill>
                  <a:srgbClr val="FF0000"/>
                </a:solidFill>
              </a:rPr>
              <a:t> test </a:t>
            </a:r>
            <a:r>
              <a:rPr lang="en-GB" sz="1350" i="1" dirty="0" smtClean="0">
                <a:solidFill>
                  <a:srgbClr val="FF0000"/>
                </a:solidFill>
              </a:rPr>
              <a:t>at </a:t>
            </a:r>
            <a:r>
              <a:rPr lang="en-GB" sz="1350" i="1" dirty="0">
                <a:solidFill>
                  <a:srgbClr val="FF0000"/>
                </a:solidFill>
              </a:rPr>
              <a:t>cold in the test bench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92280" y="5275485"/>
            <a:ext cx="1729116" cy="3857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300 K, 1 bar , He (gas)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903885" y="2007278"/>
            <a:ext cx="2075148" cy="29484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smtClean="0">
                <a:solidFill>
                  <a:schemeClr val="tx1"/>
                </a:solidFill>
              </a:rPr>
              <a:t>VmaxrAir2 </a:t>
            </a:r>
            <a:r>
              <a:rPr lang="en-GB" sz="1350" dirty="0">
                <a:solidFill>
                  <a:schemeClr val="tx1"/>
                </a:solidFill>
              </a:rPr>
              <a:t>= </a:t>
            </a:r>
            <a:r>
              <a:rPr lang="en-GB" sz="1350" b="1" dirty="0">
                <a:solidFill>
                  <a:schemeClr val="tx1"/>
                </a:solidFill>
              </a:rPr>
              <a:t>f4</a:t>
            </a:r>
            <a:r>
              <a:rPr lang="en-GB" sz="1350" dirty="0">
                <a:solidFill>
                  <a:schemeClr val="tx1"/>
                </a:solidFill>
              </a:rPr>
              <a:t> </a:t>
            </a:r>
            <a:r>
              <a:rPr lang="en-GB" sz="1350" dirty="0" smtClean="0">
                <a:solidFill>
                  <a:schemeClr val="tx1"/>
                </a:solidFill>
              </a:rPr>
              <a:t>*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 err="1" smtClean="0">
                <a:solidFill>
                  <a:schemeClr val="tx1"/>
                </a:solidFill>
              </a:rPr>
              <a:t>Vmaxr</a:t>
            </a:r>
            <a:endParaRPr lang="en-GB" sz="1350" dirty="0">
              <a:solidFill>
                <a:schemeClr val="tx1"/>
              </a:solidFill>
            </a:endParaRPr>
          </a:p>
          <a:p>
            <a:pPr algn="ctr"/>
            <a:endParaRPr lang="en-GB" sz="1600" baseline="-25000" dirty="0">
              <a:solidFill>
                <a:schemeClr val="tx1"/>
              </a:solidFill>
            </a:endParaRPr>
          </a:p>
          <a:p>
            <a:pPr algn="ctr"/>
            <a:r>
              <a:rPr lang="en-GB" sz="1350" b="1" dirty="0" smtClean="0">
                <a:solidFill>
                  <a:schemeClr val="tx1"/>
                </a:solidFill>
              </a:rPr>
              <a:t>Vtest_Air2</a:t>
            </a:r>
            <a:r>
              <a:rPr lang="en-GB" sz="1350" dirty="0" smtClean="0">
                <a:solidFill>
                  <a:schemeClr val="tx1"/>
                </a:solidFill>
              </a:rPr>
              <a:t>= a*VmaxrAir2 (+ b)</a:t>
            </a:r>
            <a:r>
              <a:rPr lang="en-GB" sz="135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135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3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1350" b="1" dirty="0" smtClean="0">
                <a:solidFill>
                  <a:srgbClr val="660066"/>
                </a:solidFill>
              </a:rPr>
              <a:t>f4 </a:t>
            </a:r>
            <a:r>
              <a:rPr lang="en-GB" sz="1350" b="1" dirty="0">
                <a:solidFill>
                  <a:srgbClr val="660066"/>
                </a:solidFill>
              </a:rPr>
              <a:t>is an equivalence between 75 K and </a:t>
            </a:r>
          </a:p>
          <a:p>
            <a:pPr algn="ctr"/>
            <a:r>
              <a:rPr lang="en-GB" sz="1350" b="1" dirty="0">
                <a:solidFill>
                  <a:srgbClr val="660066"/>
                </a:solidFill>
              </a:rPr>
              <a:t>300 K in He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Defining rated and test voltages </a:t>
            </a:r>
            <a:r>
              <a:rPr lang="en-US" dirty="0" smtClean="0"/>
              <a:t>(3/3)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25444" y="168032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7844" y="183272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0244" y="198512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2644" y="2137520"/>
            <a:ext cx="1729116" cy="23752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rgbClr val="66006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2644" y="4596640"/>
            <a:ext cx="1729116" cy="3857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</a:rPr>
              <a:t>300K, 1b, AIR</a:t>
            </a:r>
            <a:endParaRPr lang="en-GB" sz="1350" dirty="0">
              <a:solidFill>
                <a:schemeClr val="tx1"/>
              </a:solidFill>
            </a:endParaRPr>
          </a:p>
        </p:txBody>
      </p:sp>
      <p:cxnSp>
        <p:nvCxnSpPr>
          <p:cNvPr id="24" name="Elbow Connector 23"/>
          <p:cNvCxnSpPr/>
          <p:nvPr/>
        </p:nvCxnSpPr>
        <p:spPr>
          <a:xfrm rot="16200000" flipH="1">
            <a:off x="732051" y="1515084"/>
            <a:ext cx="1221152" cy="522942"/>
          </a:xfrm>
          <a:prstGeom prst="bentConnector3">
            <a:avLst>
              <a:gd name="adj1" fmla="val 50000"/>
            </a:avLst>
          </a:prstGeom>
          <a:ln w="57150" cmpd="sng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0" y="565953"/>
            <a:ext cx="1774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660066"/>
                </a:solidFill>
              </a:rPr>
              <a:t>Manufacturing</a:t>
            </a:r>
          </a:p>
          <a:p>
            <a:pPr algn="ctr"/>
            <a:r>
              <a:rPr lang="en-GB" b="1" dirty="0" smtClean="0">
                <a:solidFill>
                  <a:srgbClr val="660066"/>
                </a:solidFill>
              </a:rPr>
              <a:t>steps</a:t>
            </a:r>
            <a:endParaRPr lang="en-GB" b="1" dirty="0">
              <a:solidFill>
                <a:srgbClr val="660066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214022" y="5949280"/>
            <a:ext cx="5246410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If test conditions = worst case voltage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56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2478</TotalTime>
  <Words>1177</Words>
  <Application>Microsoft Macintosh PowerPoint</Application>
  <PresentationFormat>On-screen Show (4:3)</PresentationFormat>
  <Paragraphs>177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Considerations on HV requirements and impact to test stands </vt:lpstr>
      <vt:lpstr>Outline</vt:lpstr>
      <vt:lpstr>Introduction</vt:lpstr>
      <vt:lpstr>General strategy</vt:lpstr>
      <vt:lpstr>Defining rated and test voltages (1/3)</vt:lpstr>
      <vt:lpstr>PowerPoint Presentation</vt:lpstr>
      <vt:lpstr>Dielectric strength for 0.5 mm gap</vt:lpstr>
      <vt:lpstr>PowerPoint Presentation</vt:lpstr>
      <vt:lpstr>Defining rated and test voltages (3/3)</vt:lpstr>
      <vt:lpstr>Case study : impregnated coils</vt:lpstr>
      <vt:lpstr>Proposed strategy for inner triplet magnets in HL-LHC</vt:lpstr>
      <vt:lpstr>General considerations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Felix Rodriguez Mateos</cp:lastModifiedBy>
  <cp:revision>86</cp:revision>
  <dcterms:created xsi:type="dcterms:W3CDTF">2016-02-12T10:02:27Z</dcterms:created>
  <dcterms:modified xsi:type="dcterms:W3CDTF">2016-06-13T11:50:08Z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