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3"/>
  </p:notesMasterIdLst>
  <p:handoutMasterIdLst>
    <p:handoutMasterId r:id="rId34"/>
  </p:handoutMasterIdLst>
  <p:sldIdLst>
    <p:sldId id="263" r:id="rId5"/>
    <p:sldId id="292" r:id="rId6"/>
    <p:sldId id="293" r:id="rId7"/>
    <p:sldId id="294" r:id="rId8"/>
    <p:sldId id="265" r:id="rId9"/>
    <p:sldId id="284" r:id="rId10"/>
    <p:sldId id="303" r:id="rId11"/>
    <p:sldId id="302" r:id="rId12"/>
    <p:sldId id="266" r:id="rId13"/>
    <p:sldId id="285" r:id="rId14"/>
    <p:sldId id="281" r:id="rId15"/>
    <p:sldId id="282" r:id="rId16"/>
    <p:sldId id="279" r:id="rId17"/>
    <p:sldId id="280" r:id="rId18"/>
    <p:sldId id="296" r:id="rId19"/>
    <p:sldId id="297" r:id="rId20"/>
    <p:sldId id="295" r:id="rId21"/>
    <p:sldId id="287" r:id="rId22"/>
    <p:sldId id="271" r:id="rId23"/>
    <p:sldId id="298" r:id="rId24"/>
    <p:sldId id="290" r:id="rId25"/>
    <p:sldId id="278" r:id="rId26"/>
    <p:sldId id="272" r:id="rId27"/>
    <p:sldId id="273" r:id="rId28"/>
    <p:sldId id="301" r:id="rId29"/>
    <p:sldId id="300" r:id="rId30"/>
    <p:sldId id="289" r:id="rId31"/>
    <p:sldId id="288" r:id="rId32"/>
  </p:sldIdLst>
  <p:sldSz cx="9144000" cy="5143500" type="screen16x9"/>
  <p:notesSz cx="9926638" cy="14301788"/>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A88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725" autoAdjust="0"/>
    <p:restoredTop sz="94686"/>
  </p:normalViewPr>
  <p:slideViewPr>
    <p:cSldViewPr snapToObjects="1" showGuides="1">
      <p:cViewPr>
        <p:scale>
          <a:sx n="90" d="100"/>
          <a:sy n="90" d="100"/>
        </p:scale>
        <p:origin x="426" y="126"/>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301543" cy="715089"/>
          </a:xfrm>
          <a:prstGeom prst="rect">
            <a:avLst/>
          </a:prstGeom>
        </p:spPr>
        <p:txBody>
          <a:bodyPr vert="horz" lIns="138440" tIns="69220" rIns="138440" bIns="69220" rtlCol="0"/>
          <a:lstStyle>
            <a:lvl1pPr algn="l">
              <a:defRPr sz="1800"/>
            </a:lvl1pPr>
          </a:lstStyle>
          <a:p>
            <a:endParaRPr lang="fr-FR"/>
          </a:p>
        </p:txBody>
      </p:sp>
      <p:sp>
        <p:nvSpPr>
          <p:cNvPr id="3" name="Espace réservé de la date 2"/>
          <p:cNvSpPr>
            <a:spLocks noGrp="1"/>
          </p:cNvSpPr>
          <p:nvPr>
            <p:ph type="dt" sz="quarter" idx="1"/>
          </p:nvPr>
        </p:nvSpPr>
        <p:spPr>
          <a:xfrm>
            <a:off x="5622798" y="0"/>
            <a:ext cx="4301543" cy="715089"/>
          </a:xfrm>
          <a:prstGeom prst="rect">
            <a:avLst/>
          </a:prstGeom>
        </p:spPr>
        <p:txBody>
          <a:bodyPr vert="horz" lIns="138440" tIns="69220" rIns="138440" bIns="69220" rtlCol="0"/>
          <a:lstStyle>
            <a:lvl1pPr algn="r">
              <a:defRPr sz="1800"/>
            </a:lvl1pPr>
          </a:lstStyle>
          <a:p>
            <a:fld id="{B3F5CDDF-3246-6843-A314-FDDEB3F3DF8E}" type="datetimeFigureOut">
              <a:rPr lang="fr-FR" smtClean="0"/>
              <a:pPr/>
              <a:t>13/06/2016</a:t>
            </a:fld>
            <a:endParaRPr lang="fr-FR"/>
          </a:p>
        </p:txBody>
      </p:sp>
      <p:sp>
        <p:nvSpPr>
          <p:cNvPr id="4" name="Espace réservé du pied de page 3"/>
          <p:cNvSpPr>
            <a:spLocks noGrp="1"/>
          </p:cNvSpPr>
          <p:nvPr>
            <p:ph type="ftr" sz="quarter" idx="2"/>
          </p:nvPr>
        </p:nvSpPr>
        <p:spPr>
          <a:xfrm>
            <a:off x="0" y="13584217"/>
            <a:ext cx="4301543" cy="715089"/>
          </a:xfrm>
          <a:prstGeom prst="rect">
            <a:avLst/>
          </a:prstGeom>
        </p:spPr>
        <p:txBody>
          <a:bodyPr vert="horz" lIns="138440" tIns="69220" rIns="138440" bIns="69220" rtlCol="0" anchor="b"/>
          <a:lstStyle>
            <a:lvl1pPr algn="l">
              <a:defRPr sz="1800"/>
            </a:lvl1pPr>
          </a:lstStyle>
          <a:p>
            <a:endParaRPr lang="fr-FR"/>
          </a:p>
        </p:txBody>
      </p:sp>
      <p:sp>
        <p:nvSpPr>
          <p:cNvPr id="5" name="Espace réservé du numéro de diapositive 4"/>
          <p:cNvSpPr>
            <a:spLocks noGrp="1"/>
          </p:cNvSpPr>
          <p:nvPr>
            <p:ph type="sldNum" sz="quarter" idx="3"/>
          </p:nvPr>
        </p:nvSpPr>
        <p:spPr>
          <a:xfrm>
            <a:off x="5622798" y="13584217"/>
            <a:ext cx="4301543" cy="715089"/>
          </a:xfrm>
          <a:prstGeom prst="rect">
            <a:avLst/>
          </a:prstGeom>
        </p:spPr>
        <p:txBody>
          <a:bodyPr vert="horz" lIns="138440" tIns="69220" rIns="138440" bIns="69220" rtlCol="0" anchor="b"/>
          <a:lstStyle>
            <a:lvl1pPr algn="r">
              <a:defRPr sz="18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38680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301543" cy="715089"/>
          </a:xfrm>
          <a:prstGeom prst="rect">
            <a:avLst/>
          </a:prstGeom>
        </p:spPr>
        <p:txBody>
          <a:bodyPr vert="horz" lIns="138440" tIns="69220" rIns="138440" bIns="69220" rtlCol="0"/>
          <a:lstStyle>
            <a:lvl1pPr algn="l">
              <a:defRPr sz="1800"/>
            </a:lvl1pPr>
          </a:lstStyle>
          <a:p>
            <a:endParaRPr lang="fr-FR"/>
          </a:p>
        </p:txBody>
      </p:sp>
      <p:sp>
        <p:nvSpPr>
          <p:cNvPr id="3" name="Espace réservé de la date 2"/>
          <p:cNvSpPr>
            <a:spLocks noGrp="1"/>
          </p:cNvSpPr>
          <p:nvPr>
            <p:ph type="dt" idx="1"/>
          </p:nvPr>
        </p:nvSpPr>
        <p:spPr>
          <a:xfrm>
            <a:off x="5622798" y="0"/>
            <a:ext cx="4301543" cy="715089"/>
          </a:xfrm>
          <a:prstGeom prst="rect">
            <a:avLst/>
          </a:prstGeom>
        </p:spPr>
        <p:txBody>
          <a:bodyPr vert="horz" lIns="138440" tIns="69220" rIns="138440" bIns="69220" rtlCol="0"/>
          <a:lstStyle>
            <a:lvl1pPr algn="r">
              <a:defRPr sz="1800"/>
            </a:lvl1pPr>
          </a:lstStyle>
          <a:p>
            <a:fld id="{781D8F6D-3354-BF4D-834B-467E3215D30A}" type="datetimeFigureOut">
              <a:rPr lang="fr-FR" smtClean="0"/>
              <a:pPr/>
              <a:t>13/06/2016</a:t>
            </a:fld>
            <a:endParaRPr lang="fr-FR"/>
          </a:p>
        </p:txBody>
      </p:sp>
      <p:sp>
        <p:nvSpPr>
          <p:cNvPr id="4" name="Espace réservé de l'image des diapositives 3"/>
          <p:cNvSpPr>
            <a:spLocks noGrp="1" noRot="1" noChangeAspect="1"/>
          </p:cNvSpPr>
          <p:nvPr>
            <p:ph type="sldImg" idx="2"/>
          </p:nvPr>
        </p:nvSpPr>
        <p:spPr>
          <a:xfrm>
            <a:off x="196850" y="1073150"/>
            <a:ext cx="9532938" cy="5362575"/>
          </a:xfrm>
          <a:prstGeom prst="rect">
            <a:avLst/>
          </a:prstGeom>
          <a:noFill/>
          <a:ln w="12700">
            <a:solidFill>
              <a:prstClr val="black"/>
            </a:solidFill>
          </a:ln>
        </p:spPr>
        <p:txBody>
          <a:bodyPr vert="horz" lIns="138440" tIns="69220" rIns="138440" bIns="69220" rtlCol="0" anchor="ctr"/>
          <a:lstStyle/>
          <a:p>
            <a:endParaRPr lang="fr-FR"/>
          </a:p>
        </p:txBody>
      </p:sp>
      <p:sp>
        <p:nvSpPr>
          <p:cNvPr id="5" name="Espace réservé des commentaires 4"/>
          <p:cNvSpPr>
            <a:spLocks noGrp="1"/>
          </p:cNvSpPr>
          <p:nvPr>
            <p:ph type="body" sz="quarter" idx="3"/>
          </p:nvPr>
        </p:nvSpPr>
        <p:spPr>
          <a:xfrm>
            <a:off x="992664" y="6793349"/>
            <a:ext cx="7941310" cy="6435805"/>
          </a:xfrm>
          <a:prstGeom prst="rect">
            <a:avLst/>
          </a:prstGeom>
        </p:spPr>
        <p:txBody>
          <a:bodyPr vert="horz" lIns="138440" tIns="69220" rIns="138440" bIns="692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13584217"/>
            <a:ext cx="4301543" cy="715089"/>
          </a:xfrm>
          <a:prstGeom prst="rect">
            <a:avLst/>
          </a:prstGeom>
        </p:spPr>
        <p:txBody>
          <a:bodyPr vert="horz" lIns="138440" tIns="69220" rIns="138440" bIns="69220" rtlCol="0" anchor="b"/>
          <a:lstStyle>
            <a:lvl1pPr algn="l">
              <a:defRPr sz="1800"/>
            </a:lvl1pPr>
          </a:lstStyle>
          <a:p>
            <a:endParaRPr lang="fr-FR"/>
          </a:p>
        </p:txBody>
      </p:sp>
      <p:sp>
        <p:nvSpPr>
          <p:cNvPr id="7" name="Espace réservé du numéro de diapositive 6"/>
          <p:cNvSpPr>
            <a:spLocks noGrp="1"/>
          </p:cNvSpPr>
          <p:nvPr>
            <p:ph type="sldNum" sz="quarter" idx="5"/>
          </p:nvPr>
        </p:nvSpPr>
        <p:spPr>
          <a:xfrm>
            <a:off x="5622798" y="13584217"/>
            <a:ext cx="4301543" cy="715089"/>
          </a:xfrm>
          <a:prstGeom prst="rect">
            <a:avLst/>
          </a:prstGeom>
        </p:spPr>
        <p:txBody>
          <a:bodyPr vert="horz" lIns="138440" tIns="69220" rIns="138440" bIns="69220" rtlCol="0" anchor="b"/>
          <a:lstStyle>
            <a:lvl1pPr algn="r">
              <a:defRPr sz="18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12363985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916821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4005413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25254638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34383882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15</a:t>
            </a:fld>
            <a:endParaRPr lang="fr-FR"/>
          </a:p>
        </p:txBody>
      </p:sp>
    </p:spTree>
    <p:extLst>
      <p:ext uri="{BB962C8B-B14F-4D97-AF65-F5344CB8AC3E}">
        <p14:creationId xmlns:p14="http://schemas.microsoft.com/office/powerpoint/2010/main" val="18749387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16</a:t>
            </a:fld>
            <a:endParaRPr lang="fr-FR"/>
          </a:p>
        </p:txBody>
      </p:sp>
    </p:spTree>
    <p:extLst>
      <p:ext uri="{BB962C8B-B14F-4D97-AF65-F5344CB8AC3E}">
        <p14:creationId xmlns:p14="http://schemas.microsoft.com/office/powerpoint/2010/main" val="36538329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17</a:t>
            </a:fld>
            <a:endParaRPr lang="fr-FR"/>
          </a:p>
        </p:txBody>
      </p:sp>
    </p:spTree>
    <p:extLst>
      <p:ext uri="{BB962C8B-B14F-4D97-AF65-F5344CB8AC3E}">
        <p14:creationId xmlns:p14="http://schemas.microsoft.com/office/powerpoint/2010/main" val="24129607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en-GB" noProof="0" smtClean="0"/>
              <a:t>Gerard Willering for Magnet Test Stand Workshop, June 13th 2016</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4767263"/>
            <a:ext cx="6627000" cy="270000"/>
          </a:xfrm>
        </p:spPr>
        <p:txBody>
          <a:bodyPr/>
          <a:lstStyle/>
          <a:p>
            <a:r>
              <a:rPr lang="en-GB" noProof="0" smtClean="0"/>
              <a:t>Gerard Willering for Magnet Test Stand Workshop, June 13th 2016</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4767263"/>
            <a:ext cx="6627000" cy="270000"/>
          </a:xfrm>
        </p:spPr>
        <p:txBody>
          <a:bodyPr/>
          <a:lstStyle/>
          <a:p>
            <a:r>
              <a:rPr lang="en-GB" noProof="0" smtClean="0"/>
              <a:t>Gerard Willering for Magnet Test Stand Workshop, June 13th 2016</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p:spPr>
        <p:txBody>
          <a:bodyPr/>
          <a:lstStyle/>
          <a:p>
            <a:r>
              <a:rPr lang="en-GB" noProof="0" smtClean="0"/>
              <a:t>Gerard Willering for Magnet Test Stand Workshop, June 13th 2016</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en-GB" noProof="0" smtClean="0"/>
              <a:t>Gerard Willering for Magnet Test Stand Workshop, June 13th 2016</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smtClean="0"/>
              <a:t>Gerard Willering for Magnet Test Stand Workshop, June 13th 2016</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4767263"/>
            <a:ext cx="6440400" cy="270000"/>
          </a:xfrm>
        </p:spPr>
        <p:txBody>
          <a:bodyPr/>
          <a:lstStyle/>
          <a:p>
            <a:r>
              <a:rPr lang="en-GB" noProof="0" smtClean="0"/>
              <a:t>Gerard Willering for Magnet Test Stand Workshop, June 13th 2016</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en-GB" smtClean="0"/>
              <a:t>Gerard Willering for Magnet Test Stand Workshop, June 13th 2016</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emf"/><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10" Type="http://schemas.openxmlformats.org/officeDocument/2006/relationships/image" Target="../media/image5.png"/><Relationship Id="rId4" Type="http://schemas.openxmlformats.org/officeDocument/2006/relationships/image" Target="../media/image26.jpeg"/><Relationship Id="rId9"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5.emf"/></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4.png"/><Relationship Id="rId2" Type="http://schemas.openxmlformats.org/officeDocument/2006/relationships/image" Target="../media/image4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3.png"/><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p:txBody>
          <a:bodyPr/>
          <a:lstStyle/>
          <a:p>
            <a:r>
              <a:rPr lang="en-GB" dirty="0" smtClean="0"/>
              <a:t>Quench protection on the test benches</a:t>
            </a:r>
            <a:endParaRPr lang="en-GB" u="sng" dirty="0"/>
          </a:p>
        </p:txBody>
      </p:sp>
      <p:sp>
        <p:nvSpPr>
          <p:cNvPr id="19" name="Sous-titre 18"/>
          <p:cNvSpPr>
            <a:spLocks noGrp="1"/>
          </p:cNvSpPr>
          <p:nvPr>
            <p:ph type="subTitle" idx="1"/>
          </p:nvPr>
        </p:nvSpPr>
        <p:spPr>
          <a:xfrm>
            <a:off x="1331640" y="2883870"/>
            <a:ext cx="6480000" cy="1200048"/>
          </a:xfrm>
        </p:spPr>
        <p:txBody>
          <a:bodyPr>
            <a:normAutofit/>
          </a:bodyPr>
          <a:lstStyle/>
          <a:p>
            <a:r>
              <a:rPr lang="en-US" dirty="0" smtClean="0"/>
              <a:t>G. Willering</a:t>
            </a:r>
          </a:p>
          <a:p>
            <a:r>
              <a:rPr lang="en-US" dirty="0" smtClean="0"/>
              <a:t>On behalf of the TF section, </a:t>
            </a:r>
          </a:p>
          <a:p>
            <a:r>
              <a:rPr lang="en-US" sz="1200" dirty="0" smtClean="0"/>
              <a:t>With special thanks for the slides to Max Chamiot-Clerc, Jerome Feuvrier, Maryline Charrondiere, Olivier Ditsch</a:t>
            </a:r>
            <a:endParaRPr lang="en-US" sz="1200" dirty="0"/>
          </a:p>
          <a:p>
            <a:endParaRPr lang="en-GB" dirty="0"/>
          </a:p>
        </p:txBody>
      </p:sp>
      <p:pic>
        <p:nvPicPr>
          <p:cNvPr id="5" name="Image 4" descr="CERN-logo_outline.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77190" y="4406900"/>
            <a:ext cx="613410" cy="603250"/>
          </a:xfrm>
          <a:prstGeom prst="rect">
            <a:avLst/>
          </a:prstGeom>
        </p:spPr>
      </p:pic>
      <p:sp>
        <p:nvSpPr>
          <p:cNvPr id="2" name="Text Placeholder 1"/>
          <p:cNvSpPr>
            <a:spLocks noGrp="1"/>
          </p:cNvSpPr>
          <p:nvPr>
            <p:ph type="body" sz="quarter" idx="14"/>
          </p:nvPr>
        </p:nvSpPr>
        <p:spPr/>
        <p:txBody>
          <a:bodyPr/>
          <a:lstStyle/>
          <a:p>
            <a:r>
              <a:rPr lang="nl-NL" dirty="0" smtClean="0">
                <a:solidFill>
                  <a:schemeClr val="tx2">
                    <a:lumMod val="75000"/>
                  </a:schemeClr>
                </a:solidFill>
              </a:rPr>
              <a:t>Magnet test stand workshop, 13 </a:t>
            </a:r>
            <a:r>
              <a:rPr lang="nl-NL" dirty="0" err="1" smtClean="0">
                <a:solidFill>
                  <a:schemeClr val="tx2">
                    <a:lumMod val="75000"/>
                  </a:schemeClr>
                </a:solidFill>
              </a:rPr>
              <a:t>June</a:t>
            </a:r>
            <a:r>
              <a:rPr lang="nl-NL" dirty="0" smtClean="0">
                <a:solidFill>
                  <a:schemeClr val="tx2">
                    <a:lumMod val="75000"/>
                  </a:schemeClr>
                </a:solidFill>
              </a:rPr>
              <a:t> 2016</a:t>
            </a:r>
            <a:endParaRPr lang="en-GB"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Detection</a:t>
            </a:r>
            <a:r>
              <a:rPr lang="nl-NL" dirty="0" smtClean="0"/>
              <a:t>: </a:t>
            </a:r>
            <a:r>
              <a:rPr lang="nl-NL" dirty="0" err="1" smtClean="0"/>
              <a:t>From</a:t>
            </a:r>
            <a:r>
              <a:rPr lang="nl-NL" dirty="0" smtClean="0"/>
              <a:t> </a:t>
            </a:r>
            <a:r>
              <a:rPr lang="nl-NL" dirty="0" err="1" smtClean="0"/>
              <a:t>NbTi</a:t>
            </a:r>
            <a:r>
              <a:rPr lang="nl-NL" dirty="0" smtClean="0"/>
              <a:t> </a:t>
            </a:r>
            <a:r>
              <a:rPr lang="nl-NL" dirty="0" err="1" smtClean="0"/>
              <a:t>to</a:t>
            </a:r>
            <a:r>
              <a:rPr lang="nl-NL" dirty="0" smtClean="0"/>
              <a:t> Nb</a:t>
            </a:r>
            <a:r>
              <a:rPr lang="nl-NL" baseline="-25000" dirty="0" smtClean="0"/>
              <a:t>3</a:t>
            </a:r>
            <a:r>
              <a:rPr lang="nl-NL" dirty="0" smtClean="0"/>
              <a:t>Sn </a:t>
            </a:r>
            <a:r>
              <a:rPr lang="nl-NL" dirty="0" err="1" smtClean="0"/>
              <a:t>magnets</a:t>
            </a:r>
            <a:endParaRPr lang="en-GB" dirty="0"/>
          </a:p>
        </p:txBody>
      </p:sp>
      <p:sp>
        <p:nvSpPr>
          <p:cNvPr id="3" name="Content Placeholder 2"/>
          <p:cNvSpPr>
            <a:spLocks noGrp="1"/>
          </p:cNvSpPr>
          <p:nvPr>
            <p:ph idx="1"/>
          </p:nvPr>
        </p:nvSpPr>
        <p:spPr/>
        <p:txBody>
          <a:bodyPr>
            <a:normAutofit/>
          </a:bodyPr>
          <a:lstStyle/>
          <a:p>
            <a:pPr algn="l"/>
            <a:r>
              <a:rPr lang="nl-NL" sz="1600" dirty="0" smtClean="0"/>
              <a:t>Same </a:t>
            </a:r>
            <a:r>
              <a:rPr lang="nl-NL" sz="1600" dirty="0" err="1" smtClean="0"/>
              <a:t>principles</a:t>
            </a:r>
            <a:r>
              <a:rPr lang="nl-NL" sz="1600" dirty="0" smtClean="0"/>
              <a:t> </a:t>
            </a:r>
            <a:r>
              <a:rPr lang="nl-NL" sz="1600" dirty="0" err="1" smtClean="0"/>
              <a:t>for</a:t>
            </a:r>
            <a:r>
              <a:rPr lang="nl-NL" sz="1600" dirty="0" smtClean="0"/>
              <a:t> 11T </a:t>
            </a:r>
            <a:r>
              <a:rPr lang="nl-NL" sz="1600" dirty="0" err="1" smtClean="0"/>
              <a:t>magnets</a:t>
            </a:r>
            <a:r>
              <a:rPr lang="nl-NL" sz="1600" dirty="0" smtClean="0"/>
              <a:t> and MQXF </a:t>
            </a:r>
            <a:r>
              <a:rPr lang="nl-NL" sz="1600" dirty="0" err="1" smtClean="0"/>
              <a:t>magnets</a:t>
            </a:r>
            <a:r>
              <a:rPr lang="nl-NL" sz="1600" dirty="0" smtClean="0"/>
              <a:t> as </a:t>
            </a:r>
            <a:r>
              <a:rPr lang="nl-NL" sz="1600" dirty="0" err="1" smtClean="0"/>
              <a:t>for</a:t>
            </a:r>
            <a:r>
              <a:rPr lang="nl-NL" sz="1600" dirty="0" smtClean="0"/>
              <a:t> </a:t>
            </a:r>
            <a:r>
              <a:rPr lang="nl-NL" sz="1600" dirty="0" err="1" smtClean="0"/>
              <a:t>the</a:t>
            </a:r>
            <a:r>
              <a:rPr lang="nl-NL" sz="1600" dirty="0" smtClean="0"/>
              <a:t> LHC </a:t>
            </a:r>
            <a:r>
              <a:rPr lang="nl-NL" sz="1600" dirty="0" err="1" smtClean="0"/>
              <a:t>NbTi</a:t>
            </a:r>
            <a:r>
              <a:rPr lang="nl-NL" sz="1600" dirty="0" smtClean="0"/>
              <a:t> </a:t>
            </a:r>
            <a:r>
              <a:rPr lang="nl-NL" sz="1600" dirty="0" err="1" smtClean="0"/>
              <a:t>magnets</a:t>
            </a:r>
            <a:r>
              <a:rPr lang="nl-NL" sz="1600" dirty="0" smtClean="0"/>
              <a:t>, </a:t>
            </a:r>
            <a:r>
              <a:rPr lang="nl-NL" sz="1600" b="1" i="1" dirty="0"/>
              <a:t>but</a:t>
            </a:r>
            <a:r>
              <a:rPr lang="nl-NL" sz="1600" dirty="0" smtClean="0"/>
              <a:t>: </a:t>
            </a:r>
          </a:p>
          <a:p>
            <a:pPr algn="l"/>
            <a:endParaRPr lang="nl-NL" sz="1600" dirty="0"/>
          </a:p>
          <a:p>
            <a:pPr algn="l"/>
            <a:r>
              <a:rPr lang="nl-NL" sz="1600" dirty="0" smtClean="0"/>
              <a:t>More </a:t>
            </a:r>
            <a:r>
              <a:rPr lang="nl-NL" sz="1600" dirty="0" err="1" smtClean="0"/>
              <a:t>critical</a:t>
            </a:r>
            <a:r>
              <a:rPr lang="nl-NL" sz="1600" dirty="0" smtClean="0"/>
              <a:t> in time budget </a:t>
            </a:r>
          </a:p>
          <a:p>
            <a:pPr algn="l"/>
            <a:r>
              <a:rPr lang="nl-NL" sz="1600" dirty="0" err="1"/>
              <a:t>H</a:t>
            </a:r>
            <a:r>
              <a:rPr lang="nl-NL" sz="1600" dirty="0" err="1" smtClean="0"/>
              <a:t>igher</a:t>
            </a:r>
            <a:r>
              <a:rPr lang="nl-NL" sz="1600" dirty="0" smtClean="0"/>
              <a:t> </a:t>
            </a:r>
            <a:r>
              <a:rPr lang="nl-NL" sz="1600" dirty="0" err="1" smtClean="0"/>
              <a:t>critical</a:t>
            </a:r>
            <a:r>
              <a:rPr lang="nl-NL" sz="1600" dirty="0" smtClean="0"/>
              <a:t> </a:t>
            </a:r>
            <a:r>
              <a:rPr lang="nl-NL" sz="1600" dirty="0" err="1" smtClean="0"/>
              <a:t>current</a:t>
            </a:r>
            <a:r>
              <a:rPr lang="nl-NL" sz="1600" dirty="0" smtClean="0"/>
              <a:t> </a:t>
            </a:r>
            <a:r>
              <a:rPr lang="nl-NL" sz="1600" dirty="0" err="1" smtClean="0"/>
              <a:t>density</a:t>
            </a:r>
            <a:endParaRPr lang="nl-NL" sz="1600" dirty="0" smtClean="0"/>
          </a:p>
          <a:p>
            <a:pPr algn="l"/>
            <a:r>
              <a:rPr lang="nl-NL" sz="1600" dirty="0" err="1" smtClean="0"/>
              <a:t>Higher</a:t>
            </a:r>
            <a:r>
              <a:rPr lang="nl-NL" sz="1600" dirty="0" smtClean="0"/>
              <a:t> </a:t>
            </a:r>
            <a:r>
              <a:rPr lang="nl-NL" sz="1600" dirty="0" err="1" smtClean="0"/>
              <a:t>stored</a:t>
            </a:r>
            <a:r>
              <a:rPr lang="nl-NL" sz="1600" dirty="0" smtClean="0"/>
              <a:t> energy</a:t>
            </a:r>
          </a:p>
          <a:p>
            <a:pPr algn="l"/>
            <a:r>
              <a:rPr lang="nl-NL" sz="1600" dirty="0" err="1" smtClean="0"/>
              <a:t>Larger</a:t>
            </a:r>
            <a:r>
              <a:rPr lang="nl-NL" sz="1600" dirty="0" smtClean="0"/>
              <a:t> </a:t>
            </a:r>
            <a:r>
              <a:rPr lang="nl-NL" sz="1600" dirty="0" err="1" smtClean="0"/>
              <a:t>filaments</a:t>
            </a:r>
            <a:r>
              <a:rPr lang="nl-NL" sz="1600" dirty="0" smtClean="0"/>
              <a:t>: </a:t>
            </a:r>
            <a:r>
              <a:rPr lang="nl-NL" sz="1600" dirty="0" err="1" smtClean="0"/>
              <a:t>Stronger</a:t>
            </a:r>
            <a:r>
              <a:rPr lang="nl-NL" sz="1600" dirty="0" smtClean="0"/>
              <a:t> flux </a:t>
            </a:r>
            <a:r>
              <a:rPr lang="nl-NL" sz="1600" dirty="0" err="1" smtClean="0"/>
              <a:t>jumps</a:t>
            </a:r>
            <a:r>
              <a:rPr lang="nl-NL" sz="1600" dirty="0" smtClean="0"/>
              <a:t> making </a:t>
            </a:r>
            <a:r>
              <a:rPr lang="nl-NL" sz="1600" dirty="0" err="1" smtClean="0"/>
              <a:t>Quench</a:t>
            </a:r>
            <a:r>
              <a:rPr lang="nl-NL" sz="1600" dirty="0" smtClean="0"/>
              <a:t> </a:t>
            </a:r>
            <a:r>
              <a:rPr lang="nl-NL" sz="1600" dirty="0" err="1" smtClean="0"/>
              <a:t>Detection</a:t>
            </a:r>
            <a:r>
              <a:rPr lang="nl-NL" sz="1600" dirty="0" smtClean="0"/>
              <a:t> more </a:t>
            </a:r>
            <a:r>
              <a:rPr lang="nl-NL" sz="1600" dirty="0" err="1" smtClean="0"/>
              <a:t>difficult</a:t>
            </a:r>
            <a:r>
              <a:rPr lang="nl-NL" sz="1600" dirty="0" smtClean="0"/>
              <a:t>.</a:t>
            </a:r>
            <a:endParaRPr lang="nl-NL" sz="1600" dirty="0"/>
          </a:p>
          <a:p>
            <a:pPr algn="l"/>
            <a:endParaRPr lang="nl-NL" sz="1600" dirty="0" smtClean="0"/>
          </a:p>
          <a:p>
            <a:pPr marL="0" indent="0" algn="l">
              <a:buNone/>
            </a:pPr>
            <a:endParaRPr lang="nl-NL" sz="1600" dirty="0"/>
          </a:p>
        </p:txBody>
      </p:sp>
      <p:sp>
        <p:nvSpPr>
          <p:cNvPr id="4" name="Footer Placeholder 3"/>
          <p:cNvSpPr>
            <a:spLocks noGrp="1"/>
          </p:cNvSpPr>
          <p:nvPr>
            <p:ph type="ftr" sz="quarter" idx="11"/>
          </p:nvPr>
        </p:nvSpPr>
        <p:spPr/>
        <p:txBody>
          <a:bodyPr/>
          <a:lstStyle/>
          <a:p>
            <a:r>
              <a:rPr lang="en-GB" noProof="0" smtClean="0"/>
              <a:t>Gerard Willering for Magnet Test Stand Workshop, June 13th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pic>
        <p:nvPicPr>
          <p:cNvPr id="6" name="Picture 5"/>
          <p:cNvPicPr>
            <a:picLocks noChangeAspect="1"/>
          </p:cNvPicPr>
          <p:nvPr/>
        </p:nvPicPr>
        <p:blipFill>
          <a:blip r:embed="rId2"/>
          <a:stretch>
            <a:fillRect/>
          </a:stretch>
        </p:blipFill>
        <p:spPr>
          <a:xfrm>
            <a:off x="72008" y="4515966"/>
            <a:ext cx="2843808" cy="602447"/>
          </a:xfrm>
          <a:prstGeom prst="rect">
            <a:avLst/>
          </a:prstGeom>
        </p:spPr>
      </p:pic>
    </p:spTree>
    <p:extLst>
      <p:ext uri="{BB962C8B-B14F-4D97-AF65-F5344CB8AC3E}">
        <p14:creationId xmlns:p14="http://schemas.microsoft.com/office/powerpoint/2010/main" val="35644887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Detection</a:t>
            </a:r>
            <a:r>
              <a:rPr lang="nl-NL" dirty="0" smtClean="0"/>
              <a:t>: </a:t>
            </a:r>
            <a:r>
              <a:rPr lang="nl-NL" dirty="0" err="1" smtClean="0"/>
              <a:t>Validation</a:t>
            </a:r>
            <a:r>
              <a:rPr lang="nl-NL" dirty="0" smtClean="0"/>
              <a:t> time and flux </a:t>
            </a:r>
            <a:r>
              <a:rPr lang="nl-NL" dirty="0" err="1" smtClean="0"/>
              <a:t>jumps</a:t>
            </a:r>
            <a:endParaRPr lang="en-GB" dirty="0"/>
          </a:p>
        </p:txBody>
      </p:sp>
      <p:sp>
        <p:nvSpPr>
          <p:cNvPr id="4" name="Footer Placeholder 3"/>
          <p:cNvSpPr>
            <a:spLocks noGrp="1"/>
          </p:cNvSpPr>
          <p:nvPr>
            <p:ph type="ftr" sz="quarter" idx="11"/>
          </p:nvPr>
        </p:nvSpPr>
        <p:spPr/>
        <p:txBody>
          <a:bodyPr/>
          <a:lstStyle/>
          <a:p>
            <a:r>
              <a:rPr lang="en-GB" noProof="0" smtClean="0"/>
              <a:t>Gerard Willering for Magnet Test Stand Workshop, June 13th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sp>
        <p:nvSpPr>
          <p:cNvPr id="6" name="Content Placeholder 2"/>
          <p:cNvSpPr>
            <a:spLocks noGrp="1"/>
          </p:cNvSpPr>
          <p:nvPr>
            <p:ph idx="1"/>
          </p:nvPr>
        </p:nvSpPr>
        <p:spPr>
          <a:xfrm>
            <a:off x="612000" y="675000"/>
            <a:ext cx="7920000" cy="3680222"/>
          </a:xfrm>
        </p:spPr>
        <p:txBody>
          <a:bodyPr>
            <a:normAutofit/>
          </a:bodyPr>
          <a:lstStyle/>
          <a:p>
            <a:pPr algn="l"/>
            <a:r>
              <a:rPr lang="nl-NL" sz="1600" dirty="0" smtClean="0"/>
              <a:t>Typical validation time of 10 ms weighs heavy on </a:t>
            </a:r>
            <a:r>
              <a:rPr lang="nl-NL" sz="1600" dirty="0" smtClean="0"/>
              <a:t>time budget </a:t>
            </a:r>
            <a:r>
              <a:rPr lang="nl-NL" sz="1600" dirty="0" smtClean="0"/>
              <a:t>and Quench Integral budgets. </a:t>
            </a:r>
          </a:p>
          <a:p>
            <a:pPr algn="l"/>
            <a:r>
              <a:rPr lang="nl-NL" sz="1600" dirty="0" err="1" smtClean="0"/>
              <a:t>Example</a:t>
            </a:r>
            <a:r>
              <a:rPr lang="nl-NL" sz="1600" dirty="0" smtClean="0"/>
              <a:t> DS11T </a:t>
            </a:r>
            <a:r>
              <a:rPr lang="nl-NL" sz="1600" dirty="0" err="1" smtClean="0"/>
              <a:t>magnet</a:t>
            </a:r>
            <a:endParaRPr lang="nl-NL" sz="1600" dirty="0" smtClean="0"/>
          </a:p>
          <a:p>
            <a:pPr algn="l"/>
            <a:r>
              <a:rPr lang="nl-NL" sz="1600" dirty="0" err="1" smtClean="0"/>
              <a:t>Differential</a:t>
            </a:r>
            <a:r>
              <a:rPr lang="nl-NL" sz="1600" dirty="0" smtClean="0"/>
              <a:t> voltage </a:t>
            </a:r>
            <a:r>
              <a:rPr lang="nl-NL" sz="1600" dirty="0" err="1" smtClean="0"/>
              <a:t>signal</a:t>
            </a:r>
            <a:r>
              <a:rPr lang="nl-NL" sz="1600" dirty="0" smtClean="0"/>
              <a:t> </a:t>
            </a:r>
            <a:r>
              <a:rPr lang="nl-NL" sz="1600" dirty="0" err="1" smtClean="0"/>
              <a:t>between</a:t>
            </a:r>
            <a:r>
              <a:rPr lang="nl-NL" sz="1600" dirty="0" smtClean="0"/>
              <a:t> </a:t>
            </a:r>
            <a:r>
              <a:rPr lang="nl-NL" sz="1600" dirty="0" err="1" smtClean="0"/>
              <a:t>apertures</a:t>
            </a:r>
            <a:r>
              <a:rPr lang="nl-NL" sz="1600" dirty="0" smtClean="0"/>
              <a:t> (</a:t>
            </a:r>
            <a:r>
              <a:rPr lang="nl-NL" sz="1600" dirty="0" err="1" smtClean="0"/>
              <a:t>dif</a:t>
            </a:r>
            <a:r>
              <a:rPr lang="nl-NL" sz="1600" dirty="0" smtClean="0"/>
              <a:t>-tot)</a:t>
            </a:r>
            <a:endParaRPr lang="nl-NL" sz="1600" dirty="0"/>
          </a:p>
          <a:p>
            <a:pPr algn="l"/>
            <a:endParaRPr lang="nl-NL" sz="1600" dirty="0" smtClean="0"/>
          </a:p>
        </p:txBody>
      </p:sp>
      <p:pic>
        <p:nvPicPr>
          <p:cNvPr id="7" name="Picture 6"/>
          <p:cNvPicPr/>
          <p:nvPr/>
        </p:nvPicPr>
        <p:blipFill rotWithShape="1">
          <a:blip r:embed="rId2" cstate="print">
            <a:extLst>
              <a:ext uri="{28A0092B-C50C-407E-A947-70E740481C1C}">
                <a14:useLocalDpi xmlns:a14="http://schemas.microsoft.com/office/drawing/2010/main"/>
              </a:ext>
            </a:extLst>
          </a:blip>
          <a:srcRect/>
          <a:stretch/>
        </p:blipFill>
        <p:spPr bwMode="auto">
          <a:xfrm>
            <a:off x="6012160" y="1635646"/>
            <a:ext cx="3034640" cy="2968972"/>
          </a:xfrm>
          <a:prstGeom prst="rect">
            <a:avLst/>
          </a:prstGeom>
          <a:ln>
            <a:noFill/>
          </a:ln>
          <a:extLst>
            <a:ext uri="{53640926-AAD7-44D8-BBD7-CCE9431645EC}">
              <a14:shadowObscured xmlns:a14="http://schemas.microsoft.com/office/drawing/2010/main"/>
            </a:ext>
          </a:extLst>
        </p:spPr>
      </p:pic>
      <p:pic>
        <p:nvPicPr>
          <p:cNvPr id="8" name="Picture 7"/>
          <p:cNvPicPr/>
          <p:nvPr/>
        </p:nvPicPr>
        <p:blipFill>
          <a:blip r:embed="rId3"/>
          <a:stretch>
            <a:fillRect/>
          </a:stretch>
        </p:blipFill>
        <p:spPr>
          <a:xfrm>
            <a:off x="395536" y="1838011"/>
            <a:ext cx="4392488" cy="2160240"/>
          </a:xfrm>
          <a:prstGeom prst="rect">
            <a:avLst/>
          </a:prstGeom>
        </p:spPr>
      </p:pic>
      <p:sp>
        <p:nvSpPr>
          <p:cNvPr id="11" name="Curved Down Arrow 10"/>
          <p:cNvSpPr/>
          <p:nvPr/>
        </p:nvSpPr>
        <p:spPr>
          <a:xfrm>
            <a:off x="6876256" y="1215000"/>
            <a:ext cx="1440160" cy="1464762"/>
          </a:xfrm>
          <a:prstGeom prst="curvedDownArrow">
            <a:avLst>
              <a:gd name="adj1" fmla="val 15446"/>
              <a:gd name="adj2" fmla="val 50000"/>
              <a:gd name="adj3" fmla="val 25000"/>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solidFill>
                <a:schemeClr val="tx1"/>
              </a:solidFill>
            </a:endParaRPr>
          </a:p>
        </p:txBody>
      </p:sp>
      <p:pic>
        <p:nvPicPr>
          <p:cNvPr id="9" name="Picture 8"/>
          <p:cNvPicPr>
            <a:picLocks noChangeAspect="1"/>
          </p:cNvPicPr>
          <p:nvPr/>
        </p:nvPicPr>
        <p:blipFill>
          <a:blip r:embed="rId4"/>
          <a:stretch>
            <a:fillRect/>
          </a:stretch>
        </p:blipFill>
        <p:spPr>
          <a:xfrm>
            <a:off x="72008" y="4515966"/>
            <a:ext cx="2843808" cy="602447"/>
          </a:xfrm>
          <a:prstGeom prst="rect">
            <a:avLst/>
          </a:prstGeom>
        </p:spPr>
      </p:pic>
    </p:spTree>
    <p:extLst>
      <p:ext uri="{BB962C8B-B14F-4D97-AF65-F5344CB8AC3E}">
        <p14:creationId xmlns:p14="http://schemas.microsoft.com/office/powerpoint/2010/main" val="436854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046130" y="1142764"/>
            <a:ext cx="984960" cy="957224"/>
          </a:xfrm>
          <a:prstGeom prst="rect">
            <a:avLst/>
          </a:prstGeom>
        </p:spPr>
      </p:pic>
      <p:pic>
        <p:nvPicPr>
          <p:cNvPr id="27" name="Picture 26"/>
          <p:cNvPicPr>
            <a:picLocks noChangeAspect="1"/>
          </p:cNvPicPr>
          <p:nvPr/>
        </p:nvPicPr>
        <p:blipFill rotWithShape="1">
          <a:blip r:embed="rId2" cstate="print">
            <a:extLst>
              <a:ext uri="{28A0092B-C50C-407E-A947-70E740481C1C}">
                <a14:useLocalDpi xmlns:a14="http://schemas.microsoft.com/office/drawing/2010/main"/>
              </a:ext>
            </a:extLst>
          </a:blip>
          <a:srcRect b="53720"/>
          <a:stretch/>
        </p:blipFill>
        <p:spPr>
          <a:xfrm>
            <a:off x="7575950" y="1192640"/>
            <a:ext cx="984960" cy="443006"/>
          </a:xfrm>
          <a:prstGeom prst="rect">
            <a:avLst/>
          </a:prstGeom>
        </p:spPr>
      </p:pic>
      <p:sp>
        <p:nvSpPr>
          <p:cNvPr id="2" name="Title 1"/>
          <p:cNvSpPr>
            <a:spLocks noGrp="1"/>
          </p:cNvSpPr>
          <p:nvPr>
            <p:ph type="title"/>
          </p:nvPr>
        </p:nvSpPr>
        <p:spPr>
          <a:xfrm>
            <a:off x="467544" y="135000"/>
            <a:ext cx="8496944" cy="540000"/>
          </a:xfrm>
        </p:spPr>
        <p:txBody>
          <a:bodyPr/>
          <a:lstStyle/>
          <a:p>
            <a:r>
              <a:rPr lang="nl-NL" sz="2600" dirty="0" err="1" smtClean="0"/>
              <a:t>Detection</a:t>
            </a:r>
            <a:r>
              <a:rPr lang="nl-NL" sz="2600" dirty="0" smtClean="0"/>
              <a:t>: </a:t>
            </a:r>
            <a:r>
              <a:rPr lang="nl-NL" sz="2600" dirty="0" err="1" smtClean="0"/>
              <a:t>Fluxjump</a:t>
            </a:r>
            <a:r>
              <a:rPr lang="nl-NL" sz="2600" dirty="0" smtClean="0"/>
              <a:t> </a:t>
            </a:r>
            <a:r>
              <a:rPr lang="nl-NL" sz="2600" dirty="0" err="1" smtClean="0"/>
              <a:t>coupling</a:t>
            </a:r>
            <a:r>
              <a:rPr lang="nl-NL" sz="2600" dirty="0" smtClean="0"/>
              <a:t> in 2 meter 11T model</a:t>
            </a:r>
            <a:endParaRPr lang="en-GB" sz="2600" dirty="0"/>
          </a:p>
        </p:txBody>
      </p:sp>
      <p:sp>
        <p:nvSpPr>
          <p:cNvPr id="4" name="Footer Placeholder 3"/>
          <p:cNvSpPr>
            <a:spLocks noGrp="1"/>
          </p:cNvSpPr>
          <p:nvPr>
            <p:ph type="ftr" sz="quarter" idx="11"/>
          </p:nvPr>
        </p:nvSpPr>
        <p:spPr/>
        <p:txBody>
          <a:bodyPr/>
          <a:lstStyle/>
          <a:p>
            <a:r>
              <a:rPr lang="en-GB" noProof="0" smtClean="0"/>
              <a:t>Gerard Willering for Magnet Test Stand Workshop, June 13th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pic>
        <p:nvPicPr>
          <p:cNvPr id="6" name="Picture 5"/>
          <p:cNvPicPr/>
          <p:nvPr/>
        </p:nvPicPr>
        <p:blipFill>
          <a:blip r:embed="rId3" cstate="print">
            <a:extLst>
              <a:ext uri="{28A0092B-C50C-407E-A947-70E740481C1C}">
                <a14:useLocalDpi xmlns:a14="http://schemas.microsoft.com/office/drawing/2010/main"/>
              </a:ext>
            </a:extLst>
          </a:blip>
          <a:stretch>
            <a:fillRect/>
          </a:stretch>
        </p:blipFill>
        <p:spPr>
          <a:xfrm>
            <a:off x="144056" y="2885508"/>
            <a:ext cx="1791464" cy="1633977"/>
          </a:xfrm>
          <a:prstGeom prst="rect">
            <a:avLst/>
          </a:prstGeom>
        </p:spPr>
      </p:pic>
      <p:pic>
        <p:nvPicPr>
          <p:cNvPr id="7" name="Picture 6"/>
          <p:cNvPicPr/>
          <p:nvPr/>
        </p:nvPicPr>
        <p:blipFill>
          <a:blip r:embed="rId4" cstate="print">
            <a:extLst>
              <a:ext uri="{28A0092B-C50C-407E-A947-70E740481C1C}">
                <a14:useLocalDpi xmlns:a14="http://schemas.microsoft.com/office/drawing/2010/main"/>
              </a:ext>
            </a:extLst>
          </a:blip>
          <a:stretch>
            <a:fillRect/>
          </a:stretch>
        </p:blipFill>
        <p:spPr>
          <a:xfrm>
            <a:off x="2017888" y="2894772"/>
            <a:ext cx="1766043" cy="1637673"/>
          </a:xfrm>
          <a:prstGeom prst="rect">
            <a:avLst/>
          </a:prstGeom>
        </p:spPr>
      </p:pic>
      <p:pic>
        <p:nvPicPr>
          <p:cNvPr id="8" name="Picture 7"/>
          <p:cNvPicPr/>
          <p:nvPr/>
        </p:nvPicPr>
        <p:blipFill rotWithShape="1">
          <a:blip r:embed="rId5" cstate="print">
            <a:extLst>
              <a:ext uri="{28A0092B-C50C-407E-A947-70E740481C1C}">
                <a14:useLocalDpi xmlns:a14="http://schemas.microsoft.com/office/drawing/2010/main"/>
              </a:ext>
            </a:extLst>
          </a:blip>
          <a:srcRect/>
          <a:stretch/>
        </p:blipFill>
        <p:spPr>
          <a:xfrm>
            <a:off x="1971652" y="1114108"/>
            <a:ext cx="1791464" cy="1678391"/>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8484" y="1056533"/>
            <a:ext cx="1942542" cy="1735966"/>
          </a:xfrm>
          <a:prstGeom prst="rect">
            <a:avLst/>
          </a:prstGeom>
        </p:spPr>
      </p:pic>
      <p:sp>
        <p:nvSpPr>
          <p:cNvPr id="11" name="TextBox 10"/>
          <p:cNvSpPr txBox="1"/>
          <p:nvPr/>
        </p:nvSpPr>
        <p:spPr>
          <a:xfrm>
            <a:off x="2427854" y="1750761"/>
            <a:ext cx="1367682" cy="261610"/>
          </a:xfrm>
          <a:prstGeom prst="rect">
            <a:avLst/>
          </a:prstGeom>
          <a:noFill/>
        </p:spPr>
        <p:txBody>
          <a:bodyPr wrap="none" rtlCol="0">
            <a:spAutoFit/>
          </a:bodyPr>
          <a:lstStyle/>
          <a:p>
            <a:r>
              <a:rPr lang="nl-NL" sz="1100" dirty="0" err="1" smtClean="0"/>
              <a:t>Between</a:t>
            </a:r>
            <a:r>
              <a:rPr lang="nl-NL" sz="1100" dirty="0" smtClean="0"/>
              <a:t> </a:t>
            </a:r>
            <a:r>
              <a:rPr lang="nl-NL" sz="1100" dirty="0" err="1" smtClean="0"/>
              <a:t>apertures</a:t>
            </a:r>
            <a:endParaRPr lang="en-GB" sz="1100" dirty="0"/>
          </a:p>
        </p:txBody>
      </p:sp>
      <p:sp>
        <p:nvSpPr>
          <p:cNvPr id="12" name="TextBox 11"/>
          <p:cNvSpPr txBox="1"/>
          <p:nvPr/>
        </p:nvSpPr>
        <p:spPr>
          <a:xfrm>
            <a:off x="747572" y="3567713"/>
            <a:ext cx="1111202" cy="261610"/>
          </a:xfrm>
          <a:prstGeom prst="rect">
            <a:avLst/>
          </a:prstGeom>
          <a:noFill/>
        </p:spPr>
        <p:txBody>
          <a:bodyPr wrap="none" rtlCol="0">
            <a:spAutoFit/>
          </a:bodyPr>
          <a:lstStyle/>
          <a:p>
            <a:r>
              <a:rPr lang="nl-NL" sz="1100" dirty="0" err="1" smtClean="0"/>
              <a:t>Between</a:t>
            </a:r>
            <a:r>
              <a:rPr lang="nl-NL" sz="1100" dirty="0" smtClean="0"/>
              <a:t> </a:t>
            </a:r>
            <a:r>
              <a:rPr lang="nl-NL" sz="1100" dirty="0" err="1" smtClean="0"/>
              <a:t>poles</a:t>
            </a:r>
            <a:endParaRPr lang="en-GB" sz="1100" dirty="0"/>
          </a:p>
        </p:txBody>
      </p:sp>
      <p:sp>
        <p:nvSpPr>
          <p:cNvPr id="13" name="TextBox 12"/>
          <p:cNvSpPr txBox="1"/>
          <p:nvPr/>
        </p:nvSpPr>
        <p:spPr>
          <a:xfrm>
            <a:off x="2554843" y="3536370"/>
            <a:ext cx="1111202" cy="261610"/>
          </a:xfrm>
          <a:prstGeom prst="rect">
            <a:avLst/>
          </a:prstGeom>
          <a:noFill/>
        </p:spPr>
        <p:txBody>
          <a:bodyPr wrap="square" rtlCol="0">
            <a:spAutoFit/>
          </a:bodyPr>
          <a:lstStyle/>
          <a:p>
            <a:r>
              <a:rPr lang="nl-NL" sz="1100" dirty="0" err="1" smtClean="0"/>
              <a:t>Between</a:t>
            </a:r>
            <a:r>
              <a:rPr lang="nl-NL" sz="1100" dirty="0" smtClean="0"/>
              <a:t> </a:t>
            </a:r>
            <a:r>
              <a:rPr lang="nl-NL" sz="1100" dirty="0" err="1" smtClean="0"/>
              <a:t>poles</a:t>
            </a:r>
            <a:endParaRPr lang="en-GB" sz="1100" dirty="0"/>
          </a:p>
        </p:txBody>
      </p:sp>
      <p:sp>
        <p:nvSpPr>
          <p:cNvPr id="14" name="TextBox 13"/>
          <p:cNvSpPr txBox="1"/>
          <p:nvPr/>
        </p:nvSpPr>
        <p:spPr>
          <a:xfrm>
            <a:off x="656556" y="2149864"/>
            <a:ext cx="1111202" cy="261610"/>
          </a:xfrm>
          <a:prstGeom prst="rect">
            <a:avLst/>
          </a:prstGeom>
          <a:noFill/>
        </p:spPr>
        <p:txBody>
          <a:bodyPr wrap="none" rtlCol="0">
            <a:spAutoFit/>
          </a:bodyPr>
          <a:lstStyle/>
          <a:p>
            <a:r>
              <a:rPr lang="nl-NL" sz="1100" dirty="0" err="1" smtClean="0"/>
              <a:t>Between</a:t>
            </a:r>
            <a:r>
              <a:rPr lang="nl-NL" sz="1100" dirty="0" smtClean="0"/>
              <a:t> </a:t>
            </a:r>
            <a:r>
              <a:rPr lang="nl-NL" sz="1100" dirty="0" err="1" smtClean="0"/>
              <a:t>poles</a:t>
            </a:r>
            <a:endParaRPr lang="en-GB" sz="1100" dirty="0"/>
          </a:p>
        </p:txBody>
      </p:sp>
      <p:sp>
        <p:nvSpPr>
          <p:cNvPr id="15" name="TextBox 14"/>
          <p:cNvSpPr txBox="1"/>
          <p:nvPr/>
        </p:nvSpPr>
        <p:spPr>
          <a:xfrm>
            <a:off x="650206" y="1515943"/>
            <a:ext cx="1367682" cy="261610"/>
          </a:xfrm>
          <a:prstGeom prst="rect">
            <a:avLst/>
          </a:prstGeom>
          <a:noFill/>
        </p:spPr>
        <p:txBody>
          <a:bodyPr wrap="none" rtlCol="0">
            <a:spAutoFit/>
          </a:bodyPr>
          <a:lstStyle/>
          <a:p>
            <a:r>
              <a:rPr lang="nl-NL" sz="1100" dirty="0" err="1" smtClean="0"/>
              <a:t>Between</a:t>
            </a:r>
            <a:r>
              <a:rPr lang="nl-NL" sz="1100" dirty="0" smtClean="0"/>
              <a:t> </a:t>
            </a:r>
            <a:r>
              <a:rPr lang="nl-NL" sz="1100" dirty="0" err="1" smtClean="0"/>
              <a:t>apertures</a:t>
            </a:r>
            <a:endParaRPr lang="en-GB" sz="1100" dirty="0"/>
          </a:p>
        </p:txBody>
      </p:sp>
      <p:pic>
        <p:nvPicPr>
          <p:cNvPr id="16" name="Picture 15"/>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7228150" y="2877118"/>
            <a:ext cx="1909900" cy="1625301"/>
          </a:xfrm>
          <a:prstGeom prst="rect">
            <a:avLst/>
          </a:prstGeom>
        </p:spPr>
      </p:pic>
      <p:pic>
        <p:nvPicPr>
          <p:cNvPr id="17" name="Picture 16"/>
          <p:cNvPicPr/>
          <p:nvPr/>
        </p:nvPicPr>
        <p:blipFill rotWithShape="1">
          <a:blip r:embed="rId8" cstate="print">
            <a:extLst>
              <a:ext uri="{28A0092B-C50C-407E-A947-70E740481C1C}">
                <a14:useLocalDpi xmlns:a14="http://schemas.microsoft.com/office/drawing/2010/main"/>
              </a:ext>
            </a:extLst>
          </a:blip>
          <a:srcRect/>
          <a:stretch/>
        </p:blipFill>
        <p:spPr bwMode="auto">
          <a:xfrm>
            <a:off x="4276106" y="878475"/>
            <a:ext cx="1492699" cy="1334209"/>
          </a:xfrm>
          <a:prstGeom prst="rect">
            <a:avLst/>
          </a:prstGeom>
          <a:ln>
            <a:noFill/>
          </a:ln>
          <a:extLst>
            <a:ext uri="{53640926-AAD7-44D8-BBD7-CCE9431645EC}">
              <a14:shadowObscured xmlns:a14="http://schemas.microsoft.com/office/drawing/2010/main"/>
            </a:ext>
          </a:extLst>
        </p:spPr>
      </p:pic>
      <p:sp>
        <p:nvSpPr>
          <p:cNvPr id="18" name="Curved Down Arrow 17"/>
          <p:cNvSpPr/>
          <p:nvPr/>
        </p:nvSpPr>
        <p:spPr>
          <a:xfrm>
            <a:off x="4683077" y="701619"/>
            <a:ext cx="706759" cy="666702"/>
          </a:xfrm>
          <a:prstGeom prst="curvedDownArrow">
            <a:avLst>
              <a:gd name="adj1" fmla="val 15446"/>
              <a:gd name="adj2" fmla="val 50000"/>
              <a:gd name="adj3" fmla="val 25000"/>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solidFill>
                <a:schemeClr val="tx1"/>
              </a:solidFill>
            </a:endParaRPr>
          </a:p>
        </p:txBody>
      </p:sp>
      <p:sp>
        <p:nvSpPr>
          <p:cNvPr id="22" name="Curved Down Arrow 21"/>
          <p:cNvSpPr/>
          <p:nvPr/>
        </p:nvSpPr>
        <p:spPr>
          <a:xfrm rot="5400000">
            <a:off x="6681348" y="1335590"/>
            <a:ext cx="644051" cy="666702"/>
          </a:xfrm>
          <a:prstGeom prst="curvedDownArrow">
            <a:avLst>
              <a:gd name="adj1" fmla="val 15446"/>
              <a:gd name="adj2" fmla="val 50000"/>
              <a:gd name="adj3" fmla="val 25000"/>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solidFill>
                <a:schemeClr val="tx1"/>
              </a:solidFill>
            </a:endParaRPr>
          </a:p>
        </p:txBody>
      </p:sp>
      <p:sp>
        <p:nvSpPr>
          <p:cNvPr id="24" name="Curved Down Arrow 23"/>
          <p:cNvSpPr/>
          <p:nvPr/>
        </p:nvSpPr>
        <p:spPr>
          <a:xfrm rot="10800000">
            <a:off x="8206682" y="1638377"/>
            <a:ext cx="181741" cy="666702"/>
          </a:xfrm>
          <a:prstGeom prst="curvedDownArrow">
            <a:avLst>
              <a:gd name="adj1" fmla="val 15446"/>
              <a:gd name="adj2" fmla="val 50000"/>
              <a:gd name="adj3" fmla="val 25000"/>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solidFill>
                <a:schemeClr val="tx1"/>
              </a:solidFill>
            </a:endParaRPr>
          </a:p>
        </p:txBody>
      </p:sp>
      <p:sp>
        <p:nvSpPr>
          <p:cNvPr id="28" name="TextBox 27"/>
          <p:cNvSpPr txBox="1"/>
          <p:nvPr/>
        </p:nvSpPr>
        <p:spPr>
          <a:xfrm>
            <a:off x="3887324" y="2703165"/>
            <a:ext cx="3456595" cy="2123658"/>
          </a:xfrm>
          <a:prstGeom prst="rect">
            <a:avLst/>
          </a:prstGeom>
          <a:noFill/>
        </p:spPr>
        <p:txBody>
          <a:bodyPr wrap="square" rtlCol="0">
            <a:spAutoFit/>
          </a:bodyPr>
          <a:lstStyle/>
          <a:p>
            <a:r>
              <a:rPr lang="nl-NL" sz="1100" dirty="0" smtClean="0"/>
              <a:t>In </a:t>
            </a:r>
            <a:r>
              <a:rPr lang="nl-NL" sz="1100" dirty="0" err="1" smtClean="0"/>
              <a:t>the</a:t>
            </a:r>
            <a:r>
              <a:rPr lang="nl-NL" sz="1100" dirty="0" smtClean="0"/>
              <a:t> MBHDP101 </a:t>
            </a:r>
            <a:r>
              <a:rPr lang="nl-NL" sz="1100" dirty="0" err="1" smtClean="0"/>
              <a:t>magnet</a:t>
            </a:r>
            <a:r>
              <a:rPr lang="nl-NL" sz="1100" dirty="0" smtClean="0"/>
              <a:t> </a:t>
            </a:r>
            <a:r>
              <a:rPr lang="nl-NL" sz="1100" dirty="0" err="1" smtClean="0"/>
              <a:t>the</a:t>
            </a:r>
            <a:r>
              <a:rPr lang="nl-NL" sz="1100" dirty="0" smtClean="0"/>
              <a:t> </a:t>
            </a:r>
            <a:r>
              <a:rPr lang="nl-NL" sz="1100" dirty="0" err="1" smtClean="0"/>
              <a:t>largest</a:t>
            </a:r>
            <a:r>
              <a:rPr lang="nl-NL" sz="1100" dirty="0" smtClean="0"/>
              <a:t> and </a:t>
            </a:r>
            <a:r>
              <a:rPr lang="nl-NL" sz="1100" dirty="0" err="1" smtClean="0"/>
              <a:t>longest</a:t>
            </a:r>
            <a:r>
              <a:rPr lang="nl-NL" sz="1100" dirty="0" smtClean="0"/>
              <a:t> flux </a:t>
            </a:r>
            <a:r>
              <a:rPr lang="nl-NL" sz="1100" dirty="0" err="1" smtClean="0"/>
              <a:t>jumps</a:t>
            </a:r>
            <a:r>
              <a:rPr lang="nl-NL" sz="1100" dirty="0" smtClean="0"/>
              <a:t> </a:t>
            </a:r>
            <a:r>
              <a:rPr lang="nl-NL" sz="1100" dirty="0" err="1" smtClean="0"/>
              <a:t>measured</a:t>
            </a:r>
            <a:r>
              <a:rPr lang="nl-NL" sz="1100" dirty="0" smtClean="0"/>
              <a:t> </a:t>
            </a:r>
            <a:r>
              <a:rPr lang="nl-NL" sz="1100" dirty="0" err="1" smtClean="0"/>
              <a:t>between</a:t>
            </a:r>
            <a:r>
              <a:rPr lang="nl-NL" sz="1100" dirty="0" smtClean="0"/>
              <a:t> </a:t>
            </a:r>
            <a:r>
              <a:rPr lang="nl-NL" sz="1100" dirty="0" err="1" smtClean="0"/>
              <a:t>apertures</a:t>
            </a:r>
            <a:r>
              <a:rPr lang="nl-NL" sz="1100" dirty="0"/>
              <a:t> </a:t>
            </a:r>
            <a:r>
              <a:rPr lang="nl-NL" sz="1100" dirty="0" smtClean="0"/>
              <a:t>and </a:t>
            </a:r>
            <a:r>
              <a:rPr lang="nl-NL" sz="1100" dirty="0" err="1" smtClean="0"/>
              <a:t>requires</a:t>
            </a:r>
            <a:r>
              <a:rPr lang="nl-NL" sz="1100" dirty="0" smtClean="0"/>
              <a:t> </a:t>
            </a:r>
            <a:r>
              <a:rPr lang="nl-NL" sz="1100" dirty="0" err="1" smtClean="0"/>
              <a:t>current</a:t>
            </a:r>
            <a:r>
              <a:rPr lang="nl-NL" sz="1100" dirty="0" smtClean="0"/>
              <a:t> </a:t>
            </a:r>
            <a:r>
              <a:rPr lang="nl-NL" sz="1100" dirty="0" err="1" smtClean="0"/>
              <a:t>dependent</a:t>
            </a:r>
            <a:r>
              <a:rPr lang="nl-NL" sz="1100" dirty="0" smtClean="0"/>
              <a:t> </a:t>
            </a:r>
            <a:r>
              <a:rPr lang="nl-NL" sz="1100" dirty="0" err="1" smtClean="0"/>
              <a:t>thresholds</a:t>
            </a:r>
            <a:r>
              <a:rPr lang="nl-NL" sz="1100" dirty="0"/>
              <a:t> </a:t>
            </a:r>
            <a:r>
              <a:rPr lang="nl-NL" sz="1100" dirty="0" err="1" smtClean="0"/>
              <a:t>for</a:t>
            </a:r>
            <a:r>
              <a:rPr lang="nl-NL" sz="1100" dirty="0" smtClean="0"/>
              <a:t> 100 </a:t>
            </a:r>
            <a:r>
              <a:rPr lang="nl-NL" sz="1100" dirty="0" err="1" smtClean="0"/>
              <a:t>mV</a:t>
            </a:r>
            <a:r>
              <a:rPr lang="nl-NL" sz="1100" dirty="0" smtClean="0"/>
              <a:t>, 10 ms.</a:t>
            </a:r>
          </a:p>
          <a:p>
            <a:endParaRPr lang="nl-NL" sz="1100" dirty="0"/>
          </a:p>
          <a:p>
            <a:r>
              <a:rPr lang="nl-NL" sz="1100" dirty="0" smtClean="0"/>
              <a:t>Flux </a:t>
            </a:r>
            <a:r>
              <a:rPr lang="nl-NL" sz="1100" dirty="0" err="1" smtClean="0"/>
              <a:t>jumps</a:t>
            </a:r>
            <a:r>
              <a:rPr lang="nl-NL" sz="1100" dirty="0" smtClean="0"/>
              <a:t> </a:t>
            </a:r>
            <a:r>
              <a:rPr lang="nl-NL" sz="1100" dirty="0" err="1" smtClean="0"/>
              <a:t>between</a:t>
            </a:r>
            <a:r>
              <a:rPr lang="nl-NL" sz="1100" dirty="0" smtClean="0"/>
              <a:t> </a:t>
            </a:r>
            <a:r>
              <a:rPr lang="nl-NL" sz="1100" dirty="0" err="1" smtClean="0"/>
              <a:t>poles</a:t>
            </a:r>
            <a:r>
              <a:rPr lang="nl-NL" sz="1100" dirty="0" smtClean="0"/>
              <a:t> </a:t>
            </a:r>
            <a:r>
              <a:rPr lang="nl-NL" sz="1100" dirty="0" err="1" smtClean="0"/>
              <a:t>about</a:t>
            </a:r>
            <a:r>
              <a:rPr lang="nl-NL" sz="1100" dirty="0" smtClean="0"/>
              <a:t> half </a:t>
            </a:r>
            <a:r>
              <a:rPr lang="nl-NL" sz="1100" dirty="0" err="1" smtClean="0"/>
              <a:t>the</a:t>
            </a:r>
            <a:r>
              <a:rPr lang="nl-NL" sz="1100" dirty="0" smtClean="0"/>
              <a:t> </a:t>
            </a:r>
            <a:r>
              <a:rPr lang="nl-NL" sz="1100" dirty="0" err="1" smtClean="0"/>
              <a:t>size</a:t>
            </a:r>
            <a:endParaRPr lang="nl-NL" sz="1100" dirty="0" smtClean="0"/>
          </a:p>
          <a:p>
            <a:r>
              <a:rPr lang="nl-NL" sz="1100" dirty="0" smtClean="0"/>
              <a:t>Flux </a:t>
            </a:r>
            <a:r>
              <a:rPr lang="nl-NL" sz="1100" dirty="0" err="1" smtClean="0"/>
              <a:t>jumps</a:t>
            </a:r>
            <a:r>
              <a:rPr lang="nl-NL" sz="1100" dirty="0" smtClean="0"/>
              <a:t> </a:t>
            </a:r>
            <a:r>
              <a:rPr lang="nl-NL" sz="1100" dirty="0" err="1" smtClean="0"/>
              <a:t>between</a:t>
            </a:r>
            <a:r>
              <a:rPr lang="nl-NL" sz="1100" dirty="0" smtClean="0"/>
              <a:t> </a:t>
            </a:r>
            <a:r>
              <a:rPr lang="nl-NL" sz="1100" dirty="0" err="1" smtClean="0"/>
              <a:t>the</a:t>
            </a:r>
            <a:r>
              <a:rPr lang="nl-NL" sz="1100" dirty="0" smtClean="0"/>
              <a:t> </a:t>
            </a:r>
            <a:r>
              <a:rPr lang="nl-NL" sz="1100" dirty="0" err="1" smtClean="0"/>
              <a:t>inner</a:t>
            </a:r>
            <a:r>
              <a:rPr lang="nl-NL" sz="1100" dirty="0" smtClean="0"/>
              <a:t> and </a:t>
            </a:r>
            <a:r>
              <a:rPr lang="nl-NL" sz="1100" dirty="0" err="1" smtClean="0"/>
              <a:t>outer</a:t>
            </a:r>
            <a:r>
              <a:rPr lang="nl-NL" sz="1100" dirty="0" smtClean="0"/>
              <a:t> layer </a:t>
            </a:r>
            <a:r>
              <a:rPr lang="nl-NL" sz="1100" dirty="0" err="1" smtClean="0"/>
              <a:t>again</a:t>
            </a:r>
            <a:r>
              <a:rPr lang="nl-NL" sz="1100" dirty="0" smtClean="0"/>
              <a:t> smaller. </a:t>
            </a:r>
          </a:p>
          <a:p>
            <a:endParaRPr lang="nl-NL" sz="1100" dirty="0"/>
          </a:p>
          <a:p>
            <a:r>
              <a:rPr lang="nl-NL" sz="1100" dirty="0" err="1" smtClean="0"/>
              <a:t>Clear</a:t>
            </a:r>
            <a:r>
              <a:rPr lang="nl-NL" sz="1100" dirty="0" smtClean="0"/>
              <a:t> </a:t>
            </a:r>
            <a:r>
              <a:rPr lang="nl-NL" sz="1100" dirty="0" err="1" smtClean="0"/>
              <a:t>coupling</a:t>
            </a:r>
            <a:r>
              <a:rPr lang="nl-NL" sz="1100" dirty="0" smtClean="0"/>
              <a:t> of flux </a:t>
            </a:r>
            <a:r>
              <a:rPr lang="nl-NL" sz="1100" dirty="0" err="1" smtClean="0"/>
              <a:t>jumps</a:t>
            </a:r>
            <a:r>
              <a:rPr lang="nl-NL" sz="1100" dirty="0" smtClean="0"/>
              <a:t> </a:t>
            </a:r>
            <a:r>
              <a:rPr lang="nl-NL" sz="1100" dirty="0" err="1" smtClean="0"/>
              <a:t>throughout</a:t>
            </a:r>
            <a:r>
              <a:rPr lang="nl-NL" sz="1100" dirty="0" smtClean="0"/>
              <a:t> </a:t>
            </a:r>
            <a:r>
              <a:rPr lang="nl-NL" sz="1100" dirty="0" err="1" smtClean="0"/>
              <a:t>the</a:t>
            </a:r>
            <a:r>
              <a:rPr lang="nl-NL" sz="1100" dirty="0" smtClean="0"/>
              <a:t> </a:t>
            </a:r>
            <a:r>
              <a:rPr lang="nl-NL" sz="1100" dirty="0" err="1" smtClean="0"/>
              <a:t>coil</a:t>
            </a:r>
            <a:r>
              <a:rPr lang="nl-NL" sz="1100" dirty="0" smtClean="0"/>
              <a:t>. </a:t>
            </a:r>
          </a:p>
          <a:p>
            <a:endParaRPr lang="nl-NL" sz="1100" dirty="0"/>
          </a:p>
          <a:p>
            <a:r>
              <a:rPr lang="nl-NL" sz="1100" dirty="0" smtClean="0"/>
              <a:t>Important </a:t>
            </a:r>
            <a:r>
              <a:rPr lang="nl-NL" sz="1100" dirty="0" err="1" smtClean="0"/>
              <a:t>for</a:t>
            </a:r>
            <a:r>
              <a:rPr lang="nl-NL" sz="1100" dirty="0" smtClean="0"/>
              <a:t> </a:t>
            </a:r>
            <a:r>
              <a:rPr lang="nl-NL" sz="1100" dirty="0" err="1" smtClean="0"/>
              <a:t>protectability</a:t>
            </a:r>
            <a:r>
              <a:rPr lang="nl-NL" sz="1100" dirty="0" smtClean="0"/>
              <a:t> of </a:t>
            </a:r>
            <a:r>
              <a:rPr lang="nl-NL" sz="1100" dirty="0" err="1" smtClean="0"/>
              <a:t>the</a:t>
            </a:r>
            <a:r>
              <a:rPr lang="nl-NL" sz="1100" dirty="0" smtClean="0"/>
              <a:t> </a:t>
            </a:r>
            <a:r>
              <a:rPr lang="nl-NL" sz="1100" dirty="0" err="1" smtClean="0"/>
              <a:t>magnets</a:t>
            </a:r>
            <a:r>
              <a:rPr lang="nl-NL" sz="1100" dirty="0" smtClean="0"/>
              <a:t>. </a:t>
            </a:r>
          </a:p>
        </p:txBody>
      </p:sp>
      <p:sp>
        <p:nvSpPr>
          <p:cNvPr id="29" name="TextBox 28"/>
          <p:cNvSpPr txBox="1"/>
          <p:nvPr/>
        </p:nvSpPr>
        <p:spPr>
          <a:xfrm>
            <a:off x="4276106" y="2181759"/>
            <a:ext cx="1569660" cy="369332"/>
          </a:xfrm>
          <a:prstGeom prst="rect">
            <a:avLst/>
          </a:prstGeom>
          <a:noFill/>
        </p:spPr>
        <p:txBody>
          <a:bodyPr wrap="none" rtlCol="0">
            <a:spAutoFit/>
          </a:bodyPr>
          <a:lstStyle/>
          <a:p>
            <a:r>
              <a:rPr lang="nl-NL" dirty="0" err="1" smtClean="0"/>
              <a:t>Inter</a:t>
            </a:r>
            <a:r>
              <a:rPr lang="nl-NL" dirty="0" smtClean="0"/>
              <a:t> </a:t>
            </a:r>
            <a:r>
              <a:rPr lang="nl-NL" dirty="0" err="1" smtClean="0"/>
              <a:t>aperture</a:t>
            </a:r>
            <a:endParaRPr lang="en-GB" dirty="0"/>
          </a:p>
        </p:txBody>
      </p:sp>
      <p:sp>
        <p:nvSpPr>
          <p:cNvPr id="30" name="TextBox 29"/>
          <p:cNvSpPr txBox="1"/>
          <p:nvPr/>
        </p:nvSpPr>
        <p:spPr>
          <a:xfrm>
            <a:off x="6028042" y="2174683"/>
            <a:ext cx="1146468" cy="369332"/>
          </a:xfrm>
          <a:prstGeom prst="rect">
            <a:avLst/>
          </a:prstGeom>
          <a:noFill/>
        </p:spPr>
        <p:txBody>
          <a:bodyPr wrap="none" rtlCol="0">
            <a:spAutoFit/>
          </a:bodyPr>
          <a:lstStyle/>
          <a:p>
            <a:r>
              <a:rPr lang="nl-NL" dirty="0" err="1" smtClean="0"/>
              <a:t>Inter</a:t>
            </a:r>
            <a:r>
              <a:rPr lang="nl-NL" dirty="0" smtClean="0"/>
              <a:t> </a:t>
            </a:r>
            <a:r>
              <a:rPr lang="nl-NL" dirty="0" err="1" smtClean="0"/>
              <a:t>pole</a:t>
            </a:r>
            <a:endParaRPr lang="en-GB" dirty="0"/>
          </a:p>
        </p:txBody>
      </p:sp>
      <p:sp>
        <p:nvSpPr>
          <p:cNvPr id="31" name="TextBox 30"/>
          <p:cNvSpPr txBox="1"/>
          <p:nvPr/>
        </p:nvSpPr>
        <p:spPr>
          <a:xfrm>
            <a:off x="7463136" y="2181759"/>
            <a:ext cx="1210588" cy="369332"/>
          </a:xfrm>
          <a:prstGeom prst="rect">
            <a:avLst/>
          </a:prstGeom>
          <a:noFill/>
        </p:spPr>
        <p:txBody>
          <a:bodyPr wrap="none" rtlCol="0">
            <a:spAutoFit/>
          </a:bodyPr>
          <a:lstStyle/>
          <a:p>
            <a:r>
              <a:rPr lang="nl-NL" dirty="0" err="1" smtClean="0"/>
              <a:t>Inter</a:t>
            </a:r>
            <a:r>
              <a:rPr lang="nl-NL" dirty="0" smtClean="0"/>
              <a:t> layer</a:t>
            </a:r>
            <a:endParaRPr lang="en-GB" dirty="0"/>
          </a:p>
        </p:txBody>
      </p:sp>
      <p:pic>
        <p:nvPicPr>
          <p:cNvPr id="25" name="Picture 24"/>
          <p:cNvPicPr>
            <a:picLocks noChangeAspect="1"/>
          </p:cNvPicPr>
          <p:nvPr/>
        </p:nvPicPr>
        <p:blipFill>
          <a:blip r:embed="rId9"/>
          <a:stretch>
            <a:fillRect/>
          </a:stretch>
        </p:blipFill>
        <p:spPr>
          <a:xfrm>
            <a:off x="72008" y="4515966"/>
            <a:ext cx="2843808" cy="602447"/>
          </a:xfrm>
          <a:prstGeom prst="rect">
            <a:avLst/>
          </a:prstGeom>
        </p:spPr>
      </p:pic>
    </p:spTree>
    <p:extLst>
      <p:ext uri="{BB962C8B-B14F-4D97-AF65-F5344CB8AC3E}">
        <p14:creationId xmlns:p14="http://schemas.microsoft.com/office/powerpoint/2010/main" val="1632014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0"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24" grpId="0" animBg="1"/>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Future</a:t>
            </a:r>
            <a:r>
              <a:rPr lang="nl-NL" dirty="0" smtClean="0"/>
              <a:t> </a:t>
            </a:r>
            <a:r>
              <a:rPr lang="nl-NL" dirty="0" err="1" smtClean="0"/>
              <a:t>quench</a:t>
            </a:r>
            <a:r>
              <a:rPr lang="nl-NL" dirty="0" smtClean="0"/>
              <a:t> </a:t>
            </a:r>
            <a:r>
              <a:rPr lang="nl-NL" dirty="0" err="1" smtClean="0"/>
              <a:t>detection</a:t>
            </a:r>
            <a:r>
              <a:rPr lang="nl-NL" dirty="0" smtClean="0"/>
              <a:t> systems</a:t>
            </a:r>
            <a:endParaRPr lang="en-GB" dirty="0"/>
          </a:p>
        </p:txBody>
      </p:sp>
      <p:sp>
        <p:nvSpPr>
          <p:cNvPr id="4" name="Footer Placeholder 3"/>
          <p:cNvSpPr>
            <a:spLocks noGrp="1"/>
          </p:cNvSpPr>
          <p:nvPr>
            <p:ph type="ftr" sz="quarter" idx="11"/>
          </p:nvPr>
        </p:nvSpPr>
        <p:spPr/>
        <p:txBody>
          <a:bodyPr/>
          <a:lstStyle/>
          <a:p>
            <a:r>
              <a:rPr lang="en-GB" noProof="0" smtClean="0"/>
              <a:t>Gerard Willering for Magnet Test Stand Workshop, June 13th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13</a:t>
            </a:fld>
            <a:endParaRPr lang="fr-FR"/>
          </a:p>
        </p:txBody>
      </p:sp>
      <p:sp>
        <p:nvSpPr>
          <p:cNvPr id="7" name="Content Placeholder 2"/>
          <p:cNvSpPr>
            <a:spLocks noGrp="1"/>
          </p:cNvSpPr>
          <p:nvPr>
            <p:ph idx="1"/>
          </p:nvPr>
        </p:nvSpPr>
        <p:spPr>
          <a:xfrm>
            <a:off x="351349" y="684341"/>
            <a:ext cx="8352928" cy="735281"/>
          </a:xfrm>
        </p:spPr>
        <p:txBody>
          <a:bodyPr>
            <a:normAutofit/>
          </a:bodyPr>
          <a:lstStyle/>
          <a:p>
            <a:pPr algn="l"/>
            <a:r>
              <a:rPr lang="nl-NL" sz="1600" dirty="0" smtClean="0"/>
              <a:t>Classic </a:t>
            </a:r>
            <a:r>
              <a:rPr lang="nl-NL" sz="1600" dirty="0" err="1" smtClean="0"/>
              <a:t>quench</a:t>
            </a:r>
            <a:r>
              <a:rPr lang="nl-NL" sz="1600" dirty="0" smtClean="0"/>
              <a:t> </a:t>
            </a:r>
            <a:r>
              <a:rPr lang="nl-NL" sz="1600" dirty="0" err="1" smtClean="0"/>
              <a:t>detection</a:t>
            </a:r>
            <a:r>
              <a:rPr lang="nl-NL" sz="1600" dirty="0" smtClean="0"/>
              <a:t> </a:t>
            </a:r>
            <a:r>
              <a:rPr lang="nl-NL" sz="1600" dirty="0" err="1" smtClean="0"/>
              <a:t>with</a:t>
            </a:r>
            <a:r>
              <a:rPr lang="nl-NL" sz="1600" dirty="0" smtClean="0"/>
              <a:t> voltage taps is more </a:t>
            </a:r>
            <a:r>
              <a:rPr lang="nl-NL" sz="1600" dirty="0" err="1" smtClean="0"/>
              <a:t>difficult</a:t>
            </a:r>
            <a:r>
              <a:rPr lang="nl-NL" sz="1600" dirty="0" smtClean="0"/>
              <a:t> in HTS </a:t>
            </a:r>
            <a:r>
              <a:rPr lang="nl-NL" sz="1600" dirty="0" err="1" smtClean="0"/>
              <a:t>due</a:t>
            </a:r>
            <a:r>
              <a:rPr lang="nl-NL" sz="1600" dirty="0" smtClean="0"/>
              <a:t> </a:t>
            </a:r>
            <a:r>
              <a:rPr lang="nl-NL" sz="1600" dirty="0" err="1" smtClean="0"/>
              <a:t>to</a:t>
            </a:r>
            <a:r>
              <a:rPr lang="nl-NL" sz="1600" dirty="0" smtClean="0"/>
              <a:t> </a:t>
            </a:r>
            <a:r>
              <a:rPr lang="nl-NL" sz="1600" dirty="0" err="1" smtClean="0"/>
              <a:t>much</a:t>
            </a:r>
            <a:r>
              <a:rPr lang="nl-NL" sz="1600" dirty="0" smtClean="0"/>
              <a:t> slower </a:t>
            </a:r>
            <a:r>
              <a:rPr lang="nl-NL" sz="1600" dirty="0" err="1" smtClean="0"/>
              <a:t>quench</a:t>
            </a:r>
            <a:r>
              <a:rPr lang="nl-NL" sz="1600" dirty="0" smtClean="0"/>
              <a:t> </a:t>
            </a:r>
            <a:r>
              <a:rPr lang="nl-NL" sz="1600" dirty="0" err="1" smtClean="0"/>
              <a:t>propagation</a:t>
            </a:r>
            <a:r>
              <a:rPr lang="nl-NL" sz="1600" dirty="0" smtClean="0"/>
              <a:t>. </a:t>
            </a:r>
          </a:p>
          <a:p>
            <a:pPr lvl="1" algn="l"/>
            <a:endParaRPr lang="nl-NL" sz="1200" dirty="0" smtClean="0"/>
          </a:p>
          <a:p>
            <a:pPr algn="l"/>
            <a:endParaRPr lang="nl-NL" sz="1600" dirty="0" smtClean="0"/>
          </a:p>
          <a:p>
            <a:pPr algn="l"/>
            <a:endParaRPr lang="nl-NL" sz="1600" dirty="0" smtClean="0"/>
          </a:p>
          <a:p>
            <a:pPr marL="0" indent="0" algn="l">
              <a:buNone/>
            </a:pPr>
            <a:endParaRPr lang="nl-NL" sz="1600" dirty="0" smtClean="0"/>
          </a:p>
          <a:p>
            <a:pPr algn="l"/>
            <a:endParaRPr lang="nl-NL" sz="1600" dirty="0"/>
          </a:p>
        </p:txBody>
      </p:sp>
      <p:pic>
        <p:nvPicPr>
          <p:cNvPr id="15" name="Picture 1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086200" y="1799237"/>
            <a:ext cx="4283968" cy="2409732"/>
          </a:xfrm>
          <a:prstGeom prst="rect">
            <a:avLst/>
          </a:prstGeom>
        </p:spPr>
      </p:pic>
      <p:sp>
        <p:nvSpPr>
          <p:cNvPr id="16" name="Content Placeholder 2"/>
          <p:cNvSpPr txBox="1">
            <a:spLocks/>
          </p:cNvSpPr>
          <p:nvPr/>
        </p:nvSpPr>
        <p:spPr>
          <a:xfrm>
            <a:off x="395536" y="1747933"/>
            <a:ext cx="3312368" cy="2520105"/>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nl-NL" sz="1600" dirty="0" err="1" smtClean="0"/>
              <a:t>Example</a:t>
            </a:r>
            <a:r>
              <a:rPr lang="nl-NL" sz="1600" dirty="0" smtClean="0"/>
              <a:t>: Fiber </a:t>
            </a:r>
            <a:r>
              <a:rPr lang="nl-NL" sz="1600" dirty="0" err="1" smtClean="0"/>
              <a:t>Optic</a:t>
            </a:r>
            <a:r>
              <a:rPr lang="nl-NL" sz="1600" dirty="0" smtClean="0"/>
              <a:t> Sensors </a:t>
            </a:r>
            <a:r>
              <a:rPr lang="nl-NL" sz="1600" dirty="0" err="1" smtClean="0"/>
              <a:t>under</a:t>
            </a:r>
            <a:r>
              <a:rPr lang="nl-NL" sz="1600" dirty="0" smtClean="0"/>
              <a:t> </a:t>
            </a:r>
            <a:r>
              <a:rPr lang="nl-NL" sz="1600" dirty="0"/>
              <a:t>development at </a:t>
            </a:r>
            <a:r>
              <a:rPr lang="nl-NL" sz="1600" dirty="0" smtClean="0"/>
              <a:t>CERN</a:t>
            </a:r>
            <a:endParaRPr lang="nl-NL" sz="1600" dirty="0"/>
          </a:p>
          <a:p>
            <a:pPr algn="l"/>
            <a:endParaRPr lang="nl-NL" sz="1600" dirty="0" smtClean="0"/>
          </a:p>
          <a:p>
            <a:pPr algn="l"/>
            <a:r>
              <a:rPr lang="nl-NL" sz="1600" dirty="0" smtClean="0"/>
              <a:t>Distributed sensors </a:t>
            </a:r>
            <a:r>
              <a:rPr lang="nl-NL" sz="1600" dirty="0" err="1" smtClean="0"/>
              <a:t>for</a:t>
            </a:r>
            <a:r>
              <a:rPr lang="nl-NL" sz="1600" dirty="0" smtClean="0"/>
              <a:t> </a:t>
            </a:r>
            <a:r>
              <a:rPr lang="nl-NL" sz="1600" dirty="0" err="1" smtClean="0"/>
              <a:t>quench</a:t>
            </a:r>
            <a:r>
              <a:rPr lang="nl-NL" sz="1600" dirty="0" smtClean="0"/>
              <a:t> </a:t>
            </a:r>
            <a:r>
              <a:rPr lang="nl-NL" sz="1600" dirty="0" err="1" smtClean="0"/>
              <a:t>detection</a:t>
            </a:r>
            <a:r>
              <a:rPr lang="nl-NL" sz="1600" dirty="0" smtClean="0"/>
              <a:t> in SC link and in SC </a:t>
            </a:r>
            <a:r>
              <a:rPr lang="nl-NL" sz="1600" dirty="0" err="1" smtClean="0"/>
              <a:t>magnets</a:t>
            </a:r>
            <a:r>
              <a:rPr lang="nl-NL" sz="1600" dirty="0" smtClean="0"/>
              <a:t>.</a:t>
            </a:r>
          </a:p>
          <a:p>
            <a:pPr algn="l"/>
            <a:endParaRPr lang="nl-NL" sz="1600" dirty="0" smtClean="0"/>
          </a:p>
          <a:p>
            <a:pPr lvl="1" algn="l"/>
            <a:endParaRPr lang="nl-NL" sz="1200" dirty="0" smtClean="0"/>
          </a:p>
          <a:p>
            <a:pPr algn="l"/>
            <a:endParaRPr lang="nl-NL" sz="1600" dirty="0" smtClean="0"/>
          </a:p>
          <a:p>
            <a:pPr algn="l"/>
            <a:endParaRPr lang="nl-NL" sz="1600" dirty="0" smtClean="0"/>
          </a:p>
          <a:p>
            <a:pPr marL="0" indent="0" algn="l">
              <a:buFont typeface="Wingdings" charset="2"/>
              <a:buNone/>
            </a:pPr>
            <a:endParaRPr lang="nl-NL" sz="1600" dirty="0" smtClean="0"/>
          </a:p>
          <a:p>
            <a:pPr algn="l"/>
            <a:endParaRPr lang="nl-NL" sz="1600" dirty="0"/>
          </a:p>
        </p:txBody>
      </p:sp>
      <p:sp>
        <p:nvSpPr>
          <p:cNvPr id="17" name="Rectangle 16"/>
          <p:cNvSpPr/>
          <p:nvPr/>
        </p:nvSpPr>
        <p:spPr>
          <a:xfrm>
            <a:off x="4086200" y="1747933"/>
            <a:ext cx="2304256" cy="646331"/>
          </a:xfrm>
          <a:prstGeom prst="rect">
            <a:avLst/>
          </a:prstGeom>
        </p:spPr>
        <p:txBody>
          <a:bodyPr wrap="square">
            <a:spAutoFit/>
          </a:bodyPr>
          <a:lstStyle/>
          <a:p>
            <a:pPr>
              <a:spcAft>
                <a:spcPts val="0"/>
              </a:spcAft>
            </a:pPr>
            <a:r>
              <a:rPr lang="en-GB" dirty="0">
                <a:latin typeface="Calibri" panose="020F0502020204030204" pitchFamily="34" charset="0"/>
                <a:ea typeface="Calibri" panose="020F0502020204030204" pitchFamily="34" charset="0"/>
                <a:cs typeface="Times New Roman" panose="02020603050405020304" pitchFamily="18" charset="0"/>
              </a:rPr>
              <a:t>Silica </a:t>
            </a:r>
            <a:r>
              <a:rPr lang="en-GB" dirty="0" err="1">
                <a:latin typeface="Calibri" panose="020F0502020204030204" pitchFamily="34" charset="0"/>
                <a:ea typeface="Calibri" panose="020F0502020204030204" pitchFamily="34" charset="0"/>
                <a:cs typeface="Times New Roman" panose="02020603050405020304" pitchFamily="18" charset="0"/>
              </a:rPr>
              <a:t>fiber</a:t>
            </a:r>
            <a:endParaRPr lang="en-GB"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dirty="0">
                <a:latin typeface="Calibri" panose="020F0502020204030204" pitchFamily="34" charset="0"/>
                <a:ea typeface="Calibri" panose="020F0502020204030204" pitchFamily="34" charset="0"/>
                <a:cs typeface="Times New Roman" panose="02020603050405020304" pitchFamily="18" charset="0"/>
              </a:rPr>
              <a:t>155 µm total diameter</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8" name="Rectangle 17"/>
          <p:cNvSpPr/>
          <p:nvPr/>
        </p:nvSpPr>
        <p:spPr>
          <a:xfrm>
            <a:off x="6227744" y="3845616"/>
            <a:ext cx="2304256" cy="369332"/>
          </a:xfrm>
          <a:prstGeom prst="rect">
            <a:avLst/>
          </a:prstGeom>
        </p:spPr>
        <p:txBody>
          <a:bodyPr wrap="square">
            <a:spAutoFit/>
          </a:bodyPr>
          <a:lstStyle/>
          <a:p>
            <a:pPr>
              <a:spcAft>
                <a:spcPts val="0"/>
              </a:spcAft>
            </a:pPr>
            <a:r>
              <a:rPr lang="en-GB" dirty="0" smtClean="0">
                <a:latin typeface="Calibri" panose="020F0502020204030204" pitchFamily="34" charset="0"/>
                <a:ea typeface="Calibri" panose="020F0502020204030204" pitchFamily="34" charset="0"/>
                <a:cs typeface="Times New Roman" panose="02020603050405020304" pitchFamily="18" charset="0"/>
              </a:rPr>
              <a:t>Feedthrough</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9" name="TextBox 18"/>
          <p:cNvSpPr txBox="1"/>
          <p:nvPr/>
        </p:nvSpPr>
        <p:spPr>
          <a:xfrm>
            <a:off x="4027168" y="4214948"/>
            <a:ext cx="3744415" cy="261610"/>
          </a:xfrm>
          <a:prstGeom prst="rect">
            <a:avLst/>
          </a:prstGeom>
          <a:noFill/>
        </p:spPr>
        <p:txBody>
          <a:bodyPr wrap="square" rtlCol="0">
            <a:spAutoFit/>
          </a:bodyPr>
          <a:lstStyle/>
          <a:p>
            <a:r>
              <a:rPr lang="nl-NL" sz="1050" dirty="0" err="1" smtClean="0"/>
              <a:t>Courtesy</a:t>
            </a:r>
            <a:r>
              <a:rPr lang="nl-NL" sz="1050" dirty="0" smtClean="0"/>
              <a:t> A. Chiuchiolo</a:t>
            </a:r>
            <a:endParaRPr lang="en-GB" sz="1050" dirty="0"/>
          </a:p>
        </p:txBody>
      </p:sp>
      <p:sp>
        <p:nvSpPr>
          <p:cNvPr id="20" name="TextBox 19"/>
          <p:cNvSpPr txBox="1"/>
          <p:nvPr/>
        </p:nvSpPr>
        <p:spPr>
          <a:xfrm>
            <a:off x="5736528" y="4659982"/>
            <a:ext cx="3286688" cy="230832"/>
          </a:xfrm>
          <a:prstGeom prst="rect">
            <a:avLst/>
          </a:prstGeom>
          <a:solidFill>
            <a:srgbClr val="FFFF00"/>
          </a:solidFill>
        </p:spPr>
        <p:txBody>
          <a:bodyPr wrap="square" rtlCol="0">
            <a:spAutoFit/>
          </a:bodyPr>
          <a:lstStyle/>
          <a:p>
            <a:r>
              <a:rPr lang="nl-NL" sz="900" dirty="0" smtClean="0"/>
              <a:t>CERN experts on Fiber </a:t>
            </a:r>
            <a:r>
              <a:rPr lang="nl-NL" sz="900" dirty="0" err="1"/>
              <a:t>O</a:t>
            </a:r>
            <a:r>
              <a:rPr lang="nl-NL" sz="900" dirty="0" err="1" smtClean="0"/>
              <a:t>ptics</a:t>
            </a:r>
            <a:r>
              <a:rPr lang="nl-NL" sz="900" dirty="0" smtClean="0"/>
              <a:t> present </a:t>
            </a:r>
            <a:r>
              <a:rPr lang="nl-NL" sz="900" dirty="0" err="1" smtClean="0"/>
              <a:t>during</a:t>
            </a:r>
            <a:r>
              <a:rPr lang="nl-NL" sz="900" dirty="0" smtClean="0"/>
              <a:t> </a:t>
            </a:r>
            <a:r>
              <a:rPr lang="nl-NL" sz="900" dirty="0" err="1" smtClean="0"/>
              <a:t>the</a:t>
            </a:r>
            <a:r>
              <a:rPr lang="nl-NL" sz="900" dirty="0" smtClean="0"/>
              <a:t> SM18 </a:t>
            </a:r>
            <a:r>
              <a:rPr lang="nl-NL" sz="900" dirty="0" err="1" smtClean="0"/>
              <a:t>visit</a:t>
            </a:r>
            <a:endParaRPr lang="en-GB" sz="900" dirty="0"/>
          </a:p>
        </p:txBody>
      </p:sp>
      <p:pic>
        <p:nvPicPr>
          <p:cNvPr id="13" name="Picture 12"/>
          <p:cNvPicPr>
            <a:picLocks noChangeAspect="1"/>
          </p:cNvPicPr>
          <p:nvPr/>
        </p:nvPicPr>
        <p:blipFill>
          <a:blip r:embed="rId3"/>
          <a:stretch>
            <a:fillRect/>
          </a:stretch>
        </p:blipFill>
        <p:spPr>
          <a:xfrm>
            <a:off x="72008" y="4515966"/>
            <a:ext cx="2843808" cy="602447"/>
          </a:xfrm>
          <a:prstGeom prst="rect">
            <a:avLst/>
          </a:prstGeom>
        </p:spPr>
      </p:pic>
    </p:spTree>
    <p:extLst>
      <p:ext uri="{BB962C8B-B14F-4D97-AF65-F5344CB8AC3E}">
        <p14:creationId xmlns:p14="http://schemas.microsoft.com/office/powerpoint/2010/main" val="5601430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4090"/>
            <a:ext cx="7920000" cy="540000"/>
          </a:xfrm>
        </p:spPr>
        <p:txBody>
          <a:bodyPr/>
          <a:lstStyle/>
          <a:p>
            <a:r>
              <a:rPr lang="nl-NL" dirty="0" err="1"/>
              <a:t>Future</a:t>
            </a:r>
            <a:r>
              <a:rPr lang="nl-NL" dirty="0"/>
              <a:t> </a:t>
            </a:r>
            <a:r>
              <a:rPr lang="nl-NL" dirty="0" err="1"/>
              <a:t>quench</a:t>
            </a:r>
            <a:r>
              <a:rPr lang="nl-NL" dirty="0"/>
              <a:t> </a:t>
            </a:r>
            <a:r>
              <a:rPr lang="nl-NL" dirty="0" err="1"/>
              <a:t>detection</a:t>
            </a:r>
            <a:r>
              <a:rPr lang="nl-NL" dirty="0"/>
              <a:t> systems</a:t>
            </a:r>
            <a:endParaRPr lang="en-GB" dirty="0"/>
          </a:p>
        </p:txBody>
      </p:sp>
      <p:sp>
        <p:nvSpPr>
          <p:cNvPr id="4" name="Footer Placeholder 3"/>
          <p:cNvSpPr>
            <a:spLocks noGrp="1"/>
          </p:cNvSpPr>
          <p:nvPr>
            <p:ph type="ftr" sz="quarter" idx="11"/>
          </p:nvPr>
        </p:nvSpPr>
        <p:spPr/>
        <p:txBody>
          <a:bodyPr/>
          <a:lstStyle/>
          <a:p>
            <a:r>
              <a:rPr lang="en-GB" noProof="0" smtClean="0"/>
              <a:t>Gerard Willering for Magnet Test Stand Workshop, June 13th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pic>
        <p:nvPicPr>
          <p:cNvPr id="6" name="Picture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434283" y="614205"/>
            <a:ext cx="2891418" cy="2188553"/>
          </a:xfrm>
          <a:prstGeom prst="rect">
            <a:avLst/>
          </a:prstGeom>
        </p:spPr>
      </p:pic>
      <p:sp>
        <p:nvSpPr>
          <p:cNvPr id="7" name="Rectangle 6"/>
          <p:cNvSpPr/>
          <p:nvPr/>
        </p:nvSpPr>
        <p:spPr>
          <a:xfrm>
            <a:off x="6300710" y="979493"/>
            <a:ext cx="2530624" cy="830997"/>
          </a:xfrm>
          <a:prstGeom prst="rect">
            <a:avLst/>
          </a:prstGeom>
        </p:spPr>
        <p:txBody>
          <a:bodyPr wrap="square">
            <a:spAutoFit/>
          </a:bodyPr>
          <a:lstStyle/>
          <a:p>
            <a:r>
              <a:rPr lang="en-GB" sz="800" dirty="0"/>
              <a:t>5 Tesla stand alone,  (18 </a:t>
            </a:r>
            <a:r>
              <a:rPr lang="en-GB" sz="800" dirty="0" smtClean="0"/>
              <a:t>T in </a:t>
            </a:r>
            <a:r>
              <a:rPr lang="en-GB" sz="800" dirty="0"/>
              <a:t>13 </a:t>
            </a:r>
            <a:r>
              <a:rPr lang="en-GB" sz="800" dirty="0" smtClean="0"/>
              <a:t>T background)</a:t>
            </a:r>
            <a:endParaRPr lang="en-GB" sz="800" dirty="0"/>
          </a:p>
          <a:p>
            <a:r>
              <a:rPr lang="nl-NL" sz="800" dirty="0" smtClean="0"/>
              <a:t>Roebel type </a:t>
            </a:r>
            <a:r>
              <a:rPr lang="nl-NL" sz="800" dirty="0" err="1" smtClean="0"/>
              <a:t>ReBCO</a:t>
            </a:r>
            <a:r>
              <a:rPr lang="nl-NL" sz="800" dirty="0" smtClean="0"/>
              <a:t> </a:t>
            </a:r>
            <a:r>
              <a:rPr lang="nl-NL" sz="800" dirty="0" err="1" smtClean="0"/>
              <a:t>cable</a:t>
            </a:r>
            <a:endParaRPr lang="en-GB" sz="800" dirty="0" smtClean="0"/>
          </a:p>
          <a:p>
            <a:r>
              <a:rPr lang="en-GB" sz="800" dirty="0" smtClean="0"/>
              <a:t>40 </a:t>
            </a:r>
            <a:r>
              <a:rPr lang="en-GB" sz="800" dirty="0"/>
              <a:t>mm aperture</a:t>
            </a:r>
          </a:p>
          <a:p>
            <a:r>
              <a:rPr lang="en-GB" sz="800" dirty="0"/>
              <a:t>10 kA class cable</a:t>
            </a:r>
          </a:p>
          <a:p>
            <a:r>
              <a:rPr lang="en-GB" sz="800" dirty="0"/>
              <a:t>Accelerator Field quality</a:t>
            </a:r>
          </a:p>
          <a:p>
            <a:r>
              <a:rPr lang="en-GB" sz="800" dirty="0"/>
              <a:t>@ 4.5K</a:t>
            </a:r>
          </a:p>
        </p:txBody>
      </p:sp>
      <p:sp>
        <p:nvSpPr>
          <p:cNvPr id="8" name="TextBox 7"/>
          <p:cNvSpPr txBox="1"/>
          <p:nvPr/>
        </p:nvSpPr>
        <p:spPr>
          <a:xfrm>
            <a:off x="6325701" y="591199"/>
            <a:ext cx="2499402" cy="415498"/>
          </a:xfrm>
          <a:prstGeom prst="rect">
            <a:avLst/>
          </a:prstGeom>
          <a:noFill/>
        </p:spPr>
        <p:txBody>
          <a:bodyPr wrap="none" rtlCol="0">
            <a:spAutoFit/>
          </a:bodyPr>
          <a:lstStyle/>
          <a:p>
            <a:r>
              <a:rPr lang="en-GB" sz="1050" dirty="0">
                <a:solidFill>
                  <a:srgbClr val="00B050"/>
                </a:solidFill>
              </a:rPr>
              <a:t>EuCARD2 </a:t>
            </a:r>
            <a:r>
              <a:rPr lang="en-GB" sz="800" dirty="0">
                <a:solidFill>
                  <a:srgbClr val="00B050"/>
                </a:solidFill>
              </a:rPr>
              <a:t>WP 10 </a:t>
            </a:r>
            <a:r>
              <a:rPr lang="en-GB" sz="1050" dirty="0">
                <a:solidFill>
                  <a:srgbClr val="00B050"/>
                </a:solidFill>
              </a:rPr>
              <a:t>project</a:t>
            </a:r>
          </a:p>
          <a:p>
            <a:r>
              <a:rPr lang="nl-NL" sz="1050" dirty="0" err="1" smtClean="0">
                <a:solidFill>
                  <a:srgbClr val="00B050"/>
                </a:solidFill>
              </a:rPr>
              <a:t>Courtesy</a:t>
            </a:r>
            <a:r>
              <a:rPr lang="nl-NL" sz="1050" dirty="0" smtClean="0">
                <a:solidFill>
                  <a:srgbClr val="00B050"/>
                </a:solidFill>
              </a:rPr>
              <a:t> G. Kirby and J. van Nugteren</a:t>
            </a:r>
            <a:endParaRPr lang="en-GB" sz="1050" dirty="0">
              <a:solidFill>
                <a:srgbClr val="00B050"/>
              </a:solidFill>
            </a:endParaRPr>
          </a:p>
        </p:txBody>
      </p:sp>
      <p:sp>
        <p:nvSpPr>
          <p:cNvPr id="10" name="Slide Number Placeholder 4"/>
          <p:cNvSpPr txBox="1">
            <a:spLocks/>
          </p:cNvSpPr>
          <p:nvPr/>
        </p:nvSpPr>
        <p:spPr>
          <a:xfrm>
            <a:off x="9047356" y="5527335"/>
            <a:ext cx="1577555" cy="246579"/>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3023CC5-962E-4B78-90BB-49ABEB0227EE}" type="slidenum">
              <a:rPr lang="en-GB" smtClean="0"/>
              <a:pPr/>
              <a:t>14</a:t>
            </a:fld>
            <a:endParaRPr lang="en-GB"/>
          </a:p>
        </p:txBody>
      </p:sp>
      <p:pic>
        <p:nvPicPr>
          <p:cNvPr id="11" name="Picture 10"/>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89211" y="2508595"/>
            <a:ext cx="2344863" cy="1872208"/>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14321" y="1605414"/>
            <a:ext cx="2732670" cy="836278"/>
          </a:xfrm>
          <a:prstGeom prst="rect">
            <a:avLst/>
          </a:prstGeom>
        </p:spPr>
      </p:pic>
      <p:sp>
        <p:nvSpPr>
          <p:cNvPr id="14" name="TextBox 13"/>
          <p:cNvSpPr txBox="1"/>
          <p:nvPr/>
        </p:nvSpPr>
        <p:spPr>
          <a:xfrm>
            <a:off x="384657" y="1103610"/>
            <a:ext cx="2636059" cy="461665"/>
          </a:xfrm>
          <a:prstGeom prst="rect">
            <a:avLst/>
          </a:prstGeom>
          <a:noFill/>
        </p:spPr>
        <p:txBody>
          <a:bodyPr wrap="square" rtlCol="0">
            <a:spAutoFit/>
          </a:bodyPr>
          <a:lstStyle/>
          <a:p>
            <a:r>
              <a:rPr lang="nl-NL" sz="1200" dirty="0" smtClean="0"/>
              <a:t>Distributed (parallel) </a:t>
            </a:r>
            <a:r>
              <a:rPr lang="nl-NL" sz="1200" dirty="0" err="1" smtClean="0"/>
              <a:t>temperature</a:t>
            </a:r>
            <a:r>
              <a:rPr lang="nl-NL" sz="1200" dirty="0" smtClean="0"/>
              <a:t> </a:t>
            </a:r>
            <a:r>
              <a:rPr lang="nl-NL" sz="1200" dirty="0" err="1" smtClean="0"/>
              <a:t>probes</a:t>
            </a:r>
            <a:r>
              <a:rPr lang="nl-NL" sz="1200" dirty="0" smtClean="0"/>
              <a:t> on </a:t>
            </a:r>
            <a:r>
              <a:rPr lang="nl-NL" sz="1200" dirty="0" err="1" smtClean="0"/>
              <a:t>the</a:t>
            </a:r>
            <a:r>
              <a:rPr lang="nl-NL" sz="1200" dirty="0" smtClean="0"/>
              <a:t> conductor </a:t>
            </a:r>
            <a:endParaRPr lang="en-GB" sz="1200" dirty="0"/>
          </a:p>
        </p:txBody>
      </p:sp>
      <p:sp>
        <p:nvSpPr>
          <p:cNvPr id="15" name="TextBox 14"/>
          <p:cNvSpPr txBox="1"/>
          <p:nvPr/>
        </p:nvSpPr>
        <p:spPr>
          <a:xfrm>
            <a:off x="3489962" y="2939027"/>
            <a:ext cx="2636059" cy="276999"/>
          </a:xfrm>
          <a:prstGeom prst="rect">
            <a:avLst/>
          </a:prstGeom>
          <a:noFill/>
        </p:spPr>
        <p:txBody>
          <a:bodyPr wrap="square" rtlCol="0">
            <a:spAutoFit/>
          </a:bodyPr>
          <a:lstStyle/>
          <a:p>
            <a:r>
              <a:rPr lang="nl-NL" sz="1200" dirty="0" err="1" smtClean="0"/>
              <a:t>Pickup</a:t>
            </a:r>
            <a:r>
              <a:rPr lang="nl-NL" sz="1200" dirty="0" smtClean="0"/>
              <a:t> </a:t>
            </a:r>
            <a:r>
              <a:rPr lang="nl-NL" sz="1200" dirty="0" err="1" smtClean="0"/>
              <a:t>coils</a:t>
            </a:r>
            <a:r>
              <a:rPr lang="nl-NL" sz="1200" dirty="0" smtClean="0"/>
              <a:t> on roebel </a:t>
            </a:r>
            <a:r>
              <a:rPr lang="nl-NL" sz="1200" dirty="0" err="1" smtClean="0"/>
              <a:t>cable</a:t>
            </a:r>
            <a:r>
              <a:rPr lang="nl-NL" sz="1200" dirty="0" smtClean="0"/>
              <a:t>.</a:t>
            </a:r>
            <a:endParaRPr lang="en-GB" sz="1200" dirty="0"/>
          </a:p>
        </p:txBody>
      </p:sp>
      <p:pic>
        <p:nvPicPr>
          <p:cNvPr id="16" name="Picture 1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601480" y="3824568"/>
            <a:ext cx="2253479" cy="401982"/>
          </a:xfrm>
          <a:prstGeom prst="rect">
            <a:avLst/>
          </a:prstGeom>
        </p:spPr>
      </p:pic>
      <p:pic>
        <p:nvPicPr>
          <p:cNvPr id="18" name="Picture 17"/>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601480" y="3215354"/>
            <a:ext cx="1837398" cy="490585"/>
          </a:xfrm>
          <a:prstGeom prst="rect">
            <a:avLst/>
          </a:prstGeom>
        </p:spPr>
      </p:pic>
      <p:pic>
        <p:nvPicPr>
          <p:cNvPr id="20" name="Content Placeholder 19"/>
          <p:cNvPicPr>
            <a:picLocks noGrp="1" noChangeAspect="1"/>
          </p:cNvPicPr>
          <p:nvPr>
            <p:ph idx="1"/>
          </p:nvPr>
        </p:nvPicPr>
        <p:blipFill rotWithShape="1">
          <a:blip r:embed="rId7" cstate="print">
            <a:extLst>
              <a:ext uri="{28A0092B-C50C-407E-A947-70E740481C1C}">
                <a14:useLocalDpi xmlns:a14="http://schemas.microsoft.com/office/drawing/2010/main"/>
              </a:ext>
            </a:extLst>
          </a:blip>
          <a:srcRect/>
          <a:stretch/>
        </p:blipFill>
        <p:spPr>
          <a:xfrm>
            <a:off x="5542387" y="3057616"/>
            <a:ext cx="822174" cy="641202"/>
          </a:xfrm>
          <a:prstGeom prst="rect">
            <a:avLst/>
          </a:prstGeom>
        </p:spPr>
      </p:pic>
      <p:pic>
        <p:nvPicPr>
          <p:cNvPr id="21" name="Picture 20"/>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3616338" y="4252681"/>
            <a:ext cx="2249362" cy="280921"/>
          </a:xfrm>
          <a:prstGeom prst="rect">
            <a:avLst/>
          </a:prstGeom>
        </p:spPr>
      </p:pic>
      <p:pic>
        <p:nvPicPr>
          <p:cNvPr id="22" name="Picture 21"/>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6521588" y="2075142"/>
            <a:ext cx="2345212" cy="1909986"/>
          </a:xfrm>
          <a:prstGeom prst="rect">
            <a:avLst/>
          </a:prstGeom>
        </p:spPr>
      </p:pic>
      <p:sp>
        <p:nvSpPr>
          <p:cNvPr id="23" name="TextBox 22"/>
          <p:cNvSpPr txBox="1"/>
          <p:nvPr/>
        </p:nvSpPr>
        <p:spPr>
          <a:xfrm>
            <a:off x="6521588" y="4069975"/>
            <a:ext cx="1841223" cy="830997"/>
          </a:xfrm>
          <a:prstGeom prst="rect">
            <a:avLst/>
          </a:prstGeom>
          <a:noFill/>
        </p:spPr>
        <p:txBody>
          <a:bodyPr wrap="square" rtlCol="0">
            <a:spAutoFit/>
          </a:bodyPr>
          <a:lstStyle/>
          <a:p>
            <a:r>
              <a:rPr lang="nl-NL" sz="1200" dirty="0" smtClean="0"/>
              <a:t>For </a:t>
            </a:r>
            <a:r>
              <a:rPr lang="nl-NL" sz="1200" dirty="0" err="1" smtClean="0"/>
              <a:t>now</a:t>
            </a:r>
            <a:r>
              <a:rPr lang="nl-NL" sz="1200" dirty="0" smtClean="0"/>
              <a:t> these are </a:t>
            </a:r>
            <a:r>
              <a:rPr lang="nl-NL" sz="1200" dirty="0" err="1" smtClean="0"/>
              <a:t>calculations</a:t>
            </a:r>
            <a:r>
              <a:rPr lang="nl-NL" sz="1200" dirty="0" smtClean="0"/>
              <a:t>, but </a:t>
            </a:r>
            <a:r>
              <a:rPr lang="nl-NL" sz="1200" dirty="0" err="1" smtClean="0"/>
              <a:t>may</a:t>
            </a:r>
            <a:r>
              <a:rPr lang="nl-NL" sz="1200" dirty="0" smtClean="0"/>
              <a:t> well </a:t>
            </a:r>
            <a:r>
              <a:rPr lang="nl-NL" sz="1200" dirty="0" err="1" smtClean="0"/>
              <a:t>become</a:t>
            </a:r>
            <a:r>
              <a:rPr lang="nl-NL" sz="1200" dirty="0" smtClean="0"/>
              <a:t> </a:t>
            </a:r>
            <a:r>
              <a:rPr lang="nl-NL" sz="1200" dirty="0" err="1" smtClean="0"/>
              <a:t>reality</a:t>
            </a:r>
            <a:r>
              <a:rPr lang="nl-NL" sz="1200" dirty="0" smtClean="0"/>
              <a:t> in </a:t>
            </a:r>
            <a:r>
              <a:rPr lang="nl-NL" sz="1200" dirty="0" err="1" smtClean="0"/>
              <a:t>the</a:t>
            </a:r>
            <a:r>
              <a:rPr lang="nl-NL" sz="1200" dirty="0" smtClean="0"/>
              <a:t> </a:t>
            </a:r>
            <a:r>
              <a:rPr lang="nl-NL" sz="1200" dirty="0" err="1" smtClean="0"/>
              <a:t>future</a:t>
            </a:r>
            <a:r>
              <a:rPr lang="nl-NL" sz="1200" dirty="0" smtClean="0"/>
              <a:t> </a:t>
            </a:r>
            <a:endParaRPr lang="en-GB" sz="1200" dirty="0"/>
          </a:p>
        </p:txBody>
      </p:sp>
      <p:cxnSp>
        <p:nvCxnSpPr>
          <p:cNvPr id="25" name="Straight Arrow Connector 24"/>
          <p:cNvCxnSpPr>
            <a:stCxn id="26" idx="2"/>
          </p:cNvCxnSpPr>
          <p:nvPr/>
        </p:nvCxnSpPr>
        <p:spPr>
          <a:xfrm flipH="1">
            <a:off x="6948264" y="2065831"/>
            <a:ext cx="797260" cy="139481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6804248" y="1788832"/>
            <a:ext cx="1882552" cy="276999"/>
          </a:xfrm>
          <a:prstGeom prst="rect">
            <a:avLst/>
          </a:prstGeom>
          <a:noFill/>
          <a:ln w="28575">
            <a:solidFill>
              <a:schemeClr val="bg2"/>
            </a:solidFill>
          </a:ln>
        </p:spPr>
        <p:txBody>
          <a:bodyPr wrap="square" rtlCol="0">
            <a:spAutoFit/>
          </a:bodyPr>
          <a:lstStyle/>
          <a:p>
            <a:r>
              <a:rPr lang="nl-NL" sz="1200" dirty="0" err="1" smtClean="0">
                <a:solidFill>
                  <a:schemeClr val="bg2"/>
                </a:solidFill>
              </a:rPr>
              <a:t>Early</a:t>
            </a:r>
            <a:r>
              <a:rPr lang="nl-NL" sz="1200" dirty="0" smtClean="0">
                <a:solidFill>
                  <a:schemeClr val="bg2"/>
                </a:solidFill>
              </a:rPr>
              <a:t> </a:t>
            </a:r>
            <a:r>
              <a:rPr lang="nl-NL" sz="1200" dirty="0" err="1" smtClean="0">
                <a:solidFill>
                  <a:schemeClr val="bg2"/>
                </a:solidFill>
              </a:rPr>
              <a:t>quench</a:t>
            </a:r>
            <a:r>
              <a:rPr lang="nl-NL" sz="1200" dirty="0" smtClean="0">
                <a:solidFill>
                  <a:schemeClr val="bg2"/>
                </a:solidFill>
              </a:rPr>
              <a:t> </a:t>
            </a:r>
            <a:r>
              <a:rPr lang="nl-NL" sz="1200" dirty="0" err="1" smtClean="0">
                <a:solidFill>
                  <a:schemeClr val="bg2"/>
                </a:solidFill>
              </a:rPr>
              <a:t>detection</a:t>
            </a:r>
            <a:endParaRPr lang="en-GB" sz="1200" dirty="0">
              <a:solidFill>
                <a:schemeClr val="bg2"/>
              </a:solidFill>
            </a:endParaRPr>
          </a:p>
        </p:txBody>
      </p:sp>
      <p:sp>
        <p:nvSpPr>
          <p:cNvPr id="28" name="TextBox 27"/>
          <p:cNvSpPr txBox="1"/>
          <p:nvPr/>
        </p:nvSpPr>
        <p:spPr>
          <a:xfrm>
            <a:off x="414321" y="392329"/>
            <a:ext cx="2636059" cy="646331"/>
          </a:xfrm>
          <a:prstGeom prst="rect">
            <a:avLst/>
          </a:prstGeom>
          <a:noFill/>
        </p:spPr>
        <p:txBody>
          <a:bodyPr wrap="square" rtlCol="0">
            <a:spAutoFit/>
          </a:bodyPr>
          <a:lstStyle/>
          <a:p>
            <a:r>
              <a:rPr lang="nl-NL" sz="1200" dirty="0" err="1" smtClean="0"/>
              <a:t>Classical</a:t>
            </a:r>
            <a:r>
              <a:rPr lang="nl-NL" sz="1200" dirty="0" smtClean="0"/>
              <a:t> </a:t>
            </a:r>
            <a:r>
              <a:rPr lang="nl-NL" sz="1200" dirty="0" err="1" smtClean="0"/>
              <a:t>protection</a:t>
            </a:r>
            <a:r>
              <a:rPr lang="nl-NL" sz="1200" dirty="0" smtClean="0"/>
              <a:t>: </a:t>
            </a:r>
          </a:p>
          <a:p>
            <a:r>
              <a:rPr lang="nl-NL" sz="1200" dirty="0" smtClean="0"/>
              <a:t>Max 0.8 </a:t>
            </a:r>
            <a:r>
              <a:rPr lang="nl-NL" sz="1200" dirty="0" err="1" smtClean="0"/>
              <a:t>mV</a:t>
            </a:r>
            <a:r>
              <a:rPr lang="nl-NL" sz="1200" dirty="0" smtClean="0"/>
              <a:t> voltage </a:t>
            </a:r>
            <a:r>
              <a:rPr lang="nl-NL" sz="1200" dirty="0" err="1" smtClean="0"/>
              <a:t>buildup</a:t>
            </a:r>
            <a:r>
              <a:rPr lang="nl-NL" sz="1200" dirty="0"/>
              <a:t> </a:t>
            </a:r>
            <a:r>
              <a:rPr lang="nl-NL" sz="1200" dirty="0" smtClean="0"/>
              <a:t>in </a:t>
            </a:r>
            <a:r>
              <a:rPr lang="nl-NL" sz="1200" dirty="0" err="1" smtClean="0"/>
              <a:t>the</a:t>
            </a:r>
            <a:r>
              <a:rPr lang="nl-NL" sz="1200" dirty="0" smtClean="0"/>
              <a:t> HTS </a:t>
            </a:r>
            <a:r>
              <a:rPr lang="nl-NL" sz="1200" dirty="0" err="1" smtClean="0"/>
              <a:t>coil</a:t>
            </a:r>
            <a:r>
              <a:rPr lang="nl-NL" sz="1200" dirty="0" smtClean="0"/>
              <a:t>, </a:t>
            </a:r>
            <a:r>
              <a:rPr lang="nl-NL" sz="1200" dirty="0" err="1" smtClean="0"/>
              <a:t>difficult</a:t>
            </a:r>
            <a:r>
              <a:rPr lang="nl-NL" sz="1200" dirty="0" smtClean="0"/>
              <a:t> </a:t>
            </a:r>
            <a:r>
              <a:rPr lang="nl-NL" sz="1200" dirty="0" err="1" smtClean="0"/>
              <a:t>to</a:t>
            </a:r>
            <a:r>
              <a:rPr lang="nl-NL" sz="1200" dirty="0" smtClean="0"/>
              <a:t> </a:t>
            </a:r>
            <a:r>
              <a:rPr lang="nl-NL" sz="1200" dirty="0" err="1" smtClean="0"/>
              <a:t>pick</a:t>
            </a:r>
            <a:r>
              <a:rPr lang="nl-NL" sz="1200" dirty="0" smtClean="0"/>
              <a:t> up</a:t>
            </a:r>
            <a:r>
              <a:rPr lang="nl-NL" sz="1200" dirty="0"/>
              <a:t>.</a:t>
            </a:r>
            <a:endParaRPr lang="en-GB" sz="1200" dirty="0"/>
          </a:p>
        </p:txBody>
      </p:sp>
      <p:pic>
        <p:nvPicPr>
          <p:cNvPr id="24" name="Picture 23"/>
          <p:cNvPicPr>
            <a:picLocks noChangeAspect="1"/>
          </p:cNvPicPr>
          <p:nvPr/>
        </p:nvPicPr>
        <p:blipFill>
          <a:blip r:embed="rId10"/>
          <a:stretch>
            <a:fillRect/>
          </a:stretch>
        </p:blipFill>
        <p:spPr>
          <a:xfrm>
            <a:off x="72008" y="4515966"/>
            <a:ext cx="2843808" cy="602447"/>
          </a:xfrm>
          <a:prstGeom prst="rect">
            <a:avLst/>
          </a:prstGeom>
        </p:spPr>
      </p:pic>
    </p:spTree>
    <p:extLst>
      <p:ext uri="{BB962C8B-B14F-4D97-AF65-F5344CB8AC3E}">
        <p14:creationId xmlns:p14="http://schemas.microsoft.com/office/powerpoint/2010/main" val="1038949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23" grpId="0"/>
      <p:bldP spid="26" grpId="0" animBg="1"/>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Events time line </a:t>
            </a:r>
            <a:r>
              <a:rPr lang="nl-NL" dirty="0" err="1" smtClean="0"/>
              <a:t>quench</a:t>
            </a:r>
            <a:r>
              <a:rPr lang="nl-NL" dirty="0" smtClean="0"/>
              <a:t> </a:t>
            </a:r>
            <a:r>
              <a:rPr lang="nl-NL" dirty="0" err="1" smtClean="0"/>
              <a:t>protection</a:t>
            </a:r>
            <a:endParaRPr lang="en-GB" dirty="0"/>
          </a:p>
        </p:txBody>
      </p:sp>
      <p:sp>
        <p:nvSpPr>
          <p:cNvPr id="3" name="Content Placeholder 2"/>
          <p:cNvSpPr>
            <a:spLocks noGrp="1"/>
          </p:cNvSpPr>
          <p:nvPr>
            <p:ph idx="1"/>
          </p:nvPr>
        </p:nvSpPr>
        <p:spPr>
          <a:xfrm>
            <a:off x="766800" y="771550"/>
            <a:ext cx="7920000" cy="3680222"/>
          </a:xfrm>
        </p:spPr>
        <p:txBody>
          <a:bodyPr>
            <a:normAutofit fontScale="77500" lnSpcReduction="20000"/>
          </a:bodyPr>
          <a:lstStyle/>
          <a:p>
            <a:pPr algn="l"/>
            <a:r>
              <a:rPr lang="nl-NL" dirty="0" smtClean="0">
                <a:solidFill>
                  <a:schemeClr val="bg1">
                    <a:lumMod val="85000"/>
                  </a:schemeClr>
                </a:solidFill>
              </a:rPr>
              <a:t>Powering </a:t>
            </a:r>
            <a:r>
              <a:rPr lang="nl-NL" dirty="0" err="1" smtClean="0">
                <a:solidFill>
                  <a:schemeClr val="bg1">
                    <a:lumMod val="85000"/>
                  </a:schemeClr>
                </a:solidFill>
              </a:rPr>
              <a:t>interlocks</a:t>
            </a:r>
            <a:r>
              <a:rPr lang="nl-NL" dirty="0" smtClean="0">
                <a:solidFill>
                  <a:schemeClr val="bg1">
                    <a:lumMod val="85000"/>
                  </a:schemeClr>
                </a:solidFill>
              </a:rPr>
              <a:t> </a:t>
            </a:r>
            <a:r>
              <a:rPr lang="nl-NL" dirty="0" err="1" smtClean="0">
                <a:solidFill>
                  <a:schemeClr val="bg1">
                    <a:lumMod val="85000"/>
                  </a:schemeClr>
                </a:solidFill>
              </a:rPr>
              <a:t>with</a:t>
            </a:r>
            <a:r>
              <a:rPr lang="nl-NL" dirty="0" smtClean="0">
                <a:solidFill>
                  <a:schemeClr val="bg1">
                    <a:lumMod val="85000"/>
                  </a:schemeClr>
                </a:solidFill>
              </a:rPr>
              <a:t> </a:t>
            </a:r>
            <a:r>
              <a:rPr lang="nl-NL" dirty="0" err="1" smtClean="0">
                <a:solidFill>
                  <a:schemeClr val="bg1">
                    <a:lumMod val="85000"/>
                  </a:schemeClr>
                </a:solidFill>
              </a:rPr>
              <a:t>programmed</a:t>
            </a:r>
            <a:r>
              <a:rPr lang="nl-NL" dirty="0" smtClean="0">
                <a:solidFill>
                  <a:schemeClr val="bg1">
                    <a:lumMod val="85000"/>
                  </a:schemeClr>
                </a:solidFill>
              </a:rPr>
              <a:t> logic controllers (PLC)</a:t>
            </a:r>
          </a:p>
          <a:p>
            <a:pPr algn="l"/>
            <a:r>
              <a:rPr lang="nl-NL" dirty="0" err="1" smtClean="0">
                <a:solidFill>
                  <a:schemeClr val="bg1">
                    <a:lumMod val="85000"/>
                  </a:schemeClr>
                </a:solidFill>
              </a:rPr>
              <a:t>Quench</a:t>
            </a:r>
            <a:r>
              <a:rPr lang="nl-NL" dirty="0" smtClean="0">
                <a:solidFill>
                  <a:schemeClr val="bg1">
                    <a:lumMod val="85000"/>
                  </a:schemeClr>
                </a:solidFill>
              </a:rPr>
              <a:t> </a:t>
            </a:r>
            <a:r>
              <a:rPr lang="nl-NL" dirty="0" err="1" smtClean="0">
                <a:solidFill>
                  <a:schemeClr val="bg1">
                    <a:lumMod val="85000"/>
                  </a:schemeClr>
                </a:solidFill>
              </a:rPr>
              <a:t>detection</a:t>
            </a:r>
            <a:endParaRPr lang="nl-NL" dirty="0" smtClean="0">
              <a:solidFill>
                <a:schemeClr val="bg1">
                  <a:lumMod val="85000"/>
                </a:schemeClr>
              </a:solidFill>
            </a:endParaRPr>
          </a:p>
          <a:p>
            <a:pPr lvl="1" algn="l"/>
            <a:r>
              <a:rPr lang="nl-NL" dirty="0" smtClean="0">
                <a:solidFill>
                  <a:schemeClr val="bg1">
                    <a:lumMod val="85000"/>
                  </a:schemeClr>
                </a:solidFill>
              </a:rPr>
              <a:t>“Classic” </a:t>
            </a:r>
            <a:r>
              <a:rPr lang="nl-NL" dirty="0" err="1" smtClean="0">
                <a:solidFill>
                  <a:schemeClr val="bg1">
                    <a:lumMod val="85000"/>
                  </a:schemeClr>
                </a:solidFill>
              </a:rPr>
              <a:t>quench</a:t>
            </a:r>
            <a:r>
              <a:rPr lang="nl-NL" dirty="0" smtClean="0">
                <a:solidFill>
                  <a:schemeClr val="bg1">
                    <a:lumMod val="85000"/>
                  </a:schemeClr>
                </a:solidFill>
              </a:rPr>
              <a:t> </a:t>
            </a:r>
            <a:r>
              <a:rPr lang="nl-NL" dirty="0" err="1">
                <a:solidFill>
                  <a:schemeClr val="bg1">
                    <a:lumMod val="85000"/>
                  </a:schemeClr>
                </a:solidFill>
              </a:rPr>
              <a:t>protection</a:t>
            </a:r>
            <a:r>
              <a:rPr lang="nl-NL" dirty="0">
                <a:solidFill>
                  <a:schemeClr val="bg1">
                    <a:lumMod val="85000"/>
                  </a:schemeClr>
                </a:solidFill>
              </a:rPr>
              <a:t> </a:t>
            </a:r>
            <a:r>
              <a:rPr lang="nl-NL" dirty="0" err="1" smtClean="0">
                <a:solidFill>
                  <a:schemeClr val="bg1">
                    <a:lumMod val="85000"/>
                  </a:schemeClr>
                </a:solidFill>
              </a:rPr>
              <a:t>requirements</a:t>
            </a:r>
            <a:r>
              <a:rPr lang="nl-NL" dirty="0">
                <a:solidFill>
                  <a:schemeClr val="bg1">
                    <a:lumMod val="85000"/>
                  </a:schemeClr>
                </a:solidFill>
              </a:rPr>
              <a:t> </a:t>
            </a:r>
            <a:r>
              <a:rPr lang="nl-NL" dirty="0" err="1" smtClean="0">
                <a:solidFill>
                  <a:schemeClr val="bg1">
                    <a:lumMod val="85000"/>
                  </a:schemeClr>
                </a:solidFill>
              </a:rPr>
              <a:t>with</a:t>
            </a:r>
            <a:r>
              <a:rPr lang="nl-NL" dirty="0" smtClean="0">
                <a:solidFill>
                  <a:schemeClr val="bg1">
                    <a:lumMod val="85000"/>
                  </a:schemeClr>
                </a:solidFill>
              </a:rPr>
              <a:t> voltages (</a:t>
            </a:r>
            <a:r>
              <a:rPr lang="nl-NL" dirty="0" err="1" smtClean="0">
                <a:solidFill>
                  <a:schemeClr val="bg1">
                    <a:lumMod val="85000"/>
                  </a:schemeClr>
                </a:solidFill>
              </a:rPr>
              <a:t>NbTi</a:t>
            </a:r>
            <a:r>
              <a:rPr lang="nl-NL" dirty="0" smtClean="0">
                <a:solidFill>
                  <a:schemeClr val="bg1">
                    <a:lumMod val="85000"/>
                  </a:schemeClr>
                </a:solidFill>
              </a:rPr>
              <a:t>, Nb</a:t>
            </a:r>
            <a:r>
              <a:rPr lang="nl-NL" baseline="-25000" dirty="0" smtClean="0">
                <a:solidFill>
                  <a:schemeClr val="bg1">
                    <a:lumMod val="85000"/>
                  </a:schemeClr>
                </a:solidFill>
              </a:rPr>
              <a:t>3</a:t>
            </a:r>
            <a:r>
              <a:rPr lang="nl-NL" dirty="0" smtClean="0">
                <a:solidFill>
                  <a:schemeClr val="bg1">
                    <a:lumMod val="85000"/>
                  </a:schemeClr>
                </a:solidFill>
              </a:rPr>
              <a:t>Sn)</a:t>
            </a:r>
          </a:p>
          <a:p>
            <a:pPr lvl="1" algn="l"/>
            <a:r>
              <a:rPr lang="nl-NL" dirty="0" err="1" smtClean="0">
                <a:solidFill>
                  <a:schemeClr val="bg1">
                    <a:lumMod val="85000"/>
                  </a:schemeClr>
                </a:solidFill>
              </a:rPr>
              <a:t>Limitations</a:t>
            </a:r>
            <a:r>
              <a:rPr lang="nl-NL" dirty="0" smtClean="0">
                <a:solidFill>
                  <a:schemeClr val="bg1">
                    <a:lumMod val="85000"/>
                  </a:schemeClr>
                </a:solidFill>
              </a:rPr>
              <a:t> </a:t>
            </a:r>
            <a:r>
              <a:rPr lang="nl-NL" dirty="0" err="1" smtClean="0">
                <a:solidFill>
                  <a:schemeClr val="bg1">
                    <a:lumMod val="85000"/>
                  </a:schemeClr>
                </a:solidFill>
              </a:rPr>
              <a:t>due</a:t>
            </a:r>
            <a:r>
              <a:rPr lang="nl-NL" dirty="0" smtClean="0">
                <a:solidFill>
                  <a:schemeClr val="bg1">
                    <a:lumMod val="85000"/>
                  </a:schemeClr>
                </a:solidFill>
              </a:rPr>
              <a:t> </a:t>
            </a:r>
            <a:r>
              <a:rPr lang="nl-NL" dirty="0" err="1" smtClean="0">
                <a:solidFill>
                  <a:schemeClr val="bg1">
                    <a:lumMod val="85000"/>
                  </a:schemeClr>
                </a:solidFill>
              </a:rPr>
              <a:t>to</a:t>
            </a:r>
            <a:r>
              <a:rPr lang="nl-NL" dirty="0" smtClean="0">
                <a:solidFill>
                  <a:schemeClr val="bg1">
                    <a:lumMod val="85000"/>
                  </a:schemeClr>
                </a:solidFill>
              </a:rPr>
              <a:t> flux </a:t>
            </a:r>
            <a:r>
              <a:rPr lang="nl-NL" dirty="0" err="1" smtClean="0">
                <a:solidFill>
                  <a:schemeClr val="bg1">
                    <a:lumMod val="85000"/>
                  </a:schemeClr>
                </a:solidFill>
              </a:rPr>
              <a:t>jumps</a:t>
            </a:r>
            <a:endParaRPr lang="nl-NL" dirty="0" smtClean="0">
              <a:solidFill>
                <a:schemeClr val="bg1">
                  <a:lumMod val="85000"/>
                </a:schemeClr>
              </a:solidFill>
            </a:endParaRPr>
          </a:p>
          <a:p>
            <a:pPr lvl="1" algn="l"/>
            <a:r>
              <a:rPr lang="nl-NL" dirty="0" err="1" smtClean="0">
                <a:solidFill>
                  <a:schemeClr val="bg1">
                    <a:lumMod val="85000"/>
                  </a:schemeClr>
                </a:solidFill>
              </a:rPr>
              <a:t>Developments</a:t>
            </a:r>
            <a:r>
              <a:rPr lang="nl-NL" dirty="0" smtClean="0">
                <a:solidFill>
                  <a:schemeClr val="bg1">
                    <a:lumMod val="85000"/>
                  </a:schemeClr>
                </a:solidFill>
              </a:rPr>
              <a:t>, </a:t>
            </a:r>
            <a:r>
              <a:rPr lang="nl-NL" dirty="0" err="1" smtClean="0">
                <a:solidFill>
                  <a:schemeClr val="bg1">
                    <a:lumMod val="85000"/>
                  </a:schemeClr>
                </a:solidFill>
              </a:rPr>
              <a:t>mainly</a:t>
            </a:r>
            <a:r>
              <a:rPr lang="nl-NL" dirty="0" smtClean="0">
                <a:solidFill>
                  <a:schemeClr val="bg1">
                    <a:lumMod val="85000"/>
                  </a:schemeClr>
                </a:solidFill>
              </a:rPr>
              <a:t> </a:t>
            </a:r>
            <a:r>
              <a:rPr lang="nl-NL" dirty="0" err="1" smtClean="0">
                <a:solidFill>
                  <a:schemeClr val="bg1">
                    <a:lumMod val="85000"/>
                  </a:schemeClr>
                </a:solidFill>
              </a:rPr>
              <a:t>for</a:t>
            </a:r>
            <a:r>
              <a:rPr lang="nl-NL" dirty="0" smtClean="0">
                <a:solidFill>
                  <a:schemeClr val="bg1">
                    <a:lumMod val="85000"/>
                  </a:schemeClr>
                </a:solidFill>
              </a:rPr>
              <a:t> HTS</a:t>
            </a:r>
            <a:endParaRPr lang="nl-NL" dirty="0">
              <a:solidFill>
                <a:schemeClr val="bg1">
                  <a:lumMod val="85000"/>
                </a:schemeClr>
              </a:solidFill>
            </a:endParaRPr>
          </a:p>
          <a:p>
            <a:pPr algn="l"/>
            <a:r>
              <a:rPr lang="nl-NL" dirty="0" smtClean="0"/>
              <a:t>Security matrix</a:t>
            </a:r>
          </a:p>
          <a:p>
            <a:pPr algn="l"/>
            <a:r>
              <a:rPr lang="nl-NL" dirty="0" err="1" smtClean="0">
                <a:solidFill>
                  <a:schemeClr val="bg1">
                    <a:lumMod val="85000"/>
                  </a:schemeClr>
                </a:solidFill>
              </a:rPr>
              <a:t>Quench</a:t>
            </a:r>
            <a:r>
              <a:rPr lang="nl-NL" dirty="0" smtClean="0">
                <a:solidFill>
                  <a:schemeClr val="bg1">
                    <a:lumMod val="85000"/>
                  </a:schemeClr>
                </a:solidFill>
              </a:rPr>
              <a:t> </a:t>
            </a:r>
            <a:r>
              <a:rPr lang="nl-NL" dirty="0" err="1" smtClean="0">
                <a:solidFill>
                  <a:schemeClr val="bg1">
                    <a:lumMod val="85000"/>
                  </a:schemeClr>
                </a:solidFill>
              </a:rPr>
              <a:t>protection</a:t>
            </a:r>
            <a:endParaRPr lang="nl-NL" dirty="0" smtClean="0">
              <a:solidFill>
                <a:schemeClr val="bg1">
                  <a:lumMod val="85000"/>
                </a:schemeClr>
              </a:solidFill>
            </a:endParaRPr>
          </a:p>
          <a:p>
            <a:pPr lvl="1" algn="l"/>
            <a:r>
              <a:rPr lang="nl-NL" dirty="0" smtClean="0">
                <a:solidFill>
                  <a:schemeClr val="bg1">
                    <a:lumMod val="85000"/>
                  </a:schemeClr>
                </a:solidFill>
              </a:rPr>
              <a:t>Energy </a:t>
            </a:r>
            <a:r>
              <a:rPr lang="nl-NL" dirty="0" err="1" smtClean="0">
                <a:solidFill>
                  <a:schemeClr val="bg1">
                    <a:lumMod val="85000"/>
                  </a:schemeClr>
                </a:solidFill>
              </a:rPr>
              <a:t>extraction</a:t>
            </a:r>
            <a:endParaRPr lang="nl-NL" dirty="0" smtClean="0">
              <a:solidFill>
                <a:schemeClr val="bg1">
                  <a:lumMod val="85000"/>
                </a:schemeClr>
              </a:solidFill>
            </a:endParaRPr>
          </a:p>
          <a:p>
            <a:pPr lvl="1" algn="l"/>
            <a:r>
              <a:rPr lang="nl-NL" dirty="0" err="1" smtClean="0">
                <a:solidFill>
                  <a:schemeClr val="bg1">
                    <a:lumMod val="85000"/>
                  </a:schemeClr>
                </a:solidFill>
              </a:rPr>
              <a:t>Quench</a:t>
            </a:r>
            <a:r>
              <a:rPr lang="nl-NL" dirty="0" smtClean="0">
                <a:solidFill>
                  <a:schemeClr val="bg1">
                    <a:lumMod val="85000"/>
                  </a:schemeClr>
                </a:solidFill>
              </a:rPr>
              <a:t> </a:t>
            </a:r>
            <a:r>
              <a:rPr lang="nl-NL" dirty="0" err="1" smtClean="0">
                <a:solidFill>
                  <a:schemeClr val="bg1">
                    <a:lumMod val="85000"/>
                  </a:schemeClr>
                </a:solidFill>
              </a:rPr>
              <a:t>heaters</a:t>
            </a:r>
            <a:endParaRPr lang="nl-NL" dirty="0" smtClean="0">
              <a:solidFill>
                <a:schemeClr val="bg1">
                  <a:lumMod val="85000"/>
                </a:schemeClr>
              </a:solidFill>
            </a:endParaRPr>
          </a:p>
          <a:p>
            <a:pPr lvl="1" algn="l"/>
            <a:r>
              <a:rPr lang="nl-NL" dirty="0" smtClean="0">
                <a:solidFill>
                  <a:schemeClr val="bg1">
                    <a:lumMod val="85000"/>
                  </a:schemeClr>
                </a:solidFill>
              </a:rPr>
              <a:t>CLIQ</a:t>
            </a:r>
          </a:p>
          <a:p>
            <a:pPr lvl="1" algn="l"/>
            <a:endParaRPr lang="nl-NL" dirty="0" smtClean="0"/>
          </a:p>
          <a:p>
            <a:pPr algn="l"/>
            <a:endParaRPr lang="nl-NL" dirty="0" smtClean="0"/>
          </a:p>
          <a:p>
            <a:pPr lvl="1" algn="l"/>
            <a:endParaRPr lang="nl-NL" dirty="0" smtClean="0"/>
          </a:p>
          <a:p>
            <a:pPr lvl="1" algn="l"/>
            <a:endParaRPr lang="nl-NL" dirty="0" smtClean="0"/>
          </a:p>
          <a:p>
            <a:pPr lvl="1" algn="l"/>
            <a:endParaRPr lang="nl-NL" dirty="0" smtClean="0"/>
          </a:p>
        </p:txBody>
      </p:sp>
      <p:sp>
        <p:nvSpPr>
          <p:cNvPr id="4" name="Footer Placeholder 3"/>
          <p:cNvSpPr>
            <a:spLocks noGrp="1"/>
          </p:cNvSpPr>
          <p:nvPr>
            <p:ph type="ftr" sz="quarter" idx="11"/>
          </p:nvPr>
        </p:nvSpPr>
        <p:spPr/>
        <p:txBody>
          <a:bodyPr/>
          <a:lstStyle/>
          <a:p>
            <a:r>
              <a:rPr lang="en-GB" noProof="0" dirty="0" smtClean="0"/>
              <a:t>Gerard Willering for Magnet Test Stand Workshop, June 13th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pic>
        <p:nvPicPr>
          <p:cNvPr id="6" name="Picture 5"/>
          <p:cNvPicPr>
            <a:picLocks noChangeAspect="1"/>
          </p:cNvPicPr>
          <p:nvPr/>
        </p:nvPicPr>
        <p:blipFill>
          <a:blip r:embed="rId3"/>
          <a:stretch>
            <a:fillRect/>
          </a:stretch>
        </p:blipFill>
        <p:spPr>
          <a:xfrm>
            <a:off x="72008" y="4515966"/>
            <a:ext cx="2843808" cy="602447"/>
          </a:xfrm>
          <a:prstGeom prst="rect">
            <a:avLst/>
          </a:prstGeom>
        </p:spPr>
      </p:pic>
    </p:spTree>
    <p:extLst>
      <p:ext uri="{BB962C8B-B14F-4D97-AF65-F5344CB8AC3E}">
        <p14:creationId xmlns:p14="http://schemas.microsoft.com/office/powerpoint/2010/main" val="36260618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Security matrix</a:t>
            </a:r>
            <a:endParaRPr lang="en-GB" dirty="0"/>
          </a:p>
        </p:txBody>
      </p:sp>
      <p:sp>
        <p:nvSpPr>
          <p:cNvPr id="3" name="Content Placeholder 2"/>
          <p:cNvSpPr>
            <a:spLocks noGrp="1"/>
          </p:cNvSpPr>
          <p:nvPr>
            <p:ph idx="1"/>
          </p:nvPr>
        </p:nvSpPr>
        <p:spPr>
          <a:xfrm>
            <a:off x="766800" y="659193"/>
            <a:ext cx="7920000" cy="3680222"/>
          </a:xfrm>
        </p:spPr>
        <p:txBody>
          <a:bodyPr>
            <a:normAutofit/>
          </a:bodyPr>
          <a:lstStyle/>
          <a:p>
            <a:pPr algn="l"/>
            <a:r>
              <a:rPr lang="nl-NL" sz="1400" dirty="0" smtClean="0"/>
              <a:t>All triggered PotAim cards are connected through the Security matrix that will </a:t>
            </a:r>
            <a:r>
              <a:rPr lang="nl-NL" sz="1400" dirty="0" smtClean="0"/>
              <a:t>activate </a:t>
            </a:r>
            <a:r>
              <a:rPr lang="nl-NL" sz="1400" dirty="0" smtClean="0"/>
              <a:t>the protection units. </a:t>
            </a:r>
          </a:p>
          <a:p>
            <a:pPr algn="l"/>
            <a:r>
              <a:rPr lang="nl-NL" sz="1400" dirty="0" smtClean="0"/>
              <a:t>One of the recent </a:t>
            </a:r>
            <a:r>
              <a:rPr lang="nl-NL" sz="1400" dirty="0" smtClean="0"/>
              <a:t>upgrades in the security matrix </a:t>
            </a:r>
            <a:r>
              <a:rPr lang="nl-NL" sz="1400" dirty="0" smtClean="0"/>
              <a:t>is </a:t>
            </a:r>
            <a:r>
              <a:rPr lang="nl-NL" sz="1400" dirty="0" smtClean="0"/>
              <a:t>easier setting of delays </a:t>
            </a:r>
            <a:r>
              <a:rPr lang="nl-NL" sz="1400" dirty="0" smtClean="0"/>
              <a:t>for </a:t>
            </a:r>
            <a:r>
              <a:rPr lang="nl-NL" sz="1400" dirty="0" smtClean="0"/>
              <a:t>protection studies.</a:t>
            </a:r>
          </a:p>
          <a:p>
            <a:pPr algn="l"/>
            <a:r>
              <a:rPr lang="nl-NL" sz="1400" dirty="0" smtClean="0"/>
              <a:t>Redundancy in triggers </a:t>
            </a:r>
            <a:r>
              <a:rPr lang="nl-NL" sz="1400" dirty="0" smtClean="0"/>
              <a:t>is important.</a:t>
            </a:r>
            <a:endParaRPr lang="nl-NL" sz="1400" dirty="0" smtClean="0"/>
          </a:p>
          <a:p>
            <a:pPr lvl="1" algn="l"/>
            <a:endParaRPr lang="nl-NL" sz="1200" dirty="0" smtClean="0"/>
          </a:p>
          <a:p>
            <a:pPr lvl="1" algn="l"/>
            <a:endParaRPr lang="nl-NL" sz="1200" dirty="0" smtClean="0"/>
          </a:p>
          <a:p>
            <a:pPr lvl="1" algn="l"/>
            <a:endParaRPr lang="nl-NL" sz="1200" dirty="0" smtClean="0"/>
          </a:p>
        </p:txBody>
      </p:sp>
      <p:sp>
        <p:nvSpPr>
          <p:cNvPr id="4" name="Footer Placeholder 3"/>
          <p:cNvSpPr>
            <a:spLocks noGrp="1"/>
          </p:cNvSpPr>
          <p:nvPr>
            <p:ph type="ftr" sz="quarter" idx="11"/>
          </p:nvPr>
        </p:nvSpPr>
        <p:spPr/>
        <p:txBody>
          <a:bodyPr/>
          <a:lstStyle/>
          <a:p>
            <a:r>
              <a:rPr lang="en-GB" noProof="0" dirty="0" smtClean="0"/>
              <a:t>Gerard Willering for Magnet Test Stand Workshop, June 13th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16</a:t>
            </a:fld>
            <a:endParaRPr lang="fr-FR"/>
          </a:p>
        </p:txBody>
      </p:sp>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66799" y="1923678"/>
            <a:ext cx="4294643" cy="2415737"/>
          </a:xfrm>
          <a:prstGeom prst="rect">
            <a:avLst/>
          </a:prstGeom>
        </p:spPr>
      </p:pic>
      <p:sp>
        <p:nvSpPr>
          <p:cNvPr id="7" name="TextBox 6"/>
          <p:cNvSpPr txBox="1"/>
          <p:nvPr/>
        </p:nvSpPr>
        <p:spPr>
          <a:xfrm>
            <a:off x="5580112" y="4639033"/>
            <a:ext cx="3286688" cy="230832"/>
          </a:xfrm>
          <a:prstGeom prst="rect">
            <a:avLst/>
          </a:prstGeom>
          <a:solidFill>
            <a:srgbClr val="FFFF00"/>
          </a:solidFill>
        </p:spPr>
        <p:txBody>
          <a:bodyPr wrap="square" rtlCol="0">
            <a:spAutoFit/>
          </a:bodyPr>
          <a:lstStyle/>
          <a:p>
            <a:r>
              <a:rPr lang="nl-NL" sz="900" dirty="0" smtClean="0"/>
              <a:t>CERN experts on electronics present </a:t>
            </a:r>
            <a:r>
              <a:rPr lang="nl-NL" sz="900" dirty="0" err="1" smtClean="0"/>
              <a:t>during</a:t>
            </a:r>
            <a:r>
              <a:rPr lang="nl-NL" sz="900" dirty="0" smtClean="0"/>
              <a:t> </a:t>
            </a:r>
            <a:r>
              <a:rPr lang="nl-NL" sz="900" dirty="0" err="1" smtClean="0"/>
              <a:t>the</a:t>
            </a:r>
            <a:r>
              <a:rPr lang="nl-NL" sz="900" dirty="0" smtClean="0"/>
              <a:t> SM18 </a:t>
            </a:r>
            <a:r>
              <a:rPr lang="nl-NL" sz="900" dirty="0" err="1" smtClean="0"/>
              <a:t>visit</a:t>
            </a:r>
            <a:endParaRPr lang="en-GB" sz="900" dirty="0"/>
          </a:p>
        </p:txBody>
      </p:sp>
      <p:pic>
        <p:nvPicPr>
          <p:cNvPr id="8" name="Picture 7"/>
          <p:cNvPicPr>
            <a:picLocks noChangeAspect="1"/>
          </p:cNvPicPr>
          <p:nvPr/>
        </p:nvPicPr>
        <p:blipFill>
          <a:blip r:embed="rId4"/>
          <a:stretch>
            <a:fillRect/>
          </a:stretch>
        </p:blipFill>
        <p:spPr>
          <a:xfrm>
            <a:off x="72008" y="4515966"/>
            <a:ext cx="2843808" cy="602447"/>
          </a:xfrm>
          <a:prstGeom prst="rect">
            <a:avLst/>
          </a:prstGeom>
        </p:spPr>
      </p:pic>
    </p:spTree>
    <p:extLst>
      <p:ext uri="{BB962C8B-B14F-4D97-AF65-F5344CB8AC3E}">
        <p14:creationId xmlns:p14="http://schemas.microsoft.com/office/powerpoint/2010/main" val="41624898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Events time line </a:t>
            </a:r>
            <a:r>
              <a:rPr lang="nl-NL" dirty="0" err="1" smtClean="0"/>
              <a:t>quench</a:t>
            </a:r>
            <a:r>
              <a:rPr lang="nl-NL" dirty="0" smtClean="0"/>
              <a:t> </a:t>
            </a:r>
            <a:r>
              <a:rPr lang="nl-NL" dirty="0" err="1" smtClean="0"/>
              <a:t>protection</a:t>
            </a:r>
            <a:endParaRPr lang="en-GB" dirty="0"/>
          </a:p>
        </p:txBody>
      </p:sp>
      <p:sp>
        <p:nvSpPr>
          <p:cNvPr id="3" name="Content Placeholder 2"/>
          <p:cNvSpPr>
            <a:spLocks noGrp="1"/>
          </p:cNvSpPr>
          <p:nvPr>
            <p:ph idx="1"/>
          </p:nvPr>
        </p:nvSpPr>
        <p:spPr>
          <a:xfrm>
            <a:off x="766800" y="771550"/>
            <a:ext cx="7920000" cy="3680222"/>
          </a:xfrm>
        </p:spPr>
        <p:txBody>
          <a:bodyPr>
            <a:normAutofit fontScale="77500" lnSpcReduction="20000"/>
          </a:bodyPr>
          <a:lstStyle/>
          <a:p>
            <a:pPr algn="l"/>
            <a:r>
              <a:rPr lang="nl-NL" dirty="0" smtClean="0">
                <a:solidFill>
                  <a:schemeClr val="bg1">
                    <a:lumMod val="85000"/>
                  </a:schemeClr>
                </a:solidFill>
              </a:rPr>
              <a:t>Powering </a:t>
            </a:r>
            <a:r>
              <a:rPr lang="nl-NL" dirty="0" err="1" smtClean="0">
                <a:solidFill>
                  <a:schemeClr val="bg1">
                    <a:lumMod val="85000"/>
                  </a:schemeClr>
                </a:solidFill>
              </a:rPr>
              <a:t>interlocks</a:t>
            </a:r>
            <a:r>
              <a:rPr lang="nl-NL" dirty="0" smtClean="0">
                <a:solidFill>
                  <a:schemeClr val="bg1">
                    <a:lumMod val="85000"/>
                  </a:schemeClr>
                </a:solidFill>
              </a:rPr>
              <a:t> </a:t>
            </a:r>
            <a:r>
              <a:rPr lang="nl-NL" dirty="0" err="1" smtClean="0">
                <a:solidFill>
                  <a:schemeClr val="bg1">
                    <a:lumMod val="85000"/>
                  </a:schemeClr>
                </a:solidFill>
              </a:rPr>
              <a:t>with</a:t>
            </a:r>
            <a:r>
              <a:rPr lang="nl-NL" dirty="0" smtClean="0">
                <a:solidFill>
                  <a:schemeClr val="bg1">
                    <a:lumMod val="85000"/>
                  </a:schemeClr>
                </a:solidFill>
              </a:rPr>
              <a:t> </a:t>
            </a:r>
            <a:r>
              <a:rPr lang="nl-NL" dirty="0" err="1" smtClean="0">
                <a:solidFill>
                  <a:schemeClr val="bg1">
                    <a:lumMod val="85000"/>
                  </a:schemeClr>
                </a:solidFill>
              </a:rPr>
              <a:t>programmed</a:t>
            </a:r>
            <a:r>
              <a:rPr lang="nl-NL" dirty="0" smtClean="0">
                <a:solidFill>
                  <a:schemeClr val="bg1">
                    <a:lumMod val="85000"/>
                  </a:schemeClr>
                </a:solidFill>
              </a:rPr>
              <a:t> logic controllers (PLC)</a:t>
            </a:r>
          </a:p>
          <a:p>
            <a:pPr algn="l"/>
            <a:r>
              <a:rPr lang="nl-NL" dirty="0" err="1" smtClean="0">
                <a:solidFill>
                  <a:schemeClr val="bg1">
                    <a:lumMod val="85000"/>
                  </a:schemeClr>
                </a:solidFill>
              </a:rPr>
              <a:t>Quench</a:t>
            </a:r>
            <a:r>
              <a:rPr lang="nl-NL" dirty="0" smtClean="0">
                <a:solidFill>
                  <a:schemeClr val="bg1">
                    <a:lumMod val="85000"/>
                  </a:schemeClr>
                </a:solidFill>
              </a:rPr>
              <a:t> </a:t>
            </a:r>
            <a:r>
              <a:rPr lang="nl-NL" dirty="0" err="1" smtClean="0">
                <a:solidFill>
                  <a:schemeClr val="bg1">
                    <a:lumMod val="85000"/>
                  </a:schemeClr>
                </a:solidFill>
              </a:rPr>
              <a:t>detection</a:t>
            </a:r>
            <a:endParaRPr lang="nl-NL" dirty="0" smtClean="0">
              <a:solidFill>
                <a:schemeClr val="bg1">
                  <a:lumMod val="85000"/>
                </a:schemeClr>
              </a:solidFill>
            </a:endParaRPr>
          </a:p>
          <a:p>
            <a:pPr lvl="1" algn="l"/>
            <a:r>
              <a:rPr lang="nl-NL" dirty="0" smtClean="0">
                <a:solidFill>
                  <a:schemeClr val="bg1">
                    <a:lumMod val="85000"/>
                  </a:schemeClr>
                </a:solidFill>
              </a:rPr>
              <a:t>“Classic” </a:t>
            </a:r>
            <a:r>
              <a:rPr lang="nl-NL" dirty="0" err="1" smtClean="0">
                <a:solidFill>
                  <a:schemeClr val="bg1">
                    <a:lumMod val="85000"/>
                  </a:schemeClr>
                </a:solidFill>
              </a:rPr>
              <a:t>quench</a:t>
            </a:r>
            <a:r>
              <a:rPr lang="nl-NL" dirty="0" smtClean="0">
                <a:solidFill>
                  <a:schemeClr val="bg1">
                    <a:lumMod val="85000"/>
                  </a:schemeClr>
                </a:solidFill>
              </a:rPr>
              <a:t> </a:t>
            </a:r>
            <a:r>
              <a:rPr lang="nl-NL" dirty="0" err="1">
                <a:solidFill>
                  <a:schemeClr val="bg1">
                    <a:lumMod val="85000"/>
                  </a:schemeClr>
                </a:solidFill>
              </a:rPr>
              <a:t>protection</a:t>
            </a:r>
            <a:r>
              <a:rPr lang="nl-NL" dirty="0">
                <a:solidFill>
                  <a:schemeClr val="bg1">
                    <a:lumMod val="85000"/>
                  </a:schemeClr>
                </a:solidFill>
              </a:rPr>
              <a:t> </a:t>
            </a:r>
            <a:r>
              <a:rPr lang="nl-NL" dirty="0" err="1" smtClean="0">
                <a:solidFill>
                  <a:schemeClr val="bg1">
                    <a:lumMod val="85000"/>
                  </a:schemeClr>
                </a:solidFill>
              </a:rPr>
              <a:t>requirements</a:t>
            </a:r>
            <a:r>
              <a:rPr lang="nl-NL" dirty="0">
                <a:solidFill>
                  <a:schemeClr val="bg1">
                    <a:lumMod val="85000"/>
                  </a:schemeClr>
                </a:solidFill>
              </a:rPr>
              <a:t> </a:t>
            </a:r>
            <a:r>
              <a:rPr lang="nl-NL" dirty="0" err="1" smtClean="0">
                <a:solidFill>
                  <a:schemeClr val="bg1">
                    <a:lumMod val="85000"/>
                  </a:schemeClr>
                </a:solidFill>
              </a:rPr>
              <a:t>with</a:t>
            </a:r>
            <a:r>
              <a:rPr lang="nl-NL" dirty="0" smtClean="0">
                <a:solidFill>
                  <a:schemeClr val="bg1">
                    <a:lumMod val="85000"/>
                  </a:schemeClr>
                </a:solidFill>
              </a:rPr>
              <a:t> voltages (</a:t>
            </a:r>
            <a:r>
              <a:rPr lang="nl-NL" dirty="0" err="1" smtClean="0">
                <a:solidFill>
                  <a:schemeClr val="bg1">
                    <a:lumMod val="85000"/>
                  </a:schemeClr>
                </a:solidFill>
              </a:rPr>
              <a:t>NbTi</a:t>
            </a:r>
            <a:r>
              <a:rPr lang="nl-NL" dirty="0" smtClean="0">
                <a:solidFill>
                  <a:schemeClr val="bg1">
                    <a:lumMod val="85000"/>
                  </a:schemeClr>
                </a:solidFill>
              </a:rPr>
              <a:t>, Nb</a:t>
            </a:r>
            <a:r>
              <a:rPr lang="nl-NL" baseline="-25000" dirty="0" smtClean="0">
                <a:solidFill>
                  <a:schemeClr val="bg1">
                    <a:lumMod val="85000"/>
                  </a:schemeClr>
                </a:solidFill>
              </a:rPr>
              <a:t>3</a:t>
            </a:r>
            <a:r>
              <a:rPr lang="nl-NL" dirty="0" smtClean="0">
                <a:solidFill>
                  <a:schemeClr val="bg1">
                    <a:lumMod val="85000"/>
                  </a:schemeClr>
                </a:solidFill>
              </a:rPr>
              <a:t>Sn)</a:t>
            </a:r>
          </a:p>
          <a:p>
            <a:pPr lvl="1" algn="l"/>
            <a:r>
              <a:rPr lang="nl-NL" dirty="0" err="1" smtClean="0">
                <a:solidFill>
                  <a:schemeClr val="bg1">
                    <a:lumMod val="85000"/>
                  </a:schemeClr>
                </a:solidFill>
              </a:rPr>
              <a:t>Limitations</a:t>
            </a:r>
            <a:r>
              <a:rPr lang="nl-NL" dirty="0" smtClean="0">
                <a:solidFill>
                  <a:schemeClr val="bg1">
                    <a:lumMod val="85000"/>
                  </a:schemeClr>
                </a:solidFill>
              </a:rPr>
              <a:t> </a:t>
            </a:r>
            <a:r>
              <a:rPr lang="nl-NL" dirty="0" err="1" smtClean="0">
                <a:solidFill>
                  <a:schemeClr val="bg1">
                    <a:lumMod val="85000"/>
                  </a:schemeClr>
                </a:solidFill>
              </a:rPr>
              <a:t>due</a:t>
            </a:r>
            <a:r>
              <a:rPr lang="nl-NL" dirty="0" smtClean="0">
                <a:solidFill>
                  <a:schemeClr val="bg1">
                    <a:lumMod val="85000"/>
                  </a:schemeClr>
                </a:solidFill>
              </a:rPr>
              <a:t> </a:t>
            </a:r>
            <a:r>
              <a:rPr lang="nl-NL" dirty="0" err="1" smtClean="0">
                <a:solidFill>
                  <a:schemeClr val="bg1">
                    <a:lumMod val="85000"/>
                  </a:schemeClr>
                </a:solidFill>
              </a:rPr>
              <a:t>to</a:t>
            </a:r>
            <a:r>
              <a:rPr lang="nl-NL" dirty="0" smtClean="0">
                <a:solidFill>
                  <a:schemeClr val="bg1">
                    <a:lumMod val="85000"/>
                  </a:schemeClr>
                </a:solidFill>
              </a:rPr>
              <a:t> flux </a:t>
            </a:r>
            <a:r>
              <a:rPr lang="nl-NL" dirty="0" err="1" smtClean="0">
                <a:solidFill>
                  <a:schemeClr val="bg1">
                    <a:lumMod val="85000"/>
                  </a:schemeClr>
                </a:solidFill>
              </a:rPr>
              <a:t>jumps</a:t>
            </a:r>
            <a:endParaRPr lang="nl-NL" dirty="0" smtClean="0">
              <a:solidFill>
                <a:schemeClr val="bg1">
                  <a:lumMod val="85000"/>
                </a:schemeClr>
              </a:solidFill>
            </a:endParaRPr>
          </a:p>
          <a:p>
            <a:pPr lvl="1" algn="l"/>
            <a:r>
              <a:rPr lang="nl-NL" dirty="0" err="1" smtClean="0">
                <a:solidFill>
                  <a:schemeClr val="bg1">
                    <a:lumMod val="85000"/>
                  </a:schemeClr>
                </a:solidFill>
              </a:rPr>
              <a:t>Developments</a:t>
            </a:r>
            <a:r>
              <a:rPr lang="nl-NL" dirty="0" smtClean="0">
                <a:solidFill>
                  <a:schemeClr val="bg1">
                    <a:lumMod val="85000"/>
                  </a:schemeClr>
                </a:solidFill>
              </a:rPr>
              <a:t>, </a:t>
            </a:r>
            <a:r>
              <a:rPr lang="nl-NL" dirty="0" err="1" smtClean="0">
                <a:solidFill>
                  <a:schemeClr val="bg1">
                    <a:lumMod val="85000"/>
                  </a:schemeClr>
                </a:solidFill>
              </a:rPr>
              <a:t>mainly</a:t>
            </a:r>
            <a:r>
              <a:rPr lang="nl-NL" dirty="0" smtClean="0">
                <a:solidFill>
                  <a:schemeClr val="bg1">
                    <a:lumMod val="85000"/>
                  </a:schemeClr>
                </a:solidFill>
              </a:rPr>
              <a:t> </a:t>
            </a:r>
            <a:r>
              <a:rPr lang="nl-NL" dirty="0" err="1" smtClean="0">
                <a:solidFill>
                  <a:schemeClr val="bg1">
                    <a:lumMod val="85000"/>
                  </a:schemeClr>
                </a:solidFill>
              </a:rPr>
              <a:t>for</a:t>
            </a:r>
            <a:r>
              <a:rPr lang="nl-NL" dirty="0" smtClean="0">
                <a:solidFill>
                  <a:schemeClr val="bg1">
                    <a:lumMod val="85000"/>
                  </a:schemeClr>
                </a:solidFill>
              </a:rPr>
              <a:t> HTS</a:t>
            </a:r>
            <a:endParaRPr lang="nl-NL" dirty="0">
              <a:solidFill>
                <a:schemeClr val="bg1">
                  <a:lumMod val="85000"/>
                </a:schemeClr>
              </a:solidFill>
            </a:endParaRPr>
          </a:p>
          <a:p>
            <a:pPr algn="l"/>
            <a:r>
              <a:rPr lang="nl-NL" dirty="0" smtClean="0">
                <a:solidFill>
                  <a:schemeClr val="bg1">
                    <a:lumMod val="85000"/>
                  </a:schemeClr>
                </a:solidFill>
              </a:rPr>
              <a:t>Security matrix</a:t>
            </a:r>
          </a:p>
          <a:p>
            <a:pPr algn="l"/>
            <a:r>
              <a:rPr lang="nl-NL" dirty="0" err="1" smtClean="0"/>
              <a:t>Quench</a:t>
            </a:r>
            <a:r>
              <a:rPr lang="nl-NL" dirty="0" smtClean="0"/>
              <a:t> </a:t>
            </a:r>
            <a:r>
              <a:rPr lang="nl-NL" dirty="0" err="1" smtClean="0"/>
              <a:t>protection</a:t>
            </a:r>
            <a:endParaRPr lang="nl-NL" dirty="0" smtClean="0"/>
          </a:p>
          <a:p>
            <a:pPr lvl="1" algn="l"/>
            <a:r>
              <a:rPr lang="nl-NL" dirty="0" smtClean="0"/>
              <a:t>Energy </a:t>
            </a:r>
            <a:r>
              <a:rPr lang="nl-NL" dirty="0" err="1" smtClean="0"/>
              <a:t>extraction</a:t>
            </a:r>
            <a:endParaRPr lang="nl-NL" dirty="0" smtClean="0"/>
          </a:p>
          <a:p>
            <a:pPr lvl="1" algn="l"/>
            <a:r>
              <a:rPr lang="nl-NL" dirty="0" err="1" smtClean="0"/>
              <a:t>Quench</a:t>
            </a:r>
            <a:r>
              <a:rPr lang="nl-NL" dirty="0" smtClean="0"/>
              <a:t> </a:t>
            </a:r>
            <a:r>
              <a:rPr lang="nl-NL" dirty="0" err="1" smtClean="0"/>
              <a:t>heaters</a:t>
            </a:r>
            <a:endParaRPr lang="nl-NL" dirty="0" smtClean="0"/>
          </a:p>
          <a:p>
            <a:pPr lvl="1" algn="l"/>
            <a:r>
              <a:rPr lang="nl-NL" dirty="0" smtClean="0"/>
              <a:t>CLIQ</a:t>
            </a:r>
          </a:p>
          <a:p>
            <a:pPr lvl="1" algn="l"/>
            <a:endParaRPr lang="nl-NL" dirty="0" smtClean="0"/>
          </a:p>
          <a:p>
            <a:pPr algn="l"/>
            <a:endParaRPr lang="nl-NL" dirty="0" smtClean="0"/>
          </a:p>
          <a:p>
            <a:pPr lvl="1" algn="l"/>
            <a:endParaRPr lang="nl-NL" dirty="0" smtClean="0"/>
          </a:p>
          <a:p>
            <a:pPr lvl="1" algn="l"/>
            <a:endParaRPr lang="nl-NL" dirty="0" smtClean="0"/>
          </a:p>
          <a:p>
            <a:pPr lvl="1" algn="l"/>
            <a:endParaRPr lang="nl-NL" dirty="0" smtClean="0"/>
          </a:p>
        </p:txBody>
      </p:sp>
      <p:sp>
        <p:nvSpPr>
          <p:cNvPr id="4" name="Footer Placeholder 3"/>
          <p:cNvSpPr>
            <a:spLocks noGrp="1"/>
          </p:cNvSpPr>
          <p:nvPr>
            <p:ph type="ftr" sz="quarter" idx="11"/>
          </p:nvPr>
        </p:nvSpPr>
        <p:spPr/>
        <p:txBody>
          <a:bodyPr/>
          <a:lstStyle/>
          <a:p>
            <a:r>
              <a:rPr lang="en-GB" noProof="0" dirty="0" smtClean="0"/>
              <a:t>Gerard Willering for Magnet Test Stand Workshop, June 13th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17</a:t>
            </a:fld>
            <a:endParaRPr lang="fr-FR"/>
          </a:p>
        </p:txBody>
      </p:sp>
      <p:pic>
        <p:nvPicPr>
          <p:cNvPr id="6" name="Picture 5"/>
          <p:cNvPicPr>
            <a:picLocks noChangeAspect="1"/>
          </p:cNvPicPr>
          <p:nvPr/>
        </p:nvPicPr>
        <p:blipFill>
          <a:blip r:embed="rId3"/>
          <a:stretch>
            <a:fillRect/>
          </a:stretch>
        </p:blipFill>
        <p:spPr>
          <a:xfrm>
            <a:off x="72008" y="4515966"/>
            <a:ext cx="2843808" cy="602447"/>
          </a:xfrm>
          <a:prstGeom prst="rect">
            <a:avLst/>
          </a:prstGeom>
        </p:spPr>
      </p:pic>
    </p:spTree>
    <p:extLst>
      <p:ext uri="{BB962C8B-B14F-4D97-AF65-F5344CB8AC3E}">
        <p14:creationId xmlns:p14="http://schemas.microsoft.com/office/powerpoint/2010/main" val="19693678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Protection</a:t>
            </a:r>
            <a:r>
              <a:rPr lang="nl-NL" dirty="0" smtClean="0"/>
              <a:t>: </a:t>
            </a:r>
            <a:r>
              <a:rPr lang="nl-NL" dirty="0" err="1" smtClean="0"/>
              <a:t>Overview</a:t>
            </a:r>
            <a:r>
              <a:rPr lang="nl-NL" dirty="0" smtClean="0"/>
              <a:t> CERN test </a:t>
            </a:r>
            <a:r>
              <a:rPr lang="nl-NL" dirty="0" err="1" smtClean="0"/>
              <a:t>benches</a:t>
            </a:r>
            <a:endParaRPr lang="en-GB" dirty="0"/>
          </a:p>
        </p:txBody>
      </p:sp>
      <p:sp>
        <p:nvSpPr>
          <p:cNvPr id="4" name="Footer Placeholder 3"/>
          <p:cNvSpPr>
            <a:spLocks noGrp="1"/>
          </p:cNvSpPr>
          <p:nvPr>
            <p:ph type="ftr" sz="quarter" idx="11"/>
          </p:nvPr>
        </p:nvSpPr>
        <p:spPr/>
        <p:txBody>
          <a:bodyPr/>
          <a:lstStyle/>
          <a:p>
            <a:r>
              <a:rPr lang="en-GB" noProof="0" smtClean="0"/>
              <a:t>Gerard Willering for Magnet Test Stand Workshop, June 13th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18</a:t>
            </a:fld>
            <a:endParaRPr lang="fr-FR"/>
          </a:p>
        </p:txBody>
      </p:sp>
      <p:graphicFrame>
        <p:nvGraphicFramePr>
          <p:cNvPr id="10" name="Table 9"/>
          <p:cNvGraphicFramePr>
            <a:graphicFrameLocks noGrp="1"/>
          </p:cNvGraphicFramePr>
          <p:nvPr>
            <p:extLst>
              <p:ext uri="{D42A27DB-BD31-4B8C-83A1-F6EECF244321}">
                <p14:modId xmlns:p14="http://schemas.microsoft.com/office/powerpoint/2010/main" val="4065042403"/>
              </p:ext>
            </p:extLst>
          </p:nvPr>
        </p:nvGraphicFramePr>
        <p:xfrm>
          <a:off x="395536" y="1347614"/>
          <a:ext cx="7704856" cy="1274445"/>
        </p:xfrm>
        <a:graphic>
          <a:graphicData uri="http://schemas.openxmlformats.org/drawingml/2006/table">
            <a:tbl>
              <a:tblPr>
                <a:tableStyleId>{5C22544A-7EE6-4342-B048-85BDC9FD1C3A}</a:tableStyleId>
              </a:tblPr>
              <a:tblGrid>
                <a:gridCol w="3240360"/>
                <a:gridCol w="792088"/>
                <a:gridCol w="1224136"/>
                <a:gridCol w="1008112"/>
                <a:gridCol w="1440160"/>
              </a:tblGrid>
              <a:tr h="190500">
                <a:tc>
                  <a:txBody>
                    <a:bodyPr/>
                    <a:lstStyle/>
                    <a:p>
                      <a:pPr algn="l" fontAlgn="b"/>
                      <a:endParaRPr lang="en-GB"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GB" sz="1100" b="0" i="0" u="none" strike="noStrike" dirty="0">
                        <a:solidFill>
                          <a:srgbClr val="000000"/>
                        </a:solidFill>
                        <a:effectLst/>
                        <a:latin typeface="Calibri" panose="020F0502020204030204" pitchFamily="34" charset="0"/>
                      </a:endParaRPr>
                    </a:p>
                  </a:txBody>
                  <a:tcPr marL="9525" marR="9525" marT="9525"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l" fontAlgn="b"/>
                      <a:r>
                        <a:rPr lang="en-GB" sz="1100" u="none" strike="noStrike" dirty="0">
                          <a:effectLst/>
                        </a:rPr>
                        <a:t>Active protection</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9525" marR="9525" marT="9525"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GB" sz="1100" b="0" i="0" u="none" strike="noStrike" dirty="0">
                        <a:solidFill>
                          <a:srgbClr val="000000"/>
                        </a:solidFill>
                        <a:effectLst/>
                        <a:latin typeface="Calibri" panose="020F0502020204030204" pitchFamily="34" charset="0"/>
                      </a:endParaRPr>
                    </a:p>
                  </a:txBody>
                  <a:tcPr marL="9525" marR="9525" marT="9525" marB="0" anchor="b">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3556">
                <a:tc>
                  <a:txBody>
                    <a:bodyPr/>
                    <a:lstStyle/>
                    <a:p>
                      <a:pPr algn="l" fontAlgn="b"/>
                      <a:endParaRPr lang="en-GB" sz="1100" b="0" i="0" u="none" strike="noStrike">
                        <a:solidFill>
                          <a:srgbClr val="000000"/>
                        </a:solidFill>
                        <a:effectLst/>
                        <a:latin typeface="Calibri" panose="020F0502020204030204" pitchFamily="34" charset="0"/>
                      </a:endParaRPr>
                    </a:p>
                  </a:txBody>
                  <a:tcPr marL="9525" marR="9525" marT="9525" marB="0" anchor="b">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l" fontAlgn="b"/>
                      <a:r>
                        <a:rPr lang="en-GB" sz="1100" u="none" strike="noStrike" dirty="0">
                          <a:effectLst/>
                        </a:rPr>
                        <a:t>Detection</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1100" b="1" u="none" strike="noStrike" dirty="0">
                          <a:solidFill>
                            <a:srgbClr val="00B050"/>
                          </a:solidFill>
                          <a:effectLst/>
                        </a:rPr>
                        <a:t>Energy </a:t>
                      </a:r>
                      <a:endParaRPr lang="en-GB" sz="1100" b="1" u="none" strike="noStrike" dirty="0" smtClean="0">
                        <a:solidFill>
                          <a:srgbClr val="00B050"/>
                        </a:solidFill>
                        <a:effectLst/>
                      </a:endParaRPr>
                    </a:p>
                    <a:p>
                      <a:pPr algn="l" fontAlgn="b"/>
                      <a:r>
                        <a:rPr lang="en-GB" sz="1100" b="1" u="none" strike="noStrike" dirty="0" smtClean="0">
                          <a:solidFill>
                            <a:srgbClr val="00B050"/>
                          </a:solidFill>
                          <a:effectLst/>
                        </a:rPr>
                        <a:t>Extraction</a:t>
                      </a:r>
                      <a:endParaRPr lang="en-GB" sz="1100" b="1" i="0" u="none" strike="noStrike" dirty="0">
                        <a:solidFill>
                          <a:srgbClr val="00B05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1100" b="1" u="none" strike="noStrike" dirty="0">
                          <a:solidFill>
                            <a:srgbClr val="00B050"/>
                          </a:solidFill>
                          <a:effectLst/>
                        </a:rPr>
                        <a:t>Quench Heater discharge</a:t>
                      </a:r>
                      <a:endParaRPr lang="en-GB" sz="1100" b="1" i="0" u="none" strike="noStrike" dirty="0">
                        <a:solidFill>
                          <a:srgbClr val="00B050"/>
                        </a:solidFill>
                        <a:effectLst/>
                        <a:latin typeface="Calibri" panose="020F0502020204030204" pitchFamily="34" charset="0"/>
                      </a:endParaRPr>
                    </a:p>
                  </a:txBody>
                  <a:tcPr marL="9525" marR="9525" marT="9525" marB="0"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1100" b="1" u="none" strike="noStrike" dirty="0">
                          <a:solidFill>
                            <a:srgbClr val="00B050"/>
                          </a:solidFill>
                          <a:effectLst/>
                        </a:rPr>
                        <a:t>CLIQ</a:t>
                      </a:r>
                      <a:endParaRPr lang="en-GB" sz="1100" b="1" i="0" u="none" strike="noStrike" dirty="0">
                        <a:solidFill>
                          <a:srgbClr val="00B050"/>
                        </a:solidFill>
                        <a:effectLst/>
                        <a:latin typeface="Calibri" panose="020F0502020204030204" pitchFamily="34" charset="0"/>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90500">
                <a:tc>
                  <a:txBody>
                    <a:bodyPr/>
                    <a:lstStyle/>
                    <a:p>
                      <a:pPr algn="l" fontAlgn="b"/>
                      <a:r>
                        <a:rPr lang="pt-BR" sz="1100" u="none" strike="noStrike" dirty="0">
                          <a:effectLst/>
                        </a:rPr>
                        <a:t>Horizontal benches, A, B, C, E I_max = 15 kA</a:t>
                      </a:r>
                      <a:endParaRPr lang="pt-BR"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l" fontAlgn="b"/>
                      <a:r>
                        <a:rPr lang="en-GB" sz="1100" u="none" strike="noStrike" dirty="0" err="1">
                          <a:effectLst/>
                        </a:rPr>
                        <a:t>PotAim</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l" fontAlgn="b"/>
                      <a:r>
                        <a:rPr lang="en-GB" sz="1100" u="none" strike="noStrike" dirty="0">
                          <a:effectLst/>
                        </a:rPr>
                        <a:t>None</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l" fontAlgn="b"/>
                      <a:r>
                        <a:rPr lang="en-GB" sz="1100" u="none" strike="noStrike" dirty="0">
                          <a:effectLst/>
                        </a:rPr>
                        <a:t>Available</a:t>
                      </a:r>
                      <a:endParaRPr lang="en-GB" sz="1100" b="0" i="0" u="none" strike="noStrike" dirty="0">
                        <a:solidFill>
                          <a:srgbClr val="000000"/>
                        </a:solidFill>
                        <a:effectLst/>
                        <a:latin typeface="Calibri" panose="020F0502020204030204" pitchFamily="34" charset="0"/>
                      </a:endParaRPr>
                    </a:p>
                  </a:txBody>
                  <a:tcPr marL="9525" marR="9525" marT="9525"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l" fontAlgn="b"/>
                      <a:r>
                        <a:rPr lang="en-GB" sz="1100" u="none" strike="noStrike" dirty="0">
                          <a:effectLst/>
                        </a:rPr>
                        <a:t>Used, but not standard</a:t>
                      </a:r>
                      <a:endParaRPr lang="en-GB" sz="1100" b="0" i="0" u="none" strike="noStrike" dirty="0">
                        <a:solidFill>
                          <a:srgbClr val="000000"/>
                        </a:solidFill>
                        <a:effectLst/>
                        <a:latin typeface="Calibri" panose="020F0502020204030204" pitchFamily="34" charset="0"/>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r>
              <a:tr h="190500">
                <a:tc>
                  <a:txBody>
                    <a:bodyPr/>
                    <a:lstStyle/>
                    <a:p>
                      <a:pPr algn="l" fontAlgn="b"/>
                      <a:r>
                        <a:rPr lang="en-GB" sz="1100" u="none" strike="noStrike" dirty="0">
                          <a:effectLst/>
                        </a:rPr>
                        <a:t>Vertical bench Cluster G, </a:t>
                      </a:r>
                      <a:r>
                        <a:rPr lang="en-GB" sz="1100" u="none" strike="noStrike" dirty="0" err="1">
                          <a:effectLst/>
                        </a:rPr>
                        <a:t>I_max</a:t>
                      </a:r>
                      <a:r>
                        <a:rPr lang="en-GB" sz="1100" u="none" strike="noStrike" dirty="0">
                          <a:effectLst/>
                        </a:rPr>
                        <a:t> = 20 kA</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l" fontAlgn="b"/>
                      <a:r>
                        <a:rPr lang="en-GB" sz="1100" u="none" strike="noStrike">
                          <a:effectLst/>
                        </a:rPr>
                        <a:t>PotAim</a:t>
                      </a:r>
                      <a:endParaRPr lang="en-GB"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l" fontAlgn="b"/>
                      <a:r>
                        <a:rPr lang="en-GB" sz="1100" u="none" strike="noStrike" dirty="0" err="1">
                          <a:effectLst/>
                        </a:rPr>
                        <a:t>Thyristor</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fontAlgn="b"/>
                      <a:r>
                        <a:rPr lang="en-GB" sz="1100" u="none" strike="noStrike" dirty="0">
                          <a:effectLst/>
                        </a:rPr>
                        <a:t>Available</a:t>
                      </a:r>
                      <a:endParaRPr lang="en-GB" sz="1100" b="0" i="0" u="none" strike="noStrike" dirty="0">
                        <a:solidFill>
                          <a:srgbClr val="000000"/>
                        </a:solidFill>
                        <a:effectLst/>
                        <a:latin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fontAlgn="b"/>
                      <a:r>
                        <a:rPr lang="en-GB" sz="1100" u="none" strike="noStrike" dirty="0">
                          <a:effectLst/>
                        </a:rPr>
                        <a:t>Used, but not standard</a:t>
                      </a:r>
                      <a:endParaRPr lang="en-GB" sz="1100" b="0" i="0" u="none" strike="noStrike" dirty="0">
                        <a:solidFill>
                          <a:srgbClr val="000000"/>
                        </a:solidFill>
                        <a:effectLst/>
                        <a:latin typeface="Calibri" panose="020F0502020204030204" pitchFamily="34" charset="0"/>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r>
              <a:tr h="190500">
                <a:tc>
                  <a:txBody>
                    <a:bodyPr/>
                    <a:lstStyle/>
                    <a:p>
                      <a:pPr algn="l" fontAlgn="b"/>
                      <a:r>
                        <a:rPr lang="en-GB" sz="1100" u="none" strike="noStrike" dirty="0">
                          <a:effectLst/>
                        </a:rPr>
                        <a:t>Vertical bench Cluster D, </a:t>
                      </a:r>
                      <a:r>
                        <a:rPr lang="en-GB" sz="1100" u="none" strike="noStrike" dirty="0" err="1">
                          <a:effectLst/>
                        </a:rPr>
                        <a:t>I_max</a:t>
                      </a:r>
                      <a:r>
                        <a:rPr lang="en-GB" sz="1100" u="none" strike="noStrike" dirty="0">
                          <a:effectLst/>
                        </a:rPr>
                        <a:t> = 30 kA</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l" fontAlgn="b"/>
                      <a:r>
                        <a:rPr lang="en-GB" sz="1100" u="none" strike="noStrike">
                          <a:effectLst/>
                        </a:rPr>
                        <a:t>PotAim</a:t>
                      </a:r>
                      <a:endParaRPr lang="en-GB"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l" fontAlgn="b"/>
                      <a:r>
                        <a:rPr lang="en-GB" sz="1100" u="none" strike="noStrike" dirty="0">
                          <a:effectLst/>
                        </a:rPr>
                        <a:t>IGBT</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1100" u="none" strike="noStrike" dirty="0">
                          <a:effectLst/>
                        </a:rPr>
                        <a:t>Available</a:t>
                      </a:r>
                      <a:endParaRPr lang="en-GB" sz="1100" b="0" i="0" u="none" strike="noStrike" dirty="0">
                        <a:solidFill>
                          <a:srgbClr val="000000"/>
                        </a:solidFill>
                        <a:effectLst/>
                        <a:latin typeface="Calibri" panose="020F0502020204030204" pitchFamily="34" charset="0"/>
                      </a:endParaRPr>
                    </a:p>
                  </a:txBody>
                  <a:tcPr marL="9525" marR="9525" marT="9525"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1100" u="none" strike="noStrike" dirty="0">
                          <a:effectLst/>
                        </a:rPr>
                        <a:t>Equipped</a:t>
                      </a:r>
                      <a:endParaRPr lang="en-GB" sz="1100" b="0" i="0" u="none" strike="noStrike" dirty="0">
                        <a:solidFill>
                          <a:srgbClr val="000000"/>
                        </a:solidFill>
                        <a:effectLst/>
                        <a:latin typeface="Calibri" panose="020F0502020204030204" pitchFamily="34" charset="0"/>
                      </a:endParaRPr>
                    </a:p>
                  </a:txBody>
                  <a:tcPr marL="9525" marR="9525" marT="9525" marB="0" anchor="b">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pic>
        <p:nvPicPr>
          <p:cNvPr id="6" name="Picture 5"/>
          <p:cNvPicPr>
            <a:picLocks noChangeAspect="1"/>
          </p:cNvPicPr>
          <p:nvPr/>
        </p:nvPicPr>
        <p:blipFill>
          <a:blip r:embed="rId2"/>
          <a:stretch>
            <a:fillRect/>
          </a:stretch>
        </p:blipFill>
        <p:spPr>
          <a:xfrm>
            <a:off x="72008" y="4489583"/>
            <a:ext cx="2843808" cy="602447"/>
          </a:xfrm>
          <a:prstGeom prst="rect">
            <a:avLst/>
          </a:prstGeom>
        </p:spPr>
      </p:pic>
    </p:spTree>
    <p:extLst>
      <p:ext uri="{BB962C8B-B14F-4D97-AF65-F5344CB8AC3E}">
        <p14:creationId xmlns:p14="http://schemas.microsoft.com/office/powerpoint/2010/main" val="4499301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0650"/>
            <a:ext cx="6912768" cy="540000"/>
          </a:xfrm>
        </p:spPr>
        <p:txBody>
          <a:bodyPr/>
          <a:lstStyle/>
          <a:p>
            <a:r>
              <a:rPr lang="nl-NL" dirty="0" err="1" smtClean="0"/>
              <a:t>Quench</a:t>
            </a:r>
            <a:r>
              <a:rPr lang="nl-NL" dirty="0" smtClean="0"/>
              <a:t> </a:t>
            </a:r>
            <a:r>
              <a:rPr lang="nl-NL" dirty="0" err="1" smtClean="0"/>
              <a:t>protection</a:t>
            </a:r>
            <a:r>
              <a:rPr lang="nl-NL" dirty="0" smtClean="0"/>
              <a:t>: de-</a:t>
            </a:r>
            <a:r>
              <a:rPr lang="nl-NL" dirty="0" err="1" smtClean="0"/>
              <a:t>energize</a:t>
            </a:r>
            <a:r>
              <a:rPr lang="nl-NL" dirty="0" smtClean="0"/>
              <a:t> </a:t>
            </a:r>
            <a:r>
              <a:rPr lang="nl-NL" dirty="0" err="1" smtClean="0"/>
              <a:t>magnet</a:t>
            </a:r>
            <a:endParaRPr lang="en-GB" dirty="0"/>
          </a:p>
        </p:txBody>
      </p:sp>
      <p:sp>
        <p:nvSpPr>
          <p:cNvPr id="4" name="Footer Placeholder 3"/>
          <p:cNvSpPr>
            <a:spLocks noGrp="1"/>
          </p:cNvSpPr>
          <p:nvPr>
            <p:ph type="ftr" sz="quarter" idx="11"/>
          </p:nvPr>
        </p:nvSpPr>
        <p:spPr/>
        <p:txBody>
          <a:bodyPr/>
          <a:lstStyle/>
          <a:p>
            <a:r>
              <a:rPr lang="en-GB" noProof="0" smtClean="0"/>
              <a:t>Gerard Willering for Magnet Test Stand Workshop, June 13th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19</a:t>
            </a:fld>
            <a:endParaRPr lang="fr-FR"/>
          </a:p>
        </p:txBody>
      </p:sp>
      <p:pic>
        <p:nvPicPr>
          <p:cNvPr id="6" name="Picture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928352" y="700379"/>
            <a:ext cx="2419443" cy="1940670"/>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942920" y="2765547"/>
            <a:ext cx="2404875" cy="1928985"/>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419872" y="2793422"/>
            <a:ext cx="2376264" cy="1906036"/>
          </a:xfrm>
          <a:prstGeom prst="rect">
            <a:avLst/>
          </a:prstGeom>
        </p:spPr>
      </p:pic>
      <p:sp>
        <p:nvSpPr>
          <p:cNvPr id="10" name="Content Placeholder 2"/>
          <p:cNvSpPr>
            <a:spLocks noGrp="1"/>
          </p:cNvSpPr>
          <p:nvPr>
            <p:ph idx="1"/>
          </p:nvPr>
        </p:nvSpPr>
        <p:spPr>
          <a:xfrm>
            <a:off x="351349" y="1179773"/>
            <a:ext cx="8352928" cy="2949475"/>
          </a:xfrm>
        </p:spPr>
        <p:txBody>
          <a:bodyPr>
            <a:normAutofit/>
          </a:bodyPr>
          <a:lstStyle/>
          <a:p>
            <a:pPr algn="l"/>
            <a:r>
              <a:rPr lang="nl-NL" sz="1600" dirty="0" smtClean="0"/>
              <a:t>Switch off power converter (</a:t>
            </a:r>
            <a:r>
              <a:rPr lang="nl-NL" sz="1600" dirty="0" err="1" smtClean="0"/>
              <a:t>possibly</a:t>
            </a:r>
            <a:r>
              <a:rPr lang="nl-NL" sz="1600" dirty="0" smtClean="0"/>
              <a:t> </a:t>
            </a:r>
            <a:r>
              <a:rPr lang="nl-NL" sz="1600" dirty="0" err="1" smtClean="0"/>
              <a:t>with</a:t>
            </a:r>
            <a:r>
              <a:rPr lang="nl-NL" sz="1600" dirty="0" smtClean="0"/>
              <a:t> a </a:t>
            </a:r>
            <a:r>
              <a:rPr lang="nl-NL" sz="1600" dirty="0" err="1" smtClean="0"/>
              <a:t>crowbar</a:t>
            </a:r>
            <a:r>
              <a:rPr lang="nl-NL" sz="1600" dirty="0" smtClean="0"/>
              <a:t>)</a:t>
            </a:r>
          </a:p>
          <a:p>
            <a:pPr algn="l"/>
            <a:r>
              <a:rPr lang="nl-NL" sz="1600" dirty="0" err="1" smtClean="0"/>
              <a:t>Activate</a:t>
            </a:r>
            <a:r>
              <a:rPr lang="nl-NL" sz="1600" dirty="0" smtClean="0"/>
              <a:t> </a:t>
            </a:r>
            <a:r>
              <a:rPr lang="nl-NL" sz="1600" dirty="0" err="1" smtClean="0"/>
              <a:t>the</a:t>
            </a:r>
            <a:r>
              <a:rPr lang="nl-NL" sz="1600" dirty="0" smtClean="0"/>
              <a:t> Energy </a:t>
            </a:r>
            <a:r>
              <a:rPr lang="nl-NL" sz="1600" dirty="0" err="1" smtClean="0"/>
              <a:t>Extraction</a:t>
            </a:r>
            <a:r>
              <a:rPr lang="nl-NL" sz="1600" dirty="0" smtClean="0"/>
              <a:t> (EE) switch</a:t>
            </a:r>
          </a:p>
          <a:p>
            <a:pPr algn="l"/>
            <a:r>
              <a:rPr lang="nl-NL" sz="1600" dirty="0" smtClean="0"/>
              <a:t>Discharge </a:t>
            </a:r>
            <a:r>
              <a:rPr lang="nl-NL" sz="1600" dirty="0" err="1" smtClean="0"/>
              <a:t>capacitive</a:t>
            </a:r>
            <a:r>
              <a:rPr lang="nl-NL" sz="1600" dirty="0" smtClean="0"/>
              <a:t> charge in </a:t>
            </a:r>
            <a:r>
              <a:rPr lang="nl-NL" sz="1600" dirty="0" err="1" smtClean="0"/>
              <a:t>Quench</a:t>
            </a:r>
            <a:r>
              <a:rPr lang="nl-NL" sz="1600" dirty="0" smtClean="0"/>
              <a:t> </a:t>
            </a:r>
            <a:r>
              <a:rPr lang="nl-NL" sz="1600" dirty="0" err="1" smtClean="0"/>
              <a:t>Heaters</a:t>
            </a:r>
            <a:r>
              <a:rPr lang="nl-NL" sz="1600" dirty="0" smtClean="0"/>
              <a:t> (QH)</a:t>
            </a:r>
          </a:p>
          <a:p>
            <a:pPr algn="l"/>
            <a:r>
              <a:rPr lang="nl-NL" sz="1600" dirty="0" smtClean="0"/>
              <a:t>Discharge </a:t>
            </a:r>
            <a:r>
              <a:rPr lang="nl-NL" sz="1600" dirty="0" err="1" smtClean="0"/>
              <a:t>capacitive</a:t>
            </a:r>
            <a:r>
              <a:rPr lang="nl-NL" sz="1600" dirty="0" smtClean="0"/>
              <a:t> charge in </a:t>
            </a:r>
            <a:r>
              <a:rPr lang="nl-NL" sz="1600" dirty="0" err="1" smtClean="0"/>
              <a:t>coils</a:t>
            </a:r>
            <a:r>
              <a:rPr lang="nl-NL" sz="1600" dirty="0" smtClean="0"/>
              <a:t> (CLIQ)</a:t>
            </a:r>
          </a:p>
          <a:p>
            <a:pPr algn="l"/>
            <a:r>
              <a:rPr lang="nl-NL" sz="1400" i="1" dirty="0"/>
              <a:t>A</a:t>
            </a:r>
            <a:r>
              <a:rPr lang="nl-NL" sz="1400" i="1" dirty="0" smtClean="0"/>
              <a:t> </a:t>
            </a:r>
            <a:r>
              <a:rPr lang="nl-NL" sz="1400" i="1" dirty="0" err="1" smtClean="0"/>
              <a:t>combination</a:t>
            </a:r>
            <a:r>
              <a:rPr lang="nl-NL" sz="1400" i="1" dirty="0" smtClean="0"/>
              <a:t> of </a:t>
            </a:r>
            <a:r>
              <a:rPr lang="nl-NL" sz="1400" i="1" dirty="0" err="1" smtClean="0"/>
              <a:t>the</a:t>
            </a:r>
            <a:r>
              <a:rPr lang="nl-NL" sz="1400" i="1" dirty="0" smtClean="0"/>
              <a:t> </a:t>
            </a:r>
            <a:r>
              <a:rPr lang="nl-NL" sz="1400" i="1" dirty="0" err="1" smtClean="0"/>
              <a:t>above</a:t>
            </a:r>
            <a:r>
              <a:rPr lang="nl-NL" sz="1400" i="1" dirty="0" smtClean="0"/>
              <a:t> actions is </a:t>
            </a:r>
            <a:r>
              <a:rPr lang="nl-NL" sz="1400" i="1" dirty="0" err="1" smtClean="0"/>
              <a:t>quite</a:t>
            </a:r>
            <a:r>
              <a:rPr lang="nl-NL" sz="1400" i="1" dirty="0" smtClean="0"/>
              <a:t> common.</a:t>
            </a:r>
          </a:p>
          <a:p>
            <a:pPr marL="0" indent="0" algn="l">
              <a:buNone/>
            </a:pPr>
            <a:endParaRPr lang="nl-NL" sz="1600" dirty="0" smtClean="0"/>
          </a:p>
          <a:p>
            <a:pPr marL="0" indent="0" algn="l">
              <a:buNone/>
            </a:pPr>
            <a:endParaRPr lang="nl-NL" sz="1600" dirty="0" smtClean="0"/>
          </a:p>
          <a:p>
            <a:pPr algn="l"/>
            <a:endParaRPr lang="nl-NL" sz="1600" dirty="0"/>
          </a:p>
        </p:txBody>
      </p:sp>
      <p:pic>
        <p:nvPicPr>
          <p:cNvPr id="9" name="Picture 8"/>
          <p:cNvPicPr>
            <a:picLocks noChangeAspect="1"/>
          </p:cNvPicPr>
          <p:nvPr/>
        </p:nvPicPr>
        <p:blipFill>
          <a:blip r:embed="rId5"/>
          <a:stretch>
            <a:fillRect/>
          </a:stretch>
        </p:blipFill>
        <p:spPr>
          <a:xfrm>
            <a:off x="72008" y="4515966"/>
            <a:ext cx="2843808" cy="602447"/>
          </a:xfrm>
          <a:prstGeom prst="rect">
            <a:avLst/>
          </a:prstGeom>
        </p:spPr>
      </p:pic>
    </p:spTree>
    <p:extLst>
      <p:ext uri="{BB962C8B-B14F-4D97-AF65-F5344CB8AC3E}">
        <p14:creationId xmlns:p14="http://schemas.microsoft.com/office/powerpoint/2010/main" val="2220149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Events time line </a:t>
            </a:r>
            <a:r>
              <a:rPr lang="nl-NL" dirty="0" err="1" smtClean="0"/>
              <a:t>quench</a:t>
            </a:r>
            <a:r>
              <a:rPr lang="nl-NL" dirty="0" smtClean="0"/>
              <a:t> </a:t>
            </a:r>
            <a:r>
              <a:rPr lang="nl-NL" dirty="0" err="1" smtClean="0"/>
              <a:t>protection</a:t>
            </a:r>
            <a:endParaRPr lang="en-GB" dirty="0"/>
          </a:p>
        </p:txBody>
      </p:sp>
      <p:sp>
        <p:nvSpPr>
          <p:cNvPr id="3" name="Content Placeholder 2"/>
          <p:cNvSpPr>
            <a:spLocks noGrp="1"/>
          </p:cNvSpPr>
          <p:nvPr>
            <p:ph idx="1"/>
          </p:nvPr>
        </p:nvSpPr>
        <p:spPr>
          <a:xfrm>
            <a:off x="766800" y="771550"/>
            <a:ext cx="7920000" cy="3680222"/>
          </a:xfrm>
        </p:spPr>
        <p:txBody>
          <a:bodyPr>
            <a:normAutofit fontScale="77500" lnSpcReduction="20000"/>
          </a:bodyPr>
          <a:lstStyle/>
          <a:p>
            <a:pPr algn="l"/>
            <a:r>
              <a:rPr lang="nl-NL" dirty="0" smtClean="0"/>
              <a:t>Powering </a:t>
            </a:r>
            <a:r>
              <a:rPr lang="nl-NL" dirty="0" err="1" smtClean="0"/>
              <a:t>interlocks</a:t>
            </a:r>
            <a:r>
              <a:rPr lang="nl-NL" dirty="0" smtClean="0"/>
              <a:t> </a:t>
            </a:r>
            <a:r>
              <a:rPr lang="nl-NL" dirty="0" err="1" smtClean="0"/>
              <a:t>with</a:t>
            </a:r>
            <a:r>
              <a:rPr lang="nl-NL" dirty="0" smtClean="0"/>
              <a:t> </a:t>
            </a:r>
            <a:r>
              <a:rPr lang="nl-NL" dirty="0" err="1" smtClean="0"/>
              <a:t>programmed</a:t>
            </a:r>
            <a:r>
              <a:rPr lang="nl-NL" dirty="0" smtClean="0"/>
              <a:t> logic controllers (PLC)</a:t>
            </a:r>
          </a:p>
          <a:p>
            <a:pPr algn="l"/>
            <a:r>
              <a:rPr lang="nl-NL" dirty="0" err="1" smtClean="0"/>
              <a:t>Quench</a:t>
            </a:r>
            <a:r>
              <a:rPr lang="nl-NL" dirty="0" smtClean="0"/>
              <a:t> </a:t>
            </a:r>
            <a:r>
              <a:rPr lang="nl-NL" dirty="0" err="1" smtClean="0"/>
              <a:t>detection</a:t>
            </a:r>
            <a:endParaRPr lang="nl-NL" dirty="0" smtClean="0"/>
          </a:p>
          <a:p>
            <a:pPr lvl="1" algn="l"/>
            <a:r>
              <a:rPr lang="nl-NL" dirty="0" smtClean="0"/>
              <a:t>“Classic” </a:t>
            </a:r>
            <a:r>
              <a:rPr lang="nl-NL" dirty="0" err="1" smtClean="0"/>
              <a:t>quench</a:t>
            </a:r>
            <a:r>
              <a:rPr lang="nl-NL" dirty="0" smtClean="0"/>
              <a:t> </a:t>
            </a:r>
            <a:r>
              <a:rPr lang="nl-NL" dirty="0" err="1"/>
              <a:t>protection</a:t>
            </a:r>
            <a:r>
              <a:rPr lang="nl-NL" dirty="0"/>
              <a:t> </a:t>
            </a:r>
            <a:r>
              <a:rPr lang="nl-NL" dirty="0" err="1" smtClean="0"/>
              <a:t>requirements</a:t>
            </a:r>
            <a:r>
              <a:rPr lang="nl-NL" dirty="0"/>
              <a:t> </a:t>
            </a:r>
            <a:r>
              <a:rPr lang="nl-NL" dirty="0" err="1" smtClean="0"/>
              <a:t>with</a:t>
            </a:r>
            <a:r>
              <a:rPr lang="nl-NL" dirty="0" smtClean="0"/>
              <a:t> voltages (</a:t>
            </a:r>
            <a:r>
              <a:rPr lang="nl-NL" dirty="0" err="1" smtClean="0"/>
              <a:t>NbTi</a:t>
            </a:r>
            <a:r>
              <a:rPr lang="nl-NL" dirty="0" smtClean="0"/>
              <a:t>, Nb</a:t>
            </a:r>
            <a:r>
              <a:rPr lang="nl-NL" baseline="-25000" dirty="0" smtClean="0"/>
              <a:t>3</a:t>
            </a:r>
            <a:r>
              <a:rPr lang="nl-NL" dirty="0" smtClean="0"/>
              <a:t>Sn)</a:t>
            </a:r>
          </a:p>
          <a:p>
            <a:pPr lvl="1" algn="l"/>
            <a:r>
              <a:rPr lang="nl-NL" dirty="0" err="1" smtClean="0"/>
              <a:t>Limitations</a:t>
            </a:r>
            <a:r>
              <a:rPr lang="nl-NL" dirty="0" smtClean="0"/>
              <a:t> </a:t>
            </a:r>
            <a:r>
              <a:rPr lang="nl-NL" dirty="0" err="1" smtClean="0"/>
              <a:t>due</a:t>
            </a:r>
            <a:r>
              <a:rPr lang="nl-NL" dirty="0" smtClean="0"/>
              <a:t> </a:t>
            </a:r>
            <a:r>
              <a:rPr lang="nl-NL" dirty="0" err="1" smtClean="0"/>
              <a:t>to</a:t>
            </a:r>
            <a:r>
              <a:rPr lang="nl-NL" dirty="0" smtClean="0"/>
              <a:t> flux </a:t>
            </a:r>
            <a:r>
              <a:rPr lang="nl-NL" dirty="0" err="1" smtClean="0"/>
              <a:t>jumps</a:t>
            </a:r>
            <a:endParaRPr lang="nl-NL" dirty="0" smtClean="0"/>
          </a:p>
          <a:p>
            <a:pPr lvl="1" algn="l"/>
            <a:r>
              <a:rPr lang="nl-NL" dirty="0" err="1" smtClean="0"/>
              <a:t>Developments</a:t>
            </a:r>
            <a:r>
              <a:rPr lang="nl-NL" dirty="0" smtClean="0"/>
              <a:t>, </a:t>
            </a:r>
            <a:r>
              <a:rPr lang="nl-NL" dirty="0" err="1" smtClean="0"/>
              <a:t>mainly</a:t>
            </a:r>
            <a:r>
              <a:rPr lang="nl-NL" dirty="0" smtClean="0"/>
              <a:t> </a:t>
            </a:r>
            <a:r>
              <a:rPr lang="nl-NL" dirty="0" err="1" smtClean="0"/>
              <a:t>for</a:t>
            </a:r>
            <a:r>
              <a:rPr lang="nl-NL" dirty="0" smtClean="0"/>
              <a:t> HTS</a:t>
            </a:r>
            <a:endParaRPr lang="nl-NL" dirty="0"/>
          </a:p>
          <a:p>
            <a:pPr algn="l"/>
            <a:r>
              <a:rPr lang="nl-NL" dirty="0" smtClean="0"/>
              <a:t>Security matrix</a:t>
            </a:r>
          </a:p>
          <a:p>
            <a:pPr algn="l"/>
            <a:r>
              <a:rPr lang="nl-NL" dirty="0" err="1" smtClean="0"/>
              <a:t>Quench</a:t>
            </a:r>
            <a:r>
              <a:rPr lang="nl-NL" dirty="0" smtClean="0"/>
              <a:t> </a:t>
            </a:r>
            <a:r>
              <a:rPr lang="nl-NL" dirty="0" err="1" smtClean="0"/>
              <a:t>protection</a:t>
            </a:r>
            <a:endParaRPr lang="nl-NL" dirty="0" smtClean="0"/>
          </a:p>
          <a:p>
            <a:pPr lvl="1" algn="l"/>
            <a:r>
              <a:rPr lang="nl-NL" dirty="0" smtClean="0"/>
              <a:t>Energy </a:t>
            </a:r>
            <a:r>
              <a:rPr lang="nl-NL" dirty="0" err="1" smtClean="0"/>
              <a:t>extraction</a:t>
            </a:r>
            <a:endParaRPr lang="nl-NL" dirty="0" smtClean="0"/>
          </a:p>
          <a:p>
            <a:pPr lvl="1" algn="l"/>
            <a:r>
              <a:rPr lang="nl-NL" dirty="0" err="1" smtClean="0"/>
              <a:t>Quench</a:t>
            </a:r>
            <a:r>
              <a:rPr lang="nl-NL" dirty="0" smtClean="0"/>
              <a:t> </a:t>
            </a:r>
            <a:r>
              <a:rPr lang="nl-NL" dirty="0" err="1" smtClean="0"/>
              <a:t>heaters</a:t>
            </a:r>
            <a:endParaRPr lang="nl-NL" dirty="0" smtClean="0"/>
          </a:p>
          <a:p>
            <a:pPr lvl="1" algn="l"/>
            <a:r>
              <a:rPr lang="nl-NL" dirty="0" smtClean="0"/>
              <a:t>CLIQ</a:t>
            </a:r>
          </a:p>
          <a:p>
            <a:pPr lvl="1" algn="l"/>
            <a:endParaRPr lang="nl-NL" dirty="0" smtClean="0"/>
          </a:p>
          <a:p>
            <a:pPr algn="l"/>
            <a:endParaRPr lang="nl-NL" dirty="0" smtClean="0"/>
          </a:p>
          <a:p>
            <a:pPr lvl="1" algn="l"/>
            <a:endParaRPr lang="nl-NL" dirty="0" smtClean="0"/>
          </a:p>
          <a:p>
            <a:pPr lvl="1" algn="l"/>
            <a:endParaRPr lang="nl-NL" dirty="0" smtClean="0"/>
          </a:p>
          <a:p>
            <a:pPr lvl="1" algn="l"/>
            <a:endParaRPr lang="nl-NL" dirty="0" smtClean="0"/>
          </a:p>
        </p:txBody>
      </p:sp>
      <p:sp>
        <p:nvSpPr>
          <p:cNvPr id="4" name="Footer Placeholder 3"/>
          <p:cNvSpPr>
            <a:spLocks noGrp="1"/>
          </p:cNvSpPr>
          <p:nvPr>
            <p:ph type="ftr" sz="quarter" idx="11"/>
          </p:nvPr>
        </p:nvSpPr>
        <p:spPr/>
        <p:txBody>
          <a:bodyPr/>
          <a:lstStyle/>
          <a:p>
            <a:r>
              <a:rPr lang="en-GB" noProof="0" dirty="0" smtClean="0"/>
              <a:t>Gerard Willering for Magnet Test Stand Workshop, June 13th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pic>
        <p:nvPicPr>
          <p:cNvPr id="6" name="Picture 5"/>
          <p:cNvPicPr>
            <a:picLocks noChangeAspect="1"/>
          </p:cNvPicPr>
          <p:nvPr/>
        </p:nvPicPr>
        <p:blipFill>
          <a:blip r:embed="rId3"/>
          <a:stretch>
            <a:fillRect/>
          </a:stretch>
        </p:blipFill>
        <p:spPr>
          <a:xfrm>
            <a:off x="72008" y="4515966"/>
            <a:ext cx="2843808" cy="602447"/>
          </a:xfrm>
          <a:prstGeom prst="rect">
            <a:avLst/>
          </a:prstGeom>
        </p:spPr>
      </p:pic>
    </p:spTree>
    <p:extLst>
      <p:ext uri="{BB962C8B-B14F-4D97-AF65-F5344CB8AC3E}">
        <p14:creationId xmlns:p14="http://schemas.microsoft.com/office/powerpoint/2010/main" val="9551855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Protection</a:t>
            </a:r>
            <a:r>
              <a:rPr lang="nl-NL" dirty="0" smtClean="0"/>
              <a:t>: Energy </a:t>
            </a:r>
            <a:r>
              <a:rPr lang="nl-NL" dirty="0" err="1" smtClean="0"/>
              <a:t>extraction</a:t>
            </a:r>
            <a:endParaRPr lang="en-GB" dirty="0"/>
          </a:p>
        </p:txBody>
      </p:sp>
      <p:sp>
        <p:nvSpPr>
          <p:cNvPr id="4" name="Footer Placeholder 3"/>
          <p:cNvSpPr>
            <a:spLocks noGrp="1"/>
          </p:cNvSpPr>
          <p:nvPr>
            <p:ph type="ftr" sz="quarter" idx="11"/>
          </p:nvPr>
        </p:nvSpPr>
        <p:spPr/>
        <p:txBody>
          <a:bodyPr/>
          <a:lstStyle/>
          <a:p>
            <a:r>
              <a:rPr lang="en-GB" noProof="0" smtClean="0"/>
              <a:t>Gerard Willering for Magnet Test Stand Workshop, June 13th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20</a:t>
            </a:fld>
            <a:endParaRPr lang="fr-FR"/>
          </a:p>
        </p:txBody>
      </p:sp>
      <p:sp>
        <p:nvSpPr>
          <p:cNvPr id="12" name="TextBox 11"/>
          <p:cNvSpPr txBox="1"/>
          <p:nvPr/>
        </p:nvSpPr>
        <p:spPr>
          <a:xfrm>
            <a:off x="5436096" y="4643964"/>
            <a:ext cx="3537087" cy="230832"/>
          </a:xfrm>
          <a:prstGeom prst="rect">
            <a:avLst/>
          </a:prstGeom>
          <a:solidFill>
            <a:srgbClr val="FFFF00"/>
          </a:solidFill>
        </p:spPr>
        <p:txBody>
          <a:bodyPr wrap="square" rtlCol="0">
            <a:spAutoFit/>
          </a:bodyPr>
          <a:lstStyle/>
          <a:p>
            <a:r>
              <a:rPr lang="nl-NL" sz="900" dirty="0" smtClean="0"/>
              <a:t>CERN expert on Energy </a:t>
            </a:r>
            <a:r>
              <a:rPr lang="nl-NL" sz="900" dirty="0" err="1" smtClean="0"/>
              <a:t>Extraction</a:t>
            </a:r>
            <a:r>
              <a:rPr lang="nl-NL" sz="900" dirty="0" smtClean="0"/>
              <a:t> present </a:t>
            </a:r>
            <a:r>
              <a:rPr lang="nl-NL" sz="900" dirty="0" err="1" smtClean="0"/>
              <a:t>during</a:t>
            </a:r>
            <a:r>
              <a:rPr lang="nl-NL" sz="900" dirty="0" smtClean="0"/>
              <a:t> </a:t>
            </a:r>
            <a:r>
              <a:rPr lang="nl-NL" sz="900" dirty="0" err="1" smtClean="0"/>
              <a:t>the</a:t>
            </a:r>
            <a:r>
              <a:rPr lang="nl-NL" sz="900" dirty="0" smtClean="0"/>
              <a:t> SM18 </a:t>
            </a:r>
            <a:r>
              <a:rPr lang="nl-NL" sz="900" dirty="0" err="1" smtClean="0"/>
              <a:t>visit</a:t>
            </a:r>
            <a:endParaRPr lang="en-GB" sz="900" dirty="0"/>
          </a:p>
        </p:txBody>
      </p:sp>
      <p:sp>
        <p:nvSpPr>
          <p:cNvPr id="8" name="Content Placeholder 7"/>
          <p:cNvSpPr>
            <a:spLocks noGrp="1"/>
          </p:cNvSpPr>
          <p:nvPr>
            <p:ph idx="1"/>
          </p:nvPr>
        </p:nvSpPr>
        <p:spPr>
          <a:xfrm>
            <a:off x="593372" y="675000"/>
            <a:ext cx="7920000" cy="3680222"/>
          </a:xfrm>
        </p:spPr>
        <p:txBody>
          <a:bodyPr>
            <a:normAutofit/>
          </a:bodyPr>
          <a:lstStyle/>
          <a:p>
            <a:pPr algn="l"/>
            <a:r>
              <a:rPr lang="nl-NL" sz="1600" dirty="0" smtClean="0"/>
              <a:t>Thyristor switch with modular dump resistance </a:t>
            </a:r>
            <a:r>
              <a:rPr lang="nl-NL" sz="1600" dirty="0" smtClean="0"/>
              <a:t>(5 to 120 </a:t>
            </a:r>
            <a:r>
              <a:rPr lang="nl-NL" sz="1600" dirty="0" smtClean="0"/>
              <a:t>mOhm) </a:t>
            </a:r>
            <a:r>
              <a:rPr lang="nl-NL" sz="1600" dirty="0" smtClean="0"/>
              <a:t>operational </a:t>
            </a:r>
            <a:r>
              <a:rPr lang="nl-NL" sz="1600" dirty="0" smtClean="0"/>
              <a:t>since a long time on the vertical benches</a:t>
            </a:r>
            <a:r>
              <a:rPr lang="nl-NL" sz="1600" dirty="0"/>
              <a:t> </a:t>
            </a:r>
            <a:r>
              <a:rPr lang="nl-NL" sz="1600" dirty="0" smtClean="0"/>
              <a:t>at 20 kA.</a:t>
            </a:r>
            <a:endParaRPr lang="en-GB" sz="1600" dirty="0"/>
          </a:p>
        </p:txBody>
      </p:sp>
      <p:pic>
        <p:nvPicPr>
          <p:cNvPr id="13" name="Picture 1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852253" y="1214823"/>
            <a:ext cx="5291747" cy="2585413"/>
          </a:xfrm>
          <a:prstGeom prst="rect">
            <a:avLst/>
          </a:prstGeom>
        </p:spPr>
      </p:pic>
      <p:sp>
        <p:nvSpPr>
          <p:cNvPr id="14" name="TextBox 13"/>
          <p:cNvSpPr txBox="1"/>
          <p:nvPr/>
        </p:nvSpPr>
        <p:spPr>
          <a:xfrm>
            <a:off x="5452046" y="1199660"/>
            <a:ext cx="2106860" cy="161583"/>
          </a:xfrm>
          <a:prstGeom prst="rect">
            <a:avLst/>
          </a:prstGeom>
          <a:solidFill>
            <a:srgbClr val="E5FFAB"/>
          </a:solidFill>
        </p:spPr>
        <p:txBody>
          <a:bodyPr wrap="square" lIns="91440" tIns="0" rIns="0" bIns="0" rtlCol="0">
            <a:spAutoFit/>
          </a:bodyPr>
          <a:lstStyle/>
          <a:p>
            <a:r>
              <a:rPr lang="nl-NL" sz="1050" dirty="0" smtClean="0">
                <a:solidFill>
                  <a:schemeClr val="accent2">
                    <a:lumMod val="75000"/>
                  </a:schemeClr>
                </a:solidFill>
                <a:latin typeface="Rockwell" panose="02060603020205020403" pitchFamily="18" charset="0"/>
                <a:ea typeface="Tahoma" pitchFamily="34" charset="0"/>
                <a:cs typeface="Tahoma" pitchFamily="34" charset="0"/>
              </a:rPr>
              <a:t>Cluster D </a:t>
            </a:r>
            <a:r>
              <a:rPr lang="nl-NL" sz="1050" dirty="0" err="1" smtClean="0">
                <a:solidFill>
                  <a:schemeClr val="accent2">
                    <a:lumMod val="75000"/>
                  </a:schemeClr>
                </a:solidFill>
                <a:latin typeface="Rockwell" panose="02060603020205020403" pitchFamily="18" charset="0"/>
                <a:ea typeface="Tahoma" pitchFamily="34" charset="0"/>
                <a:cs typeface="Tahoma" pitchFamily="34" charset="0"/>
              </a:rPr>
              <a:t>powering</a:t>
            </a:r>
            <a:r>
              <a:rPr lang="nl-NL" sz="1050" dirty="0" smtClean="0">
                <a:solidFill>
                  <a:schemeClr val="accent2">
                    <a:lumMod val="75000"/>
                  </a:schemeClr>
                </a:solidFill>
                <a:latin typeface="Rockwell" panose="02060603020205020403" pitchFamily="18" charset="0"/>
                <a:ea typeface="Tahoma" pitchFamily="34" charset="0"/>
                <a:cs typeface="Tahoma" pitchFamily="34" charset="0"/>
              </a:rPr>
              <a:t> schematics</a:t>
            </a:r>
            <a:endParaRPr lang="en-US" sz="1050" dirty="0">
              <a:solidFill>
                <a:schemeClr val="accent2">
                  <a:lumMod val="75000"/>
                </a:schemeClr>
              </a:solidFill>
              <a:latin typeface="Rockwell" panose="02060603020205020403" pitchFamily="18" charset="0"/>
              <a:ea typeface="Tahoma" pitchFamily="34" charset="0"/>
              <a:cs typeface="Tahoma" pitchFamily="34" charset="0"/>
            </a:endParaRPr>
          </a:p>
        </p:txBody>
      </p:sp>
      <p:sp>
        <p:nvSpPr>
          <p:cNvPr id="9" name="TextBox 8"/>
          <p:cNvSpPr txBox="1"/>
          <p:nvPr/>
        </p:nvSpPr>
        <p:spPr>
          <a:xfrm>
            <a:off x="899592" y="1568813"/>
            <a:ext cx="184731" cy="369332"/>
          </a:xfrm>
          <a:prstGeom prst="rect">
            <a:avLst/>
          </a:prstGeom>
          <a:noFill/>
        </p:spPr>
        <p:txBody>
          <a:bodyPr wrap="none" rtlCol="0">
            <a:spAutoFit/>
          </a:bodyPr>
          <a:lstStyle/>
          <a:p>
            <a:endParaRPr lang="en-GB" dirty="0"/>
          </a:p>
        </p:txBody>
      </p:sp>
      <p:sp>
        <p:nvSpPr>
          <p:cNvPr id="15" name="Content Placeholder 7"/>
          <p:cNvSpPr txBox="1">
            <a:spLocks/>
          </p:cNvSpPr>
          <p:nvPr/>
        </p:nvSpPr>
        <p:spPr>
          <a:xfrm>
            <a:off x="607660" y="1503184"/>
            <a:ext cx="2826500" cy="3680222"/>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nl-NL" sz="1600" dirty="0" smtClean="0"/>
              <a:t>New </a:t>
            </a:r>
            <a:r>
              <a:rPr lang="nl-NL" sz="1600" dirty="0" err="1" smtClean="0"/>
              <a:t>technology</a:t>
            </a:r>
            <a:r>
              <a:rPr lang="nl-NL" sz="1600" dirty="0" smtClean="0"/>
              <a:t> </a:t>
            </a:r>
            <a:r>
              <a:rPr lang="nl-NL" sz="1600" dirty="0" err="1" smtClean="0"/>
              <a:t>foreseen</a:t>
            </a:r>
            <a:r>
              <a:rPr lang="nl-NL" sz="1600" dirty="0" smtClean="0"/>
              <a:t> </a:t>
            </a:r>
            <a:r>
              <a:rPr lang="nl-NL" sz="1600" dirty="0" err="1" smtClean="0"/>
              <a:t>for</a:t>
            </a:r>
            <a:r>
              <a:rPr lang="nl-NL" sz="1600" dirty="0" smtClean="0"/>
              <a:t> cluster D </a:t>
            </a:r>
            <a:r>
              <a:rPr lang="nl-NL" sz="1600" dirty="0" err="1" smtClean="0"/>
              <a:t>with</a:t>
            </a:r>
            <a:r>
              <a:rPr lang="nl-NL" sz="1600" dirty="0" smtClean="0"/>
              <a:t> 2 </a:t>
            </a:r>
            <a:r>
              <a:rPr lang="nl-NL" sz="1600" dirty="0" err="1" smtClean="0"/>
              <a:t>times</a:t>
            </a:r>
            <a:r>
              <a:rPr lang="nl-NL" sz="1600" dirty="0" smtClean="0"/>
              <a:t> I</a:t>
            </a:r>
            <a:r>
              <a:rPr lang="nl-NL" sz="1600" baseline="-25000" dirty="0" smtClean="0"/>
              <a:t>max</a:t>
            </a:r>
            <a:r>
              <a:rPr lang="nl-NL" sz="1600" dirty="0" smtClean="0"/>
              <a:t> = 15 </a:t>
            </a:r>
            <a:r>
              <a:rPr lang="nl-NL" sz="1600" dirty="0" err="1" smtClean="0"/>
              <a:t>kA</a:t>
            </a:r>
            <a:r>
              <a:rPr lang="nl-NL" sz="1600" dirty="0" smtClean="0"/>
              <a:t>.</a:t>
            </a:r>
          </a:p>
          <a:p>
            <a:pPr algn="l"/>
            <a:r>
              <a:rPr lang="nl-NL" sz="1600" dirty="0" smtClean="0"/>
              <a:t>IGBT switch is </a:t>
            </a:r>
            <a:r>
              <a:rPr lang="nl-NL" sz="1600" dirty="0" smtClean="0"/>
              <a:t>already succesfully </a:t>
            </a:r>
            <a:r>
              <a:rPr lang="nl-NL" sz="1600" dirty="0" smtClean="0"/>
              <a:t>applied at BNL.</a:t>
            </a:r>
          </a:p>
          <a:p>
            <a:pPr algn="l"/>
            <a:endParaRPr lang="nl-NL" sz="1600" dirty="0"/>
          </a:p>
          <a:p>
            <a:pPr algn="l"/>
            <a:r>
              <a:rPr lang="nl-NL" sz="1600" dirty="0" smtClean="0"/>
              <a:t>In </a:t>
            </a:r>
            <a:r>
              <a:rPr lang="nl-NL" sz="1600" dirty="0" err="1" smtClean="0"/>
              <a:t>general</a:t>
            </a:r>
            <a:r>
              <a:rPr lang="nl-NL" sz="1600" dirty="0" smtClean="0"/>
              <a:t> </a:t>
            </a:r>
            <a:r>
              <a:rPr lang="nl-NL" sz="1600" dirty="0" err="1" smtClean="0"/>
              <a:t>the</a:t>
            </a:r>
            <a:r>
              <a:rPr lang="nl-NL" sz="1600" dirty="0" smtClean="0"/>
              <a:t> </a:t>
            </a:r>
            <a:r>
              <a:rPr lang="nl-NL" sz="1600" dirty="0" err="1" smtClean="0"/>
              <a:t>limitation</a:t>
            </a:r>
            <a:r>
              <a:rPr lang="nl-NL" sz="1600" dirty="0" smtClean="0"/>
              <a:t> </a:t>
            </a:r>
            <a:r>
              <a:rPr lang="nl-NL" sz="1600" dirty="0" err="1" smtClean="0"/>
              <a:t>for</a:t>
            </a:r>
            <a:r>
              <a:rPr lang="nl-NL" sz="1600" dirty="0" smtClean="0"/>
              <a:t> </a:t>
            </a:r>
            <a:r>
              <a:rPr lang="nl-NL" sz="1600" dirty="0" err="1" smtClean="0"/>
              <a:t>the</a:t>
            </a:r>
            <a:r>
              <a:rPr lang="nl-NL" sz="1600" dirty="0" smtClean="0"/>
              <a:t> energy </a:t>
            </a:r>
            <a:r>
              <a:rPr lang="nl-NL" sz="1600" dirty="0" err="1" smtClean="0"/>
              <a:t>extraction</a:t>
            </a:r>
            <a:r>
              <a:rPr lang="nl-NL" sz="1600" dirty="0" smtClean="0"/>
              <a:t> is </a:t>
            </a:r>
            <a:r>
              <a:rPr lang="nl-NL" sz="1600" dirty="0" err="1" smtClean="0"/>
              <a:t>the</a:t>
            </a:r>
            <a:r>
              <a:rPr lang="nl-NL" sz="1600" dirty="0" smtClean="0"/>
              <a:t> maximum voltage over </a:t>
            </a:r>
            <a:r>
              <a:rPr lang="nl-NL" sz="1600" dirty="0" err="1" smtClean="0"/>
              <a:t>the</a:t>
            </a:r>
            <a:r>
              <a:rPr lang="nl-NL" sz="1600" dirty="0" smtClean="0"/>
              <a:t> switch. 1 kV </a:t>
            </a:r>
            <a:r>
              <a:rPr lang="nl-NL" sz="1600" dirty="0" err="1" smtClean="0"/>
              <a:t>for</a:t>
            </a:r>
            <a:r>
              <a:rPr lang="nl-NL" sz="1600" dirty="0" smtClean="0"/>
              <a:t> Thyristor and IGBT switch.</a:t>
            </a:r>
          </a:p>
          <a:p>
            <a:pPr algn="l"/>
            <a:endParaRPr lang="nl-NL" sz="1600" dirty="0" smtClean="0"/>
          </a:p>
          <a:p>
            <a:pPr algn="l"/>
            <a:endParaRPr lang="nl-NL" sz="1600" dirty="0" smtClean="0"/>
          </a:p>
          <a:p>
            <a:pPr algn="l"/>
            <a:endParaRPr lang="en-GB" sz="1600" dirty="0"/>
          </a:p>
        </p:txBody>
      </p:sp>
      <p:pic>
        <p:nvPicPr>
          <p:cNvPr id="16"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5452046" y="3759631"/>
            <a:ext cx="2458260" cy="9249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16"/>
          <p:cNvPicPr>
            <a:picLocks noChangeAspect="1"/>
          </p:cNvPicPr>
          <p:nvPr/>
        </p:nvPicPr>
        <p:blipFill>
          <a:blip r:embed="rId4"/>
          <a:stretch>
            <a:fillRect/>
          </a:stretch>
        </p:blipFill>
        <p:spPr>
          <a:xfrm>
            <a:off x="72008" y="4515966"/>
            <a:ext cx="2843808" cy="602447"/>
          </a:xfrm>
          <a:prstGeom prst="rect">
            <a:avLst/>
          </a:prstGeom>
        </p:spPr>
      </p:pic>
      <p:sp>
        <p:nvSpPr>
          <p:cNvPr id="3" name="TextBox 2"/>
          <p:cNvSpPr txBox="1"/>
          <p:nvPr/>
        </p:nvSpPr>
        <p:spPr>
          <a:xfrm>
            <a:off x="3095343" y="4355222"/>
            <a:ext cx="1685077" cy="276999"/>
          </a:xfrm>
          <a:prstGeom prst="rect">
            <a:avLst/>
          </a:prstGeom>
          <a:noFill/>
        </p:spPr>
        <p:txBody>
          <a:bodyPr wrap="none" rtlCol="0">
            <a:spAutoFit/>
          </a:bodyPr>
          <a:lstStyle/>
          <a:p>
            <a:r>
              <a:rPr lang="en-GB" sz="1200" dirty="0" smtClean="0"/>
              <a:t>Courtesy GJ Coelingh</a:t>
            </a:r>
            <a:endParaRPr lang="en-GB" sz="1200" dirty="0"/>
          </a:p>
        </p:txBody>
      </p:sp>
    </p:spTree>
    <p:extLst>
      <p:ext uri="{BB962C8B-B14F-4D97-AF65-F5344CB8AC3E}">
        <p14:creationId xmlns:p14="http://schemas.microsoft.com/office/powerpoint/2010/main" val="39010884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Protection</a:t>
            </a:r>
            <a:r>
              <a:rPr lang="nl-NL" dirty="0" smtClean="0"/>
              <a:t>: </a:t>
            </a:r>
            <a:r>
              <a:rPr lang="nl-NL" dirty="0" err="1" smtClean="0"/>
              <a:t>Quench</a:t>
            </a:r>
            <a:r>
              <a:rPr lang="nl-NL" dirty="0" smtClean="0"/>
              <a:t> </a:t>
            </a:r>
            <a:r>
              <a:rPr lang="nl-NL" dirty="0" err="1" smtClean="0"/>
              <a:t>heater</a:t>
            </a:r>
            <a:endParaRPr lang="en-GB" dirty="0"/>
          </a:p>
        </p:txBody>
      </p:sp>
      <p:sp>
        <p:nvSpPr>
          <p:cNvPr id="3" name="Content Placeholder 2"/>
          <p:cNvSpPr>
            <a:spLocks noGrp="1"/>
          </p:cNvSpPr>
          <p:nvPr>
            <p:ph idx="1"/>
          </p:nvPr>
        </p:nvSpPr>
        <p:spPr>
          <a:xfrm>
            <a:off x="612000" y="871496"/>
            <a:ext cx="5616184" cy="3680222"/>
          </a:xfrm>
        </p:spPr>
        <p:txBody>
          <a:bodyPr>
            <a:normAutofit/>
          </a:bodyPr>
          <a:lstStyle/>
          <a:p>
            <a:pPr algn="l"/>
            <a:r>
              <a:rPr lang="nl-NL" sz="1200" dirty="0" smtClean="0"/>
              <a:t>On all SM18 benches four 900 V (± 450 V, 2*14 mF in series) heater discharge power supplies are </a:t>
            </a:r>
            <a:r>
              <a:rPr lang="nl-NL" sz="1200" dirty="0" smtClean="0"/>
              <a:t>present, </a:t>
            </a:r>
            <a:r>
              <a:rPr lang="nl-NL" sz="1200" dirty="0" smtClean="0"/>
              <a:t>type HCDQHDS type.</a:t>
            </a:r>
          </a:p>
          <a:p>
            <a:pPr algn="l"/>
            <a:r>
              <a:rPr lang="nl-NL" sz="1200" dirty="0" smtClean="0"/>
              <a:t>In recent </a:t>
            </a:r>
            <a:r>
              <a:rPr lang="nl-NL" sz="1200" dirty="0" err="1" smtClean="0"/>
              <a:t>years</a:t>
            </a:r>
            <a:r>
              <a:rPr lang="nl-NL" sz="1200" dirty="0" smtClean="0"/>
              <a:t> </a:t>
            </a:r>
            <a:r>
              <a:rPr lang="nl-NL" sz="1200" dirty="0" err="1" smtClean="0"/>
              <a:t>the</a:t>
            </a:r>
            <a:r>
              <a:rPr lang="nl-NL" sz="1200" dirty="0" smtClean="0"/>
              <a:t> QH interface has been </a:t>
            </a:r>
            <a:r>
              <a:rPr lang="nl-NL" sz="1200" dirty="0" err="1" smtClean="0"/>
              <a:t>upgraded</a:t>
            </a:r>
            <a:r>
              <a:rPr lang="nl-NL" sz="1200" dirty="0" smtClean="0"/>
              <a:t> </a:t>
            </a:r>
            <a:r>
              <a:rPr lang="nl-NL" sz="1200" dirty="0" err="1" smtClean="0"/>
              <a:t>for</a:t>
            </a:r>
            <a:r>
              <a:rPr lang="nl-NL" sz="1200" dirty="0" smtClean="0"/>
              <a:t> </a:t>
            </a:r>
            <a:r>
              <a:rPr lang="nl-NL" sz="1200" dirty="0" err="1" smtClean="0"/>
              <a:t>better</a:t>
            </a:r>
            <a:r>
              <a:rPr lang="nl-NL" sz="1200" dirty="0" smtClean="0"/>
              <a:t> discharge </a:t>
            </a:r>
            <a:r>
              <a:rPr lang="nl-NL" sz="1200" dirty="0" err="1" smtClean="0"/>
              <a:t>current</a:t>
            </a:r>
            <a:r>
              <a:rPr lang="nl-NL" sz="1200" dirty="0" smtClean="0"/>
              <a:t> reading up </a:t>
            </a:r>
            <a:r>
              <a:rPr lang="nl-NL" sz="1200" dirty="0" err="1" smtClean="0"/>
              <a:t>to</a:t>
            </a:r>
            <a:r>
              <a:rPr lang="nl-NL" sz="1200" dirty="0" smtClean="0"/>
              <a:t> 150 A.</a:t>
            </a:r>
          </a:p>
          <a:p>
            <a:pPr algn="l"/>
            <a:r>
              <a:rPr lang="nl-NL" sz="1200" dirty="0" smtClean="0"/>
              <a:t>Electronics delay </a:t>
            </a:r>
            <a:r>
              <a:rPr lang="nl-NL" sz="1200" dirty="0" err="1" smtClean="0"/>
              <a:t>between</a:t>
            </a:r>
            <a:r>
              <a:rPr lang="nl-NL" sz="1200" dirty="0" smtClean="0"/>
              <a:t> trigger and </a:t>
            </a:r>
            <a:r>
              <a:rPr lang="nl-NL" sz="1200" dirty="0" err="1" smtClean="0"/>
              <a:t>heater</a:t>
            </a:r>
            <a:r>
              <a:rPr lang="nl-NL" sz="1200" dirty="0" smtClean="0"/>
              <a:t> </a:t>
            </a:r>
            <a:r>
              <a:rPr lang="nl-NL" sz="1200" dirty="0" err="1" smtClean="0"/>
              <a:t>firing</a:t>
            </a:r>
            <a:r>
              <a:rPr lang="nl-NL" sz="1200" dirty="0" smtClean="0"/>
              <a:t> is </a:t>
            </a:r>
            <a:r>
              <a:rPr lang="nl-NL" sz="1200" dirty="0" err="1" smtClean="0"/>
              <a:t>about</a:t>
            </a:r>
            <a:r>
              <a:rPr lang="nl-NL" sz="1200" dirty="0" smtClean="0"/>
              <a:t> 4 ms. </a:t>
            </a:r>
            <a:r>
              <a:rPr lang="nl-NL" sz="1200" dirty="0" err="1" smtClean="0"/>
              <a:t>This</a:t>
            </a:r>
            <a:r>
              <a:rPr lang="nl-NL" sz="1200" dirty="0" smtClean="0"/>
              <a:t> is </a:t>
            </a:r>
            <a:r>
              <a:rPr lang="nl-NL" sz="1200" dirty="0" err="1" smtClean="0"/>
              <a:t>due</a:t>
            </a:r>
            <a:r>
              <a:rPr lang="nl-NL" sz="1200" dirty="0" smtClean="0"/>
              <a:t> </a:t>
            </a:r>
            <a:r>
              <a:rPr lang="nl-NL" sz="1200" dirty="0" err="1" smtClean="0"/>
              <a:t>to</a:t>
            </a:r>
            <a:r>
              <a:rPr lang="nl-NL" sz="1200" dirty="0" smtClean="0"/>
              <a:t> </a:t>
            </a:r>
            <a:r>
              <a:rPr lang="nl-NL" sz="1200" dirty="0" err="1" smtClean="0"/>
              <a:t>be</a:t>
            </a:r>
            <a:r>
              <a:rPr lang="nl-NL" sz="1200" dirty="0" smtClean="0"/>
              <a:t> </a:t>
            </a:r>
            <a:r>
              <a:rPr lang="nl-NL" sz="1200" dirty="0" err="1" smtClean="0"/>
              <a:t>reduced</a:t>
            </a:r>
            <a:r>
              <a:rPr lang="nl-NL" sz="1200" dirty="0" smtClean="0"/>
              <a:t> in view of </a:t>
            </a:r>
            <a:r>
              <a:rPr lang="nl-NL" sz="1200" dirty="0" err="1" smtClean="0"/>
              <a:t>the</a:t>
            </a:r>
            <a:r>
              <a:rPr lang="nl-NL" sz="1200" dirty="0" smtClean="0"/>
              <a:t> </a:t>
            </a:r>
            <a:r>
              <a:rPr lang="nl-NL" sz="1200" dirty="0" err="1" smtClean="0"/>
              <a:t>coming</a:t>
            </a:r>
            <a:r>
              <a:rPr lang="nl-NL" sz="1200" dirty="0" smtClean="0"/>
              <a:t> Nb</a:t>
            </a:r>
            <a:r>
              <a:rPr lang="nl-NL" sz="1200" baseline="-25000" dirty="0" smtClean="0"/>
              <a:t>3</a:t>
            </a:r>
            <a:r>
              <a:rPr lang="nl-NL" sz="1200" dirty="0" smtClean="0"/>
              <a:t>Sn </a:t>
            </a:r>
            <a:r>
              <a:rPr lang="nl-NL" sz="1200" dirty="0" err="1" smtClean="0"/>
              <a:t>magnets</a:t>
            </a:r>
            <a:r>
              <a:rPr lang="nl-NL" sz="1200" dirty="0" smtClean="0"/>
              <a:t>.</a:t>
            </a:r>
          </a:p>
          <a:p>
            <a:pPr algn="l"/>
            <a:endParaRPr lang="en-GB" sz="1200" dirty="0"/>
          </a:p>
        </p:txBody>
      </p:sp>
      <p:sp>
        <p:nvSpPr>
          <p:cNvPr id="4" name="Footer Placeholder 3"/>
          <p:cNvSpPr>
            <a:spLocks noGrp="1"/>
          </p:cNvSpPr>
          <p:nvPr>
            <p:ph type="ftr" sz="quarter" idx="11"/>
          </p:nvPr>
        </p:nvSpPr>
        <p:spPr/>
        <p:txBody>
          <a:bodyPr/>
          <a:lstStyle/>
          <a:p>
            <a:r>
              <a:rPr lang="en-GB" noProof="0" smtClean="0"/>
              <a:t>Gerard Willering for Magnet Test Stand Workshop, June 13th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21</a:t>
            </a:fld>
            <a:endParaRPr lang="fr-FR"/>
          </a:p>
        </p:txBody>
      </p:sp>
      <p:pic>
        <p:nvPicPr>
          <p:cNvPr id="6" name="Picture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5400000">
            <a:off x="6205629" y="1927327"/>
            <a:ext cx="3147812" cy="1770644"/>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132348" y="2422372"/>
            <a:ext cx="3491880" cy="1964183"/>
          </a:xfrm>
          <a:prstGeom prst="rect">
            <a:avLst/>
          </a:prstGeom>
        </p:spPr>
      </p:pic>
      <p:sp>
        <p:nvSpPr>
          <p:cNvPr id="10" name="TextBox 9"/>
          <p:cNvSpPr txBox="1"/>
          <p:nvPr/>
        </p:nvSpPr>
        <p:spPr>
          <a:xfrm>
            <a:off x="3132348" y="4386555"/>
            <a:ext cx="2686954" cy="261610"/>
          </a:xfrm>
          <a:prstGeom prst="rect">
            <a:avLst/>
          </a:prstGeom>
          <a:noFill/>
        </p:spPr>
        <p:txBody>
          <a:bodyPr wrap="none" rtlCol="0">
            <a:spAutoFit/>
          </a:bodyPr>
          <a:lstStyle/>
          <a:p>
            <a:r>
              <a:rPr lang="nl-NL" sz="1100" dirty="0" smtClean="0"/>
              <a:t>QH interface </a:t>
            </a:r>
            <a:r>
              <a:rPr lang="nl-NL" sz="1100" dirty="0" err="1" smtClean="0"/>
              <a:t>crate</a:t>
            </a:r>
            <a:r>
              <a:rPr lang="nl-NL" sz="1100" dirty="0" smtClean="0"/>
              <a:t>, </a:t>
            </a:r>
            <a:r>
              <a:rPr lang="nl-NL" sz="1100" dirty="0" err="1" smtClean="0"/>
              <a:t>by</a:t>
            </a:r>
            <a:r>
              <a:rPr lang="nl-NL" sz="1100" dirty="0" smtClean="0"/>
              <a:t> M. Chamiot-Clerc</a:t>
            </a:r>
            <a:endParaRPr lang="en-GB" sz="1100" dirty="0"/>
          </a:p>
        </p:txBody>
      </p:sp>
      <p:sp>
        <p:nvSpPr>
          <p:cNvPr id="11" name="TextBox 10"/>
          <p:cNvSpPr txBox="1"/>
          <p:nvPr/>
        </p:nvSpPr>
        <p:spPr>
          <a:xfrm>
            <a:off x="6791632" y="4386555"/>
            <a:ext cx="2239716" cy="261610"/>
          </a:xfrm>
          <a:prstGeom prst="rect">
            <a:avLst/>
          </a:prstGeom>
          <a:noFill/>
        </p:spPr>
        <p:txBody>
          <a:bodyPr wrap="none" rtlCol="0">
            <a:spAutoFit/>
          </a:bodyPr>
          <a:lstStyle/>
          <a:p>
            <a:r>
              <a:rPr lang="nl-NL" sz="1100" dirty="0" err="1" smtClean="0"/>
              <a:t>Heater</a:t>
            </a:r>
            <a:r>
              <a:rPr lang="nl-NL" sz="1100" dirty="0" smtClean="0"/>
              <a:t> discharge power </a:t>
            </a:r>
            <a:r>
              <a:rPr lang="nl-NL" sz="1100" dirty="0" err="1" smtClean="0"/>
              <a:t>supplies</a:t>
            </a:r>
            <a:endParaRPr lang="en-GB" sz="1100" dirty="0"/>
          </a:p>
        </p:txBody>
      </p:sp>
      <p:sp>
        <p:nvSpPr>
          <p:cNvPr id="12" name="TextBox 11"/>
          <p:cNvSpPr txBox="1"/>
          <p:nvPr/>
        </p:nvSpPr>
        <p:spPr>
          <a:xfrm>
            <a:off x="5686495" y="4643964"/>
            <a:ext cx="3286688" cy="230832"/>
          </a:xfrm>
          <a:prstGeom prst="rect">
            <a:avLst/>
          </a:prstGeom>
          <a:solidFill>
            <a:srgbClr val="FFFF00"/>
          </a:solidFill>
        </p:spPr>
        <p:txBody>
          <a:bodyPr wrap="square" rtlCol="0">
            <a:spAutoFit/>
          </a:bodyPr>
          <a:lstStyle/>
          <a:p>
            <a:r>
              <a:rPr lang="nl-NL" sz="900" dirty="0" smtClean="0"/>
              <a:t>CERN experts present </a:t>
            </a:r>
            <a:r>
              <a:rPr lang="nl-NL" sz="900" dirty="0" err="1" smtClean="0"/>
              <a:t>during</a:t>
            </a:r>
            <a:r>
              <a:rPr lang="nl-NL" sz="900" dirty="0" smtClean="0"/>
              <a:t> </a:t>
            </a:r>
            <a:r>
              <a:rPr lang="nl-NL" sz="900" dirty="0" err="1" smtClean="0"/>
              <a:t>the</a:t>
            </a:r>
            <a:r>
              <a:rPr lang="nl-NL" sz="900" dirty="0" smtClean="0"/>
              <a:t> SM18 </a:t>
            </a:r>
            <a:r>
              <a:rPr lang="nl-NL" sz="900" dirty="0" err="1" smtClean="0"/>
              <a:t>visit</a:t>
            </a:r>
            <a:endParaRPr lang="en-GB" sz="900" dirty="0"/>
          </a:p>
        </p:txBody>
      </p:sp>
      <p:pic>
        <p:nvPicPr>
          <p:cNvPr id="13" name="Picture 12"/>
          <p:cNvPicPr>
            <a:picLocks noChangeAspect="1"/>
          </p:cNvPicPr>
          <p:nvPr/>
        </p:nvPicPr>
        <p:blipFill>
          <a:blip r:embed="rId4"/>
          <a:stretch>
            <a:fillRect/>
          </a:stretch>
        </p:blipFill>
        <p:spPr>
          <a:xfrm>
            <a:off x="72008" y="4515966"/>
            <a:ext cx="2843808" cy="602447"/>
          </a:xfrm>
          <a:prstGeom prst="rect">
            <a:avLst/>
          </a:prstGeom>
        </p:spPr>
      </p:pic>
    </p:spTree>
    <p:extLst>
      <p:ext uri="{BB962C8B-B14F-4D97-AF65-F5344CB8AC3E}">
        <p14:creationId xmlns:p14="http://schemas.microsoft.com/office/powerpoint/2010/main" val="40939812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Protection</a:t>
            </a:r>
            <a:r>
              <a:rPr lang="nl-NL" dirty="0" smtClean="0"/>
              <a:t>: CLIQ in </a:t>
            </a:r>
            <a:r>
              <a:rPr lang="nl-NL" dirty="0" err="1" smtClean="0"/>
              <a:t>the</a:t>
            </a:r>
            <a:r>
              <a:rPr lang="nl-NL" dirty="0" smtClean="0"/>
              <a:t> test station</a:t>
            </a:r>
            <a:endParaRPr lang="en-GB" dirty="0"/>
          </a:p>
        </p:txBody>
      </p:sp>
      <p:sp>
        <p:nvSpPr>
          <p:cNvPr id="4" name="Footer Placeholder 3"/>
          <p:cNvSpPr>
            <a:spLocks noGrp="1"/>
          </p:cNvSpPr>
          <p:nvPr>
            <p:ph type="ftr" sz="quarter" idx="11"/>
          </p:nvPr>
        </p:nvSpPr>
        <p:spPr/>
        <p:txBody>
          <a:bodyPr/>
          <a:lstStyle/>
          <a:p>
            <a:r>
              <a:rPr lang="en-GB" noProof="0" smtClean="0"/>
              <a:t>Gerard Willering for Magnet Test Stand Workshop, June 13th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22</a:t>
            </a:fld>
            <a:endParaRPr lang="fr-F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221492" y="1432677"/>
            <a:ext cx="2862319" cy="1288454"/>
          </a:xfrm>
          <a:prstGeom prst="rect">
            <a:avLst/>
          </a:prstGeom>
        </p:spPr>
      </p:pic>
      <p:sp>
        <p:nvSpPr>
          <p:cNvPr id="7" name="TextBox 6"/>
          <p:cNvSpPr txBox="1"/>
          <p:nvPr/>
        </p:nvSpPr>
        <p:spPr>
          <a:xfrm>
            <a:off x="683568" y="987574"/>
            <a:ext cx="7632848" cy="3539430"/>
          </a:xfrm>
          <a:prstGeom prst="rect">
            <a:avLst/>
          </a:prstGeom>
          <a:noFill/>
        </p:spPr>
        <p:txBody>
          <a:bodyPr wrap="square" rtlCol="0">
            <a:spAutoFit/>
          </a:bodyPr>
          <a:lstStyle/>
          <a:p>
            <a:r>
              <a:rPr lang="nl-NL" sz="1400" dirty="0" err="1" smtClean="0"/>
              <a:t>Experience</a:t>
            </a:r>
            <a:r>
              <a:rPr lang="nl-NL" sz="1400" dirty="0" smtClean="0"/>
              <a:t> </a:t>
            </a:r>
            <a:r>
              <a:rPr lang="nl-NL" sz="1400" dirty="0" err="1" smtClean="0"/>
              <a:t>gained</a:t>
            </a:r>
            <a:r>
              <a:rPr lang="nl-NL" sz="1400" dirty="0" smtClean="0"/>
              <a:t> </a:t>
            </a:r>
            <a:r>
              <a:rPr lang="nl-NL" sz="1400" dirty="0" err="1" smtClean="0"/>
              <a:t>with</a:t>
            </a:r>
            <a:r>
              <a:rPr lang="nl-NL" sz="1400" dirty="0" smtClean="0"/>
              <a:t> </a:t>
            </a:r>
            <a:r>
              <a:rPr lang="nl-NL" sz="1400" dirty="0" err="1" smtClean="0"/>
              <a:t>early</a:t>
            </a:r>
            <a:r>
              <a:rPr lang="nl-NL" sz="1400" dirty="0" smtClean="0"/>
              <a:t> prototypes of CLIQ in </a:t>
            </a:r>
            <a:r>
              <a:rPr lang="nl-NL" sz="1400" dirty="0" err="1" smtClean="0"/>
              <a:t>the</a:t>
            </a:r>
            <a:r>
              <a:rPr lang="nl-NL" sz="1400" dirty="0" smtClean="0"/>
              <a:t> </a:t>
            </a:r>
            <a:r>
              <a:rPr lang="nl-NL" sz="1400" dirty="0" err="1" smtClean="0"/>
              <a:t>vertical</a:t>
            </a:r>
            <a:r>
              <a:rPr lang="nl-NL" sz="1400" dirty="0" smtClean="0"/>
              <a:t> test facility on </a:t>
            </a:r>
            <a:r>
              <a:rPr lang="nl-NL" sz="1400" dirty="0" err="1" smtClean="0"/>
              <a:t>several</a:t>
            </a:r>
            <a:r>
              <a:rPr lang="nl-NL" sz="1400" dirty="0" smtClean="0"/>
              <a:t> </a:t>
            </a:r>
            <a:r>
              <a:rPr lang="nl-NL" sz="1400" dirty="0" err="1" smtClean="0"/>
              <a:t>magnets</a:t>
            </a:r>
            <a:endParaRPr lang="nl-NL" sz="1400" dirty="0" smtClean="0"/>
          </a:p>
          <a:p>
            <a:r>
              <a:rPr lang="nl-NL" sz="1400" dirty="0"/>
              <a:t>	</a:t>
            </a:r>
            <a:r>
              <a:rPr lang="nl-NL" sz="1400" dirty="0" smtClean="0"/>
              <a:t>- MQXC, MQY, HQ</a:t>
            </a:r>
          </a:p>
          <a:p>
            <a:endParaRPr lang="nl-NL" sz="1400" dirty="0" smtClean="0"/>
          </a:p>
          <a:p>
            <a:endParaRPr lang="nl-NL" sz="1400" dirty="0"/>
          </a:p>
          <a:p>
            <a:endParaRPr lang="nl-NL" sz="1400" dirty="0" smtClean="0"/>
          </a:p>
          <a:p>
            <a:endParaRPr lang="nl-NL" sz="1400" dirty="0"/>
          </a:p>
          <a:p>
            <a:endParaRPr lang="nl-NL" sz="1400" dirty="0" smtClean="0"/>
          </a:p>
          <a:p>
            <a:endParaRPr lang="nl-NL" sz="1400" dirty="0"/>
          </a:p>
          <a:p>
            <a:r>
              <a:rPr lang="nl-NL" sz="1600" dirty="0" err="1" smtClean="0"/>
              <a:t>Adaptations</a:t>
            </a:r>
            <a:r>
              <a:rPr lang="nl-NL" sz="1600" dirty="0" smtClean="0"/>
              <a:t> </a:t>
            </a:r>
            <a:r>
              <a:rPr lang="nl-NL" sz="1600" dirty="0" err="1" smtClean="0"/>
              <a:t>to</a:t>
            </a:r>
            <a:r>
              <a:rPr lang="nl-NL" sz="1600" dirty="0" smtClean="0"/>
              <a:t> </a:t>
            </a:r>
            <a:r>
              <a:rPr lang="nl-NL" sz="1600" dirty="0" err="1" smtClean="0"/>
              <a:t>the</a:t>
            </a:r>
            <a:r>
              <a:rPr lang="nl-NL" sz="1600" dirty="0" smtClean="0"/>
              <a:t> test facility are </a:t>
            </a:r>
            <a:r>
              <a:rPr lang="nl-NL" sz="1600" dirty="0" err="1" smtClean="0"/>
              <a:t>quickly</a:t>
            </a:r>
            <a:r>
              <a:rPr lang="nl-NL" sz="1600" dirty="0" smtClean="0"/>
              <a:t> </a:t>
            </a:r>
            <a:r>
              <a:rPr lang="nl-NL" sz="1600" dirty="0" err="1" smtClean="0"/>
              <a:t>done</a:t>
            </a:r>
            <a:r>
              <a:rPr lang="nl-NL" sz="1600" dirty="0" smtClean="0"/>
              <a:t>.</a:t>
            </a:r>
          </a:p>
          <a:p>
            <a:pPr marL="285750" indent="-285750">
              <a:buFontTx/>
              <a:buChar char="-"/>
            </a:pPr>
            <a:r>
              <a:rPr lang="nl-NL" sz="1400" dirty="0" err="1" smtClean="0"/>
              <a:t>place</a:t>
            </a:r>
            <a:r>
              <a:rPr lang="nl-NL" sz="1400" dirty="0" smtClean="0"/>
              <a:t> a string of diodes </a:t>
            </a:r>
            <a:r>
              <a:rPr lang="nl-NL" sz="1400" dirty="0" err="1" smtClean="0"/>
              <a:t>across</a:t>
            </a:r>
            <a:r>
              <a:rPr lang="nl-NL" sz="1400" dirty="0" smtClean="0"/>
              <a:t> </a:t>
            </a:r>
            <a:r>
              <a:rPr lang="nl-NL" sz="1400" dirty="0" err="1" smtClean="0"/>
              <a:t>the</a:t>
            </a:r>
            <a:r>
              <a:rPr lang="nl-NL" sz="1400" dirty="0" smtClean="0"/>
              <a:t> power converter in inverse </a:t>
            </a:r>
            <a:r>
              <a:rPr lang="nl-NL" sz="1400" dirty="0" err="1" smtClean="0"/>
              <a:t>direction</a:t>
            </a:r>
            <a:r>
              <a:rPr lang="nl-NL" sz="1400" dirty="0" smtClean="0"/>
              <a:t>. (</a:t>
            </a:r>
            <a:r>
              <a:rPr lang="nl-NL" sz="1400" dirty="0" err="1" smtClean="0"/>
              <a:t>V</a:t>
            </a:r>
            <a:r>
              <a:rPr lang="nl-NL" sz="1400" baseline="-25000" dirty="0" err="1" smtClean="0"/>
              <a:t>fw</a:t>
            </a:r>
            <a:r>
              <a:rPr lang="nl-NL" sz="1400" dirty="0" smtClean="0"/>
              <a:t> </a:t>
            </a:r>
            <a:r>
              <a:rPr lang="nl-NL" sz="1400" dirty="0" err="1" smtClean="0"/>
              <a:t>about</a:t>
            </a:r>
            <a:r>
              <a:rPr lang="nl-NL" sz="1400" dirty="0" smtClean="0"/>
              <a:t> 20 V)</a:t>
            </a:r>
          </a:p>
          <a:p>
            <a:pPr marL="285750" indent="-285750">
              <a:buFontTx/>
              <a:buChar char="-"/>
            </a:pPr>
            <a:r>
              <a:rPr lang="nl-NL" sz="1400" dirty="0" err="1" smtClean="0"/>
              <a:t>Only</a:t>
            </a:r>
            <a:r>
              <a:rPr lang="nl-NL" sz="1400" dirty="0" smtClean="0"/>
              <a:t> a few small </a:t>
            </a:r>
            <a:r>
              <a:rPr lang="nl-NL" sz="1400" dirty="0" err="1" smtClean="0"/>
              <a:t>current</a:t>
            </a:r>
            <a:r>
              <a:rPr lang="nl-NL" sz="1400" dirty="0" smtClean="0"/>
              <a:t> feed-</a:t>
            </a:r>
            <a:r>
              <a:rPr lang="nl-NL" sz="1400" dirty="0" err="1" smtClean="0"/>
              <a:t>through</a:t>
            </a:r>
            <a:r>
              <a:rPr lang="nl-NL" sz="1400" dirty="0" smtClean="0"/>
              <a:t> are </a:t>
            </a:r>
            <a:r>
              <a:rPr lang="nl-NL" sz="1400" dirty="0" err="1" smtClean="0"/>
              <a:t>needed</a:t>
            </a:r>
            <a:r>
              <a:rPr lang="nl-NL" sz="1400" dirty="0" smtClean="0"/>
              <a:t> (~10 mm</a:t>
            </a:r>
            <a:r>
              <a:rPr lang="nl-NL" sz="1400" baseline="30000" dirty="0" smtClean="0"/>
              <a:t>2</a:t>
            </a:r>
            <a:r>
              <a:rPr lang="nl-NL" sz="1400" baseline="-25000" dirty="0"/>
              <a:t> </a:t>
            </a:r>
            <a:r>
              <a:rPr lang="nl-NL" sz="1400" dirty="0" smtClean="0"/>
              <a:t>Cu)</a:t>
            </a:r>
          </a:p>
          <a:p>
            <a:pPr marL="285750" indent="-285750">
              <a:buFontTx/>
              <a:buChar char="-"/>
            </a:pPr>
            <a:r>
              <a:rPr lang="nl-NL" sz="1400" dirty="0" smtClean="0"/>
              <a:t>Trigger </a:t>
            </a:r>
            <a:r>
              <a:rPr lang="nl-NL" sz="1400" dirty="0" err="1" smtClean="0"/>
              <a:t>signals</a:t>
            </a:r>
            <a:r>
              <a:rPr lang="nl-NL" sz="1400" dirty="0" smtClean="0"/>
              <a:t> </a:t>
            </a:r>
            <a:r>
              <a:rPr lang="nl-NL" sz="1400" dirty="0" err="1" smtClean="0"/>
              <a:t>should</a:t>
            </a:r>
            <a:r>
              <a:rPr lang="nl-NL" sz="1400" dirty="0" smtClean="0"/>
              <a:t> </a:t>
            </a:r>
            <a:r>
              <a:rPr lang="nl-NL" sz="1400" dirty="0" err="1" smtClean="0"/>
              <a:t>arrive</a:t>
            </a:r>
            <a:r>
              <a:rPr lang="nl-NL" sz="1400" dirty="0" smtClean="0"/>
              <a:t> in CLIQ box</a:t>
            </a:r>
          </a:p>
          <a:p>
            <a:pPr marL="285750" indent="-285750">
              <a:buFontTx/>
              <a:buChar char="-"/>
            </a:pPr>
            <a:r>
              <a:rPr lang="nl-NL" sz="1400" dirty="0" smtClean="0"/>
              <a:t>Connect CLIQ </a:t>
            </a:r>
            <a:r>
              <a:rPr lang="nl-NL" sz="1400" dirty="0" err="1" smtClean="0"/>
              <a:t>to</a:t>
            </a:r>
            <a:r>
              <a:rPr lang="nl-NL" sz="1400" dirty="0" smtClean="0"/>
              <a:t> Interlock</a:t>
            </a:r>
          </a:p>
          <a:p>
            <a:pPr marL="285750" indent="-285750">
              <a:buFontTx/>
              <a:buChar char="-"/>
            </a:pPr>
            <a:endParaRPr lang="nl-NL" sz="1400" dirty="0"/>
          </a:p>
          <a:p>
            <a:r>
              <a:rPr lang="nl-NL" sz="1400" dirty="0" smtClean="0"/>
              <a:t>In 2015 a </a:t>
            </a:r>
            <a:r>
              <a:rPr lang="nl-NL" sz="1400" dirty="0" err="1" smtClean="0"/>
              <a:t>spare</a:t>
            </a:r>
            <a:r>
              <a:rPr lang="nl-NL" sz="1400" dirty="0" smtClean="0"/>
              <a:t> LHC </a:t>
            </a:r>
            <a:r>
              <a:rPr lang="nl-NL" sz="1400" dirty="0" err="1" smtClean="0"/>
              <a:t>main</a:t>
            </a:r>
            <a:r>
              <a:rPr lang="nl-NL" sz="1400" dirty="0" smtClean="0"/>
              <a:t> </a:t>
            </a:r>
            <a:r>
              <a:rPr lang="nl-NL" sz="1400" dirty="0" err="1" smtClean="0"/>
              <a:t>dipole</a:t>
            </a:r>
            <a:r>
              <a:rPr lang="nl-NL" sz="1400" dirty="0" smtClean="0"/>
              <a:t> was </a:t>
            </a:r>
            <a:r>
              <a:rPr lang="nl-NL" sz="1400" dirty="0" err="1" smtClean="0"/>
              <a:t>tested</a:t>
            </a:r>
            <a:r>
              <a:rPr lang="nl-NL" sz="1400" dirty="0" smtClean="0"/>
              <a:t> </a:t>
            </a:r>
            <a:r>
              <a:rPr lang="nl-NL" sz="1400" dirty="0" err="1" smtClean="0"/>
              <a:t>with</a:t>
            </a:r>
            <a:r>
              <a:rPr lang="nl-NL" sz="1400" dirty="0" smtClean="0"/>
              <a:t> CLIQ </a:t>
            </a:r>
            <a:r>
              <a:rPr lang="nl-NL" sz="1400" dirty="0" err="1" smtClean="0"/>
              <a:t>protection</a:t>
            </a:r>
            <a:r>
              <a:rPr lang="nl-NL" sz="1400" dirty="0" smtClean="0"/>
              <a:t> </a:t>
            </a:r>
            <a:r>
              <a:rPr lang="nl-NL" sz="1400" dirty="0" err="1" smtClean="0"/>
              <a:t>only</a:t>
            </a:r>
            <a:r>
              <a:rPr lang="nl-NL" sz="1400" dirty="0" smtClean="0"/>
              <a:t>!!</a:t>
            </a:r>
          </a:p>
          <a:p>
            <a:endParaRPr lang="nl-NL" sz="1400" dirty="0" smtClean="0"/>
          </a:p>
        </p:txBody>
      </p:sp>
      <p:pic>
        <p:nvPicPr>
          <p:cNvPr id="8" name="Picture 7"/>
          <p:cNvPicPr>
            <a:picLocks noChangeAspect="1"/>
          </p:cNvPicPr>
          <p:nvPr/>
        </p:nvPicPr>
        <p:blipFill>
          <a:blip r:embed="rId3"/>
          <a:stretch>
            <a:fillRect/>
          </a:stretch>
        </p:blipFill>
        <p:spPr>
          <a:xfrm>
            <a:off x="72008" y="4515966"/>
            <a:ext cx="2843808" cy="602447"/>
          </a:xfrm>
          <a:prstGeom prst="rect">
            <a:avLst/>
          </a:prstGeom>
        </p:spPr>
      </p:pic>
    </p:spTree>
    <p:extLst>
      <p:ext uri="{BB962C8B-B14F-4D97-AF65-F5344CB8AC3E}">
        <p14:creationId xmlns:p14="http://schemas.microsoft.com/office/powerpoint/2010/main" val="352517850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35000"/>
            <a:ext cx="8532000" cy="540000"/>
          </a:xfrm>
        </p:spPr>
        <p:txBody>
          <a:bodyPr/>
          <a:lstStyle/>
          <a:p>
            <a:r>
              <a:rPr lang="nl-NL" sz="2400" dirty="0" err="1" smtClean="0"/>
              <a:t>Protection</a:t>
            </a:r>
            <a:r>
              <a:rPr lang="nl-NL" sz="2400" dirty="0" smtClean="0"/>
              <a:t>: </a:t>
            </a:r>
            <a:r>
              <a:rPr lang="nl-NL" sz="2400" dirty="0" err="1" smtClean="0"/>
              <a:t>Validation</a:t>
            </a:r>
            <a:r>
              <a:rPr lang="nl-NL" sz="2400" dirty="0" smtClean="0"/>
              <a:t> of CLIQ on </a:t>
            </a:r>
            <a:r>
              <a:rPr lang="nl-NL" sz="2400" dirty="0" err="1" smtClean="0"/>
              <a:t>an</a:t>
            </a:r>
            <a:r>
              <a:rPr lang="nl-NL" sz="2400" dirty="0" smtClean="0"/>
              <a:t> LHC </a:t>
            </a:r>
            <a:r>
              <a:rPr lang="nl-NL" sz="2400" dirty="0" err="1" smtClean="0"/>
              <a:t>main</a:t>
            </a:r>
            <a:r>
              <a:rPr lang="nl-NL" sz="2400" dirty="0" smtClean="0"/>
              <a:t> </a:t>
            </a:r>
            <a:r>
              <a:rPr lang="nl-NL" sz="2400" dirty="0" err="1" smtClean="0"/>
              <a:t>dipole</a:t>
            </a:r>
            <a:endParaRPr lang="en-GB" sz="2400" dirty="0"/>
          </a:p>
        </p:txBody>
      </p:sp>
      <p:sp>
        <p:nvSpPr>
          <p:cNvPr id="4" name="Footer Placeholder 3"/>
          <p:cNvSpPr>
            <a:spLocks noGrp="1"/>
          </p:cNvSpPr>
          <p:nvPr>
            <p:ph type="ftr" sz="quarter" idx="11"/>
          </p:nvPr>
        </p:nvSpPr>
        <p:spPr/>
        <p:txBody>
          <a:bodyPr/>
          <a:lstStyle/>
          <a:p>
            <a:r>
              <a:rPr lang="en-GB" noProof="0" smtClean="0"/>
              <a:t>Gerard Willering for Magnet Test Stand Workshop, June 13th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23</a:t>
            </a:fld>
            <a:endParaRPr lang="fr-FR"/>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449757" y="2321857"/>
            <a:ext cx="2244239" cy="1683179"/>
          </a:xfrm>
          <a:prstGeom prst="rect">
            <a:avLst/>
          </a:prstGeom>
        </p:spPr>
      </p:pic>
      <p:cxnSp>
        <p:nvCxnSpPr>
          <p:cNvPr id="7" name="Straight Arrow Connector 6"/>
          <p:cNvCxnSpPr/>
          <p:nvPr/>
        </p:nvCxnSpPr>
        <p:spPr>
          <a:xfrm flipH="1">
            <a:off x="1187624" y="2591887"/>
            <a:ext cx="1854421" cy="322881"/>
          </a:xfrm>
          <a:prstGeom prst="straightConnector1">
            <a:avLst/>
          </a:prstGeom>
          <a:ln w="57150">
            <a:solidFill>
              <a:srgbClr val="FF0000"/>
            </a:solidFill>
            <a:prstDash val="sysDot"/>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H="1">
            <a:off x="1790187" y="2735903"/>
            <a:ext cx="1323866" cy="178865"/>
          </a:xfrm>
          <a:prstGeom prst="straightConnector1">
            <a:avLst/>
          </a:prstGeom>
          <a:ln w="57150">
            <a:solidFill>
              <a:srgbClr val="FF0000"/>
            </a:solidFill>
            <a:prstDash val="sysDot"/>
            <a:tailEnd type="triangle"/>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907676" y="554608"/>
            <a:ext cx="2773516" cy="215444"/>
          </a:xfrm>
          <a:prstGeom prst="rect">
            <a:avLst/>
          </a:prstGeom>
          <a:noFill/>
        </p:spPr>
        <p:txBody>
          <a:bodyPr wrap="none" rtlCol="0">
            <a:spAutoFit/>
          </a:bodyPr>
          <a:lstStyle/>
          <a:p>
            <a:r>
              <a:rPr lang="nl-NL" sz="800" dirty="0" err="1" smtClean="0"/>
              <a:t>With</a:t>
            </a:r>
            <a:r>
              <a:rPr lang="nl-NL" sz="800" dirty="0" smtClean="0"/>
              <a:t> Emmanuele Ravaioli, Alejandro Fernandez Navarro</a:t>
            </a:r>
            <a:endParaRPr lang="en-GB" sz="800" dirty="0"/>
          </a:p>
        </p:txBody>
      </p:sp>
      <p:pic>
        <p:nvPicPr>
          <p:cNvPr id="16" name="Content Placeholder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5400000">
            <a:off x="3988280" y="2574059"/>
            <a:ext cx="1834509" cy="1383635"/>
          </a:xfrm>
          <a:prstGeom prst="rect">
            <a:avLst/>
          </a:prstGeom>
        </p:spPr>
      </p:pic>
      <p:sp>
        <p:nvSpPr>
          <p:cNvPr id="17" name="TextBox 16"/>
          <p:cNvSpPr txBox="1"/>
          <p:nvPr/>
        </p:nvSpPr>
        <p:spPr>
          <a:xfrm>
            <a:off x="4223245" y="4314216"/>
            <a:ext cx="1572891" cy="507831"/>
          </a:xfrm>
          <a:prstGeom prst="rect">
            <a:avLst/>
          </a:prstGeom>
          <a:noFill/>
        </p:spPr>
        <p:txBody>
          <a:bodyPr wrap="square" rtlCol="0">
            <a:spAutoFit/>
          </a:bodyPr>
          <a:lstStyle/>
          <a:p>
            <a:r>
              <a:rPr lang="en-GB" sz="900" dirty="0"/>
              <a:t>Two </a:t>
            </a:r>
            <a:r>
              <a:rPr lang="en-GB" sz="900" dirty="0" smtClean="0"/>
              <a:t>first industrial quality CLIQ units tested before shipment to FNAL</a:t>
            </a:r>
            <a:endParaRPr lang="en-GB" sz="900" dirty="0"/>
          </a:p>
        </p:txBody>
      </p:sp>
      <p:cxnSp>
        <p:nvCxnSpPr>
          <p:cNvPr id="18" name="Straight Arrow Connector 17"/>
          <p:cNvCxnSpPr/>
          <p:nvPr/>
        </p:nvCxnSpPr>
        <p:spPr>
          <a:xfrm flipV="1">
            <a:off x="5435034" y="3586493"/>
            <a:ext cx="0" cy="722496"/>
          </a:xfrm>
          <a:prstGeom prst="straightConnector1">
            <a:avLst/>
          </a:prstGeom>
          <a:ln w="38100">
            <a:solidFill>
              <a:srgbClr val="FF0000"/>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5202066" y="3538344"/>
            <a:ext cx="1" cy="800436"/>
          </a:xfrm>
          <a:prstGeom prst="straightConnector1">
            <a:avLst/>
          </a:prstGeom>
          <a:ln w="38100">
            <a:solidFill>
              <a:srgbClr val="FF0000"/>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6102564" y="3249458"/>
            <a:ext cx="2327887" cy="715581"/>
          </a:xfrm>
          <a:prstGeom prst="rect">
            <a:avLst/>
          </a:prstGeom>
          <a:noFill/>
        </p:spPr>
        <p:txBody>
          <a:bodyPr wrap="square" rtlCol="0">
            <a:spAutoFit/>
          </a:bodyPr>
          <a:lstStyle/>
          <a:p>
            <a:r>
              <a:rPr lang="en-GB" sz="1350" dirty="0"/>
              <a:t>About 10-15 m long cables</a:t>
            </a:r>
          </a:p>
          <a:p>
            <a:r>
              <a:rPr lang="en-GB" sz="1350" dirty="0"/>
              <a:t>connected to the 600 A current  leads</a:t>
            </a:r>
          </a:p>
        </p:txBody>
      </p:sp>
      <p:pic>
        <p:nvPicPr>
          <p:cNvPr id="22" name="Picture 21"/>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59028" y="918817"/>
            <a:ext cx="2862319" cy="1288454"/>
          </a:xfrm>
          <a:prstGeom prst="rect">
            <a:avLst/>
          </a:prstGeom>
        </p:spPr>
      </p:pic>
      <p:cxnSp>
        <p:nvCxnSpPr>
          <p:cNvPr id="23" name="Straight Arrow Connector 22"/>
          <p:cNvCxnSpPr/>
          <p:nvPr/>
        </p:nvCxnSpPr>
        <p:spPr>
          <a:xfrm flipH="1">
            <a:off x="2480299" y="846809"/>
            <a:ext cx="254993" cy="598235"/>
          </a:xfrm>
          <a:prstGeom prst="straightConnector1">
            <a:avLst/>
          </a:prstGeom>
          <a:ln w="38100">
            <a:solidFill>
              <a:srgbClr val="FF0000"/>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H="1">
            <a:off x="2118225" y="765515"/>
            <a:ext cx="269962" cy="725063"/>
          </a:xfrm>
          <a:prstGeom prst="straightConnector1">
            <a:avLst/>
          </a:prstGeom>
          <a:ln w="38100">
            <a:solidFill>
              <a:srgbClr val="FF0000"/>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845016" y="854543"/>
            <a:ext cx="216023" cy="592872"/>
          </a:xfrm>
          <a:prstGeom prst="straightConnector1">
            <a:avLst/>
          </a:prstGeom>
          <a:ln w="38100">
            <a:solidFill>
              <a:srgbClr val="FF0000"/>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H="1">
            <a:off x="1631358" y="3409799"/>
            <a:ext cx="1188517" cy="176694"/>
          </a:xfrm>
          <a:prstGeom prst="straightConnector1">
            <a:avLst/>
          </a:prstGeom>
          <a:ln w="57150">
            <a:solidFill>
              <a:srgbClr val="FF0000"/>
            </a:solidFill>
            <a:prstDash val="sysDot"/>
            <a:tailEnd type="triangle"/>
          </a:ln>
        </p:spPr>
        <p:style>
          <a:lnRef idx="2">
            <a:schemeClr val="accent1"/>
          </a:lnRef>
          <a:fillRef idx="0">
            <a:schemeClr val="accent1"/>
          </a:fillRef>
          <a:effectRef idx="1">
            <a:schemeClr val="accent1"/>
          </a:effectRef>
          <a:fontRef idx="minor">
            <a:schemeClr val="tx1"/>
          </a:fontRef>
        </p:style>
      </p:cxnSp>
      <p:pic>
        <p:nvPicPr>
          <p:cNvPr id="34" name="Picture 33"/>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rot="5400000">
            <a:off x="4205113" y="693214"/>
            <a:ext cx="1548521" cy="1534827"/>
          </a:xfrm>
          <a:prstGeom prst="rect">
            <a:avLst/>
          </a:prstGeom>
        </p:spPr>
      </p:pic>
      <p:sp>
        <p:nvSpPr>
          <p:cNvPr id="35" name="TextBox 34"/>
          <p:cNvSpPr txBox="1"/>
          <p:nvPr/>
        </p:nvSpPr>
        <p:spPr>
          <a:xfrm>
            <a:off x="6051538" y="759055"/>
            <a:ext cx="2429940" cy="1962076"/>
          </a:xfrm>
          <a:prstGeom prst="rect">
            <a:avLst/>
          </a:prstGeom>
          <a:noFill/>
        </p:spPr>
        <p:txBody>
          <a:bodyPr wrap="square" rtlCol="0">
            <a:spAutoFit/>
          </a:bodyPr>
          <a:lstStyle/>
          <a:p>
            <a:pPr algn="just"/>
            <a:r>
              <a:rPr lang="en-GB" sz="1350" dirty="0"/>
              <a:t>Inside the magnet 3 CLIQ leads are connected by the spool pieces, making an easy connection to the 600 A leads on the test station.</a:t>
            </a:r>
          </a:p>
          <a:p>
            <a:pPr algn="just"/>
            <a:endParaRPr lang="en-GB" sz="1350" dirty="0"/>
          </a:p>
          <a:p>
            <a:pPr algn="just"/>
            <a:r>
              <a:rPr lang="en-GB" sz="1350" dirty="0"/>
              <a:t>The 4</a:t>
            </a:r>
            <a:r>
              <a:rPr lang="en-GB" sz="1350" baseline="30000" dirty="0"/>
              <a:t>th</a:t>
            </a:r>
            <a:r>
              <a:rPr lang="en-GB" sz="1350" dirty="0"/>
              <a:t> warm CLIQ lead is connected to the main 13 kA current lead.</a:t>
            </a:r>
          </a:p>
        </p:txBody>
      </p:sp>
      <p:cxnSp>
        <p:nvCxnSpPr>
          <p:cNvPr id="41" name="Straight Arrow Connector 40"/>
          <p:cNvCxnSpPr/>
          <p:nvPr/>
        </p:nvCxnSpPr>
        <p:spPr>
          <a:xfrm>
            <a:off x="4067944" y="1259132"/>
            <a:ext cx="596966" cy="340683"/>
          </a:xfrm>
          <a:prstGeom prst="straightConnector1">
            <a:avLst/>
          </a:prstGeom>
          <a:ln w="38100">
            <a:solidFill>
              <a:srgbClr val="FF0000"/>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flipV="1">
            <a:off x="4123233" y="1764490"/>
            <a:ext cx="721262" cy="70524"/>
          </a:xfrm>
          <a:prstGeom prst="straightConnector1">
            <a:avLst/>
          </a:prstGeom>
          <a:ln w="38100">
            <a:solidFill>
              <a:srgbClr val="FF0000"/>
            </a:solidFill>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p:nvPr/>
        </p:nvCxnSpPr>
        <p:spPr>
          <a:xfrm flipV="1">
            <a:off x="4427984" y="1764490"/>
            <a:ext cx="648140" cy="368916"/>
          </a:xfrm>
          <a:prstGeom prst="straightConnector1">
            <a:avLst/>
          </a:prstGeom>
          <a:ln w="38100">
            <a:solidFill>
              <a:srgbClr val="FF0000"/>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57" name="TextBox 56"/>
          <p:cNvSpPr txBox="1"/>
          <p:nvPr/>
        </p:nvSpPr>
        <p:spPr>
          <a:xfrm>
            <a:off x="2874123" y="3686912"/>
            <a:ext cx="1140056" cy="307777"/>
          </a:xfrm>
          <a:prstGeom prst="rect">
            <a:avLst/>
          </a:prstGeom>
          <a:noFill/>
        </p:spPr>
        <p:txBody>
          <a:bodyPr wrap="none" rtlCol="0">
            <a:spAutoFit/>
          </a:bodyPr>
          <a:lstStyle/>
          <a:p>
            <a:r>
              <a:rPr lang="nl-NL" sz="1400" dirty="0" smtClean="0"/>
              <a:t>Diode string</a:t>
            </a:r>
            <a:endParaRPr lang="en-GB" sz="1400" dirty="0"/>
          </a:p>
        </p:txBody>
      </p:sp>
      <p:sp>
        <p:nvSpPr>
          <p:cNvPr id="59" name="Rectangle 58"/>
          <p:cNvSpPr/>
          <p:nvPr/>
        </p:nvSpPr>
        <p:spPr>
          <a:xfrm>
            <a:off x="6072474" y="4279493"/>
            <a:ext cx="2532425" cy="307777"/>
          </a:xfrm>
          <a:prstGeom prst="rect">
            <a:avLst/>
          </a:prstGeom>
        </p:spPr>
        <p:txBody>
          <a:bodyPr wrap="none">
            <a:spAutoFit/>
          </a:bodyPr>
          <a:lstStyle/>
          <a:p>
            <a:r>
              <a:rPr lang="nl-NL" sz="1400" dirty="0" smtClean="0"/>
              <a:t>2 CLIQ units of 80 </a:t>
            </a:r>
            <a:r>
              <a:rPr lang="nl-NL" sz="1400" dirty="0" err="1"/>
              <a:t>mF</a:t>
            </a:r>
            <a:r>
              <a:rPr lang="nl-NL" sz="1400" dirty="0"/>
              <a:t>, 500 </a:t>
            </a:r>
            <a:r>
              <a:rPr lang="nl-NL" sz="1400" dirty="0" smtClean="0"/>
              <a:t>V </a:t>
            </a:r>
            <a:endParaRPr lang="en-GB" sz="1400" dirty="0"/>
          </a:p>
        </p:txBody>
      </p:sp>
      <p:pic>
        <p:nvPicPr>
          <p:cNvPr id="28" name="Picture 27"/>
          <p:cNvPicPr>
            <a:picLocks noChangeAspect="1"/>
          </p:cNvPicPr>
          <p:nvPr/>
        </p:nvPicPr>
        <p:blipFill>
          <a:blip r:embed="rId6"/>
          <a:stretch>
            <a:fillRect/>
          </a:stretch>
        </p:blipFill>
        <p:spPr>
          <a:xfrm>
            <a:off x="72008" y="4515966"/>
            <a:ext cx="2843808" cy="602447"/>
          </a:xfrm>
          <a:prstGeom prst="rect">
            <a:avLst/>
          </a:prstGeom>
        </p:spPr>
      </p:pic>
      <p:pic>
        <p:nvPicPr>
          <p:cNvPr id="53" name="Content Placeholder 5"/>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352836" y="4051155"/>
            <a:ext cx="1461804" cy="1091015"/>
          </a:xfrm>
          <a:prstGeom prst="rect">
            <a:avLst/>
          </a:prstGeom>
        </p:spPr>
      </p:pic>
      <p:cxnSp>
        <p:nvCxnSpPr>
          <p:cNvPr id="54" name="Straight Arrow Connector 53"/>
          <p:cNvCxnSpPr/>
          <p:nvPr/>
        </p:nvCxnSpPr>
        <p:spPr>
          <a:xfrm flipH="1">
            <a:off x="3288447" y="3938562"/>
            <a:ext cx="129087" cy="591825"/>
          </a:xfrm>
          <a:prstGeom prst="straightConnector1">
            <a:avLst/>
          </a:prstGeom>
          <a:ln w="57150">
            <a:solidFill>
              <a:srgbClr val="FF0000"/>
            </a:solidFill>
            <a:prstDash val="sysDot"/>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89647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35" grpId="0"/>
      <p:bldP spid="57" grpId="0"/>
      <p:bldP spid="5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z="2400" dirty="0"/>
              <a:t>Protection: Validation of CLIQ on an LHC main dipole</a:t>
            </a:r>
            <a:endParaRPr lang="en-GB" sz="2400" dirty="0"/>
          </a:p>
        </p:txBody>
      </p:sp>
      <p:sp>
        <p:nvSpPr>
          <p:cNvPr id="4" name="Footer Placeholder 3"/>
          <p:cNvSpPr>
            <a:spLocks noGrp="1"/>
          </p:cNvSpPr>
          <p:nvPr>
            <p:ph type="ftr" sz="quarter" idx="11"/>
          </p:nvPr>
        </p:nvSpPr>
        <p:spPr/>
        <p:txBody>
          <a:bodyPr/>
          <a:lstStyle/>
          <a:p>
            <a:r>
              <a:rPr lang="en-GB" noProof="0" smtClean="0"/>
              <a:t>Gerard Willering for Magnet Test Stand Workshop, June 13th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24</a:t>
            </a:fld>
            <a:endParaRPr lang="fr-FR"/>
          </a:p>
        </p:txBody>
      </p:sp>
      <p:pic>
        <p:nvPicPr>
          <p:cNvPr id="11" name="Picture 6" descr="image00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67544" y="2266286"/>
            <a:ext cx="4608512" cy="1889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3" descr="cid:image001.png@01D0F473.739EFCC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650769" y="2335851"/>
            <a:ext cx="2594990" cy="183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532328" y="675000"/>
            <a:ext cx="6343928" cy="1131079"/>
          </a:xfrm>
          <a:prstGeom prst="rect">
            <a:avLst/>
          </a:prstGeom>
          <a:noFill/>
        </p:spPr>
        <p:txBody>
          <a:bodyPr wrap="square" rtlCol="0">
            <a:spAutoFit/>
          </a:bodyPr>
          <a:lstStyle/>
          <a:p>
            <a:pPr marL="285750" indent="-285750" algn="just">
              <a:buFontTx/>
              <a:buChar char="-"/>
            </a:pPr>
            <a:r>
              <a:rPr lang="nl-NL" sz="1350" dirty="0" err="1" smtClean="0"/>
              <a:t>With</a:t>
            </a:r>
            <a:r>
              <a:rPr lang="nl-NL" sz="1350" dirty="0" smtClean="0"/>
              <a:t> CLIQ </a:t>
            </a:r>
            <a:r>
              <a:rPr lang="nl-NL" sz="1350" dirty="0" err="1" smtClean="0"/>
              <a:t>added</a:t>
            </a:r>
            <a:r>
              <a:rPr lang="nl-NL" sz="1350" dirty="0" smtClean="0"/>
              <a:t> at high </a:t>
            </a:r>
            <a:r>
              <a:rPr lang="nl-NL" sz="1350" dirty="0" err="1" smtClean="0"/>
              <a:t>current</a:t>
            </a:r>
            <a:r>
              <a:rPr lang="nl-NL" sz="1350" dirty="0" smtClean="0"/>
              <a:t> </a:t>
            </a:r>
            <a:r>
              <a:rPr lang="nl-NL" sz="1350" dirty="0" err="1" smtClean="0"/>
              <a:t>the</a:t>
            </a:r>
            <a:r>
              <a:rPr lang="nl-NL" sz="1350" dirty="0" smtClean="0"/>
              <a:t> </a:t>
            </a:r>
            <a:r>
              <a:rPr lang="nl-NL" sz="1350" dirty="0" err="1" smtClean="0"/>
              <a:t>current</a:t>
            </a:r>
            <a:r>
              <a:rPr lang="nl-NL" sz="1350" dirty="0" smtClean="0"/>
              <a:t> </a:t>
            </a:r>
            <a:r>
              <a:rPr lang="nl-NL" sz="1350" dirty="0" err="1" smtClean="0"/>
              <a:t>decay</a:t>
            </a:r>
            <a:r>
              <a:rPr lang="nl-NL" sz="1350" dirty="0" smtClean="0"/>
              <a:t> was </a:t>
            </a:r>
            <a:r>
              <a:rPr lang="nl-NL" sz="1350" dirty="0" err="1" smtClean="0"/>
              <a:t>much</a:t>
            </a:r>
            <a:r>
              <a:rPr lang="nl-NL" sz="1350" dirty="0" smtClean="0"/>
              <a:t> </a:t>
            </a:r>
            <a:r>
              <a:rPr lang="nl-NL" sz="1350" dirty="0" err="1" smtClean="0"/>
              <a:t>faster</a:t>
            </a:r>
            <a:r>
              <a:rPr lang="nl-NL" sz="1350" dirty="0" smtClean="0"/>
              <a:t>.</a:t>
            </a:r>
          </a:p>
          <a:p>
            <a:pPr marL="285750" indent="-285750" algn="just">
              <a:buFontTx/>
              <a:buChar char="-"/>
            </a:pPr>
            <a:r>
              <a:rPr lang="nl-NL" sz="1350" dirty="0" smtClean="0"/>
              <a:t>An LHC </a:t>
            </a:r>
            <a:r>
              <a:rPr lang="nl-NL" sz="1350" dirty="0" err="1" smtClean="0"/>
              <a:t>spare</a:t>
            </a:r>
            <a:r>
              <a:rPr lang="nl-NL" sz="1350" dirty="0" smtClean="0"/>
              <a:t> </a:t>
            </a:r>
            <a:r>
              <a:rPr lang="nl-NL" sz="1350" dirty="0" err="1" smtClean="0"/>
              <a:t>dipole</a:t>
            </a:r>
            <a:r>
              <a:rPr lang="nl-NL" sz="1350" dirty="0" smtClean="0"/>
              <a:t> </a:t>
            </a:r>
            <a:r>
              <a:rPr lang="nl-NL" sz="1350" dirty="0" err="1" smtClean="0"/>
              <a:t>only</a:t>
            </a:r>
            <a:r>
              <a:rPr lang="nl-NL" sz="1350" dirty="0" smtClean="0"/>
              <a:t> </a:t>
            </a:r>
            <a:r>
              <a:rPr lang="nl-NL" sz="1350" dirty="0" err="1" smtClean="0"/>
              <a:t>protected</a:t>
            </a:r>
            <a:r>
              <a:rPr lang="nl-NL" sz="1350" dirty="0" smtClean="0"/>
              <a:t> </a:t>
            </a:r>
            <a:r>
              <a:rPr lang="nl-NL" sz="1350" dirty="0" err="1" smtClean="0"/>
              <a:t>by</a:t>
            </a:r>
            <a:r>
              <a:rPr lang="nl-NL" sz="1350" dirty="0" smtClean="0"/>
              <a:t> a 2-CLIQ</a:t>
            </a:r>
            <a:r>
              <a:rPr lang="nl-NL" sz="1350" dirty="0"/>
              <a:t> </a:t>
            </a:r>
            <a:r>
              <a:rPr lang="nl-NL" sz="1350" dirty="0" smtClean="0"/>
              <a:t>system, </a:t>
            </a:r>
          </a:p>
          <a:p>
            <a:pPr marL="285750" indent="-285750" algn="just">
              <a:buFontTx/>
              <a:buChar char="-"/>
            </a:pPr>
            <a:r>
              <a:rPr lang="nl-NL" sz="1350" dirty="0" smtClean="0"/>
              <a:t>Non-</a:t>
            </a:r>
            <a:r>
              <a:rPr lang="nl-NL" sz="1350" dirty="0" err="1" smtClean="0"/>
              <a:t>optimized</a:t>
            </a:r>
            <a:r>
              <a:rPr lang="nl-NL" sz="1350" dirty="0" smtClean="0"/>
              <a:t> CLIQ unit, </a:t>
            </a:r>
            <a:r>
              <a:rPr lang="nl-NL" sz="1350" dirty="0" err="1" smtClean="0"/>
              <a:t>therefore</a:t>
            </a:r>
            <a:r>
              <a:rPr lang="nl-NL" sz="1350" dirty="0" smtClean="0"/>
              <a:t> no </a:t>
            </a:r>
            <a:r>
              <a:rPr lang="nl-NL" sz="1350" dirty="0" err="1" smtClean="0"/>
              <a:t>reduncancy</a:t>
            </a:r>
            <a:r>
              <a:rPr lang="nl-NL" sz="1350" dirty="0" smtClean="0"/>
              <a:t> in case of failure of </a:t>
            </a:r>
            <a:r>
              <a:rPr lang="nl-NL" sz="1350" dirty="0" err="1" smtClean="0"/>
              <a:t>one</a:t>
            </a:r>
            <a:r>
              <a:rPr lang="nl-NL" sz="1350" dirty="0" smtClean="0"/>
              <a:t> of </a:t>
            </a:r>
            <a:r>
              <a:rPr lang="nl-NL" sz="1350" dirty="0" err="1" smtClean="0"/>
              <a:t>the</a:t>
            </a:r>
            <a:r>
              <a:rPr lang="nl-NL" sz="1350" dirty="0" smtClean="0"/>
              <a:t> </a:t>
            </a:r>
            <a:r>
              <a:rPr lang="nl-NL" sz="1350" dirty="0" err="1" smtClean="0"/>
              <a:t>two</a:t>
            </a:r>
            <a:r>
              <a:rPr lang="nl-NL" sz="1350" dirty="0" smtClean="0"/>
              <a:t>.</a:t>
            </a:r>
          </a:p>
          <a:p>
            <a:pPr marL="285750" indent="-285750" algn="just">
              <a:buFontTx/>
              <a:buChar char="-"/>
            </a:pPr>
            <a:r>
              <a:rPr lang="nl-NL" sz="1350" dirty="0" smtClean="0"/>
              <a:t>The CLIQ units </a:t>
            </a:r>
            <a:r>
              <a:rPr lang="nl-NL" sz="1350" dirty="0" err="1" smtClean="0"/>
              <a:t>were</a:t>
            </a:r>
            <a:r>
              <a:rPr lang="nl-NL" sz="1350" dirty="0" smtClean="0"/>
              <a:t> </a:t>
            </a:r>
            <a:r>
              <a:rPr lang="nl-NL" sz="1350" dirty="0" err="1" smtClean="0"/>
              <a:t>tested</a:t>
            </a:r>
            <a:r>
              <a:rPr lang="nl-NL" sz="1350" dirty="0" smtClean="0"/>
              <a:t> </a:t>
            </a:r>
            <a:r>
              <a:rPr lang="nl-NL" sz="1350" dirty="0" err="1" smtClean="0"/>
              <a:t>before</a:t>
            </a:r>
            <a:r>
              <a:rPr lang="nl-NL" sz="1350" dirty="0" smtClean="0"/>
              <a:t> shipment </a:t>
            </a:r>
            <a:r>
              <a:rPr lang="nl-NL" sz="1350" dirty="0" err="1" smtClean="0"/>
              <a:t>to</a:t>
            </a:r>
            <a:r>
              <a:rPr lang="nl-NL" sz="1350" dirty="0" smtClean="0"/>
              <a:t> FNAL.</a:t>
            </a:r>
            <a:endParaRPr lang="en-GB" sz="1350" dirty="0"/>
          </a:p>
        </p:txBody>
      </p:sp>
      <p:cxnSp>
        <p:nvCxnSpPr>
          <p:cNvPr id="9" name="Straight Arrow Connector 8"/>
          <p:cNvCxnSpPr/>
          <p:nvPr/>
        </p:nvCxnSpPr>
        <p:spPr>
          <a:xfrm flipV="1">
            <a:off x="3851920" y="3776857"/>
            <a:ext cx="0" cy="3989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3419872" y="4232486"/>
            <a:ext cx="2073703" cy="600164"/>
          </a:xfrm>
          <a:prstGeom prst="rect">
            <a:avLst/>
          </a:prstGeom>
          <a:noFill/>
        </p:spPr>
        <p:txBody>
          <a:bodyPr wrap="square" rtlCol="0">
            <a:spAutoFit/>
          </a:bodyPr>
          <a:lstStyle/>
          <a:p>
            <a:r>
              <a:rPr lang="nl-NL" sz="1100" dirty="0" smtClean="0">
                <a:solidFill>
                  <a:schemeClr val="accent3"/>
                </a:solidFill>
              </a:rPr>
              <a:t>Shift in </a:t>
            </a:r>
            <a:r>
              <a:rPr lang="nl-NL" sz="1100" dirty="0" err="1" smtClean="0">
                <a:solidFill>
                  <a:schemeClr val="accent3"/>
                </a:solidFill>
              </a:rPr>
              <a:t>magnet</a:t>
            </a:r>
            <a:r>
              <a:rPr lang="nl-NL" sz="1100" dirty="0" smtClean="0">
                <a:solidFill>
                  <a:schemeClr val="accent3"/>
                </a:solidFill>
              </a:rPr>
              <a:t> </a:t>
            </a:r>
            <a:r>
              <a:rPr lang="nl-NL" sz="1100" dirty="0" err="1" smtClean="0">
                <a:solidFill>
                  <a:schemeClr val="accent3"/>
                </a:solidFill>
              </a:rPr>
              <a:t>resistance</a:t>
            </a:r>
            <a:r>
              <a:rPr lang="nl-NL" sz="1100" dirty="0" smtClean="0">
                <a:solidFill>
                  <a:schemeClr val="accent3"/>
                </a:solidFill>
              </a:rPr>
              <a:t> </a:t>
            </a:r>
            <a:r>
              <a:rPr lang="nl-NL" sz="1100" dirty="0" err="1" smtClean="0">
                <a:solidFill>
                  <a:schemeClr val="accent3"/>
                </a:solidFill>
              </a:rPr>
              <a:t>buildup</a:t>
            </a:r>
            <a:r>
              <a:rPr lang="nl-NL" sz="1100" dirty="0" smtClean="0">
                <a:solidFill>
                  <a:schemeClr val="accent3"/>
                </a:solidFill>
              </a:rPr>
              <a:t> of </a:t>
            </a:r>
            <a:r>
              <a:rPr lang="nl-NL" sz="1100" dirty="0" err="1" smtClean="0">
                <a:solidFill>
                  <a:schemeClr val="accent3"/>
                </a:solidFill>
              </a:rPr>
              <a:t>about</a:t>
            </a:r>
            <a:r>
              <a:rPr lang="nl-NL" sz="1100" dirty="0" smtClean="0">
                <a:solidFill>
                  <a:schemeClr val="accent3"/>
                </a:solidFill>
              </a:rPr>
              <a:t> 35 ms in </a:t>
            </a:r>
            <a:r>
              <a:rPr lang="nl-NL" sz="1100" dirty="0" err="1" smtClean="0">
                <a:solidFill>
                  <a:schemeClr val="accent3"/>
                </a:solidFill>
              </a:rPr>
              <a:t>favor</a:t>
            </a:r>
            <a:r>
              <a:rPr lang="nl-NL" sz="1100" dirty="0" smtClean="0">
                <a:solidFill>
                  <a:schemeClr val="accent3"/>
                </a:solidFill>
              </a:rPr>
              <a:t> of CLIQ </a:t>
            </a:r>
            <a:r>
              <a:rPr lang="nl-NL" sz="1100" dirty="0" err="1" smtClean="0">
                <a:solidFill>
                  <a:schemeClr val="accent3"/>
                </a:solidFill>
              </a:rPr>
              <a:t>compared</a:t>
            </a:r>
            <a:r>
              <a:rPr lang="nl-NL" sz="1100" dirty="0" smtClean="0">
                <a:solidFill>
                  <a:schemeClr val="accent3"/>
                </a:solidFill>
              </a:rPr>
              <a:t> </a:t>
            </a:r>
            <a:r>
              <a:rPr lang="nl-NL" sz="1100" dirty="0" err="1" smtClean="0">
                <a:solidFill>
                  <a:schemeClr val="accent3"/>
                </a:solidFill>
              </a:rPr>
              <a:t>to</a:t>
            </a:r>
            <a:r>
              <a:rPr lang="nl-NL" sz="1100" dirty="0" smtClean="0">
                <a:solidFill>
                  <a:schemeClr val="accent3"/>
                </a:solidFill>
              </a:rPr>
              <a:t> QH</a:t>
            </a:r>
          </a:p>
        </p:txBody>
      </p:sp>
      <p:cxnSp>
        <p:nvCxnSpPr>
          <p:cNvPr id="22" name="Straight Arrow Connector 21"/>
          <p:cNvCxnSpPr/>
          <p:nvPr/>
        </p:nvCxnSpPr>
        <p:spPr>
          <a:xfrm flipV="1">
            <a:off x="3992896" y="3776857"/>
            <a:ext cx="0" cy="3989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5686495" y="4643964"/>
            <a:ext cx="3286688" cy="230832"/>
          </a:xfrm>
          <a:prstGeom prst="rect">
            <a:avLst/>
          </a:prstGeom>
          <a:solidFill>
            <a:srgbClr val="FFFF00"/>
          </a:solidFill>
        </p:spPr>
        <p:txBody>
          <a:bodyPr wrap="square" rtlCol="0">
            <a:spAutoFit/>
          </a:bodyPr>
          <a:lstStyle/>
          <a:p>
            <a:r>
              <a:rPr lang="nl-NL" sz="900" dirty="0" smtClean="0"/>
              <a:t>CERN experts on CLIQ present </a:t>
            </a:r>
            <a:r>
              <a:rPr lang="nl-NL" sz="900" dirty="0" err="1" smtClean="0"/>
              <a:t>during</a:t>
            </a:r>
            <a:r>
              <a:rPr lang="nl-NL" sz="900" dirty="0" smtClean="0"/>
              <a:t> </a:t>
            </a:r>
            <a:r>
              <a:rPr lang="nl-NL" sz="900" dirty="0" err="1" smtClean="0"/>
              <a:t>the</a:t>
            </a:r>
            <a:r>
              <a:rPr lang="nl-NL" sz="900" dirty="0" smtClean="0"/>
              <a:t> SM18 </a:t>
            </a:r>
            <a:r>
              <a:rPr lang="nl-NL" sz="900" dirty="0" err="1" smtClean="0"/>
              <a:t>visit</a:t>
            </a:r>
            <a:endParaRPr lang="en-GB" sz="900" dirty="0"/>
          </a:p>
        </p:txBody>
      </p:sp>
      <p:pic>
        <p:nvPicPr>
          <p:cNvPr id="12" name="Picture 11"/>
          <p:cNvPicPr>
            <a:picLocks noChangeAspect="1"/>
          </p:cNvPicPr>
          <p:nvPr/>
        </p:nvPicPr>
        <p:blipFill>
          <a:blip r:embed="rId4"/>
          <a:stretch>
            <a:fillRect/>
          </a:stretch>
        </p:blipFill>
        <p:spPr>
          <a:xfrm>
            <a:off x="72008" y="4515966"/>
            <a:ext cx="2843808" cy="602447"/>
          </a:xfrm>
          <a:prstGeom prst="rect">
            <a:avLst/>
          </a:prstGeom>
        </p:spPr>
      </p:pic>
    </p:spTree>
    <p:extLst>
      <p:ext uri="{BB962C8B-B14F-4D97-AF65-F5344CB8AC3E}">
        <p14:creationId xmlns:p14="http://schemas.microsoft.com/office/powerpoint/2010/main" val="13509934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Protection of leads</a:t>
            </a:r>
            <a:endParaRPr lang="en-GB" dirty="0"/>
          </a:p>
        </p:txBody>
      </p:sp>
      <p:sp>
        <p:nvSpPr>
          <p:cNvPr id="3" name="Content Placeholder 2"/>
          <p:cNvSpPr>
            <a:spLocks noGrp="1"/>
          </p:cNvSpPr>
          <p:nvPr>
            <p:ph idx="1"/>
          </p:nvPr>
        </p:nvSpPr>
        <p:spPr>
          <a:xfrm>
            <a:off x="612000" y="694051"/>
            <a:ext cx="7920000" cy="3680222"/>
          </a:xfrm>
        </p:spPr>
        <p:txBody>
          <a:bodyPr>
            <a:normAutofit/>
          </a:bodyPr>
          <a:lstStyle/>
          <a:p>
            <a:pPr marL="0" indent="0" algn="l">
              <a:buNone/>
            </a:pPr>
            <a:r>
              <a:rPr lang="en-GB" sz="1600" dirty="0" smtClean="0"/>
              <a:t>Detection settings in the magnet:</a:t>
            </a:r>
          </a:p>
          <a:p>
            <a:pPr marL="0" indent="0" algn="l">
              <a:buNone/>
            </a:pPr>
            <a:r>
              <a:rPr lang="en-GB" sz="1600" dirty="0" smtClean="0"/>
              <a:t>100 mV, 10 </a:t>
            </a:r>
            <a:r>
              <a:rPr lang="en-GB" sz="1600" dirty="0" err="1" smtClean="0"/>
              <a:t>ms</a:t>
            </a:r>
            <a:r>
              <a:rPr lang="en-GB" sz="1600" dirty="0" smtClean="0"/>
              <a:t> for the magnet</a:t>
            </a:r>
          </a:p>
          <a:p>
            <a:pPr marL="0" indent="0" algn="l">
              <a:buNone/>
            </a:pPr>
            <a:r>
              <a:rPr lang="en-GB" sz="1600" dirty="0" smtClean="0"/>
              <a:t>8 mV, 10 </a:t>
            </a:r>
            <a:r>
              <a:rPr lang="en-GB" sz="1600" dirty="0" err="1" smtClean="0"/>
              <a:t>ms</a:t>
            </a:r>
            <a:r>
              <a:rPr lang="en-GB" sz="1600" dirty="0" smtClean="0"/>
              <a:t> for leads (Low Field, slow propagation, well cooled)</a:t>
            </a:r>
          </a:p>
          <a:p>
            <a:pPr marL="0" indent="0" algn="l">
              <a:buNone/>
            </a:pPr>
            <a:endParaRPr lang="en-GB" sz="1600" dirty="0"/>
          </a:p>
          <a:p>
            <a:pPr marL="0" indent="0" algn="l">
              <a:buNone/>
            </a:pPr>
            <a:r>
              <a:rPr lang="en-GB" sz="1600" dirty="0" smtClean="0">
                <a:solidFill>
                  <a:srgbClr val="FF0000"/>
                </a:solidFill>
              </a:rPr>
              <a:t>What can possibly go wrong?? </a:t>
            </a:r>
          </a:p>
          <a:p>
            <a:pPr marL="0" indent="0" algn="l">
              <a:buNone/>
            </a:pPr>
            <a:endParaRPr lang="en-GB" sz="1600" dirty="0"/>
          </a:p>
          <a:p>
            <a:pPr marL="0" indent="0" algn="l">
              <a:buNone/>
            </a:pPr>
            <a:r>
              <a:rPr lang="en-GB" sz="1600" dirty="0" smtClean="0"/>
              <a:t>Just an example of issues in the last years</a:t>
            </a:r>
          </a:p>
          <a:p>
            <a:pPr algn="l">
              <a:buAutoNum type="arabicPeriod"/>
            </a:pPr>
            <a:r>
              <a:rPr lang="en-GB" sz="1600" dirty="0" smtClean="0"/>
              <a:t>Too high resistance of a clamped connection resulting in quench.</a:t>
            </a:r>
          </a:p>
          <a:p>
            <a:pPr marL="457200" lvl="1" indent="0" algn="l">
              <a:buNone/>
            </a:pPr>
            <a:r>
              <a:rPr lang="en-GB" sz="1200" dirty="0" smtClean="0"/>
              <a:t>Protected at 8 mV, 10 </a:t>
            </a:r>
            <a:r>
              <a:rPr lang="en-GB" sz="1200" dirty="0" err="1" smtClean="0"/>
              <a:t>ms</a:t>
            </a:r>
            <a:r>
              <a:rPr lang="en-GB" sz="1200" dirty="0" smtClean="0"/>
              <a:t> detection, but it limited the test of the magnet.</a:t>
            </a:r>
            <a:endParaRPr lang="en-GB" sz="1200" dirty="0"/>
          </a:p>
          <a:p>
            <a:pPr marL="400050" algn="l">
              <a:buAutoNum type="arabicPeriod" startAt="2"/>
            </a:pPr>
            <a:r>
              <a:rPr lang="en-GB" sz="1600" dirty="0" smtClean="0"/>
              <a:t>Too small </a:t>
            </a:r>
            <a:r>
              <a:rPr lang="en-GB" sz="1600" dirty="0" err="1" smtClean="0"/>
              <a:t>NbTi</a:t>
            </a:r>
            <a:r>
              <a:rPr lang="en-GB" sz="1600" dirty="0" smtClean="0"/>
              <a:t> current lead interconnecting coils in Nb</a:t>
            </a:r>
            <a:r>
              <a:rPr lang="en-GB" sz="1600" baseline="-25000" dirty="0" smtClean="0"/>
              <a:t>3</a:t>
            </a:r>
            <a:r>
              <a:rPr lang="en-GB" sz="1600" dirty="0" smtClean="0"/>
              <a:t>Sn magnet</a:t>
            </a:r>
          </a:p>
          <a:p>
            <a:pPr marL="514350" lvl="1" indent="0" algn="l">
              <a:buNone/>
            </a:pPr>
            <a:r>
              <a:rPr lang="en-GB" sz="1200" dirty="0" smtClean="0"/>
              <a:t>Results in melted current lead.</a:t>
            </a:r>
          </a:p>
          <a:p>
            <a:pPr marL="400050" algn="l">
              <a:buAutoNum type="arabicPeriod" startAt="2"/>
            </a:pPr>
            <a:r>
              <a:rPr lang="en-GB" sz="1600" dirty="0" smtClean="0"/>
              <a:t>Loss of helium level – lack of slow power abort interlock – detection failure: </a:t>
            </a:r>
          </a:p>
          <a:p>
            <a:pPr marL="514350" lvl="1" indent="0" algn="l">
              <a:buNone/>
            </a:pPr>
            <a:r>
              <a:rPr lang="en-GB" sz="1200" dirty="0" smtClean="0"/>
              <a:t>Resulted in a melted current lead</a:t>
            </a:r>
          </a:p>
        </p:txBody>
      </p:sp>
      <p:sp>
        <p:nvSpPr>
          <p:cNvPr id="4" name="Footer Placeholder 3"/>
          <p:cNvSpPr>
            <a:spLocks noGrp="1"/>
          </p:cNvSpPr>
          <p:nvPr>
            <p:ph type="ftr" sz="quarter" idx="11"/>
          </p:nvPr>
        </p:nvSpPr>
        <p:spPr/>
        <p:txBody>
          <a:bodyPr/>
          <a:lstStyle/>
          <a:p>
            <a:r>
              <a:rPr lang="en-GB" noProof="0" smtClean="0"/>
              <a:t>Gerard Willering for Magnet Test Stand Workshop, June 13th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25</a:t>
            </a:fld>
            <a:endParaRPr lang="fr-FR"/>
          </a:p>
        </p:txBody>
      </p:sp>
    </p:spTree>
    <p:extLst>
      <p:ext uri="{BB962C8B-B14F-4D97-AF65-F5344CB8AC3E}">
        <p14:creationId xmlns:p14="http://schemas.microsoft.com/office/powerpoint/2010/main" val="1447571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nl-NL" dirty="0" err="1" smtClean="0"/>
              <a:t>Thank</a:t>
            </a:r>
            <a:r>
              <a:rPr lang="nl-NL" dirty="0" smtClean="0"/>
              <a:t> </a:t>
            </a:r>
            <a:r>
              <a:rPr lang="nl-NL" dirty="0" err="1" smtClean="0"/>
              <a:t>you</a:t>
            </a:r>
            <a:endParaRPr lang="en-GB" dirty="0"/>
          </a:p>
        </p:txBody>
      </p:sp>
      <p:sp>
        <p:nvSpPr>
          <p:cNvPr id="4" name="Footer Placeholder 3"/>
          <p:cNvSpPr>
            <a:spLocks noGrp="1"/>
          </p:cNvSpPr>
          <p:nvPr>
            <p:ph type="ftr" sz="quarter" idx="11"/>
          </p:nvPr>
        </p:nvSpPr>
        <p:spPr/>
        <p:txBody>
          <a:bodyPr/>
          <a:lstStyle/>
          <a:p>
            <a:r>
              <a:rPr lang="en-GB" noProof="0" smtClean="0"/>
              <a:t>Gerard Willering for Magnet Test Stand Workshop, June 13th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26</a:t>
            </a:fld>
            <a:endParaRPr lang="fr-FR"/>
          </a:p>
        </p:txBody>
      </p:sp>
      <p:pic>
        <p:nvPicPr>
          <p:cNvPr id="6" name="Picture 5"/>
          <p:cNvPicPr>
            <a:picLocks noChangeAspect="1"/>
          </p:cNvPicPr>
          <p:nvPr/>
        </p:nvPicPr>
        <p:blipFill>
          <a:blip r:embed="rId2"/>
          <a:stretch>
            <a:fillRect/>
          </a:stretch>
        </p:blipFill>
        <p:spPr>
          <a:xfrm>
            <a:off x="72008" y="4515966"/>
            <a:ext cx="2843808" cy="602447"/>
          </a:xfrm>
          <a:prstGeom prst="rect">
            <a:avLst/>
          </a:prstGeom>
        </p:spPr>
      </p:pic>
    </p:spTree>
    <p:extLst>
      <p:ext uri="{BB962C8B-B14F-4D97-AF65-F5344CB8AC3E}">
        <p14:creationId xmlns:p14="http://schemas.microsoft.com/office/powerpoint/2010/main" val="45761248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SM18 </a:t>
            </a:r>
            <a:r>
              <a:rPr lang="nl-NL" dirty="0" err="1" smtClean="0"/>
              <a:t>Visit</a:t>
            </a:r>
            <a:r>
              <a:rPr lang="nl-NL" dirty="0" smtClean="0"/>
              <a:t> program </a:t>
            </a:r>
            <a:r>
              <a:rPr lang="nl-NL" dirty="0" err="1" smtClean="0"/>
              <a:t>Tuesday</a:t>
            </a:r>
            <a:r>
              <a:rPr lang="nl-NL" dirty="0" smtClean="0"/>
              <a:t> </a:t>
            </a:r>
            <a:r>
              <a:rPr lang="nl-NL" dirty="0" err="1" smtClean="0"/>
              <a:t>afternoon</a:t>
            </a:r>
            <a:endParaRPr lang="en-GB" dirty="0"/>
          </a:p>
        </p:txBody>
      </p:sp>
      <p:sp>
        <p:nvSpPr>
          <p:cNvPr id="4" name="Footer Placeholder 3"/>
          <p:cNvSpPr>
            <a:spLocks noGrp="1"/>
          </p:cNvSpPr>
          <p:nvPr>
            <p:ph type="ftr" sz="quarter" idx="11"/>
          </p:nvPr>
        </p:nvSpPr>
        <p:spPr/>
        <p:txBody>
          <a:bodyPr/>
          <a:lstStyle/>
          <a:p>
            <a:r>
              <a:rPr lang="en-GB" noProof="0" smtClean="0"/>
              <a:t>Gerard Willering for Magnet Test Stand Workshop, June 13th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27</a:t>
            </a:fld>
            <a:endParaRPr lang="fr-FR"/>
          </a:p>
        </p:txBody>
      </p:sp>
      <p:sp>
        <p:nvSpPr>
          <p:cNvPr id="7" name="Rectangle 6"/>
          <p:cNvSpPr/>
          <p:nvPr/>
        </p:nvSpPr>
        <p:spPr>
          <a:xfrm>
            <a:off x="612000" y="771550"/>
            <a:ext cx="7911541" cy="3882088"/>
          </a:xfrm>
          <a:prstGeom prst="rect">
            <a:avLst/>
          </a:prstGeom>
        </p:spPr>
        <p:txBody>
          <a:bodyPr wrap="square">
            <a:spAutoFit/>
          </a:bodyPr>
          <a:lstStyle/>
          <a:p>
            <a:pPr algn="just">
              <a:lnSpc>
                <a:spcPct val="115000"/>
              </a:lnSpc>
              <a:spcAft>
                <a:spcPts val="1000"/>
              </a:spcAft>
            </a:pPr>
            <a:r>
              <a:rPr lang="en-GB" sz="1200" dirty="0">
                <a:latin typeface="Calibri" panose="020F0502020204030204" pitchFamily="34" charset="0"/>
                <a:ea typeface="Calibri" panose="020F0502020204030204" pitchFamily="34" charset="0"/>
                <a:cs typeface="Times New Roman" panose="02020603050405020304" pitchFamily="18" charset="0"/>
              </a:rPr>
              <a:t>13:40 – 14:20	A general tour through the magnet test facility will be given, giving an overview of the test facilities. </a:t>
            </a:r>
          </a:p>
          <a:p>
            <a:pPr algn="just">
              <a:lnSpc>
                <a:spcPct val="115000"/>
              </a:lnSpc>
              <a:spcAft>
                <a:spcPts val="1000"/>
              </a:spcAft>
            </a:pPr>
            <a:r>
              <a:rPr lang="en-GB" sz="1200" dirty="0">
                <a:latin typeface="Calibri" panose="020F0502020204030204" pitchFamily="34" charset="0"/>
                <a:ea typeface="Calibri" panose="020F0502020204030204" pitchFamily="34" charset="0"/>
                <a:cs typeface="Times New Roman" panose="02020603050405020304" pitchFamily="18" charset="0"/>
              </a:rPr>
              <a:t>14:20 – 15:40	The workshop participants can walk freely in a part of the test facility and experts from CERN will be present on </a:t>
            </a:r>
            <a:r>
              <a:rPr lang="en-GB" sz="1200" dirty="0" smtClean="0">
                <a:latin typeface="Calibri" panose="020F0502020204030204" pitchFamily="34" charset="0"/>
                <a:ea typeface="Calibri" panose="020F0502020204030204" pitchFamily="34" charset="0"/>
                <a:cs typeface="Times New Roman" panose="02020603050405020304" pitchFamily="18" charset="0"/>
              </a:rPr>
              <a:t>many </a:t>
            </a:r>
            <a:r>
              <a:rPr lang="en-GB" sz="1200" dirty="0">
                <a:latin typeface="Calibri" panose="020F0502020204030204" pitchFamily="34" charset="0"/>
                <a:ea typeface="Calibri" panose="020F0502020204030204" pitchFamily="34" charset="0"/>
                <a:cs typeface="Times New Roman" panose="02020603050405020304" pitchFamily="18" charset="0"/>
              </a:rPr>
              <a:t>locations in the hall. In some cases they will be able to show equipment and in other cases posters. Excursions into the test zones are possible to see the test station from close by.</a:t>
            </a:r>
          </a:p>
          <a:p>
            <a:pPr algn="just">
              <a:lnSpc>
                <a:spcPct val="115000"/>
              </a:lnSpc>
              <a:spcAft>
                <a:spcPts val="1000"/>
              </a:spcAft>
            </a:pPr>
            <a:r>
              <a:rPr lang="en-GB" sz="1200" dirty="0">
                <a:latin typeface="Calibri" panose="020F0502020204030204" pitchFamily="34" charset="0"/>
                <a:ea typeface="Calibri" panose="020F0502020204030204" pitchFamily="34" charset="0"/>
                <a:cs typeface="Times New Roman" panose="02020603050405020304" pitchFamily="18" charset="0"/>
              </a:rPr>
              <a:t>There will be many experts </a:t>
            </a:r>
            <a:r>
              <a:rPr lang="en-GB" sz="1200" dirty="0" smtClean="0">
                <a:latin typeface="Calibri" panose="020F0502020204030204" pitchFamily="34" charset="0"/>
                <a:ea typeface="Calibri" panose="020F0502020204030204" pitchFamily="34" charset="0"/>
                <a:cs typeface="Times New Roman" panose="02020603050405020304" pitchFamily="18" charset="0"/>
              </a:rPr>
              <a:t>and </a:t>
            </a:r>
            <a:r>
              <a:rPr lang="en-GB" sz="1200" dirty="0">
                <a:latin typeface="Calibri" panose="020F0502020204030204" pitchFamily="34" charset="0"/>
                <a:ea typeface="Calibri" panose="020F0502020204030204" pitchFamily="34" charset="0"/>
                <a:cs typeface="Times New Roman" panose="02020603050405020304" pitchFamily="18" charset="0"/>
              </a:rPr>
              <a:t>topics like </a:t>
            </a:r>
            <a:endParaRPr lang="en-GB" sz="1200" dirty="0" smtClean="0">
              <a:latin typeface="Calibri" panose="020F0502020204030204" pitchFamily="34" charset="0"/>
              <a:ea typeface="Calibri" panose="020F0502020204030204" pitchFamily="34" charset="0"/>
              <a:cs typeface="Times New Roman" panose="02020603050405020304" pitchFamily="18" charset="0"/>
            </a:endParaRPr>
          </a:p>
          <a:p>
            <a:pPr algn="just"/>
            <a:r>
              <a:rPr lang="en-GB" sz="1200" dirty="0" smtClean="0">
                <a:latin typeface="Calibri" panose="020F0502020204030204" pitchFamily="34" charset="0"/>
                <a:ea typeface="Calibri" panose="020F0502020204030204" pitchFamily="34" charset="0"/>
                <a:cs typeface="Times New Roman" panose="02020603050405020304" pitchFamily="18" charset="0"/>
              </a:rPr>
              <a:t>	PLC/hardware security	Horizontal test bench operation	 Power converters</a:t>
            </a:r>
          </a:p>
          <a:p>
            <a:pPr algn="just"/>
            <a:r>
              <a:rPr lang="en-GB" sz="1200" dirty="0">
                <a:latin typeface="Calibri" panose="020F0502020204030204" pitchFamily="34" charset="0"/>
                <a:ea typeface="Calibri" panose="020F0502020204030204" pitchFamily="34" charset="0"/>
                <a:cs typeface="Times New Roman" panose="02020603050405020304" pitchFamily="18" charset="0"/>
              </a:rPr>
              <a:t>	</a:t>
            </a:r>
            <a:r>
              <a:rPr lang="en-GB" sz="1200" dirty="0" smtClean="0">
                <a:latin typeface="Calibri" panose="020F0502020204030204" pitchFamily="34" charset="0"/>
                <a:ea typeface="Calibri" panose="020F0502020204030204" pitchFamily="34" charset="0"/>
                <a:cs typeface="Times New Roman" panose="02020603050405020304" pitchFamily="18" charset="0"/>
              </a:rPr>
              <a:t>high-current switches		Cluster </a:t>
            </a:r>
            <a:r>
              <a:rPr lang="en-GB" sz="1200" dirty="0">
                <a:latin typeface="Calibri" panose="020F0502020204030204" pitchFamily="34" charset="0"/>
                <a:ea typeface="Calibri" panose="020F0502020204030204" pitchFamily="34" charset="0"/>
                <a:cs typeface="Times New Roman" panose="02020603050405020304" pitchFamily="18" charset="0"/>
              </a:rPr>
              <a:t>D </a:t>
            </a:r>
            <a:r>
              <a:rPr lang="en-GB" sz="1200" dirty="0" smtClean="0">
                <a:latin typeface="Calibri" panose="020F0502020204030204" pitchFamily="34" charset="0"/>
                <a:ea typeface="Calibri" panose="020F0502020204030204" pitchFamily="34" charset="0"/>
                <a:cs typeface="Times New Roman" panose="02020603050405020304" pitchFamily="18" charset="0"/>
              </a:rPr>
              <a:t>integration			Cryostat </a:t>
            </a:r>
            <a:r>
              <a:rPr lang="en-GB" sz="1200" dirty="0">
                <a:latin typeface="Calibri" panose="020F0502020204030204" pitchFamily="34" charset="0"/>
                <a:ea typeface="Calibri" panose="020F0502020204030204" pitchFamily="34" charset="0"/>
                <a:cs typeface="Times New Roman" panose="02020603050405020304" pitchFamily="18" charset="0"/>
              </a:rPr>
              <a:t>cluster D and </a:t>
            </a:r>
            <a:r>
              <a:rPr lang="en-GB" sz="1200" dirty="0" smtClean="0">
                <a:latin typeface="Calibri" panose="020F0502020204030204" pitchFamily="34" charset="0"/>
                <a:ea typeface="Calibri" panose="020F0502020204030204" pitchFamily="34" charset="0"/>
                <a:cs typeface="Times New Roman" panose="02020603050405020304" pitchFamily="18" charset="0"/>
              </a:rPr>
              <a:t>HFM Inserts	</a:t>
            </a:r>
          </a:p>
          <a:p>
            <a:pPr algn="just"/>
            <a:r>
              <a:rPr lang="en-GB" sz="1200" dirty="0">
                <a:latin typeface="Calibri" panose="020F0502020204030204" pitchFamily="34" charset="0"/>
                <a:ea typeface="Calibri" panose="020F0502020204030204" pitchFamily="34" charset="0"/>
                <a:cs typeface="Times New Roman" panose="02020603050405020304" pitchFamily="18" charset="0"/>
              </a:rPr>
              <a:t>	</a:t>
            </a:r>
            <a:r>
              <a:rPr lang="en-GB" sz="1200" dirty="0" smtClean="0">
                <a:latin typeface="Calibri" panose="020F0502020204030204" pitchFamily="34" charset="0"/>
                <a:ea typeface="Calibri" panose="020F0502020204030204" pitchFamily="34" charset="0"/>
                <a:cs typeface="Times New Roman" panose="02020603050405020304" pitchFamily="18" charset="0"/>
              </a:rPr>
              <a:t>Analysis </a:t>
            </a:r>
            <a:r>
              <a:rPr lang="en-GB" sz="1200" dirty="0">
                <a:latin typeface="Calibri" panose="020F0502020204030204" pitchFamily="34" charset="0"/>
                <a:ea typeface="Calibri" panose="020F0502020204030204" pitchFamily="34" charset="0"/>
                <a:cs typeface="Times New Roman" panose="02020603050405020304" pitchFamily="18" charset="0"/>
              </a:rPr>
              <a:t>and </a:t>
            </a:r>
            <a:r>
              <a:rPr lang="en-GB" sz="1200" dirty="0" smtClean="0">
                <a:latin typeface="Calibri" panose="020F0502020204030204" pitchFamily="34" charset="0"/>
                <a:ea typeface="Calibri" panose="020F0502020204030204" pitchFamily="34" charset="0"/>
                <a:cs typeface="Times New Roman" panose="02020603050405020304" pitchFamily="18" charset="0"/>
              </a:rPr>
              <a:t>control</a:t>
            </a:r>
            <a:r>
              <a:rPr lang="en-GB" sz="1200" dirty="0">
                <a:latin typeface="Calibri" panose="020F0502020204030204" pitchFamily="34" charset="0"/>
                <a:ea typeface="Calibri" panose="020F0502020204030204" pitchFamily="34" charset="0"/>
                <a:cs typeface="Times New Roman" panose="02020603050405020304" pitchFamily="18" charset="0"/>
              </a:rPr>
              <a:t>	</a:t>
            </a:r>
            <a:r>
              <a:rPr lang="en-GB" sz="1200" dirty="0" smtClean="0">
                <a:latin typeface="Calibri" panose="020F0502020204030204" pitchFamily="34" charset="0"/>
                <a:ea typeface="Calibri" panose="020F0502020204030204" pitchFamily="34" charset="0"/>
                <a:cs typeface="Times New Roman" panose="02020603050405020304" pitchFamily="18" charset="0"/>
              </a:rPr>
              <a:t>	</a:t>
            </a:r>
            <a:r>
              <a:rPr lang="en-GB" sz="1200" dirty="0" err="1" smtClean="0">
                <a:latin typeface="Calibri" panose="020F0502020204030204" pitchFamily="34" charset="0"/>
                <a:ea typeface="Calibri" panose="020F0502020204030204" pitchFamily="34" charset="0"/>
                <a:cs typeface="Times New Roman" panose="02020603050405020304" pitchFamily="18" charset="0"/>
              </a:rPr>
              <a:t>Feedbox</a:t>
            </a:r>
            <a:r>
              <a:rPr lang="en-GB" sz="1200" dirty="0" smtClean="0">
                <a:latin typeface="Calibri" panose="020F0502020204030204" pitchFamily="34" charset="0"/>
                <a:ea typeface="Calibri" panose="020F0502020204030204" pitchFamily="34" charset="0"/>
                <a:cs typeface="Times New Roman" panose="02020603050405020304" pitchFamily="18" charset="0"/>
              </a:rPr>
              <a:t> </a:t>
            </a:r>
            <a:r>
              <a:rPr lang="en-GB" sz="1200" dirty="0">
                <a:latin typeface="Calibri" panose="020F0502020204030204" pitchFamily="34" charset="0"/>
                <a:ea typeface="Calibri" panose="020F0502020204030204" pitchFamily="34" charset="0"/>
                <a:cs typeface="Times New Roman" panose="02020603050405020304" pitchFamily="18" charset="0"/>
              </a:rPr>
              <a:t>for </a:t>
            </a:r>
            <a:r>
              <a:rPr lang="en-GB" sz="1200" dirty="0" err="1" smtClean="0">
                <a:latin typeface="Calibri" panose="020F0502020204030204" pitchFamily="34" charset="0"/>
                <a:ea typeface="Calibri" panose="020F0502020204030204" pitchFamily="34" charset="0"/>
                <a:cs typeface="Times New Roman" panose="02020603050405020304" pitchFamily="18" charset="0"/>
              </a:rPr>
              <a:t>Sclink</a:t>
            </a:r>
            <a:r>
              <a:rPr lang="en-GB" sz="1200" dirty="0" smtClean="0">
                <a:latin typeface="Calibri" panose="020F0502020204030204" pitchFamily="34" charset="0"/>
                <a:ea typeface="Calibri" panose="020F0502020204030204" pitchFamily="34" charset="0"/>
                <a:cs typeface="Times New Roman" panose="02020603050405020304" pitchFamily="18" charset="0"/>
              </a:rPr>
              <a:t>	 		Cryogenic infrastructure</a:t>
            </a:r>
          </a:p>
          <a:p>
            <a:pPr algn="just"/>
            <a:r>
              <a:rPr lang="en-GB" sz="1200" dirty="0" smtClean="0">
                <a:latin typeface="Calibri" panose="020F0502020204030204" pitchFamily="34" charset="0"/>
                <a:ea typeface="Calibri" panose="020F0502020204030204" pitchFamily="34" charset="0"/>
                <a:cs typeface="Times New Roman" panose="02020603050405020304" pitchFamily="18" charset="0"/>
              </a:rPr>
              <a:t>	Optic </a:t>
            </a:r>
            <a:r>
              <a:rPr lang="en-GB" sz="1200" dirty="0" err="1" smtClean="0">
                <a:latin typeface="Calibri" panose="020F0502020204030204" pitchFamily="34" charset="0"/>
                <a:ea typeface="Calibri" panose="020F0502020204030204" pitchFamily="34" charset="0"/>
                <a:cs typeface="Times New Roman" panose="02020603050405020304" pitchFamily="18" charset="0"/>
              </a:rPr>
              <a:t>fibers</a:t>
            </a:r>
            <a:r>
              <a:rPr lang="en-GB" sz="1200" dirty="0">
                <a:latin typeface="Calibri" panose="020F0502020204030204" pitchFamily="34" charset="0"/>
                <a:ea typeface="Calibri" panose="020F0502020204030204" pitchFamily="34" charset="0"/>
                <a:cs typeface="Times New Roman" panose="02020603050405020304" pitchFamily="18" charset="0"/>
              </a:rPr>
              <a:t> </a:t>
            </a:r>
            <a:r>
              <a:rPr lang="en-GB" sz="1200" dirty="0" smtClean="0">
                <a:latin typeface="Calibri" panose="020F0502020204030204" pitchFamily="34" charset="0"/>
                <a:ea typeface="Calibri" panose="020F0502020204030204" pitchFamily="34" charset="0"/>
                <a:cs typeface="Times New Roman" panose="02020603050405020304" pitchFamily="18" charset="0"/>
              </a:rPr>
              <a:t>		</a:t>
            </a:r>
            <a:r>
              <a:rPr lang="en-GB" sz="1200" dirty="0">
                <a:latin typeface="Calibri" panose="020F0502020204030204" pitchFamily="34" charset="0"/>
                <a:ea typeface="Calibri" panose="020F0502020204030204" pitchFamily="34" charset="0"/>
                <a:cs typeface="Times New Roman" panose="02020603050405020304" pitchFamily="18" charset="0"/>
              </a:rPr>
              <a:t>	</a:t>
            </a:r>
            <a:r>
              <a:rPr lang="en-GB" sz="1200" dirty="0" smtClean="0">
                <a:latin typeface="Calibri" panose="020F0502020204030204" pitchFamily="34" charset="0"/>
                <a:ea typeface="Calibri" panose="020F0502020204030204" pitchFamily="34" charset="0"/>
                <a:cs typeface="Times New Roman" panose="02020603050405020304" pitchFamily="18" charset="0"/>
              </a:rPr>
              <a:t>Electronics for protection,		Cryogenic </a:t>
            </a:r>
            <a:r>
              <a:rPr lang="en-GB" sz="1200" dirty="0">
                <a:latin typeface="Calibri" panose="020F0502020204030204" pitchFamily="34" charset="0"/>
                <a:ea typeface="Calibri" panose="020F0502020204030204" pitchFamily="34" charset="0"/>
                <a:cs typeface="Times New Roman" panose="02020603050405020304" pitchFamily="18" charset="0"/>
              </a:rPr>
              <a:t>design of inserts and </a:t>
            </a:r>
            <a:r>
              <a:rPr lang="en-GB" sz="1200" dirty="0" smtClean="0">
                <a:latin typeface="Calibri" panose="020F0502020204030204" pitchFamily="34" charset="0"/>
                <a:ea typeface="Calibri" panose="020F0502020204030204" pitchFamily="34" charset="0"/>
                <a:cs typeface="Times New Roman" panose="02020603050405020304" pitchFamily="18" charset="0"/>
              </a:rPr>
              <a:t>CFBs</a:t>
            </a:r>
          </a:p>
          <a:p>
            <a:pPr algn="just"/>
            <a:r>
              <a:rPr lang="en-GB" sz="1200" dirty="0">
                <a:latin typeface="Calibri" panose="020F0502020204030204" pitchFamily="34" charset="0"/>
                <a:ea typeface="Calibri" panose="020F0502020204030204" pitchFamily="34" charset="0"/>
                <a:cs typeface="Times New Roman" panose="02020603050405020304" pitchFamily="18" charset="0"/>
              </a:rPr>
              <a:t>	</a:t>
            </a:r>
            <a:r>
              <a:rPr lang="en-GB" sz="1200" dirty="0" smtClean="0">
                <a:latin typeface="Calibri" panose="020F0502020204030204" pitchFamily="34" charset="0"/>
                <a:ea typeface="Calibri" panose="020F0502020204030204" pitchFamily="34" charset="0"/>
                <a:cs typeface="Times New Roman" panose="02020603050405020304" pitchFamily="18" charset="0"/>
              </a:rPr>
              <a:t>Mechanical measurements	LN</a:t>
            </a:r>
            <a:r>
              <a:rPr lang="en-GB" sz="1200" baseline="-25000" dirty="0" smtClean="0">
                <a:latin typeface="Calibri" panose="020F0502020204030204" pitchFamily="34" charset="0"/>
                <a:ea typeface="Calibri" panose="020F0502020204030204" pitchFamily="34" charset="0"/>
                <a:cs typeface="Times New Roman" panose="02020603050405020304" pitchFamily="18" charset="0"/>
              </a:rPr>
              <a:t>2</a:t>
            </a:r>
            <a:r>
              <a:rPr lang="en-GB" sz="1200" dirty="0" smtClean="0">
                <a:latin typeface="Calibri" panose="020F0502020204030204" pitchFamily="34" charset="0"/>
                <a:ea typeface="Calibri" panose="020F0502020204030204" pitchFamily="34" charset="0"/>
                <a:cs typeface="Times New Roman" panose="02020603050405020304" pitchFamily="18" charset="0"/>
              </a:rPr>
              <a:t>test station				Data acquisition</a:t>
            </a:r>
          </a:p>
          <a:p>
            <a:pPr algn="just"/>
            <a:r>
              <a:rPr lang="en-GB" sz="1200" dirty="0">
                <a:latin typeface="Calibri" panose="020F0502020204030204" pitchFamily="34" charset="0"/>
                <a:ea typeface="Calibri" panose="020F0502020204030204" pitchFamily="34" charset="0"/>
                <a:cs typeface="Times New Roman" panose="02020603050405020304" pitchFamily="18" charset="0"/>
              </a:rPr>
              <a:t>	M</a:t>
            </a:r>
            <a:r>
              <a:rPr lang="en-GB" sz="1200" dirty="0" smtClean="0">
                <a:latin typeface="Calibri" panose="020F0502020204030204" pitchFamily="34" charset="0"/>
                <a:ea typeface="Calibri" panose="020F0502020204030204" pitchFamily="34" charset="0"/>
                <a:cs typeface="Times New Roman" panose="02020603050405020304" pitchFamily="18" charset="0"/>
              </a:rPr>
              <a:t>agnetic measurements/shafts</a:t>
            </a:r>
            <a:endParaRPr lang="en-GB" sz="1200" dirty="0">
              <a:latin typeface="Calibri" panose="020F0502020204030204" pitchFamily="34" charset="0"/>
              <a:ea typeface="Calibri" panose="020F0502020204030204" pitchFamily="34" charset="0"/>
              <a:cs typeface="Times New Roman" panose="02020603050405020304" pitchFamily="18" charset="0"/>
            </a:endParaRPr>
          </a:p>
          <a:p>
            <a:pPr algn="just"/>
            <a:endParaRPr lang="en-GB" sz="1200" dirty="0" smtClean="0">
              <a:latin typeface="Calibri" panose="020F0502020204030204" pitchFamily="34" charset="0"/>
              <a:ea typeface="Calibri" panose="020F0502020204030204" pitchFamily="34" charset="0"/>
              <a:cs typeface="Times New Roman" panose="02020603050405020304" pitchFamily="18" charset="0"/>
            </a:endParaRPr>
          </a:p>
          <a:p>
            <a:pPr algn="just"/>
            <a:r>
              <a:rPr lang="en-GB" sz="1200" dirty="0" smtClean="0">
                <a:latin typeface="Calibri" panose="020F0502020204030204" pitchFamily="34" charset="0"/>
                <a:ea typeface="Calibri" panose="020F0502020204030204" pitchFamily="34" charset="0"/>
                <a:cs typeface="Times New Roman" panose="02020603050405020304" pitchFamily="18" charset="0"/>
              </a:rPr>
              <a:t>We </a:t>
            </a:r>
            <a:r>
              <a:rPr lang="en-GB" sz="1200" dirty="0">
                <a:latin typeface="Calibri" panose="020F0502020204030204" pitchFamily="34" charset="0"/>
                <a:ea typeface="Calibri" panose="020F0502020204030204" pitchFamily="34" charset="0"/>
                <a:cs typeface="Times New Roman" panose="02020603050405020304" pitchFamily="18" charset="0"/>
              </a:rPr>
              <a:t>hope this part will give a lively and detailed discussion between experts in the field from the various test facilities.</a:t>
            </a:r>
          </a:p>
          <a:p>
            <a:pPr algn="just">
              <a:lnSpc>
                <a:spcPct val="115000"/>
              </a:lnSpc>
              <a:spcAft>
                <a:spcPts val="1000"/>
              </a:spcAft>
            </a:pPr>
            <a:endParaRPr lang="en-GB" sz="1200" dirty="0" smtClean="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GB" sz="1200" dirty="0" smtClean="0">
                <a:latin typeface="Calibri" panose="020F0502020204030204" pitchFamily="34" charset="0"/>
                <a:ea typeface="Calibri" panose="020F0502020204030204" pitchFamily="34" charset="0"/>
                <a:cs typeface="Times New Roman" panose="02020603050405020304" pitchFamily="18" charset="0"/>
              </a:rPr>
              <a:t>15:40-16:40 </a:t>
            </a:r>
            <a:r>
              <a:rPr lang="en-GB" sz="1200" dirty="0">
                <a:latin typeface="Calibri" panose="020F0502020204030204" pitchFamily="34" charset="0"/>
                <a:ea typeface="Calibri" panose="020F0502020204030204" pitchFamily="34" charset="0"/>
                <a:cs typeface="Times New Roman" panose="02020603050405020304" pitchFamily="18" charset="0"/>
              </a:rPr>
              <a:t>In the upstairs meeting room </a:t>
            </a:r>
            <a:r>
              <a:rPr lang="en-GB" sz="1200" b="1" dirty="0">
                <a:latin typeface="Calibri" panose="020F0502020204030204" pitchFamily="34" charset="0"/>
                <a:ea typeface="Calibri" panose="020F0502020204030204" pitchFamily="34" charset="0"/>
                <a:cs typeface="Times New Roman" panose="02020603050405020304" pitchFamily="18" charset="0"/>
              </a:rPr>
              <a:t>coffee</a:t>
            </a:r>
            <a:r>
              <a:rPr lang="en-GB" sz="1200" dirty="0">
                <a:latin typeface="Calibri" panose="020F0502020204030204" pitchFamily="34" charset="0"/>
                <a:ea typeface="Calibri" panose="020F0502020204030204" pitchFamily="34" charset="0"/>
                <a:cs typeface="Times New Roman" panose="02020603050405020304" pitchFamily="18" charset="0"/>
              </a:rPr>
              <a:t> is available and there is place available for further discussions.</a:t>
            </a:r>
          </a:p>
          <a:p>
            <a:r>
              <a:rPr lang="en-GB" sz="1200" dirty="0">
                <a:latin typeface="Calibri" panose="020F0502020204030204" pitchFamily="34" charset="0"/>
                <a:ea typeface="Calibri" panose="020F0502020204030204" pitchFamily="34" charset="0"/>
                <a:cs typeface="Times New Roman" panose="02020603050405020304" pitchFamily="18" charset="0"/>
              </a:rPr>
              <a:t>16:40 the workshop will close out with the preparation of the action list and a close-out session.</a:t>
            </a:r>
            <a:endParaRPr lang="en-GB" sz="1200" dirty="0"/>
          </a:p>
        </p:txBody>
      </p:sp>
      <p:pic>
        <p:nvPicPr>
          <p:cNvPr id="6" name="Picture 5"/>
          <p:cNvPicPr>
            <a:picLocks noChangeAspect="1"/>
          </p:cNvPicPr>
          <p:nvPr/>
        </p:nvPicPr>
        <p:blipFill>
          <a:blip r:embed="rId2"/>
          <a:stretch>
            <a:fillRect/>
          </a:stretch>
        </p:blipFill>
        <p:spPr>
          <a:xfrm>
            <a:off x="72008" y="4515966"/>
            <a:ext cx="2843808" cy="602447"/>
          </a:xfrm>
          <a:prstGeom prst="rect">
            <a:avLst/>
          </a:prstGeom>
        </p:spPr>
      </p:pic>
    </p:spTree>
    <p:extLst>
      <p:ext uri="{BB962C8B-B14F-4D97-AF65-F5344CB8AC3E}">
        <p14:creationId xmlns:p14="http://schemas.microsoft.com/office/powerpoint/2010/main" val="25360515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72008" y="4515966"/>
            <a:ext cx="2843808" cy="602447"/>
          </a:xfrm>
          <a:prstGeom prst="rect">
            <a:avLst/>
          </a:prstGeom>
        </p:spPr>
      </p:pic>
      <p:sp>
        <p:nvSpPr>
          <p:cNvPr id="2" name="Title 1"/>
          <p:cNvSpPr>
            <a:spLocks noGrp="1"/>
          </p:cNvSpPr>
          <p:nvPr>
            <p:ph type="title"/>
          </p:nvPr>
        </p:nvSpPr>
        <p:spPr/>
        <p:txBody>
          <a:bodyPr/>
          <a:lstStyle/>
          <a:p>
            <a:r>
              <a:rPr lang="nl-NL" dirty="0" err="1" smtClean="0"/>
              <a:t>Visit</a:t>
            </a:r>
            <a:r>
              <a:rPr lang="nl-NL" dirty="0" smtClean="0"/>
              <a:t> program </a:t>
            </a:r>
            <a:r>
              <a:rPr lang="nl-NL" dirty="0" err="1" smtClean="0"/>
              <a:t>Tuesday</a:t>
            </a:r>
            <a:r>
              <a:rPr lang="nl-NL" dirty="0" smtClean="0"/>
              <a:t> </a:t>
            </a:r>
            <a:r>
              <a:rPr lang="nl-NL" dirty="0" err="1" smtClean="0"/>
              <a:t>afternoon</a:t>
            </a:r>
            <a:endParaRPr lang="en-GB" dirty="0"/>
          </a:p>
        </p:txBody>
      </p:sp>
      <p:sp>
        <p:nvSpPr>
          <p:cNvPr id="4" name="Footer Placeholder 3"/>
          <p:cNvSpPr>
            <a:spLocks noGrp="1"/>
          </p:cNvSpPr>
          <p:nvPr>
            <p:ph type="ftr" sz="quarter" idx="11"/>
          </p:nvPr>
        </p:nvSpPr>
        <p:spPr/>
        <p:txBody>
          <a:bodyPr/>
          <a:lstStyle/>
          <a:p>
            <a:r>
              <a:rPr lang="en-GB" noProof="0" smtClean="0"/>
              <a:t>Gerard Willering for Magnet Test Stand Workshop, June 13th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28</a:t>
            </a:fld>
            <a:endParaRPr lang="fr-FR"/>
          </a:p>
        </p:txBody>
      </p:sp>
      <p:pic>
        <p:nvPicPr>
          <p:cNvPr id="10" name="Picture 9"/>
          <p:cNvPicPr/>
          <p:nvPr/>
        </p:nvPicPr>
        <p:blipFill>
          <a:blip r:embed="rId3" cstate="print">
            <a:extLst>
              <a:ext uri="{28A0092B-C50C-407E-A947-70E740481C1C}">
                <a14:useLocalDpi xmlns:a14="http://schemas.microsoft.com/office/drawing/2010/main"/>
              </a:ext>
            </a:extLst>
          </a:blip>
          <a:srcRect/>
          <a:stretch>
            <a:fillRect/>
          </a:stretch>
        </p:blipFill>
        <p:spPr bwMode="auto">
          <a:xfrm>
            <a:off x="467544" y="675000"/>
            <a:ext cx="7488832" cy="4201006"/>
          </a:xfrm>
          <a:prstGeom prst="rect">
            <a:avLst/>
          </a:prstGeom>
          <a:noFill/>
        </p:spPr>
      </p:pic>
    </p:spTree>
    <p:extLst>
      <p:ext uri="{BB962C8B-B14F-4D97-AF65-F5344CB8AC3E}">
        <p14:creationId xmlns:p14="http://schemas.microsoft.com/office/powerpoint/2010/main" val="18173057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Powering interlocks </a:t>
            </a:r>
            <a:r>
              <a:rPr lang="nl-NL" dirty="0" smtClean="0"/>
              <a:t>PLC</a:t>
            </a:r>
            <a:endParaRPr lang="en-GB" dirty="0"/>
          </a:p>
        </p:txBody>
      </p:sp>
      <p:sp>
        <p:nvSpPr>
          <p:cNvPr id="3" name="Content Placeholder 2"/>
          <p:cNvSpPr>
            <a:spLocks noGrp="1"/>
          </p:cNvSpPr>
          <p:nvPr>
            <p:ph idx="1"/>
          </p:nvPr>
        </p:nvSpPr>
        <p:spPr>
          <a:xfrm>
            <a:off x="4724468" y="860515"/>
            <a:ext cx="4262352" cy="3680222"/>
          </a:xfrm>
        </p:spPr>
        <p:txBody>
          <a:bodyPr>
            <a:normAutofit/>
          </a:bodyPr>
          <a:lstStyle/>
          <a:p>
            <a:pPr algn="just"/>
            <a:r>
              <a:rPr lang="nl-NL" sz="1800" dirty="0"/>
              <a:t>PLC SAFETY MANAGEMENT</a:t>
            </a:r>
          </a:p>
          <a:p>
            <a:pPr lvl="1" algn="just"/>
            <a:r>
              <a:rPr lang="en-US" sz="1050" dirty="0"/>
              <a:t>The PLC manage each conditions as a safety interlocks, to provide the authorization to perform a test</a:t>
            </a:r>
            <a:r>
              <a:rPr lang="en-US" sz="1050" dirty="0" smtClean="0"/>
              <a:t>.</a:t>
            </a:r>
            <a:endParaRPr lang="en-US" sz="1050" dirty="0"/>
          </a:p>
          <a:p>
            <a:pPr lvl="1" algn="just"/>
            <a:r>
              <a:rPr lang="en-US" sz="1050" dirty="0"/>
              <a:t>In any case of interlocks, it needs a </a:t>
            </a:r>
            <a:r>
              <a:rPr lang="en-US" sz="1050" dirty="0" smtClean="0"/>
              <a:t>manual acknowledgement </a:t>
            </a:r>
            <a:r>
              <a:rPr lang="en-US" sz="1050" dirty="0"/>
              <a:t>to release the </a:t>
            </a:r>
            <a:r>
              <a:rPr lang="en-US" sz="1050" dirty="0" smtClean="0"/>
              <a:t>interlock.</a:t>
            </a:r>
            <a:endParaRPr lang="en-US" sz="1050" dirty="0"/>
          </a:p>
          <a:p>
            <a:pPr lvl="1" algn="l"/>
            <a:r>
              <a:rPr lang="nl-NL" sz="1050" b="1" i="1" dirty="0" err="1" smtClean="0">
                <a:solidFill>
                  <a:schemeClr val="accent4"/>
                </a:solidFill>
              </a:rPr>
              <a:t>Needs</a:t>
            </a:r>
            <a:r>
              <a:rPr lang="nl-NL" sz="1050" b="1" i="1" dirty="0" smtClean="0">
                <a:solidFill>
                  <a:schemeClr val="accent4"/>
                </a:solidFill>
              </a:rPr>
              <a:t> </a:t>
            </a:r>
            <a:r>
              <a:rPr lang="nl-NL" sz="1050" b="1" i="1" dirty="0" err="1" smtClean="0">
                <a:solidFill>
                  <a:schemeClr val="accent4"/>
                </a:solidFill>
              </a:rPr>
              <a:t>to</a:t>
            </a:r>
            <a:r>
              <a:rPr lang="nl-NL" sz="1050" b="1" i="1" dirty="0" smtClean="0">
                <a:solidFill>
                  <a:schemeClr val="accent4"/>
                </a:solidFill>
              </a:rPr>
              <a:t> </a:t>
            </a:r>
            <a:r>
              <a:rPr lang="nl-NL" sz="1050" b="1" i="1" dirty="0" err="1" smtClean="0">
                <a:solidFill>
                  <a:schemeClr val="accent4"/>
                </a:solidFill>
              </a:rPr>
              <a:t>be</a:t>
            </a:r>
            <a:r>
              <a:rPr lang="nl-NL" sz="1050" b="1" i="1" dirty="0" smtClean="0">
                <a:solidFill>
                  <a:schemeClr val="accent4"/>
                </a:solidFill>
              </a:rPr>
              <a:t> a </a:t>
            </a:r>
            <a:r>
              <a:rPr lang="nl-NL" sz="1050" b="1" i="1" dirty="0" err="1" smtClean="0">
                <a:solidFill>
                  <a:schemeClr val="accent4"/>
                </a:solidFill>
              </a:rPr>
              <a:t>reliable</a:t>
            </a:r>
            <a:r>
              <a:rPr lang="nl-NL" sz="1050" b="1" i="1" dirty="0" smtClean="0">
                <a:solidFill>
                  <a:schemeClr val="accent4"/>
                </a:solidFill>
              </a:rPr>
              <a:t> </a:t>
            </a:r>
            <a:r>
              <a:rPr lang="nl-NL" sz="1050" b="1" i="1" dirty="0" err="1" smtClean="0">
                <a:solidFill>
                  <a:schemeClr val="accent4"/>
                </a:solidFill>
              </a:rPr>
              <a:t>programmable</a:t>
            </a:r>
            <a:r>
              <a:rPr lang="nl-NL" sz="1050" b="1" i="1" dirty="0" smtClean="0">
                <a:solidFill>
                  <a:schemeClr val="accent4"/>
                </a:solidFill>
              </a:rPr>
              <a:t> logic. </a:t>
            </a:r>
          </a:p>
          <a:p>
            <a:pPr lvl="1" algn="l"/>
            <a:r>
              <a:rPr lang="nl-NL" sz="1050" dirty="0" err="1" smtClean="0"/>
              <a:t>Messages</a:t>
            </a:r>
            <a:r>
              <a:rPr lang="nl-NL" sz="1050" dirty="0" smtClean="0"/>
              <a:t> </a:t>
            </a:r>
            <a:r>
              <a:rPr lang="nl-NL" sz="1050" dirty="0" err="1" smtClean="0"/>
              <a:t>to</a:t>
            </a:r>
            <a:r>
              <a:rPr lang="nl-NL" sz="1050" dirty="0" smtClean="0"/>
              <a:t> operator </a:t>
            </a:r>
            <a:r>
              <a:rPr lang="nl-NL" sz="1050" dirty="0" err="1" smtClean="0"/>
              <a:t>by</a:t>
            </a:r>
            <a:r>
              <a:rPr lang="nl-NL" sz="1050" dirty="0" smtClean="0"/>
              <a:t> email/sms </a:t>
            </a:r>
            <a:r>
              <a:rPr lang="nl-NL" sz="1050" dirty="0" err="1" smtClean="0"/>
              <a:t>possible</a:t>
            </a:r>
            <a:r>
              <a:rPr lang="nl-NL" sz="1050" dirty="0" smtClean="0"/>
              <a:t>.</a:t>
            </a:r>
          </a:p>
          <a:p>
            <a:pPr lvl="1" algn="l"/>
            <a:endParaRPr lang="nl-NL" sz="1600" dirty="0" smtClean="0"/>
          </a:p>
          <a:p>
            <a:pPr algn="l"/>
            <a:endParaRPr lang="nl-NL" sz="1800" dirty="0" smtClean="0"/>
          </a:p>
          <a:p>
            <a:pPr lvl="1" algn="l"/>
            <a:endParaRPr lang="nl-NL" sz="1600" dirty="0" smtClean="0"/>
          </a:p>
          <a:p>
            <a:pPr lvl="1" algn="l"/>
            <a:endParaRPr lang="nl-NL" sz="1600" dirty="0" smtClean="0"/>
          </a:p>
          <a:p>
            <a:pPr lvl="1" algn="l"/>
            <a:endParaRPr lang="nl-NL" sz="1600" dirty="0" smtClean="0"/>
          </a:p>
        </p:txBody>
      </p:sp>
      <p:sp>
        <p:nvSpPr>
          <p:cNvPr id="4" name="Footer Placeholder 3"/>
          <p:cNvSpPr>
            <a:spLocks noGrp="1"/>
          </p:cNvSpPr>
          <p:nvPr>
            <p:ph type="ftr" sz="quarter" idx="11"/>
          </p:nvPr>
        </p:nvSpPr>
        <p:spPr/>
        <p:txBody>
          <a:bodyPr/>
          <a:lstStyle/>
          <a:p>
            <a:r>
              <a:rPr lang="en-GB" noProof="0" dirty="0" smtClean="0"/>
              <a:t>Gerard Willering for Magnet Test Stand Workshop, June 13th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grpSp>
        <p:nvGrpSpPr>
          <p:cNvPr id="6" name="Group 5"/>
          <p:cNvGrpSpPr/>
          <p:nvPr/>
        </p:nvGrpSpPr>
        <p:grpSpPr>
          <a:xfrm>
            <a:off x="612000" y="1076432"/>
            <a:ext cx="1131768" cy="1131768"/>
            <a:chOff x="8378" y="1810379"/>
            <a:chExt cx="1131768" cy="1131768"/>
          </a:xfrm>
        </p:grpSpPr>
        <p:sp>
          <p:nvSpPr>
            <p:cNvPr id="31" name="Oval 30"/>
            <p:cNvSpPr/>
            <p:nvPr/>
          </p:nvSpPr>
          <p:spPr>
            <a:xfrm>
              <a:off x="8378" y="1810379"/>
              <a:ext cx="1131768" cy="1131768"/>
            </a:xfrm>
            <a:prstGeom prst="ellipse">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32" name="Oval 4"/>
            <p:cNvSpPr/>
            <p:nvPr/>
          </p:nvSpPr>
          <p:spPr>
            <a:xfrm>
              <a:off x="174122" y="1976123"/>
              <a:ext cx="800280" cy="8002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H" sz="900" kern="1200" dirty="0" smtClean="0"/>
                <a:t>CHARGE OF QUENCH HEATERS OK</a:t>
              </a:r>
              <a:endParaRPr lang="en-GB" sz="900" kern="1200" dirty="0"/>
            </a:p>
          </p:txBody>
        </p:sp>
      </p:grpSp>
      <p:grpSp>
        <p:nvGrpSpPr>
          <p:cNvPr id="8" name="Group 7"/>
          <p:cNvGrpSpPr/>
          <p:nvPr/>
        </p:nvGrpSpPr>
        <p:grpSpPr>
          <a:xfrm>
            <a:off x="630417" y="2891772"/>
            <a:ext cx="1131768" cy="1131768"/>
            <a:chOff x="1980371" y="1810379"/>
            <a:chExt cx="1131768" cy="1131768"/>
          </a:xfrm>
        </p:grpSpPr>
        <p:sp>
          <p:nvSpPr>
            <p:cNvPr id="27" name="Oval 26"/>
            <p:cNvSpPr/>
            <p:nvPr/>
          </p:nvSpPr>
          <p:spPr>
            <a:xfrm>
              <a:off x="1980371" y="1810379"/>
              <a:ext cx="1131768" cy="1131768"/>
            </a:xfrm>
            <a:prstGeom prst="ellipse">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28" name="Oval 8"/>
            <p:cNvSpPr/>
            <p:nvPr/>
          </p:nvSpPr>
          <p:spPr>
            <a:xfrm>
              <a:off x="2146115" y="1976123"/>
              <a:ext cx="800280" cy="8002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H" sz="900" kern="1200" dirty="0" smtClean="0"/>
                <a:t>MAGNET CRYO OK (FROM CRYO PLC)</a:t>
              </a:r>
              <a:endParaRPr lang="en-GB" sz="900" kern="1200" dirty="0"/>
            </a:p>
          </p:txBody>
        </p:sp>
      </p:grpSp>
      <p:grpSp>
        <p:nvGrpSpPr>
          <p:cNvPr id="10" name="Group 9"/>
          <p:cNvGrpSpPr/>
          <p:nvPr/>
        </p:nvGrpSpPr>
        <p:grpSpPr>
          <a:xfrm>
            <a:off x="3458219" y="1076432"/>
            <a:ext cx="1131768" cy="1131768"/>
            <a:chOff x="3952363" y="1810379"/>
            <a:chExt cx="1131768" cy="1131768"/>
          </a:xfrm>
        </p:grpSpPr>
        <p:sp>
          <p:nvSpPr>
            <p:cNvPr id="23" name="Oval 22"/>
            <p:cNvSpPr/>
            <p:nvPr/>
          </p:nvSpPr>
          <p:spPr>
            <a:xfrm>
              <a:off x="3952363" y="1810379"/>
              <a:ext cx="1131768" cy="1131768"/>
            </a:xfrm>
            <a:prstGeom prst="ellipse">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24" name="Oval 12"/>
            <p:cNvSpPr/>
            <p:nvPr/>
          </p:nvSpPr>
          <p:spPr>
            <a:xfrm>
              <a:off x="4118107" y="1976123"/>
              <a:ext cx="800280" cy="8002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H" sz="900" kern="1200" dirty="0" smtClean="0"/>
                <a:t>CURRENT LEADS CRYO OK (FROM CRYO PLC)</a:t>
              </a:r>
              <a:endParaRPr lang="en-GB" sz="900" kern="1200" dirty="0"/>
            </a:p>
          </p:txBody>
        </p:sp>
      </p:grpSp>
      <p:grpSp>
        <p:nvGrpSpPr>
          <p:cNvPr id="12" name="Group 11"/>
          <p:cNvGrpSpPr/>
          <p:nvPr/>
        </p:nvGrpSpPr>
        <p:grpSpPr>
          <a:xfrm>
            <a:off x="3461541" y="2891772"/>
            <a:ext cx="1131768" cy="1131768"/>
            <a:chOff x="5924356" y="1810379"/>
            <a:chExt cx="1131768" cy="1131768"/>
          </a:xfrm>
        </p:grpSpPr>
        <p:sp>
          <p:nvSpPr>
            <p:cNvPr id="19" name="Oval 18"/>
            <p:cNvSpPr/>
            <p:nvPr/>
          </p:nvSpPr>
          <p:spPr>
            <a:xfrm>
              <a:off x="5924356" y="1810379"/>
              <a:ext cx="1131768" cy="1131768"/>
            </a:xfrm>
            <a:prstGeom prst="ellipse">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20" name="Oval 16"/>
            <p:cNvSpPr/>
            <p:nvPr/>
          </p:nvSpPr>
          <p:spPr>
            <a:xfrm>
              <a:off x="6090100" y="1976123"/>
              <a:ext cx="800280" cy="8002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H" sz="900" kern="1200" dirty="0" smtClean="0"/>
                <a:t>BENCH CONDITIONS OK (TEMP, WATER COOLING, PS…)</a:t>
              </a:r>
              <a:endParaRPr lang="en-GB" sz="900" kern="1200" dirty="0"/>
            </a:p>
          </p:txBody>
        </p:sp>
      </p:grpSp>
      <p:grpSp>
        <p:nvGrpSpPr>
          <p:cNvPr id="14" name="Group 13"/>
          <p:cNvGrpSpPr/>
          <p:nvPr/>
        </p:nvGrpSpPr>
        <p:grpSpPr>
          <a:xfrm>
            <a:off x="1743768" y="2208200"/>
            <a:ext cx="1717773" cy="683572"/>
            <a:chOff x="7651376" y="1873668"/>
            <a:chExt cx="1131768" cy="1131768"/>
          </a:xfrm>
        </p:grpSpPr>
        <p:sp>
          <p:nvSpPr>
            <p:cNvPr id="15" name="Oval 14"/>
            <p:cNvSpPr/>
            <p:nvPr/>
          </p:nvSpPr>
          <p:spPr>
            <a:xfrm>
              <a:off x="7651376" y="1873668"/>
              <a:ext cx="1131768" cy="1131768"/>
            </a:xfrm>
            <a:prstGeom prst="ellipse">
              <a:avLst/>
            </a:prstGeom>
            <a:solidFill>
              <a:schemeClr val="accent6"/>
            </a:solidFill>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16" name="Oval 20"/>
            <p:cNvSpPr/>
            <p:nvPr/>
          </p:nvSpPr>
          <p:spPr>
            <a:xfrm>
              <a:off x="7842489" y="1977490"/>
              <a:ext cx="800280" cy="8002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fr-CH" sz="1200" b="1" kern="1200" dirty="0" err="1" smtClean="0"/>
                <a:t>Authorization</a:t>
              </a:r>
              <a:endParaRPr lang="fr-CH" sz="1200" b="1" kern="1200" dirty="0" smtClean="0"/>
            </a:p>
            <a:p>
              <a:pPr lvl="0" algn="ctr" defTabSz="400050">
                <a:lnSpc>
                  <a:spcPct val="90000"/>
                </a:lnSpc>
                <a:spcBef>
                  <a:spcPct val="0"/>
                </a:spcBef>
                <a:spcAft>
                  <a:spcPct val="35000"/>
                </a:spcAft>
              </a:pPr>
              <a:r>
                <a:rPr lang="fr-CH" sz="1200" b="1" dirty="0" smtClean="0"/>
                <a:t>for </a:t>
              </a:r>
              <a:r>
                <a:rPr lang="fr-CH" sz="1200" b="1" dirty="0" err="1" smtClean="0"/>
                <a:t>powering</a:t>
              </a:r>
              <a:endParaRPr lang="en-GB" sz="1200" b="1" kern="1200" dirty="0"/>
            </a:p>
          </p:txBody>
        </p:sp>
      </p:grpSp>
      <p:cxnSp>
        <p:nvCxnSpPr>
          <p:cNvPr id="34" name="Straight Arrow Connector 33"/>
          <p:cNvCxnSpPr/>
          <p:nvPr/>
        </p:nvCxnSpPr>
        <p:spPr>
          <a:xfrm>
            <a:off x="1596441" y="2042456"/>
            <a:ext cx="275490" cy="316758"/>
          </a:xfrm>
          <a:prstGeom prst="straightConnector1">
            <a:avLst/>
          </a:prstGeom>
          <a:ln w="38100">
            <a:solidFill>
              <a:schemeClr val="accent3"/>
            </a:solidFill>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rot="5400000">
            <a:off x="3323796" y="2040962"/>
            <a:ext cx="275490" cy="316758"/>
          </a:xfrm>
          <a:prstGeom prst="straightConnector1">
            <a:avLst/>
          </a:prstGeom>
          <a:ln w="38100">
            <a:solidFill>
              <a:schemeClr val="accent3"/>
            </a:solidFill>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rot="16200000">
            <a:off x="1572525" y="2708266"/>
            <a:ext cx="275490" cy="316758"/>
          </a:xfrm>
          <a:prstGeom prst="straightConnector1">
            <a:avLst/>
          </a:prstGeom>
          <a:ln w="38100">
            <a:solidFill>
              <a:schemeClr val="accent3"/>
            </a:solidFill>
            <a:tailEnd type="triangle"/>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rot="16200000" flipV="1">
            <a:off x="3365267" y="2720830"/>
            <a:ext cx="275490" cy="316758"/>
          </a:xfrm>
          <a:prstGeom prst="straightConnector1">
            <a:avLst/>
          </a:prstGeom>
          <a:ln w="38100">
            <a:solidFill>
              <a:schemeClr val="accent3"/>
            </a:solidFill>
            <a:tailEnd type="triangle"/>
          </a:ln>
        </p:spPr>
        <p:style>
          <a:lnRef idx="2">
            <a:schemeClr val="accent1"/>
          </a:lnRef>
          <a:fillRef idx="0">
            <a:schemeClr val="accent1"/>
          </a:fillRef>
          <a:effectRef idx="1">
            <a:schemeClr val="accent1"/>
          </a:effectRef>
          <a:fontRef idx="minor">
            <a:schemeClr val="tx1"/>
          </a:fontRef>
        </p:style>
      </p:cxnSp>
      <p:pic>
        <p:nvPicPr>
          <p:cNvPr id="42" name="Picture 4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159503" y="2314897"/>
            <a:ext cx="3268144" cy="1838331"/>
          </a:xfrm>
          <a:prstGeom prst="rect">
            <a:avLst/>
          </a:prstGeom>
        </p:spPr>
      </p:pic>
      <p:sp>
        <p:nvSpPr>
          <p:cNvPr id="43" name="TextBox 42"/>
          <p:cNvSpPr txBox="1"/>
          <p:nvPr/>
        </p:nvSpPr>
        <p:spPr>
          <a:xfrm>
            <a:off x="5771500" y="4130862"/>
            <a:ext cx="1422184" cy="276999"/>
          </a:xfrm>
          <a:prstGeom prst="rect">
            <a:avLst/>
          </a:prstGeom>
          <a:noFill/>
        </p:spPr>
        <p:txBody>
          <a:bodyPr wrap="none" rtlCol="0">
            <a:spAutoFit/>
          </a:bodyPr>
          <a:lstStyle/>
          <a:p>
            <a:r>
              <a:rPr lang="nl-NL" sz="1200" dirty="0" err="1" smtClean="0"/>
              <a:t>Example</a:t>
            </a:r>
            <a:r>
              <a:rPr lang="nl-NL" sz="1200" dirty="0" smtClean="0"/>
              <a:t> of a PLC</a:t>
            </a:r>
            <a:endParaRPr lang="en-GB" sz="1200" dirty="0"/>
          </a:p>
        </p:txBody>
      </p:sp>
      <p:sp>
        <p:nvSpPr>
          <p:cNvPr id="47" name="TextBox 46"/>
          <p:cNvSpPr txBox="1"/>
          <p:nvPr/>
        </p:nvSpPr>
        <p:spPr>
          <a:xfrm>
            <a:off x="5912268" y="4557277"/>
            <a:ext cx="2954532" cy="230832"/>
          </a:xfrm>
          <a:prstGeom prst="rect">
            <a:avLst/>
          </a:prstGeom>
          <a:solidFill>
            <a:srgbClr val="FFFF00"/>
          </a:solidFill>
        </p:spPr>
        <p:txBody>
          <a:bodyPr wrap="square" rtlCol="0">
            <a:spAutoFit/>
          </a:bodyPr>
          <a:lstStyle/>
          <a:p>
            <a:r>
              <a:rPr lang="nl-NL" sz="900" dirty="0" smtClean="0"/>
              <a:t>CERN experts on PLC present </a:t>
            </a:r>
            <a:r>
              <a:rPr lang="nl-NL" sz="900" dirty="0" err="1" smtClean="0"/>
              <a:t>during</a:t>
            </a:r>
            <a:r>
              <a:rPr lang="nl-NL" sz="900" dirty="0" smtClean="0"/>
              <a:t> </a:t>
            </a:r>
            <a:r>
              <a:rPr lang="nl-NL" sz="900" dirty="0" err="1" smtClean="0"/>
              <a:t>the</a:t>
            </a:r>
            <a:r>
              <a:rPr lang="nl-NL" sz="900" dirty="0" smtClean="0"/>
              <a:t> SM18 </a:t>
            </a:r>
            <a:r>
              <a:rPr lang="nl-NL" sz="900" dirty="0" err="1" smtClean="0"/>
              <a:t>visit</a:t>
            </a:r>
            <a:endParaRPr lang="en-GB" sz="900" dirty="0"/>
          </a:p>
        </p:txBody>
      </p:sp>
      <p:sp>
        <p:nvSpPr>
          <p:cNvPr id="59" name="Rectangle 58"/>
          <p:cNvSpPr/>
          <p:nvPr/>
        </p:nvSpPr>
        <p:spPr>
          <a:xfrm>
            <a:off x="256864" y="1346442"/>
            <a:ext cx="184731" cy="369332"/>
          </a:xfrm>
          <a:prstGeom prst="rect">
            <a:avLst/>
          </a:prstGeom>
        </p:spPr>
        <p:txBody>
          <a:bodyPr wrap="none">
            <a:spAutoFit/>
          </a:bodyPr>
          <a:lstStyle/>
          <a:p>
            <a:endParaRPr lang="nl-NL" dirty="0"/>
          </a:p>
        </p:txBody>
      </p:sp>
      <p:pic>
        <p:nvPicPr>
          <p:cNvPr id="33" name="Picture 32"/>
          <p:cNvPicPr>
            <a:picLocks noChangeAspect="1"/>
          </p:cNvPicPr>
          <p:nvPr/>
        </p:nvPicPr>
        <p:blipFill>
          <a:blip r:embed="rId4"/>
          <a:stretch>
            <a:fillRect/>
          </a:stretch>
        </p:blipFill>
        <p:spPr>
          <a:xfrm>
            <a:off x="72008" y="4515966"/>
            <a:ext cx="2843808" cy="602447"/>
          </a:xfrm>
          <a:prstGeom prst="rect">
            <a:avLst/>
          </a:prstGeom>
        </p:spPr>
      </p:pic>
      <p:grpSp>
        <p:nvGrpSpPr>
          <p:cNvPr id="36" name="Group 35"/>
          <p:cNvGrpSpPr/>
          <p:nvPr/>
        </p:nvGrpSpPr>
        <p:grpSpPr>
          <a:xfrm>
            <a:off x="1740446" y="3902405"/>
            <a:ext cx="1717773" cy="683572"/>
            <a:chOff x="7651376" y="1873668"/>
            <a:chExt cx="1131768" cy="1131768"/>
          </a:xfrm>
        </p:grpSpPr>
        <p:sp>
          <p:nvSpPr>
            <p:cNvPr id="39" name="Oval 38"/>
            <p:cNvSpPr/>
            <p:nvPr/>
          </p:nvSpPr>
          <p:spPr>
            <a:xfrm>
              <a:off x="7651376" y="1873668"/>
              <a:ext cx="1131768" cy="1131768"/>
            </a:xfrm>
            <a:prstGeom prst="ellipse">
              <a:avLst/>
            </a:prstGeom>
            <a:solidFill>
              <a:schemeClr val="accent6"/>
            </a:solidFill>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40" name="Oval 20"/>
            <p:cNvSpPr/>
            <p:nvPr/>
          </p:nvSpPr>
          <p:spPr>
            <a:xfrm>
              <a:off x="7842489" y="1977490"/>
              <a:ext cx="800280" cy="80028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GB" sz="1200" b="1" kern="1200" dirty="0" smtClean="0"/>
                <a:t>Slow Power Abort</a:t>
              </a:r>
              <a:endParaRPr lang="en-GB" sz="1200" b="1" kern="1200" dirty="0"/>
            </a:p>
          </p:txBody>
        </p:sp>
      </p:grpSp>
      <p:sp>
        <p:nvSpPr>
          <p:cNvPr id="11" name="TextBox 10"/>
          <p:cNvSpPr txBox="1"/>
          <p:nvPr/>
        </p:nvSpPr>
        <p:spPr>
          <a:xfrm rot="5400000">
            <a:off x="2067469" y="3247201"/>
            <a:ext cx="1106402" cy="446276"/>
          </a:xfrm>
          <a:prstGeom prst="rect">
            <a:avLst/>
          </a:prstGeom>
          <a:noFill/>
        </p:spPr>
        <p:txBody>
          <a:bodyPr wrap="square" rtlCol="0">
            <a:spAutoFit/>
          </a:bodyPr>
          <a:lstStyle/>
          <a:p>
            <a:r>
              <a:rPr lang="en-GB" sz="1100" dirty="0" smtClean="0"/>
              <a:t>Losing </a:t>
            </a:r>
            <a:r>
              <a:rPr lang="en-GB" sz="1200" dirty="0" smtClean="0"/>
              <a:t>authorization</a:t>
            </a:r>
            <a:endParaRPr lang="en-GB" sz="1100" dirty="0"/>
          </a:p>
        </p:txBody>
      </p:sp>
      <p:cxnSp>
        <p:nvCxnSpPr>
          <p:cNvPr id="17" name="Straight Arrow Connector 16"/>
          <p:cNvCxnSpPr>
            <a:stCxn id="15" idx="4"/>
            <a:endCxn id="39" idx="0"/>
          </p:cNvCxnSpPr>
          <p:nvPr/>
        </p:nvCxnSpPr>
        <p:spPr>
          <a:xfrm flipH="1">
            <a:off x="2599333" y="2891772"/>
            <a:ext cx="3322" cy="101063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76884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Events time line </a:t>
            </a:r>
            <a:r>
              <a:rPr lang="nl-NL" dirty="0" err="1" smtClean="0"/>
              <a:t>quench</a:t>
            </a:r>
            <a:r>
              <a:rPr lang="nl-NL" dirty="0" smtClean="0"/>
              <a:t> </a:t>
            </a:r>
            <a:r>
              <a:rPr lang="nl-NL" dirty="0" err="1" smtClean="0"/>
              <a:t>protection</a:t>
            </a:r>
            <a:endParaRPr lang="en-GB" dirty="0"/>
          </a:p>
        </p:txBody>
      </p:sp>
      <p:sp>
        <p:nvSpPr>
          <p:cNvPr id="3" name="Content Placeholder 2"/>
          <p:cNvSpPr>
            <a:spLocks noGrp="1"/>
          </p:cNvSpPr>
          <p:nvPr>
            <p:ph idx="1"/>
          </p:nvPr>
        </p:nvSpPr>
        <p:spPr>
          <a:xfrm>
            <a:off x="766800" y="771550"/>
            <a:ext cx="7920000" cy="3680222"/>
          </a:xfrm>
        </p:spPr>
        <p:txBody>
          <a:bodyPr>
            <a:normAutofit fontScale="77500" lnSpcReduction="20000"/>
          </a:bodyPr>
          <a:lstStyle/>
          <a:p>
            <a:pPr algn="l"/>
            <a:r>
              <a:rPr lang="nl-NL" dirty="0" smtClean="0">
                <a:solidFill>
                  <a:schemeClr val="bg1">
                    <a:lumMod val="85000"/>
                  </a:schemeClr>
                </a:solidFill>
              </a:rPr>
              <a:t>Powering </a:t>
            </a:r>
            <a:r>
              <a:rPr lang="nl-NL" dirty="0" err="1" smtClean="0">
                <a:solidFill>
                  <a:schemeClr val="bg1">
                    <a:lumMod val="85000"/>
                  </a:schemeClr>
                </a:solidFill>
              </a:rPr>
              <a:t>interlocks</a:t>
            </a:r>
            <a:r>
              <a:rPr lang="nl-NL" dirty="0" smtClean="0">
                <a:solidFill>
                  <a:schemeClr val="bg1">
                    <a:lumMod val="85000"/>
                  </a:schemeClr>
                </a:solidFill>
              </a:rPr>
              <a:t> </a:t>
            </a:r>
            <a:r>
              <a:rPr lang="nl-NL" dirty="0" err="1" smtClean="0">
                <a:solidFill>
                  <a:schemeClr val="bg1">
                    <a:lumMod val="85000"/>
                  </a:schemeClr>
                </a:solidFill>
              </a:rPr>
              <a:t>with</a:t>
            </a:r>
            <a:r>
              <a:rPr lang="nl-NL" dirty="0" smtClean="0">
                <a:solidFill>
                  <a:schemeClr val="bg1">
                    <a:lumMod val="85000"/>
                  </a:schemeClr>
                </a:solidFill>
              </a:rPr>
              <a:t> </a:t>
            </a:r>
            <a:r>
              <a:rPr lang="nl-NL" dirty="0" err="1" smtClean="0">
                <a:solidFill>
                  <a:schemeClr val="bg1">
                    <a:lumMod val="85000"/>
                  </a:schemeClr>
                </a:solidFill>
              </a:rPr>
              <a:t>programmed</a:t>
            </a:r>
            <a:r>
              <a:rPr lang="nl-NL" dirty="0" smtClean="0">
                <a:solidFill>
                  <a:schemeClr val="bg1">
                    <a:lumMod val="85000"/>
                  </a:schemeClr>
                </a:solidFill>
              </a:rPr>
              <a:t> logic controllers (PLC)</a:t>
            </a:r>
          </a:p>
          <a:p>
            <a:pPr algn="l"/>
            <a:r>
              <a:rPr lang="nl-NL" dirty="0" err="1" smtClean="0"/>
              <a:t>Quench</a:t>
            </a:r>
            <a:r>
              <a:rPr lang="nl-NL" dirty="0" smtClean="0"/>
              <a:t> </a:t>
            </a:r>
            <a:r>
              <a:rPr lang="nl-NL" dirty="0" err="1" smtClean="0"/>
              <a:t>detection</a:t>
            </a:r>
            <a:endParaRPr lang="nl-NL" dirty="0" smtClean="0"/>
          </a:p>
          <a:p>
            <a:pPr lvl="1" algn="l"/>
            <a:r>
              <a:rPr lang="nl-NL" dirty="0" smtClean="0"/>
              <a:t>“Classic” </a:t>
            </a:r>
            <a:r>
              <a:rPr lang="nl-NL" dirty="0" err="1" smtClean="0"/>
              <a:t>quench</a:t>
            </a:r>
            <a:r>
              <a:rPr lang="nl-NL" dirty="0" smtClean="0"/>
              <a:t> </a:t>
            </a:r>
            <a:r>
              <a:rPr lang="nl-NL" dirty="0" err="1"/>
              <a:t>protection</a:t>
            </a:r>
            <a:r>
              <a:rPr lang="nl-NL" dirty="0"/>
              <a:t> </a:t>
            </a:r>
            <a:r>
              <a:rPr lang="nl-NL" dirty="0" err="1" smtClean="0"/>
              <a:t>requirements</a:t>
            </a:r>
            <a:r>
              <a:rPr lang="nl-NL" dirty="0"/>
              <a:t> </a:t>
            </a:r>
            <a:r>
              <a:rPr lang="nl-NL" dirty="0" err="1" smtClean="0"/>
              <a:t>with</a:t>
            </a:r>
            <a:r>
              <a:rPr lang="nl-NL" dirty="0" smtClean="0"/>
              <a:t> voltages (</a:t>
            </a:r>
            <a:r>
              <a:rPr lang="nl-NL" dirty="0" err="1" smtClean="0"/>
              <a:t>NbTi</a:t>
            </a:r>
            <a:r>
              <a:rPr lang="nl-NL" dirty="0" smtClean="0"/>
              <a:t>, Nb</a:t>
            </a:r>
            <a:r>
              <a:rPr lang="nl-NL" baseline="-25000" dirty="0" smtClean="0"/>
              <a:t>3</a:t>
            </a:r>
            <a:r>
              <a:rPr lang="nl-NL" dirty="0" smtClean="0"/>
              <a:t>Sn)</a:t>
            </a:r>
          </a:p>
          <a:p>
            <a:pPr lvl="1" algn="l"/>
            <a:r>
              <a:rPr lang="nl-NL" dirty="0" err="1" smtClean="0"/>
              <a:t>Limitations</a:t>
            </a:r>
            <a:r>
              <a:rPr lang="nl-NL" dirty="0" smtClean="0"/>
              <a:t> </a:t>
            </a:r>
            <a:r>
              <a:rPr lang="nl-NL" dirty="0" err="1" smtClean="0"/>
              <a:t>due</a:t>
            </a:r>
            <a:r>
              <a:rPr lang="nl-NL" dirty="0" smtClean="0"/>
              <a:t> </a:t>
            </a:r>
            <a:r>
              <a:rPr lang="nl-NL" dirty="0" err="1" smtClean="0"/>
              <a:t>to</a:t>
            </a:r>
            <a:r>
              <a:rPr lang="nl-NL" dirty="0" smtClean="0"/>
              <a:t> flux </a:t>
            </a:r>
            <a:r>
              <a:rPr lang="nl-NL" dirty="0" err="1" smtClean="0"/>
              <a:t>jumps</a:t>
            </a:r>
            <a:endParaRPr lang="nl-NL" dirty="0" smtClean="0"/>
          </a:p>
          <a:p>
            <a:pPr lvl="1" algn="l"/>
            <a:r>
              <a:rPr lang="nl-NL" dirty="0" err="1" smtClean="0"/>
              <a:t>Developments</a:t>
            </a:r>
            <a:r>
              <a:rPr lang="nl-NL" dirty="0" smtClean="0"/>
              <a:t>, </a:t>
            </a:r>
            <a:r>
              <a:rPr lang="nl-NL" dirty="0" err="1" smtClean="0"/>
              <a:t>mainly</a:t>
            </a:r>
            <a:r>
              <a:rPr lang="nl-NL" dirty="0" smtClean="0"/>
              <a:t> </a:t>
            </a:r>
            <a:r>
              <a:rPr lang="nl-NL" dirty="0" err="1" smtClean="0"/>
              <a:t>for</a:t>
            </a:r>
            <a:r>
              <a:rPr lang="nl-NL" dirty="0" smtClean="0"/>
              <a:t> HTS</a:t>
            </a:r>
            <a:endParaRPr lang="nl-NL" dirty="0"/>
          </a:p>
          <a:p>
            <a:pPr algn="l"/>
            <a:r>
              <a:rPr lang="nl-NL" dirty="0" smtClean="0">
                <a:solidFill>
                  <a:schemeClr val="bg1">
                    <a:lumMod val="85000"/>
                  </a:schemeClr>
                </a:solidFill>
              </a:rPr>
              <a:t>Security matrix</a:t>
            </a:r>
          </a:p>
          <a:p>
            <a:pPr algn="l"/>
            <a:r>
              <a:rPr lang="nl-NL" dirty="0" err="1" smtClean="0">
                <a:solidFill>
                  <a:schemeClr val="bg1">
                    <a:lumMod val="85000"/>
                  </a:schemeClr>
                </a:solidFill>
              </a:rPr>
              <a:t>Quench</a:t>
            </a:r>
            <a:r>
              <a:rPr lang="nl-NL" dirty="0" smtClean="0">
                <a:solidFill>
                  <a:schemeClr val="bg1">
                    <a:lumMod val="85000"/>
                  </a:schemeClr>
                </a:solidFill>
              </a:rPr>
              <a:t> </a:t>
            </a:r>
            <a:r>
              <a:rPr lang="nl-NL" dirty="0" err="1" smtClean="0">
                <a:solidFill>
                  <a:schemeClr val="bg1">
                    <a:lumMod val="85000"/>
                  </a:schemeClr>
                </a:solidFill>
              </a:rPr>
              <a:t>protection</a:t>
            </a:r>
            <a:endParaRPr lang="nl-NL" dirty="0" smtClean="0">
              <a:solidFill>
                <a:schemeClr val="bg1">
                  <a:lumMod val="85000"/>
                </a:schemeClr>
              </a:solidFill>
            </a:endParaRPr>
          </a:p>
          <a:p>
            <a:pPr lvl="1" algn="l"/>
            <a:r>
              <a:rPr lang="nl-NL" dirty="0" smtClean="0">
                <a:solidFill>
                  <a:schemeClr val="bg1">
                    <a:lumMod val="85000"/>
                  </a:schemeClr>
                </a:solidFill>
              </a:rPr>
              <a:t>Energy </a:t>
            </a:r>
            <a:r>
              <a:rPr lang="nl-NL" dirty="0" err="1" smtClean="0">
                <a:solidFill>
                  <a:schemeClr val="bg1">
                    <a:lumMod val="85000"/>
                  </a:schemeClr>
                </a:solidFill>
              </a:rPr>
              <a:t>extraction</a:t>
            </a:r>
            <a:endParaRPr lang="nl-NL" dirty="0" smtClean="0">
              <a:solidFill>
                <a:schemeClr val="bg1">
                  <a:lumMod val="85000"/>
                </a:schemeClr>
              </a:solidFill>
            </a:endParaRPr>
          </a:p>
          <a:p>
            <a:pPr lvl="1" algn="l"/>
            <a:r>
              <a:rPr lang="nl-NL" dirty="0" err="1" smtClean="0">
                <a:solidFill>
                  <a:schemeClr val="bg1">
                    <a:lumMod val="85000"/>
                  </a:schemeClr>
                </a:solidFill>
              </a:rPr>
              <a:t>Quench</a:t>
            </a:r>
            <a:r>
              <a:rPr lang="nl-NL" dirty="0" smtClean="0">
                <a:solidFill>
                  <a:schemeClr val="bg1">
                    <a:lumMod val="85000"/>
                  </a:schemeClr>
                </a:solidFill>
              </a:rPr>
              <a:t> </a:t>
            </a:r>
            <a:r>
              <a:rPr lang="nl-NL" dirty="0" err="1" smtClean="0">
                <a:solidFill>
                  <a:schemeClr val="bg1">
                    <a:lumMod val="85000"/>
                  </a:schemeClr>
                </a:solidFill>
              </a:rPr>
              <a:t>heaters</a:t>
            </a:r>
            <a:endParaRPr lang="nl-NL" dirty="0" smtClean="0">
              <a:solidFill>
                <a:schemeClr val="bg1">
                  <a:lumMod val="85000"/>
                </a:schemeClr>
              </a:solidFill>
            </a:endParaRPr>
          </a:p>
          <a:p>
            <a:pPr lvl="1" algn="l"/>
            <a:r>
              <a:rPr lang="nl-NL" dirty="0" smtClean="0">
                <a:solidFill>
                  <a:schemeClr val="bg1">
                    <a:lumMod val="85000"/>
                  </a:schemeClr>
                </a:solidFill>
              </a:rPr>
              <a:t>CLIQ</a:t>
            </a:r>
          </a:p>
          <a:p>
            <a:pPr lvl="1" algn="l"/>
            <a:endParaRPr lang="nl-NL" dirty="0" smtClean="0"/>
          </a:p>
          <a:p>
            <a:pPr algn="l"/>
            <a:endParaRPr lang="nl-NL" dirty="0" smtClean="0"/>
          </a:p>
          <a:p>
            <a:pPr lvl="1" algn="l"/>
            <a:endParaRPr lang="nl-NL" dirty="0" smtClean="0"/>
          </a:p>
          <a:p>
            <a:pPr lvl="1" algn="l"/>
            <a:endParaRPr lang="nl-NL" dirty="0" smtClean="0"/>
          </a:p>
          <a:p>
            <a:pPr lvl="1" algn="l"/>
            <a:endParaRPr lang="nl-NL" dirty="0" smtClean="0"/>
          </a:p>
        </p:txBody>
      </p:sp>
      <p:sp>
        <p:nvSpPr>
          <p:cNvPr id="4" name="Footer Placeholder 3"/>
          <p:cNvSpPr>
            <a:spLocks noGrp="1"/>
          </p:cNvSpPr>
          <p:nvPr>
            <p:ph type="ftr" sz="quarter" idx="11"/>
          </p:nvPr>
        </p:nvSpPr>
        <p:spPr/>
        <p:txBody>
          <a:bodyPr/>
          <a:lstStyle/>
          <a:p>
            <a:r>
              <a:rPr lang="en-GB" noProof="0" dirty="0" smtClean="0"/>
              <a:t>Gerard Willering for Magnet Test Stand Workshop, June 13th 2016</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pic>
        <p:nvPicPr>
          <p:cNvPr id="6" name="Picture 5"/>
          <p:cNvPicPr>
            <a:picLocks noChangeAspect="1"/>
          </p:cNvPicPr>
          <p:nvPr/>
        </p:nvPicPr>
        <p:blipFill>
          <a:blip r:embed="rId3"/>
          <a:stretch>
            <a:fillRect/>
          </a:stretch>
        </p:blipFill>
        <p:spPr>
          <a:xfrm>
            <a:off x="72008" y="4515966"/>
            <a:ext cx="2843808" cy="602447"/>
          </a:xfrm>
          <a:prstGeom prst="rect">
            <a:avLst/>
          </a:prstGeom>
        </p:spPr>
      </p:pic>
    </p:spTree>
    <p:extLst>
      <p:ext uri="{BB962C8B-B14F-4D97-AF65-F5344CB8AC3E}">
        <p14:creationId xmlns:p14="http://schemas.microsoft.com/office/powerpoint/2010/main" val="11898107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8456" y="135000"/>
            <a:ext cx="8640960" cy="540000"/>
          </a:xfrm>
        </p:spPr>
        <p:txBody>
          <a:bodyPr/>
          <a:lstStyle/>
          <a:p>
            <a:r>
              <a:rPr lang="nl-NL" dirty="0" err="1" smtClean="0"/>
              <a:t>Characteristic</a:t>
            </a:r>
            <a:r>
              <a:rPr lang="nl-NL" dirty="0" smtClean="0"/>
              <a:t> </a:t>
            </a:r>
            <a:r>
              <a:rPr lang="nl-NL" dirty="0" err="1" smtClean="0"/>
              <a:t>times</a:t>
            </a:r>
            <a:r>
              <a:rPr lang="nl-NL" dirty="0" smtClean="0"/>
              <a:t> </a:t>
            </a:r>
            <a:r>
              <a:rPr lang="nl-NL" dirty="0" err="1" smtClean="0"/>
              <a:t>for</a:t>
            </a:r>
            <a:r>
              <a:rPr lang="nl-NL" dirty="0" smtClean="0"/>
              <a:t> </a:t>
            </a:r>
            <a:r>
              <a:rPr lang="nl-NL" dirty="0" err="1" smtClean="0"/>
              <a:t>detection</a:t>
            </a:r>
            <a:r>
              <a:rPr lang="nl-NL" dirty="0" smtClean="0"/>
              <a:t> and </a:t>
            </a:r>
            <a:r>
              <a:rPr lang="nl-NL" dirty="0" err="1" smtClean="0"/>
              <a:t>activitation</a:t>
            </a:r>
            <a:endParaRPr lang="en-GB" dirty="0"/>
          </a:p>
        </p:txBody>
      </p:sp>
      <p:sp>
        <p:nvSpPr>
          <p:cNvPr id="4" name="Footer Placeholder 3"/>
          <p:cNvSpPr>
            <a:spLocks noGrp="1"/>
          </p:cNvSpPr>
          <p:nvPr>
            <p:ph type="ftr" sz="quarter" idx="11"/>
          </p:nvPr>
        </p:nvSpPr>
        <p:spPr/>
        <p:txBody>
          <a:bodyPr/>
          <a:lstStyle/>
          <a:p>
            <a:r>
              <a:rPr lang="en-GB" noProof="0" smtClean="0"/>
              <a:t>Gerard Willering for Magnet Test Stand Workshop, June 13th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sp>
        <p:nvSpPr>
          <p:cNvPr id="11" name="TextBox 10"/>
          <p:cNvSpPr txBox="1"/>
          <p:nvPr/>
        </p:nvSpPr>
        <p:spPr>
          <a:xfrm>
            <a:off x="323528" y="3652546"/>
            <a:ext cx="8363272" cy="830997"/>
          </a:xfrm>
          <a:prstGeom prst="rect">
            <a:avLst/>
          </a:prstGeom>
          <a:noFill/>
        </p:spPr>
        <p:txBody>
          <a:bodyPr wrap="square" rtlCol="0">
            <a:spAutoFit/>
          </a:bodyPr>
          <a:lstStyle/>
          <a:p>
            <a:r>
              <a:rPr lang="nl-NL" sz="1600" dirty="0" err="1" smtClean="0">
                <a:solidFill>
                  <a:schemeClr val="accent3"/>
                </a:solidFill>
              </a:rPr>
              <a:t>t</a:t>
            </a:r>
            <a:r>
              <a:rPr lang="nl-NL" sz="1600" baseline="-25000" dirty="0" err="1" smtClean="0">
                <a:solidFill>
                  <a:schemeClr val="accent3"/>
                </a:solidFill>
              </a:rPr>
              <a:t>threshold</a:t>
            </a:r>
            <a:r>
              <a:rPr lang="nl-NL" sz="1600" dirty="0" smtClean="0"/>
              <a:t>	 Conductor </a:t>
            </a:r>
            <a:r>
              <a:rPr lang="nl-NL" sz="1600" dirty="0" err="1" smtClean="0"/>
              <a:t>related</a:t>
            </a:r>
            <a:r>
              <a:rPr lang="nl-NL" sz="1600" dirty="0"/>
              <a:t> </a:t>
            </a:r>
            <a:r>
              <a:rPr lang="nl-NL" sz="1600" dirty="0" err="1" smtClean="0"/>
              <a:t>quench</a:t>
            </a:r>
            <a:r>
              <a:rPr lang="nl-NL" sz="1600" dirty="0" smtClean="0"/>
              <a:t> </a:t>
            </a:r>
            <a:r>
              <a:rPr lang="nl-NL" sz="1600" dirty="0" err="1" smtClean="0"/>
              <a:t>propagation</a:t>
            </a:r>
            <a:r>
              <a:rPr lang="nl-NL" sz="1600" dirty="0" smtClean="0"/>
              <a:t> and </a:t>
            </a:r>
            <a:r>
              <a:rPr lang="nl-NL" sz="1600" dirty="0" err="1" smtClean="0"/>
              <a:t>heating</a:t>
            </a:r>
            <a:r>
              <a:rPr lang="nl-NL" sz="1600" dirty="0"/>
              <a:t> </a:t>
            </a:r>
            <a:r>
              <a:rPr lang="nl-NL" sz="1600" dirty="0" smtClean="0"/>
              <a:t>effect, field </a:t>
            </a:r>
            <a:r>
              <a:rPr lang="nl-NL" sz="1600" dirty="0" err="1" smtClean="0"/>
              <a:t>depend</a:t>
            </a:r>
            <a:r>
              <a:rPr lang="nl-NL" sz="1600" dirty="0"/>
              <a:t>,</a:t>
            </a:r>
            <a:r>
              <a:rPr lang="nl-NL" sz="1600" dirty="0" smtClean="0"/>
              <a:t> etc.</a:t>
            </a:r>
          </a:p>
          <a:p>
            <a:r>
              <a:rPr lang="nl-NL" sz="1600" dirty="0" err="1" smtClean="0">
                <a:solidFill>
                  <a:schemeClr val="accent3"/>
                </a:solidFill>
              </a:rPr>
              <a:t>t</a:t>
            </a:r>
            <a:r>
              <a:rPr lang="nl-NL" sz="1600" baseline="-25000" dirty="0" err="1" smtClean="0">
                <a:solidFill>
                  <a:schemeClr val="accent3"/>
                </a:solidFill>
              </a:rPr>
              <a:t>validation</a:t>
            </a:r>
            <a:r>
              <a:rPr lang="nl-NL" sz="1600" dirty="0"/>
              <a:t>	 </a:t>
            </a:r>
            <a:r>
              <a:rPr lang="nl-NL" sz="1600" dirty="0" err="1" smtClean="0"/>
              <a:t>Noise</a:t>
            </a:r>
            <a:r>
              <a:rPr lang="nl-NL" sz="1600" dirty="0" smtClean="0"/>
              <a:t> and </a:t>
            </a:r>
            <a:r>
              <a:rPr lang="nl-NL" sz="1600" dirty="0" err="1" smtClean="0"/>
              <a:t>fluxjump</a:t>
            </a:r>
            <a:r>
              <a:rPr lang="nl-NL" sz="1600" dirty="0" smtClean="0"/>
              <a:t> </a:t>
            </a:r>
            <a:r>
              <a:rPr lang="nl-NL" sz="1600" dirty="0" err="1" smtClean="0"/>
              <a:t>related</a:t>
            </a:r>
            <a:r>
              <a:rPr lang="nl-NL" sz="1600" dirty="0" smtClean="0"/>
              <a:t>, electronics </a:t>
            </a:r>
            <a:r>
              <a:rPr lang="nl-NL" sz="1600" dirty="0" err="1" smtClean="0"/>
              <a:t>related</a:t>
            </a:r>
            <a:endParaRPr lang="nl-NL" sz="1600" dirty="0" smtClean="0"/>
          </a:p>
          <a:p>
            <a:r>
              <a:rPr lang="nl-NL" sz="1600" dirty="0" err="1" smtClean="0">
                <a:solidFill>
                  <a:schemeClr val="accent3"/>
                </a:solidFill>
              </a:rPr>
              <a:t>t</a:t>
            </a:r>
            <a:r>
              <a:rPr lang="nl-NL" sz="1600" baseline="-25000" dirty="0" err="1" smtClean="0">
                <a:solidFill>
                  <a:schemeClr val="accent3"/>
                </a:solidFill>
              </a:rPr>
              <a:t>systemdelay</a:t>
            </a:r>
            <a:r>
              <a:rPr lang="nl-NL" sz="1600" baseline="-25000" dirty="0" smtClean="0">
                <a:solidFill>
                  <a:schemeClr val="accent3"/>
                </a:solidFill>
              </a:rPr>
              <a:t> 	</a:t>
            </a:r>
            <a:r>
              <a:rPr lang="nl-NL" sz="1600" dirty="0" smtClean="0">
                <a:solidFill>
                  <a:schemeClr val="accent3"/>
                </a:solidFill>
              </a:rPr>
              <a:t> </a:t>
            </a:r>
            <a:r>
              <a:rPr lang="nl-NL" sz="1600" dirty="0" smtClean="0"/>
              <a:t>Electronics </a:t>
            </a:r>
            <a:r>
              <a:rPr lang="nl-NL" sz="1600" dirty="0" err="1" smtClean="0"/>
              <a:t>related</a:t>
            </a:r>
            <a:endParaRPr lang="en-GB" sz="1600" dirty="0"/>
          </a:p>
        </p:txBody>
      </p:sp>
      <p:pic>
        <p:nvPicPr>
          <p:cNvPr id="15" name="Picture 1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06026" y="1057846"/>
            <a:ext cx="5469120" cy="2594700"/>
          </a:xfrm>
          <a:prstGeom prst="rect">
            <a:avLst/>
          </a:prstGeom>
        </p:spPr>
      </p:pic>
      <p:pic>
        <p:nvPicPr>
          <p:cNvPr id="7" name="Picture 6"/>
          <p:cNvPicPr>
            <a:picLocks noChangeAspect="1"/>
          </p:cNvPicPr>
          <p:nvPr/>
        </p:nvPicPr>
        <p:blipFill>
          <a:blip r:embed="rId3"/>
          <a:stretch>
            <a:fillRect/>
          </a:stretch>
        </p:blipFill>
        <p:spPr>
          <a:xfrm>
            <a:off x="72008" y="4515966"/>
            <a:ext cx="2843808" cy="602447"/>
          </a:xfrm>
          <a:prstGeom prst="rect">
            <a:avLst/>
          </a:prstGeom>
        </p:spPr>
      </p:pic>
    </p:spTree>
    <p:extLst>
      <p:ext uri="{BB962C8B-B14F-4D97-AF65-F5344CB8AC3E}">
        <p14:creationId xmlns:p14="http://schemas.microsoft.com/office/powerpoint/2010/main" val="26979334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Detection</a:t>
            </a:r>
            <a:r>
              <a:rPr lang="nl-NL" dirty="0" smtClean="0"/>
              <a:t>: Electronics </a:t>
            </a:r>
            <a:r>
              <a:rPr lang="nl-NL" dirty="0" err="1" smtClean="0"/>
              <a:t>for</a:t>
            </a:r>
            <a:r>
              <a:rPr lang="nl-NL" dirty="0" smtClean="0"/>
              <a:t> </a:t>
            </a:r>
            <a:r>
              <a:rPr lang="nl-NL" dirty="0" err="1" smtClean="0"/>
              <a:t>quench</a:t>
            </a:r>
            <a:r>
              <a:rPr lang="nl-NL" dirty="0" smtClean="0"/>
              <a:t> </a:t>
            </a:r>
            <a:r>
              <a:rPr lang="nl-NL" dirty="0" err="1" smtClean="0"/>
              <a:t>detection</a:t>
            </a:r>
            <a:endParaRPr lang="en-GB" dirty="0"/>
          </a:p>
        </p:txBody>
      </p:sp>
      <p:sp>
        <p:nvSpPr>
          <p:cNvPr id="3" name="Content Placeholder 2"/>
          <p:cNvSpPr>
            <a:spLocks noGrp="1"/>
          </p:cNvSpPr>
          <p:nvPr>
            <p:ph idx="1"/>
          </p:nvPr>
        </p:nvSpPr>
        <p:spPr>
          <a:xfrm>
            <a:off x="590496" y="1408298"/>
            <a:ext cx="5400160" cy="1513333"/>
          </a:xfrm>
        </p:spPr>
        <p:txBody>
          <a:bodyPr>
            <a:normAutofit/>
          </a:bodyPr>
          <a:lstStyle/>
          <a:p>
            <a:pPr algn="l"/>
            <a:r>
              <a:rPr lang="en-GB" sz="2000" dirty="0" smtClean="0"/>
              <a:t>In the CERN test stations the </a:t>
            </a:r>
            <a:r>
              <a:rPr lang="en-GB" sz="2000" dirty="0" err="1" smtClean="0"/>
              <a:t>PotAim</a:t>
            </a:r>
            <a:r>
              <a:rPr lang="en-GB" sz="2000" dirty="0" smtClean="0"/>
              <a:t> cards are being used</a:t>
            </a:r>
          </a:p>
          <a:p>
            <a:pPr lvl="1" algn="l"/>
            <a:r>
              <a:rPr lang="nl-NL" sz="1600" dirty="0" err="1" smtClean="0"/>
              <a:t>PotAim</a:t>
            </a:r>
            <a:r>
              <a:rPr lang="nl-NL" sz="1600" dirty="0" smtClean="0"/>
              <a:t> (</a:t>
            </a:r>
            <a:r>
              <a:rPr lang="nl-NL" sz="1600" dirty="0" err="1" smtClean="0"/>
              <a:t>Potential</a:t>
            </a:r>
            <a:r>
              <a:rPr lang="nl-NL" sz="1600" dirty="0" smtClean="0"/>
              <a:t> </a:t>
            </a:r>
            <a:r>
              <a:rPr lang="nl-NL" sz="1600" dirty="0" err="1" smtClean="0"/>
              <a:t>Aimant</a:t>
            </a:r>
            <a:r>
              <a:rPr lang="nl-NL" sz="1600" dirty="0" smtClean="0"/>
              <a:t>) </a:t>
            </a:r>
          </a:p>
          <a:p>
            <a:pPr lvl="1" algn="l"/>
            <a:r>
              <a:rPr lang="nl-NL" sz="1600" dirty="0" smtClean="0"/>
              <a:t>New </a:t>
            </a:r>
            <a:r>
              <a:rPr lang="nl-NL" sz="1600" dirty="0" err="1" smtClean="0"/>
              <a:t>developments</a:t>
            </a:r>
            <a:r>
              <a:rPr lang="nl-NL" sz="1600" dirty="0"/>
              <a:t> </a:t>
            </a:r>
            <a:r>
              <a:rPr lang="nl-NL" sz="1600" dirty="0" smtClean="0"/>
              <a:t>of </a:t>
            </a:r>
            <a:r>
              <a:rPr lang="nl-NL" sz="1600" dirty="0" err="1" smtClean="0"/>
              <a:t>PotAim</a:t>
            </a:r>
            <a:r>
              <a:rPr lang="nl-NL" sz="1600" dirty="0" smtClean="0"/>
              <a:t> </a:t>
            </a:r>
            <a:r>
              <a:rPr lang="nl-NL" sz="1600" dirty="0" err="1" smtClean="0"/>
              <a:t>crates</a:t>
            </a:r>
            <a:r>
              <a:rPr lang="nl-NL" sz="1600" dirty="0" smtClean="0"/>
              <a:t> is </a:t>
            </a:r>
            <a:r>
              <a:rPr lang="nl-NL" sz="1600" dirty="0" err="1" smtClean="0"/>
              <a:t>ongoing</a:t>
            </a:r>
            <a:r>
              <a:rPr lang="nl-NL" sz="1600" dirty="0" smtClean="0"/>
              <a:t> </a:t>
            </a:r>
            <a:r>
              <a:rPr lang="nl-NL" sz="1600" dirty="0" err="1" smtClean="0"/>
              <a:t>within</a:t>
            </a:r>
            <a:r>
              <a:rPr lang="nl-NL" sz="1600" dirty="0" smtClean="0"/>
              <a:t> </a:t>
            </a:r>
            <a:r>
              <a:rPr lang="nl-NL" sz="1600" dirty="0" err="1" smtClean="0"/>
              <a:t>the</a:t>
            </a:r>
            <a:r>
              <a:rPr lang="nl-NL" sz="1600" dirty="0" smtClean="0"/>
              <a:t> TF </a:t>
            </a:r>
            <a:r>
              <a:rPr lang="nl-NL" sz="1600" dirty="0" err="1" smtClean="0"/>
              <a:t>section</a:t>
            </a:r>
            <a:endParaRPr lang="nl-NL" sz="1600" dirty="0"/>
          </a:p>
        </p:txBody>
      </p:sp>
      <p:sp>
        <p:nvSpPr>
          <p:cNvPr id="4" name="Footer Placeholder 3"/>
          <p:cNvSpPr>
            <a:spLocks noGrp="1"/>
          </p:cNvSpPr>
          <p:nvPr>
            <p:ph type="ftr" sz="quarter" idx="11"/>
          </p:nvPr>
        </p:nvSpPr>
        <p:spPr/>
        <p:txBody>
          <a:bodyPr/>
          <a:lstStyle/>
          <a:p>
            <a:r>
              <a:rPr lang="en-GB" noProof="0" smtClean="0"/>
              <a:t>Gerard Willering for Magnet Test Stand Workshop, June 13th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sp>
        <p:nvSpPr>
          <p:cNvPr id="13" name="Content Placeholder 2"/>
          <p:cNvSpPr txBox="1">
            <a:spLocks/>
          </p:cNvSpPr>
          <p:nvPr/>
        </p:nvSpPr>
        <p:spPr>
          <a:xfrm>
            <a:off x="590496" y="675000"/>
            <a:ext cx="8456304" cy="1513333"/>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GB" sz="2000" dirty="0" smtClean="0"/>
              <a:t>From reaching threshold to giving a trigger, the detection cards need 100  % reliability and preferably 0 % false triggers.</a:t>
            </a:r>
            <a:endParaRPr lang="nl-NL" sz="1600" dirty="0"/>
          </a:p>
        </p:txBody>
      </p:sp>
      <p:sp>
        <p:nvSpPr>
          <p:cNvPr id="14" name="TextBox 13"/>
          <p:cNvSpPr txBox="1"/>
          <p:nvPr/>
        </p:nvSpPr>
        <p:spPr>
          <a:xfrm>
            <a:off x="5580112" y="4639033"/>
            <a:ext cx="3286688" cy="230832"/>
          </a:xfrm>
          <a:prstGeom prst="rect">
            <a:avLst/>
          </a:prstGeom>
          <a:solidFill>
            <a:srgbClr val="FFFF00"/>
          </a:solidFill>
        </p:spPr>
        <p:txBody>
          <a:bodyPr wrap="square" rtlCol="0">
            <a:spAutoFit/>
          </a:bodyPr>
          <a:lstStyle/>
          <a:p>
            <a:r>
              <a:rPr lang="nl-NL" sz="900" dirty="0" smtClean="0"/>
              <a:t>CERN experts on electronics present </a:t>
            </a:r>
            <a:r>
              <a:rPr lang="nl-NL" sz="900" dirty="0" err="1" smtClean="0"/>
              <a:t>during</a:t>
            </a:r>
            <a:r>
              <a:rPr lang="nl-NL" sz="900" dirty="0" smtClean="0"/>
              <a:t> </a:t>
            </a:r>
            <a:r>
              <a:rPr lang="nl-NL" sz="900" dirty="0" err="1" smtClean="0"/>
              <a:t>the</a:t>
            </a:r>
            <a:r>
              <a:rPr lang="nl-NL" sz="900" dirty="0" smtClean="0"/>
              <a:t> SM18 </a:t>
            </a:r>
            <a:r>
              <a:rPr lang="nl-NL" sz="900" dirty="0" err="1" smtClean="0"/>
              <a:t>visit</a:t>
            </a:r>
            <a:endParaRPr lang="en-GB" sz="900" dirty="0"/>
          </a:p>
        </p:txBody>
      </p:sp>
      <p:pic>
        <p:nvPicPr>
          <p:cNvPr id="15" name="Picture 14"/>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rot="5400000">
            <a:off x="5187977" y="2416760"/>
            <a:ext cx="2989683" cy="1120068"/>
          </a:xfrm>
          <a:prstGeom prst="rect">
            <a:avLst/>
          </a:prstGeom>
        </p:spPr>
      </p:pic>
      <p:pic>
        <p:nvPicPr>
          <p:cNvPr id="16" name="Picture 1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5400000">
            <a:off x="6608352" y="2129343"/>
            <a:ext cx="2959501" cy="1664719"/>
          </a:xfrm>
          <a:prstGeom prst="rect">
            <a:avLst/>
          </a:prstGeom>
        </p:spPr>
      </p:pic>
      <p:pic>
        <p:nvPicPr>
          <p:cNvPr id="11" name="Picture 10"/>
          <p:cNvPicPr>
            <a:picLocks noChangeAspect="1"/>
          </p:cNvPicPr>
          <p:nvPr/>
        </p:nvPicPr>
        <p:blipFill>
          <a:blip r:embed="rId4"/>
          <a:stretch>
            <a:fillRect/>
          </a:stretch>
        </p:blipFill>
        <p:spPr>
          <a:xfrm>
            <a:off x="72008" y="4515966"/>
            <a:ext cx="2843808" cy="602447"/>
          </a:xfrm>
          <a:prstGeom prst="rect">
            <a:avLst/>
          </a:prstGeom>
        </p:spPr>
      </p:pic>
    </p:spTree>
    <p:extLst>
      <p:ext uri="{BB962C8B-B14F-4D97-AF65-F5344CB8AC3E}">
        <p14:creationId xmlns:p14="http://schemas.microsoft.com/office/powerpoint/2010/main" val="34802040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Future quench detection in SM18</a:t>
            </a:r>
            <a:endParaRPr lang="en-GB" dirty="0"/>
          </a:p>
        </p:txBody>
      </p:sp>
      <p:sp>
        <p:nvSpPr>
          <p:cNvPr id="4" name="Footer Placeholder 3"/>
          <p:cNvSpPr>
            <a:spLocks noGrp="1"/>
          </p:cNvSpPr>
          <p:nvPr>
            <p:ph type="ftr" sz="quarter" idx="11"/>
          </p:nvPr>
        </p:nvSpPr>
        <p:spPr/>
        <p:txBody>
          <a:bodyPr/>
          <a:lstStyle/>
          <a:p>
            <a:r>
              <a:rPr lang="en-GB" noProof="0" smtClean="0"/>
              <a:t>Gerard Willering for Magnet Test Stand Workshop, June 13th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pic>
        <p:nvPicPr>
          <p:cNvPr id="525" name="Picture 524"/>
          <p:cNvPicPr>
            <a:picLocks noChangeAspect="1"/>
          </p:cNvPicPr>
          <p:nvPr/>
        </p:nvPicPr>
        <p:blipFill rotWithShape="1">
          <a:blip r:embed="rId2"/>
          <a:srcRect t="8100"/>
          <a:stretch/>
        </p:blipFill>
        <p:spPr>
          <a:xfrm>
            <a:off x="429331" y="358912"/>
            <a:ext cx="6403735" cy="4280934"/>
          </a:xfrm>
          <a:prstGeom prst="rect">
            <a:avLst/>
          </a:prstGeom>
        </p:spPr>
      </p:pic>
      <p:pic>
        <p:nvPicPr>
          <p:cNvPr id="526" name="Picture 525"/>
          <p:cNvPicPr>
            <a:picLocks noChangeAspect="1"/>
          </p:cNvPicPr>
          <p:nvPr/>
        </p:nvPicPr>
        <p:blipFill>
          <a:blip r:embed="rId3"/>
          <a:stretch>
            <a:fillRect/>
          </a:stretch>
        </p:blipFill>
        <p:spPr>
          <a:xfrm>
            <a:off x="72008" y="4515966"/>
            <a:ext cx="2843808" cy="602447"/>
          </a:xfrm>
          <a:prstGeom prst="rect">
            <a:avLst/>
          </a:prstGeom>
        </p:spPr>
      </p:pic>
      <p:sp>
        <p:nvSpPr>
          <p:cNvPr id="527" name="TextBox 526"/>
          <p:cNvSpPr txBox="1"/>
          <p:nvPr/>
        </p:nvSpPr>
        <p:spPr>
          <a:xfrm>
            <a:off x="563306" y="4277608"/>
            <a:ext cx="2036135" cy="276999"/>
          </a:xfrm>
          <a:prstGeom prst="rect">
            <a:avLst/>
          </a:prstGeom>
          <a:noFill/>
        </p:spPr>
        <p:txBody>
          <a:bodyPr wrap="none" rtlCol="0">
            <a:spAutoFit/>
          </a:bodyPr>
          <a:lstStyle/>
          <a:p>
            <a:r>
              <a:rPr lang="en-GB" sz="1200" dirty="0" smtClean="0">
                <a:solidFill>
                  <a:schemeClr val="bg2"/>
                </a:solidFill>
              </a:rPr>
              <a:t>Courtesy M. Chamiot-Clerc</a:t>
            </a:r>
            <a:endParaRPr lang="en-GB" sz="1200" dirty="0">
              <a:solidFill>
                <a:schemeClr val="bg2"/>
              </a:solidFill>
            </a:endParaRPr>
          </a:p>
        </p:txBody>
      </p:sp>
    </p:spTree>
    <p:extLst>
      <p:ext uri="{BB962C8B-B14F-4D97-AF65-F5344CB8AC3E}">
        <p14:creationId xmlns:p14="http://schemas.microsoft.com/office/powerpoint/2010/main" val="19788811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Detection: Electronics for quench detection</a:t>
            </a:r>
            <a:endParaRPr lang="en-GB" dirty="0"/>
          </a:p>
        </p:txBody>
      </p:sp>
      <p:sp>
        <p:nvSpPr>
          <p:cNvPr id="4" name="Footer Placeholder 3"/>
          <p:cNvSpPr>
            <a:spLocks noGrp="1"/>
          </p:cNvSpPr>
          <p:nvPr>
            <p:ph type="ftr" sz="quarter" idx="11"/>
          </p:nvPr>
        </p:nvSpPr>
        <p:spPr/>
        <p:txBody>
          <a:bodyPr/>
          <a:lstStyle/>
          <a:p>
            <a:r>
              <a:rPr lang="en-GB" noProof="0" smtClean="0"/>
              <a:t>Gerard Willering for Magnet Test Stand Workshop, June 13th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
        <p:nvSpPr>
          <p:cNvPr id="199" name="Content Placeholder 2"/>
          <p:cNvSpPr txBox="1">
            <a:spLocks/>
          </p:cNvSpPr>
          <p:nvPr/>
        </p:nvSpPr>
        <p:spPr>
          <a:xfrm>
            <a:off x="111670" y="773393"/>
            <a:ext cx="3236414" cy="1642765"/>
          </a:xfrm>
          <a:prstGeom prst="rect">
            <a:avLst/>
          </a:prstGeom>
        </p:spPr>
        <p:txBody>
          <a:bodyPr vert="horz" lIns="0" tIns="0" rIns="0" bIns="0" rtlCol="0">
            <a:normAutofit fontScale="92500" lnSpcReduction="200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GB" sz="1800" dirty="0"/>
              <a:t>FPGA (Field Programmable Gate Array) </a:t>
            </a:r>
            <a:r>
              <a:rPr lang="en-GB" sz="1800" dirty="0" smtClean="0"/>
              <a:t>is used for the LHC </a:t>
            </a:r>
            <a:r>
              <a:rPr lang="en-GB" sz="1800" dirty="0" err="1" smtClean="0"/>
              <a:t>nQPS</a:t>
            </a:r>
            <a:r>
              <a:rPr lang="en-GB" sz="1800" dirty="0"/>
              <a:t> </a:t>
            </a:r>
            <a:r>
              <a:rPr lang="en-GB" sz="1800" dirty="0" smtClean="0"/>
              <a:t>and in other test stations. </a:t>
            </a:r>
            <a:endParaRPr lang="en-GB" sz="1800" dirty="0" smtClean="0"/>
          </a:p>
          <a:p>
            <a:pPr algn="l"/>
            <a:r>
              <a:rPr lang="nl-NL" sz="1800" dirty="0" smtClean="0"/>
              <a:t>uQPS in development, </a:t>
            </a:r>
            <a:r>
              <a:rPr lang="en-GB" sz="1800" dirty="0" smtClean="0"/>
              <a:t>c</a:t>
            </a:r>
            <a:r>
              <a:rPr lang="en-GB" sz="1800" dirty="0" smtClean="0"/>
              <a:t>an </a:t>
            </a:r>
            <a:r>
              <a:rPr lang="en-GB" sz="1800" dirty="0"/>
              <a:t>be used for </a:t>
            </a:r>
            <a:r>
              <a:rPr lang="nl-NL" sz="1800" dirty="0"/>
              <a:t>current dependent </a:t>
            </a:r>
            <a:r>
              <a:rPr lang="nl-NL" sz="1800" dirty="0" smtClean="0"/>
              <a:t>threshold</a:t>
            </a:r>
            <a:r>
              <a:rPr lang="nl-NL" sz="1800" dirty="0"/>
              <a:t>.</a:t>
            </a:r>
          </a:p>
        </p:txBody>
      </p:sp>
      <p:pic>
        <p:nvPicPr>
          <p:cNvPr id="203" name="Picture 202"/>
          <p:cNvPicPr>
            <a:picLocks noChangeAspect="1"/>
          </p:cNvPicPr>
          <p:nvPr/>
        </p:nvPicPr>
        <p:blipFill>
          <a:blip r:embed="rId2"/>
          <a:stretch>
            <a:fillRect/>
          </a:stretch>
        </p:blipFill>
        <p:spPr>
          <a:xfrm>
            <a:off x="5601226" y="2290466"/>
            <a:ext cx="2499165" cy="2355619"/>
          </a:xfrm>
          <a:prstGeom prst="rect">
            <a:avLst/>
          </a:prstGeom>
        </p:spPr>
      </p:pic>
      <p:sp>
        <p:nvSpPr>
          <p:cNvPr id="204" name="TextBox 203"/>
          <p:cNvSpPr txBox="1"/>
          <p:nvPr/>
        </p:nvSpPr>
        <p:spPr>
          <a:xfrm>
            <a:off x="5580112" y="4623873"/>
            <a:ext cx="3286688" cy="230832"/>
          </a:xfrm>
          <a:prstGeom prst="rect">
            <a:avLst/>
          </a:prstGeom>
          <a:solidFill>
            <a:srgbClr val="FFFF00"/>
          </a:solidFill>
        </p:spPr>
        <p:txBody>
          <a:bodyPr wrap="square" rtlCol="0">
            <a:spAutoFit/>
          </a:bodyPr>
          <a:lstStyle/>
          <a:p>
            <a:r>
              <a:rPr lang="nl-NL" sz="900" dirty="0" smtClean="0"/>
              <a:t>CERN experts on electronics present </a:t>
            </a:r>
            <a:r>
              <a:rPr lang="nl-NL" sz="900" dirty="0" err="1" smtClean="0"/>
              <a:t>during</a:t>
            </a:r>
            <a:r>
              <a:rPr lang="nl-NL" sz="900" dirty="0" smtClean="0"/>
              <a:t> </a:t>
            </a:r>
            <a:r>
              <a:rPr lang="nl-NL" sz="900" dirty="0" err="1" smtClean="0"/>
              <a:t>the</a:t>
            </a:r>
            <a:r>
              <a:rPr lang="nl-NL" sz="900" dirty="0" smtClean="0"/>
              <a:t> SM18 </a:t>
            </a:r>
            <a:r>
              <a:rPr lang="nl-NL" sz="900" dirty="0" err="1" smtClean="0"/>
              <a:t>visit</a:t>
            </a:r>
            <a:endParaRPr lang="en-GB" sz="900" dirty="0"/>
          </a:p>
        </p:txBody>
      </p:sp>
      <p:pic>
        <p:nvPicPr>
          <p:cNvPr id="222" name="Picture 221"/>
          <p:cNvPicPr>
            <a:picLocks noChangeAspect="1"/>
          </p:cNvPicPr>
          <p:nvPr/>
        </p:nvPicPr>
        <p:blipFill>
          <a:blip r:embed="rId3"/>
          <a:stretch>
            <a:fillRect/>
          </a:stretch>
        </p:blipFill>
        <p:spPr>
          <a:xfrm>
            <a:off x="308843" y="2777517"/>
            <a:ext cx="4111558" cy="1650625"/>
          </a:xfrm>
          <a:prstGeom prst="rect">
            <a:avLst/>
          </a:prstGeom>
        </p:spPr>
      </p:pic>
      <p:pic>
        <p:nvPicPr>
          <p:cNvPr id="354" name="Picture 353"/>
          <p:cNvPicPr>
            <a:picLocks noChangeAspect="1"/>
          </p:cNvPicPr>
          <p:nvPr/>
        </p:nvPicPr>
        <p:blipFill>
          <a:blip r:embed="rId4"/>
          <a:stretch>
            <a:fillRect/>
          </a:stretch>
        </p:blipFill>
        <p:spPr>
          <a:xfrm>
            <a:off x="3791421" y="651758"/>
            <a:ext cx="4752528" cy="1681909"/>
          </a:xfrm>
          <a:prstGeom prst="rect">
            <a:avLst/>
          </a:prstGeom>
        </p:spPr>
      </p:pic>
      <p:sp>
        <p:nvSpPr>
          <p:cNvPr id="355" name="Rectangle 354"/>
          <p:cNvSpPr/>
          <p:nvPr/>
        </p:nvSpPr>
        <p:spPr>
          <a:xfrm>
            <a:off x="5014197" y="633724"/>
            <a:ext cx="2929007" cy="338554"/>
          </a:xfrm>
          <a:prstGeom prst="rect">
            <a:avLst/>
          </a:prstGeom>
        </p:spPr>
        <p:txBody>
          <a:bodyPr wrap="none">
            <a:spAutoFit/>
          </a:bodyPr>
          <a:lstStyle/>
          <a:p>
            <a:r>
              <a:rPr lang="en-GB" sz="1600" dirty="0"/>
              <a:t>Analog channel block diagram</a:t>
            </a:r>
          </a:p>
        </p:txBody>
      </p:sp>
      <p:sp>
        <p:nvSpPr>
          <p:cNvPr id="356" name="Rectangle 355"/>
          <p:cNvSpPr/>
          <p:nvPr/>
        </p:nvSpPr>
        <p:spPr>
          <a:xfrm>
            <a:off x="1905000" y="2551613"/>
            <a:ext cx="1928605" cy="338554"/>
          </a:xfrm>
          <a:prstGeom prst="rect">
            <a:avLst/>
          </a:prstGeom>
        </p:spPr>
        <p:txBody>
          <a:bodyPr wrap="none">
            <a:spAutoFit/>
          </a:bodyPr>
          <a:lstStyle/>
          <a:p>
            <a:r>
              <a:rPr lang="en-GB" sz="1600" dirty="0" smtClean="0"/>
              <a:t>FPGA flow scheme</a:t>
            </a:r>
            <a:endParaRPr lang="en-GB" sz="1600" dirty="0"/>
          </a:p>
        </p:txBody>
      </p:sp>
      <p:pic>
        <p:nvPicPr>
          <p:cNvPr id="357" name="Picture 356"/>
          <p:cNvPicPr>
            <a:picLocks noChangeAspect="1"/>
          </p:cNvPicPr>
          <p:nvPr/>
        </p:nvPicPr>
        <p:blipFill>
          <a:blip r:embed="rId5"/>
          <a:stretch>
            <a:fillRect/>
          </a:stretch>
        </p:blipFill>
        <p:spPr>
          <a:xfrm>
            <a:off x="72008" y="4515966"/>
            <a:ext cx="2843808" cy="602447"/>
          </a:xfrm>
          <a:prstGeom prst="rect">
            <a:avLst/>
          </a:prstGeom>
        </p:spPr>
      </p:pic>
      <p:sp>
        <p:nvSpPr>
          <p:cNvPr id="223" name="TextBox 222"/>
          <p:cNvSpPr txBox="1"/>
          <p:nvPr/>
        </p:nvSpPr>
        <p:spPr>
          <a:xfrm>
            <a:off x="1681639" y="4377047"/>
            <a:ext cx="1569660" cy="276999"/>
          </a:xfrm>
          <a:prstGeom prst="rect">
            <a:avLst/>
          </a:prstGeom>
          <a:noFill/>
        </p:spPr>
        <p:txBody>
          <a:bodyPr wrap="none" rtlCol="0">
            <a:spAutoFit/>
          </a:bodyPr>
          <a:lstStyle/>
          <a:p>
            <a:r>
              <a:rPr lang="en-GB" sz="1200" dirty="0" smtClean="0">
                <a:solidFill>
                  <a:schemeClr val="bg2"/>
                </a:solidFill>
              </a:rPr>
              <a:t>Courtesy J. Steckert</a:t>
            </a:r>
            <a:endParaRPr lang="en-GB" sz="1200" dirty="0">
              <a:solidFill>
                <a:schemeClr val="bg2"/>
              </a:solidFill>
            </a:endParaRPr>
          </a:p>
        </p:txBody>
      </p:sp>
    </p:spTree>
    <p:extLst>
      <p:ext uri="{BB962C8B-B14F-4D97-AF65-F5344CB8AC3E}">
        <p14:creationId xmlns:p14="http://schemas.microsoft.com/office/powerpoint/2010/main" val="3547591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Detection</a:t>
            </a:r>
            <a:r>
              <a:rPr lang="nl-NL" dirty="0" smtClean="0"/>
              <a:t>: </a:t>
            </a:r>
            <a:r>
              <a:rPr lang="nl-NL" dirty="0" err="1" smtClean="0"/>
              <a:t>From</a:t>
            </a:r>
            <a:r>
              <a:rPr lang="nl-NL" dirty="0" smtClean="0"/>
              <a:t> </a:t>
            </a:r>
            <a:r>
              <a:rPr lang="nl-NL" dirty="0" err="1" smtClean="0"/>
              <a:t>NbTi</a:t>
            </a:r>
            <a:r>
              <a:rPr lang="nl-NL" dirty="0" smtClean="0"/>
              <a:t> </a:t>
            </a:r>
            <a:r>
              <a:rPr lang="nl-NL" dirty="0" err="1" smtClean="0"/>
              <a:t>to</a:t>
            </a:r>
            <a:r>
              <a:rPr lang="nl-NL" dirty="0" smtClean="0"/>
              <a:t> Nb</a:t>
            </a:r>
            <a:r>
              <a:rPr lang="nl-NL" baseline="-25000" dirty="0" smtClean="0"/>
              <a:t>3</a:t>
            </a:r>
            <a:r>
              <a:rPr lang="nl-NL" dirty="0" smtClean="0"/>
              <a:t>Sn </a:t>
            </a:r>
            <a:r>
              <a:rPr lang="nl-NL" dirty="0" err="1" smtClean="0"/>
              <a:t>magnets</a:t>
            </a:r>
            <a:endParaRPr lang="en-GB" dirty="0"/>
          </a:p>
        </p:txBody>
      </p:sp>
      <p:sp>
        <p:nvSpPr>
          <p:cNvPr id="3" name="Content Placeholder 2"/>
          <p:cNvSpPr>
            <a:spLocks noGrp="1"/>
          </p:cNvSpPr>
          <p:nvPr>
            <p:ph idx="1"/>
          </p:nvPr>
        </p:nvSpPr>
        <p:spPr/>
        <p:txBody>
          <a:bodyPr>
            <a:normAutofit/>
          </a:bodyPr>
          <a:lstStyle/>
          <a:p>
            <a:pPr algn="l"/>
            <a:r>
              <a:rPr lang="nl-NL" sz="1600" dirty="0" smtClean="0"/>
              <a:t>Same </a:t>
            </a:r>
            <a:r>
              <a:rPr lang="nl-NL" sz="1600" dirty="0" err="1" smtClean="0"/>
              <a:t>principles</a:t>
            </a:r>
            <a:r>
              <a:rPr lang="nl-NL" sz="1600" dirty="0" smtClean="0"/>
              <a:t> </a:t>
            </a:r>
            <a:r>
              <a:rPr lang="nl-NL" sz="1600" dirty="0" err="1" smtClean="0"/>
              <a:t>for</a:t>
            </a:r>
            <a:r>
              <a:rPr lang="nl-NL" sz="1600" dirty="0" smtClean="0"/>
              <a:t> 11T </a:t>
            </a:r>
            <a:r>
              <a:rPr lang="nl-NL" sz="1600" dirty="0" err="1" smtClean="0"/>
              <a:t>magnets</a:t>
            </a:r>
            <a:r>
              <a:rPr lang="nl-NL" sz="1600" dirty="0" smtClean="0"/>
              <a:t> and MQXF </a:t>
            </a:r>
            <a:r>
              <a:rPr lang="nl-NL" sz="1600" dirty="0" err="1" smtClean="0"/>
              <a:t>magnets</a:t>
            </a:r>
            <a:r>
              <a:rPr lang="nl-NL" sz="1600" dirty="0" smtClean="0"/>
              <a:t> as </a:t>
            </a:r>
            <a:r>
              <a:rPr lang="nl-NL" sz="1600" dirty="0" err="1" smtClean="0"/>
              <a:t>for</a:t>
            </a:r>
            <a:r>
              <a:rPr lang="nl-NL" sz="1600" dirty="0" smtClean="0"/>
              <a:t> </a:t>
            </a:r>
            <a:r>
              <a:rPr lang="nl-NL" sz="1600" dirty="0" err="1" smtClean="0"/>
              <a:t>the</a:t>
            </a:r>
            <a:r>
              <a:rPr lang="nl-NL" sz="1600" dirty="0" smtClean="0"/>
              <a:t> LHC </a:t>
            </a:r>
            <a:r>
              <a:rPr lang="nl-NL" sz="1600" dirty="0" err="1" smtClean="0"/>
              <a:t>NbTi</a:t>
            </a:r>
            <a:r>
              <a:rPr lang="nl-NL" sz="1600" dirty="0" smtClean="0"/>
              <a:t> </a:t>
            </a:r>
            <a:r>
              <a:rPr lang="nl-NL" sz="1600" dirty="0" err="1" smtClean="0"/>
              <a:t>magnets</a:t>
            </a:r>
            <a:r>
              <a:rPr lang="nl-NL" sz="1600" dirty="0" smtClean="0"/>
              <a:t>, </a:t>
            </a:r>
            <a:r>
              <a:rPr lang="nl-NL" sz="1600" b="1" i="1" dirty="0"/>
              <a:t>but</a:t>
            </a:r>
            <a:r>
              <a:rPr lang="nl-NL" sz="1600" dirty="0" smtClean="0"/>
              <a:t>: </a:t>
            </a:r>
          </a:p>
          <a:p>
            <a:pPr algn="l"/>
            <a:endParaRPr lang="nl-NL" sz="1600" dirty="0"/>
          </a:p>
          <a:p>
            <a:pPr algn="l"/>
            <a:r>
              <a:rPr lang="nl-NL" sz="1600" dirty="0" smtClean="0"/>
              <a:t>More </a:t>
            </a:r>
            <a:r>
              <a:rPr lang="nl-NL" sz="1600" dirty="0" err="1" smtClean="0"/>
              <a:t>critical</a:t>
            </a:r>
            <a:r>
              <a:rPr lang="nl-NL" sz="1600" dirty="0" smtClean="0"/>
              <a:t> in time budget </a:t>
            </a:r>
          </a:p>
          <a:p>
            <a:pPr algn="l"/>
            <a:r>
              <a:rPr lang="nl-NL" sz="1600" dirty="0" err="1"/>
              <a:t>H</a:t>
            </a:r>
            <a:r>
              <a:rPr lang="nl-NL" sz="1600" dirty="0" err="1" smtClean="0"/>
              <a:t>igher</a:t>
            </a:r>
            <a:r>
              <a:rPr lang="nl-NL" sz="1600" dirty="0" smtClean="0"/>
              <a:t> </a:t>
            </a:r>
            <a:r>
              <a:rPr lang="nl-NL" sz="1600" dirty="0" err="1" smtClean="0"/>
              <a:t>critical</a:t>
            </a:r>
            <a:r>
              <a:rPr lang="nl-NL" sz="1600" dirty="0" smtClean="0"/>
              <a:t> </a:t>
            </a:r>
            <a:r>
              <a:rPr lang="nl-NL" sz="1600" dirty="0" err="1" smtClean="0"/>
              <a:t>current</a:t>
            </a:r>
            <a:r>
              <a:rPr lang="nl-NL" sz="1600" dirty="0" smtClean="0"/>
              <a:t> </a:t>
            </a:r>
            <a:r>
              <a:rPr lang="nl-NL" sz="1600" dirty="0" err="1" smtClean="0"/>
              <a:t>density</a:t>
            </a:r>
            <a:endParaRPr lang="nl-NL" sz="1600" dirty="0" smtClean="0"/>
          </a:p>
          <a:p>
            <a:pPr algn="l"/>
            <a:r>
              <a:rPr lang="nl-NL" sz="1600" dirty="0" err="1" smtClean="0"/>
              <a:t>Higher</a:t>
            </a:r>
            <a:r>
              <a:rPr lang="nl-NL" sz="1600" dirty="0" smtClean="0"/>
              <a:t> </a:t>
            </a:r>
            <a:r>
              <a:rPr lang="nl-NL" sz="1600" dirty="0" err="1" smtClean="0"/>
              <a:t>stored</a:t>
            </a:r>
            <a:r>
              <a:rPr lang="nl-NL" sz="1600" dirty="0" smtClean="0"/>
              <a:t> energy</a:t>
            </a:r>
          </a:p>
          <a:p>
            <a:pPr algn="l"/>
            <a:r>
              <a:rPr lang="nl-NL" sz="1600" dirty="0" err="1" smtClean="0"/>
              <a:t>Larger</a:t>
            </a:r>
            <a:r>
              <a:rPr lang="nl-NL" sz="1600" dirty="0" smtClean="0"/>
              <a:t> </a:t>
            </a:r>
            <a:r>
              <a:rPr lang="nl-NL" sz="1600" dirty="0" err="1" smtClean="0"/>
              <a:t>filaments</a:t>
            </a:r>
            <a:r>
              <a:rPr lang="nl-NL" sz="1600" dirty="0" smtClean="0"/>
              <a:t>: </a:t>
            </a:r>
            <a:r>
              <a:rPr lang="nl-NL" sz="1600" dirty="0" err="1" smtClean="0"/>
              <a:t>Stronger</a:t>
            </a:r>
            <a:r>
              <a:rPr lang="nl-NL" sz="1600" dirty="0" smtClean="0"/>
              <a:t> flux </a:t>
            </a:r>
            <a:r>
              <a:rPr lang="nl-NL" sz="1600" dirty="0" err="1" smtClean="0"/>
              <a:t>jumps</a:t>
            </a:r>
            <a:r>
              <a:rPr lang="nl-NL" sz="1600" dirty="0" smtClean="0"/>
              <a:t> making </a:t>
            </a:r>
            <a:r>
              <a:rPr lang="nl-NL" sz="1600" dirty="0" err="1" smtClean="0"/>
              <a:t>Quench</a:t>
            </a:r>
            <a:r>
              <a:rPr lang="nl-NL" sz="1600" dirty="0" smtClean="0"/>
              <a:t> </a:t>
            </a:r>
            <a:r>
              <a:rPr lang="nl-NL" sz="1600" dirty="0" err="1" smtClean="0"/>
              <a:t>Detection</a:t>
            </a:r>
            <a:r>
              <a:rPr lang="nl-NL" sz="1600" dirty="0" smtClean="0"/>
              <a:t> more </a:t>
            </a:r>
            <a:r>
              <a:rPr lang="nl-NL" sz="1600" dirty="0" err="1" smtClean="0"/>
              <a:t>difficult</a:t>
            </a:r>
            <a:endParaRPr lang="nl-NL" sz="1600" dirty="0"/>
          </a:p>
          <a:p>
            <a:pPr algn="l"/>
            <a:endParaRPr lang="nl-NL" sz="1600" dirty="0" smtClean="0"/>
          </a:p>
          <a:p>
            <a:pPr marL="0" indent="0" algn="l">
              <a:buNone/>
            </a:pPr>
            <a:endParaRPr lang="nl-NL" sz="1600" dirty="0"/>
          </a:p>
        </p:txBody>
      </p:sp>
      <p:sp>
        <p:nvSpPr>
          <p:cNvPr id="4" name="Footer Placeholder 3"/>
          <p:cNvSpPr>
            <a:spLocks noGrp="1"/>
          </p:cNvSpPr>
          <p:nvPr>
            <p:ph type="ftr" sz="quarter" idx="11"/>
          </p:nvPr>
        </p:nvSpPr>
        <p:spPr/>
        <p:txBody>
          <a:bodyPr/>
          <a:lstStyle/>
          <a:p>
            <a:r>
              <a:rPr lang="en-GB" noProof="0" smtClean="0"/>
              <a:t>Gerard Willering for Magnet Test Stand Workshop, June 13th 2016</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pic>
        <p:nvPicPr>
          <p:cNvPr id="6" name="Picture 5"/>
          <p:cNvPicPr>
            <a:picLocks noChangeAspect="1"/>
          </p:cNvPicPr>
          <p:nvPr/>
        </p:nvPicPr>
        <p:blipFill>
          <a:blip r:embed="rId2"/>
          <a:stretch>
            <a:fillRect/>
          </a:stretch>
        </p:blipFill>
        <p:spPr>
          <a:xfrm>
            <a:off x="72008" y="4515966"/>
            <a:ext cx="2843808" cy="602447"/>
          </a:xfrm>
          <a:prstGeom prst="rect">
            <a:avLst/>
          </a:prstGeom>
        </p:spPr>
      </p:pic>
    </p:spTree>
    <p:extLst>
      <p:ext uri="{BB962C8B-B14F-4D97-AF65-F5344CB8AC3E}">
        <p14:creationId xmlns:p14="http://schemas.microsoft.com/office/powerpoint/2010/main" val="1514721601"/>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1" ma:contentTypeDescription="Create a new document." ma:contentTypeScope="" ma:versionID="1a330f7814ea0a273a5526b4afe3676a">
  <xsd:schema xmlns:xsd="http://www.w3.org/2001/XMLSchema" xmlns:xs="http://www.w3.org/2001/XMLSchema" xmlns:p="http://schemas.microsoft.com/office/2006/metadata/properties" xmlns:ns2="8946e33d-fd2f-4ae4-8ee9-d90c129cdf9e" targetNamespace="http://schemas.microsoft.com/office/2006/metadata/properties" ma:root="true" ma:fieldsID="f1ffbfeca08ef966bb5b703d2b456cc0" ns2:_="">
    <xsd:import namespace="8946e33d-fd2f-4ae4-8ee9-d90c129cdf9e"/>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16:9 format</Description0>
  </documentManagement>
</p:properties>
</file>

<file path=customXml/itemProps1.xml><?xml version="1.0" encoding="utf-8"?>
<ds:datastoreItem xmlns:ds="http://schemas.openxmlformats.org/officeDocument/2006/customXml" ds:itemID="{9CAC4BD9-DE6E-4787-B350-E0AE94A3B413}">
  <ds:schemaRefs>
    <ds:schemaRef ds:uri="http://schemas.microsoft.com/sharepoint/v3/contenttype/forms"/>
  </ds:schemaRefs>
</ds:datastoreItem>
</file>

<file path=customXml/itemProps2.xml><?xml version="1.0" encoding="utf-8"?>
<ds:datastoreItem xmlns:ds="http://schemas.openxmlformats.org/officeDocument/2006/customXml" ds:itemID="{241D4404-AD10-45A1-9E85-053C148423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CAE02C9-56D8-471E-9604-BDBFC642C176}">
  <ds:schemaRefs>
    <ds:schemaRef ds:uri="http://schemas.microsoft.com/office/2006/metadata/properties"/>
    <ds:schemaRef ds:uri="http://schemas.microsoft.com/office/2006/documentManagement/types"/>
    <ds:schemaRef ds:uri="http://purl.org/dc/terms/"/>
    <ds:schemaRef ds:uri="http://schemas.microsoft.com/office/infopath/2007/PartnerControls"/>
    <ds:schemaRef ds:uri="http://www.w3.org/XML/1998/namespace"/>
    <ds:schemaRef ds:uri="8946e33d-fd2f-4ae4-8ee9-d90c129cdf9e"/>
    <ds:schemaRef ds:uri="http://schemas.openxmlformats.org/package/2006/metadata/core-properties"/>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HLU-Pres-test01.thmx</Template>
  <TotalTime>12997</TotalTime>
  <Words>1875</Words>
  <Application>Microsoft Office PowerPoint</Application>
  <PresentationFormat>On-screen Show (16:9)</PresentationFormat>
  <Paragraphs>344</Paragraphs>
  <Slides>28</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Calibri</vt:lpstr>
      <vt:lpstr>Rockwell</vt:lpstr>
      <vt:lpstr>Tahoma</vt:lpstr>
      <vt:lpstr>Times New Roman</vt:lpstr>
      <vt:lpstr>Wingdings</vt:lpstr>
      <vt:lpstr>Thème Office</vt:lpstr>
      <vt:lpstr>Quench protection on the test benches</vt:lpstr>
      <vt:lpstr>Events time line quench protection</vt:lpstr>
      <vt:lpstr>Powering interlocks PLC</vt:lpstr>
      <vt:lpstr>Events time line quench protection</vt:lpstr>
      <vt:lpstr>Characteristic times for detection and activitation</vt:lpstr>
      <vt:lpstr>Detection: Electronics for quench detection</vt:lpstr>
      <vt:lpstr>Future quench detection in SM18</vt:lpstr>
      <vt:lpstr>Detection: Electronics for quench detection</vt:lpstr>
      <vt:lpstr>Detection: From NbTi to Nb3Sn magnets</vt:lpstr>
      <vt:lpstr>Detection: From NbTi to Nb3Sn magnets</vt:lpstr>
      <vt:lpstr>Detection: Validation time and flux jumps</vt:lpstr>
      <vt:lpstr>Detection: Fluxjump coupling in 2 meter 11T model</vt:lpstr>
      <vt:lpstr>Future quench detection systems</vt:lpstr>
      <vt:lpstr>Future quench detection systems</vt:lpstr>
      <vt:lpstr>Events time line quench protection</vt:lpstr>
      <vt:lpstr>Security matrix</vt:lpstr>
      <vt:lpstr>Events time line quench protection</vt:lpstr>
      <vt:lpstr>Protection: Overview CERN test benches</vt:lpstr>
      <vt:lpstr>Quench protection: de-energize magnet</vt:lpstr>
      <vt:lpstr>Protection: Energy extraction</vt:lpstr>
      <vt:lpstr>Protection: Quench heater</vt:lpstr>
      <vt:lpstr>Protection: CLIQ in the test station</vt:lpstr>
      <vt:lpstr>Protection: Validation of CLIQ on an LHC main dipole</vt:lpstr>
      <vt:lpstr>Protection: Validation of CLIQ on an LHC main dipole</vt:lpstr>
      <vt:lpstr>Protection of leads</vt:lpstr>
      <vt:lpstr>Thank you</vt:lpstr>
      <vt:lpstr>SM18 Visit program Tuesday afternoon</vt:lpstr>
      <vt:lpstr>Visit program Tuesday afternoon</vt:lpstr>
    </vt:vector>
  </TitlesOfParts>
  <Company>APO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Gerard Willering</cp:lastModifiedBy>
  <cp:revision>274</cp:revision>
  <cp:lastPrinted>2016-06-10T07:24:33Z</cp:lastPrinted>
  <dcterms:created xsi:type="dcterms:W3CDTF">2016-02-12T09:02:01Z</dcterms:created>
  <dcterms:modified xsi:type="dcterms:W3CDTF">2016-06-13T12:04:56Z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