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Default Extension="vml" ContentType="application/vnd.openxmlformats-officedocument.vmlDrawing"/>
  <Default Extension="tiff" ContentType="image/tif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3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302" r:id="rId15"/>
    <p:sldId id="278" r:id="rId16"/>
    <p:sldId id="301" r:id="rId17"/>
    <p:sldId id="304" r:id="rId18"/>
    <p:sldId id="308" r:id="rId19"/>
    <p:sldId id="309" r:id="rId20"/>
    <p:sldId id="310" r:id="rId21"/>
    <p:sldId id="311" r:id="rId22"/>
    <p:sldId id="283" r:id="rId23"/>
    <p:sldId id="299" r:id="rId24"/>
    <p:sldId id="315" r:id="rId25"/>
    <p:sldId id="316" r:id="rId26"/>
    <p:sldId id="317" r:id="rId27"/>
    <p:sldId id="320" r:id="rId28"/>
    <p:sldId id="321" r:id="rId29"/>
    <p:sldId id="322" r:id="rId30"/>
    <p:sldId id="266" r:id="rId31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62" autoAdjust="0"/>
  </p:normalViewPr>
  <p:slideViewPr>
    <p:cSldViewPr snapToObjects="1" showGuides="1">
      <p:cViewPr>
        <p:scale>
          <a:sx n="70" d="100"/>
          <a:sy n="70" d="100"/>
        </p:scale>
        <p:origin x="-1374" y="-9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6430B0-16F5-4381-AD04-25DF809DA0D6}" type="doc">
      <dgm:prSet loTypeId="urn:microsoft.com/office/officeart/2005/8/layout/process1" loCatId="process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0EA6764D-60FB-436D-99F0-91A674699CE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b="1" dirty="0" smtClean="0"/>
            <a:t>Assembly</a:t>
          </a:r>
          <a:endParaRPr lang="en-GB" sz="1800" b="1" dirty="0"/>
        </a:p>
      </dgm:t>
    </dgm:pt>
    <dgm:pt modelId="{6CA1FF28-576B-46A3-ADDE-4EA6D9583E96}" type="parTrans" cxnId="{DF854A37-BA02-4D15-9A8F-C629AFE74F17}">
      <dgm:prSet/>
      <dgm:spPr/>
      <dgm:t>
        <a:bodyPr/>
        <a:lstStyle/>
        <a:p>
          <a:endParaRPr lang="en-GB"/>
        </a:p>
      </dgm:t>
    </dgm:pt>
    <dgm:pt modelId="{E0BD5AC7-04E0-4C1E-81F3-FB5835DA8F1D}" type="sibTrans" cxnId="{DF854A37-BA02-4D15-9A8F-C629AFE74F17}">
      <dgm:prSet/>
      <dgm:spPr/>
      <dgm:t>
        <a:bodyPr/>
        <a:lstStyle/>
        <a:p>
          <a:endParaRPr lang="en-GB"/>
        </a:p>
      </dgm:t>
    </dgm:pt>
    <dgm:pt modelId="{1A437565-CCEE-440C-AF90-F3C818EA458E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b="1" dirty="0" smtClean="0"/>
            <a:t>Cool down</a:t>
          </a:r>
          <a:endParaRPr lang="en-GB" sz="1800" b="1" dirty="0"/>
        </a:p>
      </dgm:t>
    </dgm:pt>
    <dgm:pt modelId="{AC94E57E-A852-4E10-905A-276288DD35C2}" type="parTrans" cxnId="{6C7FBD8A-9F57-4B22-A866-F9391AF3918C}">
      <dgm:prSet/>
      <dgm:spPr/>
      <dgm:t>
        <a:bodyPr/>
        <a:lstStyle/>
        <a:p>
          <a:endParaRPr lang="en-GB"/>
        </a:p>
      </dgm:t>
    </dgm:pt>
    <dgm:pt modelId="{2555F5B2-5677-40BF-8BF8-C48A95D44F11}" type="sibTrans" cxnId="{6C7FBD8A-9F57-4B22-A866-F9391AF3918C}">
      <dgm:prSet/>
      <dgm:spPr/>
      <dgm:t>
        <a:bodyPr/>
        <a:lstStyle/>
        <a:p>
          <a:endParaRPr lang="en-GB"/>
        </a:p>
      </dgm:t>
    </dgm:pt>
    <dgm:pt modelId="{22845246-66BE-4F5F-AFD2-DFECE270F64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b="1" dirty="0" smtClean="0"/>
            <a:t>Powering</a:t>
          </a:r>
          <a:endParaRPr lang="en-GB" sz="1800" b="1" dirty="0"/>
        </a:p>
      </dgm:t>
    </dgm:pt>
    <dgm:pt modelId="{D727A6DE-A1B2-4370-938A-8043270D9E1B}" type="parTrans" cxnId="{62446798-0A26-4D12-A85F-E549BE638A5D}">
      <dgm:prSet/>
      <dgm:spPr/>
      <dgm:t>
        <a:bodyPr/>
        <a:lstStyle/>
        <a:p>
          <a:endParaRPr lang="en-GB"/>
        </a:p>
      </dgm:t>
    </dgm:pt>
    <dgm:pt modelId="{38E01FEF-A134-41E7-9982-5B8DBC276F54}" type="sibTrans" cxnId="{62446798-0A26-4D12-A85F-E549BE638A5D}">
      <dgm:prSet/>
      <dgm:spPr/>
      <dgm:t>
        <a:bodyPr/>
        <a:lstStyle/>
        <a:p>
          <a:endParaRPr lang="en-GB"/>
        </a:p>
      </dgm:t>
    </dgm:pt>
    <dgm:pt modelId="{AAC27194-A2A3-43A3-BA1D-9FF72C6E539A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lang="en-GB" sz="1400" b="1" dirty="0" smtClean="0">
              <a:solidFill>
                <a:schemeClr val="bg2">
                  <a:lumMod val="50000"/>
                </a:schemeClr>
              </a:solidFill>
            </a:rPr>
            <a:t>Coil fabrication</a:t>
          </a:r>
          <a:endParaRPr lang="en-GB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6D96B5F6-55D3-4376-95DE-F917C10A5514}" type="parTrans" cxnId="{AEE06837-9A1C-4EEF-8F53-78AF7A52E7BB}">
      <dgm:prSet/>
      <dgm:spPr/>
      <dgm:t>
        <a:bodyPr/>
        <a:lstStyle/>
        <a:p>
          <a:endParaRPr lang="en-GB"/>
        </a:p>
      </dgm:t>
    </dgm:pt>
    <dgm:pt modelId="{DB789A42-FA37-464C-B91C-AA208B461C31}" type="sibTrans" cxnId="{AEE06837-9A1C-4EEF-8F53-78AF7A52E7BB}">
      <dgm:prSet/>
      <dgm:spPr>
        <a:solidFill>
          <a:schemeClr val="bg1"/>
        </a:solidFill>
      </dgm:spPr>
      <dgm:t>
        <a:bodyPr/>
        <a:lstStyle/>
        <a:p>
          <a:endParaRPr lang="en-GB" dirty="0"/>
        </a:p>
      </dgm:t>
    </dgm:pt>
    <dgm:pt modelId="{759E2C32-859D-4C83-871B-B14A132CC5BB}" type="pres">
      <dgm:prSet presAssocID="{516430B0-16F5-4381-AD04-25DF809DA0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686652-9548-4232-A432-41F1DE317EFE}" type="pres">
      <dgm:prSet presAssocID="{AAC27194-A2A3-43A3-BA1D-9FF72C6E539A}" presName="node" presStyleLbl="node1" presStyleIdx="0" presStyleCnt="4" custScaleY="564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EB5821-A7D0-4DF9-9187-AF27E77908C0}" type="pres">
      <dgm:prSet presAssocID="{DB789A42-FA37-464C-B91C-AA208B461C31}" presName="sibTrans" presStyleLbl="sibTrans2D1" presStyleIdx="0" presStyleCnt="3" custScaleX="117000"/>
      <dgm:spPr/>
      <dgm:t>
        <a:bodyPr/>
        <a:lstStyle/>
        <a:p>
          <a:endParaRPr lang="en-GB"/>
        </a:p>
      </dgm:t>
    </dgm:pt>
    <dgm:pt modelId="{FC4C12DE-B3C5-43C8-B193-E698075CFE9A}" type="pres">
      <dgm:prSet presAssocID="{DB789A42-FA37-464C-B91C-AA208B461C31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506F5AC2-1317-4D3E-ACB1-814DC56C7078}" type="pres">
      <dgm:prSet presAssocID="{0EA6764D-60FB-436D-99F0-91A674699CE1}" presName="node" presStyleLbl="node1" presStyleIdx="1" presStyleCnt="4" custScaleY="526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F6A6A4-0674-4C73-81CC-5377D2A576AA}" type="pres">
      <dgm:prSet presAssocID="{E0BD5AC7-04E0-4C1E-81F3-FB5835DA8F1D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169AF68-3C54-46E9-B4F8-18768F84D310}" type="pres">
      <dgm:prSet presAssocID="{E0BD5AC7-04E0-4C1E-81F3-FB5835DA8F1D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C0863EE-BF7F-415B-8ADE-C37B1A227928}" type="pres">
      <dgm:prSet presAssocID="{1A437565-CCEE-440C-AF90-F3C818EA458E}" presName="node" presStyleLbl="node1" presStyleIdx="2" presStyleCnt="4" custScaleY="514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FA7DF8-5C2E-4F9A-81DC-EAE52FE35A57}" type="pres">
      <dgm:prSet presAssocID="{2555F5B2-5677-40BF-8BF8-C48A95D44F11}" presName="sibTrans" presStyleLbl="sibTrans2D1" presStyleIdx="2" presStyleCnt="3"/>
      <dgm:spPr/>
      <dgm:t>
        <a:bodyPr/>
        <a:lstStyle/>
        <a:p>
          <a:endParaRPr lang="en-GB"/>
        </a:p>
      </dgm:t>
    </dgm:pt>
    <dgm:pt modelId="{E629AC35-43F1-4FB4-8C72-04A465354D6E}" type="pres">
      <dgm:prSet presAssocID="{2555F5B2-5677-40BF-8BF8-C48A95D44F11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F2ED4C55-9C80-43C7-9C86-ED9A745E222D}" type="pres">
      <dgm:prSet presAssocID="{22845246-66BE-4F5F-AFD2-DFECE270F641}" presName="node" presStyleLbl="node1" presStyleIdx="3" presStyleCnt="4" custScaleY="514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B80CB1-7E5F-4A05-83BB-D5CFBE7D0896}" type="presOf" srcId="{22845246-66BE-4F5F-AFD2-DFECE270F641}" destId="{F2ED4C55-9C80-43C7-9C86-ED9A745E222D}" srcOrd="0" destOrd="0" presId="urn:microsoft.com/office/officeart/2005/8/layout/process1"/>
    <dgm:cxn modelId="{EBF290A5-8F57-4029-B7A1-57EC44A11312}" type="presOf" srcId="{1A437565-CCEE-440C-AF90-F3C818EA458E}" destId="{6C0863EE-BF7F-415B-8ADE-C37B1A227928}" srcOrd="0" destOrd="0" presId="urn:microsoft.com/office/officeart/2005/8/layout/process1"/>
    <dgm:cxn modelId="{82CC1DED-FEA7-41EF-943D-2B54FA145C79}" type="presOf" srcId="{0EA6764D-60FB-436D-99F0-91A674699CE1}" destId="{506F5AC2-1317-4D3E-ACB1-814DC56C7078}" srcOrd="0" destOrd="0" presId="urn:microsoft.com/office/officeart/2005/8/layout/process1"/>
    <dgm:cxn modelId="{B2409AA7-52B2-46BF-8EE3-07EC834FBF3E}" type="presOf" srcId="{AAC27194-A2A3-43A3-BA1D-9FF72C6E539A}" destId="{1B686652-9548-4232-A432-41F1DE317EFE}" srcOrd="0" destOrd="0" presId="urn:microsoft.com/office/officeart/2005/8/layout/process1"/>
    <dgm:cxn modelId="{EB59E638-10AF-4166-8F2E-CCBDF38AC8B3}" type="presOf" srcId="{516430B0-16F5-4381-AD04-25DF809DA0D6}" destId="{759E2C32-859D-4C83-871B-B14A132CC5BB}" srcOrd="0" destOrd="0" presId="urn:microsoft.com/office/officeart/2005/8/layout/process1"/>
    <dgm:cxn modelId="{6C7FBD8A-9F57-4B22-A866-F9391AF3918C}" srcId="{516430B0-16F5-4381-AD04-25DF809DA0D6}" destId="{1A437565-CCEE-440C-AF90-F3C818EA458E}" srcOrd="2" destOrd="0" parTransId="{AC94E57E-A852-4E10-905A-276288DD35C2}" sibTransId="{2555F5B2-5677-40BF-8BF8-C48A95D44F11}"/>
    <dgm:cxn modelId="{A6D9B398-27EF-4AE0-AD88-D26268FDD237}" type="presOf" srcId="{DB789A42-FA37-464C-B91C-AA208B461C31}" destId="{CBEB5821-A7D0-4DF9-9187-AF27E77908C0}" srcOrd="0" destOrd="0" presId="urn:microsoft.com/office/officeart/2005/8/layout/process1"/>
    <dgm:cxn modelId="{B80DB38D-FB58-4FC6-8BBA-033A22EF2549}" type="presOf" srcId="{2555F5B2-5677-40BF-8BF8-C48A95D44F11}" destId="{E629AC35-43F1-4FB4-8C72-04A465354D6E}" srcOrd="1" destOrd="0" presId="urn:microsoft.com/office/officeart/2005/8/layout/process1"/>
    <dgm:cxn modelId="{F390871E-AA7E-4E9A-B8A4-FCCD954BE56E}" type="presOf" srcId="{E0BD5AC7-04E0-4C1E-81F3-FB5835DA8F1D}" destId="{6169AF68-3C54-46E9-B4F8-18768F84D310}" srcOrd="1" destOrd="0" presId="urn:microsoft.com/office/officeart/2005/8/layout/process1"/>
    <dgm:cxn modelId="{419A739B-2F3D-4813-817D-CEA28A30BEF4}" type="presOf" srcId="{E0BD5AC7-04E0-4C1E-81F3-FB5835DA8F1D}" destId="{4FF6A6A4-0674-4C73-81CC-5377D2A576AA}" srcOrd="0" destOrd="0" presId="urn:microsoft.com/office/officeart/2005/8/layout/process1"/>
    <dgm:cxn modelId="{DF854A37-BA02-4D15-9A8F-C629AFE74F17}" srcId="{516430B0-16F5-4381-AD04-25DF809DA0D6}" destId="{0EA6764D-60FB-436D-99F0-91A674699CE1}" srcOrd="1" destOrd="0" parTransId="{6CA1FF28-576B-46A3-ADDE-4EA6D9583E96}" sibTransId="{E0BD5AC7-04E0-4C1E-81F3-FB5835DA8F1D}"/>
    <dgm:cxn modelId="{536A1456-6FF5-46C9-9E65-4BEDBB3F2EE1}" type="presOf" srcId="{DB789A42-FA37-464C-B91C-AA208B461C31}" destId="{FC4C12DE-B3C5-43C8-B193-E698075CFE9A}" srcOrd="1" destOrd="0" presId="urn:microsoft.com/office/officeart/2005/8/layout/process1"/>
    <dgm:cxn modelId="{9EFDB3E3-198B-40BF-9AC8-06C6261E7720}" type="presOf" srcId="{2555F5B2-5677-40BF-8BF8-C48A95D44F11}" destId="{8EFA7DF8-5C2E-4F9A-81DC-EAE52FE35A57}" srcOrd="0" destOrd="0" presId="urn:microsoft.com/office/officeart/2005/8/layout/process1"/>
    <dgm:cxn modelId="{62446798-0A26-4D12-A85F-E549BE638A5D}" srcId="{516430B0-16F5-4381-AD04-25DF809DA0D6}" destId="{22845246-66BE-4F5F-AFD2-DFECE270F641}" srcOrd="3" destOrd="0" parTransId="{D727A6DE-A1B2-4370-938A-8043270D9E1B}" sibTransId="{38E01FEF-A134-41E7-9982-5B8DBC276F54}"/>
    <dgm:cxn modelId="{AEE06837-9A1C-4EEF-8F53-78AF7A52E7BB}" srcId="{516430B0-16F5-4381-AD04-25DF809DA0D6}" destId="{AAC27194-A2A3-43A3-BA1D-9FF72C6E539A}" srcOrd="0" destOrd="0" parTransId="{6D96B5F6-55D3-4376-95DE-F917C10A5514}" sibTransId="{DB789A42-FA37-464C-B91C-AA208B461C31}"/>
    <dgm:cxn modelId="{D86F48CA-37DA-4094-A48E-018695BA3460}" type="presParOf" srcId="{759E2C32-859D-4C83-871B-B14A132CC5BB}" destId="{1B686652-9548-4232-A432-41F1DE317EFE}" srcOrd="0" destOrd="0" presId="urn:microsoft.com/office/officeart/2005/8/layout/process1"/>
    <dgm:cxn modelId="{D18CBB5D-75A0-4B68-A32B-3FB5DD3159C4}" type="presParOf" srcId="{759E2C32-859D-4C83-871B-B14A132CC5BB}" destId="{CBEB5821-A7D0-4DF9-9187-AF27E77908C0}" srcOrd="1" destOrd="0" presId="urn:microsoft.com/office/officeart/2005/8/layout/process1"/>
    <dgm:cxn modelId="{2D91385D-542A-4438-BF63-35BA7D5A9A40}" type="presParOf" srcId="{CBEB5821-A7D0-4DF9-9187-AF27E77908C0}" destId="{FC4C12DE-B3C5-43C8-B193-E698075CFE9A}" srcOrd="0" destOrd="0" presId="urn:microsoft.com/office/officeart/2005/8/layout/process1"/>
    <dgm:cxn modelId="{F08B7596-9289-454E-BC12-DF1C7D962844}" type="presParOf" srcId="{759E2C32-859D-4C83-871B-B14A132CC5BB}" destId="{506F5AC2-1317-4D3E-ACB1-814DC56C7078}" srcOrd="2" destOrd="0" presId="urn:microsoft.com/office/officeart/2005/8/layout/process1"/>
    <dgm:cxn modelId="{0717B39C-3F72-4E3F-A6DC-1E94B45D57CD}" type="presParOf" srcId="{759E2C32-859D-4C83-871B-B14A132CC5BB}" destId="{4FF6A6A4-0674-4C73-81CC-5377D2A576AA}" srcOrd="3" destOrd="0" presId="urn:microsoft.com/office/officeart/2005/8/layout/process1"/>
    <dgm:cxn modelId="{E50A5DD9-74B0-428A-ABFC-9FF2D9DC5C0A}" type="presParOf" srcId="{4FF6A6A4-0674-4C73-81CC-5377D2A576AA}" destId="{6169AF68-3C54-46E9-B4F8-18768F84D310}" srcOrd="0" destOrd="0" presId="urn:microsoft.com/office/officeart/2005/8/layout/process1"/>
    <dgm:cxn modelId="{0C3DAE0C-AEAD-4FA7-83BC-0797D7755484}" type="presParOf" srcId="{759E2C32-859D-4C83-871B-B14A132CC5BB}" destId="{6C0863EE-BF7F-415B-8ADE-C37B1A227928}" srcOrd="4" destOrd="0" presId="urn:microsoft.com/office/officeart/2005/8/layout/process1"/>
    <dgm:cxn modelId="{006187DF-9F45-41C6-A035-C4EBF60F79CF}" type="presParOf" srcId="{759E2C32-859D-4C83-871B-B14A132CC5BB}" destId="{8EFA7DF8-5C2E-4F9A-81DC-EAE52FE35A57}" srcOrd="5" destOrd="0" presId="urn:microsoft.com/office/officeart/2005/8/layout/process1"/>
    <dgm:cxn modelId="{27286D01-876E-48C1-8EB6-BECF84F28D6A}" type="presParOf" srcId="{8EFA7DF8-5C2E-4F9A-81DC-EAE52FE35A57}" destId="{E629AC35-43F1-4FB4-8C72-04A465354D6E}" srcOrd="0" destOrd="0" presId="urn:microsoft.com/office/officeart/2005/8/layout/process1"/>
    <dgm:cxn modelId="{DEA04B61-1334-474D-8E5E-4E3DC823F225}" type="presParOf" srcId="{759E2C32-859D-4C83-871B-B14A132CC5BB}" destId="{F2ED4C55-9C80-43C7-9C86-ED9A745E222D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686652-9548-4232-A432-41F1DE317EFE}">
      <dsp:nvSpPr>
        <dsp:cNvPr id="0" name=""/>
        <dsp:cNvSpPr/>
      </dsp:nvSpPr>
      <dsp:spPr>
        <a:xfrm>
          <a:off x="3395" y="733867"/>
          <a:ext cx="1484370" cy="50280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bg2">
                  <a:lumMod val="50000"/>
                </a:schemeClr>
              </a:solidFill>
            </a:rPr>
            <a:t>Coil fabrication</a:t>
          </a:r>
          <a:endParaRPr lang="en-GB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395" y="733867"/>
        <a:ext cx="1484370" cy="502809"/>
      </dsp:txXfrm>
    </dsp:sp>
    <dsp:sp modelId="{CBEB5821-A7D0-4DF9-9187-AF27E77908C0}">
      <dsp:nvSpPr>
        <dsp:cNvPr id="0" name=""/>
        <dsp:cNvSpPr/>
      </dsp:nvSpPr>
      <dsp:spPr>
        <a:xfrm>
          <a:off x="1609453" y="801210"/>
          <a:ext cx="368183" cy="368123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1609453" y="801210"/>
        <a:ext cx="368183" cy="368123"/>
      </dsp:txXfrm>
    </dsp:sp>
    <dsp:sp modelId="{506F5AC2-1317-4D3E-ACB1-814DC56C7078}">
      <dsp:nvSpPr>
        <dsp:cNvPr id="0" name=""/>
        <dsp:cNvSpPr/>
      </dsp:nvSpPr>
      <dsp:spPr>
        <a:xfrm>
          <a:off x="2081513" y="750838"/>
          <a:ext cx="1484370" cy="4688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Assembly</a:t>
          </a:r>
          <a:endParaRPr lang="en-GB" sz="1800" b="1" kern="1200" dirty="0"/>
        </a:p>
      </dsp:txBody>
      <dsp:txXfrm>
        <a:off x="2081513" y="750838"/>
        <a:ext cx="1484370" cy="468868"/>
      </dsp:txXfrm>
    </dsp:sp>
    <dsp:sp modelId="{4FF6A6A4-0674-4C73-81CC-5377D2A576AA}">
      <dsp:nvSpPr>
        <dsp:cNvPr id="0" name=""/>
        <dsp:cNvSpPr/>
      </dsp:nvSpPr>
      <dsp:spPr>
        <a:xfrm>
          <a:off x="3714320" y="801210"/>
          <a:ext cx="314686" cy="3681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3714320" y="801210"/>
        <a:ext cx="314686" cy="368123"/>
      </dsp:txXfrm>
    </dsp:sp>
    <dsp:sp modelId="{6C0863EE-BF7F-415B-8ADE-C37B1A227928}">
      <dsp:nvSpPr>
        <dsp:cNvPr id="0" name=""/>
        <dsp:cNvSpPr/>
      </dsp:nvSpPr>
      <dsp:spPr>
        <a:xfrm>
          <a:off x="4159631" y="756351"/>
          <a:ext cx="1484370" cy="4578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Cool down</a:t>
          </a:r>
          <a:endParaRPr lang="en-GB" sz="1800" b="1" kern="1200" dirty="0"/>
        </a:p>
      </dsp:txBody>
      <dsp:txXfrm>
        <a:off x="4159631" y="756351"/>
        <a:ext cx="1484370" cy="457842"/>
      </dsp:txXfrm>
    </dsp:sp>
    <dsp:sp modelId="{8EFA7DF8-5C2E-4F9A-81DC-EAE52FE35A57}">
      <dsp:nvSpPr>
        <dsp:cNvPr id="0" name=""/>
        <dsp:cNvSpPr/>
      </dsp:nvSpPr>
      <dsp:spPr>
        <a:xfrm>
          <a:off x="5792438" y="801210"/>
          <a:ext cx="314686" cy="3681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5792438" y="801210"/>
        <a:ext cx="314686" cy="368123"/>
      </dsp:txXfrm>
    </dsp:sp>
    <dsp:sp modelId="{F2ED4C55-9C80-43C7-9C86-ED9A745E222D}">
      <dsp:nvSpPr>
        <dsp:cNvPr id="0" name=""/>
        <dsp:cNvSpPr/>
      </dsp:nvSpPr>
      <dsp:spPr>
        <a:xfrm>
          <a:off x="6237749" y="756351"/>
          <a:ext cx="1484370" cy="4578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Powering</a:t>
          </a:r>
          <a:endParaRPr lang="en-GB" sz="1800" b="1" kern="1200" dirty="0"/>
        </a:p>
      </dsp:txBody>
      <dsp:txXfrm>
        <a:off x="6237749" y="756351"/>
        <a:ext cx="1484370" cy="457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emf"/><Relationship Id="rId1" Type="http://schemas.openxmlformats.org/officeDocument/2006/relationships/image" Target="../media/image57.e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0537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0A1E6-FE43-45C3-8068-22EB4E32C8C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8315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25" y="5957043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949" y="6528600"/>
            <a:ext cx="6666149" cy="253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Antonella Chiuchiolo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11" y="6071400"/>
            <a:ext cx="1169177" cy="5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22/10/2015 MT 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D417-7A80-446C-9D86-848AF72E1C3D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79296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pn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7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66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65.png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3.tif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2.png"/><Relationship Id="rId7" Type="http://schemas.microsoft.com/office/2007/relationships/hdphoto" Target="../media/hdphoto2.wdp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90.png"/><Relationship Id="rId5" Type="http://schemas.openxmlformats.org/officeDocument/2006/relationships/image" Target="../media/image94.png"/><Relationship Id="rId10" Type="http://schemas.openxmlformats.org/officeDocument/2006/relationships/image" Target="../media/image98.png"/><Relationship Id="rId4" Type="http://schemas.openxmlformats.org/officeDocument/2006/relationships/image" Target="../media/image93.jpeg"/><Relationship Id="rId9" Type="http://schemas.openxmlformats.org/officeDocument/2006/relationships/image" Target="../media/image9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space.cern.ch/te-dep-msc-tf/SitePages/Home.aspx" TargetMode="Externa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EuCARD2</a:t>
            </a:r>
            <a:br>
              <a:rPr lang="en-GB" dirty="0"/>
            </a:br>
            <a:r>
              <a:rPr lang="en-GB" dirty="0"/>
              <a:t>Transnational Access</a:t>
            </a:r>
            <a:br>
              <a:rPr lang="en-GB" dirty="0"/>
            </a:br>
            <a:r>
              <a:rPr lang="en-GB" dirty="0" err="1" smtClean="0"/>
              <a:t>MagNet@CERN</a:t>
            </a:r>
            <a:r>
              <a:rPr lang="en-GB" dirty="0"/>
              <a:t>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Antonella Chiuchiolo</a:t>
            </a:r>
          </a:p>
          <a:p>
            <a:r>
              <a:rPr lang="en-GB" sz="1800" dirty="0" smtClean="0"/>
              <a:t>TE-MSC-TF</a:t>
            </a:r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 </a:t>
            </a:r>
            <a:r>
              <a:rPr lang="en-GB" dirty="0"/>
              <a:t>international workshop of superconducting magnet test stands </a:t>
            </a:r>
            <a:endParaRPr lang="en-GB" dirty="0" smtClean="0"/>
          </a:p>
          <a:p>
            <a:pPr algn="r"/>
            <a:r>
              <a:rPr lang="en-GB" dirty="0" smtClean="0"/>
              <a:t>June  13</a:t>
            </a:r>
            <a:r>
              <a:rPr lang="en-GB" baseline="30000" dirty="0" smtClean="0"/>
              <a:t>th</a:t>
            </a:r>
            <a:r>
              <a:rPr lang="en-GB" dirty="0" smtClean="0"/>
              <a:t> -14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2016 Geneva – CERN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40067" y="1196752"/>
            <a:ext cx="7776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101B1D"/>
                </a:solidFill>
              </a:rPr>
              <a:t>1. </a:t>
            </a:r>
            <a:r>
              <a:rPr lang="en-GB" sz="1600" b="1" dirty="0" err="1" smtClean="0">
                <a:solidFill>
                  <a:srgbClr val="101B1D"/>
                </a:solidFill>
              </a:rPr>
              <a:t>FOSxCRYOs</a:t>
            </a:r>
            <a:r>
              <a:rPr lang="en-GB" sz="1600" b="1" dirty="0" smtClean="0">
                <a:solidFill>
                  <a:srgbClr val="101B1D"/>
                </a:solidFill>
              </a:rPr>
              <a:t> (</a:t>
            </a:r>
            <a:r>
              <a:rPr lang="en-GB" sz="1600" b="1" dirty="0">
                <a:solidFill>
                  <a:srgbClr val="101B1D"/>
                </a:solidFill>
              </a:rPr>
              <a:t>F</a:t>
            </a:r>
            <a:r>
              <a:rPr lang="en-GB" sz="1600" dirty="0">
                <a:solidFill>
                  <a:srgbClr val="101B1D"/>
                </a:solidFill>
              </a:rPr>
              <a:t>iber </a:t>
            </a:r>
            <a:r>
              <a:rPr lang="en-GB" sz="1600" b="1" dirty="0">
                <a:solidFill>
                  <a:srgbClr val="101B1D"/>
                </a:solidFill>
              </a:rPr>
              <a:t>O</a:t>
            </a:r>
            <a:r>
              <a:rPr lang="en-GB" sz="1600" dirty="0">
                <a:solidFill>
                  <a:srgbClr val="101B1D"/>
                </a:solidFill>
              </a:rPr>
              <a:t>ptic </a:t>
            </a:r>
            <a:r>
              <a:rPr lang="en-GB" sz="1600" b="1" dirty="0">
                <a:solidFill>
                  <a:srgbClr val="101B1D"/>
                </a:solidFill>
              </a:rPr>
              <a:t>S</a:t>
            </a:r>
            <a:r>
              <a:rPr lang="en-GB" sz="1600" dirty="0">
                <a:solidFill>
                  <a:srgbClr val="101B1D"/>
                </a:solidFill>
              </a:rPr>
              <a:t>ensors </a:t>
            </a:r>
            <a:r>
              <a:rPr lang="en-GB" sz="1600" b="1" dirty="0">
                <a:solidFill>
                  <a:srgbClr val="101B1D"/>
                </a:solidFill>
              </a:rPr>
              <a:t>FOR</a:t>
            </a:r>
            <a:r>
              <a:rPr lang="en-GB" sz="1600" dirty="0">
                <a:solidFill>
                  <a:srgbClr val="101B1D"/>
                </a:solidFill>
              </a:rPr>
              <a:t> </a:t>
            </a:r>
            <a:r>
              <a:rPr lang="en-GB" sz="1600" b="1" dirty="0" err="1">
                <a:solidFill>
                  <a:srgbClr val="101B1D"/>
                </a:solidFill>
              </a:rPr>
              <a:t>CRY</a:t>
            </a:r>
            <a:r>
              <a:rPr lang="en-GB" sz="1600" dirty="0" err="1">
                <a:solidFill>
                  <a:srgbClr val="101B1D"/>
                </a:solidFill>
              </a:rPr>
              <a:t>ogenic</a:t>
            </a:r>
            <a:r>
              <a:rPr lang="en-GB" sz="1600" dirty="0">
                <a:solidFill>
                  <a:srgbClr val="101B1D"/>
                </a:solidFill>
              </a:rPr>
              <a:t> </a:t>
            </a:r>
            <a:r>
              <a:rPr lang="en-GB" sz="1600" dirty="0" err="1">
                <a:solidFill>
                  <a:srgbClr val="101B1D"/>
                </a:solidFill>
              </a:rPr>
              <a:t>Applicati</a:t>
            </a:r>
            <a:r>
              <a:rPr lang="en-GB" sz="1600" b="1" dirty="0" err="1">
                <a:solidFill>
                  <a:srgbClr val="101B1D"/>
                </a:solidFill>
              </a:rPr>
              <a:t>O</a:t>
            </a:r>
            <a:r>
              <a:rPr lang="en-GB" sz="1600" dirty="0" err="1">
                <a:solidFill>
                  <a:srgbClr val="101B1D"/>
                </a:solidFill>
              </a:rPr>
              <a:t>ns</a:t>
            </a:r>
            <a:r>
              <a:rPr lang="en-GB" sz="1600" dirty="0">
                <a:solidFill>
                  <a:srgbClr val="101B1D"/>
                </a:solidFill>
              </a:rPr>
              <a:t> and </a:t>
            </a:r>
            <a:r>
              <a:rPr lang="en-GB" sz="1600" b="1" dirty="0">
                <a:solidFill>
                  <a:srgbClr val="101B1D"/>
                </a:solidFill>
              </a:rPr>
              <a:t>S</a:t>
            </a:r>
            <a:r>
              <a:rPr lang="en-GB" sz="1600" dirty="0">
                <a:solidFill>
                  <a:srgbClr val="101B1D"/>
                </a:solidFill>
              </a:rPr>
              <a:t>uperconducting </a:t>
            </a:r>
            <a:r>
              <a:rPr lang="en-GB" sz="1600" dirty="0" smtClean="0">
                <a:solidFill>
                  <a:srgbClr val="101B1D"/>
                </a:solidFill>
              </a:rPr>
              <a:t>Magnets</a:t>
            </a:r>
            <a:r>
              <a:rPr lang="en-US" sz="1600" dirty="0">
                <a:solidFill>
                  <a:srgbClr val="101B1D"/>
                </a:solidFill>
              </a:rPr>
              <a:t>)</a:t>
            </a:r>
            <a:endParaRPr lang="en-GB" sz="1600" b="1" dirty="0" smtClean="0">
              <a:solidFill>
                <a:srgbClr val="101B1D"/>
              </a:solidFill>
            </a:endParaRPr>
          </a:p>
          <a:p>
            <a:r>
              <a:rPr lang="en-GB" sz="1400" b="1" dirty="0" smtClean="0">
                <a:solidFill>
                  <a:srgbClr val="101B1D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101B1D"/>
                </a:solidFill>
              </a:rPr>
              <a:t>Dr.</a:t>
            </a:r>
            <a:r>
              <a:rPr lang="en-GB" sz="1400" b="1" dirty="0" smtClean="0">
                <a:solidFill>
                  <a:srgbClr val="101B1D"/>
                </a:solidFill>
              </a:rPr>
              <a:t> Andrea </a:t>
            </a:r>
            <a:r>
              <a:rPr lang="en-GB" sz="1400" b="1" dirty="0" err="1" smtClean="0">
                <a:solidFill>
                  <a:srgbClr val="101B1D"/>
                </a:solidFill>
              </a:rPr>
              <a:t>Cusano</a:t>
            </a:r>
            <a:r>
              <a:rPr lang="en-GB" sz="1400" b="1" dirty="0" smtClean="0">
                <a:solidFill>
                  <a:srgbClr val="101B1D"/>
                </a:solidFill>
              </a:rPr>
              <a:t> University of </a:t>
            </a:r>
            <a:r>
              <a:rPr lang="en-GB" sz="1400" b="1" dirty="0" err="1" smtClean="0">
                <a:solidFill>
                  <a:srgbClr val="101B1D"/>
                </a:solidFill>
              </a:rPr>
              <a:t>Sannio</a:t>
            </a:r>
            <a:r>
              <a:rPr lang="en-GB" sz="1400" b="1" dirty="0" smtClean="0">
                <a:solidFill>
                  <a:srgbClr val="101B1D"/>
                </a:solidFill>
              </a:rPr>
              <a:t> (IT)</a:t>
            </a:r>
          </a:p>
          <a:p>
            <a:r>
              <a:rPr lang="en-GB" sz="1400" dirty="0" smtClean="0">
                <a:solidFill>
                  <a:srgbClr val="101B1D"/>
                </a:solidFill>
              </a:rPr>
              <a:t>7 members ( It + Hu)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4759" y="2076126"/>
            <a:ext cx="82557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2. ThMo_Nb</a:t>
            </a:r>
            <a:r>
              <a:rPr lang="en-GB" sz="1600" b="1" baseline="-25000" dirty="0" smtClean="0">
                <a:solidFill>
                  <a:srgbClr val="000000"/>
                </a:solidFill>
              </a:rPr>
              <a:t>3</a:t>
            </a:r>
            <a:r>
              <a:rPr lang="en-GB" sz="1600" b="1" dirty="0" smtClean="0">
                <a:solidFill>
                  <a:srgbClr val="000000"/>
                </a:solidFill>
              </a:rPr>
              <a:t>Sn  (</a:t>
            </a:r>
            <a:r>
              <a:rPr lang="en-GB" sz="1600" b="1" cap="small" dirty="0">
                <a:solidFill>
                  <a:srgbClr val="000000"/>
                </a:solidFill>
              </a:rPr>
              <a:t>Numerical modelling of Nb</a:t>
            </a:r>
            <a:r>
              <a:rPr lang="en-GB" sz="1600" b="1" cap="small" baseline="-25000" dirty="0">
                <a:solidFill>
                  <a:srgbClr val="000000"/>
                </a:solidFill>
              </a:rPr>
              <a:t>3</a:t>
            </a:r>
            <a:r>
              <a:rPr lang="en-GB" sz="1600" b="1" cap="small" dirty="0">
                <a:solidFill>
                  <a:srgbClr val="000000"/>
                </a:solidFill>
              </a:rPr>
              <a:t>Sn magnets for particle accelerators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)</a:t>
            </a:r>
            <a:endParaRPr lang="en-GB" sz="1600" b="1" dirty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Fabrizio </a:t>
            </a:r>
            <a:r>
              <a:rPr lang="en-GB" sz="1400" b="1" dirty="0" err="1" smtClean="0">
                <a:solidFill>
                  <a:srgbClr val="000000"/>
                </a:solidFill>
              </a:rPr>
              <a:t>Bellina</a:t>
            </a:r>
            <a:r>
              <a:rPr lang="en-GB" sz="1400" b="1" dirty="0" smtClean="0">
                <a:solidFill>
                  <a:srgbClr val="000000"/>
                </a:solidFill>
              </a:rPr>
              <a:t> University of Udine (IT)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5 members ( IT+ USA)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1902" y="3015571"/>
            <a:ext cx="54167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3. </a:t>
            </a:r>
            <a:r>
              <a:rPr lang="en-GB" sz="1600" b="1" dirty="0" err="1" smtClean="0">
                <a:solidFill>
                  <a:srgbClr val="000000"/>
                </a:solidFill>
              </a:rPr>
              <a:t>AMIT_Mag</a:t>
            </a:r>
            <a:r>
              <a:rPr lang="en-GB" sz="1600" b="1" dirty="0" smtClean="0">
                <a:solidFill>
                  <a:srgbClr val="000000"/>
                </a:solidFill>
              </a:rPr>
              <a:t> </a:t>
            </a:r>
            <a:r>
              <a:rPr lang="en-GB" sz="1600" b="1" dirty="0" err="1">
                <a:solidFill>
                  <a:srgbClr val="000000"/>
                </a:solidFill>
              </a:rPr>
              <a:t>HeBP</a:t>
            </a:r>
            <a:r>
              <a:rPr lang="en-GB" sz="1600" b="1" dirty="0">
                <a:solidFill>
                  <a:srgbClr val="000000"/>
                </a:solidFill>
              </a:rPr>
              <a:t> (AMIT Magnet Helium Bath </a:t>
            </a:r>
            <a:r>
              <a:rPr lang="en-GB" sz="1600" b="1" dirty="0" smtClean="0">
                <a:solidFill>
                  <a:srgbClr val="000000"/>
                </a:solidFill>
              </a:rPr>
              <a:t>Performance)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Fernando Toral CIEMAT (SP)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5 </a:t>
            </a:r>
            <a:r>
              <a:rPr lang="en-GB" sz="1400" dirty="0">
                <a:solidFill>
                  <a:srgbClr val="000000"/>
                </a:solidFill>
              </a:rPr>
              <a:t>members (all SP</a:t>
            </a:r>
            <a:r>
              <a:rPr lang="en-GB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038" y="3667671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4. </a:t>
            </a:r>
            <a:r>
              <a:rPr lang="en-GB" sz="1600" b="1" dirty="0" err="1">
                <a:solidFill>
                  <a:srgbClr val="000000"/>
                </a:solidFill>
              </a:rPr>
              <a:t>ContSysTempSens</a:t>
            </a:r>
            <a:r>
              <a:rPr lang="en-GB" sz="1600" b="1" dirty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 (</a:t>
            </a:r>
            <a:r>
              <a:rPr lang="en-GB" sz="1600" b="1" dirty="0">
                <a:solidFill>
                  <a:srgbClr val="000000"/>
                </a:solidFill>
              </a:rPr>
              <a:t>C</a:t>
            </a:r>
            <a:r>
              <a:rPr lang="en-GB" sz="1600" dirty="0">
                <a:solidFill>
                  <a:srgbClr val="000000"/>
                </a:solidFill>
              </a:rPr>
              <a:t>ontrol </a:t>
            </a:r>
            <a:r>
              <a:rPr lang="en-GB" sz="1600" b="1" dirty="0">
                <a:solidFill>
                  <a:srgbClr val="000000"/>
                </a:solidFill>
              </a:rPr>
              <a:t>S</a:t>
            </a:r>
            <a:r>
              <a:rPr lang="en-GB" sz="1600" dirty="0">
                <a:solidFill>
                  <a:srgbClr val="000000"/>
                </a:solidFill>
              </a:rPr>
              <a:t>ystem for </a:t>
            </a:r>
            <a:r>
              <a:rPr lang="en-GB" sz="1600" b="1" dirty="0">
                <a:solidFill>
                  <a:srgbClr val="000000"/>
                </a:solidFill>
              </a:rPr>
              <a:t>Temp</a:t>
            </a:r>
            <a:r>
              <a:rPr lang="en-GB" sz="1600" dirty="0">
                <a:solidFill>
                  <a:srgbClr val="000000"/>
                </a:solidFill>
              </a:rPr>
              <a:t>erature </a:t>
            </a:r>
            <a:r>
              <a:rPr lang="en-GB" sz="1600" b="1" dirty="0">
                <a:solidFill>
                  <a:srgbClr val="000000"/>
                </a:solidFill>
              </a:rPr>
              <a:t>Sens</a:t>
            </a:r>
            <a:r>
              <a:rPr lang="en-GB" sz="1600" dirty="0">
                <a:solidFill>
                  <a:srgbClr val="000000"/>
                </a:solidFill>
              </a:rPr>
              <a:t>ors 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</a:rPr>
              <a:t>Vardaine</a:t>
            </a:r>
            <a:r>
              <a:rPr lang="en-GB" sz="1400" b="1" dirty="0" smtClean="0">
                <a:solidFill>
                  <a:srgbClr val="000000"/>
                </a:solidFill>
              </a:rPr>
              <a:t> Szarka Angela University of Debrecen (HU)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4 members (all HU)</a:t>
            </a:r>
          </a:p>
        </p:txBody>
      </p:sp>
      <p:sp>
        <p:nvSpPr>
          <p:cNvPr id="13" name="Vertical Scroll 12"/>
          <p:cNvSpPr/>
          <p:nvPr/>
        </p:nvSpPr>
        <p:spPr>
          <a:xfrm>
            <a:off x="7740352" y="5407496"/>
            <a:ext cx="1134618" cy="685800"/>
          </a:xfrm>
          <a:prstGeom prst="verticalScroll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Coming soon</a:t>
            </a:r>
          </a:p>
        </p:txBody>
      </p:sp>
      <p:sp>
        <p:nvSpPr>
          <p:cNvPr id="15" name="Vertical Scroll 14"/>
          <p:cNvSpPr/>
          <p:nvPr/>
        </p:nvSpPr>
        <p:spPr>
          <a:xfrm>
            <a:off x="7884369" y="1340768"/>
            <a:ext cx="1080119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  <p:sp>
        <p:nvSpPr>
          <p:cNvPr id="11" name="Vertical Scroll 10"/>
          <p:cNvSpPr/>
          <p:nvPr/>
        </p:nvSpPr>
        <p:spPr>
          <a:xfrm>
            <a:off x="7865427" y="2157246"/>
            <a:ext cx="1099061" cy="623682"/>
          </a:xfrm>
          <a:prstGeom prst="verticalScroll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</a:t>
            </a:r>
            <a:r>
              <a:rPr lang="en-US" sz="1400" dirty="0" smtClean="0"/>
              <a:t>inished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60215" y="4430405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5</a:t>
            </a:r>
            <a:r>
              <a:rPr lang="en-GB" sz="1600" b="1" dirty="0" smtClean="0"/>
              <a:t>. AHTDRMC</a:t>
            </a:r>
            <a:r>
              <a:rPr lang="en-GB" sz="1600" dirty="0" smtClean="0"/>
              <a:t> (</a:t>
            </a:r>
            <a:r>
              <a:rPr lang="en-GB" sz="1600" b="1" dirty="0" smtClean="0"/>
              <a:t>A</a:t>
            </a:r>
            <a:r>
              <a:rPr lang="en-GB" sz="1600" dirty="0" smtClean="0"/>
              <a:t>nalysis of the </a:t>
            </a:r>
            <a:r>
              <a:rPr lang="en-GB" sz="1600" b="1" dirty="0" smtClean="0"/>
              <a:t>H</a:t>
            </a:r>
            <a:r>
              <a:rPr lang="en-GB" sz="1600" dirty="0" smtClean="0"/>
              <a:t>eater </a:t>
            </a:r>
            <a:r>
              <a:rPr lang="en-GB" sz="1600" b="1" dirty="0" smtClean="0"/>
              <a:t>T</a:t>
            </a:r>
            <a:r>
              <a:rPr lang="en-GB" sz="1600" dirty="0" smtClean="0"/>
              <a:t>ests </a:t>
            </a:r>
            <a:r>
              <a:rPr lang="en-GB" sz="1600" b="1" dirty="0"/>
              <a:t>D</a:t>
            </a:r>
            <a:r>
              <a:rPr lang="en-GB" sz="1600" dirty="0" smtClean="0"/>
              <a:t>ata from the Nb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Sn-model magnet)</a:t>
            </a:r>
            <a:endParaRPr lang="en-GB" sz="1600" dirty="0"/>
          </a:p>
          <a:p>
            <a:r>
              <a:rPr lang="en-GB" sz="1400" b="1" dirty="0" smtClean="0"/>
              <a:t>Project leader: </a:t>
            </a:r>
            <a:r>
              <a:rPr lang="en-GB" sz="1400" b="1" dirty="0" err="1" smtClean="0"/>
              <a:t>Dr.</a:t>
            </a:r>
            <a:r>
              <a:rPr lang="en-GB" sz="1400" b="1" dirty="0" smtClean="0"/>
              <a:t> Tiina Mary Salmi (FI)</a:t>
            </a:r>
            <a:endParaRPr lang="en-GB" sz="1400" b="1" dirty="0"/>
          </a:p>
          <a:p>
            <a:r>
              <a:rPr lang="en-GB" sz="1400" dirty="0" smtClean="0"/>
              <a:t>4 members (all FI)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0215" y="5365665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6. </a:t>
            </a:r>
            <a:r>
              <a:rPr lang="en-GB" sz="1600" b="1" dirty="0"/>
              <a:t>Electromagnetic and Thermal Analysis of Nb</a:t>
            </a:r>
            <a:r>
              <a:rPr lang="en-GB" sz="1600" b="1" baseline="-25000" dirty="0"/>
              <a:t>3</a:t>
            </a:r>
            <a:r>
              <a:rPr lang="en-GB" sz="1600" b="1" dirty="0"/>
              <a:t>Sn Cables and Magnets for Particle </a:t>
            </a:r>
            <a:r>
              <a:rPr lang="en-GB" sz="1600" b="1" dirty="0" smtClean="0"/>
              <a:t>Accelerators ( MagTin2016)</a:t>
            </a:r>
            <a:endParaRPr lang="en-GB" sz="1600" dirty="0"/>
          </a:p>
          <a:p>
            <a:r>
              <a:rPr lang="en-GB" sz="1400" b="1" dirty="0" smtClean="0"/>
              <a:t>Project leader: </a:t>
            </a:r>
            <a:r>
              <a:rPr lang="en-GB" sz="1400" b="1" dirty="0" err="1" smtClean="0"/>
              <a:t>Dr.</a:t>
            </a:r>
            <a:r>
              <a:rPr lang="en-GB" sz="1400" b="1" dirty="0" smtClean="0"/>
              <a:t> Fabrizio </a:t>
            </a:r>
            <a:r>
              <a:rPr lang="en-GB" sz="1400" b="1" dirty="0" err="1"/>
              <a:t>Bellina</a:t>
            </a:r>
            <a:r>
              <a:rPr lang="en-GB" sz="1400" b="1" dirty="0"/>
              <a:t> </a:t>
            </a:r>
            <a:r>
              <a:rPr lang="en-GB" sz="1400" b="1" dirty="0" smtClean="0"/>
              <a:t>University </a:t>
            </a:r>
            <a:r>
              <a:rPr lang="en-GB" sz="1400" b="1" dirty="0"/>
              <a:t>of Udine (IT)</a:t>
            </a:r>
          </a:p>
          <a:p>
            <a:r>
              <a:rPr lang="en-GB" sz="1400" dirty="0" smtClean="0"/>
              <a:t>4 members (all IT)</a:t>
            </a:r>
          </a:p>
        </p:txBody>
      </p:sp>
      <p:sp>
        <p:nvSpPr>
          <p:cNvPr id="21" name="Vertical Scroll 20"/>
          <p:cNvSpPr/>
          <p:nvPr/>
        </p:nvSpPr>
        <p:spPr>
          <a:xfrm>
            <a:off x="7858745" y="3093350"/>
            <a:ext cx="1105743" cy="623682"/>
          </a:xfrm>
          <a:prstGeom prst="verticalScroll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Finished </a:t>
            </a:r>
          </a:p>
        </p:txBody>
      </p:sp>
      <p:sp>
        <p:nvSpPr>
          <p:cNvPr id="22" name="Vertical Scroll 21"/>
          <p:cNvSpPr/>
          <p:nvPr/>
        </p:nvSpPr>
        <p:spPr>
          <a:xfrm>
            <a:off x="7868043" y="3779799"/>
            <a:ext cx="1096445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  <p:sp>
        <p:nvSpPr>
          <p:cNvPr id="23" name="Vertical Scroll 22"/>
          <p:cNvSpPr/>
          <p:nvPr/>
        </p:nvSpPr>
        <p:spPr>
          <a:xfrm>
            <a:off x="7832828" y="4528122"/>
            <a:ext cx="1131660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Approved MagNet projects</a:t>
            </a:r>
          </a:p>
        </p:txBody>
      </p:sp>
    </p:spTree>
    <p:extLst>
      <p:ext uri="{BB962C8B-B14F-4D97-AF65-F5344CB8AC3E}">
        <p14:creationId xmlns="" xmlns:p14="http://schemas.microsoft.com/office/powerpoint/2010/main" val="34854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15" name="CasellaDiTesto 5"/>
          <p:cNvSpPr txBox="1"/>
          <p:nvPr/>
        </p:nvSpPr>
        <p:spPr>
          <a:xfrm>
            <a:off x="489033" y="4653136"/>
            <a:ext cx="3312367" cy="707886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 </a:t>
            </a:r>
            <a:r>
              <a:rPr lang="it-IT" b="1" dirty="0" smtClean="0"/>
              <a:t>   </a:t>
            </a:r>
            <a:r>
              <a:rPr lang="it-IT" sz="2000" b="1" dirty="0" smtClean="0">
                <a:solidFill>
                  <a:srgbClr val="FF0000"/>
                </a:solidFill>
              </a:rPr>
              <a:t>1836 total accesses given over 1920!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/>
              <a:t>Status of the MagNet projects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200" y="2351696"/>
            <a:ext cx="4889416" cy="46028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5" y="1135970"/>
            <a:ext cx="4352921" cy="31580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545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53" y="2286189"/>
            <a:ext cx="4908947" cy="1686918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University of </a:t>
            </a:r>
            <a:r>
              <a:rPr lang="en-US" sz="1400" dirty="0" err="1" smtClean="0"/>
              <a:t>Sannio</a:t>
            </a:r>
            <a:r>
              <a:rPr lang="en-US" sz="1400" dirty="0" smtClean="0"/>
              <a:t>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University of Napoli, Federico II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University of </a:t>
            </a:r>
            <a:r>
              <a:rPr lang="en-US" sz="1400" dirty="0" err="1" smtClean="0"/>
              <a:t>Padova</a:t>
            </a:r>
            <a:r>
              <a:rPr lang="en-US" sz="1400" dirty="0" smtClean="0"/>
              <a:t> (IT)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University of Debrecen (HU)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Institute of Polymers, Composites and Biomedical materials (IT)</a:t>
            </a:r>
            <a:endParaRPr lang="en-US" sz="14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101142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101B1D"/>
                </a:solidFill>
              </a:rPr>
              <a:t>F</a:t>
            </a:r>
            <a:r>
              <a:rPr lang="en-GB" sz="2400" dirty="0">
                <a:solidFill>
                  <a:srgbClr val="101B1D"/>
                </a:solidFill>
              </a:rPr>
              <a:t>iber </a:t>
            </a:r>
            <a:r>
              <a:rPr lang="en-GB" sz="2400" b="1" dirty="0">
                <a:solidFill>
                  <a:srgbClr val="101B1D"/>
                </a:solidFill>
              </a:rPr>
              <a:t>O</a:t>
            </a:r>
            <a:r>
              <a:rPr lang="en-GB" sz="2400" dirty="0">
                <a:solidFill>
                  <a:srgbClr val="101B1D"/>
                </a:solidFill>
              </a:rPr>
              <a:t>ptic </a:t>
            </a:r>
            <a:r>
              <a:rPr lang="en-GB" sz="2400" b="1" dirty="0">
                <a:solidFill>
                  <a:srgbClr val="101B1D"/>
                </a:solidFill>
              </a:rPr>
              <a:t>S</a:t>
            </a:r>
            <a:r>
              <a:rPr lang="en-GB" sz="2400" dirty="0">
                <a:solidFill>
                  <a:srgbClr val="101B1D"/>
                </a:solidFill>
              </a:rPr>
              <a:t>ensors </a:t>
            </a:r>
            <a:r>
              <a:rPr lang="en-GB" sz="2400" b="1" dirty="0">
                <a:solidFill>
                  <a:srgbClr val="101B1D"/>
                </a:solidFill>
              </a:rPr>
              <a:t>FOR</a:t>
            </a:r>
            <a:r>
              <a:rPr lang="en-GB" sz="2400" dirty="0">
                <a:solidFill>
                  <a:srgbClr val="101B1D"/>
                </a:solidFill>
              </a:rPr>
              <a:t> </a:t>
            </a:r>
            <a:r>
              <a:rPr lang="en-GB" sz="2400" b="1" dirty="0" err="1">
                <a:solidFill>
                  <a:srgbClr val="101B1D"/>
                </a:solidFill>
              </a:rPr>
              <a:t>CRY</a:t>
            </a:r>
            <a:r>
              <a:rPr lang="en-GB" sz="2400" dirty="0" err="1">
                <a:solidFill>
                  <a:srgbClr val="101B1D"/>
                </a:solidFill>
              </a:rPr>
              <a:t>ogenic</a:t>
            </a:r>
            <a:r>
              <a:rPr lang="en-GB" sz="2400" dirty="0">
                <a:solidFill>
                  <a:srgbClr val="101B1D"/>
                </a:solidFill>
              </a:rPr>
              <a:t> </a:t>
            </a:r>
            <a:r>
              <a:rPr lang="en-GB" sz="2400" dirty="0" err="1">
                <a:solidFill>
                  <a:srgbClr val="101B1D"/>
                </a:solidFill>
              </a:rPr>
              <a:t>Applicati</a:t>
            </a:r>
            <a:r>
              <a:rPr lang="en-GB" sz="2400" b="1" dirty="0" err="1">
                <a:solidFill>
                  <a:srgbClr val="101B1D"/>
                </a:solidFill>
              </a:rPr>
              <a:t>O</a:t>
            </a:r>
            <a:r>
              <a:rPr lang="en-GB" sz="2400" dirty="0" err="1">
                <a:solidFill>
                  <a:srgbClr val="101B1D"/>
                </a:solidFill>
              </a:rPr>
              <a:t>ns</a:t>
            </a:r>
            <a:r>
              <a:rPr lang="en-GB" sz="2400" dirty="0">
                <a:solidFill>
                  <a:srgbClr val="101B1D"/>
                </a:solidFill>
              </a:rPr>
              <a:t> and </a:t>
            </a:r>
            <a:r>
              <a:rPr lang="en-GB" sz="2400" b="1" dirty="0">
                <a:solidFill>
                  <a:srgbClr val="101B1D"/>
                </a:solidFill>
              </a:rPr>
              <a:t>S</a:t>
            </a:r>
            <a:r>
              <a:rPr lang="en-GB" sz="2400" dirty="0">
                <a:solidFill>
                  <a:srgbClr val="101B1D"/>
                </a:solidFill>
              </a:rPr>
              <a:t>uperconducting Magnets</a:t>
            </a:r>
            <a:endParaRPr lang="en-GB" sz="2400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067300" y="1930896"/>
            <a:ext cx="3979500" cy="2578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19201" y="3899004"/>
            <a:ext cx="375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1</a:t>
            </a:r>
            <a:r>
              <a:rPr lang="en-US" sz="1600" baseline="30000" dirty="0" smtClean="0">
                <a:solidFill>
                  <a:srgbClr val="FFFF00"/>
                </a:solidFill>
              </a:rPr>
              <a:t>st</a:t>
            </a:r>
            <a:r>
              <a:rPr lang="en-US" sz="1600" dirty="0" smtClean="0">
                <a:solidFill>
                  <a:srgbClr val="FFFF00"/>
                </a:solidFill>
              </a:rPr>
              <a:t> access granted 20th of November 2013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/>
              <a:t>FOSxCRYOs</a:t>
            </a:r>
            <a:endParaRPr lang="en-GB" sz="3200" dirty="0"/>
          </a:p>
        </p:txBody>
      </p:sp>
      <p:sp>
        <p:nvSpPr>
          <p:cNvPr id="12" name="CasellaDiTesto 3"/>
          <p:cNvSpPr txBox="1"/>
          <p:nvPr/>
        </p:nvSpPr>
        <p:spPr>
          <a:xfrm>
            <a:off x="550620" y="4809926"/>
            <a:ext cx="81591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To develop a non intrusive technology based on FOS for </a:t>
            </a:r>
            <a:r>
              <a:rPr lang="en-US" b="1" i="1" dirty="0" smtClean="0">
                <a:solidFill>
                  <a:schemeClr val="accent3"/>
                </a:solidFill>
              </a:rPr>
              <a:t>strain</a:t>
            </a:r>
            <a:r>
              <a:rPr lang="en-US" b="1" i="1" dirty="0" smtClean="0"/>
              <a:t> and </a:t>
            </a:r>
            <a:r>
              <a:rPr lang="en-US" b="1" i="1" dirty="0" smtClean="0">
                <a:solidFill>
                  <a:schemeClr val="accent3"/>
                </a:solidFill>
              </a:rPr>
              <a:t>temperature</a:t>
            </a:r>
            <a:r>
              <a:rPr lang="en-US" b="1" i="1" dirty="0" smtClean="0"/>
              <a:t> monitoring in the </a:t>
            </a:r>
            <a:r>
              <a:rPr lang="en-US" b="1" i="1" dirty="0" smtClean="0">
                <a:solidFill>
                  <a:schemeClr val="bg2"/>
                </a:solidFill>
              </a:rPr>
              <a:t>new generation of superconducting magnet </a:t>
            </a:r>
            <a:r>
              <a:rPr lang="en-US" b="1" i="1" dirty="0" smtClean="0"/>
              <a:t>and </a:t>
            </a:r>
            <a:r>
              <a:rPr lang="en-US" b="1" i="1" dirty="0" smtClean="0">
                <a:solidFill>
                  <a:schemeClr val="bg2"/>
                </a:solidFill>
              </a:rPr>
              <a:t>cryogenic devices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37871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Why FOS?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Antonella Chiuchiolo</a:t>
            </a:r>
            <a:endParaRPr lang="fr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4387-1CAF-4F21-AF46-914B679A6E9B}" type="slidenum">
              <a:rPr lang="fr-CH" smtClean="0"/>
              <a:pPr/>
              <a:t>13</a:t>
            </a:fld>
            <a:endParaRPr lang="fr-CH" dirty="0"/>
          </a:p>
        </p:txBody>
      </p:sp>
      <p:pic>
        <p:nvPicPr>
          <p:cNvPr id="6" name="Picture 9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42" y="1725650"/>
            <a:ext cx="943723" cy="85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6686052" y="3205115"/>
            <a:ext cx="2167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0033CC"/>
                </a:solidFill>
              </a:rPr>
              <a:t>Cryogenic Temperature and Superconducting </a:t>
            </a:r>
            <a:r>
              <a:rPr lang="it-IT" sz="1200" b="1" dirty="0">
                <a:solidFill>
                  <a:srgbClr val="0033CC"/>
                </a:solidFill>
              </a:rPr>
              <a:t>M</a:t>
            </a:r>
            <a:r>
              <a:rPr lang="it-IT" sz="1200" b="1" dirty="0" smtClean="0">
                <a:solidFill>
                  <a:srgbClr val="0033CC"/>
                </a:solidFill>
              </a:rPr>
              <a:t>agnets</a:t>
            </a:r>
            <a:endParaRPr lang="it-IT" sz="1100" dirty="0">
              <a:solidFill>
                <a:srgbClr val="0033CC"/>
              </a:solidFill>
            </a:endParaRPr>
          </a:p>
        </p:txBody>
      </p:sp>
      <p:pic>
        <p:nvPicPr>
          <p:cNvPr id="9" name="Picture 8" descr="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975" y="836712"/>
            <a:ext cx="1121729" cy="961650"/>
          </a:xfrm>
          <a:prstGeom prst="rect">
            <a:avLst/>
          </a:prstGeom>
          <a:noFill/>
        </p:spPr>
      </p:pic>
      <p:pic>
        <p:nvPicPr>
          <p:cNvPr id="10" name="Picture 6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966" y="1820808"/>
            <a:ext cx="838460" cy="76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8231" y="3205115"/>
            <a:ext cx="1007545" cy="75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6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305" y="2523836"/>
            <a:ext cx="913322" cy="73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5" descr="http://www.lescienze.it/images/2011/10/26/091334623-7488e78e-f0f4-47e6-a864-c13866743de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0910" y="2049130"/>
            <a:ext cx="1371090" cy="106580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7"/>
          <p:cNvSpPr>
            <a:spLocks noChangeArrowheads="1"/>
          </p:cNvSpPr>
          <p:nvPr/>
        </p:nvSpPr>
        <p:spPr bwMode="auto">
          <a:xfrm>
            <a:off x="2673169" y="900000"/>
            <a:ext cx="4012883" cy="26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>
                <a:latin typeface="+mn-lt"/>
              </a:rPr>
              <a:t>Small size and lightweight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>
                <a:latin typeface="+mn-lt"/>
              </a:rPr>
              <a:t>Immunity to electromagnetic interference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>
                <a:latin typeface="+mn-lt"/>
              </a:rPr>
              <a:t>Intrinsic electrical insulation 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>
                <a:latin typeface="+mn-lt"/>
              </a:rPr>
              <a:t>Radiation hardness capability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>
                <a:latin typeface="+mn-lt"/>
              </a:rPr>
              <a:t>Wide operating temperature </a:t>
            </a:r>
            <a:r>
              <a:rPr lang="en-GB" altLang="fr-FR" sz="1600" b="1" dirty="0" smtClean="0">
                <a:latin typeface="+mn-lt"/>
              </a:rPr>
              <a:t>range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fr-FR" sz="1600" b="1" dirty="0" smtClean="0">
                <a:latin typeface="+mn-lt"/>
              </a:rPr>
              <a:t>Multiplexing </a:t>
            </a:r>
            <a:endParaRPr lang="it-IT" altLang="fr-FR" sz="1600" b="1" dirty="0">
              <a:latin typeface="+mn-lt"/>
            </a:endParaRPr>
          </a:p>
        </p:txBody>
      </p:sp>
      <p:sp>
        <p:nvSpPr>
          <p:cNvPr id="18" name="Rettangolo 9"/>
          <p:cNvSpPr>
            <a:spLocks noChangeArrowheads="1"/>
          </p:cNvSpPr>
          <p:nvPr/>
        </p:nvSpPr>
        <p:spPr bwMode="auto">
          <a:xfrm>
            <a:off x="2673169" y="3703357"/>
            <a:ext cx="6373631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it-IT" altLang="fr-FR" sz="1600" dirty="0" err="1" smtClean="0">
                <a:latin typeface="+mn-lt"/>
              </a:rPr>
              <a:t>Wavelength</a:t>
            </a:r>
            <a:r>
              <a:rPr lang="it-IT" altLang="fr-FR" sz="1600" dirty="0" smtClean="0">
                <a:latin typeface="+mn-lt"/>
              </a:rPr>
              <a:t> </a:t>
            </a:r>
            <a:r>
              <a:rPr lang="en-US" altLang="fr-FR" sz="1600" dirty="0" smtClean="0">
                <a:latin typeface="+mn-lt"/>
              </a:rPr>
              <a:t>encoded</a:t>
            </a:r>
          </a:p>
          <a:p>
            <a:pPr marL="1028700" lvl="1" eaLnBrk="1" hangingPunct="1">
              <a:buFont typeface="Arial" panose="020B0604020202020204" pitchFamily="34" charset="0"/>
              <a:buChar char="•"/>
            </a:pPr>
            <a:r>
              <a:rPr lang="it-IT" altLang="fr-FR" sz="1600" dirty="0" err="1" smtClean="0">
                <a:latin typeface="+mn-lt"/>
              </a:rPr>
              <a:t>Wiring</a:t>
            </a:r>
            <a:r>
              <a:rPr lang="it-IT" altLang="fr-FR" sz="1600" dirty="0" smtClean="0">
                <a:latin typeface="+mn-lt"/>
              </a:rPr>
              <a:t> reduction in a complex environment</a:t>
            </a:r>
          </a:p>
          <a:p>
            <a:pPr lvl="3" eaLnBrk="1" hangingPunct="1">
              <a:buFont typeface="Arial" panose="020B0604020202020204" pitchFamily="34" charset="0"/>
              <a:buChar char="•"/>
            </a:pPr>
            <a:r>
              <a:rPr lang="it-IT" altLang="fr-FR" sz="1600" dirty="0" smtClean="0">
                <a:latin typeface="+mn-lt"/>
              </a:rPr>
              <a:t>Remote sensing</a:t>
            </a:r>
          </a:p>
          <a:p>
            <a:pPr marL="2114550" lvl="4" indent="-285750" eaLnBrk="1" hangingPunct="1">
              <a:buFont typeface="Arial" panose="020B0604020202020204" pitchFamily="34" charset="0"/>
              <a:buChar char="•"/>
            </a:pPr>
            <a:r>
              <a:rPr lang="en-US" altLang="fr-FR" sz="1600" dirty="0" smtClean="0">
                <a:latin typeface="+mn-lt"/>
              </a:rPr>
              <a:t>No heat-leak </a:t>
            </a:r>
            <a:r>
              <a:rPr lang="en-US" altLang="fr-FR" sz="1600" dirty="0">
                <a:latin typeface="+mn-lt"/>
              </a:rPr>
              <a:t>into the cryogenic </a:t>
            </a:r>
            <a:r>
              <a:rPr lang="en-US" altLang="fr-FR" sz="1600" dirty="0" smtClean="0">
                <a:latin typeface="+mn-lt"/>
              </a:rPr>
              <a:t>bath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3961" y="3829826"/>
            <a:ext cx="468039" cy="64612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42" y="2978900"/>
            <a:ext cx="1146078" cy="850926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201333" y="3971051"/>
            <a:ext cx="1765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0033CC"/>
                </a:solidFill>
              </a:rPr>
              <a:t>Several fields of application</a:t>
            </a:r>
            <a:endParaRPr lang="it-IT" sz="1100" dirty="0">
              <a:solidFill>
                <a:srgbClr val="0033C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5253007"/>
            <a:ext cx="8268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dirty="0">
              <a:solidFill>
                <a:schemeClr val="accent3"/>
              </a:solidFill>
            </a:endParaRPr>
          </a:p>
          <a:p>
            <a:pPr algn="ctr"/>
            <a:r>
              <a:rPr lang="en-GB" b="1" dirty="0" smtClean="0">
                <a:solidFill>
                  <a:schemeClr val="accent3"/>
                </a:solidFill>
              </a:rPr>
              <a:t>Innovation</a:t>
            </a:r>
            <a:r>
              <a:rPr lang="en-GB" dirty="0">
                <a:solidFill>
                  <a:schemeClr val="accent3"/>
                </a:solidFill>
              </a:rPr>
              <a:t>: </a:t>
            </a:r>
            <a:r>
              <a:rPr lang="en-GB" dirty="0"/>
              <a:t>no commercial available FOS for cryogenic applications and </a:t>
            </a:r>
            <a:r>
              <a:rPr lang="en-GB" dirty="0" smtClean="0"/>
              <a:t> superconducting magnets</a:t>
            </a:r>
          </a:p>
          <a:p>
            <a:pPr algn="just"/>
            <a:endParaRPr lang="en-GB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472490" y="4685074"/>
            <a:ext cx="3595454" cy="400110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Fiber </a:t>
            </a:r>
            <a:r>
              <a:rPr lang="it-IT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Bragg</a:t>
            </a:r>
            <a:r>
              <a:rPr 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it-IT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Grating</a:t>
            </a:r>
            <a:r>
              <a:rPr 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it-IT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Sensors</a:t>
            </a:r>
            <a:endParaRPr lang="fr-CH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385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FOS for the cryogenic test facility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Antonella Chiuchiolo</a:t>
            </a:r>
            <a:endParaRPr lang="fr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4387-1CAF-4F21-AF46-914B679A6E9B}" type="slidenum">
              <a:rPr lang="fr-CH" smtClean="0"/>
              <a:pPr/>
              <a:t>14</a:t>
            </a:fld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478663" y="1052736"/>
            <a:ext cx="423735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Sensors selection </a:t>
            </a:r>
          </a:p>
          <a:p>
            <a:endParaRPr lang="it-IT" sz="1100" b="1" dirty="0" smtClean="0"/>
          </a:p>
          <a:p>
            <a:pPr marL="214308" indent="-214308">
              <a:buFontTx/>
              <a:buChar char="-"/>
            </a:pPr>
            <a:r>
              <a:rPr lang="it-IT" dirty="0" smtClean="0"/>
              <a:t>Single Mode fiber </a:t>
            </a:r>
          </a:p>
          <a:p>
            <a:pPr marL="214308" indent="-214308">
              <a:buFontTx/>
              <a:buChar char="-"/>
            </a:pPr>
            <a:r>
              <a:rPr lang="it-IT" dirty="0" smtClean="0"/>
              <a:t>Commercial sensors </a:t>
            </a:r>
          </a:p>
          <a:p>
            <a:pPr marL="214308" indent="-214308">
              <a:buFontTx/>
              <a:buChar char="-"/>
            </a:pPr>
            <a:r>
              <a:rPr lang="it-IT" dirty="0" smtClean="0"/>
              <a:t>Customized sensors</a:t>
            </a:r>
            <a:endParaRPr lang="it-IT" sz="1400" dirty="0" smtClean="0"/>
          </a:p>
          <a:p>
            <a:endParaRPr lang="it-IT" sz="1400" b="1" dirty="0" smtClean="0"/>
          </a:p>
          <a:p>
            <a:endParaRPr lang="it-IT" b="1" dirty="0" smtClean="0"/>
          </a:p>
        </p:txBody>
      </p:sp>
      <p:pic>
        <p:nvPicPr>
          <p:cNvPr id="8" name="Picture 6" descr="http://www.sengenia.com/images/thumbs2/sm125v2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059" y="1975509"/>
            <a:ext cx="1463377" cy="9422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85" y="4622763"/>
            <a:ext cx="1484867" cy="14848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46004" y="1024919"/>
            <a:ext cx="4734508" cy="163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acquisition system</a:t>
            </a:r>
          </a:p>
          <a:p>
            <a:endParaRPr lang="it-IT" sz="1050" b="1" dirty="0"/>
          </a:p>
          <a:p>
            <a:pPr marL="214308" indent="-214308">
              <a:buFontTx/>
              <a:buChar char="-"/>
            </a:pPr>
            <a:r>
              <a:rPr lang="it-IT" dirty="0"/>
              <a:t>4 channels Optical interrogators </a:t>
            </a:r>
            <a:r>
              <a:rPr lang="it-IT" dirty="0" smtClean="0"/>
              <a:t>(1 kHz)</a:t>
            </a:r>
            <a:endParaRPr lang="it-IT" dirty="0"/>
          </a:p>
          <a:p>
            <a:r>
              <a:rPr lang="it-IT" sz="1600" dirty="0"/>
              <a:t>       </a:t>
            </a:r>
            <a:endParaRPr lang="it-IT" sz="1600" b="1" dirty="0"/>
          </a:p>
          <a:p>
            <a:endParaRPr lang="it-IT" b="1" dirty="0"/>
          </a:p>
          <a:p>
            <a:r>
              <a:rPr lang="it-IT" dirty="0"/>
              <a:t>	</a:t>
            </a:r>
            <a:endParaRPr lang="it-IT" b="1" dirty="0"/>
          </a:p>
        </p:txBody>
      </p:sp>
      <p:sp>
        <p:nvSpPr>
          <p:cNvPr id="12" name="Rectangle 11"/>
          <p:cNvSpPr/>
          <p:nvPr/>
        </p:nvSpPr>
        <p:spPr>
          <a:xfrm>
            <a:off x="4269286" y="3369186"/>
            <a:ext cx="45511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 optic permanent installation in SM18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21923" y="4077072"/>
            <a:ext cx="4464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08" indent="-214308">
              <a:buFontTx/>
              <a:buChar char="-"/>
            </a:pPr>
            <a:r>
              <a:rPr lang="it-IT" dirty="0"/>
              <a:t>Optical feedthrough and optical connectors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4056" y="3899083"/>
            <a:ext cx="4572000" cy="7540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Splices and connections</a:t>
            </a:r>
          </a:p>
          <a:p>
            <a:endParaRPr lang="it-IT" sz="500" b="1" dirty="0"/>
          </a:p>
          <a:p>
            <a:pPr marL="214308" indent="-214308">
              <a:buFontTx/>
              <a:buChar char="-"/>
            </a:pPr>
            <a:r>
              <a:rPr lang="it-IT" dirty="0"/>
              <a:t>Fusion splice </a:t>
            </a:r>
            <a:r>
              <a:rPr lang="it-IT" dirty="0" smtClean="0"/>
              <a:t>machine</a:t>
            </a:r>
            <a:endParaRPr lang="it-IT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158092" y="5797325"/>
            <a:ext cx="1430132" cy="8678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85" y="2292189"/>
            <a:ext cx="2086015" cy="1251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-1858"/>
          <a:stretch/>
        </p:blipFill>
        <p:spPr>
          <a:xfrm>
            <a:off x="6817890" y="5375175"/>
            <a:ext cx="1121547" cy="665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204361"/>
            <a:ext cx="1392428" cy="37802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821" y="5925326"/>
            <a:ext cx="781820" cy="3059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437" y="5203864"/>
            <a:ext cx="721462" cy="7214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652" y="5323494"/>
            <a:ext cx="976813" cy="283440"/>
          </a:xfrm>
          <a:prstGeom prst="rect">
            <a:avLst/>
          </a:prstGeom>
        </p:spPr>
      </p:pic>
      <p:sp>
        <p:nvSpPr>
          <p:cNvPr id="21" name="CasellaDiTesto 5"/>
          <p:cNvSpPr txBox="1"/>
          <p:nvPr/>
        </p:nvSpPr>
        <p:spPr>
          <a:xfrm>
            <a:off x="4221923" y="4677163"/>
            <a:ext cx="31589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it-IT" sz="2000" dirty="0" smtClean="0">
                <a:solidFill>
                  <a:srgbClr val="FF0000"/>
                </a:solidFill>
              </a:rPr>
              <a:t>4 </a:t>
            </a:r>
            <a:r>
              <a:rPr lang="it-IT" sz="2000" dirty="0" err="1" smtClean="0">
                <a:solidFill>
                  <a:srgbClr val="FF0000"/>
                </a:solidFill>
              </a:rPr>
              <a:t>vertical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cryostats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Font typeface="Wingdings" pitchFamily="2" charset="2"/>
              <a:buChar char="ü"/>
            </a:pPr>
            <a:r>
              <a:rPr lang="it-IT" sz="2000" dirty="0" smtClean="0">
                <a:solidFill>
                  <a:srgbClr val="FF0000"/>
                </a:solidFill>
              </a:rPr>
              <a:t> SC – Link</a:t>
            </a:r>
          </a:p>
          <a:p>
            <a:pPr algn="ctr">
              <a:buFont typeface="Wingdings" pitchFamily="2" charset="2"/>
              <a:buChar char="ü"/>
            </a:pPr>
            <a:r>
              <a:rPr lang="it-IT" sz="2000" dirty="0" err="1" smtClean="0">
                <a:solidFill>
                  <a:srgbClr val="FF0000"/>
                </a:solidFill>
              </a:rPr>
              <a:t>Cryocooler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endParaRPr lang="it-IT" sz="2400" dirty="0" smtClean="0">
              <a:solidFill>
                <a:srgbClr val="FF0000"/>
              </a:solidFill>
            </a:endParaRPr>
          </a:p>
          <a:p>
            <a:endParaRPr lang="it-IT" dirty="0" smtClean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401460" y="4495387"/>
            <a:ext cx="1491020" cy="879788"/>
          </a:xfrm>
          <a:prstGeom prst="rect">
            <a:avLst/>
          </a:prstGeom>
        </p:spPr>
      </p:pic>
      <p:sp>
        <p:nvSpPr>
          <p:cNvPr id="31" name="CasellaDiTesto 5"/>
          <p:cNvSpPr txBox="1"/>
          <p:nvPr/>
        </p:nvSpPr>
        <p:spPr>
          <a:xfrm>
            <a:off x="72008" y="6136268"/>
            <a:ext cx="5086084" cy="677108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 </a:t>
            </a:r>
            <a:r>
              <a:rPr lang="it-IT" b="1" dirty="0" smtClean="0"/>
              <a:t>   </a:t>
            </a:r>
            <a:r>
              <a:rPr lang="it-IT" sz="2000" b="1" dirty="0" err="1" smtClean="0">
                <a:solidFill>
                  <a:srgbClr val="FF0000"/>
                </a:solidFill>
              </a:rPr>
              <a:t>…to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be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seen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during</a:t>
            </a:r>
            <a:r>
              <a:rPr lang="it-IT" sz="2000" b="1" dirty="0" smtClean="0">
                <a:solidFill>
                  <a:srgbClr val="FF0000"/>
                </a:solidFill>
              </a:rPr>
              <a:t> the </a:t>
            </a:r>
            <a:r>
              <a:rPr lang="it-IT" sz="2000" b="1" dirty="0" err="1" smtClean="0">
                <a:solidFill>
                  <a:srgbClr val="FF0000"/>
                </a:solidFill>
              </a:rPr>
              <a:t>visit</a:t>
            </a:r>
            <a:r>
              <a:rPr lang="it-IT" sz="2000" b="1" dirty="0" smtClean="0">
                <a:solidFill>
                  <a:srgbClr val="FF0000"/>
                </a:solidFill>
              </a:rPr>
              <a:t> in SM18!</a:t>
            </a:r>
          </a:p>
          <a:p>
            <a:pPr algn="ctr"/>
            <a:endParaRPr lang="it-IT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204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FBG working principle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Antonella Chiuchiolo</a:t>
            </a:r>
            <a:endParaRPr lang="fr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4387-1CAF-4F21-AF46-914B679A6E9B}" type="slidenum">
              <a:rPr lang="fr-CH" smtClean="0"/>
              <a:pPr/>
              <a:t>15</a:t>
            </a:fld>
            <a:endParaRPr lang="fr-CH" dirty="0"/>
          </a:p>
        </p:txBody>
      </p:sp>
      <p:sp>
        <p:nvSpPr>
          <p:cNvPr id="5" name="Rettangolo 31"/>
          <p:cNvSpPr>
            <a:spLocks noChangeArrowheads="1"/>
          </p:cNvSpPr>
          <p:nvPr/>
        </p:nvSpPr>
        <p:spPr bwMode="auto">
          <a:xfrm>
            <a:off x="412334" y="1042077"/>
            <a:ext cx="41552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fr-FR" dirty="0">
                <a:latin typeface="+mn-lt"/>
              </a:rPr>
              <a:t>Longitudinal periodic variation of the refractive index in the </a:t>
            </a:r>
            <a:r>
              <a:rPr lang="en-GB" altLang="fr-FR" dirty="0" smtClean="0">
                <a:latin typeface="+mn-lt"/>
              </a:rPr>
              <a:t>optical </a:t>
            </a:r>
            <a:r>
              <a:rPr lang="en-GB" altLang="fr-FR" dirty="0">
                <a:latin typeface="+mn-lt"/>
              </a:rPr>
              <a:t>fiber core</a:t>
            </a:r>
            <a:endParaRPr lang="it-IT" altLang="fr-FR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67578" y="1486352"/>
            <a:ext cx="4525248" cy="2938821"/>
            <a:chOff x="563317" y="4014908"/>
            <a:chExt cx="3924514" cy="27611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3317" y="4014908"/>
              <a:ext cx="3924514" cy="2761165"/>
            </a:xfrm>
            <a:prstGeom prst="rect">
              <a:avLst/>
            </a:prstGeom>
          </p:spPr>
        </p:pic>
        <p:grpSp>
          <p:nvGrpSpPr>
            <p:cNvPr id="8" name="Gruppo 38"/>
            <p:cNvGrpSpPr/>
            <p:nvPr/>
          </p:nvGrpSpPr>
          <p:grpSpPr>
            <a:xfrm>
              <a:off x="1711520" y="4410781"/>
              <a:ext cx="1728246" cy="369332"/>
              <a:chOff x="1979712" y="2915652"/>
              <a:chExt cx="826348" cy="369332"/>
            </a:xfrm>
          </p:grpSpPr>
          <p:cxnSp>
            <p:nvCxnSpPr>
              <p:cNvPr id="9" name="Connettore 2 35"/>
              <p:cNvCxnSpPr/>
              <p:nvPr/>
            </p:nvCxnSpPr>
            <p:spPr>
              <a:xfrm>
                <a:off x="1979712" y="3284984"/>
                <a:ext cx="82634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CasellaDiTesto 37"/>
              <p:cNvSpPr txBox="1"/>
              <p:nvPr/>
            </p:nvSpPr>
            <p:spPr>
              <a:xfrm>
                <a:off x="2202742" y="2915652"/>
                <a:ext cx="422227" cy="318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latin typeface="Symbol" pitchFamily="18" charset="2"/>
                    <a:cs typeface="Times New Roman" pitchFamily="18" charset="0"/>
                  </a:rPr>
                  <a:t>Dl</a:t>
                </a:r>
                <a:r>
                  <a:rPr lang="it-IT" sz="1050" b="1" dirty="0">
                    <a:latin typeface="Symbol" pitchFamily="18" charset="2"/>
                    <a:cs typeface="Times New Roman" pitchFamily="18" charset="0"/>
                  </a:rPr>
                  <a:t>B</a:t>
                </a:r>
                <a:r>
                  <a:rPr lang="it-IT" sz="1600" b="1" dirty="0">
                    <a:latin typeface="Symbol" pitchFamily="18" charset="2"/>
                    <a:cs typeface="Times New Roman" pitchFamily="18" charset="0"/>
                  </a:rPr>
                  <a:t> (T, e)</a:t>
                </a:r>
                <a:endParaRPr lang="it-IT" sz="1600" b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67985" y="1827354"/>
            <a:ext cx="3990804" cy="2194052"/>
            <a:chOff x="7075608" y="987057"/>
            <a:chExt cx="3786715" cy="1835701"/>
          </a:xfrm>
        </p:grpSpPr>
        <p:pic>
          <p:nvPicPr>
            <p:cNvPr id="12" name="Picture 28" descr="FB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2766" y="1163725"/>
              <a:ext cx="1800225" cy="1379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2" descr="grafico_4_trasparent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6479" y="1163725"/>
              <a:ext cx="707656" cy="42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26"/>
            <p:cNvSpPr txBox="1">
              <a:spLocks noChangeArrowheads="1"/>
            </p:cNvSpPr>
            <p:nvPr/>
          </p:nvSpPr>
          <p:spPr bwMode="auto">
            <a:xfrm>
              <a:off x="9543579" y="987057"/>
              <a:ext cx="960295" cy="283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altLang="fr-FR" sz="1600" dirty="0">
                  <a:solidFill>
                    <a:srgbClr val="00CC66"/>
                  </a:solidFill>
                  <a:latin typeface="Trebuchet MS" pitchFamily="34" charset="0"/>
                </a:rPr>
                <a:t>Cladding</a:t>
              </a:r>
            </a:p>
          </p:txBody>
        </p:sp>
        <p:sp>
          <p:nvSpPr>
            <p:cNvPr id="15" name="Text Box 27"/>
            <p:cNvSpPr txBox="1">
              <a:spLocks noChangeArrowheads="1"/>
            </p:cNvSpPr>
            <p:nvPr/>
          </p:nvSpPr>
          <p:spPr bwMode="auto">
            <a:xfrm>
              <a:off x="9704003" y="1403609"/>
              <a:ext cx="689139" cy="283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altLang="fr-FR" sz="1600" dirty="0">
                  <a:solidFill>
                    <a:srgbClr val="00CC66"/>
                  </a:solidFill>
                  <a:latin typeface="Trebuchet MS" pitchFamily="34" charset="0"/>
                </a:rPr>
                <a:t>Core</a:t>
              </a:r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>
              <a:off x="7345066" y="2027325"/>
              <a:ext cx="539671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2000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 flipH="1">
              <a:off x="7343478" y="2171787"/>
              <a:ext cx="540993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2000"/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 flipV="1">
              <a:off x="10153354" y="1884450"/>
              <a:ext cx="576262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2000"/>
            </a:p>
          </p:txBody>
        </p:sp>
        <p:pic>
          <p:nvPicPr>
            <p:cNvPr id="19" name="Picture 41" descr="grafico_2_trasparent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1917" y="1955887"/>
              <a:ext cx="780406" cy="465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3" descr="grafico_3_trasparent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6167" y="2171787"/>
              <a:ext cx="854478" cy="509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7075608" y="1526739"/>
              <a:ext cx="989396" cy="355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</a:pPr>
              <a:r>
                <a:rPr lang="it-IT" altLang="fr-FR" sz="1200" dirty="0">
                  <a:solidFill>
                    <a:srgbClr val="006699"/>
                  </a:solidFill>
                  <a:latin typeface="Trebuchet MS" pitchFamily="34" charset="0"/>
                </a:rPr>
                <a:t>Broadband light</a:t>
              </a:r>
            </a:p>
          </p:txBody>
        </p:sp>
        <p:graphicFrame>
          <p:nvGraphicFramePr>
            <p:cNvPr id="22" name="Object 34"/>
            <p:cNvGraphicFramePr>
              <a:graphicFrameLocks noChangeAspect="1"/>
            </p:cNvGraphicFramePr>
            <p:nvPr>
              <p:extLst/>
            </p:nvPr>
          </p:nvGraphicFramePr>
          <p:xfrm>
            <a:off x="7489454" y="2604108"/>
            <a:ext cx="197393" cy="218650"/>
          </p:xfrm>
          <a:graphic>
            <a:graphicData uri="http://schemas.openxmlformats.org/presentationml/2006/ole">
              <p:oleObj spid="_x0000_s4273" name="Equazione" r:id="rId8" imgW="368280" imgH="419040" progId="Equation.3">
                <p:embed/>
              </p:oleObj>
            </a:graphicData>
          </a:graphic>
        </p:graphicFrame>
        <p:graphicFrame>
          <p:nvGraphicFramePr>
            <p:cNvPr id="23" name="Object 35"/>
            <p:cNvGraphicFramePr>
              <a:graphicFrameLocks noChangeAspect="1"/>
            </p:cNvGraphicFramePr>
            <p:nvPr>
              <p:extLst/>
            </p:nvPr>
          </p:nvGraphicFramePr>
          <p:xfrm>
            <a:off x="10369255" y="2460712"/>
            <a:ext cx="171954" cy="190472"/>
          </p:xfrm>
          <a:graphic>
            <a:graphicData uri="http://schemas.openxmlformats.org/presentationml/2006/ole">
              <p:oleObj spid="_x0000_s4274" name="Equazione" r:id="rId9" imgW="368280" imgH="419040" progId="Equation.3">
                <p:embed/>
              </p:oleObj>
            </a:graphicData>
          </a:graphic>
        </p:graphicFrame>
      </p:grpSp>
      <p:sp>
        <p:nvSpPr>
          <p:cNvPr id="24" name="Rettangolo 37"/>
          <p:cNvSpPr>
            <a:spLocks noChangeArrowheads="1"/>
          </p:cNvSpPr>
          <p:nvPr/>
        </p:nvSpPr>
        <p:spPr bwMode="auto">
          <a:xfrm>
            <a:off x="4999554" y="1042077"/>
            <a:ext cx="38209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fr-FR" b="1" dirty="0">
                <a:solidFill>
                  <a:srgbClr val="FF0000"/>
                </a:solidFill>
                <a:latin typeface="Trebuchet MS" pitchFamily="34" charset="0"/>
              </a:rPr>
              <a:t>Strain and Temperature sensitive</a:t>
            </a:r>
            <a:r>
              <a:rPr lang="en-GB" altLang="fr-FR" sz="1600" dirty="0">
                <a:solidFill>
                  <a:srgbClr val="FF0000"/>
                </a:solidFill>
                <a:latin typeface="Trebuchet MS" pitchFamily="34" charset="0"/>
              </a:rPr>
              <a:t>:</a:t>
            </a:r>
            <a:endParaRPr lang="it-IT" altLang="fr-FR" sz="16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grpSp>
        <p:nvGrpSpPr>
          <p:cNvPr id="25" name="Gruppo 59"/>
          <p:cNvGrpSpPr>
            <a:grpSpLocks/>
          </p:cNvGrpSpPr>
          <p:nvPr/>
        </p:nvGrpSpPr>
        <p:grpSpPr bwMode="auto">
          <a:xfrm>
            <a:off x="5010255" y="4473301"/>
            <a:ext cx="4203413" cy="1895894"/>
            <a:chOff x="5158700" y="3590317"/>
            <a:chExt cx="5430190" cy="1921438"/>
          </a:xfrm>
        </p:grpSpPr>
        <p:graphicFrame>
          <p:nvGraphicFramePr>
            <p:cNvPr id="26" name="Object 17"/>
            <p:cNvGraphicFramePr>
              <a:graphicFrameLocks noChangeAspect="1"/>
            </p:cNvGraphicFramePr>
            <p:nvPr>
              <p:extLst/>
            </p:nvPr>
          </p:nvGraphicFramePr>
          <p:xfrm>
            <a:off x="5158700" y="3590317"/>
            <a:ext cx="5157286" cy="726639"/>
          </p:xfrm>
          <a:graphic>
            <a:graphicData uri="http://schemas.openxmlformats.org/presentationml/2006/ole">
              <p:oleObj spid="_x0000_s4275" name="Equation" r:id="rId10" imgW="1866600" imgH="431640" progId="Equation.3">
                <p:embed/>
              </p:oleObj>
            </a:graphicData>
          </a:graphic>
        </p:graphicFrame>
        <p:grpSp>
          <p:nvGrpSpPr>
            <p:cNvPr id="27" name="Gruppo 53"/>
            <p:cNvGrpSpPr>
              <a:grpSpLocks/>
            </p:cNvGrpSpPr>
            <p:nvPr/>
          </p:nvGrpSpPr>
          <p:grpSpPr bwMode="auto">
            <a:xfrm>
              <a:off x="5666195" y="4341068"/>
              <a:ext cx="4922695" cy="1170687"/>
              <a:chOff x="642427" y="5262128"/>
              <a:chExt cx="3495827" cy="1671204"/>
            </a:xfrm>
          </p:grpSpPr>
          <p:sp>
            <p:nvSpPr>
              <p:cNvPr id="28" name="Rectangle 29"/>
              <p:cNvSpPr>
                <a:spLocks noChangeArrowheads="1"/>
              </p:cNvSpPr>
              <p:nvPr/>
            </p:nvSpPr>
            <p:spPr bwMode="auto">
              <a:xfrm>
                <a:off x="897895" y="5262128"/>
                <a:ext cx="3240359" cy="1671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GB" altLang="fr-FR" sz="1600" dirty="0">
                    <a:latin typeface="Trebuchet MS" pitchFamily="34" charset="0"/>
                    <a:ea typeface="Calibri" pitchFamily="34" charset="0"/>
                    <a:cs typeface="Times New Roman" pitchFamily="18" charset="0"/>
                  </a:rPr>
                  <a:t>: photo elastic coefficient</a:t>
                </a:r>
                <a:endParaRPr lang="en-GB" altLang="fr-FR" sz="1600" dirty="0">
                  <a:latin typeface="Trebuchet MS" pitchFamily="34" charset="0"/>
                  <a:ea typeface="Calibri" pitchFamily="34" charset="0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GB" altLang="fr-FR" sz="1600" dirty="0">
                    <a:latin typeface="Trebuchet MS" pitchFamily="34" charset="0"/>
                    <a:ea typeface="Calibri" pitchFamily="34" charset="0"/>
                    <a:cs typeface="Times New Roman" pitchFamily="18" charset="0"/>
                  </a:rPr>
                  <a:t>: thermo-optic coefficient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GB" altLang="fr-FR" sz="1600" b="1" dirty="0">
                    <a:latin typeface="Trebuchet MS" pitchFamily="34" charset="0"/>
                    <a:ea typeface="Calibri" pitchFamily="34" charset="0"/>
                    <a:cs typeface="Times New Roman" pitchFamily="18" charset="0"/>
                  </a:rPr>
                  <a:t>: thermal expansion coefficient  </a:t>
                </a:r>
                <a:endParaRPr lang="en-GB" altLang="fr-FR" sz="1600" b="1" dirty="0">
                  <a:latin typeface="Trebuchet MS" pitchFamily="34" charset="0"/>
                </a:endParaRPr>
              </a:p>
            </p:txBody>
          </p:sp>
          <p:graphicFrame>
            <p:nvGraphicFramePr>
              <p:cNvPr id="29" name="Object 30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67995" y="5315311"/>
              <a:ext cx="178975" cy="494502"/>
            </p:xfrm>
            <a:graphic>
              <a:graphicData uri="http://schemas.openxmlformats.org/presentationml/2006/ole">
                <p:oleObj spid="_x0000_s4276" name="Equation" r:id="rId11" imgW="190440" imgH="228600" progId="Equation.3">
                  <p:embed/>
                </p:oleObj>
              </a:graphicData>
            </a:graphic>
          </p:graphicFrame>
          <p:graphicFrame>
            <p:nvGraphicFramePr>
              <p:cNvPr id="30" name="Object 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67995" y="5878261"/>
              <a:ext cx="178975" cy="438937"/>
            </p:xfrm>
            <a:graphic>
              <a:graphicData uri="http://schemas.openxmlformats.org/presentationml/2006/ole">
                <p:oleObj spid="_x0000_s4277" name="Equation" r:id="rId12" imgW="126720" imgH="203040" progId="Equation.3">
                  <p:embed/>
                </p:oleObj>
              </a:graphicData>
            </a:graphic>
          </p:graphicFrame>
          <p:graphicFrame>
            <p:nvGraphicFramePr>
              <p:cNvPr id="31" name="Object 32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42427" y="6456285"/>
              <a:ext cx="204544" cy="330874"/>
            </p:xfrm>
            <a:graphic>
              <a:graphicData uri="http://schemas.openxmlformats.org/presentationml/2006/ole">
                <p:oleObj spid="_x0000_s4278" name="Equation" r:id="rId13" imgW="152280" imgH="139680" progId="Equation.3">
                  <p:embed/>
                </p:oleObj>
              </a:graphicData>
            </a:graphic>
          </p:graphicFrame>
        </p:grpSp>
      </p:grpSp>
      <p:graphicFrame>
        <p:nvGraphicFramePr>
          <p:cNvPr id="32" name="Object 59"/>
          <p:cNvGraphicFramePr>
            <a:graphicFrameLocks noChangeAspect="1"/>
          </p:cNvGraphicFramePr>
          <p:nvPr>
            <p:extLst/>
          </p:nvPr>
        </p:nvGraphicFramePr>
        <p:xfrm>
          <a:off x="1734472" y="4006378"/>
          <a:ext cx="1893131" cy="456874"/>
        </p:xfrm>
        <a:graphic>
          <a:graphicData uri="http://schemas.openxmlformats.org/presentationml/2006/ole">
            <p:oleObj spid="_x0000_s4279" name="Equation" r:id="rId14" imgW="736560" imgH="241200" progId="Equation.3">
              <p:embed/>
            </p:oleObj>
          </a:graphicData>
        </a:graphic>
      </p:graphicFrame>
      <p:grpSp>
        <p:nvGrpSpPr>
          <p:cNvPr id="33" name="Gruppo 34"/>
          <p:cNvGrpSpPr>
            <a:grpSpLocks/>
          </p:cNvGrpSpPr>
          <p:nvPr/>
        </p:nvGrpSpPr>
        <p:grpSpPr bwMode="auto">
          <a:xfrm>
            <a:off x="140650" y="4547927"/>
            <a:ext cx="5249637" cy="1569660"/>
            <a:chOff x="791521" y="2728356"/>
            <a:chExt cx="4113167" cy="212598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791521" y="3245378"/>
              <a:ext cx="165455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GB" altLang="fr-FR" dirty="0">
                <a:latin typeface="+mn-lt"/>
                <a:ea typeface="Calibri" pitchFamily="34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927863" y="2728356"/>
              <a:ext cx="3976825" cy="2125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GB" altLang="fr-FR" sz="1600" dirty="0">
                  <a:latin typeface="Symbol" panose="05050102010706020507" pitchFamily="18" charset="2"/>
                  <a:ea typeface="Calibri" pitchFamily="34" charset="0"/>
                  <a:cs typeface="Times New Roman" pitchFamily="18" charset="0"/>
                </a:rPr>
                <a:t>l</a:t>
              </a:r>
              <a:r>
                <a:rPr lang="en-GB" altLang="fr-FR" sz="1600" baseline="-25000" dirty="0">
                  <a:ea typeface="Calibri" pitchFamily="34" charset="0"/>
                  <a:cs typeface="Times New Roman" pitchFamily="18" charset="0"/>
                </a:rPr>
                <a:t>B</a:t>
              </a:r>
              <a:r>
                <a:rPr lang="en-GB" altLang="fr-FR" sz="1600" dirty="0">
                  <a:latin typeface="Trebuchet MS" pitchFamily="34" charset="0"/>
                  <a:ea typeface="Calibri" pitchFamily="34" charset="0"/>
                  <a:cs typeface="Times New Roman" pitchFamily="18" charset="0"/>
                </a:rPr>
                <a:t>: </a:t>
              </a:r>
              <a:r>
                <a:rPr lang="en-GB" altLang="fr-FR" sz="1600" dirty="0">
                  <a:latin typeface="+mn-lt"/>
                  <a:ea typeface="Calibri" pitchFamily="34" charset="0"/>
                  <a:cs typeface="Times New Roman" pitchFamily="18" charset="0"/>
                </a:rPr>
                <a:t>Bragg </a:t>
              </a:r>
              <a:r>
                <a:rPr lang="en-GB" altLang="fr-FR" sz="1600" dirty="0" smtClean="0">
                  <a:latin typeface="+mn-lt"/>
                  <a:ea typeface="Calibri" pitchFamily="34" charset="0"/>
                  <a:cs typeface="Times New Roman" pitchFamily="18" charset="0"/>
                </a:rPr>
                <a:t>Wavelength </a:t>
              </a:r>
              <a:endParaRPr lang="en-GB" altLang="fr-FR" sz="1600" dirty="0">
                <a:latin typeface="+mn-lt"/>
                <a:ea typeface="Calibri" pitchFamily="34" charset="0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GB" altLang="fr-FR" sz="1600" i="1" dirty="0" err="1" smtClean="0">
                  <a:latin typeface="+mn-lt"/>
                  <a:ea typeface="Calibri" pitchFamily="34" charset="0"/>
                  <a:cs typeface="Times New Roman" pitchFamily="18" charset="0"/>
                </a:rPr>
                <a:t>n</a:t>
              </a:r>
              <a:r>
                <a:rPr lang="en-GB" altLang="fr-FR" sz="1600" i="1" baseline="-25000" dirty="0" err="1" smtClean="0">
                  <a:latin typeface="+mn-lt"/>
                  <a:ea typeface="Calibri" pitchFamily="34" charset="0"/>
                  <a:cs typeface="Times New Roman" pitchFamily="18" charset="0"/>
                </a:rPr>
                <a:t>eff</a:t>
              </a:r>
              <a:r>
                <a:rPr lang="en-GB" altLang="fr-FR" sz="1600" i="1" baseline="-25000" dirty="0" smtClean="0">
                  <a:latin typeface="+mn-lt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GB" altLang="fr-FR" sz="1600" dirty="0" smtClean="0">
                  <a:latin typeface="+mn-lt"/>
                  <a:ea typeface="Calibri" pitchFamily="34" charset="0"/>
                  <a:cs typeface="Times New Roman" pitchFamily="18" charset="0"/>
                </a:rPr>
                <a:t>: </a:t>
              </a:r>
              <a:r>
                <a:rPr lang="en-GB" altLang="fr-FR" sz="1600" dirty="0">
                  <a:latin typeface="+mn-lt"/>
                  <a:ea typeface="Calibri" pitchFamily="34" charset="0"/>
                  <a:cs typeface="Times New Roman" pitchFamily="18" charset="0"/>
                </a:rPr>
                <a:t>effective refractive index of the </a:t>
              </a:r>
              <a:r>
                <a:rPr lang="en-GB" altLang="fr-FR" sz="1600" dirty="0" smtClean="0">
                  <a:latin typeface="+mn-lt"/>
                  <a:ea typeface="Calibri" pitchFamily="34" charset="0"/>
                  <a:cs typeface="Times New Roman" pitchFamily="18" charset="0"/>
                </a:rPr>
                <a:t>core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GB" altLang="fr-FR" sz="1600" i="1" dirty="0" smtClean="0">
                  <a:latin typeface="Symbol" panose="05050102010706020507" pitchFamily="18" charset="2"/>
                  <a:ea typeface="Calibri" pitchFamily="34" charset="0"/>
                  <a:cs typeface="Times New Roman" pitchFamily="18" charset="0"/>
                </a:rPr>
                <a:t>L </a:t>
              </a:r>
              <a:r>
                <a:rPr lang="en-GB" altLang="fr-FR" sz="1200" dirty="0" smtClean="0">
                  <a:latin typeface="Trebuchet MS" pitchFamily="34" charset="0"/>
                  <a:ea typeface="Calibri" pitchFamily="34" charset="0"/>
                  <a:cs typeface="Times New Roman" pitchFamily="18" charset="0"/>
                </a:rPr>
                <a:t>: </a:t>
              </a:r>
              <a:r>
                <a:rPr lang="en-GB" altLang="fr-FR" sz="1600" dirty="0">
                  <a:latin typeface="+mn-lt"/>
                  <a:ea typeface="Calibri" pitchFamily="34" charset="0"/>
                  <a:cs typeface="Times New Roman" pitchFamily="18" charset="0"/>
                </a:rPr>
                <a:t>grating period</a:t>
              </a:r>
              <a:r>
                <a:rPr lang="it-IT" altLang="fr-FR" sz="1600" dirty="0">
                  <a:latin typeface="+mn-lt"/>
                  <a:ea typeface="Calibri" pitchFamily="34" charset="0"/>
                </a:rPr>
                <a:t> </a:t>
              </a:r>
              <a:endParaRPr lang="en-GB" altLang="fr-FR" sz="1600" dirty="0" smtClean="0">
                <a:latin typeface="+mn-lt"/>
                <a:ea typeface="Calibri" pitchFamily="34" charset="0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GB" altLang="fr-FR" sz="1400" dirty="0" smtClean="0">
                  <a:latin typeface="+mn-lt"/>
                  <a:ea typeface="Calibri" pitchFamily="34" charset="0"/>
                </a:rPr>
                <a:t>Typical grating lengths: 10 – 5 mm</a:t>
              </a: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826968" y="4124863"/>
              <a:ext cx="1944217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it-IT" altLang="fr-FR" dirty="0">
                <a:latin typeface="+mn-lt"/>
                <a:ea typeface="Calibri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95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>
              <a:latin typeface="Calibri" pitchFamily="34" charset="0"/>
            </a:endParaRPr>
          </a:p>
        </p:txBody>
      </p:sp>
      <p:sp>
        <p:nvSpPr>
          <p:cNvPr id="105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>
              <a:latin typeface="Calibri" pitchFamily="34" charset="0"/>
            </a:endParaRPr>
          </a:p>
        </p:txBody>
      </p:sp>
      <p:sp>
        <p:nvSpPr>
          <p:cNvPr id="1051" name="Rectangle 21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52" name="Rectangle 22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53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>
              <a:latin typeface="Calibri" pitchFamily="34" charset="0"/>
            </a:endParaRPr>
          </a:p>
        </p:txBody>
      </p:sp>
      <p:sp>
        <p:nvSpPr>
          <p:cNvPr id="1055" name="CasellaDiTesto 60"/>
          <p:cNvSpPr txBox="1">
            <a:spLocks noChangeArrowheads="1"/>
          </p:cNvSpPr>
          <p:nvPr/>
        </p:nvSpPr>
        <p:spPr bwMode="auto">
          <a:xfrm>
            <a:off x="-53234" y="1373702"/>
            <a:ext cx="4250051" cy="24160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it-IT" altLang="fr-FR" b="1" dirty="0">
                <a:solidFill>
                  <a:srgbClr val="284C6A"/>
                </a:solidFill>
                <a:latin typeface="Trebuchet MS" pitchFamily="34" charset="0"/>
              </a:rPr>
              <a:t>FBG temperature sensitivity </a:t>
            </a:r>
          </a:p>
          <a:p>
            <a:pPr algn="ctr" eaLnBrk="1" hangingPunct="1"/>
            <a:r>
              <a:rPr lang="it-IT" altLang="fr-FR" sz="2000" b="1" dirty="0">
                <a:solidFill>
                  <a:srgbClr val="3E76A4"/>
                </a:solidFill>
                <a:latin typeface="Calibri" pitchFamily="34" charset="0"/>
              </a:rPr>
              <a:t>8 - 12 pm/K @ room T</a:t>
            </a:r>
          </a:p>
          <a:p>
            <a:pPr algn="ctr" eaLnBrk="1" hangingPunct="1"/>
            <a:r>
              <a:rPr lang="it-IT" altLang="fr-FR" sz="2000" b="1" dirty="0">
                <a:solidFill>
                  <a:srgbClr val="C00000"/>
                </a:solidFill>
                <a:latin typeface="Calibri" pitchFamily="34" charset="0"/>
              </a:rPr>
              <a:t>&lt; 0.1 pm/K below </a:t>
            </a:r>
            <a:r>
              <a:rPr lang="it-IT" altLang="fr-FR" sz="2000" b="1" dirty="0" smtClean="0">
                <a:solidFill>
                  <a:srgbClr val="C00000"/>
                </a:solidFill>
                <a:latin typeface="Calibri" pitchFamily="34" charset="0"/>
              </a:rPr>
              <a:t>50 K</a:t>
            </a:r>
          </a:p>
          <a:p>
            <a:pPr algn="ctr" eaLnBrk="1" hangingPunct="1"/>
            <a:endParaRPr lang="it-IT" altLang="fr-FR" sz="16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 eaLnBrk="1" hangingPunct="1"/>
            <a:endParaRPr lang="it-IT" altLang="fr-FR" sz="20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 eaLnBrk="1" hangingPunct="1"/>
            <a:r>
              <a:rPr lang="it-IT" altLang="fr-FR" sz="2400" dirty="0" smtClean="0">
                <a:solidFill>
                  <a:srgbClr val="C00000"/>
                </a:solidFill>
                <a:latin typeface="+mn-lt"/>
              </a:rPr>
              <a:t>Bare FBG no suitable for cryogenic temperature!</a:t>
            </a:r>
          </a:p>
        </p:txBody>
      </p:sp>
      <p:sp>
        <p:nvSpPr>
          <p:cNvPr id="1058" name="Rettangolo 66"/>
          <p:cNvSpPr>
            <a:spLocks noChangeArrowheads="1"/>
          </p:cNvSpPr>
          <p:nvPr/>
        </p:nvSpPr>
        <p:spPr bwMode="auto">
          <a:xfrm>
            <a:off x="179512" y="4687259"/>
            <a:ext cx="42500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fr-FR" b="1" dirty="0" smtClean="0">
                <a:solidFill>
                  <a:srgbClr val="3E76A4"/>
                </a:solidFill>
                <a:latin typeface="+mn-lt"/>
              </a:rPr>
              <a:t>Coating the FBG with a </a:t>
            </a:r>
            <a:r>
              <a:rPr lang="en-US" altLang="fr-FR" b="1" dirty="0">
                <a:solidFill>
                  <a:srgbClr val="3E76A4"/>
                </a:solidFill>
                <a:latin typeface="+mn-lt"/>
              </a:rPr>
              <a:t>base material with a</a:t>
            </a:r>
            <a:r>
              <a:rPr lang="en-US" altLang="fr-FR" sz="2000" b="1" dirty="0">
                <a:solidFill>
                  <a:srgbClr val="3E76A4"/>
                </a:solidFill>
                <a:latin typeface="+mn-lt"/>
              </a:rPr>
              <a:t> </a:t>
            </a:r>
            <a:r>
              <a:rPr lang="en-US" altLang="fr-FR" sz="2000" b="1" dirty="0">
                <a:solidFill>
                  <a:srgbClr val="C00000"/>
                </a:solidFill>
                <a:latin typeface="+mn-lt"/>
              </a:rPr>
              <a:t>large thermal expansion coefficient at cryogenic temperature </a:t>
            </a:r>
            <a:r>
              <a:rPr lang="en-US" altLang="fr-FR" b="1" dirty="0" smtClean="0">
                <a:solidFill>
                  <a:srgbClr val="3E76A4"/>
                </a:solidFill>
                <a:latin typeface="+mn-lt"/>
              </a:rPr>
              <a:t>can improve the temperature sensitivity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4893949" y="4983120"/>
            <a:ext cx="4250051" cy="5080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 smtClean="0">
                <a:latin typeface="Trebuchet MS" pitchFamily="34" charset="0"/>
                <a:cs typeface="+mn-cs"/>
              </a:rPr>
              <a:t>H. </a:t>
            </a:r>
            <a:r>
              <a:rPr lang="en-US" sz="900" dirty="0">
                <a:latin typeface="Trebuchet MS" pitchFamily="34" charset="0"/>
                <a:cs typeface="+mn-cs"/>
              </a:rPr>
              <a:t>Zhang, </a:t>
            </a:r>
            <a:r>
              <a:rPr lang="en-US" sz="900" dirty="0" smtClean="0">
                <a:latin typeface="Trebuchet MS" pitchFamily="34" charset="0"/>
                <a:cs typeface="+mn-cs"/>
              </a:rPr>
              <a:t>F. </a:t>
            </a:r>
            <a:r>
              <a:rPr lang="en-US" sz="900" dirty="0">
                <a:latin typeface="Trebuchet MS" pitchFamily="34" charset="0"/>
                <a:cs typeface="+mn-cs"/>
              </a:rPr>
              <a:t>Deng, </a:t>
            </a:r>
            <a:r>
              <a:rPr lang="en-US" sz="900" dirty="0" smtClean="0">
                <a:latin typeface="Trebuchet MS" pitchFamily="34" charset="0"/>
                <a:cs typeface="+mn-cs"/>
              </a:rPr>
              <a:t>Q. </a:t>
            </a:r>
            <a:r>
              <a:rPr lang="en-US" sz="900" dirty="0">
                <a:latin typeface="Trebuchet MS" pitchFamily="34" charset="0"/>
                <a:cs typeface="+mn-cs"/>
              </a:rPr>
              <a:t>Wang, </a:t>
            </a:r>
            <a:r>
              <a:rPr lang="en-US" sz="900" dirty="0" smtClean="0">
                <a:latin typeface="Trebuchet MS" pitchFamily="34" charset="0"/>
                <a:cs typeface="+mn-cs"/>
              </a:rPr>
              <a:t>L. </a:t>
            </a:r>
            <a:r>
              <a:rPr lang="en-US" sz="900" dirty="0">
                <a:latin typeface="Trebuchet MS" pitchFamily="34" charset="0"/>
                <a:cs typeface="+mn-cs"/>
              </a:rPr>
              <a:t>Yan, </a:t>
            </a:r>
            <a:r>
              <a:rPr lang="en-US" sz="900" dirty="0" smtClean="0">
                <a:latin typeface="Trebuchet MS" pitchFamily="34" charset="0"/>
                <a:cs typeface="+mn-cs"/>
              </a:rPr>
              <a:t>Y. </a:t>
            </a:r>
            <a:r>
              <a:rPr lang="en-US" sz="900" dirty="0">
                <a:latin typeface="Trebuchet MS" pitchFamily="34" charset="0"/>
                <a:cs typeface="+mn-cs"/>
              </a:rPr>
              <a:t>Dai, and </a:t>
            </a:r>
            <a:r>
              <a:rPr lang="en-US" sz="900" dirty="0" smtClean="0">
                <a:latin typeface="Trebuchet MS" pitchFamily="34" charset="0"/>
                <a:cs typeface="+mn-cs"/>
              </a:rPr>
              <a:t>K. </a:t>
            </a:r>
            <a:r>
              <a:rPr lang="en-US" sz="900" dirty="0">
                <a:latin typeface="Trebuchet MS" pitchFamily="34" charset="0"/>
                <a:cs typeface="+mn-cs"/>
              </a:rPr>
              <a:t>Kim, </a:t>
            </a:r>
            <a:r>
              <a:rPr lang="en-US" sz="900" i="1" dirty="0">
                <a:latin typeface="Trebuchet MS" pitchFamily="34" charset="0"/>
                <a:cs typeface="+mn-cs"/>
              </a:rPr>
              <a:t>Development of Strain Measurement in Superconducting Magnet Through Fiber Bragg Grating</a:t>
            </a:r>
            <a:r>
              <a:rPr lang="en-US" sz="900" dirty="0">
                <a:latin typeface="Trebuchet MS" pitchFamily="34" charset="0"/>
                <a:cs typeface="+mn-cs"/>
              </a:rPr>
              <a:t>, IEEE </a:t>
            </a:r>
            <a:r>
              <a:rPr lang="en-US" sz="900" dirty="0" smtClean="0">
                <a:latin typeface="Trebuchet MS" pitchFamily="34" charset="0"/>
                <a:cs typeface="+mn-cs"/>
              </a:rPr>
              <a:t>Transactions on applied superconductivity, vol. </a:t>
            </a:r>
            <a:r>
              <a:rPr lang="en-US" sz="900" dirty="0">
                <a:latin typeface="Trebuchet MS" pitchFamily="34" charset="0"/>
                <a:cs typeface="+mn-cs"/>
              </a:rPr>
              <a:t>18, </a:t>
            </a:r>
            <a:r>
              <a:rPr lang="en-US" sz="900" dirty="0" smtClean="0">
                <a:latin typeface="Trebuchet MS" pitchFamily="34" charset="0"/>
              </a:rPr>
              <a:t>no</a:t>
            </a:r>
            <a:r>
              <a:rPr lang="en-US" sz="900" dirty="0" smtClean="0">
                <a:latin typeface="Trebuchet MS" pitchFamily="34" charset="0"/>
                <a:cs typeface="+mn-cs"/>
              </a:rPr>
              <a:t>. 2 (2008</a:t>
            </a:r>
            <a:r>
              <a:rPr lang="en-US" sz="900" dirty="0">
                <a:latin typeface="Trebuchet MS" pitchFamily="34" charset="0"/>
              </a:rPr>
              <a:t>)</a:t>
            </a:r>
            <a:endParaRPr lang="it-IT" sz="900" dirty="0">
              <a:latin typeface="Trebuchet MS" pitchFamily="34" charset="0"/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FBG for cryogenic temperature</a:t>
            </a:r>
            <a:endParaRPr lang="en-GB" sz="3200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 smtClean="0"/>
              <a:t>Antonella Chiuchiolo</a:t>
            </a:r>
            <a:endParaRPr lang="fr-CH" dirty="0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4387-1CAF-4F21-AF46-914B679A6E9B}" type="slidenum">
              <a:rPr lang="fr-CH" smtClean="0"/>
              <a:pPr/>
              <a:t>16</a:t>
            </a:fld>
            <a:endParaRPr lang="fr-CH" dirty="0"/>
          </a:p>
        </p:txBody>
      </p:sp>
      <p:grpSp>
        <p:nvGrpSpPr>
          <p:cNvPr id="4" name="Group 3"/>
          <p:cNvGrpSpPr/>
          <p:nvPr/>
        </p:nvGrpSpPr>
        <p:grpSpPr>
          <a:xfrm>
            <a:off x="4079645" y="1424731"/>
            <a:ext cx="4896544" cy="3540445"/>
            <a:chOff x="5270080" y="2593537"/>
            <a:chExt cx="3441251" cy="2034594"/>
          </a:xfrm>
        </p:grpSpPr>
        <p:pic>
          <p:nvPicPr>
            <p:cNvPr id="1056" name="Immagine 6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0080" y="2593537"/>
              <a:ext cx="3441251" cy="2034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085552" y="2720373"/>
              <a:ext cx="1008112" cy="3714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b="1" dirty="0" smtClean="0"/>
                <a:t>Bare FBG</a:t>
              </a:r>
            </a:p>
            <a:p>
              <a:endParaRPr lang="en-US" b="1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223783" y="3951076"/>
              <a:ext cx="909283" cy="3714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/>
                <a:t>Coated FBG</a:t>
              </a:r>
            </a:p>
            <a:p>
              <a:endParaRPr lang="en-US" b="1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6374432" y="2982235"/>
              <a:ext cx="72008" cy="2050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6990705" y="3818696"/>
              <a:ext cx="233077" cy="1976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://www.unlimitedideasblog.com/wp-content/uploads/2014/03/Bright-Ide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8343202" y="3653970"/>
            <a:ext cx="614664" cy="607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own Arrow 5"/>
          <p:cNvSpPr/>
          <p:nvPr/>
        </p:nvSpPr>
        <p:spPr>
          <a:xfrm>
            <a:off x="1835696" y="4077072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400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 smtClean="0"/>
              <a:t>FOSxCRYOs</a:t>
            </a:r>
            <a:r>
              <a:rPr lang="en-GB" sz="3200" dirty="0" smtClean="0"/>
              <a:t> </a:t>
            </a:r>
            <a:r>
              <a:rPr lang="en-GB" sz="3200" dirty="0"/>
              <a:t>t</a:t>
            </a:r>
            <a:r>
              <a:rPr lang="en-GB" sz="3200" dirty="0" smtClean="0"/>
              <a:t>eam solution  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860731" y="1558930"/>
            <a:ext cx="2843181" cy="2374126"/>
            <a:chOff x="5825982" y="1313841"/>
            <a:chExt cx="2694175" cy="2231489"/>
          </a:xfrm>
        </p:grpSpPr>
        <p:grpSp>
          <p:nvGrpSpPr>
            <p:cNvPr id="11" name="Group 10"/>
            <p:cNvGrpSpPr/>
            <p:nvPr/>
          </p:nvGrpSpPr>
          <p:grpSpPr>
            <a:xfrm>
              <a:off x="5825982" y="1313841"/>
              <a:ext cx="2692127" cy="2231489"/>
              <a:chOff x="1161184" y="2060575"/>
              <a:chExt cx="4645024" cy="3600450"/>
            </a:xfrm>
          </p:grpSpPr>
          <p:pic>
            <p:nvPicPr>
              <p:cNvPr id="16" name="Picture 3" descr="Thermal contraction of various materials used in cryogenics (per 10^4):&#10;PTFE (Teflon), 211; Nylon, 138; Stycast 1266, 115; Perspex, 112; Lead, 70; Vespel SP22, 63; Stycast 2850 FT, 51; Soft solder (50/50), 51; Aluminium, 51; Silver, 41; Brass (70/30), 37; Copper, 32; Gold, 32; Beryllium copper (Berylco 25), 32; Stainless steel 316, 30; Stainless steel 410, 17.6; Titanium alloy (Ti-6AL-4-V), 17.3; Tungsten, 8.6; Pyrex, 5.7; Invar, 5.2; Silica glass, 0.24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1184" y="2060575"/>
                <a:ext cx="4645024" cy="3600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CasellaDiTesto 44"/>
              <p:cNvSpPr txBox="1"/>
              <p:nvPr/>
            </p:nvSpPr>
            <p:spPr>
              <a:xfrm>
                <a:off x="4242513" y="4802354"/>
                <a:ext cx="1511297" cy="47639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Silica</a:t>
                </a:r>
                <a:endParaRPr lang="it-IT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Ovale 45"/>
              <p:cNvSpPr/>
              <p:nvPr/>
            </p:nvSpPr>
            <p:spPr>
              <a:xfrm>
                <a:off x="1219524" y="5067470"/>
                <a:ext cx="1150937" cy="360362"/>
              </a:xfrm>
              <a:prstGeom prst="ellipse">
                <a:avLst/>
              </a:prstGeom>
              <a:solidFill>
                <a:schemeClr val="accent1">
                  <a:alpha val="4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>
                  <a:latin typeface="Calibri" panose="020F0502020204030204" pitchFamily="34" charset="0"/>
                </a:endParaRPr>
              </a:p>
            </p:txBody>
          </p:sp>
          <p:cxnSp>
            <p:nvCxnSpPr>
              <p:cNvPr id="19" name="Connettore 2 47"/>
              <p:cNvCxnSpPr>
                <a:cxnSpLocks noChangeShapeType="1"/>
              </p:cNvCxnSpPr>
              <p:nvPr/>
            </p:nvCxnSpPr>
            <p:spPr bwMode="auto">
              <a:xfrm flipH="1">
                <a:off x="2434251" y="5188786"/>
                <a:ext cx="1421496" cy="40440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2" name="Right Brace 11"/>
            <p:cNvSpPr/>
            <p:nvPr/>
          </p:nvSpPr>
          <p:spPr>
            <a:xfrm>
              <a:off x="7312492" y="1844824"/>
              <a:ext cx="211836" cy="1098120"/>
            </a:xfrm>
            <a:prstGeom prst="rightBrace">
              <a:avLst>
                <a:gd name="adj1" fmla="val 61296"/>
                <a:gd name="adj2" fmla="val 50000"/>
              </a:avLst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CasellaDiTesto 44"/>
            <p:cNvSpPr txBox="1"/>
            <p:nvPr/>
          </p:nvSpPr>
          <p:spPr>
            <a:xfrm>
              <a:off x="7668344" y="2329135"/>
              <a:ext cx="819396" cy="2892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4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Metals</a:t>
              </a:r>
              <a:endParaRPr lang="it-IT" sz="1400" dirty="0">
                <a:solidFill>
                  <a:srgbClr val="00B05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Right Brace 13"/>
            <p:cNvSpPr/>
            <p:nvPr/>
          </p:nvSpPr>
          <p:spPr>
            <a:xfrm rot="4154135">
              <a:off x="7972821" y="1280962"/>
              <a:ext cx="159736" cy="934936"/>
            </a:xfrm>
            <a:prstGeom prst="rightBrace">
              <a:avLst>
                <a:gd name="adj1" fmla="val 28388"/>
                <a:gd name="adj2" fmla="val 51205"/>
              </a:avLst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sellaDiTesto 44"/>
            <p:cNvSpPr txBox="1"/>
            <p:nvPr/>
          </p:nvSpPr>
          <p:spPr>
            <a:xfrm>
              <a:off x="7552985" y="1986081"/>
              <a:ext cx="965124" cy="2892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400" dirty="0" smtClean="0">
                  <a:solidFill>
                    <a:schemeClr val="accent2"/>
                  </a:solidFill>
                  <a:latin typeface="Calibri" panose="020F0502020204030204" pitchFamily="34" charset="0"/>
                </a:rPr>
                <a:t>Polymers</a:t>
              </a:r>
              <a:endParaRPr lang="it-IT" sz="1400" dirty="0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722" y="1714863"/>
            <a:ext cx="2119686" cy="215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asellaDiTesto 11"/>
          <p:cNvSpPr txBox="1"/>
          <p:nvPr/>
        </p:nvSpPr>
        <p:spPr>
          <a:xfrm>
            <a:off x="5047500" y="4193964"/>
            <a:ext cx="2421137" cy="833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600" b="1" dirty="0" smtClean="0">
                <a:solidFill>
                  <a:srgbClr val="1227EE"/>
                </a:solidFill>
              </a:rPr>
              <a:t>Commercial Polyimide coated FBG</a:t>
            </a:r>
            <a:endParaRPr lang="en-US" sz="1400" dirty="0"/>
          </a:p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200" b="1" dirty="0" smtClean="0">
                <a:solidFill>
                  <a:srgbClr val="1227EE"/>
                </a:solidFill>
              </a:rPr>
              <a:t>30 </a:t>
            </a:r>
            <a:r>
              <a:rPr lang="en-US" sz="1200" b="1" dirty="0">
                <a:solidFill>
                  <a:srgbClr val="1227EE"/>
                </a:solidFill>
                <a:latin typeface="Symbol" panose="05050102010706020507" pitchFamily="18" charset="2"/>
              </a:rPr>
              <a:t>m</a:t>
            </a:r>
            <a:r>
              <a:rPr lang="en-US" sz="1200" b="1" dirty="0" smtClean="0">
                <a:solidFill>
                  <a:srgbClr val="1227EE"/>
                </a:solidFill>
              </a:rPr>
              <a:t>m thickness</a:t>
            </a:r>
            <a:endParaRPr lang="en-US" sz="1100" b="1" dirty="0">
              <a:solidFill>
                <a:srgbClr val="1227EE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67744" y="4788137"/>
            <a:ext cx="2702692" cy="1447419"/>
            <a:chOff x="1486130" y="4595256"/>
            <a:chExt cx="1459716" cy="88442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6130" y="5046936"/>
              <a:ext cx="1457609" cy="432749"/>
            </a:xfrm>
            <a:prstGeom prst="rect">
              <a:avLst/>
            </a:prstGeom>
            <a:effectLst>
              <a:softEdge rad="38100"/>
            </a:effectLst>
          </p:spPr>
        </p:pic>
        <p:pic>
          <p:nvPicPr>
            <p:cNvPr id="26" name="Picture 25" descr="C:\Users\achiuchi\AppData\Local\Microsoft\Windows\Temporary Internet Files\Content.Outlook\GAQE6RMZ\20140718_173933.jp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-276"/>
            <a:stretch/>
          </p:blipFill>
          <p:spPr bwMode="auto">
            <a:xfrm>
              <a:off x="1491662" y="4595256"/>
              <a:ext cx="1454184" cy="486731"/>
            </a:xfrm>
            <a:prstGeom prst="rect">
              <a:avLst/>
            </a:prstGeom>
            <a:noFill/>
            <a:effectLst>
              <a:softEdge rad="3175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Straight Arrow Connector 26"/>
            <p:cNvCxnSpPr/>
            <p:nvPr/>
          </p:nvCxnSpPr>
          <p:spPr>
            <a:xfrm flipV="1">
              <a:off x="2075357" y="4881953"/>
              <a:ext cx="249945" cy="4463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stealth" w="sm" len="sm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2359518" y="4761666"/>
              <a:ext cx="6622" cy="86618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stealth" w="sm" len="sm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49926" y="4893860"/>
              <a:ext cx="255577" cy="13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C00000"/>
                  </a:solidFill>
                </a:rPr>
                <a:t>12 mm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59517" y="4713486"/>
              <a:ext cx="227872" cy="13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C00000"/>
                  </a:solidFill>
                </a:rPr>
                <a:t>2 mm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2016217" y="5342453"/>
              <a:ext cx="452450" cy="7463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stealth" w="sm" len="sm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2496607" y="5203375"/>
              <a:ext cx="5642" cy="93881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stealth" w="sm" len="sm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8"/>
            <p:cNvSpPr txBox="1"/>
            <p:nvPr/>
          </p:nvSpPr>
          <p:spPr>
            <a:xfrm>
              <a:off x="2465927" y="5145336"/>
              <a:ext cx="227872" cy="13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>
                  <a:solidFill>
                    <a:srgbClr val="C00000"/>
                  </a:solidFill>
                </a:rPr>
                <a:t>5 mm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28666" y="5331566"/>
              <a:ext cx="255577" cy="13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C00000"/>
                  </a:solidFill>
                </a:rPr>
                <a:t>25 mm</a:t>
              </a:r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277987" y="4005064"/>
            <a:ext cx="2688548" cy="79914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6" name="Rectangle 35"/>
          <p:cNvSpPr/>
          <p:nvPr/>
        </p:nvSpPr>
        <p:spPr>
          <a:xfrm>
            <a:off x="4067944" y="5722238"/>
            <a:ext cx="4572000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600" b="1" dirty="0" smtClean="0">
                <a:solidFill>
                  <a:srgbClr val="FF0000"/>
                </a:solidFill>
              </a:rPr>
              <a:t>PMMA coated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200" b="1" dirty="0">
                <a:solidFill>
                  <a:srgbClr val="FF0000"/>
                </a:solidFill>
              </a:rPr>
              <a:t>5 mm thickness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4067944" y="5018053"/>
            <a:ext cx="4572000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Epoxy coated</a:t>
            </a:r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Aft>
                <a:spcPts val="450"/>
              </a:spcAft>
              <a:tabLst>
                <a:tab pos="1279890" algn="l"/>
              </a:tabLst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2 mm thickness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414316" y="1095127"/>
            <a:ext cx="1607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F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abrication</a:t>
            </a:r>
            <a:endParaRPr lang="en-GB" sz="2400" dirty="0"/>
          </a:p>
        </p:txBody>
      </p:sp>
      <p:sp>
        <p:nvSpPr>
          <p:cNvPr id="52" name="Rectangle 51"/>
          <p:cNvSpPr/>
          <p:nvPr/>
        </p:nvSpPr>
        <p:spPr>
          <a:xfrm>
            <a:off x="619840" y="1095127"/>
            <a:ext cx="6411535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Design and material selection</a:t>
            </a:r>
            <a:endParaRPr lang="it-IT" sz="24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79912" y="1929771"/>
            <a:ext cx="2295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fr-FR" sz="1600" b="1" dirty="0">
                <a:solidFill>
                  <a:srgbClr val="FF0000"/>
                </a:solidFill>
              </a:rPr>
              <a:t>CTE</a:t>
            </a:r>
            <a:r>
              <a:rPr lang="en-GB" altLang="fr-FR" sz="1600" dirty="0">
                <a:solidFill>
                  <a:srgbClr val="FF0000"/>
                </a:solidFill>
              </a:rPr>
              <a:t> </a:t>
            </a:r>
            <a:r>
              <a:rPr lang="en-GB" altLang="fr-FR" sz="1600" dirty="0">
                <a:solidFill>
                  <a:schemeClr val="tx2"/>
                </a:solidFill>
              </a:rPr>
              <a:t>of the </a:t>
            </a:r>
            <a:r>
              <a:rPr lang="en-GB" altLang="fr-FR" sz="1600" dirty="0" smtClean="0">
                <a:solidFill>
                  <a:schemeClr val="tx2"/>
                </a:solidFill>
              </a:rPr>
              <a:t>material</a:t>
            </a:r>
            <a:endParaRPr lang="en-GB" altLang="fr-FR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Good </a:t>
            </a:r>
            <a:r>
              <a:rPr lang="en-GB" sz="1600" b="1" dirty="0">
                <a:solidFill>
                  <a:srgbClr val="FF0000"/>
                </a:solidFill>
              </a:rPr>
              <a:t>adhesion</a:t>
            </a:r>
            <a:r>
              <a:rPr lang="en-GB" sz="1600" dirty="0">
                <a:solidFill>
                  <a:schemeClr val="tx2"/>
                </a:solidFill>
              </a:rPr>
              <a:t> for good strain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Thickness</a:t>
            </a:r>
            <a:r>
              <a:rPr lang="en-GB" sz="1600" dirty="0">
                <a:solidFill>
                  <a:schemeClr val="tx2"/>
                </a:solidFill>
              </a:rPr>
              <a:t> and </a:t>
            </a:r>
            <a:r>
              <a:rPr lang="en-GB" sz="1600" b="1" dirty="0">
                <a:solidFill>
                  <a:srgbClr val="FF0000"/>
                </a:solidFill>
              </a:rPr>
              <a:t>geometry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smtClean="0">
                <a:solidFill>
                  <a:schemeClr val="tx2"/>
                </a:solidFill>
              </a:rPr>
              <a:t>of the coating</a:t>
            </a:r>
            <a:endParaRPr lang="en-GB" sz="1600" dirty="0"/>
          </a:p>
        </p:txBody>
      </p:sp>
    </p:spTree>
    <p:extLst>
      <p:ext uri="{BB962C8B-B14F-4D97-AF65-F5344CB8AC3E}">
        <p14:creationId xmlns="" xmlns:p14="http://schemas.microsoft.com/office/powerpoint/2010/main" val="2209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Characterization in the range 300 – </a:t>
            </a:r>
            <a:r>
              <a:rPr lang="en-GB" sz="3200" dirty="0" smtClean="0"/>
              <a:t>4 </a:t>
            </a:r>
            <a:r>
              <a:rPr lang="en-GB" sz="3200" dirty="0" smtClean="0"/>
              <a:t>K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462" y="1088140"/>
            <a:ext cx="4497280" cy="3246757"/>
          </a:xfrm>
          <a:prstGeom prst="rect">
            <a:avLst/>
          </a:prstGeom>
        </p:spPr>
      </p:pic>
      <p:pic>
        <p:nvPicPr>
          <p:cNvPr id="7" name="Picture 2" descr="G:\Workspaces\f\FOSmeasurements2\Tests Epoxy and PMMA 5mm thickness\FOTO\20150326_1154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22513" y="1840011"/>
            <a:ext cx="2909374" cy="1636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76270" y="1228523"/>
            <a:ext cx="2303130" cy="2859500"/>
            <a:chOff x="173564" y="3024254"/>
            <a:chExt cx="3049650" cy="3478400"/>
          </a:xfrm>
        </p:grpSpPr>
        <p:pic>
          <p:nvPicPr>
            <p:cNvPr id="9" name="Picture 2" descr="G:\Workspaces\m\matest\Test stations\4.SPECIAL\Cryocooler\FOTO\DSC_0025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-117"/>
            <a:stretch/>
          </p:blipFill>
          <p:spPr bwMode="auto">
            <a:xfrm>
              <a:off x="173564" y="3024254"/>
              <a:ext cx="2811188" cy="3478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1177046" y="3079669"/>
              <a:ext cx="2046168" cy="3221839"/>
              <a:chOff x="1166697" y="3598586"/>
              <a:chExt cx="1791532" cy="2871989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1190955" y="3750077"/>
                <a:ext cx="352918" cy="0"/>
              </a:xfrm>
              <a:prstGeom prst="straightConnector1">
                <a:avLst/>
              </a:prstGeom>
              <a:ln w="19050" cmpd="sng">
                <a:solidFill>
                  <a:schemeClr val="bg1"/>
                </a:solidFill>
                <a:headEnd type="diamon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1166697" y="4819981"/>
                <a:ext cx="736816" cy="1853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headEnd type="diamon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1217264" y="5917838"/>
                <a:ext cx="394429" cy="7290"/>
              </a:xfrm>
              <a:prstGeom prst="straightConnector1">
                <a:avLst/>
              </a:prstGeom>
              <a:ln w="19050" cmpd="sng">
                <a:solidFill>
                  <a:schemeClr val="bg1"/>
                </a:solidFill>
                <a:headEnd type="diamon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1314592" y="5162848"/>
                <a:ext cx="59420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headEnd type="diamon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574972" y="3598586"/>
                <a:ext cx="1383257" cy="5312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/>
                  <a:t>Fiber optic feedthrough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03511" y="4615937"/>
                <a:ext cx="823316" cy="3246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/>
                  <a:t>VTI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903513" y="5007518"/>
                <a:ext cx="605079" cy="3246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/>
                  <a:t>PT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622023" y="5732676"/>
                <a:ext cx="1127420" cy="7378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/>
                  <a:t>Cryogen free cryostat</a:t>
                </a: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375156" y="4221088"/>
            <a:ext cx="383680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/>
              <a:t>Dedicated cryogenic test </a:t>
            </a:r>
            <a:r>
              <a:rPr lang="it-IT" b="1" dirty="0" smtClean="0"/>
              <a:t>station</a:t>
            </a:r>
            <a:endParaRPr lang="it-IT" b="1" dirty="0"/>
          </a:p>
          <a:p>
            <a:pPr marL="285750" indent="-285750">
              <a:buFontTx/>
              <a:buChar char="-"/>
            </a:pPr>
            <a:r>
              <a:rPr lang="it-IT" sz="1600" dirty="0"/>
              <a:t>Cryogen free</a:t>
            </a:r>
          </a:p>
          <a:p>
            <a:pPr marL="285750" indent="-285750">
              <a:buFontTx/>
              <a:buChar char="-"/>
            </a:pPr>
            <a:r>
              <a:rPr lang="it-IT" sz="1600" dirty="0" smtClean="0"/>
              <a:t>He gas cooling down </a:t>
            </a:r>
            <a:r>
              <a:rPr lang="it-IT" sz="1600" dirty="0"/>
              <a:t>to 4 K with Pulse Tube refrigerator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Temperature </a:t>
            </a:r>
            <a:r>
              <a:rPr lang="it-IT" sz="1600" dirty="0" smtClean="0"/>
              <a:t>control</a:t>
            </a:r>
            <a:endParaRPr lang="it-IT" sz="1600" dirty="0"/>
          </a:p>
        </p:txBody>
      </p:sp>
      <p:sp>
        <p:nvSpPr>
          <p:cNvPr id="22" name="CasellaDiTesto 11"/>
          <p:cNvSpPr txBox="1"/>
          <p:nvPr/>
        </p:nvSpPr>
        <p:spPr>
          <a:xfrm>
            <a:off x="4965887" y="4289419"/>
            <a:ext cx="388843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tabLst>
                <a:tab pos="1706563" algn="l"/>
              </a:tabLst>
            </a:pPr>
            <a:r>
              <a:rPr lang="en-US" b="1" dirty="0" smtClean="0"/>
              <a:t>Sensitivity :</a:t>
            </a:r>
          </a:p>
          <a:p>
            <a:pPr>
              <a:spcAft>
                <a:spcPts val="600"/>
              </a:spcAft>
              <a:tabLst>
                <a:tab pos="1706563" algn="l"/>
              </a:tabLst>
            </a:pPr>
            <a:r>
              <a:rPr lang="en-US" b="1" dirty="0">
                <a:solidFill>
                  <a:srgbClr val="0439BE"/>
                </a:solidFill>
              </a:rPr>
              <a:t>Polyimide S</a:t>
            </a:r>
            <a:r>
              <a:rPr lang="en-US" sz="1100" b="1" dirty="0">
                <a:solidFill>
                  <a:srgbClr val="0439BE"/>
                </a:solidFill>
              </a:rPr>
              <a:t>T</a:t>
            </a:r>
            <a:r>
              <a:rPr lang="en-US" b="1" dirty="0">
                <a:solidFill>
                  <a:srgbClr val="0439BE"/>
                </a:solidFill>
              </a:rPr>
              <a:t> </a:t>
            </a:r>
            <a:r>
              <a:rPr lang="en-US" b="1" dirty="0" smtClean="0">
                <a:solidFill>
                  <a:srgbClr val="0439BE"/>
                </a:solidFill>
              </a:rPr>
              <a:t>below 40 </a:t>
            </a:r>
            <a:r>
              <a:rPr lang="en-US" b="1" dirty="0">
                <a:solidFill>
                  <a:srgbClr val="0439BE"/>
                </a:solidFill>
              </a:rPr>
              <a:t>K: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1 </a:t>
            </a:r>
            <a:r>
              <a:rPr lang="en-US" dirty="0"/>
              <a:t>pm/K </a:t>
            </a:r>
          </a:p>
          <a:p>
            <a:pPr>
              <a:spcAft>
                <a:spcPts val="600"/>
              </a:spcAft>
              <a:tabLst>
                <a:tab pos="1706563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Epoxy   S</a:t>
            </a:r>
            <a:r>
              <a:rPr lang="en-US" sz="1100" b="1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@ 30 K:           </a:t>
            </a:r>
            <a:r>
              <a:rPr lang="en-US" dirty="0" smtClean="0"/>
              <a:t>13 pm/K </a:t>
            </a:r>
          </a:p>
          <a:p>
            <a:pPr>
              <a:tabLst>
                <a:tab pos="1706563" algn="l"/>
              </a:tabLst>
            </a:pPr>
            <a:r>
              <a:rPr lang="en-US" b="1" dirty="0" smtClean="0">
                <a:solidFill>
                  <a:srgbClr val="C00000"/>
                </a:solidFill>
              </a:rPr>
              <a:t>PMMA S</a:t>
            </a:r>
            <a:r>
              <a:rPr lang="en-US" sz="1200" b="1" dirty="0" smtClean="0">
                <a:solidFill>
                  <a:srgbClr val="C00000"/>
                </a:solidFill>
              </a:rPr>
              <a:t>T</a:t>
            </a:r>
            <a:r>
              <a:rPr lang="en-US" b="1" dirty="0" smtClean="0">
                <a:solidFill>
                  <a:srgbClr val="C00000"/>
                </a:solidFill>
              </a:rPr>
              <a:t> @ 30 K: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dirty="0" smtClean="0">
                <a:solidFill>
                  <a:srgbClr val="C00000"/>
                </a:solidFill>
              </a:rPr>
              <a:t>           </a:t>
            </a:r>
            <a:r>
              <a:rPr lang="en-US" dirty="0" smtClean="0">
                <a:sym typeface="Symbol"/>
              </a:rPr>
              <a:t>15</a:t>
            </a:r>
            <a:r>
              <a:rPr lang="en-US" dirty="0" smtClean="0"/>
              <a:t> pm/K</a:t>
            </a:r>
            <a:endParaRPr lang="en-US" dirty="0"/>
          </a:p>
        </p:txBody>
      </p:sp>
      <p:sp>
        <p:nvSpPr>
          <p:cNvPr id="23" name="CasellaDiTesto 11"/>
          <p:cNvSpPr txBox="1"/>
          <p:nvPr/>
        </p:nvSpPr>
        <p:spPr>
          <a:xfrm>
            <a:off x="2700847" y="598701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  <a:tabLst>
                <a:tab pos="1706563" algn="l"/>
              </a:tabLst>
            </a:pPr>
            <a:r>
              <a:rPr lang="en-US" sz="2000" b="1" dirty="0" smtClean="0">
                <a:solidFill>
                  <a:schemeClr val="bg2"/>
                </a:solidFill>
              </a:rPr>
              <a:t>More materials to be studied!</a:t>
            </a:r>
          </a:p>
        </p:txBody>
      </p:sp>
    </p:spTree>
    <p:extLst>
      <p:ext uri="{BB962C8B-B14F-4D97-AF65-F5344CB8AC3E}">
        <p14:creationId xmlns="" xmlns:p14="http://schemas.microsoft.com/office/powerpoint/2010/main" val="260703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3700"/>
          <a:stretch/>
        </p:blipFill>
        <p:spPr>
          <a:xfrm>
            <a:off x="251520" y="1673012"/>
            <a:ext cx="5400600" cy="3124140"/>
          </a:xfrm>
          <a:prstGeom prst="rect">
            <a:avLst/>
          </a:prstGeom>
        </p:spPr>
      </p:pic>
      <p:pic>
        <p:nvPicPr>
          <p:cNvPr id="29" name="Picture 80" descr="G:\Workspaces\f\FOSmeasurements2\foto\DSC_075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63307" y="1724110"/>
            <a:ext cx="2520280" cy="50405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z="3200" dirty="0"/>
              <a:t>Integration in </a:t>
            </a:r>
            <a:r>
              <a:rPr lang="en-US" altLang="fr-FR" sz="3200" dirty="0" smtClean="0"/>
              <a:t>the SC - Link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Antonella Chiuchiolo</a:t>
            </a:r>
            <a:endParaRPr lang="fr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4387-1CAF-4F21-AF46-914B679A6E9B}" type="slidenum">
              <a:rPr lang="fr-CH" smtClean="0"/>
              <a:pPr/>
              <a:t>19</a:t>
            </a:fld>
            <a:endParaRPr lang="fr-CH" dirty="0"/>
          </a:p>
        </p:txBody>
      </p:sp>
      <p:sp>
        <p:nvSpPr>
          <p:cNvPr id="14" name="Rectangle 13"/>
          <p:cNvSpPr/>
          <p:nvPr/>
        </p:nvSpPr>
        <p:spPr>
          <a:xfrm>
            <a:off x="485045" y="910461"/>
            <a:ext cx="826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Calibrated FBG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coated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with PMMA and epoxy arranged in 2 </a:t>
            </a: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arrays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 20 m</a:t>
            </a: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length for the </a:t>
            </a:r>
            <a:r>
              <a:rPr lang="en-US" sz="2000" b="1" dirty="0" smtClean="0">
                <a:solidFill>
                  <a:schemeClr val="accent3"/>
                </a:solidFill>
              </a:rPr>
              <a:t>temperature monitoring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of the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gas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08008" y="2859641"/>
            <a:ext cx="2129815" cy="8925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   </a:t>
            </a:r>
            <a:r>
              <a:rPr lang="en-US" sz="1600" b="1" dirty="0" smtClean="0">
                <a:solidFill>
                  <a:srgbClr val="00B050"/>
                </a:solidFill>
              </a:rPr>
              <a:t>Wiring reduction:</a:t>
            </a:r>
            <a:endParaRPr lang="en-US" sz="16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4 CCS: 16 wires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4 FBG: 2 wires</a:t>
            </a:r>
            <a:endParaRPr lang="en-US" sz="16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60897" y="2327325"/>
            <a:ext cx="566231" cy="589033"/>
          </a:xfrm>
          <a:prstGeom prst="straightConnector1">
            <a:avLst/>
          </a:prstGeom>
          <a:ln w="25400">
            <a:headEnd type="oval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292316" y="1903839"/>
            <a:ext cx="1547218" cy="358816"/>
          </a:xfrm>
          <a:prstGeom prst="rect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 smtClean="0">
                <a:latin typeface="Calibri"/>
                <a:ea typeface="Calibri"/>
                <a:cs typeface="Times New Roman"/>
              </a:rPr>
              <a:t>Connection side</a:t>
            </a:r>
            <a:endParaRPr lang="en-GB" sz="1600" b="1" dirty="0">
              <a:latin typeface="Calibri"/>
              <a:ea typeface="Calibri"/>
              <a:cs typeface="Times New Roman"/>
            </a:endParaRPr>
          </a:p>
        </p:txBody>
      </p:sp>
      <p:grpSp>
        <p:nvGrpSpPr>
          <p:cNvPr id="26" name="Gruppo 33"/>
          <p:cNvGrpSpPr/>
          <p:nvPr/>
        </p:nvGrpSpPr>
        <p:grpSpPr>
          <a:xfrm>
            <a:off x="5652120" y="1628800"/>
            <a:ext cx="1355888" cy="2265629"/>
            <a:chOff x="6054327" y="1918134"/>
            <a:chExt cx="1355888" cy="2265629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4327" y="1918134"/>
              <a:ext cx="1355888" cy="226562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8" name="Rettangolo arrotondato 29"/>
            <p:cNvSpPr/>
            <p:nvPr/>
          </p:nvSpPr>
          <p:spPr>
            <a:xfrm>
              <a:off x="6114071" y="1951515"/>
              <a:ext cx="1224136" cy="21602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-176672" y="3552138"/>
            <a:ext cx="15773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fr-FR" sz="1000" i="1" dirty="0" smtClean="0">
                <a:latin typeface="Calibri" panose="020F0502020204030204" pitchFamily="34" charset="0"/>
              </a:rPr>
              <a:t>Courtesy </a:t>
            </a:r>
            <a:br>
              <a:rPr lang="en-US" altLang="fr-FR" sz="1000" i="1" dirty="0" smtClean="0">
                <a:latin typeface="Calibri" panose="020F0502020204030204" pitchFamily="34" charset="0"/>
              </a:rPr>
            </a:br>
            <a:r>
              <a:rPr lang="en-US" altLang="fr-FR" sz="1000" i="1" dirty="0" smtClean="0">
                <a:latin typeface="Calibri" panose="020F0502020204030204" pitchFamily="34" charset="0"/>
              </a:rPr>
              <a:t>S. Giannelli</a:t>
            </a:r>
            <a:endParaRPr lang="it-IT" altLang="fr-FR" sz="1000" i="1" dirty="0">
              <a:latin typeface="Calibri" panose="020F05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364088" y="3894429"/>
            <a:ext cx="3587878" cy="2605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96136" y="5354632"/>
            <a:ext cx="157483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7030A0"/>
                </a:solidFill>
              </a:rPr>
              <a:t>Agreement </a:t>
            </a:r>
            <a:r>
              <a:rPr lang="it-IT" sz="1400" dirty="0">
                <a:solidFill>
                  <a:srgbClr val="7030A0"/>
                </a:solidFill>
              </a:rPr>
              <a:t>with </a:t>
            </a:r>
            <a:r>
              <a:rPr lang="it-IT" sz="1400" dirty="0" smtClean="0">
                <a:solidFill>
                  <a:srgbClr val="7030A0"/>
                </a:solidFill>
              </a:rPr>
              <a:t>CCS within </a:t>
            </a:r>
            <a:br>
              <a:rPr lang="it-IT" sz="1400" dirty="0" smtClean="0">
                <a:solidFill>
                  <a:srgbClr val="7030A0"/>
                </a:solidFill>
              </a:rPr>
            </a:br>
            <a:r>
              <a:rPr lang="it-IT" sz="1400" b="1" dirty="0" smtClean="0">
                <a:solidFill>
                  <a:srgbClr val="7030A0"/>
                </a:solidFill>
              </a:rPr>
              <a:t>1 </a:t>
            </a:r>
            <a:r>
              <a:rPr lang="it-IT" sz="1400" b="1" dirty="0">
                <a:solidFill>
                  <a:srgbClr val="7030A0"/>
                </a:solidFill>
              </a:rPr>
              <a:t>K @ 30 K</a:t>
            </a:r>
            <a:endParaRPr lang="fr-CH" sz="1400" b="1" dirty="0">
              <a:solidFill>
                <a:srgbClr val="7030A0"/>
              </a:solidFill>
            </a:endParaRPr>
          </a:p>
        </p:txBody>
      </p:sp>
      <p:sp>
        <p:nvSpPr>
          <p:cNvPr id="20" name="Rectangle 13"/>
          <p:cNvSpPr/>
          <p:nvPr/>
        </p:nvSpPr>
        <p:spPr>
          <a:xfrm>
            <a:off x="485045" y="4953942"/>
            <a:ext cx="4942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FBG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monitoring of the cool down to 30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Feasibility study of the distributed FOS based on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Rayleigh scattering 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2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898736" y="1556792"/>
            <a:ext cx="514806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collaboration of 40 partners </a:t>
            </a:r>
            <a:r>
              <a:rPr lang="en-US" dirty="0" smtClean="0"/>
              <a:t>(laboratories, universities, industries)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13 Work Packages</a:t>
            </a:r>
          </a:p>
          <a:p>
            <a:endParaRPr lang="en-US" i="1" dirty="0" smtClean="0"/>
          </a:p>
          <a:p>
            <a:pPr algn="ctr"/>
            <a:r>
              <a:rPr lang="en-US" i="1" dirty="0" smtClean="0"/>
              <a:t>WP1</a:t>
            </a:r>
          </a:p>
          <a:p>
            <a:pPr algn="ctr"/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i="1" dirty="0">
                <a:solidFill>
                  <a:schemeClr val="bg2"/>
                </a:solidFill>
              </a:rPr>
              <a:t>Transnational Access Activities</a:t>
            </a:r>
          </a:p>
          <a:p>
            <a:pPr algn="just"/>
            <a:r>
              <a:rPr lang="en-US" b="1" dirty="0" smtClean="0"/>
              <a:t>WP9: </a:t>
            </a:r>
            <a:r>
              <a:rPr lang="en-GB" b="1" dirty="0" err="1" smtClean="0"/>
              <a:t>HiRadMat@SPS</a:t>
            </a:r>
            <a:r>
              <a:rPr lang="en-GB" b="1" dirty="0" smtClean="0"/>
              <a:t> and </a:t>
            </a:r>
            <a:r>
              <a:rPr lang="en-GB" b="1" dirty="0" err="1" smtClean="0"/>
              <a:t>MagNet@CERN</a:t>
            </a:r>
            <a:endParaRPr lang="en-GB" b="1" dirty="0" smtClean="0"/>
          </a:p>
          <a:p>
            <a:pPr algn="ctr"/>
            <a:r>
              <a:rPr lang="en-US" sz="1600" i="1" dirty="0" smtClean="0">
                <a:solidFill>
                  <a:schemeClr val="bg2"/>
                </a:solidFill>
              </a:rPr>
              <a:t> </a:t>
            </a:r>
            <a:r>
              <a:rPr lang="en-US" sz="1600" i="1" dirty="0">
                <a:solidFill>
                  <a:schemeClr val="bg2"/>
                </a:solidFill>
              </a:rPr>
              <a:t>To open up advanced accelerator test facilities</a:t>
            </a:r>
            <a:endParaRPr lang="en-US" sz="1400" i="1" dirty="0">
              <a:solidFill>
                <a:schemeClr val="bg2"/>
              </a:solidFill>
            </a:endParaRPr>
          </a:p>
          <a:p>
            <a:pPr algn="ctr"/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i="1" dirty="0" smtClean="0"/>
              <a:t>WP13</a:t>
            </a:r>
            <a:endParaRPr lang="en-US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45335" y="1556793"/>
            <a:ext cx="3381265" cy="3744416"/>
            <a:chOff x="33671" y="1867501"/>
            <a:chExt cx="3381265" cy="34294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671" y="1867501"/>
              <a:ext cx="3381265" cy="342940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16466" y="2813836"/>
              <a:ext cx="201567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latin typeface="Times" pitchFamily="18" charset="0"/>
                </a:rPr>
                <a:t>EuCARD-2 is co-funded by the partners and the European Commission under Capacities 7th Framework Programme, Grant Agreement 312453</a:t>
              </a:r>
              <a:r>
                <a:rPr lang="en-GB" sz="1600" i="1" dirty="0">
                  <a:latin typeface="Times" pitchFamily="18" charset="0"/>
                </a:rPr>
                <a:t> </a:t>
              </a:r>
            </a:p>
          </p:txBody>
        </p:sp>
      </p:grpSp>
      <p:pic>
        <p:nvPicPr>
          <p:cNvPr id="11" name="Immagine 9" descr="ackn_eucard2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285079" y="2016236"/>
            <a:ext cx="885008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EuCARD2 – Transnational Access </a:t>
            </a:r>
          </a:p>
        </p:txBody>
      </p:sp>
    </p:spTree>
    <p:extLst>
      <p:ext uri="{BB962C8B-B14F-4D97-AF65-F5344CB8AC3E}">
        <p14:creationId xmlns="" xmlns:p14="http://schemas.microsoft.com/office/powerpoint/2010/main" val="24469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FBG for superconducting magnets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Antonella Chiuchiolo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D417-7A80-446C-9D86-848AF72E1C3D}" type="slidenum">
              <a:rPr lang="en-GB" smtClean="0"/>
              <a:pPr/>
              <a:t>20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830544" y="1445616"/>
            <a:ext cx="3767582" cy="2392922"/>
            <a:chOff x="2544812" y="705266"/>
            <a:chExt cx="6216229" cy="4676775"/>
          </a:xfrm>
        </p:grpSpPr>
        <p:pic>
          <p:nvPicPr>
            <p:cNvPr id="8" name="Picture 2" descr="C:\Users\efornasi\Google Drive\RMC\ASC2012\Pictures\RMC3D.t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812" y="705266"/>
              <a:ext cx="5905500" cy="46767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Connecteur droit avec flèche 55"/>
            <p:cNvCxnSpPr/>
            <p:nvPr/>
          </p:nvCxnSpPr>
          <p:spPr bwMode="auto">
            <a:xfrm flipH="1">
              <a:off x="5380156" y="3026632"/>
              <a:ext cx="3070158" cy="1767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oval" w="med" len="med"/>
            </a:ln>
            <a:effectLst/>
          </p:spPr>
        </p:cxnSp>
        <p:cxnSp>
          <p:nvCxnSpPr>
            <p:cNvPr id="13" name="Connecteur droit avec flèche 59"/>
            <p:cNvCxnSpPr/>
            <p:nvPr/>
          </p:nvCxnSpPr>
          <p:spPr bwMode="auto">
            <a:xfrm flipH="1">
              <a:off x="6020111" y="1280749"/>
              <a:ext cx="2740930" cy="1670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oval" w="med" len="sm"/>
            </a:ln>
            <a:effectLst/>
          </p:spPr>
        </p:cxnSp>
      </p:grpSp>
      <p:sp>
        <p:nvSpPr>
          <p:cNvPr id="18" name="Rectangle 17"/>
          <p:cNvSpPr/>
          <p:nvPr/>
        </p:nvSpPr>
        <p:spPr>
          <a:xfrm>
            <a:off x="4408987" y="1225981"/>
            <a:ext cx="48775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Bonded FBG </a:t>
            </a:r>
            <a:r>
              <a:rPr lang="it-IT" b="1" dirty="0" smtClean="0"/>
              <a:t>on the Al structure</a:t>
            </a:r>
          </a:p>
          <a:p>
            <a:endParaRPr lang="it-IT" sz="1600" b="1" dirty="0"/>
          </a:p>
          <a:p>
            <a:endParaRPr lang="it-IT" sz="1600" b="1" dirty="0" smtClean="0"/>
          </a:p>
          <a:p>
            <a:r>
              <a:rPr lang="it-IT" sz="1600" b="1" dirty="0"/>
              <a:t> </a:t>
            </a:r>
            <a:r>
              <a:rPr lang="it-IT" sz="1600" b="1" dirty="0" smtClean="0"/>
              <a:t>     </a:t>
            </a:r>
          </a:p>
          <a:p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Embedded FBG </a:t>
            </a:r>
            <a:r>
              <a:rPr lang="it-IT" b="1" dirty="0" smtClean="0"/>
              <a:t>inside the racetrack coil</a:t>
            </a:r>
            <a:endParaRPr lang="it-IT" b="1" dirty="0"/>
          </a:p>
        </p:txBody>
      </p:sp>
      <p:sp>
        <p:nvSpPr>
          <p:cNvPr id="26" name="Rectangle 25"/>
          <p:cNvSpPr/>
          <p:nvPr/>
        </p:nvSpPr>
        <p:spPr>
          <a:xfrm>
            <a:off x="421198" y="3861048"/>
            <a:ext cx="82656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/>
              <a:t>.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it-I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strain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magnet service life</a:t>
            </a:r>
            <a:endPara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1600" b="1" dirty="0" smtClean="0"/>
          </a:p>
        </p:txBody>
      </p:sp>
      <p:graphicFrame>
        <p:nvGraphicFramePr>
          <p:cNvPr id="35" name="Diagram 34"/>
          <p:cNvGraphicFramePr/>
          <p:nvPr>
            <p:extLst>
              <p:ext uri="{D42A27DB-BD31-4B8C-83A1-F6EECF244321}">
                <p14:modId xmlns="" xmlns:p14="http://schemas.microsoft.com/office/powerpoint/2010/main" val="115173590"/>
              </p:ext>
            </p:extLst>
          </p:nvPr>
        </p:nvGraphicFramePr>
        <p:xfrm>
          <a:off x="631820" y="4149080"/>
          <a:ext cx="7725515" cy="1970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" name="Rectangle 35"/>
          <p:cNvSpPr/>
          <p:nvPr/>
        </p:nvSpPr>
        <p:spPr>
          <a:xfrm>
            <a:off x="2686050" y="5516841"/>
            <a:ext cx="1689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Bladders and Keys</a:t>
            </a:r>
          </a:p>
          <a:p>
            <a:pPr algn="ctr"/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t 300 K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749341" y="5541825"/>
            <a:ext cx="17086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From 300 to 1.9 K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847738" y="5516841"/>
            <a:ext cx="15212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Up tp 20 kA</a:t>
            </a:r>
          </a:p>
          <a:p>
            <a:pPr algn="ctr"/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t 4.2 and 1.9 K 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1199" y="959702"/>
            <a:ext cx="3149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Sensors integration....</a:t>
            </a:r>
            <a:endPara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4122" y="5541825"/>
            <a:ext cx="2515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dirty="0" smtClean="0">
                <a:solidFill>
                  <a:schemeClr val="bg2">
                    <a:lumMod val="50000"/>
                  </a:schemeClr>
                </a:solidFill>
              </a:rPr>
              <a:t>Heat Treatment to 650 °C</a:t>
            </a:r>
            <a:br>
              <a:rPr lang="it-IT" sz="1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Impregnation to 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125 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°C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945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354" y="2525063"/>
            <a:ext cx="3681351" cy="27167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FBG integration on the magnet shell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D417-7A80-446C-9D86-848AF72E1C3D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8" name="Picture 7" descr="C:\Users\achiuchi\AppData\Local\Microsoft\Windows\Temporary Internet Files\Content.Outlook\Q0R767ML\2013-06-06 17 01 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29" y="2685028"/>
            <a:ext cx="3403851" cy="2467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059832" y="2722003"/>
            <a:ext cx="2421572" cy="1647010"/>
            <a:chOff x="3347864" y="2354215"/>
            <a:chExt cx="3029641" cy="2396292"/>
          </a:xfrm>
        </p:grpSpPr>
        <p:grpSp>
          <p:nvGrpSpPr>
            <p:cNvPr id="10" name="Group 9"/>
            <p:cNvGrpSpPr/>
            <p:nvPr/>
          </p:nvGrpSpPr>
          <p:grpSpPr>
            <a:xfrm>
              <a:off x="3401908" y="2354215"/>
              <a:ext cx="2975597" cy="2320035"/>
              <a:chOff x="882712" y="1511995"/>
              <a:chExt cx="4698807" cy="3523918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882712" y="1511995"/>
                <a:ext cx="4698807" cy="3523918"/>
                <a:chOff x="1763686" y="2060848"/>
                <a:chExt cx="4698807" cy="3523918"/>
              </a:xfrm>
            </p:grpSpPr>
            <p:sp>
              <p:nvSpPr>
                <p:cNvPr id="18" name="Rounded Rectangle 17"/>
                <p:cNvSpPr/>
                <p:nvPr/>
              </p:nvSpPr>
              <p:spPr>
                <a:xfrm>
                  <a:off x="3707904" y="2636912"/>
                  <a:ext cx="1440160" cy="720080"/>
                </a:xfrm>
                <a:prstGeom prst="roundRect">
                  <a:avLst/>
                </a:pr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9" name="Rounded Rectangle 18"/>
                <p:cNvSpPr/>
                <p:nvPr/>
              </p:nvSpPr>
              <p:spPr>
                <a:xfrm rot="16200000">
                  <a:off x="2627785" y="3645024"/>
                  <a:ext cx="1296144" cy="720080"/>
                </a:xfrm>
                <a:prstGeom prst="roundRect">
                  <a:avLst/>
                </a:pr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pic>
              <p:nvPicPr>
                <p:cNvPr id="17" name="Picture 2" descr="\\cern.ch\dfs\Users\a\achiuchi\Desktop\WORK 2013\SMC-RMC\RMC_shell\DSCN4280.JPG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6" y="2060848"/>
                  <a:ext cx="4698807" cy="3523918"/>
                </a:xfrm>
                <a:prstGeom prst="rect">
                  <a:avLst/>
                </a:prstGeom>
                <a:noFill/>
                <a:ln w="31750">
                  <a:solidFill>
                    <a:srgbClr val="C00000"/>
                  </a:solidFill>
                </a:ln>
                <a:effectLst>
                  <a:glow rad="25400">
                    <a:srgbClr val="C00000">
                      <a:alpha val="40000"/>
                    </a:srgbClr>
                  </a:glo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6" name="Rounded Rectangle 15"/>
              <p:cNvSpPr/>
              <p:nvPr/>
            </p:nvSpPr>
            <p:spPr>
              <a:xfrm>
                <a:off x="882714" y="2110365"/>
                <a:ext cx="917794" cy="1236471"/>
              </a:xfrm>
              <a:prstGeom prst="roundRect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347864" y="3093741"/>
              <a:ext cx="2651610" cy="1656766"/>
              <a:chOff x="3347864" y="3093741"/>
              <a:chExt cx="2651610" cy="1656766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347864" y="3501011"/>
                <a:ext cx="864096" cy="6833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50" b="1" dirty="0">
                    <a:solidFill>
                      <a:srgbClr val="0070C0"/>
                    </a:solidFill>
                  </a:rPr>
                  <a:t>Strain Gauges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718644" y="3093741"/>
                <a:ext cx="1280830" cy="671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200" b="1" dirty="0">
                    <a:solidFill>
                      <a:srgbClr val="C00000"/>
                    </a:solidFill>
                  </a:rPr>
                  <a:t>Azimuthal FBGs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1091" y="4078815"/>
                <a:ext cx="828941" cy="671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200" b="1" dirty="0">
                    <a:solidFill>
                      <a:srgbClr val="C00000"/>
                    </a:solidFill>
                  </a:rPr>
                  <a:t>Axial FBGs </a:t>
                </a: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436301" y="951939"/>
            <a:ext cx="84847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N</a:t>
            </a:r>
            <a:r>
              <a:rPr lang="en-US" sz="2000" b="1" dirty="0" smtClean="0"/>
              <a:t>o </a:t>
            </a:r>
            <a:r>
              <a:rPr lang="en-US" sz="2000" b="1" dirty="0"/>
              <a:t>standard </a:t>
            </a:r>
            <a:r>
              <a:rPr lang="en-US" sz="2000" dirty="0"/>
              <a:t>bonding </a:t>
            </a:r>
            <a:r>
              <a:rPr lang="en-US" sz="2000" dirty="0" smtClean="0"/>
              <a:t>process for cryogenic applications: FBG </a:t>
            </a:r>
            <a:r>
              <a:rPr lang="en-US" sz="2000" dirty="0"/>
              <a:t>sensors glued with standard Araldite suitable for low </a:t>
            </a:r>
            <a:r>
              <a:rPr lang="en-GB" sz="2000" dirty="0"/>
              <a:t>temperatures following the bonding process used for the strain gauges.</a:t>
            </a:r>
            <a:endParaRPr lang="en-US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914782" y="3918910"/>
            <a:ext cx="1045463" cy="10906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334666" y="3640325"/>
            <a:ext cx="461505" cy="444293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23" name="Rectangle 22"/>
          <p:cNvSpPr/>
          <p:nvPr/>
        </p:nvSpPr>
        <p:spPr>
          <a:xfrm rot="16200000">
            <a:off x="-1046545" y="3738216"/>
            <a:ext cx="26725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Magnet Dimensions: 1 m length 0.6 m diameter</a:t>
            </a:r>
            <a:endParaRPr lang="fr-CH" sz="1000" dirty="0"/>
          </a:p>
        </p:txBody>
      </p:sp>
      <p:sp>
        <p:nvSpPr>
          <p:cNvPr id="27" name="Lightning Bolt 26"/>
          <p:cNvSpPr/>
          <p:nvPr/>
        </p:nvSpPr>
        <p:spPr>
          <a:xfrm rot="4174869">
            <a:off x="4507323" y="4519925"/>
            <a:ext cx="514066" cy="374188"/>
          </a:xfrm>
          <a:prstGeom prst="lightningBol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Rounded Rectangle 27"/>
          <p:cNvSpPr/>
          <p:nvPr/>
        </p:nvSpPr>
        <p:spPr>
          <a:xfrm>
            <a:off x="4077028" y="2950773"/>
            <a:ext cx="601664" cy="288962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Rounded Rectangle 28"/>
          <p:cNvSpPr/>
          <p:nvPr/>
        </p:nvSpPr>
        <p:spPr>
          <a:xfrm rot="16200000">
            <a:off x="3514407" y="3455308"/>
            <a:ext cx="520131" cy="300832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Rectangle 31"/>
          <p:cNvSpPr/>
          <p:nvPr/>
        </p:nvSpPr>
        <p:spPr>
          <a:xfrm>
            <a:off x="6017044" y="5397683"/>
            <a:ext cx="266975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No spectra distortion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No birefringent effect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059832" y="4974848"/>
            <a:ext cx="2348114" cy="10464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08" indent="-214308">
              <a:buFont typeface="Wingdings" panose="05000000000000000000" pitchFamily="2" charset="2"/>
              <a:buChar char="ü"/>
            </a:pPr>
            <a:r>
              <a:rPr lang="en-US" sz="1400" b="1" dirty="0" smtClean="0">
                <a:solidFill>
                  <a:srgbClr val="00B050"/>
                </a:solidFill>
              </a:rPr>
              <a:t>Wiring reduction</a:t>
            </a:r>
            <a:r>
              <a:rPr lang="en-US" sz="1400" b="1" dirty="0" smtClean="0"/>
              <a:t>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4 Strain Gauges: 16 wires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8 FBG: 4 wires</a:t>
            </a:r>
            <a:endParaRPr lang="en-US" sz="16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5854176" y="1831762"/>
            <a:ext cx="2751908" cy="742344"/>
            <a:chOff x="3265136" y="1613140"/>
            <a:chExt cx="2751908" cy="742344"/>
          </a:xfrm>
        </p:grpSpPr>
        <p:grpSp>
          <p:nvGrpSpPr>
            <p:cNvPr id="25" name="Group 24"/>
            <p:cNvGrpSpPr/>
            <p:nvPr/>
          </p:nvGrpSpPr>
          <p:grpSpPr>
            <a:xfrm>
              <a:off x="3265136" y="2011565"/>
              <a:ext cx="2751908" cy="87201"/>
              <a:chOff x="3265136" y="2011565"/>
              <a:chExt cx="2751908" cy="87201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3265136" y="2060230"/>
                <a:ext cx="2751908" cy="0"/>
              </a:xfrm>
              <a:prstGeom prst="line">
                <a:avLst/>
              </a:prstGeom>
              <a:ln w="158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ounded Rectangle 23"/>
              <p:cNvSpPr/>
              <p:nvPr/>
            </p:nvSpPr>
            <p:spPr>
              <a:xfrm>
                <a:off x="3924889" y="2011680"/>
                <a:ext cx="241197" cy="87086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4943212" y="2011565"/>
                <a:ext cx="241197" cy="87086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3785746" y="1613140"/>
              <a:ext cx="22059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600" i="1" dirty="0" smtClean="0">
                  <a:solidFill>
                    <a:srgbClr val="C00000"/>
                  </a:solidFill>
                </a:rPr>
                <a:t>Array configuration</a:t>
              </a:r>
              <a:endParaRPr lang="en-US" sz="1600" i="1" dirty="0">
                <a:solidFill>
                  <a:srgbClr val="C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818124" y="2078485"/>
              <a:ext cx="439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200" b="1" dirty="0">
                  <a:solidFill>
                    <a:srgbClr val="C00000"/>
                  </a:solidFill>
                </a:rPr>
                <a:t>FBG</a:t>
              </a:r>
              <a:endParaRPr lang="en-GB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825839" y="2074550"/>
              <a:ext cx="439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200" b="1" dirty="0">
                  <a:solidFill>
                    <a:srgbClr val="C00000"/>
                  </a:solidFill>
                </a:rPr>
                <a:t>FBG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69856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FBG </a:t>
            </a:r>
            <a:r>
              <a:rPr lang="en-GB" sz="3200" dirty="0"/>
              <a:t>integration in the racetrack </a:t>
            </a:r>
            <a:r>
              <a:rPr lang="en-GB" sz="3200" dirty="0" smtClean="0"/>
              <a:t>coil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D417-7A80-446C-9D86-848AF72E1C3D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4" name="Rectangle 33"/>
          <p:cNvSpPr/>
          <p:nvPr/>
        </p:nvSpPr>
        <p:spPr>
          <a:xfrm rot="16200000">
            <a:off x="7128701" y="5054352"/>
            <a:ext cx="256037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Coil Dimensions: 500 x 193.6 x 31.7 mm </a:t>
            </a:r>
            <a:endParaRPr lang="fr-CH" sz="1000" dirty="0"/>
          </a:p>
        </p:txBody>
      </p:sp>
      <p:sp>
        <p:nvSpPr>
          <p:cNvPr id="25" name="Rectangle 24"/>
          <p:cNvSpPr/>
          <p:nvPr/>
        </p:nvSpPr>
        <p:spPr>
          <a:xfrm>
            <a:off x="297928" y="922075"/>
            <a:ext cx="82174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Integration in the coil after </a:t>
            </a:r>
            <a:r>
              <a:rPr lang="en-GB" sz="2000" b="1" dirty="0">
                <a:solidFill>
                  <a:srgbClr val="C00000"/>
                </a:solidFill>
              </a:rPr>
              <a:t>heat </a:t>
            </a:r>
            <a:r>
              <a:rPr lang="en-GB" sz="2000" b="1" dirty="0" smtClean="0">
                <a:solidFill>
                  <a:srgbClr val="C00000"/>
                </a:solidFill>
              </a:rPr>
              <a:t>treatment</a:t>
            </a:r>
            <a:r>
              <a:rPr lang="en-GB" sz="2000" b="1" dirty="0" smtClean="0"/>
              <a:t>,</a:t>
            </a:r>
            <a:r>
              <a:rPr lang="en-GB" sz="2000" b="1" dirty="0"/>
              <a:t> </a:t>
            </a:r>
            <a:r>
              <a:rPr lang="en-GB" sz="2000" b="1" dirty="0" smtClean="0"/>
              <a:t> before the </a:t>
            </a:r>
            <a:r>
              <a:rPr lang="en-GB" sz="2000" b="1" dirty="0" smtClean="0">
                <a:solidFill>
                  <a:srgbClr val="C00000"/>
                </a:solidFill>
              </a:rPr>
              <a:t>impregnation </a:t>
            </a:r>
            <a:r>
              <a:rPr lang="en-GB" sz="2000" b="1" dirty="0" smtClean="0"/>
              <a:t>directly </a:t>
            </a:r>
            <a:r>
              <a:rPr lang="en-GB" sz="2000" b="1" dirty="0"/>
              <a:t>on the </a:t>
            </a:r>
            <a:r>
              <a:rPr lang="en-GB" sz="2000" b="1" dirty="0" smtClean="0">
                <a:solidFill>
                  <a:srgbClr val="C00000"/>
                </a:solidFill>
              </a:rPr>
              <a:t>winding </a:t>
            </a:r>
            <a:r>
              <a:rPr lang="en-GB" sz="2000" b="1" dirty="0" smtClean="0"/>
              <a:t>and </a:t>
            </a:r>
            <a:r>
              <a:rPr lang="en-GB" sz="2000" b="1" dirty="0"/>
              <a:t>on the </a:t>
            </a:r>
            <a:r>
              <a:rPr lang="en-GB" sz="2000" b="1" dirty="0">
                <a:solidFill>
                  <a:srgbClr val="C00000"/>
                </a:solidFill>
              </a:rPr>
              <a:t>Ti Pole</a:t>
            </a:r>
          </a:p>
          <a:p>
            <a:endParaRPr lang="en-GB" sz="1600" b="1" dirty="0">
              <a:solidFill>
                <a:srgbClr val="C00000"/>
              </a:solidFill>
            </a:endParaRPr>
          </a:p>
          <a:p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883965" y="993059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 </a:t>
            </a:r>
            <a:endParaRPr lang="it-IT" sz="1400" b="1" dirty="0">
              <a:solidFill>
                <a:srgbClr val="C0000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screen">
            <a:lum bright="2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150" y="4221088"/>
            <a:ext cx="2841456" cy="21310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68" name="Straight Arrow Connector 67"/>
          <p:cNvCxnSpPr/>
          <p:nvPr/>
        </p:nvCxnSpPr>
        <p:spPr>
          <a:xfrm flipH="1" flipV="1">
            <a:off x="2156939" y="2640350"/>
            <a:ext cx="144016" cy="269623"/>
          </a:xfrm>
          <a:prstGeom prst="straightConnector1">
            <a:avLst/>
          </a:prstGeom>
          <a:ln w="19050">
            <a:solidFill>
              <a:schemeClr val="bg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5792435" y="4293096"/>
            <a:ext cx="223594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Coil after impregnation</a:t>
            </a:r>
            <a:endParaRPr lang="en-US" sz="1400" b="1" dirty="0"/>
          </a:p>
        </p:txBody>
      </p:sp>
      <p:grpSp>
        <p:nvGrpSpPr>
          <p:cNvPr id="30" name="Group 29"/>
          <p:cNvGrpSpPr/>
          <p:nvPr/>
        </p:nvGrpSpPr>
        <p:grpSpPr>
          <a:xfrm rot="5400000">
            <a:off x="-58540" y="2027393"/>
            <a:ext cx="2109097" cy="1413577"/>
            <a:chOff x="3845500" y="1206455"/>
            <a:chExt cx="2109097" cy="1413577"/>
          </a:xfrm>
        </p:grpSpPr>
        <p:sp>
          <p:nvSpPr>
            <p:cNvPr id="33" name="Rectangle 32"/>
            <p:cNvSpPr/>
            <p:nvPr/>
          </p:nvSpPr>
          <p:spPr>
            <a:xfrm rot="16200000">
              <a:off x="4040691" y="1616502"/>
              <a:ext cx="140486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C00000"/>
                  </a:solidFill>
                </a:rPr>
                <a:t>Single ended configuration</a:t>
              </a:r>
              <a:endParaRPr lang="en-US" sz="1600" i="1" dirty="0">
                <a:solidFill>
                  <a:srgbClr val="C00000"/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845500" y="2532946"/>
              <a:ext cx="2109097" cy="87086"/>
              <a:chOff x="3845500" y="2532946"/>
              <a:chExt cx="2109097" cy="8708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rot="16200000">
                <a:off x="4899551" y="1530005"/>
                <a:ext cx="995" cy="2109097"/>
              </a:xfrm>
              <a:prstGeom prst="line">
                <a:avLst/>
              </a:prstGeom>
              <a:ln w="158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ounded Rectangle 39"/>
              <p:cNvSpPr/>
              <p:nvPr/>
            </p:nvSpPr>
            <p:spPr>
              <a:xfrm>
                <a:off x="5441754" y="2532946"/>
                <a:ext cx="241197" cy="87086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 rot="16200000">
              <a:off x="5342581" y="2185048"/>
              <a:ext cx="439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200" b="1" dirty="0">
                  <a:solidFill>
                    <a:srgbClr val="C00000"/>
                  </a:solidFill>
                </a:rPr>
                <a:t>FBG</a:t>
              </a:r>
              <a:endParaRPr lang="en-GB" sz="1200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670476" y="1731550"/>
            <a:ext cx="2720833" cy="2198652"/>
            <a:chOff x="468714" y="1584173"/>
            <a:chExt cx="2720833" cy="2198652"/>
          </a:xfrm>
        </p:grpSpPr>
        <p:pic>
          <p:nvPicPr>
            <p:cNvPr id="59" name="Immagine 5" descr="2013-03-18 11.24.54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714" y="1584173"/>
              <a:ext cx="2626892" cy="219631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60" name="TextBox 59"/>
            <p:cNvSpPr txBox="1"/>
            <p:nvPr/>
          </p:nvSpPr>
          <p:spPr>
            <a:xfrm>
              <a:off x="2156938" y="1648729"/>
              <a:ext cx="10326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chemeClr val="bg1"/>
                  </a:solidFill>
                </a:rPr>
                <a:t>Strain Gauges</a:t>
              </a:r>
              <a:endParaRPr lang="fr-CH" b="1" dirty="0">
                <a:solidFill>
                  <a:schemeClr val="bg1"/>
                </a:solidFill>
              </a:endParaRP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V="1">
              <a:off x="1868907" y="1917017"/>
              <a:ext cx="360040" cy="111625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501614" y="3413493"/>
              <a:ext cx="1640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FF00"/>
                  </a:solidFill>
                </a:rPr>
                <a:t>Fiber path</a:t>
              </a:r>
              <a:endParaRPr lang="fr-CH" b="1" dirty="0">
                <a:solidFill>
                  <a:srgbClr val="FFFF00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>
              <a:off x="2619733" y="3577067"/>
              <a:ext cx="306091" cy="21092"/>
            </a:xfrm>
            <a:prstGeom prst="straightConnector1">
              <a:avLst/>
            </a:prstGeom>
            <a:ln w="12700">
              <a:solidFill>
                <a:srgbClr val="FFFF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24550" y="2295060"/>
              <a:ext cx="9564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bg1"/>
                  </a:solidFill>
                </a:rPr>
                <a:t>Voltage taps</a:t>
              </a:r>
              <a:endParaRPr lang="fr-CH" b="1" dirty="0">
                <a:solidFill>
                  <a:schemeClr val="bg1"/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V="1">
              <a:off x="1076819" y="2518417"/>
              <a:ext cx="432048" cy="68388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246916" y="3167252"/>
              <a:ext cx="745632" cy="402573"/>
            </a:xfrm>
            <a:prstGeom prst="line">
              <a:avLst/>
            </a:prstGeom>
            <a:ln w="28575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lum bright="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73152" y="1716437"/>
            <a:ext cx="2192271" cy="23064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62" name="Group 61"/>
          <p:cNvGrpSpPr/>
          <p:nvPr/>
        </p:nvGrpSpPr>
        <p:grpSpPr>
          <a:xfrm>
            <a:off x="6261464" y="1907292"/>
            <a:ext cx="2861277" cy="1425368"/>
            <a:chOff x="277765" y="3949779"/>
            <a:chExt cx="2798356" cy="1209433"/>
          </a:xfrm>
        </p:grpSpPr>
        <p:grpSp>
          <p:nvGrpSpPr>
            <p:cNvPr id="11" name="Group 10"/>
            <p:cNvGrpSpPr/>
            <p:nvPr/>
          </p:nvGrpSpPr>
          <p:grpSpPr>
            <a:xfrm>
              <a:off x="277765" y="3949779"/>
              <a:ext cx="2798356" cy="628374"/>
              <a:chOff x="-6958804" y="1501868"/>
              <a:chExt cx="6656542" cy="187713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-5058020" y="1501868"/>
                <a:ext cx="4755758" cy="132622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 smtClean="0">
                    <a:solidFill>
                      <a:srgbClr val="C00000"/>
                    </a:solidFill>
                  </a:rPr>
                  <a:t>FBG</a:t>
                </a:r>
                <a:r>
                  <a:rPr lang="it-IT" sz="1400" b="1" dirty="0" smtClean="0"/>
                  <a:t> </a:t>
                </a:r>
                <a:r>
                  <a:rPr lang="it-IT" sz="1400" b="1" dirty="0"/>
                  <a:t>transverse direction</a:t>
                </a:r>
                <a:br>
                  <a:rPr lang="it-IT" sz="1400" b="1" dirty="0"/>
                </a:br>
                <a:r>
                  <a:rPr lang="it-IT" sz="1400" b="1" dirty="0">
                    <a:solidFill>
                      <a:schemeClr val="bg2">
                        <a:lumMod val="50000"/>
                      </a:schemeClr>
                    </a:solidFill>
                  </a:rPr>
                  <a:t>(Ti  Pole)</a:t>
                </a:r>
                <a:endParaRPr lang="fr-CH" sz="1400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9" name="Straight Arrow Connector 18"/>
              <p:cNvCxnSpPr>
                <a:stCxn id="17" idx="1"/>
              </p:cNvCxnSpPr>
              <p:nvPr/>
            </p:nvCxnSpPr>
            <p:spPr>
              <a:xfrm flipH="1">
                <a:off x="-6958804" y="2164983"/>
                <a:ext cx="1900783" cy="1214022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1068173" y="4578153"/>
              <a:ext cx="1939763" cy="581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>
                  <a:solidFill>
                    <a:srgbClr val="C00000"/>
                  </a:solidFill>
                </a:rPr>
                <a:t>FBG</a:t>
              </a:r>
              <a:r>
                <a:rPr lang="it-IT" sz="1400" b="1" dirty="0" smtClean="0"/>
                <a:t> </a:t>
              </a:r>
              <a:r>
                <a:rPr lang="it-IT" sz="1400" b="1" dirty="0"/>
                <a:t>axial direction </a:t>
              </a:r>
              <a:r>
                <a:rPr lang="it-IT" sz="1400" b="1" dirty="0">
                  <a:solidFill>
                    <a:schemeClr val="bg2">
                      <a:lumMod val="50000"/>
                    </a:schemeClr>
                  </a:solidFill>
                </a:rPr>
                <a:t>(Nb3Sn winding)</a:t>
              </a:r>
              <a:endParaRPr lang="fr-CH" sz="1400" b="1" dirty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it-IT" sz="1050" b="1" dirty="0"/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H="1">
            <a:off x="5996336" y="2765602"/>
            <a:ext cx="1069087" cy="55931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-307"/>
          <a:stretch/>
        </p:blipFill>
        <p:spPr>
          <a:xfrm>
            <a:off x="2718799" y="4106220"/>
            <a:ext cx="2205391" cy="2351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9" name="Rectangle 5"/>
          <p:cNvSpPr/>
          <p:nvPr/>
        </p:nvSpPr>
        <p:spPr>
          <a:xfrm>
            <a:off x="109434" y="4682753"/>
            <a:ext cx="26011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Temperature and strain sensors in embedded configuration</a:t>
            </a:r>
            <a:endParaRPr lang="it-IT" sz="1600" b="1" dirty="0"/>
          </a:p>
        </p:txBody>
      </p:sp>
    </p:spTree>
    <p:extLst>
      <p:ext uri="{BB962C8B-B14F-4D97-AF65-F5344CB8AC3E}">
        <p14:creationId xmlns="" xmlns:p14="http://schemas.microsoft.com/office/powerpoint/2010/main" val="35819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sz="3000" dirty="0" smtClean="0"/>
              <a:t>FBG monitoring of the magnet service life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pSp>
        <p:nvGrpSpPr>
          <p:cNvPr id="50" name="Gruppo 49"/>
          <p:cNvGrpSpPr/>
          <p:nvPr/>
        </p:nvGrpSpPr>
        <p:grpSpPr>
          <a:xfrm>
            <a:off x="-252536" y="3742345"/>
            <a:ext cx="6285760" cy="3115655"/>
            <a:chOff x="0" y="3742345"/>
            <a:chExt cx="5471592" cy="3115655"/>
          </a:xfrm>
        </p:grpSpPr>
        <p:sp>
          <p:nvSpPr>
            <p:cNvPr id="47" name="Rettangolo 46"/>
            <p:cNvSpPr/>
            <p:nvPr/>
          </p:nvSpPr>
          <p:spPr>
            <a:xfrm>
              <a:off x="0" y="6082987"/>
              <a:ext cx="4208358" cy="775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chemeClr val="bg1"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7" name="Gruppo 36"/>
            <p:cNvGrpSpPr/>
            <p:nvPr/>
          </p:nvGrpSpPr>
          <p:grpSpPr>
            <a:xfrm>
              <a:off x="620041" y="3742345"/>
              <a:ext cx="4851551" cy="2999023"/>
              <a:chOff x="620041" y="3742345"/>
              <a:chExt cx="4851551" cy="299902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20041" y="3886886"/>
                <a:ext cx="3663929" cy="2854482"/>
                <a:chOff x="4741933" y="1656571"/>
                <a:chExt cx="4015227" cy="3128173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741933" y="1656571"/>
                  <a:ext cx="4015225" cy="3128173"/>
                </a:xfrm>
                <a:prstGeom prst="rect">
                  <a:avLst/>
                </a:prstGeom>
              </p:spPr>
            </p:pic>
            <p:grpSp>
              <p:nvGrpSpPr>
                <p:cNvPr id="29" name="Group 28"/>
                <p:cNvGrpSpPr/>
                <p:nvPr/>
              </p:nvGrpSpPr>
              <p:grpSpPr>
                <a:xfrm>
                  <a:off x="5111188" y="2553654"/>
                  <a:ext cx="3645972" cy="1788697"/>
                  <a:chOff x="5111188" y="2553654"/>
                  <a:chExt cx="3645972" cy="1788697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7056674" y="2553654"/>
                    <a:ext cx="1700486" cy="896320"/>
                    <a:chOff x="6321317" y="4869904"/>
                    <a:chExt cx="3371859" cy="1928131"/>
                  </a:xfrm>
                </p:grpSpPr>
                <p:pic>
                  <p:nvPicPr>
                    <p:cNvPr id="17" name="Immagine 4" descr="2013-03-18 11.39.27.jpg"/>
                    <p:cNvPicPr>
                      <a:picLocks noChangeAspect="1"/>
                    </p:cNvPicPr>
                    <p:nvPr/>
                  </p:nvPicPr>
                  <p:blipFill>
                    <a:blip r:embed="rId3" cstate="screen">
                      <a:extLst>
                        <a:ext uri="{28A0092B-C50C-407E-A947-70E740481C1C}">
                          <a14:useLocalDpi xmlns=""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321317" y="4869904"/>
                      <a:ext cx="2514598" cy="1928131"/>
                    </a:xfrm>
                    <a:prstGeom prst="roundRect">
                      <a:avLst>
                        <a:gd name="adj" fmla="val 16667"/>
                      </a:avLst>
                    </a:prstGeom>
                    <a:ln>
                      <a:noFill/>
                    </a:ln>
                    <a:effectLst>
                      <a:outerShdw blurRad="76200" dist="38100" dir="7800000" algn="tl" rotWithShape="0">
                        <a:srgbClr val="000000">
                          <a:alpha val="40000"/>
                        </a:srgbClr>
                      </a:outerShdw>
                    </a:effectLst>
                    <a:scene3d>
                      <a:camera prst="orthographicFront"/>
                      <a:lightRig rig="contrasting" dir="t">
                        <a:rot lat="0" lon="0" rev="4200000"/>
                      </a:lightRig>
                    </a:scene3d>
                    <a:sp3d prstMaterial="plastic">
                      <a:bevelT w="381000" h="114300" prst="relaxedInset"/>
                      <a:contourClr>
                        <a:srgbClr val="969696"/>
                      </a:contourClr>
                    </a:sp3d>
                  </p:spPr>
                </p:pic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7136974" y="5662735"/>
                      <a:ext cx="2556202" cy="112553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it-IT" sz="1400" b="1" dirty="0" smtClean="0">
                          <a:solidFill>
                            <a:schemeClr val="bg1"/>
                          </a:solidFill>
                        </a:rPr>
                        <a:t>FBG on winding</a:t>
                      </a:r>
                      <a:endParaRPr lang="it-IT" sz="14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pic>
                  <p:nvPicPr>
                    <p:cNvPr id="19" name="Immagine 4" descr="2013-03-18 11.39.27.jpg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screen">
                      <a:extLst>
                        <a:ext uri="{28A0092B-C50C-407E-A947-70E740481C1C}">
                          <a14:useLocalDpi xmlns=""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6585843" y="5298436"/>
                      <a:ext cx="412954" cy="656303"/>
                    </a:xfrm>
                    <a:prstGeom prst="roundRect">
                      <a:avLst>
                        <a:gd name="adj" fmla="val 16667"/>
                      </a:avLst>
                    </a:prstGeom>
                    <a:ln w="22225">
                      <a:solidFill>
                        <a:schemeClr val="accent3"/>
                      </a:solidFill>
                    </a:ln>
                    <a:effectLst>
                      <a:outerShdw blurRad="76200" dist="38100" dir="7800000" algn="tl" rotWithShape="0">
                        <a:srgbClr val="000000">
                          <a:alpha val="40000"/>
                        </a:srgbClr>
                      </a:outerShdw>
                    </a:effectLst>
                    <a:scene3d>
                      <a:camera prst="orthographicFront"/>
                      <a:lightRig rig="contrasting" dir="t">
                        <a:rot lat="0" lon="0" rev="4200000"/>
                      </a:lightRig>
                    </a:scene3d>
                    <a:sp3d prstMaterial="plastic">
                      <a:bevelT w="381000" h="114300" prst="relaxedInset"/>
                      <a:contourClr>
                        <a:srgbClr val="969696"/>
                      </a:contourClr>
                    </a:sp3d>
                  </p:spPr>
                </p:pic>
                <p:cxnSp>
                  <p:nvCxnSpPr>
                    <p:cNvPr id="20" name="Straight Arrow Connector 19"/>
                    <p:cNvCxnSpPr/>
                    <p:nvPr/>
                  </p:nvCxnSpPr>
                  <p:spPr>
                    <a:xfrm flipH="1" flipV="1">
                      <a:off x="6986980" y="5519602"/>
                      <a:ext cx="489190" cy="286266"/>
                    </a:xfrm>
                    <a:prstGeom prst="straightConnector1">
                      <a:avLst/>
                    </a:prstGeom>
                    <a:ln w="34925">
                      <a:solidFill>
                        <a:schemeClr val="bg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6406541" y="3535849"/>
                    <a:ext cx="708811" cy="33855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600" i="1" dirty="0" smtClean="0">
                        <a:latin typeface="Symbol" panose="05050102010706020507" pitchFamily="18" charset="2"/>
                      </a:rPr>
                      <a:t>e </a:t>
                    </a:r>
                    <a:r>
                      <a:rPr lang="en-GB" sz="1600" i="1" dirty="0" smtClean="0">
                        <a:latin typeface="Symbol" panose="05050102010706020507" pitchFamily="18" charset="2"/>
                      </a:rPr>
                      <a:t>+ T</a:t>
                    </a:r>
                    <a:endParaRPr lang="en-GB" sz="1600" i="1" dirty="0">
                      <a:latin typeface="Symbol" panose="05050102010706020507" pitchFamily="18" charset="2"/>
                    </a:endParaRPr>
                  </a:p>
                </p:txBody>
              </p:sp>
              <p:cxnSp>
                <p:nvCxnSpPr>
                  <p:cNvPr id="23" name="Straight Arrow Connector 22"/>
                  <p:cNvCxnSpPr/>
                  <p:nvPr/>
                </p:nvCxnSpPr>
                <p:spPr>
                  <a:xfrm flipV="1">
                    <a:off x="6660232" y="3111684"/>
                    <a:ext cx="0" cy="42416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5111188" y="4005064"/>
                    <a:ext cx="1203890" cy="337287"/>
                  </a:xfrm>
                  <a:prstGeom prst="rect">
                    <a:avLst/>
                  </a:prstGeom>
                  <a:solidFill>
                    <a:schemeClr val="bg1">
                      <a:alpha val="0"/>
                    </a:schemeClr>
                  </a:solidFill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i="1" dirty="0" smtClean="0">
                        <a:solidFill>
                          <a:srgbClr val="00B050"/>
                        </a:solidFill>
                        <a:latin typeface="Symbol" panose="05050102010706020507" pitchFamily="18" charset="2"/>
                      </a:rPr>
                      <a:t>T </a:t>
                    </a:r>
                    <a:r>
                      <a:rPr lang="en-GB" sz="1400" b="1" i="1" dirty="0" smtClean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cryostat</a:t>
                    </a:r>
                    <a:endParaRPr lang="en-GB" sz="1400" b="1" i="1" dirty="0">
                      <a:solidFill>
                        <a:srgbClr val="00B050"/>
                      </a:solidFill>
                      <a:latin typeface="Symbol" panose="05050102010706020507" pitchFamily="18" charset="2"/>
                    </a:endParaRPr>
                  </a:p>
                </p:txBody>
              </p:sp>
              <p:cxnSp>
                <p:nvCxnSpPr>
                  <p:cNvPr id="26" name="Straight Arrow Connector 25"/>
                  <p:cNvCxnSpPr/>
                  <p:nvPr/>
                </p:nvCxnSpPr>
                <p:spPr>
                  <a:xfrm flipV="1">
                    <a:off x="5552363" y="3665738"/>
                    <a:ext cx="142684" cy="352369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" name="Rectangle 6"/>
              <p:cNvSpPr/>
              <p:nvPr/>
            </p:nvSpPr>
            <p:spPr>
              <a:xfrm>
                <a:off x="899592" y="3742345"/>
                <a:ext cx="4572000" cy="3693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b="1" dirty="0" smtClean="0">
                    <a:solidFill>
                      <a:schemeClr val="accent5"/>
                    </a:solidFill>
                  </a:rPr>
                  <a:t>Magnet </a:t>
                </a:r>
                <a:r>
                  <a:rPr lang="en-GB" b="1" dirty="0" err="1" smtClean="0">
                    <a:solidFill>
                      <a:schemeClr val="accent5"/>
                    </a:solidFill>
                  </a:rPr>
                  <a:t>cooldown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 </a:t>
                </a:r>
                <a:r>
                  <a:rPr lang="en-GB" b="1" dirty="0">
                    <a:solidFill>
                      <a:schemeClr val="accent5"/>
                    </a:solidFill>
                  </a:rPr>
                  <a:t>to 1.9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K</a:t>
                </a:r>
                <a:endParaRPr lang="en-GB" b="1" dirty="0">
                  <a:solidFill>
                    <a:schemeClr val="accent5"/>
                  </a:solidFill>
                </a:endParaRPr>
              </a:p>
            </p:txBody>
          </p:sp>
        </p:grpSp>
      </p:grpSp>
      <p:grpSp>
        <p:nvGrpSpPr>
          <p:cNvPr id="36" name="Gruppo 35"/>
          <p:cNvGrpSpPr/>
          <p:nvPr/>
        </p:nvGrpSpPr>
        <p:grpSpPr>
          <a:xfrm>
            <a:off x="4932040" y="852681"/>
            <a:ext cx="5005166" cy="3075001"/>
            <a:chOff x="5002930" y="852681"/>
            <a:chExt cx="5005166" cy="3075001"/>
          </a:xfrm>
        </p:grpSpPr>
        <p:grpSp>
          <p:nvGrpSpPr>
            <p:cNvPr id="28" name="Group 27"/>
            <p:cNvGrpSpPr/>
            <p:nvPr/>
          </p:nvGrpSpPr>
          <p:grpSpPr>
            <a:xfrm>
              <a:off x="5002930" y="1124744"/>
              <a:ext cx="3529510" cy="2802938"/>
              <a:chOff x="300903" y="1605497"/>
              <a:chExt cx="3406610" cy="270533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0903" y="1605497"/>
                <a:ext cx="3406610" cy="2705338"/>
              </a:xfrm>
              <a:prstGeom prst="rect">
                <a:avLst/>
              </a:prstGeom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692486" y="1605497"/>
                <a:ext cx="1681926" cy="1127656"/>
                <a:chOff x="2927498" y="2737280"/>
                <a:chExt cx="1781884" cy="1194674"/>
              </a:xfrm>
            </p:grpSpPr>
            <p:pic>
              <p:nvPicPr>
                <p:cNvPr id="9" name="Picture 2" descr="\\cern.ch\dfs\Users\a\achiuchi\Desktop\WORK 2013\SMC-RMC\RMC_shell\DSCN4280.JPG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BEBA8EAE-BF5A-486C-A8C5-ECC9F3942E4B}">
                      <a14:imgProps xmlns="" xmlns:a14="http://schemas.microsoft.com/office/drawing/2010/main">
                        <a14:imgLayer r:embed="rId7">
                          <a14:imgEffect>
                            <a14:sharpenSoften amount="-50000"/>
                          </a14:imgEffect>
                        </a14:imgLayer>
                      </a14:imgProps>
                    </a:ex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27498" y="2737280"/>
                  <a:ext cx="1781884" cy="1194674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3589848" y="3346702"/>
                  <a:ext cx="1023759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it-IT" sz="1200" b="1" dirty="0">
                      <a:solidFill>
                        <a:srgbClr val="C00000"/>
                      </a:solidFill>
                    </a:rPr>
                    <a:t>Azimuthal FBGs</a:t>
                  </a:r>
                </a:p>
              </p:txBody>
            </p:sp>
            <p:pic>
              <p:nvPicPr>
                <p:cNvPr id="11" name="Picture 2" descr="\\cern.ch\dfs\Users\a\achiuchi\Desktop\WORK 2013\SMC-RMC\RMC_shell\DSCN4280.JP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screen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3566160" y="2945129"/>
                  <a:ext cx="880110" cy="354331"/>
                </a:xfrm>
                <a:prstGeom prst="rect">
                  <a:avLst/>
                </a:prstGeom>
                <a:noFill/>
                <a:ln w="31750">
                  <a:solidFill>
                    <a:srgbClr val="C00000"/>
                  </a:solidFill>
                </a:ln>
                <a:effectLst>
                  <a:glow rad="25400">
                    <a:srgbClr val="C00000">
                      <a:alpha val="40000"/>
                    </a:srgbClr>
                  </a:glo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41" name="Rectangle 40"/>
            <p:cNvSpPr/>
            <p:nvPr/>
          </p:nvSpPr>
          <p:spPr>
            <a:xfrm>
              <a:off x="5436096" y="852681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 dirty="0" smtClean="0">
                  <a:solidFill>
                    <a:schemeClr val="accent5"/>
                  </a:solidFill>
                </a:rPr>
                <a:t>Magnet assembly @ 300 K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46" name="Gruppo 45"/>
          <p:cNvGrpSpPr/>
          <p:nvPr/>
        </p:nvGrpSpPr>
        <p:grpSpPr>
          <a:xfrm>
            <a:off x="4032448" y="3789040"/>
            <a:ext cx="4608413" cy="3033628"/>
            <a:chOff x="4032448" y="3789040"/>
            <a:chExt cx="4608413" cy="303362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1007" y="4035094"/>
              <a:ext cx="3809854" cy="2787574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4032448" y="3789040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accent5"/>
                  </a:solidFill>
                </a:rPr>
                <a:t>Powering @ 15.5 kA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51" name="Gruppo 50"/>
          <p:cNvGrpSpPr/>
          <p:nvPr/>
        </p:nvGrpSpPr>
        <p:grpSpPr>
          <a:xfrm>
            <a:off x="323528" y="852681"/>
            <a:ext cx="5085112" cy="2947449"/>
            <a:chOff x="323528" y="852681"/>
            <a:chExt cx="5076056" cy="2947449"/>
          </a:xfrm>
        </p:grpSpPr>
        <p:grpSp>
          <p:nvGrpSpPr>
            <p:cNvPr id="35" name="Gruppo 34"/>
            <p:cNvGrpSpPr/>
            <p:nvPr/>
          </p:nvGrpSpPr>
          <p:grpSpPr>
            <a:xfrm>
              <a:off x="323528" y="852681"/>
              <a:ext cx="5076056" cy="2947449"/>
              <a:chOff x="323528" y="852681"/>
              <a:chExt cx="5076056" cy="2947449"/>
            </a:xfrm>
          </p:grpSpPr>
          <p:grpSp>
            <p:nvGrpSpPr>
              <p:cNvPr id="38" name="Group 13"/>
              <p:cNvGrpSpPr/>
              <p:nvPr/>
            </p:nvGrpSpPr>
            <p:grpSpPr>
              <a:xfrm>
                <a:off x="323528" y="1052736"/>
                <a:ext cx="4304254" cy="2747394"/>
                <a:chOff x="2879811" y="1966149"/>
                <a:chExt cx="3384378" cy="2160240"/>
              </a:xfrm>
            </p:grpSpPr>
            <p:pic>
              <p:nvPicPr>
                <p:cNvPr id="39" name="Picture 6"/>
                <p:cNvPicPr>
                  <a:picLocks noChangeAspect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79811" y="1966149"/>
                  <a:ext cx="3384378" cy="2160240"/>
                </a:xfrm>
                <a:prstGeom prst="rect">
                  <a:avLst/>
                </a:prstGeom>
              </p:spPr>
            </p:pic>
            <p:sp>
              <p:nvSpPr>
                <p:cNvPr id="40" name="TextBox 9"/>
                <p:cNvSpPr txBox="1"/>
                <p:nvPr/>
              </p:nvSpPr>
              <p:spPr>
                <a:xfrm>
                  <a:off x="4912274" y="2362482"/>
                  <a:ext cx="1022127" cy="40034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600" i="1" dirty="0" smtClean="0">
                      <a:latin typeface="Symbol" panose="05050102010706020507" pitchFamily="18" charset="2"/>
                    </a:rPr>
                    <a:t>e </a:t>
                  </a:r>
                  <a:r>
                    <a:rPr lang="en-GB" sz="1600" i="1" dirty="0" smtClean="0">
                      <a:latin typeface="Symbol" panose="05050102010706020507" pitchFamily="18" charset="2"/>
                    </a:rPr>
                    <a:t>+ T</a:t>
                  </a:r>
                  <a:endParaRPr lang="en-GB" sz="1600" i="1" dirty="0">
                    <a:latin typeface="Symbol" panose="05050102010706020507" pitchFamily="18" charset="2"/>
                  </a:endParaRPr>
                </a:p>
              </p:txBody>
            </p:sp>
            <p:cxnSp>
              <p:nvCxnSpPr>
                <p:cNvPr id="43" name="Straight Arrow Connector 10"/>
                <p:cNvCxnSpPr/>
                <p:nvPr/>
              </p:nvCxnSpPr>
              <p:spPr>
                <a:xfrm flipH="1" flipV="1">
                  <a:off x="4556461" y="2436030"/>
                  <a:ext cx="341221" cy="21408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11"/>
                <p:cNvSpPr txBox="1"/>
                <p:nvPr/>
              </p:nvSpPr>
              <p:spPr>
                <a:xfrm>
                  <a:off x="4384262" y="2999940"/>
                  <a:ext cx="363556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i="1" dirty="0" smtClean="0">
                      <a:latin typeface="Symbol" panose="05050102010706020507" pitchFamily="18" charset="2"/>
                    </a:rPr>
                    <a:t>T</a:t>
                  </a:r>
                  <a:endParaRPr lang="en-GB" sz="1600" i="1" dirty="0">
                    <a:latin typeface="Symbol" panose="05050102010706020507" pitchFamily="18" charset="2"/>
                  </a:endParaRPr>
                </a:p>
              </p:txBody>
            </p:sp>
            <p:cxnSp>
              <p:nvCxnSpPr>
                <p:cNvPr id="45" name="Straight Arrow Connector 12"/>
                <p:cNvCxnSpPr/>
                <p:nvPr/>
              </p:nvCxnSpPr>
              <p:spPr>
                <a:xfrm flipH="1" flipV="1">
                  <a:off x="4048487" y="2874102"/>
                  <a:ext cx="341221" cy="21408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Rectangle 40"/>
              <p:cNvSpPr/>
              <p:nvPr/>
            </p:nvSpPr>
            <p:spPr>
              <a:xfrm>
                <a:off x="827584" y="852681"/>
                <a:ext cx="4572000" cy="3693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b="1" dirty="0" smtClean="0">
                    <a:solidFill>
                      <a:schemeClr val="accent5"/>
                    </a:solidFill>
                  </a:rPr>
                  <a:t>Coil curing process</a:t>
                </a:r>
                <a:endParaRPr lang="en-GB" b="1" dirty="0">
                  <a:solidFill>
                    <a:schemeClr val="accent5"/>
                  </a:solidFill>
                </a:endParaRPr>
              </a:p>
            </p:txBody>
          </p:sp>
        </p:grpSp>
        <p:pic>
          <p:nvPicPr>
            <p:cNvPr id="49" name="Picture 7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l="610" t="15732" r="44828" b="23333"/>
            <a:stretch/>
          </p:blipFill>
          <p:spPr>
            <a:xfrm>
              <a:off x="1119483" y="2479747"/>
              <a:ext cx="936066" cy="11112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="" xmlns:p14="http://schemas.microsoft.com/office/powerpoint/2010/main" val="28312071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95536" y="1052736"/>
            <a:ext cx="5544616" cy="206144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379441" y="1052736"/>
            <a:ext cx="4849457" cy="1255581"/>
            <a:chOff x="3381632" y="-88484"/>
            <a:chExt cx="4849457" cy="1255581"/>
          </a:xfrm>
        </p:grpSpPr>
        <p:sp>
          <p:nvSpPr>
            <p:cNvPr id="10" name="TextBox 9"/>
            <p:cNvSpPr txBox="1"/>
            <p:nvPr/>
          </p:nvSpPr>
          <p:spPr>
            <a:xfrm>
              <a:off x="5693762" y="520766"/>
              <a:ext cx="25373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 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1.769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381632" y="-88484"/>
              <a:ext cx="378940" cy="181232"/>
            </a:xfrm>
            <a:prstGeom prst="ellipse">
              <a:avLst/>
            </a:prstGeom>
            <a:noFill/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78207" y="4440154"/>
            <a:ext cx="7336504" cy="1736846"/>
            <a:chOff x="1066800" y="4457998"/>
            <a:chExt cx="7689981" cy="2025148"/>
          </a:xfrm>
        </p:grpSpPr>
        <p:grpSp>
          <p:nvGrpSpPr>
            <p:cNvPr id="15" name="Group 14"/>
            <p:cNvGrpSpPr/>
            <p:nvPr/>
          </p:nvGrpSpPr>
          <p:grpSpPr>
            <a:xfrm>
              <a:off x="1066800" y="4457998"/>
              <a:ext cx="5334000" cy="2025148"/>
              <a:chOff x="1040984" y="4051231"/>
              <a:chExt cx="6246414" cy="244454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40984" y="4051231"/>
                <a:ext cx="6246414" cy="2444546"/>
              </a:xfrm>
              <a:prstGeom prst="rect">
                <a:avLst/>
              </a:prstGeom>
            </p:spPr>
          </p:pic>
          <p:sp>
            <p:nvSpPr>
              <p:cNvPr id="13" name="Oval 12"/>
              <p:cNvSpPr/>
              <p:nvPr/>
            </p:nvSpPr>
            <p:spPr>
              <a:xfrm>
                <a:off x="2685866" y="4073021"/>
                <a:ext cx="333487" cy="281572"/>
              </a:xfrm>
              <a:prstGeom prst="ellipse">
                <a:avLst/>
              </a:prstGeom>
              <a:noFill/>
              <a:ln w="3492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158271" y="5172906"/>
              <a:ext cx="2598510" cy="753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 3.292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401973" y="2935091"/>
            <a:ext cx="6471074" cy="1577032"/>
            <a:chOff x="1916814" y="2585285"/>
            <a:chExt cx="6471074" cy="15770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0000" y="2585285"/>
              <a:ext cx="4577888" cy="15770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916814" y="3117464"/>
              <a:ext cx="25373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 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2.32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638800" y="3838833"/>
              <a:ext cx="440724" cy="281572"/>
            </a:xfrm>
            <a:prstGeom prst="ellipse">
              <a:avLst/>
            </a:prstGeom>
            <a:noFill/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TNA Journal Publications</a:t>
            </a:r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10180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67544" y="1196752"/>
            <a:ext cx="7885257" cy="4916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en-US" sz="1200" b="1" dirty="0" smtClean="0"/>
              <a:t>“Fiber </a:t>
            </a:r>
            <a:r>
              <a:rPr lang="en-US" sz="1200" b="1" dirty="0"/>
              <a:t>Bragg Grating Sensors Based Monitoring System for Superconducting Accelerator </a:t>
            </a:r>
            <a:r>
              <a:rPr lang="en-US" sz="1200" b="1" dirty="0" smtClean="0"/>
              <a:t>Magnets” </a:t>
            </a:r>
            <a:br>
              <a:rPr lang="en-US" sz="1200" b="1" dirty="0" smtClean="0"/>
            </a:br>
            <a:r>
              <a:rPr lang="en-GB" sz="1050" dirty="0" smtClean="0"/>
              <a:t>A. Chiuchiolo, </a:t>
            </a:r>
            <a:r>
              <a:rPr lang="en-GB" sz="1050" dirty="0"/>
              <a:t>M. </a:t>
            </a:r>
            <a:r>
              <a:rPr lang="en-GB" sz="1050" dirty="0" smtClean="0"/>
              <a:t>Bajko, </a:t>
            </a:r>
            <a:r>
              <a:rPr lang="en-GB" sz="1050" dirty="0"/>
              <a:t>J. C. </a:t>
            </a:r>
            <a:r>
              <a:rPr lang="en-GB" sz="1050" dirty="0" smtClean="0"/>
              <a:t>Perez, </a:t>
            </a:r>
            <a:r>
              <a:rPr lang="en-GB" sz="1050" dirty="0"/>
              <a:t>H. </a:t>
            </a:r>
            <a:r>
              <a:rPr lang="en-GB" sz="1050" dirty="0" smtClean="0"/>
              <a:t>Bajas, </a:t>
            </a:r>
            <a:r>
              <a:rPr lang="en-GB" sz="1050" dirty="0"/>
              <a:t>M. </a:t>
            </a:r>
            <a:r>
              <a:rPr lang="en-GB" sz="1050" dirty="0" err="1" smtClean="0"/>
              <a:t>Consales</a:t>
            </a:r>
            <a:r>
              <a:rPr lang="en-GB" sz="1050" dirty="0" smtClean="0"/>
              <a:t>, </a:t>
            </a:r>
            <a:r>
              <a:rPr lang="en-GB" sz="1050" dirty="0"/>
              <a:t>M. </a:t>
            </a:r>
            <a:r>
              <a:rPr lang="en-GB" sz="1050" dirty="0" smtClean="0"/>
              <a:t>Giordano, </a:t>
            </a:r>
            <a:r>
              <a:rPr lang="en-US" sz="1050" dirty="0"/>
              <a:t>G. </a:t>
            </a:r>
            <a:r>
              <a:rPr lang="en-US" sz="1050" dirty="0" smtClean="0"/>
              <a:t>Breglio, </a:t>
            </a:r>
            <a:r>
              <a:rPr lang="en-US" sz="1050" dirty="0"/>
              <a:t>A. </a:t>
            </a:r>
            <a:r>
              <a:rPr lang="en-US" sz="1050" dirty="0" smtClean="0"/>
              <a:t>Cusano ; </a:t>
            </a:r>
            <a:r>
              <a:rPr lang="en-GB" sz="1050" i="1" dirty="0"/>
              <a:t>Photonics Conference, 2014 Third Mediterranean</a:t>
            </a:r>
            <a:r>
              <a:rPr lang="en-GB" sz="1050" dirty="0"/>
              <a:t> , vol., no., pp.1,3, 7-9 May </a:t>
            </a:r>
            <a:r>
              <a:rPr lang="en-GB" sz="1050" dirty="0" smtClean="0"/>
              <a:t>2014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“Fiber Bragg </a:t>
            </a:r>
            <a:r>
              <a:rPr lang="en-US" sz="1200" b="1" dirty="0"/>
              <a:t>Grating Sensor as Valuable Technological Platform for New Generation of Superconducting </a:t>
            </a:r>
            <a:r>
              <a:rPr lang="en-US" sz="1200" b="1" dirty="0" smtClean="0"/>
              <a:t>Magnets” </a:t>
            </a:r>
            <a:endParaRPr lang="fr-CH" sz="1200" dirty="0"/>
          </a:p>
          <a:p>
            <a:pPr lvl="1" algn="just"/>
            <a:r>
              <a:rPr lang="it-IT" sz="1050" dirty="0" smtClean="0"/>
              <a:t>A. Chiuchiolo, </a:t>
            </a:r>
            <a:r>
              <a:rPr lang="it-IT" sz="1050" dirty="0"/>
              <a:t>M. </a:t>
            </a:r>
            <a:r>
              <a:rPr lang="it-IT" sz="1050" dirty="0" smtClean="0"/>
              <a:t>Bajko, </a:t>
            </a:r>
            <a:r>
              <a:rPr lang="it-IT" sz="1050" dirty="0"/>
              <a:t>J. C. </a:t>
            </a:r>
            <a:r>
              <a:rPr lang="it-IT" sz="1050" dirty="0" smtClean="0"/>
              <a:t>Perez, </a:t>
            </a:r>
            <a:r>
              <a:rPr lang="it-IT" sz="1050" dirty="0"/>
              <a:t>H. </a:t>
            </a:r>
            <a:r>
              <a:rPr lang="it-IT" sz="1050" dirty="0" smtClean="0"/>
              <a:t>Bajas, </a:t>
            </a:r>
            <a:r>
              <a:rPr lang="it-IT" sz="1050" dirty="0"/>
              <a:t>P. </a:t>
            </a:r>
            <a:r>
              <a:rPr lang="it-IT" sz="1050" dirty="0" smtClean="0"/>
              <a:t>Viret, </a:t>
            </a:r>
            <a:r>
              <a:rPr lang="it-IT" sz="1050" dirty="0"/>
              <a:t>M. </a:t>
            </a:r>
            <a:r>
              <a:rPr lang="it-IT" sz="1050" dirty="0" smtClean="0"/>
              <a:t>Consales, </a:t>
            </a:r>
            <a:r>
              <a:rPr lang="it-IT" sz="1050" dirty="0"/>
              <a:t>M. </a:t>
            </a:r>
            <a:r>
              <a:rPr lang="it-IT" sz="1050" dirty="0" smtClean="0"/>
              <a:t>Giordano,  </a:t>
            </a:r>
            <a:r>
              <a:rPr lang="it-IT" sz="1050" dirty="0"/>
              <a:t>G. </a:t>
            </a:r>
            <a:r>
              <a:rPr lang="it-IT" sz="1050" dirty="0" smtClean="0"/>
              <a:t>Breglio, </a:t>
            </a:r>
            <a:r>
              <a:rPr lang="it-IT" sz="1050" dirty="0"/>
              <a:t>A. </a:t>
            </a:r>
            <a:r>
              <a:rPr lang="it-IT" sz="1050" dirty="0" smtClean="0"/>
              <a:t>Cusano; Proc</a:t>
            </a:r>
            <a:r>
              <a:rPr lang="it-IT" sz="1050" dirty="0"/>
              <a:t>. SPIE 9157, </a:t>
            </a:r>
            <a:r>
              <a:rPr lang="it-IT" sz="1050" dirty="0" smtClean="0"/>
              <a:t>23rd     International </a:t>
            </a:r>
            <a:r>
              <a:rPr lang="it-IT" sz="1050" dirty="0"/>
              <a:t>Conference on Optical Fibre Sensors, 91579I (June 2, 2014)</a:t>
            </a:r>
            <a:endParaRPr lang="it-IT" sz="1050" baseline="30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“Fiber </a:t>
            </a:r>
            <a:r>
              <a:rPr lang="en-US" sz="1200" b="1" dirty="0"/>
              <a:t>Optic Cryogenic Sensors for Superconducting Magnets and Superconducting Power Transmission lines at </a:t>
            </a:r>
            <a:r>
              <a:rPr lang="en-US" sz="1200" b="1" dirty="0" smtClean="0"/>
              <a:t>CERN”</a:t>
            </a:r>
            <a:endParaRPr lang="fr-CH" sz="1200" dirty="0"/>
          </a:p>
          <a:p>
            <a:pPr marL="685800" lvl="1" indent="-228600" algn="just">
              <a:buAutoNum type="alphaUcPeriod"/>
            </a:pPr>
            <a:r>
              <a:rPr lang="en-US" sz="1050" dirty="0" smtClean="0"/>
              <a:t>Chiuchiolo, </a:t>
            </a:r>
            <a:r>
              <a:rPr lang="en-US" sz="1050" dirty="0"/>
              <a:t>M. </a:t>
            </a:r>
            <a:r>
              <a:rPr lang="en-US" sz="1050" dirty="0" smtClean="0"/>
              <a:t>Bajko, </a:t>
            </a:r>
            <a:r>
              <a:rPr lang="en-US" sz="1050" dirty="0"/>
              <a:t>J. C. </a:t>
            </a:r>
            <a:r>
              <a:rPr lang="en-US" sz="1050" dirty="0" smtClean="0"/>
              <a:t>Perez, </a:t>
            </a:r>
            <a:r>
              <a:rPr lang="en-US" sz="1050" dirty="0"/>
              <a:t>H. </a:t>
            </a:r>
            <a:r>
              <a:rPr lang="en-US" sz="1050" dirty="0" smtClean="0"/>
              <a:t>Bajas, </a:t>
            </a:r>
            <a:r>
              <a:rPr lang="en-US" sz="1050" dirty="0"/>
              <a:t>M. </a:t>
            </a:r>
            <a:r>
              <a:rPr lang="en-US" sz="1050" dirty="0" err="1" smtClean="0"/>
              <a:t>Consales</a:t>
            </a:r>
            <a:r>
              <a:rPr lang="en-US" sz="1050" dirty="0" smtClean="0"/>
              <a:t>, </a:t>
            </a:r>
            <a:r>
              <a:rPr lang="en-US" sz="1050" dirty="0"/>
              <a:t>M. </a:t>
            </a:r>
            <a:r>
              <a:rPr lang="en-US" sz="1050" dirty="0" smtClean="0"/>
              <a:t>Giordano, </a:t>
            </a:r>
            <a:r>
              <a:rPr lang="en-US" sz="1050" dirty="0"/>
              <a:t>G. </a:t>
            </a:r>
            <a:r>
              <a:rPr lang="en-US" sz="1050" dirty="0" smtClean="0"/>
              <a:t>Breglio, </a:t>
            </a:r>
            <a:r>
              <a:rPr lang="fr-CH" sz="1050" dirty="0" smtClean="0"/>
              <a:t> </a:t>
            </a:r>
            <a:r>
              <a:rPr lang="en-US" sz="1050" dirty="0"/>
              <a:t>L. </a:t>
            </a:r>
            <a:r>
              <a:rPr lang="en-US" sz="1050" dirty="0" err="1" smtClean="0"/>
              <a:t>Palmieri</a:t>
            </a:r>
            <a:r>
              <a:rPr lang="en-US" sz="1050" dirty="0" smtClean="0"/>
              <a:t>, </a:t>
            </a:r>
            <a:r>
              <a:rPr lang="en-US" sz="1050" dirty="0"/>
              <a:t>A. </a:t>
            </a:r>
            <a:r>
              <a:rPr lang="en-US" sz="1050" dirty="0" smtClean="0"/>
              <a:t>Cusano, </a:t>
            </a:r>
            <a:r>
              <a:rPr lang="en-GB" sz="1050" i="1" dirty="0"/>
              <a:t>Proc. SPIE</a:t>
            </a:r>
            <a:r>
              <a:rPr lang="en-GB" sz="1050" dirty="0"/>
              <a:t> 9286, Second International Conference on Applications of Optics and Photonics, 92864B (August 22, 2014</a:t>
            </a:r>
            <a:r>
              <a:rPr lang="en-GB" sz="105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</a:t>
            </a:r>
            <a:r>
              <a:rPr lang="it-IT" sz="1200" b="1" dirty="0" smtClean="0"/>
              <a:t>Structural Health Monitoring of Superconducting Magnets using Fiber Bragg Grating Sensors</a:t>
            </a:r>
            <a:r>
              <a:rPr lang="en-US" sz="1200" b="1" dirty="0" smtClean="0"/>
              <a:t>”</a:t>
            </a:r>
            <a:r>
              <a:rPr lang="it-IT" sz="1200" b="1" dirty="0" smtClean="0"/>
              <a:t>  </a:t>
            </a:r>
          </a:p>
          <a:p>
            <a:pPr algn="just"/>
            <a:r>
              <a:rPr lang="it-IT" sz="1050" dirty="0" smtClean="0"/>
              <a:t>            A. Chiuchiolo, M. Bajko, J. C. Perez, H. Bajas, M. Guinchard, M. Giordano, G. Breglio, M. Consales, A. Cusano, </a:t>
            </a:r>
            <a:br>
              <a:rPr lang="it-IT" sz="1050" dirty="0" smtClean="0"/>
            </a:br>
            <a:r>
              <a:rPr lang="it-IT" sz="1050" dirty="0" smtClean="0"/>
              <a:t>           Proc. of </a:t>
            </a:r>
            <a:r>
              <a:rPr lang="en-GB" sz="1050" dirty="0" smtClean="0"/>
              <a:t>EWSHM - 7th European Workshop on Structural Health Monitoring, Jul 2014, Nantes, France. (2014).</a:t>
            </a:r>
            <a:endParaRPr lang="it-IT" sz="1050" baseline="30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alibri" panose="020F0502020204030204" pitchFamily="34" charset="0"/>
              </a:rPr>
              <a:t>“</a:t>
            </a:r>
            <a:r>
              <a:rPr lang="en-GB" sz="1200" b="1" dirty="0" smtClean="0"/>
              <a:t>Cryogenic temperature monitoring in superconducting power transmission line at CERN with hybrid multi-point and distributed fiber optic sensors</a:t>
            </a:r>
            <a:r>
              <a:rPr lang="fr-CH" sz="1200" b="1" dirty="0" smtClean="0"/>
              <a:t>” </a:t>
            </a:r>
          </a:p>
          <a:p>
            <a:pPr lvl="1" algn="just"/>
            <a:r>
              <a:rPr lang="it-IT" sz="1050" dirty="0" smtClean="0"/>
              <a:t>A. Chiuchiolo, L. Palmieric, M. Consales, M. Giordano, H. Bajas, A. Galtarossa, M. Bajko, A. Cusano</a:t>
            </a:r>
          </a:p>
          <a:p>
            <a:pPr lvl="1" algn="just"/>
            <a:r>
              <a:rPr lang="it-IT" sz="1050" dirty="0" smtClean="0"/>
              <a:t>Proc SPIE, </a:t>
            </a:r>
            <a:r>
              <a:rPr lang="it-IT" sz="1050" i="1" dirty="0" smtClean="0"/>
              <a:t>24°  International Conference on Optical Fibre Sensors, Brazil (September 2015)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b="1" dirty="0" smtClean="0"/>
              <a:t>“Advances in Fiber Optic Sensors Technology Development for temperature and strain measurements in Superconducting magnets and devices”</a:t>
            </a:r>
          </a:p>
          <a:p>
            <a:pPr algn="just"/>
            <a:r>
              <a:rPr lang="en-GB" sz="1200" b="1" dirty="0" smtClean="0"/>
              <a:t>       </a:t>
            </a:r>
            <a:r>
              <a:rPr lang="en-GB" sz="1050" dirty="0" smtClean="0"/>
              <a:t>A. Chiuchiolo, H. Bajas, M. Bajko , L. Bottura, M. Consales, A. Cusano, M. Giordano, J. C. Perez</a:t>
            </a:r>
          </a:p>
          <a:p>
            <a:pPr algn="just"/>
            <a:r>
              <a:rPr lang="en-GB" sz="1050" i="1" dirty="0"/>
              <a:t> </a:t>
            </a:r>
            <a:r>
              <a:rPr lang="en-GB" sz="1050" i="1" dirty="0" smtClean="0"/>
              <a:t>       IEEE </a:t>
            </a:r>
            <a:r>
              <a:rPr lang="en-GB" sz="1050" i="1" dirty="0"/>
              <a:t>Transactions on Applied Superconductivity</a:t>
            </a:r>
            <a:r>
              <a:rPr lang="en-GB" sz="1050" dirty="0"/>
              <a:t>, vol. 26, no. 4, pp. 1-5, </a:t>
            </a:r>
            <a:r>
              <a:rPr lang="en-GB" sz="1050" dirty="0" smtClean="0"/>
              <a:t>(June 2016)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b="1" dirty="0"/>
              <a:t>“</a:t>
            </a:r>
            <a:r>
              <a:rPr lang="it-IT" sz="1200" b="1" dirty="0"/>
              <a:t>Embedded Fiber Bragg Grating Sensors for True Temperature Monitoring in Nb3Sn Superconducting </a:t>
            </a:r>
            <a:r>
              <a:rPr lang="it-IT" sz="1200" b="1" dirty="0" smtClean="0"/>
              <a:t>    Magnets </a:t>
            </a:r>
            <a:r>
              <a:rPr lang="it-IT" sz="1200" b="1" dirty="0"/>
              <a:t>for High Energy Physics</a:t>
            </a:r>
            <a:r>
              <a:rPr lang="en-GB" sz="1200" b="1" dirty="0"/>
              <a:t>”</a:t>
            </a:r>
            <a:endParaRPr lang="it-IT" sz="1200" b="1" dirty="0"/>
          </a:p>
          <a:p>
            <a:pPr algn="just"/>
            <a:r>
              <a:rPr lang="it-IT" sz="1050" i="1" dirty="0" smtClean="0"/>
              <a:t>	A</a:t>
            </a:r>
            <a:r>
              <a:rPr lang="it-IT" sz="1050" i="1" dirty="0"/>
              <a:t>. </a:t>
            </a:r>
            <a:r>
              <a:rPr lang="it-IT" sz="1050" i="1" dirty="0" smtClean="0"/>
              <a:t>Chiuchiolo, </a:t>
            </a:r>
            <a:r>
              <a:rPr lang="it-IT" sz="1050" i="1" dirty="0"/>
              <a:t>H. </a:t>
            </a:r>
            <a:r>
              <a:rPr lang="it-IT" sz="1050" i="1" dirty="0" smtClean="0"/>
              <a:t>Bajas, </a:t>
            </a:r>
            <a:r>
              <a:rPr lang="it-IT" sz="1050" i="1" dirty="0"/>
              <a:t>M. </a:t>
            </a:r>
            <a:r>
              <a:rPr lang="it-IT" sz="1050" i="1" dirty="0" smtClean="0"/>
              <a:t>Bajko, </a:t>
            </a:r>
            <a:r>
              <a:rPr lang="it-IT" sz="1050" i="1" dirty="0"/>
              <a:t>M. </a:t>
            </a:r>
            <a:r>
              <a:rPr lang="it-IT" sz="1050" i="1" dirty="0" smtClean="0"/>
              <a:t>Consales, </a:t>
            </a:r>
            <a:r>
              <a:rPr lang="it-IT" sz="1050" i="1" dirty="0"/>
              <a:t>M. </a:t>
            </a:r>
            <a:r>
              <a:rPr lang="it-IT" sz="1050" i="1" dirty="0" smtClean="0"/>
              <a:t>Giordano, </a:t>
            </a:r>
            <a:r>
              <a:rPr lang="it-IT" sz="1050" i="1" dirty="0"/>
              <a:t>J. C. </a:t>
            </a:r>
            <a:r>
              <a:rPr lang="it-IT" sz="1050" i="1" dirty="0" smtClean="0"/>
              <a:t>Perez, A</a:t>
            </a:r>
            <a:r>
              <a:rPr lang="it-IT" sz="1050" i="1" dirty="0"/>
              <a:t>. </a:t>
            </a:r>
            <a:r>
              <a:rPr lang="it-IT" sz="1050" i="1" dirty="0" smtClean="0"/>
              <a:t>Cusano</a:t>
            </a:r>
          </a:p>
          <a:p>
            <a:pPr algn="just"/>
            <a:r>
              <a:rPr lang="en-GB" sz="1050" i="1" dirty="0" smtClean="0"/>
              <a:t>	Sixth </a:t>
            </a:r>
            <a:r>
              <a:rPr lang="en-GB" sz="1050" i="1" dirty="0"/>
              <a:t>European Workshop on Optical Fibre Sensors (EWOFS'2016) </a:t>
            </a:r>
            <a:endParaRPr lang="it-IT" sz="1050" i="1" dirty="0"/>
          </a:p>
          <a:p>
            <a:pPr algn="just"/>
            <a:endParaRPr lang="it-IT" sz="1050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TNA Conference Publications</a:t>
            </a:r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29205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" name="Rectangle 15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400" dirty="0" smtClean="0"/>
              <a:t>Fiber Bragg Grating sensors installation in </a:t>
            </a:r>
            <a:r>
              <a:rPr lang="en-US" sz="2400" b="1" dirty="0" smtClean="0"/>
              <a:t>MQXF</a:t>
            </a:r>
            <a:r>
              <a:rPr lang="en-US" sz="2400" dirty="0" smtClean="0"/>
              <a:t> and </a:t>
            </a:r>
            <a:r>
              <a:rPr lang="en-US" sz="2400" b="1" dirty="0" smtClean="0"/>
              <a:t>Feather</a:t>
            </a:r>
            <a:r>
              <a:rPr lang="en-US" sz="2400" dirty="0" smtClean="0"/>
              <a:t> magnets</a:t>
            </a:r>
          </a:p>
          <a:p>
            <a:pPr marL="285750" indent="-285750">
              <a:lnSpc>
                <a:spcPct val="70000"/>
              </a:lnSpc>
              <a:buNone/>
            </a:pPr>
            <a:endParaRPr lang="en-US" dirty="0" smtClean="0"/>
          </a:p>
          <a:p>
            <a:pPr marL="285750" indent="-285750"/>
            <a:r>
              <a:rPr lang="en-US" sz="2400" dirty="0" smtClean="0"/>
              <a:t>Fiber Bragg Grating sensors integration in the next </a:t>
            </a:r>
            <a:br>
              <a:rPr lang="en-US" sz="2400" dirty="0" smtClean="0"/>
            </a:br>
            <a:r>
              <a:rPr lang="en-US" sz="2400" dirty="0" smtClean="0"/>
              <a:t>60-m-long </a:t>
            </a:r>
            <a:r>
              <a:rPr lang="en-US" sz="2400" b="1" dirty="0" smtClean="0"/>
              <a:t>SC- Link</a:t>
            </a:r>
          </a:p>
          <a:p>
            <a:pPr marL="285750" indent="-285750">
              <a:lnSpc>
                <a:spcPct val="70000"/>
              </a:lnSpc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285750" indent="-285750" algn="ctr">
              <a:lnSpc>
                <a:spcPct val="70000"/>
              </a:lnSpc>
              <a:buNone/>
            </a:pPr>
            <a:r>
              <a:rPr lang="en-US" b="1" dirty="0" smtClean="0">
                <a:solidFill>
                  <a:schemeClr val="accent4"/>
                </a:solidFill>
                <a:ea typeface="+mj-ea"/>
                <a:cs typeface="+mj-cs"/>
              </a:rPr>
              <a:t>Next projects to be submitted</a:t>
            </a:r>
            <a:endParaRPr lang="en-US" sz="3200" b="1" dirty="0" smtClean="0">
              <a:solidFill>
                <a:schemeClr val="accent4"/>
              </a:solidFill>
              <a:ea typeface="+mj-ea"/>
              <a:cs typeface="+mj-cs"/>
            </a:endParaRPr>
          </a:p>
          <a:p>
            <a:pPr marL="285750" indent="-285750">
              <a:lnSpc>
                <a:spcPct val="70000"/>
              </a:lnSpc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285750" indent="-285750"/>
            <a:r>
              <a:rPr lang="en-US" sz="2400" dirty="0" smtClean="0"/>
              <a:t>Fiber Optic </a:t>
            </a:r>
            <a:r>
              <a:rPr lang="en-US" sz="2400" b="1" dirty="0" smtClean="0"/>
              <a:t>Fischer connectors </a:t>
            </a:r>
            <a:r>
              <a:rPr lang="en-US" sz="2400" dirty="0" smtClean="0"/>
              <a:t>qualification at  4.2 and 1.9 K for cryogenic test facilities instrumentation </a:t>
            </a:r>
          </a:p>
          <a:p>
            <a:pPr marL="285750" indent="-285750">
              <a:lnSpc>
                <a:spcPct val="70000"/>
              </a:lnSpc>
              <a:buNone/>
            </a:pPr>
            <a:endParaRPr lang="en-US" dirty="0" smtClean="0"/>
          </a:p>
          <a:p>
            <a:r>
              <a:rPr lang="en-US" sz="2400" dirty="0" smtClean="0"/>
              <a:t>Novel Fiber Bragg Grating sensors for Nb</a:t>
            </a:r>
            <a:r>
              <a:rPr lang="en-US" sz="1800" dirty="0" smtClean="0"/>
              <a:t>3</a:t>
            </a:r>
            <a:r>
              <a:rPr lang="en-US" sz="2400" dirty="0" smtClean="0"/>
              <a:t>Sn coils</a:t>
            </a:r>
            <a:r>
              <a:rPr lang="en-US" sz="2400" b="1" dirty="0" smtClean="0"/>
              <a:t> heat treatment monitoring</a:t>
            </a:r>
          </a:p>
          <a:p>
            <a:pPr algn="just">
              <a:lnSpc>
                <a:spcPct val="70000"/>
              </a:lnSpc>
            </a:pPr>
            <a:endParaRPr lang="en-US" b="1" dirty="0" smtClean="0"/>
          </a:p>
          <a:p>
            <a:pPr algn="just">
              <a:lnSpc>
                <a:spcPct val="70000"/>
              </a:lnSpc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Antonella Chiuchiolo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Content Placeholder 8"/>
          <p:cNvSpPr>
            <a:spLocks noGrp="1"/>
          </p:cNvSpPr>
          <p:nvPr>
            <p:ph idx="4294967295"/>
          </p:nvPr>
        </p:nvSpPr>
        <p:spPr>
          <a:xfrm>
            <a:off x="641350" y="1141413"/>
            <a:ext cx="8251130" cy="1042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Within Transnational </a:t>
            </a:r>
            <a:r>
              <a:rPr lang="en-US" sz="2000" dirty="0">
                <a:solidFill>
                  <a:schemeClr val="tx2"/>
                </a:solidFill>
              </a:rPr>
              <a:t>Access </a:t>
            </a:r>
            <a:r>
              <a:rPr lang="en-US" sz="2000" dirty="0" smtClean="0">
                <a:solidFill>
                  <a:schemeClr val="tx2"/>
                </a:solidFill>
              </a:rPr>
              <a:t>CERN extends the </a:t>
            </a:r>
            <a:r>
              <a:rPr lang="en-US" sz="2000" dirty="0">
                <a:solidFill>
                  <a:schemeClr val="tx2"/>
                </a:solidFill>
              </a:rPr>
              <a:t>access </a:t>
            </a:r>
            <a:r>
              <a:rPr lang="en-US" sz="2000" dirty="0" smtClean="0">
                <a:solidFill>
                  <a:schemeClr val="tx2"/>
                </a:solidFill>
              </a:rPr>
              <a:t>to the unique cryogenic test </a:t>
            </a:r>
            <a:r>
              <a:rPr lang="en-US" sz="2000" dirty="0">
                <a:solidFill>
                  <a:schemeClr val="tx2"/>
                </a:solidFill>
              </a:rPr>
              <a:t>facility </a:t>
            </a:r>
            <a:r>
              <a:rPr lang="en-US" sz="2000" b="1" dirty="0" smtClean="0">
                <a:solidFill>
                  <a:schemeClr val="tx2"/>
                </a:solidFill>
              </a:rPr>
              <a:t>SM18 (building 2173)</a:t>
            </a:r>
            <a:r>
              <a:rPr lang="en-US" sz="2000" dirty="0" smtClean="0">
                <a:solidFill>
                  <a:schemeClr val="tx2"/>
                </a:solidFill>
              </a:rPr>
              <a:t> to </a:t>
            </a:r>
            <a:r>
              <a:rPr lang="en-US" sz="2000" dirty="0">
                <a:solidFill>
                  <a:schemeClr val="tx2"/>
                </a:solidFill>
              </a:rPr>
              <a:t>offer a framework to share with all researchers, to perform novel </a:t>
            </a:r>
            <a:r>
              <a:rPr lang="en-US" sz="2000" dirty="0" smtClean="0">
                <a:solidFill>
                  <a:schemeClr val="tx2"/>
                </a:solidFill>
              </a:rPr>
              <a:t>experiments </a:t>
            </a:r>
            <a:r>
              <a:rPr lang="en-US" sz="2000" dirty="0">
                <a:solidFill>
                  <a:schemeClr val="tx2"/>
                </a:solidFill>
              </a:rPr>
              <a:t>and testing of </a:t>
            </a:r>
            <a:r>
              <a:rPr lang="en-US" sz="2000" u="sng" dirty="0">
                <a:solidFill>
                  <a:schemeClr val="tx2"/>
                </a:solidFill>
              </a:rPr>
              <a:t>superconducting magnets and/or specific low temperature instrumentation.</a:t>
            </a:r>
          </a:p>
        </p:txBody>
      </p:sp>
      <p:pic>
        <p:nvPicPr>
          <p:cNvPr id="5" name="Picture 17" descr="http://maps.cern.ch/mapsearch/map/A_217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319783" y="2752448"/>
            <a:ext cx="4692174" cy="3595948"/>
          </a:xfrm>
          <a:prstGeom prst="rect">
            <a:avLst/>
          </a:prstGeom>
          <a:noFill/>
        </p:spPr>
      </p:pic>
      <p:pic>
        <p:nvPicPr>
          <p:cNvPr id="8" name="Picture 17" descr="http://maps.cern.ch/mapsearch/map/A_2173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891040" y="3246098"/>
            <a:ext cx="2428742" cy="2608648"/>
          </a:xfrm>
          <a:prstGeom prst="rect">
            <a:avLst/>
          </a:prstGeom>
          <a:noFill/>
        </p:spPr>
      </p:pic>
      <p:pic>
        <p:nvPicPr>
          <p:cNvPr id="9" name="Picture 17" descr="http://maps.cern.ch/mapsearch/map/A_217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487160"/>
            <a:ext cx="1783536" cy="2126524"/>
          </a:xfrm>
          <a:prstGeom prst="rect">
            <a:avLst/>
          </a:prstGeom>
          <a:noFill/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/>
              <a:t>MagNet@CERN: the location</a:t>
            </a:r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29090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/>
          <p:nvPr/>
        </p:nvSpPr>
        <p:spPr>
          <a:xfrm>
            <a:off x="4213779" y="1071708"/>
            <a:ext cx="453544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/>
              <a:t> </a:t>
            </a:r>
            <a:r>
              <a:rPr lang="it-IT" b="1" smtClean="0"/>
              <a:t>      </a:t>
            </a:r>
            <a:r>
              <a:rPr lang="it-IT" sz="2000" b="1" smtClean="0">
                <a:solidFill>
                  <a:schemeClr val="tx2"/>
                </a:solidFill>
              </a:rPr>
              <a:t>The </a:t>
            </a:r>
            <a:r>
              <a:rPr lang="it-IT" sz="2000" b="1" dirty="0" smtClean="0">
                <a:solidFill>
                  <a:schemeClr val="tx2"/>
                </a:solidFill>
              </a:rPr>
              <a:t>access will offer:</a:t>
            </a:r>
            <a:endParaRPr lang="it-IT" dirty="0" smtClean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u="sng" dirty="0" err="1" smtClean="0">
                <a:solidFill>
                  <a:schemeClr val="tx2"/>
                </a:solidFill>
              </a:rPr>
              <a:t>Infrastructure</a:t>
            </a:r>
            <a:endParaRPr lang="it-IT" u="sng" dirty="0" smtClean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u="sng" dirty="0" smtClean="0">
                <a:solidFill>
                  <a:schemeClr val="tx2"/>
                </a:solidFill>
              </a:rPr>
              <a:t>Service</a:t>
            </a:r>
            <a:r>
              <a:rPr lang="it-IT" dirty="0" smtClean="0">
                <a:solidFill>
                  <a:schemeClr val="tx2"/>
                </a:solidFill>
              </a:rPr>
              <a:t>: installation, </a:t>
            </a:r>
            <a:r>
              <a:rPr lang="en-US" dirty="0" smtClean="0">
                <a:solidFill>
                  <a:schemeClr val="tx2"/>
                </a:solidFill>
              </a:rPr>
              <a:t>set </a:t>
            </a:r>
            <a:r>
              <a:rPr lang="en-US" dirty="0">
                <a:solidFill>
                  <a:schemeClr val="tx2"/>
                </a:solidFill>
              </a:rPr>
              <a:t>up and dismounting of the </a:t>
            </a:r>
            <a:r>
              <a:rPr lang="en-US" dirty="0" smtClean="0">
                <a:solidFill>
                  <a:schemeClr val="tx2"/>
                </a:solidFill>
              </a:rPr>
              <a:t>equipment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GB" u="sng" dirty="0" smtClean="0">
                <a:solidFill>
                  <a:schemeClr val="tx2"/>
                </a:solidFill>
              </a:rPr>
              <a:t>Reimbursement</a:t>
            </a:r>
            <a:r>
              <a:rPr lang="en-US" u="sng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of user travel and stay costs</a:t>
            </a:r>
            <a:endParaRPr lang="it-IT" dirty="0">
              <a:solidFill>
                <a:schemeClr val="tx2"/>
              </a:solidFill>
            </a:endParaRPr>
          </a:p>
          <a:p>
            <a:endParaRPr lang="it-IT" dirty="0"/>
          </a:p>
        </p:txBody>
      </p:sp>
      <p:grpSp>
        <p:nvGrpSpPr>
          <p:cNvPr id="29" name="Group 28"/>
          <p:cNvGrpSpPr/>
          <p:nvPr/>
        </p:nvGrpSpPr>
        <p:grpSpPr>
          <a:xfrm>
            <a:off x="1310502" y="3573016"/>
            <a:ext cx="7149930" cy="3214120"/>
            <a:chOff x="997035" y="3784364"/>
            <a:chExt cx="7149930" cy="3002772"/>
          </a:xfrm>
        </p:grpSpPr>
        <p:grpSp>
          <p:nvGrpSpPr>
            <p:cNvPr id="6" name="Group 5"/>
            <p:cNvGrpSpPr/>
            <p:nvPr/>
          </p:nvGrpSpPr>
          <p:grpSpPr>
            <a:xfrm>
              <a:off x="997035" y="3784364"/>
              <a:ext cx="7149930" cy="3002772"/>
              <a:chOff x="1842987" y="2132856"/>
              <a:chExt cx="6170534" cy="300277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842987" y="2132856"/>
                <a:ext cx="6170534" cy="3002772"/>
                <a:chOff x="467545" y="987634"/>
                <a:chExt cx="7732288" cy="4729651"/>
              </a:xfrm>
            </p:grpSpPr>
            <p:pic>
              <p:nvPicPr>
                <p:cNvPr id="11" name="Picture 10" descr="Picture1.png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 l="13699"/>
                <a:stretch/>
              </p:blipFill>
              <p:spPr>
                <a:xfrm rot="16200000">
                  <a:off x="1968863" y="-513684"/>
                  <a:ext cx="4729651" cy="7732288"/>
                </a:xfrm>
                <a:prstGeom prst="rect">
                  <a:avLst/>
                </a:prstGeom>
              </p:spPr>
            </p:pic>
            <p:grpSp>
              <p:nvGrpSpPr>
                <p:cNvPr id="12" name="Group 11"/>
                <p:cNvGrpSpPr/>
                <p:nvPr/>
              </p:nvGrpSpPr>
              <p:grpSpPr>
                <a:xfrm>
                  <a:off x="904412" y="1267275"/>
                  <a:ext cx="6772648" cy="4121267"/>
                  <a:chOff x="904412" y="1267275"/>
                  <a:chExt cx="6772648" cy="4121267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2464737" y="1700808"/>
                    <a:ext cx="4051480" cy="1296144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  <a:alpha val="79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904412" y="1675517"/>
                    <a:ext cx="1262542" cy="1321438"/>
                  </a:xfrm>
                  <a:prstGeom prst="rect">
                    <a:avLst/>
                  </a:prstGeom>
                  <a:solidFill>
                    <a:schemeClr val="accent2">
                      <a:alpha val="14000"/>
                    </a:schemeClr>
                  </a:solidFill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176279" y="2391373"/>
                    <a:ext cx="1998856" cy="4529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4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Horizontal benches</a:t>
                    </a:r>
                    <a:endParaRPr lang="en-US" sz="1400" b="1" dirty="0">
                      <a:solidFill>
                        <a:schemeClr val="accent4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904413" y="4668462"/>
                    <a:ext cx="216024" cy="720080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  <a:alpha val="1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2411760" y="3430483"/>
                    <a:ext cx="4464496" cy="102508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  <a:alpha val="66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829932" y="3773160"/>
                    <a:ext cx="1412126" cy="48477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RF test area</a:t>
                    </a:r>
                    <a:endParaRPr 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6012160" y="1267275"/>
                    <a:ext cx="1368150" cy="437169"/>
                  </a:xfrm>
                  <a:prstGeom prst="rect">
                    <a:avLst/>
                  </a:prstGeom>
                  <a:solidFill>
                    <a:srgbClr val="00B050">
                      <a:alpha val="30000"/>
                    </a:srgbClr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B050"/>
                        </a:solidFill>
                      </a:rPr>
                      <a:t>Visitors</a:t>
                    </a:r>
                    <a:endParaRPr lang="en-GB" sz="1600" b="1" dirty="0">
                      <a:solidFill>
                        <a:srgbClr val="00B050"/>
                      </a:solidFill>
                    </a:endParaRPr>
                  </a:p>
                </p:txBody>
              </p:sp>
              <p:sp>
                <p:nvSpPr>
                  <p:cNvPr id="20" name="Rectangle 19"/>
                  <p:cNvSpPr/>
                  <p:nvPr/>
                </p:nvSpPr>
                <p:spPr>
                  <a:xfrm>
                    <a:off x="904413" y="3068350"/>
                    <a:ext cx="1262542" cy="107447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  <a:alpha val="32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400" b="1" dirty="0" smtClean="0">
                        <a:solidFill>
                          <a:schemeClr val="tx1"/>
                        </a:solidFill>
                      </a:rPr>
                      <a:t>Cryogenics</a:t>
                    </a:r>
                    <a:endParaRPr lang="en-GB" sz="14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 rot="5400000">
                    <a:off x="6779736" y="1941345"/>
                    <a:ext cx="1497900" cy="296748"/>
                  </a:xfrm>
                  <a:prstGeom prst="rect">
                    <a:avLst/>
                  </a:prstGeom>
                  <a:solidFill>
                    <a:srgbClr val="00B050">
                      <a:alpha val="30000"/>
                    </a:srgbClr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B050"/>
                        </a:solidFill>
                      </a:rPr>
                      <a:t>Visitors</a:t>
                    </a:r>
                    <a:endParaRPr lang="en-GB" sz="1600" b="1" dirty="0">
                      <a:solidFill>
                        <a:srgbClr val="00B050"/>
                      </a:solidFill>
                    </a:endParaRP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85150" y="2014547"/>
                    <a:ext cx="1161431" cy="76993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C00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rgbClr val="C00000"/>
                        </a:solidFill>
                      </a:rPr>
                      <a:t>Vertical cryostats</a:t>
                    </a:r>
                    <a:endParaRPr lang="en-US" sz="1400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</p:grpSp>
          <p:sp>
            <p:nvSpPr>
              <p:cNvPr id="8" name="Rectangle 7"/>
              <p:cNvSpPr/>
              <p:nvPr/>
            </p:nvSpPr>
            <p:spPr>
              <a:xfrm>
                <a:off x="2387844" y="2310395"/>
                <a:ext cx="2369530" cy="259185"/>
              </a:xfrm>
              <a:prstGeom prst="rect">
                <a:avLst/>
              </a:prstGeom>
              <a:solidFill>
                <a:schemeClr val="tx2">
                  <a:alpha val="64000"/>
                </a:schemeClr>
              </a:solidFill>
              <a:ln>
                <a:solidFill>
                  <a:schemeClr val="tx2">
                    <a:lumMod val="60000"/>
                    <a:lumOff val="40000"/>
                    <a:alpha val="9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en-US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063922" y="2296190"/>
                <a:ext cx="867466" cy="287539"/>
              </a:xfrm>
              <a:prstGeom prst="rect">
                <a:avLst/>
              </a:prstGeom>
              <a:solidFill>
                <a:schemeClr val="bg1">
                  <a:alpha val="63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chemeClr val="tx2"/>
                    </a:solidFill>
                  </a:rPr>
                  <a:t>SC - Link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811061" y="5085184"/>
              <a:ext cx="895743" cy="28753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FOS lab</a:t>
              </a:r>
              <a:endParaRPr lang="en-US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5" name="Segnaposto contenuto 2"/>
            <p:cNvSpPr txBox="1">
              <a:spLocks/>
            </p:cNvSpPr>
            <p:nvPr/>
          </p:nvSpPr>
          <p:spPr bwMode="auto">
            <a:xfrm>
              <a:off x="1620074" y="6122245"/>
              <a:ext cx="1367750" cy="4613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3">
                  <a:lumMod val="50000"/>
                  <a:alpha val="85000"/>
                </a:schemeClr>
              </a:solidFill>
            </a:ln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ctr" eaLnBrk="1" hangingPunct="1">
                <a:spcBef>
                  <a:spcPct val="20000"/>
                </a:spcBef>
                <a:buClr>
                  <a:srgbClr val="00B050"/>
                </a:buClr>
              </a:pPr>
              <a:r>
                <a:rPr lang="en-US" sz="1200" b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Vertical cryostat</a:t>
              </a:r>
            </a:p>
            <a:p>
              <a:pPr marL="0" indent="0" algn="ctr" eaLnBrk="1" hangingPunct="1">
                <a:spcBef>
                  <a:spcPct val="20000"/>
                </a:spcBef>
                <a:buClr>
                  <a:srgbClr val="00B050"/>
                </a:buClr>
              </a:pPr>
              <a:r>
                <a:rPr lang="en-US" sz="1200" b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@ LN</a:t>
              </a:r>
              <a:r>
                <a:rPr lang="en-US" sz="600" b="1" dirty="0" smtClean="0">
                  <a:solidFill>
                    <a:schemeClr val="accent3">
                      <a:lumMod val="50000"/>
                    </a:schemeClr>
                  </a:solidFill>
                  <a:latin typeface="Trebuchet MS" pitchFamily="34" charset="0"/>
                </a:rPr>
                <a:t>2</a:t>
              </a:r>
              <a:endParaRPr lang="en-US" sz="1200" dirty="0" smtClean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38401" y="4253953"/>
              <a:ext cx="2140212" cy="287539"/>
            </a:xfrm>
            <a:prstGeom prst="rect">
              <a:avLst/>
            </a:prstGeom>
            <a:solidFill>
              <a:srgbClr val="FFDD71"/>
            </a:solidFill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accent6">
                      <a:lumMod val="75000"/>
                    </a:schemeClr>
                  </a:solidFill>
                </a:rPr>
                <a:t>New vertical installation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44480" y="1089945"/>
            <a:ext cx="4083504" cy="241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The access to SM18</a:t>
            </a:r>
          </a:p>
        </p:txBody>
      </p:sp>
    </p:spTree>
    <p:extLst>
      <p:ext uri="{BB962C8B-B14F-4D97-AF65-F5344CB8AC3E}">
        <p14:creationId xmlns="" xmlns:p14="http://schemas.microsoft.com/office/powerpoint/2010/main" val="27985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space.cern.ch/test-te-dep-msc-tf/sm18/Picture/SM1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77098"/>
            <a:ext cx="6097660" cy="2035878"/>
          </a:xfrm>
          <a:prstGeom prst="rect">
            <a:avLst/>
          </a:prstGeom>
          <a:noFill/>
          <a:ln w="31750">
            <a:solidFill>
              <a:schemeClr val="accent4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861048"/>
            <a:ext cx="1905000" cy="2519244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  <p:sp>
        <p:nvSpPr>
          <p:cNvPr id="23" name="TextBox 53"/>
          <p:cNvSpPr txBox="1"/>
          <p:nvPr/>
        </p:nvSpPr>
        <p:spPr>
          <a:xfrm>
            <a:off x="3563888" y="5013176"/>
            <a:ext cx="3051960" cy="135421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Cryogen </a:t>
            </a:r>
            <a:r>
              <a:rPr lang="en-GB" b="1" dirty="0">
                <a:solidFill>
                  <a:schemeClr val="accent6"/>
                </a:solidFill>
              </a:rPr>
              <a:t>Free </a:t>
            </a:r>
            <a:r>
              <a:rPr lang="en-GB" b="1" dirty="0" smtClean="0">
                <a:solidFill>
                  <a:schemeClr val="accent6"/>
                </a:solidFill>
              </a:rPr>
              <a:t>Cryostat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cooling down to 4 K </a:t>
            </a:r>
            <a:r>
              <a:rPr lang="en-GB" sz="1600" dirty="0">
                <a:solidFill>
                  <a:schemeClr val="accent6"/>
                </a:solidFill>
              </a:rPr>
              <a:t>with 0.5 W Pulse Tube </a:t>
            </a:r>
            <a:r>
              <a:rPr lang="en-GB" sz="1600" dirty="0" smtClean="0">
                <a:solidFill>
                  <a:schemeClr val="accent6"/>
                </a:solidFill>
              </a:rPr>
              <a:t>refrigerator in a controlled environment. 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Used for instrumentation.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6442365" y="1135334"/>
            <a:ext cx="2594131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4"/>
                </a:solidFill>
              </a:rPr>
              <a:t>Horizontal Benches</a:t>
            </a:r>
          </a:p>
          <a:p>
            <a:r>
              <a:rPr lang="en-GB" sz="1600" dirty="0">
                <a:solidFill>
                  <a:schemeClr val="accent4"/>
                </a:solidFill>
              </a:rPr>
              <a:t>6 operational </a:t>
            </a:r>
            <a:r>
              <a:rPr lang="en-GB" sz="1600" dirty="0" smtClean="0">
                <a:solidFill>
                  <a:schemeClr val="accent4"/>
                </a:solidFill>
              </a:rPr>
              <a:t>benches </a:t>
            </a:r>
            <a:r>
              <a:rPr lang="en-US" sz="1600" dirty="0" smtClean="0">
                <a:solidFill>
                  <a:schemeClr val="accent4"/>
                </a:solidFill>
              </a:rPr>
              <a:t>allowing </a:t>
            </a:r>
            <a:r>
              <a:rPr lang="en-US" sz="1600" dirty="0">
                <a:solidFill>
                  <a:schemeClr val="accent4"/>
                </a:solidFill>
              </a:rPr>
              <a:t>the feeding with current  up to </a:t>
            </a:r>
            <a:r>
              <a:rPr lang="en-US" sz="1600" dirty="0" smtClean="0">
                <a:solidFill>
                  <a:schemeClr val="accent4"/>
                </a:solidFill>
              </a:rPr>
              <a:t>14 </a:t>
            </a:r>
            <a:r>
              <a:rPr lang="en-US" sz="1600" dirty="0">
                <a:solidFill>
                  <a:schemeClr val="accent4"/>
                </a:solidFill>
              </a:rPr>
              <a:t>kA and </a:t>
            </a:r>
            <a:r>
              <a:rPr lang="en-US" sz="1600" dirty="0" smtClean="0">
                <a:solidFill>
                  <a:schemeClr val="accent4"/>
                </a:solidFill>
              </a:rPr>
              <a:t>coolant </a:t>
            </a:r>
            <a:r>
              <a:rPr lang="en-US" sz="1600" dirty="0">
                <a:solidFill>
                  <a:schemeClr val="accent4"/>
                </a:solidFill>
              </a:rPr>
              <a:t>down to 1.9 </a:t>
            </a:r>
            <a:r>
              <a:rPr lang="en-US" sz="1600" dirty="0" smtClean="0">
                <a:solidFill>
                  <a:schemeClr val="accent4"/>
                </a:solidFill>
              </a:rPr>
              <a:t>K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2235980" y="5317249"/>
            <a:ext cx="4372804" cy="269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1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n-US" sz="11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16811"/>
            <a:ext cx="1873866" cy="2494918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216893" y="3501008"/>
            <a:ext cx="3651251" cy="110799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Supercritical He Feed Box</a:t>
            </a:r>
          </a:p>
          <a:p>
            <a:r>
              <a:rPr lang="en-GB" sz="1600" dirty="0">
                <a:solidFill>
                  <a:schemeClr val="accent1"/>
                </a:solidFill>
              </a:rPr>
              <a:t>with 20 kA powering </a:t>
            </a:r>
            <a:r>
              <a:rPr lang="en-GB" sz="1600" dirty="0" smtClean="0">
                <a:solidFill>
                  <a:schemeClr val="accent1"/>
                </a:solidFill>
              </a:rPr>
              <a:t>capacity</a:t>
            </a:r>
          </a:p>
          <a:p>
            <a:r>
              <a:rPr lang="en-US" sz="1600" dirty="0" smtClean="0">
                <a:solidFill>
                  <a:schemeClr val="accent1"/>
                </a:solidFill>
              </a:rPr>
              <a:t>The station is designed for the </a:t>
            </a:r>
            <a:r>
              <a:rPr lang="en-US" sz="1600" dirty="0" err="1" smtClean="0">
                <a:solidFill>
                  <a:schemeClr val="accent1"/>
                </a:solidFill>
              </a:rPr>
              <a:t>Sc</a:t>
            </a:r>
            <a:r>
              <a:rPr lang="en-US" sz="1600" dirty="0" smtClean="0">
                <a:solidFill>
                  <a:schemeClr val="accent1"/>
                </a:solidFill>
              </a:rPr>
              <a:t> Fast Cycled Magnet and the </a:t>
            </a:r>
            <a:r>
              <a:rPr lang="en-US" sz="1600" dirty="0" err="1" smtClean="0">
                <a:solidFill>
                  <a:schemeClr val="accent1"/>
                </a:solidFill>
              </a:rPr>
              <a:t>Sc</a:t>
            </a:r>
            <a:r>
              <a:rPr lang="en-US" sz="1600" dirty="0" smtClean="0">
                <a:solidFill>
                  <a:schemeClr val="accent1"/>
                </a:solidFill>
              </a:rPr>
              <a:t> Link.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Infrastructures</a:t>
            </a:r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13886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bajas\AppData\Local\Temp\photo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6000" contrast="2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1880" y="3953558"/>
            <a:ext cx="3258232" cy="2319180"/>
          </a:xfrm>
          <a:prstGeom prst="rect">
            <a:avLst/>
          </a:prstGeom>
          <a:noFill/>
          <a:ln w="25400">
            <a:solidFill>
              <a:srgbClr val="339966"/>
            </a:solidFill>
          </a:ln>
          <a:effectLst>
            <a:glow rad="127000">
              <a:schemeClr val="accent1">
                <a:alpha val="24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5400000">
            <a:off x="1898390" y="1426940"/>
            <a:ext cx="1815122" cy="1354746"/>
          </a:xfrm>
          <a:prstGeom prst="roundRect">
            <a:avLst>
              <a:gd name="adj" fmla="val 16667"/>
            </a:avLst>
          </a:prstGeom>
          <a:ln w="254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" descr="C:\Users\achiuchi\AppData\Local\Microsoft\Windows\Temporary Internet Files\Content.Outlook\Q0R767ML\IMG_376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01028"/>
            <a:ext cx="1318996" cy="2045616"/>
          </a:xfrm>
          <a:prstGeom prst="roundRect">
            <a:avLst>
              <a:gd name="adj" fmla="val 16667"/>
            </a:avLst>
          </a:prstGeom>
          <a:ln w="254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53"/>
          <p:cNvSpPr txBox="1"/>
          <p:nvPr/>
        </p:nvSpPr>
        <p:spPr>
          <a:xfrm>
            <a:off x="3498456" y="1304094"/>
            <a:ext cx="1982247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3"/>
                </a:solidFill>
              </a:rPr>
              <a:t>Vertical cryostats</a:t>
            </a:r>
          </a:p>
          <a:p>
            <a:r>
              <a:rPr lang="en-GB" sz="1600" dirty="0">
                <a:solidFill>
                  <a:schemeClr val="accent3"/>
                </a:solidFill>
              </a:rPr>
              <a:t>4 </a:t>
            </a:r>
            <a:r>
              <a:rPr lang="en-GB" sz="1600" dirty="0" smtClean="0">
                <a:solidFill>
                  <a:schemeClr val="accent3"/>
                </a:solidFill>
              </a:rPr>
              <a:t>cryostats </a:t>
            </a:r>
            <a:r>
              <a:rPr lang="en-GB" sz="1600" dirty="0">
                <a:solidFill>
                  <a:schemeClr val="accent3"/>
                </a:solidFill>
              </a:rPr>
              <a:t>for </a:t>
            </a:r>
            <a:r>
              <a:rPr lang="en-GB" sz="1600" dirty="0" smtClean="0">
                <a:solidFill>
                  <a:schemeClr val="accent3"/>
                </a:solidFill>
              </a:rPr>
              <a:t/>
            </a:r>
            <a:br>
              <a:rPr lang="en-GB" sz="1600" dirty="0" smtClean="0">
                <a:solidFill>
                  <a:schemeClr val="accent3"/>
                </a:solidFill>
              </a:rPr>
            </a:br>
            <a:r>
              <a:rPr lang="en-GB" sz="1600" dirty="0" smtClean="0">
                <a:solidFill>
                  <a:schemeClr val="accent3"/>
                </a:solidFill>
              </a:rPr>
              <a:t>20 kA at </a:t>
            </a:r>
            <a:r>
              <a:rPr lang="en-GB" sz="1600" dirty="0">
                <a:solidFill>
                  <a:schemeClr val="accent3"/>
                </a:solidFill>
              </a:rPr>
              <a:t>300 - </a:t>
            </a:r>
            <a:r>
              <a:rPr lang="en-GB" sz="1600" dirty="0" smtClean="0">
                <a:solidFill>
                  <a:schemeClr val="accent3"/>
                </a:solidFill>
              </a:rPr>
              <a:t>1.9 K</a:t>
            </a:r>
          </a:p>
          <a:p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179512" y="4149080"/>
            <a:ext cx="2081506" cy="2123658"/>
          </a:xfrm>
          <a:prstGeom prst="rect">
            <a:avLst/>
          </a:prstGeom>
          <a:solidFill>
            <a:schemeClr val="bg1"/>
          </a:solidFill>
          <a:ln>
            <a:solidFill>
              <a:srgbClr val="339966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339966"/>
                </a:solidFill>
              </a:rPr>
              <a:t>LN</a:t>
            </a:r>
            <a:r>
              <a:rPr lang="en-GB" sz="1100" b="1" dirty="0" smtClean="0">
                <a:solidFill>
                  <a:srgbClr val="339966"/>
                </a:solidFill>
              </a:rPr>
              <a:t>2</a:t>
            </a:r>
            <a:r>
              <a:rPr lang="en-GB" b="1" dirty="0" smtClean="0">
                <a:solidFill>
                  <a:srgbClr val="339966"/>
                </a:solidFill>
              </a:rPr>
              <a:t> vertical cryostat</a:t>
            </a:r>
          </a:p>
          <a:p>
            <a:r>
              <a:rPr lang="en-GB" sz="1600" dirty="0">
                <a:solidFill>
                  <a:srgbClr val="339966"/>
                </a:solidFill>
              </a:rPr>
              <a:t>for testing mechanical properties of large magnet structures down to 77 </a:t>
            </a:r>
            <a:r>
              <a:rPr lang="en-GB" sz="1600" dirty="0" smtClean="0">
                <a:solidFill>
                  <a:srgbClr val="339966"/>
                </a:solidFill>
              </a:rPr>
              <a:t>K</a:t>
            </a:r>
          </a:p>
          <a:p>
            <a:endParaRPr lang="en-GB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787"/>
          <a:stretch/>
        </p:blipFill>
        <p:spPr>
          <a:xfrm>
            <a:off x="5580112" y="1772816"/>
            <a:ext cx="3501238" cy="2083286"/>
          </a:xfrm>
          <a:prstGeom prst="rect">
            <a:avLst/>
          </a:prstGeom>
          <a:ln w="25400">
            <a:solidFill>
              <a:srgbClr val="FFC000"/>
            </a:solidFill>
          </a:ln>
        </p:spPr>
      </p:pic>
      <p:sp>
        <p:nvSpPr>
          <p:cNvPr id="29" name="TextBox 53"/>
          <p:cNvSpPr txBox="1"/>
          <p:nvPr/>
        </p:nvSpPr>
        <p:spPr>
          <a:xfrm>
            <a:off x="5663150" y="3911933"/>
            <a:ext cx="1933186" cy="218521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New vertical installation … </a:t>
            </a:r>
            <a:r>
              <a:rPr lang="en-GB" b="1" i="1" dirty="0" smtClean="0">
                <a:solidFill>
                  <a:schemeClr val="accent6"/>
                </a:solidFill>
              </a:rPr>
              <a:t>on going upgrade</a:t>
            </a:r>
            <a:endParaRPr lang="en-GB" b="1" i="1" dirty="0">
              <a:solidFill>
                <a:schemeClr val="accent6"/>
              </a:solidFill>
            </a:endParaRPr>
          </a:p>
          <a:p>
            <a:r>
              <a:rPr lang="en-GB" sz="1600" dirty="0" smtClean="0">
                <a:solidFill>
                  <a:schemeClr val="accent6"/>
                </a:solidFill>
              </a:rPr>
              <a:t>for testing magnets at 1.9 K with 30 kA capacity</a:t>
            </a:r>
          </a:p>
          <a:p>
            <a:endParaRPr lang="en-GB" sz="1600" dirty="0">
              <a:solidFill>
                <a:schemeClr val="accent6"/>
              </a:solidFill>
            </a:endParaRPr>
          </a:p>
        </p:txBody>
      </p:sp>
      <p:pic>
        <p:nvPicPr>
          <p:cNvPr id="21" name="Picture 3" descr="diode cryostat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186019" y="2138674"/>
            <a:ext cx="1468382" cy="1759532"/>
          </a:xfrm>
          <a:prstGeom prst="roundRect">
            <a:avLst>
              <a:gd name="adj" fmla="val 16667"/>
            </a:avLst>
          </a:prstGeom>
          <a:ln w="254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18" name="Pictur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543173" y="3238903"/>
            <a:ext cx="1397704" cy="1856784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Infrastructures</a:t>
            </a:r>
          </a:p>
        </p:txBody>
      </p:sp>
    </p:spTree>
    <p:extLst>
      <p:ext uri="{BB962C8B-B14F-4D97-AF65-F5344CB8AC3E}">
        <p14:creationId xmlns="" xmlns:p14="http://schemas.microsoft.com/office/powerpoint/2010/main" val="11397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258216" y="908720"/>
            <a:ext cx="445780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i="1" dirty="0" smtClean="0">
                <a:solidFill>
                  <a:schemeClr val="tx2"/>
                </a:solidFill>
              </a:rPr>
              <a:t>CERN will offer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chemeClr val="tx2"/>
                </a:solidFill>
              </a:rPr>
              <a:t>e</a:t>
            </a:r>
            <a:r>
              <a:rPr lang="en-US" sz="2000" b="1" i="1" dirty="0" smtClean="0">
                <a:solidFill>
                  <a:schemeClr val="tx2"/>
                </a:solidFill>
              </a:rPr>
              <a:t>quipment</a:t>
            </a: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solidFill>
                  <a:schemeClr val="tx2"/>
                </a:solidFill>
              </a:rPr>
              <a:t>operation</a:t>
            </a:r>
            <a:r>
              <a:rPr lang="en-US" sz="2000" i="1" dirty="0" smtClean="0">
                <a:solidFill>
                  <a:schemeClr val="tx2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solidFill>
                  <a:schemeClr val="tx2"/>
                </a:solidFill>
              </a:rPr>
              <a:t>expert support</a:t>
            </a:r>
            <a:endParaRPr lang="en-GB" sz="1600" i="1" dirty="0">
              <a:solidFill>
                <a:schemeClr val="tx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05271" y="1340768"/>
            <a:ext cx="8503233" cy="5258810"/>
            <a:chOff x="605271" y="1499798"/>
            <a:chExt cx="8503233" cy="525881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49661" y="4480369"/>
              <a:ext cx="2050382" cy="156184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48" y="2331640"/>
              <a:ext cx="2880320" cy="23042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6" name="Picture 6" descr="Gaelle hor bank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1468" y="2420888"/>
              <a:ext cx="2117036" cy="317162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7" name="Picture 8" descr="Potaim cards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4511" y="1878318"/>
              <a:ext cx="2352184" cy="156569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8" name="Picture 9" descr="transport Tonio.jp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l="-605"/>
            <a:stretch/>
          </p:blipFill>
          <p:spPr>
            <a:xfrm>
              <a:off x="6804248" y="4611960"/>
              <a:ext cx="1805832" cy="20574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3448" y="4365104"/>
              <a:ext cx="2808312" cy="223224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034" y="1499798"/>
              <a:ext cx="2304256" cy="187220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9068" y="3212976"/>
              <a:ext cx="2638112" cy="223224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5732" y="4797152"/>
              <a:ext cx="2390524" cy="19614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271" y="2867950"/>
              <a:ext cx="2047622" cy="15357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6680084" y="855873"/>
            <a:ext cx="27398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latin typeface="verdana" panose="020B0604030504040204" pitchFamily="34" charset="0"/>
              </a:rPr>
              <a:t>5</a:t>
            </a:r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0</a:t>
            </a:r>
            <a:r>
              <a:rPr lang="en-GB" sz="1400" i="1" dirty="0">
                <a:solidFill>
                  <a:schemeClr val="tx2"/>
                </a:solidFill>
                <a:latin typeface="verdana" panose="020B0604030504040204" pitchFamily="34" charset="0"/>
              </a:rPr>
              <a:t>% </a:t>
            </a:r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test preparation</a:t>
            </a:r>
          </a:p>
          <a:p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30</a:t>
            </a:r>
            <a:r>
              <a:rPr lang="en-GB" sz="1400" i="1" dirty="0">
                <a:solidFill>
                  <a:schemeClr val="tx2"/>
                </a:solidFill>
                <a:latin typeface="verdana" panose="020B0604030504040204" pitchFamily="34" charset="0"/>
              </a:rPr>
              <a:t>% </a:t>
            </a:r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testing</a:t>
            </a:r>
          </a:p>
          <a:p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20</a:t>
            </a:r>
            <a:r>
              <a:rPr lang="en-GB" sz="1400" i="1" dirty="0">
                <a:solidFill>
                  <a:schemeClr val="tx2"/>
                </a:solidFill>
                <a:latin typeface="verdana" panose="020B0604030504040204" pitchFamily="34" charset="0"/>
              </a:rPr>
              <a:t>% data </a:t>
            </a:r>
            <a:r>
              <a:rPr lang="en-GB" sz="1400" i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analysis</a:t>
            </a:r>
            <a:endParaRPr lang="en-GB" sz="1400" i="1" dirty="0">
              <a:solidFill>
                <a:schemeClr val="tx2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Service</a:t>
            </a:r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20663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122" y="1564667"/>
            <a:ext cx="7164288" cy="2656421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36912"/>
            <a:ext cx="5663776" cy="2459106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279" y="3480678"/>
            <a:ext cx="3889448" cy="2947792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69267" y="1078798"/>
            <a:ext cx="9051406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b="1" dirty="0" smtClean="0">
                <a:solidFill>
                  <a:schemeClr val="accent2"/>
                </a:solidFill>
              </a:rPr>
              <a:t>SM18 home </a:t>
            </a:r>
            <a:r>
              <a:rPr lang="it-IT" b="1" dirty="0">
                <a:solidFill>
                  <a:schemeClr val="accent2"/>
                </a:solidFill>
              </a:rPr>
              <a:t>page: </a:t>
            </a:r>
            <a:r>
              <a:rPr lang="it-IT" b="1" dirty="0">
                <a:solidFill>
                  <a:schemeClr val="accent2"/>
                </a:solidFill>
                <a:hlinkClick r:id="rId5"/>
              </a:rPr>
              <a:t>https://</a:t>
            </a:r>
            <a:r>
              <a:rPr lang="it-IT" b="1" dirty="0" smtClean="0">
                <a:solidFill>
                  <a:schemeClr val="accent2"/>
                </a:solidFill>
                <a:hlinkClick r:id="rId5"/>
              </a:rPr>
              <a:t>espace.cern.ch/te-dep-msc-tf/SitePages/Home.aspx</a:t>
            </a:r>
            <a:r>
              <a:rPr lang="it-IT" b="1" dirty="0" smtClean="0">
                <a:solidFill>
                  <a:schemeClr val="accent2"/>
                </a:solidFill>
              </a:rPr>
              <a:t> 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-47318" y="4490689"/>
            <a:ext cx="2640550" cy="646331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it-IT" b="1" dirty="0" smtClean="0">
                <a:solidFill>
                  <a:schemeClr val="accent2"/>
                </a:solidFill>
              </a:rPr>
              <a:t>TransNational Access Facilities panel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83768" y="5562019"/>
            <a:ext cx="3960440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it-IT" b="1" dirty="0" smtClean="0">
                <a:solidFill>
                  <a:schemeClr val="accent2"/>
                </a:solidFill>
              </a:rPr>
              <a:t> Application form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3563888" y="2420888"/>
            <a:ext cx="1008112" cy="21646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/>
              <a:t>How to </a:t>
            </a:r>
            <a:r>
              <a:rPr lang="en-GB" sz="3200" dirty="0"/>
              <a:t>apply</a:t>
            </a:r>
          </a:p>
        </p:txBody>
      </p:sp>
    </p:spTree>
    <p:extLst>
      <p:ext uri="{BB962C8B-B14F-4D97-AF65-F5344CB8AC3E}">
        <p14:creationId xmlns="" xmlns:p14="http://schemas.microsoft.com/office/powerpoint/2010/main" val="1308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APPROV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3321334"/>
            <a:ext cx="1728194" cy="1814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631" y="2833002"/>
            <a:ext cx="680066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chemeClr val="tx2"/>
                </a:solidFill>
              </a:rPr>
              <a:t>CRITERIA</a:t>
            </a:r>
          </a:p>
          <a:p>
            <a:endParaRPr lang="en-GB" b="1" i="1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rgbClr val="FFDD71"/>
              </a:buClr>
              <a:buFont typeface="Arial" pitchFamily="34" charset="0"/>
              <a:buChar char="•"/>
            </a:pPr>
            <a:r>
              <a:rPr lang="en-GB" b="1" i="1" u="sng" dirty="0" smtClean="0">
                <a:solidFill>
                  <a:schemeClr val="tx2"/>
                </a:solidFill>
              </a:rPr>
              <a:t>Feasibility</a:t>
            </a:r>
            <a:r>
              <a:rPr lang="en-GB" i="1" u="sng" dirty="0" smtClean="0">
                <a:solidFill>
                  <a:schemeClr val="tx2"/>
                </a:solidFill>
              </a:rPr>
              <a:t> </a:t>
            </a:r>
            <a:r>
              <a:rPr lang="en-GB" i="1" dirty="0">
                <a:solidFill>
                  <a:schemeClr val="tx2"/>
                </a:solidFill>
              </a:rPr>
              <a:t>of the experiment with the existing equipment and within </a:t>
            </a:r>
            <a:r>
              <a:rPr lang="en-GB" i="1" dirty="0" smtClean="0">
                <a:solidFill>
                  <a:schemeClr val="tx2"/>
                </a:solidFill>
              </a:rPr>
              <a:t>the proposed timeline </a:t>
            </a:r>
          </a:p>
          <a:p>
            <a:pPr marL="285750" indent="-285750">
              <a:buClr>
                <a:srgbClr val="FFDD71"/>
              </a:buClr>
              <a:buFont typeface="Arial" pitchFamily="34" charset="0"/>
              <a:buChar char="•"/>
            </a:pPr>
            <a:endParaRPr lang="en-GB" i="1" dirty="0" smtClean="0">
              <a:solidFill>
                <a:schemeClr val="tx2"/>
              </a:solidFill>
            </a:endParaRPr>
          </a:p>
          <a:p>
            <a:pPr lvl="2">
              <a:buClr>
                <a:srgbClr val="FFDD71"/>
              </a:buClr>
            </a:pPr>
            <a:r>
              <a:rPr lang="en-GB" sz="1600" i="1" dirty="0">
                <a:solidFill>
                  <a:schemeClr val="tx2"/>
                </a:solidFill>
              </a:rPr>
              <a:t>The test </a:t>
            </a:r>
            <a:r>
              <a:rPr lang="en-GB" sz="1600" i="1" dirty="0" smtClean="0">
                <a:solidFill>
                  <a:schemeClr val="tx2"/>
                </a:solidFill>
              </a:rPr>
              <a:t>period has </a:t>
            </a:r>
            <a:r>
              <a:rPr lang="en-GB" sz="1600" i="1" dirty="0">
                <a:solidFill>
                  <a:schemeClr val="tx2"/>
                </a:solidFill>
              </a:rPr>
              <a:t>to be agreed </a:t>
            </a:r>
            <a:r>
              <a:rPr lang="en-GB" sz="1600" i="1" dirty="0" smtClean="0">
                <a:solidFill>
                  <a:schemeClr val="tx2"/>
                </a:solidFill>
              </a:rPr>
              <a:t>in </a:t>
            </a:r>
            <a:r>
              <a:rPr lang="en-GB" sz="1600" i="1" dirty="0">
                <a:solidFill>
                  <a:schemeClr val="tx2"/>
                </a:solidFill>
              </a:rPr>
              <a:t>advance with </a:t>
            </a:r>
            <a:r>
              <a:rPr lang="en-GB" sz="1600" i="1" dirty="0" smtClean="0">
                <a:solidFill>
                  <a:schemeClr val="tx2"/>
                </a:solidFill>
              </a:rPr>
              <a:t>CERN </a:t>
            </a:r>
            <a:r>
              <a:rPr lang="en-GB" sz="1600" i="1" dirty="0">
                <a:solidFill>
                  <a:schemeClr val="tx2"/>
                </a:solidFill>
              </a:rPr>
              <a:t>taking into account the CERN </a:t>
            </a:r>
            <a:r>
              <a:rPr lang="en-GB" sz="1600" i="1" u="sng" dirty="0">
                <a:solidFill>
                  <a:schemeClr val="tx2"/>
                </a:solidFill>
              </a:rPr>
              <a:t>needs</a:t>
            </a:r>
            <a:r>
              <a:rPr lang="en-GB" sz="1600" i="1" dirty="0">
                <a:solidFill>
                  <a:schemeClr val="tx2"/>
                </a:solidFill>
              </a:rPr>
              <a:t> of the installations and giving them the highest </a:t>
            </a:r>
            <a:r>
              <a:rPr lang="en-GB" sz="1600" i="1" u="sng" dirty="0" smtClean="0">
                <a:solidFill>
                  <a:schemeClr val="tx2"/>
                </a:solidFill>
              </a:rPr>
              <a:t>priority</a:t>
            </a:r>
            <a:endParaRPr lang="en-GB" sz="1600" i="1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rgbClr val="FFDD71"/>
              </a:buClr>
              <a:buFont typeface="Arial" pitchFamily="34" charset="0"/>
              <a:buChar char="•"/>
            </a:pPr>
            <a:endParaRPr lang="en-GB" i="1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rgbClr val="FFC000"/>
              </a:buClr>
              <a:buFont typeface="Arial" pitchFamily="34" charset="0"/>
              <a:buChar char="•"/>
            </a:pPr>
            <a:r>
              <a:rPr lang="en-GB" b="1" i="1" u="sng" dirty="0">
                <a:solidFill>
                  <a:schemeClr val="tx2"/>
                </a:solidFill>
              </a:rPr>
              <a:t>Scientific value </a:t>
            </a:r>
            <a:r>
              <a:rPr lang="en-GB" i="1" dirty="0">
                <a:solidFill>
                  <a:schemeClr val="tx2"/>
                </a:solidFill>
              </a:rPr>
              <a:t>of the potential result for the community </a:t>
            </a:r>
          </a:p>
          <a:p>
            <a:endParaRPr lang="en-GB" sz="1400" dirty="0" smtClean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1" name="Segnaposto contenuto 10"/>
          <p:cNvSpPr>
            <a:spLocks noGrp="1"/>
          </p:cNvSpPr>
          <p:nvPr>
            <p:ph idx="1"/>
          </p:nvPr>
        </p:nvSpPr>
        <p:spPr>
          <a:xfrm>
            <a:off x="359532" y="1361005"/>
            <a:ext cx="8496944" cy="11807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The proposed projects will be approved by the </a:t>
            </a:r>
            <a:r>
              <a:rPr lang="en-US" sz="2000" b="1" dirty="0" smtClean="0">
                <a:solidFill>
                  <a:schemeClr val="tx2"/>
                </a:solidFill>
              </a:rPr>
              <a:t>Selection Panel</a:t>
            </a:r>
            <a:r>
              <a:rPr lang="en-US" sz="2000" dirty="0" smtClean="0">
                <a:solidFill>
                  <a:schemeClr val="tx2"/>
                </a:solidFill>
              </a:rPr>
              <a:t> composed </a:t>
            </a:r>
            <a:r>
              <a:rPr lang="en-US" sz="2000" dirty="0">
                <a:solidFill>
                  <a:schemeClr val="tx2"/>
                </a:solidFill>
              </a:rPr>
              <a:t>of representatives of the </a:t>
            </a:r>
            <a:r>
              <a:rPr lang="en-US" sz="2000" dirty="0" smtClean="0">
                <a:solidFill>
                  <a:schemeClr val="tx2"/>
                </a:solidFill>
              </a:rPr>
              <a:t>facility </a:t>
            </a:r>
            <a:r>
              <a:rPr lang="en-US" sz="2000" dirty="0">
                <a:solidFill>
                  <a:schemeClr val="tx2"/>
                </a:solidFill>
              </a:rPr>
              <a:t>of the EuCARD-2 </a:t>
            </a:r>
            <a:r>
              <a:rPr lang="en-US" sz="2000" dirty="0" smtClean="0">
                <a:solidFill>
                  <a:schemeClr val="tx2"/>
                </a:solidFill>
              </a:rPr>
              <a:t>project (</a:t>
            </a:r>
            <a:r>
              <a:rPr lang="en-US" sz="2000" dirty="0" err="1" smtClean="0">
                <a:solidFill>
                  <a:schemeClr val="tx2"/>
                </a:solidFill>
              </a:rPr>
              <a:t>M.Bajko</a:t>
            </a:r>
            <a:r>
              <a:rPr lang="en-US" sz="2000" dirty="0" smtClean="0">
                <a:solidFill>
                  <a:schemeClr val="tx2"/>
                </a:solidFill>
              </a:rPr>
              <a:t>) and international </a:t>
            </a:r>
            <a:r>
              <a:rPr lang="en-US" sz="2000" dirty="0">
                <a:solidFill>
                  <a:schemeClr val="tx2"/>
                </a:solidFill>
              </a:rPr>
              <a:t>experts in the field of magnets and instrumentation </a:t>
            </a:r>
            <a:r>
              <a:rPr lang="en-US" sz="2000" dirty="0" smtClean="0">
                <a:solidFill>
                  <a:schemeClr val="tx2"/>
                </a:solidFill>
              </a:rPr>
              <a:t>(Dr</a:t>
            </a:r>
            <a:r>
              <a:rPr lang="en-US" sz="2000" dirty="0">
                <a:solidFill>
                  <a:schemeClr val="tx2"/>
                </a:solidFill>
              </a:rPr>
              <a:t>. Luis Garcia </a:t>
            </a:r>
            <a:r>
              <a:rPr lang="en-US" sz="2000" dirty="0" err="1" smtClean="0">
                <a:solidFill>
                  <a:schemeClr val="tx2"/>
                </a:solidFill>
              </a:rPr>
              <a:t>Tabares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and </a:t>
            </a:r>
            <a:r>
              <a:rPr lang="en-US" sz="2000" dirty="0">
                <a:solidFill>
                  <a:schemeClr val="tx2"/>
                </a:solidFill>
              </a:rPr>
              <a:t>Dr. </a:t>
            </a:r>
            <a:r>
              <a:rPr lang="en-US" sz="2000" dirty="0" err="1">
                <a:solidFill>
                  <a:schemeClr val="tx2"/>
                </a:solidFill>
              </a:rPr>
              <a:t>Vinod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Chohan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Antonella Chiuchiolo</a:t>
            </a:r>
            <a:endParaRPr lang="it-I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2B72-5C59-4875-B8DB-A25F016B4B4A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Approval by the Selection Panel</a:t>
            </a:r>
          </a:p>
        </p:txBody>
      </p:sp>
    </p:spTree>
    <p:extLst>
      <p:ext uri="{BB962C8B-B14F-4D97-AF65-F5344CB8AC3E}">
        <p14:creationId xmlns="" xmlns:p14="http://schemas.microsoft.com/office/powerpoint/2010/main" val="10343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2970</TotalTime>
  <Words>1563</Words>
  <Application>Microsoft Office PowerPoint</Application>
  <PresentationFormat>Presentazione su schermo (4:3)</PresentationFormat>
  <Paragraphs>358</Paragraphs>
  <Slides>27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27</vt:i4>
      </vt:variant>
    </vt:vector>
  </HeadingPairs>
  <TitlesOfParts>
    <vt:vector size="30" baseType="lpstr">
      <vt:lpstr>Thème Office</vt:lpstr>
      <vt:lpstr>Equazione</vt:lpstr>
      <vt:lpstr>Equation</vt:lpstr>
      <vt:lpstr>The EuCARD2 Transnational Access MagNet@CERN </vt:lpstr>
      <vt:lpstr>EuCARD2 – Transnational Access </vt:lpstr>
      <vt:lpstr>MagNet@CERN: the location</vt:lpstr>
      <vt:lpstr>The access to SM18</vt:lpstr>
      <vt:lpstr>Infrastructures</vt:lpstr>
      <vt:lpstr>Infrastructures</vt:lpstr>
      <vt:lpstr>Service</vt:lpstr>
      <vt:lpstr>How to apply</vt:lpstr>
      <vt:lpstr>Approval by the Selection Panel</vt:lpstr>
      <vt:lpstr>Approved MagNet projects</vt:lpstr>
      <vt:lpstr>Status of the MagNet projects</vt:lpstr>
      <vt:lpstr>FOSxCRYOs</vt:lpstr>
      <vt:lpstr>Why FOS?</vt:lpstr>
      <vt:lpstr>FOS for the cryogenic test facility</vt:lpstr>
      <vt:lpstr>FBG working principle</vt:lpstr>
      <vt:lpstr>FBG for cryogenic temperature</vt:lpstr>
      <vt:lpstr>FOSxCRYOs team solution  </vt:lpstr>
      <vt:lpstr>Characterization in the range 300 – 4 K</vt:lpstr>
      <vt:lpstr>Integration in the SC - Link</vt:lpstr>
      <vt:lpstr>FBG for superconducting magnets </vt:lpstr>
      <vt:lpstr>FBG integration on the magnet shell</vt:lpstr>
      <vt:lpstr>FBG integration in the racetrack coil</vt:lpstr>
      <vt:lpstr>FBG monitoring of the magnet service life</vt:lpstr>
      <vt:lpstr>TNA Journal Publications</vt:lpstr>
      <vt:lpstr>TNA Conference Publications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Anto</cp:lastModifiedBy>
  <cp:revision>140</cp:revision>
  <cp:lastPrinted>2016-06-12T15:39:59Z</cp:lastPrinted>
  <dcterms:created xsi:type="dcterms:W3CDTF">2016-02-12T10:02:27Z</dcterms:created>
  <dcterms:modified xsi:type="dcterms:W3CDTF">2016-06-13T21:18:21Z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