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63" r:id="rId5"/>
    <p:sldId id="262" r:id="rId6"/>
    <p:sldId id="270" r:id="rId7"/>
    <p:sldId id="268" r:id="rId8"/>
    <p:sldId id="267" r:id="rId9"/>
    <p:sldId id="271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1" r:id="rId18"/>
    <p:sldId id="280" r:id="rId19"/>
    <p:sldId id="282" r:id="rId20"/>
    <p:sldId id="284" r:id="rId21"/>
    <p:sldId id="285" r:id="rId22"/>
    <p:sldId id="287" r:id="rId23"/>
    <p:sldId id="283" r:id="rId24"/>
    <p:sldId id="292" r:id="rId25"/>
    <p:sldId id="294" r:id="rId26"/>
    <p:sldId id="295" r:id="rId27"/>
    <p:sldId id="296" r:id="rId28"/>
    <p:sldId id="290" r:id="rId29"/>
    <p:sldId id="286" r:id="rId30"/>
    <p:sldId id="291" r:id="rId31"/>
    <p:sldId id="288" r:id="rId32"/>
    <p:sldId id="261" r:id="rId33"/>
    <p:sldId id="297" r:id="rId34"/>
    <p:sldId id="298" r:id="rId35"/>
    <p:sldId id="266" r:id="rId3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110" d="100"/>
          <a:sy n="110" d="100"/>
        </p:scale>
        <p:origin x="78" y="7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579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687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94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9050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858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096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4618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8104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9137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727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68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7102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584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3094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2956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0176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81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483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428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810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158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679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20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777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36076" y="4883611"/>
            <a:ext cx="6666149" cy="253077"/>
          </a:xfrm>
          <a:prstGeom prst="rect">
            <a:avLst/>
          </a:prstGeom>
        </p:spPr>
      </p:pic>
      <p:pic>
        <p:nvPicPr>
          <p:cNvPr id="1026" name="Picture 201" descr="image0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5" y="4540711"/>
            <a:ext cx="1147219" cy="5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205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6" y="4499831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L. Fiscarelli, Magnetic measurements @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e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kern="0" dirty="0" smtClean="0">
                <a:latin typeface="Arial" pitchFamily="34" charset="0"/>
                <a:ea typeface="ＭＳ Ｐゴシック" pitchFamily="34" charset="-128"/>
              </a:rPr>
              <a:t/>
            </a:r>
            <a:br>
              <a:rPr lang="en-US" altLang="en-US" kern="0" dirty="0" smtClean="0">
                <a:latin typeface="Arial" pitchFamily="34" charset="0"/>
                <a:ea typeface="ＭＳ Ｐゴシック" pitchFamily="34" charset="-128"/>
              </a:rPr>
            </a:br>
            <a:r>
              <a:rPr lang="en-US" altLang="en-US" kern="0" dirty="0" smtClean="0">
                <a:latin typeface="Arial" pitchFamily="34" charset="0"/>
                <a:ea typeface="ＭＳ Ｐゴシック" pitchFamily="34" charset="-128"/>
              </a:rPr>
              <a:t>Magnetic measurements @ CERN</a:t>
            </a:r>
            <a:r>
              <a:rPr lang="en-US" altLang="en-US" kern="0" dirty="0">
                <a:latin typeface="Arial" pitchFamily="34" charset="0"/>
                <a:ea typeface="ＭＳ Ｐゴシック" pitchFamily="34" charset="-128"/>
              </a:rPr>
              <a:t/>
            </a:r>
            <a:br>
              <a:rPr lang="en-US" altLang="en-US" kern="0" dirty="0">
                <a:latin typeface="Arial" pitchFamily="34" charset="0"/>
                <a:ea typeface="ＭＳ Ｐゴシック" pitchFamily="34" charset="-128"/>
              </a:rPr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Lucio Fiscarelli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523652"/>
          </a:xfrm>
        </p:spPr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1st International WORKSHOP of the Superconducting Magnets Test </a:t>
            </a:r>
            <a:r>
              <a:rPr lang="en-US" b="0" i="0" dirty="0" smtClean="0">
                <a:solidFill>
                  <a:schemeClr val="bg2"/>
                </a:solidFill>
              </a:rPr>
              <a:t>Stands</a:t>
            </a:r>
          </a:p>
          <a:p>
            <a:r>
              <a:rPr lang="en-GB" b="0" i="0" dirty="0" smtClean="0">
                <a:solidFill>
                  <a:schemeClr val="bg2"/>
                </a:solidFill>
              </a:rPr>
              <a:t>13-14 June 2016, CERN Geneva (CH)</a:t>
            </a:r>
            <a:endParaRPr lang="en-GB" b="0" i="0" dirty="0">
              <a:solidFill>
                <a:schemeClr val="bg2"/>
              </a:solidFill>
            </a:endParaRPr>
          </a:p>
          <a:p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740660"/>
              </p:ext>
            </p:extLst>
          </p:nvPr>
        </p:nvGraphicFramePr>
        <p:xfrm>
          <a:off x="138356" y="731741"/>
          <a:ext cx="8867288" cy="32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117"/>
                <a:gridCol w="1209795"/>
                <a:gridCol w="723576"/>
                <a:gridCol w="1217815"/>
                <a:gridCol w="732834"/>
                <a:gridCol w="726144"/>
                <a:gridCol w="959373"/>
                <a:gridCol w="1099251"/>
                <a:gridCol w="1392383"/>
              </a:tblGrid>
              <a:tr h="2342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Homogeneity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Axis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Bandwidth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Temperature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Accuracy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Hall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local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NMR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cm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ambient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Static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10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u="none" strike="noStrike" baseline="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 0.1 </a:t>
                      </a:r>
                      <a:r>
                        <a:rPr lang="en-GB" sz="1200" u="none" strike="noStrike" dirty="0">
                          <a:effectLst/>
                        </a:rPr>
                        <a:t>to </a:t>
                      </a:r>
                      <a:r>
                        <a:rPr lang="en-GB" sz="1200" u="none" strike="noStrike" dirty="0" smtClean="0">
                          <a:effectLst/>
                        </a:rPr>
                        <a:t>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</a:t>
                      </a:r>
                      <a:r>
                        <a:rPr lang="en-GB" sz="1200" u="none" strike="noStrike" dirty="0" smtClean="0">
                          <a:effectLst/>
                        </a:rPr>
                        <a:t>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Rotating 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 =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0.1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to 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multipoles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if calibrated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if rotation axis is known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&lt;10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-6</a:t>
                      </a:r>
                      <a:r>
                        <a:rPr lang="en-US" sz="1200" u="none" strike="noStrike" dirty="0">
                          <a:effectLst/>
                        </a:rPr>
                        <a:t> on </a:t>
                      </a:r>
                      <a:r>
                        <a:rPr lang="en-US" sz="1200" u="none" strike="noStrike" dirty="0" smtClean="0">
                          <a:effectLst/>
                        </a:rPr>
                        <a:t>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&lt; 0.1 </a:t>
                      </a:r>
                      <a:r>
                        <a:rPr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 mole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 </a:t>
                      </a:r>
                      <a:r>
                        <a:rPr lang="en-GB" sz="1200" u="none" strike="noStrike" dirty="0" smtClean="0">
                          <a:effectLst/>
                        </a:rPr>
                        <a:t>0.1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&lt;0.1 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SSW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</a:t>
                      </a:r>
                      <a:r>
                        <a:rPr lang="en-GB" sz="1200" u="none" strike="noStrike" dirty="0" smtClean="0">
                          <a:effectLst/>
                        </a:rPr>
                        <a:t> 0.5 </a:t>
                      </a:r>
                      <a:r>
                        <a:rPr lang="en-GB" sz="1200" u="none" strike="noStrike" dirty="0">
                          <a:effectLst/>
                        </a:rPr>
                        <a:t>to 15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&lt; 10</a:t>
                      </a:r>
                      <a:r>
                        <a:rPr lang="en-US" sz="1200" u="none" strike="noStrike" baseline="30000" dirty="0" smtClean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0.05 </a:t>
                      </a:r>
                      <a:r>
                        <a:rPr lang="en-US" sz="1200" u="none" strike="noStrike" dirty="0">
                          <a:effectLst/>
                        </a:rPr>
                        <a:t>mm on axis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0.1 </a:t>
                      </a:r>
                      <a:r>
                        <a:rPr lang="en-US" sz="1200" u="none" strike="noStrike" dirty="0" err="1">
                          <a:effectLst/>
                        </a:rPr>
                        <a:t>mrad</a:t>
                      </a:r>
                      <a:r>
                        <a:rPr lang="en-US" sz="1200" u="none" strike="noStrike" dirty="0">
                          <a:effectLst/>
                        </a:rPr>
                        <a:t> on angle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38356" y="2283719"/>
            <a:ext cx="8867288" cy="57606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533677" y="4063479"/>
            <a:ext cx="8626442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000" dirty="0" smtClean="0"/>
              <a:t>Rotating coils: “what else?”→ Models, prototypes, and series magnets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61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797145"/>
              </p:ext>
            </p:extLst>
          </p:nvPr>
        </p:nvGraphicFramePr>
        <p:xfrm>
          <a:off x="138356" y="731741"/>
          <a:ext cx="8867288" cy="32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117"/>
                <a:gridCol w="1209795"/>
                <a:gridCol w="723576"/>
                <a:gridCol w="1217815"/>
                <a:gridCol w="732834"/>
                <a:gridCol w="726144"/>
                <a:gridCol w="959373"/>
                <a:gridCol w="1099251"/>
                <a:gridCol w="1392383"/>
              </a:tblGrid>
              <a:tr h="2342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Homogeneity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Axis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Bandwidth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Temperature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Accuracy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Hall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local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NMR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cm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ambient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Static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10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u="none" strike="noStrike" baseline="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 0.1 </a:t>
                      </a:r>
                      <a:r>
                        <a:rPr lang="en-GB" sz="1200" u="none" strike="noStrike" dirty="0">
                          <a:effectLst/>
                        </a:rPr>
                        <a:t>to </a:t>
                      </a:r>
                      <a:r>
                        <a:rPr lang="en-GB" sz="1200" u="none" strike="noStrike" dirty="0" smtClean="0">
                          <a:effectLst/>
                        </a:rPr>
                        <a:t>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</a:t>
                      </a:r>
                      <a:r>
                        <a:rPr lang="en-GB" sz="1200" u="none" strike="noStrike" dirty="0" smtClean="0">
                          <a:effectLst/>
                        </a:rPr>
                        <a:t>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Rotating 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 =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0.1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to 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multipoles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if calibrated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if rotation axis is known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&lt;10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-6</a:t>
                      </a:r>
                      <a:r>
                        <a:rPr lang="en-US" sz="1200" u="none" strike="noStrike" dirty="0">
                          <a:effectLst/>
                        </a:rPr>
                        <a:t> on </a:t>
                      </a:r>
                      <a:r>
                        <a:rPr lang="en-US" sz="1200" u="none" strike="noStrike" dirty="0" smtClean="0">
                          <a:effectLst/>
                        </a:rPr>
                        <a:t>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&lt; 0.1 </a:t>
                      </a:r>
                      <a:r>
                        <a:rPr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 mole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 </a:t>
                      </a:r>
                      <a:r>
                        <a:rPr lang="en-GB" sz="1200" u="none" strike="noStrike" dirty="0" smtClean="0">
                          <a:effectLst/>
                        </a:rPr>
                        <a:t>0.1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&lt;0.1 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SSW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</a:t>
                      </a:r>
                      <a:r>
                        <a:rPr lang="en-GB" sz="1200" u="none" strike="noStrike" dirty="0" smtClean="0">
                          <a:effectLst/>
                        </a:rPr>
                        <a:t> 0.5 </a:t>
                      </a:r>
                      <a:r>
                        <a:rPr lang="en-GB" sz="1200" u="none" strike="noStrike" dirty="0">
                          <a:effectLst/>
                        </a:rPr>
                        <a:t>to 15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&lt; 10</a:t>
                      </a:r>
                      <a:r>
                        <a:rPr lang="en-US" sz="1200" u="none" strike="noStrike" baseline="30000" dirty="0" smtClean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0.05 </a:t>
                      </a:r>
                      <a:r>
                        <a:rPr lang="en-US" sz="1200" u="none" strike="noStrike" dirty="0">
                          <a:effectLst/>
                        </a:rPr>
                        <a:t>mm on axis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0.1 </a:t>
                      </a:r>
                      <a:r>
                        <a:rPr lang="en-US" sz="1200" u="none" strike="noStrike" dirty="0" err="1">
                          <a:effectLst/>
                        </a:rPr>
                        <a:t>mrad</a:t>
                      </a:r>
                      <a:r>
                        <a:rPr lang="en-US" sz="1200" u="none" strike="noStrike" dirty="0">
                          <a:effectLst/>
                        </a:rPr>
                        <a:t> on angle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38356" y="2909497"/>
            <a:ext cx="797491" cy="45434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2051720" y="4027476"/>
            <a:ext cx="8626442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000" dirty="0" smtClean="0"/>
              <a:t>AC mole: local axis → studies on prototypes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788024" y="2909496"/>
            <a:ext cx="792087" cy="454341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596336" y="2909495"/>
            <a:ext cx="1409308" cy="454341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8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311195"/>
              </p:ext>
            </p:extLst>
          </p:nvPr>
        </p:nvGraphicFramePr>
        <p:xfrm>
          <a:off x="138356" y="731741"/>
          <a:ext cx="8867288" cy="32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117"/>
                <a:gridCol w="1209795"/>
                <a:gridCol w="723576"/>
                <a:gridCol w="1217815"/>
                <a:gridCol w="732834"/>
                <a:gridCol w="726144"/>
                <a:gridCol w="959373"/>
                <a:gridCol w="1099251"/>
                <a:gridCol w="1392383"/>
              </a:tblGrid>
              <a:tr h="2342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Homogeneity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Axis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Bandwidth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Temperature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Accuracy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Hall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local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NMR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cm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ambient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Static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10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u="none" strike="noStrike" baseline="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 0.1 </a:t>
                      </a:r>
                      <a:r>
                        <a:rPr lang="en-GB" sz="1200" u="none" strike="noStrike" dirty="0">
                          <a:effectLst/>
                        </a:rPr>
                        <a:t>to </a:t>
                      </a:r>
                      <a:r>
                        <a:rPr lang="en-GB" sz="1200" u="none" strike="noStrike" dirty="0" smtClean="0">
                          <a:effectLst/>
                        </a:rPr>
                        <a:t>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</a:t>
                      </a:r>
                      <a:r>
                        <a:rPr lang="en-GB" sz="1200" u="none" strike="noStrike" dirty="0" smtClean="0">
                          <a:effectLst/>
                        </a:rPr>
                        <a:t>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Rotating 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 =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0.1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to 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multipoles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if calibrated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if rotation axis is known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&lt;10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-6</a:t>
                      </a:r>
                      <a:r>
                        <a:rPr lang="en-US" sz="1200" u="none" strike="noStrike" dirty="0">
                          <a:effectLst/>
                        </a:rPr>
                        <a:t> on </a:t>
                      </a:r>
                      <a:r>
                        <a:rPr lang="en-US" sz="1200" u="none" strike="noStrike" dirty="0" smtClean="0">
                          <a:effectLst/>
                        </a:rPr>
                        <a:t>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&lt; 0.1 </a:t>
                      </a:r>
                      <a:r>
                        <a:rPr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 mole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 </a:t>
                      </a:r>
                      <a:r>
                        <a:rPr lang="en-GB" sz="1200" u="none" strike="noStrike" dirty="0" smtClean="0">
                          <a:effectLst/>
                        </a:rPr>
                        <a:t>0.1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&lt;0.1 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SSW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</a:t>
                      </a:r>
                      <a:r>
                        <a:rPr lang="en-GB" sz="1200" u="none" strike="noStrike" dirty="0" smtClean="0">
                          <a:effectLst/>
                        </a:rPr>
                        <a:t> 0.5 </a:t>
                      </a:r>
                      <a:r>
                        <a:rPr lang="en-GB" sz="1200" u="none" strike="noStrike" dirty="0">
                          <a:effectLst/>
                        </a:rPr>
                        <a:t>to 15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&lt; 10</a:t>
                      </a:r>
                      <a:r>
                        <a:rPr lang="en-US" sz="1200" u="none" strike="noStrike" baseline="30000" dirty="0" smtClean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0.05 </a:t>
                      </a:r>
                      <a:r>
                        <a:rPr lang="en-US" sz="1200" u="none" strike="noStrike" dirty="0">
                          <a:effectLst/>
                        </a:rPr>
                        <a:t>mm on axis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0.1 </a:t>
                      </a:r>
                      <a:r>
                        <a:rPr lang="en-US" sz="1200" u="none" strike="noStrike" dirty="0" err="1">
                          <a:effectLst/>
                        </a:rPr>
                        <a:t>mrad</a:t>
                      </a:r>
                      <a:r>
                        <a:rPr lang="en-US" sz="1200" u="none" strike="noStrike" dirty="0">
                          <a:effectLst/>
                        </a:rPr>
                        <a:t> on angle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38356" y="3353497"/>
            <a:ext cx="833243" cy="59678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612000" y="4138562"/>
            <a:ext cx="8626442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000" dirty="0" smtClean="0"/>
              <a:t>SSW: best accuracy for integral TF, angle, and axis → series magnets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2123728" y="3350724"/>
            <a:ext cx="720080" cy="58764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596336" y="3341585"/>
            <a:ext cx="1409309" cy="608693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68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Our systems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03040" y="699542"/>
            <a:ext cx="864096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Legacy systems (&gt; 10 years)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DIMM and QIMM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AC mole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Single Stretched Wire (SSW)</a:t>
            </a:r>
            <a:endParaRPr lang="en-US" sz="2000" dirty="0">
              <a:solidFill>
                <a:srgbClr val="5A5A5A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Recently developed systems (last years)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err="1" smtClean="0">
                <a:solidFill>
                  <a:srgbClr val="5A5A5A"/>
                </a:solidFill>
              </a:rPr>
              <a:t>FAst</a:t>
            </a:r>
            <a:r>
              <a:rPr lang="en-US" sz="2000" dirty="0" smtClean="0">
                <a:solidFill>
                  <a:srgbClr val="5A5A5A"/>
                </a:solidFill>
              </a:rPr>
              <a:t> Measurement Equipment family (FAME)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New SSW</a:t>
            </a:r>
          </a:p>
          <a:p>
            <a:pPr marL="34290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Ongoing development (next years)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PCB coils and carbon fiber shafts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5A5A5A"/>
                </a:solidFill>
              </a:rPr>
              <a:t>Hall probes for racetrack coils</a:t>
            </a:r>
          </a:p>
        </p:txBody>
      </p:sp>
    </p:spTree>
    <p:extLst>
      <p:ext uri="{BB962C8B-B14F-4D97-AF65-F5344CB8AC3E}">
        <p14:creationId xmlns:p14="http://schemas.microsoft.com/office/powerpoint/2010/main" val="15066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Legacy systems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-324544" y="874630"/>
            <a:ext cx="5574183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ct val="20000"/>
              </a:spcBef>
              <a:buClr>
                <a:srgbClr val="FB963C"/>
              </a:buClr>
            </a:pPr>
            <a:r>
              <a:rPr lang="en-US" sz="2000" b="1" dirty="0" smtClean="0">
                <a:solidFill>
                  <a:srgbClr val="5A5A5A"/>
                </a:solidFill>
              </a:rPr>
              <a:t>QIMM and DIMM (rotating coils)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Compatible with standard LHC cold-bore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5A5A5A"/>
                </a:solidFill>
              </a:rPr>
              <a:t>Suitable for LHC spares and 11-T 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Mechanics and electronics are “</a:t>
            </a:r>
            <a:r>
              <a:rPr lang="en-US" sz="1600" dirty="0" err="1" smtClean="0">
                <a:solidFill>
                  <a:srgbClr val="5A5A5A"/>
                </a:solidFill>
              </a:rPr>
              <a:t>oldish</a:t>
            </a:r>
            <a:r>
              <a:rPr lang="en-US" sz="1600" dirty="0" smtClean="0">
                <a:solidFill>
                  <a:srgbClr val="5A5A5A"/>
                </a:solidFill>
              </a:rPr>
              <a:t>” but still ok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Old software and computer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5A5A"/>
                </a:solidFill>
              </a:rPr>
              <a:t>C</a:t>
            </a:r>
            <a:r>
              <a:rPr lang="en-US" sz="1600" dirty="0" smtClean="0">
                <a:solidFill>
                  <a:srgbClr val="5A5A5A"/>
                </a:solidFill>
              </a:rPr>
              <a:t>ritical components for future use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QIMM upgrade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5A5A"/>
                </a:solidFill>
              </a:rPr>
              <a:t>U</a:t>
            </a:r>
            <a:r>
              <a:rPr lang="en-US" sz="1600" dirty="0" smtClean="0">
                <a:solidFill>
                  <a:srgbClr val="5A5A5A"/>
                </a:solidFill>
              </a:rPr>
              <a:t>pgrading the system aiming at compatibility with FFMM</a:t>
            </a:r>
            <a:endParaRPr lang="en-US" sz="1600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DIMM is not strictly required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5A5A"/>
                </a:solidFill>
              </a:rPr>
              <a:t>No series production of large number of </a:t>
            </a:r>
            <a:r>
              <a:rPr lang="en-US" sz="1600" dirty="0" smtClean="0">
                <a:solidFill>
                  <a:srgbClr val="5A5A5A"/>
                </a:solidFill>
              </a:rPr>
              <a:t>magnets similar to LHC dipoles</a:t>
            </a:r>
            <a:endParaRPr lang="en-US" sz="1600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1600" dirty="0" smtClean="0">
              <a:solidFill>
                <a:srgbClr val="5A5A5A"/>
              </a:solidFill>
            </a:endParaRPr>
          </a:p>
        </p:txBody>
      </p:sp>
      <p:pic>
        <p:nvPicPr>
          <p:cNvPr id="9" name="Picture 1028" descr="PIC0000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58" r="9733"/>
          <a:stretch/>
        </p:blipFill>
        <p:spPr bwMode="auto">
          <a:xfrm>
            <a:off x="5278047" y="2451226"/>
            <a:ext cx="3668464" cy="222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30" descr="PIC0002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20" r="8364"/>
          <a:stretch/>
        </p:blipFill>
        <p:spPr bwMode="auto">
          <a:xfrm>
            <a:off x="5148064" y="801481"/>
            <a:ext cx="2304256" cy="160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29" descr="PIC0000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3"/>
          <a:stretch/>
        </p:blipFill>
        <p:spPr bwMode="auto">
          <a:xfrm>
            <a:off x="7480727" y="123478"/>
            <a:ext cx="1465784" cy="224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4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Legacy systems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-180528" y="689372"/>
            <a:ext cx="5295398" cy="438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ct val="20000"/>
              </a:spcBef>
              <a:buClr>
                <a:srgbClr val="FB963C"/>
              </a:buClr>
            </a:pPr>
            <a:r>
              <a:rPr lang="en-US" sz="2000" b="1" dirty="0" smtClean="0">
                <a:solidFill>
                  <a:srgbClr val="5A5A5A"/>
                </a:solidFill>
              </a:rPr>
              <a:t>AC mole (coils in AC mode)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Compatible with standard LHC cold-bore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5A5A5A"/>
                </a:solidFill>
              </a:rPr>
              <a:t>Suitable for LHC spares and 11-T 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Mechanics and electronics are “</a:t>
            </a:r>
            <a:r>
              <a:rPr lang="en-US" sz="1600" dirty="0" err="1" smtClean="0">
                <a:solidFill>
                  <a:srgbClr val="5A5A5A"/>
                </a:solidFill>
              </a:rPr>
              <a:t>oldish</a:t>
            </a:r>
            <a:r>
              <a:rPr lang="en-US" sz="1600" dirty="0" smtClean="0">
                <a:solidFill>
                  <a:srgbClr val="5A5A5A"/>
                </a:solidFill>
              </a:rPr>
              <a:t>” 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5A5A5A"/>
                </a:solidFill>
              </a:rPr>
              <a:t>New acquisition cards can be used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Old software and computer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5A5A"/>
                </a:solidFill>
              </a:rPr>
              <a:t>C</a:t>
            </a:r>
            <a:r>
              <a:rPr lang="en-US" sz="1600" dirty="0" smtClean="0">
                <a:solidFill>
                  <a:srgbClr val="5A5A5A"/>
                </a:solidFill>
              </a:rPr>
              <a:t>ritical components for future use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U</a:t>
            </a:r>
            <a:r>
              <a:rPr lang="en-US" sz="1600" dirty="0" smtClean="0">
                <a:solidFill>
                  <a:srgbClr val="5A5A5A"/>
                </a:solidFill>
              </a:rPr>
              <a:t>pgrade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5A5A5A"/>
                </a:solidFill>
              </a:rPr>
              <a:t>Basic magnetic measurement and analysis already implemented to be compatible with FFMM. Manual procedure.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5A5A5A"/>
                </a:solidFill>
              </a:rPr>
              <a:t>Measurement of cold-bore tube position (CCD) not yet available 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1600" dirty="0" smtClean="0">
              <a:solidFill>
                <a:srgbClr val="5A5A5A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854" y="2727189"/>
            <a:ext cx="3820478" cy="1888808"/>
          </a:xfrm>
          <a:prstGeom prst="rect">
            <a:avLst/>
          </a:prstGeom>
        </p:spPr>
      </p:pic>
      <p:sp>
        <p:nvSpPr>
          <p:cNvPr id="12" name="Rectangle 2"/>
          <p:cNvSpPr>
            <a:spLocks noChangeAspect="1" noChangeArrowheads="1"/>
          </p:cNvSpPr>
          <p:nvPr/>
        </p:nvSpPr>
        <p:spPr bwMode="auto">
          <a:xfrm>
            <a:off x="2123727" y="1275606"/>
            <a:ext cx="562086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186" y="431396"/>
            <a:ext cx="2130270" cy="225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25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724367"/>
            <a:ext cx="3509010" cy="160782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/>
              <a:t>FAst</a:t>
            </a:r>
            <a:r>
              <a:rPr lang="en-US" dirty="0"/>
              <a:t> Measurement </a:t>
            </a:r>
            <a:r>
              <a:rPr lang="en-US" dirty="0" smtClean="0"/>
              <a:t>Equipment (FAME)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-201567" y="555526"/>
            <a:ext cx="5290307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200" b="1" dirty="0" smtClean="0">
                <a:solidFill>
                  <a:srgbClr val="5A5A5A"/>
                </a:solidFill>
              </a:rPr>
              <a:t>Flexible framework for Magnetic Measurements (FFMM)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 smtClean="0">
                <a:solidFill>
                  <a:srgbClr val="5A5A5A"/>
                </a:solidFill>
              </a:rPr>
              <a:t>Library with drivers for common instruments used for MM (such as integrators, acquisition cards, motors, encoder interfaces, DMM’s…)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>
                <a:solidFill>
                  <a:srgbClr val="5A5A5A"/>
                </a:solidFill>
              </a:rPr>
              <a:t>Measurement procedure condensed in a short “script</a:t>
            </a:r>
            <a:r>
              <a:rPr lang="en-US" sz="1200" dirty="0" smtClean="0">
                <a:solidFill>
                  <a:srgbClr val="5A5A5A"/>
                </a:solidFill>
              </a:rPr>
              <a:t>”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 smtClean="0">
                <a:solidFill>
                  <a:srgbClr val="5A5A5A"/>
                </a:solidFill>
              </a:rPr>
              <a:t>Run-time generation of GUI for input parameters and data visualization</a:t>
            </a:r>
            <a:endParaRPr lang="en-US" sz="1200" dirty="0">
              <a:solidFill>
                <a:srgbClr val="5A5A5A"/>
              </a:solidFill>
            </a:endParaRP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>
                <a:solidFill>
                  <a:srgbClr val="5A5A5A"/>
                </a:solidFill>
              </a:rPr>
              <a:t>Integrated post-processing with </a:t>
            </a:r>
            <a:r>
              <a:rPr lang="en-US" sz="1200" dirty="0" err="1" smtClean="0">
                <a:solidFill>
                  <a:srgbClr val="5A5A5A"/>
                </a:solidFill>
              </a:rPr>
              <a:t>Matlab</a:t>
            </a:r>
            <a:endParaRPr lang="en-US" sz="1200" dirty="0" smtClean="0">
              <a:solidFill>
                <a:srgbClr val="5A5A5A"/>
              </a:solidFill>
            </a:endParaRP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1200" dirty="0">
              <a:solidFill>
                <a:srgbClr val="5A5A5A"/>
              </a:solidFill>
            </a:endParaRPr>
          </a:p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200" b="1" dirty="0" smtClean="0">
                <a:solidFill>
                  <a:srgbClr val="5A5A5A"/>
                </a:solidFill>
              </a:rPr>
              <a:t>Fast Digital Integrator (FDI)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 smtClean="0">
                <a:solidFill>
                  <a:srgbClr val="5A5A5A"/>
                </a:solidFill>
              </a:rPr>
              <a:t>Input range from ~ </a:t>
            </a:r>
            <a:r>
              <a:rPr lang="el-GR" sz="1200" dirty="0" smtClean="0">
                <a:solidFill>
                  <a:srgbClr val="5A5A5A"/>
                </a:solidFill>
              </a:rPr>
              <a:t>μ</a:t>
            </a:r>
            <a:r>
              <a:rPr lang="en-US" sz="1200" dirty="0" smtClean="0">
                <a:solidFill>
                  <a:srgbClr val="5A5A5A"/>
                </a:solidFill>
              </a:rPr>
              <a:t>V (SC magnet at “warm”) to 30 V (super-segments at “cold”) 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 smtClean="0">
                <a:solidFill>
                  <a:srgbClr val="5A5A5A"/>
                </a:solidFill>
              </a:rPr>
              <a:t>Fast triggering up to 10 kHz (rotating coils at 10 turns/s)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1200" dirty="0" smtClean="0">
              <a:solidFill>
                <a:srgbClr val="5A5A5A"/>
              </a:solidFill>
            </a:endParaRPr>
          </a:p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200" b="1" dirty="0" smtClean="0">
                <a:solidFill>
                  <a:srgbClr val="5A5A5A"/>
                </a:solidFill>
              </a:rPr>
              <a:t>Micro rotating unit (MRU)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 smtClean="0">
                <a:solidFill>
                  <a:srgbClr val="5A5A5A"/>
                </a:solidFill>
              </a:rPr>
              <a:t>Angular encoder with 4096 steps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 smtClean="0">
                <a:solidFill>
                  <a:srgbClr val="5A5A5A"/>
                </a:solidFill>
              </a:rPr>
              <a:t>Slip rings with &gt;50 signals (long multi-segment shafts)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200" dirty="0" smtClean="0">
                <a:solidFill>
                  <a:srgbClr val="5A5A5A"/>
                </a:solidFill>
              </a:rPr>
              <a:t>DC motor + reduction for providing high torque (shaft without ball bearings)</a:t>
            </a:r>
          </a:p>
        </p:txBody>
      </p:sp>
      <p:sp>
        <p:nvSpPr>
          <p:cNvPr id="12" name="Rectangle 2"/>
          <p:cNvSpPr>
            <a:spLocks noChangeAspect="1" noChangeArrowheads="1"/>
          </p:cNvSpPr>
          <p:nvPr/>
        </p:nvSpPr>
        <p:spPr bwMode="auto">
          <a:xfrm>
            <a:off x="2123727" y="1275606"/>
            <a:ext cx="562086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2773" y="987574"/>
            <a:ext cx="2345531" cy="16859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7628" y="771550"/>
            <a:ext cx="1442085" cy="192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9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556" y="749340"/>
            <a:ext cx="4419600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FAME for ambient temperature in 927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-81719" y="771550"/>
            <a:ext cx="4667275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lvl="1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Standard 19-inch rack including PXI crate, motor controller, patch panel</a:t>
            </a:r>
          </a:p>
          <a:p>
            <a:pPr marL="623888" lvl="1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PXI PC-blade running Windows7 and FFMM</a:t>
            </a:r>
          </a:p>
          <a:p>
            <a:pPr marL="623888" lvl="1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2 independent integrator channels (ABS, CMP)</a:t>
            </a:r>
          </a:p>
          <a:p>
            <a:pPr marL="623888" lvl="1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One MRU mounted on a sliding bench with 3-m span</a:t>
            </a:r>
          </a:p>
          <a:p>
            <a:pPr marL="623888" lvl="1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err="1" smtClean="0">
                <a:solidFill>
                  <a:srgbClr val="5A5A5A"/>
                </a:solidFill>
              </a:rPr>
              <a:t>FuG</a:t>
            </a:r>
            <a:r>
              <a:rPr lang="en-US" sz="1400" dirty="0" smtClean="0">
                <a:solidFill>
                  <a:srgbClr val="5A5A5A"/>
                </a:solidFill>
              </a:rPr>
              <a:t> </a:t>
            </a:r>
            <a:r>
              <a:rPr lang="en-US" sz="1400" dirty="0">
                <a:solidFill>
                  <a:srgbClr val="5A5A5A"/>
                </a:solidFill>
              </a:rPr>
              <a:t>low voltage power supply (40 V, 20 </a:t>
            </a:r>
            <a:r>
              <a:rPr lang="en-US" sz="1400" dirty="0" smtClean="0">
                <a:solidFill>
                  <a:srgbClr val="5A5A5A"/>
                </a:solidFill>
              </a:rPr>
              <a:t>A) and DCCT </a:t>
            </a:r>
            <a:r>
              <a:rPr lang="en-US" sz="1400" dirty="0" err="1">
                <a:solidFill>
                  <a:srgbClr val="5A5A5A"/>
                </a:solidFill>
              </a:rPr>
              <a:t>Hitec</a:t>
            </a:r>
            <a:r>
              <a:rPr lang="en-US" sz="1400" dirty="0">
                <a:solidFill>
                  <a:srgbClr val="5A5A5A"/>
                </a:solidFill>
              </a:rPr>
              <a:t> MACC-plus</a:t>
            </a:r>
          </a:p>
          <a:p>
            <a:pPr marL="623888" lvl="1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Set rotating heads</a:t>
            </a:r>
          </a:p>
          <a:p>
            <a:pPr marL="1081088" lvl="3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3 x 130 mm or 1200 mm rotating coil heads</a:t>
            </a:r>
          </a:p>
          <a:p>
            <a:pPr marL="1081088" lvl="3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Measurement radii 22, 30, and 45 mm</a:t>
            </a:r>
          </a:p>
          <a:p>
            <a:pPr marL="1081088" lvl="3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CCR targets for referring magnetic axis </a:t>
            </a:r>
            <a:r>
              <a:rPr lang="en-US" sz="1400" dirty="0" err="1" smtClean="0">
                <a:solidFill>
                  <a:srgbClr val="5A5A5A"/>
                </a:solidFill>
              </a:rPr>
              <a:t>wrt</a:t>
            </a:r>
            <a:r>
              <a:rPr lang="en-US" sz="1400" dirty="0" smtClean="0">
                <a:solidFill>
                  <a:srgbClr val="5A5A5A"/>
                </a:solidFill>
              </a:rPr>
              <a:t> external points</a:t>
            </a:r>
          </a:p>
          <a:p>
            <a:pPr marL="1081088" lvl="3" indent="-2619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1400" dirty="0" smtClean="0">
              <a:solidFill>
                <a:srgbClr val="5A5A5A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889" y="2331207"/>
            <a:ext cx="3511303" cy="23408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108520" y="4239416"/>
            <a:ext cx="603041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2">
              <a:spcBef>
                <a:spcPct val="20000"/>
              </a:spcBef>
              <a:buClr>
                <a:srgbClr val="FB963C"/>
              </a:buClr>
            </a:pPr>
            <a:r>
              <a:rPr lang="en-US" sz="1500" b="1" dirty="0">
                <a:solidFill>
                  <a:srgbClr val="5A5A5A"/>
                </a:solidFill>
              </a:rPr>
              <a:t>MM at ambient </a:t>
            </a:r>
            <a:r>
              <a:rPr lang="en-US" sz="1500" b="1" dirty="0" smtClean="0">
                <a:solidFill>
                  <a:srgbClr val="5A5A5A"/>
                </a:solidFill>
              </a:rPr>
              <a:t>temp. on </a:t>
            </a:r>
            <a:r>
              <a:rPr lang="en-US" sz="1500" b="1" dirty="0">
                <a:solidFill>
                  <a:srgbClr val="5A5A5A"/>
                </a:solidFill>
              </a:rPr>
              <a:t>short models for </a:t>
            </a:r>
            <a:r>
              <a:rPr lang="en-US" sz="1500" b="1" dirty="0" smtClean="0">
                <a:solidFill>
                  <a:srgbClr val="5A5A5A"/>
                </a:solidFill>
              </a:rPr>
              <a:t>HL-LHC. </a:t>
            </a:r>
            <a:endParaRPr lang="en-US" sz="1500" b="1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4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M:\I8-Bat.230\Bat.230\Documentation\IMMW\IMMW18-Juin2013-Brookhaven\Photos pour Presentation\24-05-13\IMG_02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80" y="784537"/>
            <a:ext cx="2410757" cy="1808948"/>
          </a:xfrm>
          <a:prstGeom prst="rect">
            <a:avLst/>
          </a:prstGeom>
          <a:solidFill>
            <a:schemeClr val="accent1">
              <a:tint val="20000"/>
            </a:schemeClr>
          </a:solidFill>
          <a:ln>
            <a:noFill/>
          </a:ln>
        </p:spPr>
      </p:pic>
      <p:pic>
        <p:nvPicPr>
          <p:cNvPr id="20" name="Picture 16" descr="M:\I8-Bat.230\Bat.230\Documentation\IMMW\IMMW18-Juin2013-Brookhaven\Photos pour Presentation\22-05-13-matin\IMG_01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740" y="784537"/>
            <a:ext cx="2763001" cy="368400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FAME for ambient temperature in 927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915816" y="1463822"/>
            <a:ext cx="162404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2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 sz="1600">
                <a:solidFill>
                  <a:srgbClr val="5A5A5A"/>
                </a:solidFill>
              </a:defRPr>
            </a:lvl2pPr>
          </a:lstStyle>
          <a:p>
            <a:pPr algn="ctr"/>
            <a:r>
              <a:rPr lang="en-US" sz="1600" dirty="0"/>
              <a:t>Non magnetic CCR for axis measurement</a:t>
            </a:r>
          </a:p>
        </p:txBody>
      </p:sp>
      <p:pic>
        <p:nvPicPr>
          <p:cNvPr id="15" name="Picture 14" descr="M:\I8-Bat.230\Bat.230\Documentation\IMMW\IMMW18-Juin2013-Brookhaven\Photos pour Presentation\24-05-13\IMG_028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4424" y="2359126"/>
            <a:ext cx="1808068" cy="241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/>
          <p:cNvCxnSpPr>
            <a:stCxn id="11" idx="2"/>
          </p:cNvCxnSpPr>
          <p:nvPr/>
        </p:nvCxnSpPr>
        <p:spPr bwMode="auto">
          <a:xfrm flipH="1">
            <a:off x="2123728" y="2294819"/>
            <a:ext cx="1604111" cy="142905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F20A6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11" idx="2"/>
          </p:cNvCxnSpPr>
          <p:nvPr/>
        </p:nvCxnSpPr>
        <p:spPr bwMode="auto">
          <a:xfrm flipH="1">
            <a:off x="2232441" y="2294819"/>
            <a:ext cx="1495398" cy="11121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F20A6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3" name="Picture 7" descr="C:\olaf\I-Phone\Old 2G\Pictures\IMG_05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436" y="784719"/>
            <a:ext cx="2762142" cy="368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47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FAME for vertical benches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93720" y="666111"/>
            <a:ext cx="558980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Standard 19-inch rack including PXI crate, motor controller, patch panel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PXI PC-blade running Windows7 and FFFM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12 independent integrator channels for parallel </a:t>
            </a:r>
            <a:r>
              <a:rPr lang="en-US" sz="1400" dirty="0">
                <a:solidFill>
                  <a:srgbClr val="5A5A5A"/>
                </a:solidFill>
              </a:rPr>
              <a:t>acquisition of signals from two multi-segment </a:t>
            </a:r>
            <a:r>
              <a:rPr lang="en-US" sz="1400" dirty="0" smtClean="0">
                <a:solidFill>
                  <a:srgbClr val="5A5A5A"/>
                </a:solidFill>
              </a:rPr>
              <a:t>rotating-shafts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Two MRU’s with max rotation speed 8 turn/s (4 turn/s tested)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GPS timing card for synchronization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rgbClr val="5A5A5A"/>
                </a:solidFill>
              </a:rPr>
              <a:t>Multi-segment shafts without ball-bearings rotating in the helium bath</a:t>
            </a:r>
          </a:p>
        </p:txBody>
      </p:sp>
      <p:sp>
        <p:nvSpPr>
          <p:cNvPr id="12" name="Rectangle 2"/>
          <p:cNvSpPr>
            <a:spLocks noChangeAspect="1" noChangeArrowheads="1"/>
          </p:cNvSpPr>
          <p:nvPr/>
        </p:nvSpPr>
        <p:spPr bwMode="auto">
          <a:xfrm>
            <a:off x="2123727" y="1275606"/>
            <a:ext cx="562086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761478"/>
              </p:ext>
            </p:extLst>
          </p:nvPr>
        </p:nvGraphicFramePr>
        <p:xfrm>
          <a:off x="888845" y="3205919"/>
          <a:ext cx="4339405" cy="1236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8142"/>
                <a:gridCol w="1105693"/>
                <a:gridCol w="881922"/>
                <a:gridCol w="1263648"/>
              </a:tblGrid>
              <a:tr h="2061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radius</a:t>
                      </a:r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(mm)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length (mm)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segments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compensation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</a:tr>
              <a:tr h="2061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</a:rPr>
                        <a:t>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</a:rPr>
                        <a:t>3680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</a:rPr>
                        <a:t>D,Q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61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22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1319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</a:rPr>
                        <a:t>D,Q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61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22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2120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61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45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1330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D,Q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61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45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</a:rPr>
                        <a:t>2114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</a:rPr>
                        <a:t>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</a:rPr>
                        <a:t>D,Q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522" y="596539"/>
            <a:ext cx="2848478" cy="2136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922" y="2778644"/>
            <a:ext cx="2848478" cy="213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utlook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921573" y="771550"/>
            <a:ext cx="7920000" cy="368022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Magnetic measurements on SC magnets</a:t>
            </a:r>
          </a:p>
          <a:p>
            <a:pPr algn="l"/>
            <a:r>
              <a:rPr lang="en-US" dirty="0" smtClean="0"/>
              <a:t>R</a:t>
            </a:r>
            <a:r>
              <a:rPr lang="en-US" dirty="0" smtClean="0"/>
              <a:t>ole in magnet development</a:t>
            </a:r>
          </a:p>
          <a:p>
            <a:pPr algn="l"/>
            <a:r>
              <a:rPr lang="en-US" dirty="0"/>
              <a:t>C</a:t>
            </a:r>
            <a:r>
              <a:rPr lang="en-US" dirty="0" smtClean="0"/>
              <a:t>hallenges</a:t>
            </a:r>
            <a:endParaRPr lang="en-US" dirty="0" smtClean="0"/>
          </a:p>
          <a:p>
            <a:pPr algn="l"/>
            <a:r>
              <a:rPr lang="en-US" dirty="0" smtClean="0"/>
              <a:t>Techniques</a:t>
            </a:r>
          </a:p>
          <a:p>
            <a:pPr algn="l"/>
            <a:r>
              <a:rPr lang="en-US" dirty="0" smtClean="0"/>
              <a:t>Our systems</a:t>
            </a:r>
          </a:p>
          <a:p>
            <a:pPr algn="l"/>
            <a:r>
              <a:rPr lang="en-US" dirty="0" smtClean="0"/>
              <a:t>New development for HL-LHC</a:t>
            </a:r>
          </a:p>
          <a:p>
            <a:pPr algn="l"/>
            <a:r>
              <a:rPr lang="en-US" dirty="0"/>
              <a:t>C</a:t>
            </a:r>
            <a:r>
              <a:rPr lang="en-US" dirty="0" smtClean="0"/>
              <a:t>onclusions</a:t>
            </a:r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Rotating shaft in the helium bath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6386" name="Picture 2" descr="http://www.preattoni.it/negozio/image/cache/data/Trottole/Trott%20leccio%20bosso%20eb-700x7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45315"/>
            <a:ext cx="20002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763688" y="3644748"/>
            <a:ext cx="6491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Mechanics at “cold” must be kept as simple as possible</a:t>
            </a:r>
            <a:endParaRPr lang="en-US" sz="14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61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-381000" y="2523853"/>
            <a:ext cx="4572000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>
              <a:spcBef>
                <a:spcPct val="20000"/>
              </a:spcBef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Static shell to be fixed</a:t>
            </a:r>
          </a:p>
          <a:p>
            <a:pPr lvl="1" algn="ctr">
              <a:spcBef>
                <a:spcPct val="20000"/>
              </a:spcBef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into the magnet aperture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07904" y="1405866"/>
            <a:ext cx="432048" cy="31064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809393" y="1539319"/>
            <a:ext cx="266005" cy="29115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904990" y="1590310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904990" y="2296838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904990" y="3008109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907190" y="3706318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>
            <a:off x="3887924" y="4441189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4914192" y="4384970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Isosceles Triangle 24"/>
          <p:cNvSpPr/>
          <p:nvPr/>
        </p:nvSpPr>
        <p:spPr>
          <a:xfrm>
            <a:off x="4910936" y="4417416"/>
            <a:ext cx="82589" cy="66933"/>
          </a:xfrm>
          <a:prstGeom prst="triangle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927336" y="833868"/>
            <a:ext cx="45719" cy="7123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948698" y="1287999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806746" y="1287999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81979" y="389054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Pivot with spherical head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38984" y="1327887"/>
            <a:ext cx="1848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Teflon ring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4740" y="2653118"/>
            <a:ext cx="25282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Rotating shaft with coils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36996" y="389054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400" dirty="0">
                <a:solidFill>
                  <a:srgbClr val="5A5A5A"/>
                </a:solidFill>
              </a:rPr>
              <a:t>Spherical hollow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15406" y="1352843"/>
            <a:ext cx="22945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Stainless steel arm</a:t>
            </a:r>
            <a:endParaRPr lang="en-US" sz="1400" dirty="0">
              <a:solidFill>
                <a:srgbClr val="5A5A5A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71431" y="1327887"/>
            <a:ext cx="1136473" cy="153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3093817" y="2715766"/>
            <a:ext cx="568237" cy="854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123571" y="4026236"/>
            <a:ext cx="721202" cy="379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075399" y="1287999"/>
            <a:ext cx="1008769" cy="1843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4997603" y="2511443"/>
            <a:ext cx="900385" cy="2898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5043286" y="4098522"/>
            <a:ext cx="1040882" cy="3073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9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7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L. Fiscarelli, Magnetic measurements @ CERN</a:t>
            </a:r>
            <a:endParaRPr lang="en-GB" dirty="0"/>
          </a:p>
        </p:txBody>
      </p:sp>
      <p:sp>
        <p:nvSpPr>
          <p:cNvPr id="28" name="Espace réservé du numéro de diapositive 4"/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067944" y="1405866"/>
            <a:ext cx="432048" cy="31064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139952" y="1546205"/>
            <a:ext cx="266005" cy="29115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235549" y="1597196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235549" y="2303724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235549" y="3014995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237749" y="3713204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Isosceles Triangle 37"/>
          <p:cNvSpPr/>
          <p:nvPr/>
        </p:nvSpPr>
        <p:spPr>
          <a:xfrm>
            <a:off x="4247964" y="4441189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/>
          <p:cNvSpPr/>
          <p:nvPr/>
        </p:nvSpPr>
        <p:spPr>
          <a:xfrm>
            <a:off x="4244751" y="4391856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/>
          <p:cNvSpPr/>
          <p:nvPr/>
        </p:nvSpPr>
        <p:spPr>
          <a:xfrm>
            <a:off x="4241495" y="4424302"/>
            <a:ext cx="82589" cy="66933"/>
          </a:xfrm>
          <a:prstGeom prst="triangle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257895" y="840754"/>
            <a:ext cx="45719" cy="7123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4308738" y="1287999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166786" y="1287999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2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7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L. Fiscarelli, Magnetic measurements @ CERN</a:t>
            </a:r>
            <a:endParaRPr lang="en-GB" dirty="0"/>
          </a:p>
        </p:txBody>
      </p:sp>
      <p:sp>
        <p:nvSpPr>
          <p:cNvPr id="28" name="Espace réservé du numéro de diapositive 4"/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088175" y="1405866"/>
            <a:ext cx="432048" cy="31064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160183" y="1546205"/>
            <a:ext cx="266005" cy="29115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255780" y="1597196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255780" y="2303724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255780" y="3014995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257980" y="3713204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Isosceles Triangle 37"/>
          <p:cNvSpPr/>
          <p:nvPr/>
        </p:nvSpPr>
        <p:spPr>
          <a:xfrm>
            <a:off x="4268195" y="4441189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/>
          <p:cNvSpPr/>
          <p:nvPr/>
        </p:nvSpPr>
        <p:spPr>
          <a:xfrm>
            <a:off x="4264982" y="4391856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/>
          <p:cNvSpPr/>
          <p:nvPr/>
        </p:nvSpPr>
        <p:spPr>
          <a:xfrm>
            <a:off x="4261726" y="4424302"/>
            <a:ext cx="82589" cy="66933"/>
          </a:xfrm>
          <a:prstGeom prst="triangle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278126" y="840754"/>
            <a:ext cx="45719" cy="7123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4328969" y="1287999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187017" y="1287999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531720" y="1514744"/>
            <a:ext cx="504056" cy="2877111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4572000" y="1514745"/>
            <a:ext cx="504056" cy="2877111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>
            <a:off x="4535278" y="1370729"/>
            <a:ext cx="216024" cy="144016"/>
          </a:xfrm>
          <a:prstGeom prst="rtTriangl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Triangle 23"/>
          <p:cNvSpPr/>
          <p:nvPr/>
        </p:nvSpPr>
        <p:spPr>
          <a:xfrm flipH="1">
            <a:off x="3866645" y="1370729"/>
            <a:ext cx="216024" cy="144016"/>
          </a:xfrm>
          <a:prstGeom prst="rtTriangl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3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73" y="304305"/>
            <a:ext cx="1491473" cy="437195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7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L. Fiscarelli, Magnetic measurements @ CERN</a:t>
            </a:r>
            <a:endParaRPr lang="en-GB" dirty="0"/>
          </a:p>
        </p:txBody>
      </p:sp>
      <p:sp>
        <p:nvSpPr>
          <p:cNvPr id="28" name="Espace réservé du numéro de diapositive 4"/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1240023" y="1337503"/>
            <a:ext cx="432048" cy="31064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312031" y="1477842"/>
            <a:ext cx="266005" cy="29115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1407628" y="1528833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407628" y="2235361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1407628" y="2946632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409828" y="3644841"/>
            <a:ext cx="90413" cy="6555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Isosceles Triangle 37"/>
          <p:cNvSpPr/>
          <p:nvPr/>
        </p:nvSpPr>
        <p:spPr>
          <a:xfrm>
            <a:off x="1420043" y="4372826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/>
          <p:cNvSpPr/>
          <p:nvPr/>
        </p:nvSpPr>
        <p:spPr>
          <a:xfrm>
            <a:off x="1416830" y="4323493"/>
            <a:ext cx="72008" cy="6591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/>
          <p:cNvSpPr/>
          <p:nvPr/>
        </p:nvSpPr>
        <p:spPr>
          <a:xfrm>
            <a:off x="1413574" y="4355939"/>
            <a:ext cx="82589" cy="66933"/>
          </a:xfrm>
          <a:prstGeom prst="triangle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1429974" y="772391"/>
            <a:ext cx="45719" cy="7123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480817" y="1219636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338865" y="1219636"/>
            <a:ext cx="76054" cy="1134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83568" y="1446381"/>
            <a:ext cx="504056" cy="2877111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1723848" y="1446382"/>
            <a:ext cx="504056" cy="2877111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>
            <a:off x="1687126" y="1302366"/>
            <a:ext cx="216024" cy="144016"/>
          </a:xfrm>
          <a:prstGeom prst="rtTriangl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Triangle 23"/>
          <p:cNvSpPr/>
          <p:nvPr/>
        </p:nvSpPr>
        <p:spPr>
          <a:xfrm flipH="1">
            <a:off x="1018493" y="1302366"/>
            <a:ext cx="216024" cy="144016"/>
          </a:xfrm>
          <a:prstGeom prst="rtTriangl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128690"/>
            <a:ext cx="2257425" cy="458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Anti-cryostat for vertical stations?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71249"/>
              </p:ext>
            </p:extLst>
          </p:nvPr>
        </p:nvGraphicFramePr>
        <p:xfrm>
          <a:off x="444370" y="676347"/>
          <a:ext cx="8255260" cy="3157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325"/>
                <a:gridCol w="1872208"/>
                <a:gridCol w="491225"/>
                <a:gridCol w="2520280"/>
                <a:gridCol w="455222"/>
              </a:tblGrid>
              <a:tr h="415502">
                <a:tc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Shaft in the He bath </a:t>
                      </a:r>
                      <a:endParaRPr lang="en-GB" sz="12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With anti-cryostat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</a:txBody>
                  <a:tcPr anchor="ctr"/>
                </a:tc>
              </a:tr>
              <a:tr h="46293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Devices to be tailored </a:t>
                      </a:r>
                      <a:r>
                        <a:rPr lang="en-US" sz="1100" b="1" baseline="0" dirty="0" smtClean="0"/>
                        <a:t>to the magnet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Shaft </a:t>
                      </a:r>
                      <a:r>
                        <a:rPr lang="en-US" sz="1100" b="1" baseline="0" dirty="0" smtClean="0"/>
                        <a:t>for diameter a</a:t>
                      </a:r>
                      <a:r>
                        <a:rPr lang="en-US" sz="1100" b="1" dirty="0" smtClean="0"/>
                        <a:t>nd </a:t>
                      </a:r>
                      <a:r>
                        <a:rPr lang="en-US" sz="1100" b="1" baseline="0" dirty="0" smtClean="0"/>
                        <a:t>length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</a:rPr>
                        <a:t>-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Shaft </a:t>
                      </a:r>
                      <a:r>
                        <a:rPr lang="en-US" sz="1100" b="1" baseline="0" dirty="0" smtClean="0"/>
                        <a:t>for diameter a</a:t>
                      </a:r>
                      <a:r>
                        <a:rPr lang="en-US" sz="1100" b="1" dirty="0" smtClean="0"/>
                        <a:t>nd </a:t>
                      </a:r>
                      <a:r>
                        <a:rPr lang="en-US" sz="1100" b="1" baseline="0" dirty="0" smtClean="0"/>
                        <a:t>length (?)</a:t>
                      </a:r>
                    </a:p>
                    <a:p>
                      <a:pPr algn="ctr"/>
                      <a:r>
                        <a:rPr lang="en-US" sz="1100" b="1" baseline="0" dirty="0" smtClean="0"/>
                        <a:t>Warm bore tube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- -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15502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Space for shaft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All</a:t>
                      </a:r>
                      <a:r>
                        <a:rPr lang="en-US" sz="1100" b="1" baseline="0" dirty="0" smtClean="0"/>
                        <a:t> available space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+</a:t>
                      </a:r>
                      <a:endParaRPr lang="en-GB" sz="1200" b="1" i="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Some space used for warm tube, problem in small diameter</a:t>
                      </a:r>
                      <a:r>
                        <a:rPr lang="en-US" sz="1100" b="1" baseline="0" dirty="0" smtClean="0"/>
                        <a:t> apertures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15502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Heat</a:t>
                      </a:r>
                      <a:r>
                        <a:rPr lang="en-US" sz="1100" b="1" baseline="0" dirty="0" smtClean="0"/>
                        <a:t> load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No load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</a:rPr>
                        <a:t>+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Should be taken into account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15502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For double-aperture magnets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Additional shaft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</a:rPr>
                        <a:t>-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Additional shaft (?)</a:t>
                      </a:r>
                    </a:p>
                    <a:p>
                      <a:pPr algn="ctr"/>
                      <a:r>
                        <a:rPr lang="en-US" sz="1100" b="1" dirty="0" smtClean="0"/>
                        <a:t>Additional </a:t>
                      </a:r>
                      <a:r>
                        <a:rPr lang="en-US" sz="1100" b="1" baseline="0" dirty="0" smtClean="0"/>
                        <a:t>warm bore tube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- -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15502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Calibration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Correction for TF</a:t>
                      </a:r>
                    </a:p>
                    <a:p>
                      <a:pPr algn="ctr"/>
                      <a:r>
                        <a:rPr lang="en-US" sz="1100" b="1" dirty="0" smtClean="0"/>
                        <a:t>Ok for multipoles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</a:rPr>
                        <a:t>-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Ok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+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15502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In case of major fault of</a:t>
                      </a:r>
                      <a:r>
                        <a:rPr lang="en-US" sz="1100" b="1" baseline="0" dirty="0" smtClean="0"/>
                        <a:t> shaft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Thermal cycle is</a:t>
                      </a:r>
                      <a:r>
                        <a:rPr lang="en-US" sz="1100" b="1" baseline="0" dirty="0" smtClean="0"/>
                        <a:t> required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</a:rPr>
                        <a:t>- -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Shaft</a:t>
                      </a:r>
                      <a:r>
                        <a:rPr lang="en-US" sz="1100" b="1" baseline="0" dirty="0" smtClean="0"/>
                        <a:t> can be replaced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+ +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79712" y="3939902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ct val="20000"/>
              </a:spcBef>
              <a:buClr>
                <a:srgbClr val="FB963C"/>
              </a:buClr>
            </a:pPr>
            <a:r>
              <a:rPr lang="en-US" sz="1400" b="1" dirty="0" smtClean="0">
                <a:solidFill>
                  <a:srgbClr val="5A5A5A"/>
                </a:solidFill>
              </a:rPr>
              <a:t>Conclusion: differences but not clear advantages from one solution It depends on the experience of the lab  </a:t>
            </a:r>
            <a:endParaRPr lang="en-US" sz="1400" b="1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FAME for horizontal benches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5496" y="919858"/>
            <a:ext cx="4680520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Standard 19-inch rack including PXI crate, motor controller, patch panel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PXI PC-blade running Windows7 and FFFM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12 independent integrator channels for parallel </a:t>
            </a:r>
            <a:r>
              <a:rPr lang="en-US" sz="1600" dirty="0">
                <a:solidFill>
                  <a:srgbClr val="5A5A5A"/>
                </a:solidFill>
              </a:rPr>
              <a:t>acquisition of signals from two multi-segment </a:t>
            </a:r>
            <a:r>
              <a:rPr lang="en-US" sz="1600" dirty="0" smtClean="0">
                <a:solidFill>
                  <a:srgbClr val="5A5A5A"/>
                </a:solidFill>
              </a:rPr>
              <a:t>rotating-shafts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Two MRU’s with max rotation speed 8 turn/s (5 turn/s tested)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GPS timing card for synchronization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Multi-segment ceramic shafts for MB, MQ, D1 with anti-cryostat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5A5A5A"/>
                </a:solidFill>
              </a:rPr>
              <a:t>Adaptation to DS11 dipole proto ongoing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1600" dirty="0" smtClean="0">
              <a:solidFill>
                <a:srgbClr val="5A5A5A"/>
              </a:solidFill>
            </a:endParaRPr>
          </a:p>
        </p:txBody>
      </p:sp>
      <p:sp>
        <p:nvSpPr>
          <p:cNvPr id="12" name="Rectangle 2"/>
          <p:cNvSpPr>
            <a:spLocks noChangeAspect="1" noChangeArrowheads="1"/>
          </p:cNvSpPr>
          <p:nvPr/>
        </p:nvSpPr>
        <p:spPr bwMode="auto">
          <a:xfrm>
            <a:off x="2123727" y="1275606"/>
            <a:ext cx="562086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544" y="724709"/>
            <a:ext cx="3650456" cy="22359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343" y="3071254"/>
            <a:ext cx="4150857" cy="175756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81544" y="3350695"/>
            <a:ext cx="1409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600" b="1" dirty="0" smtClean="0"/>
              <a:t>MB4001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4933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9399588" y="7200900"/>
            <a:ext cx="282575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9pPr>
          </a:lstStyle>
          <a:p>
            <a:fld id="{B920CC2B-222B-426F-A530-BC745875F9ED}" type="slidenum">
              <a:rPr lang="en-US" altLang="en-US" sz="1200" smtClean="0">
                <a:solidFill>
                  <a:srgbClr val="808080"/>
                </a:solidFill>
              </a:rPr>
              <a:pPr/>
              <a:t>27</a:t>
            </a:fld>
            <a:endParaRPr lang="en-US" altLang="en-US" sz="1200" smtClean="0">
              <a:solidFill>
                <a:srgbClr val="80808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44816"/>
            <a:ext cx="7772400" cy="647700"/>
          </a:xfr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Prototype of new rotating-coil shaft</a:t>
            </a:r>
            <a:endParaRPr lang="en-US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11279506" y="6480810"/>
            <a:ext cx="33909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1pPr>
            <a:lvl2pPr marL="668655" indent="-257175" algn="l" defTabSz="457200" rtl="0" eaLnBrk="1" latinLnBrk="0" hangingPunct="1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2pPr>
            <a:lvl3pPr marL="1028700" indent="-205740" algn="l" defTabSz="457200" rtl="0" eaLnBrk="1" latinLnBrk="0" hangingPunct="1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3pPr>
            <a:lvl4pPr marL="1440180" indent="-205740" algn="l" defTabSz="457200" rtl="0" eaLnBrk="1" latinLnBrk="0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4pPr>
            <a:lvl5pPr marL="1851660" indent="-205740" algn="l" defTabSz="457200" rtl="0" eaLnBrk="1" latinLnBrk="0" hangingPunct="1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5pPr>
            <a:lvl6pPr marL="2263140" indent="-205740" algn="l" defTabSz="457200" rtl="0" eaLnBrk="0" fontAlgn="base" latinLnBrk="0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6pPr>
            <a:lvl7pPr marL="2674620" indent="-205740" algn="l" defTabSz="457200" rtl="0" eaLnBrk="0" fontAlgn="base" latinLnBrk="0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7pPr>
            <a:lvl8pPr marL="3086100" indent="-205740" algn="l" defTabSz="457200" rtl="0" eaLnBrk="0" fontAlgn="base" latinLnBrk="0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8pPr>
            <a:lvl9pPr marL="3497580" indent="-205740" algn="l" defTabSz="457200" rtl="0" eaLnBrk="0" fontAlgn="base" latinLnBrk="0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FE37FC01-1A86-488F-9FA7-D259AE5829CB}" type="slidenum">
              <a:rPr lang="en-US" altLang="en-US" sz="1080" smtClean="0">
                <a:solidFill>
                  <a:srgbClr val="808080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08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9983629" y="6480810"/>
            <a:ext cx="254318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CE80A436-CE6C-4EFA-A7F8-E6C0AB8BDCDB}" type="slidenum">
              <a:rPr lang="en-US" altLang="en-US" sz="108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27</a:t>
            </a:fld>
            <a:endParaRPr lang="en-US" altLang="en-US" sz="108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19851" r="34016" b="9630"/>
          <a:stretch/>
        </p:blipFill>
        <p:spPr>
          <a:xfrm rot="10800000">
            <a:off x="6147474" y="2139702"/>
            <a:ext cx="2461926" cy="239611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-20615" y="765608"/>
            <a:ext cx="3728519" cy="268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altLang="en-US" sz="1600" b="1" dirty="0">
                <a:solidFill>
                  <a:srgbClr val="5A5A5A"/>
                </a:solidFill>
                <a:sym typeface="Arial" panose="020B0604020202020204" pitchFamily="34" charset="0"/>
              </a:rPr>
              <a:t>Carbon fiber shell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Total weight 4 kg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Standard </a:t>
            </a:r>
            <a:r>
              <a:rPr lang="en-US" altLang="en-US" sz="1600" dirty="0" smtClean="0">
                <a:solidFill>
                  <a:srgbClr val="5A5A5A"/>
                </a:solidFill>
                <a:sym typeface="Arial" panose="020B0604020202020204" pitchFamily="34" charset="0"/>
              </a:rPr>
              <a:t>fiberglass 7.2 kg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1600" dirty="0">
              <a:solidFill>
                <a:srgbClr val="5A5A5A"/>
              </a:solidFill>
              <a:sym typeface="Arial" panose="020B0604020202020204" pitchFamily="34" charset="0"/>
            </a:endParaRPr>
          </a:p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600" b="1" dirty="0" smtClean="0">
                <a:solidFill>
                  <a:srgbClr val="5A5A5A"/>
                </a:solidFill>
                <a:sym typeface="Arial" panose="020B0604020202020204" pitchFamily="34" charset="0"/>
              </a:rPr>
              <a:t>PCB</a:t>
            </a:r>
            <a:endParaRPr lang="en-US" sz="1600" b="1" dirty="0">
              <a:solidFill>
                <a:srgbClr val="5A5A5A"/>
              </a:solidFill>
              <a:sym typeface="Arial" panose="020B0604020202020204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5 radial </a:t>
            </a:r>
            <a:r>
              <a:rPr lang="en-US" sz="1600" dirty="0" smtClean="0">
                <a:solidFill>
                  <a:srgbClr val="5A5A5A"/>
                </a:solidFill>
                <a:sym typeface="Arial" panose="020B0604020202020204" pitchFamily="34" charset="0"/>
              </a:rPr>
              <a:t>coils</a:t>
            </a:r>
            <a:endParaRPr lang="en-US" sz="1600" dirty="0">
              <a:solidFill>
                <a:srgbClr val="5A5A5A"/>
              </a:solidFill>
              <a:sym typeface="Arial" panose="020B0604020202020204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90-mm width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1.3-m </a:t>
            </a:r>
            <a:r>
              <a:rPr lang="en-US" sz="1600" dirty="0" smtClean="0">
                <a:solidFill>
                  <a:srgbClr val="5A5A5A"/>
                </a:solidFill>
                <a:sym typeface="Arial" panose="020B0604020202020204" pitchFamily="34" charset="0"/>
              </a:rPr>
              <a:t>length</a:t>
            </a:r>
            <a:endParaRPr lang="en-GB" sz="1600" dirty="0">
              <a:solidFill>
                <a:srgbClr val="5A5A5A"/>
              </a:solidFill>
              <a:sym typeface="Arial" panose="020B0604020202020204" pitchFamily="34" charset="0"/>
            </a:endParaRPr>
          </a:p>
          <a:p>
            <a:endParaRPr lang="en-US" dirty="0">
              <a:sym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24" b="31376"/>
          <a:stretch/>
        </p:blipFill>
        <p:spPr>
          <a:xfrm>
            <a:off x="4499992" y="771550"/>
            <a:ext cx="4064000" cy="120396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03200" y="3191574"/>
            <a:ext cx="5869124" cy="683115"/>
            <a:chOff x="882417" y="4255473"/>
            <a:chExt cx="7720028" cy="83427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8995" y="4255473"/>
              <a:ext cx="7713449" cy="57655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2417" y="4797774"/>
              <a:ext cx="7720028" cy="291975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67744" y="2202826"/>
            <a:ext cx="4572000" cy="8956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fontAlgn="base">
              <a:lnSpc>
                <a:spcPts val="1800"/>
              </a:lnSpc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SzPct val="94000"/>
              <a:buFont typeface="Wingdings" charset="2"/>
              <a:buChar char="§"/>
              <a:defRPr/>
            </a:pPr>
            <a:r>
              <a:rPr lang="en-US" alt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Tilt angle </a:t>
            </a:r>
            <a:r>
              <a:rPr lang="en-US" altLang="en-US" sz="1600" dirty="0" smtClean="0">
                <a:solidFill>
                  <a:srgbClr val="5A5A5A"/>
                </a:solidFill>
                <a:sym typeface="Arial" panose="020B0604020202020204" pitchFamily="34" charset="0"/>
              </a:rPr>
              <a:t>&lt;</a:t>
            </a:r>
            <a:r>
              <a:rPr lang="en-US" alt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0.35 </a:t>
            </a:r>
            <a:r>
              <a:rPr lang="en-US" altLang="en-US" sz="1600" dirty="0" err="1">
                <a:solidFill>
                  <a:srgbClr val="5A5A5A"/>
                </a:solidFill>
                <a:sym typeface="Arial" panose="020B0604020202020204" pitchFamily="34" charset="0"/>
              </a:rPr>
              <a:t>mrad</a:t>
            </a:r>
            <a:endParaRPr lang="en-US" altLang="en-US" sz="1600" dirty="0">
              <a:solidFill>
                <a:srgbClr val="5A5A5A"/>
              </a:solidFill>
              <a:sym typeface="Arial" panose="020B0604020202020204" pitchFamily="34" charset="0"/>
            </a:endParaRPr>
          </a:p>
          <a:p>
            <a:pPr marL="800100" lvl="1" indent="-342900" fontAlgn="base">
              <a:lnSpc>
                <a:spcPts val="1800"/>
              </a:lnSpc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SzPct val="94000"/>
              <a:buFont typeface="Wingdings" charset="2"/>
              <a:buChar char="§"/>
              <a:defRPr/>
            </a:pPr>
            <a:r>
              <a:rPr lang="en-US" alt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Dipole bucking </a:t>
            </a:r>
            <a:r>
              <a:rPr lang="en-US" altLang="en-US" sz="1600" dirty="0" smtClean="0">
                <a:solidFill>
                  <a:srgbClr val="5A5A5A"/>
                </a:solidFill>
                <a:sym typeface="Arial" panose="020B0604020202020204" pitchFamily="34" charset="0"/>
              </a:rPr>
              <a:t>~</a:t>
            </a:r>
            <a:r>
              <a:rPr lang="en-US" alt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800</a:t>
            </a:r>
          </a:p>
          <a:p>
            <a:pPr marL="800100" lvl="1" indent="-342900" fontAlgn="base">
              <a:lnSpc>
                <a:spcPts val="1800"/>
              </a:lnSpc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SzPct val="94000"/>
              <a:buFont typeface="Wingdings" charset="2"/>
              <a:buChar char="§"/>
              <a:defRPr/>
            </a:pPr>
            <a:r>
              <a:rPr lang="en-US" altLang="en-US" sz="1600" dirty="0">
                <a:solidFill>
                  <a:srgbClr val="5A5A5A"/>
                </a:solidFill>
                <a:sym typeface="Arial" panose="020B0604020202020204" pitchFamily="34" charset="0"/>
              </a:rPr>
              <a:t>Quadrupole bucking </a:t>
            </a:r>
            <a:r>
              <a:rPr lang="en-US" altLang="en-US" sz="1600" dirty="0" smtClean="0">
                <a:solidFill>
                  <a:srgbClr val="5A5A5A"/>
                </a:solidFill>
                <a:sym typeface="Arial" panose="020B0604020202020204" pitchFamily="34" charset="0"/>
              </a:rPr>
              <a:t>~600</a:t>
            </a:r>
            <a:endParaRPr lang="en-US" altLang="en-US" sz="1600" dirty="0">
              <a:solidFill>
                <a:srgbClr val="5A5A5A"/>
              </a:solidFill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18745" y="3939902"/>
            <a:ext cx="62910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altLang="en-US" sz="1600" b="1" dirty="0" smtClean="0">
                <a:solidFill>
                  <a:srgbClr val="5A5A5A"/>
                </a:solidFill>
                <a:sym typeface="Arial" panose="020B0604020202020204" pitchFamily="34" charset="0"/>
              </a:rPr>
              <a:t>It is the “first brick” for a long multi-segment shaft for full length HL-LHC magnets (MQXF)</a:t>
            </a:r>
            <a:endParaRPr lang="en-US" altLang="en-US" sz="1600" b="1" dirty="0">
              <a:solidFill>
                <a:srgbClr val="5A5A5A"/>
              </a:solidFill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333775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Arial" panose="020B0604020202020204" pitchFamily="34" charset="0"/>
              </a:rPr>
              <a:t>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7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9399588" y="7200900"/>
            <a:ext cx="282575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9pPr>
          </a:lstStyle>
          <a:p>
            <a:fld id="{B920CC2B-222B-426F-A530-BC745875F9ED}" type="slidenum">
              <a:rPr lang="en-US" altLang="en-US" sz="1200" smtClean="0">
                <a:solidFill>
                  <a:srgbClr val="808080"/>
                </a:solidFill>
              </a:rPr>
              <a:pPr/>
              <a:t>7</a:t>
            </a:fld>
            <a:endParaRPr lang="en-US" altLang="en-US" sz="1200" smtClean="0">
              <a:solidFill>
                <a:srgbClr val="80808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3200" y="52388"/>
            <a:ext cx="7772400" cy="647700"/>
          </a:xfrm>
        </p:spPr>
        <p:txBody>
          <a:bodyPr vert="horz" lIns="0" tIns="0" rIns="0" bIns="0" rtlCol="0" anchor="ctr" anchorCtr="1">
            <a:noAutofit/>
          </a:bodyPr>
          <a:lstStyle/>
          <a:p>
            <a:pPr algn="l"/>
            <a:r>
              <a:rPr lang="en-GB" dirty="0" smtClean="0"/>
              <a:t>New SSW</a:t>
            </a:r>
            <a:endParaRPr lang="en-GB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" r="3149"/>
          <a:stretch>
            <a:fillRect/>
          </a:stretch>
        </p:blipFill>
        <p:spPr bwMode="auto">
          <a:xfrm>
            <a:off x="6084168" y="209416"/>
            <a:ext cx="2329043" cy="168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584" y="2039243"/>
            <a:ext cx="1968210" cy="262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1927488" y="2586095"/>
            <a:ext cx="3384395" cy="2045121"/>
            <a:chOff x="1331621" y="958483"/>
            <a:chExt cx="4197358" cy="275097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3786" y="958483"/>
              <a:ext cx="3272193" cy="204512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31621" y="1749123"/>
              <a:ext cx="1471324" cy="194436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88438" y="2510996"/>
              <a:ext cx="1340541" cy="119165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19205" y="2510997"/>
              <a:ext cx="1344699" cy="1198460"/>
            </a:xfrm>
            <a:prstGeom prst="rect">
              <a:avLst/>
            </a:prstGeom>
          </p:spPr>
        </p:pic>
      </p:grpSp>
      <p:sp>
        <p:nvSpPr>
          <p:cNvPr id="26" name="Rectangle 25"/>
          <p:cNvSpPr/>
          <p:nvPr/>
        </p:nvSpPr>
        <p:spPr>
          <a:xfrm>
            <a:off x="178899" y="775269"/>
            <a:ext cx="4997465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altLang="en-US" dirty="0" smtClean="0">
                <a:solidFill>
                  <a:srgbClr val="5A5A5A"/>
                </a:solidFill>
                <a:sym typeface="Arial" panose="020B0604020202020204" pitchFamily="34" charset="0"/>
              </a:rPr>
              <a:t>X-Y tables with 155-mm span</a:t>
            </a:r>
            <a:endParaRPr lang="en-US" altLang="en-US" dirty="0">
              <a:solidFill>
                <a:srgbClr val="5A5A5A"/>
              </a:solidFill>
              <a:sym typeface="Arial" panose="020B0604020202020204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altLang="en-US" dirty="0" smtClean="0">
                <a:solidFill>
                  <a:srgbClr val="5A5A5A"/>
                </a:solidFill>
                <a:sym typeface="Arial" panose="020B0604020202020204" pitchFamily="34" charset="0"/>
              </a:rPr>
              <a:t>Fast Digital Integrator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altLang="en-US" dirty="0" smtClean="0">
                <a:solidFill>
                  <a:srgbClr val="5A5A5A"/>
                </a:solidFill>
                <a:sym typeface="Arial" panose="020B0604020202020204" pitchFamily="34" charset="0"/>
              </a:rPr>
              <a:t>FFMM software with user-friendly GUI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altLang="en-US" dirty="0" smtClean="0">
                <a:solidFill>
                  <a:srgbClr val="5A5A5A"/>
                </a:solidFill>
                <a:sym typeface="Arial" panose="020B0604020202020204" pitchFamily="34" charset="0"/>
              </a:rPr>
              <a:t>Sensors and electronics for vibrating wire mode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dirty="0">
              <a:solidFill>
                <a:srgbClr val="5A5A5A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44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3" t="25659" r="16203" b="28378"/>
          <a:stretch>
            <a:fillRect/>
          </a:stretch>
        </p:blipFill>
        <p:spPr bwMode="auto">
          <a:xfrm>
            <a:off x="5773061" y="1015917"/>
            <a:ext cx="3163887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147814"/>
            <a:ext cx="19050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7046517" y="4225123"/>
            <a:ext cx="1303562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US" altLang="en-US" sz="1700" dirty="0" smtClean="0">
                <a:solidFill>
                  <a:srgbClr val="005490"/>
                </a:solidFill>
                <a:latin typeface="Calibri" panose="020F0502020204030204" pitchFamily="34" charset="0"/>
              </a:rPr>
              <a:t>5 x 4 x 1 mm</a:t>
            </a:r>
            <a:endParaRPr lang="en-GB" altLang="en-US" sz="1700" dirty="0"/>
          </a:p>
        </p:txBody>
      </p:sp>
      <p:sp>
        <p:nvSpPr>
          <p:cNvPr id="21" name="Rectangle 20"/>
          <p:cNvSpPr/>
          <p:nvPr/>
        </p:nvSpPr>
        <p:spPr>
          <a:xfrm>
            <a:off x="2932500" y="3081789"/>
            <a:ext cx="4648200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600" dirty="0">
                <a:solidFill>
                  <a:srgbClr val="5A5A5A"/>
                </a:solidFill>
              </a:rPr>
              <a:t>Hall sensors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Available on the market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Large range: 0 - 30 T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Temperature depended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>
                <a:solidFill>
                  <a:srgbClr val="5A5A5A"/>
                </a:solidFill>
              </a:rPr>
              <a:t>Non linear - Calibration is </a:t>
            </a:r>
            <a:r>
              <a:rPr lang="en-GB" sz="1600" dirty="0" smtClean="0">
                <a:solidFill>
                  <a:srgbClr val="5A5A5A"/>
                </a:solidFill>
              </a:rPr>
              <a:t>needed</a:t>
            </a:r>
            <a:endParaRPr lang="en-GB" sz="1600" dirty="0">
              <a:solidFill>
                <a:srgbClr val="5A5A5A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27000" y="38100"/>
            <a:ext cx="9250363" cy="6477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Racetrack coils</a:t>
            </a:r>
            <a:endParaRPr lang="en-GB" altLang="en-US" dirty="0"/>
          </a:p>
        </p:txBody>
      </p:sp>
      <p:sp>
        <p:nvSpPr>
          <p:cNvPr id="23" name="Rectangle 22"/>
          <p:cNvSpPr/>
          <p:nvPr/>
        </p:nvSpPr>
        <p:spPr>
          <a:xfrm>
            <a:off x="2932501" y="1009188"/>
            <a:ext cx="2791628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B963C"/>
              </a:buClr>
            </a:pPr>
            <a:r>
              <a:rPr lang="en-US" sz="1600" dirty="0">
                <a:solidFill>
                  <a:srgbClr val="5A5A5A"/>
                </a:solidFill>
              </a:rPr>
              <a:t>Fixed Coils in PCB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Dedicated design </a:t>
            </a:r>
            <a:endParaRPr lang="en-GB" sz="1600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>
                <a:solidFill>
                  <a:srgbClr val="5A5A5A"/>
                </a:solidFill>
              </a:rPr>
              <a:t>Precise positioning of windings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Standard in-house production process</a:t>
            </a:r>
          </a:p>
        </p:txBody>
      </p:sp>
      <p:pic>
        <p:nvPicPr>
          <p:cNvPr id="21506" name="Picture 2" descr="http://images.iop.org/objects/ccr/cern/55/10/2/CCnew4_10_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41008"/>
            <a:ext cx="2667000" cy="158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281526" y="2356186"/>
            <a:ext cx="937260" cy="2580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 magnet </a:t>
            </a:r>
            <a:r>
              <a:rPr lang="en-US" dirty="0"/>
              <a:t>development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913305"/>
              </p:ext>
            </p:extLst>
          </p:nvPr>
        </p:nvGraphicFramePr>
        <p:xfrm>
          <a:off x="532315" y="1131590"/>
          <a:ext cx="8136465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517"/>
                <a:gridCol w="2332804"/>
                <a:gridCol w="327614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Development phase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Type of device under test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Required magnetic measurements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Validation</a:t>
                      </a: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technologies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Racetrack coils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Selected magnetic figures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(absolute field,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magnetization…)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Demonstration of design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Short models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400" dirty="0" smtClean="0"/>
                        <a:t>Geometric, saturation, persistent currents, induced currents, decays and snapback, cold/warm, other studies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Assessment of final design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Full-length prototypes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Geometric, saturation, persistent currents, induced currents, decays and snapback, alignment,</a:t>
                      </a:r>
                      <a:r>
                        <a:rPr lang="en-US" sz="1400" baseline="0" dirty="0" smtClean="0"/>
                        <a:t> other studies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Series production</a:t>
                      </a:r>
                      <a:endParaRPr lang="en-GB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Final magnets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Small set of representative tests, magnet to magnet reproducibility, QC</a:t>
                      </a:r>
                      <a:endParaRPr lang="en-GB" sz="14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3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27000" y="38100"/>
            <a:ext cx="9250363" cy="6477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r>
              <a:rPr lang="en-US" altLang="en-US" dirty="0" smtClean="0"/>
              <a:t>MM system operated in other laboratories</a:t>
            </a:r>
            <a:endParaRPr lang="en-GB" altLang="en-US" dirty="0"/>
          </a:p>
        </p:txBody>
      </p:sp>
      <p:sp>
        <p:nvSpPr>
          <p:cNvPr id="23" name="Rectangle 22"/>
          <p:cNvSpPr/>
          <p:nvPr/>
        </p:nvSpPr>
        <p:spPr>
          <a:xfrm>
            <a:off x="539552" y="879872"/>
            <a:ext cx="78503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In principle it is possible but we should not underestimate the effort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It requires an integration study insert-magnet-shaft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dirty="0" smtClean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Lead time for procurement of components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6 months for a shaft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dirty="0" smtClean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Training of operators (at CERN ?, in loco ?)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In some cases, all this for a single magnet ?</a:t>
            </a:r>
            <a:endParaRPr lang="en-GB" dirty="0" smtClean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GB" dirty="0" smtClean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23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27000" y="38100"/>
            <a:ext cx="9250363" cy="6477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r>
              <a:rPr lang="en-US" altLang="en-US" dirty="0" smtClean="0"/>
              <a:t>Conclusions</a:t>
            </a:r>
            <a:endParaRPr lang="en-GB" alt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59632" y="843558"/>
            <a:ext cx="6768752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SC magnets are challenging for </a:t>
            </a:r>
            <a:r>
              <a:rPr lang="en-US" dirty="0">
                <a:solidFill>
                  <a:srgbClr val="5A5A5A"/>
                </a:solidFill>
              </a:rPr>
              <a:t>magnet designers</a:t>
            </a:r>
            <a:endParaRPr lang="en-US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… for test-station people as well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US" dirty="0" smtClean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Many magnet families are being developed for HL-LHC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Many people from different laboratories are involved</a:t>
            </a:r>
            <a:endParaRPr lang="en-GB" dirty="0" smtClean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GB" dirty="0" smtClean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We have the technologies and the know-how for fulfilling the requirements</a:t>
            </a:r>
            <a:endParaRPr lang="en-GB" dirty="0">
              <a:solidFill>
                <a:srgbClr val="5A5A5A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… we will have no time to get bored</a:t>
            </a:r>
            <a:endParaRPr lang="en-US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4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47688" y="771550"/>
            <a:ext cx="7920000" cy="3680222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/>
              <a:t>Wide range of field levels</a:t>
            </a:r>
          </a:p>
          <a:p>
            <a:pPr lvl="2" algn="l"/>
            <a:r>
              <a:rPr lang="en-US" sz="1200" dirty="0" smtClean="0"/>
              <a:t>Field quality at ambient temperature (~1 </a:t>
            </a:r>
            <a:r>
              <a:rPr lang="el-GR" sz="1200" dirty="0" smtClean="0"/>
              <a:t>μ</a:t>
            </a:r>
            <a:r>
              <a:rPr lang="en-US" sz="1200" dirty="0" smtClean="0"/>
              <a:t>T)</a:t>
            </a:r>
          </a:p>
          <a:p>
            <a:pPr lvl="2" algn="l"/>
            <a:r>
              <a:rPr lang="en-US" sz="1200" dirty="0" smtClean="0"/>
              <a:t>Transfer function at cryogenic temperature (~10 T)</a:t>
            </a:r>
            <a:endParaRPr lang="en-US" sz="1200" dirty="0" smtClean="0"/>
          </a:p>
          <a:p>
            <a:pPr algn="l"/>
            <a:r>
              <a:rPr lang="en-US" sz="1800" dirty="0" smtClean="0"/>
              <a:t>Wide range of measurement volume</a:t>
            </a:r>
          </a:p>
          <a:p>
            <a:pPr lvl="2" algn="l"/>
            <a:r>
              <a:rPr lang="en-US" sz="1200" dirty="0"/>
              <a:t>No aperture in racetrack coils</a:t>
            </a:r>
          </a:p>
          <a:p>
            <a:pPr lvl="2" algn="l"/>
            <a:r>
              <a:rPr lang="en-US" sz="1200" dirty="0"/>
              <a:t>0.1 m x 10 m for some full length magnets</a:t>
            </a:r>
          </a:p>
          <a:p>
            <a:pPr algn="l"/>
            <a:r>
              <a:rPr lang="en-US" sz="1800" dirty="0" smtClean="0"/>
              <a:t>“warm” and “cold”</a:t>
            </a:r>
          </a:p>
          <a:p>
            <a:pPr lvl="2" algn="l"/>
            <a:r>
              <a:rPr lang="en-US" sz="1200" dirty="0"/>
              <a:t>Ambient temperature for collared coils and cold masses at the production facility</a:t>
            </a:r>
          </a:p>
          <a:p>
            <a:pPr lvl="2" algn="l"/>
            <a:r>
              <a:rPr lang="en-US" sz="1200" dirty="0"/>
              <a:t>4.3 - 1.9 K for racetrack coils and short models without anti-cryostat</a:t>
            </a:r>
          </a:p>
          <a:p>
            <a:pPr lvl="2" algn="l"/>
            <a:r>
              <a:rPr lang="en-US" sz="1200" dirty="0"/>
              <a:t>Cold mass at cryogenic temperature but sensors at ambient temperature with anti-cryostat</a:t>
            </a:r>
          </a:p>
          <a:p>
            <a:pPr algn="l"/>
            <a:r>
              <a:rPr lang="en-US" sz="1800" dirty="0" smtClean="0"/>
              <a:t>DC conditions, dynamic conditions, and fast transients</a:t>
            </a:r>
          </a:p>
          <a:p>
            <a:pPr lvl="2" algn="l"/>
            <a:r>
              <a:rPr lang="en-US" sz="1200" dirty="0"/>
              <a:t>Static </a:t>
            </a:r>
            <a:r>
              <a:rPr lang="en-US" sz="1200" dirty="0"/>
              <a:t>characterization (ambient temperature, geometric, persistent currents, saturation) </a:t>
            </a:r>
            <a:endParaRPr lang="en-US" sz="1200" dirty="0"/>
          </a:p>
          <a:p>
            <a:pPr lvl="2" algn="l"/>
            <a:r>
              <a:rPr lang="en-US" sz="1200" dirty="0"/>
              <a:t>Effect of induced </a:t>
            </a:r>
            <a:r>
              <a:rPr lang="en-US" sz="1200" dirty="0"/>
              <a:t>currents (ramps at different rates)</a:t>
            </a:r>
          </a:p>
          <a:p>
            <a:pPr lvl="2" algn="l"/>
            <a:r>
              <a:rPr lang="en-US" sz="1200" dirty="0"/>
              <a:t>Decay-snapback (machine simulation cycles)</a:t>
            </a:r>
            <a:endParaRPr lang="en-US" sz="1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73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680222"/>
          </a:xfrm>
        </p:spPr>
        <p:txBody>
          <a:bodyPr>
            <a:normAutofit fontScale="70000" lnSpcReduction="20000"/>
          </a:bodyPr>
          <a:lstStyle/>
          <a:p>
            <a:pPr marL="457200" lvl="1" indent="0" algn="l">
              <a:buNone/>
            </a:pPr>
            <a:r>
              <a:rPr lang="en-US" dirty="0" smtClean="0"/>
              <a:t>Different </a:t>
            </a:r>
            <a:r>
              <a:rPr lang="en-US" dirty="0"/>
              <a:t>sensors </a:t>
            </a:r>
            <a:r>
              <a:rPr lang="en-US" dirty="0" smtClean="0"/>
              <a:t>and </a:t>
            </a:r>
            <a:r>
              <a:rPr lang="en-US" dirty="0"/>
              <a:t>techniques </a:t>
            </a:r>
            <a:r>
              <a:rPr lang="en-US" dirty="0" smtClean="0"/>
              <a:t>can be used</a:t>
            </a:r>
          </a:p>
          <a:p>
            <a:pPr lvl="1" algn="l"/>
            <a:r>
              <a:rPr lang="en-US" dirty="0"/>
              <a:t>Hall probes</a:t>
            </a:r>
          </a:p>
          <a:p>
            <a:pPr lvl="1" algn="l"/>
            <a:r>
              <a:rPr lang="en-US" dirty="0"/>
              <a:t>NMR probes</a:t>
            </a:r>
          </a:p>
          <a:p>
            <a:pPr lvl="1" algn="l"/>
            <a:r>
              <a:rPr lang="en-US" dirty="0" smtClean="0"/>
              <a:t>Static </a:t>
            </a:r>
            <a:r>
              <a:rPr lang="en-US" dirty="0"/>
              <a:t>and rotating coils</a:t>
            </a:r>
          </a:p>
          <a:p>
            <a:pPr lvl="1" algn="l"/>
            <a:r>
              <a:rPr lang="en-US" dirty="0" smtClean="0"/>
              <a:t>Stretched wire</a:t>
            </a:r>
          </a:p>
          <a:p>
            <a:pPr lvl="1" algn="l"/>
            <a:r>
              <a:rPr lang="en-US" dirty="0" smtClean="0"/>
              <a:t>…</a:t>
            </a:r>
          </a:p>
          <a:p>
            <a:pPr lvl="1" algn="l"/>
            <a:endParaRPr lang="en-US" dirty="0"/>
          </a:p>
          <a:p>
            <a:pPr marL="457200" lvl="1" indent="0" algn="l">
              <a:buNone/>
            </a:pPr>
            <a:r>
              <a:rPr lang="en-US" dirty="0" smtClean="0"/>
              <a:t>We can classify them in terms of</a:t>
            </a:r>
          </a:p>
          <a:p>
            <a:pPr lvl="1" algn="l"/>
            <a:r>
              <a:rPr lang="en-US" dirty="0" smtClean="0"/>
              <a:t>Measured volume</a:t>
            </a:r>
          </a:p>
          <a:p>
            <a:pPr lvl="1" algn="l"/>
            <a:r>
              <a:rPr lang="en-US" dirty="0" smtClean="0"/>
              <a:t>Measured </a:t>
            </a:r>
            <a:r>
              <a:rPr lang="en-US" dirty="0"/>
              <a:t>properties (main field, homogeneity, axis</a:t>
            </a:r>
            <a:r>
              <a:rPr lang="en-US" dirty="0" smtClean="0"/>
              <a:t>…)</a:t>
            </a:r>
          </a:p>
          <a:p>
            <a:pPr lvl="1" algn="l"/>
            <a:r>
              <a:rPr lang="en-US" dirty="0" smtClean="0"/>
              <a:t>Bandwidth</a:t>
            </a:r>
          </a:p>
          <a:p>
            <a:pPr lvl="1" algn="l"/>
            <a:r>
              <a:rPr lang="en-US" dirty="0" smtClean="0"/>
              <a:t>Working temperature</a:t>
            </a:r>
            <a:endParaRPr lang="en-US" dirty="0" smtClean="0"/>
          </a:p>
          <a:p>
            <a:pPr lvl="1" algn="l"/>
            <a:r>
              <a:rPr lang="en-US" dirty="0"/>
              <a:t>A</a:t>
            </a:r>
            <a:r>
              <a:rPr lang="en-US" dirty="0" smtClean="0"/>
              <a:t>ccuracy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1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262124"/>
              </p:ext>
            </p:extLst>
          </p:nvPr>
        </p:nvGraphicFramePr>
        <p:xfrm>
          <a:off x="138356" y="731741"/>
          <a:ext cx="8867288" cy="32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117"/>
                <a:gridCol w="1209795"/>
                <a:gridCol w="723576"/>
                <a:gridCol w="1217815"/>
                <a:gridCol w="732834"/>
                <a:gridCol w="726144"/>
                <a:gridCol w="959373"/>
                <a:gridCol w="1099251"/>
                <a:gridCol w="1392383"/>
              </a:tblGrid>
              <a:tr h="2342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Homogeneity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Axis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Bandwidth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Temperature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Accuracy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Hall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local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NMR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cm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ambient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Static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10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u="none" strike="noStrike" baseline="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 0.1 </a:t>
                      </a:r>
                      <a:r>
                        <a:rPr lang="en-GB" sz="1200" u="none" strike="noStrike" dirty="0">
                          <a:effectLst/>
                        </a:rPr>
                        <a:t>to </a:t>
                      </a:r>
                      <a:r>
                        <a:rPr lang="en-GB" sz="1200" u="none" strike="noStrike" dirty="0" smtClean="0">
                          <a:effectLst/>
                        </a:rPr>
                        <a:t>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</a:t>
                      </a:r>
                      <a:r>
                        <a:rPr lang="en-GB" sz="1200" u="none" strike="noStrike" dirty="0" smtClean="0">
                          <a:effectLst/>
                        </a:rPr>
                        <a:t>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Rotating 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 =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0.1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to 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multipoles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if calibrated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if rotation axis is known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&lt;10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-6</a:t>
                      </a:r>
                      <a:r>
                        <a:rPr lang="en-US" sz="1200" u="none" strike="noStrike" dirty="0">
                          <a:effectLst/>
                        </a:rPr>
                        <a:t> on </a:t>
                      </a:r>
                      <a:r>
                        <a:rPr lang="en-US" sz="1200" u="none" strike="noStrike" dirty="0" smtClean="0">
                          <a:effectLst/>
                        </a:rPr>
                        <a:t>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&lt; 0.1 </a:t>
                      </a:r>
                      <a:r>
                        <a:rPr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 mole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 </a:t>
                      </a:r>
                      <a:r>
                        <a:rPr lang="en-GB" sz="1200" u="none" strike="noStrike" dirty="0" smtClean="0">
                          <a:effectLst/>
                        </a:rPr>
                        <a:t>0.1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&lt;0.1 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SSW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</a:t>
                      </a:r>
                      <a:r>
                        <a:rPr lang="en-GB" sz="1200" u="none" strike="noStrike" dirty="0" smtClean="0">
                          <a:effectLst/>
                        </a:rPr>
                        <a:t> 0.5 </a:t>
                      </a:r>
                      <a:r>
                        <a:rPr lang="en-GB" sz="1200" u="none" strike="noStrike" dirty="0">
                          <a:effectLst/>
                        </a:rPr>
                        <a:t>to 15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&lt; 10</a:t>
                      </a:r>
                      <a:r>
                        <a:rPr lang="en-US" sz="1200" u="none" strike="noStrike" baseline="30000" dirty="0" smtClean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0.05 </a:t>
                      </a:r>
                      <a:r>
                        <a:rPr lang="en-US" sz="1200" u="none" strike="noStrike" dirty="0">
                          <a:effectLst/>
                        </a:rPr>
                        <a:t>mm on axis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0.1 </a:t>
                      </a:r>
                      <a:r>
                        <a:rPr lang="en-US" sz="1200" u="none" strike="noStrike" dirty="0" err="1">
                          <a:effectLst/>
                        </a:rPr>
                        <a:t>mrad</a:t>
                      </a:r>
                      <a:r>
                        <a:rPr lang="en-US" sz="1200" u="none" strike="noStrike" dirty="0">
                          <a:effectLst/>
                        </a:rPr>
                        <a:t> on angle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77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245478"/>
              </p:ext>
            </p:extLst>
          </p:nvPr>
        </p:nvGraphicFramePr>
        <p:xfrm>
          <a:off x="138356" y="731741"/>
          <a:ext cx="8867288" cy="32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117"/>
                <a:gridCol w="1209795"/>
                <a:gridCol w="723576"/>
                <a:gridCol w="1217815"/>
                <a:gridCol w="732834"/>
                <a:gridCol w="726144"/>
                <a:gridCol w="959373"/>
                <a:gridCol w="1099251"/>
                <a:gridCol w="1392383"/>
              </a:tblGrid>
              <a:tr h="2342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Homogeneity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Axis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Bandwidth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Temperature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Accuracy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Hall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local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NMR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cm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ambient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Static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10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u="none" strike="noStrike" baseline="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 0.1 </a:t>
                      </a:r>
                      <a:r>
                        <a:rPr lang="en-GB" sz="1200" u="none" strike="noStrike" dirty="0">
                          <a:effectLst/>
                        </a:rPr>
                        <a:t>to </a:t>
                      </a:r>
                      <a:r>
                        <a:rPr lang="en-GB" sz="1200" u="none" strike="noStrike" dirty="0" smtClean="0">
                          <a:effectLst/>
                        </a:rPr>
                        <a:t>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</a:t>
                      </a:r>
                      <a:r>
                        <a:rPr lang="en-GB" sz="1200" u="none" strike="noStrike" dirty="0" smtClean="0">
                          <a:effectLst/>
                        </a:rPr>
                        <a:t>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Rotating 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 =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0.1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to 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multipoles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if calibrated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if rotation axis is known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&lt;10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-6</a:t>
                      </a:r>
                      <a:r>
                        <a:rPr lang="en-US" sz="1200" u="none" strike="noStrike" dirty="0">
                          <a:effectLst/>
                        </a:rPr>
                        <a:t> on </a:t>
                      </a:r>
                      <a:r>
                        <a:rPr lang="en-US" sz="1200" u="none" strike="noStrike" dirty="0" smtClean="0">
                          <a:effectLst/>
                        </a:rPr>
                        <a:t>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&lt; 0.1 </a:t>
                      </a:r>
                      <a:r>
                        <a:rPr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 mole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 </a:t>
                      </a:r>
                      <a:r>
                        <a:rPr lang="en-GB" sz="1200" u="none" strike="noStrike" dirty="0" smtClean="0">
                          <a:effectLst/>
                        </a:rPr>
                        <a:t>0.1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&lt;0.1 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SSW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</a:t>
                      </a:r>
                      <a:r>
                        <a:rPr lang="en-GB" sz="1200" u="none" strike="noStrike" dirty="0" smtClean="0">
                          <a:effectLst/>
                        </a:rPr>
                        <a:t> 0.5 </a:t>
                      </a:r>
                      <a:r>
                        <a:rPr lang="en-GB" sz="1200" u="none" strike="noStrike" dirty="0">
                          <a:effectLst/>
                        </a:rPr>
                        <a:t>to 15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&lt; 10</a:t>
                      </a:r>
                      <a:r>
                        <a:rPr lang="en-US" sz="1200" u="none" strike="noStrike" baseline="30000" dirty="0" smtClean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0.05 </a:t>
                      </a:r>
                      <a:r>
                        <a:rPr lang="en-US" sz="1200" u="none" strike="noStrike" dirty="0">
                          <a:effectLst/>
                        </a:rPr>
                        <a:t>mm on axis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0.1 </a:t>
                      </a:r>
                      <a:r>
                        <a:rPr lang="en-US" sz="1200" u="none" strike="noStrike" dirty="0" err="1">
                          <a:effectLst/>
                        </a:rPr>
                        <a:t>mrad</a:t>
                      </a:r>
                      <a:r>
                        <a:rPr lang="en-US" sz="1200" u="none" strike="noStrike" dirty="0">
                          <a:effectLst/>
                        </a:rPr>
                        <a:t> on angle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38356" y="960246"/>
            <a:ext cx="833244" cy="45937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1547664" y="4055766"/>
            <a:ext cx="8626442" cy="3967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2000" dirty="0"/>
              <a:t>Hall probes: small </a:t>
            </a:r>
            <a:r>
              <a:rPr lang="en-US" sz="2000" dirty="0" smtClean="0"/>
              <a:t>size, cryogenic </a:t>
            </a:r>
            <a:r>
              <a:rPr lang="en-US" sz="2000" dirty="0"/>
              <a:t>→ Racetrack coils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71600" y="960246"/>
            <a:ext cx="1152128" cy="45937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516216" y="960246"/>
            <a:ext cx="1080120" cy="45937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19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561184"/>
              </p:ext>
            </p:extLst>
          </p:nvPr>
        </p:nvGraphicFramePr>
        <p:xfrm>
          <a:off x="138356" y="731741"/>
          <a:ext cx="8867288" cy="32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117"/>
                <a:gridCol w="1209795"/>
                <a:gridCol w="723576"/>
                <a:gridCol w="1217815"/>
                <a:gridCol w="732834"/>
                <a:gridCol w="726144"/>
                <a:gridCol w="959373"/>
                <a:gridCol w="1099251"/>
                <a:gridCol w="1392383"/>
              </a:tblGrid>
              <a:tr h="2342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Homogeneity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Axis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Bandwidth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Temperature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Accuracy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Hall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local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NMR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cm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ambient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Static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10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u="none" strike="noStrike" baseline="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 0.1 </a:t>
                      </a:r>
                      <a:r>
                        <a:rPr lang="en-GB" sz="1200" u="none" strike="noStrike" dirty="0">
                          <a:effectLst/>
                        </a:rPr>
                        <a:t>to </a:t>
                      </a:r>
                      <a:r>
                        <a:rPr lang="en-GB" sz="1200" u="none" strike="noStrike" dirty="0" smtClean="0">
                          <a:effectLst/>
                        </a:rPr>
                        <a:t>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</a:t>
                      </a:r>
                      <a:r>
                        <a:rPr lang="en-GB" sz="1200" u="none" strike="noStrike" dirty="0" smtClean="0">
                          <a:effectLst/>
                        </a:rPr>
                        <a:t>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Rotating 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 =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0.1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to 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multipoles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if calibrated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if rotation axis is known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&lt;10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-6</a:t>
                      </a:r>
                      <a:r>
                        <a:rPr lang="en-US" sz="1200" u="none" strike="noStrike" dirty="0">
                          <a:effectLst/>
                        </a:rPr>
                        <a:t> on </a:t>
                      </a:r>
                      <a:r>
                        <a:rPr lang="en-US" sz="1200" u="none" strike="noStrike" dirty="0" smtClean="0">
                          <a:effectLst/>
                        </a:rPr>
                        <a:t>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&lt; 0.1 </a:t>
                      </a:r>
                      <a:r>
                        <a:rPr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 mole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 </a:t>
                      </a:r>
                      <a:r>
                        <a:rPr lang="en-GB" sz="1200" u="none" strike="noStrike" dirty="0" smtClean="0">
                          <a:effectLst/>
                        </a:rPr>
                        <a:t>0.1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&lt;0.1 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SSW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</a:t>
                      </a:r>
                      <a:r>
                        <a:rPr lang="en-GB" sz="1200" u="none" strike="noStrike" dirty="0" smtClean="0">
                          <a:effectLst/>
                        </a:rPr>
                        <a:t> 0.5 </a:t>
                      </a:r>
                      <a:r>
                        <a:rPr lang="en-GB" sz="1200" u="none" strike="noStrike" dirty="0">
                          <a:effectLst/>
                        </a:rPr>
                        <a:t>to 15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&lt; 10</a:t>
                      </a:r>
                      <a:r>
                        <a:rPr lang="en-US" sz="1200" u="none" strike="noStrike" baseline="30000" dirty="0" smtClean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0.05 </a:t>
                      </a:r>
                      <a:r>
                        <a:rPr lang="en-US" sz="1200" u="none" strike="noStrike" dirty="0">
                          <a:effectLst/>
                        </a:rPr>
                        <a:t>mm on axis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0.1 </a:t>
                      </a:r>
                      <a:r>
                        <a:rPr lang="en-US" sz="1200" u="none" strike="noStrike" dirty="0" err="1">
                          <a:effectLst/>
                        </a:rPr>
                        <a:t>mrad</a:t>
                      </a:r>
                      <a:r>
                        <a:rPr lang="en-US" sz="1200" u="none" strike="noStrike" dirty="0">
                          <a:effectLst/>
                        </a:rPr>
                        <a:t> on angle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38356" y="1369801"/>
            <a:ext cx="826720" cy="48086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592331" y="1368002"/>
            <a:ext cx="1413313" cy="48086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1619672" y="4142119"/>
            <a:ext cx="8626442" cy="4320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2000" dirty="0"/>
              <a:t>NMR probes: best absolute accuracy → Calibration</a:t>
            </a:r>
          </a:p>
        </p:txBody>
      </p:sp>
    </p:spTree>
    <p:extLst>
      <p:ext uri="{BB962C8B-B14F-4D97-AF65-F5344CB8AC3E}">
        <p14:creationId xmlns:p14="http://schemas.microsoft.com/office/powerpoint/2010/main" val="371685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301352"/>
              </p:ext>
            </p:extLst>
          </p:nvPr>
        </p:nvGraphicFramePr>
        <p:xfrm>
          <a:off x="138356" y="731741"/>
          <a:ext cx="8867288" cy="32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117"/>
                <a:gridCol w="1209795"/>
                <a:gridCol w="723576"/>
                <a:gridCol w="1217815"/>
                <a:gridCol w="732834"/>
                <a:gridCol w="726144"/>
                <a:gridCol w="959373"/>
                <a:gridCol w="1099251"/>
                <a:gridCol w="1392383"/>
              </a:tblGrid>
              <a:tr h="2342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Homogeneity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Axis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Bandwidth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Temperature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Accuracy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Hall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local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NMR probes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cm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&lt;1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ambient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4090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Static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10 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u="none" strike="noStrike" baseline="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 0.1 </a:t>
                      </a:r>
                      <a:r>
                        <a:rPr lang="en-GB" sz="1200" u="none" strike="noStrike" dirty="0">
                          <a:effectLst/>
                        </a:rPr>
                        <a:t>to </a:t>
                      </a:r>
                      <a:r>
                        <a:rPr lang="en-GB" sz="1200" u="none" strike="noStrike" dirty="0" smtClean="0">
                          <a:effectLst/>
                        </a:rPr>
                        <a:t>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~ </a:t>
                      </a:r>
                      <a:r>
                        <a:rPr lang="en-GB" sz="1200" u="none" strike="noStrike" dirty="0" smtClean="0">
                          <a:effectLst/>
                        </a:rPr>
                        <a:t>kHz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&lt;10</a:t>
                      </a:r>
                      <a:r>
                        <a:rPr lang="en-GB" sz="1200" u="none" strike="noStrike" baseline="30000" dirty="0">
                          <a:effectLst/>
                        </a:rPr>
                        <a:t>-3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Rotating coils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 =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0.1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to 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multipoles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if calibrated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if rotation axis is known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&lt; 10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Hz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cryogenic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r>
                        <a:rPr lang="en-US" sz="1200" u="none" strike="noStrike" baseline="30000" dirty="0">
                          <a:effectLst/>
                        </a:rPr>
                        <a:t>-6</a:t>
                      </a:r>
                      <a:r>
                        <a:rPr lang="en-US" sz="1200" u="none" strike="noStrike" dirty="0">
                          <a:effectLst/>
                        </a:rPr>
                        <a:t> on </a:t>
                      </a:r>
                      <a:r>
                        <a:rPr lang="en-US" sz="1200" u="none" strike="noStrike" dirty="0" smtClean="0">
                          <a:effectLst/>
                        </a:rPr>
                        <a:t>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&lt; 0.1 </a:t>
                      </a:r>
                      <a:r>
                        <a:rPr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" marR="7112" marT="7112" marB="0" anchor="ctr"/>
                </a:tc>
              </a:tr>
              <a:tr h="2087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 mole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 </a:t>
                      </a:r>
                      <a:r>
                        <a:rPr lang="en-GB" sz="1200" u="none" strike="noStrike" dirty="0" smtClean="0">
                          <a:effectLst/>
                        </a:rPr>
                        <a:t>0.1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local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&lt;0.1 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  <a:tr h="6092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SSW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200" u="none" strike="noStrike" dirty="0" smtClean="0">
                          <a:effectLst/>
                        </a:rPr>
                        <a:t>&gt;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3</a:t>
                      </a:r>
                      <a:r>
                        <a:rPr lang="en-GB" sz="1200" u="none" strike="noStrike" dirty="0" smtClean="0">
                          <a:effectLst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L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=</a:t>
                      </a:r>
                      <a:r>
                        <a:rPr lang="en-GB" sz="1200" u="none" strike="noStrike" dirty="0" smtClean="0">
                          <a:effectLst/>
                        </a:rPr>
                        <a:t> 0.5 </a:t>
                      </a:r>
                      <a:r>
                        <a:rPr lang="en-GB" sz="1200" u="none" strike="noStrike" dirty="0">
                          <a:effectLst/>
                        </a:rPr>
                        <a:t>to 15 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ambient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&lt; 10</a:t>
                      </a:r>
                      <a:r>
                        <a:rPr lang="en-US" sz="1200" u="none" strike="noStrike" baseline="30000" dirty="0" smtClean="0">
                          <a:effectLst/>
                        </a:rPr>
                        <a:t>-4 </a:t>
                      </a:r>
                      <a:r>
                        <a:rPr lang="en-US" sz="1200" u="none" strike="noStrike" dirty="0">
                          <a:effectLst/>
                        </a:rPr>
                        <a:t>on main field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0.05 </a:t>
                      </a:r>
                      <a:r>
                        <a:rPr lang="en-US" sz="1200" u="none" strike="noStrike" dirty="0">
                          <a:effectLst/>
                        </a:rPr>
                        <a:t>mm on axis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&lt; 0.1 </a:t>
                      </a:r>
                      <a:r>
                        <a:rPr lang="en-US" sz="1200" u="none" strike="noStrike" dirty="0" err="1">
                          <a:effectLst/>
                        </a:rPr>
                        <a:t>mrad</a:t>
                      </a:r>
                      <a:r>
                        <a:rPr lang="en-US" sz="1200" u="none" strike="noStrike" dirty="0">
                          <a:effectLst/>
                        </a:rPr>
                        <a:t> on angle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ctr"/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MM techniques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Fiscarelli, Magnetic measurements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38357" y="1820677"/>
            <a:ext cx="833244" cy="43204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543500" y="1834853"/>
            <a:ext cx="936104" cy="41787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1230279" y="4137474"/>
            <a:ext cx="8626442" cy="4320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2000" dirty="0"/>
              <a:t>Static coils: bandwidth, cryogenic </a:t>
            </a:r>
            <a:r>
              <a:rPr lang="en-US" sz="2000" dirty="0" smtClean="0"/>
              <a:t>→ </a:t>
            </a:r>
            <a:r>
              <a:rPr lang="en-US" sz="2000" dirty="0"/>
              <a:t>Quench antennas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88224" y="1834853"/>
            <a:ext cx="971500" cy="41787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8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5820</TotalTime>
  <Words>2613</Words>
  <Application>Microsoft Office PowerPoint</Application>
  <PresentationFormat>On-screen Show (16:9)</PresentationFormat>
  <Paragraphs>869</Paragraphs>
  <Slides>32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MS PGothic</vt:lpstr>
      <vt:lpstr>MS PGothic</vt:lpstr>
      <vt:lpstr>Arial</vt:lpstr>
      <vt:lpstr>Calibri</vt:lpstr>
      <vt:lpstr>Wingdings</vt:lpstr>
      <vt:lpstr>Thème Office</vt:lpstr>
      <vt:lpstr> Magnetic measurements @ CERN </vt:lpstr>
      <vt:lpstr>Outlook</vt:lpstr>
      <vt:lpstr>SC magnet development</vt:lpstr>
      <vt:lpstr>Challenges</vt:lpstr>
      <vt:lpstr>MM techniques</vt:lpstr>
      <vt:lpstr>MM techniques</vt:lpstr>
      <vt:lpstr>MM techniques</vt:lpstr>
      <vt:lpstr>MM techniques</vt:lpstr>
      <vt:lpstr>MM techniques</vt:lpstr>
      <vt:lpstr>MM techniques</vt:lpstr>
      <vt:lpstr>MM techniques</vt:lpstr>
      <vt:lpstr>MM techniques</vt:lpstr>
      <vt:lpstr>Our systems</vt:lpstr>
      <vt:lpstr>Legacy systems</vt:lpstr>
      <vt:lpstr>Legacy systems</vt:lpstr>
      <vt:lpstr>FAst Measurement Equipment (FAME)</vt:lpstr>
      <vt:lpstr>FAME for ambient temperature in 927</vt:lpstr>
      <vt:lpstr>FAME for ambient temperature in 927</vt:lpstr>
      <vt:lpstr>FAME for vertical benches</vt:lpstr>
      <vt:lpstr>Rotating shaft in the helium bath</vt:lpstr>
      <vt:lpstr>PowerPoint Presentation</vt:lpstr>
      <vt:lpstr>PowerPoint Presentation</vt:lpstr>
      <vt:lpstr>PowerPoint Presentation</vt:lpstr>
      <vt:lpstr>PowerPoint Presentation</vt:lpstr>
      <vt:lpstr>Anti-cryostat for vertical stations?</vt:lpstr>
      <vt:lpstr>FAME for horizontal benches</vt:lpstr>
      <vt:lpstr>Prototype of new rotating-coil shaft</vt:lpstr>
      <vt:lpstr>New SSW</vt:lpstr>
      <vt:lpstr>PowerPoint Presentation</vt:lpstr>
      <vt:lpstr>PowerPoint Presentation</vt:lpstr>
      <vt:lpstr>PowerPoint Presentation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Lucio Fiscarelli</cp:lastModifiedBy>
  <cp:revision>298</cp:revision>
  <dcterms:created xsi:type="dcterms:W3CDTF">2016-02-12T09:02:01Z</dcterms:created>
  <dcterms:modified xsi:type="dcterms:W3CDTF">2016-06-14T01:29:29Z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