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62" r:id="rId6"/>
    <p:sldId id="267" r:id="rId7"/>
    <p:sldId id="268" r:id="rId8"/>
    <p:sldId id="269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4" r:id="rId18"/>
    <p:sldId id="283" r:id="rId19"/>
    <p:sldId id="266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71" d="100"/>
          <a:sy n="71" d="100"/>
        </p:scale>
        <p:origin x="71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4062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32514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770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925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45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227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HL-LHC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2587" y="4783044"/>
            <a:ext cx="6480000" cy="990600"/>
          </a:xfrm>
        </p:spPr>
        <p:txBody>
          <a:bodyPr/>
          <a:lstStyle/>
          <a:p>
            <a:r>
              <a:rPr lang="fr-CH" dirty="0" smtClean="0"/>
              <a:t>Lucio Rossi</a:t>
            </a:r>
          </a:p>
          <a:p>
            <a:r>
              <a:rPr lang="fr-CH" dirty="0" smtClean="0"/>
              <a:t>Project Leader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656784" cy="626194"/>
          </a:xfrm>
        </p:spPr>
        <p:txBody>
          <a:bodyPr>
            <a:normAutofit/>
          </a:bodyPr>
          <a:lstStyle/>
          <a:p>
            <a:r>
              <a:rPr lang="fr-CH" dirty="0" smtClean="0"/>
              <a:t>1st International Workshop of the </a:t>
            </a:r>
            <a:r>
              <a:rPr lang="fr-CH" dirty="0" err="1" smtClean="0"/>
              <a:t>Supeconducting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Test Stands</a:t>
            </a:r>
          </a:p>
          <a:p>
            <a:r>
              <a:rPr lang="fr-CH" dirty="0" smtClean="0"/>
              <a:t>CERN – Globe of innovation, 13 </a:t>
            </a:r>
            <a:r>
              <a:rPr lang="fr-CH" dirty="0" err="1" smtClean="0"/>
              <a:t>June</a:t>
            </a:r>
            <a:r>
              <a:rPr lang="fr-CH" dirty="0" smtClean="0"/>
              <a:t>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420" y="404664"/>
            <a:ext cx="7163380" cy="61316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7583" y="226956"/>
            <a:ext cx="7632849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400" b="1" dirty="0" smtClean="0"/>
              <a:t> FP7-HiLumi classified </a:t>
            </a:r>
            <a:r>
              <a:rPr lang="en-GB" sz="2400" b="1" dirty="0"/>
              <a:t>as «success story» by </a:t>
            </a:r>
            <a:r>
              <a:rPr lang="en-GB" sz="2400" b="1" dirty="0" smtClean="0"/>
              <a:t>EC</a:t>
            </a:r>
            <a:endParaRPr lang="en-GB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1" y="623888"/>
            <a:ext cx="1904202" cy="12388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075" y="2209031"/>
            <a:ext cx="1019874" cy="13641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9942" y="1701040"/>
            <a:ext cx="862214" cy="11900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123" y="3859893"/>
            <a:ext cx="1725778" cy="993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22202" y="3061160"/>
            <a:ext cx="1721798" cy="12814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4559" y="1901254"/>
            <a:ext cx="863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Cryo@P4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670658" y="1412660"/>
            <a:ext cx="1101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Cryo@P1-P5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48739" y="4852105"/>
            <a:ext cx="1455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Beam</a:t>
            </a:r>
            <a:r>
              <a:rPr lang="fr-CH" sz="1400" dirty="0" smtClean="0"/>
              <a:t> diagnostics</a:t>
            </a:r>
          </a:p>
          <a:p>
            <a:r>
              <a:rPr lang="fr-CH" sz="1400" dirty="0" smtClean="0"/>
              <a:t>BGV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551426" y="4342640"/>
            <a:ext cx="1463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New TAS and VCX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8524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</a:t>
            </a:r>
            <a:r>
              <a:rPr lang="fr-CH" dirty="0" err="1" smtClean="0"/>
              <a:t>project</a:t>
            </a:r>
            <a:r>
              <a:rPr lang="fr-CH" dirty="0" smtClean="0"/>
              <a:t> breakdown structure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96278"/>
            <a:ext cx="8376506" cy="504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2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03913"/>
            <a:ext cx="9144000" cy="645570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Oval 4"/>
          <p:cNvSpPr/>
          <p:nvPr/>
        </p:nvSpPr>
        <p:spPr>
          <a:xfrm>
            <a:off x="198901" y="3797424"/>
            <a:ext cx="2376264" cy="914400"/>
          </a:xfrm>
          <a:prstGeom prst="ellipse">
            <a:avLst/>
          </a:prstGeom>
          <a:noFill/>
          <a:ln w="317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195737" y="2720975"/>
            <a:ext cx="2376264" cy="914400"/>
          </a:xfrm>
          <a:prstGeom prst="ellipse">
            <a:avLst/>
          </a:prstGeom>
          <a:noFill/>
          <a:ln w="317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263085" y="4141687"/>
            <a:ext cx="2376264" cy="914400"/>
          </a:xfrm>
          <a:prstGeom prst="ellipse">
            <a:avLst/>
          </a:prstGeom>
          <a:noFill/>
          <a:ln w="317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186381" y="5558470"/>
            <a:ext cx="2376264" cy="914400"/>
          </a:xfrm>
          <a:prstGeom prst="ellipse">
            <a:avLst/>
          </a:prstGeom>
          <a:noFill/>
          <a:ln w="317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369806" y="3779334"/>
            <a:ext cx="2376264" cy="914400"/>
          </a:xfrm>
          <a:prstGeom prst="ellipse">
            <a:avLst/>
          </a:prstGeom>
          <a:noFill/>
          <a:ln w="317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461011" y="4543487"/>
            <a:ext cx="2376264" cy="914400"/>
          </a:xfrm>
          <a:prstGeom prst="ellipse">
            <a:avLst/>
          </a:prstGeom>
          <a:noFill/>
          <a:ln w="317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599599" y="3797424"/>
            <a:ext cx="2376264" cy="914400"/>
          </a:xfrm>
          <a:prstGeom prst="ellipse">
            <a:avLst/>
          </a:prstGeom>
          <a:noFill/>
          <a:ln w="317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489780" y="5362407"/>
            <a:ext cx="2376264" cy="914400"/>
          </a:xfrm>
          <a:prstGeom prst="ellipse">
            <a:avLst/>
          </a:prstGeom>
          <a:noFill/>
          <a:ln w="317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 rot="313351">
            <a:off x="2050450" y="4036074"/>
            <a:ext cx="3219916" cy="1566390"/>
            <a:chOff x="1959010" y="3776994"/>
            <a:chExt cx="3219916" cy="1566390"/>
          </a:xfrm>
        </p:grpSpPr>
        <p:sp>
          <p:nvSpPr>
            <p:cNvPr id="13" name="Curved Up Arrow 12"/>
            <p:cNvSpPr/>
            <p:nvPr/>
          </p:nvSpPr>
          <p:spPr>
            <a:xfrm rot="741570">
              <a:off x="1959010" y="5004015"/>
              <a:ext cx="2952328" cy="339369"/>
            </a:xfrm>
            <a:prstGeom prst="curvedUpArrow">
              <a:avLst>
                <a:gd name="adj1" fmla="val 25000"/>
                <a:gd name="adj2" fmla="val 50000"/>
                <a:gd name="adj3" fmla="val 15142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4" name="Curved Up Arrow 13"/>
            <p:cNvSpPr/>
            <p:nvPr/>
          </p:nvSpPr>
          <p:spPr>
            <a:xfrm rot="741570" flipV="1">
              <a:off x="2226598" y="3776994"/>
              <a:ext cx="2952328" cy="385122"/>
            </a:xfrm>
            <a:prstGeom prst="curvedUpArrow">
              <a:avLst>
                <a:gd name="adj1" fmla="val 25000"/>
                <a:gd name="adj2" fmla="val 50000"/>
                <a:gd name="adj3" fmla="val 15142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812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Deep</a:t>
            </a:r>
            <a:r>
              <a:rPr lang="fr-CH" dirty="0" smtClean="0"/>
              <a:t> changes in the </a:t>
            </a:r>
            <a:r>
              <a:rPr lang="fr-CH" dirty="0" err="1" smtClean="0"/>
              <a:t>Inner</a:t>
            </a:r>
            <a:r>
              <a:rPr lang="fr-CH" dirty="0" smtClean="0"/>
              <a:t> Triplet </a:t>
            </a:r>
            <a:r>
              <a:rPr lang="fr-CH" dirty="0" err="1" smtClean="0"/>
              <a:t>region</a:t>
            </a:r>
            <a:r>
              <a:rPr lang="fr-CH" dirty="0" smtClean="0"/>
              <a:t> (</a:t>
            </a:r>
            <a:r>
              <a:rPr lang="fr-CH" dirty="0" err="1" smtClean="0"/>
              <a:t>around</a:t>
            </a:r>
            <a:r>
              <a:rPr lang="fr-CH" dirty="0" smtClean="0"/>
              <a:t> ATLAS &amp; CMS </a:t>
            </a:r>
            <a:r>
              <a:rPr lang="fr-CH" dirty="0" err="1" smtClean="0"/>
              <a:t>experiments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14844"/>
            <a:ext cx="6627000" cy="360000"/>
          </a:xfrm>
        </p:spPr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97" y="1432119"/>
            <a:ext cx="8332203" cy="44497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1996" y="5851515"/>
            <a:ext cx="802843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b="1" dirty="0"/>
              <a:t>International collaborations: </a:t>
            </a:r>
            <a:r>
              <a:rPr lang="en-GB" sz="1600" b="1" dirty="0" smtClean="0"/>
              <a:t>an opportunity </a:t>
            </a:r>
            <a:r>
              <a:rPr lang="en-GB" sz="1600" b="1" dirty="0"/>
              <a:t>and </a:t>
            </a:r>
            <a:r>
              <a:rPr lang="en-GB" sz="1600" b="1" dirty="0" smtClean="0"/>
              <a:t>a challenge, </a:t>
            </a:r>
            <a:r>
              <a:rPr lang="en-GB" sz="1600" b="1" dirty="0"/>
              <a:t>also for testing! </a:t>
            </a:r>
          </a:p>
        </p:txBody>
      </p:sp>
    </p:spTree>
    <p:extLst>
      <p:ext uri="{BB962C8B-B14F-4D97-AF65-F5344CB8AC3E}">
        <p14:creationId xmlns:p14="http://schemas.microsoft.com/office/powerpoint/2010/main" val="397183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International collaboration regards </a:t>
            </a:r>
            <a:r>
              <a:rPr lang="fr-CH" dirty="0" err="1" smtClean="0"/>
              <a:t>also</a:t>
            </a:r>
            <a:r>
              <a:rPr lang="fr-CH" dirty="0" smtClean="0"/>
              <a:t>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SM18 </a:t>
            </a:r>
            <a:r>
              <a:rPr lang="en-GB" dirty="0"/>
              <a:t>@ </a:t>
            </a:r>
            <a:r>
              <a:rPr lang="en-GB" dirty="0" smtClean="0"/>
              <a:t>CERN</a:t>
            </a:r>
          </a:p>
          <a:p>
            <a:pPr lvl="2"/>
            <a:r>
              <a:rPr lang="fr-CH" dirty="0" err="1" smtClean="0"/>
              <a:t>HiLumi</a:t>
            </a:r>
            <a:r>
              <a:rPr lang="fr-CH" dirty="0" smtClean="0"/>
              <a:t> has </a:t>
            </a:r>
            <a:r>
              <a:rPr lang="fr-CH" dirty="0" err="1" smtClean="0"/>
              <a:t>triggered</a:t>
            </a:r>
            <a:r>
              <a:rPr lang="fr-CH" dirty="0" smtClean="0"/>
              <a:t> the SM18 upgrade and pay</a:t>
            </a:r>
            <a:r>
              <a:rPr lang="fr-CH" dirty="0" smtClean="0"/>
              <a:t>s about </a:t>
            </a:r>
            <a:r>
              <a:rPr lang="fr-CH" dirty="0" err="1" smtClean="0"/>
              <a:t>half</a:t>
            </a:r>
            <a:r>
              <a:rPr lang="fr-CH" dirty="0" smtClean="0"/>
              <a:t> of </a:t>
            </a:r>
            <a:r>
              <a:rPr lang="fr-CH" dirty="0" err="1" smtClean="0"/>
              <a:t>it</a:t>
            </a:r>
            <a:r>
              <a:rPr lang="fr-CH" dirty="0" smtClean="0"/>
              <a:t>.</a:t>
            </a:r>
          </a:p>
          <a:p>
            <a:pPr lvl="2"/>
            <a:r>
              <a:rPr lang="fr-CH" dirty="0" err="1" smtClean="0"/>
              <a:t>HiLumi</a:t>
            </a:r>
            <a:r>
              <a:rPr lang="fr-CH" dirty="0" smtClean="0"/>
              <a:t> IT  string </a:t>
            </a:r>
            <a:r>
              <a:rPr lang="fr-CH" dirty="0" err="1" smtClean="0"/>
              <a:t>is</a:t>
            </a:r>
            <a:r>
              <a:rPr lang="fr-CH" dirty="0" smtClean="0"/>
              <a:t>  in the plan </a:t>
            </a:r>
            <a:r>
              <a:rPr lang="fr-CH" dirty="0" err="1" smtClean="0"/>
              <a:t>since</a:t>
            </a:r>
            <a:r>
              <a:rPr lang="fr-CH" dirty="0" smtClean="0"/>
              <a:t> 2015 (</a:t>
            </a:r>
            <a:r>
              <a:rPr lang="fr-CH" dirty="0" err="1" smtClean="0"/>
              <a:t>see</a:t>
            </a:r>
            <a:r>
              <a:rPr lang="fr-CH" dirty="0" smtClean="0"/>
              <a:t> talk) </a:t>
            </a:r>
            <a:endParaRPr lang="en-GB" dirty="0"/>
          </a:p>
          <a:p>
            <a:r>
              <a:rPr lang="en-GB" dirty="0" smtClean="0"/>
              <a:t>US/LARP-AUP </a:t>
            </a:r>
            <a:r>
              <a:rPr lang="en-GB" dirty="0"/>
              <a:t>: FNAL and BNL</a:t>
            </a:r>
          </a:p>
          <a:p>
            <a:r>
              <a:rPr lang="en-GB" dirty="0"/>
              <a:t>INFN-LASA (Milano)</a:t>
            </a:r>
          </a:p>
          <a:p>
            <a:r>
              <a:rPr lang="en-GB" dirty="0"/>
              <a:t>UPPSALA </a:t>
            </a:r>
            <a:r>
              <a:rPr lang="en-GB" dirty="0" err="1"/>
              <a:t>univ.</a:t>
            </a:r>
            <a:endParaRPr lang="en-GB" dirty="0"/>
          </a:p>
          <a:p>
            <a:r>
              <a:rPr lang="en-GB" dirty="0"/>
              <a:t>CEA ?</a:t>
            </a:r>
          </a:p>
          <a:p>
            <a:r>
              <a:rPr lang="en-GB" dirty="0"/>
              <a:t>More?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62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HiLumi</a:t>
            </a:r>
            <a:r>
              <a:rPr lang="fr-CH" dirty="0" smtClean="0"/>
              <a:t> </a:t>
            </a:r>
            <a:r>
              <a:rPr lang="fr-CH" dirty="0" err="1" smtClean="0"/>
              <a:t>counts</a:t>
            </a:r>
            <a:r>
              <a:rPr lang="fr-CH" dirty="0" smtClean="0"/>
              <a:t> on </a:t>
            </a:r>
            <a:r>
              <a:rPr lang="fr-CH" dirty="0" err="1" smtClean="0"/>
              <a:t>cryogenic</a:t>
            </a:r>
            <a:r>
              <a:rPr lang="fr-CH" dirty="0" smtClean="0"/>
              <a:t> full </a:t>
            </a:r>
            <a:r>
              <a:rPr lang="fr-CH" dirty="0" smtClean="0"/>
              <a:t>power </a:t>
            </a:r>
            <a:r>
              <a:rPr lang="fr-CH" dirty="0" smtClean="0"/>
              <a:t>tests:</a:t>
            </a:r>
            <a:br>
              <a:rPr lang="fr-CH" dirty="0" smtClean="0"/>
            </a:br>
            <a:r>
              <a:rPr lang="fr-CH" dirty="0" smtClean="0"/>
              <a:t>no </a:t>
            </a:r>
            <a:r>
              <a:rPr lang="fr-CH" dirty="0" err="1" smtClean="0"/>
              <a:t>harware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</a:t>
            </a:r>
            <a:r>
              <a:rPr lang="fr-CH" dirty="0" err="1" smtClean="0"/>
              <a:t>without</a:t>
            </a:r>
            <a:r>
              <a:rPr lang="fr-CH" dirty="0" smtClean="0"/>
              <a:t> </a:t>
            </a:r>
            <a:r>
              <a:rPr lang="fr-CH" dirty="0" smtClean="0"/>
              <a:t>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H" dirty="0" smtClean="0"/>
              <a:t>First test in the </a:t>
            </a:r>
            <a:r>
              <a:rPr lang="fr-CH" dirty="0" err="1" smtClean="0"/>
              <a:t>chain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strand</a:t>
            </a:r>
            <a:r>
              <a:rPr lang="fr-CH" dirty="0" smtClean="0"/>
              <a:t>/</a:t>
            </a:r>
            <a:r>
              <a:rPr lang="fr-CH" dirty="0" err="1" smtClean="0"/>
              <a:t>conductor</a:t>
            </a:r>
            <a:r>
              <a:rPr lang="fr-CH" dirty="0" smtClean="0"/>
              <a:t>! </a:t>
            </a:r>
            <a:r>
              <a:rPr lang="fr-CH" dirty="0" err="1" smtClean="0"/>
              <a:t>Try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synergic</a:t>
            </a:r>
            <a:r>
              <a:rPr lang="fr-CH" dirty="0" smtClean="0"/>
              <a:t> to </a:t>
            </a:r>
            <a:r>
              <a:rPr lang="fr-CH" dirty="0" err="1" smtClean="0"/>
              <a:t>these</a:t>
            </a:r>
            <a:r>
              <a:rPr lang="fr-CH" dirty="0" smtClean="0"/>
              <a:t> test!</a:t>
            </a:r>
          </a:p>
          <a:p>
            <a:r>
              <a:rPr lang="fr-CH" dirty="0" smtClean="0"/>
              <a:t>A </a:t>
            </a:r>
            <a:r>
              <a:rPr lang="fr-CH" dirty="0" err="1" smtClean="0"/>
              <a:t>Magnet</a:t>
            </a:r>
            <a:r>
              <a:rPr lang="fr-CH" dirty="0" smtClean="0"/>
              <a:t> not </a:t>
            </a:r>
            <a:r>
              <a:rPr lang="fr-CH" dirty="0" err="1" smtClean="0"/>
              <a:t>testet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worth</a:t>
            </a:r>
            <a:r>
              <a:rPr lang="fr-CH" dirty="0" smtClean="0"/>
              <a:t> </a:t>
            </a:r>
            <a:r>
              <a:rPr lang="fr-CH" dirty="0" err="1" smtClean="0"/>
              <a:t>anything</a:t>
            </a:r>
            <a:r>
              <a:rPr lang="fr-CH" dirty="0" smtClean="0"/>
              <a:t>, </a:t>
            </a:r>
            <a:r>
              <a:rPr lang="fr-CH" dirty="0" err="1" smtClean="0"/>
              <a:t>yet</a:t>
            </a:r>
            <a:r>
              <a:rPr lang="fr-CH" dirty="0" smtClean="0"/>
              <a:t>!</a:t>
            </a:r>
          </a:p>
          <a:p>
            <a:r>
              <a:rPr lang="fr-CH" dirty="0" err="1" smtClean="0"/>
              <a:t>Testing</a:t>
            </a:r>
            <a:r>
              <a:rPr lang="fr-CH" dirty="0" smtClean="0"/>
              <a:t>, </a:t>
            </a:r>
            <a:r>
              <a:rPr lang="fr-CH" dirty="0" smtClean="0"/>
              <a:t>for </a:t>
            </a:r>
            <a:r>
              <a:rPr lang="fr-CH" dirty="0" err="1" smtClean="0"/>
              <a:t>HiLumi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</a:t>
            </a:r>
            <a:r>
              <a:rPr lang="fr-CH" dirty="0" smtClean="0"/>
              <a:t>for</a:t>
            </a:r>
            <a:r>
              <a:rPr lang="fr-CH" dirty="0" smtClean="0"/>
              <a:t> LHC,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integral</a:t>
            </a:r>
            <a:r>
              <a:rPr lang="fr-CH" dirty="0" smtClean="0"/>
              <a:t> part of the design-construction-qualification cycle:</a:t>
            </a:r>
          </a:p>
          <a:p>
            <a:pPr lvl="2"/>
            <a:r>
              <a:rPr lang="fr-CH" sz="2400" dirty="0" smtClean="0"/>
              <a:t>Validation of design &amp; basic </a:t>
            </a:r>
            <a:r>
              <a:rPr lang="fr-CH" sz="2400" dirty="0" err="1" smtClean="0"/>
              <a:t>choice</a:t>
            </a:r>
            <a:endParaRPr lang="fr-CH" sz="2400" dirty="0" smtClean="0"/>
          </a:p>
          <a:p>
            <a:pPr lvl="2"/>
            <a:r>
              <a:rPr lang="fr-CH" sz="2400" dirty="0" err="1" smtClean="0"/>
              <a:t>Verification</a:t>
            </a:r>
            <a:r>
              <a:rPr lang="fr-CH" sz="2400" dirty="0" smtClean="0"/>
              <a:t> of performance and of </a:t>
            </a:r>
            <a:r>
              <a:rPr lang="fr-CH" sz="2400" dirty="0" err="1" smtClean="0"/>
              <a:t>conformity</a:t>
            </a:r>
            <a:r>
              <a:rPr lang="fr-CH" sz="2400" dirty="0" smtClean="0"/>
              <a:t> to </a:t>
            </a:r>
            <a:r>
              <a:rPr lang="fr-CH" sz="2400" dirty="0" err="1" smtClean="0"/>
              <a:t>specs</a:t>
            </a:r>
            <a:endParaRPr lang="fr-CH" sz="2400" dirty="0" smtClean="0"/>
          </a:p>
          <a:p>
            <a:pPr lvl="2"/>
            <a:r>
              <a:rPr lang="fr-CH" sz="2400" dirty="0" smtClean="0"/>
              <a:t>Most </a:t>
            </a:r>
            <a:r>
              <a:rPr lang="fr-CH" sz="2400" dirty="0" err="1" smtClean="0"/>
              <a:t>crititical</a:t>
            </a:r>
            <a:r>
              <a:rPr lang="fr-CH" sz="2400" dirty="0" smtClean="0"/>
              <a:t> </a:t>
            </a:r>
            <a:r>
              <a:rPr lang="fr-CH" sz="2400" dirty="0" err="1" smtClean="0"/>
              <a:t>acceptance</a:t>
            </a:r>
            <a:r>
              <a:rPr lang="fr-CH" sz="2400" dirty="0" err="1" smtClean="0"/>
              <a:t>,</a:t>
            </a:r>
            <a:r>
              <a:rPr lang="fr-CH" sz="2400" dirty="0" err="1" smtClean="0"/>
              <a:t>releasing</a:t>
            </a:r>
            <a:r>
              <a:rPr lang="fr-CH" sz="2400" dirty="0" smtClean="0"/>
              <a:t> </a:t>
            </a:r>
            <a:r>
              <a:rPr lang="fr-CH" sz="2400" dirty="0" err="1" smtClean="0"/>
              <a:t>payment</a:t>
            </a:r>
            <a:r>
              <a:rPr lang="fr-CH" sz="2400" dirty="0" smtClean="0"/>
              <a:t> </a:t>
            </a:r>
            <a:r>
              <a:rPr lang="fr-CH" sz="2400" dirty="0" smtClean="0"/>
              <a:t>and </a:t>
            </a:r>
            <a:r>
              <a:rPr lang="fr-CH" sz="2400" b="1" dirty="0" err="1" smtClean="0"/>
              <a:t>tranfer</a:t>
            </a:r>
            <a:r>
              <a:rPr lang="fr-CH" sz="2400" b="1" dirty="0" smtClean="0"/>
              <a:t> </a:t>
            </a:r>
            <a:r>
              <a:rPr lang="fr-CH" sz="2400" b="1" dirty="0" smtClean="0"/>
              <a:t>of </a:t>
            </a:r>
            <a:r>
              <a:rPr lang="fr-CH" sz="2400" b="1" dirty="0" err="1" smtClean="0"/>
              <a:t>properties</a:t>
            </a:r>
            <a:r>
              <a:rPr lang="fr-CH" sz="2400" b="1" dirty="0" smtClean="0"/>
              <a:t> </a:t>
            </a:r>
            <a:r>
              <a:rPr lang="fr-CH" sz="2400" dirty="0" smtClean="0"/>
              <a:t>(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Industry</a:t>
            </a:r>
            <a:r>
              <a:rPr lang="fr-CH" sz="2400" dirty="0" smtClean="0"/>
              <a:t> or Collaboration)</a:t>
            </a:r>
          </a:p>
          <a:p>
            <a:pPr lvl="3"/>
            <a:r>
              <a:rPr lang="fr-CH" dirty="0" smtClean="0">
                <a:solidFill>
                  <a:srgbClr val="FF0000"/>
                </a:solidFill>
                <a:sym typeface="Symbol" panose="05050102010706020507" pitchFamily="18" charset="2"/>
              </a:rPr>
              <a:t> time and </a:t>
            </a:r>
            <a:r>
              <a:rPr lang="fr-CH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schedule</a:t>
            </a:r>
            <a:r>
              <a:rPr lang="fr-CH" dirty="0" smtClean="0">
                <a:solidFill>
                  <a:srgbClr val="FF0000"/>
                </a:solidFill>
                <a:sym typeface="Symbol" panose="05050102010706020507" pitchFamily="18" charset="2"/>
              </a:rPr>
              <a:t> are IMPORTANT!!!</a:t>
            </a:r>
            <a:endParaRPr lang="fr-CH" dirty="0" smtClean="0">
              <a:solidFill>
                <a:srgbClr val="FF0000"/>
              </a:solidFill>
            </a:endParaRPr>
          </a:p>
          <a:p>
            <a:pPr lvl="2"/>
            <a:r>
              <a:rPr lang="fr-CH" sz="2400" dirty="0" err="1" smtClean="0"/>
              <a:t>Anticipate</a:t>
            </a:r>
            <a:r>
              <a:rPr lang="fr-CH" sz="2400" dirty="0" smtClean="0"/>
              <a:t> HWC and </a:t>
            </a:r>
            <a:r>
              <a:rPr lang="fr-CH" sz="2400" dirty="0" err="1" smtClean="0"/>
              <a:t>operation</a:t>
            </a:r>
            <a:r>
              <a:rPr lang="fr-CH" sz="2400" dirty="0" smtClean="0"/>
              <a:t> </a:t>
            </a:r>
            <a:r>
              <a:rPr lang="fr-CH" sz="2400" dirty="0" smtClean="0"/>
              <a:t>issues (stand-</a:t>
            </a:r>
            <a:r>
              <a:rPr lang="fr-CH" sz="2400" dirty="0" err="1" smtClean="0"/>
              <a:t>alon</a:t>
            </a:r>
            <a:r>
              <a:rPr lang="fr-CH" sz="2400" dirty="0" smtClean="0"/>
              <a:t> test and </a:t>
            </a:r>
            <a:r>
              <a:rPr lang="fr-CH" sz="2400" dirty="0" err="1" smtClean="0"/>
              <a:t>especially</a:t>
            </a:r>
            <a:r>
              <a:rPr lang="fr-CH" sz="2400" dirty="0" smtClean="0"/>
              <a:t> IT string</a:t>
            </a:r>
            <a:r>
              <a:rPr lang="fr-CH" sz="2400" dirty="0" smtClean="0"/>
              <a:t>)</a:t>
            </a:r>
            <a:endParaRPr lang="fr-CH" sz="2400" dirty="0"/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62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Thanks</a:t>
            </a:r>
            <a:r>
              <a:rPr lang="fr-CH" dirty="0" smtClean="0"/>
              <a:t> to Marta for </a:t>
            </a:r>
            <a:r>
              <a:rPr lang="fr-CH" dirty="0" err="1" smtClean="0"/>
              <a:t>orgnaizing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meeting  and all of </a:t>
            </a:r>
            <a:r>
              <a:rPr lang="fr-CH" dirty="0" err="1" smtClean="0"/>
              <a:t>you</a:t>
            </a:r>
            <a:r>
              <a:rPr lang="fr-CH" dirty="0" smtClean="0"/>
              <a:t> for the </a:t>
            </a:r>
            <a:r>
              <a:rPr lang="fr-CH" dirty="0" err="1" smtClean="0"/>
              <a:t>great</a:t>
            </a:r>
            <a:r>
              <a:rPr lang="fr-CH" dirty="0" smtClean="0"/>
              <a:t> support to </a:t>
            </a:r>
            <a:r>
              <a:rPr lang="fr-CH" dirty="0" err="1" smtClean="0"/>
              <a:t>HiLumi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LHC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764704"/>
            <a:ext cx="7560840" cy="5755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LHC </a:t>
            </a:r>
            <a:br>
              <a:rPr lang="fr-CH" dirty="0"/>
            </a:br>
            <a:r>
              <a:rPr lang="fr-CH" dirty="0"/>
              <a:t>the </a:t>
            </a:r>
            <a:r>
              <a:rPr lang="fr-CH" dirty="0" err="1"/>
              <a:t>largest</a:t>
            </a:r>
            <a:r>
              <a:rPr lang="fr-CH" dirty="0"/>
              <a:t> </a:t>
            </a:r>
            <a:r>
              <a:rPr lang="fr-CH" dirty="0" err="1"/>
              <a:t>scientific</a:t>
            </a:r>
            <a:r>
              <a:rPr lang="fr-CH" dirty="0"/>
              <a:t> </a:t>
            </a:r>
            <a:r>
              <a:rPr lang="fr-CH" dirty="0" smtClean="0"/>
              <a:t>instrument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LHC </a:t>
            </a:r>
            <a:r>
              <a:rPr lang="fr-CH" dirty="0" err="1" smtClean="0"/>
              <a:t>dipoles</a:t>
            </a:r>
            <a:r>
              <a:rPr lang="fr-CH" dirty="0" smtClean="0"/>
              <a:t>: the </a:t>
            </a:r>
            <a:r>
              <a:rPr lang="fr-CH" dirty="0" err="1" smtClean="0"/>
              <a:t>collider</a:t>
            </a:r>
            <a:r>
              <a:rPr lang="fr-CH" dirty="0" smtClean="0"/>
              <a:t> </a:t>
            </a:r>
            <a:r>
              <a:rPr lang="fr-CH" dirty="0" err="1" smtClean="0"/>
              <a:t>backbone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/>
              <a:t>27 km, p-p at 7+7 </a:t>
            </a:r>
            <a:r>
              <a:rPr lang="fr-CH" dirty="0" err="1"/>
              <a:t>TeV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3.5+3.5 </a:t>
            </a:r>
            <a:r>
              <a:rPr lang="fr-CH" dirty="0" err="1"/>
              <a:t>start</a:t>
            </a:r>
            <a:r>
              <a:rPr lang="fr-CH" dirty="0"/>
              <a:t>, </a:t>
            </a:r>
            <a:r>
              <a:rPr lang="fr-CH" dirty="0">
                <a:solidFill>
                  <a:srgbClr val="FF0000"/>
                </a:solidFill>
              </a:rPr>
              <a:t>4+4 in </a:t>
            </a:r>
            <a:r>
              <a:rPr lang="fr-CH" dirty="0" smtClean="0">
                <a:solidFill>
                  <a:srgbClr val="FF0000"/>
                </a:solidFill>
              </a:rPr>
              <a:t>2012</a:t>
            </a:r>
            <a:br>
              <a:rPr lang="fr-CH" dirty="0" smtClean="0">
                <a:solidFill>
                  <a:srgbClr val="FF0000"/>
                </a:solidFill>
              </a:rPr>
            </a:br>
            <a:r>
              <a:rPr lang="fr-CH" b="1" dirty="0" smtClean="0">
                <a:solidFill>
                  <a:srgbClr val="00B050"/>
                </a:solidFill>
              </a:rPr>
              <a:t>6.5+6.5 </a:t>
            </a:r>
            <a:r>
              <a:rPr lang="fr-CH" b="1" dirty="0" err="1" smtClean="0">
                <a:solidFill>
                  <a:srgbClr val="00B050"/>
                </a:solidFill>
              </a:rPr>
              <a:t>TeV</a:t>
            </a:r>
            <a:r>
              <a:rPr lang="fr-CH" b="1" dirty="0" smtClean="0">
                <a:solidFill>
                  <a:srgbClr val="00B050"/>
                </a:solidFill>
              </a:rPr>
              <a:t> in 2015</a:t>
            </a:r>
            <a:endParaRPr lang="fr-CH" b="1" dirty="0">
              <a:solidFill>
                <a:srgbClr val="00B050"/>
              </a:solidFill>
            </a:endParaRPr>
          </a:p>
          <a:p>
            <a:r>
              <a:rPr lang="fr-CH" dirty="0"/>
              <a:t>1232 x 15 m </a:t>
            </a:r>
            <a:r>
              <a:rPr lang="fr-CH" dirty="0" err="1"/>
              <a:t>Twin</a:t>
            </a:r>
            <a:r>
              <a:rPr lang="fr-CH" dirty="0"/>
              <a:t> </a:t>
            </a:r>
            <a:r>
              <a:rPr lang="fr-CH" dirty="0" err="1"/>
              <a:t>Dipoles</a:t>
            </a:r>
            <a:endParaRPr lang="en-GB" dirty="0"/>
          </a:p>
          <a:p>
            <a:r>
              <a:rPr lang="fr-CH" dirty="0" err="1"/>
              <a:t>Operational</a:t>
            </a:r>
            <a:r>
              <a:rPr lang="fr-CH" dirty="0"/>
              <a:t> </a:t>
            </a:r>
            <a:r>
              <a:rPr lang="fr-CH" dirty="0" err="1"/>
              <a:t>field</a:t>
            </a:r>
            <a:r>
              <a:rPr lang="fr-CH" dirty="0"/>
              <a:t> 8.3 T @11.85 kA </a:t>
            </a:r>
            <a:br>
              <a:rPr lang="fr-CH" dirty="0"/>
            </a:br>
            <a:r>
              <a:rPr lang="fr-CH" dirty="0"/>
              <a:t>(9 T design)</a:t>
            </a:r>
          </a:p>
          <a:p>
            <a:r>
              <a:rPr lang="fr-CH" dirty="0"/>
              <a:t>HEII </a:t>
            </a:r>
            <a:r>
              <a:rPr lang="fr-CH" dirty="0" err="1"/>
              <a:t>cooling</a:t>
            </a:r>
            <a:r>
              <a:rPr lang="fr-CH" dirty="0"/>
              <a:t>, 1.9 K  </a:t>
            </a:r>
            <a:r>
              <a:rPr lang="fr-CH" dirty="0" err="1"/>
              <a:t>with</a:t>
            </a:r>
            <a:r>
              <a:rPr lang="fr-CH" dirty="0"/>
              <a:t> 3 km circuits (130 tonnes He </a:t>
            </a:r>
            <a:r>
              <a:rPr lang="fr-CH" dirty="0" err="1"/>
              <a:t>inventory</a:t>
            </a:r>
            <a:r>
              <a:rPr lang="fr-CH" dirty="0"/>
              <a:t>). </a:t>
            </a:r>
          </a:p>
          <a:p>
            <a:endParaRPr lang="fr-CH" dirty="0"/>
          </a:p>
          <a:p>
            <a:r>
              <a:rPr lang="fr-CH" dirty="0"/>
              <a:t>Field </a:t>
            </a:r>
            <a:r>
              <a:rPr lang="fr-CH" dirty="0" err="1"/>
              <a:t>homogeneity</a:t>
            </a:r>
            <a:r>
              <a:rPr lang="fr-CH" dirty="0"/>
              <a:t> </a:t>
            </a:r>
            <a:r>
              <a:rPr lang="fr-CH" b="1" dirty="0"/>
              <a:t>of 10</a:t>
            </a:r>
            <a:r>
              <a:rPr lang="fr-CH" b="1" baseline="30000" dirty="0"/>
              <a:t>-4</a:t>
            </a:r>
            <a:r>
              <a:rPr lang="fr-CH" dirty="0"/>
              <a:t>, </a:t>
            </a:r>
            <a:r>
              <a:rPr lang="fr-CH" dirty="0" err="1"/>
              <a:t>bending</a:t>
            </a:r>
            <a:r>
              <a:rPr lang="fr-CH" dirty="0"/>
              <a:t> </a:t>
            </a:r>
            <a:r>
              <a:rPr lang="fr-CH" dirty="0" err="1"/>
              <a:t>strength</a:t>
            </a:r>
            <a:r>
              <a:rPr lang="fr-CH" dirty="0"/>
              <a:t> </a:t>
            </a:r>
            <a:r>
              <a:rPr lang="fr-CH" dirty="0" err="1"/>
              <a:t>uniformity</a:t>
            </a:r>
            <a:r>
              <a:rPr lang="fr-CH" dirty="0"/>
              <a:t> </a:t>
            </a:r>
            <a:r>
              <a:rPr lang="fr-CH" dirty="0" err="1"/>
              <a:t>better</a:t>
            </a:r>
            <a:r>
              <a:rPr lang="fr-CH" dirty="0"/>
              <a:t> </a:t>
            </a:r>
            <a:r>
              <a:rPr lang="fr-CH" dirty="0" err="1"/>
              <a:t>then</a:t>
            </a:r>
            <a:r>
              <a:rPr lang="fr-CH" dirty="0"/>
              <a:t> 10</a:t>
            </a:r>
            <a:r>
              <a:rPr lang="fr-CH" baseline="30000" dirty="0"/>
              <a:t>-3</a:t>
            </a:r>
            <a:r>
              <a:rPr lang="fr-CH" dirty="0"/>
              <a:t>. Field </a:t>
            </a:r>
            <a:r>
              <a:rPr lang="fr-CH" dirty="0" err="1"/>
              <a:t>quality</a:t>
            </a:r>
            <a:r>
              <a:rPr lang="fr-CH" dirty="0"/>
              <a:t> control (</a:t>
            </a:r>
            <a:r>
              <a:rPr lang="fr-CH" dirty="0" err="1"/>
              <a:t>geometric</a:t>
            </a:r>
            <a:r>
              <a:rPr lang="fr-CH" dirty="0"/>
              <a:t> and SC </a:t>
            </a:r>
            <a:r>
              <a:rPr lang="fr-CH" dirty="0" err="1"/>
              <a:t>effects</a:t>
            </a:r>
            <a:r>
              <a:rPr lang="fr-CH" dirty="0"/>
              <a:t>) at 10</a:t>
            </a:r>
            <a:r>
              <a:rPr lang="fr-CH" baseline="30000" dirty="0"/>
              <a:t>-5</a:t>
            </a:r>
            <a:r>
              <a:rPr lang="fr-CH" dirty="0"/>
              <a:t>.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dipole</a:t>
            </a:r>
            <a:r>
              <a:rPr lang="fr-CH" dirty="0" smtClean="0"/>
              <a:t> line in the LHC ring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83603" y="2057400"/>
            <a:ext cx="2964618" cy="395128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 rot="20735455">
            <a:off x="911730" y="4287088"/>
            <a:ext cx="6532559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All fully cold tested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8287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More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dipoles</a:t>
            </a:r>
            <a:r>
              <a:rPr lang="fr-CH" dirty="0" smtClean="0"/>
              <a:t>…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pletora</a:t>
            </a:r>
            <a:r>
              <a:rPr lang="fr-CH" dirty="0" smtClean="0"/>
              <a:t> of SC </a:t>
            </a:r>
            <a:r>
              <a:rPr lang="fr-CH" dirty="0" err="1" smtClean="0"/>
              <a:t>magnets</a:t>
            </a:r>
            <a:r>
              <a:rPr lang="fr-CH" dirty="0" smtClean="0"/>
              <a:t>…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/>
              <a:t>392 Main Quads </a:t>
            </a:r>
            <a:r>
              <a:rPr lang="fr-CH" dirty="0" err="1"/>
              <a:t>Two</a:t>
            </a:r>
            <a:r>
              <a:rPr lang="fr-CH" dirty="0"/>
              <a:t>-In-One </a:t>
            </a:r>
            <a:r>
              <a:rPr lang="fr-CH" dirty="0" err="1"/>
              <a:t>rated</a:t>
            </a:r>
            <a:r>
              <a:rPr lang="fr-CH" dirty="0"/>
              <a:t> for a </a:t>
            </a:r>
            <a:r>
              <a:rPr lang="fr-CH" dirty="0" err="1"/>
              <a:t>peak</a:t>
            </a:r>
            <a:r>
              <a:rPr lang="fr-CH" dirty="0"/>
              <a:t> </a:t>
            </a:r>
            <a:r>
              <a:rPr lang="fr-CH" dirty="0" err="1"/>
              <a:t>field</a:t>
            </a:r>
            <a:r>
              <a:rPr lang="fr-CH" dirty="0"/>
              <a:t> of 7 T.</a:t>
            </a:r>
          </a:p>
          <a:p>
            <a:r>
              <a:rPr lang="fr-CH" dirty="0"/>
              <a:t>About 100 </a:t>
            </a: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-in-One </a:t>
            </a:r>
            <a:r>
              <a:rPr lang="fr-CH" dirty="0" err="1"/>
              <a:t>MQs</a:t>
            </a:r>
            <a:endParaRPr lang="fr-CH" dirty="0"/>
          </a:p>
          <a:p>
            <a:r>
              <a:rPr lang="fr-CH" dirty="0"/>
              <a:t>32 MQX (</a:t>
            </a:r>
            <a:r>
              <a:rPr lang="fr-CH" dirty="0" err="1"/>
              <a:t>low</a:t>
            </a:r>
            <a:r>
              <a:rPr lang="fr-CH" dirty="0"/>
              <a:t>-</a:t>
            </a:r>
            <a:r>
              <a:rPr lang="fr-CH" dirty="0">
                <a:sym typeface="Symbol"/>
              </a:rPr>
              <a:t>) single bore for </a:t>
            </a:r>
            <a:r>
              <a:rPr lang="fr-CH" dirty="0" err="1">
                <a:sym typeface="Symbol"/>
              </a:rPr>
              <a:t>luminosity</a:t>
            </a:r>
            <a:r>
              <a:rPr lang="fr-CH" dirty="0">
                <a:sym typeface="Symbol"/>
              </a:rPr>
              <a:t> (design L=110</a:t>
            </a:r>
            <a:r>
              <a:rPr lang="fr-CH" baseline="30000" dirty="0">
                <a:sym typeface="Symbol"/>
              </a:rPr>
              <a:t>34</a:t>
            </a:r>
            <a:r>
              <a:rPr lang="fr-CH" dirty="0">
                <a:sym typeface="Symbol"/>
              </a:rPr>
              <a:t> cm</a:t>
            </a:r>
            <a:r>
              <a:rPr lang="fr-CH" baseline="30000" dirty="0">
                <a:sym typeface="Symbol"/>
              </a:rPr>
              <a:t>-2</a:t>
            </a:r>
            <a:r>
              <a:rPr lang="fr-CH" dirty="0">
                <a:sym typeface="Symbol"/>
              </a:rPr>
              <a:t>s</a:t>
            </a:r>
            <a:r>
              <a:rPr lang="fr-CH" baseline="30000" dirty="0">
                <a:sym typeface="Symbol"/>
              </a:rPr>
              <a:t>-1</a:t>
            </a:r>
            <a:r>
              <a:rPr lang="fr-CH" dirty="0">
                <a:sym typeface="Symbol"/>
              </a:rPr>
              <a:t>), 70 mm apertures, about 8 T </a:t>
            </a:r>
            <a:r>
              <a:rPr lang="fr-CH" dirty="0" err="1">
                <a:sym typeface="Symbol"/>
              </a:rPr>
              <a:t>peak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field</a:t>
            </a:r>
            <a:r>
              <a:rPr lang="fr-CH" dirty="0">
                <a:sym typeface="Symbol"/>
              </a:rPr>
              <a:t>, high </a:t>
            </a:r>
            <a:r>
              <a:rPr lang="fr-CH" dirty="0" err="1">
                <a:sym typeface="Symbol"/>
              </a:rPr>
              <a:t>quality</a:t>
            </a:r>
            <a:endParaRPr lang="fr-CH" dirty="0">
              <a:sym typeface="Symbol"/>
            </a:endParaRPr>
          </a:p>
          <a:p>
            <a:r>
              <a:rPr lang="fr-CH" dirty="0">
                <a:sym typeface="Symbol"/>
              </a:rPr>
              <a:t>A «zoo» of 7600 «</a:t>
            </a:r>
            <a:r>
              <a:rPr lang="fr-CH" dirty="0" err="1">
                <a:sym typeface="Symbol"/>
              </a:rPr>
              <a:t>small</a:t>
            </a:r>
            <a:r>
              <a:rPr lang="fr-CH" dirty="0">
                <a:sym typeface="Symbol"/>
              </a:rPr>
              <a:t>» </a:t>
            </a:r>
            <a:r>
              <a:rPr lang="fr-CH" dirty="0" err="1">
                <a:sym typeface="Symbol"/>
              </a:rPr>
              <a:t>Sc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magnets</a:t>
            </a:r>
            <a:r>
              <a:rPr lang="fr-CH" dirty="0">
                <a:sym typeface="Symbol"/>
              </a:rPr>
              <a:t> (correctors  and </a:t>
            </a:r>
            <a:r>
              <a:rPr lang="fr-CH" dirty="0" err="1">
                <a:sym typeface="Symbol"/>
              </a:rPr>
              <a:t>higher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order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magnets</a:t>
            </a:r>
            <a:endParaRPr lang="fr-CH" dirty="0">
              <a:sym typeface="Symbol"/>
            </a:endParaRPr>
          </a:p>
          <a:p>
            <a:r>
              <a:rPr lang="fr-CH" dirty="0">
                <a:sym typeface="Symbol"/>
              </a:rPr>
              <a:t>Total: 9 MJ </a:t>
            </a:r>
            <a:r>
              <a:rPr lang="fr-CH" dirty="0" err="1">
                <a:sym typeface="Symbol"/>
              </a:rPr>
              <a:t>stored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energy</a:t>
            </a:r>
            <a:r>
              <a:rPr lang="fr-CH" dirty="0">
                <a:sym typeface="Symbol"/>
              </a:rPr>
              <a:t> (at nominal)</a:t>
            </a:r>
          </a:p>
          <a:p>
            <a:endParaRPr lang="fr-CH" dirty="0">
              <a:sym typeface="Symbol"/>
            </a:endParaRPr>
          </a:p>
          <a:p>
            <a:r>
              <a:rPr lang="fr-CH" dirty="0">
                <a:sym typeface="Symbol"/>
              </a:rPr>
              <a:t>Large detector </a:t>
            </a:r>
            <a:r>
              <a:rPr lang="fr-CH" dirty="0" err="1" smtClean="0">
                <a:sym typeface="Symbol"/>
              </a:rPr>
              <a:t>magnets</a:t>
            </a:r>
            <a:r>
              <a:rPr lang="fr-CH" dirty="0" smtClean="0">
                <a:sym typeface="Symbol"/>
              </a:rPr>
              <a:t/>
            </a:r>
            <a:br>
              <a:rPr lang="fr-CH" dirty="0" smtClean="0">
                <a:sym typeface="Symbol"/>
              </a:rPr>
            </a:br>
            <a:r>
              <a:rPr lang="fr-CH" dirty="0">
                <a:sym typeface="Symbol"/>
              </a:rPr>
              <a:t/>
            </a:r>
            <a:br>
              <a:rPr lang="fr-CH" dirty="0">
                <a:sym typeface="Symbol"/>
              </a:rPr>
            </a:br>
            <a:r>
              <a:rPr lang="fr-CH" sz="2300" dirty="0">
                <a:sym typeface="Symbol"/>
              </a:rPr>
              <a:t>ATLAS </a:t>
            </a:r>
            <a:r>
              <a:rPr lang="fr-CH" sz="2300" dirty="0" err="1">
                <a:sym typeface="Symbol"/>
              </a:rPr>
              <a:t>toroid</a:t>
            </a:r>
            <a:r>
              <a:rPr lang="fr-CH" sz="2300" dirty="0">
                <a:sym typeface="Symbol"/>
              </a:rPr>
              <a:t> – 25 m long 1.2 </a:t>
            </a:r>
            <a:r>
              <a:rPr lang="fr-CH" sz="2300" dirty="0" smtClean="0">
                <a:sym typeface="Symbol"/>
              </a:rPr>
              <a:t>GJ</a:t>
            </a:r>
            <a:br>
              <a:rPr lang="fr-CH" sz="2300" dirty="0" smtClean="0">
                <a:sym typeface="Symbol"/>
              </a:rPr>
            </a:br>
            <a:r>
              <a:rPr lang="fr-CH" sz="2300" dirty="0" smtClean="0">
                <a:sym typeface="Symbol"/>
              </a:rPr>
              <a:t>CMS </a:t>
            </a:r>
            <a:r>
              <a:rPr lang="fr-CH" sz="2300" dirty="0" err="1">
                <a:sym typeface="Symbol"/>
              </a:rPr>
              <a:t>solenois</a:t>
            </a:r>
            <a:r>
              <a:rPr lang="fr-CH" sz="2300" dirty="0">
                <a:sym typeface="Symbol"/>
              </a:rPr>
              <a:t> – 12 m long 2.5 </a:t>
            </a:r>
            <a:r>
              <a:rPr lang="fr-CH" sz="2300" dirty="0" smtClean="0">
                <a:sym typeface="Symbol"/>
              </a:rPr>
              <a:t>GJ</a:t>
            </a:r>
            <a:endParaRPr lang="fr-CH" sz="23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199088" y="1247662"/>
            <a:ext cx="3247009" cy="2514895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1048"/>
            <a:ext cx="4474800" cy="27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 rot="20735455">
            <a:off x="911730" y="4287088"/>
            <a:ext cx="6532559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All fully cold tested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3283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 </a:t>
            </a:r>
            <a:r>
              <a:rPr lang="fr-CH" dirty="0" err="1" smtClean="0"/>
              <a:t>radiofrequency</a:t>
            </a:r>
            <a:r>
              <a:rPr lang="fr-CH" dirty="0" smtClean="0"/>
              <a:t>, </a:t>
            </a:r>
            <a:r>
              <a:rPr lang="fr-CH" dirty="0" err="1" smtClean="0"/>
              <a:t>Cryogenics</a:t>
            </a:r>
            <a:r>
              <a:rPr lang="fr-CH" dirty="0" smtClean="0"/>
              <a:t>,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LHC: </a:t>
            </a:r>
            <a:r>
              <a:rPr lang="fr-CH" dirty="0" err="1" smtClean="0"/>
              <a:t>much</a:t>
            </a:r>
            <a:r>
              <a:rPr lang="fr-CH" dirty="0" smtClean="0"/>
              <a:t> more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…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1" y="2057399"/>
            <a:ext cx="3394720" cy="4147135"/>
          </a:xfrm>
        </p:spPr>
        <p:txBody>
          <a:bodyPr>
            <a:normAutofit fontScale="85000" lnSpcReduction="10000"/>
          </a:bodyPr>
          <a:lstStyle/>
          <a:p>
            <a:pPr marL="0" indent="0">
              <a:buFont typeface="Arial"/>
              <a:buNone/>
            </a:pPr>
            <a:r>
              <a:rPr lang="fr-CH" b="1" dirty="0"/>
              <a:t>400 MHz Standing </a:t>
            </a:r>
            <a:r>
              <a:rPr lang="fr-CH" b="1" dirty="0" err="1"/>
              <a:t>wave</a:t>
            </a:r>
            <a:r>
              <a:rPr lang="fr-CH" b="1" dirty="0"/>
              <a:t> RF</a:t>
            </a:r>
            <a:endParaRPr lang="fr-CH" dirty="0"/>
          </a:p>
          <a:p>
            <a:r>
              <a:rPr lang="fr-CH" dirty="0"/>
              <a:t>4 single </a:t>
            </a:r>
            <a:r>
              <a:rPr lang="fr-CH" dirty="0" err="1"/>
              <a:t>cell</a:t>
            </a:r>
            <a:r>
              <a:rPr lang="fr-CH" dirty="0"/>
              <a:t> </a:t>
            </a:r>
            <a:r>
              <a:rPr lang="fr-CH" dirty="0" err="1"/>
              <a:t>cavities</a:t>
            </a:r>
            <a:r>
              <a:rPr lang="fr-CH" dirty="0"/>
              <a:t> in </a:t>
            </a:r>
            <a:r>
              <a:rPr lang="fr-CH" dirty="0" err="1"/>
              <a:t>cryomodule</a:t>
            </a:r>
            <a:r>
              <a:rPr lang="fr-CH" dirty="0"/>
              <a:t>, 2 </a:t>
            </a:r>
            <a:r>
              <a:rPr lang="fr-CH" dirty="0" err="1"/>
              <a:t>crym</a:t>
            </a:r>
            <a:r>
              <a:rPr lang="fr-CH" dirty="0"/>
              <a:t> per </a:t>
            </a:r>
            <a:r>
              <a:rPr lang="fr-CH" dirty="0" err="1"/>
              <a:t>beam</a:t>
            </a:r>
            <a:r>
              <a:rPr lang="fr-CH" dirty="0"/>
              <a:t>. Total 16 </a:t>
            </a:r>
            <a:r>
              <a:rPr lang="fr-CH" dirty="0" err="1"/>
              <a:t>cavities</a:t>
            </a:r>
            <a:r>
              <a:rPr lang="fr-CH" dirty="0"/>
              <a:t>. </a:t>
            </a:r>
          </a:p>
          <a:p>
            <a:r>
              <a:rPr lang="fr-CH" dirty="0" err="1"/>
              <a:t>Sputtered</a:t>
            </a:r>
            <a:r>
              <a:rPr lang="fr-CH" dirty="0"/>
              <a:t> niobium design (as LEP)</a:t>
            </a:r>
          </a:p>
          <a:p>
            <a:r>
              <a:rPr lang="fr-CH" dirty="0"/>
              <a:t>Gradient 5.5 MV/m nominal  (8 MV/m </a:t>
            </a:r>
            <a:r>
              <a:rPr lang="fr-CH" dirty="0" err="1"/>
              <a:t>available</a:t>
            </a:r>
            <a:r>
              <a:rPr lang="fr-CH" dirty="0"/>
              <a:t>)</a:t>
            </a:r>
          </a:p>
          <a:p>
            <a:r>
              <a:rPr lang="fr-CH" dirty="0"/>
              <a:t>Nominal 2MV, up to 3 MV at  8 MV/m</a:t>
            </a:r>
          </a:p>
          <a:p>
            <a:pPr marL="36576" indent="0">
              <a:buFont typeface="Arial"/>
              <a:buNone/>
            </a:pPr>
            <a:r>
              <a:rPr lang="fr-CH" b="1" dirty="0"/>
              <a:t>Cryo : 8 x 18 </a:t>
            </a:r>
            <a:r>
              <a:rPr lang="fr-CH" b="1" dirty="0" smtClean="0"/>
              <a:t>kW@4.5K</a:t>
            </a:r>
          </a:p>
          <a:p>
            <a:pPr marL="36576" indent="0">
              <a:buFont typeface="Arial"/>
              <a:buNone/>
            </a:pPr>
            <a:r>
              <a:rPr lang="fr-CH" b="1" dirty="0" err="1" smtClean="0"/>
              <a:t>Collimators</a:t>
            </a:r>
            <a:r>
              <a:rPr lang="fr-CH" b="1" dirty="0" smtClean="0"/>
              <a:t>: 146</a:t>
            </a:r>
            <a:endParaRPr lang="fr-CH" b="1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4259" y="1204944"/>
            <a:ext cx="3577741" cy="26860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510" y="3987033"/>
            <a:ext cx="1899726" cy="25413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2527" y="3974708"/>
            <a:ext cx="3346564" cy="251114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735455">
            <a:off x="397069" y="2548227"/>
            <a:ext cx="6532559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All fully cold tested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7968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922087" y="1182964"/>
            <a:ext cx="3012659" cy="26506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3600" dirty="0" smtClean="0"/>
              <a:t>The </a:t>
            </a:r>
            <a:r>
              <a:rPr lang="fr-CH" sz="3600" dirty="0" err="1" smtClean="0"/>
              <a:t>Higgs</a:t>
            </a:r>
            <a:r>
              <a:rPr lang="fr-CH" sz="3600" dirty="0" smtClean="0"/>
              <a:t>: the </a:t>
            </a:r>
            <a:r>
              <a:rPr lang="fr-CH" sz="3600" dirty="0" err="1" smtClean="0"/>
              <a:t>needle</a:t>
            </a:r>
            <a:r>
              <a:rPr lang="fr-CH" sz="3600" dirty="0" smtClean="0"/>
              <a:t> in a </a:t>
            </a:r>
            <a:r>
              <a:rPr lang="fr-CH" sz="3600" dirty="0" err="1" smtClean="0"/>
              <a:t>haystack</a:t>
            </a:r>
            <a:endParaRPr lang="fr-CH" sz="3600" dirty="0" smtClean="0"/>
          </a:p>
          <a:p>
            <a:endParaRPr lang="fr-CH" sz="3600" dirty="0" smtClean="0"/>
          </a:p>
          <a:p>
            <a:r>
              <a:rPr lang="fr-CH" sz="3600" dirty="0" err="1" smtClean="0"/>
              <a:t>luminosity</a:t>
            </a:r>
            <a:r>
              <a:rPr lang="fr-CH" sz="3600" dirty="0" smtClean="0"/>
              <a:t>: collision rate)</a:t>
            </a:r>
            <a:endParaRPr lang="en-GB" sz="3600" dirty="0"/>
          </a:p>
        </p:txBody>
      </p:sp>
      <p:grpSp>
        <p:nvGrpSpPr>
          <p:cNvPr id="5" name="Group 4"/>
          <p:cNvGrpSpPr/>
          <p:nvPr/>
        </p:nvGrpSpPr>
        <p:grpSpPr>
          <a:xfrm>
            <a:off x="66507" y="3833588"/>
            <a:ext cx="9154215" cy="3080742"/>
            <a:chOff x="0" y="2203650"/>
            <a:chExt cx="9154215" cy="3080742"/>
          </a:xfrm>
        </p:grpSpPr>
        <p:pic>
          <p:nvPicPr>
            <p:cNvPr id="6" name="Picture 5" descr="Untitled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03650"/>
              <a:ext cx="9144000" cy="3080742"/>
            </a:xfrm>
            <a:prstGeom prst="rect">
              <a:avLst/>
            </a:prstGeom>
          </p:spPr>
        </p:pic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1259632" y="3861048"/>
              <a:ext cx="763600" cy="3077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solidFill>
                    <a:prstClr val="black"/>
                  </a:solidFill>
                  <a:sym typeface="Wingdings"/>
                </a:rPr>
                <a:t>Z </a:t>
              </a:r>
              <a:r>
                <a:rPr lang="en-US" sz="1400" dirty="0" err="1" smtClean="0">
                  <a:solidFill>
                    <a:prstClr val="black"/>
                  </a:solidFill>
                  <a:latin typeface="Lucida Grande"/>
                  <a:ea typeface="Lucida Grande"/>
                  <a:cs typeface="Lucida Grande"/>
                  <a:sym typeface="Wingdings"/>
                </a:rPr>
                <a:t>μμ</a:t>
              </a:r>
              <a:endParaRPr lang="en-US" sz="1400" dirty="0" smtClean="0">
                <a:solidFill>
                  <a:prstClr val="black"/>
                </a:solidFill>
                <a:sym typeface="Wingdings"/>
              </a:endParaRPr>
            </a:p>
          </p:txBody>
        </p:sp>
        <p:sp>
          <p:nvSpPr>
            <p:cNvPr id="8" name="TextBox 5"/>
            <p:cNvSpPr txBox="1">
              <a:spLocks noChangeArrowheads="1"/>
            </p:cNvSpPr>
            <p:nvPr/>
          </p:nvSpPr>
          <p:spPr bwMode="auto">
            <a:xfrm>
              <a:off x="3108470" y="4679382"/>
              <a:ext cx="6045745" cy="33855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prstClr val="black"/>
                  </a:solidFill>
                  <a:sym typeface="Wingdings"/>
                </a:rPr>
                <a:t>Z </a:t>
              </a:r>
              <a:r>
                <a:rPr lang="en-US" dirty="0" err="1" smtClean="0">
                  <a:solidFill>
                    <a:prstClr val="black"/>
                  </a:solidFill>
                  <a:latin typeface="Lucida Grande"/>
                  <a:ea typeface="Lucida Grande"/>
                  <a:cs typeface="Lucida Grande"/>
                  <a:sym typeface="Wingdings"/>
                </a:rPr>
                <a:t>μμ</a:t>
              </a:r>
              <a:r>
                <a:rPr lang="en-US" dirty="0" smtClean="0">
                  <a:solidFill>
                    <a:prstClr val="black"/>
                  </a:solidFill>
                  <a:sym typeface="Wingdings"/>
                </a:rPr>
                <a:t> event from 2012 data with 25 reconstructed vertices</a:t>
              </a:r>
            </a:p>
          </p:txBody>
        </p:sp>
      </p:grpSp>
      <p:pic>
        <p:nvPicPr>
          <p:cNvPr id="9" name="Picture 8" descr="run205113_evt12611816_VP1Base_lego.png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6" y="222602"/>
            <a:ext cx="5834559" cy="3771831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418238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fr-CH" dirty="0" err="1" smtClean="0"/>
              <a:t>Why</a:t>
            </a:r>
            <a:r>
              <a:rPr lang="fr-CH" dirty="0" smtClean="0"/>
              <a:t> </a:t>
            </a:r>
            <a:r>
              <a:rPr lang="fr-CH" dirty="0" err="1" smtClean="0"/>
              <a:t>upgrading</a:t>
            </a:r>
            <a:r>
              <a:rPr lang="fr-CH" dirty="0" smtClean="0"/>
              <a:t> the LHC?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3878641"/>
          </a:xfrm>
          <a:prstGeom prst="rect">
            <a:avLst/>
          </a:prstGeom>
        </p:spPr>
      </p:pic>
      <p:sp>
        <p:nvSpPr>
          <p:cNvPr id="14" name="Up Arrow Callout 13"/>
          <p:cNvSpPr/>
          <p:nvPr/>
        </p:nvSpPr>
        <p:spPr>
          <a:xfrm>
            <a:off x="1586" y="4725708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/>
              <a:t>0.75 10</a:t>
            </a:r>
            <a:r>
              <a:rPr lang="fr-CH" sz="1600" b="1" baseline="30000" dirty="0" smtClean="0"/>
              <a:t>34</a:t>
            </a:r>
            <a:r>
              <a:rPr lang="fr-CH" sz="1600" b="1" dirty="0" smtClean="0"/>
              <a:t> cm</a:t>
            </a:r>
            <a:r>
              <a:rPr lang="fr-CH" sz="1600" b="1" baseline="30000" dirty="0" smtClean="0"/>
              <a:t>-2</a:t>
            </a:r>
            <a:r>
              <a:rPr lang="fr-CH" sz="1600" b="1" dirty="0" smtClean="0"/>
              <a:t>s</a:t>
            </a:r>
            <a:r>
              <a:rPr lang="fr-CH" sz="1600" b="1" baseline="30000" dirty="0" smtClean="0"/>
              <a:t>-1</a:t>
            </a:r>
          </a:p>
          <a:p>
            <a:pPr algn="ctr"/>
            <a:r>
              <a:rPr lang="fr-CH" sz="1600" b="1" dirty="0" smtClean="0"/>
              <a:t>50 ns </a:t>
            </a:r>
            <a:r>
              <a:rPr lang="fr-CH" sz="1600" b="1" dirty="0" err="1" smtClean="0"/>
              <a:t>bunch</a:t>
            </a:r>
            <a:r>
              <a:rPr lang="fr-CH" sz="1600" b="1" dirty="0" smtClean="0"/>
              <a:t> </a:t>
            </a:r>
            <a:br>
              <a:rPr lang="fr-CH" sz="1600" b="1" dirty="0" smtClean="0"/>
            </a:br>
            <a:r>
              <a:rPr lang="fr-CH" sz="1600" b="1" dirty="0" smtClean="0"/>
              <a:t>high pile up </a:t>
            </a:r>
            <a:r>
              <a:rPr lang="fr-CH" sz="1600" b="1" dirty="0" smtClean="0">
                <a:sym typeface="Symbol"/>
              </a:rPr>
              <a:t>40</a:t>
            </a:r>
            <a:r>
              <a:rPr lang="fr-CH" sz="1600" b="1" dirty="0" smtClean="0"/>
              <a:t> </a:t>
            </a:r>
            <a:endParaRPr lang="en-GB" sz="1600" b="1" dirty="0"/>
          </a:p>
        </p:txBody>
      </p:sp>
      <p:sp>
        <p:nvSpPr>
          <p:cNvPr id="15" name="Up Arrow Callout 14"/>
          <p:cNvSpPr/>
          <p:nvPr/>
        </p:nvSpPr>
        <p:spPr>
          <a:xfrm>
            <a:off x="2225938" y="4725708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/>
              <a:t>1.5 10</a:t>
            </a:r>
            <a:r>
              <a:rPr lang="fr-CH" sz="1600" b="1" baseline="30000" dirty="0" smtClean="0"/>
              <a:t>34</a:t>
            </a:r>
            <a:r>
              <a:rPr lang="fr-CH" sz="1600" b="1" dirty="0" smtClean="0"/>
              <a:t> cm</a:t>
            </a:r>
            <a:r>
              <a:rPr lang="fr-CH" sz="1600" b="1" baseline="30000" dirty="0" smtClean="0"/>
              <a:t>-2</a:t>
            </a:r>
            <a:r>
              <a:rPr lang="fr-CH" sz="1600" b="1" dirty="0" smtClean="0"/>
              <a:t>s</a:t>
            </a:r>
            <a:r>
              <a:rPr lang="fr-CH" sz="1600" b="1" baseline="30000" dirty="0" smtClean="0"/>
              <a:t>-1</a:t>
            </a:r>
          </a:p>
          <a:p>
            <a:pPr algn="ctr"/>
            <a:r>
              <a:rPr lang="fr-CH" sz="1600" b="1" dirty="0" smtClean="0"/>
              <a:t>25 ns </a:t>
            </a:r>
            <a:r>
              <a:rPr lang="fr-CH" sz="1600" b="1" dirty="0" err="1" smtClean="0"/>
              <a:t>bunch</a:t>
            </a:r>
            <a:r>
              <a:rPr lang="fr-CH" sz="1600" b="1" dirty="0" smtClean="0"/>
              <a:t> </a:t>
            </a:r>
            <a:br>
              <a:rPr lang="fr-CH" sz="1600" b="1" dirty="0" smtClean="0"/>
            </a:br>
            <a:r>
              <a:rPr lang="fr-CH" sz="1600" b="1" dirty="0" smtClean="0"/>
              <a:t>pile up </a:t>
            </a:r>
            <a:r>
              <a:rPr lang="fr-CH" sz="1600" b="1" dirty="0" smtClean="0">
                <a:sym typeface="Symbol"/>
              </a:rPr>
              <a:t>40</a:t>
            </a:r>
            <a:endParaRPr lang="en-GB" sz="1600" b="1" dirty="0"/>
          </a:p>
        </p:txBody>
      </p:sp>
      <p:sp>
        <p:nvSpPr>
          <p:cNvPr id="16" name="Up Arrow Callout 15"/>
          <p:cNvSpPr/>
          <p:nvPr/>
        </p:nvSpPr>
        <p:spPr>
          <a:xfrm>
            <a:off x="4463414" y="4725708"/>
            <a:ext cx="2088232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/>
              <a:t>1.7-2.2 10</a:t>
            </a:r>
            <a:r>
              <a:rPr lang="fr-CH" sz="1600" b="1" baseline="30000" dirty="0" smtClean="0"/>
              <a:t>34</a:t>
            </a:r>
            <a:r>
              <a:rPr lang="fr-CH" sz="1600" b="1" dirty="0" smtClean="0"/>
              <a:t> cm</a:t>
            </a:r>
            <a:r>
              <a:rPr lang="fr-CH" sz="1600" b="1" baseline="30000" dirty="0" smtClean="0"/>
              <a:t>-2</a:t>
            </a:r>
            <a:r>
              <a:rPr lang="fr-CH" sz="1600" b="1" dirty="0" smtClean="0"/>
              <a:t>s</a:t>
            </a:r>
            <a:r>
              <a:rPr lang="fr-CH" sz="1600" b="1" baseline="30000" dirty="0" smtClean="0"/>
              <a:t>-1</a:t>
            </a:r>
          </a:p>
          <a:p>
            <a:pPr algn="ctr"/>
            <a:r>
              <a:rPr lang="fr-CH" sz="1600" b="1" dirty="0" smtClean="0"/>
              <a:t>25 ns </a:t>
            </a:r>
            <a:r>
              <a:rPr lang="fr-CH" sz="1600" b="1" dirty="0" err="1" smtClean="0"/>
              <a:t>bunch</a:t>
            </a:r>
            <a:r>
              <a:rPr lang="fr-CH" sz="1600" b="1" dirty="0" smtClean="0"/>
              <a:t> </a:t>
            </a:r>
            <a:br>
              <a:rPr lang="fr-CH" sz="1600" b="1" dirty="0" smtClean="0"/>
            </a:br>
            <a:r>
              <a:rPr lang="fr-CH" sz="1600" b="1" dirty="0" smtClean="0"/>
              <a:t> pile up </a:t>
            </a:r>
            <a:r>
              <a:rPr lang="fr-CH" sz="1600" b="1" dirty="0" smtClean="0">
                <a:sym typeface="Symbol"/>
              </a:rPr>
              <a:t>60</a:t>
            </a:r>
            <a:endParaRPr lang="en-GB" sz="1600" b="1" dirty="0"/>
          </a:p>
        </p:txBody>
      </p:sp>
      <p:sp>
        <p:nvSpPr>
          <p:cNvPr id="17" name="Horizontal Scroll 16"/>
          <p:cNvSpPr/>
          <p:nvPr/>
        </p:nvSpPr>
        <p:spPr>
          <a:xfrm>
            <a:off x="6762007" y="4941732"/>
            <a:ext cx="2155617" cy="1368152"/>
          </a:xfrm>
          <a:prstGeom prst="horizontalScroll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>
                <a:solidFill>
                  <a:srgbClr val="FF0000"/>
                </a:solidFill>
              </a:rPr>
              <a:t>Technical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limits</a:t>
            </a:r>
            <a:r>
              <a:rPr lang="fr-CH" sz="1600" b="1" dirty="0" smtClean="0">
                <a:solidFill>
                  <a:srgbClr val="FF0000"/>
                </a:solidFill>
              </a:rPr>
              <a:t> to </a:t>
            </a:r>
            <a:r>
              <a:rPr lang="fr-CH" sz="1600" b="1" dirty="0" err="1" smtClean="0">
                <a:solidFill>
                  <a:srgbClr val="FF0000"/>
                </a:solidFill>
              </a:rPr>
              <a:t>lumi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increase</a:t>
            </a:r>
            <a:r>
              <a:rPr lang="fr-CH" sz="1600" b="1" dirty="0" smtClean="0">
                <a:solidFill>
                  <a:srgbClr val="FF0000"/>
                </a:solidFill>
              </a:rPr>
              <a:t> (Machine &amp; </a:t>
            </a:r>
            <a:r>
              <a:rPr lang="fr-CH" sz="1600" b="1" dirty="0" err="1" smtClean="0">
                <a:solidFill>
                  <a:srgbClr val="FF0000"/>
                </a:solidFill>
              </a:rPr>
              <a:t>Experiments</a:t>
            </a:r>
            <a:r>
              <a:rPr lang="fr-CH" sz="1600" b="1" dirty="0" smtClean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444208" y="3347231"/>
            <a:ext cx="1156141" cy="16056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6444208" y="4005064"/>
            <a:ext cx="719381" cy="92779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triped Right Arrow 19"/>
          <p:cNvSpPr/>
          <p:nvPr/>
        </p:nvSpPr>
        <p:spPr>
          <a:xfrm>
            <a:off x="2225938" y="6277220"/>
            <a:ext cx="1800200" cy="484632"/>
          </a:xfrm>
          <a:prstGeom prst="stripedRight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/>
              <a:t>50 </a:t>
            </a:r>
            <a:r>
              <a:rPr lang="fr-CH" sz="1600" b="1" dirty="0">
                <a:sym typeface="Symbol"/>
              </a:rPr>
              <a:t> 25 ns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09578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project</a:t>
            </a:r>
            <a:r>
              <a:rPr lang="fr-CH" dirty="0" smtClean="0"/>
              <a:t> </a:t>
            </a:r>
            <a:r>
              <a:rPr lang="fr-CH" dirty="0" err="1" smtClean="0"/>
              <a:t>started</a:t>
            </a:r>
            <a:r>
              <a:rPr lang="fr-CH" dirty="0" smtClean="0"/>
              <a:t> in 2010 as  </a:t>
            </a:r>
            <a:br>
              <a:rPr lang="fr-CH" dirty="0" smtClean="0"/>
            </a:br>
            <a:r>
              <a:rPr lang="fr-CH" dirty="0" smtClean="0"/>
              <a:t>EC-FP7 Design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27472" y="1943380"/>
            <a:ext cx="8339328" cy="3508653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main objective of HiLumi LHC Design Study is to determine a hardware configuration and a set of beam parameters that will allow the LHC to reach the following targets: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peak luminosity of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GB" sz="2400" b="0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5×10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levelling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allowing: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integrated luminosity of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250 fb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year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enabling the goal of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GB" sz="2400" b="1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3000 fb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twelve years after the upgrade. </a:t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luminosity is more than ten times the luminosity reach of the first 10 years of the LHC lifetime.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1720" y="1504517"/>
            <a:ext cx="4571968" cy="369332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FP7 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HiLumi LHC 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Design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Study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application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147" y="523796"/>
            <a:ext cx="2084552" cy="135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2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bolt</a:t>
            </a:r>
            <a:r>
              <a:rPr lang="fr-CH" dirty="0" smtClean="0"/>
              <a:t> </a:t>
            </a:r>
            <a:r>
              <a:rPr lang="fr-CH" dirty="0" err="1" smtClean="0"/>
              <a:t>advance</a:t>
            </a:r>
            <a:r>
              <a:rPr lang="fr-CH" dirty="0" smtClean="0"/>
              <a:t> in </a:t>
            </a:r>
            <a:r>
              <a:rPr lang="fr-CH" dirty="0" err="1" smtClean="0"/>
              <a:t>luminosity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 - Holland@CERN - HiLumi -2Jun2016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20900"/>
            <a:ext cx="8312328" cy="485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68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purl.org/dc/dcmitype/"/>
    <ds:schemaRef ds:uri="http://www.w3.org/XML/1998/namespace"/>
    <ds:schemaRef ds:uri="8946e33d-fd2f-4ae4-8ee9-d90c129cdf9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728</Words>
  <Application>Microsoft Office PowerPoint</Application>
  <PresentationFormat>On-screen Show (4:3)</PresentationFormat>
  <Paragraphs>119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Lucida Grande</vt:lpstr>
      <vt:lpstr>Symbol</vt:lpstr>
      <vt:lpstr>Wingdings</vt:lpstr>
      <vt:lpstr>Thème Office</vt:lpstr>
      <vt:lpstr>HL-LHC</vt:lpstr>
      <vt:lpstr>LHC</vt:lpstr>
      <vt:lpstr>LHC  the largest scientific instrument</vt:lpstr>
      <vt:lpstr>More than dipoles…</vt:lpstr>
      <vt:lpstr>SC radiofrequency, Cryogenics, </vt:lpstr>
      <vt:lpstr>PowerPoint Presentation</vt:lpstr>
      <vt:lpstr>Why upgrading the LHC?</vt:lpstr>
      <vt:lpstr>The project started in 2010 as   EC-FP7 Design Study </vt:lpstr>
      <vt:lpstr>The bolt advance in luminosity</vt:lpstr>
      <vt:lpstr>PowerPoint Presentation</vt:lpstr>
      <vt:lpstr>HL-LHC project breakdown structure</vt:lpstr>
      <vt:lpstr>PowerPoint Presentation</vt:lpstr>
      <vt:lpstr>Deep changes in the Inner Triplet region (around ATLAS &amp; CMS experiments)</vt:lpstr>
      <vt:lpstr>International collaboration regards also tests</vt:lpstr>
      <vt:lpstr>HiLumi counts on cryogenic full power tests: no harware will be installed without test</vt:lpstr>
      <vt:lpstr>Thanks to Marta for orgnaizing this meeting  and all of you for the great support to HiLumi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Lucio Rossi</cp:lastModifiedBy>
  <cp:revision>37</cp:revision>
  <dcterms:created xsi:type="dcterms:W3CDTF">2016-01-11T14:38:10Z</dcterms:created>
  <dcterms:modified xsi:type="dcterms:W3CDTF">2016-06-12T21:55:59Z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