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263" r:id="rId5"/>
    <p:sldId id="262" r:id="rId6"/>
    <p:sldId id="270" r:id="rId7"/>
    <p:sldId id="259" r:id="rId8"/>
    <p:sldId id="265" r:id="rId9"/>
    <p:sldId id="268" r:id="rId10"/>
    <p:sldId id="266" r:id="rId11"/>
    <p:sldId id="269" r:id="rId1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32" d="100"/>
          <a:sy n="132" d="100"/>
        </p:scale>
        <p:origin x="-112" y="-17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bajko:Downloads:registra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The 65 registered PARTICIPANTS</a:t>
            </a:r>
          </a:p>
        </c:rich>
      </c:tx>
      <c:layout>
        <c:manualLayout>
          <c:xMode val="edge"/>
          <c:yMode val="edge"/>
          <c:x val="0.0949642922541659"/>
          <c:y val="0.0343346278547761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explosion val="24"/>
          <c:dPt>
            <c:idx val="0"/>
            <c:bubble3D val="0"/>
            <c:spPr>
              <a:solidFill>
                <a:schemeClr val="tx2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chemeClr val="accent5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chemeClr val="bg2">
                  <a:lumMod val="75000"/>
                </a:schemeClr>
              </a:solidFill>
            </c:spPr>
          </c:dPt>
          <c:dPt>
            <c:idx val="4"/>
            <c:bubble3D val="0"/>
            <c:spPr>
              <a:solidFill>
                <a:srgbClr val="008000"/>
              </a:solidFill>
            </c:spPr>
          </c:dPt>
          <c:dPt>
            <c:idx val="5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6"/>
            <c:bubble3D val="0"/>
            <c:spPr>
              <a:solidFill>
                <a:srgbClr val="FFFF00"/>
              </a:solidFill>
            </c:spPr>
          </c:dPt>
          <c:dPt>
            <c:idx val="7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cat>
            <c:strRef>
              <c:f>Sheet1!$J$12:$J$19</c:f>
              <c:strCache>
                <c:ptCount val="8"/>
                <c:pt idx="0">
                  <c:v>USA</c:v>
                </c:pt>
                <c:pt idx="1">
                  <c:v>J</c:v>
                </c:pt>
                <c:pt idx="2">
                  <c:v>CH</c:v>
                </c:pt>
                <c:pt idx="3">
                  <c:v>PL</c:v>
                </c:pt>
                <c:pt idx="4">
                  <c:v>FR</c:v>
                </c:pt>
                <c:pt idx="5">
                  <c:v>IT</c:v>
                </c:pt>
                <c:pt idx="6">
                  <c:v>S</c:v>
                </c:pt>
                <c:pt idx="7">
                  <c:v>DE</c:v>
                </c:pt>
              </c:strCache>
            </c:strRef>
          </c:cat>
          <c:val>
            <c:numRef>
              <c:f>Sheet1!$K$12:$K$19</c:f>
              <c:numCache>
                <c:formatCode>General</c:formatCode>
                <c:ptCount val="8"/>
                <c:pt idx="0">
                  <c:v>8.0</c:v>
                </c:pt>
                <c:pt idx="1">
                  <c:v>3.0</c:v>
                </c:pt>
                <c:pt idx="2">
                  <c:v>37.0</c:v>
                </c:pt>
                <c:pt idx="3">
                  <c:v>3.0</c:v>
                </c:pt>
                <c:pt idx="4">
                  <c:v>4.0</c:v>
                </c:pt>
                <c:pt idx="5">
                  <c:v>2.0</c:v>
                </c:pt>
                <c:pt idx="6">
                  <c:v>4.0</c:v>
                </c:pt>
                <c:pt idx="7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836977051635869"/>
          <c:y val="0.058417450850649"/>
          <c:w val="0.138231389703075"/>
          <c:h val="0.876304556953005"/>
        </c:manualLayout>
      </c:layout>
      <c:overlay val="0"/>
      <c:txPr>
        <a:bodyPr/>
        <a:lstStyle/>
        <a:p>
          <a:pPr>
            <a:defRPr sz="9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12/06/16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12/06/16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36076" y="4883611"/>
            <a:ext cx="6666149" cy="253077"/>
          </a:xfrm>
          <a:prstGeom prst="rect">
            <a:avLst/>
          </a:prstGeom>
        </p:spPr>
      </p:pic>
      <p:pic>
        <p:nvPicPr>
          <p:cNvPr id="1026" name="Picture 201" descr="image00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5" y="4540711"/>
            <a:ext cx="1147219" cy="58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2050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5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34225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166" y="4499831"/>
            <a:ext cx="1109267" cy="56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Marta Bajko, 1st International Workshop on Superconducting Magnet Test Stands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jpg"/><Relationship Id="rId13" Type="http://schemas.openxmlformats.org/officeDocument/2006/relationships/image" Target="../media/image17.gif"/><Relationship Id="rId14" Type="http://schemas.openxmlformats.org/officeDocument/2006/relationships/image" Target="../media/image18.png"/><Relationship Id="rId15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emf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jpg"/><Relationship Id="rId9" Type="http://schemas.openxmlformats.org/officeDocument/2006/relationships/image" Target="../media/image13.jpg"/><Relationship Id="rId10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5.png"/><Relationship Id="rId12" Type="http://schemas.openxmlformats.org/officeDocument/2006/relationships/image" Target="../media/image16.jpg"/><Relationship Id="rId13" Type="http://schemas.openxmlformats.org/officeDocument/2006/relationships/image" Target="../media/image17.gif"/><Relationship Id="rId1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emf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jpg"/><Relationship Id="rId9" Type="http://schemas.openxmlformats.org/officeDocument/2006/relationships/image" Target="../media/image13.jpg"/><Relationship Id="rId10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hyperlink" Target="https://espace.cern.ch/te-dep-msc-tf/Transnational%20Access/SitePages/Home.aspx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07584/page/7356-interactive-visit-of-the-sm18-test-facility" TargetMode="External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home.cern/about/updates/2016/04/renovated-globe-opens-new-world-visitors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259632" y="1755150"/>
            <a:ext cx="7200000" cy="1350000"/>
          </a:xfrm>
        </p:spPr>
        <p:txBody>
          <a:bodyPr/>
          <a:lstStyle/>
          <a:p>
            <a:r>
              <a:rPr lang="en-GB" dirty="0" smtClean="0"/>
              <a:t>Goal of the Workshop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Marta Bajko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323528" y="3600450"/>
            <a:ext cx="8136104" cy="742950"/>
          </a:xfrm>
        </p:spPr>
        <p:txBody>
          <a:bodyPr/>
          <a:lstStyle/>
          <a:p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International Workshop on Superconducting Magnet Test Stands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323528" y="4212431"/>
            <a:ext cx="6480000" cy="261938"/>
          </a:xfrm>
        </p:spPr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Geneva 13</a:t>
            </a:r>
            <a:r>
              <a:rPr lang="en-GB" b="0" i="0" baseline="30000" dirty="0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– 14 </a:t>
            </a:r>
            <a:r>
              <a:rPr lang="en-GB" b="0" i="0" dirty="0" err="1" smtClean="0">
                <a:solidFill>
                  <a:schemeClr val="bg2"/>
                </a:solidFill>
              </a:rPr>
              <a:t>th</a:t>
            </a:r>
            <a:r>
              <a:rPr lang="en-GB" b="0" i="0" dirty="0" smtClean="0">
                <a:solidFill>
                  <a:schemeClr val="bg2"/>
                </a:solidFill>
              </a:rPr>
              <a:t> of June, Geneva @ CERN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 everybody!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24" y="763093"/>
            <a:ext cx="7632408" cy="3816204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467704" y="627534"/>
            <a:ext cx="8085288" cy="3951763"/>
            <a:chOff x="467704" y="627534"/>
            <a:chExt cx="8085288" cy="3951763"/>
          </a:xfrm>
        </p:grpSpPr>
        <p:pic>
          <p:nvPicPr>
            <p:cNvPr id="11" name="Picture 10" descr="Berkeley_Lab_Logo_Small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704" y="1846347"/>
              <a:ext cx="972000" cy="739041"/>
            </a:xfrm>
            <a:prstGeom prst="rect">
              <a:avLst/>
            </a:prstGeom>
          </p:spPr>
        </p:pic>
        <p:pic>
          <p:nvPicPr>
            <p:cNvPr id="13" name="Picture 12" descr="BNLLOGO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704" y="748333"/>
              <a:ext cx="1440000" cy="527273"/>
            </a:xfrm>
            <a:prstGeom prst="rect">
              <a:avLst/>
            </a:prstGeom>
          </p:spPr>
        </p:pic>
        <p:pic>
          <p:nvPicPr>
            <p:cNvPr id="14" name="Picture 13" descr="FNAL-Logo-NAL-Blue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3573" y="1601504"/>
              <a:ext cx="1440000" cy="307800"/>
            </a:xfrm>
            <a:prstGeom prst="rect">
              <a:avLst/>
            </a:prstGeom>
          </p:spPr>
        </p:pic>
        <p:pic>
          <p:nvPicPr>
            <p:cNvPr id="15" name="Picture 14" descr="gsi logo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6035"/>
            <a:stretch/>
          </p:blipFill>
          <p:spPr>
            <a:xfrm>
              <a:off x="4815510" y="2363762"/>
              <a:ext cx="1080000" cy="491196"/>
            </a:xfrm>
            <a:prstGeom prst="rect">
              <a:avLst/>
            </a:prstGeom>
          </p:spPr>
        </p:pic>
        <p:pic>
          <p:nvPicPr>
            <p:cNvPr id="16" name="Picture 15" descr="PSI-Logo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45087" y="1151113"/>
              <a:ext cx="1080000" cy="454438"/>
            </a:xfrm>
            <a:prstGeom prst="rect">
              <a:avLst/>
            </a:prstGeom>
          </p:spPr>
        </p:pic>
        <p:pic>
          <p:nvPicPr>
            <p:cNvPr id="17" name="Picture 16" descr="KEK logo.jpg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2992" y="2269958"/>
              <a:ext cx="1080000" cy="876145"/>
            </a:xfrm>
            <a:prstGeom prst="rect">
              <a:avLst/>
            </a:prstGeom>
          </p:spPr>
        </p:pic>
        <p:pic>
          <p:nvPicPr>
            <p:cNvPr id="18" name="Picture 17" descr="cernlogo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2704" y="2091611"/>
              <a:ext cx="755999" cy="739462"/>
            </a:xfrm>
            <a:prstGeom prst="rect">
              <a:avLst/>
            </a:prstGeom>
          </p:spPr>
        </p:pic>
        <p:pic>
          <p:nvPicPr>
            <p:cNvPr id="19" name="Picture 18" descr="LogoCEA3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8322" y="3146103"/>
              <a:ext cx="748326" cy="747081"/>
            </a:xfrm>
            <a:prstGeom prst="rect">
              <a:avLst/>
            </a:prstGeom>
          </p:spPr>
        </p:pic>
        <p:pic>
          <p:nvPicPr>
            <p:cNvPr id="20" name="Picture 19" descr="uppsalalogo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541" y="627534"/>
              <a:ext cx="791999" cy="750798"/>
            </a:xfrm>
            <a:prstGeom prst="rect">
              <a:avLst/>
            </a:prstGeom>
          </p:spPr>
        </p:pic>
        <p:pic>
          <p:nvPicPr>
            <p:cNvPr id="21" name="Picture 20" descr="dubnalogo.jp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2408" y="891434"/>
              <a:ext cx="972000" cy="768343"/>
            </a:xfrm>
            <a:prstGeom prst="rect">
              <a:avLst/>
            </a:prstGeom>
          </p:spPr>
        </p:pic>
        <p:pic>
          <p:nvPicPr>
            <p:cNvPr id="22" name="Picture 21" descr="infnlongo.gif"/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7963" y="4006570"/>
              <a:ext cx="899999" cy="572727"/>
            </a:xfrm>
            <a:prstGeom prst="rect">
              <a:avLst/>
            </a:prstGeom>
          </p:spPr>
        </p:pic>
        <p:pic>
          <p:nvPicPr>
            <p:cNvPr id="23" name="Picture 22" descr="CNR logo.pn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0704" y="3075710"/>
              <a:ext cx="1080000" cy="676800"/>
            </a:xfrm>
            <a:prstGeom prst="rect">
              <a:avLst/>
            </a:prstGeom>
          </p:spPr>
        </p:pic>
      </p:grpSp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3775211"/>
              </p:ext>
            </p:extLst>
          </p:nvPr>
        </p:nvGraphicFramePr>
        <p:xfrm>
          <a:off x="65310" y="2859312"/>
          <a:ext cx="3292653" cy="1801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  <p:bldGraphic spid="28" grpId="1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i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past</a:t>
            </a:r>
            <a:r>
              <a:rPr lang="en-GB" i="1" dirty="0" smtClean="0"/>
              <a:t> </a:t>
            </a:r>
            <a:r>
              <a:rPr lang="en-GB" dirty="0" smtClean="0"/>
              <a:t>???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8024" y="763093"/>
            <a:ext cx="7632408" cy="3816204"/>
          </a:xfrm>
          <a:prstGeom prst="rect">
            <a:avLst/>
          </a:prstGeom>
        </p:spPr>
      </p:pic>
      <p:pic>
        <p:nvPicPr>
          <p:cNvPr id="11" name="Picture 10" descr="Berkeley_Lab_Logo_Smal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04" y="1846347"/>
            <a:ext cx="972000" cy="739041"/>
          </a:xfrm>
          <a:prstGeom prst="rect">
            <a:avLst/>
          </a:prstGeom>
        </p:spPr>
      </p:pic>
      <p:pic>
        <p:nvPicPr>
          <p:cNvPr id="13" name="Picture 12" descr="BNL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04" y="748333"/>
            <a:ext cx="1440000" cy="527273"/>
          </a:xfrm>
          <a:prstGeom prst="rect">
            <a:avLst/>
          </a:prstGeom>
        </p:spPr>
      </p:pic>
      <p:pic>
        <p:nvPicPr>
          <p:cNvPr id="14" name="Picture 13" descr="FNAL-Logo-NAL-Blu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573" y="1601504"/>
            <a:ext cx="1440000" cy="307800"/>
          </a:xfrm>
          <a:prstGeom prst="rect">
            <a:avLst/>
          </a:prstGeom>
        </p:spPr>
      </p:pic>
      <p:pic>
        <p:nvPicPr>
          <p:cNvPr id="15" name="Picture 14" descr="gsi logo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35"/>
          <a:stretch/>
        </p:blipFill>
        <p:spPr>
          <a:xfrm>
            <a:off x="4815510" y="2363762"/>
            <a:ext cx="1080000" cy="491196"/>
          </a:xfrm>
          <a:prstGeom prst="rect">
            <a:avLst/>
          </a:prstGeom>
        </p:spPr>
      </p:pic>
      <p:pic>
        <p:nvPicPr>
          <p:cNvPr id="16" name="Picture 15" descr="PSI-Log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087" y="1151113"/>
            <a:ext cx="1080000" cy="454438"/>
          </a:xfrm>
          <a:prstGeom prst="rect">
            <a:avLst/>
          </a:prstGeom>
        </p:spPr>
      </p:pic>
      <p:pic>
        <p:nvPicPr>
          <p:cNvPr id="17" name="Picture 16" descr="KEK logo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992" y="2269958"/>
            <a:ext cx="1080000" cy="876145"/>
          </a:xfrm>
          <a:prstGeom prst="rect">
            <a:avLst/>
          </a:prstGeom>
        </p:spPr>
      </p:pic>
      <p:pic>
        <p:nvPicPr>
          <p:cNvPr id="18" name="Picture 17" descr="cernlogo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704" y="2091611"/>
            <a:ext cx="755999" cy="739462"/>
          </a:xfrm>
          <a:prstGeom prst="rect">
            <a:avLst/>
          </a:prstGeom>
        </p:spPr>
      </p:pic>
      <p:pic>
        <p:nvPicPr>
          <p:cNvPr id="19" name="Picture 18" descr="LogoCEA3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322" y="3146103"/>
            <a:ext cx="748326" cy="747081"/>
          </a:xfrm>
          <a:prstGeom prst="rect">
            <a:avLst/>
          </a:prstGeom>
        </p:spPr>
      </p:pic>
      <p:pic>
        <p:nvPicPr>
          <p:cNvPr id="20" name="Picture 19" descr="uppsalalogo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541" y="627534"/>
            <a:ext cx="791999" cy="750798"/>
          </a:xfrm>
          <a:prstGeom prst="rect">
            <a:avLst/>
          </a:prstGeom>
        </p:spPr>
      </p:pic>
      <p:pic>
        <p:nvPicPr>
          <p:cNvPr id="21" name="Picture 20" descr="dubnalogo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408" y="891434"/>
            <a:ext cx="972000" cy="768343"/>
          </a:xfrm>
          <a:prstGeom prst="rect">
            <a:avLst/>
          </a:prstGeom>
        </p:spPr>
      </p:pic>
      <p:pic>
        <p:nvPicPr>
          <p:cNvPr id="22" name="Picture 21" descr="infnlongo.gif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963" y="4006570"/>
            <a:ext cx="899999" cy="572727"/>
          </a:xfrm>
          <a:prstGeom prst="rect">
            <a:avLst/>
          </a:prstGeom>
        </p:spPr>
      </p:pic>
      <p:pic>
        <p:nvPicPr>
          <p:cNvPr id="23" name="Picture 22" descr="CNR logo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704" y="3075710"/>
            <a:ext cx="1080000" cy="6768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61735" y="3146103"/>
            <a:ext cx="2466049" cy="11695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004769"/>
                </a:solidFill>
              </a:rPr>
              <a:t>Most of </a:t>
            </a:r>
            <a:r>
              <a:rPr lang="en-US" sz="1400" b="1" i="1" dirty="0" smtClean="0">
                <a:solidFill>
                  <a:srgbClr val="004769"/>
                </a:solidFill>
              </a:rPr>
              <a:t>you</a:t>
            </a:r>
            <a:r>
              <a:rPr lang="en-US" sz="1400" i="1" dirty="0" smtClean="0">
                <a:solidFill>
                  <a:srgbClr val="004769"/>
                </a:solidFill>
              </a:rPr>
              <a:t> are here as you </a:t>
            </a:r>
            <a:r>
              <a:rPr lang="en-US" sz="1400" b="1" i="1" dirty="0" smtClean="0">
                <a:solidFill>
                  <a:srgbClr val="004769"/>
                </a:solidFill>
              </a:rPr>
              <a:t>have</a:t>
            </a:r>
            <a:r>
              <a:rPr lang="en-US" sz="1400" i="1" dirty="0" smtClean="0">
                <a:solidFill>
                  <a:srgbClr val="004769"/>
                </a:solidFill>
              </a:rPr>
              <a:t> a  valuable long </a:t>
            </a:r>
            <a:r>
              <a:rPr lang="en-US" sz="1400" b="1" i="1" dirty="0" smtClean="0">
                <a:solidFill>
                  <a:srgbClr val="004769"/>
                </a:solidFill>
              </a:rPr>
              <a:t>experience and expertise </a:t>
            </a:r>
          </a:p>
          <a:p>
            <a:pPr algn="ctr"/>
            <a:r>
              <a:rPr lang="en-US" sz="1400" i="1" dirty="0" smtClean="0">
                <a:solidFill>
                  <a:srgbClr val="004769"/>
                </a:solidFill>
              </a:rPr>
              <a:t>in the superconducting magnet tests. </a:t>
            </a:r>
            <a:endParaRPr lang="en-US" sz="1400" i="1" dirty="0">
              <a:solidFill>
                <a:srgbClr val="0047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1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as a trigger for the workshop- </a:t>
            </a:r>
            <a:r>
              <a:rPr lang="en-GB" i="1" dirty="0" smtClean="0">
                <a:solidFill>
                  <a:srgbClr val="FF2610"/>
                </a:solidFill>
              </a:rPr>
              <a:t>present</a:t>
            </a:r>
            <a:endParaRPr lang="en-GB" i="1" dirty="0">
              <a:solidFill>
                <a:srgbClr val="FF2610"/>
              </a:solidFill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4714824" y="1203598"/>
            <a:ext cx="42013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/>
              <a:t>The HL-LHC project with </a:t>
            </a:r>
            <a:r>
              <a:rPr lang="en-US" sz="1600" dirty="0" smtClean="0"/>
              <a:t>its </a:t>
            </a:r>
            <a:r>
              <a:rPr lang="en-US" sz="1600" dirty="0"/>
              <a:t>100 superconducting </a:t>
            </a:r>
            <a:r>
              <a:rPr lang="en-US" sz="1600" dirty="0" smtClean="0"/>
              <a:t>magnets to be built within a very large and international collaboration,  </a:t>
            </a:r>
            <a:r>
              <a:rPr lang="en-US" sz="1600" dirty="0"/>
              <a:t>triggered the idea of this workshop. </a:t>
            </a:r>
            <a:endParaRPr lang="en-US" sz="1600" dirty="0" smtClean="0"/>
          </a:p>
          <a:p>
            <a:pPr algn="just"/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237677" y="4393106"/>
            <a:ext cx="3084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4769"/>
                </a:solidFill>
              </a:rPr>
              <a:t>See presentation of L. Rossi</a:t>
            </a:r>
            <a:endParaRPr lang="en-US" dirty="0">
              <a:solidFill>
                <a:srgbClr val="004769"/>
              </a:solidFill>
            </a:endParaRPr>
          </a:p>
        </p:txBody>
      </p:sp>
      <p:pic>
        <p:nvPicPr>
          <p:cNvPr id="8" name="Picture 7" descr="zo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24" y="924956"/>
            <a:ext cx="4360100" cy="33200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4244992"/>
            <a:ext cx="242727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Courtesy of E. </a:t>
            </a:r>
            <a:r>
              <a:rPr lang="en-US" sz="1050" dirty="0" err="1" smtClean="0"/>
              <a:t>Todesco</a:t>
            </a:r>
            <a:r>
              <a:rPr lang="en-US" sz="1050" dirty="0" smtClean="0"/>
              <a:t> HL-LHC WP3</a:t>
            </a:r>
            <a:endParaRPr lang="en-US" sz="1050" dirty="0"/>
          </a:p>
        </p:txBody>
      </p:sp>
      <p:sp>
        <p:nvSpPr>
          <p:cNvPr id="34" name="Rectangle 33"/>
          <p:cNvSpPr/>
          <p:nvPr/>
        </p:nvSpPr>
        <p:spPr>
          <a:xfrm>
            <a:off x="4714824" y="2543731"/>
            <a:ext cx="420136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/>
              <a:t>The goal is to </a:t>
            </a:r>
            <a:r>
              <a:rPr lang="en-US" sz="1600" b="1" dirty="0"/>
              <a:t>HARMONIZE</a:t>
            </a:r>
            <a:r>
              <a:rPr lang="en-US" sz="1600" dirty="0"/>
              <a:t> the tests performed in different places and to </a:t>
            </a:r>
            <a:r>
              <a:rPr lang="en-US" sz="1600" b="1" dirty="0"/>
              <a:t>BUILD A GOOD COMMUNICATION CHANNEL </a:t>
            </a:r>
            <a:r>
              <a:rPr lang="en-US" sz="1600" dirty="0"/>
              <a:t>between us: working in the same field at the four corners of the world.</a:t>
            </a:r>
          </a:p>
          <a:p>
            <a:pPr algn="just"/>
            <a:r>
              <a:rPr lang="en-US" sz="1600" dirty="0"/>
              <a:t> 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524328" y="307580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284244" y="1275606"/>
            <a:ext cx="8250156" cy="735451"/>
            <a:chOff x="14379" y="2482325"/>
            <a:chExt cx="8967592" cy="1051652"/>
          </a:xfrm>
        </p:grpSpPr>
        <p:grpSp>
          <p:nvGrpSpPr>
            <p:cNvPr id="7" name="Group 6"/>
            <p:cNvGrpSpPr/>
            <p:nvPr/>
          </p:nvGrpSpPr>
          <p:grpSpPr>
            <a:xfrm>
              <a:off x="183306" y="2482325"/>
              <a:ext cx="8798665" cy="1046300"/>
              <a:chOff x="183306" y="2482325"/>
              <a:chExt cx="8798665" cy="1046300"/>
            </a:xfrm>
          </p:grpSpPr>
          <p:sp>
            <p:nvSpPr>
              <p:cNvPr id="10" name="Right Arrow 9"/>
              <p:cNvSpPr/>
              <p:nvPr/>
            </p:nvSpPr>
            <p:spPr>
              <a:xfrm>
                <a:off x="183306" y="3092428"/>
                <a:ext cx="8798665" cy="406422"/>
              </a:xfrm>
              <a:prstGeom prst="rightArrow">
                <a:avLst>
                  <a:gd name="adj1" fmla="val 52951"/>
                  <a:gd name="adj2" fmla="val 75478"/>
                </a:avLst>
              </a:prstGeom>
              <a:solidFill>
                <a:schemeClr val="tx2"/>
              </a:solidFill>
              <a:effectLst>
                <a:outerShdw blurRad="50800" dist="2032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1076783" y="3168628"/>
                <a:ext cx="7509848" cy="359997"/>
                <a:chOff x="815413" y="3088420"/>
                <a:chExt cx="6627720" cy="359997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81541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155292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200432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2775527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3280382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5135555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6259070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7008080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>
                  <a:off x="7443133" y="3088420"/>
                  <a:ext cx="0" cy="359997"/>
                </a:xfrm>
                <a:prstGeom prst="line">
                  <a:avLst/>
                </a:prstGeom>
                <a:effectLst>
                  <a:glow rad="38100">
                    <a:schemeClr val="accent1">
                      <a:tint val="30000"/>
                      <a:shade val="95000"/>
                      <a:satMod val="300000"/>
                      <a:alpha val="50000"/>
                    </a:schemeClr>
                  </a:glo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" name="TextBox 11"/>
              <p:cNvSpPr txBox="1"/>
              <p:nvPr/>
            </p:nvSpPr>
            <p:spPr>
              <a:xfrm rot="16200000">
                <a:off x="740260" y="264674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2016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16200000">
                <a:off x="1549559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2017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 rot="16200000">
                <a:off x="2283250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2018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 rot="16200000">
                <a:off x="2934888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2019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 rot="16200000">
                <a:off x="3506937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2020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5609028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2025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6882079" y="2646749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2030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16200000">
                <a:off x="7730780" y="264674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2035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 rot="16200000">
                <a:off x="8223737" y="2646748"/>
                <a:ext cx="6981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2040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>
              <a:off x="186479" y="3173980"/>
              <a:ext cx="0" cy="359997"/>
            </a:xfrm>
            <a:prstGeom prst="line">
              <a:avLst/>
            </a:prstGeom>
            <a:effectLst>
              <a:glow rad="381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16200000">
              <a:off x="-150044" y="2652100"/>
              <a:ext cx="6981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75000"/>
                    </a:schemeClr>
                  </a:solidFill>
                </a:rPr>
                <a:t>2015</a:t>
              </a:r>
              <a:endParaRPr lang="en-US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Titre 2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We are looking into the </a:t>
            </a:r>
            <a:r>
              <a:rPr lang="en-GB" i="1" dirty="0" smtClean="0">
                <a:solidFill>
                  <a:srgbClr val="FF2610"/>
                </a:solidFill>
              </a:rPr>
              <a:t>future</a:t>
            </a:r>
            <a:endParaRPr lang="en-GB" i="1" dirty="0">
              <a:solidFill>
                <a:srgbClr val="FF2610"/>
              </a:solidFill>
            </a:endParaRPr>
          </a:p>
        </p:txBody>
      </p:sp>
      <p:pic>
        <p:nvPicPr>
          <p:cNvPr id="34" name="Picture 33" descr="Screen Shot 2015-05-19 at 11.41.3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598" y="2115575"/>
            <a:ext cx="1739802" cy="1752432"/>
          </a:xfrm>
          <a:prstGeom prst="rect">
            <a:avLst/>
          </a:prstGeom>
        </p:spPr>
      </p:pic>
      <p:grpSp>
        <p:nvGrpSpPr>
          <p:cNvPr id="36" name="Group 35"/>
          <p:cNvGrpSpPr/>
          <p:nvPr/>
        </p:nvGrpSpPr>
        <p:grpSpPr>
          <a:xfrm>
            <a:off x="4503187" y="3963122"/>
            <a:ext cx="4031213" cy="778207"/>
            <a:chOff x="4950757" y="5963161"/>
            <a:chExt cx="4031213" cy="778207"/>
          </a:xfrm>
        </p:grpSpPr>
        <p:sp>
          <p:nvSpPr>
            <p:cNvPr id="38" name="TextBox 37"/>
            <p:cNvSpPr txBox="1"/>
            <p:nvPr/>
          </p:nvSpPr>
          <p:spPr>
            <a:xfrm>
              <a:off x="6949757" y="6087779"/>
              <a:ext cx="20322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2"/>
                  </a:solidFill>
                </a:rPr>
                <a:t>FCC production and test ?!?</a:t>
              </a:r>
              <a:endParaRPr lang="en-US" b="1" dirty="0">
                <a:solidFill>
                  <a:schemeClr val="bg2"/>
                </a:solidFill>
              </a:endParaRPr>
            </a:p>
          </p:txBody>
        </p:sp>
        <p:pic>
          <p:nvPicPr>
            <p:cNvPr id="39" name="Picture 38" descr="Screen Shot 2016-06-11 at 19.56.3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9825" y="5963161"/>
              <a:ext cx="1006079" cy="778207"/>
            </a:xfrm>
            <a:prstGeom prst="rect">
              <a:avLst/>
            </a:prstGeom>
          </p:spPr>
        </p:pic>
        <p:pic>
          <p:nvPicPr>
            <p:cNvPr id="40" name="Picture 39" descr="Screen Shot 2016-06-11 at 19.55.2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0757" y="5963162"/>
              <a:ext cx="908617" cy="770948"/>
            </a:xfrm>
            <a:prstGeom prst="rect">
              <a:avLst/>
            </a:prstGeom>
          </p:spPr>
        </p:pic>
      </p:grpSp>
      <p:sp>
        <p:nvSpPr>
          <p:cNvPr id="37" name="Rectangle 36"/>
          <p:cNvSpPr/>
          <p:nvPr/>
        </p:nvSpPr>
        <p:spPr>
          <a:xfrm>
            <a:off x="4475778" y="3896136"/>
            <a:ext cx="3958560" cy="900095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30127" y="2406851"/>
            <a:ext cx="56761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The SMTS Workshop would be held typically </a:t>
            </a:r>
            <a:r>
              <a:rPr lang="en-US" b="1" dirty="0"/>
              <a:t>ONCE A YEAR</a:t>
            </a:r>
            <a:r>
              <a:rPr lang="en-US" dirty="0"/>
              <a:t> and at the different test stations. It can be linked to events </a:t>
            </a:r>
            <a:r>
              <a:rPr lang="en-US" dirty="0" smtClean="0"/>
              <a:t>organized </a:t>
            </a:r>
            <a:r>
              <a:rPr lang="en-US" dirty="0"/>
              <a:t>by </a:t>
            </a:r>
            <a:r>
              <a:rPr lang="en-US" dirty="0" smtClean="0"/>
              <a:t>HL-LHC </a:t>
            </a:r>
            <a:r>
              <a:rPr lang="en-US" dirty="0"/>
              <a:t>project or conferences where the participants are usually present.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4090" y="4100425"/>
            <a:ext cx="3251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4769"/>
                </a:solidFill>
              </a:rPr>
              <a:t>See presentation of L. </a:t>
            </a:r>
            <a:r>
              <a:rPr lang="en-US" dirty="0" err="1" smtClean="0">
                <a:solidFill>
                  <a:srgbClr val="004769"/>
                </a:solidFill>
              </a:rPr>
              <a:t>Bottura</a:t>
            </a:r>
            <a:endParaRPr lang="en-US" dirty="0">
              <a:solidFill>
                <a:srgbClr val="004769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09946" y="951370"/>
            <a:ext cx="4076854" cy="3636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re 2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We are already </a:t>
            </a:r>
            <a:r>
              <a:rPr lang="en-GB" i="1" dirty="0" smtClean="0"/>
              <a:t>sharing</a:t>
            </a:r>
            <a:r>
              <a:rPr lang="en-GB" dirty="0" smtClean="0"/>
              <a:t> our test facility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171654"/>
            <a:ext cx="403244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Within the framework of </a:t>
            </a:r>
            <a:r>
              <a:rPr lang="en-US" dirty="0" smtClean="0"/>
              <a:t>EuCARD</a:t>
            </a:r>
            <a:r>
              <a:rPr lang="en-US" baseline="30000" dirty="0" smtClean="0"/>
              <a:t>2 </a:t>
            </a:r>
            <a:r>
              <a:rPr lang="en-US" dirty="0" smtClean="0"/>
              <a:t>Trans National Accesses CERN extended access to SM18 test facility to users for testing superconducting magnets and/ or specific instruments.</a:t>
            </a:r>
          </a:p>
          <a:p>
            <a:pPr algn="ctr"/>
            <a:endParaRPr lang="en-US" dirty="0"/>
          </a:p>
          <a:p>
            <a:pPr algn="ctr"/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://espace.cern.ch/te-dep-msc-tf/Transnational%20Access/SitePages/</a:t>
            </a:r>
            <a:r>
              <a:rPr lang="en-US" sz="1400" dirty="0" smtClean="0">
                <a:hlinkClick r:id="rId3"/>
              </a:rPr>
              <a:t>Home.aspx</a:t>
            </a:r>
            <a:endParaRPr lang="en-US" sz="1400" dirty="0" smtClean="0"/>
          </a:p>
          <a:p>
            <a:pPr algn="ctr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18436" y="400010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4769"/>
                </a:solidFill>
              </a:rPr>
              <a:t>See presentation of M. </a:t>
            </a:r>
            <a:r>
              <a:rPr lang="en-US" dirty="0" err="1" smtClean="0">
                <a:solidFill>
                  <a:srgbClr val="004769"/>
                </a:solidFill>
              </a:rPr>
              <a:t>Vretenar</a:t>
            </a:r>
            <a:endParaRPr lang="en-US" dirty="0" smtClean="0">
              <a:solidFill>
                <a:srgbClr val="0047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016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44008" y="123478"/>
            <a:ext cx="4330784" cy="1225800"/>
          </a:xfrm>
        </p:spPr>
        <p:txBody>
          <a:bodyPr/>
          <a:lstStyle/>
          <a:p>
            <a:r>
              <a:rPr lang="en-GB" dirty="0" smtClean="0"/>
              <a:t>Thank you for participating to the workshop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443791" y="1419622"/>
            <a:ext cx="7808552" cy="3383415"/>
          </a:xfrm>
        </p:spPr>
        <p:txBody>
          <a:bodyPr/>
          <a:lstStyle/>
          <a:p>
            <a:r>
              <a:rPr lang="en-GB" sz="1400" dirty="0" smtClean="0"/>
              <a:t> </a:t>
            </a:r>
            <a:r>
              <a:rPr lang="en-GB" sz="1400" dirty="0"/>
              <a:t>S</a:t>
            </a:r>
            <a:r>
              <a:rPr lang="en-GB" sz="1400" dirty="0" smtClean="0"/>
              <a:t>pecial thanks to </a:t>
            </a:r>
          </a:p>
          <a:p>
            <a:r>
              <a:rPr lang="en-GB" sz="1400" dirty="0" err="1" smtClean="0"/>
              <a:t>Carnita</a:t>
            </a:r>
            <a:r>
              <a:rPr lang="en-GB" sz="1400" dirty="0" smtClean="0"/>
              <a:t> </a:t>
            </a:r>
            <a:r>
              <a:rPr lang="en-GB" sz="1400" dirty="0" err="1" smtClean="0"/>
              <a:t>Hervet</a:t>
            </a:r>
            <a:r>
              <a:rPr lang="en-GB" sz="1400" dirty="0" smtClean="0"/>
              <a:t> and Virginia </a:t>
            </a:r>
            <a:r>
              <a:rPr lang="en-GB" sz="1400" dirty="0" err="1" smtClean="0"/>
              <a:t>Prieto</a:t>
            </a:r>
            <a:r>
              <a:rPr lang="en-GB" sz="1400" dirty="0" smtClean="0"/>
              <a:t> </a:t>
            </a:r>
          </a:p>
          <a:p>
            <a:r>
              <a:rPr lang="en-GB" sz="1400" dirty="0" smtClean="0"/>
              <a:t>for the organisation</a:t>
            </a:r>
          </a:p>
          <a:p>
            <a:endParaRPr lang="en-GB" sz="1400" dirty="0" smtClean="0"/>
          </a:p>
          <a:p>
            <a:r>
              <a:rPr lang="en-GB" sz="1400" dirty="0" smtClean="0"/>
              <a:t>B. </a:t>
            </a:r>
            <a:r>
              <a:rPr lang="en-GB" sz="1400" dirty="0" err="1" smtClean="0"/>
              <a:t>Pellequer</a:t>
            </a:r>
            <a:r>
              <a:rPr lang="en-GB" sz="1400" dirty="0" smtClean="0"/>
              <a:t> to host us in the recently renewed </a:t>
            </a:r>
          </a:p>
          <a:p>
            <a:r>
              <a:rPr lang="en-GB" sz="1400" dirty="0" smtClean="0"/>
              <a:t>Globe of Science and Innovation @ CERN</a:t>
            </a:r>
          </a:p>
          <a:p>
            <a:r>
              <a:rPr lang="en-GB" sz="1100" dirty="0" smtClean="0">
                <a:solidFill>
                  <a:srgbClr val="004769"/>
                </a:solidFill>
                <a:hlinkClick r:id="rId2"/>
              </a:rPr>
              <a:t>http</a:t>
            </a:r>
            <a:r>
              <a:rPr lang="en-GB" sz="1100" dirty="0">
                <a:solidFill>
                  <a:srgbClr val="004769"/>
                </a:solidFill>
                <a:hlinkClick r:id="rId2"/>
              </a:rPr>
              <a:t>://home.cern/about/updates/2016/04/renovated-globe-opens-new-world-</a:t>
            </a:r>
            <a:r>
              <a:rPr lang="en-GB" sz="1100" dirty="0" smtClean="0">
                <a:solidFill>
                  <a:srgbClr val="004769"/>
                </a:solidFill>
                <a:hlinkClick r:id="rId2"/>
              </a:rPr>
              <a:t>visitors</a:t>
            </a:r>
            <a:endParaRPr lang="en-GB" sz="1100" dirty="0" smtClean="0">
              <a:solidFill>
                <a:srgbClr val="004769"/>
              </a:solidFill>
            </a:endParaRPr>
          </a:p>
          <a:p>
            <a:endParaRPr lang="en-GB" sz="1400" dirty="0"/>
          </a:p>
          <a:p>
            <a:r>
              <a:rPr lang="en-GB" sz="1400" dirty="0"/>
              <a:t>G. </a:t>
            </a:r>
            <a:r>
              <a:rPr lang="en-GB" sz="1400" dirty="0" err="1" smtClean="0"/>
              <a:t>Willering</a:t>
            </a:r>
            <a:r>
              <a:rPr lang="en-GB" sz="1400" dirty="0" smtClean="0"/>
              <a:t>, H</a:t>
            </a:r>
            <a:r>
              <a:rPr lang="en-GB" sz="1400" dirty="0"/>
              <a:t>. </a:t>
            </a:r>
            <a:r>
              <a:rPr lang="en-GB" sz="1400" dirty="0" err="1"/>
              <a:t>Bajas</a:t>
            </a:r>
            <a:r>
              <a:rPr lang="en-GB" sz="1400" dirty="0"/>
              <a:t> </a:t>
            </a:r>
            <a:r>
              <a:rPr lang="en-GB" sz="1400" dirty="0" smtClean="0"/>
              <a:t>and </a:t>
            </a:r>
            <a:r>
              <a:rPr lang="en-GB" sz="1400" dirty="0"/>
              <a:t>the TF team for the organisation of the SM18 </a:t>
            </a:r>
            <a:r>
              <a:rPr lang="en-GB" sz="1400" dirty="0" smtClean="0"/>
              <a:t>interactive visit.</a:t>
            </a:r>
          </a:p>
          <a:p>
            <a:r>
              <a:rPr lang="en-GB" sz="1400" dirty="0" smtClean="0"/>
              <a:t>To the 20 experts ready to share with you their secrets of success</a:t>
            </a:r>
            <a:endParaRPr lang="en-GB" sz="1400" dirty="0"/>
          </a:p>
          <a:p>
            <a:r>
              <a:rPr lang="en-GB" sz="1100" dirty="0">
                <a:hlinkClick r:id="rId3"/>
              </a:rPr>
              <a:t>https://indico.cern.ch/event/507584/page/7356-interactive-visit-of-the-sm18-test-</a:t>
            </a:r>
            <a:r>
              <a:rPr lang="en-GB" sz="1100" dirty="0" smtClean="0">
                <a:hlinkClick r:id="rId3"/>
              </a:rPr>
              <a:t>facility</a:t>
            </a:r>
            <a:endParaRPr lang="en-GB" sz="1100" dirty="0" smtClean="0"/>
          </a:p>
          <a:p>
            <a:endParaRPr lang="en-GB" sz="1100" dirty="0" smtClean="0"/>
          </a:p>
          <a:p>
            <a:r>
              <a:rPr lang="en-US" sz="1400" dirty="0" smtClean="0"/>
              <a:t>To our industrial partners </a:t>
            </a:r>
            <a:r>
              <a:rPr lang="en-US" sz="1400" dirty="0"/>
              <a:t>for their presence and </a:t>
            </a:r>
            <a:r>
              <a:rPr lang="en-US" sz="1400" dirty="0" smtClean="0"/>
              <a:t>the coffee </a:t>
            </a:r>
            <a:r>
              <a:rPr lang="en-US" sz="1400" dirty="0"/>
              <a:t>they offer us during the breaks</a:t>
            </a:r>
          </a:p>
          <a:p>
            <a:endParaRPr lang="en-GB" sz="1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1835696" y="4575574"/>
            <a:ext cx="4592378" cy="348818"/>
            <a:chOff x="1835696" y="4575574"/>
            <a:chExt cx="4592378" cy="34881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35696" y="4575574"/>
              <a:ext cx="721821" cy="287999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03848" y="4647573"/>
              <a:ext cx="1144219" cy="216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20072" y="4636392"/>
              <a:ext cx="1208002" cy="288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Marta Bajko, 1st International Workshop on Superconducting Magnet Test Stands 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4" name="Titre 2"/>
          <p:cNvSpPr txBox="1">
            <a:spLocks/>
          </p:cNvSpPr>
          <p:nvPr/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Some practical aspects of the organisation presented by Virginia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15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CD65B3-E8D1-4001-8E0C-4AF8A697297C}">
  <ds:schemaRefs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8946e33d-fd2f-4ae4-8ee9-d90c129cdf9e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3668</TotalTime>
  <Words>491</Words>
  <Application>Microsoft Macintosh PowerPoint</Application>
  <PresentationFormat>On-screen Show (16:9)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Thème Office</vt:lpstr>
      <vt:lpstr>Goal of the Workshop  Marta Bajko</vt:lpstr>
      <vt:lpstr>Welcome everybody!</vt:lpstr>
      <vt:lpstr>The past ???</vt:lpstr>
      <vt:lpstr>HL-LHC as a trigger for the workshop- present</vt:lpstr>
      <vt:lpstr>PowerPoint Presentation</vt:lpstr>
      <vt:lpstr>PowerPoint Presentation</vt:lpstr>
      <vt:lpstr>Thank you for participating to the workshop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Marta Bajko</cp:lastModifiedBy>
  <cp:revision>64</cp:revision>
  <dcterms:created xsi:type="dcterms:W3CDTF">2016-02-12T09:02:01Z</dcterms:created>
  <dcterms:modified xsi:type="dcterms:W3CDTF">2016-06-12T07:46:07Z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