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handoutMasterIdLst>
    <p:handoutMasterId r:id="rId24"/>
  </p:handoutMasterIdLst>
  <p:sldIdLst>
    <p:sldId id="261" r:id="rId2"/>
    <p:sldId id="318" r:id="rId3"/>
    <p:sldId id="363" r:id="rId4"/>
    <p:sldId id="364" r:id="rId5"/>
    <p:sldId id="365" r:id="rId6"/>
    <p:sldId id="370" r:id="rId7"/>
    <p:sldId id="376" r:id="rId8"/>
    <p:sldId id="360" r:id="rId9"/>
    <p:sldId id="371" r:id="rId10"/>
    <p:sldId id="378" r:id="rId11"/>
    <p:sldId id="377" r:id="rId12"/>
    <p:sldId id="379" r:id="rId13"/>
    <p:sldId id="373" r:id="rId14"/>
    <p:sldId id="374" r:id="rId15"/>
    <p:sldId id="380" r:id="rId16"/>
    <p:sldId id="350" r:id="rId17"/>
    <p:sldId id="351" r:id="rId18"/>
    <p:sldId id="381" r:id="rId19"/>
    <p:sldId id="367" r:id="rId20"/>
    <p:sldId id="375" r:id="rId21"/>
    <p:sldId id="362" r:id="rId22"/>
  </p:sldIdLst>
  <p:sldSz cx="9144000" cy="6858000" type="screen4x3"/>
  <p:notesSz cx="7099300" cy="10234613"/>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6666"/>
    <a:srgbClr val="808080"/>
    <a:srgbClr val="B2B2B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429" autoAdjust="0"/>
    <p:restoredTop sz="88889" autoAdjust="0"/>
  </p:normalViewPr>
  <p:slideViewPr>
    <p:cSldViewPr>
      <p:cViewPr>
        <p:scale>
          <a:sx n="100" d="100"/>
          <a:sy n="100" d="100"/>
        </p:scale>
        <p:origin x="-168" y="6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image" Target="../media/image26.png"/><Relationship Id="rId1" Type="http://schemas.openxmlformats.org/officeDocument/2006/relationships/image" Target="../media/image25.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76575" cy="511175"/>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4021138" y="0"/>
            <a:ext cx="3076575" cy="511175"/>
          </a:xfrm>
          <a:prstGeom prst="rect">
            <a:avLst/>
          </a:prstGeom>
        </p:spPr>
        <p:txBody>
          <a:bodyPr vert="horz" lIns="91440" tIns="45720" rIns="91440" bIns="45720" rtlCol="0"/>
          <a:lstStyle>
            <a:lvl1pPr algn="r">
              <a:defRPr sz="1200"/>
            </a:lvl1pPr>
          </a:lstStyle>
          <a:p>
            <a:fld id="{641D6D80-DF6F-435F-987F-07727981B656}" type="datetimeFigureOut">
              <a:rPr lang="fr-FR" smtClean="0"/>
              <a:t>13/06/2016</a:t>
            </a:fld>
            <a:endParaRPr lang="fr-FR"/>
          </a:p>
        </p:txBody>
      </p:sp>
      <p:sp>
        <p:nvSpPr>
          <p:cNvPr id="4" name="Espace réservé du pied de page 3"/>
          <p:cNvSpPr>
            <a:spLocks noGrp="1"/>
          </p:cNvSpPr>
          <p:nvPr>
            <p:ph type="ftr" sz="quarter" idx="2"/>
          </p:nvPr>
        </p:nvSpPr>
        <p:spPr>
          <a:xfrm>
            <a:off x="0" y="9721850"/>
            <a:ext cx="3076575" cy="511175"/>
          </a:xfrm>
          <a:prstGeom prst="rect">
            <a:avLst/>
          </a:prstGeom>
        </p:spPr>
        <p:txBody>
          <a:bodyPr vert="horz" lIns="91440" tIns="45720" rIns="91440" bIns="45720" rtlCol="0" anchor="b"/>
          <a:lstStyle>
            <a:lvl1pPr algn="l">
              <a:defRPr sz="1200"/>
            </a:lvl1pPr>
          </a:lstStyle>
          <a:p>
            <a:r>
              <a:rPr lang="en-US" smtClean="0"/>
              <a:t>Workshop on the MAgnet Test Stands, CERN 13-14 June</a:t>
            </a:r>
            <a:endParaRPr lang="fr-FR"/>
          </a:p>
        </p:txBody>
      </p:sp>
      <p:sp>
        <p:nvSpPr>
          <p:cNvPr id="5" name="Espace réservé du numéro de diapositive 4"/>
          <p:cNvSpPr>
            <a:spLocks noGrp="1"/>
          </p:cNvSpPr>
          <p:nvPr>
            <p:ph type="sldNum" sz="quarter" idx="3"/>
          </p:nvPr>
        </p:nvSpPr>
        <p:spPr>
          <a:xfrm>
            <a:off x="4021138" y="9721850"/>
            <a:ext cx="3076575" cy="511175"/>
          </a:xfrm>
          <a:prstGeom prst="rect">
            <a:avLst/>
          </a:prstGeom>
        </p:spPr>
        <p:txBody>
          <a:bodyPr vert="horz" lIns="91440" tIns="45720" rIns="91440" bIns="45720" rtlCol="0" anchor="b"/>
          <a:lstStyle>
            <a:lvl1pPr algn="r">
              <a:defRPr sz="1200"/>
            </a:lvl1pPr>
          </a:lstStyle>
          <a:p>
            <a:fld id="{CF8ABA55-3D11-40FD-A1EB-EF8D24348D01}" type="slidenum">
              <a:rPr lang="fr-FR" smtClean="0"/>
              <a:t>‹N°›</a:t>
            </a:fld>
            <a:endParaRPr lang="fr-FR"/>
          </a:p>
        </p:txBody>
      </p:sp>
    </p:spTree>
    <p:extLst>
      <p:ext uri="{BB962C8B-B14F-4D97-AF65-F5344CB8AC3E}">
        <p14:creationId xmlns:p14="http://schemas.microsoft.com/office/powerpoint/2010/main" val="297669704"/>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76364" cy="511731"/>
          </a:xfrm>
          <a:prstGeom prst="rect">
            <a:avLst/>
          </a:prstGeom>
        </p:spPr>
        <p:txBody>
          <a:bodyPr vert="horz" lIns="94595" tIns="47297" rIns="94595" bIns="47297" rtlCol="0"/>
          <a:lstStyle>
            <a:lvl1pPr algn="l">
              <a:defRPr sz="1200"/>
            </a:lvl1pPr>
          </a:lstStyle>
          <a:p>
            <a:endParaRPr lang="fr-FR"/>
          </a:p>
        </p:txBody>
      </p:sp>
      <p:sp>
        <p:nvSpPr>
          <p:cNvPr id="3" name="Espace réservé de la date 2"/>
          <p:cNvSpPr>
            <a:spLocks noGrp="1"/>
          </p:cNvSpPr>
          <p:nvPr>
            <p:ph type="dt" idx="1"/>
          </p:nvPr>
        </p:nvSpPr>
        <p:spPr>
          <a:xfrm>
            <a:off x="4021294" y="0"/>
            <a:ext cx="3076364" cy="511731"/>
          </a:xfrm>
          <a:prstGeom prst="rect">
            <a:avLst/>
          </a:prstGeom>
        </p:spPr>
        <p:txBody>
          <a:bodyPr vert="horz" lIns="94595" tIns="47297" rIns="94595" bIns="47297" rtlCol="0"/>
          <a:lstStyle>
            <a:lvl1pPr algn="r">
              <a:defRPr sz="1200"/>
            </a:lvl1pPr>
          </a:lstStyle>
          <a:p>
            <a:fld id="{4F3AFE2C-5007-4057-8DFB-EC24DF7E4136}" type="datetimeFigureOut">
              <a:rPr lang="fr-FR" smtClean="0"/>
              <a:pPr/>
              <a:t>13/06/2016</a:t>
            </a:fld>
            <a:endParaRPr lang="fr-FR"/>
          </a:p>
        </p:txBody>
      </p:sp>
      <p:sp>
        <p:nvSpPr>
          <p:cNvPr id="4" name="Espace réservé de l'image des diapositives 3"/>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4595" tIns="47297" rIns="94595" bIns="47297" rtlCol="0" anchor="ctr"/>
          <a:lstStyle/>
          <a:p>
            <a:endParaRPr lang="fr-FR"/>
          </a:p>
        </p:txBody>
      </p:sp>
      <p:sp>
        <p:nvSpPr>
          <p:cNvPr id="5" name="Espace réservé des commentaires 4"/>
          <p:cNvSpPr>
            <a:spLocks noGrp="1"/>
          </p:cNvSpPr>
          <p:nvPr>
            <p:ph type="body" sz="quarter" idx="3"/>
          </p:nvPr>
        </p:nvSpPr>
        <p:spPr>
          <a:xfrm>
            <a:off x="709931" y="4861442"/>
            <a:ext cx="5679440" cy="4605576"/>
          </a:xfrm>
          <a:prstGeom prst="rect">
            <a:avLst/>
          </a:prstGeom>
        </p:spPr>
        <p:txBody>
          <a:bodyPr vert="horz" lIns="94595" tIns="47297" rIns="94595" bIns="47297"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9721106"/>
            <a:ext cx="3076364" cy="511731"/>
          </a:xfrm>
          <a:prstGeom prst="rect">
            <a:avLst/>
          </a:prstGeom>
        </p:spPr>
        <p:txBody>
          <a:bodyPr vert="horz" lIns="94595" tIns="47297" rIns="94595" bIns="47297" rtlCol="0" anchor="b"/>
          <a:lstStyle>
            <a:lvl1pPr algn="l">
              <a:defRPr sz="1200"/>
            </a:lvl1pPr>
          </a:lstStyle>
          <a:p>
            <a:r>
              <a:rPr lang="en-US" smtClean="0"/>
              <a:t>Workshop on the MAgnet Test Stands, CERN 13-14 June</a:t>
            </a:r>
            <a:endParaRPr lang="fr-FR"/>
          </a:p>
        </p:txBody>
      </p:sp>
      <p:sp>
        <p:nvSpPr>
          <p:cNvPr id="7" name="Espace réservé du numéro de diapositive 6"/>
          <p:cNvSpPr>
            <a:spLocks noGrp="1"/>
          </p:cNvSpPr>
          <p:nvPr>
            <p:ph type="sldNum" sz="quarter" idx="5"/>
          </p:nvPr>
        </p:nvSpPr>
        <p:spPr>
          <a:xfrm>
            <a:off x="4021294" y="9721106"/>
            <a:ext cx="3076364" cy="511731"/>
          </a:xfrm>
          <a:prstGeom prst="rect">
            <a:avLst/>
          </a:prstGeom>
        </p:spPr>
        <p:txBody>
          <a:bodyPr vert="horz" lIns="94595" tIns="47297" rIns="94595" bIns="47297" rtlCol="0" anchor="b"/>
          <a:lstStyle>
            <a:lvl1pPr algn="r">
              <a:defRPr sz="1200"/>
            </a:lvl1pPr>
          </a:lstStyle>
          <a:p>
            <a:fld id="{C625FE0B-B3A6-4AF6-B265-A109385ED237}" type="slidenum">
              <a:rPr lang="fr-FR" smtClean="0"/>
              <a:pPr/>
              <a:t>‹N°›</a:t>
            </a:fld>
            <a:endParaRPr lang="fr-FR"/>
          </a:p>
        </p:txBody>
      </p:sp>
    </p:spTree>
    <p:extLst>
      <p:ext uri="{BB962C8B-B14F-4D97-AF65-F5344CB8AC3E}">
        <p14:creationId xmlns:p14="http://schemas.microsoft.com/office/powerpoint/2010/main" val="3764962288"/>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pied de page 3"/>
          <p:cNvSpPr>
            <a:spLocks noGrp="1"/>
          </p:cNvSpPr>
          <p:nvPr>
            <p:ph type="ftr" sz="quarter" idx="10"/>
          </p:nvPr>
        </p:nvSpPr>
        <p:spPr/>
        <p:txBody>
          <a:bodyPr/>
          <a:lstStyle/>
          <a:p>
            <a:r>
              <a:rPr lang="en-US" smtClean="0"/>
              <a:t>Workshop on the MAgnet Test Stands, CERN 13-14 June</a:t>
            </a:r>
            <a:endParaRPr lang="fr-FR"/>
          </a:p>
        </p:txBody>
      </p:sp>
      <p:sp>
        <p:nvSpPr>
          <p:cNvPr id="5" name="Espace réservé du numéro de diapositive 4"/>
          <p:cNvSpPr>
            <a:spLocks noGrp="1"/>
          </p:cNvSpPr>
          <p:nvPr>
            <p:ph type="sldNum" sz="quarter" idx="11"/>
          </p:nvPr>
        </p:nvSpPr>
        <p:spPr/>
        <p:txBody>
          <a:bodyPr/>
          <a:lstStyle/>
          <a:p>
            <a:fld id="{C625FE0B-B3A6-4AF6-B265-A109385ED237}" type="slidenum">
              <a:rPr lang="fr-FR" smtClean="0"/>
              <a:pPr/>
              <a:t>1</a:t>
            </a:fld>
            <a:endParaRPr lang="fr-FR"/>
          </a:p>
        </p:txBody>
      </p:sp>
    </p:spTree>
    <p:extLst>
      <p:ext uri="{BB962C8B-B14F-4D97-AF65-F5344CB8AC3E}">
        <p14:creationId xmlns:p14="http://schemas.microsoft.com/office/powerpoint/2010/main" val="195033970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C625FE0B-B3A6-4AF6-B265-A109385ED237}" type="slidenum">
              <a:rPr lang="fr-FR" smtClean="0"/>
              <a:pPr/>
              <a:t>15</a:t>
            </a:fld>
            <a:endParaRPr lang="fr-FR"/>
          </a:p>
        </p:txBody>
      </p:sp>
      <p:sp>
        <p:nvSpPr>
          <p:cNvPr id="5" name="Espace réservé du pied de page 4"/>
          <p:cNvSpPr>
            <a:spLocks noGrp="1"/>
          </p:cNvSpPr>
          <p:nvPr>
            <p:ph type="ftr" sz="quarter" idx="11"/>
          </p:nvPr>
        </p:nvSpPr>
        <p:spPr/>
        <p:txBody>
          <a:bodyPr/>
          <a:lstStyle/>
          <a:p>
            <a:r>
              <a:rPr lang="en-US" smtClean="0"/>
              <a:t>Workshop on the MAgnet Test Stands, CERN 13-14 June</a:t>
            </a:r>
            <a:endParaRPr lang="fr-FR"/>
          </a:p>
        </p:txBody>
      </p:sp>
    </p:spTree>
    <p:extLst>
      <p:ext uri="{BB962C8B-B14F-4D97-AF65-F5344CB8AC3E}">
        <p14:creationId xmlns:p14="http://schemas.microsoft.com/office/powerpoint/2010/main" val="32146108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C625FE0B-B3A6-4AF6-B265-A109385ED237}" type="slidenum">
              <a:rPr lang="fr-FR" smtClean="0"/>
              <a:pPr/>
              <a:t>17</a:t>
            </a:fld>
            <a:endParaRPr lang="fr-FR"/>
          </a:p>
        </p:txBody>
      </p:sp>
      <p:sp>
        <p:nvSpPr>
          <p:cNvPr id="5" name="Espace réservé du pied de page 4"/>
          <p:cNvSpPr>
            <a:spLocks noGrp="1"/>
          </p:cNvSpPr>
          <p:nvPr>
            <p:ph type="ftr" sz="quarter" idx="11"/>
          </p:nvPr>
        </p:nvSpPr>
        <p:spPr/>
        <p:txBody>
          <a:bodyPr/>
          <a:lstStyle/>
          <a:p>
            <a:r>
              <a:rPr lang="en-US" smtClean="0"/>
              <a:t>Workshop on the MAgnet Test Stands, CERN 13-14 June</a:t>
            </a:r>
            <a:endParaRPr lang="fr-FR"/>
          </a:p>
        </p:txBody>
      </p:sp>
    </p:spTree>
    <p:extLst>
      <p:ext uri="{BB962C8B-B14F-4D97-AF65-F5344CB8AC3E}">
        <p14:creationId xmlns:p14="http://schemas.microsoft.com/office/powerpoint/2010/main" val="35281782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C625FE0B-B3A6-4AF6-B265-A109385ED237}" type="slidenum">
              <a:rPr lang="fr-FR" smtClean="0"/>
              <a:pPr/>
              <a:t>18</a:t>
            </a:fld>
            <a:endParaRPr lang="fr-FR"/>
          </a:p>
        </p:txBody>
      </p:sp>
      <p:sp>
        <p:nvSpPr>
          <p:cNvPr id="5" name="Espace réservé du pied de page 4"/>
          <p:cNvSpPr>
            <a:spLocks noGrp="1"/>
          </p:cNvSpPr>
          <p:nvPr>
            <p:ph type="ftr" sz="quarter" idx="11"/>
          </p:nvPr>
        </p:nvSpPr>
        <p:spPr/>
        <p:txBody>
          <a:bodyPr/>
          <a:lstStyle/>
          <a:p>
            <a:r>
              <a:rPr lang="en-US" smtClean="0"/>
              <a:t>Workshop on the MAgnet Test Stands, CERN 13-14 June</a:t>
            </a:r>
            <a:endParaRPr lang="fr-FR"/>
          </a:p>
        </p:txBody>
      </p:sp>
    </p:spTree>
    <p:extLst>
      <p:ext uri="{BB962C8B-B14F-4D97-AF65-F5344CB8AC3E}">
        <p14:creationId xmlns:p14="http://schemas.microsoft.com/office/powerpoint/2010/main" val="32146108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C625FE0B-B3A6-4AF6-B265-A109385ED237}" type="slidenum">
              <a:rPr lang="fr-FR" smtClean="0"/>
              <a:pPr/>
              <a:t>21</a:t>
            </a:fld>
            <a:endParaRPr lang="fr-FR"/>
          </a:p>
        </p:txBody>
      </p:sp>
      <p:sp>
        <p:nvSpPr>
          <p:cNvPr id="5" name="Espace réservé du pied de page 4"/>
          <p:cNvSpPr>
            <a:spLocks noGrp="1"/>
          </p:cNvSpPr>
          <p:nvPr>
            <p:ph type="ftr" sz="quarter" idx="11"/>
          </p:nvPr>
        </p:nvSpPr>
        <p:spPr/>
        <p:txBody>
          <a:bodyPr/>
          <a:lstStyle/>
          <a:p>
            <a:r>
              <a:rPr lang="en-US" smtClean="0"/>
              <a:t>Workshop on the MAgnet Test Stands, CERN 13-14 June</a:t>
            </a:r>
            <a:endParaRPr lang="fr-FR"/>
          </a:p>
        </p:txBody>
      </p:sp>
    </p:spTree>
    <p:extLst>
      <p:ext uri="{BB962C8B-B14F-4D97-AF65-F5344CB8AC3E}">
        <p14:creationId xmlns:p14="http://schemas.microsoft.com/office/powerpoint/2010/main" val="32146108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C625FE0B-B3A6-4AF6-B265-A109385ED237}" type="slidenum">
              <a:rPr lang="fr-FR" smtClean="0"/>
              <a:pPr/>
              <a:t>2</a:t>
            </a:fld>
            <a:endParaRPr lang="fr-FR"/>
          </a:p>
        </p:txBody>
      </p:sp>
      <p:sp>
        <p:nvSpPr>
          <p:cNvPr id="5" name="Espace réservé du pied de page 4"/>
          <p:cNvSpPr>
            <a:spLocks noGrp="1"/>
          </p:cNvSpPr>
          <p:nvPr>
            <p:ph type="ftr" sz="quarter" idx="11"/>
          </p:nvPr>
        </p:nvSpPr>
        <p:spPr/>
        <p:txBody>
          <a:bodyPr/>
          <a:lstStyle/>
          <a:p>
            <a:r>
              <a:rPr lang="en-US" smtClean="0"/>
              <a:t>Workshop on the MAgnet Test Stands, CERN 13-14 June</a:t>
            </a:r>
            <a:endParaRPr lang="fr-FR"/>
          </a:p>
        </p:txBody>
      </p:sp>
    </p:spTree>
    <p:extLst>
      <p:ext uri="{BB962C8B-B14F-4D97-AF65-F5344CB8AC3E}">
        <p14:creationId xmlns:p14="http://schemas.microsoft.com/office/powerpoint/2010/main" val="9004001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C625FE0B-B3A6-4AF6-B265-A109385ED237}" type="slidenum">
              <a:rPr lang="fr-FR" smtClean="0"/>
              <a:pPr/>
              <a:t>4</a:t>
            </a:fld>
            <a:endParaRPr lang="fr-FR"/>
          </a:p>
        </p:txBody>
      </p:sp>
      <p:sp>
        <p:nvSpPr>
          <p:cNvPr id="5" name="Espace réservé du pied de page 4"/>
          <p:cNvSpPr>
            <a:spLocks noGrp="1"/>
          </p:cNvSpPr>
          <p:nvPr>
            <p:ph type="ftr" sz="quarter" idx="11"/>
          </p:nvPr>
        </p:nvSpPr>
        <p:spPr/>
        <p:txBody>
          <a:bodyPr/>
          <a:lstStyle/>
          <a:p>
            <a:r>
              <a:rPr lang="en-US" smtClean="0"/>
              <a:t>Workshop on the MAgnet Test Stands, CERN 13-14 June</a:t>
            </a:r>
            <a:endParaRPr lang="fr-FR"/>
          </a:p>
        </p:txBody>
      </p:sp>
    </p:spTree>
    <p:extLst>
      <p:ext uri="{BB962C8B-B14F-4D97-AF65-F5344CB8AC3E}">
        <p14:creationId xmlns:p14="http://schemas.microsoft.com/office/powerpoint/2010/main" val="32146108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C625FE0B-B3A6-4AF6-B265-A109385ED237}" type="slidenum">
              <a:rPr lang="fr-FR" smtClean="0"/>
              <a:pPr/>
              <a:t>6</a:t>
            </a:fld>
            <a:endParaRPr lang="fr-FR"/>
          </a:p>
        </p:txBody>
      </p:sp>
      <p:sp>
        <p:nvSpPr>
          <p:cNvPr id="5" name="Espace réservé du pied de page 4"/>
          <p:cNvSpPr>
            <a:spLocks noGrp="1"/>
          </p:cNvSpPr>
          <p:nvPr>
            <p:ph type="ftr" sz="quarter" idx="11"/>
          </p:nvPr>
        </p:nvSpPr>
        <p:spPr/>
        <p:txBody>
          <a:bodyPr/>
          <a:lstStyle/>
          <a:p>
            <a:r>
              <a:rPr lang="en-US" smtClean="0"/>
              <a:t>Workshop on the MAgnet Test Stands, CERN 13-14 June</a:t>
            </a:r>
            <a:endParaRPr lang="fr-FR"/>
          </a:p>
        </p:txBody>
      </p:sp>
    </p:spTree>
    <p:extLst>
      <p:ext uri="{BB962C8B-B14F-4D97-AF65-F5344CB8AC3E}">
        <p14:creationId xmlns:p14="http://schemas.microsoft.com/office/powerpoint/2010/main" val="32146108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C625FE0B-B3A6-4AF6-B265-A109385ED237}" type="slidenum">
              <a:rPr lang="fr-FR" smtClean="0"/>
              <a:pPr/>
              <a:t>7</a:t>
            </a:fld>
            <a:endParaRPr lang="fr-FR"/>
          </a:p>
        </p:txBody>
      </p:sp>
      <p:sp>
        <p:nvSpPr>
          <p:cNvPr id="5" name="Espace réservé du pied de page 4"/>
          <p:cNvSpPr>
            <a:spLocks noGrp="1"/>
          </p:cNvSpPr>
          <p:nvPr>
            <p:ph type="ftr" sz="quarter" idx="11"/>
          </p:nvPr>
        </p:nvSpPr>
        <p:spPr/>
        <p:txBody>
          <a:bodyPr/>
          <a:lstStyle/>
          <a:p>
            <a:r>
              <a:rPr lang="en-US" smtClean="0"/>
              <a:t>Workshop on the MAgnet Test Stands, CERN 13-14 June</a:t>
            </a:r>
            <a:endParaRPr lang="fr-FR"/>
          </a:p>
        </p:txBody>
      </p:sp>
    </p:spTree>
    <p:extLst>
      <p:ext uri="{BB962C8B-B14F-4D97-AF65-F5344CB8AC3E}">
        <p14:creationId xmlns:p14="http://schemas.microsoft.com/office/powerpoint/2010/main" val="32146108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pied de page 3"/>
          <p:cNvSpPr>
            <a:spLocks noGrp="1"/>
          </p:cNvSpPr>
          <p:nvPr>
            <p:ph type="ftr" sz="quarter" idx="10"/>
          </p:nvPr>
        </p:nvSpPr>
        <p:spPr/>
        <p:txBody>
          <a:bodyPr/>
          <a:lstStyle/>
          <a:p>
            <a:r>
              <a:rPr lang="en-US" smtClean="0"/>
              <a:t>Workshop on the MAgnet Test Stands, CERN 13-14 June</a:t>
            </a:r>
            <a:endParaRPr lang="fr-FR"/>
          </a:p>
        </p:txBody>
      </p:sp>
      <p:sp>
        <p:nvSpPr>
          <p:cNvPr id="5" name="Espace réservé du numéro de diapositive 4"/>
          <p:cNvSpPr>
            <a:spLocks noGrp="1"/>
          </p:cNvSpPr>
          <p:nvPr>
            <p:ph type="sldNum" sz="quarter" idx="11"/>
          </p:nvPr>
        </p:nvSpPr>
        <p:spPr/>
        <p:txBody>
          <a:bodyPr/>
          <a:lstStyle/>
          <a:p>
            <a:fld id="{C625FE0B-B3A6-4AF6-B265-A109385ED237}" type="slidenum">
              <a:rPr lang="fr-FR" smtClean="0"/>
              <a:pPr/>
              <a:t>9</a:t>
            </a:fld>
            <a:endParaRPr lang="fr-FR"/>
          </a:p>
        </p:txBody>
      </p:sp>
    </p:spTree>
    <p:extLst>
      <p:ext uri="{BB962C8B-B14F-4D97-AF65-F5344CB8AC3E}">
        <p14:creationId xmlns:p14="http://schemas.microsoft.com/office/powerpoint/2010/main" val="35038337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C625FE0B-B3A6-4AF6-B265-A109385ED237}" type="slidenum">
              <a:rPr lang="fr-FR" smtClean="0"/>
              <a:pPr/>
              <a:t>10</a:t>
            </a:fld>
            <a:endParaRPr lang="fr-FR"/>
          </a:p>
        </p:txBody>
      </p:sp>
      <p:sp>
        <p:nvSpPr>
          <p:cNvPr id="5" name="Espace réservé du pied de page 4"/>
          <p:cNvSpPr>
            <a:spLocks noGrp="1"/>
          </p:cNvSpPr>
          <p:nvPr>
            <p:ph type="ftr" sz="quarter" idx="11"/>
          </p:nvPr>
        </p:nvSpPr>
        <p:spPr/>
        <p:txBody>
          <a:bodyPr/>
          <a:lstStyle/>
          <a:p>
            <a:r>
              <a:rPr lang="en-US" smtClean="0"/>
              <a:t>Workshop on the MAgnet Test Stands, CERN 13-14 June</a:t>
            </a:r>
            <a:endParaRPr lang="fr-FR"/>
          </a:p>
        </p:txBody>
      </p:sp>
    </p:spTree>
    <p:extLst>
      <p:ext uri="{BB962C8B-B14F-4D97-AF65-F5344CB8AC3E}">
        <p14:creationId xmlns:p14="http://schemas.microsoft.com/office/powerpoint/2010/main" val="32146108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C625FE0B-B3A6-4AF6-B265-A109385ED237}" type="slidenum">
              <a:rPr lang="fr-FR" smtClean="0"/>
              <a:pPr/>
              <a:t>11</a:t>
            </a:fld>
            <a:endParaRPr lang="fr-FR"/>
          </a:p>
        </p:txBody>
      </p:sp>
      <p:sp>
        <p:nvSpPr>
          <p:cNvPr id="5" name="Espace réservé du pied de page 4"/>
          <p:cNvSpPr>
            <a:spLocks noGrp="1"/>
          </p:cNvSpPr>
          <p:nvPr>
            <p:ph type="ftr" sz="quarter" idx="11"/>
          </p:nvPr>
        </p:nvSpPr>
        <p:spPr/>
        <p:txBody>
          <a:bodyPr/>
          <a:lstStyle/>
          <a:p>
            <a:r>
              <a:rPr lang="en-US" smtClean="0"/>
              <a:t>Workshop on the MAgnet Test Stands, CERN 13-14 June</a:t>
            </a:r>
            <a:endParaRPr lang="fr-FR"/>
          </a:p>
        </p:txBody>
      </p:sp>
    </p:spTree>
    <p:extLst>
      <p:ext uri="{BB962C8B-B14F-4D97-AF65-F5344CB8AC3E}">
        <p14:creationId xmlns:p14="http://schemas.microsoft.com/office/powerpoint/2010/main" val="32146108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C625FE0B-B3A6-4AF6-B265-A109385ED237}" type="slidenum">
              <a:rPr lang="fr-FR" smtClean="0"/>
              <a:pPr/>
              <a:t>12</a:t>
            </a:fld>
            <a:endParaRPr lang="fr-FR"/>
          </a:p>
        </p:txBody>
      </p:sp>
      <p:sp>
        <p:nvSpPr>
          <p:cNvPr id="5" name="Espace réservé du pied de page 4"/>
          <p:cNvSpPr>
            <a:spLocks noGrp="1"/>
          </p:cNvSpPr>
          <p:nvPr>
            <p:ph type="ftr" sz="quarter" idx="11"/>
          </p:nvPr>
        </p:nvSpPr>
        <p:spPr/>
        <p:txBody>
          <a:bodyPr/>
          <a:lstStyle/>
          <a:p>
            <a:r>
              <a:rPr lang="en-US" smtClean="0"/>
              <a:t>Workshop on the MAgnet Test Stands, CERN 13-14 June</a:t>
            </a:r>
            <a:endParaRPr lang="fr-FR"/>
          </a:p>
        </p:txBody>
      </p:sp>
    </p:spTree>
    <p:extLst>
      <p:ext uri="{BB962C8B-B14F-4D97-AF65-F5344CB8AC3E}">
        <p14:creationId xmlns:p14="http://schemas.microsoft.com/office/powerpoint/2010/main" val="321461088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re">
    <p:spTree>
      <p:nvGrpSpPr>
        <p:cNvPr id="1" name=""/>
        <p:cNvGrpSpPr/>
        <p:nvPr/>
      </p:nvGrpSpPr>
      <p:grpSpPr>
        <a:xfrm>
          <a:off x="0" y="0"/>
          <a:ext cx="0" cy="0"/>
          <a:chOff x="0" y="0"/>
          <a:chExt cx="0" cy="0"/>
        </a:xfrm>
      </p:grpSpPr>
      <p:sp>
        <p:nvSpPr>
          <p:cNvPr id="2" name="Titre 1"/>
          <p:cNvSpPr>
            <a:spLocks noGrp="1"/>
          </p:cNvSpPr>
          <p:nvPr>
            <p:ph type="ctrTitle"/>
          </p:nvPr>
        </p:nvSpPr>
        <p:spPr>
          <a:xfrm>
            <a:off x="3960000" y="1855288"/>
            <a:ext cx="4788464" cy="2653832"/>
          </a:xfrm>
        </p:spPr>
        <p:txBody>
          <a:bodyPr anchor="t" anchorCtr="0"/>
          <a:lstStyle>
            <a:lvl1pPr>
              <a:lnSpc>
                <a:spcPts val="3800"/>
              </a:lnSpc>
              <a:defRPr sz="2800" b="0" cap="all" baseline="0">
                <a:solidFill>
                  <a:srgbClr val="666666"/>
                </a:solidFill>
              </a:defRPr>
            </a:lvl1pPr>
          </a:lstStyle>
          <a:p>
            <a:r>
              <a:rPr lang="fr-FR" smtClean="0"/>
              <a:t>Cliquez pour modifier le style du titre</a:t>
            </a:r>
            <a:endParaRPr lang="fr-FR" dirty="0"/>
          </a:p>
        </p:txBody>
      </p:sp>
      <p:sp>
        <p:nvSpPr>
          <p:cNvPr id="3" name="Sous-titre 2"/>
          <p:cNvSpPr>
            <a:spLocks noGrp="1"/>
          </p:cNvSpPr>
          <p:nvPr>
            <p:ph type="subTitle" idx="1"/>
          </p:nvPr>
        </p:nvSpPr>
        <p:spPr>
          <a:xfrm>
            <a:off x="3960000" y="5805264"/>
            <a:ext cx="4788464" cy="504056"/>
          </a:xfrm>
        </p:spPr>
        <p:txBody>
          <a:bodyPr anchor="b" anchorCtr="0"/>
          <a:lstStyle>
            <a:lvl1pPr marL="0" indent="0" algn="l">
              <a:buNone/>
              <a:defRPr sz="1550" cap="all" baseline="0">
                <a:solidFill>
                  <a:srgbClr val="66666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dirty="0"/>
          </a:p>
        </p:txBody>
      </p:sp>
      <p:sp>
        <p:nvSpPr>
          <p:cNvPr id="9" name="Espace réservé du texte 8"/>
          <p:cNvSpPr>
            <a:spLocks noGrp="1"/>
          </p:cNvSpPr>
          <p:nvPr>
            <p:ph type="body" sz="quarter" idx="13" hasCustomPrompt="1"/>
          </p:nvPr>
        </p:nvSpPr>
        <p:spPr>
          <a:xfrm>
            <a:off x="3960000" y="4509120"/>
            <a:ext cx="4788464" cy="1224136"/>
          </a:xfrm>
        </p:spPr>
        <p:txBody>
          <a:bodyPr anchor="b" anchorCtr="0"/>
          <a:lstStyle>
            <a:lvl1pPr marL="0" indent="0">
              <a:buFont typeface="Arial" pitchFamily="34" charset="0"/>
              <a:buNone/>
              <a:defRPr sz="850" b="0">
                <a:solidFill>
                  <a:srgbClr val="666666"/>
                </a:solidFill>
              </a:defRPr>
            </a:lvl1pPr>
          </a:lstStyle>
          <a:p>
            <a:pPr lvl="0"/>
            <a:r>
              <a:rPr lang="fr-FR" dirty="0" smtClean="0"/>
              <a:t>Nom événement | Prénom Nom</a:t>
            </a:r>
            <a:endParaRPr lang="fr-FR" dirty="0"/>
          </a:p>
        </p:txBody>
      </p:sp>
      <p:sp>
        <p:nvSpPr>
          <p:cNvPr id="11" name="Espace réservé de la date 10"/>
          <p:cNvSpPr>
            <a:spLocks noGrp="1"/>
          </p:cNvSpPr>
          <p:nvPr>
            <p:ph type="dt" sz="half" idx="14"/>
          </p:nvPr>
        </p:nvSpPr>
        <p:spPr>
          <a:xfrm>
            <a:off x="3960000" y="6305192"/>
            <a:ext cx="1450504" cy="365125"/>
          </a:xfrm>
        </p:spPr>
        <p:txBody>
          <a:bodyPr/>
          <a:lstStyle/>
          <a:p>
            <a:endParaRPr lang="fr-FR" dirty="0"/>
          </a:p>
        </p:txBody>
      </p:sp>
      <p:sp>
        <p:nvSpPr>
          <p:cNvPr id="12" name="Espace réservé du numéro de diapositive 11"/>
          <p:cNvSpPr>
            <a:spLocks noGrp="1"/>
          </p:cNvSpPr>
          <p:nvPr>
            <p:ph type="sldNum" sz="quarter" idx="15"/>
          </p:nvPr>
        </p:nvSpPr>
        <p:spPr/>
        <p:txBody>
          <a:bodyPr/>
          <a:lstStyle>
            <a:lvl1pPr>
              <a:defRPr>
                <a:solidFill>
                  <a:schemeClr val="bg1"/>
                </a:solidFill>
              </a:defRPr>
            </a:lvl1pPr>
          </a:lstStyle>
          <a:p>
            <a:r>
              <a:rPr lang="fr-FR" dirty="0" smtClean="0"/>
              <a:t>|  PAGE </a:t>
            </a:r>
            <a:fld id="{AEFB9B6D-867A-40B8-ACB0-35CC9F272C9C}" type="slidenum">
              <a:rPr lang="fr-FR" smtClean="0"/>
              <a:pPr/>
              <a:t>‹N°›</a:t>
            </a:fld>
            <a:endParaRPr lang="fr-FR" dirty="0"/>
          </a:p>
        </p:txBody>
      </p:sp>
      <p:sp>
        <p:nvSpPr>
          <p:cNvPr id="13" name="Espace réservé du pied de page 12"/>
          <p:cNvSpPr>
            <a:spLocks noGrp="1"/>
          </p:cNvSpPr>
          <p:nvPr>
            <p:ph type="ftr" sz="quarter" idx="16"/>
          </p:nvPr>
        </p:nvSpPr>
        <p:spPr>
          <a:xfrm>
            <a:off x="5436096" y="6305192"/>
            <a:ext cx="2555448" cy="365125"/>
          </a:xfrm>
        </p:spPr>
        <p:txBody>
          <a:bodyPr/>
          <a:lstStyle>
            <a:lvl1pPr>
              <a:defRPr>
                <a:solidFill>
                  <a:schemeClr val="bg1"/>
                </a:solidFill>
              </a:defRPr>
            </a:lvl1pPr>
          </a:lstStyle>
          <a:p>
            <a:r>
              <a:rPr lang="en-US" smtClean="0"/>
              <a:t>Workshop on the Magnet Test Stands, CERN, 13-14 June</a:t>
            </a:r>
            <a:endParaRPr lang="fr-FR" dirty="0"/>
          </a:p>
        </p:txBody>
      </p:sp>
      <p:sp>
        <p:nvSpPr>
          <p:cNvPr id="14" name="ZoneTexte 13"/>
          <p:cNvSpPr txBox="1"/>
          <p:nvPr userDrawn="1"/>
        </p:nvSpPr>
        <p:spPr>
          <a:xfrm>
            <a:off x="1259632" y="6093296"/>
            <a:ext cx="936104" cy="261610"/>
          </a:xfrm>
          <a:prstGeom prst="rect">
            <a:avLst/>
          </a:prstGeom>
          <a:noFill/>
        </p:spPr>
        <p:txBody>
          <a:bodyPr wrap="square" rtlCol="0">
            <a:spAutoFit/>
          </a:bodyPr>
          <a:lstStyle/>
          <a:p>
            <a:pPr algn="ctr"/>
            <a:r>
              <a:rPr lang="fr-FR" sz="1100" dirty="0" smtClean="0">
                <a:solidFill>
                  <a:schemeClr val="bg1"/>
                </a:solidFill>
                <a:latin typeface="+mj-lt"/>
              </a:rPr>
              <a:t>www.cea.fr</a:t>
            </a:r>
            <a:endParaRPr lang="fr-FR" sz="1100" dirty="0">
              <a:solidFill>
                <a:schemeClr val="bg1"/>
              </a:solidFill>
              <a:latin typeface="+mj-lt"/>
            </a:endParaRPr>
          </a:p>
        </p:txBody>
      </p:sp>
      <p:grpSp>
        <p:nvGrpSpPr>
          <p:cNvPr id="19" name="Groupe 18"/>
          <p:cNvGrpSpPr/>
          <p:nvPr userDrawn="1"/>
        </p:nvGrpSpPr>
        <p:grpSpPr>
          <a:xfrm>
            <a:off x="1" y="-12700"/>
            <a:ext cx="3347864" cy="6870700"/>
            <a:chOff x="1" y="-12700"/>
            <a:chExt cx="3347864" cy="6870700"/>
          </a:xfrm>
        </p:grpSpPr>
        <p:grpSp>
          <p:nvGrpSpPr>
            <p:cNvPr id="17" name="Groupe 16"/>
            <p:cNvGrpSpPr/>
            <p:nvPr userDrawn="1"/>
          </p:nvGrpSpPr>
          <p:grpSpPr>
            <a:xfrm>
              <a:off x="1" y="-12700"/>
              <a:ext cx="3347864" cy="6870700"/>
              <a:chOff x="1" y="-12700"/>
              <a:chExt cx="3347864" cy="6870700"/>
            </a:xfrm>
          </p:grpSpPr>
          <p:pic>
            <p:nvPicPr>
              <p:cNvPr id="1026" name="Picture 2" descr="S:\CHARTE - LOGOS 2012\Fond dégradé Logo CEA 2012.jpg"/>
              <p:cNvPicPr>
                <a:picLocks noChangeAspect="1" noChangeArrowheads="1"/>
              </p:cNvPicPr>
              <p:nvPr userDrawn="1"/>
            </p:nvPicPr>
            <p:blipFill>
              <a:blip r:embed="rId2" cstate="print"/>
              <a:srcRect/>
              <a:stretch>
                <a:fillRect/>
              </a:stretch>
            </p:blipFill>
            <p:spPr bwMode="auto">
              <a:xfrm>
                <a:off x="1" y="-12700"/>
                <a:ext cx="3347864" cy="6870700"/>
              </a:xfrm>
              <a:prstGeom prst="rect">
                <a:avLst/>
              </a:prstGeom>
              <a:noFill/>
            </p:spPr>
          </p:pic>
          <p:pic>
            <p:nvPicPr>
              <p:cNvPr id="16" name="Picture 3" descr="S:\CHARTE - LOGOS 2012\Logo\Logo anglais\CEA_GB_logotype_4c_defonce.png"/>
              <p:cNvPicPr>
                <a:picLocks noChangeAspect="1" noChangeArrowheads="1"/>
              </p:cNvPicPr>
              <p:nvPr userDrawn="1"/>
            </p:nvPicPr>
            <p:blipFill>
              <a:blip r:embed="rId3" cstate="print"/>
              <a:srcRect/>
              <a:stretch>
                <a:fillRect/>
              </a:stretch>
            </p:blipFill>
            <p:spPr bwMode="auto">
              <a:xfrm>
                <a:off x="72008" y="548680"/>
                <a:ext cx="3203848" cy="2608045"/>
              </a:xfrm>
              <a:prstGeom prst="rect">
                <a:avLst/>
              </a:prstGeom>
              <a:noFill/>
            </p:spPr>
          </p:pic>
        </p:grpSp>
        <p:sp>
          <p:nvSpPr>
            <p:cNvPr id="18" name="ZoneTexte 17"/>
            <p:cNvSpPr txBox="1"/>
            <p:nvPr userDrawn="1"/>
          </p:nvSpPr>
          <p:spPr>
            <a:xfrm>
              <a:off x="1412032" y="6245696"/>
              <a:ext cx="936104" cy="261610"/>
            </a:xfrm>
            <a:prstGeom prst="rect">
              <a:avLst/>
            </a:prstGeom>
            <a:noFill/>
          </p:spPr>
          <p:txBody>
            <a:bodyPr wrap="square" rtlCol="0">
              <a:spAutoFit/>
            </a:bodyPr>
            <a:lstStyle/>
            <a:p>
              <a:pPr algn="ctr"/>
              <a:r>
                <a:rPr lang="fr-FR" sz="1100" dirty="0" smtClean="0">
                  <a:solidFill>
                    <a:schemeClr val="bg1"/>
                  </a:solidFill>
                  <a:latin typeface="+mj-lt"/>
                </a:rPr>
                <a:t>www.cea.fr</a:t>
              </a:r>
              <a:endParaRPr lang="fr-FR" sz="1100" dirty="0">
                <a:solidFill>
                  <a:schemeClr val="bg1"/>
                </a:solidFill>
                <a:latin typeface="+mj-lt"/>
              </a:endParaRPr>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Page vierge">
    <p:spTree>
      <p:nvGrpSpPr>
        <p:cNvPr id="1" name=""/>
        <p:cNvGrpSpPr/>
        <p:nvPr/>
      </p:nvGrpSpPr>
      <p:grpSpPr>
        <a:xfrm>
          <a:off x="0" y="0"/>
          <a:ext cx="0" cy="0"/>
          <a:chOff x="0" y="0"/>
          <a:chExt cx="0" cy="0"/>
        </a:xfrm>
      </p:grpSpPr>
      <p:pic>
        <p:nvPicPr>
          <p:cNvPr id="9" name="Image 8" descr="bandeau_page_carte.png"/>
          <p:cNvPicPr>
            <a:picLocks noChangeAspect="1"/>
          </p:cNvPicPr>
          <p:nvPr userDrawn="1"/>
        </p:nvPicPr>
        <p:blipFill>
          <a:blip r:embed="rId2" cstate="print"/>
          <a:stretch>
            <a:fillRect/>
          </a:stretch>
        </p:blipFill>
        <p:spPr>
          <a:xfrm>
            <a:off x="0" y="0"/>
            <a:ext cx="9144000" cy="251460"/>
          </a:xfrm>
          <a:prstGeom prst="rect">
            <a:avLst/>
          </a:prstGeom>
        </p:spPr>
      </p:pic>
      <p:sp>
        <p:nvSpPr>
          <p:cNvPr id="6" name="Espace réservé de la date 5"/>
          <p:cNvSpPr>
            <a:spLocks noGrp="1"/>
          </p:cNvSpPr>
          <p:nvPr>
            <p:ph type="dt" sz="half" idx="10"/>
          </p:nvPr>
        </p:nvSpPr>
        <p:spPr/>
        <p:txBody>
          <a:bodyPr/>
          <a:lstStyle/>
          <a:p>
            <a:endParaRPr lang="fr-FR" dirty="0"/>
          </a:p>
        </p:txBody>
      </p:sp>
      <p:sp>
        <p:nvSpPr>
          <p:cNvPr id="7" name="Espace réservé du numéro de diapositive 6"/>
          <p:cNvSpPr>
            <a:spLocks noGrp="1"/>
          </p:cNvSpPr>
          <p:nvPr>
            <p:ph type="sldNum" sz="quarter" idx="11"/>
          </p:nvPr>
        </p:nvSpPr>
        <p:spPr/>
        <p:txBody>
          <a:bodyPr/>
          <a:lstStyle/>
          <a:p>
            <a:r>
              <a:rPr lang="fr-FR" smtClean="0"/>
              <a:t>|  PAGE </a:t>
            </a:r>
            <a:fld id="{AEFB9B6D-867A-40B8-ACB0-35CC9F272C9C}" type="slidenum">
              <a:rPr lang="fr-FR" smtClean="0"/>
              <a:pPr/>
              <a:t>‹N°›</a:t>
            </a:fld>
            <a:endParaRPr lang="fr-FR" dirty="0"/>
          </a:p>
        </p:txBody>
      </p:sp>
      <p:sp>
        <p:nvSpPr>
          <p:cNvPr id="8" name="Espace réservé du pied de page 7"/>
          <p:cNvSpPr>
            <a:spLocks noGrp="1"/>
          </p:cNvSpPr>
          <p:nvPr>
            <p:ph type="ftr" sz="quarter" idx="12"/>
          </p:nvPr>
        </p:nvSpPr>
        <p:spPr/>
        <p:txBody>
          <a:bodyPr/>
          <a:lstStyle/>
          <a:p>
            <a:r>
              <a:rPr lang="en-US" smtClean="0"/>
              <a:t>Workshop on the Magnet Test Stands, CERN, 13-14 June</a:t>
            </a:r>
            <a:endParaRPr lang="fr-FR" dirty="0"/>
          </a:p>
        </p:txBody>
      </p:sp>
      <p:sp>
        <p:nvSpPr>
          <p:cNvPr id="17" name="Espace réservé du contenu 15"/>
          <p:cNvSpPr>
            <a:spLocks noGrp="1"/>
          </p:cNvSpPr>
          <p:nvPr>
            <p:ph sz="quarter" idx="15"/>
          </p:nvPr>
        </p:nvSpPr>
        <p:spPr>
          <a:xfrm>
            <a:off x="378000" y="836613"/>
            <a:ext cx="8460000" cy="5184775"/>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Carte">
    <p:spTree>
      <p:nvGrpSpPr>
        <p:cNvPr id="1" name=""/>
        <p:cNvGrpSpPr/>
        <p:nvPr/>
      </p:nvGrpSpPr>
      <p:grpSpPr>
        <a:xfrm>
          <a:off x="0" y="0"/>
          <a:ext cx="0" cy="0"/>
          <a:chOff x="0" y="0"/>
          <a:chExt cx="0" cy="0"/>
        </a:xfrm>
      </p:grpSpPr>
      <p:pic>
        <p:nvPicPr>
          <p:cNvPr id="10" name="Image 9" descr="carte.png"/>
          <p:cNvPicPr>
            <a:picLocks noChangeAspect="1"/>
          </p:cNvPicPr>
          <p:nvPr userDrawn="1"/>
        </p:nvPicPr>
        <p:blipFill>
          <a:blip r:embed="rId2" cstate="print"/>
          <a:stretch>
            <a:fillRect/>
          </a:stretch>
        </p:blipFill>
        <p:spPr>
          <a:xfrm>
            <a:off x="376486" y="846237"/>
            <a:ext cx="8460000" cy="4156911"/>
          </a:xfrm>
          <a:prstGeom prst="rect">
            <a:avLst/>
          </a:prstGeom>
        </p:spPr>
      </p:pic>
      <p:pic>
        <p:nvPicPr>
          <p:cNvPr id="9" name="Image 8" descr="bandeau_page_carte.png"/>
          <p:cNvPicPr>
            <a:picLocks noChangeAspect="1"/>
          </p:cNvPicPr>
          <p:nvPr userDrawn="1"/>
        </p:nvPicPr>
        <p:blipFill>
          <a:blip r:embed="rId3" cstate="print"/>
          <a:stretch>
            <a:fillRect/>
          </a:stretch>
        </p:blipFill>
        <p:spPr>
          <a:xfrm>
            <a:off x="0" y="0"/>
            <a:ext cx="9144000" cy="251460"/>
          </a:xfrm>
          <a:prstGeom prst="rect">
            <a:avLst/>
          </a:prstGeom>
        </p:spPr>
      </p:pic>
      <p:sp>
        <p:nvSpPr>
          <p:cNvPr id="6" name="Espace réservé de la date 5"/>
          <p:cNvSpPr>
            <a:spLocks noGrp="1"/>
          </p:cNvSpPr>
          <p:nvPr>
            <p:ph type="dt" sz="half" idx="10"/>
          </p:nvPr>
        </p:nvSpPr>
        <p:spPr/>
        <p:txBody>
          <a:bodyPr/>
          <a:lstStyle/>
          <a:p>
            <a:endParaRPr lang="fr-FR" dirty="0"/>
          </a:p>
        </p:txBody>
      </p:sp>
      <p:sp>
        <p:nvSpPr>
          <p:cNvPr id="7" name="Espace réservé du numéro de diapositive 6"/>
          <p:cNvSpPr>
            <a:spLocks noGrp="1"/>
          </p:cNvSpPr>
          <p:nvPr>
            <p:ph type="sldNum" sz="quarter" idx="11"/>
          </p:nvPr>
        </p:nvSpPr>
        <p:spPr/>
        <p:txBody>
          <a:bodyPr/>
          <a:lstStyle/>
          <a:p>
            <a:r>
              <a:rPr lang="fr-FR" smtClean="0"/>
              <a:t>|  PAGE </a:t>
            </a:r>
            <a:fld id="{AEFB9B6D-867A-40B8-ACB0-35CC9F272C9C}" type="slidenum">
              <a:rPr lang="fr-FR" smtClean="0"/>
              <a:pPr/>
              <a:t>‹N°›</a:t>
            </a:fld>
            <a:endParaRPr lang="fr-FR" dirty="0"/>
          </a:p>
        </p:txBody>
      </p:sp>
      <p:sp>
        <p:nvSpPr>
          <p:cNvPr id="8" name="Espace réservé du pied de page 7"/>
          <p:cNvSpPr>
            <a:spLocks noGrp="1"/>
          </p:cNvSpPr>
          <p:nvPr>
            <p:ph type="ftr" sz="quarter" idx="12"/>
          </p:nvPr>
        </p:nvSpPr>
        <p:spPr/>
        <p:txBody>
          <a:bodyPr/>
          <a:lstStyle/>
          <a:p>
            <a:r>
              <a:rPr lang="en-US" smtClean="0"/>
              <a:t>Workshop on the Magnet Test Stands, CERN, 13-14 June</a:t>
            </a:r>
            <a:endParaRPr lang="fr-FR" dirty="0"/>
          </a:p>
        </p:txBody>
      </p:sp>
      <p:sp>
        <p:nvSpPr>
          <p:cNvPr id="33" name="Espace réservé du graphique 32"/>
          <p:cNvSpPr>
            <a:spLocks noGrp="1"/>
          </p:cNvSpPr>
          <p:nvPr>
            <p:ph type="chart" sz="quarter" idx="13" hasCustomPrompt="1"/>
          </p:nvPr>
        </p:nvSpPr>
        <p:spPr>
          <a:xfrm>
            <a:off x="899592" y="5157788"/>
            <a:ext cx="3240360" cy="863600"/>
          </a:xfrm>
        </p:spPr>
        <p:txBody>
          <a:bodyPr anchor="ctr"/>
          <a:lstStyle>
            <a:lvl1pPr marL="0" indent="0" algn="ctr">
              <a:defRPr sz="1200"/>
            </a:lvl1pPr>
          </a:lstStyle>
          <a:p>
            <a:r>
              <a:rPr lang="fr-FR" dirty="0" smtClean="0"/>
              <a:t> Graphique</a:t>
            </a:r>
            <a:endParaRPr lang="fr-FR"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obj" preserve="1">
  <p:cSld name="1_Texte">
    <p:spTree>
      <p:nvGrpSpPr>
        <p:cNvPr id="1" name=""/>
        <p:cNvGrpSpPr/>
        <p:nvPr/>
      </p:nvGrpSpPr>
      <p:grpSpPr>
        <a:xfrm>
          <a:off x="0" y="0"/>
          <a:ext cx="0" cy="0"/>
          <a:chOff x="0" y="0"/>
          <a:chExt cx="0" cy="0"/>
        </a:xfrm>
      </p:grpSpPr>
      <p:pic>
        <p:nvPicPr>
          <p:cNvPr id="8" name="Image 7" descr="bandeau_intercalaire.png"/>
          <p:cNvPicPr>
            <a:picLocks noChangeAspect="1"/>
          </p:cNvPicPr>
          <p:nvPr userDrawn="1"/>
        </p:nvPicPr>
        <p:blipFill>
          <a:blip r:embed="rId2" cstate="print"/>
          <a:stretch>
            <a:fillRect/>
          </a:stretch>
        </p:blipFill>
        <p:spPr>
          <a:xfrm>
            <a:off x="3310128" y="0"/>
            <a:ext cx="5833872" cy="6858000"/>
          </a:xfrm>
          <a:prstGeom prst="rect">
            <a:avLst/>
          </a:prstGeom>
        </p:spPr>
      </p:pic>
      <p:pic>
        <p:nvPicPr>
          <p:cNvPr id="7" name="Image 6" descr="bandeau_dernière.png"/>
          <p:cNvPicPr>
            <a:picLocks noChangeAspect="1"/>
          </p:cNvPicPr>
          <p:nvPr userDrawn="1"/>
        </p:nvPicPr>
        <p:blipFill>
          <a:blip r:embed="rId3" cstate="print"/>
          <a:srcRect b="15350"/>
          <a:stretch>
            <a:fillRect/>
          </a:stretch>
        </p:blipFill>
        <p:spPr>
          <a:xfrm>
            <a:off x="3310128" y="0"/>
            <a:ext cx="5833872" cy="5805264"/>
          </a:xfrm>
          <a:prstGeom prst="rect">
            <a:avLst/>
          </a:prstGeom>
        </p:spPr>
      </p:pic>
      <p:sp>
        <p:nvSpPr>
          <p:cNvPr id="2" name="Titre 1"/>
          <p:cNvSpPr>
            <a:spLocks noGrp="1"/>
          </p:cNvSpPr>
          <p:nvPr>
            <p:ph type="title"/>
          </p:nvPr>
        </p:nvSpPr>
        <p:spPr>
          <a:xfrm>
            <a:off x="7138800" y="5799600"/>
            <a:ext cx="1897200" cy="943200"/>
          </a:xfrm>
        </p:spPr>
        <p:txBody>
          <a:bodyPr anchor="t" anchorCtr="0"/>
          <a:lstStyle>
            <a:lvl1pPr>
              <a:lnSpc>
                <a:spcPts val="1200"/>
              </a:lnSpc>
              <a:defRPr sz="850" b="0" cap="none" baseline="0">
                <a:solidFill>
                  <a:schemeClr val="bg2"/>
                </a:solidFill>
              </a:defRPr>
            </a:lvl1pPr>
          </a:lstStyle>
          <a:p>
            <a:r>
              <a:rPr lang="fr-FR" smtClean="0"/>
              <a:t>Cliquez pour modifier le style du titre</a:t>
            </a:r>
            <a:endParaRPr lang="fr-FR" dirty="0"/>
          </a:p>
        </p:txBody>
      </p:sp>
      <p:sp>
        <p:nvSpPr>
          <p:cNvPr id="3" name="Espace réservé du contenu 2"/>
          <p:cNvSpPr>
            <a:spLocks noGrp="1"/>
          </p:cNvSpPr>
          <p:nvPr>
            <p:ph idx="1"/>
          </p:nvPr>
        </p:nvSpPr>
        <p:spPr>
          <a:xfrm>
            <a:off x="3539505" y="5799600"/>
            <a:ext cx="3552775" cy="943200"/>
          </a:xfrm>
        </p:spPr>
        <p:txBody>
          <a:bodyPr/>
          <a:lstStyle>
            <a:lvl1pPr marL="0" indent="0">
              <a:lnSpc>
                <a:spcPts val="1200"/>
              </a:lnSpc>
              <a:spcAft>
                <a:spcPts val="0"/>
              </a:spcAft>
              <a:buFont typeface="Arial" pitchFamily="34" charset="0"/>
              <a:buNone/>
              <a:defRPr sz="800">
                <a:solidFill>
                  <a:schemeClr val="bg1"/>
                </a:solidFill>
              </a:defRPr>
            </a:lvl1pPr>
            <a:lvl2pPr marL="0" indent="0">
              <a:lnSpc>
                <a:spcPts val="1200"/>
              </a:lnSpc>
              <a:spcBef>
                <a:spcPts val="800"/>
              </a:spcBef>
              <a:buFont typeface="Arial" pitchFamily="34" charset="0"/>
              <a:buNone/>
              <a:defRPr sz="650">
                <a:solidFill>
                  <a:schemeClr val="bg1"/>
                </a:solidFill>
              </a:defRPr>
            </a:lvl2pPr>
            <a:lvl3pPr marL="0" indent="0">
              <a:lnSpc>
                <a:spcPts val="1200"/>
              </a:lnSpc>
              <a:buFont typeface="Arial" pitchFamily="34" charset="0"/>
              <a:buNone/>
              <a:defRPr sz="650">
                <a:solidFill>
                  <a:schemeClr val="bg1"/>
                </a:solidFill>
              </a:defRPr>
            </a:lvl3pPr>
            <a:lvl4pPr marL="0" indent="0">
              <a:lnSpc>
                <a:spcPts val="1200"/>
              </a:lnSpc>
              <a:buFont typeface="Arial" pitchFamily="34" charset="0"/>
              <a:buNone/>
              <a:defRPr sz="650">
                <a:solidFill>
                  <a:schemeClr val="bg1"/>
                </a:solidFill>
              </a:defRPr>
            </a:lvl4pPr>
            <a:lvl5pPr marL="0" indent="0">
              <a:lnSpc>
                <a:spcPts val="1200"/>
              </a:lnSpc>
              <a:buFont typeface="Arial" pitchFamily="34" charset="0"/>
              <a:buNone/>
              <a:defRPr sz="650">
                <a:solidFill>
                  <a:schemeClr val="bg1"/>
                </a:solidFill>
              </a:defRPr>
            </a:lvl5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10" name="Espace réservé de la date 9"/>
          <p:cNvSpPr>
            <a:spLocks noGrp="1"/>
          </p:cNvSpPr>
          <p:nvPr>
            <p:ph type="dt" sz="half" idx="10"/>
          </p:nvPr>
        </p:nvSpPr>
        <p:spPr/>
        <p:txBody>
          <a:bodyPr/>
          <a:lstStyle/>
          <a:p>
            <a:endParaRPr lang="fr-FR" dirty="0"/>
          </a:p>
        </p:txBody>
      </p:sp>
      <p:sp>
        <p:nvSpPr>
          <p:cNvPr id="11" name="Espace réservé du numéro de diapositive 10"/>
          <p:cNvSpPr>
            <a:spLocks noGrp="1"/>
          </p:cNvSpPr>
          <p:nvPr>
            <p:ph type="sldNum" sz="quarter" idx="11"/>
          </p:nvPr>
        </p:nvSpPr>
        <p:spPr>
          <a:xfrm>
            <a:off x="576000" y="5445224"/>
            <a:ext cx="1118696" cy="365125"/>
          </a:xfrm>
        </p:spPr>
        <p:txBody>
          <a:bodyPr/>
          <a:lstStyle>
            <a:lvl1pPr algn="l">
              <a:defRPr>
                <a:solidFill>
                  <a:schemeClr val="bg1"/>
                </a:solidFill>
              </a:defRPr>
            </a:lvl1pPr>
          </a:lstStyle>
          <a:p>
            <a:r>
              <a:rPr lang="fr-FR" dirty="0" smtClean="0"/>
              <a:t>|  PAGE </a:t>
            </a:r>
            <a:fld id="{AEFB9B6D-867A-40B8-ACB0-35CC9F272C9C}" type="slidenum">
              <a:rPr lang="fr-FR" smtClean="0"/>
              <a:pPr/>
              <a:t>‹N°›</a:t>
            </a:fld>
            <a:endParaRPr lang="fr-FR" dirty="0"/>
          </a:p>
        </p:txBody>
      </p:sp>
      <p:sp>
        <p:nvSpPr>
          <p:cNvPr id="12" name="Espace réservé du pied de page 11"/>
          <p:cNvSpPr>
            <a:spLocks noGrp="1"/>
          </p:cNvSpPr>
          <p:nvPr>
            <p:ph type="ftr" sz="quarter" idx="12"/>
          </p:nvPr>
        </p:nvSpPr>
        <p:spPr>
          <a:xfrm>
            <a:off x="576000" y="5877272"/>
            <a:ext cx="2664296" cy="365125"/>
          </a:xfrm>
        </p:spPr>
        <p:txBody>
          <a:bodyPr/>
          <a:lstStyle>
            <a:lvl1pPr algn="l">
              <a:defRPr>
                <a:solidFill>
                  <a:schemeClr val="bg1"/>
                </a:solidFill>
              </a:defRPr>
            </a:lvl1pPr>
          </a:lstStyle>
          <a:p>
            <a:r>
              <a:rPr lang="en-US" smtClean="0"/>
              <a:t>Workshop on the Magnet Test Stands, CERN, 13-14 June</a:t>
            </a:r>
            <a:endParaRPr lang="fr-FR"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Sommaire">
    <p:spTree>
      <p:nvGrpSpPr>
        <p:cNvPr id="1" name=""/>
        <p:cNvGrpSpPr/>
        <p:nvPr/>
      </p:nvGrpSpPr>
      <p:grpSpPr>
        <a:xfrm>
          <a:off x="0" y="0"/>
          <a:ext cx="0" cy="0"/>
          <a:chOff x="0" y="0"/>
          <a:chExt cx="0" cy="0"/>
        </a:xfrm>
      </p:grpSpPr>
    </p:spTree>
    <p:extLst>
      <p:ext uri="{BB962C8B-B14F-4D97-AF65-F5344CB8AC3E}">
        <p14:creationId xmlns:p14="http://schemas.microsoft.com/office/powerpoint/2010/main" val="3085814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re 1 visuel">
    <p:spTree>
      <p:nvGrpSpPr>
        <p:cNvPr id="1" name=""/>
        <p:cNvGrpSpPr/>
        <p:nvPr/>
      </p:nvGrpSpPr>
      <p:grpSpPr>
        <a:xfrm>
          <a:off x="0" y="0"/>
          <a:ext cx="0" cy="0"/>
          <a:chOff x="0" y="0"/>
          <a:chExt cx="0" cy="0"/>
        </a:xfrm>
      </p:grpSpPr>
      <p:sp>
        <p:nvSpPr>
          <p:cNvPr id="2" name="Titre 1"/>
          <p:cNvSpPr>
            <a:spLocks noGrp="1"/>
          </p:cNvSpPr>
          <p:nvPr>
            <p:ph type="ctrTitle"/>
          </p:nvPr>
        </p:nvSpPr>
        <p:spPr>
          <a:xfrm>
            <a:off x="3960000" y="1855288"/>
            <a:ext cx="4788464" cy="1429696"/>
          </a:xfrm>
        </p:spPr>
        <p:txBody>
          <a:bodyPr anchor="t" anchorCtr="0"/>
          <a:lstStyle>
            <a:lvl1pPr>
              <a:lnSpc>
                <a:spcPts val="3800"/>
              </a:lnSpc>
              <a:defRPr sz="2800" b="0" cap="all" baseline="0">
                <a:solidFill>
                  <a:srgbClr val="666666"/>
                </a:solidFill>
              </a:defRPr>
            </a:lvl1pPr>
          </a:lstStyle>
          <a:p>
            <a:r>
              <a:rPr lang="fr-FR" smtClean="0"/>
              <a:t>Cliquez pour modifier le style du titre</a:t>
            </a:r>
            <a:endParaRPr lang="fr-FR" dirty="0"/>
          </a:p>
        </p:txBody>
      </p:sp>
      <p:sp>
        <p:nvSpPr>
          <p:cNvPr id="3" name="Sous-titre 2"/>
          <p:cNvSpPr>
            <a:spLocks noGrp="1"/>
          </p:cNvSpPr>
          <p:nvPr>
            <p:ph type="subTitle" idx="1"/>
          </p:nvPr>
        </p:nvSpPr>
        <p:spPr>
          <a:xfrm>
            <a:off x="3960000" y="5805264"/>
            <a:ext cx="4788464" cy="504056"/>
          </a:xfrm>
        </p:spPr>
        <p:txBody>
          <a:bodyPr anchor="b" anchorCtr="0"/>
          <a:lstStyle>
            <a:lvl1pPr marL="0" indent="0" algn="l">
              <a:buNone/>
              <a:defRPr sz="1550" cap="all" baseline="0">
                <a:solidFill>
                  <a:srgbClr val="66666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dirty="0"/>
          </a:p>
        </p:txBody>
      </p:sp>
      <p:sp>
        <p:nvSpPr>
          <p:cNvPr id="9" name="Espace réservé du texte 8"/>
          <p:cNvSpPr>
            <a:spLocks noGrp="1"/>
          </p:cNvSpPr>
          <p:nvPr>
            <p:ph type="body" sz="quarter" idx="13" hasCustomPrompt="1"/>
          </p:nvPr>
        </p:nvSpPr>
        <p:spPr>
          <a:xfrm>
            <a:off x="3960000" y="5445224"/>
            <a:ext cx="4788464" cy="288032"/>
          </a:xfrm>
        </p:spPr>
        <p:txBody>
          <a:bodyPr anchor="b" anchorCtr="0"/>
          <a:lstStyle>
            <a:lvl1pPr marL="0" indent="0">
              <a:buFont typeface="Arial" pitchFamily="34" charset="0"/>
              <a:buNone/>
              <a:defRPr sz="850" b="0">
                <a:solidFill>
                  <a:srgbClr val="666666"/>
                </a:solidFill>
              </a:defRPr>
            </a:lvl1pPr>
          </a:lstStyle>
          <a:p>
            <a:pPr lvl="0"/>
            <a:r>
              <a:rPr lang="fr-FR" dirty="0" smtClean="0"/>
              <a:t>Nom événement | Prénom Nom</a:t>
            </a:r>
            <a:endParaRPr lang="fr-FR" dirty="0"/>
          </a:p>
        </p:txBody>
      </p:sp>
      <p:sp>
        <p:nvSpPr>
          <p:cNvPr id="12" name="Espace réservé pour une image  11"/>
          <p:cNvSpPr>
            <a:spLocks noGrp="1"/>
          </p:cNvSpPr>
          <p:nvPr>
            <p:ph type="pic" sz="quarter" idx="14" hasCustomPrompt="1"/>
          </p:nvPr>
        </p:nvSpPr>
        <p:spPr>
          <a:xfrm>
            <a:off x="3311999" y="3311999"/>
            <a:ext cx="5832000" cy="2124000"/>
          </a:xfrm>
          <a:solidFill>
            <a:srgbClr val="666666"/>
          </a:solidFill>
        </p:spPr>
        <p:txBody>
          <a:bodyPr anchor="ctr"/>
          <a:lstStyle>
            <a:lvl1pPr marL="0" indent="0" algn="ctr">
              <a:defRPr sz="1200">
                <a:solidFill>
                  <a:schemeClr val="bg1"/>
                </a:solidFill>
              </a:defRPr>
            </a:lvl1pPr>
          </a:lstStyle>
          <a:p>
            <a:r>
              <a:rPr lang="fr-FR" dirty="0" smtClean="0"/>
              <a:t> Visuel</a:t>
            </a:r>
            <a:endParaRPr lang="fr-FR" dirty="0"/>
          </a:p>
        </p:txBody>
      </p:sp>
      <p:sp>
        <p:nvSpPr>
          <p:cNvPr id="13" name="Espace réservé de la date 12"/>
          <p:cNvSpPr>
            <a:spLocks noGrp="1"/>
          </p:cNvSpPr>
          <p:nvPr>
            <p:ph type="dt" sz="half" idx="15"/>
          </p:nvPr>
        </p:nvSpPr>
        <p:spPr>
          <a:xfrm>
            <a:off x="3960000" y="6305192"/>
            <a:ext cx="1450504" cy="365125"/>
          </a:xfrm>
        </p:spPr>
        <p:txBody>
          <a:bodyPr/>
          <a:lstStyle/>
          <a:p>
            <a:endParaRPr lang="fr-FR" dirty="0"/>
          </a:p>
        </p:txBody>
      </p:sp>
      <p:sp>
        <p:nvSpPr>
          <p:cNvPr id="14" name="Espace réservé du numéro de diapositive 13"/>
          <p:cNvSpPr>
            <a:spLocks noGrp="1"/>
          </p:cNvSpPr>
          <p:nvPr>
            <p:ph type="sldNum" sz="quarter" idx="16"/>
          </p:nvPr>
        </p:nvSpPr>
        <p:spPr/>
        <p:txBody>
          <a:bodyPr/>
          <a:lstStyle>
            <a:lvl1pPr>
              <a:defRPr>
                <a:solidFill>
                  <a:schemeClr val="bg1"/>
                </a:solidFill>
              </a:defRPr>
            </a:lvl1pPr>
          </a:lstStyle>
          <a:p>
            <a:r>
              <a:rPr lang="fr-FR" dirty="0" smtClean="0"/>
              <a:t>|  PAGE </a:t>
            </a:r>
            <a:fld id="{AEFB9B6D-867A-40B8-ACB0-35CC9F272C9C}" type="slidenum">
              <a:rPr lang="fr-FR" smtClean="0"/>
              <a:pPr/>
              <a:t>‹N°›</a:t>
            </a:fld>
            <a:endParaRPr lang="fr-FR" dirty="0"/>
          </a:p>
        </p:txBody>
      </p:sp>
      <p:sp>
        <p:nvSpPr>
          <p:cNvPr id="15" name="Espace réservé du pied de page 14"/>
          <p:cNvSpPr>
            <a:spLocks noGrp="1"/>
          </p:cNvSpPr>
          <p:nvPr>
            <p:ph type="ftr" sz="quarter" idx="17"/>
          </p:nvPr>
        </p:nvSpPr>
        <p:spPr>
          <a:xfrm>
            <a:off x="5436096" y="6305192"/>
            <a:ext cx="2555448" cy="365125"/>
          </a:xfrm>
        </p:spPr>
        <p:txBody>
          <a:bodyPr/>
          <a:lstStyle>
            <a:lvl1pPr>
              <a:defRPr>
                <a:solidFill>
                  <a:schemeClr val="bg1"/>
                </a:solidFill>
              </a:defRPr>
            </a:lvl1pPr>
          </a:lstStyle>
          <a:p>
            <a:r>
              <a:rPr lang="en-US" smtClean="0"/>
              <a:t>Workshop on the Magnet Test Stands, CERN, 13-14 June</a:t>
            </a:r>
            <a:endParaRPr lang="fr-FR" dirty="0"/>
          </a:p>
        </p:txBody>
      </p:sp>
      <p:grpSp>
        <p:nvGrpSpPr>
          <p:cNvPr id="24" name="Groupe 23"/>
          <p:cNvGrpSpPr/>
          <p:nvPr userDrawn="1"/>
        </p:nvGrpSpPr>
        <p:grpSpPr>
          <a:xfrm>
            <a:off x="1" y="-12700"/>
            <a:ext cx="3347864" cy="6870700"/>
            <a:chOff x="1" y="-12700"/>
            <a:chExt cx="3347864" cy="6870700"/>
          </a:xfrm>
        </p:grpSpPr>
        <p:grpSp>
          <p:nvGrpSpPr>
            <p:cNvPr id="25" name="Groupe 16"/>
            <p:cNvGrpSpPr/>
            <p:nvPr userDrawn="1"/>
          </p:nvGrpSpPr>
          <p:grpSpPr>
            <a:xfrm>
              <a:off x="1" y="-12700"/>
              <a:ext cx="3347864" cy="6870700"/>
              <a:chOff x="1" y="-12700"/>
              <a:chExt cx="3347864" cy="6870700"/>
            </a:xfrm>
          </p:grpSpPr>
          <p:pic>
            <p:nvPicPr>
              <p:cNvPr id="27" name="Picture 2" descr="S:\CHARTE - LOGOS 2012\Fond dégradé Logo CEA 2012.jpg"/>
              <p:cNvPicPr>
                <a:picLocks noChangeAspect="1" noChangeArrowheads="1"/>
              </p:cNvPicPr>
              <p:nvPr userDrawn="1"/>
            </p:nvPicPr>
            <p:blipFill>
              <a:blip r:embed="rId2" cstate="print"/>
              <a:srcRect/>
              <a:stretch>
                <a:fillRect/>
              </a:stretch>
            </p:blipFill>
            <p:spPr bwMode="auto">
              <a:xfrm>
                <a:off x="1" y="-12700"/>
                <a:ext cx="3347864" cy="6870700"/>
              </a:xfrm>
              <a:prstGeom prst="rect">
                <a:avLst/>
              </a:prstGeom>
              <a:noFill/>
            </p:spPr>
          </p:pic>
          <p:pic>
            <p:nvPicPr>
              <p:cNvPr id="28" name="Picture 3" descr="S:\CHARTE - LOGOS 2012\Logo\Logo anglais\CEA_GB_logotype_4c_defonce.png"/>
              <p:cNvPicPr>
                <a:picLocks noChangeAspect="1" noChangeArrowheads="1"/>
              </p:cNvPicPr>
              <p:nvPr userDrawn="1"/>
            </p:nvPicPr>
            <p:blipFill>
              <a:blip r:embed="rId3" cstate="print"/>
              <a:srcRect/>
              <a:stretch>
                <a:fillRect/>
              </a:stretch>
            </p:blipFill>
            <p:spPr bwMode="auto">
              <a:xfrm>
                <a:off x="72008" y="548680"/>
                <a:ext cx="3203848" cy="2608045"/>
              </a:xfrm>
              <a:prstGeom prst="rect">
                <a:avLst/>
              </a:prstGeom>
              <a:noFill/>
            </p:spPr>
          </p:pic>
        </p:grpSp>
        <p:sp>
          <p:nvSpPr>
            <p:cNvPr id="26" name="ZoneTexte 25"/>
            <p:cNvSpPr txBox="1"/>
            <p:nvPr userDrawn="1"/>
          </p:nvSpPr>
          <p:spPr>
            <a:xfrm>
              <a:off x="1412032" y="6245696"/>
              <a:ext cx="936104" cy="261610"/>
            </a:xfrm>
            <a:prstGeom prst="rect">
              <a:avLst/>
            </a:prstGeom>
            <a:noFill/>
          </p:spPr>
          <p:txBody>
            <a:bodyPr wrap="square" rtlCol="0">
              <a:spAutoFit/>
            </a:bodyPr>
            <a:lstStyle/>
            <a:p>
              <a:pPr algn="ctr"/>
              <a:r>
                <a:rPr lang="fr-FR" sz="1100" dirty="0" smtClean="0">
                  <a:solidFill>
                    <a:schemeClr val="bg1"/>
                  </a:solidFill>
                  <a:latin typeface="+mj-lt"/>
                </a:rPr>
                <a:t>www.cea.fr</a:t>
              </a:r>
              <a:endParaRPr lang="fr-FR" sz="1100" dirty="0">
                <a:solidFill>
                  <a:schemeClr val="bg1"/>
                </a:solidFill>
                <a:latin typeface="+mj-lt"/>
              </a:endParaRPr>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re 3 visuels">
    <p:spTree>
      <p:nvGrpSpPr>
        <p:cNvPr id="1" name=""/>
        <p:cNvGrpSpPr/>
        <p:nvPr/>
      </p:nvGrpSpPr>
      <p:grpSpPr>
        <a:xfrm>
          <a:off x="0" y="0"/>
          <a:ext cx="0" cy="0"/>
          <a:chOff x="0" y="0"/>
          <a:chExt cx="0" cy="0"/>
        </a:xfrm>
      </p:grpSpPr>
      <p:sp>
        <p:nvSpPr>
          <p:cNvPr id="2" name="Titre 1"/>
          <p:cNvSpPr>
            <a:spLocks noGrp="1"/>
          </p:cNvSpPr>
          <p:nvPr>
            <p:ph type="ctrTitle"/>
          </p:nvPr>
        </p:nvSpPr>
        <p:spPr>
          <a:xfrm>
            <a:off x="3960000" y="1855288"/>
            <a:ext cx="4788464" cy="1429696"/>
          </a:xfrm>
        </p:spPr>
        <p:txBody>
          <a:bodyPr anchor="t" anchorCtr="0"/>
          <a:lstStyle>
            <a:lvl1pPr>
              <a:lnSpc>
                <a:spcPts val="3800"/>
              </a:lnSpc>
              <a:defRPr sz="2800" b="0" cap="all" baseline="0">
                <a:solidFill>
                  <a:srgbClr val="666666"/>
                </a:solidFill>
              </a:defRPr>
            </a:lvl1pPr>
          </a:lstStyle>
          <a:p>
            <a:r>
              <a:rPr lang="fr-FR" smtClean="0"/>
              <a:t>Cliquez pour modifier le style du titre</a:t>
            </a:r>
            <a:endParaRPr lang="fr-FR" dirty="0"/>
          </a:p>
        </p:txBody>
      </p:sp>
      <p:sp>
        <p:nvSpPr>
          <p:cNvPr id="3" name="Sous-titre 2"/>
          <p:cNvSpPr>
            <a:spLocks noGrp="1"/>
          </p:cNvSpPr>
          <p:nvPr>
            <p:ph type="subTitle" idx="1"/>
          </p:nvPr>
        </p:nvSpPr>
        <p:spPr>
          <a:xfrm>
            <a:off x="3960000" y="5805264"/>
            <a:ext cx="4788464" cy="504056"/>
          </a:xfrm>
        </p:spPr>
        <p:txBody>
          <a:bodyPr anchor="b" anchorCtr="0"/>
          <a:lstStyle>
            <a:lvl1pPr marL="0" indent="0" algn="l">
              <a:buNone/>
              <a:defRPr sz="1550" cap="all" baseline="0">
                <a:solidFill>
                  <a:srgbClr val="66666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dirty="0"/>
          </a:p>
        </p:txBody>
      </p:sp>
      <p:sp>
        <p:nvSpPr>
          <p:cNvPr id="9" name="Espace réservé du texte 8"/>
          <p:cNvSpPr>
            <a:spLocks noGrp="1"/>
          </p:cNvSpPr>
          <p:nvPr>
            <p:ph type="body" sz="quarter" idx="13" hasCustomPrompt="1"/>
          </p:nvPr>
        </p:nvSpPr>
        <p:spPr>
          <a:xfrm>
            <a:off x="3960000" y="5445224"/>
            <a:ext cx="4788464" cy="288032"/>
          </a:xfrm>
        </p:spPr>
        <p:txBody>
          <a:bodyPr anchor="b" anchorCtr="0"/>
          <a:lstStyle>
            <a:lvl1pPr marL="0" indent="0">
              <a:buFont typeface="Arial" pitchFamily="34" charset="0"/>
              <a:buNone/>
              <a:defRPr sz="850" b="0">
                <a:solidFill>
                  <a:srgbClr val="666666"/>
                </a:solidFill>
              </a:defRPr>
            </a:lvl1pPr>
          </a:lstStyle>
          <a:p>
            <a:pPr lvl="0"/>
            <a:r>
              <a:rPr lang="fr-FR" dirty="0" smtClean="0"/>
              <a:t>Nom événement | Prénom Nom</a:t>
            </a:r>
            <a:endParaRPr lang="fr-FR" dirty="0"/>
          </a:p>
        </p:txBody>
      </p:sp>
      <p:sp>
        <p:nvSpPr>
          <p:cNvPr id="14" name="Espace réservé de la date 13"/>
          <p:cNvSpPr>
            <a:spLocks noGrp="1"/>
          </p:cNvSpPr>
          <p:nvPr>
            <p:ph type="dt" sz="half" idx="17"/>
          </p:nvPr>
        </p:nvSpPr>
        <p:spPr>
          <a:xfrm>
            <a:off x="3960000" y="6305192"/>
            <a:ext cx="1450504" cy="365125"/>
          </a:xfrm>
        </p:spPr>
        <p:txBody>
          <a:bodyPr/>
          <a:lstStyle/>
          <a:p>
            <a:endParaRPr lang="fr-FR" dirty="0"/>
          </a:p>
        </p:txBody>
      </p:sp>
      <p:sp>
        <p:nvSpPr>
          <p:cNvPr id="15" name="Espace réservé du numéro de diapositive 14"/>
          <p:cNvSpPr>
            <a:spLocks noGrp="1"/>
          </p:cNvSpPr>
          <p:nvPr>
            <p:ph type="sldNum" sz="quarter" idx="18"/>
          </p:nvPr>
        </p:nvSpPr>
        <p:spPr/>
        <p:txBody>
          <a:bodyPr/>
          <a:lstStyle>
            <a:lvl1pPr>
              <a:defRPr>
                <a:solidFill>
                  <a:schemeClr val="bg1"/>
                </a:solidFill>
              </a:defRPr>
            </a:lvl1pPr>
          </a:lstStyle>
          <a:p>
            <a:r>
              <a:rPr lang="fr-FR" dirty="0" smtClean="0"/>
              <a:t>|  PAGE </a:t>
            </a:r>
            <a:fld id="{AEFB9B6D-867A-40B8-ACB0-35CC9F272C9C}" type="slidenum">
              <a:rPr lang="fr-FR" smtClean="0"/>
              <a:pPr/>
              <a:t>‹N°›</a:t>
            </a:fld>
            <a:endParaRPr lang="fr-FR" dirty="0"/>
          </a:p>
        </p:txBody>
      </p:sp>
      <p:sp>
        <p:nvSpPr>
          <p:cNvPr id="16" name="Espace réservé du pied de page 15"/>
          <p:cNvSpPr>
            <a:spLocks noGrp="1"/>
          </p:cNvSpPr>
          <p:nvPr>
            <p:ph type="ftr" sz="quarter" idx="19"/>
          </p:nvPr>
        </p:nvSpPr>
        <p:spPr>
          <a:xfrm>
            <a:off x="5436096" y="6305192"/>
            <a:ext cx="2555448" cy="365125"/>
          </a:xfrm>
        </p:spPr>
        <p:txBody>
          <a:bodyPr/>
          <a:lstStyle>
            <a:lvl1pPr>
              <a:defRPr>
                <a:solidFill>
                  <a:schemeClr val="bg1"/>
                </a:solidFill>
              </a:defRPr>
            </a:lvl1pPr>
          </a:lstStyle>
          <a:p>
            <a:r>
              <a:rPr lang="en-US" smtClean="0"/>
              <a:t>Workshop on the Magnet Test Stands, CERN, 13-14 June</a:t>
            </a:r>
            <a:endParaRPr lang="fr-FR" dirty="0"/>
          </a:p>
        </p:txBody>
      </p:sp>
      <p:sp>
        <p:nvSpPr>
          <p:cNvPr id="21" name="Espace réservé du contenu 20"/>
          <p:cNvSpPr>
            <a:spLocks noGrp="1"/>
          </p:cNvSpPr>
          <p:nvPr>
            <p:ph sz="quarter" idx="20" hasCustomPrompt="1"/>
          </p:nvPr>
        </p:nvSpPr>
        <p:spPr>
          <a:xfrm>
            <a:off x="3312000" y="3312000"/>
            <a:ext cx="1944000" cy="2124000"/>
          </a:xfrm>
          <a:solidFill>
            <a:srgbClr val="666666"/>
          </a:solidFill>
        </p:spPr>
        <p:txBody>
          <a:bodyPr anchor="ctr"/>
          <a:lstStyle>
            <a:lvl1pPr marL="0" indent="0" algn="ctr">
              <a:defRPr sz="1200">
                <a:solidFill>
                  <a:schemeClr val="bg1"/>
                </a:solidFill>
              </a:defRPr>
            </a:lvl1pPr>
          </a:lstStyle>
          <a:p>
            <a:r>
              <a:rPr lang="fr-FR" dirty="0" smtClean="0"/>
              <a:t>Visuel</a:t>
            </a:r>
            <a:endParaRPr lang="fr-FR" dirty="0"/>
          </a:p>
        </p:txBody>
      </p:sp>
      <p:sp>
        <p:nvSpPr>
          <p:cNvPr id="22" name="Espace réservé du contenu 20"/>
          <p:cNvSpPr>
            <a:spLocks noGrp="1"/>
          </p:cNvSpPr>
          <p:nvPr>
            <p:ph sz="quarter" idx="21" hasCustomPrompt="1"/>
          </p:nvPr>
        </p:nvSpPr>
        <p:spPr>
          <a:xfrm>
            <a:off x="5256000" y="3312000"/>
            <a:ext cx="1944000" cy="2124000"/>
          </a:xfrm>
          <a:solidFill>
            <a:srgbClr val="808080"/>
          </a:solidFill>
        </p:spPr>
        <p:txBody>
          <a:bodyPr anchor="ctr"/>
          <a:lstStyle>
            <a:lvl1pPr marL="0" indent="0" algn="ctr">
              <a:defRPr sz="1200">
                <a:solidFill>
                  <a:schemeClr val="bg1"/>
                </a:solidFill>
              </a:defRPr>
            </a:lvl1pPr>
          </a:lstStyle>
          <a:p>
            <a:r>
              <a:rPr lang="fr-FR" dirty="0" smtClean="0"/>
              <a:t>Visuel</a:t>
            </a:r>
            <a:endParaRPr lang="fr-FR" dirty="0"/>
          </a:p>
        </p:txBody>
      </p:sp>
      <p:sp>
        <p:nvSpPr>
          <p:cNvPr id="23" name="Espace réservé du contenu 20"/>
          <p:cNvSpPr>
            <a:spLocks noGrp="1"/>
          </p:cNvSpPr>
          <p:nvPr>
            <p:ph sz="quarter" idx="22" hasCustomPrompt="1"/>
          </p:nvPr>
        </p:nvSpPr>
        <p:spPr>
          <a:xfrm>
            <a:off x="7200000" y="3312000"/>
            <a:ext cx="1944000" cy="2124000"/>
          </a:xfrm>
          <a:solidFill>
            <a:srgbClr val="B2B2B2"/>
          </a:solidFill>
        </p:spPr>
        <p:txBody>
          <a:bodyPr anchor="ctr"/>
          <a:lstStyle>
            <a:lvl1pPr marL="0" indent="0" algn="ctr">
              <a:defRPr sz="1200">
                <a:solidFill>
                  <a:schemeClr val="bg1"/>
                </a:solidFill>
              </a:defRPr>
            </a:lvl1pPr>
          </a:lstStyle>
          <a:p>
            <a:r>
              <a:rPr lang="fr-FR" dirty="0" smtClean="0"/>
              <a:t>Visuel</a:t>
            </a:r>
            <a:endParaRPr lang="fr-FR" dirty="0"/>
          </a:p>
        </p:txBody>
      </p:sp>
      <p:grpSp>
        <p:nvGrpSpPr>
          <p:cNvPr id="19" name="Groupe 18"/>
          <p:cNvGrpSpPr/>
          <p:nvPr userDrawn="1"/>
        </p:nvGrpSpPr>
        <p:grpSpPr>
          <a:xfrm>
            <a:off x="1" y="-12700"/>
            <a:ext cx="3347864" cy="6870700"/>
            <a:chOff x="1" y="-12700"/>
            <a:chExt cx="3347864" cy="6870700"/>
          </a:xfrm>
        </p:grpSpPr>
        <p:grpSp>
          <p:nvGrpSpPr>
            <p:cNvPr id="20" name="Groupe 16"/>
            <p:cNvGrpSpPr/>
            <p:nvPr userDrawn="1"/>
          </p:nvGrpSpPr>
          <p:grpSpPr>
            <a:xfrm>
              <a:off x="1" y="-12700"/>
              <a:ext cx="3347864" cy="6870700"/>
              <a:chOff x="1" y="-12700"/>
              <a:chExt cx="3347864" cy="6870700"/>
            </a:xfrm>
          </p:grpSpPr>
          <p:pic>
            <p:nvPicPr>
              <p:cNvPr id="25" name="Picture 2" descr="S:\CHARTE - LOGOS 2012\Fond dégradé Logo CEA 2012.jpg"/>
              <p:cNvPicPr>
                <a:picLocks noChangeAspect="1" noChangeArrowheads="1"/>
              </p:cNvPicPr>
              <p:nvPr userDrawn="1"/>
            </p:nvPicPr>
            <p:blipFill>
              <a:blip r:embed="rId2" cstate="print"/>
              <a:srcRect/>
              <a:stretch>
                <a:fillRect/>
              </a:stretch>
            </p:blipFill>
            <p:spPr bwMode="auto">
              <a:xfrm>
                <a:off x="1" y="-12700"/>
                <a:ext cx="3347864" cy="6870700"/>
              </a:xfrm>
              <a:prstGeom prst="rect">
                <a:avLst/>
              </a:prstGeom>
              <a:noFill/>
            </p:spPr>
          </p:pic>
          <p:pic>
            <p:nvPicPr>
              <p:cNvPr id="26" name="Picture 3" descr="S:\CHARTE - LOGOS 2012\Logo\Logo anglais\CEA_GB_logotype_4c_defonce.png"/>
              <p:cNvPicPr>
                <a:picLocks noChangeAspect="1" noChangeArrowheads="1"/>
              </p:cNvPicPr>
              <p:nvPr userDrawn="1"/>
            </p:nvPicPr>
            <p:blipFill>
              <a:blip r:embed="rId3" cstate="print"/>
              <a:srcRect/>
              <a:stretch>
                <a:fillRect/>
              </a:stretch>
            </p:blipFill>
            <p:spPr bwMode="auto">
              <a:xfrm>
                <a:off x="72008" y="548680"/>
                <a:ext cx="3203848" cy="2608045"/>
              </a:xfrm>
              <a:prstGeom prst="rect">
                <a:avLst/>
              </a:prstGeom>
              <a:noFill/>
            </p:spPr>
          </p:pic>
        </p:grpSp>
        <p:sp>
          <p:nvSpPr>
            <p:cNvPr id="24" name="ZoneTexte 23"/>
            <p:cNvSpPr txBox="1"/>
            <p:nvPr userDrawn="1"/>
          </p:nvSpPr>
          <p:spPr>
            <a:xfrm>
              <a:off x="1412032" y="6245696"/>
              <a:ext cx="936104" cy="261610"/>
            </a:xfrm>
            <a:prstGeom prst="rect">
              <a:avLst/>
            </a:prstGeom>
            <a:noFill/>
          </p:spPr>
          <p:txBody>
            <a:bodyPr wrap="square" rtlCol="0">
              <a:spAutoFit/>
            </a:bodyPr>
            <a:lstStyle/>
            <a:p>
              <a:pPr algn="ctr"/>
              <a:r>
                <a:rPr lang="fr-FR" sz="1100" dirty="0" smtClean="0">
                  <a:solidFill>
                    <a:schemeClr val="bg1"/>
                  </a:solidFill>
                  <a:latin typeface="+mj-lt"/>
                </a:rPr>
                <a:t>www.cea.fr</a:t>
              </a:r>
              <a:endParaRPr lang="fr-FR" sz="1100" dirty="0">
                <a:solidFill>
                  <a:schemeClr val="bg1"/>
                </a:solidFill>
                <a:latin typeface="+mj-lt"/>
              </a:endParaRPr>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Intercalaires">
    <p:spTree>
      <p:nvGrpSpPr>
        <p:cNvPr id="1" name=""/>
        <p:cNvGrpSpPr/>
        <p:nvPr/>
      </p:nvGrpSpPr>
      <p:grpSpPr>
        <a:xfrm>
          <a:off x="0" y="0"/>
          <a:ext cx="0" cy="0"/>
          <a:chOff x="0" y="0"/>
          <a:chExt cx="0" cy="0"/>
        </a:xfrm>
      </p:grpSpPr>
      <p:pic>
        <p:nvPicPr>
          <p:cNvPr id="12" name="Image 11" descr="bandeau_intercalaire.png"/>
          <p:cNvPicPr>
            <a:picLocks noChangeAspect="1"/>
          </p:cNvPicPr>
          <p:nvPr userDrawn="1"/>
        </p:nvPicPr>
        <p:blipFill>
          <a:blip r:embed="rId2" cstate="print"/>
          <a:stretch>
            <a:fillRect/>
          </a:stretch>
        </p:blipFill>
        <p:spPr>
          <a:xfrm>
            <a:off x="3310128" y="0"/>
            <a:ext cx="5833872" cy="6858000"/>
          </a:xfrm>
          <a:prstGeom prst="rect">
            <a:avLst/>
          </a:prstGeom>
        </p:spPr>
      </p:pic>
      <p:sp>
        <p:nvSpPr>
          <p:cNvPr id="2" name="Titre 1"/>
          <p:cNvSpPr>
            <a:spLocks noGrp="1"/>
          </p:cNvSpPr>
          <p:nvPr>
            <p:ph type="title"/>
          </p:nvPr>
        </p:nvSpPr>
        <p:spPr>
          <a:xfrm>
            <a:off x="3672000" y="1949598"/>
            <a:ext cx="5364496" cy="4719761"/>
          </a:xfrm>
        </p:spPr>
        <p:txBody>
          <a:bodyPr anchor="t"/>
          <a:lstStyle>
            <a:lvl1pPr algn="l">
              <a:lnSpc>
                <a:spcPts val="2800"/>
              </a:lnSpc>
              <a:defRPr sz="2200" b="1" cap="all"/>
            </a:lvl1pPr>
          </a:lstStyle>
          <a:p>
            <a:r>
              <a:rPr lang="fr-FR" smtClean="0"/>
              <a:t>Cliquez pour modifier le style du titre</a:t>
            </a:r>
            <a:endParaRPr lang="fr-FR" dirty="0"/>
          </a:p>
        </p:txBody>
      </p:sp>
      <p:sp>
        <p:nvSpPr>
          <p:cNvPr id="3" name="Espace réservé du texte 2"/>
          <p:cNvSpPr>
            <a:spLocks noGrp="1"/>
          </p:cNvSpPr>
          <p:nvPr>
            <p:ph type="body" idx="1"/>
          </p:nvPr>
        </p:nvSpPr>
        <p:spPr>
          <a:xfrm>
            <a:off x="3672000" y="260649"/>
            <a:ext cx="5292488" cy="1584176"/>
          </a:xfrm>
        </p:spPr>
        <p:txBody>
          <a:bodyPr anchor="t" anchorCtr="0"/>
          <a:lstStyle>
            <a:lvl1pPr marL="0" indent="0">
              <a:lnSpc>
                <a:spcPts val="1200"/>
              </a:lnSpc>
              <a:spcAft>
                <a:spcPts val="0"/>
              </a:spcAft>
              <a:buNone/>
              <a:defRPr sz="85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7" name="Espace réservé de la date 6"/>
          <p:cNvSpPr>
            <a:spLocks noGrp="1"/>
          </p:cNvSpPr>
          <p:nvPr>
            <p:ph type="dt" sz="half" idx="10"/>
          </p:nvPr>
        </p:nvSpPr>
        <p:spPr/>
        <p:txBody>
          <a:bodyPr/>
          <a:lstStyle/>
          <a:p>
            <a:endParaRPr lang="fr-FR" dirty="0"/>
          </a:p>
        </p:txBody>
      </p:sp>
      <p:sp>
        <p:nvSpPr>
          <p:cNvPr id="8" name="Espace réservé du numéro de diapositive 7"/>
          <p:cNvSpPr>
            <a:spLocks noGrp="1"/>
          </p:cNvSpPr>
          <p:nvPr>
            <p:ph type="sldNum" sz="quarter" idx="11"/>
          </p:nvPr>
        </p:nvSpPr>
        <p:spPr>
          <a:xfrm>
            <a:off x="576000" y="5877272"/>
            <a:ext cx="2699856" cy="365125"/>
          </a:xfrm>
        </p:spPr>
        <p:txBody>
          <a:bodyPr/>
          <a:lstStyle>
            <a:lvl1pPr>
              <a:defRPr>
                <a:solidFill>
                  <a:schemeClr val="bg1"/>
                </a:solidFill>
              </a:defRPr>
            </a:lvl1pPr>
          </a:lstStyle>
          <a:p>
            <a:r>
              <a:rPr lang="fr-FR" dirty="0" smtClean="0"/>
              <a:t>|  PAGE </a:t>
            </a:r>
            <a:fld id="{AEFB9B6D-867A-40B8-ACB0-35CC9F272C9C}" type="slidenum">
              <a:rPr lang="fr-FR" smtClean="0"/>
              <a:pPr/>
              <a:t>‹N°›</a:t>
            </a:fld>
            <a:endParaRPr lang="fr-FR" dirty="0"/>
          </a:p>
        </p:txBody>
      </p:sp>
      <p:sp>
        <p:nvSpPr>
          <p:cNvPr id="9" name="Espace réservé du pied de page 8"/>
          <p:cNvSpPr>
            <a:spLocks noGrp="1"/>
          </p:cNvSpPr>
          <p:nvPr>
            <p:ph type="ftr" sz="quarter" idx="12"/>
          </p:nvPr>
        </p:nvSpPr>
        <p:spPr>
          <a:xfrm>
            <a:off x="576000" y="5445224"/>
            <a:ext cx="2699856" cy="365125"/>
          </a:xfrm>
        </p:spPr>
        <p:txBody>
          <a:bodyPr/>
          <a:lstStyle>
            <a:lvl1pPr>
              <a:defRPr>
                <a:solidFill>
                  <a:schemeClr val="bg1"/>
                </a:solidFill>
              </a:defRPr>
            </a:lvl1pPr>
          </a:lstStyle>
          <a:p>
            <a:pPr algn="l"/>
            <a:r>
              <a:rPr lang="en-US" smtClean="0"/>
              <a:t>Workshop on the Magnet Test Stands, CERN, 13-14 June</a:t>
            </a:r>
            <a:endParaRPr lang="fr-F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Sommair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dirty="0"/>
          </a:p>
        </p:txBody>
      </p:sp>
      <p:sp>
        <p:nvSpPr>
          <p:cNvPr id="3" name="Espace réservé du contenu 2"/>
          <p:cNvSpPr>
            <a:spLocks noGrp="1"/>
          </p:cNvSpPr>
          <p:nvPr>
            <p:ph idx="1"/>
          </p:nvPr>
        </p:nvSpPr>
        <p:spPr/>
        <p:txBody>
          <a:bodyPr/>
          <a:lstStyle>
            <a:lvl1pPr>
              <a:spcBef>
                <a:spcPts val="2000"/>
              </a:spcBef>
              <a:spcAft>
                <a:spcPts val="1500"/>
              </a:spcAft>
              <a:defRPr/>
            </a:lvl1pPr>
            <a:lvl2pPr marL="361950" indent="0">
              <a:lnSpc>
                <a:spcPts val="2800"/>
              </a:lnSpc>
              <a:buFont typeface="Arial" pitchFamily="34" charset="0"/>
              <a:buNone/>
              <a:tabLst>
                <a:tab pos="8077200" algn="r"/>
              </a:tabLst>
              <a:defRPr sz="2200"/>
            </a:lvl2pPr>
            <a:lvl3pPr marL="361950" indent="0">
              <a:lnSpc>
                <a:spcPts val="2800"/>
              </a:lnSpc>
              <a:buFont typeface="Arial" pitchFamily="34" charset="0"/>
              <a:buNone/>
              <a:tabLst>
                <a:tab pos="8077200" algn="r"/>
              </a:tabLst>
              <a:defRPr sz="2200"/>
            </a:lvl3pPr>
            <a:lvl4pPr marL="361950" indent="0">
              <a:lnSpc>
                <a:spcPts val="2800"/>
              </a:lnSpc>
              <a:buFont typeface="Arial" pitchFamily="34" charset="0"/>
              <a:buNone/>
              <a:tabLst>
                <a:tab pos="8077200" algn="r"/>
              </a:tabLst>
              <a:defRPr sz="2200"/>
            </a:lvl4pPr>
            <a:lvl5pPr marL="361950" indent="0">
              <a:lnSpc>
                <a:spcPts val="2800"/>
              </a:lnSpc>
              <a:buNone/>
              <a:tabLst>
                <a:tab pos="8077200" algn="r"/>
              </a:tabLst>
              <a:defRPr sz="2200"/>
            </a:lvl5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10" name="Espace réservé de la date 9"/>
          <p:cNvSpPr>
            <a:spLocks noGrp="1"/>
          </p:cNvSpPr>
          <p:nvPr>
            <p:ph type="dt" sz="half" idx="10"/>
          </p:nvPr>
        </p:nvSpPr>
        <p:spPr/>
        <p:txBody>
          <a:bodyPr/>
          <a:lstStyle/>
          <a:p>
            <a:endParaRPr lang="fr-FR" dirty="0"/>
          </a:p>
        </p:txBody>
      </p:sp>
      <p:sp>
        <p:nvSpPr>
          <p:cNvPr id="11" name="Espace réservé du numéro de diapositive 10"/>
          <p:cNvSpPr>
            <a:spLocks noGrp="1"/>
          </p:cNvSpPr>
          <p:nvPr>
            <p:ph type="sldNum" sz="quarter" idx="11"/>
          </p:nvPr>
        </p:nvSpPr>
        <p:spPr/>
        <p:txBody>
          <a:bodyPr/>
          <a:lstStyle/>
          <a:p>
            <a:r>
              <a:rPr lang="fr-FR" smtClean="0"/>
              <a:t>|  PAGE </a:t>
            </a:r>
            <a:fld id="{AEFB9B6D-867A-40B8-ACB0-35CC9F272C9C}" type="slidenum">
              <a:rPr lang="fr-FR" smtClean="0"/>
              <a:pPr/>
              <a:t>‹N°›</a:t>
            </a:fld>
            <a:endParaRPr lang="fr-FR" dirty="0"/>
          </a:p>
        </p:txBody>
      </p:sp>
      <p:sp>
        <p:nvSpPr>
          <p:cNvPr id="12" name="Espace réservé du pied de page 11"/>
          <p:cNvSpPr>
            <a:spLocks noGrp="1"/>
          </p:cNvSpPr>
          <p:nvPr>
            <p:ph type="ftr" sz="quarter" idx="12"/>
          </p:nvPr>
        </p:nvSpPr>
        <p:spPr/>
        <p:txBody>
          <a:bodyPr/>
          <a:lstStyle/>
          <a:p>
            <a:r>
              <a:rPr lang="en-US" smtClean="0"/>
              <a:t>Workshop on the Magnet Test Stands, CERN, 13-14 June</a:t>
            </a:r>
            <a:endParaRPr lang="fr-F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ext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10" name="Espace réservé de la date 9"/>
          <p:cNvSpPr>
            <a:spLocks noGrp="1"/>
          </p:cNvSpPr>
          <p:nvPr>
            <p:ph type="dt" sz="half" idx="10"/>
          </p:nvPr>
        </p:nvSpPr>
        <p:spPr/>
        <p:txBody>
          <a:bodyPr/>
          <a:lstStyle/>
          <a:p>
            <a:endParaRPr lang="fr-FR" dirty="0"/>
          </a:p>
        </p:txBody>
      </p:sp>
      <p:sp>
        <p:nvSpPr>
          <p:cNvPr id="11" name="Espace réservé du numéro de diapositive 10"/>
          <p:cNvSpPr>
            <a:spLocks noGrp="1"/>
          </p:cNvSpPr>
          <p:nvPr>
            <p:ph type="sldNum" sz="quarter" idx="11"/>
          </p:nvPr>
        </p:nvSpPr>
        <p:spPr/>
        <p:txBody>
          <a:bodyPr/>
          <a:lstStyle/>
          <a:p>
            <a:r>
              <a:rPr lang="fr-FR" smtClean="0"/>
              <a:t>|  PAGE </a:t>
            </a:r>
            <a:fld id="{AEFB9B6D-867A-40B8-ACB0-35CC9F272C9C}" type="slidenum">
              <a:rPr lang="fr-FR" smtClean="0"/>
              <a:pPr/>
              <a:t>‹N°›</a:t>
            </a:fld>
            <a:endParaRPr lang="fr-FR" dirty="0"/>
          </a:p>
        </p:txBody>
      </p:sp>
      <p:sp>
        <p:nvSpPr>
          <p:cNvPr id="12" name="Espace réservé du pied de page 11"/>
          <p:cNvSpPr>
            <a:spLocks noGrp="1"/>
          </p:cNvSpPr>
          <p:nvPr>
            <p:ph type="ftr" sz="quarter" idx="12"/>
          </p:nvPr>
        </p:nvSpPr>
        <p:spPr/>
        <p:txBody>
          <a:bodyPr/>
          <a:lstStyle/>
          <a:p>
            <a:r>
              <a:rPr lang="en-US" smtClean="0"/>
              <a:t>Workshop on the Magnet Test Stands, CERN, 13-14 June</a:t>
            </a:r>
            <a:endParaRPr lang="fr-F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e 1 visue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a:xfrm>
            <a:off x="576000" y="1268760"/>
            <a:ext cx="4428048" cy="4968552"/>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12" name="Espace réservé de la date 11"/>
          <p:cNvSpPr>
            <a:spLocks noGrp="1"/>
          </p:cNvSpPr>
          <p:nvPr>
            <p:ph type="dt" sz="half" idx="16"/>
          </p:nvPr>
        </p:nvSpPr>
        <p:spPr/>
        <p:txBody>
          <a:bodyPr/>
          <a:lstStyle/>
          <a:p>
            <a:endParaRPr lang="fr-FR" dirty="0"/>
          </a:p>
        </p:txBody>
      </p:sp>
      <p:sp>
        <p:nvSpPr>
          <p:cNvPr id="13" name="Espace réservé du numéro de diapositive 12"/>
          <p:cNvSpPr>
            <a:spLocks noGrp="1"/>
          </p:cNvSpPr>
          <p:nvPr>
            <p:ph type="sldNum" sz="quarter" idx="17"/>
          </p:nvPr>
        </p:nvSpPr>
        <p:spPr/>
        <p:txBody>
          <a:bodyPr/>
          <a:lstStyle/>
          <a:p>
            <a:r>
              <a:rPr lang="fr-FR" smtClean="0"/>
              <a:t>|  PAGE </a:t>
            </a:r>
            <a:fld id="{AEFB9B6D-867A-40B8-ACB0-35CC9F272C9C}" type="slidenum">
              <a:rPr lang="fr-FR" smtClean="0"/>
              <a:pPr/>
              <a:t>‹N°›</a:t>
            </a:fld>
            <a:endParaRPr lang="fr-FR" dirty="0"/>
          </a:p>
        </p:txBody>
      </p:sp>
      <p:sp>
        <p:nvSpPr>
          <p:cNvPr id="14" name="Espace réservé du pied de page 13"/>
          <p:cNvSpPr>
            <a:spLocks noGrp="1"/>
          </p:cNvSpPr>
          <p:nvPr>
            <p:ph type="ftr" sz="quarter" idx="18"/>
          </p:nvPr>
        </p:nvSpPr>
        <p:spPr/>
        <p:txBody>
          <a:bodyPr/>
          <a:lstStyle/>
          <a:p>
            <a:r>
              <a:rPr lang="en-US" smtClean="0"/>
              <a:t>Workshop on the Magnet Test Stands, CERN, 13-14 June</a:t>
            </a:r>
            <a:endParaRPr lang="fr-FR" dirty="0"/>
          </a:p>
        </p:txBody>
      </p:sp>
      <p:sp>
        <p:nvSpPr>
          <p:cNvPr id="11" name="Espace réservé du contenu 20"/>
          <p:cNvSpPr>
            <a:spLocks noGrp="1"/>
          </p:cNvSpPr>
          <p:nvPr>
            <p:ph sz="quarter" idx="20" hasCustomPrompt="1"/>
          </p:nvPr>
        </p:nvSpPr>
        <p:spPr>
          <a:xfrm>
            <a:off x="5148000" y="2016000"/>
            <a:ext cx="3492000" cy="3690000"/>
          </a:xfrm>
          <a:solidFill>
            <a:srgbClr val="666666"/>
          </a:solidFill>
        </p:spPr>
        <p:txBody>
          <a:bodyPr anchor="ctr"/>
          <a:lstStyle>
            <a:lvl1pPr marL="0" indent="0" algn="ctr">
              <a:defRPr sz="1200">
                <a:solidFill>
                  <a:schemeClr val="bg1"/>
                </a:solidFill>
              </a:defRPr>
            </a:lvl1pPr>
          </a:lstStyle>
          <a:p>
            <a:r>
              <a:rPr lang="fr-FR" dirty="0" smtClean="0"/>
              <a:t>Visuel</a:t>
            </a:r>
            <a:endParaRPr lang="fr-F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e 3 visuel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a:xfrm>
            <a:off x="576000" y="1268760"/>
            <a:ext cx="4428048" cy="4968552"/>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12" name="Espace réservé de la date 11"/>
          <p:cNvSpPr>
            <a:spLocks noGrp="1"/>
          </p:cNvSpPr>
          <p:nvPr>
            <p:ph type="dt" sz="half" idx="18"/>
          </p:nvPr>
        </p:nvSpPr>
        <p:spPr/>
        <p:txBody>
          <a:bodyPr/>
          <a:lstStyle/>
          <a:p>
            <a:endParaRPr lang="fr-FR" dirty="0"/>
          </a:p>
        </p:txBody>
      </p:sp>
      <p:sp>
        <p:nvSpPr>
          <p:cNvPr id="13" name="Espace réservé du numéro de diapositive 12"/>
          <p:cNvSpPr>
            <a:spLocks noGrp="1"/>
          </p:cNvSpPr>
          <p:nvPr>
            <p:ph type="sldNum" sz="quarter" idx="19"/>
          </p:nvPr>
        </p:nvSpPr>
        <p:spPr/>
        <p:txBody>
          <a:bodyPr/>
          <a:lstStyle/>
          <a:p>
            <a:r>
              <a:rPr lang="fr-FR" smtClean="0"/>
              <a:t>|  PAGE </a:t>
            </a:r>
            <a:fld id="{AEFB9B6D-867A-40B8-ACB0-35CC9F272C9C}" type="slidenum">
              <a:rPr lang="fr-FR" smtClean="0"/>
              <a:pPr/>
              <a:t>‹N°›</a:t>
            </a:fld>
            <a:endParaRPr lang="fr-FR" dirty="0"/>
          </a:p>
        </p:txBody>
      </p:sp>
      <p:sp>
        <p:nvSpPr>
          <p:cNvPr id="14" name="Espace réservé du pied de page 13"/>
          <p:cNvSpPr>
            <a:spLocks noGrp="1"/>
          </p:cNvSpPr>
          <p:nvPr>
            <p:ph type="ftr" sz="quarter" idx="20"/>
          </p:nvPr>
        </p:nvSpPr>
        <p:spPr/>
        <p:txBody>
          <a:bodyPr/>
          <a:lstStyle/>
          <a:p>
            <a:r>
              <a:rPr lang="en-US" smtClean="0"/>
              <a:t>Workshop on the Magnet Test Stands, CERN, 13-14 June</a:t>
            </a:r>
            <a:endParaRPr lang="fr-FR" dirty="0"/>
          </a:p>
        </p:txBody>
      </p:sp>
      <p:sp>
        <p:nvSpPr>
          <p:cNvPr id="15" name="Espace réservé du contenu 20"/>
          <p:cNvSpPr>
            <a:spLocks noGrp="1"/>
          </p:cNvSpPr>
          <p:nvPr>
            <p:ph sz="quarter" idx="21" hasCustomPrompt="1"/>
          </p:nvPr>
        </p:nvSpPr>
        <p:spPr>
          <a:xfrm>
            <a:off x="5148000" y="2016000"/>
            <a:ext cx="3492000" cy="1980000"/>
          </a:xfrm>
          <a:solidFill>
            <a:srgbClr val="666666"/>
          </a:solidFill>
        </p:spPr>
        <p:txBody>
          <a:bodyPr anchor="ctr"/>
          <a:lstStyle>
            <a:lvl1pPr marL="0" indent="0" algn="ctr">
              <a:defRPr sz="1200">
                <a:solidFill>
                  <a:schemeClr val="bg1"/>
                </a:solidFill>
              </a:defRPr>
            </a:lvl1pPr>
          </a:lstStyle>
          <a:p>
            <a:r>
              <a:rPr lang="fr-FR" dirty="0" smtClean="0"/>
              <a:t>Visuel</a:t>
            </a:r>
            <a:endParaRPr lang="fr-FR" dirty="0"/>
          </a:p>
        </p:txBody>
      </p:sp>
      <p:sp>
        <p:nvSpPr>
          <p:cNvPr id="16" name="Espace réservé du contenu 20"/>
          <p:cNvSpPr>
            <a:spLocks noGrp="1"/>
          </p:cNvSpPr>
          <p:nvPr>
            <p:ph sz="quarter" idx="22" hasCustomPrompt="1"/>
          </p:nvPr>
        </p:nvSpPr>
        <p:spPr>
          <a:xfrm>
            <a:off x="5148000" y="3999600"/>
            <a:ext cx="1746000" cy="1695600"/>
          </a:xfrm>
          <a:solidFill>
            <a:srgbClr val="808080"/>
          </a:solidFill>
        </p:spPr>
        <p:txBody>
          <a:bodyPr anchor="ctr"/>
          <a:lstStyle>
            <a:lvl1pPr marL="0" indent="0" algn="ctr">
              <a:defRPr sz="1200">
                <a:solidFill>
                  <a:schemeClr val="bg1"/>
                </a:solidFill>
              </a:defRPr>
            </a:lvl1pPr>
          </a:lstStyle>
          <a:p>
            <a:r>
              <a:rPr lang="fr-FR" dirty="0" smtClean="0"/>
              <a:t>Visuel</a:t>
            </a:r>
            <a:endParaRPr lang="fr-FR" dirty="0"/>
          </a:p>
        </p:txBody>
      </p:sp>
      <p:sp>
        <p:nvSpPr>
          <p:cNvPr id="17" name="Espace réservé du contenu 20"/>
          <p:cNvSpPr>
            <a:spLocks noGrp="1"/>
          </p:cNvSpPr>
          <p:nvPr>
            <p:ph sz="quarter" idx="23" hasCustomPrompt="1"/>
          </p:nvPr>
        </p:nvSpPr>
        <p:spPr>
          <a:xfrm>
            <a:off x="6894000" y="3999600"/>
            <a:ext cx="1746000" cy="1695600"/>
          </a:xfrm>
          <a:solidFill>
            <a:srgbClr val="B2B2B2"/>
          </a:solidFill>
        </p:spPr>
        <p:txBody>
          <a:bodyPr anchor="ctr"/>
          <a:lstStyle>
            <a:lvl1pPr marL="0" indent="0" algn="ctr">
              <a:defRPr sz="1200">
                <a:solidFill>
                  <a:schemeClr val="bg1"/>
                </a:solidFill>
              </a:defRPr>
            </a:lvl1pPr>
          </a:lstStyle>
          <a:p>
            <a:r>
              <a:rPr lang="fr-FR" dirty="0" smtClean="0"/>
              <a:t>Visuel</a:t>
            </a:r>
            <a:endParaRPr lang="fr-F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e graphique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a:xfrm>
            <a:off x="576000" y="3707506"/>
            <a:ext cx="8172464" cy="2529805"/>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10" name="Espace réservé de la date 9"/>
          <p:cNvSpPr>
            <a:spLocks noGrp="1"/>
          </p:cNvSpPr>
          <p:nvPr>
            <p:ph type="dt" sz="half" idx="10"/>
          </p:nvPr>
        </p:nvSpPr>
        <p:spPr/>
        <p:txBody>
          <a:bodyPr/>
          <a:lstStyle/>
          <a:p>
            <a:endParaRPr lang="fr-FR" dirty="0"/>
          </a:p>
        </p:txBody>
      </p:sp>
      <p:sp>
        <p:nvSpPr>
          <p:cNvPr id="11" name="Espace réservé du numéro de diapositive 10"/>
          <p:cNvSpPr>
            <a:spLocks noGrp="1"/>
          </p:cNvSpPr>
          <p:nvPr>
            <p:ph type="sldNum" sz="quarter" idx="11"/>
          </p:nvPr>
        </p:nvSpPr>
        <p:spPr/>
        <p:txBody>
          <a:bodyPr/>
          <a:lstStyle/>
          <a:p>
            <a:r>
              <a:rPr lang="fr-FR" smtClean="0"/>
              <a:t>|  PAGE </a:t>
            </a:r>
            <a:fld id="{AEFB9B6D-867A-40B8-ACB0-35CC9F272C9C}" type="slidenum">
              <a:rPr lang="fr-FR" smtClean="0"/>
              <a:pPr/>
              <a:t>‹N°›</a:t>
            </a:fld>
            <a:endParaRPr lang="fr-FR" dirty="0"/>
          </a:p>
        </p:txBody>
      </p:sp>
      <p:sp>
        <p:nvSpPr>
          <p:cNvPr id="12" name="Espace réservé du pied de page 11"/>
          <p:cNvSpPr>
            <a:spLocks noGrp="1"/>
          </p:cNvSpPr>
          <p:nvPr>
            <p:ph type="ftr" sz="quarter" idx="12"/>
          </p:nvPr>
        </p:nvSpPr>
        <p:spPr/>
        <p:txBody>
          <a:bodyPr/>
          <a:lstStyle/>
          <a:p>
            <a:r>
              <a:rPr lang="en-US" smtClean="0"/>
              <a:t>Workshop on the Magnet Test Stands, CERN, 13-14 June</a:t>
            </a:r>
            <a:endParaRPr lang="fr-FR" dirty="0"/>
          </a:p>
        </p:txBody>
      </p:sp>
      <p:sp>
        <p:nvSpPr>
          <p:cNvPr id="9" name="Espace réservé du contenu 20"/>
          <p:cNvSpPr>
            <a:spLocks noGrp="1"/>
          </p:cNvSpPr>
          <p:nvPr>
            <p:ph sz="quarter" idx="21" hasCustomPrompt="1"/>
          </p:nvPr>
        </p:nvSpPr>
        <p:spPr>
          <a:xfrm>
            <a:off x="576000" y="1458000"/>
            <a:ext cx="8064000" cy="1908000"/>
          </a:xfrm>
          <a:solidFill>
            <a:srgbClr val="666666"/>
          </a:solidFill>
        </p:spPr>
        <p:txBody>
          <a:bodyPr anchor="ctr"/>
          <a:lstStyle>
            <a:lvl1pPr marL="0" indent="0" algn="ctr">
              <a:defRPr sz="1200">
                <a:solidFill>
                  <a:schemeClr val="bg1"/>
                </a:solidFill>
              </a:defRPr>
            </a:lvl1pPr>
          </a:lstStyle>
          <a:p>
            <a:r>
              <a:rPr lang="fr-FR" dirty="0" smtClean="0"/>
              <a:t>Visuel</a:t>
            </a:r>
            <a:endParaRPr lang="fr-F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4.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1512000" y="44624"/>
            <a:ext cx="7236464" cy="936104"/>
          </a:xfrm>
          <a:prstGeom prst="rect">
            <a:avLst/>
          </a:prstGeom>
        </p:spPr>
        <p:txBody>
          <a:bodyPr vert="horz" lIns="0" tIns="0" rIns="0" bIns="0" rtlCol="0" anchor="ctr" anchorCtr="0">
            <a:noAutofit/>
          </a:bodyPr>
          <a:lstStyle/>
          <a:p>
            <a:r>
              <a:rPr lang="fr-FR" dirty="0" smtClean="0"/>
              <a:t>Cliquez pour modifier le style du titre</a:t>
            </a:r>
            <a:endParaRPr lang="fr-FR" dirty="0"/>
          </a:p>
        </p:txBody>
      </p:sp>
      <p:sp>
        <p:nvSpPr>
          <p:cNvPr id="3" name="Espace réservé du texte 2"/>
          <p:cNvSpPr>
            <a:spLocks noGrp="1"/>
          </p:cNvSpPr>
          <p:nvPr>
            <p:ph type="body" idx="1"/>
          </p:nvPr>
        </p:nvSpPr>
        <p:spPr>
          <a:xfrm>
            <a:off x="576000" y="1268760"/>
            <a:ext cx="8172464" cy="4968552"/>
          </a:xfrm>
          <a:prstGeom prst="rect">
            <a:avLst/>
          </a:prstGeom>
        </p:spPr>
        <p:txBody>
          <a:bodyPr vert="horz" lIns="0" tIns="0" rIns="0" bIns="0" rtlCol="0">
            <a:noAutofit/>
          </a:body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sp>
        <p:nvSpPr>
          <p:cNvPr id="4" name="Espace réservé de la date 3"/>
          <p:cNvSpPr>
            <a:spLocks noGrp="1"/>
          </p:cNvSpPr>
          <p:nvPr>
            <p:ph type="dt" sz="half" idx="2"/>
          </p:nvPr>
        </p:nvSpPr>
        <p:spPr>
          <a:xfrm>
            <a:off x="576000" y="6305192"/>
            <a:ext cx="1450504" cy="365125"/>
          </a:xfrm>
          <a:prstGeom prst="rect">
            <a:avLst/>
          </a:prstGeom>
        </p:spPr>
        <p:txBody>
          <a:bodyPr vert="horz" lIns="0" tIns="0" rIns="0" bIns="0" rtlCol="0" anchor="ctr"/>
          <a:lstStyle>
            <a:lvl1pPr algn="l">
              <a:defRPr sz="1000" cap="all" baseline="0">
                <a:solidFill>
                  <a:schemeClr val="bg1"/>
                </a:solidFill>
              </a:defRPr>
            </a:lvl1pPr>
          </a:lstStyle>
          <a:p>
            <a:endParaRPr lang="fr-FR" dirty="0"/>
          </a:p>
        </p:txBody>
      </p:sp>
      <p:sp>
        <p:nvSpPr>
          <p:cNvPr id="5" name="Espace réservé du pied de page 4"/>
          <p:cNvSpPr>
            <a:spLocks noGrp="1"/>
          </p:cNvSpPr>
          <p:nvPr>
            <p:ph type="ftr" sz="quarter" idx="3"/>
          </p:nvPr>
        </p:nvSpPr>
        <p:spPr>
          <a:xfrm>
            <a:off x="2051720" y="6305192"/>
            <a:ext cx="5939824" cy="365125"/>
          </a:xfrm>
          <a:prstGeom prst="rect">
            <a:avLst/>
          </a:prstGeom>
        </p:spPr>
        <p:txBody>
          <a:bodyPr vert="horz" lIns="0" tIns="0" rIns="0" bIns="0" rtlCol="0" anchor="ctr"/>
          <a:lstStyle>
            <a:lvl1pPr algn="r">
              <a:defRPr sz="1000">
                <a:solidFill>
                  <a:srgbClr val="666666"/>
                </a:solidFill>
              </a:defRPr>
            </a:lvl1pPr>
          </a:lstStyle>
          <a:p>
            <a:r>
              <a:rPr lang="en-US" smtClean="0"/>
              <a:t>Workshop on the Magnet Test Stands, CERN, 13-14 June</a:t>
            </a:r>
            <a:endParaRPr lang="fr-FR" dirty="0"/>
          </a:p>
        </p:txBody>
      </p:sp>
      <p:sp>
        <p:nvSpPr>
          <p:cNvPr id="6" name="Espace réservé du numéro de diapositive 5"/>
          <p:cNvSpPr>
            <a:spLocks noGrp="1"/>
          </p:cNvSpPr>
          <p:nvPr>
            <p:ph type="sldNum" sz="quarter" idx="4"/>
          </p:nvPr>
        </p:nvSpPr>
        <p:spPr>
          <a:xfrm>
            <a:off x="8025304" y="6303598"/>
            <a:ext cx="1118696" cy="365125"/>
          </a:xfrm>
          <a:prstGeom prst="rect">
            <a:avLst/>
          </a:prstGeom>
        </p:spPr>
        <p:txBody>
          <a:bodyPr vert="horz" lIns="0" tIns="0" rIns="0" bIns="0" rtlCol="0" anchor="ctr"/>
          <a:lstStyle>
            <a:lvl1pPr algn="l">
              <a:defRPr sz="1000">
                <a:solidFill>
                  <a:srgbClr val="666666"/>
                </a:solidFill>
              </a:defRPr>
            </a:lvl1pPr>
          </a:lstStyle>
          <a:p>
            <a:r>
              <a:rPr lang="fr-FR" dirty="0" smtClean="0"/>
              <a:t>|  PAGE </a:t>
            </a:r>
            <a:fld id="{AEFB9B6D-867A-40B8-ACB0-35CC9F272C9C}" type="slidenum">
              <a:rPr lang="fr-FR" smtClean="0"/>
              <a:pPr/>
              <a:t>‹N°›</a:t>
            </a:fld>
            <a:endParaRPr lang="fr-FR" dirty="0"/>
          </a:p>
        </p:txBody>
      </p:sp>
      <p:pic>
        <p:nvPicPr>
          <p:cNvPr id="2050" name="Picture 2" descr="S:\CHARTE - LOGOS 2012\Fond dégradé Logo CEA 2012.jpg"/>
          <p:cNvPicPr preferRelativeResize="0">
            <a:picLocks noChangeArrowheads="1"/>
          </p:cNvPicPr>
          <p:nvPr userDrawn="1"/>
        </p:nvPicPr>
        <p:blipFill>
          <a:blip r:embed="rId15" cstate="print"/>
          <a:srcRect/>
          <a:stretch>
            <a:fillRect/>
          </a:stretch>
        </p:blipFill>
        <p:spPr bwMode="auto">
          <a:xfrm>
            <a:off x="0" y="0"/>
            <a:ext cx="9144000" cy="954000"/>
          </a:xfrm>
          <a:prstGeom prst="rect">
            <a:avLst/>
          </a:prstGeom>
          <a:noFill/>
        </p:spPr>
      </p:pic>
      <p:pic>
        <p:nvPicPr>
          <p:cNvPr id="14" name="Picture 3" descr="S:\CHARTE - LOGOS 2012\Logo\Logo anglais\CEA_GB_logotype_4c_defonce.png"/>
          <p:cNvPicPr>
            <a:picLocks noChangeAspect="1" noChangeArrowheads="1"/>
          </p:cNvPicPr>
          <p:nvPr userDrawn="1"/>
        </p:nvPicPr>
        <p:blipFill>
          <a:blip r:embed="rId16" cstate="print"/>
          <a:srcRect/>
          <a:stretch>
            <a:fillRect/>
          </a:stretch>
        </p:blipFill>
        <p:spPr bwMode="auto">
          <a:xfrm>
            <a:off x="71309" y="44624"/>
            <a:ext cx="1045006" cy="850672"/>
          </a:xfrm>
          <a:prstGeom prst="rect">
            <a:avLst/>
          </a:prstGeom>
          <a:noFill/>
        </p:spPr>
      </p:pic>
    </p:spTree>
  </p:cSld>
  <p:clrMap bg1="lt1" tx1="dk1" bg2="lt2" tx2="dk2" accent1="accent1" accent2="accent2" accent3="accent3" accent4="accent4" accent5="accent5" accent6="accent6" hlink="hlink" folHlink="folHlink"/>
  <p:sldLayoutIdLst>
    <p:sldLayoutId id="2147483649" r:id="rId1"/>
    <p:sldLayoutId id="2147483660" r:id="rId2"/>
    <p:sldLayoutId id="2147483661" r:id="rId3"/>
    <p:sldLayoutId id="2147483665" r:id="rId4"/>
    <p:sldLayoutId id="2147483666" r:id="rId5"/>
    <p:sldLayoutId id="2147483650" r:id="rId6"/>
    <p:sldLayoutId id="2147483662" r:id="rId7"/>
    <p:sldLayoutId id="2147483663" r:id="rId8"/>
    <p:sldLayoutId id="2147483664" r:id="rId9"/>
    <p:sldLayoutId id="2147483667" r:id="rId10"/>
    <p:sldLayoutId id="2147483654" r:id="rId11"/>
    <p:sldLayoutId id="2147483668" r:id="rId12"/>
    <p:sldLayoutId id="2147483669" r:id="rId13"/>
  </p:sldLayoutIdLst>
  <p:hf hdr="0" dt="0"/>
  <p:txStyles>
    <p:titleStyle>
      <a:lvl1pPr algn="l" defTabSz="914400" rtl="0" eaLnBrk="1" latinLnBrk="0" hangingPunct="1">
        <a:spcBef>
          <a:spcPct val="0"/>
        </a:spcBef>
        <a:buNone/>
        <a:defRPr sz="2200" b="1" kern="1200" cap="all" baseline="0">
          <a:solidFill>
            <a:schemeClr val="bg1"/>
          </a:solidFill>
          <a:latin typeface="+mj-lt"/>
          <a:ea typeface="+mj-ea"/>
          <a:cs typeface="+mj-cs"/>
        </a:defRPr>
      </a:lvl1pPr>
    </p:titleStyle>
    <p:bodyStyle>
      <a:lvl1pPr marL="923925" indent="0" algn="l" defTabSz="914400" rtl="0" eaLnBrk="1" latinLnBrk="0" hangingPunct="1">
        <a:lnSpc>
          <a:spcPct val="100000"/>
        </a:lnSpc>
        <a:spcBef>
          <a:spcPts val="0"/>
        </a:spcBef>
        <a:spcAft>
          <a:spcPts val="400"/>
        </a:spcAft>
        <a:buFont typeface="Arial" pitchFamily="34" charset="0"/>
        <a:buNone/>
        <a:defRPr sz="2200" kern="1200">
          <a:solidFill>
            <a:schemeClr val="tx2"/>
          </a:solidFill>
          <a:latin typeface="+mn-lt"/>
          <a:ea typeface="+mn-ea"/>
          <a:cs typeface="+mn-cs"/>
        </a:defRPr>
      </a:lvl1pPr>
      <a:lvl2pPr marL="360363" indent="-360363" algn="l" defTabSz="914400" rtl="0" eaLnBrk="1" latinLnBrk="0" hangingPunct="1">
        <a:lnSpc>
          <a:spcPts val="2000"/>
        </a:lnSpc>
        <a:spcBef>
          <a:spcPts val="0"/>
        </a:spcBef>
        <a:buSzPct val="90000"/>
        <a:buFontTx/>
        <a:buBlip>
          <a:blip r:embed="rId17"/>
        </a:buBlip>
        <a:defRPr sz="1600" kern="1200">
          <a:solidFill>
            <a:srgbClr val="666666"/>
          </a:solidFill>
          <a:latin typeface="+mn-lt"/>
          <a:ea typeface="+mn-ea"/>
          <a:cs typeface="+mn-cs"/>
        </a:defRPr>
      </a:lvl2pPr>
      <a:lvl3pPr marL="361950" indent="0" algn="l" defTabSz="914400" rtl="0" eaLnBrk="1" latinLnBrk="0" hangingPunct="1">
        <a:lnSpc>
          <a:spcPts val="2000"/>
        </a:lnSpc>
        <a:spcBef>
          <a:spcPts val="0"/>
        </a:spcBef>
        <a:buSzPct val="36000"/>
        <a:buFont typeface="Arial" pitchFamily="34" charset="0"/>
        <a:buNone/>
        <a:defRPr sz="1600" kern="1200">
          <a:solidFill>
            <a:srgbClr val="666666"/>
          </a:solidFill>
          <a:latin typeface="+mn-lt"/>
          <a:ea typeface="+mn-ea"/>
          <a:cs typeface="+mn-cs"/>
        </a:defRPr>
      </a:lvl3pPr>
      <a:lvl4pPr marL="1009650" indent="-238125" algn="l" defTabSz="914400" rtl="0" eaLnBrk="1" latinLnBrk="0" hangingPunct="1">
        <a:lnSpc>
          <a:spcPts val="2000"/>
        </a:lnSpc>
        <a:spcBef>
          <a:spcPts val="0"/>
        </a:spcBef>
        <a:buClr>
          <a:srgbClr val="666666"/>
        </a:buClr>
        <a:buSzPct val="36000"/>
        <a:buFontTx/>
        <a:buBlip>
          <a:blip r:embed="rId18"/>
        </a:buBlip>
        <a:defRPr sz="1600" kern="1200">
          <a:solidFill>
            <a:srgbClr val="666666"/>
          </a:solidFill>
          <a:latin typeface="+mn-lt"/>
          <a:ea typeface="+mn-ea"/>
          <a:cs typeface="+mn-cs"/>
        </a:defRPr>
      </a:lvl4pPr>
      <a:lvl5pPr marL="1133475" indent="-114300" algn="l" defTabSz="914400" rtl="0" eaLnBrk="1" latinLnBrk="0" hangingPunct="1">
        <a:lnSpc>
          <a:spcPts val="2000"/>
        </a:lnSpc>
        <a:spcBef>
          <a:spcPts val="0"/>
        </a:spcBef>
        <a:buClr>
          <a:srgbClr val="666666"/>
        </a:buClr>
        <a:buFont typeface="Arial" pitchFamily="34" charset="0"/>
        <a:buChar char="-"/>
        <a:defRPr sz="1600" kern="1200">
          <a:solidFill>
            <a:srgbClr val="666666"/>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0.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png"/><Relationship Id="rId1" Type="http://schemas.openxmlformats.org/officeDocument/2006/relationships/slideLayout" Target="../slideLayouts/slideLayout7.xml"/><Relationship Id="rId4" Type="http://schemas.openxmlformats.org/officeDocument/2006/relationships/image" Target="../media/image24.jpeg"/></Relationships>
</file>

<file path=ppt/slides/_rels/slide14.xml.rels><?xml version="1.0" encoding="UTF-8" standalone="yes"?>
<Relationships xmlns="http://schemas.openxmlformats.org/package/2006/relationships"><Relationship Id="rId8" Type="http://schemas.openxmlformats.org/officeDocument/2006/relationships/image" Target="../media/image27.emf"/><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26.png"/><Relationship Id="rId5" Type="http://schemas.openxmlformats.org/officeDocument/2006/relationships/oleObject" Target="../embeddings/oleObject2.bin"/><Relationship Id="rId4" Type="http://schemas.openxmlformats.org/officeDocument/2006/relationships/image" Target="../media/image25.png"/><Relationship Id="rId9" Type="http://schemas.openxmlformats.org/officeDocument/2006/relationships/image" Target="../media/image28.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9.emf"/><Relationship Id="rId7" Type="http://schemas.openxmlformats.org/officeDocument/2006/relationships/image" Target="../media/image33.pn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14.png"/><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3.png"/><Relationship Id="rId1" Type="http://schemas.openxmlformats.org/officeDocument/2006/relationships/slideLayout" Target="../slideLayouts/slideLayout7.xml"/><Relationship Id="rId5" Type="http://schemas.openxmlformats.org/officeDocument/2006/relationships/image" Target="../media/image18.png"/><Relationship Id="rId4" Type="http://schemas.openxmlformats.org/officeDocument/2006/relationships/image" Target="../media/image17.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8"/>
          <p:cNvSpPr>
            <a:spLocks noGrp="1"/>
          </p:cNvSpPr>
          <p:nvPr>
            <p:ph type="ctrTitle"/>
          </p:nvPr>
        </p:nvSpPr>
        <p:spPr>
          <a:xfrm>
            <a:off x="3419872" y="1484784"/>
            <a:ext cx="5544616" cy="792088"/>
          </a:xfrm>
        </p:spPr>
        <p:txBody>
          <a:bodyPr/>
          <a:lstStyle/>
          <a:p>
            <a:pPr algn="ctr"/>
            <a:r>
              <a:rPr lang="fr-FR" smtClean="0"/>
              <a:t> </a:t>
            </a:r>
            <a:r>
              <a:rPr lang="fr-FR" sz="2400" smtClean="0"/>
              <a:t>CRYOGENIC </a:t>
            </a:r>
            <a:r>
              <a:rPr lang="fr-FR" sz="2400" dirty="0" smtClean="0"/>
              <a:t>infrastructures @ CEA Saclay</a:t>
            </a:r>
            <a:endParaRPr lang="fr-FR" sz="2400" dirty="0"/>
          </a:p>
        </p:txBody>
      </p:sp>
      <p:sp>
        <p:nvSpPr>
          <p:cNvPr id="7" name="Espace réservé du numéro de diapositive 6"/>
          <p:cNvSpPr>
            <a:spLocks noGrp="1"/>
          </p:cNvSpPr>
          <p:nvPr>
            <p:ph type="sldNum" sz="quarter" idx="15"/>
          </p:nvPr>
        </p:nvSpPr>
        <p:spPr/>
        <p:txBody>
          <a:bodyPr/>
          <a:lstStyle/>
          <a:p>
            <a:r>
              <a:rPr lang="fr-FR" smtClean="0"/>
              <a:t>|  PAGE </a:t>
            </a:r>
            <a:fld id="{AEFB9B6D-867A-40B8-ACB0-35CC9F272C9C}" type="slidenum">
              <a:rPr lang="fr-FR" smtClean="0"/>
              <a:pPr/>
              <a:t>1</a:t>
            </a:fld>
            <a:endParaRPr lang="fr-FR" dirty="0"/>
          </a:p>
        </p:txBody>
      </p:sp>
      <p:sp>
        <p:nvSpPr>
          <p:cNvPr id="8" name="Espace réservé du pied de page 7"/>
          <p:cNvSpPr>
            <a:spLocks noGrp="1"/>
          </p:cNvSpPr>
          <p:nvPr>
            <p:ph type="ftr" sz="quarter" idx="16"/>
          </p:nvPr>
        </p:nvSpPr>
        <p:spPr/>
        <p:txBody>
          <a:bodyPr/>
          <a:lstStyle/>
          <a:p>
            <a:r>
              <a:rPr lang="en-US" smtClean="0"/>
              <a:t>Workshop on the Magnet Test Stands, CERN, 13-14 June</a:t>
            </a:r>
            <a:endParaRPr lang="fr-FR" dirty="0"/>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47864" y="3356993"/>
            <a:ext cx="3517440" cy="14235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Espace réservé du pied de page 5"/>
          <p:cNvSpPr>
            <a:spLocks noGrp="1"/>
          </p:cNvSpPr>
          <p:nvPr>
            <p:ph type="body" sz="quarter" idx="13"/>
          </p:nvPr>
        </p:nvSpPr>
        <p:spPr>
          <a:xfrm>
            <a:off x="3672408" y="6486886"/>
            <a:ext cx="5508104" cy="360040"/>
          </a:xfrm>
        </p:spPr>
        <p:txBody>
          <a:bodyPr/>
          <a:lstStyle/>
          <a:p>
            <a:r>
              <a:rPr lang="fr-FR" sz="1400" dirty="0" smtClean="0"/>
              <a:t>Workshop on the </a:t>
            </a:r>
            <a:r>
              <a:rPr lang="fr-FR" sz="1400" dirty="0" err="1" smtClean="0"/>
              <a:t>Magnet</a:t>
            </a:r>
            <a:r>
              <a:rPr lang="fr-FR" sz="1400" dirty="0" smtClean="0"/>
              <a:t> Test Stands, CERN  13-14 </a:t>
            </a:r>
            <a:r>
              <a:rPr lang="fr-FR" sz="1400" dirty="0" err="1" smtClean="0"/>
              <a:t>June</a:t>
            </a:r>
            <a:r>
              <a:rPr lang="fr-FR" sz="1400" dirty="0" smtClean="0"/>
              <a:t> 2016</a:t>
            </a:r>
            <a:endParaRPr lang="fr-FR" sz="1400" dirty="0"/>
          </a:p>
        </p:txBody>
      </p:sp>
      <p:pic>
        <p:nvPicPr>
          <p:cNvPr id="5123" name="Picture 3" descr="\\dapnia\data\manip\SACMDir\Communication\Rapport d'activité\RA_2001-2003\Final SACM\Illustrations\Couverture\aimantLHC.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04248" y="3356992"/>
            <a:ext cx="2116102" cy="1423526"/>
          </a:xfrm>
          <a:prstGeom prst="rect">
            <a:avLst/>
          </a:prstGeom>
          <a:noFill/>
          <a:extLst>
            <a:ext uri="{909E8E84-426E-40DD-AFC4-6F175D3DCCD1}">
              <a14:hiddenFill xmlns:a14="http://schemas.microsoft.com/office/drawing/2010/main">
                <a:solidFill>
                  <a:srgbClr val="FFFFFF"/>
                </a:solidFill>
              </a14:hiddenFill>
            </a:ext>
          </a:extLst>
        </p:spPr>
      </p:pic>
      <p:sp>
        <p:nvSpPr>
          <p:cNvPr id="2" name="ZoneTexte 1"/>
          <p:cNvSpPr txBox="1"/>
          <p:nvPr/>
        </p:nvSpPr>
        <p:spPr>
          <a:xfrm>
            <a:off x="3635896" y="6103168"/>
            <a:ext cx="2664296" cy="307777"/>
          </a:xfrm>
          <a:prstGeom prst="rect">
            <a:avLst/>
          </a:prstGeom>
          <a:noFill/>
        </p:spPr>
        <p:txBody>
          <a:bodyPr wrap="square" rtlCol="0">
            <a:spAutoFit/>
          </a:bodyPr>
          <a:lstStyle/>
          <a:p>
            <a:r>
              <a:rPr lang="fr-FR" sz="1400" dirty="0" smtClean="0">
                <a:solidFill>
                  <a:schemeClr val="tx1">
                    <a:lumMod val="65000"/>
                    <a:lumOff val="35000"/>
                  </a:schemeClr>
                </a:solidFill>
              </a:rPr>
              <a:t>R. </a:t>
            </a:r>
            <a:r>
              <a:rPr lang="fr-FR" sz="1400" dirty="0" err="1" smtClean="0">
                <a:solidFill>
                  <a:schemeClr val="tx1">
                    <a:lumMod val="65000"/>
                    <a:lumOff val="35000"/>
                  </a:schemeClr>
                </a:solidFill>
              </a:rPr>
              <a:t>Vallcorba</a:t>
            </a:r>
            <a:r>
              <a:rPr lang="fr-FR" sz="1400" dirty="0" smtClean="0">
                <a:solidFill>
                  <a:schemeClr val="tx1">
                    <a:lumMod val="65000"/>
                    <a:lumOff val="35000"/>
                  </a:schemeClr>
                </a:solidFill>
              </a:rPr>
              <a:t>, H. Felice</a:t>
            </a:r>
            <a:endParaRPr lang="fr-FR" sz="1400" dirty="0">
              <a:solidFill>
                <a:schemeClr val="tx1">
                  <a:lumMod val="65000"/>
                  <a:lumOff val="35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7"/>
          </p:nvPr>
        </p:nvSpPr>
        <p:spPr>
          <a:xfrm>
            <a:off x="8133824" y="6237312"/>
            <a:ext cx="1118696" cy="365125"/>
          </a:xfrm>
        </p:spPr>
        <p:txBody>
          <a:bodyPr/>
          <a:lstStyle/>
          <a:p>
            <a:r>
              <a:rPr lang="fr-FR" dirty="0" smtClean="0"/>
              <a:t>|  PAGE </a:t>
            </a:r>
            <a:fld id="{AEFB9B6D-867A-40B8-ACB0-35CC9F272C9C}" type="slidenum">
              <a:rPr lang="fr-FR" smtClean="0"/>
              <a:pPr/>
              <a:t>10</a:t>
            </a:fld>
            <a:endParaRPr lang="fr-FR" dirty="0"/>
          </a:p>
        </p:txBody>
      </p:sp>
      <p:sp>
        <p:nvSpPr>
          <p:cNvPr id="6" name="Espace réservé du pied de page 5"/>
          <p:cNvSpPr>
            <a:spLocks noGrp="1"/>
          </p:cNvSpPr>
          <p:nvPr>
            <p:ph type="ftr" sz="quarter" idx="18"/>
          </p:nvPr>
        </p:nvSpPr>
        <p:spPr>
          <a:xfrm>
            <a:off x="1629976" y="6203199"/>
            <a:ext cx="6395330" cy="432048"/>
          </a:xfrm>
        </p:spPr>
        <p:txBody>
          <a:bodyPr/>
          <a:lstStyle/>
          <a:p>
            <a:r>
              <a:rPr lang="en-US" smtClean="0"/>
              <a:t>Workshop on the Magnet Test Stands, CERN, 13-14 June</a:t>
            </a:r>
            <a:endParaRPr lang="fr-FR" dirty="0"/>
          </a:p>
        </p:txBody>
      </p:sp>
      <p:sp>
        <p:nvSpPr>
          <p:cNvPr id="8" name="Titre 1"/>
          <p:cNvSpPr>
            <a:spLocks noGrp="1"/>
          </p:cNvSpPr>
          <p:nvPr>
            <p:ph type="title"/>
          </p:nvPr>
        </p:nvSpPr>
        <p:spPr>
          <a:xfrm>
            <a:off x="1475656" y="7951"/>
            <a:ext cx="7236464" cy="936104"/>
          </a:xfrm>
        </p:spPr>
        <p:txBody>
          <a:bodyPr/>
          <a:lstStyle/>
          <a:p>
            <a:endParaRPr lang="en-GB" sz="1600" dirty="0"/>
          </a:p>
        </p:txBody>
      </p:sp>
      <p:sp>
        <p:nvSpPr>
          <p:cNvPr id="9" name="Espace réservé du contenu 2"/>
          <p:cNvSpPr>
            <a:spLocks noGrp="1"/>
          </p:cNvSpPr>
          <p:nvPr>
            <p:ph idx="1"/>
          </p:nvPr>
        </p:nvSpPr>
        <p:spPr>
          <a:xfrm>
            <a:off x="-180528" y="926554"/>
            <a:ext cx="7613707" cy="5836453"/>
          </a:xfrm>
          <a:ln>
            <a:noFill/>
          </a:ln>
        </p:spPr>
        <p:txBody>
          <a:bodyPr>
            <a:noAutofit/>
          </a:bodyPr>
          <a:lstStyle/>
          <a:p>
            <a:endParaRPr lang="fr-FR" sz="1800" dirty="0" smtClean="0">
              <a:solidFill>
                <a:srgbClr val="C00000"/>
              </a:solidFill>
            </a:endParaRPr>
          </a:p>
          <a:p>
            <a:r>
              <a:rPr lang="fr-FR" sz="1600" b="1" dirty="0" smtClean="0">
                <a:solidFill>
                  <a:srgbClr val="C00000"/>
                </a:solidFill>
              </a:rPr>
              <a:t>CEA test </a:t>
            </a:r>
            <a:r>
              <a:rPr lang="fr-FR" sz="1600" b="1" dirty="0" err="1" smtClean="0">
                <a:solidFill>
                  <a:srgbClr val="C00000"/>
                </a:solidFill>
              </a:rPr>
              <a:t>facilities</a:t>
            </a:r>
            <a:endParaRPr lang="fr-FR" sz="1600" b="1" dirty="0" smtClean="0">
              <a:solidFill>
                <a:srgbClr val="C00000"/>
              </a:solidFill>
            </a:endParaRPr>
          </a:p>
          <a:p>
            <a:pPr marL="1409700" lvl="3" indent="-400050">
              <a:buClr>
                <a:srgbClr val="808080"/>
              </a:buClr>
              <a:buSzPct val="100000"/>
              <a:buFont typeface="Wingdings" panose="05000000000000000000" pitchFamily="2" charset="2"/>
              <a:buChar char="q"/>
            </a:pPr>
            <a:r>
              <a:rPr lang="fr-FR" sz="1400" dirty="0" smtClean="0">
                <a:solidFill>
                  <a:schemeClr val="bg1">
                    <a:lumMod val="75000"/>
                  </a:schemeClr>
                </a:solidFill>
              </a:rPr>
              <a:t>For </a:t>
            </a:r>
            <a:r>
              <a:rPr lang="fr-FR" sz="1400" dirty="0" err="1" smtClean="0">
                <a:solidFill>
                  <a:schemeClr val="bg1">
                    <a:lumMod val="75000"/>
                  </a:schemeClr>
                </a:solidFill>
              </a:rPr>
              <a:t>superconducting</a:t>
            </a:r>
            <a:r>
              <a:rPr lang="fr-FR" sz="1400" dirty="0" smtClean="0">
                <a:solidFill>
                  <a:schemeClr val="bg1">
                    <a:lumMod val="75000"/>
                  </a:schemeClr>
                </a:solidFill>
              </a:rPr>
              <a:t> </a:t>
            </a:r>
            <a:r>
              <a:rPr lang="fr-FR" sz="1400" dirty="0" err="1" smtClean="0">
                <a:solidFill>
                  <a:schemeClr val="bg1">
                    <a:lumMod val="75000"/>
                  </a:schemeClr>
                </a:solidFill>
              </a:rPr>
              <a:t>magnets</a:t>
            </a:r>
            <a:r>
              <a:rPr lang="fr-FR" sz="1400" dirty="0" smtClean="0">
                <a:solidFill>
                  <a:schemeClr val="bg1">
                    <a:lumMod val="75000"/>
                  </a:schemeClr>
                </a:solidFill>
              </a:rPr>
              <a:t> and large size components</a:t>
            </a:r>
          </a:p>
          <a:p>
            <a:pPr marL="1533525" lvl="4" indent="-460375">
              <a:buClr>
                <a:srgbClr val="808080"/>
              </a:buClr>
              <a:buSzPct val="100000"/>
              <a:buFont typeface="Wingdings" panose="05000000000000000000" pitchFamily="2" charset="2"/>
              <a:buChar char="ü"/>
            </a:pPr>
            <a:r>
              <a:rPr lang="fr-FR" sz="1400" dirty="0" smtClean="0">
                <a:solidFill>
                  <a:schemeClr val="bg1">
                    <a:lumMod val="75000"/>
                  </a:schemeClr>
                </a:solidFill>
              </a:rPr>
              <a:t>In </a:t>
            </a:r>
            <a:r>
              <a:rPr lang="fr-FR" sz="1400" dirty="0" err="1" smtClean="0">
                <a:solidFill>
                  <a:schemeClr val="bg1">
                    <a:lumMod val="75000"/>
                  </a:schemeClr>
                </a:solidFill>
              </a:rPr>
              <a:t>operation</a:t>
            </a:r>
            <a:endParaRPr lang="fr-FR" sz="1400" dirty="0" smtClean="0">
              <a:solidFill>
                <a:schemeClr val="bg1">
                  <a:lumMod val="75000"/>
                </a:schemeClr>
              </a:solidFill>
            </a:endParaRPr>
          </a:p>
          <a:p>
            <a:pPr marL="1717675" lvl="5" indent="-285750">
              <a:buClr>
                <a:srgbClr val="808080"/>
              </a:buClr>
              <a:buSzPct val="100000"/>
              <a:buFont typeface="Wingdings" panose="05000000000000000000" pitchFamily="2" charset="2"/>
              <a:buChar char="§"/>
            </a:pPr>
            <a:r>
              <a:rPr lang="fr-FR" sz="1400" dirty="0" smtClean="0">
                <a:solidFill>
                  <a:schemeClr val="bg1">
                    <a:lumMod val="75000"/>
                  </a:schemeClr>
                </a:solidFill>
              </a:rPr>
              <a:t>JT 60 -SA</a:t>
            </a:r>
          </a:p>
          <a:p>
            <a:pPr marL="1533525" lvl="4" indent="-460375">
              <a:buClr>
                <a:srgbClr val="808080"/>
              </a:buClr>
              <a:buSzPct val="100000"/>
              <a:buFont typeface="Wingdings" panose="05000000000000000000" pitchFamily="2" charset="2"/>
              <a:buChar char="ü"/>
            </a:pPr>
            <a:r>
              <a:rPr lang="fr-FR" sz="1400" dirty="0" smtClean="0">
                <a:solidFill>
                  <a:schemeClr val="bg1">
                    <a:lumMod val="75000"/>
                  </a:schemeClr>
                </a:solidFill>
              </a:rPr>
              <a:t>Under </a:t>
            </a:r>
            <a:r>
              <a:rPr lang="fr-FR" sz="1400" dirty="0" err="1" smtClean="0">
                <a:solidFill>
                  <a:schemeClr val="bg1">
                    <a:lumMod val="75000"/>
                  </a:schemeClr>
                </a:solidFill>
              </a:rPr>
              <a:t>development</a:t>
            </a:r>
            <a:endParaRPr lang="fr-FR" sz="1400" dirty="0" smtClean="0">
              <a:solidFill>
                <a:schemeClr val="bg1">
                  <a:lumMod val="75000"/>
                </a:schemeClr>
              </a:solidFill>
            </a:endParaRPr>
          </a:p>
          <a:p>
            <a:pPr marL="1717675" lvl="4" indent="-285750">
              <a:buClr>
                <a:srgbClr val="808080"/>
              </a:buClr>
              <a:buSzPct val="100000"/>
              <a:buFont typeface="Wingdings" panose="05000000000000000000" pitchFamily="2" charset="2"/>
              <a:buChar char="§"/>
            </a:pPr>
            <a:r>
              <a:rPr lang="fr-FR" sz="1400" dirty="0" smtClean="0">
                <a:solidFill>
                  <a:schemeClr val="bg1">
                    <a:lumMod val="75000"/>
                  </a:schemeClr>
                </a:solidFill>
              </a:rPr>
              <a:t>« Vertical Cryostat » for MQYYM short model</a:t>
            </a:r>
          </a:p>
          <a:p>
            <a:pPr marL="1533525" lvl="4" indent="-460375">
              <a:buClr>
                <a:srgbClr val="808080"/>
              </a:buClr>
              <a:buSzPct val="100000"/>
              <a:buFont typeface="Wingdings" panose="05000000000000000000" pitchFamily="2" charset="2"/>
              <a:buChar char="ü"/>
            </a:pPr>
            <a:r>
              <a:rPr lang="fr-FR" sz="1400" b="1" dirty="0" err="1" smtClean="0">
                <a:solidFill>
                  <a:srgbClr val="0070C0"/>
                </a:solidFill>
              </a:rPr>
              <a:t>Required</a:t>
            </a:r>
            <a:r>
              <a:rPr lang="fr-FR" sz="1400" b="1" dirty="0" smtClean="0">
                <a:solidFill>
                  <a:srgbClr val="0070C0"/>
                </a:solidFill>
              </a:rPr>
              <a:t> to </a:t>
            </a:r>
            <a:r>
              <a:rPr lang="fr-FR" sz="1400" b="1" dirty="0" err="1" smtClean="0">
                <a:solidFill>
                  <a:srgbClr val="0070C0"/>
                </a:solidFill>
              </a:rPr>
              <a:t>be</a:t>
            </a:r>
            <a:r>
              <a:rPr lang="fr-FR" sz="1400" b="1" dirty="0" smtClean="0">
                <a:solidFill>
                  <a:srgbClr val="0070C0"/>
                </a:solidFill>
              </a:rPr>
              <a:t> </a:t>
            </a:r>
            <a:r>
              <a:rPr lang="fr-FR" sz="1400" b="1" dirty="0" err="1" smtClean="0">
                <a:solidFill>
                  <a:srgbClr val="0070C0"/>
                </a:solidFill>
              </a:rPr>
              <a:t>updated</a:t>
            </a:r>
            <a:endParaRPr lang="fr-FR" sz="1400" b="1" dirty="0" smtClean="0">
              <a:solidFill>
                <a:srgbClr val="0070C0"/>
              </a:solidFill>
            </a:endParaRPr>
          </a:p>
          <a:p>
            <a:pPr marL="1717675" lvl="4" indent="-285750">
              <a:buClr>
                <a:srgbClr val="808080"/>
              </a:buClr>
              <a:buSzPct val="100000"/>
              <a:buFont typeface="Wingdings" panose="05000000000000000000" pitchFamily="2" charset="2"/>
              <a:buChar char="§"/>
            </a:pPr>
            <a:r>
              <a:rPr lang="fr-FR" sz="1400" b="1" dirty="0">
                <a:solidFill>
                  <a:srgbClr val="0070C0"/>
                </a:solidFill>
              </a:rPr>
              <a:t>« V</a:t>
            </a:r>
            <a:r>
              <a:rPr lang="fr-FR" sz="1400" b="1" dirty="0" smtClean="0">
                <a:solidFill>
                  <a:srgbClr val="0070C0"/>
                </a:solidFill>
              </a:rPr>
              <a:t>ertical Cryostat » for MQYY prototype</a:t>
            </a:r>
          </a:p>
          <a:p>
            <a:pPr marL="1717675" lvl="4" indent="-285750">
              <a:buClr>
                <a:srgbClr val="808080"/>
              </a:buClr>
              <a:buSzPct val="100000"/>
              <a:buFont typeface="Wingdings" panose="05000000000000000000" pitchFamily="2" charset="2"/>
              <a:buChar char="§"/>
            </a:pPr>
            <a:r>
              <a:rPr lang="fr-FR" sz="1400" dirty="0" smtClean="0">
                <a:solidFill>
                  <a:schemeClr val="bg1">
                    <a:lumMod val="75000"/>
                  </a:schemeClr>
                </a:solidFill>
              </a:rPr>
              <a:t>« Horizontal Cryostat» </a:t>
            </a:r>
            <a:r>
              <a:rPr lang="fr-FR" sz="1400" dirty="0" err="1" smtClean="0">
                <a:solidFill>
                  <a:schemeClr val="bg1">
                    <a:lumMod val="75000"/>
                  </a:schemeClr>
                </a:solidFill>
              </a:rPr>
              <a:t>SCHEMa</a:t>
            </a:r>
            <a:endParaRPr lang="fr-FR" sz="1400" dirty="0" smtClean="0">
              <a:solidFill>
                <a:schemeClr val="bg1">
                  <a:lumMod val="75000"/>
                </a:schemeClr>
              </a:solidFill>
            </a:endParaRPr>
          </a:p>
          <a:p>
            <a:pPr marL="1717675" lvl="4" indent="-285750">
              <a:buClr>
                <a:srgbClr val="808080"/>
              </a:buClr>
              <a:buSzPct val="100000"/>
              <a:buFont typeface="Wingdings" panose="05000000000000000000" pitchFamily="2" charset="2"/>
              <a:buChar char="§"/>
            </a:pPr>
            <a:r>
              <a:rPr lang="fr-FR" sz="1400" dirty="0">
                <a:solidFill>
                  <a:schemeClr val="bg1">
                    <a:lumMod val="75000"/>
                  </a:schemeClr>
                </a:solidFill>
              </a:rPr>
              <a:t>Saclay </a:t>
            </a:r>
            <a:r>
              <a:rPr lang="fr-FR" sz="1400" dirty="0" err="1">
                <a:solidFill>
                  <a:schemeClr val="bg1">
                    <a:lumMod val="75000"/>
                  </a:schemeClr>
                </a:solidFill>
              </a:rPr>
              <a:t>facility</a:t>
            </a:r>
            <a:r>
              <a:rPr lang="fr-FR" sz="1400" dirty="0">
                <a:solidFill>
                  <a:schemeClr val="bg1">
                    <a:lumMod val="75000"/>
                  </a:schemeClr>
                </a:solidFill>
              </a:rPr>
              <a:t> W7X</a:t>
            </a:r>
          </a:p>
          <a:p>
            <a:pPr lvl="4" indent="0">
              <a:buClr>
                <a:srgbClr val="808080"/>
              </a:buClr>
              <a:buSzPct val="100000"/>
              <a:buNone/>
            </a:pPr>
            <a:endParaRPr lang="fr-FR" sz="1400" dirty="0" smtClean="0">
              <a:solidFill>
                <a:schemeClr val="bg1">
                  <a:lumMod val="75000"/>
                </a:schemeClr>
              </a:solidFill>
            </a:endParaRPr>
          </a:p>
          <a:p>
            <a:pPr marL="1409700" lvl="3" indent="-400050">
              <a:buClr>
                <a:srgbClr val="808080"/>
              </a:buClr>
              <a:buSzPct val="100000"/>
              <a:buFont typeface="Wingdings" panose="05000000000000000000" pitchFamily="2" charset="2"/>
              <a:buChar char="q"/>
            </a:pPr>
            <a:r>
              <a:rPr lang="fr-FR" sz="1400" dirty="0" smtClean="0">
                <a:solidFill>
                  <a:schemeClr val="bg1">
                    <a:lumMod val="75000"/>
                  </a:schemeClr>
                </a:solidFill>
              </a:rPr>
              <a:t>Under </a:t>
            </a:r>
            <a:r>
              <a:rPr lang="fr-FR" sz="1400" dirty="0" err="1" smtClean="0">
                <a:solidFill>
                  <a:schemeClr val="bg1">
                    <a:lumMod val="75000"/>
                  </a:schemeClr>
                </a:solidFill>
              </a:rPr>
              <a:t>magnetic</a:t>
            </a:r>
            <a:r>
              <a:rPr lang="fr-FR" sz="1400" dirty="0" smtClean="0">
                <a:solidFill>
                  <a:schemeClr val="bg1">
                    <a:lumMod val="75000"/>
                  </a:schemeClr>
                </a:solidFill>
              </a:rPr>
              <a:t> </a:t>
            </a:r>
            <a:r>
              <a:rPr lang="fr-FR" sz="1400" dirty="0" err="1" smtClean="0">
                <a:solidFill>
                  <a:schemeClr val="bg1">
                    <a:lumMod val="75000"/>
                  </a:schemeClr>
                </a:solidFill>
              </a:rPr>
              <a:t>field</a:t>
            </a:r>
            <a:endParaRPr lang="fr-FR" sz="1400" dirty="0" smtClean="0">
              <a:solidFill>
                <a:schemeClr val="bg1">
                  <a:lumMod val="75000"/>
                </a:schemeClr>
              </a:solidFill>
            </a:endParaRPr>
          </a:p>
          <a:p>
            <a:pPr marL="1533525" lvl="4" indent="-460375">
              <a:buClr>
                <a:srgbClr val="808080"/>
              </a:buClr>
              <a:buSzPct val="100000"/>
              <a:buFont typeface="Wingdings" panose="05000000000000000000" pitchFamily="2" charset="2"/>
              <a:buChar char="ü"/>
            </a:pPr>
            <a:r>
              <a:rPr lang="fr-FR" sz="1400" dirty="0" err="1" smtClean="0">
                <a:solidFill>
                  <a:schemeClr val="bg1">
                    <a:lumMod val="75000"/>
                  </a:schemeClr>
                </a:solidFill>
              </a:rPr>
              <a:t>Séjos</a:t>
            </a:r>
            <a:endParaRPr lang="fr-FR" sz="1400" dirty="0" smtClean="0">
              <a:solidFill>
                <a:schemeClr val="bg1">
                  <a:lumMod val="75000"/>
                </a:schemeClr>
              </a:solidFill>
            </a:endParaRPr>
          </a:p>
          <a:p>
            <a:pPr marL="1533525" lvl="4" indent="-460375">
              <a:buClr>
                <a:srgbClr val="808080"/>
              </a:buClr>
              <a:buSzPct val="100000"/>
              <a:buFont typeface="Wingdings" panose="05000000000000000000" pitchFamily="2" charset="2"/>
              <a:buChar char="ü"/>
            </a:pPr>
            <a:r>
              <a:rPr lang="fr-FR" sz="1400" dirty="0" smtClean="0">
                <a:solidFill>
                  <a:schemeClr val="bg1">
                    <a:lumMod val="75000"/>
                  </a:schemeClr>
                </a:solidFill>
              </a:rPr>
              <a:t>SETH</a:t>
            </a:r>
          </a:p>
          <a:p>
            <a:pPr marL="1073150" lvl="4" indent="0">
              <a:buClr>
                <a:srgbClr val="808080"/>
              </a:buClr>
              <a:buSzPct val="100000"/>
              <a:buNone/>
            </a:pPr>
            <a:endParaRPr lang="fr-FR" sz="1400" dirty="0" smtClean="0">
              <a:solidFill>
                <a:srgbClr val="808080"/>
              </a:solidFill>
            </a:endParaRPr>
          </a:p>
          <a:p>
            <a:pPr lvl="4" indent="0">
              <a:buClr>
                <a:srgbClr val="808080"/>
              </a:buClr>
              <a:buSzPct val="100000"/>
              <a:buNone/>
            </a:pPr>
            <a:endParaRPr lang="fr-FR" sz="1400" b="1" dirty="0">
              <a:solidFill>
                <a:srgbClr val="808080"/>
              </a:solidFill>
            </a:endParaRPr>
          </a:p>
          <a:p>
            <a:pPr lvl="4" indent="0">
              <a:buClr>
                <a:srgbClr val="808080"/>
              </a:buClr>
              <a:buSzPct val="100000"/>
              <a:buNone/>
            </a:pPr>
            <a:endParaRPr lang="fr-FR" sz="1400" dirty="0" smtClean="0">
              <a:solidFill>
                <a:srgbClr val="808080"/>
              </a:solidFill>
            </a:endParaRPr>
          </a:p>
          <a:p>
            <a:pPr lvl="3" indent="0">
              <a:buClr>
                <a:srgbClr val="C00000"/>
              </a:buClr>
              <a:buSzPct val="100000"/>
              <a:buNone/>
            </a:pPr>
            <a:endParaRPr lang="fr-FR" sz="1200" b="1" dirty="0" smtClean="0">
              <a:solidFill>
                <a:srgbClr val="808080"/>
              </a:solidFill>
            </a:endParaRPr>
          </a:p>
          <a:p>
            <a:pPr marL="703263" lvl="1" indent="-342900">
              <a:buFont typeface="Wingdings" panose="05000000000000000000" pitchFamily="2" charset="2"/>
              <a:buChar char="Ø"/>
            </a:pPr>
            <a:endParaRPr lang="fr-FR" sz="1200" b="1" dirty="0" smtClean="0">
              <a:solidFill>
                <a:srgbClr val="808080"/>
              </a:solidFill>
            </a:endParaRPr>
          </a:p>
          <a:p>
            <a:endParaRPr lang="fr-FR" sz="2000" dirty="0">
              <a:solidFill>
                <a:srgbClr val="808080"/>
              </a:solidFill>
            </a:endParaRPr>
          </a:p>
        </p:txBody>
      </p:sp>
    </p:spTree>
    <p:extLst>
      <p:ext uri="{BB962C8B-B14F-4D97-AF65-F5344CB8AC3E}">
        <p14:creationId xmlns:p14="http://schemas.microsoft.com/office/powerpoint/2010/main" val="263840872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1"/>
          <p:cNvSpPr>
            <a:spLocks noGrp="1"/>
          </p:cNvSpPr>
          <p:nvPr>
            <p:ph type="title"/>
          </p:nvPr>
        </p:nvSpPr>
        <p:spPr>
          <a:xfrm>
            <a:off x="1475656" y="7951"/>
            <a:ext cx="7236464" cy="936104"/>
          </a:xfrm>
        </p:spPr>
        <p:txBody>
          <a:bodyPr/>
          <a:lstStyle/>
          <a:p>
            <a:r>
              <a:rPr lang="en-GB" sz="1600" dirty="0" smtClean="0"/>
              <a:t>“vertical CRYOSTAT” proposal FOR MQYY prototype: ID CARD </a:t>
            </a:r>
            <a:endParaRPr lang="en-GB" sz="1600" dirty="0"/>
          </a:p>
        </p:txBody>
      </p:sp>
      <p:sp>
        <p:nvSpPr>
          <p:cNvPr id="12" name="ZoneTexte 11"/>
          <p:cNvSpPr txBox="1"/>
          <p:nvPr/>
        </p:nvSpPr>
        <p:spPr>
          <a:xfrm>
            <a:off x="971600" y="1628800"/>
            <a:ext cx="6801455" cy="3231654"/>
          </a:xfrm>
          <a:prstGeom prst="rect">
            <a:avLst/>
          </a:prstGeom>
          <a:noFill/>
        </p:spPr>
        <p:txBody>
          <a:bodyPr wrap="square" rtlCol="0">
            <a:spAutoFit/>
          </a:bodyPr>
          <a:lstStyle/>
          <a:p>
            <a:r>
              <a:rPr lang="fr-FR" sz="1200" dirty="0" smtClean="0"/>
              <a:t>Location				CEA Saclay (Gif-sur-Yvette, France)</a:t>
            </a:r>
          </a:p>
          <a:p>
            <a:r>
              <a:rPr lang="fr-FR" sz="1200" dirty="0" smtClean="0"/>
              <a:t>Surface of the test stand			Hall 198, </a:t>
            </a:r>
            <a:r>
              <a:rPr lang="fr-FR" sz="1200" dirty="0" err="1" smtClean="0"/>
              <a:t>aprox</a:t>
            </a:r>
            <a:r>
              <a:rPr lang="fr-FR" sz="1200" dirty="0" smtClean="0"/>
              <a:t>. </a:t>
            </a:r>
            <a:r>
              <a:rPr lang="fr-FR" sz="1200" dirty="0"/>
              <a:t>3</a:t>
            </a:r>
            <a:r>
              <a:rPr lang="fr-FR" sz="1200" dirty="0" smtClean="0"/>
              <a:t>00 </a:t>
            </a:r>
            <a:r>
              <a:rPr lang="fr-FR" sz="1200" dirty="0"/>
              <a:t>m²</a:t>
            </a:r>
            <a:endParaRPr lang="fr-FR" sz="1200" dirty="0">
              <a:solidFill>
                <a:srgbClr val="FF0000"/>
              </a:solidFill>
            </a:endParaRPr>
          </a:p>
          <a:p>
            <a:endParaRPr lang="fr-FR" sz="1200" dirty="0" smtClean="0"/>
          </a:p>
          <a:p>
            <a:r>
              <a:rPr lang="fr-FR" sz="1200" dirty="0" err="1" smtClean="0"/>
              <a:t>Dedicated</a:t>
            </a:r>
            <a:r>
              <a:rPr lang="fr-FR" sz="1200" dirty="0" smtClean="0"/>
              <a:t> </a:t>
            </a:r>
            <a:r>
              <a:rPr lang="fr-FR" sz="1200" dirty="0" err="1" smtClean="0"/>
              <a:t>refrigerator</a:t>
            </a:r>
            <a:r>
              <a:rPr lang="fr-FR" sz="1200" dirty="0" smtClean="0"/>
              <a:t>			</a:t>
            </a:r>
            <a:r>
              <a:rPr lang="fr-FR" sz="1200" b="1" dirty="0" err="1" smtClean="0">
                <a:solidFill>
                  <a:srgbClr val="0070C0"/>
                </a:solidFill>
              </a:rPr>
              <a:t>Yes</a:t>
            </a:r>
            <a:r>
              <a:rPr lang="fr-FR" sz="1200" b="1" dirty="0" smtClean="0">
                <a:solidFill>
                  <a:srgbClr val="0070C0"/>
                </a:solidFill>
              </a:rPr>
              <a:t>, </a:t>
            </a:r>
            <a:r>
              <a:rPr lang="fr-FR" sz="1200" b="1" dirty="0" err="1" smtClean="0">
                <a:solidFill>
                  <a:srgbClr val="0070C0"/>
                </a:solidFill>
              </a:rPr>
              <a:t>several</a:t>
            </a:r>
            <a:r>
              <a:rPr lang="fr-FR" sz="1200" b="1" dirty="0" smtClean="0">
                <a:solidFill>
                  <a:srgbClr val="0070C0"/>
                </a:solidFill>
              </a:rPr>
              <a:t> option </a:t>
            </a:r>
            <a:r>
              <a:rPr lang="fr-FR" sz="1200" b="1" dirty="0" err="1" smtClean="0">
                <a:solidFill>
                  <a:srgbClr val="0070C0"/>
                </a:solidFill>
              </a:rPr>
              <a:t>can</a:t>
            </a:r>
            <a:r>
              <a:rPr lang="fr-FR" sz="1200" b="1" dirty="0" smtClean="0">
                <a:solidFill>
                  <a:srgbClr val="0070C0"/>
                </a:solidFill>
              </a:rPr>
              <a:t> </a:t>
            </a:r>
            <a:r>
              <a:rPr lang="fr-FR" sz="1200" b="1" dirty="0" err="1" smtClean="0">
                <a:solidFill>
                  <a:srgbClr val="0070C0"/>
                </a:solidFill>
              </a:rPr>
              <a:t>be</a:t>
            </a:r>
            <a:r>
              <a:rPr lang="fr-FR" sz="1200" b="1" dirty="0" smtClean="0">
                <a:solidFill>
                  <a:srgbClr val="0070C0"/>
                </a:solidFill>
              </a:rPr>
              <a:t> </a:t>
            </a:r>
            <a:r>
              <a:rPr lang="fr-FR" sz="1200" b="1" dirty="0" err="1" smtClean="0">
                <a:solidFill>
                  <a:srgbClr val="0070C0"/>
                </a:solidFill>
              </a:rPr>
              <a:t>considered</a:t>
            </a:r>
            <a:endParaRPr lang="fr-FR" sz="1200" b="1" dirty="0" smtClean="0">
              <a:solidFill>
                <a:srgbClr val="0070C0"/>
              </a:solidFill>
            </a:endParaRPr>
          </a:p>
          <a:p>
            <a:r>
              <a:rPr lang="fr-FR" sz="1200" dirty="0" smtClean="0"/>
              <a:t>Operating </a:t>
            </a:r>
            <a:r>
              <a:rPr lang="fr-FR" sz="1200" dirty="0" err="1" smtClean="0"/>
              <a:t>temperature</a:t>
            </a:r>
            <a:r>
              <a:rPr lang="fr-FR" sz="1200" dirty="0" smtClean="0"/>
              <a:t>			</a:t>
            </a:r>
            <a:r>
              <a:rPr lang="fr-FR" sz="1200" dirty="0" err="1" smtClean="0"/>
              <a:t>from</a:t>
            </a:r>
            <a:r>
              <a:rPr lang="fr-FR" sz="1200" dirty="0" smtClean="0">
                <a:solidFill>
                  <a:srgbClr val="FF0000"/>
                </a:solidFill>
              </a:rPr>
              <a:t> </a:t>
            </a:r>
            <a:r>
              <a:rPr lang="fr-FR" sz="1200" dirty="0" smtClean="0"/>
              <a:t>4.2 K to 1.9 K</a:t>
            </a:r>
          </a:p>
          <a:p>
            <a:r>
              <a:rPr lang="fr-FR" sz="1200" dirty="0" err="1" smtClean="0"/>
              <a:t>Cooling</a:t>
            </a:r>
            <a:r>
              <a:rPr lang="fr-FR" sz="1200" dirty="0" smtClean="0"/>
              <a:t> phases			300–80K, 80-4.2K, 4.2 K – 1.9 K	</a:t>
            </a:r>
            <a:r>
              <a:rPr lang="fr-FR" sz="1200" dirty="0"/>
              <a:t> </a:t>
            </a:r>
            <a:r>
              <a:rPr lang="fr-FR" sz="1200" dirty="0" smtClean="0"/>
              <a:t>                    </a:t>
            </a:r>
            <a:endParaRPr lang="fr-FR" sz="1200" dirty="0" smtClean="0">
              <a:solidFill>
                <a:srgbClr val="FF0000"/>
              </a:solidFill>
            </a:endParaRPr>
          </a:p>
          <a:p>
            <a:r>
              <a:rPr lang="fr-FR" sz="1200" dirty="0" err="1" smtClean="0"/>
              <a:t>Shared</a:t>
            </a:r>
            <a:r>
              <a:rPr lang="fr-FR" sz="1200" dirty="0" smtClean="0"/>
              <a:t> </a:t>
            </a:r>
            <a:r>
              <a:rPr lang="fr-FR" sz="1200" dirty="0" err="1" smtClean="0"/>
              <a:t>cryogenics</a:t>
            </a:r>
            <a:r>
              <a:rPr lang="fr-FR" sz="1200" dirty="0" smtClean="0"/>
              <a:t>? Or </a:t>
            </a:r>
            <a:r>
              <a:rPr lang="fr-FR" sz="1200" dirty="0" err="1" smtClean="0"/>
              <a:t>other</a:t>
            </a:r>
            <a:r>
              <a:rPr lang="fr-FR" sz="1200" dirty="0" smtClean="0"/>
              <a:t> </a:t>
            </a:r>
            <a:r>
              <a:rPr lang="fr-FR" sz="1200" dirty="0" err="1" smtClean="0"/>
              <a:t>equipment</a:t>
            </a:r>
            <a:r>
              <a:rPr lang="fr-FR" sz="1200" dirty="0" smtClean="0"/>
              <a:t>?    	</a:t>
            </a:r>
            <a:r>
              <a:rPr lang="fr-FR" sz="1200" dirty="0" err="1" smtClean="0"/>
              <a:t>Yes</a:t>
            </a:r>
            <a:r>
              <a:rPr lang="fr-FR" sz="1200" dirty="0" smtClean="0"/>
              <a:t> or </a:t>
            </a:r>
            <a:r>
              <a:rPr lang="fr-FR" sz="1200" dirty="0" err="1" smtClean="0"/>
              <a:t>could</a:t>
            </a:r>
            <a:r>
              <a:rPr lang="fr-FR" sz="1200" dirty="0" smtClean="0"/>
              <a:t> </a:t>
            </a:r>
            <a:r>
              <a:rPr lang="fr-FR" sz="1200" dirty="0" err="1" smtClean="0"/>
              <a:t>be</a:t>
            </a:r>
            <a:r>
              <a:rPr lang="fr-FR" sz="1200" dirty="0" smtClean="0"/>
              <a:t> </a:t>
            </a:r>
            <a:r>
              <a:rPr lang="fr-FR" sz="1200" dirty="0" err="1" smtClean="0"/>
              <a:t>dedicated</a:t>
            </a:r>
            <a:endParaRPr lang="fr-FR" sz="1200" dirty="0" smtClean="0">
              <a:solidFill>
                <a:srgbClr val="FF0000"/>
              </a:solidFill>
            </a:endParaRPr>
          </a:p>
          <a:p>
            <a:r>
              <a:rPr lang="fr-FR" sz="1200" dirty="0" smtClean="0"/>
              <a:t>Operating and mx. </a:t>
            </a:r>
            <a:r>
              <a:rPr lang="fr-FR" sz="1200" dirty="0" err="1" smtClean="0"/>
              <a:t>Current</a:t>
            </a:r>
            <a:r>
              <a:rPr lang="fr-FR" sz="1200" dirty="0" smtClean="0"/>
              <a:t>, max voltage                      10 kA, 5 V </a:t>
            </a:r>
          </a:p>
          <a:p>
            <a:r>
              <a:rPr lang="fr-FR" sz="1200" dirty="0" err="1" smtClean="0"/>
              <a:t>Current</a:t>
            </a:r>
            <a:r>
              <a:rPr lang="fr-FR" sz="1200" dirty="0" smtClean="0"/>
              <a:t> leads </a:t>
            </a:r>
            <a:r>
              <a:rPr lang="fr-FR" sz="1200" dirty="0" err="1" smtClean="0"/>
              <a:t>helium</a:t>
            </a:r>
            <a:r>
              <a:rPr lang="fr-FR" sz="1200" dirty="0" smtClean="0"/>
              <a:t> consomption                                25 l/h @ 4.2 K</a:t>
            </a:r>
          </a:p>
          <a:p>
            <a:r>
              <a:rPr lang="fr-FR" sz="1200" dirty="0" smtClean="0"/>
              <a:t>Nr of cryostats                                                              1 </a:t>
            </a:r>
          </a:p>
          <a:p>
            <a:r>
              <a:rPr lang="fr-FR" sz="1200" dirty="0" err="1" smtClean="0"/>
              <a:t>Capacity</a:t>
            </a:r>
            <a:r>
              <a:rPr lang="fr-FR" sz="1200" dirty="0" smtClean="0"/>
              <a:t> of cryostat                                            	8 m </a:t>
            </a:r>
            <a:r>
              <a:rPr lang="fr-FR" sz="1200" dirty="0" err="1" smtClean="0"/>
              <a:t>useful</a:t>
            </a:r>
            <a:r>
              <a:rPr lang="fr-FR" sz="1200" dirty="0" smtClean="0"/>
              <a:t> </a:t>
            </a:r>
            <a:r>
              <a:rPr lang="fr-FR" sz="1200" dirty="0" err="1" smtClean="0"/>
              <a:t>length</a:t>
            </a:r>
            <a:r>
              <a:rPr lang="fr-FR" sz="1200" dirty="0" smtClean="0"/>
              <a:t>, 0.8 m </a:t>
            </a:r>
            <a:r>
              <a:rPr lang="fr-FR" sz="1200" dirty="0" err="1" smtClean="0"/>
              <a:t>useful</a:t>
            </a:r>
            <a:r>
              <a:rPr lang="fr-FR" sz="1200" dirty="0" smtClean="0"/>
              <a:t> </a:t>
            </a:r>
            <a:r>
              <a:rPr lang="fr-FR" sz="1200" dirty="0" err="1" smtClean="0"/>
              <a:t>diameter</a:t>
            </a:r>
            <a:r>
              <a:rPr lang="fr-FR" sz="1200" dirty="0" smtClean="0"/>
              <a:t>,</a:t>
            </a:r>
          </a:p>
          <a:p>
            <a:r>
              <a:rPr lang="fr-FR" sz="1200" dirty="0" err="1" smtClean="0"/>
              <a:t>Handeling</a:t>
            </a:r>
            <a:r>
              <a:rPr lang="fr-FR" sz="1200" dirty="0" smtClean="0"/>
              <a:t> </a:t>
            </a:r>
            <a:r>
              <a:rPr lang="fr-FR" sz="1200" dirty="0" err="1" smtClean="0"/>
              <a:t>tools</a:t>
            </a:r>
            <a:r>
              <a:rPr lang="fr-FR" sz="1200" dirty="0" smtClean="0"/>
              <a:t>                                                             10 t, 20 t and 50 t </a:t>
            </a:r>
            <a:r>
              <a:rPr lang="fr-FR" sz="1200" dirty="0" err="1" smtClean="0"/>
              <a:t>overhead</a:t>
            </a:r>
            <a:r>
              <a:rPr lang="fr-FR" sz="1200" dirty="0" smtClean="0"/>
              <a:t> crane</a:t>
            </a:r>
          </a:p>
          <a:p>
            <a:r>
              <a:rPr lang="fr-FR" sz="1200" dirty="0" smtClean="0"/>
              <a:t>Interlock </a:t>
            </a:r>
            <a:r>
              <a:rPr lang="fr-FR" sz="1200" dirty="0" err="1" smtClean="0"/>
              <a:t>safety</a:t>
            </a:r>
            <a:r>
              <a:rPr lang="fr-FR" sz="1200" dirty="0" smtClean="0"/>
              <a:t>		</a:t>
            </a:r>
            <a:r>
              <a:rPr lang="fr-FR" sz="1200" dirty="0"/>
              <a:t> </a:t>
            </a:r>
            <a:r>
              <a:rPr lang="fr-FR" sz="1200" dirty="0" smtClean="0"/>
              <a:t>                     MSS</a:t>
            </a:r>
          </a:p>
          <a:p>
            <a:r>
              <a:rPr lang="fr-FR" sz="1200" dirty="0" err="1" smtClean="0"/>
              <a:t>Quench</a:t>
            </a:r>
            <a:r>
              <a:rPr lang="fr-FR" sz="1200" dirty="0" smtClean="0"/>
              <a:t> </a:t>
            </a:r>
            <a:r>
              <a:rPr lang="fr-FR" sz="1200" dirty="0" err="1" smtClean="0"/>
              <a:t>antena</a:t>
            </a:r>
            <a:r>
              <a:rPr lang="fr-FR" sz="1200" dirty="0" smtClean="0"/>
              <a:t>                                                              No</a:t>
            </a:r>
          </a:p>
          <a:p>
            <a:r>
              <a:rPr lang="fr-FR" sz="1200" dirty="0" err="1" smtClean="0"/>
              <a:t>Magnet</a:t>
            </a:r>
            <a:r>
              <a:rPr lang="fr-FR" sz="1200" dirty="0" smtClean="0"/>
              <a:t> </a:t>
            </a:r>
            <a:r>
              <a:rPr lang="fr-FR" sz="1200" dirty="0" err="1" smtClean="0"/>
              <a:t>measurements</a:t>
            </a:r>
            <a:r>
              <a:rPr lang="fr-FR" sz="1200" dirty="0" smtClean="0"/>
              <a:t>                                                  No</a:t>
            </a:r>
          </a:p>
          <a:p>
            <a:r>
              <a:rPr lang="fr-FR" sz="1200" dirty="0" err="1"/>
              <a:t>C</a:t>
            </a:r>
            <a:r>
              <a:rPr lang="fr-FR" sz="1200" dirty="0" err="1" smtClean="0"/>
              <a:t>ards</a:t>
            </a:r>
            <a:r>
              <a:rPr lang="fr-FR" sz="1200" dirty="0" smtClean="0"/>
              <a:t> and </a:t>
            </a:r>
            <a:r>
              <a:rPr lang="fr-FR" sz="1200" dirty="0" err="1" smtClean="0"/>
              <a:t>used</a:t>
            </a:r>
            <a:r>
              <a:rPr lang="fr-FR" sz="1200" dirty="0" smtClean="0"/>
              <a:t> soft		                      </a:t>
            </a:r>
            <a:endParaRPr lang="fr-FR" sz="1200" dirty="0" smtClean="0">
              <a:solidFill>
                <a:srgbClr val="FF0000"/>
              </a:solidFill>
            </a:endParaRPr>
          </a:p>
          <a:p>
            <a:r>
              <a:rPr lang="fr-FR" sz="1200" dirty="0" smtClean="0"/>
              <a:t>Data acquisition for </a:t>
            </a:r>
            <a:r>
              <a:rPr lang="fr-FR" sz="1200" dirty="0" err="1" smtClean="0"/>
              <a:t>cryogenics</a:t>
            </a:r>
            <a:r>
              <a:rPr lang="fr-FR" sz="1200" dirty="0" smtClean="0"/>
              <a:t> </a:t>
            </a:r>
            <a:r>
              <a:rPr lang="fr-FR" sz="1200" dirty="0" err="1" smtClean="0"/>
              <a:t>sensors</a:t>
            </a:r>
            <a:r>
              <a:rPr lang="fr-FR" sz="1200" dirty="0" smtClean="0"/>
              <a:t>		 </a:t>
            </a:r>
            <a:endParaRPr lang="fr-FR" sz="1200" dirty="0">
              <a:solidFill>
                <a:srgbClr val="FF0000"/>
              </a:solidFill>
            </a:endParaRPr>
          </a:p>
        </p:txBody>
      </p:sp>
      <p:sp>
        <p:nvSpPr>
          <p:cNvPr id="18" name="ZoneTexte 17"/>
          <p:cNvSpPr txBox="1"/>
          <p:nvPr/>
        </p:nvSpPr>
        <p:spPr>
          <a:xfrm>
            <a:off x="-36512" y="1052735"/>
            <a:ext cx="9180512" cy="523220"/>
          </a:xfrm>
          <a:prstGeom prst="rect">
            <a:avLst/>
          </a:prstGeom>
          <a:noFill/>
        </p:spPr>
        <p:txBody>
          <a:bodyPr wrap="square" rtlCol="0">
            <a:spAutoFit/>
          </a:bodyPr>
          <a:lstStyle/>
          <a:p>
            <a:r>
              <a:rPr lang="fr-FR" sz="1400" i="1" dirty="0" smtClean="0">
                <a:solidFill>
                  <a:srgbClr val="0070C0"/>
                </a:solidFill>
              </a:rPr>
              <a:t>Tests of </a:t>
            </a:r>
            <a:r>
              <a:rPr lang="fr-FR" sz="1400" i="1" dirty="0" err="1" smtClean="0">
                <a:solidFill>
                  <a:srgbClr val="0070C0"/>
                </a:solidFill>
              </a:rPr>
              <a:t>superconducting</a:t>
            </a:r>
            <a:r>
              <a:rPr lang="fr-FR" sz="1400" i="1" dirty="0" smtClean="0">
                <a:solidFill>
                  <a:srgbClr val="0070C0"/>
                </a:solidFill>
              </a:rPr>
              <a:t> </a:t>
            </a:r>
            <a:r>
              <a:rPr lang="fr-FR" sz="1400" i="1" dirty="0" err="1" smtClean="0">
                <a:solidFill>
                  <a:srgbClr val="0070C0"/>
                </a:solidFill>
              </a:rPr>
              <a:t>magnets</a:t>
            </a:r>
            <a:r>
              <a:rPr lang="fr-FR" sz="1400" i="1" dirty="0" smtClean="0">
                <a:solidFill>
                  <a:srgbClr val="0070C0"/>
                </a:solidFill>
              </a:rPr>
              <a:t> at </a:t>
            </a:r>
            <a:r>
              <a:rPr lang="fr-FR" sz="1400" i="1" dirty="0" err="1" smtClean="0">
                <a:solidFill>
                  <a:srgbClr val="0070C0"/>
                </a:solidFill>
              </a:rPr>
              <a:t>temperature</a:t>
            </a:r>
            <a:r>
              <a:rPr lang="fr-FR" sz="1400" i="1" dirty="0" smtClean="0">
                <a:solidFill>
                  <a:srgbClr val="0070C0"/>
                </a:solidFill>
              </a:rPr>
              <a:t> </a:t>
            </a:r>
            <a:r>
              <a:rPr lang="fr-FR" sz="1400" i="1" dirty="0" err="1" smtClean="0">
                <a:solidFill>
                  <a:srgbClr val="0070C0"/>
                </a:solidFill>
              </a:rPr>
              <a:t>between</a:t>
            </a:r>
            <a:r>
              <a:rPr lang="fr-FR" sz="1400" i="1" dirty="0" smtClean="0">
                <a:solidFill>
                  <a:srgbClr val="0070C0"/>
                </a:solidFill>
              </a:rPr>
              <a:t> 4.2 K and 1.9 K </a:t>
            </a:r>
          </a:p>
          <a:p>
            <a:r>
              <a:rPr lang="fr-FR" sz="1400" i="1" dirty="0" smtClean="0">
                <a:solidFill>
                  <a:srgbClr val="C00000"/>
                </a:solidFill>
              </a:rPr>
              <a:t>(</a:t>
            </a:r>
            <a:r>
              <a:rPr lang="fr-FR" sz="1100" i="1" dirty="0" smtClean="0">
                <a:solidFill>
                  <a:srgbClr val="C00000"/>
                </a:solidFill>
              </a:rPr>
              <a:t>the </a:t>
            </a:r>
            <a:r>
              <a:rPr lang="fr-FR" sz="1100" i="1" dirty="0" err="1" smtClean="0">
                <a:solidFill>
                  <a:srgbClr val="C00000"/>
                </a:solidFill>
              </a:rPr>
              <a:t>magnetic</a:t>
            </a:r>
            <a:r>
              <a:rPr lang="fr-FR" sz="1100" i="1" dirty="0" smtClean="0">
                <a:solidFill>
                  <a:srgbClr val="C00000"/>
                </a:solidFill>
              </a:rPr>
              <a:t> </a:t>
            </a:r>
            <a:r>
              <a:rPr lang="fr-FR" sz="1100" i="1" dirty="0" err="1" smtClean="0">
                <a:solidFill>
                  <a:srgbClr val="C00000"/>
                </a:solidFill>
              </a:rPr>
              <a:t>measurement</a:t>
            </a:r>
            <a:r>
              <a:rPr lang="fr-FR" sz="1100" i="1" dirty="0" smtClean="0">
                <a:solidFill>
                  <a:srgbClr val="C00000"/>
                </a:solidFill>
              </a:rPr>
              <a:t> </a:t>
            </a:r>
            <a:r>
              <a:rPr lang="fr-FR" sz="1100" i="1" dirty="0" err="1" smtClean="0">
                <a:solidFill>
                  <a:srgbClr val="C00000"/>
                </a:solidFill>
              </a:rPr>
              <a:t>equipment</a:t>
            </a:r>
            <a:r>
              <a:rPr lang="fr-FR" sz="1100" i="1" dirty="0" smtClean="0">
                <a:solidFill>
                  <a:srgbClr val="C00000"/>
                </a:solidFill>
              </a:rPr>
              <a:t> </a:t>
            </a:r>
            <a:r>
              <a:rPr lang="fr-FR" sz="1100" i="1" dirty="0" err="1" smtClean="0">
                <a:solidFill>
                  <a:srgbClr val="C00000"/>
                </a:solidFill>
              </a:rPr>
              <a:t>is</a:t>
            </a:r>
            <a:r>
              <a:rPr lang="fr-FR" sz="1100" i="1" dirty="0" smtClean="0">
                <a:solidFill>
                  <a:srgbClr val="C00000"/>
                </a:solidFill>
              </a:rPr>
              <a:t> not </a:t>
            </a:r>
            <a:r>
              <a:rPr lang="fr-FR" sz="1100" i="1" dirty="0" err="1" smtClean="0">
                <a:solidFill>
                  <a:srgbClr val="C00000"/>
                </a:solidFill>
              </a:rPr>
              <a:t>included</a:t>
            </a:r>
            <a:r>
              <a:rPr lang="fr-FR" sz="1100" i="1" dirty="0" smtClean="0">
                <a:solidFill>
                  <a:srgbClr val="C00000"/>
                </a:solidFill>
              </a:rPr>
              <a:t>)</a:t>
            </a:r>
            <a:endParaRPr lang="fr-FR" sz="1100" i="1" dirty="0">
              <a:solidFill>
                <a:srgbClr val="C00000"/>
              </a:solidFill>
            </a:endParaRPr>
          </a:p>
        </p:txBody>
      </p:sp>
      <p:sp>
        <p:nvSpPr>
          <p:cNvPr id="2" name="Espace réservé du pied de page 1"/>
          <p:cNvSpPr>
            <a:spLocks noGrp="1"/>
          </p:cNvSpPr>
          <p:nvPr>
            <p:ph type="ftr" sz="quarter" idx="18"/>
          </p:nvPr>
        </p:nvSpPr>
        <p:spPr/>
        <p:txBody>
          <a:bodyPr/>
          <a:lstStyle/>
          <a:p>
            <a:r>
              <a:rPr lang="en-US" smtClean="0"/>
              <a:t>Workshop on the Magnet Test Stands, CERN, 13-14 June</a:t>
            </a:r>
            <a:endParaRPr lang="fr-FR" dirty="0"/>
          </a:p>
        </p:txBody>
      </p:sp>
      <p:sp>
        <p:nvSpPr>
          <p:cNvPr id="3" name="Espace réservé du numéro de diapositive 2"/>
          <p:cNvSpPr>
            <a:spLocks noGrp="1"/>
          </p:cNvSpPr>
          <p:nvPr>
            <p:ph type="sldNum" sz="quarter" idx="17"/>
          </p:nvPr>
        </p:nvSpPr>
        <p:spPr/>
        <p:txBody>
          <a:bodyPr/>
          <a:lstStyle/>
          <a:p>
            <a:r>
              <a:rPr lang="fr-FR" smtClean="0"/>
              <a:t>|  PAGE </a:t>
            </a:r>
            <a:fld id="{AEFB9B6D-867A-40B8-ACB0-35CC9F272C9C}" type="slidenum">
              <a:rPr lang="fr-FR" smtClean="0"/>
              <a:pPr/>
              <a:t>11</a:t>
            </a:fld>
            <a:endParaRPr lang="fr-FR" dirty="0"/>
          </a:p>
        </p:txBody>
      </p:sp>
      <p:sp>
        <p:nvSpPr>
          <p:cNvPr id="4" name="ZoneTexte 3"/>
          <p:cNvSpPr txBox="1"/>
          <p:nvPr/>
        </p:nvSpPr>
        <p:spPr>
          <a:xfrm>
            <a:off x="3995936" y="5284158"/>
            <a:ext cx="4824536" cy="307777"/>
          </a:xfrm>
          <a:prstGeom prst="rect">
            <a:avLst/>
          </a:prstGeom>
          <a:noFill/>
        </p:spPr>
        <p:txBody>
          <a:bodyPr wrap="square" rtlCol="0">
            <a:spAutoFit/>
          </a:bodyPr>
          <a:lstStyle/>
          <a:p>
            <a:r>
              <a:rPr lang="fr-FR" sz="1400" dirty="0" smtClean="0">
                <a:solidFill>
                  <a:srgbClr val="C00000"/>
                </a:solidFill>
              </a:rPr>
              <a:t>A </a:t>
            </a:r>
            <a:r>
              <a:rPr lang="fr-FR" sz="1400" dirty="0" err="1" smtClean="0">
                <a:solidFill>
                  <a:srgbClr val="C00000"/>
                </a:solidFill>
              </a:rPr>
              <a:t>dedicated</a:t>
            </a:r>
            <a:r>
              <a:rPr lang="fr-FR" sz="1400" dirty="0" smtClean="0">
                <a:solidFill>
                  <a:srgbClr val="C00000"/>
                </a:solidFill>
              </a:rPr>
              <a:t> </a:t>
            </a:r>
            <a:r>
              <a:rPr lang="fr-FR" sz="1400" dirty="0" err="1" smtClean="0">
                <a:solidFill>
                  <a:srgbClr val="C00000"/>
                </a:solidFill>
              </a:rPr>
              <a:t>refrigerator</a:t>
            </a:r>
            <a:r>
              <a:rPr lang="fr-FR" sz="1400" dirty="0" smtClean="0">
                <a:solidFill>
                  <a:srgbClr val="C00000"/>
                </a:solidFill>
              </a:rPr>
              <a:t> </a:t>
            </a:r>
            <a:r>
              <a:rPr lang="fr-FR" sz="1400" dirty="0" err="1" smtClean="0">
                <a:solidFill>
                  <a:srgbClr val="C00000"/>
                </a:solidFill>
              </a:rPr>
              <a:t>could</a:t>
            </a:r>
            <a:r>
              <a:rPr lang="fr-FR" sz="1400" dirty="0" smtClean="0">
                <a:solidFill>
                  <a:srgbClr val="C00000"/>
                </a:solidFill>
              </a:rPr>
              <a:t> </a:t>
            </a:r>
            <a:r>
              <a:rPr lang="fr-FR" sz="1400" dirty="0" err="1" smtClean="0">
                <a:solidFill>
                  <a:srgbClr val="C00000"/>
                </a:solidFill>
              </a:rPr>
              <a:t>be</a:t>
            </a:r>
            <a:r>
              <a:rPr lang="fr-FR" sz="1400" dirty="0" smtClean="0">
                <a:solidFill>
                  <a:srgbClr val="C00000"/>
                </a:solidFill>
              </a:rPr>
              <a:t> </a:t>
            </a:r>
            <a:r>
              <a:rPr lang="fr-FR" sz="1400" dirty="0" err="1" smtClean="0">
                <a:solidFill>
                  <a:srgbClr val="C00000"/>
                </a:solidFill>
              </a:rPr>
              <a:t>connected</a:t>
            </a:r>
            <a:r>
              <a:rPr lang="fr-FR" sz="1400" dirty="0" smtClean="0">
                <a:solidFill>
                  <a:srgbClr val="C00000"/>
                </a:solidFill>
              </a:rPr>
              <a:t> to the </a:t>
            </a:r>
            <a:r>
              <a:rPr lang="fr-FR" sz="1400" dirty="0" err="1" smtClean="0">
                <a:solidFill>
                  <a:srgbClr val="C00000"/>
                </a:solidFill>
              </a:rPr>
              <a:t>facility</a:t>
            </a:r>
            <a:r>
              <a:rPr lang="fr-FR" sz="1400" dirty="0" smtClean="0">
                <a:solidFill>
                  <a:srgbClr val="C00000"/>
                </a:solidFill>
              </a:rPr>
              <a:t>.</a:t>
            </a:r>
            <a:endParaRPr lang="fr-FR" sz="1400" dirty="0">
              <a:solidFill>
                <a:srgbClr val="C00000"/>
              </a:solidFill>
            </a:endParaRPr>
          </a:p>
        </p:txBody>
      </p:sp>
    </p:spTree>
    <p:extLst>
      <p:ext uri="{BB962C8B-B14F-4D97-AF65-F5344CB8AC3E}">
        <p14:creationId xmlns:p14="http://schemas.microsoft.com/office/powerpoint/2010/main" val="152298842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7"/>
          </p:nvPr>
        </p:nvSpPr>
        <p:spPr>
          <a:xfrm>
            <a:off x="8133824" y="6237312"/>
            <a:ext cx="1118696" cy="365125"/>
          </a:xfrm>
        </p:spPr>
        <p:txBody>
          <a:bodyPr/>
          <a:lstStyle/>
          <a:p>
            <a:r>
              <a:rPr lang="fr-FR" dirty="0" smtClean="0"/>
              <a:t>|  PAGE </a:t>
            </a:r>
            <a:fld id="{AEFB9B6D-867A-40B8-ACB0-35CC9F272C9C}" type="slidenum">
              <a:rPr lang="fr-FR" smtClean="0"/>
              <a:pPr/>
              <a:t>12</a:t>
            </a:fld>
            <a:endParaRPr lang="fr-FR" dirty="0"/>
          </a:p>
        </p:txBody>
      </p:sp>
      <p:sp>
        <p:nvSpPr>
          <p:cNvPr id="6" name="Espace réservé du pied de page 5"/>
          <p:cNvSpPr>
            <a:spLocks noGrp="1"/>
          </p:cNvSpPr>
          <p:nvPr>
            <p:ph type="ftr" sz="quarter" idx="18"/>
          </p:nvPr>
        </p:nvSpPr>
        <p:spPr>
          <a:xfrm>
            <a:off x="1629976" y="6203199"/>
            <a:ext cx="6395330" cy="432048"/>
          </a:xfrm>
        </p:spPr>
        <p:txBody>
          <a:bodyPr/>
          <a:lstStyle/>
          <a:p>
            <a:r>
              <a:rPr lang="en-US" smtClean="0"/>
              <a:t>Workshop on the Magnet Test Stands, CERN, 13-14 June</a:t>
            </a:r>
            <a:endParaRPr lang="fr-FR" dirty="0"/>
          </a:p>
        </p:txBody>
      </p:sp>
      <p:sp>
        <p:nvSpPr>
          <p:cNvPr id="8" name="Titre 1"/>
          <p:cNvSpPr>
            <a:spLocks noGrp="1"/>
          </p:cNvSpPr>
          <p:nvPr>
            <p:ph type="title"/>
          </p:nvPr>
        </p:nvSpPr>
        <p:spPr>
          <a:xfrm>
            <a:off x="1475656" y="7951"/>
            <a:ext cx="7236464" cy="936104"/>
          </a:xfrm>
        </p:spPr>
        <p:txBody>
          <a:bodyPr/>
          <a:lstStyle/>
          <a:p>
            <a:endParaRPr lang="en-GB" sz="1600" dirty="0"/>
          </a:p>
        </p:txBody>
      </p:sp>
      <p:sp>
        <p:nvSpPr>
          <p:cNvPr id="9" name="Espace réservé du contenu 2"/>
          <p:cNvSpPr>
            <a:spLocks noGrp="1"/>
          </p:cNvSpPr>
          <p:nvPr>
            <p:ph idx="1"/>
          </p:nvPr>
        </p:nvSpPr>
        <p:spPr>
          <a:xfrm>
            <a:off x="-180528" y="926554"/>
            <a:ext cx="7613707" cy="5836453"/>
          </a:xfrm>
          <a:ln>
            <a:noFill/>
          </a:ln>
        </p:spPr>
        <p:txBody>
          <a:bodyPr>
            <a:noAutofit/>
          </a:bodyPr>
          <a:lstStyle/>
          <a:p>
            <a:endParaRPr lang="fr-FR" sz="1800" dirty="0" smtClean="0">
              <a:solidFill>
                <a:srgbClr val="C00000"/>
              </a:solidFill>
            </a:endParaRPr>
          </a:p>
          <a:p>
            <a:r>
              <a:rPr lang="fr-FR" sz="1600" b="1" dirty="0" smtClean="0">
                <a:solidFill>
                  <a:srgbClr val="C00000"/>
                </a:solidFill>
              </a:rPr>
              <a:t>CEA test </a:t>
            </a:r>
            <a:r>
              <a:rPr lang="fr-FR" sz="1600" b="1" dirty="0" err="1" smtClean="0">
                <a:solidFill>
                  <a:srgbClr val="C00000"/>
                </a:solidFill>
              </a:rPr>
              <a:t>facilities</a:t>
            </a:r>
            <a:endParaRPr lang="fr-FR" sz="1600" b="1" dirty="0" smtClean="0">
              <a:solidFill>
                <a:srgbClr val="C00000"/>
              </a:solidFill>
            </a:endParaRPr>
          </a:p>
          <a:p>
            <a:pPr marL="1409700" lvl="3" indent="-400050">
              <a:buClr>
                <a:srgbClr val="808080"/>
              </a:buClr>
              <a:buSzPct val="100000"/>
              <a:buFont typeface="Wingdings" panose="05000000000000000000" pitchFamily="2" charset="2"/>
              <a:buChar char="q"/>
            </a:pPr>
            <a:r>
              <a:rPr lang="fr-FR" sz="1400" dirty="0" smtClean="0">
                <a:solidFill>
                  <a:schemeClr val="bg1">
                    <a:lumMod val="75000"/>
                  </a:schemeClr>
                </a:solidFill>
              </a:rPr>
              <a:t>For </a:t>
            </a:r>
            <a:r>
              <a:rPr lang="fr-FR" sz="1400" dirty="0" err="1" smtClean="0">
                <a:solidFill>
                  <a:schemeClr val="bg1">
                    <a:lumMod val="75000"/>
                  </a:schemeClr>
                </a:solidFill>
              </a:rPr>
              <a:t>superconducting</a:t>
            </a:r>
            <a:r>
              <a:rPr lang="fr-FR" sz="1400" dirty="0" smtClean="0">
                <a:solidFill>
                  <a:schemeClr val="bg1">
                    <a:lumMod val="75000"/>
                  </a:schemeClr>
                </a:solidFill>
              </a:rPr>
              <a:t> </a:t>
            </a:r>
            <a:r>
              <a:rPr lang="fr-FR" sz="1400" dirty="0" err="1" smtClean="0">
                <a:solidFill>
                  <a:schemeClr val="bg1">
                    <a:lumMod val="75000"/>
                  </a:schemeClr>
                </a:solidFill>
              </a:rPr>
              <a:t>magnets</a:t>
            </a:r>
            <a:r>
              <a:rPr lang="fr-FR" sz="1400" dirty="0" smtClean="0">
                <a:solidFill>
                  <a:schemeClr val="bg1">
                    <a:lumMod val="75000"/>
                  </a:schemeClr>
                </a:solidFill>
              </a:rPr>
              <a:t> and large size components</a:t>
            </a:r>
          </a:p>
          <a:p>
            <a:pPr marL="1533525" lvl="4" indent="-460375">
              <a:buClr>
                <a:srgbClr val="808080"/>
              </a:buClr>
              <a:buSzPct val="100000"/>
              <a:buFont typeface="Wingdings" panose="05000000000000000000" pitchFamily="2" charset="2"/>
              <a:buChar char="ü"/>
            </a:pPr>
            <a:r>
              <a:rPr lang="fr-FR" sz="1400" dirty="0" smtClean="0">
                <a:solidFill>
                  <a:schemeClr val="bg1">
                    <a:lumMod val="75000"/>
                  </a:schemeClr>
                </a:solidFill>
              </a:rPr>
              <a:t>In </a:t>
            </a:r>
            <a:r>
              <a:rPr lang="fr-FR" sz="1400" dirty="0" err="1" smtClean="0">
                <a:solidFill>
                  <a:schemeClr val="bg1">
                    <a:lumMod val="75000"/>
                  </a:schemeClr>
                </a:solidFill>
              </a:rPr>
              <a:t>operation</a:t>
            </a:r>
            <a:endParaRPr lang="fr-FR" sz="1400" dirty="0" smtClean="0">
              <a:solidFill>
                <a:schemeClr val="bg1">
                  <a:lumMod val="75000"/>
                </a:schemeClr>
              </a:solidFill>
            </a:endParaRPr>
          </a:p>
          <a:p>
            <a:pPr marL="1717675" lvl="5" indent="-285750">
              <a:buClr>
                <a:srgbClr val="808080"/>
              </a:buClr>
              <a:buSzPct val="100000"/>
              <a:buFont typeface="Wingdings" panose="05000000000000000000" pitchFamily="2" charset="2"/>
              <a:buChar char="§"/>
            </a:pPr>
            <a:r>
              <a:rPr lang="fr-FR" sz="1400" dirty="0" smtClean="0">
                <a:solidFill>
                  <a:schemeClr val="bg1">
                    <a:lumMod val="75000"/>
                  </a:schemeClr>
                </a:solidFill>
              </a:rPr>
              <a:t>JT 60 -SA</a:t>
            </a:r>
          </a:p>
          <a:p>
            <a:pPr marL="1533525" lvl="4" indent="-460375">
              <a:buClr>
                <a:srgbClr val="808080"/>
              </a:buClr>
              <a:buSzPct val="100000"/>
              <a:buFont typeface="Wingdings" panose="05000000000000000000" pitchFamily="2" charset="2"/>
              <a:buChar char="ü"/>
            </a:pPr>
            <a:r>
              <a:rPr lang="fr-FR" sz="1400" dirty="0" smtClean="0">
                <a:solidFill>
                  <a:schemeClr val="bg1">
                    <a:lumMod val="75000"/>
                  </a:schemeClr>
                </a:solidFill>
              </a:rPr>
              <a:t>Under </a:t>
            </a:r>
            <a:r>
              <a:rPr lang="fr-FR" sz="1400" dirty="0" err="1" smtClean="0">
                <a:solidFill>
                  <a:schemeClr val="bg1">
                    <a:lumMod val="75000"/>
                  </a:schemeClr>
                </a:solidFill>
              </a:rPr>
              <a:t>development</a:t>
            </a:r>
            <a:endParaRPr lang="fr-FR" sz="1400" dirty="0" smtClean="0">
              <a:solidFill>
                <a:schemeClr val="bg1">
                  <a:lumMod val="75000"/>
                </a:schemeClr>
              </a:solidFill>
            </a:endParaRPr>
          </a:p>
          <a:p>
            <a:pPr marL="1717675" lvl="4" indent="-285750">
              <a:buClr>
                <a:srgbClr val="808080"/>
              </a:buClr>
              <a:buSzPct val="100000"/>
              <a:buFont typeface="Wingdings" panose="05000000000000000000" pitchFamily="2" charset="2"/>
              <a:buChar char="§"/>
            </a:pPr>
            <a:r>
              <a:rPr lang="fr-FR" sz="1400" dirty="0" smtClean="0">
                <a:solidFill>
                  <a:schemeClr val="bg1">
                    <a:lumMod val="75000"/>
                  </a:schemeClr>
                </a:solidFill>
              </a:rPr>
              <a:t>« Vertical Cryostat » for MQYYM short model</a:t>
            </a:r>
          </a:p>
          <a:p>
            <a:pPr marL="1533525" lvl="4" indent="-460375">
              <a:buClr>
                <a:srgbClr val="808080"/>
              </a:buClr>
              <a:buSzPct val="100000"/>
              <a:buFont typeface="Wingdings" panose="05000000000000000000" pitchFamily="2" charset="2"/>
              <a:buChar char="ü"/>
            </a:pPr>
            <a:r>
              <a:rPr lang="fr-FR" sz="1400" dirty="0" err="1" smtClean="0">
                <a:solidFill>
                  <a:schemeClr val="bg1">
                    <a:lumMod val="75000"/>
                  </a:schemeClr>
                </a:solidFill>
              </a:rPr>
              <a:t>Required</a:t>
            </a:r>
            <a:r>
              <a:rPr lang="fr-FR" sz="1400" dirty="0" smtClean="0">
                <a:solidFill>
                  <a:schemeClr val="bg1">
                    <a:lumMod val="75000"/>
                  </a:schemeClr>
                </a:solidFill>
              </a:rPr>
              <a:t> to </a:t>
            </a:r>
            <a:r>
              <a:rPr lang="fr-FR" sz="1400" dirty="0" err="1" smtClean="0">
                <a:solidFill>
                  <a:schemeClr val="bg1">
                    <a:lumMod val="75000"/>
                  </a:schemeClr>
                </a:solidFill>
              </a:rPr>
              <a:t>be</a:t>
            </a:r>
            <a:r>
              <a:rPr lang="fr-FR" sz="1400" dirty="0" smtClean="0">
                <a:solidFill>
                  <a:schemeClr val="bg1">
                    <a:lumMod val="75000"/>
                  </a:schemeClr>
                </a:solidFill>
              </a:rPr>
              <a:t> </a:t>
            </a:r>
            <a:r>
              <a:rPr lang="fr-FR" sz="1400" dirty="0" err="1" smtClean="0">
                <a:solidFill>
                  <a:schemeClr val="bg1">
                    <a:lumMod val="75000"/>
                  </a:schemeClr>
                </a:solidFill>
              </a:rPr>
              <a:t>updated</a:t>
            </a:r>
            <a:endParaRPr lang="fr-FR" sz="1400" dirty="0" smtClean="0">
              <a:solidFill>
                <a:schemeClr val="bg1">
                  <a:lumMod val="75000"/>
                </a:schemeClr>
              </a:solidFill>
            </a:endParaRPr>
          </a:p>
          <a:p>
            <a:pPr marL="1717675" lvl="4" indent="-285750">
              <a:buClr>
                <a:srgbClr val="808080"/>
              </a:buClr>
              <a:buSzPct val="100000"/>
              <a:buFont typeface="Wingdings" panose="05000000000000000000" pitchFamily="2" charset="2"/>
              <a:buChar char="§"/>
            </a:pPr>
            <a:r>
              <a:rPr lang="fr-FR" sz="1400" dirty="0">
                <a:solidFill>
                  <a:schemeClr val="bg1">
                    <a:lumMod val="75000"/>
                  </a:schemeClr>
                </a:solidFill>
              </a:rPr>
              <a:t>« V</a:t>
            </a:r>
            <a:r>
              <a:rPr lang="fr-FR" sz="1400" dirty="0" smtClean="0">
                <a:solidFill>
                  <a:schemeClr val="bg1">
                    <a:lumMod val="75000"/>
                  </a:schemeClr>
                </a:solidFill>
              </a:rPr>
              <a:t>ertical Cryostat » for MQYY prototype</a:t>
            </a:r>
          </a:p>
          <a:p>
            <a:pPr marL="1717675" lvl="4" indent="-285750">
              <a:buClr>
                <a:srgbClr val="808080"/>
              </a:buClr>
              <a:buSzPct val="100000"/>
              <a:buFont typeface="Wingdings" panose="05000000000000000000" pitchFamily="2" charset="2"/>
              <a:buChar char="§"/>
            </a:pPr>
            <a:r>
              <a:rPr lang="fr-FR" sz="1400" b="1" dirty="0" smtClean="0">
                <a:solidFill>
                  <a:srgbClr val="0070C0"/>
                </a:solidFill>
              </a:rPr>
              <a:t>« Horizontal Cryostat» </a:t>
            </a:r>
            <a:r>
              <a:rPr lang="fr-FR" sz="1400" b="1" dirty="0" err="1" smtClean="0">
                <a:solidFill>
                  <a:srgbClr val="0070C0"/>
                </a:solidFill>
              </a:rPr>
              <a:t>SCHEMa</a:t>
            </a:r>
            <a:endParaRPr lang="fr-FR" sz="1400" b="1" dirty="0" smtClean="0">
              <a:solidFill>
                <a:srgbClr val="0070C0"/>
              </a:solidFill>
            </a:endParaRPr>
          </a:p>
          <a:p>
            <a:pPr marL="1717675" lvl="4" indent="-285750">
              <a:buClr>
                <a:srgbClr val="808080"/>
              </a:buClr>
              <a:buSzPct val="100000"/>
              <a:buFont typeface="Wingdings" panose="05000000000000000000" pitchFamily="2" charset="2"/>
              <a:buChar char="§"/>
            </a:pPr>
            <a:r>
              <a:rPr lang="fr-FR" sz="1400" dirty="0">
                <a:solidFill>
                  <a:schemeClr val="bg1">
                    <a:lumMod val="75000"/>
                  </a:schemeClr>
                </a:solidFill>
              </a:rPr>
              <a:t>Saclay </a:t>
            </a:r>
            <a:r>
              <a:rPr lang="fr-FR" sz="1400" dirty="0" err="1">
                <a:solidFill>
                  <a:schemeClr val="bg1">
                    <a:lumMod val="75000"/>
                  </a:schemeClr>
                </a:solidFill>
              </a:rPr>
              <a:t>facility</a:t>
            </a:r>
            <a:r>
              <a:rPr lang="fr-FR" sz="1400" dirty="0">
                <a:solidFill>
                  <a:schemeClr val="bg1">
                    <a:lumMod val="75000"/>
                  </a:schemeClr>
                </a:solidFill>
              </a:rPr>
              <a:t> W7X</a:t>
            </a:r>
          </a:p>
          <a:p>
            <a:pPr lvl="4" indent="0">
              <a:buClr>
                <a:srgbClr val="808080"/>
              </a:buClr>
              <a:buSzPct val="100000"/>
              <a:buNone/>
            </a:pPr>
            <a:endParaRPr lang="fr-FR" sz="1400" dirty="0" smtClean="0">
              <a:solidFill>
                <a:schemeClr val="bg1">
                  <a:lumMod val="75000"/>
                </a:schemeClr>
              </a:solidFill>
            </a:endParaRPr>
          </a:p>
          <a:p>
            <a:pPr marL="1409700" lvl="3" indent="-400050">
              <a:buClr>
                <a:srgbClr val="808080"/>
              </a:buClr>
              <a:buSzPct val="100000"/>
              <a:buFont typeface="Wingdings" panose="05000000000000000000" pitchFamily="2" charset="2"/>
              <a:buChar char="q"/>
            </a:pPr>
            <a:r>
              <a:rPr lang="fr-FR" sz="1400" dirty="0" smtClean="0">
                <a:solidFill>
                  <a:schemeClr val="bg1">
                    <a:lumMod val="75000"/>
                  </a:schemeClr>
                </a:solidFill>
              </a:rPr>
              <a:t>Under </a:t>
            </a:r>
            <a:r>
              <a:rPr lang="fr-FR" sz="1400" dirty="0" err="1" smtClean="0">
                <a:solidFill>
                  <a:schemeClr val="bg1">
                    <a:lumMod val="75000"/>
                  </a:schemeClr>
                </a:solidFill>
              </a:rPr>
              <a:t>magnetic</a:t>
            </a:r>
            <a:r>
              <a:rPr lang="fr-FR" sz="1400" dirty="0" smtClean="0">
                <a:solidFill>
                  <a:schemeClr val="bg1">
                    <a:lumMod val="75000"/>
                  </a:schemeClr>
                </a:solidFill>
              </a:rPr>
              <a:t> </a:t>
            </a:r>
            <a:r>
              <a:rPr lang="fr-FR" sz="1400" dirty="0" err="1" smtClean="0">
                <a:solidFill>
                  <a:schemeClr val="bg1">
                    <a:lumMod val="75000"/>
                  </a:schemeClr>
                </a:solidFill>
              </a:rPr>
              <a:t>field</a:t>
            </a:r>
            <a:endParaRPr lang="fr-FR" sz="1400" dirty="0" smtClean="0">
              <a:solidFill>
                <a:schemeClr val="bg1">
                  <a:lumMod val="75000"/>
                </a:schemeClr>
              </a:solidFill>
            </a:endParaRPr>
          </a:p>
          <a:p>
            <a:pPr marL="1533525" lvl="4" indent="-460375">
              <a:buClr>
                <a:srgbClr val="808080"/>
              </a:buClr>
              <a:buSzPct val="100000"/>
              <a:buFont typeface="Wingdings" panose="05000000000000000000" pitchFamily="2" charset="2"/>
              <a:buChar char="ü"/>
            </a:pPr>
            <a:r>
              <a:rPr lang="fr-FR" sz="1400" dirty="0" err="1" smtClean="0">
                <a:solidFill>
                  <a:schemeClr val="bg1">
                    <a:lumMod val="75000"/>
                  </a:schemeClr>
                </a:solidFill>
              </a:rPr>
              <a:t>Séjos</a:t>
            </a:r>
            <a:endParaRPr lang="fr-FR" sz="1400" dirty="0" smtClean="0">
              <a:solidFill>
                <a:schemeClr val="bg1">
                  <a:lumMod val="75000"/>
                </a:schemeClr>
              </a:solidFill>
            </a:endParaRPr>
          </a:p>
          <a:p>
            <a:pPr marL="1533525" lvl="4" indent="-460375">
              <a:buClr>
                <a:srgbClr val="808080"/>
              </a:buClr>
              <a:buSzPct val="100000"/>
              <a:buFont typeface="Wingdings" panose="05000000000000000000" pitchFamily="2" charset="2"/>
              <a:buChar char="ü"/>
            </a:pPr>
            <a:r>
              <a:rPr lang="fr-FR" sz="1400" dirty="0" smtClean="0">
                <a:solidFill>
                  <a:schemeClr val="bg1">
                    <a:lumMod val="75000"/>
                  </a:schemeClr>
                </a:solidFill>
              </a:rPr>
              <a:t>SETH</a:t>
            </a:r>
          </a:p>
          <a:p>
            <a:pPr marL="1073150" lvl="4" indent="0">
              <a:buClr>
                <a:srgbClr val="808080"/>
              </a:buClr>
              <a:buSzPct val="100000"/>
              <a:buNone/>
            </a:pPr>
            <a:endParaRPr lang="fr-FR" sz="1400" dirty="0" smtClean="0">
              <a:solidFill>
                <a:srgbClr val="808080"/>
              </a:solidFill>
            </a:endParaRPr>
          </a:p>
          <a:p>
            <a:pPr lvl="4" indent="0">
              <a:buClr>
                <a:srgbClr val="808080"/>
              </a:buClr>
              <a:buSzPct val="100000"/>
              <a:buNone/>
            </a:pPr>
            <a:endParaRPr lang="fr-FR" sz="1400" b="1" dirty="0">
              <a:solidFill>
                <a:srgbClr val="808080"/>
              </a:solidFill>
            </a:endParaRPr>
          </a:p>
          <a:p>
            <a:pPr lvl="4" indent="0">
              <a:buClr>
                <a:srgbClr val="808080"/>
              </a:buClr>
              <a:buSzPct val="100000"/>
              <a:buNone/>
            </a:pPr>
            <a:endParaRPr lang="fr-FR" sz="1400" dirty="0" smtClean="0">
              <a:solidFill>
                <a:srgbClr val="808080"/>
              </a:solidFill>
            </a:endParaRPr>
          </a:p>
          <a:p>
            <a:pPr lvl="3" indent="0">
              <a:buClr>
                <a:srgbClr val="C00000"/>
              </a:buClr>
              <a:buSzPct val="100000"/>
              <a:buNone/>
            </a:pPr>
            <a:endParaRPr lang="fr-FR" sz="1200" b="1" dirty="0" smtClean="0">
              <a:solidFill>
                <a:srgbClr val="808080"/>
              </a:solidFill>
            </a:endParaRPr>
          </a:p>
          <a:p>
            <a:pPr marL="703263" lvl="1" indent="-342900">
              <a:buFont typeface="Wingdings" panose="05000000000000000000" pitchFamily="2" charset="2"/>
              <a:buChar char="Ø"/>
            </a:pPr>
            <a:endParaRPr lang="fr-FR" sz="1200" b="1" dirty="0" smtClean="0">
              <a:solidFill>
                <a:srgbClr val="808080"/>
              </a:solidFill>
            </a:endParaRPr>
          </a:p>
          <a:p>
            <a:endParaRPr lang="fr-FR" sz="2000" dirty="0">
              <a:solidFill>
                <a:srgbClr val="808080"/>
              </a:solidFill>
            </a:endParaRPr>
          </a:p>
        </p:txBody>
      </p:sp>
    </p:spTree>
    <p:extLst>
      <p:ext uri="{BB962C8B-B14F-4D97-AF65-F5344CB8AC3E}">
        <p14:creationId xmlns:p14="http://schemas.microsoft.com/office/powerpoint/2010/main" val="18455379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7"/>
          </p:nvPr>
        </p:nvSpPr>
        <p:spPr>
          <a:xfrm>
            <a:off x="8061816" y="6304235"/>
            <a:ext cx="1118696" cy="365125"/>
          </a:xfrm>
        </p:spPr>
        <p:txBody>
          <a:bodyPr/>
          <a:lstStyle/>
          <a:p>
            <a:r>
              <a:rPr lang="fr-FR" dirty="0" smtClean="0"/>
              <a:t>|  PAGE </a:t>
            </a:r>
            <a:fld id="{AEFB9B6D-867A-40B8-ACB0-35CC9F272C9C}" type="slidenum">
              <a:rPr lang="fr-FR" smtClean="0"/>
              <a:pPr/>
              <a:t>13</a:t>
            </a:fld>
            <a:endParaRPr lang="fr-FR" dirty="0"/>
          </a:p>
        </p:txBody>
      </p:sp>
      <p:sp>
        <p:nvSpPr>
          <p:cNvPr id="6" name="Espace réservé du pied de page 5"/>
          <p:cNvSpPr>
            <a:spLocks noGrp="1"/>
          </p:cNvSpPr>
          <p:nvPr>
            <p:ph type="ftr" sz="quarter" idx="18"/>
          </p:nvPr>
        </p:nvSpPr>
        <p:spPr>
          <a:xfrm>
            <a:off x="1619672" y="6237312"/>
            <a:ext cx="6395330" cy="432048"/>
          </a:xfrm>
        </p:spPr>
        <p:txBody>
          <a:bodyPr/>
          <a:lstStyle/>
          <a:p>
            <a:r>
              <a:rPr lang="en-US" smtClean="0"/>
              <a:t>Workshop on the Magnet Test Stands, CERN, 13-14 June</a:t>
            </a:r>
            <a:endParaRPr lang="fr-FR" dirty="0"/>
          </a:p>
        </p:txBody>
      </p:sp>
      <p:sp>
        <p:nvSpPr>
          <p:cNvPr id="8" name="Titre 1"/>
          <p:cNvSpPr>
            <a:spLocks noGrp="1"/>
          </p:cNvSpPr>
          <p:nvPr>
            <p:ph type="title"/>
          </p:nvPr>
        </p:nvSpPr>
        <p:spPr>
          <a:xfrm>
            <a:off x="1475656" y="7951"/>
            <a:ext cx="7236464" cy="936104"/>
          </a:xfrm>
        </p:spPr>
        <p:txBody>
          <a:bodyPr/>
          <a:lstStyle/>
          <a:p>
            <a:r>
              <a:rPr lang="en-GB" sz="1600" dirty="0" err="1" smtClean="0"/>
              <a:t>SCHEMa</a:t>
            </a:r>
            <a:r>
              <a:rPr lang="en-GB" sz="1600" dirty="0" smtClean="0"/>
              <a:t> ID CARD</a:t>
            </a:r>
            <a:endParaRPr lang="en-GB" sz="1600" dirty="0"/>
          </a:p>
        </p:txBody>
      </p:sp>
      <p:sp>
        <p:nvSpPr>
          <p:cNvPr id="12" name="ZoneTexte 11"/>
          <p:cNvSpPr txBox="1"/>
          <p:nvPr/>
        </p:nvSpPr>
        <p:spPr>
          <a:xfrm>
            <a:off x="2479056" y="1268179"/>
            <a:ext cx="6657439" cy="3416320"/>
          </a:xfrm>
          <a:prstGeom prst="rect">
            <a:avLst/>
          </a:prstGeom>
          <a:noFill/>
        </p:spPr>
        <p:txBody>
          <a:bodyPr wrap="square" rtlCol="0">
            <a:spAutoFit/>
          </a:bodyPr>
          <a:lstStyle/>
          <a:p>
            <a:r>
              <a:rPr lang="fr-FR" sz="1200" dirty="0" smtClean="0"/>
              <a:t>Location				CEA Saclay (Gif-sur-Yvette, France)</a:t>
            </a:r>
          </a:p>
          <a:p>
            <a:r>
              <a:rPr lang="fr-FR" sz="1200" dirty="0" smtClean="0"/>
              <a:t>Surface of the test stand			Hall 198, </a:t>
            </a:r>
            <a:r>
              <a:rPr lang="fr-FR" sz="1200" dirty="0" err="1" smtClean="0"/>
              <a:t>aprox</a:t>
            </a:r>
            <a:r>
              <a:rPr lang="fr-FR" sz="1200" dirty="0" smtClean="0"/>
              <a:t>. </a:t>
            </a:r>
            <a:r>
              <a:rPr lang="fr-FR" sz="1200" dirty="0"/>
              <a:t>4</a:t>
            </a:r>
            <a:r>
              <a:rPr lang="fr-FR" sz="1200" dirty="0" smtClean="0"/>
              <a:t>00 </a:t>
            </a:r>
            <a:r>
              <a:rPr lang="fr-FR" sz="1200" dirty="0"/>
              <a:t>m²</a:t>
            </a:r>
            <a:endParaRPr lang="fr-FR" sz="1200" dirty="0">
              <a:solidFill>
                <a:srgbClr val="FF0000"/>
              </a:solidFill>
            </a:endParaRPr>
          </a:p>
          <a:p>
            <a:endParaRPr lang="fr-FR" sz="1200" dirty="0" smtClean="0"/>
          </a:p>
          <a:p>
            <a:r>
              <a:rPr lang="fr-FR" sz="1200" dirty="0" err="1" smtClean="0"/>
              <a:t>Dedicated</a:t>
            </a:r>
            <a:r>
              <a:rPr lang="fr-FR" sz="1200" dirty="0" smtClean="0"/>
              <a:t> </a:t>
            </a:r>
            <a:r>
              <a:rPr lang="fr-FR" sz="1200" dirty="0" err="1" smtClean="0"/>
              <a:t>refrigerator</a:t>
            </a:r>
            <a:r>
              <a:rPr lang="fr-FR" sz="1200" dirty="0" smtClean="0"/>
              <a:t>			</a:t>
            </a:r>
            <a:r>
              <a:rPr lang="fr-FR" sz="1200" dirty="0" smtClean="0">
                <a:solidFill>
                  <a:srgbClr val="C00000"/>
                </a:solidFill>
              </a:rPr>
              <a:t>Not </a:t>
            </a:r>
            <a:r>
              <a:rPr lang="fr-FR" sz="1200" dirty="0" err="1" smtClean="0">
                <a:solidFill>
                  <a:srgbClr val="C00000"/>
                </a:solidFill>
              </a:rPr>
              <a:t>currently</a:t>
            </a:r>
            <a:r>
              <a:rPr lang="fr-FR" sz="1200" dirty="0" smtClean="0">
                <a:solidFill>
                  <a:srgbClr val="C00000"/>
                </a:solidFill>
              </a:rPr>
              <a:t> </a:t>
            </a:r>
            <a:r>
              <a:rPr lang="fr-FR" sz="1200" dirty="0" err="1" smtClean="0">
                <a:solidFill>
                  <a:srgbClr val="C00000"/>
                </a:solidFill>
              </a:rPr>
              <a:t>avalaible</a:t>
            </a:r>
            <a:r>
              <a:rPr lang="fr-FR" sz="1200" dirty="0" smtClean="0">
                <a:solidFill>
                  <a:srgbClr val="C00000"/>
                </a:solidFill>
              </a:rPr>
              <a:t>, </a:t>
            </a:r>
            <a:r>
              <a:rPr lang="fr-FR" sz="1200" dirty="0" err="1" smtClean="0">
                <a:solidFill>
                  <a:srgbClr val="C00000"/>
                </a:solidFill>
              </a:rPr>
              <a:t>could</a:t>
            </a:r>
            <a:r>
              <a:rPr lang="fr-FR" sz="1200" dirty="0" smtClean="0">
                <a:solidFill>
                  <a:srgbClr val="C00000"/>
                </a:solidFill>
              </a:rPr>
              <a:t> </a:t>
            </a:r>
            <a:r>
              <a:rPr lang="fr-FR" sz="1200" dirty="0" err="1" smtClean="0">
                <a:solidFill>
                  <a:srgbClr val="C00000"/>
                </a:solidFill>
              </a:rPr>
              <a:t>be</a:t>
            </a:r>
            <a:r>
              <a:rPr lang="fr-FR" sz="1200" dirty="0" smtClean="0">
                <a:solidFill>
                  <a:srgbClr val="C00000"/>
                </a:solidFill>
              </a:rPr>
              <a:t> </a:t>
            </a:r>
            <a:r>
              <a:rPr lang="fr-FR" sz="1200" dirty="0" err="1" smtClean="0">
                <a:solidFill>
                  <a:srgbClr val="C00000"/>
                </a:solidFill>
              </a:rPr>
              <a:t>avalaible</a:t>
            </a:r>
            <a:r>
              <a:rPr lang="fr-FR" sz="1200" dirty="0" smtClean="0">
                <a:solidFill>
                  <a:srgbClr val="C00000"/>
                </a:solidFill>
              </a:rPr>
              <a:t>                </a:t>
            </a:r>
            <a:r>
              <a:rPr lang="fr-FR" sz="1200" dirty="0" err="1" smtClean="0">
                <a:solidFill>
                  <a:srgbClr val="C00000"/>
                </a:solidFill>
              </a:rPr>
              <a:t>from</a:t>
            </a:r>
            <a:r>
              <a:rPr lang="fr-FR" sz="1200" dirty="0" smtClean="0">
                <a:solidFill>
                  <a:srgbClr val="C00000"/>
                </a:solidFill>
              </a:rPr>
              <a:t> W7X </a:t>
            </a:r>
            <a:r>
              <a:rPr lang="fr-FR" sz="1200" dirty="0" err="1" smtClean="0">
                <a:solidFill>
                  <a:srgbClr val="C00000"/>
                </a:solidFill>
              </a:rPr>
              <a:t>facility</a:t>
            </a:r>
            <a:endParaRPr lang="fr-FR" sz="1200" dirty="0" smtClean="0">
              <a:solidFill>
                <a:srgbClr val="C00000"/>
              </a:solidFill>
            </a:endParaRPr>
          </a:p>
          <a:p>
            <a:r>
              <a:rPr lang="fr-FR" sz="1200" dirty="0" smtClean="0"/>
              <a:t>Operating </a:t>
            </a:r>
            <a:r>
              <a:rPr lang="fr-FR" sz="1200" dirty="0" err="1" smtClean="0"/>
              <a:t>temperature</a:t>
            </a:r>
            <a:r>
              <a:rPr lang="fr-FR" sz="1200" dirty="0" smtClean="0"/>
              <a:t>			</a:t>
            </a:r>
            <a:r>
              <a:rPr lang="fr-FR" sz="1200" dirty="0" err="1" smtClean="0"/>
              <a:t>from</a:t>
            </a:r>
            <a:r>
              <a:rPr lang="fr-FR" sz="1200" dirty="0" smtClean="0"/>
              <a:t> 1.8 K to 4.2 K</a:t>
            </a:r>
          </a:p>
          <a:p>
            <a:r>
              <a:rPr lang="fr-FR" sz="1200" dirty="0" err="1" smtClean="0"/>
              <a:t>Cooling</a:t>
            </a:r>
            <a:r>
              <a:rPr lang="fr-FR" sz="1200" dirty="0" smtClean="0"/>
              <a:t> phases			300–80K, 80-4.2K, 4.2 K – 1.8 K</a:t>
            </a:r>
          </a:p>
          <a:p>
            <a:r>
              <a:rPr lang="fr-FR" sz="1200" dirty="0" err="1" smtClean="0"/>
              <a:t>Cooling</a:t>
            </a:r>
            <a:r>
              <a:rPr lang="fr-FR" sz="1200" dirty="0" smtClean="0"/>
              <a:t>  </a:t>
            </a:r>
            <a:r>
              <a:rPr lang="fr-FR" sz="1200" dirty="0" err="1" smtClean="0"/>
              <a:t>capacity</a:t>
            </a:r>
            <a:r>
              <a:rPr lang="fr-FR" sz="1200" dirty="0" smtClean="0"/>
              <a:t>		</a:t>
            </a:r>
            <a:r>
              <a:rPr lang="fr-FR" sz="1200" dirty="0"/>
              <a:t> </a:t>
            </a:r>
            <a:r>
              <a:rPr lang="fr-FR" sz="1200" dirty="0" smtClean="0"/>
              <a:t>                    </a:t>
            </a:r>
            <a:r>
              <a:rPr lang="fr-FR" sz="1200" dirty="0" smtClean="0">
                <a:solidFill>
                  <a:srgbClr val="C00000"/>
                </a:solidFill>
              </a:rPr>
              <a:t>450 W at 4.2 K, 25 W at 1.8 K</a:t>
            </a:r>
          </a:p>
          <a:p>
            <a:r>
              <a:rPr lang="fr-FR" sz="1200" dirty="0" err="1" smtClean="0"/>
              <a:t>Shared</a:t>
            </a:r>
            <a:r>
              <a:rPr lang="fr-FR" sz="1200" dirty="0" smtClean="0"/>
              <a:t> </a:t>
            </a:r>
            <a:r>
              <a:rPr lang="fr-FR" sz="1200" dirty="0" err="1" smtClean="0"/>
              <a:t>cryogenics</a:t>
            </a:r>
            <a:r>
              <a:rPr lang="fr-FR" sz="1200" dirty="0" smtClean="0"/>
              <a:t>? Or </a:t>
            </a:r>
            <a:r>
              <a:rPr lang="fr-FR" sz="1200" dirty="0" err="1" smtClean="0"/>
              <a:t>other</a:t>
            </a:r>
            <a:r>
              <a:rPr lang="fr-FR" sz="1200" dirty="0" smtClean="0"/>
              <a:t> </a:t>
            </a:r>
            <a:r>
              <a:rPr lang="fr-FR" sz="1200" dirty="0" err="1" smtClean="0"/>
              <a:t>equipment</a:t>
            </a:r>
            <a:r>
              <a:rPr lang="fr-FR" sz="1200" dirty="0" smtClean="0"/>
              <a:t>?    	</a:t>
            </a:r>
            <a:r>
              <a:rPr lang="fr-FR" sz="1200" dirty="0" err="1" smtClean="0">
                <a:solidFill>
                  <a:srgbClr val="C00000"/>
                </a:solidFill>
              </a:rPr>
              <a:t>Yes</a:t>
            </a:r>
            <a:r>
              <a:rPr lang="fr-FR" sz="1200" dirty="0" smtClean="0">
                <a:solidFill>
                  <a:srgbClr val="C00000"/>
                </a:solidFill>
              </a:rPr>
              <a:t> but </a:t>
            </a:r>
            <a:r>
              <a:rPr lang="fr-FR" sz="1200" dirty="0" err="1" smtClean="0">
                <a:solidFill>
                  <a:srgbClr val="C00000"/>
                </a:solidFill>
              </a:rPr>
              <a:t>can</a:t>
            </a:r>
            <a:r>
              <a:rPr lang="fr-FR" sz="1200" dirty="0" smtClean="0">
                <a:solidFill>
                  <a:srgbClr val="C00000"/>
                </a:solidFill>
              </a:rPr>
              <a:t> </a:t>
            </a:r>
            <a:r>
              <a:rPr lang="fr-FR" sz="1200" dirty="0" err="1" smtClean="0">
                <a:solidFill>
                  <a:srgbClr val="C00000"/>
                </a:solidFill>
              </a:rPr>
              <a:t>be</a:t>
            </a:r>
            <a:r>
              <a:rPr lang="fr-FR" sz="1200" dirty="0" smtClean="0">
                <a:solidFill>
                  <a:srgbClr val="C00000"/>
                </a:solidFill>
              </a:rPr>
              <a:t> </a:t>
            </a:r>
            <a:r>
              <a:rPr lang="fr-FR" sz="1200" dirty="0" err="1" smtClean="0">
                <a:solidFill>
                  <a:srgbClr val="C00000"/>
                </a:solidFill>
              </a:rPr>
              <a:t>dedicated</a:t>
            </a:r>
            <a:endParaRPr lang="fr-FR" sz="1200" dirty="0" smtClean="0">
              <a:solidFill>
                <a:srgbClr val="C00000"/>
              </a:solidFill>
            </a:endParaRPr>
          </a:p>
          <a:p>
            <a:r>
              <a:rPr lang="fr-FR" sz="1200" dirty="0" smtClean="0"/>
              <a:t>Operating and mx. </a:t>
            </a:r>
            <a:r>
              <a:rPr lang="fr-FR" sz="1200" dirty="0" err="1" smtClean="0"/>
              <a:t>Current</a:t>
            </a:r>
            <a:r>
              <a:rPr lang="fr-FR" sz="1200" dirty="0" smtClean="0"/>
              <a:t>, max voltage                       20 kA, 5 V</a:t>
            </a:r>
            <a:endParaRPr lang="fr-FR" sz="1200" dirty="0" smtClean="0">
              <a:solidFill>
                <a:srgbClr val="FF0000"/>
              </a:solidFill>
            </a:endParaRPr>
          </a:p>
          <a:p>
            <a:r>
              <a:rPr lang="fr-FR" sz="1200" dirty="0" smtClean="0"/>
              <a:t>Nr /</a:t>
            </a:r>
            <a:r>
              <a:rPr lang="fr-FR" sz="1200" dirty="0" err="1" smtClean="0"/>
              <a:t>length</a:t>
            </a:r>
            <a:r>
              <a:rPr lang="fr-FR" sz="1200" dirty="0" smtClean="0"/>
              <a:t> of cryostats                                                   0 (</a:t>
            </a:r>
            <a:r>
              <a:rPr lang="fr-FR" sz="1200" dirty="0" err="1" smtClean="0"/>
              <a:t>cryostated</a:t>
            </a:r>
            <a:r>
              <a:rPr lang="fr-FR" sz="1200" dirty="0" smtClean="0"/>
              <a:t> </a:t>
            </a:r>
            <a:r>
              <a:rPr lang="fr-FR" sz="1200" dirty="0" err="1" smtClean="0"/>
              <a:t>magnet</a:t>
            </a:r>
            <a:r>
              <a:rPr lang="fr-FR" sz="1200" dirty="0" smtClean="0"/>
              <a:t>) </a:t>
            </a:r>
            <a:r>
              <a:rPr lang="fr-FR" sz="1200" dirty="0"/>
              <a:t>,</a:t>
            </a:r>
            <a:r>
              <a:rPr lang="fr-FR" sz="1200" dirty="0" smtClean="0"/>
              <a:t>1 (4m), </a:t>
            </a:r>
            <a:r>
              <a:rPr lang="fr-FR" sz="1200" dirty="0"/>
              <a:t>1</a:t>
            </a:r>
            <a:r>
              <a:rPr lang="fr-FR" sz="1200" dirty="0" smtClean="0"/>
              <a:t> (8 m)</a:t>
            </a:r>
          </a:p>
          <a:p>
            <a:r>
              <a:rPr lang="fr-FR" sz="1200" dirty="0" err="1" smtClean="0"/>
              <a:t>Capacity</a:t>
            </a:r>
            <a:r>
              <a:rPr lang="fr-FR" sz="1200" dirty="0" smtClean="0"/>
              <a:t> of cryostats (</a:t>
            </a:r>
            <a:r>
              <a:rPr lang="fr-FR" sz="1200" dirty="0" err="1" smtClean="0"/>
              <a:t>util</a:t>
            </a:r>
            <a:r>
              <a:rPr lang="fr-FR" sz="1200" dirty="0" smtClean="0"/>
              <a:t>)                                             8 m </a:t>
            </a:r>
            <a:r>
              <a:rPr lang="fr-FR" sz="1200" dirty="0" err="1" smtClean="0"/>
              <a:t>useful</a:t>
            </a:r>
            <a:r>
              <a:rPr lang="fr-FR" sz="1200" dirty="0" smtClean="0"/>
              <a:t> </a:t>
            </a:r>
            <a:r>
              <a:rPr lang="fr-FR" sz="1200" dirty="0" err="1" smtClean="0"/>
              <a:t>length</a:t>
            </a:r>
            <a:r>
              <a:rPr lang="fr-FR" sz="1200" dirty="0" smtClean="0"/>
              <a:t>, 0.6 m </a:t>
            </a:r>
            <a:r>
              <a:rPr lang="fr-FR" sz="1200" dirty="0" err="1" smtClean="0"/>
              <a:t>useful</a:t>
            </a:r>
            <a:r>
              <a:rPr lang="fr-FR" sz="1200" dirty="0" smtClean="0"/>
              <a:t> </a:t>
            </a:r>
            <a:r>
              <a:rPr lang="fr-FR" sz="1200" dirty="0" err="1" smtClean="0"/>
              <a:t>diameter</a:t>
            </a:r>
            <a:r>
              <a:rPr lang="fr-FR" sz="1200" dirty="0" smtClean="0"/>
              <a:t>,</a:t>
            </a:r>
          </a:p>
          <a:p>
            <a:r>
              <a:rPr lang="fr-FR" sz="1200" dirty="0" err="1" smtClean="0"/>
              <a:t>Handeling</a:t>
            </a:r>
            <a:r>
              <a:rPr lang="fr-FR" sz="1200" dirty="0" smtClean="0"/>
              <a:t> </a:t>
            </a:r>
            <a:r>
              <a:rPr lang="fr-FR" sz="1200" dirty="0" err="1" smtClean="0"/>
              <a:t>tools</a:t>
            </a:r>
            <a:r>
              <a:rPr lang="fr-FR" sz="1200" dirty="0" smtClean="0"/>
              <a:t>                                                             10 t and 50 t </a:t>
            </a:r>
            <a:r>
              <a:rPr lang="fr-FR" sz="1200" dirty="0" err="1" smtClean="0"/>
              <a:t>overhead</a:t>
            </a:r>
            <a:r>
              <a:rPr lang="fr-FR" sz="1200" dirty="0" smtClean="0"/>
              <a:t> crane</a:t>
            </a:r>
          </a:p>
          <a:p>
            <a:r>
              <a:rPr lang="fr-FR" sz="1200" dirty="0" smtClean="0"/>
              <a:t>Interlock </a:t>
            </a:r>
            <a:r>
              <a:rPr lang="fr-FR" sz="1200" dirty="0" err="1" smtClean="0"/>
              <a:t>safety</a:t>
            </a:r>
            <a:r>
              <a:rPr lang="fr-FR" sz="1200" dirty="0" smtClean="0"/>
              <a:t>		</a:t>
            </a:r>
            <a:r>
              <a:rPr lang="fr-FR" sz="1200" dirty="0"/>
              <a:t> </a:t>
            </a:r>
            <a:r>
              <a:rPr lang="fr-FR" sz="1200" dirty="0" smtClean="0"/>
              <a:t>                     MSS </a:t>
            </a:r>
            <a:r>
              <a:rPr lang="fr-FR" sz="1200" dirty="0" err="1" smtClean="0"/>
              <a:t>available</a:t>
            </a:r>
            <a:endParaRPr lang="fr-FR" sz="1200" dirty="0" smtClean="0"/>
          </a:p>
          <a:p>
            <a:r>
              <a:rPr lang="fr-FR" sz="1200" dirty="0" err="1" smtClean="0"/>
              <a:t>Quench</a:t>
            </a:r>
            <a:r>
              <a:rPr lang="fr-FR" sz="1200" dirty="0" smtClean="0"/>
              <a:t> </a:t>
            </a:r>
            <a:r>
              <a:rPr lang="fr-FR" sz="1200" dirty="0" err="1" smtClean="0"/>
              <a:t>antena</a:t>
            </a:r>
            <a:r>
              <a:rPr lang="fr-FR" sz="1200" dirty="0" smtClean="0"/>
              <a:t>                                                             </a:t>
            </a:r>
            <a:r>
              <a:rPr lang="fr-FR" sz="1200" dirty="0" err="1" smtClean="0"/>
              <a:t>Yes</a:t>
            </a:r>
            <a:endParaRPr lang="fr-FR" sz="1200" dirty="0" smtClean="0"/>
          </a:p>
          <a:p>
            <a:r>
              <a:rPr lang="fr-FR" sz="1200" dirty="0" err="1" smtClean="0"/>
              <a:t>Magnetic</a:t>
            </a:r>
            <a:r>
              <a:rPr lang="fr-FR" sz="1200" dirty="0" smtClean="0"/>
              <a:t> </a:t>
            </a:r>
            <a:r>
              <a:rPr lang="fr-FR" sz="1200" dirty="0" err="1" smtClean="0"/>
              <a:t>measurements</a:t>
            </a:r>
            <a:r>
              <a:rPr lang="fr-FR" sz="1200" dirty="0" smtClean="0"/>
              <a:t>                                               </a:t>
            </a:r>
            <a:r>
              <a:rPr lang="fr-FR" sz="1200" dirty="0" err="1" smtClean="0"/>
              <a:t>Yes</a:t>
            </a:r>
            <a:r>
              <a:rPr lang="fr-FR" sz="1200" dirty="0" smtClean="0"/>
              <a:t>, at 300 K (warm bore)</a:t>
            </a:r>
          </a:p>
          <a:p>
            <a:r>
              <a:rPr lang="fr-FR" sz="1200" dirty="0" err="1"/>
              <a:t>C</a:t>
            </a:r>
            <a:r>
              <a:rPr lang="fr-FR" sz="1200" dirty="0" err="1" smtClean="0"/>
              <a:t>ards</a:t>
            </a:r>
            <a:r>
              <a:rPr lang="fr-FR" sz="1200" dirty="0" smtClean="0"/>
              <a:t> and </a:t>
            </a:r>
            <a:r>
              <a:rPr lang="fr-FR" sz="1200" dirty="0" err="1" smtClean="0"/>
              <a:t>used</a:t>
            </a:r>
            <a:r>
              <a:rPr lang="fr-FR" sz="1200" dirty="0" smtClean="0"/>
              <a:t> soft		                      QNX system </a:t>
            </a:r>
            <a:r>
              <a:rPr lang="fr-FR" sz="1200" dirty="0" err="1" smtClean="0"/>
              <a:t>with</a:t>
            </a:r>
            <a:r>
              <a:rPr lang="fr-FR" sz="1200" dirty="0" smtClean="0"/>
              <a:t> </a:t>
            </a:r>
            <a:r>
              <a:rPr lang="fr-FR" sz="1200" dirty="0" err="1" smtClean="0"/>
              <a:t>homemade</a:t>
            </a:r>
            <a:r>
              <a:rPr lang="fr-FR" sz="1200" dirty="0" smtClean="0"/>
              <a:t> acquisition</a:t>
            </a:r>
          </a:p>
          <a:p>
            <a:r>
              <a:rPr lang="fr-FR" sz="1200" dirty="0" smtClean="0"/>
              <a:t>Data acquisition for </a:t>
            </a:r>
            <a:r>
              <a:rPr lang="fr-FR" sz="1200" dirty="0" err="1" smtClean="0"/>
              <a:t>cryogenics</a:t>
            </a:r>
            <a:r>
              <a:rPr lang="fr-FR" sz="1200" dirty="0" smtClean="0"/>
              <a:t> </a:t>
            </a:r>
            <a:r>
              <a:rPr lang="fr-FR" sz="1200" dirty="0" err="1" smtClean="0"/>
              <a:t>sensors</a:t>
            </a:r>
            <a:r>
              <a:rPr lang="fr-FR" sz="1200" dirty="0" smtClean="0"/>
              <a:t>		160 </a:t>
            </a:r>
            <a:r>
              <a:rPr lang="fr-FR" sz="1200" dirty="0" err="1" smtClean="0"/>
              <a:t>measuring</a:t>
            </a:r>
            <a:r>
              <a:rPr lang="fr-FR" sz="1200" dirty="0" smtClean="0"/>
              <a:t> </a:t>
            </a:r>
            <a:r>
              <a:rPr lang="fr-FR" sz="1200" dirty="0" err="1" smtClean="0"/>
              <a:t>channels</a:t>
            </a:r>
            <a:r>
              <a:rPr lang="fr-FR" sz="1200" dirty="0" smtClean="0"/>
              <a:t> up to 20 kHz</a:t>
            </a:r>
            <a:endParaRPr lang="fr-FR" sz="1200" dirty="0"/>
          </a:p>
        </p:txBody>
      </p:sp>
      <p:sp>
        <p:nvSpPr>
          <p:cNvPr id="18" name="ZoneTexte 17"/>
          <p:cNvSpPr txBox="1"/>
          <p:nvPr/>
        </p:nvSpPr>
        <p:spPr>
          <a:xfrm>
            <a:off x="77930" y="891243"/>
            <a:ext cx="8856984" cy="523220"/>
          </a:xfrm>
          <a:prstGeom prst="rect">
            <a:avLst/>
          </a:prstGeom>
          <a:noFill/>
        </p:spPr>
        <p:txBody>
          <a:bodyPr wrap="square" rtlCol="0">
            <a:spAutoFit/>
          </a:bodyPr>
          <a:lstStyle/>
          <a:p>
            <a:r>
              <a:rPr lang="fr-FR" sz="1400" i="1" dirty="0" smtClean="0">
                <a:solidFill>
                  <a:srgbClr val="0070C0"/>
                </a:solidFill>
              </a:rPr>
              <a:t>Tests of </a:t>
            </a:r>
            <a:r>
              <a:rPr lang="fr-FR" sz="1400" i="1" dirty="0" err="1" smtClean="0">
                <a:solidFill>
                  <a:srgbClr val="0070C0"/>
                </a:solidFill>
              </a:rPr>
              <a:t>cryostated</a:t>
            </a:r>
            <a:r>
              <a:rPr lang="fr-FR" sz="1400" i="1" dirty="0" smtClean="0">
                <a:solidFill>
                  <a:srgbClr val="0070C0"/>
                </a:solidFill>
              </a:rPr>
              <a:t> </a:t>
            </a:r>
            <a:r>
              <a:rPr lang="fr-FR" sz="1400" i="1" dirty="0" err="1" smtClean="0">
                <a:solidFill>
                  <a:srgbClr val="0070C0"/>
                </a:solidFill>
              </a:rPr>
              <a:t>superconducting</a:t>
            </a:r>
            <a:r>
              <a:rPr lang="fr-FR" sz="1400" i="1" dirty="0" smtClean="0">
                <a:solidFill>
                  <a:srgbClr val="0070C0"/>
                </a:solidFill>
              </a:rPr>
              <a:t> </a:t>
            </a:r>
            <a:r>
              <a:rPr lang="fr-FR" sz="1400" i="1" dirty="0" err="1" smtClean="0">
                <a:solidFill>
                  <a:srgbClr val="0070C0"/>
                </a:solidFill>
              </a:rPr>
              <a:t>magnets</a:t>
            </a:r>
            <a:r>
              <a:rPr lang="fr-FR" sz="1400" i="1" dirty="0" smtClean="0">
                <a:solidFill>
                  <a:srgbClr val="0070C0"/>
                </a:solidFill>
              </a:rPr>
              <a:t> or </a:t>
            </a:r>
            <a:r>
              <a:rPr lang="fr-FR" sz="1400" i="1" dirty="0" err="1" smtClean="0">
                <a:solidFill>
                  <a:srgbClr val="0070C0"/>
                </a:solidFill>
              </a:rPr>
              <a:t>magnets</a:t>
            </a:r>
            <a:r>
              <a:rPr lang="fr-FR" sz="1400" i="1" dirty="0" smtClean="0">
                <a:solidFill>
                  <a:srgbClr val="0070C0"/>
                </a:solidFill>
              </a:rPr>
              <a:t> </a:t>
            </a:r>
            <a:r>
              <a:rPr lang="fr-FR" sz="1400" i="1" dirty="0" err="1" smtClean="0">
                <a:solidFill>
                  <a:srgbClr val="0070C0"/>
                </a:solidFill>
              </a:rPr>
              <a:t>with</a:t>
            </a:r>
            <a:r>
              <a:rPr lang="fr-FR" sz="1400" i="1" dirty="0" smtClean="0">
                <a:solidFill>
                  <a:srgbClr val="0070C0"/>
                </a:solidFill>
              </a:rPr>
              <a:t> </a:t>
            </a:r>
            <a:r>
              <a:rPr lang="fr-FR" sz="1400" i="1" dirty="0" err="1" smtClean="0">
                <a:solidFill>
                  <a:srgbClr val="0070C0"/>
                </a:solidFill>
              </a:rPr>
              <a:t>helium</a:t>
            </a:r>
            <a:r>
              <a:rPr lang="fr-FR" sz="1400" i="1" dirty="0" smtClean="0">
                <a:solidFill>
                  <a:srgbClr val="0070C0"/>
                </a:solidFill>
              </a:rPr>
              <a:t> </a:t>
            </a:r>
            <a:r>
              <a:rPr lang="fr-FR" sz="1400" i="1" dirty="0" err="1" smtClean="0">
                <a:solidFill>
                  <a:srgbClr val="0070C0"/>
                </a:solidFill>
              </a:rPr>
              <a:t>vessel</a:t>
            </a:r>
            <a:r>
              <a:rPr lang="fr-FR" sz="1400" i="1" dirty="0" smtClean="0">
                <a:solidFill>
                  <a:srgbClr val="0070C0"/>
                </a:solidFill>
              </a:rPr>
              <a:t> at </a:t>
            </a:r>
            <a:r>
              <a:rPr lang="fr-FR" sz="1400" i="1" dirty="0" err="1" smtClean="0">
                <a:solidFill>
                  <a:srgbClr val="0070C0"/>
                </a:solidFill>
              </a:rPr>
              <a:t>temperature</a:t>
            </a:r>
            <a:r>
              <a:rPr lang="fr-FR" sz="1400" i="1" dirty="0" smtClean="0">
                <a:solidFill>
                  <a:srgbClr val="0070C0"/>
                </a:solidFill>
              </a:rPr>
              <a:t> </a:t>
            </a:r>
            <a:r>
              <a:rPr lang="fr-FR" sz="1400" i="1" dirty="0" err="1" smtClean="0">
                <a:solidFill>
                  <a:srgbClr val="0070C0"/>
                </a:solidFill>
              </a:rPr>
              <a:t>between</a:t>
            </a:r>
            <a:r>
              <a:rPr lang="fr-FR" sz="1400" i="1" dirty="0" smtClean="0">
                <a:solidFill>
                  <a:srgbClr val="0070C0"/>
                </a:solidFill>
              </a:rPr>
              <a:t> 4.2 K and 1.8 K </a:t>
            </a:r>
            <a:r>
              <a:rPr lang="fr-FR" sz="1400" i="1" dirty="0" err="1" smtClean="0">
                <a:solidFill>
                  <a:srgbClr val="0070C0"/>
                </a:solidFill>
              </a:rPr>
              <a:t>with</a:t>
            </a:r>
            <a:r>
              <a:rPr lang="fr-FR" sz="1400" i="1" dirty="0" smtClean="0">
                <a:solidFill>
                  <a:srgbClr val="0070C0"/>
                </a:solidFill>
              </a:rPr>
              <a:t> </a:t>
            </a:r>
            <a:r>
              <a:rPr lang="fr-FR" sz="1400" i="1" dirty="0" err="1" smtClean="0">
                <a:solidFill>
                  <a:srgbClr val="0070C0"/>
                </a:solidFill>
              </a:rPr>
              <a:t>magnetic</a:t>
            </a:r>
            <a:r>
              <a:rPr lang="fr-FR" sz="1400" i="1" dirty="0" smtClean="0">
                <a:solidFill>
                  <a:srgbClr val="0070C0"/>
                </a:solidFill>
              </a:rPr>
              <a:t> </a:t>
            </a:r>
            <a:r>
              <a:rPr lang="fr-FR" sz="1400" i="1" dirty="0" err="1" smtClean="0">
                <a:solidFill>
                  <a:srgbClr val="0070C0"/>
                </a:solidFill>
              </a:rPr>
              <a:t>measurements</a:t>
            </a:r>
            <a:r>
              <a:rPr lang="fr-FR" sz="1400" i="1" dirty="0" smtClean="0">
                <a:solidFill>
                  <a:srgbClr val="0070C0"/>
                </a:solidFill>
              </a:rPr>
              <a:t> </a:t>
            </a:r>
            <a:r>
              <a:rPr lang="fr-FR" sz="1400" i="1" dirty="0" err="1" smtClean="0">
                <a:solidFill>
                  <a:srgbClr val="0070C0"/>
                </a:solidFill>
              </a:rPr>
              <a:t>capability</a:t>
            </a:r>
            <a:r>
              <a:rPr lang="fr-FR" sz="1400" i="1" dirty="0" smtClean="0">
                <a:solidFill>
                  <a:srgbClr val="0070C0"/>
                </a:solidFill>
              </a:rPr>
              <a:t> in warm bore. </a:t>
            </a:r>
            <a:endParaRPr lang="fr-FR" sz="1400" i="1" dirty="0">
              <a:solidFill>
                <a:srgbClr val="0070C0"/>
              </a:solidFill>
            </a:endParaRPr>
          </a:p>
        </p:txBody>
      </p:sp>
      <p:pic>
        <p:nvPicPr>
          <p:cNvPr id="102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512" y="1414463"/>
            <a:ext cx="2010767" cy="1469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ZoneTexte 1"/>
          <p:cNvSpPr txBox="1"/>
          <p:nvPr/>
        </p:nvSpPr>
        <p:spPr>
          <a:xfrm>
            <a:off x="179512" y="2919127"/>
            <a:ext cx="2018954" cy="307777"/>
          </a:xfrm>
          <a:prstGeom prst="rect">
            <a:avLst/>
          </a:prstGeom>
          <a:noFill/>
        </p:spPr>
        <p:txBody>
          <a:bodyPr wrap="square" rtlCol="0">
            <a:spAutoFit/>
          </a:bodyPr>
          <a:lstStyle/>
          <a:p>
            <a:r>
              <a:rPr lang="fr-FR" sz="1400" dirty="0" smtClean="0"/>
              <a:t>Ex. 4 m configuration</a:t>
            </a:r>
            <a:endParaRPr lang="fr-FR" sz="1400" dirty="0"/>
          </a:p>
        </p:txBody>
      </p:sp>
      <p:pic>
        <p:nvPicPr>
          <p:cNvPr id="13" name="Picture 10" descr="SACM-S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5810" y="4717057"/>
            <a:ext cx="2016919" cy="1482218"/>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descr="\\dapnia\data\users\Hervieu_pub\IMAG011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092280" y="5183044"/>
            <a:ext cx="1697209" cy="1016230"/>
          </a:xfrm>
          <a:prstGeom prst="rect">
            <a:avLst/>
          </a:prstGeom>
          <a:noFill/>
          <a:extLst>
            <a:ext uri="{909E8E84-426E-40DD-AFC4-6F175D3DCCD1}">
              <a14:hiddenFill xmlns:a14="http://schemas.microsoft.com/office/drawing/2010/main">
                <a:solidFill>
                  <a:srgbClr val="FFFFFF"/>
                </a:solidFill>
              </a14:hiddenFill>
            </a:ext>
          </a:extLst>
        </p:spPr>
      </p:pic>
      <p:sp>
        <p:nvSpPr>
          <p:cNvPr id="16" name="ZoneTexte 15"/>
          <p:cNvSpPr txBox="1"/>
          <p:nvPr/>
        </p:nvSpPr>
        <p:spPr>
          <a:xfrm>
            <a:off x="1259247" y="583466"/>
            <a:ext cx="4608897" cy="307777"/>
          </a:xfrm>
          <a:prstGeom prst="rect">
            <a:avLst/>
          </a:prstGeom>
          <a:noFill/>
        </p:spPr>
        <p:txBody>
          <a:bodyPr wrap="square" rtlCol="0">
            <a:spAutoFit/>
          </a:bodyPr>
          <a:lstStyle/>
          <a:p>
            <a:r>
              <a:rPr lang="fr-FR" sz="1400" b="1" i="1" dirty="0" smtClean="0">
                <a:solidFill>
                  <a:schemeClr val="bg1"/>
                </a:solidFill>
              </a:rPr>
              <a:t>S</a:t>
            </a:r>
            <a:r>
              <a:rPr lang="fr-FR" sz="1400" i="1" dirty="0" smtClean="0">
                <a:solidFill>
                  <a:schemeClr val="bg1"/>
                </a:solidFill>
              </a:rPr>
              <a:t>tation </a:t>
            </a:r>
            <a:r>
              <a:rPr lang="fr-FR" sz="1400" b="1" i="1" dirty="0" err="1" smtClean="0">
                <a:solidFill>
                  <a:schemeClr val="bg1"/>
                </a:solidFill>
              </a:rPr>
              <a:t>C</a:t>
            </a:r>
            <a:r>
              <a:rPr lang="fr-FR" sz="1400" i="1" dirty="0" err="1" smtClean="0">
                <a:solidFill>
                  <a:schemeClr val="bg1"/>
                </a:solidFill>
              </a:rPr>
              <a:t>ryogenique</a:t>
            </a:r>
            <a:r>
              <a:rPr lang="fr-FR" sz="1400" i="1" dirty="0" smtClean="0">
                <a:solidFill>
                  <a:schemeClr val="bg1"/>
                </a:solidFill>
              </a:rPr>
              <a:t> </a:t>
            </a:r>
            <a:r>
              <a:rPr lang="fr-FR" sz="1400" b="1" i="1" dirty="0" smtClean="0">
                <a:solidFill>
                  <a:schemeClr val="bg1"/>
                </a:solidFill>
              </a:rPr>
              <a:t>H</a:t>
            </a:r>
            <a:r>
              <a:rPr lang="fr-FR" sz="1400" i="1" dirty="0" smtClean="0">
                <a:solidFill>
                  <a:schemeClr val="bg1"/>
                </a:solidFill>
              </a:rPr>
              <a:t>orizontale </a:t>
            </a:r>
            <a:r>
              <a:rPr lang="fr-FR" sz="1400" b="1" i="1" dirty="0" smtClean="0">
                <a:solidFill>
                  <a:schemeClr val="bg1"/>
                </a:solidFill>
              </a:rPr>
              <a:t>E</a:t>
            </a:r>
            <a:r>
              <a:rPr lang="fr-FR" sz="1400" i="1" dirty="0" smtClean="0">
                <a:solidFill>
                  <a:schemeClr val="bg1"/>
                </a:solidFill>
              </a:rPr>
              <a:t>ssais </a:t>
            </a:r>
            <a:r>
              <a:rPr lang="fr-FR" sz="1400" b="1" i="1" dirty="0" err="1" smtClean="0">
                <a:solidFill>
                  <a:schemeClr val="bg1"/>
                </a:solidFill>
              </a:rPr>
              <a:t>Ma</a:t>
            </a:r>
            <a:r>
              <a:rPr lang="fr-FR" sz="1400" i="1" dirty="0" err="1" smtClean="0">
                <a:solidFill>
                  <a:schemeClr val="bg1"/>
                </a:solidFill>
              </a:rPr>
              <a:t>gnetiques</a:t>
            </a:r>
            <a:endParaRPr lang="fr-FR" sz="1400" i="1" dirty="0">
              <a:solidFill>
                <a:schemeClr val="bg1"/>
              </a:solidFill>
            </a:endParaRPr>
          </a:p>
        </p:txBody>
      </p:sp>
      <p:sp>
        <p:nvSpPr>
          <p:cNvPr id="3" name="Rectangle 2"/>
          <p:cNvSpPr/>
          <p:nvPr/>
        </p:nvSpPr>
        <p:spPr>
          <a:xfrm>
            <a:off x="2464046" y="5737609"/>
            <a:ext cx="2739904" cy="461665"/>
          </a:xfrm>
          <a:prstGeom prst="rect">
            <a:avLst/>
          </a:prstGeom>
        </p:spPr>
        <p:txBody>
          <a:bodyPr wrap="square">
            <a:spAutoFit/>
          </a:bodyPr>
          <a:lstStyle/>
          <a:p>
            <a:r>
              <a:rPr lang="en-US" sz="1200" i="1" dirty="0" smtClean="0">
                <a:solidFill>
                  <a:srgbClr val="0070C0"/>
                </a:solidFill>
              </a:rPr>
              <a:t>view </a:t>
            </a:r>
            <a:r>
              <a:rPr lang="en-US" sz="1200" i="1" dirty="0">
                <a:solidFill>
                  <a:srgbClr val="0070C0"/>
                </a:solidFill>
              </a:rPr>
              <a:t>of the horizontal cryostat opened </a:t>
            </a:r>
            <a:endParaRPr lang="en-US" sz="1200" i="1" dirty="0" smtClean="0">
              <a:solidFill>
                <a:srgbClr val="0070C0"/>
              </a:solidFill>
            </a:endParaRPr>
          </a:p>
          <a:p>
            <a:r>
              <a:rPr lang="en-US" sz="1200" i="1" dirty="0" smtClean="0">
                <a:solidFill>
                  <a:srgbClr val="0070C0"/>
                </a:solidFill>
              </a:rPr>
              <a:t>with a LHC bus bar measurements</a:t>
            </a:r>
            <a:endParaRPr lang="fr-FR" sz="1200" i="1" dirty="0">
              <a:solidFill>
                <a:srgbClr val="0070C0"/>
              </a:solidFill>
            </a:endParaRPr>
          </a:p>
        </p:txBody>
      </p:sp>
      <p:grpSp>
        <p:nvGrpSpPr>
          <p:cNvPr id="7" name="Groupe 6"/>
          <p:cNvGrpSpPr/>
          <p:nvPr/>
        </p:nvGrpSpPr>
        <p:grpSpPr>
          <a:xfrm>
            <a:off x="275810" y="3380792"/>
            <a:ext cx="1868141" cy="307777"/>
            <a:chOff x="254918" y="3226904"/>
            <a:chExt cx="1868141" cy="307777"/>
          </a:xfrm>
        </p:grpSpPr>
        <p:sp>
          <p:nvSpPr>
            <p:cNvPr id="15" name="ZoneTexte 14"/>
            <p:cNvSpPr txBox="1"/>
            <p:nvPr/>
          </p:nvSpPr>
          <p:spPr>
            <a:xfrm>
              <a:off x="254918" y="3226904"/>
              <a:ext cx="1868141" cy="307777"/>
            </a:xfrm>
            <a:prstGeom prst="rect">
              <a:avLst/>
            </a:prstGeom>
            <a:noFill/>
          </p:spPr>
          <p:txBody>
            <a:bodyPr wrap="square" rtlCol="0">
              <a:spAutoFit/>
            </a:bodyPr>
            <a:lstStyle/>
            <a:p>
              <a:r>
                <a:rPr lang="fr-FR" sz="1400" i="1" dirty="0" err="1" smtClean="0">
                  <a:solidFill>
                    <a:srgbClr val="FF0000"/>
                  </a:solidFill>
                </a:rPr>
                <a:t>Updating</a:t>
              </a:r>
              <a:r>
                <a:rPr lang="fr-FR" sz="1400" i="1" dirty="0" smtClean="0">
                  <a:solidFill>
                    <a:srgbClr val="FF0000"/>
                  </a:solidFill>
                </a:rPr>
                <a:t> </a:t>
              </a:r>
              <a:r>
                <a:rPr lang="fr-FR" sz="1400" i="1" dirty="0" err="1" smtClean="0">
                  <a:solidFill>
                    <a:srgbClr val="FF0000"/>
                  </a:solidFill>
                </a:rPr>
                <a:t>required</a:t>
              </a:r>
              <a:endParaRPr lang="fr-FR" sz="1400" i="1" dirty="0">
                <a:solidFill>
                  <a:srgbClr val="FF0000"/>
                </a:solidFill>
              </a:endParaRPr>
            </a:p>
          </p:txBody>
        </p:sp>
        <p:sp>
          <p:nvSpPr>
            <p:cNvPr id="4" name="Rectangle à coins arrondis 3"/>
            <p:cNvSpPr/>
            <p:nvPr/>
          </p:nvSpPr>
          <p:spPr>
            <a:xfrm>
              <a:off x="254918" y="3226904"/>
              <a:ext cx="1580778" cy="307777"/>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Tree>
    <p:extLst>
      <p:ext uri="{BB962C8B-B14F-4D97-AF65-F5344CB8AC3E}">
        <p14:creationId xmlns:p14="http://schemas.microsoft.com/office/powerpoint/2010/main" val="84331375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7"/>
          </p:nvPr>
        </p:nvSpPr>
        <p:spPr>
          <a:xfrm>
            <a:off x="8133824" y="6237312"/>
            <a:ext cx="1118696" cy="365125"/>
          </a:xfrm>
        </p:spPr>
        <p:txBody>
          <a:bodyPr/>
          <a:lstStyle/>
          <a:p>
            <a:r>
              <a:rPr lang="fr-FR" dirty="0" smtClean="0"/>
              <a:t>|  PAGE </a:t>
            </a:r>
            <a:fld id="{AEFB9B6D-867A-40B8-ACB0-35CC9F272C9C}" type="slidenum">
              <a:rPr lang="fr-FR" smtClean="0"/>
              <a:pPr/>
              <a:t>14</a:t>
            </a:fld>
            <a:endParaRPr lang="fr-FR" dirty="0"/>
          </a:p>
        </p:txBody>
      </p:sp>
      <p:sp>
        <p:nvSpPr>
          <p:cNvPr id="6" name="Espace réservé du pied de page 5"/>
          <p:cNvSpPr>
            <a:spLocks noGrp="1"/>
          </p:cNvSpPr>
          <p:nvPr>
            <p:ph type="ftr" sz="quarter" idx="18"/>
          </p:nvPr>
        </p:nvSpPr>
        <p:spPr>
          <a:xfrm>
            <a:off x="1629976" y="6203199"/>
            <a:ext cx="6395330" cy="432048"/>
          </a:xfrm>
        </p:spPr>
        <p:txBody>
          <a:bodyPr/>
          <a:lstStyle/>
          <a:p>
            <a:r>
              <a:rPr lang="en-US" smtClean="0"/>
              <a:t>Workshop on the Magnet Test Stands, CERN, 13-14 June</a:t>
            </a:r>
            <a:endParaRPr lang="fr-FR" dirty="0"/>
          </a:p>
        </p:txBody>
      </p:sp>
      <p:sp>
        <p:nvSpPr>
          <p:cNvPr id="8" name="Titre 1"/>
          <p:cNvSpPr>
            <a:spLocks noGrp="1"/>
          </p:cNvSpPr>
          <p:nvPr>
            <p:ph type="title"/>
          </p:nvPr>
        </p:nvSpPr>
        <p:spPr>
          <a:xfrm>
            <a:off x="1475656" y="7951"/>
            <a:ext cx="7236464" cy="936104"/>
          </a:xfrm>
        </p:spPr>
        <p:txBody>
          <a:bodyPr/>
          <a:lstStyle/>
          <a:p>
            <a:r>
              <a:rPr lang="en-GB" sz="1600" dirty="0" err="1" smtClean="0"/>
              <a:t>SCHEMa</a:t>
            </a:r>
            <a:r>
              <a:rPr lang="en-GB" sz="1600" dirty="0" smtClean="0"/>
              <a:t>: </a:t>
            </a:r>
            <a:r>
              <a:rPr lang="en-GB" sz="1600" dirty="0" err="1" smtClean="0"/>
              <a:t>TestS</a:t>
            </a:r>
            <a:endParaRPr lang="en-GB" sz="1600" dirty="0"/>
          </a:p>
        </p:txBody>
      </p:sp>
      <p:graphicFrame>
        <p:nvGraphicFramePr>
          <p:cNvPr id="3" name="Objet 2"/>
          <p:cNvGraphicFramePr>
            <a:graphicFrameLocks noChangeAspect="1"/>
          </p:cNvGraphicFramePr>
          <p:nvPr>
            <p:extLst>
              <p:ext uri="{D42A27DB-BD31-4B8C-83A1-F6EECF244321}">
                <p14:modId xmlns:p14="http://schemas.microsoft.com/office/powerpoint/2010/main" val="1773206760"/>
              </p:ext>
            </p:extLst>
          </p:nvPr>
        </p:nvGraphicFramePr>
        <p:xfrm>
          <a:off x="68179" y="1052736"/>
          <a:ext cx="2153013" cy="2076153"/>
        </p:xfrm>
        <a:graphic>
          <a:graphicData uri="http://schemas.openxmlformats.org/presentationml/2006/ole">
            <mc:AlternateContent xmlns:mc="http://schemas.openxmlformats.org/markup-compatibility/2006">
              <mc:Choice xmlns:v="urn:schemas-microsoft-com:vml" Requires="v">
                <p:oleObj spid="_x0000_s4272" name="Photo Editor Photo" r:id="rId3" imgW="3647223" imgH="3516606" progId="MSPhotoEd.3">
                  <p:embed/>
                </p:oleObj>
              </mc:Choice>
              <mc:Fallback>
                <p:oleObj name="Photo Editor Photo" r:id="rId3" imgW="3647223" imgH="3516606" progId="MSPhotoEd.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179" y="1052736"/>
                        <a:ext cx="2153013" cy="2076153"/>
                      </a:xfrm>
                      <a:prstGeom prst="rect">
                        <a:avLst/>
                      </a:prstGeom>
                      <a:noFill/>
                      <a:ln>
                        <a:noFill/>
                      </a:ln>
                      <a:effectLst/>
                    </p:spPr>
                  </p:pic>
                </p:oleObj>
              </mc:Fallback>
            </mc:AlternateContent>
          </a:graphicData>
        </a:graphic>
      </p:graphicFrame>
      <p:graphicFrame>
        <p:nvGraphicFramePr>
          <p:cNvPr id="7" name="Objet 6"/>
          <p:cNvGraphicFramePr>
            <a:graphicFrameLocks noChangeAspect="1"/>
          </p:cNvGraphicFramePr>
          <p:nvPr>
            <p:extLst>
              <p:ext uri="{D42A27DB-BD31-4B8C-83A1-F6EECF244321}">
                <p14:modId xmlns:p14="http://schemas.microsoft.com/office/powerpoint/2010/main" val="3741151784"/>
              </p:ext>
            </p:extLst>
          </p:nvPr>
        </p:nvGraphicFramePr>
        <p:xfrm>
          <a:off x="56965" y="3140968"/>
          <a:ext cx="3074875" cy="1872208"/>
        </p:xfrm>
        <a:graphic>
          <a:graphicData uri="http://schemas.openxmlformats.org/presentationml/2006/ole">
            <mc:AlternateContent xmlns:mc="http://schemas.openxmlformats.org/markup-compatibility/2006">
              <mc:Choice xmlns:v="urn:schemas-microsoft-com:vml" Requires="v">
                <p:oleObj spid="_x0000_s4273" name="Photo Editor Photo" r:id="rId5" imgW="3737650" imgH="2401340" progId="MSPhotoEd.3">
                  <p:embed/>
                </p:oleObj>
              </mc:Choice>
              <mc:Fallback>
                <p:oleObj name="Photo Editor Photo" r:id="rId5" imgW="3737650" imgH="2401340" progId="MSPhotoEd.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6965" y="3140968"/>
                        <a:ext cx="3074875" cy="1872208"/>
                      </a:xfrm>
                      <a:prstGeom prst="rect">
                        <a:avLst/>
                      </a:prstGeom>
                      <a:noFill/>
                      <a:ln>
                        <a:noFill/>
                      </a:ln>
                      <a:effectLst/>
                    </p:spPr>
                  </p:pic>
                </p:oleObj>
              </mc:Fallback>
            </mc:AlternateContent>
          </a:graphicData>
        </a:graphic>
      </p:graphicFrame>
      <p:sp>
        <p:nvSpPr>
          <p:cNvPr id="9" name="Rectangle 8"/>
          <p:cNvSpPr/>
          <p:nvPr/>
        </p:nvSpPr>
        <p:spPr>
          <a:xfrm>
            <a:off x="3347864" y="1630309"/>
            <a:ext cx="5724128" cy="1384995"/>
          </a:xfrm>
          <a:prstGeom prst="rect">
            <a:avLst/>
          </a:prstGeom>
        </p:spPr>
        <p:txBody>
          <a:bodyPr wrap="square">
            <a:spAutoFit/>
          </a:bodyPr>
          <a:lstStyle/>
          <a:p>
            <a:pPr marL="285750" indent="-285750">
              <a:buFont typeface="Wingdings" panose="05000000000000000000" pitchFamily="2" charset="2"/>
              <a:buChar char="ü"/>
            </a:pPr>
            <a:r>
              <a:rPr lang="fr-FR" altLang="fr-FR" sz="1400" dirty="0" err="1" smtClean="0">
                <a:cs typeface="Times New Roman" panose="02020603050405020304" pitchFamily="18" charset="0"/>
              </a:rPr>
              <a:t>Twin</a:t>
            </a:r>
            <a:r>
              <a:rPr lang="fr-FR" altLang="fr-FR" sz="1400" dirty="0" smtClean="0">
                <a:cs typeface="Times New Roman" panose="02020603050405020304" pitchFamily="18" charset="0"/>
              </a:rPr>
              <a:t>-Aperture Prototype </a:t>
            </a:r>
            <a:r>
              <a:rPr lang="fr-FR" altLang="fr-FR" sz="1400" dirty="0" err="1" smtClean="0">
                <a:cs typeface="Times New Roman" panose="02020603050405020304" pitchFamily="18" charset="0"/>
              </a:rPr>
              <a:t>Dipole</a:t>
            </a:r>
            <a:r>
              <a:rPr lang="fr-FR" altLang="fr-FR" sz="1400" dirty="0" smtClean="0">
                <a:cs typeface="Times New Roman" panose="02020603050405020304" pitchFamily="18" charset="0"/>
              </a:rPr>
              <a:t> (TAP) – Ex. cryostat de distribution</a:t>
            </a:r>
          </a:p>
          <a:p>
            <a:pPr marL="285750" indent="-285750">
              <a:buFont typeface="Wingdings" panose="05000000000000000000" pitchFamily="2" charset="2"/>
              <a:buChar char="ü"/>
            </a:pPr>
            <a:r>
              <a:rPr lang="fr-FR" altLang="fr-FR" sz="1400" dirty="0" smtClean="0">
                <a:cs typeface="Times New Roman" panose="02020603050405020304" pitchFamily="18" charset="0"/>
              </a:rPr>
              <a:t>SSS5 prototype </a:t>
            </a:r>
            <a:r>
              <a:rPr lang="fr-FR" altLang="fr-FR" sz="1400" dirty="0" err="1" smtClean="0">
                <a:cs typeface="Times New Roman" panose="02020603050405020304" pitchFamily="18" charset="0"/>
              </a:rPr>
              <a:t>quadripoles</a:t>
            </a:r>
            <a:endParaRPr lang="fr-FR" altLang="fr-FR" sz="1400" dirty="0" smtClean="0">
              <a:cs typeface="Times New Roman" panose="02020603050405020304" pitchFamily="18" charset="0"/>
            </a:endParaRPr>
          </a:p>
          <a:p>
            <a:pPr marL="285750" indent="-285750">
              <a:buFont typeface="Wingdings" panose="05000000000000000000" pitchFamily="2" charset="2"/>
              <a:buChar char="ü"/>
            </a:pPr>
            <a:r>
              <a:rPr lang="fr-FR" altLang="fr-FR" sz="1400" dirty="0" smtClean="0">
                <a:cs typeface="Times New Roman" panose="02020603050405020304" pitchFamily="18" charset="0"/>
              </a:rPr>
              <a:t>Race </a:t>
            </a:r>
            <a:r>
              <a:rPr lang="fr-FR" altLang="fr-FR" sz="1400" dirty="0" err="1" smtClean="0">
                <a:cs typeface="Times New Roman" panose="02020603050405020304" pitchFamily="18" charset="0"/>
              </a:rPr>
              <a:t>Track</a:t>
            </a:r>
            <a:r>
              <a:rPr lang="fr-FR" altLang="fr-FR" sz="1400" dirty="0" smtClean="0">
                <a:cs typeface="Times New Roman" panose="02020603050405020304" pitchFamily="18" charset="0"/>
              </a:rPr>
              <a:t> ATLAS (1/20)</a:t>
            </a:r>
          </a:p>
          <a:p>
            <a:pPr marL="285750" indent="-285750">
              <a:buFont typeface="Wingdings" panose="05000000000000000000" pitchFamily="2" charset="2"/>
              <a:buChar char="ü"/>
            </a:pPr>
            <a:r>
              <a:rPr lang="fr-FR" altLang="fr-FR" sz="1400" dirty="0" smtClean="0">
                <a:cs typeface="Times New Roman" panose="02020603050405020304" pitchFamily="18" charset="0"/>
              </a:rPr>
              <a:t>Bus bar1 (section et forme du bus), Bus bar2 (validation du </a:t>
            </a:r>
            <a:r>
              <a:rPr lang="fr-FR" altLang="fr-FR" sz="1400" dirty="0" err="1" smtClean="0">
                <a:cs typeface="Times New Roman" panose="02020603050405020304" pitchFamily="18" charset="0"/>
              </a:rPr>
              <a:t>concepte</a:t>
            </a:r>
            <a:r>
              <a:rPr lang="fr-FR" altLang="fr-FR" sz="1400" dirty="0" smtClean="0">
                <a:cs typeface="Times New Roman" panose="02020603050405020304" pitchFamily="18" charset="0"/>
              </a:rPr>
              <a:t> de réalisation industrialisé)</a:t>
            </a:r>
            <a:endParaRPr lang="fr-FR" altLang="fr-FR" sz="1400" dirty="0">
              <a:cs typeface="Times New Roman" panose="02020603050405020304" pitchFamily="18" charset="0"/>
            </a:endParaRPr>
          </a:p>
          <a:p>
            <a:endParaRPr lang="fr-FR" altLang="fr-FR" sz="1400" dirty="0">
              <a:cs typeface="Times New Roman" panose="02020603050405020304" pitchFamily="18" charset="0"/>
            </a:endParaRPr>
          </a:p>
        </p:txBody>
      </p:sp>
      <p:sp>
        <p:nvSpPr>
          <p:cNvPr id="11" name="ZoneTexte 10"/>
          <p:cNvSpPr txBox="1"/>
          <p:nvPr/>
        </p:nvSpPr>
        <p:spPr>
          <a:xfrm>
            <a:off x="2285632" y="1032991"/>
            <a:ext cx="3924296" cy="307777"/>
          </a:xfrm>
          <a:prstGeom prst="rect">
            <a:avLst/>
          </a:prstGeom>
          <a:noFill/>
        </p:spPr>
        <p:txBody>
          <a:bodyPr wrap="square" rtlCol="0">
            <a:spAutoFit/>
          </a:bodyPr>
          <a:lstStyle/>
          <a:p>
            <a:r>
              <a:rPr lang="fr-FR" sz="1400" dirty="0" smtClean="0"/>
              <a:t>Warm bore </a:t>
            </a:r>
            <a:r>
              <a:rPr lang="fr-FR" sz="1400" dirty="0" err="1" smtClean="0"/>
              <a:t>magnetic</a:t>
            </a:r>
            <a:r>
              <a:rPr lang="fr-FR" sz="1400" dirty="0" smtClean="0"/>
              <a:t> </a:t>
            </a:r>
            <a:r>
              <a:rPr lang="fr-FR" sz="1400" dirty="0" err="1" smtClean="0"/>
              <a:t>measurements</a:t>
            </a:r>
            <a:r>
              <a:rPr lang="fr-FR" sz="1400" dirty="0" smtClean="0"/>
              <a:t> (</a:t>
            </a:r>
            <a:r>
              <a:rPr lang="fr-FR" sz="1400" dirty="0" smtClean="0">
                <a:solidFill>
                  <a:srgbClr val="C00000"/>
                </a:solidFill>
              </a:rPr>
              <a:t>2x4 W</a:t>
            </a:r>
            <a:r>
              <a:rPr lang="fr-FR" sz="1400" dirty="0" smtClean="0"/>
              <a:t>)</a:t>
            </a:r>
            <a:endParaRPr lang="fr-FR" sz="1400" dirty="0"/>
          </a:p>
        </p:txBody>
      </p:sp>
      <p:cxnSp>
        <p:nvCxnSpPr>
          <p:cNvPr id="14" name="Connecteur droit avec flèche 13"/>
          <p:cNvCxnSpPr/>
          <p:nvPr/>
        </p:nvCxnSpPr>
        <p:spPr>
          <a:xfrm flipH="1">
            <a:off x="1363282" y="1340768"/>
            <a:ext cx="1699348" cy="48696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5" name="Connecteur droit avec flèche 14"/>
          <p:cNvCxnSpPr/>
          <p:nvPr/>
        </p:nvCxnSpPr>
        <p:spPr>
          <a:xfrm flipH="1">
            <a:off x="1878860" y="1340768"/>
            <a:ext cx="1152128" cy="48696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7" name="ZoneTexte 16"/>
          <p:cNvSpPr txBox="1"/>
          <p:nvPr/>
        </p:nvSpPr>
        <p:spPr>
          <a:xfrm>
            <a:off x="6633726" y="1002214"/>
            <a:ext cx="1728192" cy="338554"/>
          </a:xfrm>
          <a:prstGeom prst="rect">
            <a:avLst/>
          </a:prstGeom>
          <a:noFill/>
        </p:spPr>
        <p:txBody>
          <a:bodyPr wrap="square" rtlCol="0">
            <a:spAutoFit/>
          </a:bodyPr>
          <a:lstStyle/>
          <a:p>
            <a:r>
              <a:rPr lang="fr-FR" sz="1600" i="1" dirty="0" smtClean="0">
                <a:solidFill>
                  <a:srgbClr val="0070C0"/>
                </a:solidFill>
              </a:rPr>
              <a:t>Principal tests</a:t>
            </a:r>
            <a:endParaRPr lang="fr-FR" sz="1600" i="1" dirty="0">
              <a:solidFill>
                <a:srgbClr val="0070C0"/>
              </a:solidFill>
            </a:endParaRPr>
          </a:p>
        </p:txBody>
      </p:sp>
      <p:sp>
        <p:nvSpPr>
          <p:cNvPr id="18" name="ZoneTexte 17"/>
          <p:cNvSpPr txBox="1"/>
          <p:nvPr/>
        </p:nvSpPr>
        <p:spPr>
          <a:xfrm>
            <a:off x="3635896" y="1393031"/>
            <a:ext cx="2520853" cy="307777"/>
          </a:xfrm>
          <a:prstGeom prst="rect">
            <a:avLst/>
          </a:prstGeom>
          <a:noFill/>
        </p:spPr>
        <p:txBody>
          <a:bodyPr wrap="square" rtlCol="0">
            <a:spAutoFit/>
          </a:bodyPr>
          <a:lstStyle/>
          <a:p>
            <a:r>
              <a:rPr lang="fr-FR" sz="1400" i="1" dirty="0" smtClean="0">
                <a:solidFill>
                  <a:srgbClr val="808080"/>
                </a:solidFill>
              </a:rPr>
              <a:t>In the </a:t>
            </a:r>
            <a:r>
              <a:rPr lang="fr-FR" sz="1400" i="1" dirty="0" err="1" smtClean="0">
                <a:solidFill>
                  <a:srgbClr val="808080"/>
                </a:solidFill>
              </a:rPr>
              <a:t>past</a:t>
            </a:r>
            <a:r>
              <a:rPr lang="fr-FR" sz="1400" i="1" dirty="0" smtClean="0">
                <a:solidFill>
                  <a:srgbClr val="808080"/>
                </a:solidFill>
              </a:rPr>
              <a:t> </a:t>
            </a:r>
            <a:endParaRPr lang="fr-FR" sz="1400" i="1" dirty="0">
              <a:solidFill>
                <a:srgbClr val="808080"/>
              </a:solidFill>
            </a:endParaRPr>
          </a:p>
        </p:txBody>
      </p:sp>
      <p:grpSp>
        <p:nvGrpSpPr>
          <p:cNvPr id="4" name="Groupe 3"/>
          <p:cNvGrpSpPr/>
          <p:nvPr/>
        </p:nvGrpSpPr>
        <p:grpSpPr>
          <a:xfrm>
            <a:off x="4422976" y="3482781"/>
            <a:ext cx="4211960" cy="1525657"/>
            <a:chOff x="4788024" y="4854740"/>
            <a:chExt cx="4211960" cy="1525657"/>
          </a:xfrm>
        </p:grpSpPr>
        <p:graphicFrame>
          <p:nvGraphicFramePr>
            <p:cNvPr id="2" name="Objet 1"/>
            <p:cNvGraphicFramePr>
              <a:graphicFrameLocks noChangeAspect="1"/>
            </p:cNvGraphicFramePr>
            <p:nvPr>
              <p:extLst>
                <p:ext uri="{D42A27DB-BD31-4B8C-83A1-F6EECF244321}">
                  <p14:modId xmlns:p14="http://schemas.microsoft.com/office/powerpoint/2010/main" val="2219434773"/>
                </p:ext>
              </p:extLst>
            </p:nvPr>
          </p:nvGraphicFramePr>
          <p:xfrm>
            <a:off x="6600056" y="4872967"/>
            <a:ext cx="2399928" cy="1437457"/>
          </p:xfrm>
          <a:graphic>
            <a:graphicData uri="http://schemas.openxmlformats.org/presentationml/2006/ole">
              <mc:AlternateContent xmlns:mc="http://schemas.openxmlformats.org/markup-compatibility/2006">
                <mc:Choice xmlns:v="urn:schemas-microsoft-com:vml" Requires="v">
                  <p:oleObj spid="_x0000_s4274" name="Acrobat Document" r:id="rId7" imgW="19751040" imgH="11826240" progId="AcroExch.Document.11">
                    <p:embed/>
                  </p:oleObj>
                </mc:Choice>
                <mc:Fallback>
                  <p:oleObj name="Acrobat Document" r:id="rId7" imgW="19751040" imgH="11826240" progId="AcroExch.Document.11">
                    <p:embed/>
                    <p:pic>
                      <p:nvPicPr>
                        <p:cNvPr id="0" name=""/>
                        <p:cNvPicPr/>
                        <p:nvPr/>
                      </p:nvPicPr>
                      <p:blipFill>
                        <a:blip r:embed="rId8"/>
                        <a:stretch>
                          <a:fillRect/>
                        </a:stretch>
                      </p:blipFill>
                      <p:spPr>
                        <a:xfrm>
                          <a:off x="6600056" y="4872967"/>
                          <a:ext cx="2399928" cy="1437457"/>
                        </a:xfrm>
                        <a:prstGeom prst="rect">
                          <a:avLst/>
                        </a:prstGeom>
                      </p:spPr>
                    </p:pic>
                  </p:oleObj>
                </mc:Fallback>
              </mc:AlternateContent>
            </a:graphicData>
          </a:graphic>
        </p:graphicFrame>
        <p:sp>
          <p:nvSpPr>
            <p:cNvPr id="19" name="ZoneTexte 18"/>
            <p:cNvSpPr txBox="1"/>
            <p:nvPr/>
          </p:nvSpPr>
          <p:spPr>
            <a:xfrm>
              <a:off x="4788024" y="6103398"/>
              <a:ext cx="1800200" cy="276999"/>
            </a:xfrm>
            <a:prstGeom prst="rect">
              <a:avLst/>
            </a:prstGeom>
            <a:noFill/>
          </p:spPr>
          <p:txBody>
            <a:bodyPr wrap="square" rtlCol="0">
              <a:spAutoFit/>
            </a:bodyPr>
            <a:lstStyle/>
            <a:p>
              <a:r>
                <a:rPr lang="fr-FR" sz="1200" i="1" dirty="0" smtClean="0">
                  <a:solidFill>
                    <a:srgbClr val="0070C0"/>
                  </a:solidFill>
                </a:rPr>
                <a:t>R</a:t>
              </a:r>
              <a:r>
                <a:rPr lang="fr-FR" sz="1200" i="1" baseline="30000" dirty="0" smtClean="0">
                  <a:solidFill>
                    <a:srgbClr val="0070C0"/>
                  </a:solidFill>
                </a:rPr>
                <a:t>3</a:t>
              </a:r>
              <a:r>
                <a:rPr lang="fr-FR" sz="1200" i="1" dirty="0" smtClean="0">
                  <a:solidFill>
                    <a:srgbClr val="0070C0"/>
                  </a:solidFill>
                </a:rPr>
                <a:t>B-Glad </a:t>
              </a:r>
              <a:r>
                <a:rPr lang="fr-FR" sz="1200" i="1" dirty="0" err="1" smtClean="0">
                  <a:solidFill>
                    <a:srgbClr val="0070C0"/>
                  </a:solidFill>
                </a:rPr>
                <a:t>coil</a:t>
              </a:r>
              <a:r>
                <a:rPr lang="fr-FR" sz="1200" i="1" dirty="0" smtClean="0">
                  <a:solidFill>
                    <a:srgbClr val="0070C0"/>
                  </a:solidFill>
                </a:rPr>
                <a:t> prototype</a:t>
              </a:r>
              <a:endParaRPr lang="fr-FR" sz="1200" i="1" dirty="0">
                <a:solidFill>
                  <a:srgbClr val="0070C0"/>
                </a:solidFill>
              </a:endParaRPr>
            </a:p>
          </p:txBody>
        </p:sp>
        <p:pic>
          <p:nvPicPr>
            <p:cNvPr id="2130" name="Picture 82" descr="\\dapnia\data\manip\R3B-GLAD\9000 TESTS\9010 Maquette &amp; Tests\9010 TEST en COURANT sur SCHEMA\CollageTresses 079 Vue aérienne bob00.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rot="5400000">
              <a:off x="5066457" y="4648315"/>
              <a:ext cx="1238555" cy="1651406"/>
            </a:xfrm>
            <a:prstGeom prst="rect">
              <a:avLst/>
            </a:prstGeom>
            <a:noFill/>
            <a:extLst>
              <a:ext uri="{909E8E84-426E-40DD-AFC4-6F175D3DCCD1}">
                <a14:hiddenFill xmlns:a14="http://schemas.microsoft.com/office/drawing/2010/main">
                  <a:solidFill>
                    <a:srgbClr val="FFFFFF"/>
                  </a:solidFill>
                </a14:hiddenFill>
              </a:ext>
            </a:extLst>
          </p:spPr>
        </p:pic>
      </p:grpSp>
      <p:sp>
        <p:nvSpPr>
          <p:cNvPr id="16" name="ZoneTexte 15"/>
          <p:cNvSpPr txBox="1"/>
          <p:nvPr/>
        </p:nvSpPr>
        <p:spPr>
          <a:xfrm>
            <a:off x="4427411" y="3175004"/>
            <a:ext cx="2520853" cy="307777"/>
          </a:xfrm>
          <a:prstGeom prst="rect">
            <a:avLst/>
          </a:prstGeom>
          <a:noFill/>
        </p:spPr>
        <p:txBody>
          <a:bodyPr wrap="square" rtlCol="0">
            <a:spAutoFit/>
          </a:bodyPr>
          <a:lstStyle/>
          <a:p>
            <a:r>
              <a:rPr lang="fr-FR" sz="1400" i="1" dirty="0" err="1" smtClean="0">
                <a:solidFill>
                  <a:srgbClr val="808080"/>
                </a:solidFill>
              </a:rPr>
              <a:t>Latest</a:t>
            </a:r>
            <a:r>
              <a:rPr lang="fr-FR" sz="1400" i="1" dirty="0" smtClean="0">
                <a:solidFill>
                  <a:srgbClr val="808080"/>
                </a:solidFill>
              </a:rPr>
              <a:t> test </a:t>
            </a:r>
            <a:r>
              <a:rPr lang="fr-FR" sz="1400" i="1" dirty="0" err="1" smtClean="0">
                <a:solidFill>
                  <a:srgbClr val="808080"/>
                </a:solidFill>
              </a:rPr>
              <a:t>into</a:t>
            </a:r>
            <a:r>
              <a:rPr lang="fr-FR" sz="1400" i="1" dirty="0" smtClean="0">
                <a:solidFill>
                  <a:srgbClr val="808080"/>
                </a:solidFill>
              </a:rPr>
              <a:t> </a:t>
            </a:r>
            <a:r>
              <a:rPr lang="fr-FR" sz="1400" i="1" dirty="0" err="1" smtClean="0">
                <a:solidFill>
                  <a:srgbClr val="808080"/>
                </a:solidFill>
              </a:rPr>
              <a:t>facility</a:t>
            </a:r>
            <a:endParaRPr lang="fr-FR" sz="1400" i="1" dirty="0">
              <a:solidFill>
                <a:srgbClr val="808080"/>
              </a:solidFill>
            </a:endParaRPr>
          </a:p>
        </p:txBody>
      </p:sp>
      <p:sp>
        <p:nvSpPr>
          <p:cNvPr id="10" name="ZoneTexte 9"/>
          <p:cNvSpPr txBox="1"/>
          <p:nvPr/>
        </p:nvSpPr>
        <p:spPr>
          <a:xfrm>
            <a:off x="4422976" y="5157192"/>
            <a:ext cx="4421500" cy="523220"/>
          </a:xfrm>
          <a:prstGeom prst="rect">
            <a:avLst/>
          </a:prstGeom>
          <a:noFill/>
        </p:spPr>
        <p:txBody>
          <a:bodyPr wrap="square" rtlCol="0">
            <a:spAutoFit/>
          </a:bodyPr>
          <a:lstStyle/>
          <a:p>
            <a:r>
              <a:rPr lang="fr-FR" sz="1400" dirty="0" err="1" smtClean="0">
                <a:solidFill>
                  <a:srgbClr val="C00000"/>
                </a:solidFill>
              </a:rPr>
              <a:t>pay</a:t>
            </a:r>
            <a:r>
              <a:rPr lang="fr-FR" sz="1400" dirty="0" smtClean="0">
                <a:solidFill>
                  <a:srgbClr val="C00000"/>
                </a:solidFill>
              </a:rPr>
              <a:t> attention to the </a:t>
            </a:r>
            <a:r>
              <a:rPr lang="fr-FR" sz="1400" dirty="0" err="1" smtClean="0">
                <a:solidFill>
                  <a:srgbClr val="C00000"/>
                </a:solidFill>
              </a:rPr>
              <a:t>fact</a:t>
            </a:r>
            <a:r>
              <a:rPr lang="fr-FR" sz="1400" dirty="0" smtClean="0">
                <a:solidFill>
                  <a:srgbClr val="C00000"/>
                </a:solidFill>
              </a:rPr>
              <a:t> </a:t>
            </a:r>
            <a:r>
              <a:rPr lang="fr-FR" sz="1400" dirty="0" err="1" smtClean="0">
                <a:solidFill>
                  <a:srgbClr val="C00000"/>
                </a:solidFill>
              </a:rPr>
              <a:t>that</a:t>
            </a:r>
            <a:r>
              <a:rPr lang="fr-FR" sz="1400" dirty="0" smtClean="0">
                <a:solidFill>
                  <a:srgbClr val="C00000"/>
                </a:solidFill>
              </a:rPr>
              <a:t> the </a:t>
            </a:r>
            <a:r>
              <a:rPr lang="fr-FR" sz="1400" dirty="0" err="1" smtClean="0">
                <a:solidFill>
                  <a:srgbClr val="C00000"/>
                </a:solidFill>
              </a:rPr>
              <a:t>magnet</a:t>
            </a:r>
            <a:r>
              <a:rPr lang="fr-FR" sz="1400" dirty="0" smtClean="0">
                <a:solidFill>
                  <a:srgbClr val="C00000"/>
                </a:solidFill>
              </a:rPr>
              <a:t> must </a:t>
            </a:r>
            <a:r>
              <a:rPr lang="fr-FR" sz="1400" dirty="0" err="1" smtClean="0">
                <a:solidFill>
                  <a:srgbClr val="C00000"/>
                </a:solidFill>
              </a:rPr>
              <a:t>be</a:t>
            </a:r>
            <a:r>
              <a:rPr lang="fr-FR" sz="1400" dirty="0" smtClean="0">
                <a:solidFill>
                  <a:srgbClr val="C00000"/>
                </a:solidFill>
              </a:rPr>
              <a:t> </a:t>
            </a:r>
            <a:r>
              <a:rPr lang="fr-FR" sz="1400" dirty="0" err="1" smtClean="0">
                <a:solidFill>
                  <a:srgbClr val="C00000"/>
                </a:solidFill>
              </a:rPr>
              <a:t>either</a:t>
            </a:r>
            <a:r>
              <a:rPr lang="fr-FR" sz="1400" dirty="0" smtClean="0">
                <a:solidFill>
                  <a:srgbClr val="C00000"/>
                </a:solidFill>
              </a:rPr>
              <a:t> </a:t>
            </a:r>
            <a:r>
              <a:rPr lang="fr-FR" sz="1400" dirty="0" err="1" smtClean="0">
                <a:solidFill>
                  <a:srgbClr val="C00000"/>
                </a:solidFill>
              </a:rPr>
              <a:t>cryostated</a:t>
            </a:r>
            <a:r>
              <a:rPr lang="fr-FR" sz="1400" dirty="0" smtClean="0">
                <a:solidFill>
                  <a:srgbClr val="C00000"/>
                </a:solidFill>
              </a:rPr>
              <a:t> or </a:t>
            </a:r>
            <a:r>
              <a:rPr lang="fr-FR" sz="1400" dirty="0" err="1" smtClean="0">
                <a:solidFill>
                  <a:srgbClr val="C00000"/>
                </a:solidFill>
              </a:rPr>
              <a:t>assembled</a:t>
            </a:r>
            <a:r>
              <a:rPr lang="fr-FR" sz="1400" dirty="0" smtClean="0">
                <a:solidFill>
                  <a:srgbClr val="C00000"/>
                </a:solidFill>
              </a:rPr>
              <a:t> in a cold mass</a:t>
            </a:r>
            <a:endParaRPr lang="fr-FR" sz="1400" dirty="0">
              <a:solidFill>
                <a:srgbClr val="C00000"/>
              </a:solidFill>
            </a:endParaRPr>
          </a:p>
        </p:txBody>
      </p:sp>
    </p:spTree>
    <p:extLst>
      <p:ext uri="{BB962C8B-B14F-4D97-AF65-F5344CB8AC3E}">
        <p14:creationId xmlns:p14="http://schemas.microsoft.com/office/powerpoint/2010/main" val="143088991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7"/>
          </p:nvPr>
        </p:nvSpPr>
        <p:spPr>
          <a:xfrm>
            <a:off x="8133824" y="6237312"/>
            <a:ext cx="1118696" cy="365125"/>
          </a:xfrm>
        </p:spPr>
        <p:txBody>
          <a:bodyPr/>
          <a:lstStyle/>
          <a:p>
            <a:r>
              <a:rPr lang="fr-FR" dirty="0" smtClean="0"/>
              <a:t>|  PAGE </a:t>
            </a:r>
            <a:fld id="{AEFB9B6D-867A-40B8-ACB0-35CC9F272C9C}" type="slidenum">
              <a:rPr lang="fr-FR" smtClean="0"/>
              <a:pPr/>
              <a:t>15</a:t>
            </a:fld>
            <a:endParaRPr lang="fr-FR" dirty="0"/>
          </a:p>
        </p:txBody>
      </p:sp>
      <p:sp>
        <p:nvSpPr>
          <p:cNvPr id="6" name="Espace réservé du pied de page 5"/>
          <p:cNvSpPr>
            <a:spLocks noGrp="1"/>
          </p:cNvSpPr>
          <p:nvPr>
            <p:ph type="ftr" sz="quarter" idx="18"/>
          </p:nvPr>
        </p:nvSpPr>
        <p:spPr>
          <a:xfrm>
            <a:off x="1629976" y="6203199"/>
            <a:ext cx="6395330" cy="432048"/>
          </a:xfrm>
        </p:spPr>
        <p:txBody>
          <a:bodyPr/>
          <a:lstStyle/>
          <a:p>
            <a:r>
              <a:rPr lang="en-US" smtClean="0"/>
              <a:t>Workshop on the Magnet Test Stands, CERN, 13-14 June</a:t>
            </a:r>
            <a:endParaRPr lang="fr-FR" dirty="0"/>
          </a:p>
        </p:txBody>
      </p:sp>
      <p:sp>
        <p:nvSpPr>
          <p:cNvPr id="8" name="Titre 1"/>
          <p:cNvSpPr>
            <a:spLocks noGrp="1"/>
          </p:cNvSpPr>
          <p:nvPr>
            <p:ph type="title"/>
          </p:nvPr>
        </p:nvSpPr>
        <p:spPr>
          <a:xfrm>
            <a:off x="1475656" y="7951"/>
            <a:ext cx="7236464" cy="936104"/>
          </a:xfrm>
        </p:spPr>
        <p:txBody>
          <a:bodyPr/>
          <a:lstStyle/>
          <a:p>
            <a:endParaRPr lang="en-GB" sz="1600" dirty="0"/>
          </a:p>
        </p:txBody>
      </p:sp>
      <p:sp>
        <p:nvSpPr>
          <p:cNvPr id="9" name="Espace réservé du contenu 2"/>
          <p:cNvSpPr>
            <a:spLocks noGrp="1"/>
          </p:cNvSpPr>
          <p:nvPr>
            <p:ph idx="1"/>
          </p:nvPr>
        </p:nvSpPr>
        <p:spPr>
          <a:xfrm>
            <a:off x="-180528" y="926554"/>
            <a:ext cx="7613707" cy="5836453"/>
          </a:xfrm>
          <a:ln>
            <a:noFill/>
          </a:ln>
        </p:spPr>
        <p:txBody>
          <a:bodyPr>
            <a:noAutofit/>
          </a:bodyPr>
          <a:lstStyle/>
          <a:p>
            <a:endParaRPr lang="fr-FR" sz="1800" dirty="0" smtClean="0">
              <a:solidFill>
                <a:srgbClr val="C00000"/>
              </a:solidFill>
            </a:endParaRPr>
          </a:p>
          <a:p>
            <a:r>
              <a:rPr lang="fr-FR" sz="1600" b="1" dirty="0" smtClean="0">
                <a:solidFill>
                  <a:srgbClr val="C00000"/>
                </a:solidFill>
              </a:rPr>
              <a:t>CEA test </a:t>
            </a:r>
            <a:r>
              <a:rPr lang="fr-FR" sz="1600" b="1" dirty="0" err="1" smtClean="0">
                <a:solidFill>
                  <a:srgbClr val="C00000"/>
                </a:solidFill>
              </a:rPr>
              <a:t>facilities</a:t>
            </a:r>
            <a:endParaRPr lang="fr-FR" sz="1600" b="1" dirty="0" smtClean="0">
              <a:solidFill>
                <a:srgbClr val="C00000"/>
              </a:solidFill>
            </a:endParaRPr>
          </a:p>
          <a:p>
            <a:pPr marL="1409700" lvl="3" indent="-400050">
              <a:buClr>
                <a:srgbClr val="808080"/>
              </a:buClr>
              <a:buSzPct val="100000"/>
              <a:buFont typeface="Wingdings" panose="05000000000000000000" pitchFamily="2" charset="2"/>
              <a:buChar char="q"/>
            </a:pPr>
            <a:r>
              <a:rPr lang="fr-FR" sz="1400" dirty="0" smtClean="0">
                <a:solidFill>
                  <a:schemeClr val="bg1">
                    <a:lumMod val="75000"/>
                  </a:schemeClr>
                </a:solidFill>
              </a:rPr>
              <a:t>For </a:t>
            </a:r>
            <a:r>
              <a:rPr lang="fr-FR" sz="1400" dirty="0" err="1" smtClean="0">
                <a:solidFill>
                  <a:schemeClr val="bg1">
                    <a:lumMod val="75000"/>
                  </a:schemeClr>
                </a:solidFill>
              </a:rPr>
              <a:t>superconducting</a:t>
            </a:r>
            <a:r>
              <a:rPr lang="fr-FR" sz="1400" dirty="0" smtClean="0">
                <a:solidFill>
                  <a:schemeClr val="bg1">
                    <a:lumMod val="75000"/>
                  </a:schemeClr>
                </a:solidFill>
              </a:rPr>
              <a:t> </a:t>
            </a:r>
            <a:r>
              <a:rPr lang="fr-FR" sz="1400" dirty="0" err="1" smtClean="0">
                <a:solidFill>
                  <a:schemeClr val="bg1">
                    <a:lumMod val="75000"/>
                  </a:schemeClr>
                </a:solidFill>
              </a:rPr>
              <a:t>magnets</a:t>
            </a:r>
            <a:r>
              <a:rPr lang="fr-FR" sz="1400" dirty="0" smtClean="0">
                <a:solidFill>
                  <a:schemeClr val="bg1">
                    <a:lumMod val="75000"/>
                  </a:schemeClr>
                </a:solidFill>
              </a:rPr>
              <a:t> and large size components</a:t>
            </a:r>
          </a:p>
          <a:p>
            <a:pPr marL="1533525" lvl="4" indent="-460375">
              <a:buClr>
                <a:srgbClr val="808080"/>
              </a:buClr>
              <a:buSzPct val="100000"/>
              <a:buFont typeface="Wingdings" panose="05000000000000000000" pitchFamily="2" charset="2"/>
              <a:buChar char="ü"/>
            </a:pPr>
            <a:r>
              <a:rPr lang="fr-FR" sz="1400" dirty="0" smtClean="0">
                <a:solidFill>
                  <a:schemeClr val="bg1">
                    <a:lumMod val="75000"/>
                  </a:schemeClr>
                </a:solidFill>
              </a:rPr>
              <a:t>In </a:t>
            </a:r>
            <a:r>
              <a:rPr lang="fr-FR" sz="1400" dirty="0" err="1" smtClean="0">
                <a:solidFill>
                  <a:schemeClr val="bg1">
                    <a:lumMod val="75000"/>
                  </a:schemeClr>
                </a:solidFill>
              </a:rPr>
              <a:t>operation</a:t>
            </a:r>
            <a:endParaRPr lang="fr-FR" sz="1400" dirty="0" smtClean="0">
              <a:solidFill>
                <a:schemeClr val="bg1">
                  <a:lumMod val="75000"/>
                </a:schemeClr>
              </a:solidFill>
            </a:endParaRPr>
          </a:p>
          <a:p>
            <a:pPr marL="1717675" lvl="5" indent="-285750">
              <a:buClr>
                <a:srgbClr val="808080"/>
              </a:buClr>
              <a:buSzPct val="100000"/>
              <a:buFont typeface="Wingdings" panose="05000000000000000000" pitchFamily="2" charset="2"/>
              <a:buChar char="§"/>
            </a:pPr>
            <a:r>
              <a:rPr lang="fr-FR" sz="1400" dirty="0" smtClean="0">
                <a:solidFill>
                  <a:schemeClr val="bg1">
                    <a:lumMod val="75000"/>
                  </a:schemeClr>
                </a:solidFill>
              </a:rPr>
              <a:t>JT 60 -SA</a:t>
            </a:r>
          </a:p>
          <a:p>
            <a:pPr marL="1533525" lvl="4" indent="-460375">
              <a:buClr>
                <a:srgbClr val="808080"/>
              </a:buClr>
              <a:buSzPct val="100000"/>
              <a:buFont typeface="Wingdings" panose="05000000000000000000" pitchFamily="2" charset="2"/>
              <a:buChar char="ü"/>
            </a:pPr>
            <a:r>
              <a:rPr lang="fr-FR" sz="1400" dirty="0" smtClean="0">
                <a:solidFill>
                  <a:schemeClr val="bg1">
                    <a:lumMod val="75000"/>
                  </a:schemeClr>
                </a:solidFill>
              </a:rPr>
              <a:t>Under </a:t>
            </a:r>
            <a:r>
              <a:rPr lang="fr-FR" sz="1400" dirty="0" err="1" smtClean="0">
                <a:solidFill>
                  <a:schemeClr val="bg1">
                    <a:lumMod val="75000"/>
                  </a:schemeClr>
                </a:solidFill>
              </a:rPr>
              <a:t>development</a:t>
            </a:r>
            <a:endParaRPr lang="fr-FR" sz="1400" dirty="0" smtClean="0">
              <a:solidFill>
                <a:schemeClr val="bg1">
                  <a:lumMod val="75000"/>
                </a:schemeClr>
              </a:solidFill>
            </a:endParaRPr>
          </a:p>
          <a:p>
            <a:pPr marL="1717675" lvl="4" indent="-285750">
              <a:buClr>
                <a:srgbClr val="808080"/>
              </a:buClr>
              <a:buSzPct val="100000"/>
              <a:buFont typeface="Wingdings" panose="05000000000000000000" pitchFamily="2" charset="2"/>
              <a:buChar char="§"/>
            </a:pPr>
            <a:r>
              <a:rPr lang="fr-FR" sz="1400" dirty="0" smtClean="0">
                <a:solidFill>
                  <a:schemeClr val="bg1">
                    <a:lumMod val="75000"/>
                  </a:schemeClr>
                </a:solidFill>
              </a:rPr>
              <a:t>« Vertical Cryostat » for MQYYM </a:t>
            </a:r>
          </a:p>
          <a:p>
            <a:pPr marL="1533525" lvl="4" indent="-460375">
              <a:buClr>
                <a:srgbClr val="808080"/>
              </a:buClr>
              <a:buSzPct val="100000"/>
              <a:buFont typeface="Wingdings" panose="05000000000000000000" pitchFamily="2" charset="2"/>
              <a:buChar char="ü"/>
            </a:pPr>
            <a:r>
              <a:rPr lang="fr-FR" sz="1400" dirty="0" err="1" smtClean="0">
                <a:solidFill>
                  <a:schemeClr val="bg1">
                    <a:lumMod val="75000"/>
                  </a:schemeClr>
                </a:solidFill>
              </a:rPr>
              <a:t>Required</a:t>
            </a:r>
            <a:r>
              <a:rPr lang="fr-FR" sz="1400" dirty="0" smtClean="0">
                <a:solidFill>
                  <a:schemeClr val="bg1">
                    <a:lumMod val="75000"/>
                  </a:schemeClr>
                </a:solidFill>
              </a:rPr>
              <a:t> to </a:t>
            </a:r>
            <a:r>
              <a:rPr lang="fr-FR" sz="1400" dirty="0" err="1" smtClean="0">
                <a:solidFill>
                  <a:schemeClr val="bg1">
                    <a:lumMod val="75000"/>
                  </a:schemeClr>
                </a:solidFill>
              </a:rPr>
              <a:t>be</a:t>
            </a:r>
            <a:r>
              <a:rPr lang="fr-FR" sz="1400" dirty="0" smtClean="0">
                <a:solidFill>
                  <a:schemeClr val="bg1">
                    <a:lumMod val="75000"/>
                  </a:schemeClr>
                </a:solidFill>
              </a:rPr>
              <a:t> </a:t>
            </a:r>
            <a:r>
              <a:rPr lang="fr-FR" sz="1400" dirty="0" err="1" smtClean="0">
                <a:solidFill>
                  <a:schemeClr val="bg1">
                    <a:lumMod val="75000"/>
                  </a:schemeClr>
                </a:solidFill>
              </a:rPr>
              <a:t>updated</a:t>
            </a:r>
            <a:endParaRPr lang="fr-FR" sz="1400" dirty="0" smtClean="0">
              <a:solidFill>
                <a:schemeClr val="bg1">
                  <a:lumMod val="75000"/>
                </a:schemeClr>
              </a:solidFill>
            </a:endParaRPr>
          </a:p>
          <a:p>
            <a:pPr marL="1717675" lvl="4" indent="-285750">
              <a:buClr>
                <a:srgbClr val="808080"/>
              </a:buClr>
              <a:buSzPct val="100000"/>
              <a:buFont typeface="Wingdings" panose="05000000000000000000" pitchFamily="2" charset="2"/>
              <a:buChar char="§"/>
            </a:pPr>
            <a:r>
              <a:rPr lang="fr-FR" sz="1400" dirty="0">
                <a:solidFill>
                  <a:schemeClr val="bg1">
                    <a:lumMod val="75000"/>
                  </a:schemeClr>
                </a:solidFill>
              </a:rPr>
              <a:t>« V</a:t>
            </a:r>
            <a:r>
              <a:rPr lang="fr-FR" sz="1400" dirty="0" smtClean="0">
                <a:solidFill>
                  <a:schemeClr val="bg1">
                    <a:lumMod val="75000"/>
                  </a:schemeClr>
                </a:solidFill>
              </a:rPr>
              <a:t>ertical Cryostat » for MQYY prototype</a:t>
            </a:r>
          </a:p>
          <a:p>
            <a:pPr marL="1717675" lvl="4" indent="-285750">
              <a:buClr>
                <a:srgbClr val="808080"/>
              </a:buClr>
              <a:buSzPct val="100000"/>
              <a:buFont typeface="Wingdings" panose="05000000000000000000" pitchFamily="2" charset="2"/>
              <a:buChar char="§"/>
            </a:pPr>
            <a:r>
              <a:rPr lang="fr-FR" sz="1400" dirty="0" smtClean="0">
                <a:solidFill>
                  <a:schemeClr val="bg1">
                    <a:lumMod val="75000"/>
                  </a:schemeClr>
                </a:solidFill>
              </a:rPr>
              <a:t>« Horizontal Cryostat» </a:t>
            </a:r>
            <a:r>
              <a:rPr lang="fr-FR" sz="1400" dirty="0" err="1" smtClean="0">
                <a:solidFill>
                  <a:schemeClr val="bg1">
                    <a:lumMod val="75000"/>
                  </a:schemeClr>
                </a:solidFill>
              </a:rPr>
              <a:t>SCHEMa</a:t>
            </a:r>
            <a:endParaRPr lang="fr-FR" sz="1400" dirty="0" smtClean="0">
              <a:solidFill>
                <a:schemeClr val="bg1">
                  <a:lumMod val="75000"/>
                </a:schemeClr>
              </a:solidFill>
            </a:endParaRPr>
          </a:p>
          <a:p>
            <a:pPr marL="1717675" lvl="4" indent="-285750">
              <a:buClr>
                <a:srgbClr val="808080"/>
              </a:buClr>
              <a:buSzPct val="100000"/>
              <a:buFont typeface="Wingdings" panose="05000000000000000000" pitchFamily="2" charset="2"/>
              <a:buChar char="§"/>
            </a:pPr>
            <a:r>
              <a:rPr lang="fr-FR" sz="1400" b="1" dirty="0">
                <a:solidFill>
                  <a:srgbClr val="0070C0"/>
                </a:solidFill>
              </a:rPr>
              <a:t>Saclay </a:t>
            </a:r>
            <a:r>
              <a:rPr lang="fr-FR" sz="1400" b="1" dirty="0" err="1">
                <a:solidFill>
                  <a:srgbClr val="0070C0"/>
                </a:solidFill>
              </a:rPr>
              <a:t>facility</a:t>
            </a:r>
            <a:r>
              <a:rPr lang="fr-FR" sz="1400" b="1" dirty="0">
                <a:solidFill>
                  <a:srgbClr val="0070C0"/>
                </a:solidFill>
              </a:rPr>
              <a:t> W7X</a:t>
            </a:r>
          </a:p>
          <a:p>
            <a:pPr lvl="4" indent="0">
              <a:buClr>
                <a:srgbClr val="808080"/>
              </a:buClr>
              <a:buSzPct val="100000"/>
              <a:buNone/>
            </a:pPr>
            <a:endParaRPr lang="fr-FR" sz="1400" dirty="0" smtClean="0">
              <a:solidFill>
                <a:schemeClr val="bg1">
                  <a:lumMod val="75000"/>
                </a:schemeClr>
              </a:solidFill>
            </a:endParaRPr>
          </a:p>
          <a:p>
            <a:pPr marL="1409700" lvl="3" indent="-400050">
              <a:buClr>
                <a:srgbClr val="808080"/>
              </a:buClr>
              <a:buSzPct val="100000"/>
              <a:buFont typeface="Wingdings" panose="05000000000000000000" pitchFamily="2" charset="2"/>
              <a:buChar char="q"/>
            </a:pPr>
            <a:r>
              <a:rPr lang="fr-FR" sz="1400" dirty="0" smtClean="0">
                <a:solidFill>
                  <a:schemeClr val="bg1">
                    <a:lumMod val="75000"/>
                  </a:schemeClr>
                </a:solidFill>
              </a:rPr>
              <a:t>Under </a:t>
            </a:r>
            <a:r>
              <a:rPr lang="fr-FR" sz="1400" dirty="0" err="1" smtClean="0">
                <a:solidFill>
                  <a:schemeClr val="bg1">
                    <a:lumMod val="75000"/>
                  </a:schemeClr>
                </a:solidFill>
              </a:rPr>
              <a:t>magnetic</a:t>
            </a:r>
            <a:r>
              <a:rPr lang="fr-FR" sz="1400" dirty="0" smtClean="0">
                <a:solidFill>
                  <a:schemeClr val="bg1">
                    <a:lumMod val="75000"/>
                  </a:schemeClr>
                </a:solidFill>
              </a:rPr>
              <a:t> </a:t>
            </a:r>
            <a:r>
              <a:rPr lang="fr-FR" sz="1400" dirty="0" err="1" smtClean="0">
                <a:solidFill>
                  <a:schemeClr val="bg1">
                    <a:lumMod val="75000"/>
                  </a:schemeClr>
                </a:solidFill>
              </a:rPr>
              <a:t>field</a:t>
            </a:r>
            <a:endParaRPr lang="fr-FR" sz="1400" dirty="0" smtClean="0">
              <a:solidFill>
                <a:schemeClr val="bg1">
                  <a:lumMod val="75000"/>
                </a:schemeClr>
              </a:solidFill>
            </a:endParaRPr>
          </a:p>
          <a:p>
            <a:pPr marL="1533525" lvl="4" indent="-460375">
              <a:buClr>
                <a:srgbClr val="808080"/>
              </a:buClr>
              <a:buSzPct val="100000"/>
              <a:buFont typeface="Wingdings" panose="05000000000000000000" pitchFamily="2" charset="2"/>
              <a:buChar char="ü"/>
            </a:pPr>
            <a:r>
              <a:rPr lang="fr-FR" sz="1400" dirty="0" err="1" smtClean="0">
                <a:solidFill>
                  <a:schemeClr val="bg1">
                    <a:lumMod val="75000"/>
                  </a:schemeClr>
                </a:solidFill>
              </a:rPr>
              <a:t>Séjos</a:t>
            </a:r>
            <a:endParaRPr lang="fr-FR" sz="1400" dirty="0" smtClean="0">
              <a:solidFill>
                <a:schemeClr val="bg1">
                  <a:lumMod val="75000"/>
                </a:schemeClr>
              </a:solidFill>
            </a:endParaRPr>
          </a:p>
          <a:p>
            <a:pPr marL="1533525" lvl="4" indent="-460375">
              <a:buClr>
                <a:srgbClr val="808080"/>
              </a:buClr>
              <a:buSzPct val="100000"/>
              <a:buFont typeface="Wingdings" panose="05000000000000000000" pitchFamily="2" charset="2"/>
              <a:buChar char="ü"/>
            </a:pPr>
            <a:r>
              <a:rPr lang="fr-FR" sz="1400" dirty="0" smtClean="0">
                <a:solidFill>
                  <a:schemeClr val="bg1">
                    <a:lumMod val="75000"/>
                  </a:schemeClr>
                </a:solidFill>
              </a:rPr>
              <a:t>SETH</a:t>
            </a:r>
          </a:p>
          <a:p>
            <a:pPr marL="1073150" lvl="4" indent="0">
              <a:buClr>
                <a:srgbClr val="808080"/>
              </a:buClr>
              <a:buSzPct val="100000"/>
              <a:buNone/>
            </a:pPr>
            <a:endParaRPr lang="fr-FR" sz="1400" dirty="0" smtClean="0">
              <a:solidFill>
                <a:srgbClr val="808080"/>
              </a:solidFill>
            </a:endParaRPr>
          </a:p>
          <a:p>
            <a:pPr lvl="4" indent="0">
              <a:buClr>
                <a:srgbClr val="808080"/>
              </a:buClr>
              <a:buSzPct val="100000"/>
              <a:buNone/>
            </a:pPr>
            <a:endParaRPr lang="fr-FR" sz="1400" b="1" dirty="0">
              <a:solidFill>
                <a:srgbClr val="808080"/>
              </a:solidFill>
            </a:endParaRPr>
          </a:p>
          <a:p>
            <a:pPr lvl="4" indent="0">
              <a:buClr>
                <a:srgbClr val="808080"/>
              </a:buClr>
              <a:buSzPct val="100000"/>
              <a:buNone/>
            </a:pPr>
            <a:endParaRPr lang="fr-FR" sz="1400" dirty="0" smtClean="0">
              <a:solidFill>
                <a:srgbClr val="808080"/>
              </a:solidFill>
            </a:endParaRPr>
          </a:p>
          <a:p>
            <a:pPr lvl="3" indent="0">
              <a:buClr>
                <a:srgbClr val="C00000"/>
              </a:buClr>
              <a:buSzPct val="100000"/>
              <a:buNone/>
            </a:pPr>
            <a:endParaRPr lang="fr-FR" sz="1200" b="1" dirty="0" smtClean="0">
              <a:solidFill>
                <a:srgbClr val="808080"/>
              </a:solidFill>
            </a:endParaRPr>
          </a:p>
          <a:p>
            <a:pPr marL="703263" lvl="1" indent="-342900">
              <a:buFont typeface="Wingdings" panose="05000000000000000000" pitchFamily="2" charset="2"/>
              <a:buChar char="Ø"/>
            </a:pPr>
            <a:endParaRPr lang="fr-FR" sz="1200" b="1" dirty="0" smtClean="0">
              <a:solidFill>
                <a:srgbClr val="808080"/>
              </a:solidFill>
            </a:endParaRPr>
          </a:p>
          <a:p>
            <a:endParaRPr lang="fr-FR" sz="2000" dirty="0">
              <a:solidFill>
                <a:srgbClr val="808080"/>
              </a:solidFill>
            </a:endParaRPr>
          </a:p>
        </p:txBody>
      </p:sp>
    </p:spTree>
    <p:extLst>
      <p:ext uri="{BB962C8B-B14F-4D97-AF65-F5344CB8AC3E}">
        <p14:creationId xmlns:p14="http://schemas.microsoft.com/office/powerpoint/2010/main" val="188444760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7"/>
          </p:nvPr>
        </p:nvSpPr>
        <p:spPr>
          <a:xfrm>
            <a:off x="8061816" y="6237312"/>
            <a:ext cx="1118696" cy="365125"/>
          </a:xfrm>
        </p:spPr>
        <p:txBody>
          <a:bodyPr/>
          <a:lstStyle/>
          <a:p>
            <a:r>
              <a:rPr lang="fr-FR" dirty="0" smtClean="0"/>
              <a:t>|  PAGE </a:t>
            </a:r>
            <a:fld id="{AEFB9B6D-867A-40B8-ACB0-35CC9F272C9C}" type="slidenum">
              <a:rPr lang="fr-FR" smtClean="0"/>
              <a:pPr/>
              <a:t>16</a:t>
            </a:fld>
            <a:endParaRPr lang="fr-FR" dirty="0"/>
          </a:p>
        </p:txBody>
      </p:sp>
      <p:sp>
        <p:nvSpPr>
          <p:cNvPr id="6" name="Espace réservé du pied de page 5"/>
          <p:cNvSpPr>
            <a:spLocks noGrp="1"/>
          </p:cNvSpPr>
          <p:nvPr>
            <p:ph type="ftr" sz="quarter" idx="18"/>
          </p:nvPr>
        </p:nvSpPr>
        <p:spPr>
          <a:xfrm>
            <a:off x="1619672" y="6237312"/>
            <a:ext cx="6395330" cy="432048"/>
          </a:xfrm>
        </p:spPr>
        <p:txBody>
          <a:bodyPr/>
          <a:lstStyle/>
          <a:p>
            <a:r>
              <a:rPr lang="en-US" smtClean="0"/>
              <a:t>Workshop on the Magnet Test Stands, CERN, 13-14 June</a:t>
            </a:r>
            <a:endParaRPr lang="fr-FR" dirty="0"/>
          </a:p>
        </p:txBody>
      </p:sp>
      <p:sp>
        <p:nvSpPr>
          <p:cNvPr id="8" name="Titre 1"/>
          <p:cNvSpPr>
            <a:spLocks noGrp="1"/>
          </p:cNvSpPr>
          <p:nvPr>
            <p:ph type="title"/>
          </p:nvPr>
        </p:nvSpPr>
        <p:spPr>
          <a:xfrm>
            <a:off x="1475656" y="7951"/>
            <a:ext cx="7236464" cy="936104"/>
          </a:xfrm>
        </p:spPr>
        <p:txBody>
          <a:bodyPr/>
          <a:lstStyle/>
          <a:p>
            <a:r>
              <a:rPr lang="en-GB" sz="1800" dirty="0" smtClean="0"/>
              <a:t>Saclay Facility ‘W7X’ ID Card</a:t>
            </a:r>
            <a:endParaRPr lang="en-GB" sz="1800" dirty="0"/>
          </a:p>
        </p:txBody>
      </p:sp>
      <p:grpSp>
        <p:nvGrpSpPr>
          <p:cNvPr id="13" name="Groupe 12"/>
          <p:cNvGrpSpPr/>
          <p:nvPr/>
        </p:nvGrpSpPr>
        <p:grpSpPr>
          <a:xfrm>
            <a:off x="107504" y="1120325"/>
            <a:ext cx="2208870" cy="2904137"/>
            <a:chOff x="7556123" y="1003810"/>
            <a:chExt cx="1534327" cy="2357462"/>
          </a:xfrm>
        </p:grpSpPr>
        <p:pic>
          <p:nvPicPr>
            <p:cNvPr id="1033" name="Picture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6123" y="1003810"/>
              <a:ext cx="1534327" cy="21502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5" name="ZoneTexte 24"/>
            <p:cNvSpPr txBox="1"/>
            <p:nvPr/>
          </p:nvSpPr>
          <p:spPr>
            <a:xfrm>
              <a:off x="7668507" y="3136415"/>
              <a:ext cx="1209528" cy="224857"/>
            </a:xfrm>
            <a:prstGeom prst="rect">
              <a:avLst/>
            </a:prstGeom>
            <a:noFill/>
          </p:spPr>
          <p:txBody>
            <a:bodyPr wrap="square" rtlCol="0">
              <a:spAutoFit/>
            </a:bodyPr>
            <a:lstStyle/>
            <a:p>
              <a:r>
                <a:rPr lang="fr-FR" sz="1200" i="1" dirty="0" smtClean="0"/>
                <a:t>Saclay </a:t>
              </a:r>
              <a:r>
                <a:rPr lang="fr-FR" sz="1200" i="1" dirty="0" err="1" smtClean="0"/>
                <a:t>facility</a:t>
              </a:r>
              <a:r>
                <a:rPr lang="fr-FR" sz="1200" i="1" dirty="0" smtClean="0"/>
                <a:t> « W7X »</a:t>
              </a:r>
              <a:endParaRPr lang="fr-FR" sz="1200" i="1" dirty="0"/>
            </a:p>
          </p:txBody>
        </p:sp>
      </p:grpSp>
      <p:sp>
        <p:nvSpPr>
          <p:cNvPr id="12" name="ZoneTexte 11"/>
          <p:cNvSpPr txBox="1"/>
          <p:nvPr/>
        </p:nvSpPr>
        <p:spPr>
          <a:xfrm>
            <a:off x="2486561" y="1944642"/>
            <a:ext cx="6657439" cy="4154984"/>
          </a:xfrm>
          <a:prstGeom prst="rect">
            <a:avLst/>
          </a:prstGeom>
          <a:noFill/>
        </p:spPr>
        <p:txBody>
          <a:bodyPr wrap="square" rtlCol="0">
            <a:spAutoFit/>
          </a:bodyPr>
          <a:lstStyle/>
          <a:p>
            <a:r>
              <a:rPr lang="fr-FR" sz="1200" dirty="0" smtClean="0"/>
              <a:t>Location				CEA Saclay (Gif-sur-Yvette, France)</a:t>
            </a:r>
          </a:p>
          <a:p>
            <a:r>
              <a:rPr lang="fr-FR" sz="1200" dirty="0" smtClean="0"/>
              <a:t>Surface of the test stand			</a:t>
            </a:r>
            <a:r>
              <a:rPr lang="fr-FR" sz="1200" dirty="0" err="1" smtClean="0"/>
              <a:t>aprox</a:t>
            </a:r>
            <a:r>
              <a:rPr lang="fr-FR" sz="1200" dirty="0" smtClean="0"/>
              <a:t>. 400 m</a:t>
            </a:r>
            <a:r>
              <a:rPr lang="fr-FR" sz="1200" baseline="30000" dirty="0" smtClean="0"/>
              <a:t>2</a:t>
            </a:r>
          </a:p>
          <a:p>
            <a:r>
              <a:rPr lang="fr-FR" sz="1200" dirty="0" err="1" smtClean="0"/>
              <a:t>Dedicated</a:t>
            </a:r>
            <a:r>
              <a:rPr lang="fr-FR" sz="1200" dirty="0" smtClean="0"/>
              <a:t> </a:t>
            </a:r>
            <a:r>
              <a:rPr lang="fr-FR" sz="1200" dirty="0" err="1" smtClean="0"/>
              <a:t>refrigerator</a:t>
            </a:r>
            <a:r>
              <a:rPr lang="fr-FR" sz="1200" dirty="0" smtClean="0"/>
              <a:t>			</a:t>
            </a:r>
            <a:r>
              <a:rPr lang="fr-FR" sz="1200" dirty="0" err="1" smtClean="0"/>
              <a:t>Yes</a:t>
            </a:r>
            <a:r>
              <a:rPr lang="fr-FR" sz="1200" dirty="0" smtClean="0"/>
              <a:t>, </a:t>
            </a:r>
            <a:r>
              <a:rPr lang="fr-FR" sz="1200" dirty="0" err="1"/>
              <a:t>l</a:t>
            </a:r>
            <a:r>
              <a:rPr lang="fr-FR" sz="1200" dirty="0" err="1" smtClean="0"/>
              <a:t>iquefier</a:t>
            </a:r>
            <a:r>
              <a:rPr lang="fr-FR" sz="1200" dirty="0" smtClean="0"/>
              <a:t>/</a:t>
            </a:r>
            <a:r>
              <a:rPr lang="fr-FR" sz="1200" dirty="0" err="1" smtClean="0"/>
              <a:t>refrigerator</a:t>
            </a:r>
            <a:r>
              <a:rPr lang="fr-FR" sz="1200" dirty="0" smtClean="0"/>
              <a:t> </a:t>
            </a:r>
            <a:r>
              <a:rPr lang="fr-FR" sz="1200" dirty="0" err="1" smtClean="0"/>
              <a:t>Helial</a:t>
            </a:r>
            <a:r>
              <a:rPr lang="fr-FR" sz="1200" dirty="0" smtClean="0"/>
              <a:t> 4003</a:t>
            </a:r>
          </a:p>
          <a:p>
            <a:pPr marL="3673475">
              <a:buFont typeface="Wingdings" panose="05000000000000000000" pitchFamily="2" charset="2"/>
              <a:buChar char="ü"/>
            </a:pPr>
            <a:r>
              <a:rPr lang="fr-FR" sz="1200" dirty="0" smtClean="0"/>
              <a:t> </a:t>
            </a:r>
            <a:r>
              <a:rPr lang="fr-FR" sz="1200" dirty="0" err="1" smtClean="0"/>
              <a:t>liquefaction</a:t>
            </a:r>
            <a:r>
              <a:rPr lang="fr-FR" sz="1200" dirty="0" smtClean="0"/>
              <a:t> </a:t>
            </a:r>
            <a:r>
              <a:rPr lang="fr-FR" sz="1200" dirty="0" err="1" smtClean="0"/>
              <a:t>capacity</a:t>
            </a:r>
            <a:r>
              <a:rPr lang="fr-FR" sz="1200" dirty="0" smtClean="0"/>
              <a:t> ~70 l/h</a:t>
            </a:r>
          </a:p>
          <a:p>
            <a:pPr marL="3673475">
              <a:buFont typeface="Wingdings" panose="05000000000000000000" pitchFamily="2" charset="2"/>
              <a:buChar char="ü"/>
            </a:pPr>
            <a:r>
              <a:rPr lang="fr-FR" sz="1200" dirty="0"/>
              <a:t> </a:t>
            </a:r>
            <a:r>
              <a:rPr lang="fr-FR" sz="1200" dirty="0" err="1" smtClean="0"/>
              <a:t>refrigeration</a:t>
            </a:r>
            <a:r>
              <a:rPr lang="fr-FR" sz="1200" dirty="0" smtClean="0"/>
              <a:t> </a:t>
            </a:r>
            <a:r>
              <a:rPr lang="fr-FR" sz="1200" dirty="0" err="1" smtClean="0"/>
              <a:t>capacity</a:t>
            </a:r>
            <a:r>
              <a:rPr lang="fr-FR" sz="1200" dirty="0" smtClean="0"/>
              <a:t> ~200 W at 4.2 K</a:t>
            </a:r>
            <a:r>
              <a:rPr lang="fr-FR" sz="1200" dirty="0"/>
              <a:t>	</a:t>
            </a:r>
            <a:r>
              <a:rPr lang="fr-FR" sz="1200" dirty="0" smtClean="0"/>
              <a:t>		</a:t>
            </a:r>
          </a:p>
          <a:p>
            <a:r>
              <a:rPr lang="fr-FR" sz="1200" dirty="0" smtClean="0"/>
              <a:t>Operating </a:t>
            </a:r>
            <a:r>
              <a:rPr lang="fr-FR" sz="1200" dirty="0" err="1" smtClean="0"/>
              <a:t>temperature</a:t>
            </a:r>
            <a:r>
              <a:rPr lang="fr-FR" sz="1200" dirty="0" smtClean="0"/>
              <a:t>			5 K</a:t>
            </a:r>
          </a:p>
          <a:p>
            <a:r>
              <a:rPr lang="fr-FR" sz="1200" dirty="0" err="1" smtClean="0"/>
              <a:t>Cooling</a:t>
            </a:r>
            <a:r>
              <a:rPr lang="fr-FR" sz="1200" dirty="0" smtClean="0"/>
              <a:t> phases			300–80K, 80-4.2K</a:t>
            </a:r>
          </a:p>
          <a:p>
            <a:r>
              <a:rPr lang="fr-FR" sz="1200" dirty="0" err="1" smtClean="0"/>
              <a:t>Cooling</a:t>
            </a:r>
            <a:r>
              <a:rPr lang="fr-FR" sz="1200" dirty="0" smtClean="0"/>
              <a:t>  </a:t>
            </a:r>
            <a:r>
              <a:rPr lang="fr-FR" sz="1200" dirty="0" err="1" smtClean="0"/>
              <a:t>capacity</a:t>
            </a:r>
            <a:r>
              <a:rPr lang="fr-FR" sz="1200" dirty="0" smtClean="0"/>
              <a:t>			15 g/s liquide production</a:t>
            </a:r>
          </a:p>
          <a:p>
            <a:r>
              <a:rPr lang="fr-FR" sz="1200" dirty="0" err="1" smtClean="0"/>
              <a:t>Shared</a:t>
            </a:r>
            <a:r>
              <a:rPr lang="fr-FR" sz="1200" dirty="0" smtClean="0"/>
              <a:t> </a:t>
            </a:r>
            <a:r>
              <a:rPr lang="fr-FR" sz="1200" dirty="0" err="1" smtClean="0"/>
              <a:t>cryogenics</a:t>
            </a:r>
            <a:r>
              <a:rPr lang="fr-FR" sz="1200" dirty="0" smtClean="0"/>
              <a:t>? Or </a:t>
            </a:r>
            <a:r>
              <a:rPr lang="fr-FR" sz="1200" dirty="0" err="1" smtClean="0"/>
              <a:t>other</a:t>
            </a:r>
            <a:r>
              <a:rPr lang="fr-FR" sz="1200" dirty="0" smtClean="0"/>
              <a:t> </a:t>
            </a:r>
            <a:r>
              <a:rPr lang="fr-FR" sz="1200" dirty="0" err="1" smtClean="0"/>
              <a:t>equipment</a:t>
            </a:r>
            <a:r>
              <a:rPr lang="fr-FR" sz="1200" dirty="0" smtClean="0"/>
              <a:t>?    	No (</a:t>
            </a:r>
            <a:r>
              <a:rPr lang="fr-FR" sz="1200" dirty="0" err="1" smtClean="0"/>
              <a:t>dedicated</a:t>
            </a:r>
            <a:r>
              <a:rPr lang="fr-FR" sz="1200" dirty="0" smtClean="0"/>
              <a:t>)</a:t>
            </a:r>
          </a:p>
          <a:p>
            <a:r>
              <a:rPr lang="fr-FR" sz="1200" dirty="0" smtClean="0"/>
              <a:t>Operating and mx. </a:t>
            </a:r>
            <a:r>
              <a:rPr lang="fr-FR" sz="1200" dirty="0" err="1" smtClean="0"/>
              <a:t>Current</a:t>
            </a:r>
            <a:r>
              <a:rPr lang="fr-FR" sz="1200" dirty="0" smtClean="0"/>
              <a:t>, max voltage                       20 kA</a:t>
            </a:r>
          </a:p>
          <a:p>
            <a:r>
              <a:rPr lang="fr-FR" sz="1200" dirty="0" smtClean="0"/>
              <a:t>Nr of cryostats                                                               2</a:t>
            </a:r>
          </a:p>
          <a:p>
            <a:r>
              <a:rPr lang="fr-FR" sz="1200" dirty="0" smtClean="0"/>
              <a:t>Nr of </a:t>
            </a:r>
            <a:r>
              <a:rPr lang="fr-FR" sz="1200" dirty="0" err="1" smtClean="0"/>
              <a:t>experiments</a:t>
            </a:r>
            <a:r>
              <a:rPr lang="fr-FR" sz="1200" dirty="0" smtClean="0"/>
              <a:t> by cryostat                                        2 (for </a:t>
            </a:r>
            <a:r>
              <a:rPr lang="fr-FR" sz="1200" dirty="0" err="1" smtClean="0"/>
              <a:t>each</a:t>
            </a:r>
            <a:r>
              <a:rPr lang="fr-FR" sz="1200" dirty="0" smtClean="0"/>
              <a:t> cryostat)</a:t>
            </a:r>
          </a:p>
          <a:p>
            <a:r>
              <a:rPr lang="fr-FR" sz="1200" dirty="0" err="1" smtClean="0"/>
              <a:t>Capacity</a:t>
            </a:r>
            <a:r>
              <a:rPr lang="fr-FR" sz="1200" dirty="0" smtClean="0"/>
              <a:t> of cryostats (</a:t>
            </a:r>
            <a:r>
              <a:rPr lang="fr-FR" sz="1200" dirty="0" err="1" smtClean="0"/>
              <a:t>util</a:t>
            </a:r>
            <a:r>
              <a:rPr lang="fr-FR" sz="1200" dirty="0" smtClean="0"/>
              <a:t>)                                             5 m </a:t>
            </a:r>
            <a:r>
              <a:rPr lang="fr-FR" sz="1200" dirty="0" err="1" smtClean="0"/>
              <a:t>useful</a:t>
            </a:r>
            <a:r>
              <a:rPr lang="fr-FR" sz="1200" dirty="0" smtClean="0"/>
              <a:t> </a:t>
            </a:r>
            <a:r>
              <a:rPr lang="fr-FR" sz="1200" dirty="0" err="1" smtClean="0"/>
              <a:t>diameter</a:t>
            </a:r>
            <a:r>
              <a:rPr lang="fr-FR" sz="1200" dirty="0" smtClean="0"/>
              <a:t>, 4.1m </a:t>
            </a:r>
            <a:r>
              <a:rPr lang="fr-FR" sz="1200" dirty="0" err="1" smtClean="0"/>
              <a:t>useful</a:t>
            </a:r>
            <a:r>
              <a:rPr lang="fr-FR" sz="1200" dirty="0" smtClean="0"/>
              <a:t> </a:t>
            </a:r>
            <a:r>
              <a:rPr lang="fr-FR" sz="1200" dirty="0" err="1" smtClean="0"/>
              <a:t>height</a:t>
            </a:r>
            <a:r>
              <a:rPr lang="fr-FR" sz="1200" dirty="0" smtClean="0"/>
              <a:t>.</a:t>
            </a:r>
          </a:p>
          <a:p>
            <a:r>
              <a:rPr lang="fr-FR" sz="1200" dirty="0" err="1" smtClean="0"/>
              <a:t>Handeling</a:t>
            </a:r>
            <a:r>
              <a:rPr lang="fr-FR" sz="1200" dirty="0" smtClean="0"/>
              <a:t> </a:t>
            </a:r>
            <a:r>
              <a:rPr lang="fr-FR" sz="1200" dirty="0" err="1" smtClean="0"/>
              <a:t>tools</a:t>
            </a:r>
            <a:r>
              <a:rPr lang="fr-FR" sz="1200" dirty="0" smtClean="0"/>
              <a:t>                                                              20 t </a:t>
            </a:r>
            <a:r>
              <a:rPr lang="fr-FR" sz="1200" dirty="0" err="1" smtClean="0"/>
              <a:t>overhead</a:t>
            </a:r>
            <a:r>
              <a:rPr lang="fr-FR" sz="1200" dirty="0" smtClean="0"/>
              <a:t> crane</a:t>
            </a:r>
          </a:p>
          <a:p>
            <a:r>
              <a:rPr lang="fr-FR" sz="1200" dirty="0" smtClean="0"/>
              <a:t>Max. </a:t>
            </a:r>
            <a:r>
              <a:rPr lang="fr-FR" sz="1200" dirty="0" err="1" smtClean="0"/>
              <a:t>isolating</a:t>
            </a:r>
            <a:r>
              <a:rPr lang="fr-FR" sz="1200" dirty="0" smtClean="0"/>
              <a:t> voltage                                                    10.4 kV</a:t>
            </a:r>
          </a:p>
          <a:p>
            <a:r>
              <a:rPr lang="fr-FR" sz="1200" dirty="0" smtClean="0"/>
              <a:t>Interlock </a:t>
            </a:r>
            <a:r>
              <a:rPr lang="fr-FR" sz="1200" dirty="0" err="1" smtClean="0"/>
              <a:t>safety</a:t>
            </a:r>
            <a:r>
              <a:rPr lang="fr-FR" sz="1200" dirty="0" smtClean="0"/>
              <a:t>		</a:t>
            </a:r>
            <a:r>
              <a:rPr lang="fr-FR" sz="1200" dirty="0"/>
              <a:t> </a:t>
            </a:r>
            <a:r>
              <a:rPr lang="fr-FR" sz="1200" dirty="0" smtClean="0"/>
              <a:t>                      MSS to </a:t>
            </a:r>
            <a:r>
              <a:rPr lang="fr-FR" sz="1200" dirty="0" err="1" smtClean="0"/>
              <a:t>be</a:t>
            </a:r>
            <a:r>
              <a:rPr lang="fr-FR" sz="1200" dirty="0" smtClean="0"/>
              <a:t> </a:t>
            </a:r>
            <a:r>
              <a:rPr lang="fr-FR" sz="1200" dirty="0" err="1" smtClean="0"/>
              <a:t>upgraded</a:t>
            </a:r>
            <a:r>
              <a:rPr lang="fr-FR" sz="1200" dirty="0" smtClean="0"/>
              <a:t>,</a:t>
            </a:r>
            <a:endParaRPr lang="fr-FR" sz="1200" dirty="0" smtClean="0">
              <a:solidFill>
                <a:srgbClr val="C00000"/>
              </a:solidFill>
            </a:endParaRPr>
          </a:p>
          <a:p>
            <a:r>
              <a:rPr lang="fr-FR" sz="1200" dirty="0" err="1"/>
              <a:t>C</a:t>
            </a:r>
            <a:r>
              <a:rPr lang="fr-FR" sz="1200" dirty="0" err="1" smtClean="0"/>
              <a:t>ards</a:t>
            </a:r>
            <a:r>
              <a:rPr lang="fr-FR" sz="1200" dirty="0" smtClean="0"/>
              <a:t> and </a:t>
            </a:r>
            <a:r>
              <a:rPr lang="fr-FR" sz="1200" dirty="0" err="1" smtClean="0"/>
              <a:t>used</a:t>
            </a:r>
            <a:r>
              <a:rPr lang="fr-FR" sz="1200" dirty="0" smtClean="0"/>
              <a:t> soft		                       EPICS</a:t>
            </a:r>
          </a:p>
          <a:p>
            <a:r>
              <a:rPr lang="fr-FR" sz="1200" dirty="0" err="1" smtClean="0"/>
              <a:t>Quality</a:t>
            </a:r>
            <a:r>
              <a:rPr lang="fr-FR" sz="1200" dirty="0" smtClean="0"/>
              <a:t> control </a:t>
            </a:r>
            <a:r>
              <a:rPr lang="fr-FR" sz="1200" dirty="0" err="1" smtClean="0"/>
              <a:t>tools</a:t>
            </a:r>
            <a:r>
              <a:rPr lang="fr-FR" sz="1200" dirty="0" smtClean="0"/>
              <a:t>			</a:t>
            </a:r>
            <a:r>
              <a:rPr lang="fr-FR" sz="1200" dirty="0">
                <a:solidFill>
                  <a:srgbClr val="C00000"/>
                </a:solidFill>
              </a:rPr>
              <a:t> </a:t>
            </a:r>
            <a:r>
              <a:rPr lang="fr-FR" sz="1200" dirty="0" smtClean="0">
                <a:solidFill>
                  <a:srgbClr val="C00000"/>
                </a:solidFill>
              </a:rPr>
              <a:t>to </a:t>
            </a:r>
            <a:r>
              <a:rPr lang="fr-FR" sz="1200" dirty="0" err="1" smtClean="0">
                <a:solidFill>
                  <a:srgbClr val="C00000"/>
                </a:solidFill>
              </a:rPr>
              <a:t>be</a:t>
            </a:r>
            <a:r>
              <a:rPr lang="fr-FR" sz="1200" dirty="0" smtClean="0">
                <a:solidFill>
                  <a:srgbClr val="C00000"/>
                </a:solidFill>
              </a:rPr>
              <a:t> </a:t>
            </a:r>
            <a:r>
              <a:rPr lang="fr-FR" sz="1200" dirty="0" err="1" smtClean="0">
                <a:solidFill>
                  <a:srgbClr val="C00000"/>
                </a:solidFill>
              </a:rPr>
              <a:t>upgraded</a:t>
            </a:r>
            <a:endParaRPr lang="fr-FR" sz="1200" dirty="0" smtClean="0">
              <a:solidFill>
                <a:srgbClr val="C00000"/>
              </a:solidFill>
            </a:endParaRPr>
          </a:p>
          <a:p>
            <a:r>
              <a:rPr lang="fr-FR" sz="1200" dirty="0" smtClean="0"/>
              <a:t>Data acquisition for </a:t>
            </a:r>
            <a:r>
              <a:rPr lang="fr-FR" sz="1200" dirty="0" err="1" smtClean="0"/>
              <a:t>cryogenics</a:t>
            </a:r>
            <a:r>
              <a:rPr lang="fr-FR" sz="1200" dirty="0" smtClean="0"/>
              <a:t> </a:t>
            </a:r>
            <a:r>
              <a:rPr lang="fr-FR" sz="1200" dirty="0" err="1" smtClean="0"/>
              <a:t>sensors</a:t>
            </a:r>
            <a:r>
              <a:rPr lang="fr-FR" sz="1200" dirty="0" smtClean="0"/>
              <a:t>		</a:t>
            </a:r>
          </a:p>
          <a:p>
            <a:r>
              <a:rPr lang="fr-FR" sz="1200" dirty="0" smtClean="0"/>
              <a:t>Data acquisition for voltage-</a:t>
            </a:r>
            <a:r>
              <a:rPr lang="fr-FR" sz="1200" dirty="0" err="1" smtClean="0"/>
              <a:t>measurements</a:t>
            </a:r>
            <a:r>
              <a:rPr lang="fr-FR" sz="1200" dirty="0" smtClean="0"/>
              <a:t>	</a:t>
            </a:r>
          </a:p>
          <a:p>
            <a:r>
              <a:rPr lang="fr-FR" sz="1200" dirty="0" err="1" smtClean="0"/>
              <a:t>Magnetic</a:t>
            </a:r>
            <a:r>
              <a:rPr lang="fr-FR" sz="1200" dirty="0" smtClean="0"/>
              <a:t> </a:t>
            </a:r>
            <a:r>
              <a:rPr lang="fr-FR" sz="1200" dirty="0" err="1" smtClean="0"/>
              <a:t>measurements</a:t>
            </a:r>
            <a:r>
              <a:rPr lang="fr-FR" sz="1200" dirty="0" smtClean="0"/>
              <a:t> </a:t>
            </a:r>
            <a:r>
              <a:rPr lang="fr-FR" sz="1200" dirty="0" err="1" smtClean="0"/>
              <a:t>capability</a:t>
            </a:r>
            <a:r>
              <a:rPr lang="fr-FR" sz="1200" dirty="0" smtClean="0"/>
              <a:t>                                No</a:t>
            </a:r>
            <a:endParaRPr lang="fr-FR" sz="1200" dirty="0"/>
          </a:p>
        </p:txBody>
      </p:sp>
      <p:sp>
        <p:nvSpPr>
          <p:cNvPr id="18" name="ZoneTexte 17"/>
          <p:cNvSpPr txBox="1"/>
          <p:nvPr/>
        </p:nvSpPr>
        <p:spPr>
          <a:xfrm>
            <a:off x="2552652" y="1097373"/>
            <a:ext cx="5904656" cy="738664"/>
          </a:xfrm>
          <a:prstGeom prst="rect">
            <a:avLst/>
          </a:prstGeom>
          <a:noFill/>
        </p:spPr>
        <p:txBody>
          <a:bodyPr wrap="square" rtlCol="0">
            <a:spAutoFit/>
          </a:bodyPr>
          <a:lstStyle/>
          <a:p>
            <a:r>
              <a:rPr lang="fr-FR" sz="1400" i="1" dirty="0" smtClean="0">
                <a:solidFill>
                  <a:srgbClr val="0070C0"/>
                </a:solidFill>
              </a:rPr>
              <a:t>Test on </a:t>
            </a:r>
            <a:r>
              <a:rPr lang="fr-FR" sz="1400" i="1" dirty="0" err="1" smtClean="0">
                <a:solidFill>
                  <a:srgbClr val="0070C0"/>
                </a:solidFill>
              </a:rPr>
              <a:t>current</a:t>
            </a:r>
            <a:r>
              <a:rPr lang="fr-FR" sz="1400" i="1" dirty="0" smtClean="0">
                <a:solidFill>
                  <a:srgbClr val="0070C0"/>
                </a:solidFill>
              </a:rPr>
              <a:t> </a:t>
            </a:r>
            <a:r>
              <a:rPr lang="fr-FR" sz="1400" i="1" dirty="0" err="1" smtClean="0">
                <a:solidFill>
                  <a:srgbClr val="0070C0"/>
                </a:solidFill>
              </a:rPr>
              <a:t>intensity</a:t>
            </a:r>
            <a:r>
              <a:rPr lang="fr-FR" sz="1400" i="1" dirty="0" smtClean="0">
                <a:solidFill>
                  <a:srgbClr val="0070C0"/>
                </a:solidFill>
              </a:rPr>
              <a:t>, </a:t>
            </a:r>
            <a:r>
              <a:rPr lang="fr-FR" sz="1400" i="1" dirty="0" err="1" smtClean="0">
                <a:solidFill>
                  <a:srgbClr val="0070C0"/>
                </a:solidFill>
              </a:rPr>
              <a:t>isolating</a:t>
            </a:r>
            <a:r>
              <a:rPr lang="fr-FR" sz="1400" i="1" dirty="0" smtClean="0">
                <a:solidFill>
                  <a:srgbClr val="0070C0"/>
                </a:solidFill>
              </a:rPr>
              <a:t> voltage, </a:t>
            </a:r>
            <a:r>
              <a:rPr lang="fr-FR" sz="1400" i="1" dirty="0" err="1" smtClean="0">
                <a:solidFill>
                  <a:srgbClr val="0070C0"/>
                </a:solidFill>
              </a:rPr>
              <a:t>mechanical</a:t>
            </a:r>
            <a:r>
              <a:rPr lang="fr-FR" sz="1400" i="1" dirty="0" smtClean="0">
                <a:solidFill>
                  <a:srgbClr val="0070C0"/>
                </a:solidFill>
              </a:rPr>
              <a:t> stress, pressure drop and </a:t>
            </a:r>
            <a:r>
              <a:rPr lang="fr-FR" sz="1400" i="1" dirty="0" err="1" smtClean="0">
                <a:solidFill>
                  <a:srgbClr val="0070C0"/>
                </a:solidFill>
              </a:rPr>
              <a:t>temperature</a:t>
            </a:r>
            <a:r>
              <a:rPr lang="fr-FR" sz="1400" i="1" dirty="0" smtClean="0">
                <a:solidFill>
                  <a:srgbClr val="0070C0"/>
                </a:solidFill>
              </a:rPr>
              <a:t> for </a:t>
            </a:r>
            <a:r>
              <a:rPr lang="fr-FR" sz="1400" i="1" dirty="0" err="1" smtClean="0">
                <a:solidFill>
                  <a:srgbClr val="0070C0"/>
                </a:solidFill>
              </a:rPr>
              <a:t>magnets</a:t>
            </a:r>
            <a:r>
              <a:rPr lang="fr-FR" sz="1400" i="1" dirty="0" smtClean="0">
                <a:solidFill>
                  <a:srgbClr val="0070C0"/>
                </a:solidFill>
              </a:rPr>
              <a:t> </a:t>
            </a:r>
            <a:r>
              <a:rPr lang="fr-FR" sz="1400" i="1" dirty="0" err="1" smtClean="0">
                <a:solidFill>
                  <a:srgbClr val="0070C0"/>
                </a:solidFill>
              </a:rPr>
              <a:t>cooled</a:t>
            </a:r>
            <a:r>
              <a:rPr lang="fr-FR" sz="1400" i="1" dirty="0" smtClean="0">
                <a:solidFill>
                  <a:srgbClr val="0070C0"/>
                </a:solidFill>
              </a:rPr>
              <a:t> </a:t>
            </a:r>
            <a:r>
              <a:rPr lang="fr-FR" sz="1400" i="1" dirty="0" err="1" smtClean="0">
                <a:solidFill>
                  <a:srgbClr val="0070C0"/>
                </a:solidFill>
              </a:rPr>
              <a:t>with</a:t>
            </a:r>
            <a:r>
              <a:rPr lang="fr-FR" sz="1400" i="1" dirty="0" smtClean="0">
                <a:solidFill>
                  <a:srgbClr val="0070C0"/>
                </a:solidFill>
              </a:rPr>
              <a:t> </a:t>
            </a:r>
            <a:r>
              <a:rPr lang="fr-FR" sz="1400" i="1" dirty="0" err="1" smtClean="0">
                <a:solidFill>
                  <a:srgbClr val="0070C0"/>
                </a:solidFill>
              </a:rPr>
              <a:t>supercritical</a:t>
            </a:r>
            <a:r>
              <a:rPr lang="fr-FR" sz="1400" i="1" dirty="0" smtClean="0">
                <a:solidFill>
                  <a:srgbClr val="0070C0"/>
                </a:solidFill>
              </a:rPr>
              <a:t> </a:t>
            </a:r>
            <a:r>
              <a:rPr lang="fr-FR" sz="1400" i="1" dirty="0" err="1" smtClean="0">
                <a:solidFill>
                  <a:srgbClr val="0070C0"/>
                </a:solidFill>
              </a:rPr>
              <a:t>helium</a:t>
            </a:r>
            <a:r>
              <a:rPr lang="fr-FR" sz="1400" i="1" dirty="0" smtClean="0">
                <a:solidFill>
                  <a:srgbClr val="0070C0"/>
                </a:solidFill>
              </a:rPr>
              <a:t> </a:t>
            </a:r>
            <a:r>
              <a:rPr lang="fr-FR" sz="1400" i="1" dirty="0" err="1" smtClean="0">
                <a:solidFill>
                  <a:srgbClr val="0070C0"/>
                </a:solidFill>
              </a:rPr>
              <a:t>forced</a:t>
            </a:r>
            <a:r>
              <a:rPr lang="fr-FR" sz="1400" i="1" dirty="0" smtClean="0">
                <a:solidFill>
                  <a:srgbClr val="0070C0"/>
                </a:solidFill>
              </a:rPr>
              <a:t> flow </a:t>
            </a:r>
            <a:r>
              <a:rPr lang="fr-FR" sz="1400" i="1" dirty="0" err="1" smtClean="0">
                <a:solidFill>
                  <a:srgbClr val="0070C0"/>
                </a:solidFill>
              </a:rPr>
              <a:t>between</a:t>
            </a:r>
            <a:r>
              <a:rPr lang="fr-FR" sz="1400" i="1" dirty="0" smtClean="0">
                <a:solidFill>
                  <a:srgbClr val="0070C0"/>
                </a:solidFill>
              </a:rPr>
              <a:t> 4.5 K and 7.6 K</a:t>
            </a:r>
            <a:endParaRPr lang="fr-FR" sz="1400" i="1" dirty="0">
              <a:solidFill>
                <a:srgbClr val="0070C0"/>
              </a:solidFill>
            </a:endParaRPr>
          </a:p>
        </p:txBody>
      </p:sp>
      <p:sp>
        <p:nvSpPr>
          <p:cNvPr id="11" name="ZoneTexte 10"/>
          <p:cNvSpPr txBox="1"/>
          <p:nvPr/>
        </p:nvSpPr>
        <p:spPr>
          <a:xfrm>
            <a:off x="257612" y="4149080"/>
            <a:ext cx="1868141" cy="307777"/>
          </a:xfrm>
          <a:prstGeom prst="rect">
            <a:avLst/>
          </a:prstGeom>
          <a:noFill/>
        </p:spPr>
        <p:txBody>
          <a:bodyPr wrap="square" rtlCol="0">
            <a:spAutoFit/>
          </a:bodyPr>
          <a:lstStyle/>
          <a:p>
            <a:r>
              <a:rPr lang="fr-FR" sz="1400" i="1" dirty="0" err="1" smtClean="0">
                <a:solidFill>
                  <a:srgbClr val="C00000"/>
                </a:solidFill>
              </a:rPr>
              <a:t>Updating</a:t>
            </a:r>
            <a:r>
              <a:rPr lang="fr-FR" sz="1400" i="1" dirty="0" smtClean="0">
                <a:solidFill>
                  <a:srgbClr val="C00000"/>
                </a:solidFill>
              </a:rPr>
              <a:t> </a:t>
            </a:r>
            <a:r>
              <a:rPr lang="fr-FR" sz="1400" i="1" dirty="0" err="1" smtClean="0">
                <a:solidFill>
                  <a:srgbClr val="C00000"/>
                </a:solidFill>
              </a:rPr>
              <a:t>required</a:t>
            </a:r>
            <a:endParaRPr lang="fr-FR" sz="1400" i="1" dirty="0">
              <a:solidFill>
                <a:srgbClr val="C00000"/>
              </a:solidFill>
            </a:endParaRPr>
          </a:p>
        </p:txBody>
      </p:sp>
    </p:spTree>
    <p:extLst>
      <p:ext uri="{BB962C8B-B14F-4D97-AF65-F5344CB8AC3E}">
        <p14:creationId xmlns:p14="http://schemas.microsoft.com/office/powerpoint/2010/main" val="323512796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7"/>
          </p:nvPr>
        </p:nvSpPr>
        <p:spPr>
          <a:xfrm>
            <a:off x="8133824" y="6237312"/>
            <a:ext cx="1118696" cy="365125"/>
          </a:xfrm>
        </p:spPr>
        <p:txBody>
          <a:bodyPr/>
          <a:lstStyle/>
          <a:p>
            <a:r>
              <a:rPr lang="fr-FR" dirty="0" smtClean="0"/>
              <a:t>|  PAGE </a:t>
            </a:r>
            <a:fld id="{AEFB9B6D-867A-40B8-ACB0-35CC9F272C9C}" type="slidenum">
              <a:rPr lang="fr-FR" smtClean="0"/>
              <a:pPr/>
              <a:t>17</a:t>
            </a:fld>
            <a:endParaRPr lang="fr-FR" dirty="0"/>
          </a:p>
        </p:txBody>
      </p:sp>
      <p:sp>
        <p:nvSpPr>
          <p:cNvPr id="6" name="Espace réservé du pied de page 5"/>
          <p:cNvSpPr>
            <a:spLocks noGrp="1"/>
          </p:cNvSpPr>
          <p:nvPr>
            <p:ph type="ftr" sz="quarter" idx="18"/>
          </p:nvPr>
        </p:nvSpPr>
        <p:spPr>
          <a:xfrm>
            <a:off x="1629976" y="6203199"/>
            <a:ext cx="6395330" cy="432048"/>
          </a:xfrm>
        </p:spPr>
        <p:txBody>
          <a:bodyPr/>
          <a:lstStyle/>
          <a:p>
            <a:r>
              <a:rPr lang="en-US" smtClean="0"/>
              <a:t>Workshop on the Magnet Test Stands, CERN, 13-14 June</a:t>
            </a:r>
            <a:endParaRPr lang="fr-FR" dirty="0"/>
          </a:p>
        </p:txBody>
      </p:sp>
      <p:sp>
        <p:nvSpPr>
          <p:cNvPr id="8" name="Titre 1"/>
          <p:cNvSpPr>
            <a:spLocks noGrp="1"/>
          </p:cNvSpPr>
          <p:nvPr>
            <p:ph type="title"/>
          </p:nvPr>
        </p:nvSpPr>
        <p:spPr>
          <a:xfrm>
            <a:off x="1475656" y="7951"/>
            <a:ext cx="7236464" cy="936104"/>
          </a:xfrm>
        </p:spPr>
        <p:txBody>
          <a:bodyPr/>
          <a:lstStyle/>
          <a:p>
            <a:r>
              <a:rPr lang="en-GB" sz="1800" dirty="0" smtClean="0"/>
              <a:t>Saclay Facility ‘W7X’ tests</a:t>
            </a:r>
            <a:endParaRPr lang="en-GB" sz="1800" dirty="0"/>
          </a:p>
        </p:txBody>
      </p:sp>
      <p:sp>
        <p:nvSpPr>
          <p:cNvPr id="18" name="ZoneTexte 17"/>
          <p:cNvSpPr txBox="1"/>
          <p:nvPr/>
        </p:nvSpPr>
        <p:spPr>
          <a:xfrm>
            <a:off x="222648" y="1057087"/>
            <a:ext cx="1728192" cy="338554"/>
          </a:xfrm>
          <a:prstGeom prst="rect">
            <a:avLst/>
          </a:prstGeom>
          <a:noFill/>
        </p:spPr>
        <p:txBody>
          <a:bodyPr wrap="square" rtlCol="0">
            <a:spAutoFit/>
          </a:bodyPr>
          <a:lstStyle/>
          <a:p>
            <a:r>
              <a:rPr lang="fr-FR" sz="1600" i="1" dirty="0" smtClean="0">
                <a:solidFill>
                  <a:srgbClr val="0070C0"/>
                </a:solidFill>
              </a:rPr>
              <a:t>Principal tests</a:t>
            </a:r>
            <a:endParaRPr lang="fr-FR" sz="1600" i="1" dirty="0">
              <a:solidFill>
                <a:srgbClr val="0070C0"/>
              </a:solidFill>
            </a:endParaRPr>
          </a:p>
        </p:txBody>
      </p:sp>
      <p:pic>
        <p:nvPicPr>
          <p:cNvPr id="14" name="Picture 9"/>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66133" y="0"/>
            <a:ext cx="796691" cy="9553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9" name="Groupe 18"/>
          <p:cNvGrpSpPr/>
          <p:nvPr/>
        </p:nvGrpSpPr>
        <p:grpSpPr>
          <a:xfrm>
            <a:off x="-2276834" y="804607"/>
            <a:ext cx="6479171" cy="4516346"/>
            <a:chOff x="3309659" y="2050014"/>
            <a:chExt cx="6479171" cy="4516346"/>
          </a:xfrm>
        </p:grpSpPr>
        <p:pic>
          <p:nvPicPr>
            <p:cNvPr id="20"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007491" y="4899746"/>
              <a:ext cx="1238741" cy="12591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1" name="ZoneTexte 20"/>
            <p:cNvSpPr txBox="1"/>
            <p:nvPr/>
          </p:nvSpPr>
          <p:spPr>
            <a:xfrm>
              <a:off x="3309659" y="2050014"/>
              <a:ext cx="1059938" cy="307777"/>
            </a:xfrm>
            <a:prstGeom prst="rect">
              <a:avLst/>
            </a:prstGeom>
            <a:noFill/>
          </p:spPr>
          <p:txBody>
            <a:bodyPr wrap="square" rtlCol="0">
              <a:spAutoFit/>
            </a:bodyPr>
            <a:lstStyle/>
            <a:p>
              <a:r>
                <a:rPr lang="fr-FR" sz="1400" i="1" dirty="0" smtClean="0">
                  <a:solidFill>
                    <a:srgbClr val="808080"/>
                  </a:solidFill>
                </a:rPr>
                <a:t>In the </a:t>
              </a:r>
              <a:r>
                <a:rPr lang="fr-FR" sz="1400" i="1" dirty="0" err="1" smtClean="0">
                  <a:solidFill>
                    <a:srgbClr val="808080"/>
                  </a:solidFill>
                </a:rPr>
                <a:t>past</a:t>
              </a:r>
              <a:endParaRPr lang="fr-FR" sz="1400" i="1" dirty="0">
                <a:solidFill>
                  <a:srgbClr val="808080"/>
                </a:solidFill>
              </a:endParaRPr>
            </a:p>
          </p:txBody>
        </p:sp>
        <p:sp>
          <p:nvSpPr>
            <p:cNvPr id="22" name="ZoneTexte 21"/>
            <p:cNvSpPr txBox="1"/>
            <p:nvPr/>
          </p:nvSpPr>
          <p:spPr>
            <a:xfrm>
              <a:off x="5683656" y="6258583"/>
              <a:ext cx="4105174" cy="307777"/>
            </a:xfrm>
            <a:prstGeom prst="rect">
              <a:avLst/>
            </a:prstGeom>
            <a:noFill/>
          </p:spPr>
          <p:txBody>
            <a:bodyPr wrap="square" rtlCol="0">
              <a:spAutoFit/>
            </a:bodyPr>
            <a:lstStyle/>
            <a:p>
              <a:r>
                <a:rPr lang="fr-FR" sz="1400" i="1" dirty="0" smtClean="0">
                  <a:solidFill>
                    <a:srgbClr val="0070C0"/>
                  </a:solidFill>
                </a:rPr>
                <a:t>70 W7X </a:t>
              </a:r>
              <a:r>
                <a:rPr lang="fr-FR" sz="1400" i="1" dirty="0" err="1" smtClean="0">
                  <a:solidFill>
                    <a:srgbClr val="0070C0"/>
                  </a:solidFill>
                </a:rPr>
                <a:t>superconducting</a:t>
              </a:r>
              <a:r>
                <a:rPr lang="fr-FR" sz="1400" i="1" dirty="0" smtClean="0">
                  <a:solidFill>
                    <a:srgbClr val="0070C0"/>
                  </a:solidFill>
                </a:rPr>
                <a:t> </a:t>
              </a:r>
              <a:r>
                <a:rPr lang="fr-FR" sz="1400" i="1" dirty="0" err="1" smtClean="0">
                  <a:solidFill>
                    <a:srgbClr val="0070C0"/>
                  </a:solidFill>
                </a:rPr>
                <a:t>coils</a:t>
              </a:r>
              <a:r>
                <a:rPr lang="fr-FR" sz="1400" i="1" dirty="0" smtClean="0">
                  <a:solidFill>
                    <a:srgbClr val="0070C0"/>
                  </a:solidFill>
                </a:rPr>
                <a:t> </a:t>
              </a:r>
              <a:r>
                <a:rPr lang="fr-FR" sz="1400" i="1" dirty="0" err="1" smtClean="0">
                  <a:solidFill>
                    <a:srgbClr val="0070C0"/>
                  </a:solidFill>
                </a:rPr>
                <a:t>tested</a:t>
              </a:r>
              <a:r>
                <a:rPr lang="fr-FR" sz="1400" i="1" dirty="0" smtClean="0">
                  <a:solidFill>
                    <a:srgbClr val="0070C0"/>
                  </a:solidFill>
                </a:rPr>
                <a:t> at 4.5 K</a:t>
              </a:r>
              <a:endParaRPr lang="fr-FR" sz="1400" i="1" dirty="0">
                <a:solidFill>
                  <a:srgbClr val="0070C0"/>
                </a:solidFill>
              </a:endParaRPr>
            </a:p>
          </p:txBody>
        </p:sp>
      </p:grpSp>
      <p:grpSp>
        <p:nvGrpSpPr>
          <p:cNvPr id="2" name="Groupe 1"/>
          <p:cNvGrpSpPr/>
          <p:nvPr/>
        </p:nvGrpSpPr>
        <p:grpSpPr>
          <a:xfrm>
            <a:off x="2607272" y="1137571"/>
            <a:ext cx="2756815" cy="2174474"/>
            <a:chOff x="4936800" y="2204864"/>
            <a:chExt cx="2506160" cy="1874010"/>
          </a:xfrm>
        </p:grpSpPr>
        <p:pic>
          <p:nvPicPr>
            <p:cNvPr id="16"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76056" y="2512641"/>
              <a:ext cx="1928048" cy="12640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ZoneTexte 16"/>
            <p:cNvSpPr txBox="1"/>
            <p:nvPr/>
          </p:nvSpPr>
          <p:spPr>
            <a:xfrm>
              <a:off x="4936800" y="3801875"/>
              <a:ext cx="2506160" cy="276999"/>
            </a:xfrm>
            <a:prstGeom prst="rect">
              <a:avLst/>
            </a:prstGeom>
            <a:noFill/>
          </p:spPr>
          <p:txBody>
            <a:bodyPr wrap="square" rtlCol="0">
              <a:spAutoFit/>
            </a:bodyPr>
            <a:lstStyle/>
            <a:p>
              <a:r>
                <a:rPr lang="fr-FR" sz="1200" i="1" dirty="0" smtClean="0"/>
                <a:t>R</a:t>
              </a:r>
              <a:r>
                <a:rPr lang="fr-FR" sz="1200" i="1" baseline="30000" dirty="0" smtClean="0"/>
                <a:t>3</a:t>
              </a:r>
              <a:r>
                <a:rPr lang="fr-FR" sz="1200" i="1" dirty="0" smtClean="0"/>
                <a:t>B-Glad </a:t>
              </a:r>
              <a:r>
                <a:rPr lang="fr-FR" sz="1200" i="1" dirty="0" err="1" smtClean="0"/>
                <a:t>inside</a:t>
              </a:r>
              <a:r>
                <a:rPr lang="fr-FR" sz="1200" i="1" dirty="0" smtClean="0"/>
                <a:t> the Saclay </a:t>
              </a:r>
              <a:r>
                <a:rPr lang="fr-FR" sz="1200" i="1" dirty="0" err="1" smtClean="0"/>
                <a:t>facility</a:t>
              </a:r>
              <a:endParaRPr lang="fr-FR" sz="1200" i="1" dirty="0"/>
            </a:p>
          </p:txBody>
        </p:sp>
        <p:sp>
          <p:nvSpPr>
            <p:cNvPr id="23" name="ZoneTexte 22"/>
            <p:cNvSpPr txBox="1"/>
            <p:nvPr/>
          </p:nvSpPr>
          <p:spPr>
            <a:xfrm>
              <a:off x="5151308" y="2204864"/>
              <a:ext cx="2291652" cy="307777"/>
            </a:xfrm>
            <a:prstGeom prst="rect">
              <a:avLst/>
            </a:prstGeom>
            <a:noFill/>
          </p:spPr>
          <p:txBody>
            <a:bodyPr wrap="square" rtlCol="0">
              <a:spAutoFit/>
            </a:bodyPr>
            <a:lstStyle/>
            <a:p>
              <a:r>
                <a:rPr lang="fr-FR" sz="1400" i="1" dirty="0" smtClean="0">
                  <a:solidFill>
                    <a:srgbClr val="808080"/>
                  </a:solidFill>
                </a:rPr>
                <a:t>In the </a:t>
              </a:r>
              <a:r>
                <a:rPr lang="fr-FR" sz="1400" i="1" dirty="0" err="1" smtClean="0">
                  <a:solidFill>
                    <a:srgbClr val="808080"/>
                  </a:solidFill>
                </a:rPr>
                <a:t>recent</a:t>
              </a:r>
              <a:r>
                <a:rPr lang="fr-FR" sz="1400" i="1" dirty="0" smtClean="0">
                  <a:solidFill>
                    <a:srgbClr val="808080"/>
                  </a:solidFill>
                </a:rPr>
                <a:t> </a:t>
              </a:r>
              <a:r>
                <a:rPr lang="fr-FR" sz="1400" i="1" dirty="0" err="1" smtClean="0">
                  <a:solidFill>
                    <a:srgbClr val="808080"/>
                  </a:solidFill>
                </a:rPr>
                <a:t>past</a:t>
              </a:r>
              <a:r>
                <a:rPr lang="fr-FR" sz="1400" i="1" dirty="0" smtClean="0">
                  <a:solidFill>
                    <a:srgbClr val="808080"/>
                  </a:solidFill>
                </a:rPr>
                <a:t> - 2014</a:t>
              </a:r>
              <a:endParaRPr lang="fr-FR" sz="1400" i="1" dirty="0">
                <a:solidFill>
                  <a:srgbClr val="808080"/>
                </a:solidFill>
              </a:endParaRPr>
            </a:p>
          </p:txBody>
        </p:sp>
      </p:grpSp>
      <p:pic>
        <p:nvPicPr>
          <p:cNvPr id="3074"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580112" y="1124671"/>
            <a:ext cx="1579563" cy="2462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4" name="Espace réservé de la date 3"/>
          <p:cNvSpPr txBox="1">
            <a:spLocks/>
          </p:cNvSpPr>
          <p:nvPr/>
        </p:nvSpPr>
        <p:spPr>
          <a:xfrm>
            <a:off x="4898613" y="3429000"/>
            <a:ext cx="3993867" cy="670653"/>
          </a:xfrm>
          <a:prstGeom prst="rect">
            <a:avLst/>
          </a:prstGeom>
        </p:spPr>
        <p:txBody>
          <a:bodyPr vert="horz" lIns="0" tIns="0" rIns="0" bIns="0" rtlCol="0" anchor="ctr"/>
          <a:lstStyle>
            <a:defPPr>
              <a:defRPr lang="fr-FR"/>
            </a:defPPr>
            <a:lvl1pPr marL="0" algn="l" defTabSz="914400" rtl="0" eaLnBrk="1" latinLnBrk="0" hangingPunct="1">
              <a:defRPr sz="1000" kern="1200" cap="all" baseline="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3"/>
            <a:r>
              <a:rPr lang="fr-FR" sz="1200" dirty="0" err="1" smtClean="0"/>
              <a:t>ISEULTshim</a:t>
            </a:r>
            <a:r>
              <a:rPr lang="fr-FR" sz="1200" dirty="0" smtClean="0"/>
              <a:t> </a:t>
            </a:r>
            <a:r>
              <a:rPr lang="fr-FR" sz="1200" dirty="0" err="1" smtClean="0"/>
              <a:t>coils</a:t>
            </a:r>
            <a:r>
              <a:rPr lang="fr-FR" sz="1200" dirty="0" smtClean="0"/>
              <a:t> </a:t>
            </a:r>
            <a:r>
              <a:rPr lang="fr-FR" sz="1200" dirty="0" err="1" smtClean="0"/>
              <a:t>qualified</a:t>
            </a:r>
            <a:r>
              <a:rPr lang="fr-FR" sz="1200" dirty="0" smtClean="0"/>
              <a:t> (</a:t>
            </a:r>
            <a:r>
              <a:rPr lang="fr-FR" sz="1200" dirty="0" err="1" smtClean="0"/>
              <a:t>insulation</a:t>
            </a:r>
            <a:r>
              <a:rPr lang="fr-FR" sz="1200" dirty="0" smtClean="0"/>
              <a:t>, inductance, </a:t>
            </a:r>
            <a:r>
              <a:rPr lang="fr-FR" sz="1200" dirty="0" err="1" smtClean="0"/>
              <a:t>mutual</a:t>
            </a:r>
            <a:r>
              <a:rPr lang="fr-FR" sz="1200" dirty="0" smtClean="0"/>
              <a:t>)</a:t>
            </a:r>
            <a:endParaRPr lang="fr-FR" sz="1200" dirty="0"/>
          </a:p>
        </p:txBody>
      </p:sp>
      <p:pic>
        <p:nvPicPr>
          <p:cNvPr id="4098"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7163" y="1494695"/>
            <a:ext cx="2297649" cy="34464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4230022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7"/>
          </p:nvPr>
        </p:nvSpPr>
        <p:spPr>
          <a:xfrm>
            <a:off x="8133824" y="6237312"/>
            <a:ext cx="1118696" cy="365125"/>
          </a:xfrm>
        </p:spPr>
        <p:txBody>
          <a:bodyPr/>
          <a:lstStyle/>
          <a:p>
            <a:r>
              <a:rPr lang="fr-FR" dirty="0" smtClean="0"/>
              <a:t>|  PAGE </a:t>
            </a:r>
            <a:fld id="{AEFB9B6D-867A-40B8-ACB0-35CC9F272C9C}" type="slidenum">
              <a:rPr lang="fr-FR" smtClean="0"/>
              <a:pPr/>
              <a:t>18</a:t>
            </a:fld>
            <a:endParaRPr lang="fr-FR" dirty="0"/>
          </a:p>
        </p:txBody>
      </p:sp>
      <p:sp>
        <p:nvSpPr>
          <p:cNvPr id="6" name="Espace réservé du pied de page 5"/>
          <p:cNvSpPr>
            <a:spLocks noGrp="1"/>
          </p:cNvSpPr>
          <p:nvPr>
            <p:ph type="ftr" sz="quarter" idx="18"/>
          </p:nvPr>
        </p:nvSpPr>
        <p:spPr>
          <a:xfrm>
            <a:off x="1629976" y="6203199"/>
            <a:ext cx="6395330" cy="432048"/>
          </a:xfrm>
        </p:spPr>
        <p:txBody>
          <a:bodyPr/>
          <a:lstStyle/>
          <a:p>
            <a:r>
              <a:rPr lang="en-US" smtClean="0"/>
              <a:t>Workshop on the Magnet Test Stands, CERN, 13-14 June</a:t>
            </a:r>
            <a:endParaRPr lang="fr-FR" dirty="0"/>
          </a:p>
        </p:txBody>
      </p:sp>
      <p:sp>
        <p:nvSpPr>
          <p:cNvPr id="8" name="Titre 1"/>
          <p:cNvSpPr>
            <a:spLocks noGrp="1"/>
          </p:cNvSpPr>
          <p:nvPr>
            <p:ph type="title"/>
          </p:nvPr>
        </p:nvSpPr>
        <p:spPr>
          <a:xfrm>
            <a:off x="1475656" y="7951"/>
            <a:ext cx="7236464" cy="936104"/>
          </a:xfrm>
        </p:spPr>
        <p:txBody>
          <a:bodyPr/>
          <a:lstStyle/>
          <a:p>
            <a:endParaRPr lang="en-GB" sz="1600" dirty="0"/>
          </a:p>
        </p:txBody>
      </p:sp>
      <p:sp>
        <p:nvSpPr>
          <p:cNvPr id="9" name="Espace réservé du contenu 2"/>
          <p:cNvSpPr>
            <a:spLocks noGrp="1"/>
          </p:cNvSpPr>
          <p:nvPr>
            <p:ph idx="1"/>
          </p:nvPr>
        </p:nvSpPr>
        <p:spPr>
          <a:xfrm>
            <a:off x="-180528" y="926554"/>
            <a:ext cx="7613707" cy="5836453"/>
          </a:xfrm>
          <a:ln>
            <a:noFill/>
          </a:ln>
        </p:spPr>
        <p:txBody>
          <a:bodyPr>
            <a:noAutofit/>
          </a:bodyPr>
          <a:lstStyle/>
          <a:p>
            <a:endParaRPr lang="fr-FR" sz="1800" dirty="0" smtClean="0">
              <a:solidFill>
                <a:srgbClr val="C00000"/>
              </a:solidFill>
            </a:endParaRPr>
          </a:p>
          <a:p>
            <a:r>
              <a:rPr lang="fr-FR" sz="1600" b="1" dirty="0" smtClean="0">
                <a:solidFill>
                  <a:srgbClr val="C00000"/>
                </a:solidFill>
              </a:rPr>
              <a:t>CEA test </a:t>
            </a:r>
            <a:r>
              <a:rPr lang="fr-FR" sz="1600" b="1" dirty="0" err="1" smtClean="0">
                <a:solidFill>
                  <a:srgbClr val="C00000"/>
                </a:solidFill>
              </a:rPr>
              <a:t>facilities</a:t>
            </a:r>
            <a:endParaRPr lang="fr-FR" sz="1600" b="1" dirty="0" smtClean="0">
              <a:solidFill>
                <a:srgbClr val="C00000"/>
              </a:solidFill>
            </a:endParaRPr>
          </a:p>
          <a:p>
            <a:pPr marL="1409700" lvl="3" indent="-400050">
              <a:buClr>
                <a:srgbClr val="808080"/>
              </a:buClr>
              <a:buSzPct val="100000"/>
              <a:buFont typeface="Wingdings" panose="05000000000000000000" pitchFamily="2" charset="2"/>
              <a:buChar char="q"/>
            </a:pPr>
            <a:r>
              <a:rPr lang="fr-FR" sz="1400" dirty="0" smtClean="0">
                <a:solidFill>
                  <a:schemeClr val="bg1">
                    <a:lumMod val="75000"/>
                  </a:schemeClr>
                </a:solidFill>
              </a:rPr>
              <a:t>For </a:t>
            </a:r>
            <a:r>
              <a:rPr lang="fr-FR" sz="1400" dirty="0" err="1" smtClean="0">
                <a:solidFill>
                  <a:schemeClr val="bg1">
                    <a:lumMod val="75000"/>
                  </a:schemeClr>
                </a:solidFill>
              </a:rPr>
              <a:t>superconducting</a:t>
            </a:r>
            <a:r>
              <a:rPr lang="fr-FR" sz="1400" dirty="0" smtClean="0">
                <a:solidFill>
                  <a:schemeClr val="bg1">
                    <a:lumMod val="75000"/>
                  </a:schemeClr>
                </a:solidFill>
              </a:rPr>
              <a:t> </a:t>
            </a:r>
            <a:r>
              <a:rPr lang="fr-FR" sz="1400" dirty="0" err="1" smtClean="0">
                <a:solidFill>
                  <a:schemeClr val="bg1">
                    <a:lumMod val="75000"/>
                  </a:schemeClr>
                </a:solidFill>
              </a:rPr>
              <a:t>magnets</a:t>
            </a:r>
            <a:r>
              <a:rPr lang="fr-FR" sz="1400" dirty="0" smtClean="0">
                <a:solidFill>
                  <a:schemeClr val="bg1">
                    <a:lumMod val="75000"/>
                  </a:schemeClr>
                </a:solidFill>
              </a:rPr>
              <a:t> and large size components</a:t>
            </a:r>
          </a:p>
          <a:p>
            <a:pPr marL="1533525" lvl="4" indent="-460375">
              <a:buClr>
                <a:srgbClr val="808080"/>
              </a:buClr>
              <a:buSzPct val="100000"/>
              <a:buFont typeface="Wingdings" panose="05000000000000000000" pitchFamily="2" charset="2"/>
              <a:buChar char="ü"/>
            </a:pPr>
            <a:r>
              <a:rPr lang="fr-FR" sz="1400" dirty="0" smtClean="0">
                <a:solidFill>
                  <a:schemeClr val="bg1">
                    <a:lumMod val="75000"/>
                  </a:schemeClr>
                </a:solidFill>
              </a:rPr>
              <a:t>In </a:t>
            </a:r>
            <a:r>
              <a:rPr lang="fr-FR" sz="1400" dirty="0" err="1" smtClean="0">
                <a:solidFill>
                  <a:schemeClr val="bg1">
                    <a:lumMod val="75000"/>
                  </a:schemeClr>
                </a:solidFill>
              </a:rPr>
              <a:t>operation</a:t>
            </a:r>
            <a:endParaRPr lang="fr-FR" sz="1400" dirty="0" smtClean="0">
              <a:solidFill>
                <a:schemeClr val="bg1">
                  <a:lumMod val="75000"/>
                </a:schemeClr>
              </a:solidFill>
            </a:endParaRPr>
          </a:p>
          <a:p>
            <a:pPr marL="1717675" lvl="5" indent="-285750">
              <a:buClr>
                <a:srgbClr val="808080"/>
              </a:buClr>
              <a:buSzPct val="100000"/>
              <a:buFont typeface="Wingdings" panose="05000000000000000000" pitchFamily="2" charset="2"/>
              <a:buChar char="§"/>
            </a:pPr>
            <a:r>
              <a:rPr lang="fr-FR" sz="1400" dirty="0" smtClean="0">
                <a:solidFill>
                  <a:schemeClr val="bg1">
                    <a:lumMod val="75000"/>
                  </a:schemeClr>
                </a:solidFill>
              </a:rPr>
              <a:t>JT 60 -SA</a:t>
            </a:r>
          </a:p>
          <a:p>
            <a:pPr marL="1533525" lvl="4" indent="-460375">
              <a:buClr>
                <a:srgbClr val="808080"/>
              </a:buClr>
              <a:buSzPct val="100000"/>
              <a:buFont typeface="Wingdings" panose="05000000000000000000" pitchFamily="2" charset="2"/>
              <a:buChar char="ü"/>
            </a:pPr>
            <a:r>
              <a:rPr lang="fr-FR" sz="1400" dirty="0" smtClean="0">
                <a:solidFill>
                  <a:schemeClr val="bg1">
                    <a:lumMod val="75000"/>
                  </a:schemeClr>
                </a:solidFill>
              </a:rPr>
              <a:t>Under </a:t>
            </a:r>
            <a:r>
              <a:rPr lang="fr-FR" sz="1400" dirty="0" err="1" smtClean="0">
                <a:solidFill>
                  <a:schemeClr val="bg1">
                    <a:lumMod val="75000"/>
                  </a:schemeClr>
                </a:solidFill>
              </a:rPr>
              <a:t>development</a:t>
            </a:r>
            <a:endParaRPr lang="fr-FR" sz="1400" dirty="0" smtClean="0">
              <a:solidFill>
                <a:schemeClr val="bg1">
                  <a:lumMod val="75000"/>
                </a:schemeClr>
              </a:solidFill>
            </a:endParaRPr>
          </a:p>
          <a:p>
            <a:pPr marL="1717675" lvl="4" indent="-285750">
              <a:buClr>
                <a:srgbClr val="808080"/>
              </a:buClr>
              <a:buSzPct val="100000"/>
              <a:buFont typeface="Wingdings" panose="05000000000000000000" pitchFamily="2" charset="2"/>
              <a:buChar char="§"/>
            </a:pPr>
            <a:r>
              <a:rPr lang="fr-FR" sz="1400" dirty="0" smtClean="0">
                <a:solidFill>
                  <a:schemeClr val="bg1">
                    <a:lumMod val="75000"/>
                  </a:schemeClr>
                </a:solidFill>
              </a:rPr>
              <a:t>« Vertical Cryostat » for MQYYM short model</a:t>
            </a:r>
          </a:p>
          <a:p>
            <a:pPr marL="1533525" lvl="4" indent="-460375">
              <a:buClr>
                <a:srgbClr val="808080"/>
              </a:buClr>
              <a:buSzPct val="100000"/>
              <a:buFont typeface="Wingdings" panose="05000000000000000000" pitchFamily="2" charset="2"/>
              <a:buChar char="ü"/>
            </a:pPr>
            <a:r>
              <a:rPr lang="fr-FR" sz="1400" dirty="0" err="1" smtClean="0">
                <a:solidFill>
                  <a:schemeClr val="bg1">
                    <a:lumMod val="75000"/>
                  </a:schemeClr>
                </a:solidFill>
              </a:rPr>
              <a:t>Required</a:t>
            </a:r>
            <a:r>
              <a:rPr lang="fr-FR" sz="1400" dirty="0" smtClean="0">
                <a:solidFill>
                  <a:schemeClr val="bg1">
                    <a:lumMod val="75000"/>
                  </a:schemeClr>
                </a:solidFill>
              </a:rPr>
              <a:t> to </a:t>
            </a:r>
            <a:r>
              <a:rPr lang="fr-FR" sz="1400" dirty="0" err="1" smtClean="0">
                <a:solidFill>
                  <a:schemeClr val="bg1">
                    <a:lumMod val="75000"/>
                  </a:schemeClr>
                </a:solidFill>
              </a:rPr>
              <a:t>be</a:t>
            </a:r>
            <a:r>
              <a:rPr lang="fr-FR" sz="1400" dirty="0" smtClean="0">
                <a:solidFill>
                  <a:schemeClr val="bg1">
                    <a:lumMod val="75000"/>
                  </a:schemeClr>
                </a:solidFill>
              </a:rPr>
              <a:t> </a:t>
            </a:r>
            <a:r>
              <a:rPr lang="fr-FR" sz="1400" dirty="0" err="1" smtClean="0">
                <a:solidFill>
                  <a:schemeClr val="bg1">
                    <a:lumMod val="75000"/>
                  </a:schemeClr>
                </a:solidFill>
              </a:rPr>
              <a:t>updated</a:t>
            </a:r>
            <a:endParaRPr lang="fr-FR" sz="1400" dirty="0" smtClean="0">
              <a:solidFill>
                <a:schemeClr val="bg1">
                  <a:lumMod val="75000"/>
                </a:schemeClr>
              </a:solidFill>
            </a:endParaRPr>
          </a:p>
          <a:p>
            <a:pPr marL="1717675" lvl="4" indent="-285750">
              <a:buClr>
                <a:srgbClr val="808080"/>
              </a:buClr>
              <a:buSzPct val="100000"/>
              <a:buFont typeface="Wingdings" panose="05000000000000000000" pitchFamily="2" charset="2"/>
              <a:buChar char="§"/>
            </a:pPr>
            <a:r>
              <a:rPr lang="fr-FR" sz="1400" dirty="0">
                <a:solidFill>
                  <a:schemeClr val="bg1">
                    <a:lumMod val="75000"/>
                  </a:schemeClr>
                </a:solidFill>
              </a:rPr>
              <a:t>« V</a:t>
            </a:r>
            <a:r>
              <a:rPr lang="fr-FR" sz="1400" dirty="0" smtClean="0">
                <a:solidFill>
                  <a:schemeClr val="bg1">
                    <a:lumMod val="75000"/>
                  </a:schemeClr>
                </a:solidFill>
              </a:rPr>
              <a:t>ertical Cryostat » for MQYY prototype</a:t>
            </a:r>
          </a:p>
          <a:p>
            <a:pPr marL="1717675" lvl="4" indent="-285750">
              <a:buClr>
                <a:srgbClr val="808080"/>
              </a:buClr>
              <a:buSzPct val="100000"/>
              <a:buFont typeface="Wingdings" panose="05000000000000000000" pitchFamily="2" charset="2"/>
              <a:buChar char="§"/>
            </a:pPr>
            <a:r>
              <a:rPr lang="fr-FR" sz="1400" dirty="0" smtClean="0">
                <a:solidFill>
                  <a:schemeClr val="bg1">
                    <a:lumMod val="75000"/>
                  </a:schemeClr>
                </a:solidFill>
              </a:rPr>
              <a:t>« Horizontal Cryostat» </a:t>
            </a:r>
            <a:r>
              <a:rPr lang="fr-FR" sz="1400" dirty="0" err="1" smtClean="0">
                <a:solidFill>
                  <a:schemeClr val="bg1">
                    <a:lumMod val="75000"/>
                  </a:schemeClr>
                </a:solidFill>
              </a:rPr>
              <a:t>SCHEMa</a:t>
            </a:r>
            <a:endParaRPr lang="fr-FR" sz="1400" dirty="0" smtClean="0">
              <a:solidFill>
                <a:schemeClr val="bg1">
                  <a:lumMod val="75000"/>
                </a:schemeClr>
              </a:solidFill>
            </a:endParaRPr>
          </a:p>
          <a:p>
            <a:pPr marL="1717675" lvl="4" indent="-285750">
              <a:buClr>
                <a:srgbClr val="808080"/>
              </a:buClr>
              <a:buSzPct val="100000"/>
              <a:buFont typeface="Wingdings" panose="05000000000000000000" pitchFamily="2" charset="2"/>
              <a:buChar char="§"/>
            </a:pPr>
            <a:r>
              <a:rPr lang="fr-FR" sz="1400" dirty="0">
                <a:solidFill>
                  <a:schemeClr val="bg1">
                    <a:lumMod val="75000"/>
                  </a:schemeClr>
                </a:solidFill>
              </a:rPr>
              <a:t>Saclay </a:t>
            </a:r>
            <a:r>
              <a:rPr lang="fr-FR" sz="1400" dirty="0" err="1">
                <a:solidFill>
                  <a:schemeClr val="bg1">
                    <a:lumMod val="75000"/>
                  </a:schemeClr>
                </a:solidFill>
              </a:rPr>
              <a:t>facility</a:t>
            </a:r>
            <a:r>
              <a:rPr lang="fr-FR" sz="1400" dirty="0">
                <a:solidFill>
                  <a:schemeClr val="bg1">
                    <a:lumMod val="75000"/>
                  </a:schemeClr>
                </a:solidFill>
              </a:rPr>
              <a:t> W7X</a:t>
            </a:r>
          </a:p>
          <a:p>
            <a:pPr lvl="4" indent="0">
              <a:buClr>
                <a:srgbClr val="808080"/>
              </a:buClr>
              <a:buSzPct val="100000"/>
              <a:buNone/>
            </a:pPr>
            <a:endParaRPr lang="fr-FR" sz="1400" dirty="0" smtClean="0">
              <a:solidFill>
                <a:schemeClr val="bg1">
                  <a:lumMod val="75000"/>
                </a:schemeClr>
              </a:solidFill>
            </a:endParaRPr>
          </a:p>
          <a:p>
            <a:pPr marL="1409700" lvl="3" indent="-400050">
              <a:buClr>
                <a:srgbClr val="808080"/>
              </a:buClr>
              <a:buSzPct val="100000"/>
              <a:buFont typeface="Wingdings" panose="05000000000000000000" pitchFamily="2" charset="2"/>
              <a:buChar char="q"/>
            </a:pPr>
            <a:r>
              <a:rPr lang="fr-FR" sz="1400" b="1" dirty="0" smtClean="0">
                <a:solidFill>
                  <a:srgbClr val="00B050"/>
                </a:solidFill>
              </a:rPr>
              <a:t>Under </a:t>
            </a:r>
            <a:r>
              <a:rPr lang="fr-FR" sz="1400" b="1" dirty="0" err="1" smtClean="0">
                <a:solidFill>
                  <a:srgbClr val="00B050"/>
                </a:solidFill>
              </a:rPr>
              <a:t>magnetic</a:t>
            </a:r>
            <a:r>
              <a:rPr lang="fr-FR" sz="1400" b="1" dirty="0" smtClean="0">
                <a:solidFill>
                  <a:srgbClr val="00B050"/>
                </a:solidFill>
              </a:rPr>
              <a:t> </a:t>
            </a:r>
            <a:r>
              <a:rPr lang="fr-FR" sz="1400" b="1" dirty="0" err="1" smtClean="0">
                <a:solidFill>
                  <a:srgbClr val="00B050"/>
                </a:solidFill>
              </a:rPr>
              <a:t>field</a:t>
            </a:r>
            <a:r>
              <a:rPr lang="fr-FR" sz="1400" b="1" dirty="0" smtClean="0">
                <a:solidFill>
                  <a:srgbClr val="00B050"/>
                </a:solidFill>
              </a:rPr>
              <a:t> (for information)</a:t>
            </a:r>
          </a:p>
          <a:p>
            <a:pPr marL="1533525" lvl="4" indent="-460375">
              <a:buClr>
                <a:srgbClr val="808080"/>
              </a:buClr>
              <a:buSzPct val="100000"/>
              <a:buFont typeface="Wingdings" panose="05000000000000000000" pitchFamily="2" charset="2"/>
              <a:buChar char="ü"/>
            </a:pPr>
            <a:r>
              <a:rPr lang="fr-FR" sz="1400" b="1" dirty="0" err="1" smtClean="0">
                <a:solidFill>
                  <a:srgbClr val="00B050"/>
                </a:solidFill>
              </a:rPr>
              <a:t>Séjos</a:t>
            </a:r>
            <a:endParaRPr lang="fr-FR" sz="1400" b="1" dirty="0" smtClean="0">
              <a:solidFill>
                <a:srgbClr val="00B050"/>
              </a:solidFill>
            </a:endParaRPr>
          </a:p>
          <a:p>
            <a:pPr marL="1533525" lvl="4" indent="-460375">
              <a:buClr>
                <a:srgbClr val="808080"/>
              </a:buClr>
              <a:buSzPct val="100000"/>
              <a:buFont typeface="Wingdings" panose="05000000000000000000" pitchFamily="2" charset="2"/>
              <a:buChar char="ü"/>
            </a:pPr>
            <a:r>
              <a:rPr lang="fr-FR" sz="1400" b="1" dirty="0" smtClean="0">
                <a:solidFill>
                  <a:srgbClr val="00B050"/>
                </a:solidFill>
              </a:rPr>
              <a:t>SETH</a:t>
            </a:r>
          </a:p>
          <a:p>
            <a:pPr marL="1073150" lvl="4" indent="0">
              <a:buClr>
                <a:srgbClr val="808080"/>
              </a:buClr>
              <a:buSzPct val="100000"/>
              <a:buNone/>
            </a:pPr>
            <a:endParaRPr lang="fr-FR" sz="1400" dirty="0" smtClean="0">
              <a:solidFill>
                <a:srgbClr val="808080"/>
              </a:solidFill>
            </a:endParaRPr>
          </a:p>
          <a:p>
            <a:pPr lvl="4" indent="0">
              <a:buClr>
                <a:srgbClr val="808080"/>
              </a:buClr>
              <a:buSzPct val="100000"/>
              <a:buNone/>
            </a:pPr>
            <a:endParaRPr lang="fr-FR" sz="1400" b="1" dirty="0">
              <a:solidFill>
                <a:srgbClr val="808080"/>
              </a:solidFill>
            </a:endParaRPr>
          </a:p>
          <a:p>
            <a:pPr lvl="4" indent="0">
              <a:buClr>
                <a:srgbClr val="808080"/>
              </a:buClr>
              <a:buSzPct val="100000"/>
              <a:buNone/>
            </a:pPr>
            <a:endParaRPr lang="fr-FR" sz="1400" dirty="0" smtClean="0">
              <a:solidFill>
                <a:srgbClr val="808080"/>
              </a:solidFill>
            </a:endParaRPr>
          </a:p>
          <a:p>
            <a:pPr lvl="3" indent="0">
              <a:buClr>
                <a:srgbClr val="C00000"/>
              </a:buClr>
              <a:buSzPct val="100000"/>
              <a:buNone/>
            </a:pPr>
            <a:endParaRPr lang="fr-FR" sz="1200" b="1" dirty="0" smtClean="0">
              <a:solidFill>
                <a:srgbClr val="808080"/>
              </a:solidFill>
            </a:endParaRPr>
          </a:p>
          <a:p>
            <a:pPr marL="703263" lvl="1" indent="-342900">
              <a:buFont typeface="Wingdings" panose="05000000000000000000" pitchFamily="2" charset="2"/>
              <a:buChar char="Ø"/>
            </a:pPr>
            <a:endParaRPr lang="fr-FR" sz="1200" b="1" dirty="0" smtClean="0">
              <a:solidFill>
                <a:srgbClr val="808080"/>
              </a:solidFill>
            </a:endParaRPr>
          </a:p>
          <a:p>
            <a:endParaRPr lang="fr-FR" sz="2000" dirty="0">
              <a:solidFill>
                <a:srgbClr val="808080"/>
              </a:solidFill>
            </a:endParaRPr>
          </a:p>
        </p:txBody>
      </p:sp>
    </p:spTree>
    <p:extLst>
      <p:ext uri="{BB962C8B-B14F-4D97-AF65-F5344CB8AC3E}">
        <p14:creationId xmlns:p14="http://schemas.microsoft.com/office/powerpoint/2010/main" val="336533483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35496" y="764704"/>
            <a:ext cx="9217024" cy="720079"/>
          </a:xfrm>
          <a:ln>
            <a:noFill/>
          </a:ln>
        </p:spPr>
        <p:txBody>
          <a:bodyPr>
            <a:noAutofit/>
          </a:bodyPr>
          <a:lstStyle/>
          <a:p>
            <a:endParaRPr lang="fr-FR" sz="1800" dirty="0" smtClean="0">
              <a:solidFill>
                <a:srgbClr val="C00000"/>
              </a:solidFill>
            </a:endParaRPr>
          </a:p>
          <a:p>
            <a:pPr marL="0" lvl="3" indent="0">
              <a:buClr>
                <a:srgbClr val="C00000"/>
              </a:buClr>
              <a:buSzPct val="100000"/>
              <a:buNone/>
            </a:pPr>
            <a:r>
              <a:rPr lang="fr-FR" sz="1200" b="1" dirty="0" err="1" smtClean="0">
                <a:solidFill>
                  <a:srgbClr val="808080"/>
                </a:solidFill>
              </a:rPr>
              <a:t>Séjos</a:t>
            </a:r>
            <a:r>
              <a:rPr lang="fr-FR" sz="1200" b="1" dirty="0">
                <a:solidFill>
                  <a:srgbClr val="808080"/>
                </a:solidFill>
              </a:rPr>
              <a:t> </a:t>
            </a:r>
            <a:r>
              <a:rPr lang="fr-FR" sz="1200" b="1" dirty="0" smtClean="0">
                <a:solidFill>
                  <a:srgbClr val="808080"/>
                </a:solidFill>
              </a:rPr>
              <a:t>- </a:t>
            </a:r>
            <a:r>
              <a:rPr lang="fr-FR" sz="1200" b="1" dirty="0" smtClean="0">
                <a:solidFill>
                  <a:schemeClr val="tx1"/>
                </a:solidFill>
              </a:rPr>
              <a:t>S</a:t>
            </a:r>
            <a:r>
              <a:rPr lang="fr-FR" sz="1200" b="1" dirty="0" smtClean="0">
                <a:solidFill>
                  <a:srgbClr val="808080"/>
                </a:solidFill>
              </a:rPr>
              <a:t>tation d’</a:t>
            </a:r>
            <a:r>
              <a:rPr lang="fr-FR" sz="1200" b="1" dirty="0">
                <a:solidFill>
                  <a:schemeClr val="tx1"/>
                </a:solidFill>
              </a:rPr>
              <a:t>E</a:t>
            </a:r>
            <a:r>
              <a:rPr lang="fr-FR" sz="1200" b="1" dirty="0" smtClean="0">
                <a:solidFill>
                  <a:srgbClr val="808080"/>
                </a:solidFill>
              </a:rPr>
              <a:t>ssais de </a:t>
            </a:r>
            <a:r>
              <a:rPr lang="fr-FR" sz="1200" b="1" dirty="0" err="1" smtClean="0">
                <a:solidFill>
                  <a:schemeClr val="tx1"/>
                </a:solidFill>
              </a:rPr>
              <a:t>JO</a:t>
            </a:r>
            <a:r>
              <a:rPr lang="fr-FR" sz="1200" b="1" dirty="0" err="1" smtClean="0">
                <a:solidFill>
                  <a:srgbClr val="808080"/>
                </a:solidFill>
              </a:rPr>
              <a:t>nctions</a:t>
            </a:r>
            <a:r>
              <a:rPr lang="fr-FR" sz="1200" b="1" dirty="0" smtClean="0">
                <a:solidFill>
                  <a:srgbClr val="808080"/>
                </a:solidFill>
              </a:rPr>
              <a:t> </a:t>
            </a:r>
            <a:r>
              <a:rPr lang="fr-FR" sz="1200" b="1" dirty="0" smtClean="0">
                <a:solidFill>
                  <a:schemeClr val="tx1"/>
                </a:solidFill>
              </a:rPr>
              <a:t>S</a:t>
            </a:r>
            <a:r>
              <a:rPr lang="fr-FR" sz="1200" b="1" dirty="0" smtClean="0">
                <a:solidFill>
                  <a:srgbClr val="808080"/>
                </a:solidFill>
              </a:rPr>
              <a:t>upraconductrices (Test station for </a:t>
            </a:r>
            <a:r>
              <a:rPr lang="fr-FR" sz="1200" b="1" dirty="0" err="1" smtClean="0">
                <a:solidFill>
                  <a:srgbClr val="808080"/>
                </a:solidFill>
              </a:rPr>
              <a:t>superconducting</a:t>
            </a:r>
            <a:r>
              <a:rPr lang="fr-FR" sz="1200" b="1" dirty="0" smtClean="0">
                <a:solidFill>
                  <a:srgbClr val="808080"/>
                </a:solidFill>
              </a:rPr>
              <a:t> </a:t>
            </a:r>
            <a:r>
              <a:rPr lang="fr-FR" sz="1200" b="1" dirty="0" err="1" smtClean="0">
                <a:solidFill>
                  <a:srgbClr val="808080"/>
                </a:solidFill>
              </a:rPr>
              <a:t>splices</a:t>
            </a:r>
            <a:r>
              <a:rPr lang="fr-FR" sz="1200" b="1" dirty="0" smtClean="0">
                <a:solidFill>
                  <a:srgbClr val="808080"/>
                </a:solidFill>
              </a:rPr>
              <a:t>)</a:t>
            </a:r>
          </a:p>
          <a:p>
            <a:pPr lvl="3" indent="0">
              <a:buClr>
                <a:srgbClr val="C00000"/>
              </a:buClr>
              <a:buSzPct val="100000"/>
              <a:buNone/>
            </a:pPr>
            <a:endParaRPr lang="fr-FR" sz="1200" b="1" dirty="0" smtClean="0">
              <a:solidFill>
                <a:srgbClr val="808080"/>
              </a:solidFill>
            </a:endParaRPr>
          </a:p>
          <a:p>
            <a:pPr lvl="3" indent="0">
              <a:buClr>
                <a:srgbClr val="C00000"/>
              </a:buClr>
              <a:buSzPct val="100000"/>
              <a:buNone/>
            </a:pPr>
            <a:endParaRPr lang="fr-FR" sz="1200" b="1" dirty="0" smtClean="0">
              <a:solidFill>
                <a:srgbClr val="808080"/>
              </a:solidFill>
            </a:endParaRPr>
          </a:p>
          <a:p>
            <a:pPr marL="703263" lvl="1" indent="-342900">
              <a:buFont typeface="Wingdings" panose="05000000000000000000" pitchFamily="2" charset="2"/>
              <a:buChar char="Ø"/>
            </a:pPr>
            <a:endParaRPr lang="fr-FR" sz="1200" b="1" dirty="0" smtClean="0">
              <a:solidFill>
                <a:srgbClr val="808080"/>
              </a:solidFill>
            </a:endParaRPr>
          </a:p>
          <a:p>
            <a:endParaRPr lang="fr-FR" sz="2000" dirty="0">
              <a:solidFill>
                <a:srgbClr val="808080"/>
              </a:solidFill>
            </a:endParaRPr>
          </a:p>
        </p:txBody>
      </p:sp>
      <p:sp>
        <p:nvSpPr>
          <p:cNvPr id="5" name="Espace réservé du numéro de diapositive 4"/>
          <p:cNvSpPr>
            <a:spLocks noGrp="1"/>
          </p:cNvSpPr>
          <p:nvPr>
            <p:ph type="sldNum" sz="quarter" idx="17"/>
          </p:nvPr>
        </p:nvSpPr>
        <p:spPr>
          <a:xfrm>
            <a:off x="8061816" y="6237312"/>
            <a:ext cx="1118696" cy="365125"/>
          </a:xfrm>
        </p:spPr>
        <p:txBody>
          <a:bodyPr/>
          <a:lstStyle/>
          <a:p>
            <a:r>
              <a:rPr lang="fr-FR" dirty="0" smtClean="0"/>
              <a:t>|  PAGE </a:t>
            </a:r>
            <a:fld id="{AEFB9B6D-867A-40B8-ACB0-35CC9F272C9C}" type="slidenum">
              <a:rPr lang="fr-FR" smtClean="0"/>
              <a:pPr/>
              <a:t>19</a:t>
            </a:fld>
            <a:endParaRPr lang="fr-FR" dirty="0"/>
          </a:p>
        </p:txBody>
      </p:sp>
      <p:sp>
        <p:nvSpPr>
          <p:cNvPr id="6" name="Espace réservé du pied de page 5"/>
          <p:cNvSpPr>
            <a:spLocks noGrp="1"/>
          </p:cNvSpPr>
          <p:nvPr>
            <p:ph type="ftr" sz="quarter" idx="18"/>
          </p:nvPr>
        </p:nvSpPr>
        <p:spPr>
          <a:xfrm>
            <a:off x="1629976" y="6203199"/>
            <a:ext cx="6395330" cy="432048"/>
          </a:xfrm>
        </p:spPr>
        <p:txBody>
          <a:bodyPr/>
          <a:lstStyle/>
          <a:p>
            <a:r>
              <a:rPr lang="en-US" smtClean="0"/>
              <a:t>Workshop on the Magnet Test Stands, CERN, 13-14 June</a:t>
            </a:r>
            <a:endParaRPr lang="fr-FR" dirty="0"/>
          </a:p>
        </p:txBody>
      </p:sp>
      <p:sp>
        <p:nvSpPr>
          <p:cNvPr id="8" name="Titre 1"/>
          <p:cNvSpPr>
            <a:spLocks noGrp="1"/>
          </p:cNvSpPr>
          <p:nvPr>
            <p:ph type="title"/>
          </p:nvPr>
        </p:nvSpPr>
        <p:spPr>
          <a:xfrm>
            <a:off x="1115616" y="0"/>
            <a:ext cx="8352928" cy="936104"/>
          </a:xfrm>
        </p:spPr>
        <p:txBody>
          <a:bodyPr/>
          <a:lstStyle/>
          <a:p>
            <a:r>
              <a:rPr lang="en-GB" sz="1600" dirty="0" smtClean="0"/>
              <a:t>TEST facilities under magnetic field: </a:t>
            </a:r>
            <a:r>
              <a:rPr lang="en-GB" sz="1600" dirty="0" err="1" smtClean="0"/>
              <a:t>SeJOS</a:t>
            </a:r>
            <a:r>
              <a:rPr lang="en-GB" sz="1600" dirty="0" smtClean="0"/>
              <a:t> </a:t>
            </a:r>
            <a:endParaRPr lang="en-GB" sz="1600" dirty="0"/>
          </a:p>
        </p:txBody>
      </p:sp>
      <p:sp>
        <p:nvSpPr>
          <p:cNvPr id="7" name="ZoneTexte 6"/>
          <p:cNvSpPr txBox="1"/>
          <p:nvPr/>
        </p:nvSpPr>
        <p:spPr>
          <a:xfrm>
            <a:off x="1979712" y="1772816"/>
            <a:ext cx="6657439" cy="2123658"/>
          </a:xfrm>
          <a:prstGeom prst="rect">
            <a:avLst/>
          </a:prstGeom>
          <a:noFill/>
        </p:spPr>
        <p:txBody>
          <a:bodyPr wrap="square" rtlCol="0">
            <a:spAutoFit/>
          </a:bodyPr>
          <a:lstStyle/>
          <a:p>
            <a:r>
              <a:rPr lang="fr-FR" sz="1200" dirty="0" smtClean="0"/>
              <a:t>Location				CEA Saclay (Gif-sur-Yvette, France)</a:t>
            </a:r>
          </a:p>
          <a:p>
            <a:r>
              <a:rPr lang="fr-FR" sz="1200" dirty="0" smtClean="0"/>
              <a:t>Surface of the test stand			</a:t>
            </a:r>
          </a:p>
          <a:p>
            <a:r>
              <a:rPr lang="fr-FR" sz="1200" dirty="0" err="1" smtClean="0"/>
              <a:t>Dedicated</a:t>
            </a:r>
            <a:r>
              <a:rPr lang="fr-FR" sz="1200" dirty="0" smtClean="0"/>
              <a:t> </a:t>
            </a:r>
            <a:r>
              <a:rPr lang="fr-FR" sz="1200" dirty="0" err="1" smtClean="0"/>
              <a:t>refrigerator</a:t>
            </a:r>
            <a:r>
              <a:rPr lang="fr-FR" sz="1200" dirty="0" smtClean="0"/>
              <a:t>			no</a:t>
            </a:r>
          </a:p>
          <a:p>
            <a:r>
              <a:rPr lang="fr-FR" sz="1200" dirty="0" smtClean="0"/>
              <a:t>Operating </a:t>
            </a:r>
            <a:r>
              <a:rPr lang="fr-FR" sz="1200" dirty="0" err="1" smtClean="0"/>
              <a:t>temperature</a:t>
            </a:r>
            <a:r>
              <a:rPr lang="fr-FR" sz="1200" dirty="0" smtClean="0"/>
              <a:t>			4.2 K</a:t>
            </a:r>
          </a:p>
          <a:p>
            <a:r>
              <a:rPr lang="fr-FR" sz="1200" dirty="0" smtClean="0"/>
              <a:t>Power unit 				600 A, 1.2 kA, 3 kA</a:t>
            </a:r>
          </a:p>
          <a:p>
            <a:r>
              <a:rPr lang="fr-FR" sz="1200" dirty="0" smtClean="0"/>
              <a:t>Maximum </a:t>
            </a:r>
            <a:r>
              <a:rPr lang="fr-FR" sz="1200" dirty="0" err="1" smtClean="0"/>
              <a:t>magnetic</a:t>
            </a:r>
            <a:r>
              <a:rPr lang="fr-FR" sz="1200" dirty="0" smtClean="0"/>
              <a:t> </a:t>
            </a:r>
            <a:r>
              <a:rPr lang="fr-FR" sz="1200" dirty="0" err="1" smtClean="0"/>
              <a:t>field</a:t>
            </a:r>
            <a:r>
              <a:rPr lang="fr-FR" sz="1200" dirty="0" smtClean="0"/>
              <a:t>			4.7 T</a:t>
            </a:r>
          </a:p>
          <a:p>
            <a:r>
              <a:rPr lang="fr-FR" sz="1200" dirty="0" err="1" smtClean="0"/>
              <a:t>Magnet</a:t>
            </a:r>
            <a:r>
              <a:rPr lang="fr-FR" sz="1200" dirty="0" smtClean="0"/>
              <a:t> </a:t>
            </a:r>
            <a:r>
              <a:rPr lang="fr-FR" sz="1200" dirty="0" err="1" smtClean="0"/>
              <a:t>useful</a:t>
            </a:r>
            <a:r>
              <a:rPr lang="fr-FR" sz="1200" dirty="0" smtClean="0"/>
              <a:t> </a:t>
            </a:r>
            <a:r>
              <a:rPr lang="fr-FR" sz="1200" dirty="0" err="1" smtClean="0"/>
              <a:t>diameter</a:t>
            </a:r>
            <a:r>
              <a:rPr lang="fr-FR" sz="1200" dirty="0" smtClean="0"/>
              <a:t>			90 mm</a:t>
            </a:r>
          </a:p>
          <a:p>
            <a:r>
              <a:rPr lang="fr-FR" sz="1200" dirty="0" err="1" smtClean="0"/>
              <a:t>Useful</a:t>
            </a:r>
            <a:r>
              <a:rPr lang="fr-FR" sz="1200" dirty="0" smtClean="0"/>
              <a:t> </a:t>
            </a:r>
            <a:r>
              <a:rPr lang="fr-FR" sz="1200" dirty="0" err="1" smtClean="0"/>
              <a:t>diameter</a:t>
            </a:r>
            <a:r>
              <a:rPr lang="fr-FR" sz="1200" dirty="0" smtClean="0"/>
              <a:t> of the </a:t>
            </a:r>
            <a:r>
              <a:rPr lang="fr-FR" sz="1200" dirty="0" err="1" smtClean="0"/>
              <a:t>sample</a:t>
            </a:r>
            <a:r>
              <a:rPr lang="fr-FR" sz="1200" dirty="0" smtClean="0"/>
              <a:t> cryostat		76 mm</a:t>
            </a:r>
          </a:p>
          <a:p>
            <a:endParaRPr lang="fr-FR" sz="1200" dirty="0" smtClean="0"/>
          </a:p>
          <a:p>
            <a:r>
              <a:rPr lang="fr-FR" sz="1200" dirty="0" smtClean="0">
                <a:solidFill>
                  <a:srgbClr val="FF0000"/>
                </a:solidFill>
              </a:rPr>
              <a:t>A </a:t>
            </a:r>
            <a:r>
              <a:rPr lang="fr-FR" sz="1200" dirty="0" err="1" smtClean="0">
                <a:solidFill>
                  <a:srgbClr val="FF0000"/>
                </a:solidFill>
              </a:rPr>
              <a:t>superconductiong</a:t>
            </a:r>
            <a:r>
              <a:rPr lang="fr-FR" sz="1200" dirty="0" smtClean="0">
                <a:solidFill>
                  <a:srgbClr val="FF0000"/>
                </a:solidFill>
              </a:rPr>
              <a:t> transformer  </a:t>
            </a:r>
            <a:r>
              <a:rPr lang="fr-FR" sz="1200" dirty="0" err="1" smtClean="0">
                <a:solidFill>
                  <a:srgbClr val="FF0000"/>
                </a:solidFill>
              </a:rPr>
              <a:t>allows</a:t>
            </a:r>
            <a:r>
              <a:rPr lang="fr-FR" sz="1200" dirty="0" smtClean="0">
                <a:solidFill>
                  <a:srgbClr val="FF0000"/>
                </a:solidFill>
              </a:rPr>
              <a:t> </a:t>
            </a:r>
            <a:r>
              <a:rPr lang="fr-FR" sz="1200" dirty="0" err="1" smtClean="0">
                <a:solidFill>
                  <a:srgbClr val="FF0000"/>
                </a:solidFill>
              </a:rPr>
              <a:t>testing</a:t>
            </a:r>
            <a:r>
              <a:rPr lang="fr-FR" sz="1200" dirty="0" smtClean="0">
                <a:solidFill>
                  <a:srgbClr val="FF0000"/>
                </a:solidFill>
              </a:rPr>
              <a:t> </a:t>
            </a:r>
            <a:r>
              <a:rPr lang="fr-FR" sz="1200" dirty="0" err="1" smtClean="0">
                <a:solidFill>
                  <a:srgbClr val="FF0000"/>
                </a:solidFill>
              </a:rPr>
              <a:t>conductors</a:t>
            </a:r>
            <a:r>
              <a:rPr lang="fr-FR" sz="1200" dirty="0" smtClean="0">
                <a:solidFill>
                  <a:srgbClr val="FF0000"/>
                </a:solidFill>
              </a:rPr>
              <a:t> at </a:t>
            </a:r>
            <a:r>
              <a:rPr lang="fr-FR" sz="1200" dirty="0" err="1" smtClean="0">
                <a:solidFill>
                  <a:srgbClr val="FF0000"/>
                </a:solidFill>
              </a:rPr>
              <a:t>current</a:t>
            </a:r>
            <a:r>
              <a:rPr lang="fr-FR" sz="1200" dirty="0" smtClean="0">
                <a:solidFill>
                  <a:srgbClr val="FF0000"/>
                </a:solidFill>
              </a:rPr>
              <a:t> </a:t>
            </a:r>
            <a:r>
              <a:rPr lang="fr-FR" sz="1200" dirty="0" err="1" smtClean="0">
                <a:solidFill>
                  <a:srgbClr val="FF0000"/>
                </a:solidFill>
              </a:rPr>
              <a:t>intensity</a:t>
            </a:r>
            <a:r>
              <a:rPr lang="fr-FR" sz="1200" dirty="0" smtClean="0">
                <a:solidFill>
                  <a:srgbClr val="FF0000"/>
                </a:solidFill>
              </a:rPr>
              <a:t> up to 70 kA, </a:t>
            </a:r>
            <a:endParaRPr lang="fr-FR" sz="1200" dirty="0">
              <a:solidFill>
                <a:srgbClr val="FF0000"/>
              </a:solidFill>
            </a:endParaRPr>
          </a:p>
          <a:p>
            <a:r>
              <a:rPr lang="fr-FR" sz="1200" dirty="0" err="1" smtClean="0">
                <a:solidFill>
                  <a:srgbClr val="FF0000"/>
                </a:solidFill>
              </a:rPr>
              <a:t>Currently</a:t>
            </a:r>
            <a:r>
              <a:rPr lang="fr-FR" sz="1200" dirty="0" smtClean="0">
                <a:solidFill>
                  <a:srgbClr val="FF0000"/>
                </a:solidFill>
              </a:rPr>
              <a:t> at CERN</a:t>
            </a:r>
          </a:p>
        </p:txBody>
      </p:sp>
      <p:sp>
        <p:nvSpPr>
          <p:cNvPr id="9" name="Espace réservé du contenu 2"/>
          <p:cNvSpPr>
            <a:spLocks noGrp="1"/>
          </p:cNvSpPr>
          <p:nvPr>
            <p:ph idx="1"/>
          </p:nvPr>
        </p:nvSpPr>
        <p:spPr>
          <a:xfrm>
            <a:off x="35496" y="1124744"/>
            <a:ext cx="2736304" cy="576064"/>
          </a:xfrm>
          <a:ln>
            <a:noFill/>
          </a:ln>
        </p:spPr>
        <p:txBody>
          <a:bodyPr>
            <a:noAutofit/>
          </a:bodyPr>
          <a:lstStyle/>
          <a:p>
            <a:endParaRPr lang="fr-FR" sz="1800" dirty="0" smtClean="0">
              <a:solidFill>
                <a:srgbClr val="C00000"/>
              </a:solidFill>
            </a:endParaRPr>
          </a:p>
          <a:p>
            <a:pPr marL="0" lvl="3" indent="0">
              <a:buClr>
                <a:srgbClr val="C00000"/>
              </a:buClr>
              <a:buSzPct val="100000"/>
              <a:buNone/>
            </a:pPr>
            <a:r>
              <a:rPr lang="fr-FR" sz="1200" b="1" dirty="0" smtClean="0">
                <a:solidFill>
                  <a:srgbClr val="0070C0"/>
                </a:solidFill>
              </a:rPr>
              <a:t>Tests of </a:t>
            </a:r>
            <a:r>
              <a:rPr lang="fr-FR" sz="1200" b="1" dirty="0" err="1" smtClean="0">
                <a:solidFill>
                  <a:srgbClr val="0070C0"/>
                </a:solidFill>
              </a:rPr>
              <a:t>electrical</a:t>
            </a:r>
            <a:r>
              <a:rPr lang="fr-FR" sz="1200" b="1" dirty="0" smtClean="0">
                <a:solidFill>
                  <a:srgbClr val="0070C0"/>
                </a:solidFill>
              </a:rPr>
              <a:t> jonctions at 4.2 K</a:t>
            </a:r>
          </a:p>
          <a:p>
            <a:pPr lvl="3" indent="0">
              <a:buClr>
                <a:srgbClr val="C00000"/>
              </a:buClr>
              <a:buSzPct val="100000"/>
              <a:buNone/>
            </a:pPr>
            <a:endParaRPr lang="fr-FR" sz="1200" b="1" dirty="0" smtClean="0">
              <a:solidFill>
                <a:srgbClr val="808080"/>
              </a:solidFill>
            </a:endParaRPr>
          </a:p>
          <a:p>
            <a:pPr lvl="3" indent="0">
              <a:buClr>
                <a:srgbClr val="C00000"/>
              </a:buClr>
              <a:buSzPct val="100000"/>
              <a:buNone/>
            </a:pPr>
            <a:endParaRPr lang="fr-FR" sz="1200" b="1" dirty="0" smtClean="0">
              <a:solidFill>
                <a:srgbClr val="808080"/>
              </a:solidFill>
            </a:endParaRPr>
          </a:p>
          <a:p>
            <a:pPr marL="703263" lvl="1" indent="-342900">
              <a:buFont typeface="Wingdings" panose="05000000000000000000" pitchFamily="2" charset="2"/>
              <a:buChar char="Ø"/>
            </a:pPr>
            <a:endParaRPr lang="fr-FR" sz="1200" b="1" dirty="0" smtClean="0">
              <a:solidFill>
                <a:srgbClr val="808080"/>
              </a:solidFill>
            </a:endParaRPr>
          </a:p>
          <a:p>
            <a:endParaRPr lang="fr-FR" sz="2000" dirty="0">
              <a:solidFill>
                <a:srgbClr val="808080"/>
              </a:solidFill>
            </a:endParaRPr>
          </a:p>
        </p:txBody>
      </p:sp>
    </p:spTree>
    <p:extLst>
      <p:ext uri="{BB962C8B-B14F-4D97-AF65-F5344CB8AC3E}">
        <p14:creationId xmlns:p14="http://schemas.microsoft.com/office/powerpoint/2010/main" val="23438423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80528" y="926554"/>
            <a:ext cx="7613707" cy="5836453"/>
          </a:xfrm>
          <a:ln>
            <a:noFill/>
          </a:ln>
        </p:spPr>
        <p:txBody>
          <a:bodyPr>
            <a:noAutofit/>
          </a:bodyPr>
          <a:lstStyle/>
          <a:p>
            <a:endParaRPr lang="fr-FR" sz="1800" dirty="0" smtClean="0">
              <a:solidFill>
                <a:srgbClr val="C00000"/>
              </a:solidFill>
            </a:endParaRPr>
          </a:p>
          <a:p>
            <a:r>
              <a:rPr lang="fr-FR" sz="1600" b="1" dirty="0" smtClean="0">
                <a:solidFill>
                  <a:srgbClr val="C00000"/>
                </a:solidFill>
              </a:rPr>
              <a:t>CEA test </a:t>
            </a:r>
            <a:r>
              <a:rPr lang="fr-FR" sz="1600" b="1" dirty="0" err="1" smtClean="0">
                <a:solidFill>
                  <a:srgbClr val="C00000"/>
                </a:solidFill>
              </a:rPr>
              <a:t>facilities</a:t>
            </a:r>
            <a:endParaRPr lang="fr-FR" sz="1600" b="1" dirty="0" smtClean="0">
              <a:solidFill>
                <a:srgbClr val="C00000"/>
              </a:solidFill>
            </a:endParaRPr>
          </a:p>
          <a:p>
            <a:pPr marL="1409700" lvl="3" indent="-400050">
              <a:buClr>
                <a:srgbClr val="808080"/>
              </a:buClr>
              <a:buSzPct val="100000"/>
              <a:buFont typeface="Wingdings" panose="05000000000000000000" pitchFamily="2" charset="2"/>
              <a:buChar char="q"/>
            </a:pPr>
            <a:r>
              <a:rPr lang="fr-FR" sz="1400" b="1" dirty="0" smtClean="0">
                <a:solidFill>
                  <a:srgbClr val="808080"/>
                </a:solidFill>
              </a:rPr>
              <a:t>For </a:t>
            </a:r>
            <a:r>
              <a:rPr lang="fr-FR" sz="1400" b="1" dirty="0" err="1" smtClean="0">
                <a:solidFill>
                  <a:srgbClr val="808080"/>
                </a:solidFill>
              </a:rPr>
              <a:t>superconducting</a:t>
            </a:r>
            <a:r>
              <a:rPr lang="fr-FR" sz="1400" b="1" dirty="0" smtClean="0">
                <a:solidFill>
                  <a:srgbClr val="808080"/>
                </a:solidFill>
              </a:rPr>
              <a:t> </a:t>
            </a:r>
            <a:r>
              <a:rPr lang="fr-FR" sz="1400" b="1" dirty="0" err="1" smtClean="0">
                <a:solidFill>
                  <a:srgbClr val="808080"/>
                </a:solidFill>
              </a:rPr>
              <a:t>magnets</a:t>
            </a:r>
            <a:r>
              <a:rPr lang="fr-FR" sz="1400" b="1" dirty="0" smtClean="0">
                <a:solidFill>
                  <a:srgbClr val="808080"/>
                </a:solidFill>
              </a:rPr>
              <a:t> and large size components</a:t>
            </a:r>
          </a:p>
          <a:p>
            <a:pPr marL="1533525" lvl="4" indent="-460375">
              <a:buClr>
                <a:srgbClr val="808080"/>
              </a:buClr>
              <a:buSzPct val="100000"/>
              <a:buFont typeface="Wingdings" panose="05000000000000000000" pitchFamily="2" charset="2"/>
              <a:buChar char="ü"/>
            </a:pPr>
            <a:r>
              <a:rPr lang="fr-FR" sz="1400" dirty="0" smtClean="0">
                <a:solidFill>
                  <a:srgbClr val="808080"/>
                </a:solidFill>
              </a:rPr>
              <a:t>In </a:t>
            </a:r>
            <a:r>
              <a:rPr lang="fr-FR" sz="1400" dirty="0" err="1" smtClean="0">
                <a:solidFill>
                  <a:srgbClr val="808080"/>
                </a:solidFill>
              </a:rPr>
              <a:t>operation</a:t>
            </a:r>
            <a:endParaRPr lang="fr-FR" sz="1400" dirty="0" smtClean="0">
              <a:solidFill>
                <a:srgbClr val="808080"/>
              </a:solidFill>
            </a:endParaRPr>
          </a:p>
          <a:p>
            <a:pPr marL="1717675" lvl="5" indent="-285750">
              <a:buClr>
                <a:srgbClr val="808080"/>
              </a:buClr>
              <a:buSzPct val="100000"/>
              <a:buFont typeface="Wingdings" panose="05000000000000000000" pitchFamily="2" charset="2"/>
              <a:buChar char="§"/>
            </a:pPr>
            <a:r>
              <a:rPr lang="fr-FR" sz="1400" dirty="0" smtClean="0">
                <a:solidFill>
                  <a:srgbClr val="0070C0"/>
                </a:solidFill>
              </a:rPr>
              <a:t>JT 60 -SA</a:t>
            </a:r>
          </a:p>
          <a:p>
            <a:pPr marL="1533525" lvl="4" indent="-460375">
              <a:buClr>
                <a:srgbClr val="808080"/>
              </a:buClr>
              <a:buSzPct val="100000"/>
              <a:buFont typeface="Wingdings" panose="05000000000000000000" pitchFamily="2" charset="2"/>
              <a:buChar char="ü"/>
            </a:pPr>
            <a:r>
              <a:rPr lang="fr-FR" sz="1400" dirty="0" smtClean="0">
                <a:solidFill>
                  <a:srgbClr val="808080"/>
                </a:solidFill>
              </a:rPr>
              <a:t>Under </a:t>
            </a:r>
            <a:r>
              <a:rPr lang="fr-FR" sz="1400" dirty="0" err="1" smtClean="0">
                <a:solidFill>
                  <a:srgbClr val="808080"/>
                </a:solidFill>
              </a:rPr>
              <a:t>development</a:t>
            </a:r>
            <a:endParaRPr lang="fr-FR" sz="1400" dirty="0" smtClean="0">
              <a:solidFill>
                <a:srgbClr val="808080"/>
              </a:solidFill>
            </a:endParaRPr>
          </a:p>
          <a:p>
            <a:pPr marL="1717675" lvl="4" indent="-285750">
              <a:buClr>
                <a:srgbClr val="808080"/>
              </a:buClr>
              <a:buSzPct val="100000"/>
              <a:buFont typeface="Wingdings" panose="05000000000000000000" pitchFamily="2" charset="2"/>
              <a:buChar char="§"/>
            </a:pPr>
            <a:r>
              <a:rPr lang="fr-FR" sz="1400" b="1" dirty="0" smtClean="0">
                <a:solidFill>
                  <a:srgbClr val="0070C0"/>
                </a:solidFill>
              </a:rPr>
              <a:t>« Vertical Cryostat » for MQYYM</a:t>
            </a:r>
          </a:p>
          <a:p>
            <a:pPr marL="1533525" lvl="4" indent="-460375">
              <a:buClr>
                <a:srgbClr val="808080"/>
              </a:buClr>
              <a:buSzPct val="100000"/>
              <a:buFont typeface="Wingdings" panose="05000000000000000000" pitchFamily="2" charset="2"/>
              <a:buChar char="ü"/>
            </a:pPr>
            <a:r>
              <a:rPr lang="fr-FR" sz="1400" dirty="0" err="1" smtClean="0">
                <a:solidFill>
                  <a:srgbClr val="808080"/>
                </a:solidFill>
              </a:rPr>
              <a:t>Required</a:t>
            </a:r>
            <a:r>
              <a:rPr lang="fr-FR" sz="1400" dirty="0" smtClean="0">
                <a:solidFill>
                  <a:srgbClr val="808080"/>
                </a:solidFill>
              </a:rPr>
              <a:t> to </a:t>
            </a:r>
            <a:r>
              <a:rPr lang="fr-FR" sz="1400" dirty="0" err="1" smtClean="0">
                <a:solidFill>
                  <a:srgbClr val="808080"/>
                </a:solidFill>
              </a:rPr>
              <a:t>be</a:t>
            </a:r>
            <a:r>
              <a:rPr lang="fr-FR" sz="1400" dirty="0" smtClean="0">
                <a:solidFill>
                  <a:srgbClr val="808080"/>
                </a:solidFill>
              </a:rPr>
              <a:t> </a:t>
            </a:r>
            <a:r>
              <a:rPr lang="fr-FR" sz="1400" dirty="0" err="1" smtClean="0">
                <a:solidFill>
                  <a:srgbClr val="808080"/>
                </a:solidFill>
              </a:rPr>
              <a:t>updated</a:t>
            </a:r>
            <a:endParaRPr lang="fr-FR" sz="1400" dirty="0" smtClean="0">
              <a:solidFill>
                <a:srgbClr val="808080"/>
              </a:solidFill>
            </a:endParaRPr>
          </a:p>
          <a:p>
            <a:pPr marL="1717675" lvl="4" indent="-285750">
              <a:buClr>
                <a:srgbClr val="808080"/>
              </a:buClr>
              <a:buSzPct val="100000"/>
              <a:buFont typeface="Wingdings" panose="05000000000000000000" pitchFamily="2" charset="2"/>
              <a:buChar char="§"/>
            </a:pPr>
            <a:r>
              <a:rPr lang="fr-FR" sz="1400" b="1" dirty="0">
                <a:solidFill>
                  <a:srgbClr val="C00000"/>
                </a:solidFill>
              </a:rPr>
              <a:t>« V</a:t>
            </a:r>
            <a:r>
              <a:rPr lang="fr-FR" sz="1400" b="1" dirty="0" smtClean="0">
                <a:solidFill>
                  <a:srgbClr val="C00000"/>
                </a:solidFill>
              </a:rPr>
              <a:t>ertical Cryostat » for MQYY prototype</a:t>
            </a:r>
            <a:endParaRPr lang="fr-FR" sz="1400" dirty="0" smtClean="0">
              <a:solidFill>
                <a:srgbClr val="C00000"/>
              </a:solidFill>
            </a:endParaRPr>
          </a:p>
          <a:p>
            <a:pPr marL="1717675" lvl="4" indent="-285750">
              <a:buClr>
                <a:srgbClr val="808080"/>
              </a:buClr>
              <a:buSzPct val="100000"/>
              <a:buFont typeface="Wingdings" panose="05000000000000000000" pitchFamily="2" charset="2"/>
              <a:buChar char="§"/>
            </a:pPr>
            <a:r>
              <a:rPr lang="fr-FR" sz="1400" dirty="0" smtClean="0">
                <a:solidFill>
                  <a:srgbClr val="C00000"/>
                </a:solidFill>
              </a:rPr>
              <a:t>« Horizontal Cryostat» </a:t>
            </a:r>
            <a:r>
              <a:rPr lang="fr-FR" sz="1400" dirty="0" err="1" smtClean="0">
                <a:solidFill>
                  <a:srgbClr val="C00000"/>
                </a:solidFill>
              </a:rPr>
              <a:t>SCHEMa</a:t>
            </a:r>
            <a:endParaRPr lang="fr-FR" sz="1400" dirty="0" smtClean="0">
              <a:solidFill>
                <a:srgbClr val="C00000"/>
              </a:solidFill>
            </a:endParaRPr>
          </a:p>
          <a:p>
            <a:pPr marL="1717675" lvl="4" indent="-285750">
              <a:buClr>
                <a:srgbClr val="808080"/>
              </a:buClr>
              <a:buSzPct val="100000"/>
              <a:buFont typeface="Wingdings" panose="05000000000000000000" pitchFamily="2" charset="2"/>
              <a:buChar char="§"/>
            </a:pPr>
            <a:r>
              <a:rPr lang="fr-FR" sz="1400" dirty="0">
                <a:solidFill>
                  <a:srgbClr val="C00000"/>
                </a:solidFill>
              </a:rPr>
              <a:t>Saclay </a:t>
            </a:r>
            <a:r>
              <a:rPr lang="fr-FR" sz="1400" dirty="0" err="1">
                <a:solidFill>
                  <a:srgbClr val="C00000"/>
                </a:solidFill>
              </a:rPr>
              <a:t>facility</a:t>
            </a:r>
            <a:r>
              <a:rPr lang="fr-FR" sz="1400" dirty="0">
                <a:solidFill>
                  <a:srgbClr val="C00000"/>
                </a:solidFill>
              </a:rPr>
              <a:t> W7X</a:t>
            </a:r>
          </a:p>
          <a:p>
            <a:pPr lvl="4" indent="0">
              <a:buClr>
                <a:srgbClr val="808080"/>
              </a:buClr>
              <a:buSzPct val="100000"/>
              <a:buNone/>
            </a:pPr>
            <a:endParaRPr lang="fr-FR" sz="1400" dirty="0" smtClean="0">
              <a:solidFill>
                <a:srgbClr val="808080"/>
              </a:solidFill>
            </a:endParaRPr>
          </a:p>
          <a:p>
            <a:pPr marL="1409700" lvl="3" indent="-400050">
              <a:buClr>
                <a:srgbClr val="808080"/>
              </a:buClr>
              <a:buSzPct val="100000"/>
              <a:buFont typeface="Wingdings" panose="05000000000000000000" pitchFamily="2" charset="2"/>
              <a:buChar char="q"/>
            </a:pPr>
            <a:r>
              <a:rPr lang="fr-FR" sz="1400" b="1" dirty="0" smtClean="0">
                <a:solidFill>
                  <a:srgbClr val="808080"/>
                </a:solidFill>
              </a:rPr>
              <a:t>Under </a:t>
            </a:r>
            <a:r>
              <a:rPr lang="fr-FR" sz="1400" b="1" dirty="0" err="1" smtClean="0">
                <a:solidFill>
                  <a:srgbClr val="808080"/>
                </a:solidFill>
              </a:rPr>
              <a:t>magnetic</a:t>
            </a:r>
            <a:r>
              <a:rPr lang="fr-FR" sz="1400" b="1" dirty="0" smtClean="0">
                <a:solidFill>
                  <a:srgbClr val="808080"/>
                </a:solidFill>
              </a:rPr>
              <a:t> </a:t>
            </a:r>
            <a:r>
              <a:rPr lang="fr-FR" sz="1400" b="1" dirty="0" err="1" smtClean="0">
                <a:solidFill>
                  <a:srgbClr val="808080"/>
                </a:solidFill>
              </a:rPr>
              <a:t>field</a:t>
            </a:r>
            <a:endParaRPr lang="fr-FR" sz="1400" b="1" dirty="0" smtClean="0">
              <a:solidFill>
                <a:srgbClr val="808080"/>
              </a:solidFill>
            </a:endParaRPr>
          </a:p>
          <a:p>
            <a:pPr marL="1533525" lvl="4" indent="-460375">
              <a:buClr>
                <a:srgbClr val="808080"/>
              </a:buClr>
              <a:buSzPct val="100000"/>
              <a:buFont typeface="Wingdings" panose="05000000000000000000" pitchFamily="2" charset="2"/>
              <a:buChar char="ü"/>
            </a:pPr>
            <a:r>
              <a:rPr lang="fr-FR" sz="1400" dirty="0" err="1" smtClean="0">
                <a:solidFill>
                  <a:srgbClr val="808080"/>
                </a:solidFill>
              </a:rPr>
              <a:t>Séjos</a:t>
            </a:r>
            <a:endParaRPr lang="fr-FR" sz="1400" dirty="0" smtClean="0">
              <a:solidFill>
                <a:srgbClr val="808080"/>
              </a:solidFill>
            </a:endParaRPr>
          </a:p>
          <a:p>
            <a:pPr marL="1533525" lvl="4" indent="-460375">
              <a:buClr>
                <a:srgbClr val="808080"/>
              </a:buClr>
              <a:buSzPct val="100000"/>
              <a:buFont typeface="Wingdings" panose="05000000000000000000" pitchFamily="2" charset="2"/>
              <a:buChar char="ü"/>
            </a:pPr>
            <a:r>
              <a:rPr lang="fr-FR" sz="1400" dirty="0" smtClean="0">
                <a:solidFill>
                  <a:srgbClr val="808080"/>
                </a:solidFill>
              </a:rPr>
              <a:t>SETH</a:t>
            </a:r>
          </a:p>
          <a:p>
            <a:pPr marL="1073150" lvl="4" indent="0">
              <a:buClr>
                <a:srgbClr val="808080"/>
              </a:buClr>
              <a:buSzPct val="100000"/>
              <a:buNone/>
            </a:pPr>
            <a:endParaRPr lang="fr-FR" sz="1400" dirty="0" smtClean="0">
              <a:solidFill>
                <a:srgbClr val="808080"/>
              </a:solidFill>
            </a:endParaRPr>
          </a:p>
          <a:p>
            <a:pPr lvl="4" indent="0">
              <a:buClr>
                <a:srgbClr val="808080"/>
              </a:buClr>
              <a:buSzPct val="100000"/>
              <a:buNone/>
            </a:pPr>
            <a:endParaRPr lang="fr-FR" sz="1400" b="1" dirty="0">
              <a:solidFill>
                <a:srgbClr val="808080"/>
              </a:solidFill>
            </a:endParaRPr>
          </a:p>
          <a:p>
            <a:pPr lvl="4" indent="0">
              <a:buClr>
                <a:srgbClr val="808080"/>
              </a:buClr>
              <a:buSzPct val="100000"/>
              <a:buNone/>
            </a:pPr>
            <a:endParaRPr lang="fr-FR" sz="1400" dirty="0" smtClean="0">
              <a:solidFill>
                <a:srgbClr val="808080"/>
              </a:solidFill>
            </a:endParaRPr>
          </a:p>
          <a:p>
            <a:pPr lvl="3" indent="0">
              <a:buClr>
                <a:srgbClr val="C00000"/>
              </a:buClr>
              <a:buSzPct val="100000"/>
              <a:buNone/>
            </a:pPr>
            <a:endParaRPr lang="fr-FR" sz="1200" b="1" dirty="0" smtClean="0">
              <a:solidFill>
                <a:srgbClr val="808080"/>
              </a:solidFill>
            </a:endParaRPr>
          </a:p>
          <a:p>
            <a:pPr marL="703263" lvl="1" indent="-342900">
              <a:buFont typeface="Wingdings" panose="05000000000000000000" pitchFamily="2" charset="2"/>
              <a:buChar char="Ø"/>
            </a:pPr>
            <a:endParaRPr lang="fr-FR" sz="1200" b="1" dirty="0" smtClean="0">
              <a:solidFill>
                <a:srgbClr val="808080"/>
              </a:solidFill>
            </a:endParaRPr>
          </a:p>
          <a:p>
            <a:endParaRPr lang="fr-FR" sz="2000" dirty="0">
              <a:solidFill>
                <a:srgbClr val="808080"/>
              </a:solidFill>
            </a:endParaRPr>
          </a:p>
        </p:txBody>
      </p:sp>
      <p:sp>
        <p:nvSpPr>
          <p:cNvPr id="5" name="Espace réservé du numéro de diapositive 4"/>
          <p:cNvSpPr>
            <a:spLocks noGrp="1"/>
          </p:cNvSpPr>
          <p:nvPr>
            <p:ph type="sldNum" sz="quarter" idx="17"/>
          </p:nvPr>
        </p:nvSpPr>
        <p:spPr>
          <a:xfrm>
            <a:off x="8025304" y="6309320"/>
            <a:ext cx="1118696" cy="365125"/>
          </a:xfrm>
        </p:spPr>
        <p:txBody>
          <a:bodyPr/>
          <a:lstStyle/>
          <a:p>
            <a:r>
              <a:rPr lang="fr-FR" dirty="0" smtClean="0"/>
              <a:t>|  PAGE </a:t>
            </a:r>
            <a:fld id="{AEFB9B6D-867A-40B8-ACB0-35CC9F272C9C}" type="slidenum">
              <a:rPr lang="fr-FR" smtClean="0"/>
              <a:pPr/>
              <a:t>2</a:t>
            </a:fld>
            <a:endParaRPr lang="fr-FR" dirty="0"/>
          </a:p>
        </p:txBody>
      </p:sp>
      <p:sp>
        <p:nvSpPr>
          <p:cNvPr id="8" name="Titre 1"/>
          <p:cNvSpPr>
            <a:spLocks noGrp="1"/>
          </p:cNvSpPr>
          <p:nvPr>
            <p:ph type="title"/>
          </p:nvPr>
        </p:nvSpPr>
        <p:spPr/>
        <p:txBody>
          <a:bodyPr/>
          <a:lstStyle/>
          <a:p>
            <a:r>
              <a:rPr lang="en-GB" dirty="0" smtClean="0"/>
              <a:t>CONTENTS</a:t>
            </a:r>
            <a:endParaRPr lang="en-GB" dirty="0"/>
          </a:p>
        </p:txBody>
      </p:sp>
      <p:sp>
        <p:nvSpPr>
          <p:cNvPr id="7" name="Espace réservé du pied de page 6"/>
          <p:cNvSpPr>
            <a:spLocks noGrp="1"/>
          </p:cNvSpPr>
          <p:nvPr>
            <p:ph type="ftr" sz="quarter" idx="18"/>
          </p:nvPr>
        </p:nvSpPr>
        <p:spPr/>
        <p:txBody>
          <a:bodyPr/>
          <a:lstStyle/>
          <a:p>
            <a:r>
              <a:rPr lang="en-US" smtClean="0"/>
              <a:t>Workshop on the Magnet Test Stands, CERN, 13-14 June</a:t>
            </a:r>
            <a:endParaRPr lang="fr-FR" dirty="0"/>
          </a:p>
        </p:txBody>
      </p:sp>
    </p:spTree>
    <p:extLst>
      <p:ext uri="{BB962C8B-B14F-4D97-AF65-F5344CB8AC3E}">
        <p14:creationId xmlns:p14="http://schemas.microsoft.com/office/powerpoint/2010/main" val="2465029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1824" y="764704"/>
            <a:ext cx="6854431" cy="720079"/>
          </a:xfrm>
          <a:ln>
            <a:noFill/>
          </a:ln>
        </p:spPr>
        <p:txBody>
          <a:bodyPr>
            <a:noAutofit/>
          </a:bodyPr>
          <a:lstStyle/>
          <a:p>
            <a:endParaRPr lang="fr-FR" sz="1400" dirty="0" smtClean="0">
              <a:solidFill>
                <a:srgbClr val="C00000"/>
              </a:solidFill>
            </a:endParaRPr>
          </a:p>
          <a:p>
            <a:pPr marL="0" lvl="3" indent="0">
              <a:buClr>
                <a:srgbClr val="C00000"/>
              </a:buClr>
              <a:buSzPct val="100000"/>
              <a:buNone/>
            </a:pPr>
            <a:r>
              <a:rPr lang="fr-FR" sz="1400" b="1" dirty="0" smtClean="0">
                <a:solidFill>
                  <a:srgbClr val="808080"/>
                </a:solidFill>
              </a:rPr>
              <a:t>Tests of prototypes or large </a:t>
            </a:r>
            <a:r>
              <a:rPr lang="fr-FR" sz="1400" b="1" dirty="0" err="1" smtClean="0">
                <a:solidFill>
                  <a:srgbClr val="808080"/>
                </a:solidFill>
              </a:rPr>
              <a:t>scale</a:t>
            </a:r>
            <a:r>
              <a:rPr lang="fr-FR" sz="1400" b="1" dirty="0" smtClean="0">
                <a:solidFill>
                  <a:srgbClr val="808080"/>
                </a:solidFill>
              </a:rPr>
              <a:t> components </a:t>
            </a:r>
            <a:r>
              <a:rPr lang="fr-FR" sz="1400" b="1" dirty="0" err="1" smtClean="0">
                <a:solidFill>
                  <a:srgbClr val="808080"/>
                </a:solidFill>
              </a:rPr>
              <a:t>under</a:t>
            </a:r>
            <a:r>
              <a:rPr lang="fr-FR" sz="1400" b="1" dirty="0" smtClean="0">
                <a:solidFill>
                  <a:srgbClr val="808080"/>
                </a:solidFill>
              </a:rPr>
              <a:t> </a:t>
            </a:r>
            <a:r>
              <a:rPr lang="fr-FR" sz="1400" b="1" dirty="0" err="1" smtClean="0">
                <a:solidFill>
                  <a:srgbClr val="808080"/>
                </a:solidFill>
              </a:rPr>
              <a:t>magnetic</a:t>
            </a:r>
            <a:r>
              <a:rPr lang="fr-FR" sz="1400" b="1" dirty="0" smtClean="0">
                <a:solidFill>
                  <a:srgbClr val="808080"/>
                </a:solidFill>
              </a:rPr>
              <a:t> </a:t>
            </a:r>
            <a:r>
              <a:rPr lang="fr-FR" sz="1400" b="1" dirty="0" err="1" smtClean="0">
                <a:solidFill>
                  <a:srgbClr val="808080"/>
                </a:solidFill>
              </a:rPr>
              <a:t>field</a:t>
            </a:r>
            <a:r>
              <a:rPr lang="fr-FR" sz="1400" b="1" dirty="0" smtClean="0">
                <a:solidFill>
                  <a:srgbClr val="808080"/>
                </a:solidFill>
              </a:rPr>
              <a:t> (8T)</a:t>
            </a:r>
          </a:p>
          <a:p>
            <a:pPr lvl="3" indent="0">
              <a:buClr>
                <a:srgbClr val="C00000"/>
              </a:buClr>
              <a:buSzPct val="100000"/>
              <a:buNone/>
            </a:pPr>
            <a:endParaRPr lang="fr-FR" sz="1400" b="1" dirty="0" smtClean="0">
              <a:solidFill>
                <a:srgbClr val="808080"/>
              </a:solidFill>
            </a:endParaRPr>
          </a:p>
          <a:p>
            <a:pPr lvl="3" indent="0">
              <a:buClr>
                <a:srgbClr val="C00000"/>
              </a:buClr>
              <a:buSzPct val="100000"/>
              <a:buNone/>
            </a:pPr>
            <a:endParaRPr lang="fr-FR" sz="1400" b="1" dirty="0" smtClean="0">
              <a:solidFill>
                <a:srgbClr val="808080"/>
              </a:solidFill>
            </a:endParaRPr>
          </a:p>
          <a:p>
            <a:pPr marL="703263" lvl="1" indent="-342900">
              <a:buFont typeface="Wingdings" panose="05000000000000000000" pitchFamily="2" charset="2"/>
              <a:buChar char="Ø"/>
            </a:pPr>
            <a:endParaRPr lang="fr-FR" sz="1400" b="1" dirty="0" smtClean="0">
              <a:solidFill>
                <a:srgbClr val="808080"/>
              </a:solidFill>
            </a:endParaRPr>
          </a:p>
          <a:p>
            <a:endParaRPr lang="fr-FR" sz="1400" dirty="0">
              <a:solidFill>
                <a:srgbClr val="808080"/>
              </a:solidFill>
            </a:endParaRPr>
          </a:p>
        </p:txBody>
      </p:sp>
      <p:sp>
        <p:nvSpPr>
          <p:cNvPr id="5" name="Espace réservé du numéro de diapositive 4"/>
          <p:cNvSpPr>
            <a:spLocks noGrp="1"/>
          </p:cNvSpPr>
          <p:nvPr>
            <p:ph type="sldNum" sz="quarter" idx="17"/>
          </p:nvPr>
        </p:nvSpPr>
        <p:spPr>
          <a:xfrm>
            <a:off x="8061816" y="6237312"/>
            <a:ext cx="1118696" cy="365125"/>
          </a:xfrm>
        </p:spPr>
        <p:txBody>
          <a:bodyPr/>
          <a:lstStyle/>
          <a:p>
            <a:r>
              <a:rPr lang="fr-FR" dirty="0" smtClean="0"/>
              <a:t>|  PAGE </a:t>
            </a:r>
            <a:fld id="{AEFB9B6D-867A-40B8-ACB0-35CC9F272C9C}" type="slidenum">
              <a:rPr lang="fr-FR" smtClean="0"/>
              <a:pPr/>
              <a:t>20</a:t>
            </a:fld>
            <a:endParaRPr lang="fr-FR" dirty="0"/>
          </a:p>
        </p:txBody>
      </p:sp>
      <p:sp>
        <p:nvSpPr>
          <p:cNvPr id="6" name="Espace réservé du pied de page 5"/>
          <p:cNvSpPr>
            <a:spLocks noGrp="1"/>
          </p:cNvSpPr>
          <p:nvPr>
            <p:ph type="ftr" sz="quarter" idx="18"/>
          </p:nvPr>
        </p:nvSpPr>
        <p:spPr>
          <a:xfrm>
            <a:off x="1629976" y="6203199"/>
            <a:ext cx="6395330" cy="432048"/>
          </a:xfrm>
        </p:spPr>
        <p:txBody>
          <a:bodyPr/>
          <a:lstStyle/>
          <a:p>
            <a:r>
              <a:rPr lang="en-US" smtClean="0"/>
              <a:t>Workshop on the Magnet Test Stands, CERN, 13-14 June</a:t>
            </a:r>
            <a:endParaRPr lang="fr-FR" dirty="0"/>
          </a:p>
        </p:txBody>
      </p:sp>
      <p:sp>
        <p:nvSpPr>
          <p:cNvPr id="8" name="Titre 1"/>
          <p:cNvSpPr>
            <a:spLocks noGrp="1"/>
          </p:cNvSpPr>
          <p:nvPr>
            <p:ph type="title"/>
          </p:nvPr>
        </p:nvSpPr>
        <p:spPr>
          <a:xfrm>
            <a:off x="1115616" y="0"/>
            <a:ext cx="8352928" cy="936104"/>
          </a:xfrm>
        </p:spPr>
        <p:txBody>
          <a:bodyPr/>
          <a:lstStyle/>
          <a:p>
            <a:r>
              <a:rPr lang="en-GB" sz="1600" dirty="0" err="1" smtClean="0"/>
              <a:t>Seht</a:t>
            </a:r>
            <a:r>
              <a:rPr lang="en-GB" sz="1600" dirty="0" smtClean="0"/>
              <a:t> – Eight tesla station</a:t>
            </a:r>
            <a:endParaRPr lang="en-GB" sz="1600" dirty="0"/>
          </a:p>
        </p:txBody>
      </p:sp>
      <p:sp>
        <p:nvSpPr>
          <p:cNvPr id="9" name="Espace réservé du contenu 2"/>
          <p:cNvSpPr>
            <a:spLocks noGrp="1"/>
          </p:cNvSpPr>
          <p:nvPr>
            <p:ph idx="1"/>
          </p:nvPr>
        </p:nvSpPr>
        <p:spPr>
          <a:xfrm>
            <a:off x="35496" y="1052736"/>
            <a:ext cx="3908634" cy="576064"/>
          </a:xfrm>
          <a:ln>
            <a:noFill/>
          </a:ln>
        </p:spPr>
        <p:txBody>
          <a:bodyPr>
            <a:noAutofit/>
          </a:bodyPr>
          <a:lstStyle/>
          <a:p>
            <a:endParaRPr lang="fr-FR" sz="1800" dirty="0" smtClean="0">
              <a:solidFill>
                <a:srgbClr val="C00000"/>
              </a:solidFill>
            </a:endParaRPr>
          </a:p>
          <a:p>
            <a:pPr marL="0" lvl="3" indent="0">
              <a:buClr>
                <a:srgbClr val="C00000"/>
              </a:buClr>
              <a:buSzPct val="100000"/>
              <a:buNone/>
            </a:pPr>
            <a:r>
              <a:rPr lang="fr-FR" sz="1200" b="1" dirty="0" err="1" smtClean="0">
                <a:solidFill>
                  <a:srgbClr val="0070C0"/>
                </a:solidFill>
              </a:rPr>
              <a:t>Useful</a:t>
            </a:r>
            <a:r>
              <a:rPr lang="fr-FR" sz="1200" b="1" dirty="0" smtClean="0">
                <a:solidFill>
                  <a:srgbClr val="0070C0"/>
                </a:solidFill>
              </a:rPr>
              <a:t> </a:t>
            </a:r>
            <a:r>
              <a:rPr lang="fr-FR" sz="1200" b="1" dirty="0" err="1" smtClean="0">
                <a:solidFill>
                  <a:srgbClr val="0070C0"/>
                </a:solidFill>
              </a:rPr>
              <a:t>diameter</a:t>
            </a:r>
            <a:r>
              <a:rPr lang="fr-FR" sz="1200" b="1" dirty="0" smtClean="0">
                <a:solidFill>
                  <a:srgbClr val="0070C0"/>
                </a:solidFill>
              </a:rPr>
              <a:t> of 587 mm at room </a:t>
            </a:r>
            <a:r>
              <a:rPr lang="fr-FR" sz="1200" b="1" dirty="0" err="1" smtClean="0">
                <a:solidFill>
                  <a:srgbClr val="0070C0"/>
                </a:solidFill>
              </a:rPr>
              <a:t>temperature</a:t>
            </a:r>
            <a:r>
              <a:rPr lang="fr-FR" sz="1200" b="1" dirty="0" smtClean="0">
                <a:solidFill>
                  <a:srgbClr val="0070C0"/>
                </a:solidFill>
              </a:rPr>
              <a:t>.</a:t>
            </a:r>
          </a:p>
          <a:p>
            <a:pPr lvl="3" indent="0">
              <a:buClr>
                <a:srgbClr val="C00000"/>
              </a:buClr>
              <a:buSzPct val="100000"/>
              <a:buNone/>
            </a:pPr>
            <a:endParaRPr lang="fr-FR" sz="1200" b="1" dirty="0" smtClean="0">
              <a:solidFill>
                <a:srgbClr val="808080"/>
              </a:solidFill>
            </a:endParaRPr>
          </a:p>
          <a:p>
            <a:pPr lvl="3" indent="0">
              <a:buClr>
                <a:srgbClr val="C00000"/>
              </a:buClr>
              <a:buSzPct val="100000"/>
              <a:buNone/>
            </a:pPr>
            <a:endParaRPr lang="fr-FR" sz="1200" b="1" dirty="0" smtClean="0">
              <a:solidFill>
                <a:srgbClr val="808080"/>
              </a:solidFill>
            </a:endParaRPr>
          </a:p>
          <a:p>
            <a:pPr marL="703263" lvl="1" indent="-342900">
              <a:buFont typeface="Wingdings" panose="05000000000000000000" pitchFamily="2" charset="2"/>
              <a:buChar char="Ø"/>
            </a:pPr>
            <a:endParaRPr lang="fr-FR" sz="1200" b="1" dirty="0" smtClean="0">
              <a:solidFill>
                <a:srgbClr val="808080"/>
              </a:solidFill>
            </a:endParaRPr>
          </a:p>
          <a:p>
            <a:pPr marL="1073150"/>
            <a:r>
              <a:rPr lang="fr-FR" sz="2000" dirty="0" smtClean="0">
                <a:solidFill>
                  <a:srgbClr val="808080"/>
                </a:solidFill>
              </a:rPr>
              <a:t> </a:t>
            </a:r>
            <a:endParaRPr lang="fr-FR" sz="2000" dirty="0">
              <a:solidFill>
                <a:srgbClr val="808080"/>
              </a:solidFill>
            </a:endParaRPr>
          </a:p>
        </p:txBody>
      </p:sp>
      <p:pic>
        <p:nvPicPr>
          <p:cNvPr id="15" name="Image 14"/>
          <p:cNvPicPr/>
          <p:nvPr/>
        </p:nvPicPr>
        <p:blipFill rotWithShape="1">
          <a:blip r:embed="rId2"/>
          <a:srcRect l="7540" t="9312" r="28572" b="4554"/>
          <a:stretch/>
        </p:blipFill>
        <p:spPr bwMode="auto">
          <a:xfrm>
            <a:off x="899592" y="1589689"/>
            <a:ext cx="4032448" cy="3240360"/>
          </a:xfrm>
          <a:prstGeom prst="rect">
            <a:avLst/>
          </a:prstGeom>
          <a:ln>
            <a:noFill/>
          </a:ln>
          <a:extLst>
            <a:ext uri="{53640926-AAD7-44D8-BBD7-CCE9431645EC}">
              <a14:shadowObscured xmlns:a14="http://schemas.microsoft.com/office/drawing/2010/main"/>
            </a:ext>
          </a:extLst>
        </p:spPr>
      </p:pic>
      <p:grpSp>
        <p:nvGrpSpPr>
          <p:cNvPr id="2" name="Groupe 1"/>
          <p:cNvGrpSpPr/>
          <p:nvPr/>
        </p:nvGrpSpPr>
        <p:grpSpPr>
          <a:xfrm>
            <a:off x="107504" y="4676160"/>
            <a:ext cx="4572000" cy="1906686"/>
            <a:chOff x="107504" y="4676160"/>
            <a:chExt cx="4572000" cy="1906686"/>
          </a:xfrm>
        </p:grpSpPr>
        <p:sp>
          <p:nvSpPr>
            <p:cNvPr id="16" name="ZoneTexte 15"/>
            <p:cNvSpPr txBox="1"/>
            <p:nvPr/>
          </p:nvSpPr>
          <p:spPr>
            <a:xfrm>
              <a:off x="107504" y="4676160"/>
              <a:ext cx="2520853" cy="307777"/>
            </a:xfrm>
            <a:prstGeom prst="rect">
              <a:avLst/>
            </a:prstGeom>
            <a:noFill/>
          </p:spPr>
          <p:txBody>
            <a:bodyPr wrap="square" rtlCol="0">
              <a:spAutoFit/>
            </a:bodyPr>
            <a:lstStyle/>
            <a:p>
              <a:r>
                <a:rPr lang="fr-FR" sz="1400" i="1" dirty="0" err="1" smtClean="0">
                  <a:solidFill>
                    <a:srgbClr val="808080"/>
                  </a:solidFill>
                </a:rPr>
                <a:t>Latest</a:t>
              </a:r>
              <a:r>
                <a:rPr lang="fr-FR" sz="1400" i="1" dirty="0" smtClean="0">
                  <a:solidFill>
                    <a:srgbClr val="808080"/>
                  </a:solidFill>
                </a:rPr>
                <a:t> test </a:t>
              </a:r>
              <a:r>
                <a:rPr lang="fr-FR" sz="1400" i="1" dirty="0" err="1" smtClean="0">
                  <a:solidFill>
                    <a:srgbClr val="808080"/>
                  </a:solidFill>
                </a:rPr>
                <a:t>into</a:t>
              </a:r>
              <a:r>
                <a:rPr lang="fr-FR" sz="1400" i="1" dirty="0" smtClean="0">
                  <a:solidFill>
                    <a:srgbClr val="808080"/>
                  </a:solidFill>
                </a:rPr>
                <a:t> </a:t>
              </a:r>
              <a:r>
                <a:rPr lang="fr-FR" sz="1400" i="1" dirty="0" err="1" smtClean="0">
                  <a:solidFill>
                    <a:srgbClr val="808080"/>
                  </a:solidFill>
                </a:rPr>
                <a:t>facility</a:t>
              </a:r>
              <a:endParaRPr lang="fr-FR" sz="1400" i="1" dirty="0">
                <a:solidFill>
                  <a:srgbClr val="808080"/>
                </a:solidFill>
              </a:endParaRPr>
            </a:p>
          </p:txBody>
        </p:sp>
        <p:sp>
          <p:nvSpPr>
            <p:cNvPr id="11" name="Rectangle 10"/>
            <p:cNvSpPr/>
            <p:nvPr/>
          </p:nvSpPr>
          <p:spPr>
            <a:xfrm>
              <a:off x="107504" y="4982408"/>
              <a:ext cx="4572000" cy="1600438"/>
            </a:xfrm>
            <a:prstGeom prst="rect">
              <a:avLst/>
            </a:prstGeom>
          </p:spPr>
          <p:txBody>
            <a:bodyPr>
              <a:spAutoFit/>
            </a:bodyPr>
            <a:lstStyle/>
            <a:p>
              <a:r>
                <a:rPr lang="en-US" sz="1400" dirty="0"/>
                <a:t>Quench experiments were </a:t>
              </a:r>
              <a:r>
                <a:rPr lang="en-US" sz="1400" dirty="0" smtClean="0"/>
                <a:t>performed </a:t>
              </a:r>
              <a:r>
                <a:rPr lang="en-US" sz="1400" dirty="0"/>
                <a:t>on an 8-T (</a:t>
              </a:r>
              <a:r>
                <a:rPr lang="en-US" sz="1400" dirty="0" err="1"/>
                <a:t>Seht</a:t>
              </a:r>
              <a:r>
                <a:rPr lang="en-US" sz="1400" dirty="0"/>
                <a:t>) superconducting coil cooled by a superfluid helium bath. These experiments allowed </a:t>
              </a:r>
              <a:r>
                <a:rPr lang="en-US" sz="1400" dirty="0" smtClean="0"/>
                <a:t>to </a:t>
              </a:r>
              <a:r>
                <a:rPr lang="en-US" sz="1400" dirty="0"/>
                <a:t>make a detailed analysis of the physical mechanisms which drive the global pressure rise in case of quench as well as the strong coupling between this pressure rise and the normal zone propagation. </a:t>
              </a:r>
              <a:endParaRPr lang="fr-FR" sz="1400" dirty="0"/>
            </a:p>
          </p:txBody>
        </p:sp>
      </p:grpSp>
      <p:pic>
        <p:nvPicPr>
          <p:cNvPr id="5122" name="Picture 2" descr="C:\Users\rvallcor\AppData\Local\Microsoft\Windows\Temporary Internet Files\Content.Outlook\WGHUHL0M\par-20080627-145.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28184" y="1267697"/>
            <a:ext cx="2747797" cy="41216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6515424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7"/>
          </p:nvPr>
        </p:nvSpPr>
        <p:spPr>
          <a:xfrm>
            <a:off x="8025304" y="6165304"/>
            <a:ext cx="1118696" cy="365125"/>
          </a:xfrm>
        </p:spPr>
        <p:txBody>
          <a:bodyPr/>
          <a:lstStyle/>
          <a:p>
            <a:r>
              <a:rPr lang="fr-FR" dirty="0" smtClean="0"/>
              <a:t>|  PAGE </a:t>
            </a:r>
            <a:fld id="{AEFB9B6D-867A-40B8-ACB0-35CC9F272C9C}" type="slidenum">
              <a:rPr lang="fr-FR" smtClean="0"/>
              <a:pPr/>
              <a:t>21</a:t>
            </a:fld>
            <a:endParaRPr lang="fr-FR" dirty="0"/>
          </a:p>
        </p:txBody>
      </p:sp>
      <p:sp>
        <p:nvSpPr>
          <p:cNvPr id="6" name="Espace réservé du pied de page 5"/>
          <p:cNvSpPr>
            <a:spLocks noGrp="1"/>
          </p:cNvSpPr>
          <p:nvPr>
            <p:ph type="ftr" sz="quarter" idx="18"/>
          </p:nvPr>
        </p:nvSpPr>
        <p:spPr>
          <a:xfrm>
            <a:off x="1547664" y="6165304"/>
            <a:ext cx="6395330" cy="432048"/>
          </a:xfrm>
        </p:spPr>
        <p:txBody>
          <a:bodyPr/>
          <a:lstStyle/>
          <a:p>
            <a:r>
              <a:rPr lang="en-US" dirty="0" smtClean="0"/>
              <a:t>Workshop on the Magnet Test Stands, CERN, 13-14 June</a:t>
            </a:r>
            <a:endParaRPr lang="fr-FR" dirty="0"/>
          </a:p>
        </p:txBody>
      </p:sp>
      <p:sp>
        <p:nvSpPr>
          <p:cNvPr id="8" name="Titre 1"/>
          <p:cNvSpPr>
            <a:spLocks noGrp="1"/>
          </p:cNvSpPr>
          <p:nvPr>
            <p:ph type="title"/>
          </p:nvPr>
        </p:nvSpPr>
        <p:spPr>
          <a:xfrm>
            <a:off x="1475656" y="7951"/>
            <a:ext cx="7236464" cy="936104"/>
          </a:xfrm>
        </p:spPr>
        <p:txBody>
          <a:bodyPr/>
          <a:lstStyle/>
          <a:p>
            <a:r>
              <a:rPr lang="en-GB" sz="1600" dirty="0" smtClean="0"/>
              <a:t>summary </a:t>
            </a:r>
            <a:endParaRPr lang="en-GB" sz="1600" dirty="0"/>
          </a:p>
        </p:txBody>
      </p:sp>
      <p:sp>
        <p:nvSpPr>
          <p:cNvPr id="12" name="ZoneTexte 11"/>
          <p:cNvSpPr txBox="1"/>
          <p:nvPr/>
        </p:nvSpPr>
        <p:spPr>
          <a:xfrm>
            <a:off x="1259632" y="1571031"/>
            <a:ext cx="6657439" cy="3323987"/>
          </a:xfrm>
          <a:prstGeom prst="rect">
            <a:avLst/>
          </a:prstGeom>
          <a:noFill/>
        </p:spPr>
        <p:txBody>
          <a:bodyPr wrap="square" rtlCol="0">
            <a:spAutoFit/>
          </a:bodyPr>
          <a:lstStyle/>
          <a:p>
            <a:pPr marL="171450" indent="-171450">
              <a:buFont typeface="Wingdings" panose="05000000000000000000" pitchFamily="2" charset="2"/>
              <a:buChar char="ü"/>
            </a:pPr>
            <a:r>
              <a:rPr lang="fr-FR" sz="1400" dirty="0" err="1" smtClean="0">
                <a:solidFill>
                  <a:srgbClr val="0070C0"/>
                </a:solidFill>
              </a:rPr>
              <a:t>Two</a:t>
            </a:r>
            <a:r>
              <a:rPr lang="fr-FR" sz="1400" dirty="0" smtClean="0">
                <a:solidFill>
                  <a:srgbClr val="0070C0"/>
                </a:solidFill>
              </a:rPr>
              <a:t> large </a:t>
            </a:r>
            <a:r>
              <a:rPr lang="fr-FR" sz="1400" dirty="0" err="1" smtClean="0">
                <a:solidFill>
                  <a:srgbClr val="0070C0"/>
                </a:solidFill>
              </a:rPr>
              <a:t>scale</a:t>
            </a:r>
            <a:r>
              <a:rPr lang="fr-FR" sz="1400" dirty="0" smtClean="0">
                <a:solidFill>
                  <a:srgbClr val="0070C0"/>
                </a:solidFill>
              </a:rPr>
              <a:t> </a:t>
            </a:r>
            <a:r>
              <a:rPr lang="fr-FR" sz="1400" dirty="0" err="1" smtClean="0">
                <a:solidFill>
                  <a:srgbClr val="0070C0"/>
                </a:solidFill>
              </a:rPr>
              <a:t>facilities</a:t>
            </a:r>
            <a:r>
              <a:rPr lang="fr-FR" sz="1400" dirty="0" smtClean="0">
                <a:solidFill>
                  <a:srgbClr val="0070C0"/>
                </a:solidFill>
              </a:rPr>
              <a:t> </a:t>
            </a:r>
            <a:r>
              <a:rPr lang="fr-FR" sz="1400" dirty="0" err="1" smtClean="0">
                <a:solidFill>
                  <a:srgbClr val="0070C0"/>
                </a:solidFill>
              </a:rPr>
              <a:t>avalaible</a:t>
            </a:r>
            <a:r>
              <a:rPr lang="fr-FR" sz="1400" dirty="0" smtClean="0">
                <a:solidFill>
                  <a:srgbClr val="0070C0"/>
                </a:solidFill>
              </a:rPr>
              <a:t> at 4.5 K</a:t>
            </a:r>
          </a:p>
          <a:p>
            <a:pPr marL="628650" lvl="1" indent="-171450">
              <a:buFont typeface="Wingdings" panose="05000000000000000000" pitchFamily="2" charset="2"/>
              <a:buChar char="ü"/>
            </a:pPr>
            <a:r>
              <a:rPr lang="fr-FR" sz="1400" dirty="0" smtClean="0">
                <a:solidFill>
                  <a:srgbClr val="0070C0"/>
                </a:solidFill>
              </a:rPr>
              <a:t>Saclay </a:t>
            </a:r>
            <a:r>
              <a:rPr lang="fr-FR" sz="1400" dirty="0" err="1" smtClean="0">
                <a:solidFill>
                  <a:srgbClr val="0070C0"/>
                </a:solidFill>
              </a:rPr>
              <a:t>facility</a:t>
            </a:r>
            <a:r>
              <a:rPr lang="fr-FR" sz="1400" dirty="0" smtClean="0">
                <a:solidFill>
                  <a:srgbClr val="0070C0"/>
                </a:solidFill>
              </a:rPr>
              <a:t> « W7X »</a:t>
            </a:r>
          </a:p>
          <a:p>
            <a:pPr marL="628650" lvl="1" indent="-171450">
              <a:buFont typeface="Wingdings" panose="05000000000000000000" pitchFamily="2" charset="2"/>
              <a:buChar char="ü"/>
            </a:pPr>
            <a:r>
              <a:rPr lang="fr-FR" sz="1400" dirty="0" smtClean="0">
                <a:solidFill>
                  <a:srgbClr val="0070C0"/>
                </a:solidFill>
              </a:rPr>
              <a:t>JT60-SA</a:t>
            </a:r>
          </a:p>
          <a:p>
            <a:endParaRPr lang="fr-FR" sz="1400" dirty="0" smtClean="0">
              <a:solidFill>
                <a:srgbClr val="0070C0"/>
              </a:solidFill>
            </a:endParaRPr>
          </a:p>
          <a:p>
            <a:pPr marL="171450" indent="-171450">
              <a:buFont typeface="Wingdings" panose="05000000000000000000" pitchFamily="2" charset="2"/>
              <a:buChar char="ü"/>
            </a:pPr>
            <a:r>
              <a:rPr lang="fr-FR" sz="1400" dirty="0" err="1" smtClean="0">
                <a:solidFill>
                  <a:srgbClr val="0070C0"/>
                </a:solidFill>
              </a:rPr>
              <a:t>Two</a:t>
            </a:r>
            <a:r>
              <a:rPr lang="fr-FR" sz="1400" dirty="0" smtClean="0">
                <a:solidFill>
                  <a:srgbClr val="0070C0"/>
                </a:solidFill>
              </a:rPr>
              <a:t> </a:t>
            </a:r>
            <a:r>
              <a:rPr lang="fr-FR" sz="1400" dirty="0" err="1" smtClean="0">
                <a:solidFill>
                  <a:srgbClr val="0070C0"/>
                </a:solidFill>
              </a:rPr>
              <a:t>facilities</a:t>
            </a:r>
            <a:r>
              <a:rPr lang="fr-FR" sz="1400" dirty="0" smtClean="0">
                <a:solidFill>
                  <a:srgbClr val="0070C0"/>
                </a:solidFill>
              </a:rPr>
              <a:t> for </a:t>
            </a:r>
            <a:r>
              <a:rPr lang="fr-FR" sz="1400" dirty="0" err="1" smtClean="0">
                <a:solidFill>
                  <a:srgbClr val="0070C0"/>
                </a:solidFill>
              </a:rPr>
              <a:t>accelerator</a:t>
            </a:r>
            <a:r>
              <a:rPr lang="fr-FR" sz="1400" dirty="0" smtClean="0">
                <a:solidFill>
                  <a:srgbClr val="0070C0"/>
                </a:solidFill>
              </a:rPr>
              <a:t> </a:t>
            </a:r>
            <a:r>
              <a:rPr lang="fr-FR" sz="1400" dirty="0" err="1" smtClean="0">
                <a:solidFill>
                  <a:srgbClr val="0070C0"/>
                </a:solidFill>
              </a:rPr>
              <a:t>magnets</a:t>
            </a:r>
            <a:r>
              <a:rPr lang="fr-FR" sz="1400" dirty="0" smtClean="0">
                <a:solidFill>
                  <a:srgbClr val="0070C0"/>
                </a:solidFill>
              </a:rPr>
              <a:t> </a:t>
            </a:r>
            <a:r>
              <a:rPr lang="fr-FR" sz="1400" dirty="0" err="1" smtClean="0">
                <a:solidFill>
                  <a:srgbClr val="0070C0"/>
                </a:solidFill>
              </a:rPr>
              <a:t>from</a:t>
            </a:r>
            <a:r>
              <a:rPr lang="fr-FR" sz="1400" dirty="0" smtClean="0">
                <a:solidFill>
                  <a:srgbClr val="0070C0"/>
                </a:solidFill>
              </a:rPr>
              <a:t> 4.2 K to 1.9 K:</a:t>
            </a:r>
          </a:p>
          <a:p>
            <a:pPr marL="628650" lvl="1" indent="-171450">
              <a:buFont typeface="Wingdings" panose="05000000000000000000" pitchFamily="2" charset="2"/>
              <a:buChar char="ü"/>
            </a:pPr>
            <a:r>
              <a:rPr lang="fr-FR" sz="1400" dirty="0" smtClean="0">
                <a:solidFill>
                  <a:srgbClr val="0070C0"/>
                </a:solidFill>
              </a:rPr>
              <a:t>Horizontal </a:t>
            </a:r>
            <a:r>
              <a:rPr lang="fr-FR" sz="1400" dirty="0">
                <a:solidFill>
                  <a:srgbClr val="0070C0"/>
                </a:solidFill>
              </a:rPr>
              <a:t>(</a:t>
            </a:r>
            <a:r>
              <a:rPr lang="fr-FR" sz="1400" dirty="0" err="1">
                <a:solidFill>
                  <a:srgbClr val="0070C0"/>
                </a:solidFill>
              </a:rPr>
              <a:t>requiring</a:t>
            </a:r>
            <a:r>
              <a:rPr lang="fr-FR" sz="1400" dirty="0">
                <a:solidFill>
                  <a:srgbClr val="0070C0"/>
                </a:solidFill>
              </a:rPr>
              <a:t> </a:t>
            </a:r>
            <a:r>
              <a:rPr lang="fr-FR" sz="1400" dirty="0" smtClean="0">
                <a:solidFill>
                  <a:srgbClr val="0070C0"/>
                </a:solidFill>
              </a:rPr>
              <a:t>modifications </a:t>
            </a:r>
            <a:r>
              <a:rPr lang="fr-FR" sz="1400" dirty="0">
                <a:solidFill>
                  <a:srgbClr val="0070C0"/>
                </a:solidFill>
              </a:rPr>
              <a:t>or upgrades)</a:t>
            </a:r>
            <a:endParaRPr lang="fr-FR" sz="1400" dirty="0" smtClean="0">
              <a:solidFill>
                <a:srgbClr val="0070C0"/>
              </a:solidFill>
            </a:endParaRPr>
          </a:p>
          <a:p>
            <a:pPr marL="628650" lvl="1" indent="-171450">
              <a:buFont typeface="Wingdings" panose="05000000000000000000" pitchFamily="2" charset="2"/>
              <a:buChar char="ü"/>
            </a:pPr>
            <a:r>
              <a:rPr lang="fr-FR" sz="1400" dirty="0" smtClean="0">
                <a:solidFill>
                  <a:srgbClr val="0070C0"/>
                </a:solidFill>
              </a:rPr>
              <a:t>Vertical</a:t>
            </a:r>
          </a:p>
          <a:p>
            <a:pPr marL="1085850" lvl="2" indent="-171450">
              <a:buFont typeface="Wingdings" panose="05000000000000000000" pitchFamily="2" charset="2"/>
              <a:buChar char="ü"/>
            </a:pPr>
            <a:r>
              <a:rPr lang="fr-FR" sz="1400" dirty="0" smtClean="0">
                <a:solidFill>
                  <a:srgbClr val="0070C0"/>
                </a:solidFill>
              </a:rPr>
              <a:t>Vertical </a:t>
            </a:r>
            <a:r>
              <a:rPr lang="fr-FR" sz="1400" dirty="0" err="1" smtClean="0">
                <a:solidFill>
                  <a:srgbClr val="0070C0"/>
                </a:solidFill>
              </a:rPr>
              <a:t>facility</a:t>
            </a:r>
            <a:r>
              <a:rPr lang="fr-FR" sz="1400" dirty="0" smtClean="0">
                <a:solidFill>
                  <a:srgbClr val="0070C0"/>
                </a:solidFill>
              </a:rPr>
              <a:t> </a:t>
            </a:r>
            <a:r>
              <a:rPr lang="fr-FR" sz="1400" dirty="0" err="1">
                <a:solidFill>
                  <a:srgbClr val="0070C0"/>
                </a:solidFill>
              </a:rPr>
              <a:t>is</a:t>
            </a:r>
            <a:r>
              <a:rPr lang="fr-FR" sz="1400" dirty="0">
                <a:solidFill>
                  <a:srgbClr val="0070C0"/>
                </a:solidFill>
              </a:rPr>
              <a:t> </a:t>
            </a:r>
            <a:r>
              <a:rPr lang="fr-FR" sz="1400" dirty="0" err="1">
                <a:solidFill>
                  <a:srgbClr val="0070C0"/>
                </a:solidFill>
              </a:rPr>
              <a:t>being</a:t>
            </a:r>
            <a:r>
              <a:rPr lang="fr-FR" sz="1400" dirty="0">
                <a:solidFill>
                  <a:srgbClr val="0070C0"/>
                </a:solidFill>
              </a:rPr>
              <a:t> </a:t>
            </a:r>
            <a:r>
              <a:rPr lang="fr-FR" sz="1400" dirty="0" err="1">
                <a:solidFill>
                  <a:srgbClr val="0070C0"/>
                </a:solidFill>
              </a:rPr>
              <a:t>modified</a:t>
            </a:r>
            <a:r>
              <a:rPr lang="fr-FR" sz="1400" dirty="0">
                <a:solidFill>
                  <a:srgbClr val="0070C0"/>
                </a:solidFill>
              </a:rPr>
              <a:t> to test </a:t>
            </a:r>
            <a:r>
              <a:rPr lang="fr-FR" sz="1400" dirty="0" smtClean="0">
                <a:solidFill>
                  <a:srgbClr val="0070C0"/>
                </a:solidFill>
              </a:rPr>
              <a:t>MQYYM </a:t>
            </a:r>
          </a:p>
          <a:p>
            <a:pPr marL="1085850" lvl="2" indent="-171450">
              <a:buFont typeface="Wingdings" panose="05000000000000000000" pitchFamily="2" charset="2"/>
              <a:buChar char="ü"/>
            </a:pPr>
            <a:r>
              <a:rPr lang="fr-FR" sz="1400" dirty="0">
                <a:solidFill>
                  <a:srgbClr val="0070C0"/>
                </a:solidFill>
              </a:rPr>
              <a:t>It </a:t>
            </a:r>
            <a:r>
              <a:rPr lang="fr-FR" sz="1400" dirty="0" err="1">
                <a:solidFill>
                  <a:srgbClr val="0070C0"/>
                </a:solidFill>
              </a:rPr>
              <a:t>could</a:t>
            </a:r>
            <a:r>
              <a:rPr lang="fr-FR" sz="1400" dirty="0">
                <a:solidFill>
                  <a:srgbClr val="0070C0"/>
                </a:solidFill>
              </a:rPr>
              <a:t> </a:t>
            </a:r>
            <a:r>
              <a:rPr lang="fr-FR" sz="1400" dirty="0" err="1">
                <a:solidFill>
                  <a:srgbClr val="0070C0"/>
                </a:solidFill>
              </a:rPr>
              <a:t>be</a:t>
            </a:r>
            <a:r>
              <a:rPr lang="fr-FR" sz="1400" dirty="0">
                <a:solidFill>
                  <a:srgbClr val="0070C0"/>
                </a:solidFill>
              </a:rPr>
              <a:t> </a:t>
            </a:r>
            <a:r>
              <a:rPr lang="fr-FR" sz="1400" dirty="0" err="1">
                <a:solidFill>
                  <a:srgbClr val="0070C0"/>
                </a:solidFill>
              </a:rPr>
              <a:t>adapted</a:t>
            </a:r>
            <a:r>
              <a:rPr lang="fr-FR" sz="1400" dirty="0">
                <a:solidFill>
                  <a:srgbClr val="0070C0"/>
                </a:solidFill>
              </a:rPr>
              <a:t> to test </a:t>
            </a:r>
            <a:r>
              <a:rPr lang="fr-FR" sz="1400" dirty="0" smtClean="0">
                <a:solidFill>
                  <a:srgbClr val="0070C0"/>
                </a:solidFill>
              </a:rPr>
              <a:t>MQYY </a:t>
            </a:r>
            <a:r>
              <a:rPr lang="fr-FR" sz="1400" dirty="0">
                <a:solidFill>
                  <a:srgbClr val="0070C0"/>
                </a:solidFill>
              </a:rPr>
              <a:t>prototypes and </a:t>
            </a:r>
            <a:r>
              <a:rPr lang="fr-FR" sz="1400" dirty="0" err="1" smtClean="0">
                <a:solidFill>
                  <a:srgbClr val="0070C0"/>
                </a:solidFill>
              </a:rPr>
              <a:t>series</a:t>
            </a:r>
            <a:endParaRPr lang="fr-FR" sz="1400" dirty="0" smtClean="0">
              <a:solidFill>
                <a:srgbClr val="0070C0"/>
              </a:solidFill>
            </a:endParaRPr>
          </a:p>
          <a:p>
            <a:pPr marL="1085850" lvl="2" indent="-171450">
              <a:buFont typeface="Wingdings" panose="05000000000000000000" pitchFamily="2" charset="2"/>
              <a:buChar char="ü"/>
            </a:pPr>
            <a:endParaRPr lang="fr-FR" sz="1400" dirty="0">
              <a:solidFill>
                <a:srgbClr val="0070C0"/>
              </a:solidFill>
            </a:endParaRPr>
          </a:p>
          <a:p>
            <a:pPr marL="269875" lvl="2"/>
            <a:r>
              <a:rPr lang="fr-FR" sz="1400" dirty="0" err="1" smtClean="0">
                <a:solidFill>
                  <a:srgbClr val="0070C0"/>
                </a:solidFill>
              </a:rPr>
              <a:t>Supported</a:t>
            </a:r>
            <a:r>
              <a:rPr lang="fr-FR" sz="1400" dirty="0" smtClean="0">
                <a:solidFill>
                  <a:srgbClr val="0070C0"/>
                </a:solidFill>
              </a:rPr>
              <a:t> by a </a:t>
            </a:r>
            <a:r>
              <a:rPr lang="fr-FR" sz="1400" dirty="0" err="1" smtClean="0">
                <a:solidFill>
                  <a:srgbClr val="0070C0"/>
                </a:solidFill>
              </a:rPr>
              <a:t>proven</a:t>
            </a:r>
            <a:r>
              <a:rPr lang="fr-FR" sz="1400" dirty="0" smtClean="0">
                <a:solidFill>
                  <a:srgbClr val="0070C0"/>
                </a:solidFill>
              </a:rPr>
              <a:t> </a:t>
            </a:r>
            <a:r>
              <a:rPr lang="fr-FR" sz="1400" dirty="0" err="1" smtClean="0">
                <a:solidFill>
                  <a:srgbClr val="0070C0"/>
                </a:solidFill>
              </a:rPr>
              <a:t>technology</a:t>
            </a:r>
            <a:r>
              <a:rPr lang="fr-FR" sz="1400" dirty="0" smtClean="0">
                <a:solidFill>
                  <a:srgbClr val="0070C0"/>
                </a:solidFill>
              </a:rPr>
              <a:t> know-how</a:t>
            </a:r>
            <a:endParaRPr lang="fr-FR" sz="1400" dirty="0">
              <a:solidFill>
                <a:srgbClr val="0070C0"/>
              </a:solidFill>
            </a:endParaRPr>
          </a:p>
          <a:p>
            <a:pPr lvl="2"/>
            <a:endParaRPr lang="fr-FR" sz="1400" dirty="0" smtClean="0">
              <a:solidFill>
                <a:srgbClr val="FF0000"/>
              </a:solidFill>
            </a:endParaRPr>
          </a:p>
          <a:p>
            <a:endParaRPr lang="fr-FR" sz="1400" dirty="0" smtClean="0">
              <a:solidFill>
                <a:srgbClr val="FF0000"/>
              </a:solidFill>
            </a:endParaRPr>
          </a:p>
          <a:p>
            <a:endParaRPr lang="fr-FR" sz="1400" dirty="0">
              <a:solidFill>
                <a:srgbClr val="FF0000"/>
              </a:solidFill>
            </a:endParaRPr>
          </a:p>
          <a:p>
            <a:endParaRPr lang="fr-FR" sz="1400" dirty="0" smtClean="0">
              <a:solidFill>
                <a:srgbClr val="FF0000"/>
              </a:solidFill>
            </a:endParaRPr>
          </a:p>
        </p:txBody>
      </p:sp>
    </p:spTree>
    <p:extLst>
      <p:ext uri="{BB962C8B-B14F-4D97-AF65-F5344CB8AC3E}">
        <p14:creationId xmlns:p14="http://schemas.microsoft.com/office/powerpoint/2010/main" val="22380590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7"/>
          </p:nvPr>
        </p:nvSpPr>
        <p:spPr/>
        <p:txBody>
          <a:bodyPr/>
          <a:lstStyle/>
          <a:p>
            <a:r>
              <a:rPr lang="fr-FR" smtClean="0"/>
              <a:t>|  PAGE </a:t>
            </a:r>
            <a:fld id="{AEFB9B6D-867A-40B8-ACB0-35CC9F272C9C}" type="slidenum">
              <a:rPr lang="fr-FR" smtClean="0"/>
              <a:pPr/>
              <a:t>3</a:t>
            </a:fld>
            <a:endParaRPr lang="fr-FR" dirty="0"/>
          </a:p>
        </p:txBody>
      </p:sp>
      <p:sp>
        <p:nvSpPr>
          <p:cNvPr id="7" name="Rectangle 4"/>
          <p:cNvSpPr>
            <a:spLocks noGrp="1" noChangeArrowheads="1"/>
          </p:cNvSpPr>
          <p:nvPr>
            <p:ph type="title"/>
          </p:nvPr>
        </p:nvSpPr>
        <p:spPr bwMode="auto">
          <a:xfrm>
            <a:off x="643341" y="274694"/>
            <a:ext cx="8280920" cy="707886"/>
          </a:xfrm>
          <a:prstGeom prst="rect">
            <a:avLst/>
          </a:prstGeom>
          <a:noFill/>
          <a:ln w="9525">
            <a:noFill/>
            <a:miter lim="800000"/>
            <a:headEnd/>
            <a:tailEnd/>
          </a:ln>
        </p:spPr>
        <p:txBody>
          <a:bodyPr wrap="square">
            <a:spAutoFit/>
          </a:bodyPr>
          <a:lstStyle/>
          <a:p>
            <a:pPr algn="ctr">
              <a:defRPr/>
            </a:pPr>
            <a:r>
              <a:rPr lang="it-IT" b="1" dirty="0" smtClean="0">
                <a:solidFill>
                  <a:schemeClr val="bg1"/>
                </a:solidFill>
                <a:cs typeface="+mn-cs"/>
              </a:rPr>
              <a:t>JT- 60SA </a:t>
            </a:r>
            <a:r>
              <a:rPr lang="it-IT" b="1" dirty="0">
                <a:solidFill>
                  <a:schemeClr val="bg1"/>
                </a:solidFill>
                <a:cs typeface="+mn-cs"/>
              </a:rPr>
              <a:t>Cold Test </a:t>
            </a:r>
            <a:r>
              <a:rPr lang="it-IT" b="1" dirty="0" smtClean="0">
                <a:solidFill>
                  <a:schemeClr val="bg1"/>
                </a:solidFill>
                <a:cs typeface="+mn-cs"/>
              </a:rPr>
              <a:t>Facility 1/3 </a:t>
            </a:r>
            <a:endParaRPr lang="it-IT" b="1" dirty="0">
              <a:solidFill>
                <a:schemeClr val="bg1"/>
              </a:solidFill>
              <a:cs typeface="+mn-cs"/>
            </a:endParaRPr>
          </a:p>
          <a:p>
            <a:pPr algn="ctr">
              <a:defRPr/>
            </a:pPr>
            <a:endParaRPr lang="en-US" sz="2400" b="1" dirty="0">
              <a:solidFill>
                <a:schemeClr val="bg1"/>
              </a:solidFill>
              <a:cs typeface="+mn-cs"/>
            </a:endParaRPr>
          </a:p>
        </p:txBody>
      </p:sp>
      <p:sp>
        <p:nvSpPr>
          <p:cNvPr id="12" name="ZoneTexte 7"/>
          <p:cNvSpPr txBox="1">
            <a:spLocks noChangeArrowheads="1"/>
          </p:cNvSpPr>
          <p:nvPr/>
        </p:nvSpPr>
        <p:spPr bwMode="auto">
          <a:xfrm>
            <a:off x="24340" y="980728"/>
            <a:ext cx="2736850" cy="26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Aft>
                <a:spcPts val="400"/>
              </a:spcAft>
              <a:buFont typeface="Arial" charset="0"/>
              <a:defRPr sz="2200">
                <a:solidFill>
                  <a:schemeClr val="tx2"/>
                </a:solidFill>
                <a:latin typeface="Arial" charset="0"/>
              </a:defRPr>
            </a:lvl1pPr>
            <a:lvl2pPr marL="742950" indent="-285750" eaLnBrk="0" hangingPunct="0">
              <a:lnSpc>
                <a:spcPts val="2000"/>
              </a:lnSpc>
              <a:buSzPct val="90000"/>
              <a:buBlip>
                <a:blip r:embed="rId2"/>
              </a:buBlip>
              <a:defRPr sz="1600">
                <a:solidFill>
                  <a:srgbClr val="666666"/>
                </a:solidFill>
                <a:latin typeface="Arial" charset="0"/>
              </a:defRPr>
            </a:lvl2pPr>
            <a:lvl3pPr marL="1143000" indent="-228600" eaLnBrk="0" hangingPunct="0">
              <a:lnSpc>
                <a:spcPts val="2000"/>
              </a:lnSpc>
              <a:buSzPct val="36000"/>
              <a:buFont typeface="Arial" charset="0"/>
              <a:defRPr sz="1600">
                <a:solidFill>
                  <a:srgbClr val="666666"/>
                </a:solidFill>
                <a:latin typeface="Arial" charset="0"/>
              </a:defRPr>
            </a:lvl3pPr>
            <a:lvl4pPr marL="1600200" indent="-228600" eaLnBrk="0" hangingPunct="0">
              <a:lnSpc>
                <a:spcPts val="2000"/>
              </a:lnSpc>
              <a:buClr>
                <a:srgbClr val="666666"/>
              </a:buClr>
              <a:buSzPct val="36000"/>
              <a:buBlip>
                <a:blip r:embed="rId3"/>
              </a:buBlip>
              <a:defRPr sz="1600">
                <a:solidFill>
                  <a:srgbClr val="666666"/>
                </a:solidFill>
                <a:latin typeface="Arial" charset="0"/>
              </a:defRPr>
            </a:lvl4pPr>
            <a:lvl5pPr marL="2057400" indent="-228600" eaLnBrk="0" hangingPunct="0">
              <a:lnSpc>
                <a:spcPts val="2000"/>
              </a:lnSpc>
              <a:buClr>
                <a:srgbClr val="666666"/>
              </a:buClr>
              <a:buFont typeface="Arial" charset="0"/>
              <a:buChar char="-"/>
              <a:defRPr sz="1600">
                <a:solidFill>
                  <a:srgbClr val="666666"/>
                </a:solidFill>
                <a:latin typeface="Arial" charset="0"/>
              </a:defRPr>
            </a:lvl5pPr>
            <a:lvl6pPr marL="2514600" indent="-228600" eaLnBrk="0" fontAlgn="base" hangingPunct="0">
              <a:lnSpc>
                <a:spcPts val="2000"/>
              </a:lnSpc>
              <a:spcBef>
                <a:spcPct val="0"/>
              </a:spcBef>
              <a:spcAft>
                <a:spcPct val="0"/>
              </a:spcAft>
              <a:buClr>
                <a:srgbClr val="666666"/>
              </a:buClr>
              <a:buFont typeface="Arial" charset="0"/>
              <a:buChar char="-"/>
              <a:defRPr sz="1600">
                <a:solidFill>
                  <a:srgbClr val="666666"/>
                </a:solidFill>
                <a:latin typeface="Arial" charset="0"/>
              </a:defRPr>
            </a:lvl6pPr>
            <a:lvl7pPr marL="2971800" indent="-228600" eaLnBrk="0" fontAlgn="base" hangingPunct="0">
              <a:lnSpc>
                <a:spcPts val="2000"/>
              </a:lnSpc>
              <a:spcBef>
                <a:spcPct val="0"/>
              </a:spcBef>
              <a:spcAft>
                <a:spcPct val="0"/>
              </a:spcAft>
              <a:buClr>
                <a:srgbClr val="666666"/>
              </a:buClr>
              <a:buFont typeface="Arial" charset="0"/>
              <a:buChar char="-"/>
              <a:defRPr sz="1600">
                <a:solidFill>
                  <a:srgbClr val="666666"/>
                </a:solidFill>
                <a:latin typeface="Arial" charset="0"/>
              </a:defRPr>
            </a:lvl7pPr>
            <a:lvl8pPr marL="3429000" indent="-228600" eaLnBrk="0" fontAlgn="base" hangingPunct="0">
              <a:lnSpc>
                <a:spcPts val="2000"/>
              </a:lnSpc>
              <a:spcBef>
                <a:spcPct val="0"/>
              </a:spcBef>
              <a:spcAft>
                <a:spcPct val="0"/>
              </a:spcAft>
              <a:buClr>
                <a:srgbClr val="666666"/>
              </a:buClr>
              <a:buFont typeface="Arial" charset="0"/>
              <a:buChar char="-"/>
              <a:defRPr sz="1600">
                <a:solidFill>
                  <a:srgbClr val="666666"/>
                </a:solidFill>
                <a:latin typeface="Arial" charset="0"/>
              </a:defRPr>
            </a:lvl8pPr>
            <a:lvl9pPr marL="3886200" indent="-228600" eaLnBrk="0" fontAlgn="base" hangingPunct="0">
              <a:lnSpc>
                <a:spcPts val="2000"/>
              </a:lnSpc>
              <a:spcBef>
                <a:spcPct val="0"/>
              </a:spcBef>
              <a:spcAft>
                <a:spcPct val="0"/>
              </a:spcAft>
              <a:buClr>
                <a:srgbClr val="666666"/>
              </a:buClr>
              <a:buFont typeface="Arial" charset="0"/>
              <a:buChar char="-"/>
              <a:defRPr sz="1600">
                <a:solidFill>
                  <a:srgbClr val="666666"/>
                </a:solidFill>
                <a:latin typeface="Arial" charset="0"/>
              </a:defRPr>
            </a:lvl9pPr>
          </a:lstStyle>
          <a:p>
            <a:pPr eaLnBrk="1" hangingPunct="1">
              <a:lnSpc>
                <a:spcPct val="80000"/>
              </a:lnSpc>
              <a:spcBef>
                <a:spcPct val="20000"/>
              </a:spcBef>
              <a:spcAft>
                <a:spcPct val="0"/>
              </a:spcAft>
              <a:buClr>
                <a:srgbClr val="70BC1F"/>
              </a:buClr>
            </a:pPr>
            <a:r>
              <a:rPr lang="en-US" altLang="fr-FR" sz="1400" b="1" dirty="0">
                <a:solidFill>
                  <a:srgbClr val="7F7F7F"/>
                </a:solidFill>
              </a:rPr>
              <a:t>JT-60 Super Advance</a:t>
            </a:r>
            <a:endParaRPr lang="en-US" altLang="fr-FR" sz="1400" dirty="0">
              <a:solidFill>
                <a:srgbClr val="000000"/>
              </a:solidFill>
            </a:endParaRPr>
          </a:p>
        </p:txBody>
      </p:sp>
      <p:pic>
        <p:nvPicPr>
          <p:cNvPr id="3076"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79512" y="1191476"/>
            <a:ext cx="1867745" cy="21725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8"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561" y="3302407"/>
            <a:ext cx="9034463" cy="288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ZoneTexte 16"/>
          <p:cNvSpPr txBox="1"/>
          <p:nvPr/>
        </p:nvSpPr>
        <p:spPr>
          <a:xfrm>
            <a:off x="1598457" y="6132241"/>
            <a:ext cx="3644713" cy="307777"/>
          </a:xfrm>
          <a:prstGeom prst="rect">
            <a:avLst/>
          </a:prstGeom>
          <a:noFill/>
        </p:spPr>
        <p:txBody>
          <a:bodyPr wrap="square" rtlCol="0">
            <a:spAutoFit/>
          </a:bodyPr>
          <a:lstStyle/>
          <a:p>
            <a:r>
              <a:rPr lang="fr-FR" sz="1400" i="1" dirty="0" err="1" smtClean="0">
                <a:solidFill>
                  <a:srgbClr val="808080"/>
                </a:solidFill>
              </a:rPr>
              <a:t>Overview</a:t>
            </a:r>
            <a:r>
              <a:rPr lang="fr-FR" sz="1400" i="1" dirty="0" smtClean="0">
                <a:solidFill>
                  <a:srgbClr val="808080"/>
                </a:solidFill>
              </a:rPr>
              <a:t> of the JT60 SA test </a:t>
            </a:r>
            <a:r>
              <a:rPr lang="fr-FR" sz="1400" i="1" dirty="0" err="1" smtClean="0">
                <a:solidFill>
                  <a:srgbClr val="808080"/>
                </a:solidFill>
              </a:rPr>
              <a:t>environment</a:t>
            </a:r>
            <a:endParaRPr lang="fr-FR" sz="1400" i="1" dirty="0">
              <a:solidFill>
                <a:srgbClr val="808080"/>
              </a:solidFill>
            </a:endParaRPr>
          </a:p>
        </p:txBody>
      </p:sp>
      <p:sp>
        <p:nvSpPr>
          <p:cNvPr id="20" name="ZoneTexte 6"/>
          <p:cNvSpPr txBox="1">
            <a:spLocks noChangeArrowheads="1"/>
          </p:cNvSpPr>
          <p:nvPr/>
        </p:nvSpPr>
        <p:spPr bwMode="auto">
          <a:xfrm>
            <a:off x="2047257" y="1085835"/>
            <a:ext cx="3528392" cy="830997"/>
          </a:xfrm>
          <a:prstGeom prst="rect">
            <a:avLst/>
          </a:prstGeom>
          <a:noFill/>
          <a:ln w="25400">
            <a:noFill/>
            <a:prstDash val="dash"/>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spcAft>
                <a:spcPts val="400"/>
              </a:spcAft>
              <a:buFont typeface="Arial" charset="0"/>
              <a:defRPr sz="2200">
                <a:solidFill>
                  <a:schemeClr val="tx2"/>
                </a:solidFill>
                <a:latin typeface="Arial" charset="0"/>
              </a:defRPr>
            </a:lvl1pPr>
            <a:lvl2pPr marL="742950" indent="-285750" eaLnBrk="0" hangingPunct="0">
              <a:lnSpc>
                <a:spcPts val="2000"/>
              </a:lnSpc>
              <a:buSzPct val="90000"/>
              <a:buBlip>
                <a:blip r:embed="rId2"/>
              </a:buBlip>
              <a:defRPr sz="1600">
                <a:solidFill>
                  <a:srgbClr val="666666"/>
                </a:solidFill>
                <a:latin typeface="Arial" charset="0"/>
              </a:defRPr>
            </a:lvl2pPr>
            <a:lvl3pPr marL="1143000" indent="-228600" eaLnBrk="0" hangingPunct="0">
              <a:lnSpc>
                <a:spcPts val="2000"/>
              </a:lnSpc>
              <a:buSzPct val="36000"/>
              <a:buFont typeface="Arial" charset="0"/>
              <a:defRPr sz="1600">
                <a:solidFill>
                  <a:srgbClr val="666666"/>
                </a:solidFill>
                <a:latin typeface="Arial" charset="0"/>
              </a:defRPr>
            </a:lvl3pPr>
            <a:lvl4pPr marL="1600200" indent="-228600" eaLnBrk="0" hangingPunct="0">
              <a:lnSpc>
                <a:spcPts val="2000"/>
              </a:lnSpc>
              <a:buClr>
                <a:srgbClr val="666666"/>
              </a:buClr>
              <a:buSzPct val="36000"/>
              <a:buBlip>
                <a:blip r:embed="rId3"/>
              </a:buBlip>
              <a:defRPr sz="1600">
                <a:solidFill>
                  <a:srgbClr val="666666"/>
                </a:solidFill>
                <a:latin typeface="Arial" charset="0"/>
              </a:defRPr>
            </a:lvl4pPr>
            <a:lvl5pPr marL="2057400" indent="-228600" eaLnBrk="0" hangingPunct="0">
              <a:lnSpc>
                <a:spcPts val="2000"/>
              </a:lnSpc>
              <a:buClr>
                <a:srgbClr val="666666"/>
              </a:buClr>
              <a:buFont typeface="Arial" charset="0"/>
              <a:buChar char="-"/>
              <a:defRPr sz="1600">
                <a:solidFill>
                  <a:srgbClr val="666666"/>
                </a:solidFill>
                <a:latin typeface="Arial" charset="0"/>
              </a:defRPr>
            </a:lvl5pPr>
            <a:lvl6pPr marL="2514600" indent="-228600" eaLnBrk="0" fontAlgn="base" hangingPunct="0">
              <a:lnSpc>
                <a:spcPts val="2000"/>
              </a:lnSpc>
              <a:spcBef>
                <a:spcPct val="0"/>
              </a:spcBef>
              <a:spcAft>
                <a:spcPct val="0"/>
              </a:spcAft>
              <a:buClr>
                <a:srgbClr val="666666"/>
              </a:buClr>
              <a:buFont typeface="Arial" charset="0"/>
              <a:buChar char="-"/>
              <a:defRPr sz="1600">
                <a:solidFill>
                  <a:srgbClr val="666666"/>
                </a:solidFill>
                <a:latin typeface="Arial" charset="0"/>
              </a:defRPr>
            </a:lvl6pPr>
            <a:lvl7pPr marL="2971800" indent="-228600" eaLnBrk="0" fontAlgn="base" hangingPunct="0">
              <a:lnSpc>
                <a:spcPts val="2000"/>
              </a:lnSpc>
              <a:spcBef>
                <a:spcPct val="0"/>
              </a:spcBef>
              <a:spcAft>
                <a:spcPct val="0"/>
              </a:spcAft>
              <a:buClr>
                <a:srgbClr val="666666"/>
              </a:buClr>
              <a:buFont typeface="Arial" charset="0"/>
              <a:buChar char="-"/>
              <a:defRPr sz="1600">
                <a:solidFill>
                  <a:srgbClr val="666666"/>
                </a:solidFill>
                <a:latin typeface="Arial" charset="0"/>
              </a:defRPr>
            </a:lvl7pPr>
            <a:lvl8pPr marL="3429000" indent="-228600" eaLnBrk="0" fontAlgn="base" hangingPunct="0">
              <a:lnSpc>
                <a:spcPts val="2000"/>
              </a:lnSpc>
              <a:spcBef>
                <a:spcPct val="0"/>
              </a:spcBef>
              <a:spcAft>
                <a:spcPct val="0"/>
              </a:spcAft>
              <a:buClr>
                <a:srgbClr val="666666"/>
              </a:buClr>
              <a:buFont typeface="Arial" charset="0"/>
              <a:buChar char="-"/>
              <a:defRPr sz="1600">
                <a:solidFill>
                  <a:srgbClr val="666666"/>
                </a:solidFill>
                <a:latin typeface="Arial" charset="0"/>
              </a:defRPr>
            </a:lvl8pPr>
            <a:lvl9pPr marL="3886200" indent="-228600" eaLnBrk="0" fontAlgn="base" hangingPunct="0">
              <a:lnSpc>
                <a:spcPts val="2000"/>
              </a:lnSpc>
              <a:spcBef>
                <a:spcPct val="0"/>
              </a:spcBef>
              <a:spcAft>
                <a:spcPct val="0"/>
              </a:spcAft>
              <a:buClr>
                <a:srgbClr val="666666"/>
              </a:buClr>
              <a:buFont typeface="Arial" charset="0"/>
              <a:buChar char="-"/>
              <a:defRPr sz="1600">
                <a:solidFill>
                  <a:srgbClr val="666666"/>
                </a:solidFill>
                <a:latin typeface="Arial" charset="0"/>
              </a:defRPr>
            </a:lvl9pPr>
          </a:lstStyle>
          <a:p>
            <a:pPr algn="ctr" eaLnBrk="1" hangingPunct="1">
              <a:spcAft>
                <a:spcPct val="0"/>
              </a:spcAft>
              <a:buFontTx/>
              <a:buNone/>
            </a:pPr>
            <a:r>
              <a:rPr lang="fr-FR" altLang="fr-FR" sz="1600" b="1" dirty="0">
                <a:solidFill>
                  <a:srgbClr val="808080"/>
                </a:solidFill>
              </a:rPr>
              <a:t>The </a:t>
            </a:r>
            <a:r>
              <a:rPr lang="en-US" altLang="fr-FR" sz="1600" b="1" dirty="0">
                <a:solidFill>
                  <a:srgbClr val="808080"/>
                </a:solidFill>
              </a:rPr>
              <a:t>facility</a:t>
            </a:r>
            <a:r>
              <a:rPr lang="fr-FR" altLang="fr-FR" sz="1600" b="1" dirty="0">
                <a:solidFill>
                  <a:srgbClr val="808080"/>
                </a:solidFill>
              </a:rPr>
              <a:t> </a:t>
            </a:r>
            <a:r>
              <a:rPr lang="en-US" altLang="fr-FR" sz="1600" b="1" dirty="0">
                <a:solidFill>
                  <a:srgbClr val="808080"/>
                </a:solidFill>
              </a:rPr>
              <a:t>cryogenic</a:t>
            </a:r>
            <a:r>
              <a:rPr lang="fr-FR" altLang="fr-FR" sz="1600" b="1" dirty="0">
                <a:solidFill>
                  <a:srgbClr val="808080"/>
                </a:solidFill>
              </a:rPr>
              <a:t> system </a:t>
            </a:r>
            <a:r>
              <a:rPr lang="en-US" altLang="fr-FR" sz="1600" b="1" dirty="0" smtClean="0">
                <a:solidFill>
                  <a:srgbClr val="808080"/>
                </a:solidFill>
              </a:rPr>
              <a:t>testing the 18 TF coils</a:t>
            </a:r>
          </a:p>
          <a:p>
            <a:pPr algn="ctr" eaLnBrk="1" hangingPunct="1">
              <a:spcAft>
                <a:spcPct val="0"/>
              </a:spcAft>
              <a:buFontTx/>
              <a:buNone/>
            </a:pPr>
            <a:endParaRPr lang="en-US" altLang="fr-FR" sz="1600" b="1" dirty="0">
              <a:solidFill>
                <a:srgbClr val="808080"/>
              </a:solidFill>
            </a:endParaRPr>
          </a:p>
        </p:txBody>
      </p:sp>
      <p:pic>
        <p:nvPicPr>
          <p:cNvPr id="3081" name="Picture 9"/>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17001" y="548680"/>
            <a:ext cx="1178735" cy="3296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82" name="Picture 10"/>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79512" y="6314577"/>
            <a:ext cx="1252515" cy="2739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Rectangle 13"/>
          <p:cNvSpPr/>
          <p:nvPr/>
        </p:nvSpPr>
        <p:spPr>
          <a:xfrm>
            <a:off x="5363303" y="980728"/>
            <a:ext cx="3716721" cy="1815882"/>
          </a:xfrm>
          <a:prstGeom prst="rect">
            <a:avLst/>
          </a:prstGeom>
        </p:spPr>
        <p:txBody>
          <a:bodyPr wrap="square">
            <a:spAutoFit/>
          </a:bodyPr>
          <a:lstStyle/>
          <a:p>
            <a:r>
              <a:rPr lang="en-US" sz="1400" dirty="0"/>
              <a:t>As part of the agreement between Europe (F4E, Fusion For Energy) and Japan (JAEA, Japan Atomic Energy Agency</a:t>
            </a:r>
            <a:r>
              <a:rPr lang="en-US" sz="1400" i="1" dirty="0" smtClean="0"/>
              <a:t>)</a:t>
            </a:r>
            <a:r>
              <a:rPr lang="en-US" sz="1400" dirty="0" smtClean="0"/>
              <a:t>, </a:t>
            </a:r>
            <a:r>
              <a:rPr lang="en-US" sz="1400" dirty="0"/>
              <a:t>Europe is in charge of </a:t>
            </a:r>
            <a:r>
              <a:rPr lang="en-US" sz="1400" dirty="0" smtClean="0"/>
              <a:t>testing the 18 </a:t>
            </a:r>
            <a:r>
              <a:rPr lang="en-US" sz="1400" dirty="0"/>
              <a:t>new superconducting toroidal </a:t>
            </a:r>
            <a:r>
              <a:rPr lang="en-US" sz="1400" dirty="0" smtClean="0"/>
              <a:t>coils </a:t>
            </a:r>
            <a:r>
              <a:rPr lang="en-US" sz="1400" dirty="0"/>
              <a:t>used for the magnetic containment of plasma. </a:t>
            </a:r>
            <a:r>
              <a:rPr lang="en-US" sz="1400" dirty="0" smtClean="0">
                <a:solidFill>
                  <a:srgbClr val="0070C0"/>
                </a:solidFill>
              </a:rPr>
              <a:t>CEA was </a:t>
            </a:r>
            <a:r>
              <a:rPr lang="en-US" sz="1400" dirty="0">
                <a:solidFill>
                  <a:srgbClr val="0070C0"/>
                </a:solidFill>
              </a:rPr>
              <a:t>in charge of </a:t>
            </a:r>
            <a:r>
              <a:rPr lang="en-US" sz="1400" dirty="0" smtClean="0">
                <a:solidFill>
                  <a:srgbClr val="0070C0"/>
                </a:solidFill>
              </a:rPr>
              <a:t>the design, construction </a:t>
            </a:r>
            <a:r>
              <a:rPr lang="en-US" sz="1400" dirty="0">
                <a:solidFill>
                  <a:srgbClr val="0070C0"/>
                </a:solidFill>
              </a:rPr>
              <a:t>of the cold </a:t>
            </a:r>
            <a:r>
              <a:rPr lang="en-US" sz="1400" dirty="0" smtClean="0">
                <a:solidFill>
                  <a:srgbClr val="0070C0"/>
                </a:solidFill>
              </a:rPr>
              <a:t>test facility and testing of these 18 coils. </a:t>
            </a:r>
            <a:endParaRPr lang="fr-FR" sz="1400" dirty="0">
              <a:solidFill>
                <a:srgbClr val="0070C0"/>
              </a:solidFill>
            </a:endParaRPr>
          </a:p>
        </p:txBody>
      </p:sp>
      <p:sp>
        <p:nvSpPr>
          <p:cNvPr id="21" name="ZoneTexte 20"/>
          <p:cNvSpPr txBox="1"/>
          <p:nvPr/>
        </p:nvSpPr>
        <p:spPr>
          <a:xfrm>
            <a:off x="2047257" y="2132856"/>
            <a:ext cx="7128792" cy="1169551"/>
          </a:xfrm>
          <a:prstGeom prst="rect">
            <a:avLst/>
          </a:prstGeom>
          <a:noFill/>
        </p:spPr>
        <p:txBody>
          <a:bodyPr wrap="square" rtlCol="0">
            <a:spAutoFit/>
          </a:bodyPr>
          <a:lstStyle/>
          <a:p>
            <a:r>
              <a:rPr lang="en-US" sz="1400" b="1" dirty="0" smtClean="0">
                <a:solidFill>
                  <a:srgbClr val="0070C0"/>
                </a:solidFill>
              </a:rPr>
              <a:t>Cryogenics: </a:t>
            </a:r>
          </a:p>
          <a:p>
            <a:r>
              <a:rPr lang="fr-FR" sz="1400" dirty="0" err="1">
                <a:solidFill>
                  <a:srgbClr val="0070C0"/>
                </a:solidFill>
              </a:rPr>
              <a:t>Dedicated</a:t>
            </a:r>
            <a:r>
              <a:rPr lang="fr-FR" sz="1400" dirty="0">
                <a:solidFill>
                  <a:srgbClr val="0070C0"/>
                </a:solidFill>
              </a:rPr>
              <a:t> </a:t>
            </a:r>
            <a:r>
              <a:rPr lang="fr-FR" sz="1400" dirty="0" err="1">
                <a:solidFill>
                  <a:srgbClr val="0070C0"/>
                </a:solidFill>
              </a:rPr>
              <a:t>refrigerator</a:t>
            </a:r>
            <a:r>
              <a:rPr lang="fr-FR" sz="1400" dirty="0">
                <a:solidFill>
                  <a:srgbClr val="0070C0"/>
                </a:solidFill>
              </a:rPr>
              <a:t>: </a:t>
            </a:r>
          </a:p>
          <a:p>
            <a:r>
              <a:rPr lang="fr-FR" sz="1400" dirty="0">
                <a:solidFill>
                  <a:srgbClr val="0070C0"/>
                </a:solidFill>
              </a:rPr>
              <a:t>500 W @ 4.5K</a:t>
            </a:r>
          </a:p>
          <a:p>
            <a:r>
              <a:rPr lang="fr-FR" sz="1400" dirty="0">
                <a:solidFill>
                  <a:srgbClr val="0070C0"/>
                </a:solidFill>
              </a:rPr>
              <a:t>+ 3.6 g/s </a:t>
            </a:r>
            <a:r>
              <a:rPr lang="fr-FR" sz="1400" dirty="0" err="1">
                <a:solidFill>
                  <a:srgbClr val="0070C0"/>
                </a:solidFill>
              </a:rPr>
              <a:t>from</a:t>
            </a:r>
            <a:r>
              <a:rPr lang="fr-FR" sz="1400" dirty="0">
                <a:solidFill>
                  <a:srgbClr val="0070C0"/>
                </a:solidFill>
              </a:rPr>
              <a:t> 50 K to 300 </a:t>
            </a:r>
            <a:r>
              <a:rPr lang="fr-FR" sz="1400" dirty="0" smtClean="0">
                <a:solidFill>
                  <a:srgbClr val="0070C0"/>
                </a:solidFill>
              </a:rPr>
              <a:t>K</a:t>
            </a:r>
            <a:endParaRPr lang="en-US" sz="1400" b="1" dirty="0" smtClean="0">
              <a:solidFill>
                <a:srgbClr val="0070C0"/>
              </a:solidFill>
            </a:endParaRPr>
          </a:p>
          <a:p>
            <a:r>
              <a:rPr lang="en-US" sz="1400" dirty="0" smtClean="0">
                <a:solidFill>
                  <a:srgbClr val="0070C0"/>
                </a:solidFill>
              </a:rPr>
              <a:t>Coils </a:t>
            </a:r>
            <a:r>
              <a:rPr lang="en-US" sz="1400" dirty="0">
                <a:solidFill>
                  <a:srgbClr val="0070C0"/>
                </a:solidFill>
              </a:rPr>
              <a:t>cooled with supercritical forced helium </a:t>
            </a:r>
            <a:r>
              <a:rPr lang="en-US" sz="1400" dirty="0" smtClean="0">
                <a:solidFill>
                  <a:srgbClr val="0070C0"/>
                </a:solidFill>
              </a:rPr>
              <a:t>flow (cold </a:t>
            </a:r>
            <a:r>
              <a:rPr lang="en-US" sz="1400" dirty="0">
                <a:solidFill>
                  <a:srgbClr val="0070C0"/>
                </a:solidFill>
              </a:rPr>
              <a:t>circulator) </a:t>
            </a:r>
            <a:r>
              <a:rPr lang="en-US" sz="1400" dirty="0" smtClean="0">
                <a:solidFill>
                  <a:srgbClr val="0070C0"/>
                </a:solidFill>
              </a:rPr>
              <a:t>between </a:t>
            </a:r>
            <a:r>
              <a:rPr lang="en-US" sz="1400" dirty="0">
                <a:solidFill>
                  <a:srgbClr val="0070C0"/>
                </a:solidFill>
              </a:rPr>
              <a:t>5 K et 7.5 K.</a:t>
            </a:r>
            <a:endParaRPr lang="fr-FR" sz="1400" dirty="0">
              <a:solidFill>
                <a:srgbClr val="0070C0"/>
              </a:solidFill>
            </a:endParaRPr>
          </a:p>
        </p:txBody>
      </p:sp>
      <p:sp>
        <p:nvSpPr>
          <p:cNvPr id="2" name="Espace réservé du pied de page 1"/>
          <p:cNvSpPr>
            <a:spLocks noGrp="1"/>
          </p:cNvSpPr>
          <p:nvPr>
            <p:ph type="ftr" sz="quarter" idx="18"/>
          </p:nvPr>
        </p:nvSpPr>
        <p:spPr/>
        <p:txBody>
          <a:bodyPr/>
          <a:lstStyle/>
          <a:p>
            <a:r>
              <a:rPr lang="en-US" smtClean="0"/>
              <a:t>Workshop on the Magnet Test Stands, CERN, 13-14 June</a:t>
            </a:r>
            <a:endParaRPr lang="fr-FR" dirty="0"/>
          </a:p>
        </p:txBody>
      </p:sp>
    </p:spTree>
    <p:extLst>
      <p:ext uri="{BB962C8B-B14F-4D97-AF65-F5344CB8AC3E}">
        <p14:creationId xmlns:p14="http://schemas.microsoft.com/office/powerpoint/2010/main" val="97985972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7"/>
          </p:nvPr>
        </p:nvSpPr>
        <p:spPr>
          <a:xfrm>
            <a:off x="8025304" y="6309320"/>
            <a:ext cx="1118696" cy="365125"/>
          </a:xfrm>
        </p:spPr>
        <p:txBody>
          <a:bodyPr/>
          <a:lstStyle/>
          <a:p>
            <a:r>
              <a:rPr lang="fr-FR" dirty="0" smtClean="0"/>
              <a:t>|  PAGE </a:t>
            </a:r>
            <a:fld id="{AEFB9B6D-867A-40B8-ACB0-35CC9F272C9C}" type="slidenum">
              <a:rPr lang="fr-FR" smtClean="0"/>
              <a:pPr/>
              <a:t>4</a:t>
            </a:fld>
            <a:endParaRPr lang="fr-FR" dirty="0"/>
          </a:p>
        </p:txBody>
      </p:sp>
      <p:sp>
        <p:nvSpPr>
          <p:cNvPr id="8" name="Titre 1"/>
          <p:cNvSpPr>
            <a:spLocks noGrp="1"/>
          </p:cNvSpPr>
          <p:nvPr>
            <p:ph type="title"/>
          </p:nvPr>
        </p:nvSpPr>
        <p:spPr>
          <a:xfrm>
            <a:off x="1475655" y="7951"/>
            <a:ext cx="7638405" cy="936104"/>
          </a:xfrm>
        </p:spPr>
        <p:txBody>
          <a:bodyPr/>
          <a:lstStyle/>
          <a:p>
            <a:r>
              <a:rPr lang="en-GB" dirty="0" smtClean="0"/>
              <a:t>JT- 60SA TEST FACILITY: ID CARD  2/3</a:t>
            </a:r>
            <a:endParaRPr lang="en-GB" dirty="0"/>
          </a:p>
        </p:txBody>
      </p:sp>
      <p:sp>
        <p:nvSpPr>
          <p:cNvPr id="12" name="ZoneTexte 11"/>
          <p:cNvSpPr txBox="1"/>
          <p:nvPr/>
        </p:nvSpPr>
        <p:spPr>
          <a:xfrm>
            <a:off x="2198529" y="1052736"/>
            <a:ext cx="6945471" cy="4339650"/>
          </a:xfrm>
          <a:prstGeom prst="rect">
            <a:avLst/>
          </a:prstGeom>
          <a:noFill/>
        </p:spPr>
        <p:txBody>
          <a:bodyPr wrap="square" rtlCol="0">
            <a:spAutoFit/>
          </a:bodyPr>
          <a:lstStyle/>
          <a:p>
            <a:r>
              <a:rPr lang="fr-FR" sz="1200" dirty="0" smtClean="0"/>
              <a:t>Location				CEA Saclay (Gif-sur-Yvette, France)</a:t>
            </a:r>
          </a:p>
          <a:p>
            <a:r>
              <a:rPr lang="fr-FR" sz="1200" dirty="0" smtClean="0"/>
              <a:t>Surface of the test stand			Hall 126, 800 m²</a:t>
            </a:r>
            <a:endParaRPr lang="fr-FR" sz="1200" dirty="0" smtClean="0">
              <a:solidFill>
                <a:srgbClr val="FF0000"/>
              </a:solidFill>
            </a:endParaRPr>
          </a:p>
          <a:p>
            <a:r>
              <a:rPr lang="fr-FR" sz="1200" dirty="0" err="1" smtClean="0"/>
              <a:t>Dedicated</a:t>
            </a:r>
            <a:r>
              <a:rPr lang="fr-FR" sz="1200" dirty="0" smtClean="0"/>
              <a:t> </a:t>
            </a:r>
            <a:r>
              <a:rPr lang="fr-FR" sz="1200" dirty="0" err="1" smtClean="0"/>
              <a:t>refrigerator</a:t>
            </a:r>
            <a:r>
              <a:rPr lang="fr-FR" sz="1200" dirty="0" smtClean="0"/>
              <a:t>			</a:t>
            </a:r>
            <a:r>
              <a:rPr lang="fr-FR" sz="1200" dirty="0" err="1" smtClean="0"/>
              <a:t>Yes</a:t>
            </a:r>
            <a:endParaRPr lang="fr-FR" sz="1200" dirty="0" smtClean="0"/>
          </a:p>
          <a:p>
            <a:r>
              <a:rPr lang="fr-FR" sz="1200" dirty="0" smtClean="0"/>
              <a:t>LN2 tank                                                                       25 000 </a:t>
            </a:r>
            <a:r>
              <a:rPr lang="fr-FR" sz="1200" dirty="0" err="1" smtClean="0"/>
              <a:t>liters</a:t>
            </a:r>
            <a:endParaRPr lang="fr-FR" sz="1200" dirty="0" smtClean="0"/>
          </a:p>
          <a:p>
            <a:r>
              <a:rPr lang="fr-FR" sz="1200" dirty="0" err="1" smtClean="0"/>
              <a:t>Helium</a:t>
            </a:r>
            <a:r>
              <a:rPr lang="fr-FR" sz="1200" dirty="0" smtClean="0"/>
              <a:t> buffer 			100 m3</a:t>
            </a:r>
          </a:p>
          <a:p>
            <a:r>
              <a:rPr lang="fr-FR" sz="1200" dirty="0" smtClean="0"/>
              <a:t>Cold </a:t>
            </a:r>
            <a:r>
              <a:rPr lang="fr-FR" sz="1200" dirty="0" err="1" smtClean="0"/>
              <a:t>circulating</a:t>
            </a:r>
            <a:r>
              <a:rPr lang="fr-FR" sz="1200" dirty="0" smtClean="0"/>
              <a:t> </a:t>
            </a:r>
            <a:r>
              <a:rPr lang="fr-FR" sz="1200" dirty="0" err="1" smtClean="0"/>
              <a:t>pump</a:t>
            </a:r>
            <a:r>
              <a:rPr lang="fr-FR" sz="1200" dirty="0" smtClean="0"/>
              <a:t>     		                     </a:t>
            </a:r>
            <a:r>
              <a:rPr lang="fr-FR" sz="1200" dirty="0" err="1" smtClean="0"/>
              <a:t>centrifugal</a:t>
            </a:r>
            <a:r>
              <a:rPr lang="fr-FR" sz="1200" dirty="0" smtClean="0"/>
              <a:t> </a:t>
            </a:r>
            <a:r>
              <a:rPr lang="fr-FR" sz="1200" dirty="0" err="1" smtClean="0"/>
              <a:t>pump</a:t>
            </a:r>
            <a:r>
              <a:rPr lang="fr-FR" sz="1200" dirty="0" smtClean="0"/>
              <a:t>: </a:t>
            </a:r>
            <a:r>
              <a:rPr lang="fr-FR" sz="1200" dirty="0" err="1" smtClean="0"/>
              <a:t>working</a:t>
            </a:r>
            <a:r>
              <a:rPr lang="fr-FR" sz="1200" dirty="0" smtClean="0"/>
              <a:t> point : 600 mbar / 				30 g/s</a:t>
            </a:r>
          </a:p>
          <a:p>
            <a:r>
              <a:rPr lang="fr-FR" sz="1200" dirty="0" smtClean="0"/>
              <a:t>Operating </a:t>
            </a:r>
            <a:r>
              <a:rPr lang="fr-FR" sz="1200" dirty="0" err="1" smtClean="0"/>
              <a:t>temperature</a:t>
            </a:r>
            <a:r>
              <a:rPr lang="fr-FR" sz="1200" dirty="0" smtClean="0"/>
              <a:t>			</a:t>
            </a:r>
            <a:r>
              <a:rPr lang="fr-FR" sz="1200" dirty="0" err="1" smtClean="0"/>
              <a:t>From</a:t>
            </a:r>
            <a:r>
              <a:rPr lang="fr-FR" sz="1200" dirty="0" smtClean="0"/>
              <a:t> 5 K to 7.5 K</a:t>
            </a:r>
          </a:p>
          <a:p>
            <a:r>
              <a:rPr lang="fr-FR" sz="1200" dirty="0" err="1" smtClean="0"/>
              <a:t>Cooling</a:t>
            </a:r>
            <a:r>
              <a:rPr lang="fr-FR" sz="1200" dirty="0" smtClean="0"/>
              <a:t> phases			300–80K, 80-4.5K</a:t>
            </a:r>
          </a:p>
          <a:p>
            <a:r>
              <a:rPr lang="fr-FR" sz="1200" dirty="0" err="1" smtClean="0"/>
              <a:t>Cooling</a:t>
            </a:r>
            <a:r>
              <a:rPr lang="fr-FR" sz="1200" dirty="0" smtClean="0"/>
              <a:t>  </a:t>
            </a:r>
            <a:r>
              <a:rPr lang="fr-FR" sz="1200" dirty="0" err="1" smtClean="0"/>
              <a:t>capacity</a:t>
            </a:r>
            <a:r>
              <a:rPr lang="fr-FR" sz="1200" dirty="0" smtClean="0"/>
              <a:t>		</a:t>
            </a:r>
            <a:r>
              <a:rPr lang="fr-FR" sz="1200" dirty="0"/>
              <a:t> </a:t>
            </a:r>
            <a:r>
              <a:rPr lang="fr-FR" sz="1200" dirty="0" smtClean="0"/>
              <a:t>                    500 W@4.5 K </a:t>
            </a:r>
            <a:r>
              <a:rPr lang="fr-FR" sz="1200" dirty="0"/>
              <a:t>+ 3.6 g/s </a:t>
            </a:r>
            <a:r>
              <a:rPr lang="fr-FR" sz="1200" dirty="0" err="1"/>
              <a:t>from</a:t>
            </a:r>
            <a:r>
              <a:rPr lang="fr-FR" sz="1200" dirty="0"/>
              <a:t> 50 K to </a:t>
            </a:r>
            <a:r>
              <a:rPr lang="fr-FR" sz="1200" dirty="0" smtClean="0"/>
              <a:t>300 K</a:t>
            </a:r>
          </a:p>
          <a:p>
            <a:r>
              <a:rPr lang="fr-FR" sz="1200" dirty="0" err="1" smtClean="0"/>
              <a:t>Current</a:t>
            </a:r>
            <a:r>
              <a:rPr lang="fr-FR" sz="1200" dirty="0" smtClean="0"/>
              <a:t> leads 			HTS / 3.6 g/s </a:t>
            </a:r>
            <a:r>
              <a:rPr lang="fr-FR" sz="1200" dirty="0" err="1" smtClean="0"/>
              <a:t>GHe</a:t>
            </a:r>
            <a:r>
              <a:rPr lang="fr-FR" sz="1200" dirty="0" smtClean="0"/>
              <a:t> at 50 K</a:t>
            </a:r>
          </a:p>
          <a:p>
            <a:r>
              <a:rPr lang="fr-FR" sz="1200" dirty="0" smtClean="0"/>
              <a:t>Operating </a:t>
            </a:r>
            <a:r>
              <a:rPr lang="fr-FR" sz="1200" dirty="0" err="1" smtClean="0"/>
              <a:t>current</a:t>
            </a:r>
            <a:r>
              <a:rPr lang="fr-FR" sz="1200" dirty="0" smtClean="0"/>
              <a:t> 			25.7  </a:t>
            </a:r>
            <a:r>
              <a:rPr lang="fr-FR" sz="1200" dirty="0"/>
              <a:t>kA </a:t>
            </a:r>
          </a:p>
          <a:p>
            <a:r>
              <a:rPr lang="fr-FR" sz="1200" dirty="0" smtClean="0"/>
              <a:t>Power </a:t>
            </a:r>
            <a:r>
              <a:rPr lang="fr-FR" sz="1200" dirty="0" err="1" smtClean="0"/>
              <a:t>supply</a:t>
            </a:r>
            <a:r>
              <a:rPr lang="fr-FR" sz="1200" dirty="0" smtClean="0"/>
              <a:t> </a:t>
            </a:r>
            <a:r>
              <a:rPr lang="fr-FR" sz="1200" dirty="0" err="1" smtClean="0"/>
              <a:t>caracteristics</a:t>
            </a:r>
            <a:r>
              <a:rPr lang="fr-FR" sz="1200" dirty="0" smtClean="0"/>
              <a:t> 	                     25.7  kA x 10 V </a:t>
            </a:r>
            <a:endParaRPr lang="fr-FR" sz="1200" dirty="0" smtClean="0">
              <a:solidFill>
                <a:srgbClr val="FF0000"/>
              </a:solidFill>
            </a:endParaRPr>
          </a:p>
          <a:p>
            <a:r>
              <a:rPr lang="fr-FR" sz="1200" dirty="0" smtClean="0"/>
              <a:t>Nr of cryostats                                                              1 </a:t>
            </a:r>
          </a:p>
          <a:p>
            <a:r>
              <a:rPr lang="fr-FR" sz="1200" dirty="0" err="1" smtClean="0"/>
              <a:t>Capacity</a:t>
            </a:r>
            <a:r>
              <a:rPr lang="fr-FR" sz="1200" dirty="0" smtClean="0"/>
              <a:t> of cryostat                                            	11 m </a:t>
            </a:r>
            <a:r>
              <a:rPr lang="fr-FR" sz="1200" dirty="0" err="1" smtClean="0"/>
              <a:t>useful</a:t>
            </a:r>
            <a:r>
              <a:rPr lang="fr-FR" sz="1200" dirty="0" smtClean="0"/>
              <a:t> </a:t>
            </a:r>
            <a:r>
              <a:rPr lang="fr-FR" sz="1200" dirty="0" err="1" smtClean="0"/>
              <a:t>length</a:t>
            </a:r>
            <a:r>
              <a:rPr lang="fr-FR" sz="1200" dirty="0" smtClean="0"/>
              <a:t>, </a:t>
            </a:r>
            <a:r>
              <a:rPr lang="fr-FR" sz="1200" dirty="0"/>
              <a:t>x</a:t>
            </a:r>
            <a:r>
              <a:rPr lang="fr-FR" sz="1200" dirty="0" smtClean="0"/>
              <a:t> 6 m </a:t>
            </a:r>
            <a:r>
              <a:rPr lang="fr-FR" sz="1200" dirty="0" err="1" smtClean="0"/>
              <a:t>useful</a:t>
            </a:r>
            <a:r>
              <a:rPr lang="fr-FR" sz="1200" dirty="0" smtClean="0"/>
              <a:t> </a:t>
            </a:r>
            <a:r>
              <a:rPr lang="fr-FR" sz="1200" dirty="0" err="1" smtClean="0"/>
              <a:t>diameter</a:t>
            </a:r>
            <a:r>
              <a:rPr lang="fr-FR" sz="1200" dirty="0" smtClean="0"/>
              <a:t>,</a:t>
            </a:r>
          </a:p>
          <a:p>
            <a:r>
              <a:rPr lang="fr-FR" sz="1200" dirty="0" err="1" smtClean="0"/>
              <a:t>Handeling</a:t>
            </a:r>
            <a:r>
              <a:rPr lang="fr-FR" sz="1200" dirty="0" smtClean="0"/>
              <a:t> </a:t>
            </a:r>
            <a:r>
              <a:rPr lang="fr-FR" sz="1200" dirty="0" err="1" smtClean="0"/>
              <a:t>tools</a:t>
            </a:r>
            <a:r>
              <a:rPr lang="fr-FR" sz="1200" dirty="0" smtClean="0"/>
              <a:t>                                                             32 t </a:t>
            </a:r>
            <a:r>
              <a:rPr lang="fr-FR" sz="1200" dirty="0" err="1" smtClean="0"/>
              <a:t>overhead</a:t>
            </a:r>
            <a:r>
              <a:rPr lang="fr-FR" sz="1200" dirty="0" smtClean="0"/>
              <a:t> crane</a:t>
            </a:r>
          </a:p>
          <a:p>
            <a:r>
              <a:rPr lang="fr-FR" sz="1200" dirty="0" err="1" smtClean="0"/>
              <a:t>Magnet</a:t>
            </a:r>
            <a:r>
              <a:rPr lang="fr-FR" sz="1200" dirty="0" smtClean="0"/>
              <a:t> </a:t>
            </a:r>
            <a:r>
              <a:rPr lang="fr-FR" sz="1200" dirty="0" err="1" smtClean="0"/>
              <a:t>Safety</a:t>
            </a:r>
            <a:r>
              <a:rPr lang="fr-FR" sz="1200" dirty="0" smtClean="0"/>
              <a:t> System		</a:t>
            </a:r>
            <a:r>
              <a:rPr lang="fr-FR" sz="1200" dirty="0"/>
              <a:t> </a:t>
            </a:r>
            <a:r>
              <a:rPr lang="fr-FR" sz="1200" dirty="0" smtClean="0"/>
              <a:t>                     </a:t>
            </a:r>
            <a:r>
              <a:rPr lang="fr-FR" sz="1200" dirty="0" err="1" smtClean="0"/>
              <a:t>Independant</a:t>
            </a:r>
            <a:r>
              <a:rPr lang="fr-FR" sz="1200" dirty="0" smtClean="0"/>
              <a:t> protection of </a:t>
            </a:r>
            <a:r>
              <a:rPr lang="fr-FR" sz="1200" dirty="0" err="1" smtClean="0"/>
              <a:t>each</a:t>
            </a:r>
            <a:r>
              <a:rPr lang="fr-FR" sz="1200" dirty="0" smtClean="0"/>
              <a:t> double 					 pancake </a:t>
            </a:r>
            <a:r>
              <a:rPr lang="fr-FR" sz="1200" dirty="0" err="1" smtClean="0"/>
              <a:t>with</a:t>
            </a:r>
            <a:r>
              <a:rPr lang="fr-FR" sz="1200" dirty="0" smtClean="0"/>
              <a:t> </a:t>
            </a:r>
            <a:r>
              <a:rPr lang="fr-FR" sz="1200" dirty="0" err="1" smtClean="0"/>
              <a:t>redundancy</a:t>
            </a:r>
            <a:endParaRPr lang="fr-FR" sz="1200" dirty="0" smtClean="0">
              <a:solidFill>
                <a:srgbClr val="FF0000"/>
              </a:solidFill>
            </a:endParaRPr>
          </a:p>
          <a:p>
            <a:r>
              <a:rPr lang="fr-FR" sz="1200" dirty="0" err="1" smtClean="0"/>
              <a:t>Quench</a:t>
            </a:r>
            <a:r>
              <a:rPr lang="fr-FR" sz="1200" dirty="0" smtClean="0"/>
              <a:t> </a:t>
            </a:r>
            <a:r>
              <a:rPr lang="fr-FR" sz="1200" dirty="0" err="1" smtClean="0"/>
              <a:t>antena</a:t>
            </a:r>
            <a:r>
              <a:rPr lang="fr-FR" sz="1200" dirty="0" smtClean="0"/>
              <a:t>                                                              No</a:t>
            </a:r>
          </a:p>
          <a:p>
            <a:r>
              <a:rPr lang="fr-FR" sz="1200" dirty="0" err="1" smtClean="0"/>
              <a:t>Magnet</a:t>
            </a:r>
            <a:r>
              <a:rPr lang="fr-FR" sz="1200" dirty="0" smtClean="0"/>
              <a:t> </a:t>
            </a:r>
            <a:r>
              <a:rPr lang="fr-FR" sz="1200" dirty="0" err="1" smtClean="0"/>
              <a:t>measurements</a:t>
            </a:r>
            <a:r>
              <a:rPr lang="fr-FR" sz="1200" dirty="0" smtClean="0"/>
              <a:t>  </a:t>
            </a:r>
            <a:r>
              <a:rPr lang="fr-FR" sz="1200" dirty="0" err="1" smtClean="0"/>
              <a:t>capability</a:t>
            </a:r>
            <a:r>
              <a:rPr lang="fr-FR" sz="1200" dirty="0" smtClean="0"/>
              <a:t>                                 No</a:t>
            </a:r>
          </a:p>
          <a:p>
            <a:r>
              <a:rPr lang="fr-FR" sz="1200" dirty="0" smtClean="0"/>
              <a:t>DAQ </a:t>
            </a:r>
            <a:r>
              <a:rPr lang="fr-FR" sz="1200" dirty="0" err="1" smtClean="0"/>
              <a:t>Cards</a:t>
            </a:r>
            <a:r>
              <a:rPr lang="fr-FR" sz="1200" dirty="0" smtClean="0"/>
              <a:t> and </a:t>
            </a:r>
            <a:r>
              <a:rPr lang="fr-FR" sz="1200" dirty="0" err="1" smtClean="0"/>
              <a:t>used</a:t>
            </a:r>
            <a:r>
              <a:rPr lang="fr-FR" sz="1200" dirty="0" smtClean="0"/>
              <a:t> soft		                      about 300 </a:t>
            </a:r>
            <a:r>
              <a:rPr lang="fr-FR" sz="1200" dirty="0" err="1" smtClean="0"/>
              <a:t>signals</a:t>
            </a:r>
            <a:r>
              <a:rPr lang="fr-FR" sz="1200" dirty="0" smtClean="0"/>
              <a:t> / up to 20 kHz acquisition </a:t>
            </a:r>
            <a:endParaRPr lang="fr-FR" sz="1200" dirty="0" smtClean="0">
              <a:solidFill>
                <a:srgbClr val="FF0000"/>
              </a:solidFill>
            </a:endParaRPr>
          </a:p>
          <a:p>
            <a:r>
              <a:rPr lang="fr-FR" sz="1200" dirty="0" smtClean="0"/>
              <a:t>Data acquisition for </a:t>
            </a:r>
            <a:r>
              <a:rPr lang="fr-FR" sz="1200" dirty="0" err="1" smtClean="0"/>
              <a:t>cryogenics</a:t>
            </a:r>
            <a:r>
              <a:rPr lang="fr-FR" sz="1200" dirty="0" smtClean="0"/>
              <a:t> </a:t>
            </a:r>
            <a:r>
              <a:rPr lang="fr-FR" sz="1200" dirty="0" err="1" smtClean="0"/>
              <a:t>sensors</a:t>
            </a:r>
            <a:r>
              <a:rPr lang="fr-FR" sz="1200" dirty="0" smtClean="0"/>
              <a:t>		 up to 10 Hz</a:t>
            </a:r>
          </a:p>
          <a:p>
            <a:endParaRPr lang="fr-FR" sz="1200" dirty="0">
              <a:solidFill>
                <a:srgbClr val="FF0000"/>
              </a:solidFill>
            </a:endParaRPr>
          </a:p>
        </p:txBody>
      </p:sp>
      <p:sp>
        <p:nvSpPr>
          <p:cNvPr id="16" name="ZoneTexte 15"/>
          <p:cNvSpPr txBox="1"/>
          <p:nvPr/>
        </p:nvSpPr>
        <p:spPr>
          <a:xfrm>
            <a:off x="5605386" y="5713511"/>
            <a:ext cx="3024336" cy="307777"/>
          </a:xfrm>
          <a:prstGeom prst="rect">
            <a:avLst/>
          </a:prstGeom>
          <a:noFill/>
        </p:spPr>
        <p:txBody>
          <a:bodyPr wrap="square" rtlCol="0">
            <a:spAutoFit/>
          </a:bodyPr>
          <a:lstStyle/>
          <a:p>
            <a:r>
              <a:rPr lang="fr-FR" sz="1400" i="1" dirty="0" err="1" smtClean="0">
                <a:solidFill>
                  <a:srgbClr val="C00000"/>
                </a:solidFill>
              </a:rPr>
              <a:t>ongoing</a:t>
            </a:r>
            <a:r>
              <a:rPr lang="fr-FR" sz="1400" i="1" dirty="0" smtClean="0">
                <a:solidFill>
                  <a:srgbClr val="C00000"/>
                </a:solidFill>
              </a:rPr>
              <a:t>  test of  « the </a:t>
            </a:r>
            <a:r>
              <a:rPr lang="fr-FR" sz="1400" i="1" dirty="0" err="1" smtClean="0">
                <a:solidFill>
                  <a:srgbClr val="C00000"/>
                </a:solidFill>
              </a:rPr>
              <a:t>third</a:t>
            </a:r>
            <a:r>
              <a:rPr lang="fr-FR" sz="1400" i="1" dirty="0" smtClean="0">
                <a:solidFill>
                  <a:srgbClr val="C00000"/>
                </a:solidFill>
              </a:rPr>
              <a:t> </a:t>
            </a:r>
            <a:r>
              <a:rPr lang="fr-FR" sz="1400" i="1" dirty="0" err="1" smtClean="0">
                <a:solidFill>
                  <a:srgbClr val="C00000"/>
                </a:solidFill>
              </a:rPr>
              <a:t>coil</a:t>
            </a:r>
            <a:r>
              <a:rPr lang="fr-FR" sz="1400" i="1" dirty="0" smtClean="0">
                <a:solidFill>
                  <a:srgbClr val="C00000"/>
                </a:solidFill>
              </a:rPr>
              <a:t>»</a:t>
            </a:r>
            <a:endParaRPr lang="fr-FR" sz="1400" i="1" dirty="0">
              <a:solidFill>
                <a:srgbClr val="C00000"/>
              </a:solidFill>
            </a:endParaRPr>
          </a:p>
        </p:txBody>
      </p:sp>
      <p:pic>
        <p:nvPicPr>
          <p:cNvPr id="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630" y="980659"/>
            <a:ext cx="2146106" cy="38885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Espace réservé du contenu 11"/>
          <p:cNvSpPr txBox="1">
            <a:spLocks noGrp="1"/>
          </p:cNvSpPr>
          <p:nvPr>
            <p:ph idx="1"/>
          </p:nvPr>
        </p:nvSpPr>
        <p:spPr>
          <a:xfrm>
            <a:off x="-30264" y="5229200"/>
            <a:ext cx="4968552" cy="792088"/>
          </a:xfrm>
          <a:prstGeom prst="rect">
            <a:avLst/>
          </a:prstGeom>
        </p:spPr>
        <p:txBody>
          <a:bodyPr/>
          <a:lstStyle>
            <a:lvl1pPr marL="923925" algn="l" rtl="0" eaLnBrk="0" fontAlgn="base" hangingPunct="0">
              <a:spcBef>
                <a:spcPct val="0"/>
              </a:spcBef>
              <a:spcAft>
                <a:spcPts val="400"/>
              </a:spcAft>
              <a:buFont typeface="Arial" charset="0"/>
              <a:defRPr sz="2200" kern="1200">
                <a:solidFill>
                  <a:schemeClr val="tx2"/>
                </a:solidFill>
                <a:latin typeface="+mn-lt"/>
                <a:ea typeface="+mn-ea"/>
                <a:cs typeface="+mn-cs"/>
              </a:defRPr>
            </a:lvl1pPr>
            <a:lvl2pPr marL="360363" indent="-360363" algn="l" rtl="0" eaLnBrk="0" fontAlgn="base" hangingPunct="0">
              <a:lnSpc>
                <a:spcPts val="2000"/>
              </a:lnSpc>
              <a:spcBef>
                <a:spcPct val="0"/>
              </a:spcBef>
              <a:spcAft>
                <a:spcPct val="0"/>
              </a:spcAft>
              <a:buSzPct val="90000"/>
              <a:buBlip>
                <a:blip r:embed="rId4"/>
              </a:buBlip>
              <a:defRPr sz="1600" kern="1200">
                <a:solidFill>
                  <a:srgbClr val="666666"/>
                </a:solidFill>
                <a:latin typeface="+mn-lt"/>
                <a:ea typeface="+mn-ea"/>
                <a:cs typeface="+mn-cs"/>
              </a:defRPr>
            </a:lvl2pPr>
            <a:lvl3pPr marL="361950" algn="l" rtl="0" eaLnBrk="0" fontAlgn="base" hangingPunct="0">
              <a:lnSpc>
                <a:spcPts val="2000"/>
              </a:lnSpc>
              <a:spcBef>
                <a:spcPct val="0"/>
              </a:spcBef>
              <a:spcAft>
                <a:spcPct val="0"/>
              </a:spcAft>
              <a:buSzPct val="36000"/>
              <a:buFont typeface="Arial" charset="0"/>
              <a:defRPr sz="1600" kern="1200">
                <a:solidFill>
                  <a:srgbClr val="666666"/>
                </a:solidFill>
                <a:latin typeface="+mn-lt"/>
                <a:ea typeface="+mn-ea"/>
                <a:cs typeface="+mn-cs"/>
              </a:defRPr>
            </a:lvl3pPr>
            <a:lvl4pPr marL="1009650" indent="-238125" algn="l" rtl="0" eaLnBrk="0" fontAlgn="base" hangingPunct="0">
              <a:lnSpc>
                <a:spcPts val="2000"/>
              </a:lnSpc>
              <a:spcBef>
                <a:spcPct val="0"/>
              </a:spcBef>
              <a:spcAft>
                <a:spcPct val="0"/>
              </a:spcAft>
              <a:buClr>
                <a:srgbClr val="666666"/>
              </a:buClr>
              <a:buSzPct val="36000"/>
              <a:buBlip>
                <a:blip r:embed="rId5"/>
              </a:buBlip>
              <a:defRPr sz="1600" kern="1200">
                <a:solidFill>
                  <a:srgbClr val="666666"/>
                </a:solidFill>
                <a:latin typeface="+mn-lt"/>
                <a:ea typeface="+mn-ea"/>
                <a:cs typeface="+mn-cs"/>
              </a:defRPr>
            </a:lvl4pPr>
            <a:lvl5pPr marL="1133475" indent="-114300" algn="l" rtl="0" eaLnBrk="0" fontAlgn="base" hangingPunct="0">
              <a:lnSpc>
                <a:spcPts val="2000"/>
              </a:lnSpc>
              <a:spcBef>
                <a:spcPct val="0"/>
              </a:spcBef>
              <a:spcAft>
                <a:spcPct val="0"/>
              </a:spcAft>
              <a:buClr>
                <a:srgbClr val="666666"/>
              </a:buClr>
              <a:buFont typeface="Arial" charset="0"/>
              <a:buChar char="-"/>
              <a:defRPr sz="1600" kern="1200">
                <a:solidFill>
                  <a:srgbClr val="666666"/>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1" indent="-3175">
              <a:buFont typeface="Wingdings" panose="05000000000000000000" pitchFamily="2" charset="2"/>
              <a:buChar char="Ø"/>
              <a:defRPr/>
            </a:pPr>
            <a:r>
              <a:rPr lang="fr-FR" sz="1200" dirty="0" err="1" smtClean="0">
                <a:solidFill>
                  <a:srgbClr val="0070C0"/>
                </a:solidFill>
              </a:rPr>
              <a:t>Heat</a:t>
            </a:r>
            <a:r>
              <a:rPr lang="fr-FR" sz="1200" dirty="0" smtClean="0">
                <a:solidFill>
                  <a:srgbClr val="0070C0"/>
                </a:solidFill>
              </a:rPr>
              <a:t> </a:t>
            </a:r>
            <a:r>
              <a:rPr lang="fr-FR" sz="1200" dirty="0" err="1" smtClean="0">
                <a:solidFill>
                  <a:srgbClr val="0070C0"/>
                </a:solidFill>
              </a:rPr>
              <a:t>loads</a:t>
            </a:r>
            <a:r>
              <a:rPr lang="fr-FR" sz="1200" dirty="0" smtClean="0">
                <a:solidFill>
                  <a:srgbClr val="0070C0"/>
                </a:solidFill>
              </a:rPr>
              <a:t> : 235 W @ 5 K and 326 W @ 7.5 K</a:t>
            </a:r>
          </a:p>
          <a:p>
            <a:pPr lvl="1" indent="-3175">
              <a:buFont typeface="Wingdings" panose="05000000000000000000" pitchFamily="2" charset="2"/>
              <a:buChar char="Ø"/>
              <a:defRPr/>
            </a:pPr>
            <a:r>
              <a:rPr lang="fr-FR" sz="1200" dirty="0" smtClean="0">
                <a:solidFill>
                  <a:srgbClr val="0070C0"/>
                </a:solidFill>
              </a:rPr>
              <a:t>Pressure drop in the </a:t>
            </a:r>
            <a:r>
              <a:rPr lang="fr-FR" sz="1200" dirty="0" err="1" smtClean="0">
                <a:solidFill>
                  <a:srgbClr val="0070C0"/>
                </a:solidFill>
              </a:rPr>
              <a:t>coil</a:t>
            </a:r>
            <a:r>
              <a:rPr lang="fr-FR" sz="1200" dirty="0" smtClean="0">
                <a:solidFill>
                  <a:srgbClr val="0070C0"/>
                </a:solidFill>
              </a:rPr>
              <a:t> : 440 mbar @ 5 K and 601 mbar @ 7.5 K </a:t>
            </a:r>
          </a:p>
        </p:txBody>
      </p:sp>
      <p:sp>
        <p:nvSpPr>
          <p:cNvPr id="2" name="Espace réservé du pied de page 1"/>
          <p:cNvSpPr>
            <a:spLocks noGrp="1"/>
          </p:cNvSpPr>
          <p:nvPr>
            <p:ph type="ftr" sz="quarter" idx="18"/>
          </p:nvPr>
        </p:nvSpPr>
        <p:spPr/>
        <p:txBody>
          <a:bodyPr/>
          <a:lstStyle/>
          <a:p>
            <a:r>
              <a:rPr lang="en-US" smtClean="0"/>
              <a:t>Workshop on the Magnet Test Stands, CERN, 13-14 June</a:t>
            </a:r>
            <a:endParaRPr lang="fr-FR" dirty="0"/>
          </a:p>
        </p:txBody>
      </p:sp>
    </p:spTree>
    <p:extLst>
      <p:ext uri="{BB962C8B-B14F-4D97-AF65-F5344CB8AC3E}">
        <p14:creationId xmlns:p14="http://schemas.microsoft.com/office/powerpoint/2010/main" val="314902625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7"/>
          </p:nvPr>
        </p:nvSpPr>
        <p:spPr/>
        <p:txBody>
          <a:bodyPr/>
          <a:lstStyle/>
          <a:p>
            <a:r>
              <a:rPr lang="fr-FR" smtClean="0"/>
              <a:t>|  PAGE </a:t>
            </a:r>
            <a:fld id="{AEFB9B6D-867A-40B8-ACB0-35CC9F272C9C}" type="slidenum">
              <a:rPr lang="fr-FR" smtClean="0"/>
              <a:pPr/>
              <a:t>5</a:t>
            </a:fld>
            <a:endParaRPr lang="fr-FR" dirty="0"/>
          </a:p>
        </p:txBody>
      </p:sp>
      <p:sp>
        <p:nvSpPr>
          <p:cNvPr id="7" name="Rectangle 4"/>
          <p:cNvSpPr>
            <a:spLocks noGrp="1" noChangeArrowheads="1"/>
          </p:cNvSpPr>
          <p:nvPr>
            <p:ph type="title"/>
          </p:nvPr>
        </p:nvSpPr>
        <p:spPr bwMode="auto">
          <a:xfrm>
            <a:off x="643341" y="274694"/>
            <a:ext cx="8280920" cy="707886"/>
          </a:xfrm>
          <a:prstGeom prst="rect">
            <a:avLst/>
          </a:prstGeom>
          <a:noFill/>
          <a:ln w="9525">
            <a:noFill/>
            <a:miter lim="800000"/>
            <a:headEnd/>
            <a:tailEnd/>
          </a:ln>
        </p:spPr>
        <p:txBody>
          <a:bodyPr wrap="square">
            <a:spAutoFit/>
          </a:bodyPr>
          <a:lstStyle/>
          <a:p>
            <a:pPr algn="ctr">
              <a:defRPr/>
            </a:pPr>
            <a:r>
              <a:rPr lang="it-IT" b="1" dirty="0" smtClean="0">
                <a:solidFill>
                  <a:schemeClr val="bg1"/>
                </a:solidFill>
                <a:cs typeface="+mn-cs"/>
              </a:rPr>
              <a:t>JT- 60SA </a:t>
            </a:r>
            <a:r>
              <a:rPr lang="it-IT" b="1" dirty="0">
                <a:solidFill>
                  <a:schemeClr val="bg1"/>
                </a:solidFill>
                <a:cs typeface="+mn-cs"/>
              </a:rPr>
              <a:t>Cold Test </a:t>
            </a:r>
            <a:r>
              <a:rPr lang="it-IT" b="1" dirty="0" smtClean="0">
                <a:solidFill>
                  <a:schemeClr val="bg1"/>
                </a:solidFill>
                <a:cs typeface="+mn-cs"/>
              </a:rPr>
              <a:t>Facility 3/3 </a:t>
            </a:r>
            <a:endParaRPr lang="it-IT" b="1" dirty="0">
              <a:solidFill>
                <a:schemeClr val="bg1"/>
              </a:solidFill>
              <a:cs typeface="+mn-cs"/>
            </a:endParaRPr>
          </a:p>
          <a:p>
            <a:pPr algn="ctr">
              <a:defRPr/>
            </a:pPr>
            <a:endParaRPr lang="en-US" sz="2400" b="1" dirty="0">
              <a:solidFill>
                <a:schemeClr val="bg1"/>
              </a:solidFill>
              <a:cs typeface="+mn-cs"/>
            </a:endParaRPr>
          </a:p>
        </p:txBody>
      </p:sp>
      <p:pic>
        <p:nvPicPr>
          <p:cNvPr id="3081" name="Picture 9"/>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17001" y="548680"/>
            <a:ext cx="1178735" cy="3296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Rectangle 17"/>
          <p:cNvSpPr/>
          <p:nvPr/>
        </p:nvSpPr>
        <p:spPr>
          <a:xfrm>
            <a:off x="149918" y="1270046"/>
            <a:ext cx="2121494" cy="523220"/>
          </a:xfrm>
          <a:prstGeom prst="rect">
            <a:avLst/>
          </a:prstGeom>
        </p:spPr>
        <p:txBody>
          <a:bodyPr wrap="square">
            <a:spAutoFit/>
          </a:bodyPr>
          <a:lstStyle/>
          <a:p>
            <a:pPr>
              <a:defRPr/>
            </a:pPr>
            <a:r>
              <a:rPr lang="en-US" sz="1400" dirty="0" smtClean="0">
                <a:solidFill>
                  <a:srgbClr val="666666"/>
                </a:solidFill>
              </a:rPr>
              <a:t>Toroidal Field Coil </a:t>
            </a:r>
          </a:p>
          <a:p>
            <a:pPr>
              <a:defRPr/>
            </a:pPr>
            <a:r>
              <a:rPr lang="en-US" sz="1400" dirty="0" smtClean="0">
                <a:solidFill>
                  <a:srgbClr val="666666"/>
                </a:solidFill>
              </a:rPr>
              <a:t>in the Cold Test Facility</a:t>
            </a:r>
            <a:endParaRPr lang="en-US" sz="1400" dirty="0">
              <a:solidFill>
                <a:srgbClr val="666666"/>
              </a:solidFill>
            </a:endParaRPr>
          </a:p>
        </p:txBody>
      </p:sp>
      <p:pic>
        <p:nvPicPr>
          <p:cNvPr id="19" name="Image 18"/>
          <p:cNvPicPr>
            <a:picLocks noChangeAspect="1"/>
          </p:cNvPicPr>
          <p:nvPr/>
        </p:nvPicPr>
        <p:blipFill rotWithShape="1">
          <a:blip r:embed="rId3" cstate="print">
            <a:extLst>
              <a:ext uri="{28A0092B-C50C-407E-A947-70E740481C1C}">
                <a14:useLocalDpi xmlns:a14="http://schemas.microsoft.com/office/drawing/2010/main" val="0"/>
              </a:ext>
            </a:extLst>
          </a:blip>
          <a:srcRect t="7641" b="11599"/>
          <a:stretch/>
        </p:blipFill>
        <p:spPr>
          <a:xfrm>
            <a:off x="2370401" y="980728"/>
            <a:ext cx="6408712" cy="3881748"/>
          </a:xfrm>
          <a:prstGeom prst="rect">
            <a:avLst/>
          </a:prstGeom>
        </p:spPr>
      </p:pic>
      <p:pic>
        <p:nvPicPr>
          <p:cNvPr id="21" name="Picture 2" descr="http://irfu-i.cea.fr/Images/Album/braud/JT_60_SA/2455.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48064" y="4862476"/>
            <a:ext cx="2237766" cy="1492590"/>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4243" y="4077072"/>
            <a:ext cx="4497338" cy="25300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 name="Rectangle 21"/>
          <p:cNvSpPr/>
          <p:nvPr/>
        </p:nvSpPr>
        <p:spPr>
          <a:xfrm>
            <a:off x="-19635" y="2708920"/>
            <a:ext cx="2291047" cy="738664"/>
          </a:xfrm>
          <a:prstGeom prst="rect">
            <a:avLst/>
          </a:prstGeom>
        </p:spPr>
        <p:txBody>
          <a:bodyPr wrap="square">
            <a:spAutoFit/>
          </a:bodyPr>
          <a:lstStyle/>
          <a:p>
            <a:pPr>
              <a:defRPr/>
            </a:pPr>
            <a:r>
              <a:rPr lang="en-US" sz="1400" dirty="0">
                <a:solidFill>
                  <a:srgbClr val="666666"/>
                </a:solidFill>
              </a:rPr>
              <a:t>Study of the W7X Demo coil </a:t>
            </a:r>
            <a:r>
              <a:rPr lang="en-US" sz="1400" dirty="0" smtClean="0">
                <a:solidFill>
                  <a:srgbClr val="666666"/>
                </a:solidFill>
              </a:rPr>
              <a:t>integration inside</a:t>
            </a:r>
          </a:p>
          <a:p>
            <a:pPr>
              <a:defRPr/>
            </a:pPr>
            <a:r>
              <a:rPr lang="en-US" sz="1400" dirty="0" smtClean="0">
                <a:solidFill>
                  <a:srgbClr val="666666"/>
                </a:solidFill>
              </a:rPr>
              <a:t>the JT-60SA </a:t>
            </a:r>
            <a:r>
              <a:rPr lang="en-US" sz="1400" dirty="0">
                <a:solidFill>
                  <a:srgbClr val="666666"/>
                </a:solidFill>
              </a:rPr>
              <a:t>CTF Cryostat</a:t>
            </a:r>
          </a:p>
        </p:txBody>
      </p:sp>
      <p:sp>
        <p:nvSpPr>
          <p:cNvPr id="23" name="Rectangle 22"/>
          <p:cNvSpPr/>
          <p:nvPr/>
        </p:nvSpPr>
        <p:spPr>
          <a:xfrm>
            <a:off x="89983" y="980728"/>
            <a:ext cx="2121494" cy="307777"/>
          </a:xfrm>
          <a:prstGeom prst="rect">
            <a:avLst/>
          </a:prstGeom>
        </p:spPr>
        <p:txBody>
          <a:bodyPr wrap="square">
            <a:spAutoFit/>
          </a:bodyPr>
          <a:lstStyle/>
          <a:p>
            <a:pPr>
              <a:defRPr/>
            </a:pPr>
            <a:r>
              <a:rPr lang="en-US" sz="1400" dirty="0" smtClean="0">
                <a:solidFill>
                  <a:srgbClr val="0070C0"/>
                </a:solidFill>
              </a:rPr>
              <a:t>Some views</a:t>
            </a:r>
          </a:p>
        </p:txBody>
      </p:sp>
      <p:sp>
        <p:nvSpPr>
          <p:cNvPr id="2" name="Flèche droite 1"/>
          <p:cNvSpPr/>
          <p:nvPr/>
        </p:nvSpPr>
        <p:spPr>
          <a:xfrm>
            <a:off x="1835696" y="1412776"/>
            <a:ext cx="487216" cy="118880"/>
          </a:xfrm>
          <a:prstGeom prst="rightArrow">
            <a:avLst/>
          </a:prstGeom>
          <a:solidFill>
            <a:schemeClr val="tx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 name="Flèche droite 23"/>
          <p:cNvSpPr/>
          <p:nvPr/>
        </p:nvSpPr>
        <p:spPr>
          <a:xfrm rot="5400000">
            <a:off x="1946169" y="3717619"/>
            <a:ext cx="487216" cy="118880"/>
          </a:xfrm>
          <a:prstGeom prst="rightArrow">
            <a:avLst/>
          </a:prstGeom>
          <a:solidFill>
            <a:schemeClr val="tx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 name="Espace réservé du pied de page 2"/>
          <p:cNvSpPr>
            <a:spLocks noGrp="1"/>
          </p:cNvSpPr>
          <p:nvPr>
            <p:ph type="ftr" sz="quarter" idx="18"/>
          </p:nvPr>
        </p:nvSpPr>
        <p:spPr/>
        <p:txBody>
          <a:bodyPr/>
          <a:lstStyle/>
          <a:p>
            <a:r>
              <a:rPr lang="en-US" smtClean="0"/>
              <a:t>Workshop on the Magnet Test Stands, CERN, 13-14 June</a:t>
            </a:r>
            <a:endParaRPr lang="fr-FR" dirty="0"/>
          </a:p>
        </p:txBody>
      </p:sp>
    </p:spTree>
    <p:extLst>
      <p:ext uri="{BB962C8B-B14F-4D97-AF65-F5344CB8AC3E}">
        <p14:creationId xmlns:p14="http://schemas.microsoft.com/office/powerpoint/2010/main" val="350723563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7"/>
          </p:nvPr>
        </p:nvSpPr>
        <p:spPr>
          <a:xfrm>
            <a:off x="8133824" y="6237312"/>
            <a:ext cx="1118696" cy="365125"/>
          </a:xfrm>
        </p:spPr>
        <p:txBody>
          <a:bodyPr/>
          <a:lstStyle/>
          <a:p>
            <a:r>
              <a:rPr lang="fr-FR" dirty="0" smtClean="0"/>
              <a:t>|  PAGE </a:t>
            </a:r>
            <a:fld id="{AEFB9B6D-867A-40B8-ACB0-35CC9F272C9C}" type="slidenum">
              <a:rPr lang="fr-FR" smtClean="0"/>
              <a:pPr/>
              <a:t>6</a:t>
            </a:fld>
            <a:endParaRPr lang="fr-FR" dirty="0"/>
          </a:p>
        </p:txBody>
      </p:sp>
      <p:sp>
        <p:nvSpPr>
          <p:cNvPr id="6" name="Espace réservé du pied de page 5"/>
          <p:cNvSpPr>
            <a:spLocks noGrp="1"/>
          </p:cNvSpPr>
          <p:nvPr>
            <p:ph type="ftr" sz="quarter" idx="18"/>
          </p:nvPr>
        </p:nvSpPr>
        <p:spPr>
          <a:xfrm>
            <a:off x="1629976" y="6203199"/>
            <a:ext cx="6395330" cy="432048"/>
          </a:xfrm>
        </p:spPr>
        <p:txBody>
          <a:bodyPr/>
          <a:lstStyle/>
          <a:p>
            <a:r>
              <a:rPr lang="en-US" smtClean="0"/>
              <a:t>Workshop on the Magnet Test Stands, CERN, 13-14 June</a:t>
            </a:r>
            <a:endParaRPr lang="fr-FR" dirty="0"/>
          </a:p>
        </p:txBody>
      </p:sp>
      <p:sp>
        <p:nvSpPr>
          <p:cNvPr id="9" name="Espace réservé du contenu 2"/>
          <p:cNvSpPr>
            <a:spLocks noGrp="1"/>
          </p:cNvSpPr>
          <p:nvPr>
            <p:ph idx="1"/>
          </p:nvPr>
        </p:nvSpPr>
        <p:spPr>
          <a:xfrm>
            <a:off x="-180528" y="926554"/>
            <a:ext cx="7613707" cy="5836453"/>
          </a:xfrm>
          <a:ln>
            <a:noFill/>
          </a:ln>
        </p:spPr>
        <p:txBody>
          <a:bodyPr>
            <a:noAutofit/>
          </a:bodyPr>
          <a:lstStyle/>
          <a:p>
            <a:endParaRPr lang="fr-FR" sz="1800" dirty="0" smtClean="0">
              <a:solidFill>
                <a:srgbClr val="C00000"/>
              </a:solidFill>
            </a:endParaRPr>
          </a:p>
          <a:p>
            <a:r>
              <a:rPr lang="fr-FR" sz="1600" b="1" dirty="0" smtClean="0">
                <a:solidFill>
                  <a:srgbClr val="C00000"/>
                </a:solidFill>
              </a:rPr>
              <a:t>CEA test </a:t>
            </a:r>
            <a:r>
              <a:rPr lang="fr-FR" sz="1600" b="1" dirty="0" err="1" smtClean="0">
                <a:solidFill>
                  <a:srgbClr val="C00000"/>
                </a:solidFill>
              </a:rPr>
              <a:t>facilities</a:t>
            </a:r>
            <a:endParaRPr lang="fr-FR" sz="1600" b="1" dirty="0" smtClean="0">
              <a:solidFill>
                <a:srgbClr val="C00000"/>
              </a:solidFill>
            </a:endParaRPr>
          </a:p>
          <a:p>
            <a:pPr marL="1409700" lvl="3" indent="-400050">
              <a:buClr>
                <a:srgbClr val="808080"/>
              </a:buClr>
              <a:buSzPct val="100000"/>
              <a:buFont typeface="Wingdings" panose="05000000000000000000" pitchFamily="2" charset="2"/>
              <a:buChar char="q"/>
            </a:pPr>
            <a:r>
              <a:rPr lang="fr-FR" sz="1400" dirty="0" smtClean="0">
                <a:solidFill>
                  <a:schemeClr val="bg1">
                    <a:lumMod val="75000"/>
                  </a:schemeClr>
                </a:solidFill>
              </a:rPr>
              <a:t>For </a:t>
            </a:r>
            <a:r>
              <a:rPr lang="fr-FR" sz="1400" dirty="0" err="1" smtClean="0">
                <a:solidFill>
                  <a:schemeClr val="bg1">
                    <a:lumMod val="75000"/>
                  </a:schemeClr>
                </a:solidFill>
              </a:rPr>
              <a:t>superconducting</a:t>
            </a:r>
            <a:r>
              <a:rPr lang="fr-FR" sz="1400" dirty="0" smtClean="0">
                <a:solidFill>
                  <a:schemeClr val="bg1">
                    <a:lumMod val="75000"/>
                  </a:schemeClr>
                </a:solidFill>
              </a:rPr>
              <a:t> </a:t>
            </a:r>
            <a:r>
              <a:rPr lang="fr-FR" sz="1400" dirty="0" err="1" smtClean="0">
                <a:solidFill>
                  <a:schemeClr val="bg1">
                    <a:lumMod val="75000"/>
                  </a:schemeClr>
                </a:solidFill>
              </a:rPr>
              <a:t>magnets</a:t>
            </a:r>
            <a:r>
              <a:rPr lang="fr-FR" sz="1400" dirty="0" smtClean="0">
                <a:solidFill>
                  <a:schemeClr val="bg1">
                    <a:lumMod val="75000"/>
                  </a:schemeClr>
                </a:solidFill>
              </a:rPr>
              <a:t> and large size components</a:t>
            </a:r>
          </a:p>
          <a:p>
            <a:pPr marL="1533525" lvl="4" indent="-460375">
              <a:buClr>
                <a:srgbClr val="808080"/>
              </a:buClr>
              <a:buSzPct val="100000"/>
              <a:buFont typeface="Wingdings" panose="05000000000000000000" pitchFamily="2" charset="2"/>
              <a:buChar char="ü"/>
            </a:pPr>
            <a:r>
              <a:rPr lang="fr-FR" sz="1400" dirty="0" smtClean="0">
                <a:solidFill>
                  <a:schemeClr val="bg1">
                    <a:lumMod val="75000"/>
                  </a:schemeClr>
                </a:solidFill>
              </a:rPr>
              <a:t>In </a:t>
            </a:r>
            <a:r>
              <a:rPr lang="fr-FR" sz="1400" dirty="0" err="1" smtClean="0">
                <a:solidFill>
                  <a:schemeClr val="bg1">
                    <a:lumMod val="75000"/>
                  </a:schemeClr>
                </a:solidFill>
              </a:rPr>
              <a:t>operation</a:t>
            </a:r>
            <a:endParaRPr lang="fr-FR" sz="1400" dirty="0" smtClean="0">
              <a:solidFill>
                <a:schemeClr val="bg1">
                  <a:lumMod val="75000"/>
                </a:schemeClr>
              </a:solidFill>
            </a:endParaRPr>
          </a:p>
          <a:p>
            <a:pPr marL="1717675" lvl="5" indent="-285750">
              <a:buClr>
                <a:srgbClr val="808080"/>
              </a:buClr>
              <a:buSzPct val="100000"/>
              <a:buFont typeface="Wingdings" panose="05000000000000000000" pitchFamily="2" charset="2"/>
              <a:buChar char="§"/>
            </a:pPr>
            <a:r>
              <a:rPr lang="fr-FR" sz="1400" dirty="0" smtClean="0">
                <a:solidFill>
                  <a:schemeClr val="bg1">
                    <a:lumMod val="75000"/>
                  </a:schemeClr>
                </a:solidFill>
              </a:rPr>
              <a:t>JT 60 -SA</a:t>
            </a:r>
          </a:p>
          <a:p>
            <a:pPr marL="1533525" lvl="4" indent="-460375">
              <a:buClr>
                <a:srgbClr val="808080"/>
              </a:buClr>
              <a:buSzPct val="100000"/>
              <a:buFont typeface="Wingdings" panose="05000000000000000000" pitchFamily="2" charset="2"/>
              <a:buChar char="ü"/>
            </a:pPr>
            <a:r>
              <a:rPr lang="fr-FR" sz="1400" dirty="0" smtClean="0">
                <a:solidFill>
                  <a:srgbClr val="0070C0"/>
                </a:solidFill>
              </a:rPr>
              <a:t>Under </a:t>
            </a:r>
            <a:r>
              <a:rPr lang="fr-FR" sz="1400" dirty="0" err="1" smtClean="0">
                <a:solidFill>
                  <a:srgbClr val="0070C0"/>
                </a:solidFill>
              </a:rPr>
              <a:t>development</a:t>
            </a:r>
            <a:endParaRPr lang="fr-FR" sz="1400" dirty="0" smtClean="0">
              <a:solidFill>
                <a:srgbClr val="0070C0"/>
              </a:solidFill>
            </a:endParaRPr>
          </a:p>
          <a:p>
            <a:pPr marL="1717675" lvl="4" indent="-285750">
              <a:buClr>
                <a:srgbClr val="808080"/>
              </a:buClr>
              <a:buSzPct val="100000"/>
              <a:buFont typeface="Wingdings" panose="05000000000000000000" pitchFamily="2" charset="2"/>
              <a:buChar char="§"/>
            </a:pPr>
            <a:r>
              <a:rPr lang="fr-FR" sz="1400" dirty="0" smtClean="0">
                <a:solidFill>
                  <a:srgbClr val="0070C0"/>
                </a:solidFill>
              </a:rPr>
              <a:t>« Vertical Cryostat » for MQYYM </a:t>
            </a:r>
          </a:p>
          <a:p>
            <a:pPr marL="1533525" lvl="4" indent="-460375">
              <a:buClr>
                <a:srgbClr val="808080"/>
              </a:buClr>
              <a:buSzPct val="100000"/>
              <a:buFont typeface="Wingdings" panose="05000000000000000000" pitchFamily="2" charset="2"/>
              <a:buChar char="ü"/>
            </a:pPr>
            <a:r>
              <a:rPr lang="fr-FR" sz="1400" dirty="0" err="1" smtClean="0">
                <a:solidFill>
                  <a:schemeClr val="bg1">
                    <a:lumMod val="75000"/>
                  </a:schemeClr>
                </a:solidFill>
              </a:rPr>
              <a:t>Required</a:t>
            </a:r>
            <a:r>
              <a:rPr lang="fr-FR" sz="1400" dirty="0" smtClean="0">
                <a:solidFill>
                  <a:schemeClr val="bg1">
                    <a:lumMod val="75000"/>
                  </a:schemeClr>
                </a:solidFill>
              </a:rPr>
              <a:t> to </a:t>
            </a:r>
            <a:r>
              <a:rPr lang="fr-FR" sz="1400" dirty="0" err="1" smtClean="0">
                <a:solidFill>
                  <a:schemeClr val="bg1">
                    <a:lumMod val="75000"/>
                  </a:schemeClr>
                </a:solidFill>
              </a:rPr>
              <a:t>be</a:t>
            </a:r>
            <a:r>
              <a:rPr lang="fr-FR" sz="1400" dirty="0" smtClean="0">
                <a:solidFill>
                  <a:schemeClr val="bg1">
                    <a:lumMod val="75000"/>
                  </a:schemeClr>
                </a:solidFill>
              </a:rPr>
              <a:t> </a:t>
            </a:r>
            <a:r>
              <a:rPr lang="fr-FR" sz="1400" dirty="0" err="1" smtClean="0">
                <a:solidFill>
                  <a:schemeClr val="bg1">
                    <a:lumMod val="75000"/>
                  </a:schemeClr>
                </a:solidFill>
              </a:rPr>
              <a:t>updated</a:t>
            </a:r>
            <a:endParaRPr lang="fr-FR" sz="1400" dirty="0" smtClean="0">
              <a:solidFill>
                <a:schemeClr val="bg1">
                  <a:lumMod val="75000"/>
                </a:schemeClr>
              </a:solidFill>
            </a:endParaRPr>
          </a:p>
          <a:p>
            <a:pPr marL="1717675" lvl="4" indent="-285750">
              <a:buClr>
                <a:srgbClr val="808080"/>
              </a:buClr>
              <a:buSzPct val="100000"/>
              <a:buFont typeface="Wingdings" panose="05000000000000000000" pitchFamily="2" charset="2"/>
              <a:buChar char="§"/>
            </a:pPr>
            <a:r>
              <a:rPr lang="fr-FR" sz="1400" dirty="0">
                <a:solidFill>
                  <a:schemeClr val="bg1">
                    <a:lumMod val="75000"/>
                  </a:schemeClr>
                </a:solidFill>
              </a:rPr>
              <a:t>« V</a:t>
            </a:r>
            <a:r>
              <a:rPr lang="fr-FR" sz="1400" dirty="0" smtClean="0">
                <a:solidFill>
                  <a:schemeClr val="bg1">
                    <a:lumMod val="75000"/>
                  </a:schemeClr>
                </a:solidFill>
              </a:rPr>
              <a:t>ertical Cryostat » for MQYY prototype</a:t>
            </a:r>
          </a:p>
          <a:p>
            <a:pPr marL="1717675" lvl="4" indent="-285750">
              <a:buClr>
                <a:srgbClr val="808080"/>
              </a:buClr>
              <a:buSzPct val="100000"/>
              <a:buFont typeface="Wingdings" panose="05000000000000000000" pitchFamily="2" charset="2"/>
              <a:buChar char="§"/>
            </a:pPr>
            <a:r>
              <a:rPr lang="fr-FR" sz="1400" dirty="0" smtClean="0">
                <a:solidFill>
                  <a:schemeClr val="bg1">
                    <a:lumMod val="75000"/>
                  </a:schemeClr>
                </a:solidFill>
              </a:rPr>
              <a:t>« Horizontal Cryostat» </a:t>
            </a:r>
            <a:r>
              <a:rPr lang="fr-FR" sz="1400" dirty="0" err="1" smtClean="0">
                <a:solidFill>
                  <a:schemeClr val="bg1">
                    <a:lumMod val="75000"/>
                  </a:schemeClr>
                </a:solidFill>
              </a:rPr>
              <a:t>SCHEMa</a:t>
            </a:r>
            <a:endParaRPr lang="fr-FR" sz="1400" dirty="0" smtClean="0">
              <a:solidFill>
                <a:schemeClr val="bg1">
                  <a:lumMod val="75000"/>
                </a:schemeClr>
              </a:solidFill>
            </a:endParaRPr>
          </a:p>
          <a:p>
            <a:pPr marL="1717675" lvl="4" indent="-285750">
              <a:buClr>
                <a:srgbClr val="808080"/>
              </a:buClr>
              <a:buSzPct val="100000"/>
              <a:buFont typeface="Wingdings" panose="05000000000000000000" pitchFamily="2" charset="2"/>
              <a:buChar char="§"/>
            </a:pPr>
            <a:r>
              <a:rPr lang="fr-FR" sz="1400" dirty="0">
                <a:solidFill>
                  <a:schemeClr val="bg1">
                    <a:lumMod val="75000"/>
                  </a:schemeClr>
                </a:solidFill>
              </a:rPr>
              <a:t>Saclay </a:t>
            </a:r>
            <a:r>
              <a:rPr lang="fr-FR" sz="1400" dirty="0" err="1">
                <a:solidFill>
                  <a:schemeClr val="bg1">
                    <a:lumMod val="75000"/>
                  </a:schemeClr>
                </a:solidFill>
              </a:rPr>
              <a:t>facility</a:t>
            </a:r>
            <a:r>
              <a:rPr lang="fr-FR" sz="1400" dirty="0">
                <a:solidFill>
                  <a:schemeClr val="bg1">
                    <a:lumMod val="75000"/>
                  </a:schemeClr>
                </a:solidFill>
              </a:rPr>
              <a:t> W7X</a:t>
            </a:r>
          </a:p>
          <a:p>
            <a:pPr lvl="4" indent="0">
              <a:buClr>
                <a:srgbClr val="808080"/>
              </a:buClr>
              <a:buSzPct val="100000"/>
              <a:buNone/>
            </a:pPr>
            <a:endParaRPr lang="fr-FR" sz="1400" dirty="0" smtClean="0">
              <a:solidFill>
                <a:schemeClr val="bg1">
                  <a:lumMod val="75000"/>
                </a:schemeClr>
              </a:solidFill>
            </a:endParaRPr>
          </a:p>
          <a:p>
            <a:pPr marL="1409700" lvl="3" indent="-400050">
              <a:buClr>
                <a:srgbClr val="808080"/>
              </a:buClr>
              <a:buSzPct val="100000"/>
              <a:buFont typeface="Wingdings" panose="05000000000000000000" pitchFamily="2" charset="2"/>
              <a:buChar char="q"/>
            </a:pPr>
            <a:r>
              <a:rPr lang="fr-FR" sz="1400" dirty="0" smtClean="0">
                <a:solidFill>
                  <a:schemeClr val="bg1">
                    <a:lumMod val="75000"/>
                  </a:schemeClr>
                </a:solidFill>
              </a:rPr>
              <a:t>Under </a:t>
            </a:r>
            <a:r>
              <a:rPr lang="fr-FR" sz="1400" dirty="0" err="1" smtClean="0">
                <a:solidFill>
                  <a:schemeClr val="bg1">
                    <a:lumMod val="75000"/>
                  </a:schemeClr>
                </a:solidFill>
              </a:rPr>
              <a:t>magnetic</a:t>
            </a:r>
            <a:r>
              <a:rPr lang="fr-FR" sz="1400" dirty="0" smtClean="0">
                <a:solidFill>
                  <a:schemeClr val="bg1">
                    <a:lumMod val="75000"/>
                  </a:schemeClr>
                </a:solidFill>
              </a:rPr>
              <a:t> </a:t>
            </a:r>
            <a:r>
              <a:rPr lang="fr-FR" sz="1400" dirty="0" err="1" smtClean="0">
                <a:solidFill>
                  <a:schemeClr val="bg1">
                    <a:lumMod val="75000"/>
                  </a:schemeClr>
                </a:solidFill>
              </a:rPr>
              <a:t>field</a:t>
            </a:r>
            <a:endParaRPr lang="fr-FR" sz="1400" dirty="0" smtClean="0">
              <a:solidFill>
                <a:schemeClr val="bg1">
                  <a:lumMod val="75000"/>
                </a:schemeClr>
              </a:solidFill>
            </a:endParaRPr>
          </a:p>
          <a:p>
            <a:pPr marL="1533525" lvl="4" indent="-460375">
              <a:buClr>
                <a:srgbClr val="808080"/>
              </a:buClr>
              <a:buSzPct val="100000"/>
              <a:buFont typeface="Wingdings" panose="05000000000000000000" pitchFamily="2" charset="2"/>
              <a:buChar char="ü"/>
            </a:pPr>
            <a:r>
              <a:rPr lang="fr-FR" sz="1400" dirty="0" err="1" smtClean="0">
                <a:solidFill>
                  <a:schemeClr val="bg1">
                    <a:lumMod val="75000"/>
                  </a:schemeClr>
                </a:solidFill>
              </a:rPr>
              <a:t>Séjos</a:t>
            </a:r>
            <a:endParaRPr lang="fr-FR" sz="1400" dirty="0" smtClean="0">
              <a:solidFill>
                <a:schemeClr val="bg1">
                  <a:lumMod val="75000"/>
                </a:schemeClr>
              </a:solidFill>
            </a:endParaRPr>
          </a:p>
          <a:p>
            <a:pPr marL="1533525" lvl="4" indent="-460375">
              <a:buClr>
                <a:srgbClr val="808080"/>
              </a:buClr>
              <a:buSzPct val="100000"/>
              <a:buFont typeface="Wingdings" panose="05000000000000000000" pitchFamily="2" charset="2"/>
              <a:buChar char="ü"/>
            </a:pPr>
            <a:r>
              <a:rPr lang="fr-FR" sz="1400" dirty="0" smtClean="0">
                <a:solidFill>
                  <a:schemeClr val="bg1">
                    <a:lumMod val="75000"/>
                  </a:schemeClr>
                </a:solidFill>
              </a:rPr>
              <a:t>SETH</a:t>
            </a:r>
          </a:p>
          <a:p>
            <a:pPr marL="1073150" lvl="4" indent="0">
              <a:buClr>
                <a:srgbClr val="808080"/>
              </a:buClr>
              <a:buSzPct val="100000"/>
              <a:buNone/>
            </a:pPr>
            <a:endParaRPr lang="fr-FR" sz="1400" dirty="0" smtClean="0">
              <a:solidFill>
                <a:srgbClr val="808080"/>
              </a:solidFill>
            </a:endParaRPr>
          </a:p>
          <a:p>
            <a:pPr lvl="4" indent="0">
              <a:buClr>
                <a:srgbClr val="808080"/>
              </a:buClr>
              <a:buSzPct val="100000"/>
              <a:buNone/>
            </a:pPr>
            <a:endParaRPr lang="fr-FR" sz="1400" b="1" dirty="0">
              <a:solidFill>
                <a:srgbClr val="808080"/>
              </a:solidFill>
            </a:endParaRPr>
          </a:p>
          <a:p>
            <a:pPr lvl="4" indent="0">
              <a:buClr>
                <a:srgbClr val="808080"/>
              </a:buClr>
              <a:buSzPct val="100000"/>
              <a:buNone/>
            </a:pPr>
            <a:endParaRPr lang="fr-FR" sz="1400" dirty="0" smtClean="0">
              <a:solidFill>
                <a:srgbClr val="808080"/>
              </a:solidFill>
            </a:endParaRPr>
          </a:p>
          <a:p>
            <a:pPr lvl="3" indent="0">
              <a:buClr>
                <a:srgbClr val="C00000"/>
              </a:buClr>
              <a:buSzPct val="100000"/>
              <a:buNone/>
            </a:pPr>
            <a:endParaRPr lang="fr-FR" sz="1200" b="1" dirty="0" smtClean="0">
              <a:solidFill>
                <a:srgbClr val="808080"/>
              </a:solidFill>
            </a:endParaRPr>
          </a:p>
          <a:p>
            <a:pPr marL="703263" lvl="1" indent="-342900">
              <a:buFont typeface="Wingdings" panose="05000000000000000000" pitchFamily="2" charset="2"/>
              <a:buChar char="Ø"/>
            </a:pPr>
            <a:endParaRPr lang="fr-FR" sz="1200" b="1" dirty="0" smtClean="0">
              <a:solidFill>
                <a:srgbClr val="808080"/>
              </a:solidFill>
            </a:endParaRPr>
          </a:p>
          <a:p>
            <a:endParaRPr lang="fr-FR" sz="2000" dirty="0">
              <a:solidFill>
                <a:srgbClr val="808080"/>
              </a:solidFill>
            </a:endParaRPr>
          </a:p>
        </p:txBody>
      </p:sp>
      <p:sp>
        <p:nvSpPr>
          <p:cNvPr id="2" name="Titre 1"/>
          <p:cNvSpPr>
            <a:spLocks noGrp="1"/>
          </p:cNvSpPr>
          <p:nvPr>
            <p:ph type="title"/>
          </p:nvPr>
        </p:nvSpPr>
        <p:spPr/>
        <p:txBody>
          <a:bodyPr/>
          <a:lstStyle/>
          <a:p>
            <a:endParaRPr lang="fr-FR"/>
          </a:p>
        </p:txBody>
      </p:sp>
    </p:spTree>
    <p:extLst>
      <p:ext uri="{BB962C8B-B14F-4D97-AF65-F5344CB8AC3E}">
        <p14:creationId xmlns:p14="http://schemas.microsoft.com/office/powerpoint/2010/main" val="11035034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7"/>
          </p:nvPr>
        </p:nvSpPr>
        <p:spPr>
          <a:xfrm>
            <a:off x="8133824" y="6237312"/>
            <a:ext cx="1118696" cy="365125"/>
          </a:xfrm>
        </p:spPr>
        <p:txBody>
          <a:bodyPr/>
          <a:lstStyle/>
          <a:p>
            <a:r>
              <a:rPr lang="fr-FR" dirty="0" smtClean="0"/>
              <a:t>|  PAGE </a:t>
            </a:r>
            <a:fld id="{AEFB9B6D-867A-40B8-ACB0-35CC9F272C9C}" type="slidenum">
              <a:rPr lang="fr-FR" smtClean="0"/>
              <a:pPr/>
              <a:t>7</a:t>
            </a:fld>
            <a:endParaRPr lang="fr-FR" dirty="0"/>
          </a:p>
        </p:txBody>
      </p:sp>
      <p:sp>
        <p:nvSpPr>
          <p:cNvPr id="6" name="Espace réservé du pied de page 5"/>
          <p:cNvSpPr>
            <a:spLocks noGrp="1"/>
          </p:cNvSpPr>
          <p:nvPr>
            <p:ph type="ftr" sz="quarter" idx="18"/>
          </p:nvPr>
        </p:nvSpPr>
        <p:spPr>
          <a:xfrm>
            <a:off x="1629976" y="6203199"/>
            <a:ext cx="6395330" cy="432048"/>
          </a:xfrm>
        </p:spPr>
        <p:txBody>
          <a:bodyPr/>
          <a:lstStyle/>
          <a:p>
            <a:r>
              <a:rPr lang="en-US" smtClean="0"/>
              <a:t>Workshop on the Magnet Test Stands, CERN, 13-14 June</a:t>
            </a:r>
            <a:endParaRPr lang="fr-FR" dirty="0"/>
          </a:p>
        </p:txBody>
      </p:sp>
      <p:sp>
        <p:nvSpPr>
          <p:cNvPr id="8" name="Titre 1"/>
          <p:cNvSpPr>
            <a:spLocks noGrp="1"/>
          </p:cNvSpPr>
          <p:nvPr>
            <p:ph type="title"/>
          </p:nvPr>
        </p:nvSpPr>
        <p:spPr>
          <a:xfrm>
            <a:off x="1475656" y="7951"/>
            <a:ext cx="7236464" cy="936104"/>
          </a:xfrm>
        </p:spPr>
        <p:txBody>
          <a:bodyPr/>
          <a:lstStyle/>
          <a:p>
            <a:r>
              <a:rPr lang="en-GB" sz="1600" dirty="0" smtClean="0"/>
              <a:t>“ vertical CRYOSTAT”: ID CARD </a:t>
            </a:r>
            <a:br>
              <a:rPr lang="en-GB" sz="1600" dirty="0" smtClean="0"/>
            </a:br>
            <a:r>
              <a:rPr lang="en-GB" sz="1600" dirty="0" smtClean="0"/>
              <a:t>ONGOING adaptation FOR MQYYM  </a:t>
            </a:r>
            <a:endParaRPr lang="en-GB" sz="1600" dirty="0"/>
          </a:p>
        </p:txBody>
      </p:sp>
      <p:sp>
        <p:nvSpPr>
          <p:cNvPr id="12" name="ZoneTexte 11"/>
          <p:cNvSpPr txBox="1"/>
          <p:nvPr/>
        </p:nvSpPr>
        <p:spPr>
          <a:xfrm>
            <a:off x="683569" y="1844823"/>
            <a:ext cx="8352928" cy="3046988"/>
          </a:xfrm>
          <a:prstGeom prst="rect">
            <a:avLst/>
          </a:prstGeom>
          <a:noFill/>
        </p:spPr>
        <p:txBody>
          <a:bodyPr wrap="square" rtlCol="0">
            <a:spAutoFit/>
          </a:bodyPr>
          <a:lstStyle/>
          <a:p>
            <a:r>
              <a:rPr lang="fr-FR" sz="1200" dirty="0" smtClean="0"/>
              <a:t>Location				CEA Saclay (Gif-sur-Yvette, France)</a:t>
            </a:r>
          </a:p>
          <a:p>
            <a:r>
              <a:rPr lang="fr-FR" sz="1200" dirty="0" smtClean="0"/>
              <a:t>Surface of the test stand			Hall 198, </a:t>
            </a:r>
            <a:r>
              <a:rPr lang="fr-FR" sz="1200" dirty="0" err="1" smtClean="0"/>
              <a:t>aprox</a:t>
            </a:r>
            <a:r>
              <a:rPr lang="fr-FR" sz="1200" dirty="0" smtClean="0"/>
              <a:t>. </a:t>
            </a:r>
            <a:r>
              <a:rPr lang="fr-FR" sz="1200" dirty="0"/>
              <a:t>3</a:t>
            </a:r>
            <a:r>
              <a:rPr lang="fr-FR" sz="1200" dirty="0" smtClean="0"/>
              <a:t>00 m²</a:t>
            </a:r>
          </a:p>
          <a:p>
            <a:r>
              <a:rPr lang="fr-FR" sz="1200" dirty="0" err="1" smtClean="0"/>
              <a:t>Dedicated</a:t>
            </a:r>
            <a:r>
              <a:rPr lang="fr-FR" sz="1200" dirty="0" smtClean="0"/>
              <a:t> </a:t>
            </a:r>
            <a:r>
              <a:rPr lang="fr-FR" sz="1200" dirty="0" err="1" smtClean="0"/>
              <a:t>refrigerator</a:t>
            </a:r>
            <a:r>
              <a:rPr lang="fr-FR" sz="1200" dirty="0" smtClean="0"/>
              <a:t>			Not </a:t>
            </a:r>
            <a:r>
              <a:rPr lang="fr-FR" sz="1200" dirty="0" err="1" smtClean="0"/>
              <a:t>currently</a:t>
            </a:r>
            <a:r>
              <a:rPr lang="fr-FR" sz="1200" dirty="0" smtClean="0"/>
              <a:t> </a:t>
            </a:r>
            <a:r>
              <a:rPr lang="fr-FR" sz="1200" dirty="0" err="1" smtClean="0"/>
              <a:t>avalaible</a:t>
            </a:r>
            <a:endParaRPr lang="fr-FR" sz="1200" dirty="0" smtClean="0"/>
          </a:p>
          <a:p>
            <a:r>
              <a:rPr lang="fr-FR" sz="1200" dirty="0" smtClean="0"/>
              <a:t>Operating </a:t>
            </a:r>
            <a:r>
              <a:rPr lang="fr-FR" sz="1200" dirty="0" err="1" smtClean="0"/>
              <a:t>temperature</a:t>
            </a:r>
            <a:r>
              <a:rPr lang="fr-FR" sz="1200" dirty="0" smtClean="0"/>
              <a:t>			</a:t>
            </a:r>
            <a:r>
              <a:rPr lang="fr-FR" sz="1200" dirty="0" err="1" smtClean="0"/>
              <a:t>from</a:t>
            </a:r>
            <a:r>
              <a:rPr lang="fr-FR" sz="1200" dirty="0" smtClean="0">
                <a:solidFill>
                  <a:srgbClr val="FF0000"/>
                </a:solidFill>
              </a:rPr>
              <a:t> </a:t>
            </a:r>
            <a:r>
              <a:rPr lang="fr-FR" sz="1200" dirty="0" smtClean="0"/>
              <a:t>4.2 K to 1.9 K </a:t>
            </a:r>
            <a:r>
              <a:rPr lang="fr-FR" sz="1200" dirty="0" smtClean="0">
                <a:solidFill>
                  <a:srgbClr val="C00000"/>
                </a:solidFill>
              </a:rPr>
              <a:t>(</a:t>
            </a:r>
            <a:r>
              <a:rPr lang="fr-FR" sz="1200" dirty="0" err="1" smtClean="0">
                <a:solidFill>
                  <a:srgbClr val="C00000"/>
                </a:solidFill>
              </a:rPr>
              <a:t>saturated</a:t>
            </a:r>
            <a:r>
              <a:rPr lang="fr-FR" sz="1200" dirty="0" smtClean="0">
                <a:solidFill>
                  <a:srgbClr val="C00000"/>
                </a:solidFill>
              </a:rPr>
              <a:t> </a:t>
            </a:r>
            <a:r>
              <a:rPr lang="fr-FR" sz="1200" dirty="0" err="1" smtClean="0">
                <a:solidFill>
                  <a:srgbClr val="C00000"/>
                </a:solidFill>
              </a:rPr>
              <a:t>helium</a:t>
            </a:r>
            <a:r>
              <a:rPr lang="fr-FR" sz="1200" dirty="0" smtClean="0">
                <a:solidFill>
                  <a:srgbClr val="C00000"/>
                </a:solidFill>
              </a:rPr>
              <a:t>)</a:t>
            </a:r>
          </a:p>
          <a:p>
            <a:r>
              <a:rPr lang="fr-FR" sz="1200" dirty="0" err="1" smtClean="0"/>
              <a:t>Cooling</a:t>
            </a:r>
            <a:r>
              <a:rPr lang="fr-FR" sz="1200" dirty="0" smtClean="0"/>
              <a:t> phases			300–80K, 80-4.2K, 4.2 K – 1.9 K	</a:t>
            </a:r>
            <a:r>
              <a:rPr lang="fr-FR" sz="1200" dirty="0"/>
              <a:t> </a:t>
            </a:r>
            <a:r>
              <a:rPr lang="fr-FR" sz="1200" dirty="0" smtClean="0"/>
              <a:t>                    </a:t>
            </a:r>
            <a:endParaRPr lang="fr-FR" sz="1200" dirty="0" smtClean="0">
              <a:solidFill>
                <a:srgbClr val="FF0000"/>
              </a:solidFill>
            </a:endParaRPr>
          </a:p>
          <a:p>
            <a:r>
              <a:rPr lang="fr-FR" sz="1200" dirty="0" err="1" smtClean="0"/>
              <a:t>Shared</a:t>
            </a:r>
            <a:r>
              <a:rPr lang="fr-FR" sz="1200" dirty="0" smtClean="0"/>
              <a:t> </a:t>
            </a:r>
            <a:r>
              <a:rPr lang="fr-FR" sz="1200" dirty="0" err="1" smtClean="0"/>
              <a:t>cryogenics</a:t>
            </a:r>
            <a:r>
              <a:rPr lang="fr-FR" sz="1200" dirty="0" smtClean="0"/>
              <a:t>? Or </a:t>
            </a:r>
            <a:r>
              <a:rPr lang="fr-FR" sz="1200" dirty="0" err="1" smtClean="0"/>
              <a:t>other</a:t>
            </a:r>
            <a:r>
              <a:rPr lang="fr-FR" sz="1200" dirty="0" smtClean="0"/>
              <a:t> </a:t>
            </a:r>
            <a:r>
              <a:rPr lang="fr-FR" sz="1200" dirty="0" err="1" smtClean="0"/>
              <a:t>equipment</a:t>
            </a:r>
            <a:r>
              <a:rPr lang="fr-FR" sz="1200" dirty="0" smtClean="0"/>
              <a:t>?    	No, </a:t>
            </a:r>
            <a:r>
              <a:rPr lang="fr-FR" sz="1200" dirty="0" err="1" smtClean="0"/>
              <a:t>Yes</a:t>
            </a:r>
            <a:r>
              <a:rPr lang="fr-FR" sz="1200" dirty="0" smtClean="0"/>
              <a:t> </a:t>
            </a:r>
            <a:r>
              <a:rPr lang="fr-FR" sz="1200" dirty="0" err="1" smtClean="0"/>
              <a:t>helium</a:t>
            </a:r>
            <a:r>
              <a:rPr lang="fr-FR" sz="1200" dirty="0" smtClean="0"/>
              <a:t> tank 1000 l</a:t>
            </a:r>
            <a:endParaRPr lang="fr-FR" sz="1200" dirty="0" smtClean="0">
              <a:solidFill>
                <a:srgbClr val="FF0000"/>
              </a:solidFill>
            </a:endParaRPr>
          </a:p>
          <a:p>
            <a:r>
              <a:rPr lang="fr-FR" sz="1200" dirty="0" smtClean="0"/>
              <a:t>Operating and mx. </a:t>
            </a:r>
            <a:r>
              <a:rPr lang="fr-FR" sz="1200" dirty="0" err="1" smtClean="0"/>
              <a:t>Current</a:t>
            </a:r>
            <a:r>
              <a:rPr lang="fr-FR" sz="1200" dirty="0" smtClean="0"/>
              <a:t>, max voltage                      10 kA, 5 V </a:t>
            </a:r>
          </a:p>
          <a:p>
            <a:r>
              <a:rPr lang="fr-FR" sz="1200" dirty="0" err="1" smtClean="0"/>
              <a:t>Current</a:t>
            </a:r>
            <a:r>
              <a:rPr lang="fr-FR" sz="1200" dirty="0" smtClean="0"/>
              <a:t> leads </a:t>
            </a:r>
            <a:r>
              <a:rPr lang="fr-FR" sz="1200" dirty="0" err="1" smtClean="0"/>
              <a:t>helium</a:t>
            </a:r>
            <a:r>
              <a:rPr lang="fr-FR" sz="1200" dirty="0" smtClean="0"/>
              <a:t> consomption                               25 l/h @ 4.2 K</a:t>
            </a:r>
          </a:p>
          <a:p>
            <a:r>
              <a:rPr lang="fr-FR" sz="1200" dirty="0" smtClean="0"/>
              <a:t>Nr of cryostats                                                              1 (</a:t>
            </a:r>
            <a:r>
              <a:rPr lang="fr-FR" sz="1200" dirty="0" err="1" smtClean="0"/>
              <a:t>adjustable</a:t>
            </a:r>
            <a:r>
              <a:rPr lang="fr-FR" sz="1200" dirty="0" smtClean="0"/>
              <a:t> </a:t>
            </a:r>
            <a:r>
              <a:rPr lang="fr-FR" sz="1200" dirty="0" err="1" smtClean="0"/>
              <a:t>with</a:t>
            </a:r>
            <a:r>
              <a:rPr lang="fr-FR" sz="1200" dirty="0" smtClean="0"/>
              <a:t> </a:t>
            </a:r>
            <a:r>
              <a:rPr lang="fr-FR" sz="1200" dirty="0" err="1" smtClean="0"/>
              <a:t>dedicated</a:t>
            </a:r>
            <a:r>
              <a:rPr lang="fr-FR" sz="1200" dirty="0" smtClean="0"/>
              <a:t> tank </a:t>
            </a:r>
            <a:r>
              <a:rPr lang="fr-FR" sz="1200" dirty="0" err="1" smtClean="0"/>
              <a:t>named</a:t>
            </a:r>
            <a:r>
              <a:rPr lang="fr-FR" sz="1200" dirty="0" smtClean="0"/>
              <a:t> « chaussette »)</a:t>
            </a:r>
          </a:p>
          <a:p>
            <a:r>
              <a:rPr lang="fr-FR" sz="1200" dirty="0" err="1" smtClean="0"/>
              <a:t>Capacity</a:t>
            </a:r>
            <a:r>
              <a:rPr lang="fr-FR" sz="1200" dirty="0" smtClean="0"/>
              <a:t> of cryostat                                            	8 m </a:t>
            </a:r>
            <a:r>
              <a:rPr lang="fr-FR" sz="1200" dirty="0" err="1" smtClean="0"/>
              <a:t>useful</a:t>
            </a:r>
            <a:r>
              <a:rPr lang="fr-FR" sz="1200" dirty="0" smtClean="0"/>
              <a:t> </a:t>
            </a:r>
            <a:r>
              <a:rPr lang="fr-FR" sz="1200" dirty="0" err="1" smtClean="0"/>
              <a:t>length</a:t>
            </a:r>
            <a:r>
              <a:rPr lang="fr-FR" sz="1200" dirty="0" smtClean="0"/>
              <a:t>, 0.8 m </a:t>
            </a:r>
            <a:r>
              <a:rPr lang="fr-FR" sz="1200" dirty="0" err="1" smtClean="0"/>
              <a:t>useful</a:t>
            </a:r>
            <a:r>
              <a:rPr lang="fr-FR" sz="1200" dirty="0" smtClean="0"/>
              <a:t> </a:t>
            </a:r>
            <a:r>
              <a:rPr lang="fr-FR" sz="1200" dirty="0" err="1" smtClean="0"/>
              <a:t>diameter</a:t>
            </a:r>
            <a:r>
              <a:rPr lang="fr-FR" sz="1200" dirty="0" smtClean="0"/>
              <a:t>,</a:t>
            </a:r>
          </a:p>
          <a:p>
            <a:r>
              <a:rPr lang="fr-FR" sz="1200" dirty="0" err="1" smtClean="0"/>
              <a:t>Handeling</a:t>
            </a:r>
            <a:r>
              <a:rPr lang="fr-FR" sz="1200" dirty="0" smtClean="0"/>
              <a:t> </a:t>
            </a:r>
            <a:r>
              <a:rPr lang="fr-FR" sz="1200" dirty="0" err="1" smtClean="0"/>
              <a:t>tools</a:t>
            </a:r>
            <a:r>
              <a:rPr lang="fr-FR" sz="1200" dirty="0" smtClean="0"/>
              <a:t>                                                             10, 20 and 50 t </a:t>
            </a:r>
            <a:r>
              <a:rPr lang="fr-FR" sz="1200" dirty="0" err="1" smtClean="0"/>
              <a:t>overhead</a:t>
            </a:r>
            <a:r>
              <a:rPr lang="fr-FR" sz="1200" dirty="0" smtClean="0"/>
              <a:t> crane</a:t>
            </a:r>
          </a:p>
          <a:p>
            <a:r>
              <a:rPr lang="fr-FR" sz="1200" dirty="0" smtClean="0"/>
              <a:t>Interlock </a:t>
            </a:r>
            <a:r>
              <a:rPr lang="fr-FR" sz="1200" dirty="0" err="1" smtClean="0"/>
              <a:t>safety</a:t>
            </a:r>
            <a:r>
              <a:rPr lang="fr-FR" sz="1200" dirty="0" smtClean="0"/>
              <a:t>		</a:t>
            </a:r>
            <a:r>
              <a:rPr lang="fr-FR" sz="1200" dirty="0"/>
              <a:t> </a:t>
            </a:r>
            <a:r>
              <a:rPr lang="fr-FR" sz="1200" dirty="0" smtClean="0"/>
              <a:t>                     MSS</a:t>
            </a:r>
          </a:p>
          <a:p>
            <a:r>
              <a:rPr lang="fr-FR" sz="1200" dirty="0" err="1" smtClean="0"/>
              <a:t>Quench</a:t>
            </a:r>
            <a:r>
              <a:rPr lang="fr-FR" sz="1200" dirty="0" smtClean="0"/>
              <a:t> </a:t>
            </a:r>
            <a:r>
              <a:rPr lang="fr-FR" sz="1200" dirty="0" err="1" smtClean="0"/>
              <a:t>antena</a:t>
            </a:r>
            <a:r>
              <a:rPr lang="fr-FR" sz="1200" dirty="0" smtClean="0"/>
              <a:t>                                                              No</a:t>
            </a:r>
          </a:p>
          <a:p>
            <a:r>
              <a:rPr lang="fr-FR" sz="1200" dirty="0" err="1" smtClean="0"/>
              <a:t>Magnet</a:t>
            </a:r>
            <a:r>
              <a:rPr lang="fr-FR" sz="1200" dirty="0" smtClean="0"/>
              <a:t> </a:t>
            </a:r>
            <a:r>
              <a:rPr lang="fr-FR" sz="1200" dirty="0" err="1" smtClean="0"/>
              <a:t>measurements</a:t>
            </a:r>
            <a:r>
              <a:rPr lang="fr-FR" sz="1200" dirty="0" smtClean="0"/>
              <a:t>                                                  No</a:t>
            </a:r>
          </a:p>
          <a:p>
            <a:r>
              <a:rPr lang="fr-FR" sz="1200" dirty="0" err="1"/>
              <a:t>C</a:t>
            </a:r>
            <a:r>
              <a:rPr lang="fr-FR" sz="1200" dirty="0" err="1" smtClean="0"/>
              <a:t>ards</a:t>
            </a:r>
            <a:r>
              <a:rPr lang="fr-FR" sz="1200" dirty="0" smtClean="0"/>
              <a:t> and </a:t>
            </a:r>
            <a:r>
              <a:rPr lang="fr-FR" sz="1200" dirty="0" err="1" smtClean="0"/>
              <a:t>used</a:t>
            </a:r>
            <a:r>
              <a:rPr lang="fr-FR" sz="1200" dirty="0" smtClean="0"/>
              <a:t> soft	                                            </a:t>
            </a:r>
            <a:r>
              <a:rPr lang="fr-FR" sz="1200" dirty="0" err="1" smtClean="0"/>
              <a:t>will</a:t>
            </a:r>
            <a:r>
              <a:rPr lang="fr-FR" sz="1200" dirty="0" smtClean="0"/>
              <a:t> </a:t>
            </a:r>
            <a:r>
              <a:rPr lang="fr-FR" sz="1200" dirty="0" err="1" smtClean="0"/>
              <a:t>be</a:t>
            </a:r>
            <a:r>
              <a:rPr lang="fr-FR" sz="1200" dirty="0" smtClean="0"/>
              <a:t> </a:t>
            </a:r>
            <a:r>
              <a:rPr lang="fr-FR" sz="1200" dirty="0" err="1" smtClean="0"/>
              <a:t>comunicated</a:t>
            </a:r>
            <a:r>
              <a:rPr lang="fr-FR" sz="1200" dirty="0" smtClean="0"/>
              <a:t> </a:t>
            </a:r>
            <a:r>
              <a:rPr lang="fr-FR" sz="1200" dirty="0" err="1" smtClean="0"/>
              <a:t>later</a:t>
            </a:r>
            <a:r>
              <a:rPr lang="fr-FR" sz="1200" dirty="0" smtClean="0"/>
              <a:t> on	                      </a:t>
            </a:r>
            <a:endParaRPr lang="fr-FR" sz="1200" dirty="0" smtClean="0">
              <a:solidFill>
                <a:srgbClr val="FF0000"/>
              </a:solidFill>
            </a:endParaRPr>
          </a:p>
          <a:p>
            <a:r>
              <a:rPr lang="fr-FR" sz="1200" dirty="0" smtClean="0"/>
              <a:t>Data acquisition for </a:t>
            </a:r>
            <a:r>
              <a:rPr lang="fr-FR" sz="1200" dirty="0" err="1" smtClean="0"/>
              <a:t>cryogenics</a:t>
            </a:r>
            <a:r>
              <a:rPr lang="fr-FR" sz="1200" dirty="0" smtClean="0"/>
              <a:t> </a:t>
            </a:r>
            <a:r>
              <a:rPr lang="fr-FR" sz="1200" dirty="0" err="1" smtClean="0"/>
              <a:t>sensors</a:t>
            </a:r>
            <a:r>
              <a:rPr lang="fr-FR" sz="1200" dirty="0" smtClean="0"/>
              <a:t>		 </a:t>
            </a:r>
            <a:endParaRPr lang="fr-FR" sz="1200" dirty="0">
              <a:solidFill>
                <a:srgbClr val="FF0000"/>
              </a:solidFill>
            </a:endParaRPr>
          </a:p>
        </p:txBody>
      </p:sp>
      <p:sp>
        <p:nvSpPr>
          <p:cNvPr id="18" name="ZoneTexte 17"/>
          <p:cNvSpPr txBox="1"/>
          <p:nvPr/>
        </p:nvSpPr>
        <p:spPr>
          <a:xfrm>
            <a:off x="31196" y="1243746"/>
            <a:ext cx="9180512" cy="523220"/>
          </a:xfrm>
          <a:prstGeom prst="rect">
            <a:avLst/>
          </a:prstGeom>
          <a:noFill/>
        </p:spPr>
        <p:txBody>
          <a:bodyPr wrap="square" rtlCol="0">
            <a:spAutoFit/>
          </a:bodyPr>
          <a:lstStyle/>
          <a:p>
            <a:r>
              <a:rPr lang="fr-FR" sz="1400" i="1" dirty="0" smtClean="0">
                <a:solidFill>
                  <a:srgbClr val="0070C0"/>
                </a:solidFill>
              </a:rPr>
              <a:t>Tests of </a:t>
            </a:r>
            <a:r>
              <a:rPr lang="fr-FR" sz="1400" i="1" dirty="0" err="1" smtClean="0">
                <a:solidFill>
                  <a:srgbClr val="0070C0"/>
                </a:solidFill>
              </a:rPr>
              <a:t>superconducting</a:t>
            </a:r>
            <a:r>
              <a:rPr lang="fr-FR" sz="1400" i="1" dirty="0" smtClean="0">
                <a:solidFill>
                  <a:srgbClr val="0070C0"/>
                </a:solidFill>
              </a:rPr>
              <a:t> </a:t>
            </a:r>
            <a:r>
              <a:rPr lang="fr-FR" sz="1400" i="1" dirty="0" err="1" smtClean="0">
                <a:solidFill>
                  <a:srgbClr val="0070C0"/>
                </a:solidFill>
              </a:rPr>
              <a:t>magnets</a:t>
            </a:r>
            <a:r>
              <a:rPr lang="fr-FR" sz="1400" i="1" dirty="0" smtClean="0">
                <a:solidFill>
                  <a:srgbClr val="0070C0"/>
                </a:solidFill>
              </a:rPr>
              <a:t> at </a:t>
            </a:r>
            <a:r>
              <a:rPr lang="fr-FR" sz="1400" i="1" dirty="0" err="1" smtClean="0">
                <a:solidFill>
                  <a:srgbClr val="0070C0"/>
                </a:solidFill>
              </a:rPr>
              <a:t>temperature</a:t>
            </a:r>
            <a:r>
              <a:rPr lang="fr-FR" sz="1400" i="1" dirty="0" smtClean="0">
                <a:solidFill>
                  <a:srgbClr val="0070C0"/>
                </a:solidFill>
              </a:rPr>
              <a:t> </a:t>
            </a:r>
            <a:r>
              <a:rPr lang="fr-FR" sz="1400" i="1" dirty="0" err="1" smtClean="0">
                <a:solidFill>
                  <a:srgbClr val="0070C0"/>
                </a:solidFill>
              </a:rPr>
              <a:t>between</a:t>
            </a:r>
            <a:r>
              <a:rPr lang="fr-FR" sz="1400" i="1" dirty="0" smtClean="0">
                <a:solidFill>
                  <a:srgbClr val="0070C0"/>
                </a:solidFill>
              </a:rPr>
              <a:t> 4.2 K and 1.9 K </a:t>
            </a:r>
          </a:p>
          <a:p>
            <a:r>
              <a:rPr lang="fr-FR" sz="1400" i="1" dirty="0" smtClean="0">
                <a:solidFill>
                  <a:srgbClr val="C00000"/>
                </a:solidFill>
              </a:rPr>
              <a:t>(the </a:t>
            </a:r>
            <a:r>
              <a:rPr lang="fr-FR" sz="1400" i="1" dirty="0" err="1" smtClean="0">
                <a:solidFill>
                  <a:srgbClr val="C00000"/>
                </a:solidFill>
              </a:rPr>
              <a:t>magnetic</a:t>
            </a:r>
            <a:r>
              <a:rPr lang="fr-FR" sz="1400" i="1" dirty="0" smtClean="0">
                <a:solidFill>
                  <a:srgbClr val="C00000"/>
                </a:solidFill>
              </a:rPr>
              <a:t> </a:t>
            </a:r>
            <a:r>
              <a:rPr lang="fr-FR" sz="1400" i="1" dirty="0" err="1" smtClean="0">
                <a:solidFill>
                  <a:srgbClr val="C00000"/>
                </a:solidFill>
              </a:rPr>
              <a:t>measurement</a:t>
            </a:r>
            <a:r>
              <a:rPr lang="fr-FR" sz="1400" i="1" dirty="0" smtClean="0">
                <a:solidFill>
                  <a:srgbClr val="C00000"/>
                </a:solidFill>
              </a:rPr>
              <a:t> </a:t>
            </a:r>
            <a:r>
              <a:rPr lang="fr-FR" sz="1400" i="1" dirty="0" err="1" smtClean="0">
                <a:solidFill>
                  <a:srgbClr val="C00000"/>
                </a:solidFill>
              </a:rPr>
              <a:t>equipment</a:t>
            </a:r>
            <a:r>
              <a:rPr lang="fr-FR" sz="1400" i="1" dirty="0" smtClean="0">
                <a:solidFill>
                  <a:srgbClr val="C00000"/>
                </a:solidFill>
              </a:rPr>
              <a:t> </a:t>
            </a:r>
            <a:r>
              <a:rPr lang="fr-FR" sz="1400" i="1" dirty="0" err="1" smtClean="0">
                <a:solidFill>
                  <a:srgbClr val="C00000"/>
                </a:solidFill>
              </a:rPr>
              <a:t>is</a:t>
            </a:r>
            <a:r>
              <a:rPr lang="fr-FR" sz="1400" i="1" dirty="0" smtClean="0">
                <a:solidFill>
                  <a:srgbClr val="C00000"/>
                </a:solidFill>
              </a:rPr>
              <a:t> not </a:t>
            </a:r>
            <a:r>
              <a:rPr lang="fr-FR" sz="1400" i="1" dirty="0" err="1" smtClean="0">
                <a:solidFill>
                  <a:srgbClr val="C00000"/>
                </a:solidFill>
              </a:rPr>
              <a:t>included</a:t>
            </a:r>
            <a:r>
              <a:rPr lang="fr-FR" sz="1400" i="1" dirty="0" smtClean="0">
                <a:solidFill>
                  <a:srgbClr val="C00000"/>
                </a:solidFill>
              </a:rPr>
              <a:t>)</a:t>
            </a:r>
            <a:endParaRPr lang="fr-FR" sz="1400" i="1" dirty="0">
              <a:solidFill>
                <a:srgbClr val="C00000"/>
              </a:solidFill>
            </a:endParaRPr>
          </a:p>
        </p:txBody>
      </p:sp>
      <p:sp>
        <p:nvSpPr>
          <p:cNvPr id="16" name="ZoneTexte 15"/>
          <p:cNvSpPr txBox="1"/>
          <p:nvPr/>
        </p:nvSpPr>
        <p:spPr>
          <a:xfrm>
            <a:off x="3491880" y="5104929"/>
            <a:ext cx="5184576" cy="307777"/>
          </a:xfrm>
          <a:prstGeom prst="rect">
            <a:avLst/>
          </a:prstGeom>
          <a:noFill/>
        </p:spPr>
        <p:txBody>
          <a:bodyPr wrap="square" rtlCol="0">
            <a:spAutoFit/>
          </a:bodyPr>
          <a:lstStyle/>
          <a:p>
            <a:r>
              <a:rPr lang="fr-FR" sz="1400" i="1" dirty="0" smtClean="0">
                <a:solidFill>
                  <a:srgbClr val="0070C0"/>
                </a:solidFill>
              </a:rPr>
              <a:t>Adaptation of the </a:t>
            </a:r>
            <a:r>
              <a:rPr lang="fr-FR" sz="1400" i="1" dirty="0" err="1" smtClean="0">
                <a:solidFill>
                  <a:srgbClr val="0070C0"/>
                </a:solidFill>
              </a:rPr>
              <a:t>facility</a:t>
            </a:r>
            <a:r>
              <a:rPr lang="fr-FR" sz="1400" i="1" dirty="0" smtClean="0">
                <a:solidFill>
                  <a:srgbClr val="0070C0"/>
                </a:solidFill>
              </a:rPr>
              <a:t> to  the «</a:t>
            </a:r>
            <a:r>
              <a:rPr lang="fr-FR" sz="1400" i="1" smtClean="0">
                <a:solidFill>
                  <a:srgbClr val="0070C0"/>
                </a:solidFill>
              </a:rPr>
              <a:t> MQYYM </a:t>
            </a:r>
            <a:r>
              <a:rPr lang="fr-FR" sz="1400" i="1" dirty="0" err="1" smtClean="0">
                <a:solidFill>
                  <a:srgbClr val="0070C0"/>
                </a:solidFill>
              </a:rPr>
              <a:t>quadrupole</a:t>
            </a:r>
            <a:r>
              <a:rPr lang="fr-FR" sz="1400" i="1" dirty="0" smtClean="0">
                <a:solidFill>
                  <a:srgbClr val="0070C0"/>
                </a:solidFill>
              </a:rPr>
              <a:t> »</a:t>
            </a:r>
            <a:endParaRPr lang="fr-FR" sz="1400" i="1" dirty="0">
              <a:solidFill>
                <a:srgbClr val="0070C0"/>
              </a:solidFill>
            </a:endParaRPr>
          </a:p>
        </p:txBody>
      </p:sp>
      <p:sp>
        <p:nvSpPr>
          <p:cNvPr id="10" name="ZoneTexte 9"/>
          <p:cNvSpPr txBox="1"/>
          <p:nvPr/>
        </p:nvSpPr>
        <p:spPr>
          <a:xfrm>
            <a:off x="57483" y="959733"/>
            <a:ext cx="975672" cy="307777"/>
          </a:xfrm>
          <a:prstGeom prst="rect">
            <a:avLst/>
          </a:prstGeom>
          <a:noFill/>
        </p:spPr>
        <p:txBody>
          <a:bodyPr wrap="square" rtlCol="0">
            <a:spAutoFit/>
          </a:bodyPr>
          <a:lstStyle/>
          <a:p>
            <a:r>
              <a:rPr lang="fr-FR" sz="1400" i="1" dirty="0" smtClean="0">
                <a:solidFill>
                  <a:srgbClr val="0070C0"/>
                </a:solidFill>
              </a:rPr>
              <a:t>MQYYM</a:t>
            </a:r>
            <a:endParaRPr lang="fr-FR" sz="1100" i="1" dirty="0">
              <a:solidFill>
                <a:srgbClr val="FF0000"/>
              </a:solidFill>
            </a:endParaRPr>
          </a:p>
        </p:txBody>
      </p:sp>
      <p:pic>
        <p:nvPicPr>
          <p:cNvPr id="9" name="Image 8"/>
          <p:cNvPicPr/>
          <p:nvPr/>
        </p:nvPicPr>
        <p:blipFill rotWithShape="1">
          <a:blip r:embed="rId3"/>
          <a:srcRect l="38267" t="35412" r="38933" b="47949"/>
          <a:stretch/>
        </p:blipFill>
        <p:spPr bwMode="auto">
          <a:xfrm>
            <a:off x="7705542" y="116632"/>
            <a:ext cx="1313815" cy="598805"/>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16770236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7"/>
          </p:nvPr>
        </p:nvSpPr>
        <p:spPr>
          <a:xfrm>
            <a:off x="8025304" y="6237312"/>
            <a:ext cx="1118696" cy="365125"/>
          </a:xfrm>
        </p:spPr>
        <p:txBody>
          <a:bodyPr/>
          <a:lstStyle/>
          <a:p>
            <a:r>
              <a:rPr lang="fr-FR" dirty="0" smtClean="0"/>
              <a:t>|  PAGE </a:t>
            </a:r>
            <a:fld id="{AEFB9B6D-867A-40B8-ACB0-35CC9F272C9C}" type="slidenum">
              <a:rPr lang="fr-FR" smtClean="0"/>
              <a:pPr/>
              <a:t>8</a:t>
            </a:fld>
            <a:endParaRPr lang="fr-FR" dirty="0"/>
          </a:p>
        </p:txBody>
      </p:sp>
      <p:sp>
        <p:nvSpPr>
          <p:cNvPr id="6" name="Espace réservé du pied de page 5"/>
          <p:cNvSpPr>
            <a:spLocks noGrp="1"/>
          </p:cNvSpPr>
          <p:nvPr>
            <p:ph type="ftr" sz="quarter" idx="18"/>
          </p:nvPr>
        </p:nvSpPr>
        <p:spPr>
          <a:xfrm>
            <a:off x="1629976" y="6203199"/>
            <a:ext cx="6395330" cy="432048"/>
          </a:xfrm>
        </p:spPr>
        <p:txBody>
          <a:bodyPr/>
          <a:lstStyle/>
          <a:p>
            <a:r>
              <a:rPr lang="en-US" smtClean="0"/>
              <a:t>Workshop on the Magnet Test Stands, CERN, 13-14 June</a:t>
            </a:r>
            <a:endParaRPr lang="fr-FR" dirty="0"/>
          </a:p>
        </p:txBody>
      </p:sp>
      <p:sp>
        <p:nvSpPr>
          <p:cNvPr id="8" name="Titre 1"/>
          <p:cNvSpPr>
            <a:spLocks noGrp="1"/>
          </p:cNvSpPr>
          <p:nvPr>
            <p:ph type="title"/>
          </p:nvPr>
        </p:nvSpPr>
        <p:spPr>
          <a:xfrm>
            <a:off x="1079050" y="146246"/>
            <a:ext cx="8352928" cy="936104"/>
          </a:xfrm>
        </p:spPr>
        <p:txBody>
          <a:bodyPr/>
          <a:lstStyle/>
          <a:p>
            <a:pPr lvl="4" algn="l" rtl="0">
              <a:spcBef>
                <a:spcPct val="0"/>
              </a:spcBef>
            </a:pPr>
            <a:r>
              <a:rPr lang="fr-FR" b="1" dirty="0" smtClean="0">
                <a:solidFill>
                  <a:schemeClr val="bg1"/>
                </a:solidFill>
              </a:rPr>
              <a:t>« Vertical Cryostat » for MQYYM: 3D VIEW</a:t>
            </a:r>
            <a:br>
              <a:rPr lang="fr-FR" b="1" dirty="0" smtClean="0">
                <a:solidFill>
                  <a:schemeClr val="bg1"/>
                </a:solidFill>
              </a:rPr>
            </a:br>
            <a:endParaRPr lang="en-GB" dirty="0">
              <a:solidFill>
                <a:schemeClr val="bg1"/>
              </a:solidFill>
            </a:endParaRPr>
          </a:p>
        </p:txBody>
      </p:sp>
      <p:grpSp>
        <p:nvGrpSpPr>
          <p:cNvPr id="12" name="Groupe 11"/>
          <p:cNvGrpSpPr/>
          <p:nvPr/>
        </p:nvGrpSpPr>
        <p:grpSpPr>
          <a:xfrm>
            <a:off x="57385" y="1063056"/>
            <a:ext cx="5003446" cy="4874985"/>
            <a:chOff x="99884" y="206062"/>
            <a:chExt cx="6371996" cy="6555346"/>
          </a:xfrm>
        </p:grpSpPr>
        <p:pic>
          <p:nvPicPr>
            <p:cNvPr id="13" name="Image 12"/>
            <p:cNvPicPr/>
            <p:nvPr/>
          </p:nvPicPr>
          <p:blipFill rotWithShape="1">
            <a:blip r:embed="rId2"/>
            <a:srcRect l="43313" t="13596" r="40239" b="14474"/>
            <a:stretch/>
          </p:blipFill>
          <p:spPr bwMode="auto">
            <a:xfrm>
              <a:off x="1635616" y="206062"/>
              <a:ext cx="2112135" cy="6555346"/>
            </a:xfrm>
            <a:prstGeom prst="rect">
              <a:avLst/>
            </a:prstGeom>
            <a:ln>
              <a:noFill/>
            </a:ln>
            <a:extLst>
              <a:ext uri="{53640926-AAD7-44D8-BBD7-CCE9431645EC}">
                <a14:shadowObscured xmlns:a14="http://schemas.microsoft.com/office/drawing/2010/main"/>
              </a:ext>
            </a:extLst>
          </p:spPr>
        </p:pic>
        <p:cxnSp>
          <p:nvCxnSpPr>
            <p:cNvPr id="14" name="Connecteur droit 13"/>
            <p:cNvCxnSpPr/>
            <p:nvPr/>
          </p:nvCxnSpPr>
          <p:spPr>
            <a:xfrm>
              <a:off x="3477296" y="1068946"/>
              <a:ext cx="142955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Connecteur droit 14"/>
            <p:cNvCxnSpPr/>
            <p:nvPr/>
          </p:nvCxnSpPr>
          <p:spPr>
            <a:xfrm flipV="1">
              <a:off x="2762518" y="6658377"/>
              <a:ext cx="2440547" cy="1073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Connecteur droit avec flèche 15"/>
            <p:cNvCxnSpPr/>
            <p:nvPr/>
          </p:nvCxnSpPr>
          <p:spPr>
            <a:xfrm>
              <a:off x="4443211" y="1068946"/>
              <a:ext cx="0" cy="5589431"/>
            </a:xfrm>
            <a:prstGeom prst="straightConnector1">
              <a:avLst/>
            </a:prstGeom>
            <a:ln>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7" name="ZoneTexte 16"/>
            <p:cNvSpPr txBox="1"/>
            <p:nvPr/>
          </p:nvSpPr>
          <p:spPr>
            <a:xfrm>
              <a:off x="4460017" y="4052446"/>
              <a:ext cx="2011863" cy="413865"/>
            </a:xfrm>
            <a:prstGeom prst="rect">
              <a:avLst/>
            </a:prstGeom>
            <a:noFill/>
            <a:ln>
              <a:noFill/>
            </a:ln>
          </p:spPr>
          <p:txBody>
            <a:bodyPr wrap="square" rtlCol="0">
              <a:spAutoFit/>
            </a:bodyPr>
            <a:lstStyle/>
            <a:p>
              <a:r>
                <a:rPr lang="en-US" sz="1400" dirty="0" smtClean="0">
                  <a:solidFill>
                    <a:srgbClr val="C00000"/>
                  </a:solidFill>
                </a:rPr>
                <a:t>3 meters tank</a:t>
              </a:r>
              <a:endParaRPr lang="en-US" sz="1400" dirty="0">
                <a:solidFill>
                  <a:srgbClr val="C00000"/>
                </a:solidFill>
              </a:endParaRPr>
            </a:p>
          </p:txBody>
        </p:sp>
        <p:cxnSp>
          <p:nvCxnSpPr>
            <p:cNvPr id="18" name="Connecteur droit avec flèche 17"/>
            <p:cNvCxnSpPr/>
            <p:nvPr/>
          </p:nvCxnSpPr>
          <p:spPr>
            <a:xfrm flipV="1">
              <a:off x="218941" y="4052445"/>
              <a:ext cx="2352406" cy="4400"/>
            </a:xfrm>
            <a:prstGeom prst="straightConnector1">
              <a:avLst/>
            </a:prstGeom>
            <a:ln>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9" name="ZoneTexte 18"/>
            <p:cNvSpPr txBox="1"/>
            <p:nvPr/>
          </p:nvSpPr>
          <p:spPr>
            <a:xfrm>
              <a:off x="197556" y="3678995"/>
              <a:ext cx="857866" cy="444281"/>
            </a:xfrm>
            <a:prstGeom prst="rect">
              <a:avLst/>
            </a:prstGeom>
            <a:noFill/>
            <a:ln>
              <a:noFill/>
            </a:ln>
          </p:spPr>
          <p:txBody>
            <a:bodyPr wrap="none" rtlCol="0">
              <a:spAutoFit/>
            </a:bodyPr>
            <a:lstStyle/>
            <a:p>
              <a:r>
                <a:rPr lang="en-US" sz="1400" dirty="0" smtClean="0"/>
                <a:t>Magnet</a:t>
              </a:r>
              <a:r>
                <a:rPr lang="en-US" dirty="0" smtClean="0"/>
                <a:t> </a:t>
              </a:r>
              <a:endParaRPr lang="en-US" dirty="0"/>
            </a:p>
          </p:txBody>
        </p:sp>
        <p:cxnSp>
          <p:nvCxnSpPr>
            <p:cNvPr id="20" name="Connecteur droit avec flèche 19"/>
            <p:cNvCxnSpPr/>
            <p:nvPr/>
          </p:nvCxnSpPr>
          <p:spPr>
            <a:xfrm flipH="1">
              <a:off x="3477296" y="2032715"/>
              <a:ext cx="0" cy="4625662"/>
            </a:xfrm>
            <a:prstGeom prst="straightConnector1">
              <a:avLst/>
            </a:prstGeom>
            <a:ln>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1" name="ZoneTexte 20"/>
            <p:cNvSpPr txBox="1"/>
            <p:nvPr/>
          </p:nvSpPr>
          <p:spPr>
            <a:xfrm>
              <a:off x="3412488" y="2996484"/>
              <a:ext cx="1249782" cy="703569"/>
            </a:xfrm>
            <a:prstGeom prst="rect">
              <a:avLst/>
            </a:prstGeom>
            <a:noFill/>
            <a:ln>
              <a:noFill/>
            </a:ln>
          </p:spPr>
          <p:txBody>
            <a:bodyPr wrap="none" rtlCol="0">
              <a:spAutoFit/>
            </a:bodyPr>
            <a:lstStyle/>
            <a:p>
              <a:r>
                <a:rPr lang="en-US" sz="1400" dirty="0" smtClean="0"/>
                <a:t>LHe level </a:t>
              </a:r>
            </a:p>
            <a:p>
              <a:r>
                <a:rPr lang="en-US" sz="1400" dirty="0" smtClean="0"/>
                <a:t>1.9 K</a:t>
              </a:r>
              <a:endParaRPr lang="en-US" sz="1400" dirty="0"/>
            </a:p>
          </p:txBody>
        </p:sp>
        <p:sp>
          <p:nvSpPr>
            <p:cNvPr id="22" name="ZoneTexte 21"/>
            <p:cNvSpPr txBox="1"/>
            <p:nvPr/>
          </p:nvSpPr>
          <p:spPr>
            <a:xfrm>
              <a:off x="99884" y="1637424"/>
              <a:ext cx="1469698" cy="370235"/>
            </a:xfrm>
            <a:prstGeom prst="rect">
              <a:avLst/>
            </a:prstGeom>
            <a:noFill/>
            <a:ln>
              <a:noFill/>
            </a:ln>
          </p:spPr>
          <p:txBody>
            <a:bodyPr wrap="none" rtlCol="0">
              <a:spAutoFit/>
            </a:bodyPr>
            <a:lstStyle/>
            <a:p>
              <a:r>
                <a:rPr lang="en-US" sz="1400" dirty="0" smtClean="0"/>
                <a:t>LN2 exchanger </a:t>
              </a:r>
              <a:endParaRPr lang="en-US" sz="1400" dirty="0"/>
            </a:p>
          </p:txBody>
        </p:sp>
        <p:cxnSp>
          <p:nvCxnSpPr>
            <p:cNvPr id="23" name="Connecteur droit avec flèche 22"/>
            <p:cNvCxnSpPr/>
            <p:nvPr/>
          </p:nvCxnSpPr>
          <p:spPr>
            <a:xfrm flipV="1">
              <a:off x="197556" y="1981239"/>
              <a:ext cx="2788196" cy="0"/>
            </a:xfrm>
            <a:prstGeom prst="straightConnector1">
              <a:avLst/>
            </a:prstGeom>
            <a:ln>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4" name="Connecteur droit avec flèche 23"/>
            <p:cNvCxnSpPr/>
            <p:nvPr/>
          </p:nvCxnSpPr>
          <p:spPr>
            <a:xfrm flipH="1">
              <a:off x="3293991" y="721218"/>
              <a:ext cx="1777816" cy="0"/>
            </a:xfrm>
            <a:prstGeom prst="straightConnector1">
              <a:avLst/>
            </a:prstGeom>
            <a:ln>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25" name="ZoneTexte 24"/>
            <p:cNvSpPr txBox="1"/>
            <p:nvPr/>
          </p:nvSpPr>
          <p:spPr>
            <a:xfrm>
              <a:off x="3760168" y="396984"/>
              <a:ext cx="1478425" cy="413865"/>
            </a:xfrm>
            <a:prstGeom prst="rect">
              <a:avLst/>
            </a:prstGeom>
            <a:noFill/>
            <a:ln>
              <a:noFill/>
            </a:ln>
          </p:spPr>
          <p:txBody>
            <a:bodyPr wrap="none" rtlCol="0">
              <a:spAutoFit/>
            </a:bodyPr>
            <a:lstStyle/>
            <a:p>
              <a:r>
                <a:rPr lang="en-US" sz="1400" dirty="0" smtClean="0"/>
                <a:t>Safety valve</a:t>
              </a:r>
              <a:endParaRPr lang="en-US" sz="1400" dirty="0"/>
            </a:p>
          </p:txBody>
        </p:sp>
      </p:grpSp>
      <p:grpSp>
        <p:nvGrpSpPr>
          <p:cNvPr id="26" name="Groupe 25"/>
          <p:cNvGrpSpPr/>
          <p:nvPr/>
        </p:nvGrpSpPr>
        <p:grpSpPr>
          <a:xfrm>
            <a:off x="3455246" y="923310"/>
            <a:ext cx="5720840" cy="5290614"/>
            <a:chOff x="4268875" y="125697"/>
            <a:chExt cx="8277177" cy="6635711"/>
          </a:xfrm>
        </p:grpSpPr>
        <p:pic>
          <p:nvPicPr>
            <p:cNvPr id="27" name="Image 26"/>
            <p:cNvPicPr/>
            <p:nvPr/>
          </p:nvPicPr>
          <p:blipFill rotWithShape="1">
            <a:blip r:embed="rId3"/>
            <a:srcRect l="35911" t="19299" r="34208" b="14474"/>
            <a:stretch/>
          </p:blipFill>
          <p:spPr bwMode="auto">
            <a:xfrm>
              <a:off x="7346256" y="125697"/>
              <a:ext cx="4275785" cy="6635711"/>
            </a:xfrm>
            <a:prstGeom prst="rect">
              <a:avLst/>
            </a:prstGeom>
            <a:ln>
              <a:noFill/>
            </a:ln>
            <a:extLst>
              <a:ext uri="{53640926-AAD7-44D8-BBD7-CCE9431645EC}">
                <a14:shadowObscured xmlns:a14="http://schemas.microsoft.com/office/drawing/2010/main"/>
              </a:ext>
            </a:extLst>
          </p:spPr>
        </p:pic>
        <p:sp>
          <p:nvSpPr>
            <p:cNvPr id="28" name="ZoneTexte 27"/>
            <p:cNvSpPr txBox="1"/>
            <p:nvPr/>
          </p:nvSpPr>
          <p:spPr>
            <a:xfrm>
              <a:off x="5924144" y="206063"/>
              <a:ext cx="1821114" cy="656245"/>
            </a:xfrm>
            <a:prstGeom prst="rect">
              <a:avLst/>
            </a:prstGeom>
            <a:noFill/>
            <a:ln>
              <a:noFill/>
            </a:ln>
          </p:spPr>
          <p:txBody>
            <a:bodyPr wrap="none" rtlCol="0">
              <a:spAutoFit/>
            </a:bodyPr>
            <a:lstStyle/>
            <a:p>
              <a:r>
                <a:rPr lang="en-US" sz="1400" dirty="0" smtClean="0"/>
                <a:t>Current leads</a:t>
              </a:r>
            </a:p>
            <a:p>
              <a:r>
                <a:rPr lang="en-US" sz="1400" dirty="0" smtClean="0"/>
                <a:t>(10 kA)</a:t>
              </a:r>
              <a:endParaRPr lang="en-US" sz="1400" dirty="0"/>
            </a:p>
          </p:txBody>
        </p:sp>
        <p:cxnSp>
          <p:nvCxnSpPr>
            <p:cNvPr id="29" name="Connecteur droit avec flèche 28"/>
            <p:cNvCxnSpPr/>
            <p:nvPr/>
          </p:nvCxnSpPr>
          <p:spPr>
            <a:xfrm>
              <a:off x="5924145" y="852393"/>
              <a:ext cx="1931968" cy="0"/>
            </a:xfrm>
            <a:prstGeom prst="straightConnector1">
              <a:avLst/>
            </a:prstGeom>
            <a:ln>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0" name="Connecteur droit avec flèche 29"/>
            <p:cNvCxnSpPr/>
            <p:nvPr/>
          </p:nvCxnSpPr>
          <p:spPr>
            <a:xfrm>
              <a:off x="6053070" y="2756079"/>
              <a:ext cx="2148558" cy="241"/>
            </a:xfrm>
            <a:prstGeom prst="straightConnector1">
              <a:avLst/>
            </a:prstGeom>
            <a:ln>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31" name="ZoneTexte 30"/>
            <p:cNvSpPr txBox="1"/>
            <p:nvPr/>
          </p:nvSpPr>
          <p:spPr>
            <a:xfrm>
              <a:off x="5531517" y="2386747"/>
              <a:ext cx="2053043" cy="386027"/>
            </a:xfrm>
            <a:prstGeom prst="rect">
              <a:avLst/>
            </a:prstGeom>
            <a:noFill/>
            <a:ln>
              <a:noFill/>
            </a:ln>
          </p:spPr>
          <p:txBody>
            <a:bodyPr wrap="none" rtlCol="0">
              <a:spAutoFit/>
            </a:bodyPr>
            <a:lstStyle/>
            <a:p>
              <a:r>
                <a:rPr lang="en-US" sz="1400" dirty="0" smtClean="0"/>
                <a:t>Pot “LHe 4,2 K”</a:t>
              </a:r>
              <a:endParaRPr lang="en-US" sz="1400" dirty="0"/>
            </a:p>
          </p:txBody>
        </p:sp>
        <p:sp>
          <p:nvSpPr>
            <p:cNvPr id="32" name="ZoneTexte 31"/>
            <p:cNvSpPr txBox="1"/>
            <p:nvPr/>
          </p:nvSpPr>
          <p:spPr>
            <a:xfrm>
              <a:off x="4978447" y="5238207"/>
              <a:ext cx="3226925" cy="386027"/>
            </a:xfrm>
            <a:prstGeom prst="rect">
              <a:avLst/>
            </a:prstGeom>
            <a:noFill/>
            <a:ln>
              <a:noFill/>
            </a:ln>
          </p:spPr>
          <p:txBody>
            <a:bodyPr wrap="square" rtlCol="0">
              <a:spAutoFit/>
            </a:bodyPr>
            <a:lstStyle/>
            <a:p>
              <a:r>
                <a:rPr lang="en-US" sz="1400" dirty="0" smtClean="0"/>
                <a:t>Bus bar Ø 14 mm</a:t>
              </a:r>
              <a:endParaRPr lang="en-US" sz="1400" dirty="0"/>
            </a:p>
          </p:txBody>
        </p:sp>
        <p:cxnSp>
          <p:nvCxnSpPr>
            <p:cNvPr id="33" name="Connecteur droit avec flèche 32"/>
            <p:cNvCxnSpPr/>
            <p:nvPr/>
          </p:nvCxnSpPr>
          <p:spPr>
            <a:xfrm>
              <a:off x="6347886" y="5638800"/>
              <a:ext cx="2148558" cy="241"/>
            </a:xfrm>
            <a:prstGeom prst="straightConnector1">
              <a:avLst/>
            </a:prstGeom>
            <a:ln>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4" name="Connecteur droit avec flèche 33"/>
            <p:cNvCxnSpPr/>
            <p:nvPr/>
          </p:nvCxnSpPr>
          <p:spPr>
            <a:xfrm>
              <a:off x="6266397" y="5038928"/>
              <a:ext cx="2819425" cy="1"/>
            </a:xfrm>
            <a:prstGeom prst="straightConnector1">
              <a:avLst/>
            </a:prstGeom>
            <a:ln>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35" name="ZoneTexte 34"/>
            <p:cNvSpPr txBox="1"/>
            <p:nvPr/>
          </p:nvSpPr>
          <p:spPr>
            <a:xfrm>
              <a:off x="4827610" y="4317630"/>
              <a:ext cx="3696818" cy="656245"/>
            </a:xfrm>
            <a:prstGeom prst="rect">
              <a:avLst/>
            </a:prstGeom>
            <a:noFill/>
            <a:ln>
              <a:noFill/>
            </a:ln>
          </p:spPr>
          <p:txBody>
            <a:bodyPr wrap="square" rtlCol="0">
              <a:spAutoFit/>
            </a:bodyPr>
            <a:lstStyle/>
            <a:p>
              <a:r>
                <a:rPr lang="en-US" sz="1400" dirty="0" smtClean="0"/>
                <a:t>Mechanical support</a:t>
              </a:r>
            </a:p>
            <a:p>
              <a:r>
                <a:rPr lang="en-US" sz="1400" dirty="0" smtClean="0"/>
                <a:t>Bus bar/ supra cable</a:t>
              </a:r>
              <a:endParaRPr lang="en-US" sz="1400" dirty="0"/>
            </a:p>
          </p:txBody>
        </p:sp>
        <p:sp>
          <p:nvSpPr>
            <p:cNvPr id="36" name="ZoneTexte 35"/>
            <p:cNvSpPr txBox="1"/>
            <p:nvPr/>
          </p:nvSpPr>
          <p:spPr>
            <a:xfrm>
              <a:off x="4268875" y="1103605"/>
              <a:ext cx="3488691" cy="386027"/>
            </a:xfrm>
            <a:prstGeom prst="rect">
              <a:avLst/>
            </a:prstGeom>
            <a:noFill/>
            <a:ln>
              <a:noFill/>
            </a:ln>
          </p:spPr>
          <p:txBody>
            <a:bodyPr wrap="none" rtlCol="0">
              <a:spAutoFit/>
            </a:bodyPr>
            <a:lstStyle/>
            <a:p>
              <a:r>
                <a:rPr lang="en-US" sz="1400" dirty="0" smtClean="0"/>
                <a:t>Magnetic measurement port</a:t>
              </a:r>
              <a:endParaRPr lang="en-US" sz="1400" dirty="0"/>
            </a:p>
          </p:txBody>
        </p:sp>
        <p:cxnSp>
          <p:nvCxnSpPr>
            <p:cNvPr id="37" name="Connecteur droit avec flèche 36"/>
            <p:cNvCxnSpPr/>
            <p:nvPr/>
          </p:nvCxnSpPr>
          <p:spPr>
            <a:xfrm flipV="1">
              <a:off x="4760643" y="1471697"/>
              <a:ext cx="4623201" cy="0"/>
            </a:xfrm>
            <a:prstGeom prst="straightConnector1">
              <a:avLst/>
            </a:prstGeom>
            <a:ln>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8" name="Connecteur droit avec flèche 37"/>
            <p:cNvCxnSpPr/>
            <p:nvPr/>
          </p:nvCxnSpPr>
          <p:spPr>
            <a:xfrm flipV="1">
              <a:off x="6387963" y="6285131"/>
              <a:ext cx="2189501" cy="0"/>
            </a:xfrm>
            <a:prstGeom prst="straightConnector1">
              <a:avLst/>
            </a:prstGeom>
            <a:ln>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39" name="ZoneTexte 38"/>
            <p:cNvSpPr txBox="1"/>
            <p:nvPr/>
          </p:nvSpPr>
          <p:spPr>
            <a:xfrm>
              <a:off x="5754567" y="5899150"/>
              <a:ext cx="2741877" cy="386027"/>
            </a:xfrm>
            <a:prstGeom prst="rect">
              <a:avLst/>
            </a:prstGeom>
            <a:noFill/>
            <a:ln>
              <a:noFill/>
            </a:ln>
          </p:spPr>
          <p:txBody>
            <a:bodyPr wrap="none" rtlCol="0">
              <a:spAutoFit/>
            </a:bodyPr>
            <a:lstStyle/>
            <a:p>
              <a:r>
                <a:rPr lang="en-US" sz="1400" dirty="0" smtClean="0"/>
                <a:t>superconductor cable</a:t>
              </a:r>
              <a:endParaRPr lang="en-US" sz="1400" dirty="0"/>
            </a:p>
          </p:txBody>
        </p:sp>
        <p:sp>
          <p:nvSpPr>
            <p:cNvPr id="40" name="ZoneTexte 39"/>
            <p:cNvSpPr txBox="1"/>
            <p:nvPr/>
          </p:nvSpPr>
          <p:spPr>
            <a:xfrm>
              <a:off x="5893528" y="2960773"/>
              <a:ext cx="1865180" cy="386027"/>
            </a:xfrm>
            <a:prstGeom prst="rect">
              <a:avLst/>
            </a:prstGeom>
            <a:noFill/>
            <a:ln>
              <a:noFill/>
            </a:ln>
          </p:spPr>
          <p:txBody>
            <a:bodyPr wrap="none" rtlCol="0">
              <a:spAutoFit/>
            </a:bodyPr>
            <a:lstStyle/>
            <a:p>
              <a:r>
                <a:rPr lang="en-US" sz="1400" dirty="0" smtClean="0"/>
                <a:t>Pumping tube</a:t>
              </a:r>
              <a:endParaRPr lang="en-US" sz="1400" dirty="0"/>
            </a:p>
          </p:txBody>
        </p:sp>
        <p:cxnSp>
          <p:nvCxnSpPr>
            <p:cNvPr id="41" name="Connecteur droit avec flèche 40"/>
            <p:cNvCxnSpPr/>
            <p:nvPr/>
          </p:nvCxnSpPr>
          <p:spPr>
            <a:xfrm flipV="1">
              <a:off x="5890027" y="3302023"/>
              <a:ext cx="4623201" cy="0"/>
            </a:xfrm>
            <a:prstGeom prst="straightConnector1">
              <a:avLst/>
            </a:prstGeom>
            <a:ln>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42" name="Connecteur droit avec flèche 41"/>
            <p:cNvCxnSpPr/>
            <p:nvPr/>
          </p:nvCxnSpPr>
          <p:spPr>
            <a:xfrm flipH="1">
              <a:off x="10012256" y="581650"/>
              <a:ext cx="2082791" cy="0"/>
            </a:xfrm>
            <a:prstGeom prst="straightConnector1">
              <a:avLst/>
            </a:prstGeom>
            <a:ln>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3" name="ZoneTexte 42"/>
            <p:cNvSpPr txBox="1"/>
            <p:nvPr/>
          </p:nvSpPr>
          <p:spPr>
            <a:xfrm>
              <a:off x="10495327" y="172850"/>
              <a:ext cx="2050725" cy="656245"/>
            </a:xfrm>
            <a:prstGeom prst="rect">
              <a:avLst/>
            </a:prstGeom>
            <a:noFill/>
            <a:ln>
              <a:noFill/>
            </a:ln>
          </p:spPr>
          <p:txBody>
            <a:bodyPr wrap="none" rtlCol="0">
              <a:spAutoFit/>
            </a:bodyPr>
            <a:lstStyle/>
            <a:p>
              <a:r>
                <a:rPr lang="en-US" sz="1400" dirty="0" smtClean="0"/>
                <a:t>Instrumentation</a:t>
              </a:r>
            </a:p>
            <a:p>
              <a:r>
                <a:rPr lang="en-US" sz="1400" dirty="0" smtClean="0"/>
                <a:t>(MSS) </a:t>
              </a:r>
              <a:endParaRPr lang="en-US" sz="1400" dirty="0"/>
            </a:p>
          </p:txBody>
        </p:sp>
      </p:grpSp>
      <p:cxnSp>
        <p:nvCxnSpPr>
          <p:cNvPr id="3" name="Connecteur droit avec flèche 2"/>
          <p:cNvCxnSpPr>
            <a:stCxn id="27" idx="0"/>
          </p:cNvCxnSpPr>
          <p:nvPr/>
        </p:nvCxnSpPr>
        <p:spPr>
          <a:xfrm>
            <a:off x="7059826" y="923310"/>
            <a:ext cx="0" cy="748434"/>
          </a:xfrm>
          <a:prstGeom prst="straightConnector1">
            <a:avLst/>
          </a:prstGeom>
          <a:ln w="19050">
            <a:solidFill>
              <a:srgbClr val="C00000"/>
            </a:solidFill>
            <a:prstDash val="dash"/>
            <a:tailEnd type="arrow"/>
          </a:ln>
        </p:spPr>
        <p:style>
          <a:lnRef idx="1">
            <a:schemeClr val="accent1"/>
          </a:lnRef>
          <a:fillRef idx="0">
            <a:schemeClr val="accent1"/>
          </a:fillRef>
          <a:effectRef idx="0">
            <a:schemeClr val="accent1"/>
          </a:effectRef>
          <a:fontRef idx="minor">
            <a:schemeClr val="tx1"/>
          </a:fontRef>
        </p:style>
      </p:cxnSp>
      <p:pic>
        <p:nvPicPr>
          <p:cNvPr id="44" name="Image 43"/>
          <p:cNvPicPr/>
          <p:nvPr/>
        </p:nvPicPr>
        <p:blipFill rotWithShape="1">
          <a:blip r:embed="rId4"/>
          <a:srcRect l="38267" t="35412" r="38933" b="47949"/>
          <a:stretch/>
        </p:blipFill>
        <p:spPr bwMode="auto">
          <a:xfrm>
            <a:off x="7705542" y="116632"/>
            <a:ext cx="1313815" cy="598805"/>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16637370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Rectangle 63"/>
          <p:cNvSpPr/>
          <p:nvPr/>
        </p:nvSpPr>
        <p:spPr>
          <a:xfrm>
            <a:off x="2411760" y="2204864"/>
            <a:ext cx="1584176" cy="447302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Rectangle 64"/>
          <p:cNvSpPr/>
          <p:nvPr/>
        </p:nvSpPr>
        <p:spPr>
          <a:xfrm>
            <a:off x="2456375" y="2204864"/>
            <a:ext cx="360000" cy="137062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0" name="Connecteur droit 69"/>
          <p:cNvCxnSpPr/>
          <p:nvPr/>
        </p:nvCxnSpPr>
        <p:spPr>
          <a:xfrm>
            <a:off x="2573760" y="1674414"/>
            <a:ext cx="5234" cy="1720935"/>
          </a:xfrm>
          <a:prstGeom prst="line">
            <a:avLst/>
          </a:prstGeom>
          <a:ln w="3810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71" name="Connecteur droit 70"/>
          <p:cNvCxnSpPr/>
          <p:nvPr/>
        </p:nvCxnSpPr>
        <p:spPr>
          <a:xfrm>
            <a:off x="2669084" y="1465948"/>
            <a:ext cx="0" cy="1929401"/>
          </a:xfrm>
          <a:prstGeom prst="line">
            <a:avLst/>
          </a:prstGeom>
          <a:ln w="3810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73" name="Connecteur droit avec flèche 72"/>
          <p:cNvCxnSpPr/>
          <p:nvPr/>
        </p:nvCxnSpPr>
        <p:spPr>
          <a:xfrm>
            <a:off x="2510989" y="2060848"/>
            <a:ext cx="0" cy="148560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5" name="Connecteur droit 74"/>
          <p:cNvCxnSpPr/>
          <p:nvPr/>
        </p:nvCxnSpPr>
        <p:spPr>
          <a:xfrm flipH="1">
            <a:off x="987677" y="2075040"/>
            <a:ext cx="152331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79" name="Groupe 78"/>
          <p:cNvGrpSpPr/>
          <p:nvPr/>
        </p:nvGrpSpPr>
        <p:grpSpPr>
          <a:xfrm>
            <a:off x="2843848" y="4305647"/>
            <a:ext cx="720000" cy="1796380"/>
            <a:chOff x="2843808" y="4296916"/>
            <a:chExt cx="720000" cy="1796380"/>
          </a:xfrm>
        </p:grpSpPr>
        <p:sp>
          <p:nvSpPr>
            <p:cNvPr id="67" name="Rectangle 66"/>
            <p:cNvSpPr/>
            <p:nvPr/>
          </p:nvSpPr>
          <p:spPr>
            <a:xfrm>
              <a:off x="2843808" y="4296916"/>
              <a:ext cx="720000" cy="1796380"/>
            </a:xfrm>
            <a:prstGeom prst="rect">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3131840" y="4296916"/>
              <a:ext cx="144016" cy="1796380"/>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78" name="Connecteur droit 77"/>
          <p:cNvCxnSpPr/>
          <p:nvPr/>
        </p:nvCxnSpPr>
        <p:spPr>
          <a:xfrm flipH="1" flipV="1">
            <a:off x="3822294" y="2069763"/>
            <a:ext cx="1783990" cy="14191"/>
          </a:xfrm>
          <a:prstGeom prst="line">
            <a:avLst/>
          </a:prstGeom>
          <a:ln>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sp>
        <p:nvSpPr>
          <p:cNvPr id="83" name="Rectangle 82"/>
          <p:cNvSpPr/>
          <p:nvPr/>
        </p:nvSpPr>
        <p:spPr>
          <a:xfrm>
            <a:off x="3707904" y="3937491"/>
            <a:ext cx="288032" cy="2674082"/>
          </a:xfrm>
          <a:prstGeom prst="rect">
            <a:avLst/>
          </a:prstGeom>
          <a:solidFill>
            <a:schemeClr val="bg2">
              <a:lumMod val="60000"/>
              <a:lumOff val="4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sp>
        <p:nvSpPr>
          <p:cNvPr id="84" name="Rectangle 83"/>
          <p:cNvSpPr/>
          <p:nvPr/>
        </p:nvSpPr>
        <p:spPr>
          <a:xfrm>
            <a:off x="2411760" y="3937491"/>
            <a:ext cx="269579" cy="2731232"/>
          </a:xfrm>
          <a:prstGeom prst="rect">
            <a:avLst/>
          </a:prstGeom>
          <a:solidFill>
            <a:schemeClr val="bg2">
              <a:lumMod val="60000"/>
              <a:lumOff val="4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sp>
        <p:nvSpPr>
          <p:cNvPr id="85" name="Rectangle 84"/>
          <p:cNvSpPr/>
          <p:nvPr/>
        </p:nvSpPr>
        <p:spPr>
          <a:xfrm>
            <a:off x="2411760" y="6214707"/>
            <a:ext cx="1584176" cy="454653"/>
          </a:xfrm>
          <a:prstGeom prst="rect">
            <a:avLst/>
          </a:prstGeom>
          <a:solidFill>
            <a:schemeClr val="bg2">
              <a:lumMod val="60000"/>
              <a:lumOff val="4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cxnSp>
        <p:nvCxnSpPr>
          <p:cNvPr id="86" name="Connecteur droit 85"/>
          <p:cNvCxnSpPr/>
          <p:nvPr/>
        </p:nvCxnSpPr>
        <p:spPr>
          <a:xfrm flipH="1" flipV="1">
            <a:off x="1612257" y="1484784"/>
            <a:ext cx="1060987" cy="368"/>
          </a:xfrm>
          <a:prstGeom prst="line">
            <a:avLst/>
          </a:prstGeom>
          <a:ln w="38100">
            <a:solidFill>
              <a:schemeClr val="accent4">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89" name="Rectangle 88"/>
          <p:cNvSpPr/>
          <p:nvPr/>
        </p:nvSpPr>
        <p:spPr>
          <a:xfrm>
            <a:off x="2843808" y="3937490"/>
            <a:ext cx="720000" cy="361051"/>
          </a:xfrm>
          <a:prstGeom prst="rect">
            <a:avLst/>
          </a:prstGeom>
          <a:noFill/>
          <a:ln w="12700" cap="flat" cmpd="sng" algn="ctr">
            <a:solidFill>
              <a:sysClr val="windowText" lastClr="00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cxnSp>
        <p:nvCxnSpPr>
          <p:cNvPr id="102" name="Connecteur droit 101"/>
          <p:cNvCxnSpPr/>
          <p:nvPr/>
        </p:nvCxnSpPr>
        <p:spPr>
          <a:xfrm>
            <a:off x="3080482" y="2204864"/>
            <a:ext cx="15353" cy="1732627"/>
          </a:xfrm>
          <a:prstGeom prst="line">
            <a:avLst/>
          </a:prstGeom>
          <a:noFill/>
          <a:ln w="28575" cap="flat" cmpd="sng" algn="ctr">
            <a:solidFill>
              <a:sysClr val="windowText" lastClr="000000"/>
            </a:solidFill>
            <a:prstDash val="solid"/>
          </a:ln>
          <a:effectLst/>
        </p:spPr>
      </p:cxnSp>
      <p:cxnSp>
        <p:nvCxnSpPr>
          <p:cNvPr id="103" name="Connecteur droit 102"/>
          <p:cNvCxnSpPr/>
          <p:nvPr/>
        </p:nvCxnSpPr>
        <p:spPr>
          <a:xfrm>
            <a:off x="3279306" y="2204864"/>
            <a:ext cx="0" cy="1732627"/>
          </a:xfrm>
          <a:prstGeom prst="line">
            <a:avLst/>
          </a:prstGeom>
          <a:noFill/>
          <a:ln w="28575" cap="flat" cmpd="sng" algn="ctr">
            <a:solidFill>
              <a:sysClr val="windowText" lastClr="000000"/>
            </a:solidFill>
            <a:prstDash val="solid"/>
          </a:ln>
          <a:effectLst/>
        </p:spPr>
      </p:cxnSp>
      <p:cxnSp>
        <p:nvCxnSpPr>
          <p:cNvPr id="109" name="Connecteur droit 108"/>
          <p:cNvCxnSpPr/>
          <p:nvPr/>
        </p:nvCxnSpPr>
        <p:spPr>
          <a:xfrm flipH="1">
            <a:off x="2916998" y="3879925"/>
            <a:ext cx="2" cy="425722"/>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10" name="Connecteur droit 109"/>
          <p:cNvCxnSpPr/>
          <p:nvPr/>
        </p:nvCxnSpPr>
        <p:spPr>
          <a:xfrm>
            <a:off x="3491880" y="3796834"/>
            <a:ext cx="0" cy="529773"/>
          </a:xfrm>
          <a:prstGeom prst="line">
            <a:avLst/>
          </a:prstGeom>
          <a:noFill/>
          <a:ln w="19050" cap="flat" cmpd="sng" algn="ctr">
            <a:solidFill>
              <a:srgbClr val="FFC000"/>
            </a:solidFill>
            <a:prstDash val="solid"/>
          </a:ln>
          <a:effectLst/>
        </p:spPr>
      </p:cxnSp>
      <p:cxnSp>
        <p:nvCxnSpPr>
          <p:cNvPr id="111" name="Connecteur droit 110"/>
          <p:cNvCxnSpPr/>
          <p:nvPr/>
        </p:nvCxnSpPr>
        <p:spPr>
          <a:xfrm flipH="1">
            <a:off x="2660601" y="3796834"/>
            <a:ext cx="822796" cy="0"/>
          </a:xfrm>
          <a:prstGeom prst="line">
            <a:avLst/>
          </a:prstGeom>
          <a:noFill/>
          <a:ln w="19050" cap="flat" cmpd="sng" algn="ctr">
            <a:solidFill>
              <a:srgbClr val="FFC000"/>
            </a:solidFill>
            <a:prstDash val="solid"/>
          </a:ln>
          <a:effectLst/>
        </p:spPr>
      </p:cxnSp>
      <p:cxnSp>
        <p:nvCxnSpPr>
          <p:cNvPr id="112" name="Connecteur droit 111"/>
          <p:cNvCxnSpPr/>
          <p:nvPr/>
        </p:nvCxnSpPr>
        <p:spPr>
          <a:xfrm flipH="1">
            <a:off x="2573760" y="3879925"/>
            <a:ext cx="338004" cy="0"/>
          </a:xfrm>
          <a:prstGeom prst="line">
            <a:avLst/>
          </a:prstGeom>
          <a:noFill/>
          <a:ln w="19050" cap="flat" cmpd="sng" algn="ctr">
            <a:solidFill>
              <a:srgbClr val="FFC000"/>
            </a:solidFill>
            <a:prstDash val="solid"/>
          </a:ln>
          <a:effectLst/>
        </p:spPr>
      </p:cxnSp>
      <p:cxnSp>
        <p:nvCxnSpPr>
          <p:cNvPr id="139" name="Connecteur droit 138"/>
          <p:cNvCxnSpPr/>
          <p:nvPr/>
        </p:nvCxnSpPr>
        <p:spPr>
          <a:xfrm flipH="1">
            <a:off x="2573760" y="3321761"/>
            <a:ext cx="5234" cy="558164"/>
          </a:xfrm>
          <a:prstGeom prst="line">
            <a:avLst/>
          </a:prstGeom>
          <a:noFill/>
          <a:ln w="19050" cap="flat" cmpd="sng" algn="ctr">
            <a:solidFill>
              <a:srgbClr val="FFC000"/>
            </a:solidFill>
            <a:prstDash val="solid"/>
          </a:ln>
          <a:effectLst/>
        </p:spPr>
      </p:cxnSp>
      <p:cxnSp>
        <p:nvCxnSpPr>
          <p:cNvPr id="141" name="Connecteur droit 140"/>
          <p:cNvCxnSpPr/>
          <p:nvPr/>
        </p:nvCxnSpPr>
        <p:spPr>
          <a:xfrm>
            <a:off x="2660601" y="3321761"/>
            <a:ext cx="0" cy="475073"/>
          </a:xfrm>
          <a:prstGeom prst="line">
            <a:avLst/>
          </a:prstGeom>
          <a:noFill/>
          <a:ln w="19050" cap="flat" cmpd="sng" algn="ctr">
            <a:solidFill>
              <a:srgbClr val="FFC000"/>
            </a:solidFill>
            <a:prstDash val="solid"/>
          </a:ln>
          <a:effectLst/>
        </p:spPr>
      </p:cxnSp>
      <p:sp>
        <p:nvSpPr>
          <p:cNvPr id="148" name="Rectangle 147"/>
          <p:cNvSpPr/>
          <p:nvPr/>
        </p:nvSpPr>
        <p:spPr>
          <a:xfrm>
            <a:off x="3131800" y="4509120"/>
            <a:ext cx="144016" cy="54006"/>
          </a:xfrm>
          <a:prstGeom prst="rect">
            <a:avLst/>
          </a:prstGeom>
          <a:solidFill>
            <a:schemeClr val="accent4">
              <a:lumMod val="20000"/>
              <a:lumOff val="80000"/>
            </a:schemeClr>
          </a:solidFill>
          <a:ln w="12700" cap="flat" cmpd="sng" algn="ctr">
            <a:solidFill>
              <a:sysClr val="windowText" lastClr="00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sp>
        <p:nvSpPr>
          <p:cNvPr id="149" name="Rectangle 148"/>
          <p:cNvSpPr/>
          <p:nvPr/>
        </p:nvSpPr>
        <p:spPr>
          <a:xfrm>
            <a:off x="3131840" y="4869160"/>
            <a:ext cx="144016" cy="54006"/>
          </a:xfrm>
          <a:prstGeom prst="rect">
            <a:avLst/>
          </a:prstGeom>
          <a:solidFill>
            <a:schemeClr val="accent4">
              <a:lumMod val="20000"/>
              <a:lumOff val="80000"/>
            </a:schemeClr>
          </a:solidFill>
          <a:ln w="12700" cap="flat" cmpd="sng" algn="ctr">
            <a:solidFill>
              <a:sysClr val="windowText" lastClr="00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sp>
        <p:nvSpPr>
          <p:cNvPr id="150" name="Rectangle 149"/>
          <p:cNvSpPr/>
          <p:nvPr/>
        </p:nvSpPr>
        <p:spPr>
          <a:xfrm>
            <a:off x="3131840" y="5949280"/>
            <a:ext cx="144016" cy="54006"/>
          </a:xfrm>
          <a:prstGeom prst="rect">
            <a:avLst/>
          </a:prstGeom>
          <a:solidFill>
            <a:schemeClr val="accent4">
              <a:lumMod val="20000"/>
              <a:lumOff val="80000"/>
            </a:schemeClr>
          </a:solidFill>
          <a:ln w="12700" cap="flat" cmpd="sng" algn="ctr">
            <a:solidFill>
              <a:sysClr val="windowText" lastClr="00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sp>
        <p:nvSpPr>
          <p:cNvPr id="151" name="Rectangle 150"/>
          <p:cNvSpPr/>
          <p:nvPr/>
        </p:nvSpPr>
        <p:spPr>
          <a:xfrm>
            <a:off x="3135288" y="5445224"/>
            <a:ext cx="144016" cy="54006"/>
          </a:xfrm>
          <a:prstGeom prst="rect">
            <a:avLst/>
          </a:prstGeom>
          <a:solidFill>
            <a:schemeClr val="accent4">
              <a:lumMod val="20000"/>
              <a:lumOff val="80000"/>
            </a:schemeClr>
          </a:solidFill>
          <a:ln w="12700" cap="flat" cmpd="sng" algn="ctr">
            <a:solidFill>
              <a:sysClr val="windowText" lastClr="00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sp>
        <p:nvSpPr>
          <p:cNvPr id="154" name="Rectangle 153"/>
          <p:cNvSpPr/>
          <p:nvPr/>
        </p:nvSpPr>
        <p:spPr>
          <a:xfrm>
            <a:off x="3707904" y="2210299"/>
            <a:ext cx="228780" cy="1411596"/>
          </a:xfrm>
          <a:prstGeom prst="rect">
            <a:avLst/>
          </a:prstGeom>
          <a:noFill/>
          <a:ln w="12700" cap="flat" cmpd="sng" algn="ctr">
            <a:solidFill>
              <a:sysClr val="windowText" lastClr="000000"/>
            </a:solidFill>
            <a:prstDash val="lgDash"/>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cxnSp>
        <p:nvCxnSpPr>
          <p:cNvPr id="155" name="Connecteur droit avec flèche 154"/>
          <p:cNvCxnSpPr>
            <a:stCxn id="154" idx="0"/>
          </p:cNvCxnSpPr>
          <p:nvPr/>
        </p:nvCxnSpPr>
        <p:spPr>
          <a:xfrm flipV="1">
            <a:off x="3822294" y="2069763"/>
            <a:ext cx="0" cy="140536"/>
          </a:xfrm>
          <a:prstGeom prst="straightConnector1">
            <a:avLst/>
          </a:prstGeom>
          <a:noFill/>
          <a:ln w="9525" cap="flat" cmpd="sng" algn="ctr">
            <a:solidFill>
              <a:srgbClr val="4F81BD">
                <a:shade val="95000"/>
                <a:satMod val="105000"/>
              </a:srgbClr>
            </a:solidFill>
            <a:prstDash val="solid"/>
            <a:headEnd type="none" w="med" len="med"/>
            <a:tailEnd type="none" w="med" len="med"/>
          </a:ln>
          <a:effectLst/>
        </p:spPr>
      </p:cxnSp>
      <p:cxnSp>
        <p:nvCxnSpPr>
          <p:cNvPr id="40" name="Connecteur droit 39"/>
          <p:cNvCxnSpPr/>
          <p:nvPr/>
        </p:nvCxnSpPr>
        <p:spPr>
          <a:xfrm flipH="1">
            <a:off x="2564852" y="1184319"/>
            <a:ext cx="135877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Connecteur droit 41"/>
          <p:cNvCxnSpPr>
            <a:stCxn id="144" idx="1"/>
          </p:cNvCxnSpPr>
          <p:nvPr/>
        </p:nvCxnSpPr>
        <p:spPr>
          <a:xfrm flipH="1" flipV="1">
            <a:off x="2669086" y="1268760"/>
            <a:ext cx="125453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Connecteur droit 44"/>
          <p:cNvCxnSpPr/>
          <p:nvPr/>
        </p:nvCxnSpPr>
        <p:spPr>
          <a:xfrm flipV="1">
            <a:off x="2555776" y="1196753"/>
            <a:ext cx="0" cy="21602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Connecteur droit 47"/>
          <p:cNvCxnSpPr/>
          <p:nvPr/>
        </p:nvCxnSpPr>
        <p:spPr>
          <a:xfrm flipV="1">
            <a:off x="2658430" y="1284895"/>
            <a:ext cx="0" cy="36004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8" name="Rectangle 57"/>
          <p:cNvSpPr/>
          <p:nvPr/>
        </p:nvSpPr>
        <p:spPr>
          <a:xfrm>
            <a:off x="1768435" y="1429944"/>
            <a:ext cx="199831" cy="94111"/>
          </a:xfrm>
          <a:prstGeom prst="rect">
            <a:avLst/>
          </a:prstGeom>
          <a:noFill/>
          <a:ln w="12700" cap="flat" cmpd="sng" algn="ctr">
            <a:solidFill>
              <a:sysClr val="windowText" lastClr="00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sp>
        <p:nvSpPr>
          <p:cNvPr id="61" name="Rectangle 60"/>
          <p:cNvSpPr/>
          <p:nvPr/>
        </p:nvSpPr>
        <p:spPr>
          <a:xfrm flipH="1">
            <a:off x="1768435" y="1625393"/>
            <a:ext cx="184729" cy="98042"/>
          </a:xfrm>
          <a:prstGeom prst="rect">
            <a:avLst/>
          </a:prstGeom>
          <a:noFill/>
          <a:ln w="12700" cap="flat" cmpd="sng" algn="ctr">
            <a:solidFill>
              <a:sysClr val="windowText" lastClr="00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cxnSp>
        <p:nvCxnSpPr>
          <p:cNvPr id="62" name="Connecteur droit 61"/>
          <p:cNvCxnSpPr/>
          <p:nvPr/>
        </p:nvCxnSpPr>
        <p:spPr>
          <a:xfrm flipH="1">
            <a:off x="1612257" y="1674414"/>
            <a:ext cx="952593" cy="0"/>
          </a:xfrm>
          <a:prstGeom prst="line">
            <a:avLst/>
          </a:prstGeom>
          <a:ln w="38100">
            <a:solidFill>
              <a:schemeClr val="accent4">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66" name="Connecteur droit 65"/>
          <p:cNvCxnSpPr/>
          <p:nvPr/>
        </p:nvCxnSpPr>
        <p:spPr>
          <a:xfrm flipV="1">
            <a:off x="1612257" y="1468845"/>
            <a:ext cx="0" cy="205569"/>
          </a:xfrm>
          <a:prstGeom prst="line">
            <a:avLst/>
          </a:prstGeom>
          <a:ln w="38100">
            <a:solidFill>
              <a:schemeClr val="accent4">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72" name="Connecteur droit 71"/>
          <p:cNvCxnSpPr/>
          <p:nvPr/>
        </p:nvCxnSpPr>
        <p:spPr>
          <a:xfrm flipH="1">
            <a:off x="172097" y="1491458"/>
            <a:ext cx="1440160" cy="0"/>
          </a:xfrm>
          <a:prstGeom prst="line">
            <a:avLst/>
          </a:prstGeom>
          <a:ln w="57150">
            <a:solidFill>
              <a:schemeClr val="accent4">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74" name="Connecteur droit 73"/>
          <p:cNvCxnSpPr/>
          <p:nvPr/>
        </p:nvCxnSpPr>
        <p:spPr>
          <a:xfrm flipV="1">
            <a:off x="2565452" y="1536924"/>
            <a:ext cx="0" cy="21602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34" name="Groupe 33"/>
          <p:cNvGrpSpPr/>
          <p:nvPr/>
        </p:nvGrpSpPr>
        <p:grpSpPr>
          <a:xfrm rot="16200000">
            <a:off x="4729214" y="2740812"/>
            <a:ext cx="288036" cy="350570"/>
            <a:chOff x="5580111" y="2862408"/>
            <a:chExt cx="288036" cy="350570"/>
          </a:xfrm>
        </p:grpSpPr>
        <p:sp>
          <p:nvSpPr>
            <p:cNvPr id="30" name="Organigramme : Délai 29"/>
            <p:cNvSpPr/>
            <p:nvPr/>
          </p:nvSpPr>
          <p:spPr>
            <a:xfrm rot="16200000">
              <a:off x="5640531" y="2877350"/>
              <a:ext cx="173899" cy="144016"/>
            </a:xfrm>
            <a:prstGeom prst="flowChartDelay">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riangle isocèle 31"/>
            <p:cNvSpPr/>
            <p:nvPr/>
          </p:nvSpPr>
          <p:spPr>
            <a:xfrm rot="16200000">
              <a:off x="5729156" y="3073986"/>
              <a:ext cx="137315" cy="140666"/>
            </a:xfrm>
            <a:prstGeom prst="triangl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Triangle isocèle 79"/>
            <p:cNvSpPr/>
            <p:nvPr/>
          </p:nvSpPr>
          <p:spPr>
            <a:xfrm rot="5400000">
              <a:off x="5581785" y="3067287"/>
              <a:ext cx="144017" cy="147366"/>
            </a:xfrm>
            <a:prstGeom prst="triangl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2" name="Connecteur droit 81"/>
            <p:cNvCxnSpPr/>
            <p:nvPr/>
          </p:nvCxnSpPr>
          <p:spPr>
            <a:xfrm flipV="1">
              <a:off x="5727478" y="3036308"/>
              <a:ext cx="2" cy="10801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88" name="Connecteur droit 87"/>
          <p:cNvCxnSpPr/>
          <p:nvPr/>
        </p:nvCxnSpPr>
        <p:spPr>
          <a:xfrm flipH="1" flipV="1">
            <a:off x="4972173" y="2078169"/>
            <a:ext cx="0" cy="1718665"/>
          </a:xfrm>
          <a:prstGeom prst="line">
            <a:avLst/>
          </a:prstGeom>
          <a:ln>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cxnSp>
        <p:nvCxnSpPr>
          <p:cNvPr id="91" name="Connecteur droit 90"/>
          <p:cNvCxnSpPr>
            <a:endCxn id="95" idx="1"/>
          </p:cNvCxnSpPr>
          <p:nvPr/>
        </p:nvCxnSpPr>
        <p:spPr>
          <a:xfrm flipH="1" flipV="1">
            <a:off x="975788" y="1958599"/>
            <a:ext cx="0" cy="298857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5" name="Organigramme : Délai 94"/>
          <p:cNvSpPr/>
          <p:nvPr/>
        </p:nvSpPr>
        <p:spPr>
          <a:xfrm rot="16200000">
            <a:off x="888838" y="1799641"/>
            <a:ext cx="173899" cy="144016"/>
          </a:xfrm>
          <a:prstGeom prst="flowChartDelay">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7" name="Connecteur droit 96"/>
          <p:cNvCxnSpPr/>
          <p:nvPr/>
        </p:nvCxnSpPr>
        <p:spPr>
          <a:xfrm flipH="1">
            <a:off x="2771800" y="2375466"/>
            <a:ext cx="872799" cy="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01" name="Connecteur droit 100"/>
          <p:cNvCxnSpPr/>
          <p:nvPr/>
        </p:nvCxnSpPr>
        <p:spPr>
          <a:xfrm flipH="1">
            <a:off x="2771800" y="2527866"/>
            <a:ext cx="864096" cy="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05" name="Connecteur droit 104"/>
          <p:cNvCxnSpPr/>
          <p:nvPr/>
        </p:nvCxnSpPr>
        <p:spPr>
          <a:xfrm flipH="1">
            <a:off x="2771800" y="2680266"/>
            <a:ext cx="872799" cy="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07" name="Connecteur droit 106"/>
          <p:cNvCxnSpPr/>
          <p:nvPr/>
        </p:nvCxnSpPr>
        <p:spPr>
          <a:xfrm flipH="1">
            <a:off x="2771800" y="3140969"/>
            <a:ext cx="863318"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08" name="Connecteur droit 107"/>
          <p:cNvCxnSpPr/>
          <p:nvPr/>
        </p:nvCxnSpPr>
        <p:spPr>
          <a:xfrm flipH="1">
            <a:off x="2771800" y="3285370"/>
            <a:ext cx="864096" cy="351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14" name="Connecteur droit 113"/>
          <p:cNvCxnSpPr/>
          <p:nvPr/>
        </p:nvCxnSpPr>
        <p:spPr>
          <a:xfrm flipH="1">
            <a:off x="2779328" y="2805541"/>
            <a:ext cx="856568"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16" name="Connecteur droit 115"/>
          <p:cNvCxnSpPr/>
          <p:nvPr/>
        </p:nvCxnSpPr>
        <p:spPr>
          <a:xfrm flipH="1">
            <a:off x="2765999" y="2996953"/>
            <a:ext cx="869897"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17" name="Connecteur droit 116"/>
          <p:cNvCxnSpPr/>
          <p:nvPr/>
        </p:nvCxnSpPr>
        <p:spPr>
          <a:xfrm>
            <a:off x="2916998" y="2202196"/>
            <a:ext cx="9485" cy="1300357"/>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4" name="Connecteur droit 123"/>
          <p:cNvCxnSpPr/>
          <p:nvPr/>
        </p:nvCxnSpPr>
        <p:spPr>
          <a:xfrm>
            <a:off x="3563848" y="2202196"/>
            <a:ext cx="0" cy="1344254"/>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
        <p:nvSpPr>
          <p:cNvPr id="125" name="Rectangle 124"/>
          <p:cNvSpPr/>
          <p:nvPr/>
        </p:nvSpPr>
        <p:spPr>
          <a:xfrm>
            <a:off x="2411760" y="3658346"/>
            <a:ext cx="1584176" cy="3011014"/>
          </a:xfrm>
          <a:prstGeom prst="rect">
            <a:avLst/>
          </a:prstGeom>
          <a:solidFill>
            <a:srgbClr val="C0EFFF">
              <a:alpha val="25098"/>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8" name="Rectangle 127"/>
          <p:cNvSpPr/>
          <p:nvPr/>
        </p:nvSpPr>
        <p:spPr>
          <a:xfrm>
            <a:off x="2462069" y="3117772"/>
            <a:ext cx="354306" cy="459874"/>
          </a:xfrm>
          <a:prstGeom prst="rect">
            <a:avLst/>
          </a:prstGeom>
          <a:solidFill>
            <a:srgbClr val="C0EFFF">
              <a:alpha val="25098"/>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8" name="Connecteur droit avec flèche 97"/>
          <p:cNvCxnSpPr/>
          <p:nvPr/>
        </p:nvCxnSpPr>
        <p:spPr>
          <a:xfrm>
            <a:off x="1262598" y="3172280"/>
            <a:ext cx="1218613"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0" name="ZoneTexte 99"/>
          <p:cNvSpPr txBox="1"/>
          <p:nvPr/>
        </p:nvSpPr>
        <p:spPr>
          <a:xfrm>
            <a:off x="1267195" y="2880511"/>
            <a:ext cx="1096295" cy="307777"/>
          </a:xfrm>
          <a:prstGeom prst="rect">
            <a:avLst/>
          </a:prstGeom>
          <a:noFill/>
        </p:spPr>
        <p:txBody>
          <a:bodyPr wrap="square" rtlCol="0">
            <a:spAutoFit/>
          </a:bodyPr>
          <a:lstStyle/>
          <a:p>
            <a:r>
              <a:rPr lang="en-US" sz="1400" dirty="0" err="1" smtClean="0"/>
              <a:t>LHe</a:t>
            </a:r>
            <a:r>
              <a:rPr lang="en-US" sz="1400" dirty="0" smtClean="0"/>
              <a:t> (4.2 K)</a:t>
            </a:r>
            <a:endParaRPr lang="en-US" sz="1400" dirty="0"/>
          </a:p>
        </p:txBody>
      </p:sp>
      <p:sp>
        <p:nvSpPr>
          <p:cNvPr id="138" name="ZoneTexte 137"/>
          <p:cNvSpPr txBox="1"/>
          <p:nvPr/>
        </p:nvSpPr>
        <p:spPr>
          <a:xfrm>
            <a:off x="1108882" y="3688629"/>
            <a:ext cx="1530339" cy="523220"/>
          </a:xfrm>
          <a:prstGeom prst="rect">
            <a:avLst/>
          </a:prstGeom>
          <a:noFill/>
        </p:spPr>
        <p:txBody>
          <a:bodyPr wrap="square" rtlCol="0">
            <a:spAutoFit/>
          </a:bodyPr>
          <a:lstStyle/>
          <a:p>
            <a:r>
              <a:rPr lang="en-US" sz="1400" dirty="0" err="1" smtClean="0"/>
              <a:t>LHe</a:t>
            </a:r>
            <a:r>
              <a:rPr lang="en-US" sz="1400" dirty="0" smtClean="0"/>
              <a:t> sat (1.9 K)</a:t>
            </a:r>
          </a:p>
          <a:p>
            <a:r>
              <a:rPr lang="en-US" sz="1400" dirty="0" smtClean="0"/>
              <a:t>At least 8 h</a:t>
            </a:r>
            <a:endParaRPr lang="en-US" sz="1400" dirty="0"/>
          </a:p>
        </p:txBody>
      </p:sp>
      <p:cxnSp>
        <p:nvCxnSpPr>
          <p:cNvPr id="140" name="Connecteur droit avec flèche 139"/>
          <p:cNvCxnSpPr/>
          <p:nvPr/>
        </p:nvCxnSpPr>
        <p:spPr>
          <a:xfrm>
            <a:off x="1108883" y="4200090"/>
            <a:ext cx="1707492" cy="1678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44" name="ZoneTexte 143"/>
          <p:cNvSpPr txBox="1"/>
          <p:nvPr/>
        </p:nvSpPr>
        <p:spPr>
          <a:xfrm>
            <a:off x="3923622" y="1023285"/>
            <a:ext cx="1899220" cy="523220"/>
          </a:xfrm>
          <a:prstGeom prst="rect">
            <a:avLst/>
          </a:prstGeom>
          <a:noFill/>
          <a:ln>
            <a:solidFill>
              <a:schemeClr val="tx1"/>
            </a:solidFill>
          </a:ln>
        </p:spPr>
        <p:txBody>
          <a:bodyPr wrap="square" rtlCol="0">
            <a:spAutoFit/>
          </a:bodyPr>
          <a:lstStyle/>
          <a:p>
            <a:pPr algn="ctr"/>
            <a:r>
              <a:rPr lang="en-US" sz="1400" dirty="0" smtClean="0"/>
              <a:t>Supplied power </a:t>
            </a:r>
          </a:p>
          <a:p>
            <a:pPr algn="ctr"/>
            <a:r>
              <a:rPr lang="en-US" sz="1400" dirty="0" smtClean="0"/>
              <a:t>6 kA</a:t>
            </a:r>
            <a:endParaRPr lang="en-US" sz="1400" dirty="0"/>
          </a:p>
        </p:txBody>
      </p:sp>
      <p:sp>
        <p:nvSpPr>
          <p:cNvPr id="147" name="ZoneTexte 146"/>
          <p:cNvSpPr txBox="1"/>
          <p:nvPr/>
        </p:nvSpPr>
        <p:spPr>
          <a:xfrm>
            <a:off x="335991" y="4947178"/>
            <a:ext cx="926607" cy="1600438"/>
          </a:xfrm>
          <a:prstGeom prst="rect">
            <a:avLst/>
          </a:prstGeom>
          <a:noFill/>
          <a:ln>
            <a:solidFill>
              <a:schemeClr val="tx1"/>
            </a:solidFill>
          </a:ln>
        </p:spPr>
        <p:txBody>
          <a:bodyPr wrap="square" rtlCol="0">
            <a:spAutoFit/>
          </a:bodyPr>
          <a:lstStyle/>
          <a:p>
            <a:r>
              <a:rPr lang="en-US" sz="1400" dirty="0" err="1" smtClean="0"/>
              <a:t>LHe</a:t>
            </a:r>
            <a:r>
              <a:rPr lang="en-US" sz="1400" dirty="0" smtClean="0"/>
              <a:t> tank</a:t>
            </a:r>
          </a:p>
          <a:p>
            <a:r>
              <a:rPr lang="en-US" sz="1400" dirty="0" smtClean="0"/>
              <a:t>(1000 l)</a:t>
            </a:r>
          </a:p>
          <a:p>
            <a:endParaRPr lang="en-US" sz="1400" dirty="0"/>
          </a:p>
          <a:p>
            <a:endParaRPr lang="en-US" sz="1400" dirty="0" smtClean="0"/>
          </a:p>
          <a:p>
            <a:endParaRPr lang="en-US" sz="1400" dirty="0"/>
          </a:p>
          <a:p>
            <a:endParaRPr lang="en-US" sz="1400" dirty="0" smtClean="0"/>
          </a:p>
          <a:p>
            <a:endParaRPr lang="en-US" sz="1400" dirty="0"/>
          </a:p>
        </p:txBody>
      </p:sp>
      <p:sp>
        <p:nvSpPr>
          <p:cNvPr id="152" name="ZoneTexte 151"/>
          <p:cNvSpPr txBox="1"/>
          <p:nvPr/>
        </p:nvSpPr>
        <p:spPr>
          <a:xfrm>
            <a:off x="5950880" y="4780482"/>
            <a:ext cx="2834908" cy="461665"/>
          </a:xfrm>
          <a:prstGeom prst="rect">
            <a:avLst/>
          </a:prstGeom>
          <a:noFill/>
          <a:ln>
            <a:solidFill>
              <a:schemeClr val="tx1"/>
            </a:solidFill>
          </a:ln>
        </p:spPr>
        <p:txBody>
          <a:bodyPr wrap="square" rtlCol="0">
            <a:spAutoFit/>
          </a:bodyPr>
          <a:lstStyle/>
          <a:p>
            <a:pPr algn="just"/>
            <a:r>
              <a:rPr lang="en-US" sz="1200" dirty="0" smtClean="0"/>
              <a:t>Pumping system:</a:t>
            </a:r>
          </a:p>
          <a:p>
            <a:pPr algn="just"/>
            <a:r>
              <a:rPr lang="en-US" sz="1200" dirty="0" smtClean="0"/>
              <a:t>600 available /250 </a:t>
            </a:r>
            <a:r>
              <a:rPr lang="fr-FR" sz="1200" dirty="0" smtClean="0"/>
              <a:t>m</a:t>
            </a:r>
            <a:r>
              <a:rPr lang="fr-FR" sz="1200" baseline="30000" dirty="0" smtClean="0"/>
              <a:t>3</a:t>
            </a:r>
            <a:r>
              <a:rPr lang="fr-FR" sz="1200" dirty="0" smtClean="0"/>
              <a:t>/</a:t>
            </a:r>
            <a:r>
              <a:rPr lang="en-US" sz="1200" dirty="0" smtClean="0"/>
              <a:t>h (useful)</a:t>
            </a:r>
            <a:endParaRPr lang="en-US" sz="1200" dirty="0"/>
          </a:p>
        </p:txBody>
      </p:sp>
      <p:sp>
        <p:nvSpPr>
          <p:cNvPr id="156" name="Rectangle 155"/>
          <p:cNvSpPr/>
          <p:nvPr/>
        </p:nvSpPr>
        <p:spPr>
          <a:xfrm>
            <a:off x="4835858" y="3788427"/>
            <a:ext cx="288000" cy="77469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76" name="Groupe 175"/>
          <p:cNvGrpSpPr/>
          <p:nvPr/>
        </p:nvGrpSpPr>
        <p:grpSpPr>
          <a:xfrm rot="19147691">
            <a:off x="4819491" y="4012308"/>
            <a:ext cx="288032" cy="263894"/>
            <a:chOff x="6228184" y="2479699"/>
            <a:chExt cx="288032" cy="263894"/>
          </a:xfrm>
        </p:grpSpPr>
        <p:cxnSp>
          <p:nvCxnSpPr>
            <p:cNvPr id="143" name="Connecteur droit avec flèche 142"/>
            <p:cNvCxnSpPr/>
            <p:nvPr/>
          </p:nvCxnSpPr>
          <p:spPr>
            <a:xfrm flipV="1">
              <a:off x="6300192" y="2479699"/>
              <a:ext cx="216024" cy="2638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6" name="Connecteur droit avec flèche 145"/>
            <p:cNvCxnSpPr/>
            <p:nvPr/>
          </p:nvCxnSpPr>
          <p:spPr>
            <a:xfrm flipV="1">
              <a:off x="6300192" y="2558044"/>
              <a:ext cx="67403" cy="185547"/>
            </a:xfrm>
            <a:prstGeom prst="straightConnector1">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7" name="Connecteur droit avec flèche 156"/>
            <p:cNvCxnSpPr/>
            <p:nvPr/>
          </p:nvCxnSpPr>
          <p:spPr>
            <a:xfrm flipV="1">
              <a:off x="6228184" y="2558044"/>
              <a:ext cx="139411" cy="185547"/>
            </a:xfrm>
            <a:prstGeom prst="straightConnector1">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cxnSp>
        <p:nvCxnSpPr>
          <p:cNvPr id="177" name="Connecteur droit 176"/>
          <p:cNvCxnSpPr/>
          <p:nvPr/>
        </p:nvCxnSpPr>
        <p:spPr>
          <a:xfrm flipV="1">
            <a:off x="4949378" y="4546754"/>
            <a:ext cx="0" cy="426250"/>
          </a:xfrm>
          <a:prstGeom prst="line">
            <a:avLst/>
          </a:prstGeom>
          <a:ln>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sp>
        <p:nvSpPr>
          <p:cNvPr id="178" name="ZoneTexte 177"/>
          <p:cNvSpPr txBox="1"/>
          <p:nvPr/>
        </p:nvSpPr>
        <p:spPr>
          <a:xfrm>
            <a:off x="4148142" y="4009128"/>
            <a:ext cx="741257" cy="276999"/>
          </a:xfrm>
          <a:prstGeom prst="rect">
            <a:avLst/>
          </a:prstGeom>
          <a:noFill/>
        </p:spPr>
        <p:txBody>
          <a:bodyPr wrap="square" rtlCol="0">
            <a:spAutoFit/>
          </a:bodyPr>
          <a:lstStyle/>
          <a:p>
            <a:r>
              <a:rPr lang="en-US" sz="1200" dirty="0" smtClean="0"/>
              <a:t>Heater </a:t>
            </a:r>
            <a:endParaRPr lang="en-US" sz="1200" dirty="0"/>
          </a:p>
        </p:txBody>
      </p:sp>
      <p:sp>
        <p:nvSpPr>
          <p:cNvPr id="179" name="ZoneTexte 178"/>
          <p:cNvSpPr txBox="1"/>
          <p:nvPr/>
        </p:nvSpPr>
        <p:spPr>
          <a:xfrm>
            <a:off x="4001099" y="3072183"/>
            <a:ext cx="1118598" cy="646331"/>
          </a:xfrm>
          <a:prstGeom prst="rect">
            <a:avLst/>
          </a:prstGeom>
          <a:noFill/>
        </p:spPr>
        <p:txBody>
          <a:bodyPr wrap="square" rtlCol="0">
            <a:spAutoFit/>
          </a:bodyPr>
          <a:lstStyle/>
          <a:p>
            <a:r>
              <a:rPr lang="en-US" sz="1200" dirty="0" smtClean="0"/>
              <a:t>Regulation </a:t>
            </a:r>
          </a:p>
          <a:p>
            <a:r>
              <a:rPr lang="en-US" sz="1200" dirty="0" smtClean="0"/>
              <a:t>pressure </a:t>
            </a:r>
          </a:p>
          <a:p>
            <a:r>
              <a:rPr lang="en-US" sz="1200" dirty="0" smtClean="0"/>
              <a:t>valve</a:t>
            </a:r>
            <a:endParaRPr lang="en-US" sz="1200" dirty="0"/>
          </a:p>
        </p:txBody>
      </p:sp>
      <p:sp>
        <p:nvSpPr>
          <p:cNvPr id="180" name="ZoneTexte 179"/>
          <p:cNvSpPr txBox="1"/>
          <p:nvPr/>
        </p:nvSpPr>
        <p:spPr>
          <a:xfrm>
            <a:off x="50617" y="1181741"/>
            <a:ext cx="1732012" cy="276999"/>
          </a:xfrm>
          <a:prstGeom prst="rect">
            <a:avLst/>
          </a:prstGeom>
          <a:noFill/>
        </p:spPr>
        <p:txBody>
          <a:bodyPr wrap="square" rtlCol="0">
            <a:spAutoFit/>
          </a:bodyPr>
          <a:lstStyle/>
          <a:p>
            <a:r>
              <a:rPr lang="en-US" sz="1200" dirty="0" smtClean="0"/>
              <a:t>Flow meter indicator </a:t>
            </a:r>
            <a:endParaRPr lang="en-US" sz="1200" dirty="0"/>
          </a:p>
        </p:txBody>
      </p:sp>
      <p:cxnSp>
        <p:nvCxnSpPr>
          <p:cNvPr id="181" name="Connecteur droit 180"/>
          <p:cNvCxnSpPr>
            <a:stCxn id="130" idx="1"/>
            <a:endCxn id="187" idx="1"/>
          </p:cNvCxnSpPr>
          <p:nvPr/>
        </p:nvCxnSpPr>
        <p:spPr>
          <a:xfrm flipV="1">
            <a:off x="2719474" y="1423395"/>
            <a:ext cx="1744" cy="2106949"/>
          </a:xfrm>
          <a:prstGeom prst="line">
            <a:avLst/>
          </a:prstGeom>
          <a:ln>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87" name="ZoneTexte 186"/>
          <p:cNvSpPr txBox="1"/>
          <p:nvPr/>
        </p:nvSpPr>
        <p:spPr>
          <a:xfrm>
            <a:off x="2721218" y="1284895"/>
            <a:ext cx="1189795" cy="276999"/>
          </a:xfrm>
          <a:prstGeom prst="rect">
            <a:avLst/>
          </a:prstGeom>
          <a:noFill/>
        </p:spPr>
        <p:txBody>
          <a:bodyPr wrap="square" rtlCol="0">
            <a:spAutoFit/>
          </a:bodyPr>
          <a:lstStyle/>
          <a:p>
            <a:r>
              <a:rPr lang="en-US" sz="1200" dirty="0" smtClean="0"/>
              <a:t>Level gauge</a:t>
            </a:r>
            <a:endParaRPr lang="en-US" sz="1200" dirty="0"/>
          </a:p>
        </p:txBody>
      </p:sp>
      <p:sp>
        <p:nvSpPr>
          <p:cNvPr id="189" name="ZoneTexte 188"/>
          <p:cNvSpPr txBox="1"/>
          <p:nvPr/>
        </p:nvSpPr>
        <p:spPr>
          <a:xfrm>
            <a:off x="4320731" y="5476230"/>
            <a:ext cx="1763437" cy="461665"/>
          </a:xfrm>
          <a:prstGeom prst="rect">
            <a:avLst/>
          </a:prstGeom>
          <a:noFill/>
        </p:spPr>
        <p:txBody>
          <a:bodyPr wrap="square" rtlCol="0">
            <a:spAutoFit/>
          </a:bodyPr>
          <a:lstStyle/>
          <a:p>
            <a:r>
              <a:rPr lang="en-US" sz="1200" dirty="0" smtClean="0"/>
              <a:t>Location for magnetic</a:t>
            </a:r>
          </a:p>
          <a:p>
            <a:r>
              <a:rPr lang="en-US" sz="1200" dirty="0" smtClean="0"/>
              <a:t>measurement</a:t>
            </a:r>
            <a:endParaRPr lang="en-US" sz="1200" dirty="0"/>
          </a:p>
        </p:txBody>
      </p:sp>
      <p:cxnSp>
        <p:nvCxnSpPr>
          <p:cNvPr id="190" name="Connecteur droit avec flèche 189"/>
          <p:cNvCxnSpPr/>
          <p:nvPr/>
        </p:nvCxnSpPr>
        <p:spPr>
          <a:xfrm flipH="1" flipV="1">
            <a:off x="3196617" y="5499230"/>
            <a:ext cx="1159359" cy="37804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2" name="Connecteur droit avec flèche 191"/>
          <p:cNvCxnSpPr/>
          <p:nvPr/>
        </p:nvCxnSpPr>
        <p:spPr>
          <a:xfrm>
            <a:off x="3635896" y="2065305"/>
            <a:ext cx="0" cy="4035634"/>
          </a:xfrm>
          <a:prstGeom prst="straightConnector1">
            <a:avLst/>
          </a:prstGeom>
          <a:ln>
            <a:solidFill>
              <a:schemeClr val="tx1"/>
            </a:solidFill>
            <a:prstDash val="lgDash"/>
            <a:tailEnd type="arrow"/>
          </a:ln>
        </p:spPr>
        <p:style>
          <a:lnRef idx="1">
            <a:schemeClr val="accent1"/>
          </a:lnRef>
          <a:fillRef idx="0">
            <a:schemeClr val="accent1"/>
          </a:fillRef>
          <a:effectRef idx="0">
            <a:schemeClr val="accent1"/>
          </a:effectRef>
          <a:fontRef idx="minor">
            <a:schemeClr val="tx1"/>
          </a:fontRef>
        </p:style>
      </p:cxnSp>
      <p:cxnSp>
        <p:nvCxnSpPr>
          <p:cNvPr id="210" name="Connecteur droit avec flèche 209"/>
          <p:cNvCxnSpPr/>
          <p:nvPr/>
        </p:nvCxnSpPr>
        <p:spPr>
          <a:xfrm flipV="1">
            <a:off x="2519692" y="2075040"/>
            <a:ext cx="1124907" cy="8914"/>
          </a:xfrm>
          <a:prstGeom prst="straightConnector1">
            <a:avLst/>
          </a:prstGeom>
          <a:ln>
            <a:solidFill>
              <a:schemeClr val="tx1"/>
            </a:solidFill>
            <a:prstDash val="lgDash"/>
            <a:tailEnd type="arrow"/>
          </a:ln>
        </p:spPr>
        <p:style>
          <a:lnRef idx="1">
            <a:schemeClr val="accent1"/>
          </a:lnRef>
          <a:fillRef idx="0">
            <a:schemeClr val="accent1"/>
          </a:fillRef>
          <a:effectRef idx="0">
            <a:schemeClr val="accent1"/>
          </a:effectRef>
          <a:fontRef idx="minor">
            <a:schemeClr val="tx1"/>
          </a:fontRef>
        </p:style>
      </p:cxnSp>
      <p:sp>
        <p:nvSpPr>
          <p:cNvPr id="16" name="Rectangle à coins arrondis 15"/>
          <p:cNvSpPr/>
          <p:nvPr/>
        </p:nvSpPr>
        <p:spPr>
          <a:xfrm>
            <a:off x="2826401" y="3442117"/>
            <a:ext cx="809495" cy="191828"/>
          </a:xfrm>
          <a:prstGeom prst="round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Connecteur droit 18"/>
          <p:cNvCxnSpPr/>
          <p:nvPr/>
        </p:nvCxnSpPr>
        <p:spPr>
          <a:xfrm>
            <a:off x="3001120" y="1577110"/>
            <a:ext cx="0" cy="186500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3" name="Connecteur droit 112"/>
          <p:cNvCxnSpPr/>
          <p:nvPr/>
        </p:nvCxnSpPr>
        <p:spPr>
          <a:xfrm flipH="1" flipV="1">
            <a:off x="5148677" y="1969107"/>
            <a:ext cx="288000" cy="0"/>
          </a:xfrm>
          <a:prstGeom prst="line">
            <a:avLst/>
          </a:pr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15" name="ZoneTexte 114"/>
          <p:cNvSpPr txBox="1"/>
          <p:nvPr/>
        </p:nvSpPr>
        <p:spPr>
          <a:xfrm>
            <a:off x="100254" y="1509742"/>
            <a:ext cx="1412244" cy="276999"/>
          </a:xfrm>
          <a:prstGeom prst="rect">
            <a:avLst/>
          </a:prstGeom>
          <a:noFill/>
        </p:spPr>
        <p:txBody>
          <a:bodyPr wrap="square" rtlCol="0">
            <a:spAutoFit/>
          </a:bodyPr>
          <a:lstStyle/>
          <a:p>
            <a:r>
              <a:rPr lang="en-US" sz="1200" dirty="0" smtClean="0"/>
              <a:t>G he recovery</a:t>
            </a:r>
            <a:endParaRPr lang="en-US" sz="1200" dirty="0"/>
          </a:p>
        </p:txBody>
      </p:sp>
      <p:cxnSp>
        <p:nvCxnSpPr>
          <p:cNvPr id="118" name="Connecteur droit 117"/>
          <p:cNvCxnSpPr/>
          <p:nvPr/>
        </p:nvCxnSpPr>
        <p:spPr>
          <a:xfrm>
            <a:off x="3006192" y="1577110"/>
            <a:ext cx="816101" cy="0"/>
          </a:xfrm>
          <a:prstGeom prst="line">
            <a:avLst/>
          </a:pr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20" name="Connecteur droit 119"/>
          <p:cNvCxnSpPr/>
          <p:nvPr/>
        </p:nvCxnSpPr>
        <p:spPr>
          <a:xfrm flipH="1" flipV="1">
            <a:off x="3419872" y="1971951"/>
            <a:ext cx="11730" cy="147016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30" name="ZoneTexte 129"/>
          <p:cNvSpPr txBox="1"/>
          <p:nvPr/>
        </p:nvSpPr>
        <p:spPr>
          <a:xfrm>
            <a:off x="2719474" y="3407233"/>
            <a:ext cx="1102819" cy="246221"/>
          </a:xfrm>
          <a:prstGeom prst="rect">
            <a:avLst/>
          </a:prstGeom>
          <a:noFill/>
        </p:spPr>
        <p:txBody>
          <a:bodyPr wrap="square" rtlCol="0">
            <a:spAutoFit/>
          </a:bodyPr>
          <a:lstStyle/>
          <a:p>
            <a:r>
              <a:rPr lang="en-US" sz="1000" dirty="0" smtClean="0"/>
              <a:t>LN2 exchanger</a:t>
            </a:r>
            <a:endParaRPr lang="en-US" sz="1000" dirty="0"/>
          </a:p>
        </p:txBody>
      </p:sp>
      <p:cxnSp>
        <p:nvCxnSpPr>
          <p:cNvPr id="46" name="Connecteur droit 45"/>
          <p:cNvCxnSpPr/>
          <p:nvPr/>
        </p:nvCxnSpPr>
        <p:spPr>
          <a:xfrm>
            <a:off x="4355976" y="5877272"/>
            <a:ext cx="1181755" cy="0"/>
          </a:xfrm>
          <a:prstGeom prst="line">
            <a:avLst/>
          </a:prstGeom>
        </p:spPr>
        <p:style>
          <a:lnRef idx="1">
            <a:schemeClr val="accent1"/>
          </a:lnRef>
          <a:fillRef idx="0">
            <a:schemeClr val="accent1"/>
          </a:fillRef>
          <a:effectRef idx="0">
            <a:schemeClr val="accent1"/>
          </a:effectRef>
          <a:fontRef idx="minor">
            <a:schemeClr val="tx1"/>
          </a:fontRef>
        </p:style>
      </p:cxnSp>
      <p:sp>
        <p:nvSpPr>
          <p:cNvPr id="137" name="Ellipse 136"/>
          <p:cNvSpPr/>
          <p:nvPr/>
        </p:nvSpPr>
        <p:spPr>
          <a:xfrm>
            <a:off x="2846148" y="6032311"/>
            <a:ext cx="45719" cy="45719"/>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2" name="Ellipse 141"/>
          <p:cNvSpPr/>
          <p:nvPr/>
        </p:nvSpPr>
        <p:spPr>
          <a:xfrm>
            <a:off x="2843808" y="4293096"/>
            <a:ext cx="72008" cy="72909"/>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8" name="ZoneTexte 157"/>
          <p:cNvSpPr txBox="1"/>
          <p:nvPr/>
        </p:nvSpPr>
        <p:spPr>
          <a:xfrm>
            <a:off x="5032203" y="3172280"/>
            <a:ext cx="790639" cy="461665"/>
          </a:xfrm>
          <a:prstGeom prst="rect">
            <a:avLst/>
          </a:prstGeom>
          <a:noFill/>
        </p:spPr>
        <p:txBody>
          <a:bodyPr wrap="square" rtlCol="0">
            <a:spAutoFit/>
          </a:bodyPr>
          <a:lstStyle/>
          <a:p>
            <a:r>
              <a:rPr lang="en-US" sz="1200" dirty="0" smtClean="0"/>
              <a:t>G he </a:t>
            </a:r>
          </a:p>
          <a:p>
            <a:r>
              <a:rPr lang="en-US" sz="1200" dirty="0" smtClean="0"/>
              <a:t>recovery</a:t>
            </a:r>
            <a:endParaRPr lang="en-US" sz="1200" dirty="0"/>
          </a:p>
        </p:txBody>
      </p:sp>
      <p:cxnSp>
        <p:nvCxnSpPr>
          <p:cNvPr id="160" name="Connecteur droit 159"/>
          <p:cNvCxnSpPr/>
          <p:nvPr/>
        </p:nvCxnSpPr>
        <p:spPr>
          <a:xfrm flipH="1">
            <a:off x="5449593" y="5197644"/>
            <a:ext cx="286525" cy="0"/>
          </a:xfrm>
          <a:prstGeom prst="line">
            <a:avLst/>
          </a:prstGeom>
          <a:ln w="38100">
            <a:solidFill>
              <a:schemeClr val="accent4">
                <a:lumMod val="60000"/>
                <a:lumOff val="40000"/>
              </a:schemeClr>
            </a:solidFill>
          </a:ln>
        </p:spPr>
        <p:style>
          <a:lnRef idx="1">
            <a:schemeClr val="accent1"/>
          </a:lnRef>
          <a:fillRef idx="0">
            <a:schemeClr val="accent1"/>
          </a:fillRef>
          <a:effectRef idx="0">
            <a:schemeClr val="accent1"/>
          </a:effectRef>
          <a:fontRef idx="minor">
            <a:schemeClr val="tx1"/>
          </a:fontRef>
        </p:style>
      </p:cxnSp>
      <p:grpSp>
        <p:nvGrpSpPr>
          <p:cNvPr id="81" name="Groupe 80"/>
          <p:cNvGrpSpPr/>
          <p:nvPr/>
        </p:nvGrpSpPr>
        <p:grpSpPr>
          <a:xfrm>
            <a:off x="5436677" y="2810945"/>
            <a:ext cx="238610" cy="217390"/>
            <a:chOff x="7554212" y="2430234"/>
            <a:chExt cx="176670" cy="288036"/>
          </a:xfrm>
        </p:grpSpPr>
        <p:grpSp>
          <p:nvGrpSpPr>
            <p:cNvPr id="162" name="Groupe 161"/>
            <p:cNvGrpSpPr/>
            <p:nvPr/>
          </p:nvGrpSpPr>
          <p:grpSpPr>
            <a:xfrm rot="16200000">
              <a:off x="7498529" y="2485917"/>
              <a:ext cx="288036" cy="176670"/>
              <a:chOff x="5580111" y="3036308"/>
              <a:chExt cx="288036" cy="176670"/>
            </a:xfrm>
          </p:grpSpPr>
          <p:sp>
            <p:nvSpPr>
              <p:cNvPr id="164" name="Triangle isocèle 163"/>
              <p:cNvSpPr/>
              <p:nvPr/>
            </p:nvSpPr>
            <p:spPr>
              <a:xfrm rot="16200000">
                <a:off x="5729156" y="3073986"/>
                <a:ext cx="137315" cy="140666"/>
              </a:xfrm>
              <a:prstGeom prst="triangl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5" name="Triangle isocèle 164"/>
              <p:cNvSpPr/>
              <p:nvPr/>
            </p:nvSpPr>
            <p:spPr>
              <a:xfrm rot="5400000">
                <a:off x="5581785" y="3067287"/>
                <a:ext cx="144017" cy="147366"/>
              </a:xfrm>
              <a:prstGeom prst="triangl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6" name="Connecteur droit 165"/>
              <p:cNvCxnSpPr/>
              <p:nvPr/>
            </p:nvCxnSpPr>
            <p:spPr>
              <a:xfrm flipV="1">
                <a:off x="5727478" y="3036308"/>
                <a:ext cx="2" cy="10801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67" name="Connecteur droit 166"/>
            <p:cNvCxnSpPr/>
            <p:nvPr/>
          </p:nvCxnSpPr>
          <p:spPr>
            <a:xfrm>
              <a:off x="7554212" y="2450950"/>
              <a:ext cx="0" cy="250031"/>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69" name="Connecteur droit 168"/>
          <p:cNvCxnSpPr/>
          <p:nvPr/>
        </p:nvCxnSpPr>
        <p:spPr>
          <a:xfrm>
            <a:off x="3200947" y="4160636"/>
            <a:ext cx="18449" cy="1788644"/>
          </a:xfrm>
          <a:prstGeom prst="line">
            <a:avLst/>
          </a:prstGeom>
          <a:noFill/>
          <a:ln w="28575" cap="flat" cmpd="sng" algn="ctr">
            <a:solidFill>
              <a:sysClr val="windowText" lastClr="000000"/>
            </a:solidFill>
            <a:prstDash val="dash"/>
          </a:ln>
          <a:effectLst/>
        </p:spPr>
      </p:cxnSp>
      <p:cxnSp>
        <p:nvCxnSpPr>
          <p:cNvPr id="172" name="Connecteur droit 171"/>
          <p:cNvCxnSpPr/>
          <p:nvPr/>
        </p:nvCxnSpPr>
        <p:spPr>
          <a:xfrm>
            <a:off x="3153286" y="1628339"/>
            <a:ext cx="18449" cy="1788644"/>
          </a:xfrm>
          <a:prstGeom prst="line">
            <a:avLst/>
          </a:prstGeom>
          <a:noFill/>
          <a:ln w="28575" cap="flat" cmpd="sng" algn="ctr">
            <a:solidFill>
              <a:sysClr val="windowText" lastClr="000000"/>
            </a:solidFill>
            <a:prstDash val="dash"/>
          </a:ln>
          <a:effectLst/>
        </p:spPr>
      </p:cxnSp>
      <p:cxnSp>
        <p:nvCxnSpPr>
          <p:cNvPr id="174" name="Connecteur droit 173"/>
          <p:cNvCxnSpPr>
            <a:stCxn id="125" idx="0"/>
          </p:cNvCxnSpPr>
          <p:nvPr/>
        </p:nvCxnSpPr>
        <p:spPr>
          <a:xfrm flipH="1">
            <a:off x="3193169" y="3658346"/>
            <a:ext cx="0" cy="279407"/>
          </a:xfrm>
          <a:prstGeom prst="line">
            <a:avLst/>
          </a:prstGeom>
          <a:noFill/>
          <a:ln w="28575" cap="flat" cmpd="sng" algn="ctr">
            <a:solidFill>
              <a:sysClr val="windowText" lastClr="000000"/>
            </a:solidFill>
            <a:prstDash val="dash"/>
          </a:ln>
          <a:effectLst/>
        </p:spPr>
      </p:cxnSp>
      <p:cxnSp>
        <p:nvCxnSpPr>
          <p:cNvPr id="184" name="Connecteur droit 183"/>
          <p:cNvCxnSpPr/>
          <p:nvPr/>
        </p:nvCxnSpPr>
        <p:spPr>
          <a:xfrm flipV="1">
            <a:off x="5588055" y="2068582"/>
            <a:ext cx="0" cy="3130726"/>
          </a:xfrm>
          <a:prstGeom prst="line">
            <a:avLst/>
          </a:prstGeom>
          <a:ln>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6" name="Connecteur droit avec flèche 185"/>
          <p:cNvCxnSpPr>
            <a:stCxn id="194" idx="2"/>
          </p:cNvCxnSpPr>
          <p:nvPr/>
        </p:nvCxnSpPr>
        <p:spPr>
          <a:xfrm flipH="1" flipV="1">
            <a:off x="3736518" y="2533306"/>
            <a:ext cx="804426"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3" name="Connecteur droit 192"/>
          <p:cNvCxnSpPr/>
          <p:nvPr/>
        </p:nvCxnSpPr>
        <p:spPr>
          <a:xfrm flipV="1">
            <a:off x="4216734" y="2624306"/>
            <a:ext cx="772525" cy="10771"/>
          </a:xfrm>
          <a:prstGeom prst="line">
            <a:avLst/>
          </a:prstGeom>
        </p:spPr>
        <p:style>
          <a:lnRef idx="1">
            <a:schemeClr val="accent1"/>
          </a:lnRef>
          <a:fillRef idx="0">
            <a:schemeClr val="accent1"/>
          </a:fillRef>
          <a:effectRef idx="0">
            <a:schemeClr val="accent1"/>
          </a:effectRef>
          <a:fontRef idx="minor">
            <a:schemeClr val="tx1"/>
          </a:fontRef>
        </p:style>
      </p:cxnSp>
      <p:sp>
        <p:nvSpPr>
          <p:cNvPr id="194" name="ZoneTexte 193"/>
          <p:cNvSpPr txBox="1"/>
          <p:nvPr/>
        </p:nvSpPr>
        <p:spPr>
          <a:xfrm>
            <a:off x="4032740" y="2083954"/>
            <a:ext cx="1016407" cy="461665"/>
          </a:xfrm>
          <a:prstGeom prst="rect">
            <a:avLst/>
          </a:prstGeom>
          <a:noFill/>
        </p:spPr>
        <p:txBody>
          <a:bodyPr wrap="square" rtlCol="0">
            <a:spAutoFit/>
          </a:bodyPr>
          <a:lstStyle/>
          <a:p>
            <a:r>
              <a:rPr lang="en-US" sz="1200" dirty="0" smtClean="0"/>
              <a:t>Pumping tube</a:t>
            </a:r>
            <a:endParaRPr lang="en-US" sz="1200" dirty="0"/>
          </a:p>
        </p:txBody>
      </p:sp>
      <p:sp>
        <p:nvSpPr>
          <p:cNvPr id="195" name="Ellipse 194"/>
          <p:cNvSpPr/>
          <p:nvPr/>
        </p:nvSpPr>
        <p:spPr>
          <a:xfrm flipV="1">
            <a:off x="2726081" y="3850040"/>
            <a:ext cx="45719" cy="83016"/>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6" name="Connecteur droit avec flèche 195"/>
          <p:cNvCxnSpPr/>
          <p:nvPr/>
        </p:nvCxnSpPr>
        <p:spPr>
          <a:xfrm>
            <a:off x="2339752" y="5499230"/>
            <a:ext cx="537998" cy="55594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8" name="Connecteur droit 197"/>
          <p:cNvCxnSpPr/>
          <p:nvPr/>
        </p:nvCxnSpPr>
        <p:spPr>
          <a:xfrm flipV="1">
            <a:off x="1547284" y="5499230"/>
            <a:ext cx="811759" cy="858"/>
          </a:xfrm>
          <a:prstGeom prst="line">
            <a:avLst/>
          </a:prstGeom>
        </p:spPr>
        <p:style>
          <a:lnRef idx="1">
            <a:schemeClr val="accent1"/>
          </a:lnRef>
          <a:fillRef idx="0">
            <a:schemeClr val="accent1"/>
          </a:fillRef>
          <a:effectRef idx="0">
            <a:schemeClr val="accent1"/>
          </a:effectRef>
          <a:fontRef idx="minor">
            <a:schemeClr val="tx1"/>
          </a:fontRef>
        </p:style>
      </p:cxnSp>
      <p:sp>
        <p:nvSpPr>
          <p:cNvPr id="200" name="Ellipse 199"/>
          <p:cNvSpPr/>
          <p:nvPr/>
        </p:nvSpPr>
        <p:spPr>
          <a:xfrm>
            <a:off x="2915816" y="3717032"/>
            <a:ext cx="72008" cy="72909"/>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1" name="Ellipse 200"/>
          <p:cNvSpPr/>
          <p:nvPr/>
        </p:nvSpPr>
        <p:spPr>
          <a:xfrm>
            <a:off x="4265781" y="1908285"/>
            <a:ext cx="72008" cy="72909"/>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03" name="Groupe 202"/>
          <p:cNvGrpSpPr/>
          <p:nvPr/>
        </p:nvGrpSpPr>
        <p:grpSpPr>
          <a:xfrm>
            <a:off x="4933569" y="1759635"/>
            <a:ext cx="217702" cy="263620"/>
            <a:chOff x="5580111" y="2862408"/>
            <a:chExt cx="288036" cy="350570"/>
          </a:xfrm>
        </p:grpSpPr>
        <p:sp>
          <p:nvSpPr>
            <p:cNvPr id="204" name="Organigramme : Délai 203"/>
            <p:cNvSpPr/>
            <p:nvPr/>
          </p:nvSpPr>
          <p:spPr>
            <a:xfrm rot="16200000">
              <a:off x="5640531" y="2877350"/>
              <a:ext cx="173899" cy="144016"/>
            </a:xfrm>
            <a:prstGeom prst="flowChartDelay">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 name="Triangle isocèle 204"/>
            <p:cNvSpPr/>
            <p:nvPr/>
          </p:nvSpPr>
          <p:spPr>
            <a:xfrm rot="16200000">
              <a:off x="5729156" y="3073986"/>
              <a:ext cx="137315" cy="140666"/>
            </a:xfrm>
            <a:prstGeom prst="triangl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6" name="Triangle isocèle 205"/>
            <p:cNvSpPr/>
            <p:nvPr/>
          </p:nvSpPr>
          <p:spPr>
            <a:xfrm rot="5400000">
              <a:off x="5581785" y="3067287"/>
              <a:ext cx="144017" cy="147366"/>
            </a:xfrm>
            <a:prstGeom prst="triangl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7" name="Connecteur droit 206"/>
            <p:cNvCxnSpPr/>
            <p:nvPr/>
          </p:nvCxnSpPr>
          <p:spPr>
            <a:xfrm flipV="1">
              <a:off x="5727478" y="3036308"/>
              <a:ext cx="2" cy="10801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202" name="Connecteur droit 201"/>
          <p:cNvCxnSpPr/>
          <p:nvPr/>
        </p:nvCxnSpPr>
        <p:spPr>
          <a:xfrm>
            <a:off x="4292971" y="1731751"/>
            <a:ext cx="751983"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11" name="Connecteur droit 210"/>
          <p:cNvCxnSpPr/>
          <p:nvPr/>
        </p:nvCxnSpPr>
        <p:spPr>
          <a:xfrm flipH="1" flipV="1">
            <a:off x="4292971" y="1709923"/>
            <a:ext cx="0" cy="207053"/>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16" name="Connecteur droit 215"/>
          <p:cNvCxnSpPr>
            <a:stCxn id="204" idx="3"/>
            <a:endCxn id="204" idx="3"/>
          </p:cNvCxnSpPr>
          <p:nvPr/>
        </p:nvCxnSpPr>
        <p:spPr>
          <a:xfrm>
            <a:off x="5044954" y="1759636"/>
            <a:ext cx="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nvGrpSpPr>
          <p:cNvPr id="225" name="Groupe 224"/>
          <p:cNvGrpSpPr/>
          <p:nvPr/>
        </p:nvGrpSpPr>
        <p:grpSpPr>
          <a:xfrm>
            <a:off x="2763202" y="1778025"/>
            <a:ext cx="130401" cy="190604"/>
            <a:chOff x="7897874" y="3825876"/>
            <a:chExt cx="453710" cy="102960"/>
          </a:xfrm>
        </p:grpSpPr>
        <p:cxnSp>
          <p:nvCxnSpPr>
            <p:cNvPr id="220" name="Connecteur droit avec flèche 219"/>
            <p:cNvCxnSpPr/>
            <p:nvPr/>
          </p:nvCxnSpPr>
          <p:spPr>
            <a:xfrm>
              <a:off x="7897874" y="3879925"/>
              <a:ext cx="346534" cy="0"/>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22" name="Connecteur droit 221"/>
            <p:cNvCxnSpPr/>
            <p:nvPr/>
          </p:nvCxnSpPr>
          <p:spPr>
            <a:xfrm>
              <a:off x="8244409" y="3825876"/>
              <a:ext cx="0" cy="10296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4" name="Connecteur droit 223"/>
            <p:cNvCxnSpPr/>
            <p:nvPr/>
          </p:nvCxnSpPr>
          <p:spPr>
            <a:xfrm flipV="1">
              <a:off x="8144359" y="3879925"/>
              <a:ext cx="207225" cy="0"/>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227" name="Groupe 226"/>
          <p:cNvGrpSpPr/>
          <p:nvPr/>
        </p:nvGrpSpPr>
        <p:grpSpPr>
          <a:xfrm rot="16200000">
            <a:off x="3131130" y="1933841"/>
            <a:ext cx="385279" cy="192206"/>
            <a:chOff x="7897874" y="3825876"/>
            <a:chExt cx="453710" cy="102960"/>
          </a:xfrm>
        </p:grpSpPr>
        <p:cxnSp>
          <p:nvCxnSpPr>
            <p:cNvPr id="228" name="Connecteur droit avec flèche 227"/>
            <p:cNvCxnSpPr/>
            <p:nvPr/>
          </p:nvCxnSpPr>
          <p:spPr>
            <a:xfrm>
              <a:off x="7897874" y="3879925"/>
              <a:ext cx="346534" cy="0"/>
            </a:xfrm>
            <a:prstGeom prst="straightConnector1">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29" name="Connecteur droit 228"/>
            <p:cNvCxnSpPr/>
            <p:nvPr/>
          </p:nvCxnSpPr>
          <p:spPr>
            <a:xfrm>
              <a:off x="8244409" y="3825876"/>
              <a:ext cx="0" cy="10296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0" name="Connecteur droit 229"/>
            <p:cNvCxnSpPr/>
            <p:nvPr/>
          </p:nvCxnSpPr>
          <p:spPr>
            <a:xfrm flipV="1">
              <a:off x="8144359" y="3879925"/>
              <a:ext cx="207225"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31" name="Groupe 230"/>
          <p:cNvGrpSpPr/>
          <p:nvPr/>
        </p:nvGrpSpPr>
        <p:grpSpPr>
          <a:xfrm rot="16200000">
            <a:off x="3815977" y="1760951"/>
            <a:ext cx="215290" cy="191896"/>
            <a:chOff x="7897874" y="3825876"/>
            <a:chExt cx="453710" cy="102960"/>
          </a:xfrm>
        </p:grpSpPr>
        <p:cxnSp>
          <p:nvCxnSpPr>
            <p:cNvPr id="232" name="Connecteur droit avec flèche 231"/>
            <p:cNvCxnSpPr/>
            <p:nvPr/>
          </p:nvCxnSpPr>
          <p:spPr>
            <a:xfrm>
              <a:off x="7897874" y="3879925"/>
              <a:ext cx="346534" cy="0"/>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33" name="Connecteur droit 232"/>
            <p:cNvCxnSpPr/>
            <p:nvPr/>
          </p:nvCxnSpPr>
          <p:spPr>
            <a:xfrm>
              <a:off x="8244409" y="3825876"/>
              <a:ext cx="0" cy="10296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4" name="Connecteur droit 233"/>
            <p:cNvCxnSpPr/>
            <p:nvPr/>
          </p:nvCxnSpPr>
          <p:spPr>
            <a:xfrm flipV="1">
              <a:off x="8144359" y="3879925"/>
              <a:ext cx="207225" cy="0"/>
            </a:xfrm>
            <a:prstGeom prst="line">
              <a:avLst/>
            </a:prstGeom>
          </p:spPr>
          <p:style>
            <a:lnRef idx="1">
              <a:schemeClr val="accent1"/>
            </a:lnRef>
            <a:fillRef idx="0">
              <a:schemeClr val="accent1"/>
            </a:fillRef>
            <a:effectRef idx="0">
              <a:schemeClr val="accent1"/>
            </a:effectRef>
            <a:fontRef idx="minor">
              <a:schemeClr val="tx1"/>
            </a:fontRef>
          </p:style>
        </p:cxnSp>
      </p:grpSp>
      <p:cxnSp>
        <p:nvCxnSpPr>
          <p:cNvPr id="238" name="Connecteur droit 237"/>
          <p:cNvCxnSpPr/>
          <p:nvPr/>
        </p:nvCxnSpPr>
        <p:spPr>
          <a:xfrm flipV="1">
            <a:off x="2763202" y="1871649"/>
            <a:ext cx="0" cy="329017"/>
          </a:xfrm>
          <a:prstGeom prst="line">
            <a:avLst/>
          </a:prstGeom>
          <a:ln w="127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64" name="ZoneTexte 263"/>
          <p:cNvSpPr txBox="1"/>
          <p:nvPr/>
        </p:nvSpPr>
        <p:spPr>
          <a:xfrm>
            <a:off x="1471242" y="5225906"/>
            <a:ext cx="943966" cy="276999"/>
          </a:xfrm>
          <a:prstGeom prst="rect">
            <a:avLst/>
          </a:prstGeom>
          <a:noFill/>
        </p:spPr>
        <p:txBody>
          <a:bodyPr wrap="square" rtlCol="0">
            <a:spAutoFit/>
          </a:bodyPr>
          <a:lstStyle/>
          <a:p>
            <a:r>
              <a:rPr lang="en-US" sz="1200" dirty="0" smtClean="0"/>
              <a:t>T° sensors</a:t>
            </a:r>
            <a:endParaRPr lang="en-US" sz="1200" dirty="0"/>
          </a:p>
        </p:txBody>
      </p:sp>
      <p:cxnSp>
        <p:nvCxnSpPr>
          <p:cNvPr id="267" name="Connecteur droit 266"/>
          <p:cNvCxnSpPr>
            <a:stCxn id="206" idx="3"/>
          </p:cNvCxnSpPr>
          <p:nvPr/>
        </p:nvCxnSpPr>
        <p:spPr>
          <a:xfrm flipH="1">
            <a:off x="3425737" y="1969107"/>
            <a:ext cx="1507832" cy="284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70" name="Rectangle 269"/>
          <p:cNvSpPr/>
          <p:nvPr/>
        </p:nvSpPr>
        <p:spPr>
          <a:xfrm>
            <a:off x="5323995" y="1709760"/>
            <a:ext cx="481222" cy="307777"/>
          </a:xfrm>
          <a:prstGeom prst="rect">
            <a:avLst/>
          </a:prstGeom>
        </p:spPr>
        <p:txBody>
          <a:bodyPr wrap="none">
            <a:spAutoFit/>
          </a:bodyPr>
          <a:lstStyle/>
          <a:p>
            <a:r>
              <a:rPr lang="fr-FR" sz="1400" dirty="0"/>
              <a:t>LN</a:t>
            </a:r>
            <a:r>
              <a:rPr lang="fr-FR" sz="1400" baseline="-25000" dirty="0"/>
              <a:t>2</a:t>
            </a:r>
            <a:endParaRPr lang="en-US" sz="1400" dirty="0"/>
          </a:p>
        </p:txBody>
      </p:sp>
      <p:grpSp>
        <p:nvGrpSpPr>
          <p:cNvPr id="145" name="Groupe 144"/>
          <p:cNvGrpSpPr/>
          <p:nvPr/>
        </p:nvGrpSpPr>
        <p:grpSpPr>
          <a:xfrm>
            <a:off x="1984431" y="1196752"/>
            <a:ext cx="288036" cy="350570"/>
            <a:chOff x="5580111" y="2862408"/>
            <a:chExt cx="288036" cy="350570"/>
          </a:xfrm>
        </p:grpSpPr>
        <p:sp>
          <p:nvSpPr>
            <p:cNvPr id="153" name="Organigramme : Délai 152"/>
            <p:cNvSpPr/>
            <p:nvPr/>
          </p:nvSpPr>
          <p:spPr>
            <a:xfrm rot="16200000">
              <a:off x="5640531" y="2877350"/>
              <a:ext cx="173899" cy="144016"/>
            </a:xfrm>
            <a:prstGeom prst="flowChartDelay">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9" name="Triangle isocèle 158"/>
            <p:cNvSpPr/>
            <p:nvPr/>
          </p:nvSpPr>
          <p:spPr>
            <a:xfrm rot="16200000">
              <a:off x="5729156" y="3073986"/>
              <a:ext cx="137315" cy="140666"/>
            </a:xfrm>
            <a:prstGeom prst="triangl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1" name="Triangle isocèle 160"/>
            <p:cNvSpPr/>
            <p:nvPr/>
          </p:nvSpPr>
          <p:spPr>
            <a:xfrm rot="5400000">
              <a:off x="5581785" y="3067287"/>
              <a:ext cx="144017" cy="147366"/>
            </a:xfrm>
            <a:prstGeom prst="triangl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3" name="Connecteur droit 162"/>
            <p:cNvCxnSpPr/>
            <p:nvPr/>
          </p:nvCxnSpPr>
          <p:spPr>
            <a:xfrm flipV="1">
              <a:off x="5727478" y="3036308"/>
              <a:ext cx="2" cy="10801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70" name="ZoneTexte 169"/>
          <p:cNvSpPr txBox="1"/>
          <p:nvPr/>
        </p:nvSpPr>
        <p:spPr>
          <a:xfrm>
            <a:off x="41717" y="933552"/>
            <a:ext cx="1868141" cy="307777"/>
          </a:xfrm>
          <a:prstGeom prst="rect">
            <a:avLst/>
          </a:prstGeom>
          <a:noFill/>
        </p:spPr>
        <p:txBody>
          <a:bodyPr wrap="square" rtlCol="0">
            <a:spAutoFit/>
          </a:bodyPr>
          <a:lstStyle/>
          <a:p>
            <a:r>
              <a:rPr lang="fr-FR" sz="1400" i="1" dirty="0" smtClean="0">
                <a:solidFill>
                  <a:srgbClr val="C00000"/>
                </a:solidFill>
              </a:rPr>
              <a:t>Under </a:t>
            </a:r>
            <a:r>
              <a:rPr lang="fr-FR" sz="1400" i="1" dirty="0" err="1" smtClean="0">
                <a:solidFill>
                  <a:srgbClr val="C00000"/>
                </a:solidFill>
              </a:rPr>
              <a:t>development</a:t>
            </a:r>
            <a:endParaRPr lang="fr-FR" sz="1400" i="1" dirty="0">
              <a:solidFill>
                <a:srgbClr val="C00000"/>
              </a:solidFill>
            </a:endParaRPr>
          </a:p>
        </p:txBody>
      </p:sp>
      <p:sp>
        <p:nvSpPr>
          <p:cNvPr id="173" name="ZoneTexte 172"/>
          <p:cNvSpPr txBox="1"/>
          <p:nvPr/>
        </p:nvSpPr>
        <p:spPr>
          <a:xfrm>
            <a:off x="5926945" y="2342771"/>
            <a:ext cx="2834908" cy="2308324"/>
          </a:xfrm>
          <a:prstGeom prst="rect">
            <a:avLst/>
          </a:prstGeom>
          <a:noFill/>
          <a:ln>
            <a:solidFill>
              <a:schemeClr val="tx1"/>
            </a:solidFill>
          </a:ln>
        </p:spPr>
        <p:txBody>
          <a:bodyPr wrap="square" rtlCol="0">
            <a:spAutoFit/>
          </a:bodyPr>
          <a:lstStyle/>
          <a:p>
            <a:pPr algn="just"/>
            <a:r>
              <a:rPr lang="en-US" sz="1200" dirty="0" smtClean="0"/>
              <a:t>Cryogenic:</a:t>
            </a:r>
            <a:endParaRPr lang="en-US" sz="1200" dirty="0"/>
          </a:p>
          <a:p>
            <a:pPr algn="just"/>
            <a:r>
              <a:rPr lang="en-US" sz="1200" dirty="0" smtClean="0"/>
              <a:t>Cryostat 1.9 K@ 23 </a:t>
            </a:r>
            <a:r>
              <a:rPr lang="en-US" sz="1200" dirty="0" err="1" smtClean="0"/>
              <a:t>mbars</a:t>
            </a:r>
            <a:r>
              <a:rPr lang="en-US" sz="1200" dirty="0" smtClean="0"/>
              <a:t> ABS</a:t>
            </a:r>
          </a:p>
          <a:p>
            <a:pPr algn="just"/>
            <a:endParaRPr lang="en-US" sz="1200" dirty="0" smtClean="0"/>
          </a:p>
          <a:p>
            <a:pPr algn="just"/>
            <a:r>
              <a:rPr lang="fr-FR" sz="1200" dirty="0"/>
              <a:t>LN</a:t>
            </a:r>
            <a:r>
              <a:rPr lang="fr-FR" sz="1200" baseline="-25000" dirty="0"/>
              <a:t>2</a:t>
            </a:r>
            <a:r>
              <a:rPr lang="fr-FR" sz="1200" dirty="0"/>
              <a:t> </a:t>
            </a:r>
            <a:r>
              <a:rPr lang="fr-FR" sz="1200" dirty="0" err="1"/>
              <a:t>heat</a:t>
            </a:r>
            <a:r>
              <a:rPr lang="fr-FR" sz="1200" dirty="0"/>
              <a:t> </a:t>
            </a:r>
            <a:r>
              <a:rPr lang="fr-FR" sz="1200" dirty="0" err="1"/>
              <a:t>exchanger</a:t>
            </a:r>
            <a:r>
              <a:rPr lang="fr-FR" sz="1200" dirty="0"/>
              <a:t> </a:t>
            </a:r>
            <a:r>
              <a:rPr lang="fr-FR" sz="1200" dirty="0" err="1"/>
              <a:t>will</a:t>
            </a:r>
            <a:r>
              <a:rPr lang="fr-FR" sz="1200" dirty="0"/>
              <a:t> </a:t>
            </a:r>
            <a:r>
              <a:rPr lang="fr-FR" sz="1200" dirty="0" err="1"/>
              <a:t>be</a:t>
            </a:r>
            <a:r>
              <a:rPr lang="fr-FR" sz="1200" dirty="0"/>
              <a:t> </a:t>
            </a:r>
            <a:r>
              <a:rPr lang="fr-FR" sz="1200" dirty="0" err="1"/>
              <a:t>used</a:t>
            </a:r>
            <a:r>
              <a:rPr lang="fr-FR" sz="1200" dirty="0"/>
              <a:t> for a </a:t>
            </a:r>
            <a:r>
              <a:rPr lang="fr-FR" sz="1200" dirty="0" err="1"/>
              <a:t>pre-cooling</a:t>
            </a:r>
            <a:r>
              <a:rPr lang="fr-FR" sz="1200" dirty="0"/>
              <a:t> down to 100 </a:t>
            </a:r>
            <a:r>
              <a:rPr lang="fr-FR" sz="1200" dirty="0" smtClean="0"/>
              <a:t>K</a:t>
            </a:r>
          </a:p>
          <a:p>
            <a:pPr algn="just"/>
            <a:endParaRPr lang="fr-FR" sz="1200" dirty="0" smtClean="0"/>
          </a:p>
          <a:p>
            <a:pPr algn="just"/>
            <a:r>
              <a:rPr lang="fr-FR" sz="1200" dirty="0">
                <a:latin typeface="Arial" panose="020B0604020202020204" pitchFamily="34" charset="0"/>
                <a:cs typeface="Arial" panose="020B0604020202020204" pitchFamily="34" charset="0"/>
              </a:rPr>
              <a:t>1000 l  </a:t>
            </a:r>
            <a:r>
              <a:rPr lang="fr-FR" sz="1200" dirty="0" err="1">
                <a:latin typeface="Arial" panose="020B0604020202020204" pitchFamily="34" charset="0"/>
                <a:cs typeface="Arial" panose="020B0604020202020204" pitchFamily="34" charset="0"/>
              </a:rPr>
              <a:t>LHe</a:t>
            </a:r>
            <a:r>
              <a:rPr lang="fr-FR" sz="1200" dirty="0">
                <a:latin typeface="Arial" panose="020B0604020202020204" pitchFamily="34" charset="0"/>
                <a:cs typeface="Arial" panose="020B0604020202020204" pitchFamily="34" charset="0"/>
              </a:rPr>
              <a:t> </a:t>
            </a:r>
            <a:r>
              <a:rPr lang="fr-FR" sz="1200" dirty="0" err="1">
                <a:latin typeface="Arial" panose="020B0604020202020204" pitchFamily="34" charset="0"/>
                <a:cs typeface="Arial" panose="020B0604020202020204" pitchFamily="34" charset="0"/>
              </a:rPr>
              <a:t>required</a:t>
            </a:r>
            <a:r>
              <a:rPr lang="fr-FR" sz="1200" dirty="0">
                <a:latin typeface="Arial" panose="020B0604020202020204" pitchFamily="34" charset="0"/>
                <a:cs typeface="Arial" panose="020B0604020202020204" pitchFamily="34" charset="0"/>
              </a:rPr>
              <a:t> for </a:t>
            </a:r>
            <a:r>
              <a:rPr lang="fr-FR" sz="1200" dirty="0">
                <a:solidFill>
                  <a:srgbClr val="C00000"/>
                </a:solidFill>
                <a:latin typeface="Arial" panose="020B0604020202020204" pitchFamily="34" charset="0"/>
                <a:cs typeface="Arial" panose="020B0604020202020204" pitchFamily="34" charset="0"/>
              </a:rPr>
              <a:t>1 test </a:t>
            </a:r>
            <a:r>
              <a:rPr lang="fr-FR" sz="1200" dirty="0" smtClean="0">
                <a:solidFill>
                  <a:srgbClr val="C00000"/>
                </a:solidFill>
                <a:latin typeface="Arial" panose="020B0604020202020204" pitchFamily="34" charset="0"/>
                <a:cs typeface="Arial" panose="020B0604020202020204" pitchFamily="34" charset="0"/>
              </a:rPr>
              <a:t>of 8 h </a:t>
            </a:r>
            <a:r>
              <a:rPr lang="fr-FR" sz="1200" dirty="0" err="1" smtClean="0">
                <a:solidFill>
                  <a:srgbClr val="C00000"/>
                </a:solidFill>
                <a:latin typeface="Arial" panose="020B0604020202020204" pitchFamily="34" charset="0"/>
                <a:cs typeface="Arial" panose="020B0604020202020204" pitchFamily="34" charset="0"/>
              </a:rPr>
              <a:t>without</a:t>
            </a:r>
            <a:r>
              <a:rPr lang="fr-FR" sz="1200" dirty="0" smtClean="0">
                <a:solidFill>
                  <a:srgbClr val="C00000"/>
                </a:solidFill>
                <a:latin typeface="Arial" panose="020B0604020202020204" pitchFamily="34" charset="0"/>
                <a:cs typeface="Arial" panose="020B0604020202020204" pitchFamily="34" charset="0"/>
              </a:rPr>
              <a:t> </a:t>
            </a:r>
            <a:r>
              <a:rPr lang="fr-FR" sz="1200" dirty="0" err="1" smtClean="0">
                <a:solidFill>
                  <a:srgbClr val="C00000"/>
                </a:solidFill>
                <a:latin typeface="Arial" panose="020B0604020202020204" pitchFamily="34" charset="0"/>
                <a:cs typeface="Arial" panose="020B0604020202020204" pitchFamily="34" charset="0"/>
              </a:rPr>
              <a:t>quench</a:t>
            </a:r>
            <a:r>
              <a:rPr lang="fr-FR" sz="1200" dirty="0" smtClean="0">
                <a:solidFill>
                  <a:srgbClr val="C00000"/>
                </a:solidFill>
                <a:latin typeface="Arial" panose="020B0604020202020204" pitchFamily="34" charset="0"/>
                <a:cs typeface="Arial" panose="020B0604020202020204" pitchFamily="34" charset="0"/>
              </a:rPr>
              <a:t>.</a:t>
            </a:r>
          </a:p>
          <a:p>
            <a:pPr algn="just"/>
            <a:endParaRPr lang="fr-FR" sz="1200" dirty="0" smtClean="0">
              <a:solidFill>
                <a:srgbClr val="C00000"/>
              </a:solidFill>
              <a:latin typeface="Arial" panose="020B0604020202020204" pitchFamily="34" charset="0"/>
              <a:cs typeface="Arial" panose="020B0604020202020204" pitchFamily="34" charset="0"/>
            </a:endParaRPr>
          </a:p>
          <a:p>
            <a:pPr algn="just"/>
            <a:r>
              <a:rPr lang="fr-FR" sz="1200" dirty="0" err="1" smtClean="0">
                <a:solidFill>
                  <a:srgbClr val="C00000"/>
                </a:solidFill>
                <a:latin typeface="Arial" panose="020B0604020202020204" pitchFamily="34" charset="0"/>
                <a:cs typeface="Arial" panose="020B0604020202020204" pitchFamily="34" charset="0"/>
              </a:rPr>
              <a:t>Consumption</a:t>
            </a:r>
            <a:r>
              <a:rPr lang="fr-FR" sz="1200" dirty="0" smtClean="0">
                <a:solidFill>
                  <a:srgbClr val="C00000"/>
                </a:solidFill>
                <a:latin typeface="Arial" panose="020B0604020202020204" pitchFamily="34" charset="0"/>
                <a:cs typeface="Arial" panose="020B0604020202020204" pitchFamily="34" charset="0"/>
              </a:rPr>
              <a:t> in the </a:t>
            </a:r>
            <a:r>
              <a:rPr lang="fr-FR" sz="1200" dirty="0" err="1" smtClean="0">
                <a:solidFill>
                  <a:srgbClr val="C00000"/>
                </a:solidFill>
                <a:latin typeface="Arial" panose="020B0604020202020204" pitchFamily="34" charset="0"/>
                <a:cs typeface="Arial" panose="020B0604020202020204" pitchFamily="34" charset="0"/>
              </a:rPr>
              <a:t>quench</a:t>
            </a:r>
            <a:r>
              <a:rPr lang="fr-FR" sz="1200" dirty="0" smtClean="0">
                <a:solidFill>
                  <a:srgbClr val="C00000"/>
                </a:solidFill>
                <a:latin typeface="Arial" panose="020B0604020202020204" pitchFamily="34" charset="0"/>
                <a:cs typeface="Arial" panose="020B0604020202020204" pitchFamily="34" charset="0"/>
              </a:rPr>
              <a:t> mode </a:t>
            </a:r>
            <a:r>
              <a:rPr lang="fr-FR" sz="1200" dirty="0" err="1" smtClean="0">
                <a:solidFill>
                  <a:srgbClr val="C00000"/>
                </a:solidFill>
                <a:latin typeface="Arial" panose="020B0604020202020204" pitchFamily="34" charset="0"/>
                <a:cs typeface="Arial" panose="020B0604020202020204" pitchFamily="34" charset="0"/>
              </a:rPr>
              <a:t>under</a:t>
            </a:r>
            <a:r>
              <a:rPr lang="fr-FR" sz="1200" dirty="0" smtClean="0">
                <a:solidFill>
                  <a:srgbClr val="C00000"/>
                </a:solidFill>
                <a:latin typeface="Arial" panose="020B0604020202020204" pitchFamily="34" charset="0"/>
                <a:cs typeface="Arial" panose="020B0604020202020204" pitchFamily="34" charset="0"/>
              </a:rPr>
              <a:t> </a:t>
            </a:r>
            <a:r>
              <a:rPr lang="fr-FR" sz="1200" dirty="0" err="1" smtClean="0">
                <a:solidFill>
                  <a:srgbClr val="C00000"/>
                </a:solidFill>
                <a:latin typeface="Arial" panose="020B0604020202020204" pitchFamily="34" charset="0"/>
                <a:cs typeface="Arial" panose="020B0604020202020204" pitchFamily="34" charset="0"/>
              </a:rPr>
              <a:t>study</a:t>
            </a:r>
            <a:endParaRPr lang="fr-FR" sz="1200" dirty="0"/>
          </a:p>
          <a:p>
            <a:pPr algn="just"/>
            <a:endParaRPr lang="fr-FR" sz="1200" dirty="0"/>
          </a:p>
        </p:txBody>
      </p:sp>
      <p:sp>
        <p:nvSpPr>
          <p:cNvPr id="175" name="ZoneTexte 174"/>
          <p:cNvSpPr txBox="1"/>
          <p:nvPr/>
        </p:nvSpPr>
        <p:spPr>
          <a:xfrm>
            <a:off x="5922888" y="1166582"/>
            <a:ext cx="2834908" cy="1015663"/>
          </a:xfrm>
          <a:prstGeom prst="rect">
            <a:avLst/>
          </a:prstGeom>
          <a:noFill/>
          <a:ln>
            <a:solidFill>
              <a:schemeClr val="tx1"/>
            </a:solidFill>
          </a:ln>
        </p:spPr>
        <p:txBody>
          <a:bodyPr wrap="square" rtlCol="0">
            <a:spAutoFit/>
          </a:bodyPr>
          <a:lstStyle/>
          <a:p>
            <a:pPr algn="just"/>
            <a:r>
              <a:rPr lang="en-US" sz="1200" dirty="0" smtClean="0">
                <a:solidFill>
                  <a:srgbClr val="0070C0"/>
                </a:solidFill>
              </a:rPr>
              <a:t>Heat load:</a:t>
            </a:r>
            <a:endParaRPr lang="en-US" sz="1200" dirty="0">
              <a:solidFill>
                <a:srgbClr val="0070C0"/>
              </a:solidFill>
            </a:endParaRPr>
          </a:p>
          <a:p>
            <a:pPr algn="just"/>
            <a:r>
              <a:rPr lang="en-US" sz="1200" dirty="0" smtClean="0">
                <a:solidFill>
                  <a:srgbClr val="0070C0"/>
                </a:solidFill>
              </a:rPr>
              <a:t>5 W (3+2 for margin) – 5.5 l/h</a:t>
            </a:r>
          </a:p>
          <a:p>
            <a:pPr algn="just"/>
            <a:r>
              <a:rPr lang="en-US" sz="1200" dirty="0" smtClean="0">
                <a:solidFill>
                  <a:srgbClr val="C00000"/>
                </a:solidFill>
                <a:latin typeface="Arial" panose="020B0604020202020204" pitchFamily="34" charset="0"/>
                <a:cs typeface="Arial" panose="020B0604020202020204" pitchFamily="34" charset="0"/>
              </a:rPr>
              <a:t>(needs to pay  </a:t>
            </a:r>
            <a:r>
              <a:rPr lang="en-US" sz="1200" dirty="0">
                <a:solidFill>
                  <a:srgbClr val="C00000"/>
                </a:solidFill>
                <a:latin typeface="Arial" panose="020B0604020202020204" pitchFamily="34" charset="0"/>
                <a:cs typeface="Arial" panose="020B0604020202020204" pitchFamily="34" charset="0"/>
              </a:rPr>
              <a:t>attention </a:t>
            </a:r>
            <a:r>
              <a:rPr lang="en-US" sz="1200" dirty="0" smtClean="0">
                <a:solidFill>
                  <a:srgbClr val="C00000"/>
                </a:solidFill>
                <a:latin typeface="Arial" panose="020B0604020202020204" pitchFamily="34" charset="0"/>
                <a:cs typeface="Arial" panose="020B0604020202020204" pitchFamily="34" charset="0"/>
              </a:rPr>
              <a:t>to the magnetic measurement system)</a:t>
            </a:r>
            <a:endParaRPr lang="en-US" sz="1200" dirty="0">
              <a:solidFill>
                <a:srgbClr val="C00000"/>
              </a:solidFill>
              <a:latin typeface="Arial" panose="020B0604020202020204" pitchFamily="34" charset="0"/>
              <a:cs typeface="Arial" panose="020B0604020202020204" pitchFamily="34" charset="0"/>
            </a:endParaRPr>
          </a:p>
          <a:p>
            <a:pPr algn="just"/>
            <a:endParaRPr lang="en-US" sz="1200" dirty="0" smtClean="0"/>
          </a:p>
        </p:txBody>
      </p:sp>
      <p:sp>
        <p:nvSpPr>
          <p:cNvPr id="171" name="Titre 1"/>
          <p:cNvSpPr txBox="1">
            <a:spLocks/>
          </p:cNvSpPr>
          <p:nvPr/>
        </p:nvSpPr>
        <p:spPr>
          <a:xfrm>
            <a:off x="1094574" y="151336"/>
            <a:ext cx="8352928" cy="936104"/>
          </a:xfrm>
          <a:prstGeom prst="rect">
            <a:avLst/>
          </a:prstGeom>
        </p:spPr>
        <p:txBody>
          <a:bodyPr/>
          <a:lstStyle>
            <a:lvl1pPr algn="l" defTabSz="914400" rtl="0" eaLnBrk="1" latinLnBrk="0" hangingPunct="1">
              <a:spcBef>
                <a:spcPct val="0"/>
              </a:spcBef>
              <a:buNone/>
              <a:defRPr sz="2200" b="1" kern="1200" cap="all" baseline="0">
                <a:solidFill>
                  <a:schemeClr val="bg1"/>
                </a:solidFill>
                <a:latin typeface="+mj-lt"/>
                <a:ea typeface="+mj-ea"/>
                <a:cs typeface="+mj-cs"/>
              </a:defRPr>
            </a:lvl1pPr>
          </a:lstStyle>
          <a:p>
            <a:pPr marL="0" lvl="4" algn="l" rtl="0">
              <a:spcBef>
                <a:spcPct val="0"/>
              </a:spcBef>
            </a:pPr>
            <a:r>
              <a:rPr lang="fr-FR" b="1" kern="0" dirty="0" smtClean="0">
                <a:solidFill>
                  <a:schemeClr val="bg1"/>
                </a:solidFill>
              </a:rPr>
              <a:t>« Vertical Cryostat » for MQYYM: SCHEMATIC</a:t>
            </a:r>
            <a:br>
              <a:rPr lang="fr-FR" b="1" kern="0" dirty="0" smtClean="0">
                <a:solidFill>
                  <a:schemeClr val="bg1"/>
                </a:solidFill>
              </a:rPr>
            </a:br>
            <a:endParaRPr lang="en-GB" kern="0" dirty="0">
              <a:solidFill>
                <a:schemeClr val="bg1"/>
              </a:solidFill>
            </a:endParaRPr>
          </a:p>
        </p:txBody>
      </p:sp>
      <p:sp>
        <p:nvSpPr>
          <p:cNvPr id="3" name="Rectangle à coins arrondis 2"/>
          <p:cNvSpPr/>
          <p:nvPr/>
        </p:nvSpPr>
        <p:spPr>
          <a:xfrm>
            <a:off x="4611452" y="4947179"/>
            <a:ext cx="621601" cy="278728"/>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ZoneTexte 3"/>
          <p:cNvSpPr txBox="1"/>
          <p:nvPr/>
        </p:nvSpPr>
        <p:spPr>
          <a:xfrm>
            <a:off x="4634941" y="4941168"/>
            <a:ext cx="689835" cy="307777"/>
          </a:xfrm>
          <a:prstGeom prst="rect">
            <a:avLst/>
          </a:prstGeom>
          <a:noFill/>
        </p:spPr>
        <p:txBody>
          <a:bodyPr wrap="square" rtlCol="0">
            <a:spAutoFit/>
          </a:bodyPr>
          <a:lstStyle/>
          <a:p>
            <a:r>
              <a:rPr lang="fr-FR" sz="1400" dirty="0" err="1"/>
              <a:t>P</a:t>
            </a:r>
            <a:r>
              <a:rPr lang="fr-FR" sz="1400" dirty="0" err="1" smtClean="0"/>
              <a:t>ump</a:t>
            </a:r>
            <a:endParaRPr lang="fr-FR" sz="1400" dirty="0"/>
          </a:p>
        </p:txBody>
      </p:sp>
      <p:pic>
        <p:nvPicPr>
          <p:cNvPr id="168" name="Image 167"/>
          <p:cNvPicPr/>
          <p:nvPr/>
        </p:nvPicPr>
        <p:blipFill rotWithShape="1">
          <a:blip r:embed="rId3"/>
          <a:srcRect l="38267" t="35412" r="38933" b="47949"/>
          <a:stretch/>
        </p:blipFill>
        <p:spPr bwMode="auto">
          <a:xfrm>
            <a:off x="7705542" y="116632"/>
            <a:ext cx="1313815" cy="598805"/>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002976884"/>
      </p:ext>
    </p:extLst>
  </p:cSld>
  <p:clrMapOvr>
    <a:masterClrMapping/>
  </p:clrMapOvr>
  <p:timing>
    <p:tnLst>
      <p:par>
        <p:cTn id="1" dur="indefinite" restart="never" nodeType="tmRoot"/>
      </p:par>
    </p:tnLst>
  </p:timing>
</p:sld>
</file>

<file path=ppt/theme/theme1.xml><?xml version="1.0" encoding="utf-8"?>
<a:theme xmlns:a="http://schemas.openxmlformats.org/drawingml/2006/main" name="CEA VA">
  <a:themeElements>
    <a:clrScheme name="CEA">
      <a:dk1>
        <a:sysClr val="windowText" lastClr="000000"/>
      </a:dk1>
      <a:lt1>
        <a:sysClr val="window" lastClr="FFFFFF"/>
      </a:lt1>
      <a:dk2>
        <a:srgbClr val="DC0528"/>
      </a:dk2>
      <a:lt2>
        <a:srgbClr val="96C31E"/>
      </a:lt2>
      <a:accent1>
        <a:srgbClr val="781469"/>
      </a:accent1>
      <a:accent2>
        <a:srgbClr val="F08728"/>
      </a:accent2>
      <a:accent3>
        <a:srgbClr val="FAB45F"/>
      </a:accent3>
      <a:accent4>
        <a:srgbClr val="0091C3"/>
      </a:accent4>
      <a:accent5>
        <a:srgbClr val="006937"/>
      </a:accent5>
      <a:accent6>
        <a:srgbClr val="87000A"/>
      </a:accent6>
      <a:hlink>
        <a:srgbClr val="0000FF"/>
      </a:hlink>
      <a:folHlink>
        <a:srgbClr val="800080"/>
      </a:folHlink>
    </a:clrScheme>
    <a:fontScheme name="CE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solidFill>
        <a:ln>
          <a:solidFill>
            <a:schemeClr val="tx1"/>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CEA VA</Template>
  <TotalTime>12256</TotalTime>
  <Words>1471</Words>
  <Application>Microsoft Office PowerPoint</Application>
  <PresentationFormat>Affichage à l'écran (4:3)</PresentationFormat>
  <Paragraphs>439</Paragraphs>
  <Slides>21</Slides>
  <Notes>13</Notes>
  <HiddenSlides>0</HiddenSlides>
  <MMClips>0</MMClips>
  <ScaleCrop>false</ScaleCrop>
  <HeadingPairs>
    <vt:vector size="6" baseType="variant">
      <vt:variant>
        <vt:lpstr>Thème</vt:lpstr>
      </vt:variant>
      <vt:variant>
        <vt:i4>1</vt:i4>
      </vt:variant>
      <vt:variant>
        <vt:lpstr>Serveurs OLE incorporés</vt:lpstr>
      </vt:variant>
      <vt:variant>
        <vt:i4>2</vt:i4>
      </vt:variant>
      <vt:variant>
        <vt:lpstr>Titres des diapositives</vt:lpstr>
      </vt:variant>
      <vt:variant>
        <vt:i4>21</vt:i4>
      </vt:variant>
    </vt:vector>
  </HeadingPairs>
  <TitlesOfParts>
    <vt:vector size="24" baseType="lpstr">
      <vt:lpstr>CEA VA</vt:lpstr>
      <vt:lpstr>Photo Editor Photo</vt:lpstr>
      <vt:lpstr>Acrobat Document</vt:lpstr>
      <vt:lpstr> CRYOGENIC infrastructures @ CEA Saclay</vt:lpstr>
      <vt:lpstr>CONTENTS</vt:lpstr>
      <vt:lpstr>JT- 60SA Cold Test Facility 1/3  </vt:lpstr>
      <vt:lpstr>JT- 60SA TEST FACILITY: ID CARD  2/3</vt:lpstr>
      <vt:lpstr>JT- 60SA Cold Test Facility 3/3  </vt:lpstr>
      <vt:lpstr>Présentation PowerPoint</vt:lpstr>
      <vt:lpstr>“ vertical CRYOSTAT”: ID CARD  ONGOING adaptation FOR MQYYM  </vt:lpstr>
      <vt:lpstr>« Vertical Cryostat » for MQYYM: 3D VIEW </vt:lpstr>
      <vt:lpstr>Présentation PowerPoint</vt:lpstr>
      <vt:lpstr>Présentation PowerPoint</vt:lpstr>
      <vt:lpstr>“vertical CRYOSTAT” proposal FOR MQYY prototype: ID CARD </vt:lpstr>
      <vt:lpstr>Présentation PowerPoint</vt:lpstr>
      <vt:lpstr>SCHEMa ID CARD</vt:lpstr>
      <vt:lpstr>SCHEMa: TestS</vt:lpstr>
      <vt:lpstr>Présentation PowerPoint</vt:lpstr>
      <vt:lpstr>Saclay Facility ‘W7X’ ID Card</vt:lpstr>
      <vt:lpstr>Saclay Facility ‘W7X’ tests</vt:lpstr>
      <vt:lpstr>Présentation PowerPoint</vt:lpstr>
      <vt:lpstr>TEST facilities under magnetic field: SeJOS </vt:lpstr>
      <vt:lpstr>Seht – Eight tesla station</vt:lpstr>
      <vt:lpstr>summary </vt:lpstr>
    </vt:vector>
  </TitlesOfParts>
  <Company>CEA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Titre aliquando tempo tatum commentum</dc:title>
  <dc:creator>BM205129</dc:creator>
  <cp:lastModifiedBy>UserSACM</cp:lastModifiedBy>
  <cp:revision>575</cp:revision>
  <cp:lastPrinted>2016-06-07T13:56:14Z</cp:lastPrinted>
  <dcterms:created xsi:type="dcterms:W3CDTF">2012-10-30T13:30:24Z</dcterms:created>
  <dcterms:modified xsi:type="dcterms:W3CDTF">2016-06-13T06:26:58Z</dcterms:modified>
</cp:coreProperties>
</file>