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57"/>
  </p:notesMasterIdLst>
  <p:handoutMasterIdLst>
    <p:handoutMasterId r:id="rId58"/>
  </p:handoutMasterIdLst>
  <p:sldIdLst>
    <p:sldId id="263" r:id="rId5"/>
    <p:sldId id="262" r:id="rId6"/>
    <p:sldId id="268" r:id="rId7"/>
    <p:sldId id="321" r:id="rId8"/>
    <p:sldId id="259" r:id="rId9"/>
    <p:sldId id="265" r:id="rId10"/>
    <p:sldId id="261" r:id="rId11"/>
    <p:sldId id="275" r:id="rId12"/>
    <p:sldId id="274" r:id="rId13"/>
    <p:sldId id="273" r:id="rId14"/>
    <p:sldId id="272" r:id="rId15"/>
    <p:sldId id="271" r:id="rId16"/>
    <p:sldId id="270" r:id="rId17"/>
    <p:sldId id="269" r:id="rId18"/>
    <p:sldId id="276" r:id="rId19"/>
    <p:sldId id="277" r:id="rId20"/>
    <p:sldId id="278" r:id="rId21"/>
    <p:sldId id="320" r:id="rId22"/>
    <p:sldId id="280" r:id="rId23"/>
    <p:sldId id="281" r:id="rId24"/>
    <p:sldId id="282" r:id="rId25"/>
    <p:sldId id="291" r:id="rId26"/>
    <p:sldId id="290" r:id="rId27"/>
    <p:sldId id="289" r:id="rId28"/>
    <p:sldId id="283" r:id="rId29"/>
    <p:sldId id="284" r:id="rId30"/>
    <p:sldId id="285" r:id="rId31"/>
    <p:sldId id="292" r:id="rId32"/>
    <p:sldId id="293" r:id="rId33"/>
    <p:sldId id="294" r:id="rId34"/>
    <p:sldId id="295" r:id="rId35"/>
    <p:sldId id="302" r:id="rId36"/>
    <p:sldId id="266" r:id="rId37"/>
    <p:sldId id="301" r:id="rId38"/>
    <p:sldId id="300" r:id="rId39"/>
    <p:sldId id="299" r:id="rId40"/>
    <p:sldId id="303" r:id="rId41"/>
    <p:sldId id="304" r:id="rId42"/>
    <p:sldId id="306" r:id="rId43"/>
    <p:sldId id="305" r:id="rId44"/>
    <p:sldId id="308" r:id="rId45"/>
    <p:sldId id="310" r:id="rId46"/>
    <p:sldId id="311" r:id="rId47"/>
    <p:sldId id="312" r:id="rId48"/>
    <p:sldId id="313" r:id="rId49"/>
    <p:sldId id="314" r:id="rId50"/>
    <p:sldId id="315" r:id="rId51"/>
    <p:sldId id="319" r:id="rId52"/>
    <p:sldId id="318" r:id="rId53"/>
    <p:sldId id="317" r:id="rId54"/>
    <p:sldId id="316" r:id="rId55"/>
    <p:sldId id="307" r:id="rId5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Objects="1" showGuides="1">
      <p:cViewPr>
        <p:scale>
          <a:sx n="180" d="100"/>
          <a:sy n="180" d="100"/>
        </p:scale>
        <p:origin x="-1530" y="-234"/>
      </p:cViewPr>
      <p:guideLst>
        <p:guide orient="horz" pos="408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24/06/2016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24/06/2016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33</a:t>
            </a:fld>
            <a:endParaRPr lang="fr-FR"/>
          </a:p>
        </p:txBody>
      </p:sp>
    </p:spTree>
    <p:extLst>
      <p:ext uri="{BB962C8B-B14F-4D97-AF65-F5344CB8AC3E}">
        <p14:creationId xmlns:p14="http://schemas.microsoft.com/office/powerpoint/2010/main" val="971369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Picture 201" descr="image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6625" y="5957043"/>
            <a:ext cx="1147219" cy="582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p:cNvPicPr>
            <a:picLocks noChangeAspect="1"/>
          </p:cNvPicPr>
          <p:nvPr userDrawn="1"/>
        </p:nvPicPr>
        <p:blipFill>
          <a:blip r:embed="rId5"/>
          <a:stretch>
            <a:fillRect/>
          </a:stretch>
        </p:blipFill>
        <p:spPr>
          <a:xfrm>
            <a:off x="1112949" y="6528600"/>
            <a:ext cx="6666149" cy="253077"/>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1"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0" y="6254017"/>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slides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5"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0" y="6254017"/>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1"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0" y="6254017"/>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0" y="6254017"/>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Picture 201" descr="image00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000" y="6254017"/>
            <a:ext cx="1101239" cy="55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dirty="0" smtClean="0"/>
              <a:t>To </a:t>
            </a:r>
            <a:r>
              <a:rPr lang="fr-FR" noProof="0" dirty="0" err="1" smtClean="0"/>
              <a:t>edit</a:t>
            </a:r>
            <a:r>
              <a:rPr lang="fr-FR" noProof="0" dirty="0" smtClean="0"/>
              <a:t> speaker </a:t>
            </a:r>
            <a:r>
              <a:rPr lang="fr-FR" noProof="0" dirty="0" err="1" smtClean="0"/>
              <a:t>name</a:t>
            </a:r>
            <a:r>
              <a:rPr lang="fr-FR" noProof="0" dirty="0" smtClean="0"/>
              <a:t> go to Insert &gt; Header &amp; </a:t>
            </a:r>
            <a:r>
              <a:rPr lang="fr-FR" noProof="0" dirty="0" err="1" smtClean="0"/>
              <a:t>Footer</a:t>
            </a:r>
            <a:r>
              <a:rPr lang="fr-FR" noProof="0" dirty="0" smtClean="0"/>
              <a:t> and </a:t>
            </a:r>
            <a:r>
              <a:rPr lang="fr-FR" noProof="0" dirty="0" err="1" smtClean="0"/>
              <a:t>apply</a:t>
            </a:r>
            <a:r>
              <a:rPr lang="fr-FR" noProof="0" dirty="0" smtClean="0"/>
              <a:t> to all </a:t>
            </a:r>
            <a:r>
              <a:rPr lang="fr-FR" noProof="0" dirty="0" err="1" smtClean="0"/>
              <a:t>slides</a:t>
            </a:r>
            <a:r>
              <a:rPr lang="fr-FR" noProof="0" dirty="0" smtClean="0"/>
              <a:t> </a:t>
            </a:r>
            <a:r>
              <a:rPr lang="fr-FR" noProof="0" dirty="0" err="1" smtClean="0"/>
              <a:t>except</a:t>
            </a:r>
            <a:r>
              <a:rPr lang="fr-FR" noProof="0" dirty="0" smtClean="0"/>
              <a:t> </a:t>
            </a:r>
            <a:r>
              <a:rPr lang="fr-FR" noProof="0" dirty="0" err="1" smtClean="0"/>
              <a:t>title</a:t>
            </a:r>
            <a:r>
              <a:rPr lang="fr-FR" noProof="0" dirty="0" smtClean="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Picture 201" descr="image00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01211" y="6071400"/>
            <a:ext cx="1169177" cy="593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emf"/><Relationship Id="rId1" Type="http://schemas.openxmlformats.org/officeDocument/2006/relationships/slideLayout" Target="../slideLayouts/slideLayout6.xml"/><Relationship Id="rId5" Type="http://schemas.openxmlformats.org/officeDocument/2006/relationships/image" Target="../media/image24.emf"/><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46.jpeg"/></Relationships>
</file>

<file path=ppt/slides/_rels/slide28.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49.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 Id="rId9" Type="http://schemas.openxmlformats.org/officeDocument/2006/relationships/image" Target="../media/image56.jpeg"/></Relationships>
</file>

<file path=ppt/slides/_rels/slide3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6.emf"/><Relationship Id="rId1" Type="http://schemas.openxmlformats.org/officeDocument/2006/relationships/slideLayout" Target="../slideLayouts/slideLayout6.xml"/><Relationship Id="rId5" Type="http://schemas.openxmlformats.org/officeDocument/2006/relationships/image" Target="../media/image59.jpeg"/><Relationship Id="rId4" Type="http://schemas.openxmlformats.org/officeDocument/2006/relationships/image" Target="../media/image58.jpeg"/></Relationships>
</file>

<file path=ppt/slides/_rels/slide3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6.emf"/><Relationship Id="rId1" Type="http://schemas.openxmlformats.org/officeDocument/2006/relationships/slideLayout" Target="../slideLayouts/slideLayout6.xml"/><Relationship Id="rId5" Type="http://schemas.openxmlformats.org/officeDocument/2006/relationships/image" Target="../media/image62.jpeg"/><Relationship Id="rId4" Type="http://schemas.openxmlformats.org/officeDocument/2006/relationships/image" Target="../media/image61.jpeg"/></Relationships>
</file>

<file path=ppt/slides/_rels/slide3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64.jpeg"/></Relationships>
</file>

<file path=ppt/slides/_rels/slide38.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69.pn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68.png"/><Relationship Id="rId5" Type="http://schemas.openxmlformats.org/officeDocument/2006/relationships/image" Target="../media/image67.jpeg"/><Relationship Id="rId4" Type="http://schemas.openxmlformats.org/officeDocument/2006/relationships/image" Target="../media/image66.jpeg"/></Relationships>
</file>

<file path=ppt/slides/_rels/slide39.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71.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emf"/><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40.xml.rels><?xml version="1.0" encoding="UTF-8" standalone="yes"?>
<Relationships xmlns="http://schemas.openxmlformats.org/package/2006/relationships"><Relationship Id="rId3" Type="http://schemas.openxmlformats.org/officeDocument/2006/relationships/image" Target="../media/image72.emf"/><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73.emf"/></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45.jpeg"/><Relationship Id="rId5" Type="http://schemas.openxmlformats.org/officeDocument/2006/relationships/image" Target="../media/image47.jpeg"/><Relationship Id="rId4" Type="http://schemas.openxmlformats.org/officeDocument/2006/relationships/image" Target="../media/image46.jpeg"/></Relationships>
</file>

<file path=ppt/slides/_rels/slide4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76.png"/></Relationships>
</file>

<file path=ppt/slides/_rels/slide4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6.emf"/><Relationship Id="rId1" Type="http://schemas.openxmlformats.org/officeDocument/2006/relationships/slideLayout" Target="../slideLayouts/slideLayout6.xml"/><Relationship Id="rId5" Type="http://schemas.openxmlformats.org/officeDocument/2006/relationships/image" Target="../media/image79.png"/><Relationship Id="rId4" Type="http://schemas.openxmlformats.org/officeDocument/2006/relationships/image" Target="../media/image78.png"/></Relationships>
</file>

<file path=ppt/slides/_rels/slide44.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jpe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4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6.emf"/><Relationship Id="rId1" Type="http://schemas.openxmlformats.org/officeDocument/2006/relationships/slideLayout" Target="../slideLayouts/slideLayout6.xml"/><Relationship Id="rId5" Type="http://schemas.openxmlformats.org/officeDocument/2006/relationships/image" Target="../media/image89.png"/><Relationship Id="rId4" Type="http://schemas.openxmlformats.org/officeDocument/2006/relationships/image" Target="../media/image88.png"/></Relationships>
</file>

<file path=ppt/slides/_rels/slide48.xml.rels><?xml version="1.0" encoding="UTF-8" standalone="yes"?>
<Relationships xmlns="http://schemas.openxmlformats.org/package/2006/relationships"><Relationship Id="rId8" Type="http://schemas.openxmlformats.org/officeDocument/2006/relationships/image" Target="../media/image95.jpeg"/><Relationship Id="rId3" Type="http://schemas.openxmlformats.org/officeDocument/2006/relationships/image" Target="../media/image90.png"/><Relationship Id="rId7" Type="http://schemas.openxmlformats.org/officeDocument/2006/relationships/image" Target="../media/image94.png"/><Relationship Id="rId12" Type="http://schemas.openxmlformats.org/officeDocument/2006/relationships/image" Target="../media/image99.pn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93.png"/><Relationship Id="rId11" Type="http://schemas.openxmlformats.org/officeDocument/2006/relationships/image" Target="../media/image98.png"/><Relationship Id="rId5" Type="http://schemas.openxmlformats.org/officeDocument/2006/relationships/image" Target="../media/image92.jpeg"/><Relationship Id="rId10" Type="http://schemas.openxmlformats.org/officeDocument/2006/relationships/image" Target="../media/image97.png"/><Relationship Id="rId4" Type="http://schemas.openxmlformats.org/officeDocument/2006/relationships/image" Target="../media/image91.jpeg"/><Relationship Id="rId9" Type="http://schemas.openxmlformats.org/officeDocument/2006/relationships/image" Target="../media/image96.png"/></Relationships>
</file>

<file path=ppt/slides/_rels/slide4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103.JPG"/><Relationship Id="rId5" Type="http://schemas.openxmlformats.org/officeDocument/2006/relationships/image" Target="../media/image102.png"/><Relationship Id="rId4" Type="http://schemas.openxmlformats.org/officeDocument/2006/relationships/image" Target="../media/image101.png"/></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8" Type="http://schemas.openxmlformats.org/officeDocument/2006/relationships/image" Target="../media/image109.JPG"/><Relationship Id="rId3" Type="http://schemas.openxmlformats.org/officeDocument/2006/relationships/image" Target="../media/image104.png"/><Relationship Id="rId7" Type="http://schemas.openxmlformats.org/officeDocument/2006/relationships/image" Target="../media/image108.png"/><Relationship Id="rId2" Type="http://schemas.openxmlformats.org/officeDocument/2006/relationships/image" Target="../media/image6.emf"/><Relationship Id="rId1" Type="http://schemas.openxmlformats.org/officeDocument/2006/relationships/slideLayout" Target="../slideLayouts/slideLayout6.xml"/><Relationship Id="rId6" Type="http://schemas.openxmlformats.org/officeDocument/2006/relationships/image" Target="../media/image107.png"/><Relationship Id="rId5" Type="http://schemas.openxmlformats.org/officeDocument/2006/relationships/image" Target="../media/image106.jpeg"/><Relationship Id="rId4" Type="http://schemas.openxmlformats.org/officeDocument/2006/relationships/image" Target="../media/image105.jpeg"/></Relationships>
</file>

<file path=ppt/slides/_rels/slide5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6.emf"/><Relationship Id="rId1" Type="http://schemas.openxmlformats.org/officeDocument/2006/relationships/slideLayout" Target="../slideLayouts/slideLayout6.xml"/><Relationship Id="rId4" Type="http://schemas.openxmlformats.org/officeDocument/2006/relationships/image" Target="../media/image111.png"/></Relationships>
</file>

<file path=ppt/slides/_rels/slide52.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99592" y="2819400"/>
            <a:ext cx="7704856" cy="681608"/>
          </a:xfrm>
        </p:spPr>
        <p:txBody>
          <a:bodyPr/>
          <a:lstStyle/>
          <a:p>
            <a:r>
              <a:rPr lang="en-US" altLang="en-US" sz="4000" dirty="0">
                <a:solidFill>
                  <a:schemeClr val="tx1">
                    <a:lumMod val="65000"/>
                    <a:lumOff val="35000"/>
                  </a:schemeClr>
                </a:solidFill>
              </a:rPr>
              <a:t>BNL MAGNET TEST FACILITY</a:t>
            </a:r>
            <a:r>
              <a:rPr lang="en-US" altLang="en-US" dirty="0">
                <a:solidFill>
                  <a:schemeClr val="tx1">
                    <a:lumMod val="65000"/>
                    <a:lumOff val="35000"/>
                  </a:schemeClr>
                </a:solidFill>
              </a:rPr>
              <a:t/>
            </a:r>
            <a:br>
              <a:rPr lang="en-US" altLang="en-US" dirty="0">
                <a:solidFill>
                  <a:schemeClr val="tx1">
                    <a:lumMod val="65000"/>
                    <a:lumOff val="35000"/>
                  </a:schemeClr>
                </a:solidFill>
              </a:rPr>
            </a:br>
            <a:endParaRPr lang="en-GB" dirty="0"/>
          </a:p>
        </p:txBody>
      </p:sp>
      <p:sp>
        <p:nvSpPr>
          <p:cNvPr id="3" name="Sous-titre 2"/>
          <p:cNvSpPr>
            <a:spLocks noGrp="1"/>
          </p:cNvSpPr>
          <p:nvPr>
            <p:ph type="subTitle" idx="1"/>
          </p:nvPr>
        </p:nvSpPr>
        <p:spPr>
          <a:xfrm>
            <a:off x="1371600" y="4800600"/>
            <a:ext cx="3560440" cy="990600"/>
          </a:xfrm>
        </p:spPr>
        <p:txBody>
          <a:bodyPr>
            <a:normAutofit fontScale="85000" lnSpcReduction="20000"/>
          </a:bodyPr>
          <a:lstStyle/>
          <a:p>
            <a:r>
              <a:rPr lang="en-GB" dirty="0" smtClean="0"/>
              <a:t>Joseph F Muratore</a:t>
            </a:r>
          </a:p>
          <a:p>
            <a:r>
              <a:rPr lang="en-GB" dirty="0" smtClean="0"/>
              <a:t>Superconducting Magnet Division</a:t>
            </a:r>
          </a:p>
          <a:p>
            <a:r>
              <a:rPr lang="en-GB" dirty="0" smtClean="0"/>
              <a:t>Brookhaven National Laboratory</a:t>
            </a:r>
          </a:p>
          <a:p>
            <a:r>
              <a:rPr lang="en-GB" dirty="0" smtClean="0"/>
              <a:t>Upton, NY 11973 USA</a:t>
            </a:r>
            <a:endParaRPr lang="en-GB" dirty="0"/>
          </a:p>
        </p:txBody>
      </p:sp>
      <p:sp>
        <p:nvSpPr>
          <p:cNvPr id="4" name="Espace réservé du texte 3"/>
          <p:cNvSpPr>
            <a:spLocks noGrp="1"/>
          </p:cNvSpPr>
          <p:nvPr>
            <p:ph type="body" sz="quarter" idx="14"/>
          </p:nvPr>
        </p:nvSpPr>
        <p:spPr>
          <a:xfrm>
            <a:off x="1623628" y="6093296"/>
            <a:ext cx="5540660" cy="277242"/>
          </a:xfrm>
        </p:spPr>
        <p:txBody>
          <a:bodyPr/>
          <a:lstStyle/>
          <a:p>
            <a:r>
              <a:rPr lang="en-GB" dirty="0" smtClean="0"/>
              <a:t>SC Magnet Test Stands Workshop CERN June 13-14, 2016</a:t>
            </a:r>
            <a:endParaRPr lang="en-GB" dirty="0"/>
          </a:p>
        </p:txBody>
      </p:sp>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6228184" y="5373216"/>
            <a:ext cx="1368152" cy="50599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10</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4"/>
          <p:cNvSpPr txBox="1">
            <a:spLocks noChangeArrowheads="1"/>
          </p:cNvSpPr>
          <p:nvPr/>
        </p:nvSpPr>
        <p:spPr bwMode="auto">
          <a:xfrm>
            <a:off x="5302696" y="764704"/>
            <a:ext cx="3733800"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defRPr/>
            </a:pPr>
            <a:r>
              <a:rPr lang="en-US" altLang="en-US" sz="1600" u="sng" dirty="0" smtClean="0">
                <a:solidFill>
                  <a:srgbClr val="0000CC"/>
                </a:solidFill>
                <a:latin typeface="+mn-lt"/>
              </a:rPr>
              <a:t>CTI Model 4000 Refrigerator Reciprocating Expansion </a:t>
            </a:r>
            <a:r>
              <a:rPr lang="en-US" altLang="en-US" sz="1600" u="sng" dirty="0">
                <a:solidFill>
                  <a:srgbClr val="0000CC"/>
                </a:solidFill>
                <a:latin typeface="+mn-lt"/>
              </a:rPr>
              <a:t>E</a:t>
            </a:r>
            <a:r>
              <a:rPr lang="en-US" altLang="en-US" sz="1600" u="sng" dirty="0" smtClean="0">
                <a:solidFill>
                  <a:srgbClr val="0000CC"/>
                </a:solidFill>
                <a:latin typeface="+mn-lt"/>
              </a:rPr>
              <a:t>ngines</a:t>
            </a:r>
          </a:p>
          <a:p>
            <a:pPr>
              <a:spcBef>
                <a:spcPct val="50000"/>
              </a:spcBef>
              <a:defRPr/>
            </a:pPr>
            <a:r>
              <a:rPr lang="en-US" altLang="en-US" sz="1600" dirty="0">
                <a:solidFill>
                  <a:srgbClr val="0000CC"/>
                </a:solidFill>
                <a:latin typeface="+mn-lt"/>
              </a:rPr>
              <a:t>250 </a:t>
            </a:r>
            <a:r>
              <a:rPr lang="en-US" altLang="en-US" sz="1600" dirty="0" smtClean="0">
                <a:solidFill>
                  <a:srgbClr val="0000CC"/>
                </a:solidFill>
                <a:latin typeface="+mn-lt"/>
              </a:rPr>
              <a:t>rpm</a:t>
            </a:r>
          </a:p>
          <a:p>
            <a:pPr>
              <a:spcBef>
                <a:spcPct val="50000"/>
              </a:spcBef>
              <a:defRPr/>
            </a:pPr>
            <a:r>
              <a:rPr lang="en-US" altLang="en-US" sz="1600" dirty="0" smtClean="0">
                <a:solidFill>
                  <a:srgbClr val="0000CC"/>
                </a:solidFill>
                <a:latin typeface="+mn-lt"/>
              </a:rPr>
              <a:t>Each has two cylinders: 9.1 cm bore; 7.6 cm stroke</a:t>
            </a:r>
          </a:p>
          <a:p>
            <a:pPr>
              <a:spcBef>
                <a:spcPct val="50000"/>
              </a:spcBef>
              <a:defRPr/>
            </a:pPr>
            <a:r>
              <a:rPr lang="en-US" altLang="en-US" sz="1600" dirty="0" smtClean="0">
                <a:solidFill>
                  <a:srgbClr val="0000CC"/>
                </a:solidFill>
                <a:latin typeface="+mn-lt"/>
              </a:rPr>
              <a:t>Largest in world (we think)</a:t>
            </a:r>
          </a:p>
          <a:p>
            <a:pPr>
              <a:spcBef>
                <a:spcPct val="50000"/>
              </a:spcBef>
              <a:defRPr/>
            </a:pPr>
            <a:r>
              <a:rPr lang="en-US" altLang="en-US" sz="1600" dirty="0" smtClean="0">
                <a:solidFill>
                  <a:srgbClr val="FF0000"/>
                </a:solidFill>
                <a:latin typeface="+mn-lt"/>
              </a:rPr>
              <a:t>Recently rebuilt.</a:t>
            </a:r>
          </a:p>
        </p:txBody>
      </p:sp>
      <p:pic>
        <p:nvPicPr>
          <p:cNvPr id="7" name="Picture 5" descr="C:\MAGNET DIVISION PICTURES\Reduced pictures\PA10008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296" y="840904"/>
            <a:ext cx="3352800" cy="2678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5226496" y="5957972"/>
            <a:ext cx="3352800" cy="369332"/>
          </a:xfrm>
          <a:prstGeom prst="rect">
            <a:avLst/>
          </a:prstGeom>
          <a:noFill/>
          <a:ln w="3175">
            <a:solidFill>
              <a:srgbClr val="FF0000"/>
            </a:solidFill>
          </a:ln>
        </p:spPr>
        <p:txBody>
          <a:bodyPr wrap="square" rtlCol="0">
            <a:spAutoFit/>
          </a:bodyPr>
          <a:lstStyle/>
          <a:p>
            <a:pPr>
              <a:defRPr/>
            </a:pPr>
            <a:r>
              <a:rPr lang="en-US" altLang="en-US" sz="1800" dirty="0">
                <a:solidFill>
                  <a:srgbClr val="FF0000"/>
                </a:solidFill>
                <a:latin typeface="+mn-lt"/>
              </a:rPr>
              <a:t>This work was funded by BNL.</a:t>
            </a:r>
            <a:endParaRPr lang="en-US" altLang="en-US" sz="1800" dirty="0">
              <a:solidFill>
                <a:srgbClr val="0000CC"/>
              </a:solidFill>
              <a:latin typeface="+mn-lt"/>
            </a:endParaRPr>
          </a:p>
        </p:txBody>
      </p:sp>
      <p:pic>
        <p:nvPicPr>
          <p:cNvPr id="13" name="Picture 5" descr="C:\MAGNET DIVISION PICTURES\Reduced pictures\PA10009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296" y="3584104"/>
            <a:ext cx="3352800" cy="267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4"/>
          <p:cNvSpPr txBox="1">
            <a:spLocks noChangeArrowheads="1"/>
          </p:cNvSpPr>
          <p:nvPr/>
        </p:nvSpPr>
        <p:spPr bwMode="auto">
          <a:xfrm>
            <a:off x="5278412" y="3532490"/>
            <a:ext cx="3505200" cy="2185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defRPr/>
            </a:pPr>
            <a:r>
              <a:rPr lang="en-US" altLang="en-US" sz="1600" u="sng" dirty="0" smtClean="0">
                <a:solidFill>
                  <a:srgbClr val="0000CC"/>
                </a:solidFill>
                <a:latin typeface="+mn-lt"/>
              </a:rPr>
              <a:t>Koch Model 1600 Wet Expander</a:t>
            </a:r>
          </a:p>
          <a:p>
            <a:pPr>
              <a:spcBef>
                <a:spcPct val="50000"/>
              </a:spcBef>
              <a:defRPr/>
            </a:pPr>
            <a:r>
              <a:rPr lang="en-US" altLang="en-US" sz="1600" dirty="0" smtClean="0">
                <a:solidFill>
                  <a:srgbClr val="0000CC"/>
                </a:solidFill>
                <a:latin typeface="+mn-lt"/>
              </a:rPr>
              <a:t>Has two cylinders</a:t>
            </a:r>
          </a:p>
          <a:p>
            <a:pPr>
              <a:spcBef>
                <a:spcPct val="50000"/>
              </a:spcBef>
              <a:defRPr/>
            </a:pPr>
            <a:r>
              <a:rPr lang="en-US" altLang="en-US" sz="1600" dirty="0">
                <a:solidFill>
                  <a:srgbClr val="0000CC"/>
                </a:solidFill>
                <a:latin typeface="+mn-lt"/>
              </a:rPr>
              <a:t>60 </a:t>
            </a:r>
            <a:r>
              <a:rPr lang="en-US" altLang="en-US" sz="1600" dirty="0" smtClean="0">
                <a:solidFill>
                  <a:srgbClr val="0000CC"/>
                </a:solidFill>
                <a:latin typeface="+mn-lt"/>
              </a:rPr>
              <a:t>rpm</a:t>
            </a:r>
          </a:p>
          <a:p>
            <a:pPr>
              <a:spcBef>
                <a:spcPct val="50000"/>
              </a:spcBef>
              <a:defRPr/>
            </a:pPr>
            <a:r>
              <a:rPr lang="en-US" altLang="en-US" sz="1600" dirty="0" smtClean="0">
                <a:solidFill>
                  <a:srgbClr val="0000CC"/>
                </a:solidFill>
                <a:latin typeface="+mn-lt"/>
              </a:rPr>
              <a:t>7.6 cm bore; 5.1 cm stroke</a:t>
            </a:r>
          </a:p>
          <a:p>
            <a:pPr>
              <a:spcBef>
                <a:spcPct val="50000"/>
              </a:spcBef>
              <a:defRPr/>
            </a:pPr>
            <a:r>
              <a:rPr lang="en-US" altLang="en-US" sz="1600" dirty="0" smtClean="0">
                <a:solidFill>
                  <a:srgbClr val="0000CC"/>
                </a:solidFill>
                <a:latin typeface="+mn-lt"/>
              </a:rPr>
              <a:t>Largest </a:t>
            </a:r>
            <a:r>
              <a:rPr lang="en-US" altLang="en-US" sz="1600" dirty="0">
                <a:solidFill>
                  <a:srgbClr val="0000CC"/>
                </a:solidFill>
                <a:latin typeface="+mn-lt"/>
              </a:rPr>
              <a:t>in </a:t>
            </a:r>
            <a:r>
              <a:rPr lang="en-US" altLang="en-US" sz="1600" dirty="0" smtClean="0">
                <a:solidFill>
                  <a:srgbClr val="0000CC"/>
                </a:solidFill>
                <a:latin typeface="+mn-lt"/>
              </a:rPr>
              <a:t>world (</a:t>
            </a:r>
            <a:r>
              <a:rPr lang="en-US" altLang="en-US" sz="1600" dirty="0">
                <a:solidFill>
                  <a:srgbClr val="0000CC"/>
                </a:solidFill>
                <a:latin typeface="+mn-lt"/>
              </a:rPr>
              <a:t>we think</a:t>
            </a:r>
            <a:r>
              <a:rPr lang="en-US" altLang="en-US" sz="1600" dirty="0" smtClean="0">
                <a:solidFill>
                  <a:srgbClr val="0000CC"/>
                </a:solidFill>
                <a:latin typeface="+mn-lt"/>
              </a:rPr>
              <a:t>)</a:t>
            </a:r>
          </a:p>
          <a:p>
            <a:pPr>
              <a:spcBef>
                <a:spcPct val="50000"/>
              </a:spcBef>
              <a:defRPr/>
            </a:pPr>
            <a:r>
              <a:rPr lang="en-US" altLang="en-US" sz="1600" dirty="0" smtClean="0">
                <a:solidFill>
                  <a:srgbClr val="FF0000"/>
                </a:solidFill>
                <a:latin typeface="+mn-lt"/>
              </a:rPr>
              <a:t>Recently rebuilt</a:t>
            </a:r>
          </a:p>
        </p:txBody>
      </p:sp>
    </p:spTree>
    <p:extLst>
      <p:ext uri="{BB962C8B-B14F-4D97-AF65-F5344CB8AC3E}">
        <p14:creationId xmlns:p14="http://schemas.microsoft.com/office/powerpoint/2010/main" val="13050796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11</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5" descr="C:\MAGNET DIVISION PICTURES\Refrigerators\Turbi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496" y="768896"/>
            <a:ext cx="3352800"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MAGNET DIVISION PICTURES\Refrigerators\PC19018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496" y="3512096"/>
            <a:ext cx="3352800" cy="267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7"/>
          <p:cNvSpPr>
            <a:spLocks noChangeArrowheads="1"/>
          </p:cNvSpPr>
          <p:nvPr/>
        </p:nvSpPr>
        <p:spPr bwMode="auto">
          <a:xfrm>
            <a:off x="3702496" y="839609"/>
            <a:ext cx="5334000"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800" b="1" dirty="0" smtClean="0">
                <a:latin typeface="Arial" charset="0"/>
              </a:rPr>
              <a:t>CVI – AIR LIQUIDE He LIQUIFIER</a:t>
            </a:r>
          </a:p>
          <a:p>
            <a:pPr>
              <a:defRPr/>
            </a:pPr>
            <a:r>
              <a:rPr lang="en-US" altLang="en-US" sz="1800" b="1" dirty="0" smtClean="0">
                <a:solidFill>
                  <a:srgbClr val="FF0000"/>
                </a:solidFill>
                <a:latin typeface="+mn-lt"/>
              </a:rPr>
              <a:t>Secondary</a:t>
            </a:r>
            <a:r>
              <a:rPr lang="en-US" altLang="en-US" sz="1800" dirty="0" smtClean="0">
                <a:solidFill>
                  <a:srgbClr val="FF0000"/>
                </a:solidFill>
                <a:latin typeface="+mn-lt"/>
              </a:rPr>
              <a:t> source of liquefaction</a:t>
            </a:r>
            <a:endParaRPr lang="en-US" altLang="en-US" sz="1800" b="1" dirty="0" smtClean="0">
              <a:solidFill>
                <a:schemeClr val="accent2"/>
              </a:solidFill>
              <a:latin typeface="Arial" charset="0"/>
            </a:endParaRPr>
          </a:p>
          <a:p>
            <a:pPr>
              <a:defRPr/>
            </a:pPr>
            <a:r>
              <a:rPr lang="en-US" altLang="en-US" sz="1800" b="1" dirty="0" smtClean="0">
                <a:solidFill>
                  <a:srgbClr val="0000FF"/>
                </a:solidFill>
                <a:latin typeface="Arial" charset="0"/>
              </a:rPr>
              <a:t>1000 W at 4.5K (used at 700 W)</a:t>
            </a:r>
          </a:p>
          <a:p>
            <a:pPr>
              <a:defRPr/>
            </a:pPr>
            <a:endParaRPr lang="en-US" altLang="en-US" sz="1800" b="1" dirty="0" smtClean="0">
              <a:latin typeface="Arial" charset="0"/>
            </a:endParaRPr>
          </a:p>
          <a:p>
            <a:pPr>
              <a:defRPr/>
            </a:pPr>
            <a:r>
              <a:rPr lang="en-US" altLang="en-US" sz="1600" b="1" dirty="0" smtClean="0">
                <a:latin typeface="Arial" charset="0"/>
              </a:rPr>
              <a:t>Two turbine expanders rated at 130000 rpm</a:t>
            </a:r>
          </a:p>
          <a:p>
            <a:pPr>
              <a:defRPr/>
            </a:pPr>
            <a:r>
              <a:rPr lang="en-US" altLang="en-US" sz="1600" b="1" dirty="0">
                <a:solidFill>
                  <a:srgbClr val="0000FF"/>
                </a:solidFill>
                <a:latin typeface="Arial" charset="0"/>
              </a:rPr>
              <a:t>In-line gas purifier</a:t>
            </a:r>
          </a:p>
          <a:p>
            <a:pPr>
              <a:defRPr/>
            </a:pPr>
            <a:endParaRPr lang="en-US" altLang="en-US" sz="1600" b="1" dirty="0" smtClean="0">
              <a:solidFill>
                <a:schemeClr val="accent2"/>
              </a:solidFill>
              <a:latin typeface="Arial" charset="0"/>
            </a:endParaRPr>
          </a:p>
          <a:p>
            <a:pPr>
              <a:defRPr/>
            </a:pPr>
            <a:r>
              <a:rPr lang="en-US" altLang="en-US" sz="1600" b="1" dirty="0" smtClean="0">
                <a:latin typeface="Arial" charset="0"/>
              </a:rPr>
              <a:t>He liquefaction: 160 L/hr</a:t>
            </a:r>
          </a:p>
          <a:p>
            <a:pPr>
              <a:defRPr/>
            </a:pPr>
            <a:r>
              <a:rPr lang="en-US" altLang="en-US" sz="1600" b="1" dirty="0" smtClean="0">
                <a:solidFill>
                  <a:srgbClr val="339933"/>
                </a:solidFill>
                <a:latin typeface="Arial" charset="0"/>
              </a:rPr>
              <a:t>Total facility LHe rate (both liquefiers): 480 L/hr</a:t>
            </a:r>
            <a:endParaRPr lang="en-US" altLang="en-US" sz="1600" b="1" dirty="0" smtClean="0">
              <a:solidFill>
                <a:schemeClr val="accent2"/>
              </a:solidFill>
              <a:latin typeface="Arial" charset="0"/>
            </a:endParaRPr>
          </a:p>
          <a:p>
            <a:pPr>
              <a:defRPr/>
            </a:pPr>
            <a:endParaRPr lang="en-US" altLang="en-US" sz="1600" b="1" dirty="0" smtClean="0">
              <a:solidFill>
                <a:srgbClr val="FF0000"/>
              </a:solidFill>
              <a:latin typeface="Arial" charset="0"/>
            </a:endParaRPr>
          </a:p>
          <a:p>
            <a:pPr>
              <a:defRPr/>
            </a:pPr>
            <a:r>
              <a:rPr lang="en-US" altLang="en-US" sz="1600" b="1" dirty="0" smtClean="0">
                <a:solidFill>
                  <a:srgbClr val="FF0000"/>
                </a:solidFill>
                <a:latin typeface="Arial" charset="0"/>
              </a:rPr>
              <a:t>Recently upgraded for use as a </a:t>
            </a:r>
            <a:r>
              <a:rPr lang="en-US" altLang="en-US" sz="1600" b="1" dirty="0" smtClean="0">
                <a:solidFill>
                  <a:srgbClr val="0000CC"/>
                </a:solidFill>
                <a:latin typeface="Arial" charset="0"/>
              </a:rPr>
              <a:t>back-up to mitigate risk</a:t>
            </a:r>
            <a:r>
              <a:rPr lang="en-US" altLang="en-US" sz="1600" b="1" dirty="0" smtClean="0">
                <a:solidFill>
                  <a:srgbClr val="FF0000"/>
                </a:solidFill>
                <a:latin typeface="Arial" charset="0"/>
              </a:rPr>
              <a:t> in the event of CTI Model 4000 failure:</a:t>
            </a:r>
          </a:p>
          <a:p>
            <a:pPr>
              <a:defRPr/>
            </a:pPr>
            <a:r>
              <a:rPr lang="en-US" altLang="en-US" sz="1600" b="1" dirty="0" smtClean="0">
                <a:latin typeface="Arial" charset="0"/>
              </a:rPr>
              <a:t>1) New first stage LN</a:t>
            </a:r>
            <a:r>
              <a:rPr lang="en-US" altLang="en-US" sz="1600" b="1" baseline="-25000" dirty="0" smtClean="0">
                <a:latin typeface="Arial" charset="0"/>
              </a:rPr>
              <a:t>2</a:t>
            </a:r>
            <a:r>
              <a:rPr lang="en-US" altLang="en-US" sz="1600" b="1" dirty="0" smtClean="0">
                <a:latin typeface="Arial" charset="0"/>
              </a:rPr>
              <a:t> – He heat exchanger </a:t>
            </a:r>
          </a:p>
          <a:p>
            <a:pPr>
              <a:defRPr/>
            </a:pPr>
            <a:r>
              <a:rPr lang="en-US" altLang="en-US" sz="1600" b="1" dirty="0" smtClean="0">
                <a:latin typeface="Arial" charset="0"/>
              </a:rPr>
              <a:t>2) New chilled water heat exchanger  </a:t>
            </a:r>
          </a:p>
          <a:p>
            <a:pPr>
              <a:defRPr/>
            </a:pPr>
            <a:r>
              <a:rPr lang="en-US" altLang="en-US" sz="1600" b="1" dirty="0" smtClean="0">
                <a:latin typeface="Arial" charset="0"/>
              </a:rPr>
              <a:t>3) New and upgraded relief and isolation valves </a:t>
            </a:r>
          </a:p>
          <a:p>
            <a:pPr>
              <a:defRPr/>
            </a:pPr>
            <a:r>
              <a:rPr lang="en-US" altLang="en-US" sz="1600" b="1" dirty="0" smtClean="0">
                <a:latin typeface="Arial" charset="0"/>
              </a:rPr>
              <a:t>4) Re-plumbing and new piping to increase efficiency</a:t>
            </a:r>
          </a:p>
          <a:p>
            <a:pPr>
              <a:defRPr/>
            </a:pPr>
            <a:r>
              <a:rPr lang="en-US" altLang="en-US" sz="1600" b="1" dirty="0" smtClean="0">
                <a:latin typeface="Arial" charset="0"/>
              </a:rPr>
              <a:t>5) New and refurbished vacuum pumps</a:t>
            </a:r>
          </a:p>
          <a:p>
            <a:pPr>
              <a:defRPr/>
            </a:pPr>
            <a:r>
              <a:rPr lang="en-US" altLang="en-US" sz="1600" b="1" dirty="0" smtClean="0">
                <a:latin typeface="Arial" charset="0"/>
              </a:rPr>
              <a:t>6) New instrumentation (including temp sensors and </a:t>
            </a:r>
            <a:r>
              <a:rPr lang="en-US" altLang="en-US" sz="1600" b="1" dirty="0">
                <a:latin typeface="Arial" charset="0"/>
              </a:rPr>
              <a:t>PLC </a:t>
            </a:r>
            <a:r>
              <a:rPr lang="en-US" altLang="en-US" sz="1600" b="1" dirty="0" smtClean="0">
                <a:latin typeface="Arial" charset="0"/>
              </a:rPr>
              <a:t>controls) for </a:t>
            </a:r>
            <a:r>
              <a:rPr lang="en-US" altLang="en-US" sz="1600" b="1" dirty="0">
                <a:latin typeface="Arial" charset="0"/>
              </a:rPr>
              <a:t>turbine </a:t>
            </a:r>
            <a:r>
              <a:rPr lang="en-US" altLang="en-US" sz="1600" b="1" dirty="0" smtClean="0">
                <a:latin typeface="Arial" charset="0"/>
              </a:rPr>
              <a:t>protection</a:t>
            </a:r>
            <a:endParaRPr lang="en-US" altLang="en-US" sz="1600" b="1" dirty="0">
              <a:latin typeface="Arial" charset="0"/>
            </a:endParaRPr>
          </a:p>
        </p:txBody>
      </p:sp>
      <p:sp>
        <p:nvSpPr>
          <p:cNvPr id="13" name="TextBox 12"/>
          <p:cNvSpPr txBox="1"/>
          <p:nvPr/>
        </p:nvSpPr>
        <p:spPr>
          <a:xfrm>
            <a:off x="3778696" y="5867980"/>
            <a:ext cx="3352800" cy="369332"/>
          </a:xfrm>
          <a:prstGeom prst="rect">
            <a:avLst/>
          </a:prstGeom>
          <a:noFill/>
          <a:ln w="3175">
            <a:solidFill>
              <a:srgbClr val="FF0000"/>
            </a:solidFill>
          </a:ln>
        </p:spPr>
        <p:txBody>
          <a:bodyPr wrap="square" rtlCol="0">
            <a:spAutoFit/>
          </a:bodyPr>
          <a:lstStyle/>
          <a:p>
            <a:pPr>
              <a:defRPr/>
            </a:pPr>
            <a:r>
              <a:rPr lang="en-US" altLang="en-US" sz="1800" dirty="0">
                <a:solidFill>
                  <a:srgbClr val="FF0000"/>
                </a:solidFill>
                <a:latin typeface="+mn-lt"/>
              </a:rPr>
              <a:t>This work was funded by BNL.</a:t>
            </a:r>
            <a:endParaRPr lang="en-US" altLang="en-US" sz="1800" dirty="0">
              <a:solidFill>
                <a:srgbClr val="0000CC"/>
              </a:solidFill>
              <a:latin typeface="+mn-lt"/>
            </a:endParaRPr>
          </a:p>
        </p:txBody>
      </p:sp>
    </p:spTree>
    <p:extLst>
      <p:ext uri="{BB962C8B-B14F-4D97-AF65-F5344CB8AC3E}">
        <p14:creationId xmlns:p14="http://schemas.microsoft.com/office/powerpoint/2010/main" val="1305079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12</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4"/>
          <p:cNvSpPr txBox="1">
            <a:spLocks noChangeArrowheads="1"/>
          </p:cNvSpPr>
          <p:nvPr/>
        </p:nvSpPr>
        <p:spPr bwMode="auto">
          <a:xfrm>
            <a:off x="3304728" y="692696"/>
            <a:ext cx="33528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b="1" u="sng" dirty="0" smtClean="0">
                <a:solidFill>
                  <a:srgbClr val="0000FF"/>
                </a:solidFill>
              </a:rPr>
              <a:t>COMPRESSORS (Pt 1)</a:t>
            </a:r>
            <a:endParaRPr lang="en-US" altLang="en-US" b="1" u="sng" dirty="0">
              <a:solidFill>
                <a:srgbClr val="0000FF"/>
              </a:solidFill>
            </a:endParaRPr>
          </a:p>
        </p:txBody>
      </p:sp>
      <p:sp>
        <p:nvSpPr>
          <p:cNvPr id="7" name="Text Box 5"/>
          <p:cNvSpPr txBox="1">
            <a:spLocks noChangeArrowheads="1"/>
          </p:cNvSpPr>
          <p:nvPr/>
        </p:nvSpPr>
        <p:spPr bwMode="auto">
          <a:xfrm>
            <a:off x="180528" y="692696"/>
            <a:ext cx="3352800" cy="557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dirty="0"/>
              <a:t>Mycomm 800 (2-Stage)</a:t>
            </a:r>
          </a:p>
          <a:p>
            <a:r>
              <a:rPr lang="en-US" altLang="en-US" sz="1600" b="1" dirty="0"/>
              <a:t>PRIMARY UNIT</a:t>
            </a:r>
          </a:p>
          <a:p>
            <a:r>
              <a:rPr lang="en-US" altLang="en-US" sz="1400" dirty="0">
                <a:solidFill>
                  <a:srgbClr val="0000CC"/>
                </a:solidFill>
              </a:rPr>
              <a:t>Power = 597 kW </a:t>
            </a:r>
          </a:p>
          <a:p>
            <a:r>
              <a:rPr lang="en-US" altLang="en-US" sz="1400" dirty="0">
                <a:solidFill>
                  <a:srgbClr val="0000CC"/>
                </a:solidFill>
              </a:rPr>
              <a:t>Discharge pressure = 18 bar </a:t>
            </a:r>
            <a:endParaRPr lang="en-US" altLang="en-US" sz="1400" dirty="0" smtClean="0">
              <a:solidFill>
                <a:srgbClr val="0000CC"/>
              </a:solidFill>
            </a:endParaRPr>
          </a:p>
          <a:p>
            <a:r>
              <a:rPr lang="en-US" altLang="en-US" sz="1400" dirty="0" smtClean="0">
                <a:solidFill>
                  <a:srgbClr val="0000CC"/>
                </a:solidFill>
              </a:rPr>
              <a:t>Delivers 160 g/s</a:t>
            </a:r>
          </a:p>
          <a:p>
            <a:r>
              <a:rPr lang="en-US" altLang="en-US" sz="1200" dirty="0" smtClean="0">
                <a:solidFill>
                  <a:srgbClr val="FF0000"/>
                </a:solidFill>
              </a:rPr>
              <a:t>Purchased critical spares (BNL funded):</a:t>
            </a:r>
            <a:endParaRPr lang="en-US" altLang="en-US" sz="1200" dirty="0">
              <a:solidFill>
                <a:srgbClr val="FF0000"/>
              </a:solidFill>
            </a:endParaRPr>
          </a:p>
          <a:p>
            <a:r>
              <a:rPr lang="en-US" altLang="en-US" sz="1200" dirty="0" smtClean="0">
                <a:solidFill>
                  <a:srgbClr val="FF0000"/>
                </a:solidFill>
              </a:rPr>
              <a:t>New </a:t>
            </a:r>
            <a:r>
              <a:rPr lang="en-US" altLang="en-US" sz="1200" dirty="0">
                <a:solidFill>
                  <a:srgbClr val="FF0000"/>
                </a:solidFill>
              </a:rPr>
              <a:t>2</a:t>
            </a:r>
            <a:r>
              <a:rPr lang="en-US" altLang="en-US" sz="1200" baseline="30000" dirty="0">
                <a:solidFill>
                  <a:srgbClr val="FF0000"/>
                </a:solidFill>
              </a:rPr>
              <a:t>nd</a:t>
            </a:r>
            <a:r>
              <a:rPr lang="en-US" altLang="en-US" sz="1200" dirty="0">
                <a:solidFill>
                  <a:srgbClr val="FF0000"/>
                </a:solidFill>
              </a:rPr>
              <a:t> stage compressor head</a:t>
            </a:r>
          </a:p>
          <a:p>
            <a:r>
              <a:rPr lang="en-US" altLang="en-US" sz="1200" dirty="0" smtClean="0">
                <a:solidFill>
                  <a:srgbClr val="FF0000"/>
                </a:solidFill>
              </a:rPr>
              <a:t>New </a:t>
            </a:r>
            <a:r>
              <a:rPr lang="en-US" altLang="en-US" sz="1200" dirty="0">
                <a:solidFill>
                  <a:srgbClr val="FF0000"/>
                </a:solidFill>
              </a:rPr>
              <a:t>400 hp motor</a:t>
            </a:r>
          </a:p>
          <a:p>
            <a:r>
              <a:rPr lang="en-US" altLang="en-US" sz="1200" dirty="0" smtClean="0">
                <a:solidFill>
                  <a:srgbClr val="FF0000"/>
                </a:solidFill>
              </a:rPr>
              <a:t>New </a:t>
            </a:r>
            <a:r>
              <a:rPr lang="en-US" altLang="en-US" sz="1200" dirty="0">
                <a:solidFill>
                  <a:srgbClr val="FF0000"/>
                </a:solidFill>
              </a:rPr>
              <a:t>oil heat exchanger </a:t>
            </a:r>
          </a:p>
          <a:p>
            <a:r>
              <a:rPr lang="en-US" altLang="en-US" sz="1200" dirty="0" smtClean="0">
                <a:solidFill>
                  <a:srgbClr val="FF0000"/>
                </a:solidFill>
              </a:rPr>
              <a:t>New </a:t>
            </a:r>
            <a:r>
              <a:rPr lang="en-US" altLang="en-US" sz="1200" dirty="0">
                <a:solidFill>
                  <a:srgbClr val="FF0000"/>
                </a:solidFill>
              </a:rPr>
              <a:t>helium heat </a:t>
            </a:r>
            <a:r>
              <a:rPr lang="en-US" altLang="en-US" sz="1200" dirty="0" smtClean="0">
                <a:solidFill>
                  <a:srgbClr val="FF0000"/>
                </a:solidFill>
              </a:rPr>
              <a:t>exchanger</a:t>
            </a:r>
          </a:p>
          <a:p>
            <a:r>
              <a:rPr lang="en-US" altLang="en-US" sz="1200" dirty="0" smtClean="0">
                <a:solidFill>
                  <a:srgbClr val="FF0000"/>
                </a:solidFill>
              </a:rPr>
              <a:t>All maintenance </a:t>
            </a:r>
            <a:r>
              <a:rPr lang="en-US" altLang="en-US" sz="1200" dirty="0">
                <a:solidFill>
                  <a:srgbClr val="FF0000"/>
                </a:solidFill>
              </a:rPr>
              <a:t>&amp; refurbishment items </a:t>
            </a:r>
            <a:r>
              <a:rPr lang="en-US" altLang="en-US" sz="1200" dirty="0" smtClean="0">
                <a:solidFill>
                  <a:srgbClr val="FF0000"/>
                </a:solidFill>
              </a:rPr>
              <a:t>completed</a:t>
            </a:r>
          </a:p>
          <a:p>
            <a:endParaRPr lang="en-US" altLang="en-US" sz="2000" b="1" dirty="0"/>
          </a:p>
          <a:p>
            <a:r>
              <a:rPr lang="en-US" altLang="en-US" sz="2000" b="1" dirty="0" smtClean="0"/>
              <a:t>Sullair </a:t>
            </a:r>
            <a:r>
              <a:rPr lang="en-US" altLang="en-US" sz="2000" b="1" dirty="0"/>
              <a:t>500 </a:t>
            </a:r>
          </a:p>
          <a:p>
            <a:r>
              <a:rPr lang="en-US" altLang="en-US" sz="1400" dirty="0">
                <a:solidFill>
                  <a:srgbClr val="0000CC"/>
                </a:solidFill>
              </a:rPr>
              <a:t>Power = 373 kW </a:t>
            </a:r>
          </a:p>
          <a:p>
            <a:r>
              <a:rPr lang="en-US" altLang="en-US" sz="1400" dirty="0">
                <a:solidFill>
                  <a:srgbClr val="0000CC"/>
                </a:solidFill>
              </a:rPr>
              <a:t>Discharge pressure = 18 bar </a:t>
            </a:r>
          </a:p>
          <a:p>
            <a:r>
              <a:rPr lang="en-US" altLang="en-US" sz="1400" dirty="0">
                <a:solidFill>
                  <a:srgbClr val="0000CC"/>
                </a:solidFill>
              </a:rPr>
              <a:t>Delivers  80 </a:t>
            </a:r>
            <a:r>
              <a:rPr lang="en-US" altLang="en-US" sz="1400" dirty="0" smtClean="0">
                <a:solidFill>
                  <a:srgbClr val="0000CC"/>
                </a:solidFill>
              </a:rPr>
              <a:t>g/s</a:t>
            </a:r>
          </a:p>
          <a:p>
            <a:r>
              <a:rPr lang="en-US" altLang="en-US" sz="1200" dirty="0" smtClean="0">
                <a:solidFill>
                  <a:srgbClr val="FF0000"/>
                </a:solidFill>
              </a:rPr>
              <a:t>Provided and installed by BNL funding.</a:t>
            </a:r>
            <a:endParaRPr lang="en-US" altLang="en-US" sz="1200" dirty="0">
              <a:solidFill>
                <a:srgbClr val="FF0000"/>
              </a:solidFill>
            </a:endParaRPr>
          </a:p>
          <a:p>
            <a:endParaRPr lang="en-US" altLang="en-US" sz="1400" dirty="0">
              <a:solidFill>
                <a:srgbClr val="FF0000"/>
              </a:solidFill>
            </a:endParaRPr>
          </a:p>
          <a:p>
            <a:r>
              <a:rPr lang="en-US" altLang="en-US" sz="2000" b="1" dirty="0"/>
              <a:t>Sullair 350</a:t>
            </a:r>
          </a:p>
          <a:p>
            <a:r>
              <a:rPr lang="en-US" altLang="en-US" sz="1400" dirty="0">
                <a:solidFill>
                  <a:srgbClr val="0000CC"/>
                </a:solidFill>
              </a:rPr>
              <a:t>Power = 261 kW </a:t>
            </a:r>
          </a:p>
          <a:p>
            <a:r>
              <a:rPr lang="en-US" altLang="en-US" sz="1400" dirty="0">
                <a:solidFill>
                  <a:srgbClr val="0000CC"/>
                </a:solidFill>
              </a:rPr>
              <a:t>Discharge pressure = 18 bar </a:t>
            </a:r>
          </a:p>
          <a:p>
            <a:r>
              <a:rPr lang="en-US" altLang="en-US" sz="1400" dirty="0">
                <a:solidFill>
                  <a:srgbClr val="0000CC"/>
                </a:solidFill>
              </a:rPr>
              <a:t>Delivers 51 g/s</a:t>
            </a:r>
          </a:p>
          <a:p>
            <a:r>
              <a:rPr lang="en-US" altLang="en-US" sz="1200" dirty="0">
                <a:solidFill>
                  <a:srgbClr val="FF0000"/>
                </a:solidFill>
              </a:rPr>
              <a:t>Purchased critical </a:t>
            </a:r>
            <a:r>
              <a:rPr lang="en-US" altLang="en-US" sz="1200" dirty="0" smtClean="0">
                <a:solidFill>
                  <a:srgbClr val="FF0000"/>
                </a:solidFill>
              </a:rPr>
              <a:t>spares (BNL funded):</a:t>
            </a:r>
            <a:endParaRPr lang="en-US" altLang="en-US" sz="1200" dirty="0">
              <a:solidFill>
                <a:srgbClr val="FF0000"/>
              </a:solidFill>
            </a:endParaRPr>
          </a:p>
          <a:p>
            <a:r>
              <a:rPr lang="en-US" altLang="en-US" sz="1200" dirty="0">
                <a:solidFill>
                  <a:srgbClr val="FF0000"/>
                </a:solidFill>
              </a:rPr>
              <a:t>new compressor screw</a:t>
            </a:r>
          </a:p>
          <a:p>
            <a:r>
              <a:rPr lang="en-US" altLang="en-US" sz="1200" dirty="0">
                <a:solidFill>
                  <a:srgbClr val="FF0000"/>
                </a:solidFill>
              </a:rPr>
              <a:t>new oil </a:t>
            </a:r>
            <a:r>
              <a:rPr lang="en-US" altLang="en-US" sz="1200" dirty="0" smtClean="0">
                <a:solidFill>
                  <a:srgbClr val="FF0000"/>
                </a:solidFill>
              </a:rPr>
              <a:t>pump</a:t>
            </a:r>
            <a:endParaRPr lang="en-US" altLang="en-US" sz="1200" dirty="0">
              <a:solidFill>
                <a:srgbClr val="FF0000"/>
              </a:solidFill>
            </a:endParaRPr>
          </a:p>
        </p:txBody>
      </p:sp>
      <p:sp>
        <p:nvSpPr>
          <p:cNvPr id="12" name="Text Box 6"/>
          <p:cNvSpPr txBox="1">
            <a:spLocks noChangeArrowheads="1"/>
          </p:cNvSpPr>
          <p:nvPr/>
        </p:nvSpPr>
        <p:spPr bwMode="auto">
          <a:xfrm>
            <a:off x="3304728" y="1149896"/>
            <a:ext cx="335280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solidFill>
                  <a:srgbClr val="339933"/>
                </a:solidFill>
              </a:rPr>
              <a:t>Can supply either the CTI Model 4000 refrigerator/</a:t>
            </a:r>
            <a:r>
              <a:rPr lang="en-US" altLang="en-US" sz="1600" dirty="0" err="1">
                <a:solidFill>
                  <a:srgbClr val="339933"/>
                </a:solidFill>
              </a:rPr>
              <a:t>liquifier</a:t>
            </a:r>
            <a:r>
              <a:rPr lang="en-US" altLang="en-US" sz="1600" dirty="0">
                <a:solidFill>
                  <a:srgbClr val="339933"/>
                </a:solidFill>
              </a:rPr>
              <a:t> and  Magcool, or the CVI </a:t>
            </a:r>
            <a:r>
              <a:rPr lang="en-US" altLang="en-US" sz="1600" dirty="0" err="1">
                <a:solidFill>
                  <a:srgbClr val="339933"/>
                </a:solidFill>
              </a:rPr>
              <a:t>liquifier</a:t>
            </a:r>
            <a:endParaRPr lang="en-US" altLang="en-US" sz="1600" dirty="0">
              <a:solidFill>
                <a:srgbClr val="339933"/>
              </a:solidFill>
            </a:endParaRPr>
          </a:p>
        </p:txBody>
      </p:sp>
      <p:sp>
        <p:nvSpPr>
          <p:cNvPr id="13" name="Text Box 8"/>
          <p:cNvSpPr txBox="1">
            <a:spLocks noChangeArrowheads="1"/>
          </p:cNvSpPr>
          <p:nvPr/>
        </p:nvSpPr>
        <p:spPr bwMode="auto">
          <a:xfrm>
            <a:off x="3304728" y="4685259"/>
            <a:ext cx="3457575"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solidFill>
                  <a:srgbClr val="339933"/>
                </a:solidFill>
              </a:rPr>
              <a:t>All-purpose; presently configured to work with Mycomm to provide 210 g/s delivery. </a:t>
            </a:r>
            <a:r>
              <a:rPr lang="en-US" altLang="en-US" sz="1600" dirty="0">
                <a:solidFill>
                  <a:srgbClr val="FF0000"/>
                </a:solidFill>
              </a:rPr>
              <a:t>Can also be used with Sullair 500 as a </a:t>
            </a:r>
            <a:r>
              <a:rPr lang="en-US" altLang="en-US" sz="1600" b="1" dirty="0">
                <a:solidFill>
                  <a:srgbClr val="FF0000"/>
                </a:solidFill>
              </a:rPr>
              <a:t>backup</a:t>
            </a:r>
            <a:r>
              <a:rPr lang="en-US" altLang="en-US" sz="1600" dirty="0">
                <a:solidFill>
                  <a:srgbClr val="FF0000"/>
                </a:solidFill>
              </a:rPr>
              <a:t> in the event that Mycomm is down</a:t>
            </a:r>
            <a:r>
              <a:rPr lang="en-US" altLang="en-US" sz="1600" dirty="0" smtClean="0">
                <a:solidFill>
                  <a:srgbClr val="FF0000"/>
                </a:solidFill>
              </a:rPr>
              <a:t>. (</a:t>
            </a:r>
            <a:r>
              <a:rPr lang="en-US" altLang="en-US" sz="1600" dirty="0">
                <a:solidFill>
                  <a:srgbClr val="FF0000"/>
                </a:solidFill>
              </a:rPr>
              <a:t>Risk Mitigation)</a:t>
            </a:r>
          </a:p>
        </p:txBody>
      </p:sp>
      <p:sp>
        <p:nvSpPr>
          <p:cNvPr id="14" name="Text Box 8"/>
          <p:cNvSpPr txBox="1">
            <a:spLocks noChangeArrowheads="1"/>
          </p:cNvSpPr>
          <p:nvPr/>
        </p:nvSpPr>
        <p:spPr bwMode="auto">
          <a:xfrm>
            <a:off x="3276153" y="3520034"/>
            <a:ext cx="360997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solidFill>
                  <a:srgbClr val="339933"/>
                </a:solidFill>
              </a:rPr>
              <a:t>All-purpose; recently installed &amp; can be configured to work with Sullair 350 as a </a:t>
            </a:r>
            <a:r>
              <a:rPr lang="en-US" altLang="en-US" sz="1600" b="1" dirty="0">
                <a:solidFill>
                  <a:srgbClr val="339933"/>
                </a:solidFill>
              </a:rPr>
              <a:t>backup</a:t>
            </a:r>
            <a:r>
              <a:rPr lang="en-US" altLang="en-US" sz="1600" dirty="0">
                <a:solidFill>
                  <a:srgbClr val="339933"/>
                </a:solidFill>
              </a:rPr>
              <a:t> in the event Mycomm down</a:t>
            </a:r>
            <a:r>
              <a:rPr lang="en-US" altLang="en-US" sz="1600" dirty="0" smtClean="0">
                <a:solidFill>
                  <a:srgbClr val="339933"/>
                </a:solidFill>
              </a:rPr>
              <a:t>. </a:t>
            </a:r>
            <a:endParaRPr lang="en-US" altLang="en-US" sz="1600" dirty="0">
              <a:solidFill>
                <a:srgbClr val="FF0000"/>
              </a:solidFill>
            </a:endParaRPr>
          </a:p>
        </p:txBody>
      </p:sp>
      <p:pic>
        <p:nvPicPr>
          <p:cNvPr id="1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62303" y="921296"/>
            <a:ext cx="2333625" cy="174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97228" y="3054896"/>
            <a:ext cx="2146300" cy="285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Box 16"/>
          <p:cNvSpPr txBox="1"/>
          <p:nvPr/>
        </p:nvSpPr>
        <p:spPr>
          <a:xfrm>
            <a:off x="6437312" y="2673896"/>
            <a:ext cx="2743200" cy="261938"/>
          </a:xfrm>
          <a:prstGeom prst="rect">
            <a:avLst/>
          </a:prstGeom>
          <a:noFill/>
        </p:spPr>
        <p:txBody>
          <a:bodyPr>
            <a:spAutoFit/>
          </a:bodyPr>
          <a:lstStyle/>
          <a:p>
            <a:pPr>
              <a:defRPr/>
            </a:pPr>
            <a:r>
              <a:rPr lang="en-US" sz="1100" b="1" dirty="0">
                <a:latin typeface="+mn-lt"/>
              </a:rPr>
              <a:t>Mycomm and Sullair 350 compressors</a:t>
            </a:r>
          </a:p>
        </p:txBody>
      </p:sp>
      <p:sp>
        <p:nvSpPr>
          <p:cNvPr id="18" name="TextBox 17"/>
          <p:cNvSpPr txBox="1"/>
          <p:nvPr/>
        </p:nvSpPr>
        <p:spPr>
          <a:xfrm>
            <a:off x="6762303" y="5874296"/>
            <a:ext cx="2355850" cy="261938"/>
          </a:xfrm>
          <a:prstGeom prst="rect">
            <a:avLst/>
          </a:prstGeom>
          <a:noFill/>
        </p:spPr>
        <p:txBody>
          <a:bodyPr anchor="ctr" anchorCtr="1">
            <a:spAutoFit/>
          </a:bodyPr>
          <a:lstStyle/>
          <a:p>
            <a:pPr>
              <a:defRPr/>
            </a:pPr>
            <a:r>
              <a:rPr lang="en-US" sz="1100" b="1" dirty="0">
                <a:latin typeface="+mn-lt"/>
              </a:rPr>
              <a:t>Sullair 500 compressor</a:t>
            </a:r>
          </a:p>
        </p:txBody>
      </p:sp>
    </p:spTree>
    <p:extLst>
      <p:ext uri="{BB962C8B-B14F-4D97-AF65-F5344CB8AC3E}">
        <p14:creationId xmlns:p14="http://schemas.microsoft.com/office/powerpoint/2010/main" val="1305079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13</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4"/>
          <p:cNvSpPr txBox="1">
            <a:spLocks noChangeArrowheads="1"/>
          </p:cNvSpPr>
          <p:nvPr/>
        </p:nvSpPr>
        <p:spPr bwMode="auto">
          <a:xfrm>
            <a:off x="2653729" y="836712"/>
            <a:ext cx="3429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b="1" u="sng" dirty="0" smtClean="0">
                <a:solidFill>
                  <a:srgbClr val="0000FF"/>
                </a:solidFill>
              </a:rPr>
              <a:t>COMPRESSORS (Pt 2)</a:t>
            </a:r>
            <a:endParaRPr lang="en-US" altLang="en-US" b="1" u="sng" dirty="0">
              <a:solidFill>
                <a:srgbClr val="0000FF"/>
              </a:solidFill>
            </a:endParaRPr>
          </a:p>
        </p:txBody>
      </p:sp>
      <p:sp>
        <p:nvSpPr>
          <p:cNvPr id="7" name="Text Box 5"/>
          <p:cNvSpPr txBox="1">
            <a:spLocks noChangeArrowheads="1"/>
          </p:cNvSpPr>
          <p:nvPr/>
        </p:nvSpPr>
        <p:spPr bwMode="auto">
          <a:xfrm>
            <a:off x="62929" y="1217712"/>
            <a:ext cx="4114800" cy="4801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ts val="0"/>
              </a:spcBef>
            </a:pPr>
            <a:r>
              <a:rPr lang="en-US" altLang="en-US" sz="2000" b="1" dirty="0" smtClean="0"/>
              <a:t>Gardner Denver </a:t>
            </a:r>
            <a:r>
              <a:rPr lang="en-US" altLang="en-US" sz="2000" b="1" dirty="0"/>
              <a:t>60</a:t>
            </a:r>
            <a:r>
              <a:rPr lang="en-US" altLang="en-US" sz="2000" dirty="0"/>
              <a:t> </a:t>
            </a:r>
          </a:p>
          <a:p>
            <a:pPr>
              <a:spcBef>
                <a:spcPts val="0"/>
              </a:spcBef>
            </a:pPr>
            <a:r>
              <a:rPr lang="en-US" altLang="en-US" sz="1400" dirty="0">
                <a:solidFill>
                  <a:srgbClr val="0000CC"/>
                </a:solidFill>
              </a:rPr>
              <a:t>Power =  </a:t>
            </a:r>
            <a:r>
              <a:rPr lang="en-US" altLang="en-US" sz="1400" dirty="0" smtClean="0">
                <a:solidFill>
                  <a:srgbClr val="0000CC"/>
                </a:solidFill>
              </a:rPr>
              <a:t>44.7 </a:t>
            </a:r>
            <a:r>
              <a:rPr lang="en-US" altLang="en-US" sz="1400" dirty="0">
                <a:solidFill>
                  <a:srgbClr val="0000CC"/>
                </a:solidFill>
              </a:rPr>
              <a:t>kW </a:t>
            </a:r>
          </a:p>
          <a:p>
            <a:r>
              <a:rPr lang="en-US" altLang="en-US" sz="1400" dirty="0">
                <a:solidFill>
                  <a:srgbClr val="0000CC"/>
                </a:solidFill>
              </a:rPr>
              <a:t>Discharge pressure = </a:t>
            </a:r>
            <a:r>
              <a:rPr lang="en-US" altLang="en-US" sz="1400" dirty="0" smtClean="0">
                <a:solidFill>
                  <a:srgbClr val="0000CC"/>
                </a:solidFill>
              </a:rPr>
              <a:t>17 </a:t>
            </a:r>
            <a:r>
              <a:rPr lang="en-US" altLang="en-US" sz="1400" dirty="0">
                <a:solidFill>
                  <a:srgbClr val="0000CC"/>
                </a:solidFill>
              </a:rPr>
              <a:t>bar </a:t>
            </a:r>
          </a:p>
          <a:p>
            <a:r>
              <a:rPr lang="en-US" altLang="en-US" sz="1400" dirty="0">
                <a:solidFill>
                  <a:srgbClr val="0000CC"/>
                </a:solidFill>
              </a:rPr>
              <a:t>Delivers </a:t>
            </a:r>
            <a:r>
              <a:rPr lang="en-US" altLang="en-US" sz="1400" dirty="0" smtClean="0">
                <a:solidFill>
                  <a:srgbClr val="0000CC"/>
                </a:solidFill>
              </a:rPr>
              <a:t>213 m</a:t>
            </a:r>
            <a:r>
              <a:rPr lang="en-US" altLang="en-US" sz="1400" baseline="30000" dirty="0" smtClean="0">
                <a:solidFill>
                  <a:srgbClr val="0000CC"/>
                </a:solidFill>
              </a:rPr>
              <a:t>3</a:t>
            </a:r>
            <a:r>
              <a:rPr lang="en-US" altLang="en-US" sz="1400" dirty="0" smtClean="0">
                <a:solidFill>
                  <a:srgbClr val="0000CC"/>
                </a:solidFill>
              </a:rPr>
              <a:t>/hr </a:t>
            </a:r>
            <a:r>
              <a:rPr lang="en-US" altLang="en-US" sz="1400" dirty="0" smtClean="0">
                <a:solidFill>
                  <a:srgbClr val="0000CC"/>
                </a:solidFill>
                <a:sym typeface="Wingdings" panose="05000000000000000000" pitchFamily="2" charset="2"/>
              </a:rPr>
              <a:t></a:t>
            </a:r>
            <a:r>
              <a:rPr lang="en-US" altLang="en-US" sz="1400" dirty="0" smtClean="0">
                <a:solidFill>
                  <a:srgbClr val="0000CC"/>
                </a:solidFill>
              </a:rPr>
              <a:t> 9.65 g/s</a:t>
            </a:r>
          </a:p>
          <a:p>
            <a:r>
              <a:rPr lang="en-US" altLang="en-US" sz="1400" dirty="0">
                <a:solidFill>
                  <a:srgbClr val="FF0000"/>
                </a:solidFill>
              </a:rPr>
              <a:t>New </a:t>
            </a:r>
            <a:r>
              <a:rPr lang="en-US" altLang="en-US" sz="1400" dirty="0" smtClean="0">
                <a:solidFill>
                  <a:srgbClr val="FF0000"/>
                </a:solidFill>
              </a:rPr>
              <a:t>Gardner Denver compressor </a:t>
            </a:r>
          </a:p>
          <a:p>
            <a:r>
              <a:rPr lang="en-US" altLang="en-US" sz="1400" dirty="0" smtClean="0">
                <a:solidFill>
                  <a:srgbClr val="FF0000"/>
                </a:solidFill>
              </a:rPr>
              <a:t>purchased with </a:t>
            </a:r>
            <a:r>
              <a:rPr lang="en-US" altLang="en-US" sz="1400" dirty="0">
                <a:solidFill>
                  <a:srgbClr val="FF0000"/>
                </a:solidFill>
              </a:rPr>
              <a:t>BNL funding</a:t>
            </a:r>
            <a:r>
              <a:rPr lang="en-US" altLang="en-US" sz="1400" dirty="0" smtClean="0">
                <a:solidFill>
                  <a:srgbClr val="FF0000"/>
                </a:solidFill>
              </a:rPr>
              <a:t>.</a:t>
            </a:r>
          </a:p>
          <a:p>
            <a:endParaRPr lang="en-US" altLang="en-US" sz="1400" dirty="0" smtClean="0">
              <a:solidFill>
                <a:srgbClr val="FF0000"/>
              </a:solidFill>
            </a:endParaRPr>
          </a:p>
          <a:p>
            <a:pPr>
              <a:spcBef>
                <a:spcPts val="0"/>
              </a:spcBef>
            </a:pPr>
            <a:r>
              <a:rPr lang="en-US" altLang="en-US" sz="2000" b="1" dirty="0" smtClean="0"/>
              <a:t>Sullair </a:t>
            </a:r>
            <a:r>
              <a:rPr lang="en-US" altLang="en-US" sz="2000" b="1" dirty="0"/>
              <a:t>100 (3 units: CS4, CS5, CS6)</a:t>
            </a:r>
          </a:p>
          <a:p>
            <a:pPr>
              <a:spcBef>
                <a:spcPts val="0"/>
              </a:spcBef>
            </a:pPr>
            <a:r>
              <a:rPr lang="en-US" altLang="en-US" sz="1400" dirty="0">
                <a:solidFill>
                  <a:srgbClr val="0000CC"/>
                </a:solidFill>
              </a:rPr>
              <a:t>Power = 74.6 kW </a:t>
            </a:r>
          </a:p>
          <a:p>
            <a:r>
              <a:rPr lang="en-US" altLang="en-US" sz="1400" dirty="0">
                <a:solidFill>
                  <a:srgbClr val="0000CC"/>
                </a:solidFill>
              </a:rPr>
              <a:t>Discharge pressure = 12 bar = 1.2 MPa </a:t>
            </a:r>
          </a:p>
          <a:p>
            <a:r>
              <a:rPr lang="en-US" altLang="en-US" sz="1400" dirty="0">
                <a:solidFill>
                  <a:srgbClr val="0000CC"/>
                </a:solidFill>
              </a:rPr>
              <a:t>Delivers 20 g/s (80 g/s @ 8 bar input</a:t>
            </a:r>
            <a:r>
              <a:rPr lang="en-US" altLang="en-US" sz="1400" dirty="0" smtClean="0">
                <a:solidFill>
                  <a:srgbClr val="0000CC"/>
                </a:solidFill>
              </a:rPr>
              <a:t>)</a:t>
            </a:r>
          </a:p>
          <a:p>
            <a:r>
              <a:rPr lang="en-US" altLang="en-US" sz="1400" dirty="0" smtClean="0">
                <a:solidFill>
                  <a:srgbClr val="FF0000"/>
                </a:solidFill>
              </a:rPr>
              <a:t>New Sullair 100 compressor </a:t>
            </a:r>
          </a:p>
          <a:p>
            <a:r>
              <a:rPr lang="en-US" altLang="en-US" sz="1400" dirty="0" smtClean="0">
                <a:solidFill>
                  <a:srgbClr val="FF0000"/>
                </a:solidFill>
              </a:rPr>
              <a:t>purchased with BNL funding.</a:t>
            </a:r>
            <a:endParaRPr lang="en-US" altLang="en-US" dirty="0">
              <a:solidFill>
                <a:srgbClr val="FF0000"/>
              </a:solidFill>
            </a:endParaRPr>
          </a:p>
          <a:p>
            <a:endParaRPr lang="en-US" altLang="en-US" sz="2000" b="1" dirty="0" smtClean="0"/>
          </a:p>
          <a:p>
            <a:r>
              <a:rPr lang="en-US" altLang="en-US" sz="2000" b="1" dirty="0" smtClean="0"/>
              <a:t>Linde Model 500A He Gas Purifier</a:t>
            </a:r>
            <a:endParaRPr lang="en-US" altLang="en-US" sz="2000" b="1" dirty="0"/>
          </a:p>
          <a:p>
            <a:r>
              <a:rPr lang="en-US" altLang="en-US" sz="1400" dirty="0" smtClean="0"/>
              <a:t>with dedicated compressor</a:t>
            </a:r>
          </a:p>
          <a:p>
            <a:r>
              <a:rPr lang="en-US" altLang="en-US" sz="1400" dirty="0" smtClean="0">
                <a:solidFill>
                  <a:srgbClr val="FF0000"/>
                </a:solidFill>
              </a:rPr>
              <a:t>All new system and commissioning contract purchased </a:t>
            </a:r>
            <a:r>
              <a:rPr lang="en-US" altLang="en-US" sz="1400" dirty="0">
                <a:solidFill>
                  <a:srgbClr val="FF0000"/>
                </a:solidFill>
              </a:rPr>
              <a:t>with BNL funding</a:t>
            </a:r>
            <a:r>
              <a:rPr lang="en-US" altLang="en-US" sz="1400" dirty="0" smtClean="0">
                <a:solidFill>
                  <a:srgbClr val="FF0000"/>
                </a:solidFill>
              </a:rPr>
              <a:t>.</a:t>
            </a:r>
            <a:endParaRPr lang="en-US" altLang="en-US" sz="2000" b="1" dirty="0"/>
          </a:p>
          <a:p>
            <a:pPr>
              <a:spcBef>
                <a:spcPct val="50000"/>
              </a:spcBef>
            </a:pPr>
            <a:r>
              <a:rPr lang="en-US" altLang="en-US" sz="2000" b="1" dirty="0"/>
              <a:t>Creare circulator pumps</a:t>
            </a:r>
          </a:p>
        </p:txBody>
      </p:sp>
      <p:sp>
        <p:nvSpPr>
          <p:cNvPr id="12" name="Text Box 6"/>
          <p:cNvSpPr txBox="1">
            <a:spLocks noChangeArrowheads="1"/>
          </p:cNvSpPr>
          <p:nvPr/>
        </p:nvSpPr>
        <p:spPr bwMode="auto">
          <a:xfrm>
            <a:off x="4253929" y="3321150"/>
            <a:ext cx="4800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dirty="0" smtClean="0">
                <a:solidFill>
                  <a:srgbClr val="339933"/>
                </a:solidFill>
              </a:rPr>
              <a:t>Presently, </a:t>
            </a:r>
            <a:r>
              <a:rPr lang="en-US" altLang="en-US" sz="1800" dirty="0">
                <a:solidFill>
                  <a:srgbClr val="339933"/>
                </a:solidFill>
              </a:rPr>
              <a:t>only CS4 (new unit) being used, for pumping Nash 1.9 K station outlet to high pressure gas storage tanks. All three are used for horizontal </a:t>
            </a:r>
            <a:r>
              <a:rPr lang="en-US" altLang="en-US" sz="1800" dirty="0" smtClean="0">
                <a:solidFill>
                  <a:srgbClr val="339933"/>
                </a:solidFill>
              </a:rPr>
              <a:t>testing (Magcool facility).</a:t>
            </a:r>
            <a:endParaRPr lang="en-US" altLang="en-US" sz="1800" dirty="0">
              <a:solidFill>
                <a:srgbClr val="339933"/>
              </a:solidFill>
            </a:endParaRPr>
          </a:p>
        </p:txBody>
      </p:sp>
      <p:sp>
        <p:nvSpPr>
          <p:cNvPr id="13" name="Text Box 9"/>
          <p:cNvSpPr txBox="1">
            <a:spLocks noChangeArrowheads="1"/>
          </p:cNvSpPr>
          <p:nvPr/>
        </p:nvSpPr>
        <p:spPr bwMode="auto">
          <a:xfrm>
            <a:off x="4330129" y="5325194"/>
            <a:ext cx="47244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altLang="en-US" sz="1800" dirty="0">
                <a:solidFill>
                  <a:srgbClr val="339933"/>
                </a:solidFill>
              </a:rPr>
              <a:t>Presently configured for Magcool operations:</a:t>
            </a:r>
          </a:p>
          <a:p>
            <a:r>
              <a:rPr lang="en-US" altLang="en-US" sz="1800" dirty="0">
                <a:solidFill>
                  <a:srgbClr val="339933"/>
                </a:solidFill>
              </a:rPr>
              <a:t>(1) Nitrogen cooldown (Cooldown I)</a:t>
            </a:r>
          </a:p>
          <a:p>
            <a:r>
              <a:rPr lang="en-US" altLang="en-US" sz="1800" dirty="0">
                <a:solidFill>
                  <a:srgbClr val="339933"/>
                </a:solidFill>
              </a:rPr>
              <a:t>(2) Warmup</a:t>
            </a:r>
          </a:p>
          <a:p>
            <a:r>
              <a:rPr lang="en-US" altLang="en-US" sz="1800" dirty="0">
                <a:solidFill>
                  <a:srgbClr val="339933"/>
                </a:solidFill>
              </a:rPr>
              <a:t>(3) Pump and purge</a:t>
            </a:r>
          </a:p>
        </p:txBody>
      </p:sp>
      <p:sp>
        <p:nvSpPr>
          <p:cNvPr id="14" name="Text Box 6"/>
          <p:cNvSpPr txBox="1">
            <a:spLocks noChangeArrowheads="1"/>
          </p:cNvSpPr>
          <p:nvPr/>
        </p:nvSpPr>
        <p:spPr bwMode="auto">
          <a:xfrm>
            <a:off x="2882329" y="1236762"/>
            <a:ext cx="304800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dirty="0">
                <a:solidFill>
                  <a:srgbClr val="339933"/>
                </a:solidFill>
              </a:rPr>
              <a:t>Pumps </a:t>
            </a:r>
            <a:r>
              <a:rPr lang="en-US" altLang="en-US" sz="1800" dirty="0" smtClean="0">
                <a:solidFill>
                  <a:srgbClr val="339933"/>
                </a:solidFill>
              </a:rPr>
              <a:t>‘dirty’ He gas </a:t>
            </a:r>
            <a:r>
              <a:rPr lang="en-US" altLang="en-US" sz="1800" dirty="0">
                <a:solidFill>
                  <a:srgbClr val="339933"/>
                </a:solidFill>
              </a:rPr>
              <a:t>to dirty gas bag and </a:t>
            </a:r>
            <a:r>
              <a:rPr lang="en-US" altLang="en-US" sz="1800" dirty="0" smtClean="0">
                <a:solidFill>
                  <a:srgbClr val="339933"/>
                </a:solidFill>
              </a:rPr>
              <a:t>gas recovery tank.</a:t>
            </a:r>
            <a:endParaRPr lang="en-US" altLang="en-US" sz="1800" dirty="0">
              <a:solidFill>
                <a:srgbClr val="339933"/>
              </a:solidFill>
            </a:endParaRPr>
          </a:p>
        </p:txBody>
      </p:sp>
      <p:pic>
        <p:nvPicPr>
          <p:cNvPr id="15"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54142" y="882750"/>
            <a:ext cx="3154362" cy="2366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p:cNvSpPr txBox="1"/>
          <p:nvPr/>
        </p:nvSpPr>
        <p:spPr>
          <a:xfrm>
            <a:off x="4253928" y="4570512"/>
            <a:ext cx="3666443" cy="369332"/>
          </a:xfrm>
          <a:prstGeom prst="rect">
            <a:avLst/>
          </a:prstGeom>
          <a:noFill/>
        </p:spPr>
        <p:txBody>
          <a:bodyPr wrap="square" rtlCol="0">
            <a:spAutoFit/>
          </a:bodyPr>
          <a:lstStyle/>
          <a:p>
            <a:r>
              <a:rPr lang="en-US" sz="1800" dirty="0" smtClean="0">
                <a:solidFill>
                  <a:srgbClr val="339933"/>
                </a:solidFill>
                <a:latin typeface="Times New Roman" panose="02020603050405020304" pitchFamily="18" charset="0"/>
                <a:cs typeface="Times New Roman" panose="02020603050405020304" pitchFamily="18" charset="0"/>
              </a:rPr>
              <a:t>Cleans and recovers ‘dirty’ gas.</a:t>
            </a:r>
            <a:endParaRPr lang="en-US" sz="1800" dirty="0">
              <a:solidFill>
                <a:srgbClr val="339933"/>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5079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14</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5"/>
          <p:cNvSpPr txBox="1">
            <a:spLocks noChangeArrowheads="1"/>
          </p:cNvSpPr>
          <p:nvPr/>
        </p:nvSpPr>
        <p:spPr bwMode="auto">
          <a:xfrm>
            <a:off x="134888" y="727536"/>
            <a:ext cx="3429000"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dirty="0"/>
              <a:t>Nash-</a:t>
            </a:r>
            <a:r>
              <a:rPr lang="en-US" altLang="en-US" sz="2000" b="1" dirty="0" err="1"/>
              <a:t>Kinema</a:t>
            </a:r>
            <a:r>
              <a:rPr lang="en-US" altLang="en-US" sz="2000" b="1" dirty="0"/>
              <a:t> Vacuum Pump</a:t>
            </a:r>
            <a:endParaRPr lang="en-US" altLang="en-US" sz="2000" dirty="0"/>
          </a:p>
          <a:p>
            <a:r>
              <a:rPr lang="en-US" altLang="en-US" sz="1400" dirty="0">
                <a:solidFill>
                  <a:srgbClr val="0000CC"/>
                </a:solidFill>
              </a:rPr>
              <a:t>Power = Two stages at 74.6 kW </a:t>
            </a:r>
            <a:r>
              <a:rPr lang="en-US" altLang="en-US" sz="1400" dirty="0" smtClean="0">
                <a:solidFill>
                  <a:srgbClr val="0000CC"/>
                </a:solidFill>
              </a:rPr>
              <a:t>each </a:t>
            </a:r>
            <a:endParaRPr lang="en-US" altLang="en-US" sz="1400" dirty="0">
              <a:solidFill>
                <a:srgbClr val="0000CC"/>
              </a:solidFill>
            </a:endParaRPr>
          </a:p>
          <a:p>
            <a:r>
              <a:rPr lang="en-US" altLang="en-US" sz="1400" dirty="0">
                <a:solidFill>
                  <a:srgbClr val="0000CC"/>
                </a:solidFill>
              </a:rPr>
              <a:t>Suction pressure = </a:t>
            </a:r>
            <a:r>
              <a:rPr lang="en-US" altLang="en-US" sz="1400" dirty="0" smtClean="0">
                <a:solidFill>
                  <a:srgbClr val="0000CC"/>
                </a:solidFill>
              </a:rPr>
              <a:t>0.0837 bar @ 4.5 K</a:t>
            </a:r>
            <a:endParaRPr lang="en-US" altLang="en-US" sz="1400" dirty="0">
              <a:solidFill>
                <a:srgbClr val="0000CC"/>
              </a:solidFill>
            </a:endParaRPr>
          </a:p>
          <a:p>
            <a:r>
              <a:rPr lang="en-US" altLang="en-US" sz="1400" dirty="0">
                <a:solidFill>
                  <a:srgbClr val="0000CC"/>
                </a:solidFill>
              </a:rPr>
              <a:t>Discharge pressure = 1.2 </a:t>
            </a:r>
            <a:r>
              <a:rPr lang="en-US" altLang="en-US" sz="1400" dirty="0" smtClean="0">
                <a:solidFill>
                  <a:srgbClr val="0000CC"/>
                </a:solidFill>
              </a:rPr>
              <a:t>bar </a:t>
            </a:r>
            <a:endParaRPr lang="en-US" altLang="en-US" sz="1400" dirty="0">
              <a:solidFill>
                <a:srgbClr val="0000CC"/>
              </a:solidFill>
            </a:endParaRPr>
          </a:p>
          <a:p>
            <a:r>
              <a:rPr lang="en-US" altLang="en-US" sz="1400" dirty="0" smtClean="0">
                <a:solidFill>
                  <a:srgbClr val="0000CC"/>
                </a:solidFill>
              </a:rPr>
              <a:t>Delivers </a:t>
            </a:r>
            <a:r>
              <a:rPr lang="en-US" altLang="en-US" sz="1400" dirty="0">
                <a:solidFill>
                  <a:srgbClr val="0000CC"/>
                </a:solidFill>
              </a:rPr>
              <a:t>2.7 </a:t>
            </a:r>
            <a:r>
              <a:rPr lang="en-US" altLang="en-US" sz="1400" dirty="0" smtClean="0">
                <a:solidFill>
                  <a:srgbClr val="0000CC"/>
                </a:solidFill>
              </a:rPr>
              <a:t>g/s @ 1.8 K</a:t>
            </a:r>
          </a:p>
          <a:p>
            <a:r>
              <a:rPr lang="en-US" altLang="en-US" sz="1400" dirty="0" smtClean="0">
                <a:solidFill>
                  <a:srgbClr val="0000CC"/>
                </a:solidFill>
              </a:rPr>
              <a:t>Cooling capacity = 40 W @ 1.8 K</a:t>
            </a:r>
            <a:endParaRPr lang="en-US" altLang="en-US" sz="1400" dirty="0">
              <a:solidFill>
                <a:srgbClr val="0000CC"/>
              </a:solidFill>
            </a:endParaRPr>
          </a:p>
        </p:txBody>
      </p:sp>
      <p:sp>
        <p:nvSpPr>
          <p:cNvPr id="7" name="Text Box 6"/>
          <p:cNvSpPr txBox="1">
            <a:spLocks noChangeArrowheads="1"/>
          </p:cNvSpPr>
          <p:nvPr/>
        </p:nvSpPr>
        <p:spPr bwMode="auto">
          <a:xfrm>
            <a:off x="3518520" y="764704"/>
            <a:ext cx="2133600"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dirty="0">
                <a:solidFill>
                  <a:srgbClr val="339933"/>
                </a:solidFill>
              </a:rPr>
              <a:t>Pumps on LHe in heat exchanger - down to 16 mbar for </a:t>
            </a:r>
            <a:r>
              <a:rPr lang="en-US" altLang="en-US" sz="1800" dirty="0" smtClean="0">
                <a:solidFill>
                  <a:srgbClr val="339933"/>
                </a:solidFill>
              </a:rPr>
              <a:t>1.8 </a:t>
            </a:r>
            <a:r>
              <a:rPr lang="en-US" altLang="en-US" sz="1800" dirty="0">
                <a:solidFill>
                  <a:srgbClr val="339933"/>
                </a:solidFill>
              </a:rPr>
              <a:t>K operation.</a:t>
            </a:r>
          </a:p>
        </p:txBody>
      </p:sp>
      <p:pic>
        <p:nvPicPr>
          <p:cNvPr id="1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451475" y="798041"/>
            <a:ext cx="3692525" cy="377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3"/>
          <p:cNvSpPr txBox="1">
            <a:spLocks noChangeArrowheads="1"/>
          </p:cNvSpPr>
          <p:nvPr/>
        </p:nvSpPr>
        <p:spPr bwMode="auto">
          <a:xfrm>
            <a:off x="44450" y="2406874"/>
            <a:ext cx="5365750"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t>Upgrades included: </a:t>
            </a:r>
          </a:p>
          <a:p>
            <a:r>
              <a:rPr lang="en-US" altLang="en-US" sz="1600" dirty="0"/>
              <a:t>1. Reconfigured exhaust. Connected helium exhaust gas line to </a:t>
            </a:r>
            <a:r>
              <a:rPr lang="en-US" altLang="en-US" sz="1600" dirty="0" smtClean="0"/>
              <a:t>new Sullair </a:t>
            </a:r>
            <a:r>
              <a:rPr lang="en-US" altLang="en-US" sz="1600" dirty="0"/>
              <a:t>100 compressor and inline purifier, to reclaim helium gas (was previously routed to dirty gas facility).</a:t>
            </a:r>
          </a:p>
          <a:p>
            <a:r>
              <a:rPr lang="en-US" altLang="en-US" sz="1600" dirty="0"/>
              <a:t>2. Replaced legacy soldered copper water lines with welded stainless steel.</a:t>
            </a:r>
          </a:p>
          <a:p>
            <a:pPr marL="0" lvl="1"/>
            <a:r>
              <a:rPr lang="en-US" altLang="en-US" sz="1600" dirty="0"/>
              <a:t>3. Purchased new </a:t>
            </a:r>
            <a:r>
              <a:rPr lang="en-US" altLang="en-US" sz="1600" dirty="0" smtClean="0"/>
              <a:t>spare booster </a:t>
            </a:r>
            <a:r>
              <a:rPr lang="en-US" altLang="en-US" sz="1600" dirty="0"/>
              <a:t>and liquid ring vacuum pumps.</a:t>
            </a:r>
          </a:p>
          <a:p>
            <a:r>
              <a:rPr lang="en-US" altLang="en-US" sz="1600" dirty="0"/>
              <a:t>4. </a:t>
            </a:r>
            <a:r>
              <a:rPr lang="en-US" altLang="en-US" sz="1600" dirty="0">
                <a:solidFill>
                  <a:srgbClr val="FF0000"/>
                </a:solidFill>
              </a:rPr>
              <a:t>Refurbished existing / purchased new spare chilled water heat </a:t>
            </a:r>
            <a:r>
              <a:rPr lang="en-US" altLang="en-US" sz="1600" dirty="0" smtClean="0">
                <a:solidFill>
                  <a:srgbClr val="FF0000"/>
                </a:solidFill>
              </a:rPr>
              <a:t>exchangers (BNL funded)</a:t>
            </a:r>
            <a:r>
              <a:rPr lang="en-US" altLang="en-US" sz="1600" dirty="0" smtClean="0"/>
              <a:t>.</a:t>
            </a:r>
            <a:endParaRPr lang="en-US" altLang="en-US" sz="1600" dirty="0"/>
          </a:p>
          <a:p>
            <a:r>
              <a:rPr lang="en-US" altLang="en-US" sz="1600" dirty="0"/>
              <a:t>5. Replaced drive belts.</a:t>
            </a:r>
          </a:p>
          <a:p>
            <a:r>
              <a:rPr lang="en-US" altLang="en-US" sz="1600" dirty="0"/>
              <a:t>6. Repaired service air supply line.</a:t>
            </a:r>
          </a:p>
          <a:p>
            <a:r>
              <a:rPr lang="en-US" altLang="en-US" sz="1600" dirty="0"/>
              <a:t>7. </a:t>
            </a:r>
            <a:r>
              <a:rPr lang="en-US" altLang="en-US" sz="1600" dirty="0" smtClean="0"/>
              <a:t>New LabVIEW controls with remote HMI panel.</a:t>
            </a:r>
            <a:endParaRPr lang="en-US" altLang="en-US" sz="1600" dirty="0"/>
          </a:p>
          <a:p>
            <a:r>
              <a:rPr lang="en-US" altLang="en-US" sz="1600" dirty="0"/>
              <a:t>8. Installed new vacuum jacketed transfer line, valve to </a:t>
            </a:r>
          </a:p>
          <a:p>
            <a:r>
              <a:rPr lang="en-US" altLang="en-US" sz="1600" dirty="0"/>
              <a:t>test </a:t>
            </a:r>
            <a:r>
              <a:rPr lang="en-US" altLang="en-US" sz="1600" dirty="0" smtClean="0"/>
              <a:t>dewar</a:t>
            </a:r>
            <a:r>
              <a:rPr lang="en-US" altLang="en-US" sz="1600" dirty="0"/>
              <a:t>.</a:t>
            </a:r>
          </a:p>
        </p:txBody>
      </p:sp>
      <p:pic>
        <p:nvPicPr>
          <p:cNvPr id="14" name="Picture 2"/>
          <p:cNvPicPr>
            <a:picLocks noChangeAspect="1" noChangeArrowheads="1"/>
          </p:cNvPicPr>
          <p:nvPr/>
        </p:nvPicPr>
        <p:blipFill>
          <a:blip r:embed="rId4">
            <a:extLst>
              <a:ext uri="{28A0092B-C50C-407E-A947-70E740481C1C}">
                <a14:useLocalDpi xmlns:a14="http://schemas.microsoft.com/office/drawing/2010/main" val="0"/>
              </a:ext>
            </a:extLst>
          </a:blip>
          <a:srcRect b="19940"/>
          <a:stretch>
            <a:fillRect/>
          </a:stretch>
        </p:blipFill>
        <p:spPr bwMode="auto">
          <a:xfrm>
            <a:off x="4957763" y="4414367"/>
            <a:ext cx="4186237" cy="18875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5079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15</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5"/>
          <p:cNvSpPr txBox="1">
            <a:spLocks noChangeArrowheads="1"/>
          </p:cNvSpPr>
          <p:nvPr/>
        </p:nvSpPr>
        <p:spPr bwMode="auto">
          <a:xfrm>
            <a:off x="800472" y="980728"/>
            <a:ext cx="8020000" cy="4694238"/>
          </a:xfrm>
          <a:prstGeom prst="rect">
            <a:avLst/>
          </a:prstGeom>
          <a:noFill/>
          <a:ln>
            <a:noFill/>
          </a:ln>
          <a:effectLst/>
          <a:extLst/>
        </p:spPr>
        <p:txBody>
          <a:bodyPr wrap="square">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65000"/>
              </a:spcBef>
              <a:buFontTx/>
              <a:buChar char="•"/>
            </a:pPr>
            <a:r>
              <a:rPr lang="en-US" altLang="en-US" sz="2000" dirty="0">
                <a:latin typeface="Arial" charset="0"/>
              </a:rPr>
              <a:t> </a:t>
            </a:r>
            <a:r>
              <a:rPr lang="en-US" altLang="en-US" sz="2000" b="1" dirty="0">
                <a:latin typeface="Arial" charset="0"/>
              </a:rPr>
              <a:t>LIQUID HELIUM STORAGE DEWARS</a:t>
            </a:r>
          </a:p>
          <a:p>
            <a:pPr lvl="1">
              <a:lnSpc>
                <a:spcPct val="130000"/>
              </a:lnSpc>
              <a:spcBef>
                <a:spcPct val="65000"/>
              </a:spcBef>
              <a:buFontTx/>
              <a:buChar char="•"/>
            </a:pPr>
            <a:r>
              <a:rPr lang="en-US" altLang="en-US" sz="2000" dirty="0">
                <a:latin typeface="Arial" charset="0"/>
              </a:rPr>
              <a:t> </a:t>
            </a:r>
            <a:r>
              <a:rPr lang="en-US" altLang="en-US" sz="2000" dirty="0">
                <a:solidFill>
                  <a:srgbClr val="006600"/>
                </a:solidFill>
                <a:latin typeface="Arial" charset="0"/>
              </a:rPr>
              <a:t>Storage Dewar #1   3785 L</a:t>
            </a:r>
          </a:p>
          <a:p>
            <a:pPr lvl="1">
              <a:lnSpc>
                <a:spcPct val="130000"/>
              </a:lnSpc>
              <a:spcBef>
                <a:spcPct val="65000"/>
              </a:spcBef>
              <a:buFontTx/>
              <a:buChar char="•"/>
            </a:pPr>
            <a:r>
              <a:rPr lang="en-US" altLang="en-US" sz="2000" dirty="0">
                <a:latin typeface="Arial" charset="0"/>
              </a:rPr>
              <a:t> </a:t>
            </a:r>
            <a:r>
              <a:rPr lang="en-US" altLang="en-US" sz="2000" dirty="0">
                <a:solidFill>
                  <a:srgbClr val="0070C0"/>
                </a:solidFill>
                <a:latin typeface="Arial" charset="0"/>
              </a:rPr>
              <a:t>Storage Dewar #2   3785 L</a:t>
            </a:r>
          </a:p>
          <a:p>
            <a:pPr lvl="1">
              <a:lnSpc>
                <a:spcPct val="130000"/>
              </a:lnSpc>
              <a:spcBef>
                <a:spcPct val="65000"/>
              </a:spcBef>
              <a:buFontTx/>
              <a:buChar char="•"/>
            </a:pPr>
            <a:r>
              <a:rPr lang="en-US" altLang="en-US" sz="2000" dirty="0">
                <a:latin typeface="Arial" charset="0"/>
              </a:rPr>
              <a:t> </a:t>
            </a:r>
            <a:r>
              <a:rPr lang="en-US" altLang="en-US" sz="2000" dirty="0">
                <a:solidFill>
                  <a:srgbClr val="C00000"/>
                </a:solidFill>
                <a:latin typeface="Arial" charset="0"/>
              </a:rPr>
              <a:t>Storage Dewar #3   10000 L</a:t>
            </a:r>
          </a:p>
          <a:p>
            <a:pPr lvl="3">
              <a:lnSpc>
                <a:spcPct val="130000"/>
              </a:lnSpc>
              <a:spcBef>
                <a:spcPct val="65000"/>
              </a:spcBef>
              <a:buFontTx/>
              <a:buChar char="•"/>
            </a:pPr>
            <a:r>
              <a:rPr lang="en-US" altLang="en-US" sz="2000" dirty="0">
                <a:latin typeface="Arial" charset="0"/>
              </a:rPr>
              <a:t> </a:t>
            </a:r>
            <a:r>
              <a:rPr lang="en-US" altLang="en-US" sz="2000" b="1" dirty="0">
                <a:latin typeface="Arial" charset="0"/>
              </a:rPr>
              <a:t>Total liquid helium storage capacity is 17570 L.</a:t>
            </a:r>
          </a:p>
          <a:p>
            <a:pPr lvl="3">
              <a:lnSpc>
                <a:spcPct val="130000"/>
              </a:lnSpc>
              <a:spcBef>
                <a:spcPct val="65000"/>
              </a:spcBef>
            </a:pPr>
            <a:endParaRPr lang="en-US" altLang="en-US" sz="2000" dirty="0">
              <a:latin typeface="Arial" charset="0"/>
            </a:endParaRPr>
          </a:p>
          <a:p>
            <a:pPr>
              <a:lnSpc>
                <a:spcPct val="130000"/>
              </a:lnSpc>
              <a:spcBef>
                <a:spcPct val="65000"/>
              </a:spcBef>
              <a:buFontTx/>
              <a:buChar char="•"/>
            </a:pPr>
            <a:r>
              <a:rPr lang="en-US" altLang="en-US" sz="2000" dirty="0">
                <a:latin typeface="Arial" charset="0"/>
              </a:rPr>
              <a:t> Total </a:t>
            </a:r>
            <a:r>
              <a:rPr lang="en-US" altLang="en-US" sz="2000" dirty="0">
                <a:solidFill>
                  <a:srgbClr val="0070C0"/>
                </a:solidFill>
                <a:latin typeface="Arial" charset="0"/>
              </a:rPr>
              <a:t>He gas storage</a:t>
            </a:r>
            <a:r>
              <a:rPr lang="en-US" altLang="en-US" sz="2000" dirty="0">
                <a:latin typeface="Arial" charset="0"/>
              </a:rPr>
              <a:t> capacity is approximately </a:t>
            </a:r>
            <a:r>
              <a:rPr lang="en-US" altLang="en-US" sz="2000" dirty="0">
                <a:solidFill>
                  <a:srgbClr val="0070C0"/>
                </a:solidFill>
                <a:latin typeface="Arial" charset="0"/>
              </a:rPr>
              <a:t>8.5 x 10</a:t>
            </a:r>
            <a:r>
              <a:rPr lang="en-US" altLang="en-US" sz="2000" baseline="30000" dirty="0">
                <a:solidFill>
                  <a:srgbClr val="0070C0"/>
                </a:solidFill>
                <a:latin typeface="Arial" charset="0"/>
              </a:rPr>
              <a:t>6</a:t>
            </a:r>
            <a:r>
              <a:rPr lang="en-US" altLang="en-US" sz="2000" dirty="0">
                <a:solidFill>
                  <a:srgbClr val="0070C0"/>
                </a:solidFill>
                <a:latin typeface="Arial" charset="0"/>
              </a:rPr>
              <a:t> L</a:t>
            </a:r>
            <a:r>
              <a:rPr lang="en-US" altLang="en-US" sz="2000" dirty="0">
                <a:latin typeface="Arial" charset="0"/>
              </a:rPr>
              <a:t>.</a:t>
            </a:r>
          </a:p>
          <a:p>
            <a:pPr>
              <a:lnSpc>
                <a:spcPct val="130000"/>
              </a:lnSpc>
              <a:spcBef>
                <a:spcPct val="65000"/>
              </a:spcBef>
              <a:buFontTx/>
              <a:buChar char="•"/>
            </a:pPr>
            <a:r>
              <a:rPr lang="en-US" altLang="en-US" sz="2000" dirty="0">
                <a:latin typeface="Arial" charset="0"/>
              </a:rPr>
              <a:t> </a:t>
            </a:r>
            <a:r>
              <a:rPr lang="en-US" altLang="en-US" sz="2000" dirty="0">
                <a:solidFill>
                  <a:srgbClr val="0070C0"/>
                </a:solidFill>
                <a:latin typeface="Arial" charset="0"/>
              </a:rPr>
              <a:t>Liquid nitrogen storage</a:t>
            </a:r>
            <a:r>
              <a:rPr lang="en-US" altLang="en-US" sz="2000" dirty="0">
                <a:latin typeface="Arial" charset="0"/>
              </a:rPr>
              <a:t> capacity is approximately </a:t>
            </a:r>
            <a:r>
              <a:rPr lang="en-US" altLang="en-US" sz="2000" dirty="0">
                <a:solidFill>
                  <a:srgbClr val="0070C0"/>
                </a:solidFill>
                <a:latin typeface="Arial" charset="0"/>
              </a:rPr>
              <a:t>40000 L</a:t>
            </a:r>
            <a:r>
              <a:rPr lang="en-US" altLang="en-US" sz="2000" dirty="0">
                <a:latin typeface="Arial" charset="0"/>
              </a:rPr>
              <a:t>.</a:t>
            </a:r>
          </a:p>
        </p:txBody>
      </p:sp>
    </p:spTree>
    <p:extLst>
      <p:ext uri="{BB962C8B-B14F-4D97-AF65-F5344CB8AC3E}">
        <p14:creationId xmlns:p14="http://schemas.microsoft.com/office/powerpoint/2010/main" val="1305079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16</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Rectangle 4"/>
          <p:cNvSpPr>
            <a:spLocks noChangeArrowheads="1"/>
          </p:cNvSpPr>
          <p:nvPr/>
        </p:nvSpPr>
        <p:spPr bwMode="auto">
          <a:xfrm>
            <a:off x="832172" y="856257"/>
            <a:ext cx="33797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b="1" dirty="0">
                <a:latin typeface="Arial" charset="0"/>
              </a:rPr>
              <a:t>VERTICAL TEST DEWARS</a:t>
            </a:r>
          </a:p>
        </p:txBody>
      </p:sp>
      <p:pic>
        <p:nvPicPr>
          <p:cNvPr id="7" name="Picture 5" descr="C:\MAGNET DIVISION PICTURES\VTF\PA1001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7120" y="3447057"/>
            <a:ext cx="3581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descr="C:\MAGNET DIVISION PICTURES\Selected pictures\103-0346_IM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0920" y="3447057"/>
            <a:ext cx="38100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7"/>
          <p:cNvSpPr txBox="1">
            <a:spLocks noChangeArrowheads="1"/>
          </p:cNvSpPr>
          <p:nvPr/>
        </p:nvSpPr>
        <p:spPr bwMode="auto">
          <a:xfrm>
            <a:off x="5137720" y="703857"/>
            <a:ext cx="4114800" cy="2769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800" b="1" dirty="0" smtClean="0">
                <a:solidFill>
                  <a:srgbClr val="0000CC"/>
                </a:solidFill>
                <a:latin typeface="+mn-lt"/>
              </a:rPr>
              <a:t>Present Configurations:</a:t>
            </a:r>
          </a:p>
          <a:p>
            <a:pPr>
              <a:defRPr/>
            </a:pPr>
            <a:r>
              <a:rPr lang="en-US" altLang="en-US" sz="1300" b="1" dirty="0" smtClean="0">
                <a:latin typeface="+mn-lt"/>
              </a:rPr>
              <a:t>Dewars 2 and 3: for longer magnets (4.2m)</a:t>
            </a:r>
          </a:p>
          <a:p>
            <a:pPr>
              <a:defRPr/>
            </a:pPr>
            <a:endParaRPr lang="en-US" altLang="en-US" sz="1300" b="1" dirty="0" smtClean="0">
              <a:solidFill>
                <a:srgbClr val="FF0000"/>
              </a:solidFill>
              <a:latin typeface="+mn-lt"/>
            </a:endParaRPr>
          </a:p>
          <a:p>
            <a:pPr>
              <a:defRPr/>
            </a:pPr>
            <a:r>
              <a:rPr lang="en-US" altLang="en-US" sz="1300" b="1" dirty="0" smtClean="0">
                <a:solidFill>
                  <a:srgbClr val="FF0000"/>
                </a:solidFill>
                <a:latin typeface="+mn-lt"/>
              </a:rPr>
              <a:t>Dewar 2 (610mm): now updated and configured for 1.8 K/1 bar operation with lambda plate, new 24 kA leads and water-cooled cabling, and hanging fixture</a:t>
            </a:r>
          </a:p>
          <a:p>
            <a:pPr>
              <a:defRPr/>
            </a:pPr>
            <a:endParaRPr lang="en-US" altLang="en-US" sz="1300" b="1" dirty="0" smtClean="0">
              <a:latin typeface="+mn-lt"/>
            </a:endParaRPr>
          </a:p>
          <a:p>
            <a:pPr>
              <a:defRPr/>
            </a:pPr>
            <a:r>
              <a:rPr lang="en-US" altLang="en-US" sz="1300" b="1" dirty="0" smtClean="0">
                <a:latin typeface="+mn-lt"/>
              </a:rPr>
              <a:t>Dewar 3: wider (711 mm) for larger magnets 4.5K</a:t>
            </a:r>
          </a:p>
          <a:p>
            <a:pPr>
              <a:defRPr/>
            </a:pPr>
            <a:r>
              <a:rPr lang="en-US" altLang="en-US" sz="1300" b="1" dirty="0" smtClean="0">
                <a:solidFill>
                  <a:srgbClr val="0070C0"/>
                </a:solidFill>
                <a:latin typeface="+mn-lt"/>
              </a:rPr>
              <a:t>Dewar 4: 4.5K cable testing</a:t>
            </a:r>
          </a:p>
          <a:p>
            <a:pPr>
              <a:defRPr/>
            </a:pPr>
            <a:r>
              <a:rPr lang="en-US" altLang="en-US" sz="1300" b="1" dirty="0" smtClean="0">
                <a:latin typeface="+mn-lt"/>
              </a:rPr>
              <a:t>Dewar 5: 1.8K/1 bar cable testing</a:t>
            </a:r>
          </a:p>
          <a:p>
            <a:pPr>
              <a:defRPr/>
            </a:pPr>
            <a:r>
              <a:rPr lang="en-US" altLang="en-US" sz="1300" b="1" dirty="0" smtClean="0">
                <a:solidFill>
                  <a:srgbClr val="0070C0"/>
                </a:solidFill>
                <a:latin typeface="+mn-lt"/>
              </a:rPr>
              <a:t>Dewar 6: common coil type magnets (Nb</a:t>
            </a:r>
            <a:r>
              <a:rPr lang="en-US" altLang="en-US" sz="1300" b="1" baseline="-25000" dirty="0" smtClean="0">
                <a:solidFill>
                  <a:srgbClr val="0070C0"/>
                </a:solidFill>
                <a:latin typeface="+mn-lt"/>
              </a:rPr>
              <a:t>3</a:t>
            </a:r>
            <a:r>
              <a:rPr lang="en-US" altLang="en-US" sz="1300" b="1" dirty="0" smtClean="0">
                <a:solidFill>
                  <a:srgbClr val="0070C0"/>
                </a:solidFill>
                <a:latin typeface="+mn-lt"/>
              </a:rPr>
              <a:t>Sn and HTF) and other short magnets (2m); cable testing</a:t>
            </a:r>
          </a:p>
        </p:txBody>
      </p:sp>
      <p:pic>
        <p:nvPicPr>
          <p:cNvPr id="1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0920" y="1208682"/>
            <a:ext cx="480060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50796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17</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PRIMARY POWER SUPPLIES</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3"/>
          <p:cNvSpPr txBox="1">
            <a:spLocks noChangeArrowheads="1"/>
          </p:cNvSpPr>
          <p:nvPr/>
        </p:nvSpPr>
        <p:spPr bwMode="auto">
          <a:xfrm>
            <a:off x="349696" y="1052736"/>
            <a:ext cx="8686800"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defRPr/>
            </a:pPr>
            <a:r>
              <a:rPr lang="en-US" altLang="en-US" sz="1800" b="1" dirty="0" smtClean="0">
                <a:latin typeface="+mn-lt"/>
              </a:rPr>
              <a:t>(1) 30kA (2 x 15 kA) @ 14VDC </a:t>
            </a:r>
            <a:r>
              <a:rPr lang="en-US" altLang="en-US" sz="1800" b="1" dirty="0" smtClean="0">
                <a:solidFill>
                  <a:srgbClr val="FF0000"/>
                </a:solidFill>
                <a:latin typeface="+mn-lt"/>
              </a:rPr>
              <a:t>Previously cable testing, now configured 24 kA (2 x 12 kA) MQXF operation at 1.8 K</a:t>
            </a:r>
            <a:endParaRPr lang="en-US" altLang="en-US" sz="1800" b="1" dirty="0" smtClean="0">
              <a:latin typeface="+mn-lt"/>
            </a:endParaRPr>
          </a:p>
          <a:p>
            <a:pPr>
              <a:spcBef>
                <a:spcPct val="50000"/>
              </a:spcBef>
              <a:defRPr/>
            </a:pPr>
            <a:r>
              <a:rPr lang="en-US" altLang="en-US" sz="1800" b="1" dirty="0" smtClean="0">
                <a:latin typeface="+mn-lt"/>
              </a:rPr>
              <a:t>(2) 10kA @ 20VDC  “HTF”, 10VDC, 30VDC, 40VDC, 50VDC)</a:t>
            </a:r>
            <a:endParaRPr lang="en-US" altLang="en-US" sz="1800" b="1" dirty="0" smtClean="0">
              <a:solidFill>
                <a:srgbClr val="FF0000"/>
              </a:solidFill>
              <a:latin typeface="+mn-lt"/>
            </a:endParaRPr>
          </a:p>
          <a:p>
            <a:pPr>
              <a:spcBef>
                <a:spcPct val="50000"/>
              </a:spcBef>
              <a:defRPr/>
            </a:pPr>
            <a:r>
              <a:rPr lang="en-US" altLang="en-US" sz="1800" b="1" dirty="0" smtClean="0">
                <a:latin typeface="+mn-lt"/>
              </a:rPr>
              <a:t>(3) 8.5kA (9.2kA) @15VDC “VTF”, 30VDC</a:t>
            </a:r>
            <a:endParaRPr lang="en-US" altLang="en-US" sz="1800" b="1" dirty="0" smtClean="0">
              <a:solidFill>
                <a:srgbClr val="FF0000"/>
              </a:solidFill>
              <a:latin typeface="+mn-lt"/>
            </a:endParaRPr>
          </a:p>
          <a:p>
            <a:pPr>
              <a:spcBef>
                <a:spcPct val="50000"/>
              </a:spcBef>
              <a:defRPr/>
            </a:pPr>
            <a:r>
              <a:rPr lang="en-US" altLang="en-US" sz="1800" b="1" dirty="0" smtClean="0">
                <a:latin typeface="+mn-lt"/>
              </a:rPr>
              <a:t>(4) 8kA @ 12VDC “Short sample test facility magnets”</a:t>
            </a:r>
          </a:p>
          <a:p>
            <a:pPr>
              <a:spcBef>
                <a:spcPct val="50000"/>
              </a:spcBef>
              <a:defRPr/>
            </a:pPr>
            <a:r>
              <a:rPr lang="en-US" altLang="en-US" sz="1800" b="1" dirty="0" smtClean="0">
                <a:latin typeface="+mn-lt"/>
              </a:rPr>
              <a:t>(5) 10kA @10VDC bipolar</a:t>
            </a:r>
          </a:p>
          <a:p>
            <a:pPr>
              <a:spcBef>
                <a:spcPct val="50000"/>
              </a:spcBef>
              <a:defRPr/>
            </a:pPr>
            <a:r>
              <a:rPr lang="en-US" altLang="en-US" sz="1800" b="1" dirty="0" smtClean="0">
                <a:latin typeface="+mn-lt"/>
              </a:rPr>
              <a:t>(6) 7.5kA @ 25VDC “Fast Ramp”, 50VDC, 100VDC (GSI ramp rates to 7800 A/s)</a:t>
            </a:r>
          </a:p>
          <a:p>
            <a:pPr>
              <a:spcBef>
                <a:spcPct val="50000"/>
              </a:spcBef>
              <a:defRPr/>
            </a:pPr>
            <a:r>
              <a:rPr lang="en-US" altLang="en-US" sz="1800" b="1" dirty="0" smtClean="0">
                <a:latin typeface="+mn-lt"/>
              </a:rPr>
              <a:t>(7) Dual Acme 5500A @ 125V “Room temperature field measurements and   calibration magnets for measuring coils”</a:t>
            </a:r>
          </a:p>
          <a:p>
            <a:pPr>
              <a:spcBef>
                <a:spcPct val="50000"/>
              </a:spcBef>
              <a:defRPr/>
            </a:pPr>
            <a:r>
              <a:rPr lang="en-US" altLang="en-US" sz="1800" b="1" dirty="0" smtClean="0">
                <a:latin typeface="+mn-lt"/>
              </a:rPr>
              <a:t>(8) Variety of trim power supplies (bipolar and unipolar)</a:t>
            </a:r>
          </a:p>
          <a:p>
            <a:pPr>
              <a:spcBef>
                <a:spcPct val="50000"/>
              </a:spcBef>
              <a:defRPr/>
            </a:pPr>
            <a:r>
              <a:rPr lang="en-US" altLang="en-US" sz="1800" b="1" dirty="0" smtClean="0">
                <a:solidFill>
                  <a:srgbClr val="C00000"/>
                </a:solidFill>
                <a:latin typeface="+mn-lt"/>
              </a:rPr>
              <a:t>All power supplies can be configured for a wide range of magnet tests.</a:t>
            </a:r>
          </a:p>
          <a:p>
            <a:pPr>
              <a:spcBef>
                <a:spcPct val="50000"/>
              </a:spcBef>
              <a:defRPr/>
            </a:pPr>
            <a:r>
              <a:rPr lang="en-US" altLang="en-US" sz="1800" b="1" dirty="0" smtClean="0">
                <a:solidFill>
                  <a:srgbClr val="C00000"/>
                </a:solidFill>
                <a:latin typeface="+mn-lt"/>
              </a:rPr>
              <a:t>Energy extraction is available with </a:t>
            </a:r>
          </a:p>
        </p:txBody>
      </p:sp>
    </p:spTree>
    <p:extLst>
      <p:ext uri="{BB962C8B-B14F-4D97-AF65-F5344CB8AC3E}">
        <p14:creationId xmlns:p14="http://schemas.microsoft.com/office/powerpoint/2010/main" val="41365063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18</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smtClean="0"/>
              <a:t>30 </a:t>
            </a:r>
            <a:r>
              <a:rPr lang="en-US" altLang="en-US" sz="3200" dirty="0"/>
              <a:t>kA POWER SUPPLY UPGRADE</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762715"/>
            <a:ext cx="7776864" cy="583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943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19</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30 kA POWER SUPPLY UPGRADE</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88912" y="764704"/>
            <a:ext cx="47371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5737" y="4144492"/>
            <a:ext cx="3200400" cy="180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97712" y="771054"/>
            <a:ext cx="2006600" cy="3563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989512" y="764704"/>
            <a:ext cx="1998663" cy="354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188912" y="3431704"/>
            <a:ext cx="4660900" cy="600075"/>
          </a:xfrm>
          <a:prstGeom prst="rect">
            <a:avLst/>
          </a:prstGeom>
          <a:noFill/>
        </p:spPr>
        <p:txBody>
          <a:bodyPr>
            <a:spAutoFit/>
          </a:bodyPr>
          <a:lstStyle/>
          <a:p>
            <a:pPr>
              <a:defRPr/>
            </a:pPr>
            <a:r>
              <a:rPr lang="en-US" sz="1100" b="1" dirty="0">
                <a:latin typeface="+mn-lt"/>
              </a:rPr>
              <a:t>15 kA power supply switch cabinet with IGBT and snubber circuits. Each power supply is configured for 12 kA with 6 water-cooled IGBT and snubber circuits, allowing 24 kA magnet operation.</a:t>
            </a:r>
          </a:p>
        </p:txBody>
      </p:sp>
      <p:sp>
        <p:nvSpPr>
          <p:cNvPr id="15" name="TextBox 14"/>
          <p:cNvSpPr txBox="1"/>
          <p:nvPr/>
        </p:nvSpPr>
        <p:spPr>
          <a:xfrm>
            <a:off x="4989512" y="4346104"/>
            <a:ext cx="1998663" cy="769938"/>
          </a:xfrm>
          <a:prstGeom prst="rect">
            <a:avLst/>
          </a:prstGeom>
          <a:noFill/>
        </p:spPr>
        <p:txBody>
          <a:bodyPr>
            <a:spAutoFit/>
          </a:bodyPr>
          <a:lstStyle/>
          <a:p>
            <a:pPr>
              <a:defRPr/>
            </a:pPr>
            <a:r>
              <a:rPr lang="en-US" sz="1100" b="1" dirty="0">
                <a:latin typeface="+mn-lt"/>
              </a:rPr>
              <a:t>Plumbing and flow gauges with signal acquisition for IGBT water cooling and monitoring.</a:t>
            </a:r>
          </a:p>
        </p:txBody>
      </p:sp>
      <p:sp>
        <p:nvSpPr>
          <p:cNvPr id="16" name="TextBox 15"/>
          <p:cNvSpPr txBox="1"/>
          <p:nvPr/>
        </p:nvSpPr>
        <p:spPr>
          <a:xfrm>
            <a:off x="7173912" y="4346104"/>
            <a:ext cx="2006600" cy="430213"/>
          </a:xfrm>
          <a:prstGeom prst="rect">
            <a:avLst/>
          </a:prstGeom>
          <a:noFill/>
        </p:spPr>
        <p:txBody>
          <a:bodyPr>
            <a:spAutoFit/>
          </a:bodyPr>
          <a:lstStyle/>
          <a:p>
            <a:pPr>
              <a:defRPr/>
            </a:pPr>
            <a:r>
              <a:rPr lang="en-US" sz="1100" b="1" dirty="0">
                <a:latin typeface="+mn-lt"/>
              </a:rPr>
              <a:t>IGBT data acquisition and instrumentation panel</a:t>
            </a:r>
          </a:p>
        </p:txBody>
      </p:sp>
      <p:sp>
        <p:nvSpPr>
          <p:cNvPr id="17" name="TextBox 16"/>
          <p:cNvSpPr txBox="1"/>
          <p:nvPr/>
        </p:nvSpPr>
        <p:spPr>
          <a:xfrm>
            <a:off x="36512" y="5946304"/>
            <a:ext cx="4191000" cy="261610"/>
          </a:xfrm>
          <a:prstGeom prst="rect">
            <a:avLst/>
          </a:prstGeom>
          <a:noFill/>
        </p:spPr>
        <p:txBody>
          <a:bodyPr wrap="square">
            <a:spAutoFit/>
          </a:bodyPr>
          <a:lstStyle/>
          <a:p>
            <a:pPr>
              <a:defRPr/>
            </a:pPr>
            <a:r>
              <a:rPr lang="en-US" sz="1100" b="1" dirty="0" smtClean="0">
                <a:latin typeface="+mn-lt"/>
              </a:rPr>
              <a:t>Existing three water-cooled </a:t>
            </a:r>
            <a:r>
              <a:rPr lang="en-US" sz="1100" b="1" dirty="0">
                <a:latin typeface="+mn-lt"/>
              </a:rPr>
              <a:t>free-wheeling diodes in parallel.</a:t>
            </a:r>
          </a:p>
        </p:txBody>
      </p:sp>
      <p:sp>
        <p:nvSpPr>
          <p:cNvPr id="18" name="TextBox 17"/>
          <p:cNvSpPr txBox="1"/>
          <p:nvPr/>
        </p:nvSpPr>
        <p:spPr>
          <a:xfrm>
            <a:off x="4075112" y="5108104"/>
            <a:ext cx="5029200" cy="1016000"/>
          </a:xfrm>
          <a:prstGeom prst="rect">
            <a:avLst/>
          </a:prstGeom>
          <a:noFill/>
        </p:spPr>
        <p:txBody>
          <a:bodyPr>
            <a:spAutoFit/>
          </a:bodyPr>
          <a:lstStyle/>
          <a:p>
            <a:pPr>
              <a:defRPr/>
            </a:pPr>
            <a:r>
              <a:rPr lang="en-US" sz="2000" b="1" dirty="0">
                <a:solidFill>
                  <a:srgbClr val="C00000"/>
                </a:solidFill>
                <a:latin typeface="+mn-lt"/>
              </a:rPr>
              <a:t>NEW: Upgrades to previous cable sample 30 kA power supply ( two 15 kA in parallel) to operate magnets to 24 kA.</a:t>
            </a:r>
          </a:p>
        </p:txBody>
      </p:sp>
    </p:spTree>
    <p:extLst>
      <p:ext uri="{BB962C8B-B14F-4D97-AF65-F5344CB8AC3E}">
        <p14:creationId xmlns:p14="http://schemas.microsoft.com/office/powerpoint/2010/main" val="4136506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sz="3000" dirty="0"/>
              <a:t>BNL MAGNET TEST FACILITY</a:t>
            </a:r>
            <a:br>
              <a:rPr lang="en-US" altLang="en-US" sz="3000" dirty="0"/>
            </a:br>
            <a:endParaRPr lang="en-GB" sz="3000" dirty="0"/>
          </a:p>
        </p:txBody>
      </p:sp>
      <p:sp>
        <p:nvSpPr>
          <p:cNvPr id="4" name="Espace réservé du pied de page 3"/>
          <p:cNvSpPr>
            <a:spLocks noGrp="1"/>
          </p:cNvSpPr>
          <p:nvPr>
            <p:ph type="ftr" sz="quarter" idx="11"/>
          </p:nvPr>
        </p:nvSpPr>
        <p:spPr>
          <a:xfrm>
            <a:off x="2555776" y="6525344"/>
            <a:ext cx="4104016" cy="287992"/>
          </a:xfrm>
        </p:spPr>
        <p:txBody>
          <a:bodyPr/>
          <a:lstStyle/>
          <a:p>
            <a:r>
              <a:rPr lang="fr-FR" noProof="0" dirty="0" smtClean="0"/>
              <a:t>SC </a:t>
            </a:r>
            <a:r>
              <a:rPr lang="fr-FR" noProof="0" dirty="0" err="1" smtClean="0"/>
              <a:t>Magnet</a:t>
            </a:r>
            <a:r>
              <a:rPr lang="fr-FR" noProof="0" dirty="0" smtClean="0"/>
              <a:t> Test Stands Workshop CERN </a:t>
            </a:r>
            <a:r>
              <a:rPr lang="fr-FR" noProof="0" dirty="0" err="1" smtClean="0"/>
              <a:t>June</a:t>
            </a:r>
            <a:r>
              <a:rPr lang="fr-FR" noProof="0" dirty="0" smtClean="0"/>
              <a:t> 13-14,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
        <p:nvSpPr>
          <p:cNvPr id="6" name="Text Box 8"/>
          <p:cNvSpPr txBox="1">
            <a:spLocks noChangeArrowheads="1"/>
          </p:cNvSpPr>
          <p:nvPr/>
        </p:nvSpPr>
        <p:spPr bwMode="auto">
          <a:xfrm>
            <a:off x="228600" y="1469172"/>
            <a:ext cx="8839200" cy="4093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itchFamily="18" charset="0"/>
              </a:defRPr>
            </a:lvl1pPr>
            <a:lvl2pPr marL="914400" indent="-457200">
              <a:defRPr sz="2400">
                <a:solidFill>
                  <a:schemeClr val="tx1"/>
                </a:solidFill>
                <a:latin typeface="Times New Roman" pitchFamily="18" charset="0"/>
              </a:defRPr>
            </a:lvl2pPr>
            <a:lvl3pPr marL="1371600" indent="-457200">
              <a:defRPr sz="2400">
                <a:solidFill>
                  <a:schemeClr val="tx1"/>
                </a:solidFill>
                <a:latin typeface="Times New Roman" pitchFamily="18" charset="0"/>
              </a:defRPr>
            </a:lvl3pPr>
            <a:lvl4pPr marL="1828800" indent="-457200">
              <a:defRPr sz="2400">
                <a:solidFill>
                  <a:schemeClr val="tx1"/>
                </a:solidFill>
                <a:latin typeface="Times New Roman" pitchFamily="18" charset="0"/>
              </a:defRPr>
            </a:lvl4pPr>
            <a:lvl5pPr marL="2286000" indent="-457200">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spcBef>
                <a:spcPts val="0"/>
              </a:spcBef>
              <a:buFontTx/>
              <a:buAutoNum type="arabicPeriod"/>
              <a:defRPr/>
            </a:pPr>
            <a:r>
              <a:rPr lang="en-US" altLang="en-US" b="1" dirty="0" smtClean="0">
                <a:latin typeface="+mn-lt"/>
              </a:rPr>
              <a:t>Cryogenics Facility</a:t>
            </a:r>
          </a:p>
          <a:p>
            <a:pPr marL="0" indent="0">
              <a:spcBef>
                <a:spcPts val="0"/>
              </a:spcBef>
              <a:defRPr/>
            </a:pPr>
            <a:endParaRPr lang="en-US" altLang="en-US" b="1" dirty="0" smtClean="0">
              <a:latin typeface="+mn-lt"/>
            </a:endParaRPr>
          </a:p>
          <a:p>
            <a:pPr>
              <a:spcBef>
                <a:spcPts val="0"/>
              </a:spcBef>
              <a:defRPr/>
            </a:pPr>
            <a:r>
              <a:rPr lang="en-US" altLang="en-US" b="1" dirty="0" smtClean="0">
                <a:latin typeface="+mn-lt"/>
              </a:rPr>
              <a:t>2. Power Supplies and Upgrade for MQXF Tests</a:t>
            </a:r>
          </a:p>
          <a:p>
            <a:pPr>
              <a:spcBef>
                <a:spcPts val="0"/>
              </a:spcBef>
              <a:defRPr/>
            </a:pPr>
            <a:endParaRPr lang="en-US" altLang="en-US" b="1" dirty="0" smtClean="0">
              <a:latin typeface="+mn-lt"/>
            </a:endParaRPr>
          </a:p>
          <a:p>
            <a:pPr>
              <a:spcBef>
                <a:spcPts val="0"/>
              </a:spcBef>
              <a:defRPr/>
            </a:pPr>
            <a:r>
              <a:rPr lang="en-US" altLang="en-US" b="1" dirty="0" smtClean="0">
                <a:latin typeface="+mn-lt"/>
              </a:rPr>
              <a:t>3. </a:t>
            </a:r>
            <a:r>
              <a:rPr lang="en-US" altLang="en-US" b="1" dirty="0">
                <a:latin typeface="+mn-lt"/>
              </a:rPr>
              <a:t>Redesigned Vertical Test Dewar for 1.8 K Magnet </a:t>
            </a:r>
            <a:r>
              <a:rPr lang="en-US" altLang="en-US" b="1" dirty="0" smtClean="0">
                <a:latin typeface="+mn-lt"/>
              </a:rPr>
              <a:t>Tests</a:t>
            </a:r>
          </a:p>
          <a:p>
            <a:pPr>
              <a:spcBef>
                <a:spcPts val="0"/>
              </a:spcBef>
              <a:defRPr/>
            </a:pPr>
            <a:r>
              <a:rPr lang="en-US" altLang="en-US" sz="2000" dirty="0" smtClean="0">
                <a:latin typeface="+mn-lt"/>
              </a:rPr>
              <a:t>       </a:t>
            </a:r>
          </a:p>
          <a:p>
            <a:pPr>
              <a:spcBef>
                <a:spcPts val="0"/>
              </a:spcBef>
              <a:defRPr/>
            </a:pPr>
            <a:r>
              <a:rPr lang="en-US" altLang="en-US" b="1" dirty="0" smtClean="0">
                <a:latin typeface="+mn-lt"/>
              </a:rPr>
              <a:t>4. Data Acquisition </a:t>
            </a:r>
          </a:p>
          <a:p>
            <a:pPr>
              <a:spcBef>
                <a:spcPts val="0"/>
              </a:spcBef>
              <a:defRPr/>
            </a:pPr>
            <a:endParaRPr lang="en-US" altLang="en-US" b="1" dirty="0" smtClean="0">
              <a:latin typeface="+mn-lt"/>
            </a:endParaRPr>
          </a:p>
          <a:p>
            <a:pPr>
              <a:spcBef>
                <a:spcPts val="0"/>
              </a:spcBef>
              <a:defRPr/>
            </a:pPr>
            <a:r>
              <a:rPr lang="en-US" altLang="en-US" b="1" dirty="0" smtClean="0">
                <a:latin typeface="+mn-lt"/>
              </a:rPr>
              <a:t>5. Quench Protection</a:t>
            </a:r>
          </a:p>
          <a:p>
            <a:pPr>
              <a:spcBef>
                <a:spcPts val="0"/>
              </a:spcBef>
              <a:defRPr/>
            </a:pPr>
            <a:endParaRPr lang="en-US" altLang="en-US" b="1" dirty="0" smtClean="0">
              <a:latin typeface="+mn-lt"/>
            </a:endParaRPr>
          </a:p>
          <a:p>
            <a:pPr>
              <a:spcBef>
                <a:spcPts val="0"/>
              </a:spcBef>
              <a:defRPr/>
            </a:pPr>
            <a:r>
              <a:rPr lang="en-US" altLang="en-US" b="1" dirty="0" smtClean="0">
                <a:latin typeface="+mn-lt"/>
              </a:rPr>
              <a:t>6. Magnetic Field Measurements</a:t>
            </a: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20</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30 kA POWER SUPPLY UPGRADE</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19" name="TextBox 18"/>
          <p:cNvSpPr txBox="1"/>
          <p:nvPr/>
        </p:nvSpPr>
        <p:spPr>
          <a:xfrm>
            <a:off x="1407096" y="752189"/>
            <a:ext cx="5715000" cy="461963"/>
          </a:xfrm>
          <a:prstGeom prst="rect">
            <a:avLst/>
          </a:prstGeom>
          <a:noFill/>
        </p:spPr>
        <p:txBody>
          <a:bodyPr>
            <a:spAutoFit/>
          </a:bodyPr>
          <a:lstStyle/>
          <a:p>
            <a:pPr>
              <a:defRPr/>
            </a:pPr>
            <a:r>
              <a:rPr lang="en-US" u="sng" dirty="0">
                <a:latin typeface="+mn-lt"/>
              </a:rPr>
              <a:t>Power Supply Energy Extraction Switch</a:t>
            </a:r>
          </a:p>
        </p:txBody>
      </p:sp>
      <p:sp>
        <p:nvSpPr>
          <p:cNvPr id="20" name="Content Placeholder 2"/>
          <p:cNvSpPr txBox="1">
            <a:spLocks/>
          </p:cNvSpPr>
          <p:nvPr/>
        </p:nvSpPr>
        <p:spPr bwMode="auto">
          <a:xfrm>
            <a:off x="35496" y="1209389"/>
            <a:ext cx="5867400" cy="4739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a:spcBef>
                <a:spcPct val="20000"/>
              </a:spcBef>
              <a:defRPr sz="2000">
                <a:solidFill>
                  <a:schemeClr val="tx1"/>
                </a:solidFill>
                <a:latin typeface="Arial" charset="0"/>
              </a:defRPr>
            </a:lvl1pPr>
            <a:lvl2pPr marL="622300" indent="-285750">
              <a:spcBef>
                <a:spcPct val="20000"/>
              </a:spcBef>
              <a:defRPr sz="2000">
                <a:solidFill>
                  <a:schemeClr val="tx1"/>
                </a:solidFill>
                <a:latin typeface="Arial" charset="0"/>
              </a:defRPr>
            </a:lvl2pPr>
            <a:lvl3pPr marL="965200" indent="-228600">
              <a:spcBef>
                <a:spcPct val="20000"/>
              </a:spcBef>
              <a:defRPr>
                <a:solidFill>
                  <a:schemeClr val="tx1"/>
                </a:solidFill>
                <a:latin typeface="Arial" charset="0"/>
              </a:defRPr>
            </a:lvl3pPr>
            <a:lvl4pPr marL="1308100" indent="-228600">
              <a:spcBef>
                <a:spcPct val="20000"/>
              </a:spcBef>
              <a:defRPr>
                <a:solidFill>
                  <a:schemeClr val="tx1"/>
                </a:solidFill>
                <a:latin typeface="Arial" charset="0"/>
              </a:defRPr>
            </a:lvl4pPr>
            <a:lvl5pPr marL="1651000" indent="-228600">
              <a:spcBef>
                <a:spcPct val="20000"/>
              </a:spcBef>
              <a:defRPr sz="1600">
                <a:solidFill>
                  <a:schemeClr val="tx1"/>
                </a:solidFill>
                <a:latin typeface="Arial" charset="0"/>
              </a:defRPr>
            </a:lvl5pPr>
            <a:lvl6pPr marL="2108200" indent="-228600" eaLnBrk="0" fontAlgn="base" hangingPunct="0">
              <a:spcBef>
                <a:spcPct val="20000"/>
              </a:spcBef>
              <a:spcAft>
                <a:spcPct val="0"/>
              </a:spcAft>
              <a:defRPr sz="1600">
                <a:solidFill>
                  <a:schemeClr val="tx1"/>
                </a:solidFill>
                <a:latin typeface="Arial" charset="0"/>
              </a:defRPr>
            </a:lvl6pPr>
            <a:lvl7pPr marL="2565400" indent="-228600" eaLnBrk="0" fontAlgn="base" hangingPunct="0">
              <a:spcBef>
                <a:spcPct val="20000"/>
              </a:spcBef>
              <a:spcAft>
                <a:spcPct val="0"/>
              </a:spcAft>
              <a:defRPr sz="1600">
                <a:solidFill>
                  <a:schemeClr val="tx1"/>
                </a:solidFill>
                <a:latin typeface="Arial" charset="0"/>
              </a:defRPr>
            </a:lvl7pPr>
            <a:lvl8pPr marL="3022600" indent="-228600" eaLnBrk="0" fontAlgn="base" hangingPunct="0">
              <a:spcBef>
                <a:spcPct val="20000"/>
              </a:spcBef>
              <a:spcAft>
                <a:spcPct val="0"/>
              </a:spcAft>
              <a:defRPr sz="1600">
                <a:solidFill>
                  <a:schemeClr val="tx1"/>
                </a:solidFill>
                <a:latin typeface="Arial" charset="0"/>
              </a:defRPr>
            </a:lvl8pPr>
            <a:lvl9pPr marL="3479800" indent="-228600" eaLnBrk="0" fontAlgn="base" hangingPunct="0">
              <a:spcBef>
                <a:spcPct val="20000"/>
              </a:spcBef>
              <a:spcAft>
                <a:spcPct val="0"/>
              </a:spcAft>
              <a:defRPr sz="1600">
                <a:solidFill>
                  <a:schemeClr val="tx1"/>
                </a:solidFill>
                <a:latin typeface="Arial" charset="0"/>
              </a:defRPr>
            </a:lvl9pPr>
          </a:lstStyle>
          <a:p>
            <a:pPr>
              <a:buFontTx/>
              <a:buChar char="•"/>
            </a:pPr>
            <a:r>
              <a:rPr lang="en-US" altLang="en-US" sz="1600" b="1" dirty="0">
                <a:latin typeface="Calibri" pitchFamily="34" charset="0"/>
                <a:ea typeface="Calibri" pitchFamily="34" charset="0"/>
                <a:cs typeface="Calibri" pitchFamily="34" charset="0"/>
              </a:rPr>
              <a:t>24 kA IGBT-based Energy Extraction Switch: </a:t>
            </a:r>
          </a:p>
          <a:p>
            <a:pPr lvl="1">
              <a:buFont typeface="Arial" charset="0"/>
              <a:buChar char="•"/>
            </a:pPr>
            <a:r>
              <a:rPr lang="en-US" altLang="en-US" sz="1600" dirty="0">
                <a:latin typeface="Calibri" pitchFamily="34" charset="0"/>
                <a:ea typeface="Calibri" pitchFamily="34" charset="0"/>
                <a:cs typeface="Calibri" pitchFamily="34" charset="0"/>
              </a:rPr>
              <a:t>Switch </a:t>
            </a:r>
            <a:r>
              <a:rPr lang="en-US" altLang="en-US" sz="1600" dirty="0" smtClean="0">
                <a:latin typeface="Calibri" pitchFamily="34" charset="0"/>
                <a:ea typeface="Calibri" pitchFamily="34" charset="0"/>
                <a:cs typeface="Calibri" pitchFamily="34" charset="0"/>
              </a:rPr>
              <a:t>consists </a:t>
            </a:r>
            <a:r>
              <a:rPr lang="en-US" altLang="en-US" sz="1600" dirty="0">
                <a:latin typeface="Calibri" pitchFamily="34" charset="0"/>
                <a:ea typeface="Calibri" pitchFamily="34" charset="0"/>
                <a:cs typeface="Calibri" pitchFamily="34" charset="0"/>
              </a:rPr>
              <a:t>of 2 </a:t>
            </a:r>
            <a:r>
              <a:rPr lang="en-US" altLang="en-US" sz="1600" dirty="0" smtClean="0">
                <a:latin typeface="Calibri" pitchFamily="34" charset="0"/>
                <a:ea typeface="Calibri" pitchFamily="34" charset="0"/>
                <a:cs typeface="Calibri" pitchFamily="34" charset="0"/>
              </a:rPr>
              <a:t>modules, </a:t>
            </a:r>
            <a:r>
              <a:rPr lang="en-US" altLang="en-US" sz="1600" dirty="0">
                <a:latin typeface="Calibri" pitchFamily="34" charset="0"/>
                <a:ea typeface="Calibri" pitchFamily="34" charset="0"/>
                <a:cs typeface="Calibri" pitchFamily="34" charset="0"/>
              </a:rPr>
              <a:t>each with six high power IGBTs in parallel. (One module </a:t>
            </a:r>
            <a:r>
              <a:rPr lang="en-US" altLang="en-US" sz="1600" dirty="0" smtClean="0">
                <a:latin typeface="Calibri" pitchFamily="34" charset="0"/>
                <a:ea typeface="Calibri" pitchFamily="34" charset="0"/>
                <a:cs typeface="Calibri" pitchFamily="34" charset="0"/>
              </a:rPr>
              <a:t>of 6 for </a:t>
            </a:r>
            <a:r>
              <a:rPr lang="en-US" altLang="en-US" sz="1600" dirty="0">
                <a:latin typeface="Calibri" pitchFamily="34" charset="0"/>
                <a:ea typeface="Calibri" pitchFamily="34" charset="0"/>
                <a:cs typeface="Calibri" pitchFamily="34" charset="0"/>
              </a:rPr>
              <a:t>each 15 kA power supply.)</a:t>
            </a:r>
          </a:p>
          <a:p>
            <a:pPr lvl="1">
              <a:buFont typeface="Arial" charset="0"/>
              <a:buChar char="•"/>
            </a:pPr>
            <a:r>
              <a:rPr lang="en-US" altLang="en-US" sz="1600" b="1" dirty="0" smtClean="0">
                <a:solidFill>
                  <a:srgbClr val="0000CC"/>
                </a:solidFill>
                <a:latin typeface="Calibri" pitchFamily="34" charset="0"/>
                <a:ea typeface="Calibri" pitchFamily="34" charset="0"/>
                <a:cs typeface="Calibri" pitchFamily="34" charset="0"/>
              </a:rPr>
              <a:t>IGBT </a:t>
            </a:r>
            <a:r>
              <a:rPr lang="en-US" altLang="en-US" sz="1600" b="1" dirty="0">
                <a:solidFill>
                  <a:srgbClr val="0000CC"/>
                </a:solidFill>
                <a:latin typeface="Calibri" pitchFamily="34" charset="0"/>
                <a:ea typeface="Calibri" pitchFamily="34" charset="0"/>
                <a:cs typeface="Calibri" pitchFamily="34" charset="0"/>
              </a:rPr>
              <a:t>rated to 3600 </a:t>
            </a:r>
            <a:r>
              <a:rPr lang="en-US" altLang="en-US" sz="1600" b="1" dirty="0" smtClean="0">
                <a:solidFill>
                  <a:srgbClr val="0000CC"/>
                </a:solidFill>
                <a:latin typeface="Calibri" pitchFamily="34" charset="0"/>
                <a:ea typeface="Calibri" pitchFamily="34" charset="0"/>
                <a:cs typeface="Calibri" pitchFamily="34" charset="0"/>
              </a:rPr>
              <a:t>A per unit &amp; at least 1200 V C-E voltage.</a:t>
            </a:r>
          </a:p>
          <a:p>
            <a:pPr lvl="1">
              <a:buFont typeface="Arial" charset="0"/>
              <a:buChar char="•"/>
            </a:pPr>
            <a:r>
              <a:rPr lang="en-US" altLang="en-US" sz="1600" b="1" dirty="0" smtClean="0">
                <a:solidFill>
                  <a:srgbClr val="0000CC"/>
                </a:solidFill>
                <a:latin typeface="Calibri" pitchFamily="34" charset="0"/>
                <a:ea typeface="Calibri" pitchFamily="34" charset="0"/>
                <a:cs typeface="Calibri" pitchFamily="34" charset="0"/>
              </a:rPr>
              <a:t>IGBT current &amp; C-E voltage will be limited </a:t>
            </a:r>
            <a:r>
              <a:rPr lang="en-US" altLang="en-US" sz="1600" b="1" dirty="0">
                <a:solidFill>
                  <a:srgbClr val="0000CC"/>
                </a:solidFill>
                <a:latin typeface="Calibri" pitchFamily="34" charset="0"/>
                <a:ea typeface="Calibri" pitchFamily="34" charset="0"/>
                <a:cs typeface="Calibri" pitchFamily="34" charset="0"/>
              </a:rPr>
              <a:t>2000 </a:t>
            </a:r>
            <a:r>
              <a:rPr lang="en-US" altLang="en-US" sz="1600" b="1" dirty="0" smtClean="0">
                <a:solidFill>
                  <a:srgbClr val="0000CC"/>
                </a:solidFill>
                <a:latin typeface="Calibri" pitchFamily="34" charset="0"/>
                <a:ea typeface="Calibri" pitchFamily="34" charset="0"/>
                <a:cs typeface="Calibri" pitchFamily="34" charset="0"/>
              </a:rPr>
              <a:t>A and 840 V.</a:t>
            </a:r>
          </a:p>
          <a:p>
            <a:pPr lvl="1">
              <a:buFont typeface="Arial" charset="0"/>
              <a:buChar char="•"/>
            </a:pPr>
            <a:r>
              <a:rPr lang="en-US" altLang="en-US" sz="1600" dirty="0" smtClean="0">
                <a:latin typeface="Calibri" pitchFamily="34" charset="0"/>
              </a:rPr>
              <a:t>Stray </a:t>
            </a:r>
            <a:r>
              <a:rPr lang="en-US" altLang="en-US" sz="1600" dirty="0">
                <a:latin typeface="Calibri" pitchFamily="34" charset="0"/>
              </a:rPr>
              <a:t>and mutual inductances in the power supply circuit generated  much higher switching transients than expected. </a:t>
            </a:r>
          </a:p>
          <a:p>
            <a:pPr lvl="1">
              <a:buFont typeface="Arial" charset="0"/>
              <a:buChar char="•"/>
            </a:pPr>
            <a:r>
              <a:rPr lang="en-US" altLang="en-US" sz="1600" dirty="0" smtClean="0">
                <a:latin typeface="Calibri" pitchFamily="34" charset="0"/>
              </a:rPr>
              <a:t>So each IGBT has been equipped with a snubber </a:t>
            </a:r>
            <a:r>
              <a:rPr lang="en-US" altLang="en-US" sz="1600" dirty="0">
                <a:latin typeface="Calibri" pitchFamily="34" charset="0"/>
              </a:rPr>
              <a:t>circuit </a:t>
            </a:r>
            <a:r>
              <a:rPr lang="en-US" altLang="en-US" sz="1600" dirty="0" smtClean="0">
                <a:latin typeface="Calibri" pitchFamily="34" charset="0"/>
              </a:rPr>
              <a:t>designed </a:t>
            </a:r>
            <a:r>
              <a:rPr lang="en-US" altLang="en-US" sz="1600" dirty="0">
                <a:latin typeface="Calibri" pitchFamily="34" charset="0"/>
              </a:rPr>
              <a:t>to </a:t>
            </a:r>
            <a:r>
              <a:rPr lang="en-US" altLang="en-US" sz="1600" dirty="0" smtClean="0">
                <a:latin typeface="Calibri" pitchFamily="34" charset="0"/>
              </a:rPr>
              <a:t>limit </a:t>
            </a:r>
            <a:r>
              <a:rPr lang="en-US" altLang="en-US" sz="1600" dirty="0">
                <a:latin typeface="Calibri" pitchFamily="34" charset="0"/>
              </a:rPr>
              <a:t>high voltage switching </a:t>
            </a:r>
            <a:r>
              <a:rPr lang="en-US" altLang="en-US" sz="1600" dirty="0" smtClean="0">
                <a:latin typeface="Calibri" pitchFamily="34" charset="0"/>
              </a:rPr>
              <a:t>transients to 600 V.</a:t>
            </a:r>
            <a:endParaRPr lang="en-US" altLang="en-US" sz="1600" dirty="0">
              <a:latin typeface="Calibri" pitchFamily="34" charset="0"/>
            </a:endParaRPr>
          </a:p>
          <a:p>
            <a:pPr lvl="1">
              <a:buFont typeface="Arial" charset="0"/>
              <a:buChar char="•"/>
            </a:pPr>
            <a:r>
              <a:rPr lang="en-US" altLang="en-US" sz="1600" dirty="0">
                <a:latin typeface="Calibri" pitchFamily="34" charset="0"/>
                <a:ea typeface="Calibri" pitchFamily="34" charset="0"/>
                <a:cs typeface="Calibri" pitchFamily="34" charset="0"/>
              </a:rPr>
              <a:t>40 channel IGBT Switch data monitoring  and logging system for each module: Lab View program debugged and tested</a:t>
            </a:r>
            <a:r>
              <a:rPr lang="en-US" altLang="en-US" sz="1600" dirty="0" smtClean="0">
                <a:latin typeface="Calibri" pitchFamily="34" charset="0"/>
                <a:ea typeface="Calibri" pitchFamily="34" charset="0"/>
                <a:cs typeface="Calibri" pitchFamily="34" charset="0"/>
              </a:rPr>
              <a:t>.</a:t>
            </a:r>
          </a:p>
          <a:p>
            <a:pPr>
              <a:spcBef>
                <a:spcPct val="0"/>
              </a:spcBef>
            </a:pPr>
            <a:endParaRPr lang="en-US" altLang="en-US" sz="1600" dirty="0" smtClean="0">
              <a:latin typeface="Times New Roman" pitchFamily="18" charset="0"/>
              <a:ea typeface="Calibri" pitchFamily="34" charset="0"/>
              <a:cs typeface="Calibri" pitchFamily="34" charset="0"/>
            </a:endParaRPr>
          </a:p>
          <a:p>
            <a:pPr>
              <a:spcBef>
                <a:spcPct val="0"/>
              </a:spcBef>
            </a:pPr>
            <a:endParaRPr lang="en-US" altLang="en-US" sz="1600" dirty="0" smtClean="0">
              <a:latin typeface="Times New Roman" pitchFamily="18" charset="0"/>
              <a:ea typeface="Calibri" pitchFamily="34" charset="0"/>
              <a:cs typeface="Calibri" pitchFamily="34" charset="0"/>
            </a:endParaRPr>
          </a:p>
          <a:p>
            <a:pPr>
              <a:spcBef>
                <a:spcPct val="0"/>
              </a:spcBef>
            </a:pPr>
            <a:endParaRPr lang="en-US" altLang="en-US" sz="1600" dirty="0" smtClean="0">
              <a:latin typeface="Times New Roman" pitchFamily="18" charset="0"/>
              <a:ea typeface="Calibri" pitchFamily="34" charset="0"/>
              <a:cs typeface="Calibri" pitchFamily="34" charset="0"/>
            </a:endParaRPr>
          </a:p>
          <a:p>
            <a:pPr>
              <a:spcBef>
                <a:spcPct val="0"/>
              </a:spcBef>
              <a:buFontTx/>
              <a:buChar char="•"/>
            </a:pPr>
            <a:r>
              <a:rPr lang="en-US" altLang="en-US" sz="1600" b="1" dirty="0" smtClean="0">
                <a:latin typeface="Calibri" pitchFamily="34" charset="0"/>
                <a:ea typeface="Calibri" pitchFamily="34" charset="0"/>
                <a:cs typeface="Calibri" pitchFamily="34" charset="0"/>
              </a:rPr>
              <a:t>24 </a:t>
            </a:r>
            <a:r>
              <a:rPr lang="en-US" altLang="en-US" sz="1600" b="1" dirty="0">
                <a:latin typeface="Calibri" pitchFamily="34" charset="0"/>
                <a:ea typeface="Calibri" pitchFamily="34" charset="0"/>
                <a:cs typeface="Calibri" pitchFamily="34" charset="0"/>
              </a:rPr>
              <a:t>kA water-cooled </a:t>
            </a:r>
            <a:r>
              <a:rPr lang="en-US" altLang="en-US" sz="1600" b="1" dirty="0" smtClean="0">
                <a:latin typeface="Calibri" pitchFamily="34" charset="0"/>
                <a:ea typeface="Calibri" pitchFamily="34" charset="0"/>
                <a:cs typeface="Calibri" pitchFamily="34" charset="0"/>
              </a:rPr>
              <a:t>cables</a:t>
            </a:r>
            <a:r>
              <a:rPr lang="en-US" altLang="en-US" sz="1600" dirty="0" smtClean="0">
                <a:latin typeface="Calibri" pitchFamily="34" charset="0"/>
                <a:ea typeface="Calibri" pitchFamily="34" charset="0"/>
                <a:cs typeface="Calibri" pitchFamily="34" charset="0"/>
              </a:rPr>
              <a:t>: </a:t>
            </a:r>
            <a:r>
              <a:rPr lang="en-US" altLang="en-US" sz="1600" dirty="0">
                <a:latin typeface="Calibri" pitchFamily="34" charset="0"/>
                <a:ea typeface="Calibri" pitchFamily="34" charset="0"/>
                <a:cs typeface="Calibri" pitchFamily="34" charset="0"/>
              </a:rPr>
              <a:t>Finished DI water cooling circuit, installed drain </a:t>
            </a:r>
            <a:r>
              <a:rPr lang="en-US" altLang="en-US" sz="1600" dirty="0" smtClean="0">
                <a:latin typeface="Calibri" pitchFamily="34" charset="0"/>
                <a:ea typeface="Calibri" pitchFamily="34" charset="0"/>
                <a:cs typeface="Calibri" pitchFamily="34" charset="0"/>
              </a:rPr>
              <a:t>outlet, </a:t>
            </a:r>
            <a:r>
              <a:rPr lang="en-US" altLang="en-US" sz="1600" dirty="0">
                <a:latin typeface="Calibri" pitchFamily="34" charset="0"/>
                <a:ea typeface="Calibri" pitchFamily="34" charset="0"/>
                <a:cs typeface="Calibri" pitchFamily="34" charset="0"/>
              </a:rPr>
              <a:t>and verified flow </a:t>
            </a:r>
            <a:r>
              <a:rPr lang="en-US" altLang="en-US" sz="1600" dirty="0" smtClean="0">
                <a:latin typeface="Calibri" pitchFamily="34" charset="0"/>
                <a:ea typeface="Calibri" pitchFamily="34" charset="0"/>
                <a:cs typeface="Calibri" pitchFamily="34" charset="0"/>
              </a:rPr>
              <a:t>(&gt;68 L/min) </a:t>
            </a:r>
            <a:r>
              <a:rPr lang="en-US" altLang="en-US" sz="1600" dirty="0">
                <a:latin typeface="Calibri" pitchFamily="34" charset="0"/>
                <a:ea typeface="Calibri" pitchFamily="34" charset="0"/>
                <a:cs typeface="Calibri" pitchFamily="34" charset="0"/>
              </a:rPr>
              <a:t>and pressure drop</a:t>
            </a:r>
            <a:r>
              <a:rPr lang="en-US" altLang="en-US" sz="1600" dirty="0" smtClean="0">
                <a:latin typeface="Calibri" pitchFamily="34" charset="0"/>
                <a:ea typeface="Calibri" pitchFamily="34" charset="0"/>
                <a:cs typeface="Calibri" pitchFamily="34" charset="0"/>
              </a:rPr>
              <a:t>. </a:t>
            </a:r>
            <a:r>
              <a:rPr lang="en-US" altLang="en-US" sz="1600" b="1" dirty="0" smtClean="0">
                <a:latin typeface="Calibri" pitchFamily="34" charset="0"/>
                <a:ea typeface="Calibri" pitchFamily="34" charset="0"/>
                <a:cs typeface="Calibri" pitchFamily="34" charset="0"/>
              </a:rPr>
              <a:t>15 kA water-cooled cables </a:t>
            </a:r>
            <a:r>
              <a:rPr lang="en-US" altLang="en-US" sz="1600" dirty="0" smtClean="0">
                <a:latin typeface="Calibri" pitchFamily="34" charset="0"/>
                <a:ea typeface="Calibri" pitchFamily="34" charset="0"/>
                <a:cs typeface="Calibri" pitchFamily="34" charset="0"/>
              </a:rPr>
              <a:t>flow is 30 L/min.</a:t>
            </a:r>
            <a:endParaRPr lang="en-US" altLang="en-US" sz="1600" dirty="0">
              <a:solidFill>
                <a:srgbClr val="1F497D"/>
              </a:solidFill>
              <a:latin typeface="Calibri" pitchFamily="34" charset="0"/>
              <a:ea typeface="Calibri" pitchFamily="34" charset="0"/>
              <a:cs typeface="Calibri" pitchFamily="34" charset="0"/>
            </a:endParaRPr>
          </a:p>
          <a:p>
            <a:endParaRPr lang="en-US" altLang="en-US" sz="1800" dirty="0"/>
          </a:p>
        </p:txBody>
      </p:sp>
      <p:sp>
        <p:nvSpPr>
          <p:cNvPr id="21" name="TextBox 20"/>
          <p:cNvSpPr txBox="1"/>
          <p:nvPr/>
        </p:nvSpPr>
        <p:spPr>
          <a:xfrm>
            <a:off x="5979096" y="1209389"/>
            <a:ext cx="3276600" cy="2462213"/>
          </a:xfrm>
          <a:prstGeom prst="rect">
            <a:avLst/>
          </a:prstGeom>
          <a:noFill/>
        </p:spPr>
        <p:txBody>
          <a:bodyPr wrap="square">
            <a:spAutoFit/>
          </a:bodyPr>
          <a:lstStyle/>
          <a:p>
            <a:pPr>
              <a:defRPr/>
            </a:pPr>
            <a:r>
              <a:rPr lang="en-US" sz="1400" b="1" u="sng" dirty="0">
                <a:solidFill>
                  <a:srgbClr val="0070C0"/>
                </a:solidFill>
                <a:latin typeface="+mn-lt"/>
              </a:rPr>
              <a:t>IGBT</a:t>
            </a:r>
          </a:p>
          <a:p>
            <a:pPr>
              <a:defRPr/>
            </a:pPr>
            <a:r>
              <a:rPr lang="en-US" sz="1400" b="1" dirty="0">
                <a:solidFill>
                  <a:srgbClr val="0070C0"/>
                </a:solidFill>
                <a:latin typeface="+mn-lt"/>
              </a:rPr>
              <a:t>Rated </a:t>
            </a:r>
            <a:r>
              <a:rPr lang="en-US" sz="1400" b="1" dirty="0" smtClean="0">
                <a:solidFill>
                  <a:srgbClr val="0070C0"/>
                </a:solidFill>
                <a:latin typeface="+mn-lt"/>
              </a:rPr>
              <a:t>collector current </a:t>
            </a:r>
            <a:r>
              <a:rPr lang="en-US" sz="1400" b="1" dirty="0">
                <a:solidFill>
                  <a:srgbClr val="0070C0"/>
                </a:solidFill>
                <a:latin typeface="+mn-lt"/>
              </a:rPr>
              <a:t>= </a:t>
            </a:r>
            <a:r>
              <a:rPr lang="en-US" sz="1400" b="1" dirty="0" smtClean="0">
                <a:solidFill>
                  <a:srgbClr val="0070C0"/>
                </a:solidFill>
                <a:latin typeface="+mn-lt"/>
              </a:rPr>
              <a:t>3600 </a:t>
            </a:r>
            <a:r>
              <a:rPr lang="en-US" sz="1400" b="1" dirty="0">
                <a:solidFill>
                  <a:srgbClr val="0070C0"/>
                </a:solidFill>
                <a:latin typeface="+mn-lt"/>
              </a:rPr>
              <a:t>A</a:t>
            </a:r>
          </a:p>
          <a:p>
            <a:pPr>
              <a:defRPr/>
            </a:pPr>
            <a:r>
              <a:rPr lang="en-US" sz="1400" b="1" dirty="0">
                <a:solidFill>
                  <a:srgbClr val="0070C0"/>
                </a:solidFill>
                <a:latin typeface="+mn-lt"/>
              </a:rPr>
              <a:t>Max operating current = 2000 A</a:t>
            </a:r>
          </a:p>
          <a:p>
            <a:pPr>
              <a:defRPr/>
            </a:pPr>
            <a:r>
              <a:rPr lang="en-US" sz="1400" b="1" dirty="0">
                <a:solidFill>
                  <a:srgbClr val="0070C0"/>
                </a:solidFill>
                <a:latin typeface="+mn-lt"/>
              </a:rPr>
              <a:t>Max </a:t>
            </a:r>
            <a:r>
              <a:rPr lang="en-US" sz="1400" b="1" dirty="0" smtClean="0">
                <a:solidFill>
                  <a:srgbClr val="0070C0"/>
                </a:solidFill>
                <a:latin typeface="+mn-lt"/>
              </a:rPr>
              <a:t>C-E voltage </a:t>
            </a:r>
            <a:r>
              <a:rPr lang="en-US" sz="1400" b="1" dirty="0">
                <a:solidFill>
                  <a:srgbClr val="0070C0"/>
                </a:solidFill>
                <a:latin typeface="+mn-lt"/>
              </a:rPr>
              <a:t>per IGBT = </a:t>
            </a:r>
            <a:r>
              <a:rPr lang="en-US" sz="1400" b="1" dirty="0" smtClean="0">
                <a:solidFill>
                  <a:srgbClr val="0070C0"/>
                </a:solidFill>
                <a:latin typeface="+mn-lt"/>
              </a:rPr>
              <a:t>840 V</a:t>
            </a:r>
          </a:p>
          <a:p>
            <a:pPr>
              <a:defRPr/>
            </a:pPr>
            <a:r>
              <a:rPr lang="en-US" sz="1400" b="1" dirty="0" smtClean="0">
                <a:solidFill>
                  <a:srgbClr val="0070C0"/>
                </a:solidFill>
                <a:latin typeface="+mn-lt"/>
              </a:rPr>
              <a:t>(These values are with </a:t>
            </a:r>
            <a:r>
              <a:rPr lang="en-US" sz="1400" b="1" dirty="0">
                <a:solidFill>
                  <a:srgbClr val="0070C0"/>
                </a:solidFill>
                <a:latin typeface="+mn-lt"/>
              </a:rPr>
              <a:t>66 m</a:t>
            </a:r>
            <a:r>
              <a:rPr lang="el-GR" sz="1400" b="1" dirty="0" smtClean="0">
                <a:solidFill>
                  <a:srgbClr val="0070C0"/>
                </a:solidFill>
                <a:latin typeface="+mn-lt"/>
              </a:rPr>
              <a:t>Ω</a:t>
            </a:r>
            <a:r>
              <a:rPr lang="en-US" sz="1400" b="1" dirty="0" smtClean="0">
                <a:solidFill>
                  <a:srgbClr val="0070C0"/>
                </a:solidFill>
                <a:latin typeface="+mn-lt"/>
              </a:rPr>
              <a:t> dump resistor.)</a:t>
            </a:r>
            <a:endParaRPr lang="en-US" sz="1400" b="1" dirty="0">
              <a:solidFill>
                <a:srgbClr val="0070C0"/>
              </a:solidFill>
              <a:latin typeface="+mn-lt"/>
            </a:endParaRPr>
          </a:p>
          <a:p>
            <a:pPr>
              <a:defRPr/>
            </a:pPr>
            <a:endParaRPr lang="en-US" sz="1400" b="1" dirty="0">
              <a:solidFill>
                <a:srgbClr val="0070C0"/>
              </a:solidFill>
              <a:latin typeface="+mn-lt"/>
            </a:endParaRPr>
          </a:p>
          <a:p>
            <a:pPr>
              <a:defRPr/>
            </a:pPr>
            <a:r>
              <a:rPr lang="en-US" sz="1400" b="1" u="sng" dirty="0">
                <a:solidFill>
                  <a:srgbClr val="0070C0"/>
                </a:solidFill>
                <a:latin typeface="+mn-lt"/>
              </a:rPr>
              <a:t>Energy Extraction</a:t>
            </a:r>
          </a:p>
          <a:p>
            <a:pPr>
              <a:defRPr/>
            </a:pPr>
            <a:r>
              <a:rPr lang="en-US" sz="1400" b="1" dirty="0">
                <a:solidFill>
                  <a:srgbClr val="0070C0"/>
                </a:solidFill>
                <a:latin typeface="+mn-lt"/>
              </a:rPr>
              <a:t>66 m</a:t>
            </a:r>
            <a:r>
              <a:rPr lang="el-GR" sz="1400" b="1" dirty="0">
                <a:solidFill>
                  <a:srgbClr val="0070C0"/>
                </a:solidFill>
                <a:latin typeface="+mn-lt"/>
              </a:rPr>
              <a:t>Ω</a:t>
            </a:r>
            <a:r>
              <a:rPr lang="en-US" sz="1400" b="1" dirty="0">
                <a:solidFill>
                  <a:srgbClr val="0070C0"/>
                </a:solidFill>
                <a:latin typeface="+mn-lt"/>
              </a:rPr>
              <a:t> center tapped to </a:t>
            </a:r>
            <a:r>
              <a:rPr lang="en-US" sz="1400" b="1" dirty="0" smtClean="0">
                <a:solidFill>
                  <a:srgbClr val="0070C0"/>
                </a:solidFill>
                <a:latin typeface="+mn-lt"/>
              </a:rPr>
              <a:t>ground</a:t>
            </a:r>
          </a:p>
          <a:p>
            <a:pPr>
              <a:defRPr/>
            </a:pPr>
            <a:r>
              <a:rPr lang="en-US" sz="1400" b="1" dirty="0" smtClean="0">
                <a:solidFill>
                  <a:srgbClr val="0070C0"/>
                </a:solidFill>
                <a:latin typeface="+mn-lt"/>
              </a:rPr>
              <a:t>Stainless Steel</a:t>
            </a:r>
            <a:endParaRPr lang="en-US" sz="1400" b="1" dirty="0">
              <a:solidFill>
                <a:srgbClr val="0070C0"/>
              </a:solidFill>
              <a:latin typeface="+mn-lt"/>
            </a:endParaRPr>
          </a:p>
          <a:p>
            <a:pPr>
              <a:defRPr/>
            </a:pPr>
            <a:r>
              <a:rPr lang="en-US" sz="1400" b="1" dirty="0" smtClean="0">
                <a:solidFill>
                  <a:srgbClr val="0070C0"/>
                </a:solidFill>
                <a:latin typeface="+mn-lt"/>
              </a:rPr>
              <a:t>1 </a:t>
            </a:r>
            <a:r>
              <a:rPr lang="en-US" sz="1400" b="1" dirty="0">
                <a:solidFill>
                  <a:srgbClr val="0070C0"/>
                </a:solidFill>
                <a:latin typeface="+mn-lt"/>
              </a:rPr>
              <a:t>MJ energy absorption rating</a:t>
            </a:r>
          </a:p>
        </p:txBody>
      </p:sp>
      <p:sp>
        <p:nvSpPr>
          <p:cNvPr id="22" name="TextBox 21"/>
          <p:cNvSpPr txBox="1"/>
          <p:nvPr/>
        </p:nvSpPr>
        <p:spPr>
          <a:xfrm>
            <a:off x="6131496" y="3647789"/>
            <a:ext cx="2895600" cy="954107"/>
          </a:xfrm>
          <a:prstGeom prst="rect">
            <a:avLst/>
          </a:prstGeom>
          <a:noFill/>
        </p:spPr>
        <p:txBody>
          <a:bodyPr wrap="square" rtlCol="0">
            <a:spAutoFit/>
          </a:bodyPr>
          <a:lstStyle/>
          <a:p>
            <a:r>
              <a:rPr lang="en-US" sz="1400" dirty="0" smtClean="0">
                <a:solidFill>
                  <a:srgbClr val="FF0000"/>
                </a:solidFill>
                <a:latin typeface="+mn-lt"/>
              </a:rPr>
              <a:t>Existing all stainless steel 66 m</a:t>
            </a:r>
            <a:r>
              <a:rPr lang="el-GR" sz="1400" dirty="0" smtClean="0">
                <a:solidFill>
                  <a:srgbClr val="FF0000"/>
                </a:solidFill>
                <a:latin typeface="+mn-lt"/>
              </a:rPr>
              <a:t>Ω</a:t>
            </a:r>
            <a:r>
              <a:rPr lang="en-US" sz="1400" dirty="0" smtClean="0">
                <a:solidFill>
                  <a:srgbClr val="FF0000"/>
                </a:solidFill>
                <a:latin typeface="+mn-lt"/>
              </a:rPr>
              <a:t> dump resistors will be replaced by new high power ceramic </a:t>
            </a:r>
            <a:r>
              <a:rPr lang="en-US" sz="1400" dirty="0">
                <a:solidFill>
                  <a:srgbClr val="FF0000"/>
                </a:solidFill>
                <a:latin typeface="+mn-lt"/>
              </a:rPr>
              <a:t>66 m</a:t>
            </a:r>
            <a:r>
              <a:rPr lang="el-GR" sz="1400" dirty="0">
                <a:solidFill>
                  <a:srgbClr val="FF0000"/>
                </a:solidFill>
                <a:latin typeface="+mn-lt"/>
              </a:rPr>
              <a:t>Ω </a:t>
            </a:r>
            <a:r>
              <a:rPr lang="en-US" sz="1400" dirty="0" smtClean="0">
                <a:solidFill>
                  <a:srgbClr val="FF0000"/>
                </a:solidFill>
                <a:latin typeface="+mn-lt"/>
              </a:rPr>
              <a:t>10 MJ resistors for MQXF tests.  </a:t>
            </a:r>
            <a:endParaRPr lang="en-US" sz="1400" dirty="0">
              <a:solidFill>
                <a:srgbClr val="FF0000"/>
              </a:solidFill>
              <a:latin typeface="+mn-lt"/>
            </a:endParaRPr>
          </a:p>
        </p:txBody>
      </p:sp>
      <p:pic>
        <p:nvPicPr>
          <p:cNvPr id="23" name="Picture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93624" y="4622977"/>
            <a:ext cx="2557272" cy="1830359"/>
          </a:xfrm>
          <a:prstGeom prst="rect">
            <a:avLst/>
          </a:prstGeom>
        </p:spPr>
      </p:pic>
      <p:cxnSp>
        <p:nvCxnSpPr>
          <p:cNvPr id="24" name="Straight Arrow Connector 23"/>
          <p:cNvCxnSpPr/>
          <p:nvPr/>
        </p:nvCxnSpPr>
        <p:spPr bwMode="auto">
          <a:xfrm>
            <a:off x="5724128" y="5157192"/>
            <a:ext cx="609600" cy="0"/>
          </a:xfrm>
          <a:prstGeom prst="straightConnector1">
            <a:avLst/>
          </a:prstGeom>
          <a:noFill/>
          <a:ln w="2540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9751778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21</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6912" y="1246982"/>
            <a:ext cx="2514600" cy="528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9"/>
          <p:cNvSpPr txBox="1">
            <a:spLocks noChangeArrowheads="1"/>
          </p:cNvSpPr>
          <p:nvPr/>
        </p:nvSpPr>
        <p:spPr bwMode="auto">
          <a:xfrm>
            <a:off x="341312" y="1124744"/>
            <a:ext cx="2057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dirty="0">
                <a:latin typeface="+mn-lt"/>
              </a:rPr>
              <a:t>New Top Plate</a:t>
            </a:r>
          </a:p>
        </p:txBody>
      </p:sp>
      <p:sp>
        <p:nvSpPr>
          <p:cNvPr id="12" name="TextBox 14"/>
          <p:cNvSpPr txBox="1">
            <a:spLocks noChangeArrowheads="1"/>
          </p:cNvSpPr>
          <p:nvPr/>
        </p:nvSpPr>
        <p:spPr bwMode="auto">
          <a:xfrm>
            <a:off x="6818312" y="1596232"/>
            <a:ext cx="1981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u="sng" dirty="0"/>
              <a:t>Lambda Plate</a:t>
            </a:r>
          </a:p>
        </p:txBody>
      </p:sp>
      <p:cxnSp>
        <p:nvCxnSpPr>
          <p:cNvPr id="13" name="Straight Arrow Connector 12"/>
          <p:cNvCxnSpPr>
            <a:stCxn id="12" idx="1"/>
          </p:cNvCxnSpPr>
          <p:nvPr/>
        </p:nvCxnSpPr>
        <p:spPr>
          <a:xfrm flipH="1">
            <a:off x="4913312" y="1858021"/>
            <a:ext cx="1905000" cy="60816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TextBox 16"/>
          <p:cNvSpPr txBox="1">
            <a:spLocks noChangeArrowheads="1"/>
          </p:cNvSpPr>
          <p:nvPr/>
        </p:nvSpPr>
        <p:spPr bwMode="auto">
          <a:xfrm>
            <a:off x="112712" y="2732882"/>
            <a:ext cx="2514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en-US" sz="2000" dirty="0">
                <a:latin typeface="+mn-lt"/>
              </a:rPr>
              <a:t>Redesigned Inner He Vessel</a:t>
            </a:r>
          </a:p>
        </p:txBody>
      </p:sp>
      <p:sp>
        <p:nvSpPr>
          <p:cNvPr id="15" name="TextBox 18"/>
          <p:cNvSpPr txBox="1">
            <a:spLocks noChangeArrowheads="1"/>
          </p:cNvSpPr>
          <p:nvPr/>
        </p:nvSpPr>
        <p:spPr bwMode="auto">
          <a:xfrm>
            <a:off x="417512" y="3769658"/>
            <a:ext cx="21336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en-US" sz="2000" dirty="0">
                <a:latin typeface="+mn-lt"/>
              </a:rPr>
              <a:t>Existing Outer Dewar</a:t>
            </a:r>
          </a:p>
        </p:txBody>
      </p:sp>
      <p:sp>
        <p:nvSpPr>
          <p:cNvPr id="16" name="TextBox 19"/>
          <p:cNvSpPr txBox="1">
            <a:spLocks noChangeArrowheads="1"/>
          </p:cNvSpPr>
          <p:nvPr/>
        </p:nvSpPr>
        <p:spPr bwMode="auto">
          <a:xfrm>
            <a:off x="569912" y="4782344"/>
            <a:ext cx="1905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dirty="0">
                <a:latin typeface="+mn-lt"/>
              </a:rPr>
              <a:t>MQXF </a:t>
            </a:r>
            <a:r>
              <a:rPr lang="en-US" altLang="en-US" sz="2000" dirty="0" smtClean="0">
                <a:latin typeface="+mn-lt"/>
              </a:rPr>
              <a:t>Magnet</a:t>
            </a:r>
            <a:endParaRPr lang="en-US" altLang="en-US" sz="2000" dirty="0">
              <a:latin typeface="+mn-lt"/>
            </a:endParaRPr>
          </a:p>
        </p:txBody>
      </p:sp>
      <p:cxnSp>
        <p:nvCxnSpPr>
          <p:cNvPr id="17" name="Straight Arrow Connector 16"/>
          <p:cNvCxnSpPr/>
          <p:nvPr/>
        </p:nvCxnSpPr>
        <p:spPr>
          <a:xfrm>
            <a:off x="2474912" y="5010944"/>
            <a:ext cx="1905000" cy="72707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398712" y="4123601"/>
            <a:ext cx="1600200" cy="43014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23"/>
          <p:cNvSpPr txBox="1">
            <a:spLocks noChangeArrowheads="1"/>
          </p:cNvSpPr>
          <p:nvPr/>
        </p:nvSpPr>
        <p:spPr bwMode="auto">
          <a:xfrm>
            <a:off x="419849" y="5446599"/>
            <a:ext cx="22836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dirty="0">
                <a:latin typeface="+mn-lt"/>
              </a:rPr>
              <a:t>4.5 K Heat Shield</a:t>
            </a:r>
          </a:p>
        </p:txBody>
      </p:sp>
      <p:cxnSp>
        <p:nvCxnSpPr>
          <p:cNvPr id="20" name="Straight Arrow Connector 19"/>
          <p:cNvCxnSpPr/>
          <p:nvPr/>
        </p:nvCxnSpPr>
        <p:spPr>
          <a:xfrm>
            <a:off x="2779712" y="5623719"/>
            <a:ext cx="1295400" cy="2286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5865812" y="2039144"/>
            <a:ext cx="3314700" cy="2677656"/>
          </a:xfrm>
          <a:prstGeom prst="rect">
            <a:avLst/>
          </a:prstGeom>
          <a:noFill/>
        </p:spPr>
        <p:txBody>
          <a:bodyPr wrap="square" rtlCol="0">
            <a:spAutoFit/>
          </a:bodyPr>
          <a:lstStyle/>
          <a:p>
            <a:r>
              <a:rPr lang="en-US" sz="1400" b="1" dirty="0" smtClean="0">
                <a:solidFill>
                  <a:srgbClr val="0000CC"/>
                </a:solidFill>
                <a:latin typeface="+mn-lt"/>
              </a:rPr>
              <a:t>Top is 38.1 mm thick G10 (lower heat load)</a:t>
            </a:r>
          </a:p>
          <a:p>
            <a:endParaRPr lang="en-US" sz="1400" b="1" dirty="0" smtClean="0">
              <a:solidFill>
                <a:srgbClr val="0000CC"/>
              </a:solidFill>
              <a:latin typeface="+mn-lt"/>
            </a:endParaRPr>
          </a:p>
          <a:p>
            <a:r>
              <a:rPr lang="en-US" sz="1400" b="1" dirty="0" smtClean="0">
                <a:solidFill>
                  <a:srgbClr val="0000CC"/>
                </a:solidFill>
                <a:latin typeface="+mn-lt"/>
              </a:rPr>
              <a:t>Bottom is 19.05 mm thick 304 stainless steel (for added strength and sealing to He vessel interior flange)</a:t>
            </a:r>
          </a:p>
          <a:p>
            <a:endParaRPr lang="en-US" sz="1400" b="1" dirty="0">
              <a:solidFill>
                <a:srgbClr val="0000CC"/>
              </a:solidFill>
              <a:latin typeface="+mn-lt"/>
            </a:endParaRPr>
          </a:p>
          <a:p>
            <a:r>
              <a:rPr lang="en-US" sz="1400" b="1" dirty="0" smtClean="0">
                <a:solidFill>
                  <a:srgbClr val="0000CC"/>
                </a:solidFill>
                <a:latin typeface="+mn-lt"/>
              </a:rPr>
              <a:t>Bonded together with Stycast 2850FT</a:t>
            </a:r>
          </a:p>
          <a:p>
            <a:endParaRPr lang="en-US" sz="1400" b="1" dirty="0" smtClean="0">
              <a:solidFill>
                <a:srgbClr val="0000CC"/>
              </a:solidFill>
              <a:latin typeface="+mn-lt"/>
            </a:endParaRPr>
          </a:p>
          <a:p>
            <a:r>
              <a:rPr lang="en-US" sz="1400" b="1" dirty="0" smtClean="0">
                <a:solidFill>
                  <a:srgbClr val="0000CC"/>
                </a:solidFill>
                <a:latin typeface="+mn-lt"/>
              </a:rPr>
              <a:t>Total heat load &lt; 1.4 W</a:t>
            </a:r>
            <a:endParaRPr lang="en-US" sz="1400" b="1" dirty="0">
              <a:solidFill>
                <a:srgbClr val="0000CC"/>
              </a:solidFill>
              <a:latin typeface="+mn-lt"/>
            </a:endParaRPr>
          </a:p>
        </p:txBody>
      </p:sp>
      <p:sp>
        <p:nvSpPr>
          <p:cNvPr id="22" name="TextBox 21"/>
          <p:cNvSpPr txBox="1"/>
          <p:nvPr/>
        </p:nvSpPr>
        <p:spPr>
          <a:xfrm>
            <a:off x="164232" y="1505744"/>
            <a:ext cx="2895600" cy="1169551"/>
          </a:xfrm>
          <a:prstGeom prst="rect">
            <a:avLst/>
          </a:prstGeom>
          <a:noFill/>
        </p:spPr>
        <p:txBody>
          <a:bodyPr wrap="square" rtlCol="0">
            <a:spAutoFit/>
          </a:bodyPr>
          <a:lstStyle/>
          <a:p>
            <a:r>
              <a:rPr lang="en-US" altLang="en-US" sz="1400" b="1" dirty="0">
                <a:solidFill>
                  <a:srgbClr val="0000CC"/>
                </a:solidFill>
                <a:latin typeface="Arial" charset="0"/>
              </a:rPr>
              <a:t>New top plate to accommodate </a:t>
            </a:r>
            <a:r>
              <a:rPr lang="en-US" altLang="en-US" sz="1400" b="1" dirty="0" smtClean="0">
                <a:solidFill>
                  <a:srgbClr val="0000CC"/>
                </a:solidFill>
                <a:latin typeface="Arial" charset="0"/>
              </a:rPr>
              <a:t>lambda plate and </a:t>
            </a:r>
            <a:r>
              <a:rPr lang="en-US" altLang="en-US" sz="1400" b="1" dirty="0" err="1" smtClean="0">
                <a:solidFill>
                  <a:srgbClr val="0000CC"/>
                </a:solidFill>
                <a:latin typeface="Arial" charset="0"/>
              </a:rPr>
              <a:t>fixturing</a:t>
            </a:r>
            <a:r>
              <a:rPr lang="en-US" altLang="en-US" sz="1400" b="1" dirty="0" smtClean="0">
                <a:solidFill>
                  <a:srgbClr val="0000CC"/>
                </a:solidFill>
                <a:latin typeface="Arial" charset="0"/>
              </a:rPr>
              <a:t> for MQXF </a:t>
            </a:r>
            <a:r>
              <a:rPr lang="en-US" altLang="en-US" sz="1400" b="1" dirty="0">
                <a:solidFill>
                  <a:srgbClr val="0000CC"/>
                </a:solidFill>
                <a:latin typeface="Arial" charset="0"/>
              </a:rPr>
              <a:t>4.2 m </a:t>
            </a:r>
            <a:r>
              <a:rPr lang="en-US" altLang="en-US" sz="1400" b="1" dirty="0" smtClean="0">
                <a:solidFill>
                  <a:srgbClr val="0000CC"/>
                </a:solidFill>
                <a:latin typeface="Arial" charset="0"/>
              </a:rPr>
              <a:t>quads </a:t>
            </a:r>
            <a:r>
              <a:rPr lang="en-US" altLang="en-US" sz="1400" b="1" dirty="0">
                <a:solidFill>
                  <a:srgbClr val="0000CC"/>
                </a:solidFill>
                <a:latin typeface="Arial" charset="0"/>
              </a:rPr>
              <a:t>and </a:t>
            </a:r>
            <a:r>
              <a:rPr lang="en-US" altLang="en-US" sz="1400" b="1" dirty="0" smtClean="0">
                <a:solidFill>
                  <a:srgbClr val="0000CC"/>
                </a:solidFill>
                <a:latin typeface="Arial" charset="0"/>
              </a:rPr>
              <a:t>24 kA vapor-cooled leads </a:t>
            </a:r>
            <a:r>
              <a:rPr lang="en-US" altLang="en-US" sz="1400" b="1" dirty="0">
                <a:solidFill>
                  <a:srgbClr val="0000CC"/>
                </a:solidFill>
                <a:latin typeface="Arial" charset="0"/>
              </a:rPr>
              <a:t>and </a:t>
            </a:r>
            <a:r>
              <a:rPr lang="en-US" altLang="en-US" sz="1400" b="1" dirty="0" smtClean="0">
                <a:solidFill>
                  <a:srgbClr val="0000CC"/>
                </a:solidFill>
                <a:latin typeface="Arial" charset="0"/>
              </a:rPr>
              <a:t>heat exchanger for 1.8 K operation.</a:t>
            </a:r>
            <a:endParaRPr lang="en-US" sz="1400" dirty="0">
              <a:solidFill>
                <a:srgbClr val="0000CC"/>
              </a:solidFill>
            </a:endParaRPr>
          </a:p>
        </p:txBody>
      </p:sp>
      <p:cxnSp>
        <p:nvCxnSpPr>
          <p:cNvPr id="23" name="Straight Arrow Connector 22"/>
          <p:cNvCxnSpPr/>
          <p:nvPr/>
        </p:nvCxnSpPr>
        <p:spPr bwMode="auto">
          <a:xfrm flipV="1">
            <a:off x="2703512" y="2648744"/>
            <a:ext cx="1447800" cy="346869"/>
          </a:xfrm>
          <a:prstGeom prst="straightConnector1">
            <a:avLst/>
          </a:prstGeom>
          <a:noFill/>
          <a:ln w="1905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p:cNvCxnSpPr/>
          <p:nvPr/>
        </p:nvCxnSpPr>
        <p:spPr bwMode="auto">
          <a:xfrm>
            <a:off x="2195736" y="1412776"/>
            <a:ext cx="1803176" cy="349460"/>
          </a:xfrm>
          <a:prstGeom prst="straightConnector1">
            <a:avLst/>
          </a:prstGeom>
          <a:noFill/>
          <a:ln w="1905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Box 24"/>
          <p:cNvSpPr txBox="1"/>
          <p:nvPr/>
        </p:nvSpPr>
        <p:spPr>
          <a:xfrm>
            <a:off x="493712" y="3334544"/>
            <a:ext cx="1828800" cy="338554"/>
          </a:xfrm>
          <a:prstGeom prst="rect">
            <a:avLst/>
          </a:prstGeom>
          <a:noFill/>
        </p:spPr>
        <p:txBody>
          <a:bodyPr wrap="square" rtlCol="0">
            <a:spAutoFit/>
          </a:bodyPr>
          <a:lstStyle/>
          <a:p>
            <a:r>
              <a:rPr lang="en-US" sz="1600" dirty="0" smtClean="0">
                <a:solidFill>
                  <a:srgbClr val="0000CC"/>
                </a:solidFill>
                <a:latin typeface="+mn-lt"/>
              </a:rPr>
              <a:t>Rated at 5.86 bar</a:t>
            </a:r>
            <a:endParaRPr lang="en-US" sz="1600" dirty="0">
              <a:solidFill>
                <a:srgbClr val="0000CC"/>
              </a:solidFill>
              <a:latin typeface="+mn-lt"/>
            </a:endParaRPr>
          </a:p>
        </p:txBody>
      </p:sp>
      <p:sp>
        <p:nvSpPr>
          <p:cNvPr id="26" name="TextBox 25"/>
          <p:cNvSpPr txBox="1"/>
          <p:nvPr/>
        </p:nvSpPr>
        <p:spPr>
          <a:xfrm>
            <a:off x="5901808" y="4971237"/>
            <a:ext cx="3202504" cy="954107"/>
          </a:xfrm>
          <a:prstGeom prst="rect">
            <a:avLst/>
          </a:prstGeom>
          <a:noFill/>
        </p:spPr>
        <p:txBody>
          <a:bodyPr wrap="square" rtlCol="0">
            <a:spAutoFit/>
          </a:bodyPr>
          <a:lstStyle/>
          <a:p>
            <a:r>
              <a:rPr lang="en-US" sz="1400" b="1" dirty="0" smtClean="0">
                <a:solidFill>
                  <a:srgbClr val="0000CC"/>
                </a:solidFill>
                <a:latin typeface="+mn-lt"/>
              </a:rPr>
              <a:t>Components below lambda plate and internal to heat exchanger are designed for 5.86 bar, </a:t>
            </a:r>
          </a:p>
          <a:p>
            <a:r>
              <a:rPr lang="en-US" sz="1400" b="1" dirty="0" smtClean="0">
                <a:solidFill>
                  <a:srgbClr val="0000CC"/>
                </a:solidFill>
                <a:latin typeface="+mn-lt"/>
              </a:rPr>
              <a:t>above lambda plate for 3.45 bar.</a:t>
            </a:r>
            <a:endParaRPr lang="en-US" sz="1400" b="1" dirty="0">
              <a:solidFill>
                <a:srgbClr val="0000CC"/>
              </a:solidFill>
              <a:latin typeface="+mn-lt"/>
            </a:endParaRPr>
          </a:p>
        </p:txBody>
      </p:sp>
    </p:spTree>
    <p:extLst>
      <p:ext uri="{BB962C8B-B14F-4D97-AF65-F5344CB8AC3E}">
        <p14:creationId xmlns:p14="http://schemas.microsoft.com/office/powerpoint/2010/main" val="1541542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22</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l="20480" t="6364" r="26689" b="30873"/>
          <a:stretch>
            <a:fillRect/>
          </a:stretch>
        </p:blipFill>
        <p:spPr bwMode="auto">
          <a:xfrm>
            <a:off x="3544888" y="1140818"/>
            <a:ext cx="2041525" cy="1873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93088" y="945555"/>
            <a:ext cx="787400" cy="441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16216" y="3917355"/>
            <a:ext cx="1216025" cy="20494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888" y="909043"/>
            <a:ext cx="3076575" cy="389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16288" y="4069755"/>
            <a:ext cx="1941513" cy="1738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34"/>
          <p:cNvSpPr txBox="1">
            <a:spLocks noChangeArrowheads="1"/>
          </p:cNvSpPr>
          <p:nvPr/>
        </p:nvSpPr>
        <p:spPr bwMode="auto">
          <a:xfrm>
            <a:off x="3275856" y="5771555"/>
            <a:ext cx="21034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latin typeface="+mn-lt"/>
              </a:rPr>
              <a:t>+200 mm extended helium dewar bottom</a:t>
            </a:r>
          </a:p>
        </p:txBody>
      </p:sp>
      <p:sp>
        <p:nvSpPr>
          <p:cNvPr id="16" name="TextBox 35"/>
          <p:cNvSpPr txBox="1">
            <a:spLocks noChangeArrowheads="1"/>
          </p:cNvSpPr>
          <p:nvPr/>
        </p:nvSpPr>
        <p:spPr bwMode="auto">
          <a:xfrm>
            <a:off x="5220072" y="4145717"/>
            <a:ext cx="1411287"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latin typeface="+mn-lt"/>
              </a:rPr>
              <a:t>Heat exchanger in magnet helium passage (left) and outside Mirror O.D. (right)</a:t>
            </a:r>
          </a:p>
        </p:txBody>
      </p:sp>
      <p:sp>
        <p:nvSpPr>
          <p:cNvPr id="17" name="TextBox 36"/>
          <p:cNvSpPr txBox="1">
            <a:spLocks noChangeArrowheads="1"/>
          </p:cNvSpPr>
          <p:nvPr/>
        </p:nvSpPr>
        <p:spPr bwMode="auto">
          <a:xfrm rot="-5400000">
            <a:off x="6409532" y="1279724"/>
            <a:ext cx="137160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000"/>
              <a:t>Upper He vessel</a:t>
            </a:r>
          </a:p>
        </p:txBody>
      </p:sp>
      <p:grpSp>
        <p:nvGrpSpPr>
          <p:cNvPr id="18" name="Group 37"/>
          <p:cNvGrpSpPr>
            <a:grpSpLocks/>
          </p:cNvGrpSpPr>
          <p:nvPr/>
        </p:nvGrpSpPr>
        <p:grpSpPr bwMode="auto">
          <a:xfrm>
            <a:off x="5637235" y="867661"/>
            <a:ext cx="2555853" cy="2640264"/>
            <a:chOff x="5402879" y="871489"/>
            <a:chExt cx="2556427" cy="2639744"/>
          </a:xfrm>
        </p:grpSpPr>
        <p:pic>
          <p:nvPicPr>
            <p:cNvPr id="1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38800" y="1169987"/>
              <a:ext cx="1855787" cy="2316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39"/>
            <p:cNvSpPr txBox="1">
              <a:spLocks noChangeArrowheads="1"/>
            </p:cNvSpPr>
            <p:nvPr/>
          </p:nvSpPr>
          <p:spPr bwMode="auto">
            <a:xfrm>
              <a:off x="5402879" y="871489"/>
              <a:ext cx="2556427" cy="307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b="1" dirty="0">
                  <a:latin typeface="+mn-lt"/>
                </a:rPr>
                <a:t>Lambda plate sealing detail</a:t>
              </a:r>
            </a:p>
          </p:txBody>
        </p:sp>
        <p:sp>
          <p:nvSpPr>
            <p:cNvPr id="21" name="TextBox 40"/>
            <p:cNvSpPr txBox="1">
              <a:spLocks noChangeArrowheads="1"/>
            </p:cNvSpPr>
            <p:nvPr/>
          </p:nvSpPr>
          <p:spPr bwMode="auto">
            <a:xfrm rot="-5400000">
              <a:off x="5504688" y="2694451"/>
              <a:ext cx="137195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100"/>
                <a:t>Lower He vessel</a:t>
              </a:r>
            </a:p>
          </p:txBody>
        </p:sp>
        <p:sp>
          <p:nvSpPr>
            <p:cNvPr id="22" name="TextBox 41"/>
            <p:cNvSpPr txBox="1">
              <a:spLocks noChangeArrowheads="1"/>
            </p:cNvSpPr>
            <p:nvPr/>
          </p:nvSpPr>
          <p:spPr bwMode="auto">
            <a:xfrm rot="-5400000">
              <a:off x="6523733" y="2642799"/>
              <a:ext cx="137195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000">
                  <a:solidFill>
                    <a:schemeClr val="bg1"/>
                  </a:solidFill>
                </a:rPr>
                <a:t>Outer 4K heat shield</a:t>
              </a:r>
            </a:p>
          </p:txBody>
        </p:sp>
        <p:sp>
          <p:nvSpPr>
            <p:cNvPr id="23" name="TextBox 42"/>
            <p:cNvSpPr txBox="1">
              <a:spLocks noChangeArrowheads="1"/>
            </p:cNvSpPr>
            <p:nvPr/>
          </p:nvSpPr>
          <p:spPr bwMode="auto">
            <a:xfrm rot="-5400000">
              <a:off x="6026048" y="2084583"/>
              <a:ext cx="9909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000">
                  <a:solidFill>
                    <a:schemeClr val="bg1"/>
                  </a:solidFill>
                </a:rPr>
                <a:t>He vessel flange</a:t>
              </a:r>
            </a:p>
          </p:txBody>
        </p:sp>
        <p:sp>
          <p:nvSpPr>
            <p:cNvPr id="24" name="TextBox 43"/>
            <p:cNvSpPr txBox="1">
              <a:spLocks noChangeArrowheads="1"/>
            </p:cNvSpPr>
            <p:nvPr/>
          </p:nvSpPr>
          <p:spPr bwMode="auto">
            <a:xfrm>
              <a:off x="5638800" y="1212420"/>
              <a:ext cx="12954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000" dirty="0"/>
                <a:t>G-10/SST Lambda plate</a:t>
              </a:r>
            </a:p>
          </p:txBody>
        </p:sp>
      </p:grpSp>
      <p:cxnSp>
        <p:nvCxnSpPr>
          <p:cNvPr id="25" name="Straight Arrow Connector 44"/>
          <p:cNvCxnSpPr>
            <a:cxnSpLocks noChangeShapeType="1"/>
            <a:stCxn id="30" idx="3"/>
          </p:cNvCxnSpPr>
          <p:nvPr/>
        </p:nvCxnSpPr>
        <p:spPr bwMode="auto">
          <a:xfrm flipV="1">
            <a:off x="5526088" y="1683743"/>
            <a:ext cx="457200" cy="276225"/>
          </a:xfrm>
          <a:prstGeom prst="straightConnector1">
            <a:avLst/>
          </a:prstGeom>
          <a:noFill/>
          <a:ln w="12700" algn="ctr">
            <a:solidFill>
              <a:srgbClr val="FF00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TextBox 45"/>
          <p:cNvSpPr txBox="1">
            <a:spLocks noChangeArrowheads="1"/>
          </p:cNvSpPr>
          <p:nvPr/>
        </p:nvSpPr>
        <p:spPr bwMode="auto">
          <a:xfrm rot="-5400000">
            <a:off x="3492500" y="4655543"/>
            <a:ext cx="143351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100" dirty="0">
                <a:solidFill>
                  <a:srgbClr val="FFFF00"/>
                </a:solidFill>
              </a:rPr>
              <a:t>2K-300K warm bore</a:t>
            </a:r>
          </a:p>
        </p:txBody>
      </p:sp>
      <p:sp>
        <p:nvSpPr>
          <p:cNvPr id="27" name="TextBox 46"/>
          <p:cNvSpPr txBox="1">
            <a:spLocks noChangeArrowheads="1"/>
          </p:cNvSpPr>
          <p:nvPr/>
        </p:nvSpPr>
        <p:spPr bwMode="auto">
          <a:xfrm rot="-5400000">
            <a:off x="2761457" y="4548386"/>
            <a:ext cx="1371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100"/>
              <a:t>4K Al heat shield</a:t>
            </a:r>
          </a:p>
        </p:txBody>
      </p:sp>
      <p:sp>
        <p:nvSpPr>
          <p:cNvPr id="28" name="TextBox 47"/>
          <p:cNvSpPr txBox="1">
            <a:spLocks noChangeArrowheads="1"/>
          </p:cNvSpPr>
          <p:nvPr/>
        </p:nvSpPr>
        <p:spPr bwMode="auto">
          <a:xfrm>
            <a:off x="7740352" y="5365155"/>
            <a:ext cx="165645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100" b="1" dirty="0">
                <a:latin typeface="+mn-lt"/>
              </a:rPr>
              <a:t>Overall hanging </a:t>
            </a:r>
            <a:r>
              <a:rPr lang="en-US" altLang="en-US" sz="1100" b="1" dirty="0" smtClean="0">
                <a:latin typeface="+mn-lt"/>
              </a:rPr>
              <a:t>assembly, or insert </a:t>
            </a:r>
            <a:r>
              <a:rPr lang="en-US" altLang="en-US" sz="1100" b="1" dirty="0">
                <a:latin typeface="+mn-lt"/>
              </a:rPr>
              <a:t>(mirror shown)</a:t>
            </a:r>
          </a:p>
        </p:txBody>
      </p:sp>
      <p:sp>
        <p:nvSpPr>
          <p:cNvPr id="29" name="TextBox 28"/>
          <p:cNvSpPr txBox="1"/>
          <p:nvPr/>
        </p:nvSpPr>
        <p:spPr>
          <a:xfrm>
            <a:off x="-36512" y="4873030"/>
            <a:ext cx="3306763" cy="1246495"/>
          </a:xfrm>
          <a:prstGeom prst="rect">
            <a:avLst/>
          </a:prstGeom>
          <a:noFill/>
        </p:spPr>
        <p:txBody>
          <a:bodyPr>
            <a:spAutoFit/>
          </a:bodyPr>
          <a:lstStyle/>
          <a:p>
            <a:pPr>
              <a:defRPr/>
            </a:pPr>
            <a:r>
              <a:rPr lang="en-US" sz="1500" dirty="0">
                <a:latin typeface="+mn-lt"/>
              </a:rPr>
              <a:t>Upper dewar assembly:</a:t>
            </a:r>
          </a:p>
          <a:p>
            <a:pPr marL="285750" indent="-285750">
              <a:buFont typeface="Arial" panose="020B0604020202020204" pitchFamily="34" charset="0"/>
              <a:buChar char="•"/>
              <a:defRPr/>
            </a:pPr>
            <a:r>
              <a:rPr lang="en-US" sz="1500" dirty="0">
                <a:latin typeface="+mn-lt"/>
              </a:rPr>
              <a:t>Vent </a:t>
            </a:r>
            <a:r>
              <a:rPr lang="en-US" sz="1500" i="1" dirty="0">
                <a:latin typeface="+mn-lt"/>
              </a:rPr>
              <a:t>and</a:t>
            </a:r>
            <a:r>
              <a:rPr lang="en-US" sz="1500" dirty="0">
                <a:latin typeface="+mn-lt"/>
              </a:rPr>
              <a:t> burst disc in lambda plate (for Safety Committee approval)</a:t>
            </a:r>
          </a:p>
          <a:p>
            <a:pPr marL="285750" indent="-285750">
              <a:buFont typeface="Arial" panose="020B0604020202020204" pitchFamily="34" charset="0"/>
              <a:buChar char="•"/>
              <a:defRPr/>
            </a:pPr>
            <a:r>
              <a:rPr lang="en-US" sz="1500" dirty="0">
                <a:latin typeface="+mn-lt"/>
              </a:rPr>
              <a:t>Gravity seal at lambda plate </a:t>
            </a:r>
          </a:p>
        </p:txBody>
      </p:sp>
      <p:sp>
        <p:nvSpPr>
          <p:cNvPr id="30" name="Rectangle 49"/>
          <p:cNvSpPr>
            <a:spLocks noChangeArrowheads="1"/>
          </p:cNvSpPr>
          <p:nvPr/>
        </p:nvSpPr>
        <p:spPr bwMode="auto">
          <a:xfrm>
            <a:off x="5373688" y="1829793"/>
            <a:ext cx="152400" cy="258762"/>
          </a:xfrm>
          <a:prstGeom prst="rect">
            <a:avLst/>
          </a:prstGeom>
          <a:noFill/>
          <a:ln w="28575" algn="ctr">
            <a:solidFill>
              <a:srgbClr val="FF0000"/>
            </a:solidFill>
            <a:round/>
            <a:headEn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endParaRPr lang="en-US" altLang="en-US"/>
          </a:p>
        </p:txBody>
      </p:sp>
      <p:pic>
        <p:nvPicPr>
          <p:cNvPr id="31" name="Picture 2"/>
          <p:cNvPicPr>
            <a:picLocks noChangeAspect="1" noChangeArrowheads="1"/>
          </p:cNvPicPr>
          <p:nvPr/>
        </p:nvPicPr>
        <p:blipFill>
          <a:blip r:embed="rId9">
            <a:extLst>
              <a:ext uri="{28A0092B-C50C-407E-A947-70E740481C1C}">
                <a14:useLocalDpi xmlns:a14="http://schemas.microsoft.com/office/drawing/2010/main" val="0"/>
              </a:ext>
            </a:extLst>
          </a:blip>
          <a:srcRect l="51805" r="3400"/>
          <a:stretch>
            <a:fillRect/>
          </a:stretch>
        </p:blipFill>
        <p:spPr bwMode="auto">
          <a:xfrm>
            <a:off x="3316288" y="3264893"/>
            <a:ext cx="1247775" cy="728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 name="TextBox 1"/>
          <p:cNvSpPr txBox="1">
            <a:spLocks noChangeArrowheads="1"/>
          </p:cNvSpPr>
          <p:nvPr/>
        </p:nvSpPr>
        <p:spPr bwMode="auto">
          <a:xfrm>
            <a:off x="5346701" y="5974755"/>
            <a:ext cx="368458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b="1" dirty="0">
                <a:latin typeface="+mn-lt"/>
              </a:rPr>
              <a:t>Serviced by 30 t crane with </a:t>
            </a:r>
            <a:r>
              <a:rPr lang="en-US" altLang="en-US" sz="1400" b="1" dirty="0" smtClean="0">
                <a:latin typeface="+mn-lt"/>
              </a:rPr>
              <a:t>6.79 </a:t>
            </a:r>
            <a:r>
              <a:rPr lang="en-US" altLang="en-US" sz="1400" b="1" dirty="0">
                <a:latin typeface="+mn-lt"/>
              </a:rPr>
              <a:t>m hook </a:t>
            </a:r>
            <a:r>
              <a:rPr lang="en-US" altLang="en-US" sz="1400" b="1" dirty="0" smtClean="0">
                <a:latin typeface="+mn-lt"/>
              </a:rPr>
              <a:t>clearance height </a:t>
            </a:r>
            <a:r>
              <a:rPr lang="en-US" altLang="en-US" sz="1400" b="1" dirty="0">
                <a:latin typeface="+mn-lt"/>
              </a:rPr>
              <a:t>above dewar </a:t>
            </a:r>
            <a:r>
              <a:rPr lang="en-US" altLang="en-US" sz="1400" b="1" dirty="0" smtClean="0">
                <a:latin typeface="+mn-lt"/>
              </a:rPr>
              <a:t>flange.</a:t>
            </a:r>
            <a:endParaRPr lang="en-US" altLang="en-US" sz="1400" b="1" dirty="0">
              <a:latin typeface="+mn-lt"/>
            </a:endParaRPr>
          </a:p>
        </p:txBody>
      </p:sp>
      <p:sp>
        <p:nvSpPr>
          <p:cNvPr id="33" name="TextBox 32"/>
          <p:cNvSpPr txBox="1"/>
          <p:nvPr/>
        </p:nvSpPr>
        <p:spPr>
          <a:xfrm>
            <a:off x="3131840" y="548680"/>
            <a:ext cx="3216249" cy="461665"/>
          </a:xfrm>
          <a:prstGeom prst="rect">
            <a:avLst/>
          </a:prstGeom>
          <a:noFill/>
        </p:spPr>
        <p:txBody>
          <a:bodyPr wrap="square">
            <a:spAutoFit/>
          </a:bodyPr>
          <a:lstStyle/>
          <a:p>
            <a:pPr>
              <a:defRPr/>
            </a:pPr>
            <a:r>
              <a:rPr lang="en-US" sz="2400" dirty="0">
                <a:latin typeface="+mn-lt"/>
              </a:rPr>
              <a:t>Test Dewar Overview</a:t>
            </a:r>
          </a:p>
        </p:txBody>
      </p:sp>
      <p:sp>
        <p:nvSpPr>
          <p:cNvPr id="34" name="TextBox 6"/>
          <p:cNvSpPr txBox="1">
            <a:spLocks noChangeArrowheads="1"/>
          </p:cNvSpPr>
          <p:nvPr/>
        </p:nvSpPr>
        <p:spPr bwMode="auto">
          <a:xfrm>
            <a:off x="4535488" y="3587239"/>
            <a:ext cx="373380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050" b="1" dirty="0">
                <a:latin typeface="+mn-lt"/>
              </a:rPr>
              <a:t>Lambda Plate Spring-Energized Face Seal to He Vessel</a:t>
            </a:r>
          </a:p>
        </p:txBody>
      </p:sp>
      <p:cxnSp>
        <p:nvCxnSpPr>
          <p:cNvPr id="35" name="Straight Arrow Connector 34"/>
          <p:cNvCxnSpPr/>
          <p:nvPr/>
        </p:nvCxnSpPr>
        <p:spPr bwMode="auto">
          <a:xfrm flipH="1" flipV="1">
            <a:off x="4506180" y="3546092"/>
            <a:ext cx="1025547" cy="52910"/>
          </a:xfrm>
          <a:prstGeom prst="straightConnector1">
            <a:avLst/>
          </a:prstGeom>
          <a:noFill/>
          <a:ln w="1905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221058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23</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Box 11"/>
          <p:cNvSpPr txBox="1">
            <a:spLocks noChangeArrowheads="1"/>
          </p:cNvSpPr>
          <p:nvPr/>
        </p:nvSpPr>
        <p:spPr bwMode="auto">
          <a:xfrm>
            <a:off x="14151" y="4800600"/>
            <a:ext cx="4038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en-US" sz="1400" dirty="0">
                <a:latin typeface="+mn-lt"/>
              </a:rPr>
              <a:t>Top plate </a:t>
            </a:r>
            <a:r>
              <a:rPr lang="en-US" altLang="en-US" sz="1400" dirty="0" smtClean="0">
                <a:latin typeface="+mn-lt"/>
              </a:rPr>
              <a:t>3</a:t>
            </a:r>
            <a:r>
              <a:rPr lang="en-US" altLang="en-US" sz="1400" dirty="0">
                <a:latin typeface="+mn-lt"/>
              </a:rPr>
              <a:t>” </a:t>
            </a:r>
            <a:r>
              <a:rPr lang="en-US" altLang="en-US" sz="1400" dirty="0" smtClean="0">
                <a:latin typeface="+mn-lt"/>
              </a:rPr>
              <a:t>(76.2 mm) thick </a:t>
            </a:r>
            <a:r>
              <a:rPr lang="en-US" altLang="en-US" sz="1400" dirty="0">
                <a:latin typeface="+mn-lt"/>
              </a:rPr>
              <a:t>304 stainless steel</a:t>
            </a:r>
          </a:p>
        </p:txBody>
      </p:sp>
      <p:sp>
        <p:nvSpPr>
          <p:cNvPr id="7" name="TextBox 12"/>
          <p:cNvSpPr txBox="1">
            <a:spLocks noChangeArrowheads="1"/>
          </p:cNvSpPr>
          <p:nvPr/>
        </p:nvSpPr>
        <p:spPr bwMode="auto">
          <a:xfrm>
            <a:off x="1789112" y="4114800"/>
            <a:ext cx="22494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en-US" sz="1400" dirty="0">
                <a:latin typeface="+mn-lt"/>
              </a:rPr>
              <a:t>24 kA vapor-cooled </a:t>
            </a:r>
            <a:r>
              <a:rPr lang="en-US" altLang="en-US" sz="1400" dirty="0" smtClean="0">
                <a:latin typeface="+mn-lt"/>
              </a:rPr>
              <a:t>leads</a:t>
            </a:r>
            <a:endParaRPr lang="en-US" altLang="en-US" sz="1400" dirty="0">
              <a:latin typeface="+mn-lt"/>
            </a:endParaRPr>
          </a:p>
        </p:txBody>
      </p:sp>
      <p:sp>
        <p:nvSpPr>
          <p:cNvPr id="12" name="TextBox 1"/>
          <p:cNvSpPr txBox="1">
            <a:spLocks noChangeArrowheads="1"/>
          </p:cNvSpPr>
          <p:nvPr/>
        </p:nvSpPr>
        <p:spPr bwMode="auto">
          <a:xfrm>
            <a:off x="2799184" y="595583"/>
            <a:ext cx="3429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dirty="0" smtClean="0">
                <a:latin typeface="+mn-lt"/>
              </a:rPr>
              <a:t>1.8 </a:t>
            </a:r>
            <a:r>
              <a:rPr lang="en-US" altLang="en-US" dirty="0">
                <a:latin typeface="+mn-lt"/>
              </a:rPr>
              <a:t>K Top </a:t>
            </a:r>
            <a:r>
              <a:rPr lang="en-US" altLang="en-US" dirty="0" smtClean="0">
                <a:latin typeface="+mn-lt"/>
              </a:rPr>
              <a:t>Plate Details</a:t>
            </a:r>
            <a:endParaRPr lang="en-US" altLang="en-US" dirty="0">
              <a:latin typeface="+mn-lt"/>
            </a:endParaRPr>
          </a:p>
        </p:txBody>
      </p:sp>
      <p:sp>
        <p:nvSpPr>
          <p:cNvPr id="13" name="Rectangle 14"/>
          <p:cNvSpPr>
            <a:spLocks noChangeArrowheads="1"/>
          </p:cNvSpPr>
          <p:nvPr/>
        </p:nvSpPr>
        <p:spPr bwMode="auto">
          <a:xfrm>
            <a:off x="152400" y="1100078"/>
            <a:ext cx="44196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buFont typeface="Arial" charset="0"/>
              <a:buChar char="•"/>
            </a:pPr>
            <a:r>
              <a:rPr lang="en-US" altLang="en-US" sz="1800" dirty="0">
                <a:latin typeface="+mn-lt"/>
              </a:rPr>
              <a:t>(2) 24 kA main coil vapor-cooled leads </a:t>
            </a:r>
          </a:p>
          <a:p>
            <a:pPr>
              <a:buFont typeface="Arial" charset="0"/>
              <a:buChar char="•"/>
            </a:pPr>
            <a:r>
              <a:rPr lang="en-US" altLang="en-US" sz="1800" dirty="0">
                <a:solidFill>
                  <a:srgbClr val="0000CC"/>
                </a:solidFill>
                <a:latin typeface="+mn-lt"/>
              </a:rPr>
              <a:t>(2) 1 kA CLIQ vapor-cooled leads; port for 3</a:t>
            </a:r>
            <a:r>
              <a:rPr lang="en-US" altLang="en-US" sz="1800" baseline="30000" dirty="0">
                <a:solidFill>
                  <a:srgbClr val="0000CC"/>
                </a:solidFill>
                <a:latin typeface="+mn-lt"/>
              </a:rPr>
              <a:t>rd</a:t>
            </a:r>
            <a:r>
              <a:rPr lang="en-US" altLang="en-US" sz="1800" dirty="0">
                <a:solidFill>
                  <a:srgbClr val="0000CC"/>
                </a:solidFill>
                <a:latin typeface="+mn-lt"/>
              </a:rPr>
              <a:t> lead provided</a:t>
            </a:r>
          </a:p>
          <a:p>
            <a:pPr>
              <a:buFont typeface="Arial" charset="0"/>
              <a:buChar char="•"/>
            </a:pPr>
            <a:r>
              <a:rPr lang="en-US" altLang="en-US" sz="1800" dirty="0">
                <a:solidFill>
                  <a:srgbClr val="006600"/>
                </a:solidFill>
                <a:latin typeface="+mn-lt"/>
              </a:rPr>
              <a:t>(3) instrumentation wiring ports</a:t>
            </a:r>
          </a:p>
          <a:p>
            <a:pPr>
              <a:buFont typeface="Arial" charset="0"/>
              <a:buChar char="•"/>
            </a:pPr>
            <a:r>
              <a:rPr lang="en-US" altLang="en-US" sz="1800" dirty="0">
                <a:latin typeface="+mn-lt"/>
              </a:rPr>
              <a:t>(2) helium fill </a:t>
            </a:r>
            <a:r>
              <a:rPr lang="en-US" altLang="en-US" sz="1800" dirty="0" smtClean="0">
                <a:latin typeface="+mn-lt"/>
              </a:rPr>
              <a:t>lines</a:t>
            </a:r>
          </a:p>
          <a:p>
            <a:pPr marL="0" indent="0"/>
            <a:endParaRPr lang="en-US" altLang="en-US" sz="1800" dirty="0">
              <a:latin typeface="+mn-lt"/>
            </a:endParaRPr>
          </a:p>
          <a:p>
            <a:pPr>
              <a:buFont typeface="Arial" charset="0"/>
              <a:buChar char="•"/>
            </a:pPr>
            <a:r>
              <a:rPr lang="en-US" altLang="en-US" sz="1800" dirty="0">
                <a:solidFill>
                  <a:srgbClr val="0000FF"/>
                </a:solidFill>
                <a:latin typeface="+mn-lt"/>
              </a:rPr>
              <a:t>Heat exchanger ports, manifolds and  solenoid valves under plate</a:t>
            </a:r>
          </a:p>
          <a:p>
            <a:pPr>
              <a:buFont typeface="Arial" charset="0"/>
              <a:buChar char="•"/>
            </a:pPr>
            <a:r>
              <a:rPr lang="en-US" altLang="en-US" sz="1800" dirty="0">
                <a:solidFill>
                  <a:srgbClr val="006600"/>
                </a:solidFill>
                <a:latin typeface="+mn-lt"/>
              </a:rPr>
              <a:t>Warm bore port</a:t>
            </a:r>
          </a:p>
          <a:p>
            <a:pPr>
              <a:buFont typeface="Arial" charset="0"/>
              <a:buChar char="•"/>
            </a:pPr>
            <a:r>
              <a:rPr lang="en-US" altLang="en-US" sz="1800" dirty="0">
                <a:latin typeface="+mn-lt"/>
              </a:rPr>
              <a:t>Helium vent port</a:t>
            </a:r>
          </a:p>
        </p:txBody>
      </p:sp>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21660" t="12328" r="31173" b="10194"/>
          <a:stretch/>
        </p:blipFill>
        <p:spPr>
          <a:xfrm>
            <a:off x="4724400" y="1009710"/>
            <a:ext cx="4285053" cy="5439036"/>
          </a:xfrm>
          <a:prstGeom prst="rect">
            <a:avLst/>
          </a:prstGeom>
        </p:spPr>
      </p:pic>
      <p:cxnSp>
        <p:nvCxnSpPr>
          <p:cNvPr id="15" name="Straight Arrow Connector 14"/>
          <p:cNvCxnSpPr/>
          <p:nvPr/>
        </p:nvCxnSpPr>
        <p:spPr bwMode="auto">
          <a:xfrm flipV="1">
            <a:off x="4038600" y="4953000"/>
            <a:ext cx="1205049" cy="1489"/>
          </a:xfrm>
          <a:prstGeom prst="straightConnector1">
            <a:avLst/>
          </a:prstGeom>
          <a:noFill/>
          <a:ln w="1905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p:cNvSpPr txBox="1"/>
          <p:nvPr/>
        </p:nvSpPr>
        <p:spPr>
          <a:xfrm>
            <a:off x="7974548" y="1022385"/>
            <a:ext cx="1034905" cy="523220"/>
          </a:xfrm>
          <a:prstGeom prst="rect">
            <a:avLst/>
          </a:prstGeom>
          <a:noFill/>
        </p:spPr>
        <p:txBody>
          <a:bodyPr wrap="square" rtlCol="0">
            <a:spAutoFit/>
          </a:bodyPr>
          <a:lstStyle/>
          <a:p>
            <a:r>
              <a:rPr lang="en-US" sz="1400" dirty="0" smtClean="0">
                <a:latin typeface="+mn-lt"/>
              </a:rPr>
              <a:t>Heat exchanger</a:t>
            </a:r>
            <a:endParaRPr lang="en-US" sz="1400" dirty="0">
              <a:latin typeface="+mn-lt"/>
            </a:endParaRPr>
          </a:p>
        </p:txBody>
      </p:sp>
      <p:sp>
        <p:nvSpPr>
          <p:cNvPr id="17" name="TextBox 16"/>
          <p:cNvSpPr txBox="1"/>
          <p:nvPr/>
        </p:nvSpPr>
        <p:spPr>
          <a:xfrm>
            <a:off x="7897367" y="5638800"/>
            <a:ext cx="1143001" cy="307777"/>
          </a:xfrm>
          <a:prstGeom prst="rect">
            <a:avLst/>
          </a:prstGeom>
          <a:noFill/>
        </p:spPr>
        <p:txBody>
          <a:bodyPr wrap="square" rtlCol="0">
            <a:spAutoFit/>
          </a:bodyPr>
          <a:lstStyle/>
          <a:p>
            <a:r>
              <a:rPr lang="en-US" sz="1400" dirty="0" smtClean="0">
                <a:latin typeface="+mn-lt"/>
              </a:rPr>
              <a:t>CLIQ Leads</a:t>
            </a:r>
            <a:endParaRPr lang="en-US" sz="1400" dirty="0">
              <a:latin typeface="+mn-lt"/>
            </a:endParaRPr>
          </a:p>
        </p:txBody>
      </p:sp>
      <p:sp>
        <p:nvSpPr>
          <p:cNvPr id="18" name="TextBox 17"/>
          <p:cNvSpPr txBox="1"/>
          <p:nvPr/>
        </p:nvSpPr>
        <p:spPr>
          <a:xfrm>
            <a:off x="6324600" y="5638800"/>
            <a:ext cx="1524000" cy="307777"/>
          </a:xfrm>
          <a:prstGeom prst="rect">
            <a:avLst/>
          </a:prstGeom>
          <a:noFill/>
        </p:spPr>
        <p:txBody>
          <a:bodyPr wrap="square" rtlCol="0">
            <a:spAutoFit/>
          </a:bodyPr>
          <a:lstStyle/>
          <a:p>
            <a:r>
              <a:rPr lang="en-US" sz="1400" dirty="0" smtClean="0">
                <a:latin typeface="+mn-lt"/>
              </a:rPr>
              <a:t>Connector Trees</a:t>
            </a:r>
            <a:endParaRPr lang="en-US" sz="1400" dirty="0">
              <a:latin typeface="+mn-lt"/>
            </a:endParaRPr>
          </a:p>
        </p:txBody>
      </p:sp>
      <p:sp>
        <p:nvSpPr>
          <p:cNvPr id="19" name="TextBox 18"/>
          <p:cNvSpPr txBox="1"/>
          <p:nvPr/>
        </p:nvSpPr>
        <p:spPr>
          <a:xfrm>
            <a:off x="2667000" y="5178623"/>
            <a:ext cx="1295400" cy="307777"/>
          </a:xfrm>
          <a:prstGeom prst="rect">
            <a:avLst/>
          </a:prstGeom>
          <a:noFill/>
        </p:spPr>
        <p:txBody>
          <a:bodyPr wrap="square" rtlCol="0">
            <a:spAutoFit/>
          </a:bodyPr>
          <a:lstStyle/>
          <a:p>
            <a:r>
              <a:rPr lang="en-US" sz="1400" dirty="0" smtClean="0">
                <a:latin typeface="+mn-lt"/>
              </a:rPr>
              <a:t>3</a:t>
            </a:r>
            <a:r>
              <a:rPr lang="en-US" sz="1400" baseline="30000" dirty="0" smtClean="0">
                <a:latin typeface="+mn-lt"/>
              </a:rPr>
              <a:t>rd</a:t>
            </a:r>
            <a:r>
              <a:rPr lang="en-US" sz="1400" dirty="0" smtClean="0">
                <a:latin typeface="+mn-lt"/>
              </a:rPr>
              <a:t> CLIQ Lead</a:t>
            </a:r>
            <a:endParaRPr lang="en-US" sz="1400" dirty="0">
              <a:latin typeface="+mn-lt"/>
            </a:endParaRPr>
          </a:p>
        </p:txBody>
      </p:sp>
      <p:sp>
        <p:nvSpPr>
          <p:cNvPr id="20" name="TextBox 19"/>
          <p:cNvSpPr txBox="1"/>
          <p:nvPr/>
        </p:nvSpPr>
        <p:spPr>
          <a:xfrm>
            <a:off x="2895600" y="5562600"/>
            <a:ext cx="1066800" cy="307777"/>
          </a:xfrm>
          <a:prstGeom prst="rect">
            <a:avLst/>
          </a:prstGeom>
          <a:noFill/>
        </p:spPr>
        <p:txBody>
          <a:bodyPr wrap="square" rtlCol="0">
            <a:spAutoFit/>
          </a:bodyPr>
          <a:lstStyle/>
          <a:p>
            <a:r>
              <a:rPr lang="en-US" sz="1400" dirty="0" smtClean="0">
                <a:latin typeface="+mn-lt"/>
              </a:rPr>
              <a:t>He fill lines</a:t>
            </a:r>
            <a:endParaRPr lang="en-US" sz="1400" dirty="0">
              <a:latin typeface="+mn-lt"/>
            </a:endParaRPr>
          </a:p>
        </p:txBody>
      </p:sp>
      <p:cxnSp>
        <p:nvCxnSpPr>
          <p:cNvPr id="21" name="Straight Arrow Connector 20"/>
          <p:cNvCxnSpPr>
            <a:stCxn id="7" idx="3"/>
          </p:cNvCxnSpPr>
          <p:nvPr/>
        </p:nvCxnSpPr>
        <p:spPr bwMode="auto">
          <a:xfrm flipV="1">
            <a:off x="4038600" y="3657600"/>
            <a:ext cx="1676400" cy="611089"/>
          </a:xfrm>
          <a:prstGeom prst="straightConnector1">
            <a:avLst/>
          </a:prstGeom>
          <a:noFill/>
          <a:ln w="1905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Straight Arrow Connector 21"/>
          <p:cNvCxnSpPr/>
          <p:nvPr/>
        </p:nvCxnSpPr>
        <p:spPr bwMode="auto">
          <a:xfrm flipV="1">
            <a:off x="3962400" y="4953000"/>
            <a:ext cx="1905000" cy="379511"/>
          </a:xfrm>
          <a:prstGeom prst="straightConnector1">
            <a:avLst/>
          </a:prstGeom>
          <a:noFill/>
          <a:ln w="1905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Straight Arrow Connector 22"/>
          <p:cNvCxnSpPr/>
          <p:nvPr/>
        </p:nvCxnSpPr>
        <p:spPr bwMode="auto">
          <a:xfrm flipV="1">
            <a:off x="3886200" y="5029200"/>
            <a:ext cx="2438400" cy="691681"/>
          </a:xfrm>
          <a:prstGeom prst="straightConnector1">
            <a:avLst/>
          </a:prstGeom>
          <a:noFill/>
          <a:ln w="1905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23"/>
          <p:cNvCxnSpPr/>
          <p:nvPr/>
        </p:nvCxnSpPr>
        <p:spPr bwMode="auto">
          <a:xfrm flipV="1">
            <a:off x="7086600" y="5108378"/>
            <a:ext cx="152400" cy="612503"/>
          </a:xfrm>
          <a:prstGeom prst="straightConnector1">
            <a:avLst/>
          </a:prstGeom>
          <a:noFill/>
          <a:ln w="1905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Straight Arrow Connector 24"/>
          <p:cNvCxnSpPr>
            <a:stCxn id="17" idx="0"/>
          </p:cNvCxnSpPr>
          <p:nvPr/>
        </p:nvCxnSpPr>
        <p:spPr bwMode="auto">
          <a:xfrm flipH="1" flipV="1">
            <a:off x="8001000" y="4953000"/>
            <a:ext cx="467868" cy="685800"/>
          </a:xfrm>
          <a:prstGeom prst="straightConnector1">
            <a:avLst/>
          </a:prstGeom>
          <a:noFill/>
          <a:ln w="19050" cap="flat" cmpd="sng" algn="ctr">
            <a:solidFill>
              <a:srgbClr val="0000FF"/>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 name="Straight Arrow Connector 2"/>
          <p:cNvCxnSpPr/>
          <p:nvPr/>
        </p:nvCxnSpPr>
        <p:spPr>
          <a:xfrm flipH="1">
            <a:off x="7848600" y="1484784"/>
            <a:ext cx="539824" cy="648072"/>
          </a:xfrm>
          <a:prstGeom prst="straightConnector1">
            <a:avLst/>
          </a:prstGeom>
          <a:ln w="19050">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a:off x="2808600" y="5375040"/>
            <a:ext cx="936104" cy="276999"/>
          </a:xfrm>
          <a:prstGeom prst="rect">
            <a:avLst/>
          </a:prstGeom>
          <a:noFill/>
        </p:spPr>
        <p:txBody>
          <a:bodyPr wrap="square" rtlCol="0">
            <a:spAutoFit/>
          </a:bodyPr>
          <a:lstStyle/>
          <a:p>
            <a:r>
              <a:rPr lang="en-US" sz="1200" dirty="0" smtClean="0"/>
              <a:t>(if needed)</a:t>
            </a:r>
            <a:endParaRPr lang="en-US" sz="1200" dirty="0"/>
          </a:p>
        </p:txBody>
      </p:sp>
      <p:sp>
        <p:nvSpPr>
          <p:cNvPr id="26" name="TextBox 25"/>
          <p:cNvSpPr txBox="1"/>
          <p:nvPr/>
        </p:nvSpPr>
        <p:spPr>
          <a:xfrm>
            <a:off x="4641124" y="987623"/>
            <a:ext cx="2743200" cy="307777"/>
          </a:xfrm>
          <a:prstGeom prst="rect">
            <a:avLst/>
          </a:prstGeom>
          <a:noFill/>
        </p:spPr>
        <p:txBody>
          <a:bodyPr wrap="square" rtlCol="0">
            <a:spAutoFit/>
          </a:bodyPr>
          <a:lstStyle/>
          <a:p>
            <a:r>
              <a:rPr lang="en-US" sz="1400" dirty="0" smtClean="0">
                <a:latin typeface="+mn-lt"/>
              </a:rPr>
              <a:t>Quench Heater Connector Tree</a:t>
            </a:r>
            <a:endParaRPr lang="en-US" sz="1400" dirty="0">
              <a:latin typeface="+mn-lt"/>
            </a:endParaRPr>
          </a:p>
        </p:txBody>
      </p:sp>
    </p:spTree>
    <p:extLst>
      <p:ext uri="{BB962C8B-B14F-4D97-AF65-F5344CB8AC3E}">
        <p14:creationId xmlns:p14="http://schemas.microsoft.com/office/powerpoint/2010/main" val="3322105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24</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Box 1"/>
          <p:cNvSpPr txBox="1">
            <a:spLocks noChangeArrowheads="1"/>
          </p:cNvSpPr>
          <p:nvPr/>
        </p:nvSpPr>
        <p:spPr bwMode="auto">
          <a:xfrm>
            <a:off x="2620888" y="692696"/>
            <a:ext cx="2743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dirty="0">
                <a:latin typeface="+mn-lt"/>
              </a:rPr>
              <a:t>4.5 K Heat Shield</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9738" y="1149896"/>
            <a:ext cx="2478088" cy="3429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1488" y="768896"/>
            <a:ext cx="838200" cy="533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9888" y="997496"/>
            <a:ext cx="2547938"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21"/>
          <p:cNvSpPr txBox="1">
            <a:spLocks noChangeArrowheads="1"/>
          </p:cNvSpPr>
          <p:nvPr/>
        </p:nvSpPr>
        <p:spPr bwMode="auto">
          <a:xfrm>
            <a:off x="2325688" y="5264696"/>
            <a:ext cx="2895600" cy="338554"/>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t>Helium supply from </a:t>
            </a:r>
            <a:r>
              <a:rPr lang="en-US" altLang="en-US" sz="1600" dirty="0" smtClean="0"/>
              <a:t>4.5 K </a:t>
            </a:r>
            <a:r>
              <a:rPr lang="en-US" altLang="en-US" sz="1600" dirty="0"/>
              <a:t>liquid</a:t>
            </a:r>
          </a:p>
        </p:txBody>
      </p:sp>
      <p:cxnSp>
        <p:nvCxnSpPr>
          <p:cNvPr id="15" name="Straight Arrow Connector 22"/>
          <p:cNvCxnSpPr>
            <a:cxnSpLocks noChangeShapeType="1"/>
          </p:cNvCxnSpPr>
          <p:nvPr/>
        </p:nvCxnSpPr>
        <p:spPr bwMode="auto">
          <a:xfrm flipV="1">
            <a:off x="5221288" y="3951834"/>
            <a:ext cx="838200" cy="1541462"/>
          </a:xfrm>
          <a:prstGeom prst="straightConnector1">
            <a:avLst/>
          </a:prstGeom>
          <a:noFill/>
          <a:ln w="15875" algn="ctr">
            <a:solidFill>
              <a:srgbClr val="00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23"/>
          <p:cNvSpPr txBox="1">
            <a:spLocks noChangeArrowheads="1"/>
          </p:cNvSpPr>
          <p:nvPr/>
        </p:nvSpPr>
        <p:spPr bwMode="auto">
          <a:xfrm>
            <a:off x="1639888" y="4731296"/>
            <a:ext cx="3657600" cy="338138"/>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t>Helium return in gas above </a:t>
            </a:r>
            <a:r>
              <a:rPr lang="en-US" altLang="en-US" sz="1600" dirty="0" smtClean="0"/>
              <a:t>4.5 K </a:t>
            </a:r>
            <a:r>
              <a:rPr lang="en-US" altLang="en-US" sz="1600" dirty="0"/>
              <a:t>liquid</a:t>
            </a:r>
          </a:p>
        </p:txBody>
      </p:sp>
      <p:cxnSp>
        <p:nvCxnSpPr>
          <p:cNvPr id="17" name="Straight Arrow Connector 24"/>
          <p:cNvCxnSpPr>
            <a:cxnSpLocks noChangeShapeType="1"/>
            <a:stCxn id="16" idx="3"/>
          </p:cNvCxnSpPr>
          <p:nvPr/>
        </p:nvCxnSpPr>
        <p:spPr bwMode="auto">
          <a:xfrm flipV="1">
            <a:off x="5297488" y="3054896"/>
            <a:ext cx="1143000" cy="1846263"/>
          </a:xfrm>
          <a:prstGeom prst="straightConnector1">
            <a:avLst/>
          </a:prstGeom>
          <a:noFill/>
          <a:ln w="15875" algn="ctr">
            <a:solidFill>
              <a:srgbClr val="00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25"/>
          <p:cNvSpPr txBox="1">
            <a:spLocks noChangeArrowheads="1"/>
          </p:cNvSpPr>
          <p:nvPr/>
        </p:nvSpPr>
        <p:spPr bwMode="auto">
          <a:xfrm>
            <a:off x="5640388" y="5917159"/>
            <a:ext cx="2209800" cy="338137"/>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a:t>SST manifolds, pipes</a:t>
            </a:r>
          </a:p>
        </p:txBody>
      </p:sp>
      <p:pic>
        <p:nvPicPr>
          <p:cNvPr id="19"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24651" y="3807371"/>
            <a:ext cx="485775" cy="771525"/>
          </a:xfrm>
          <a:prstGeom prst="rect">
            <a:avLst/>
          </a:prstGeom>
          <a:noFill/>
          <a:ln w="9525">
            <a:solidFill>
              <a:schemeClr val="bg1"/>
            </a:solidFill>
            <a:miter lim="800000"/>
            <a:headEnd/>
            <a:tailEnd/>
          </a:ln>
          <a:extLst>
            <a:ext uri="{909E8E84-426E-40DD-AFC4-6F175D3DCCD1}">
              <a14:hiddenFill xmlns:a14="http://schemas.microsoft.com/office/drawing/2010/main">
                <a:solidFill>
                  <a:schemeClr val="accent1"/>
                </a:solidFill>
              </a14:hiddenFill>
            </a:ext>
          </a:extLst>
        </p:spPr>
      </p:pic>
      <p:cxnSp>
        <p:nvCxnSpPr>
          <p:cNvPr id="20" name="Straight Arrow Connector 27"/>
          <p:cNvCxnSpPr>
            <a:cxnSpLocks noChangeShapeType="1"/>
          </p:cNvCxnSpPr>
          <p:nvPr/>
        </p:nvCxnSpPr>
        <p:spPr bwMode="auto">
          <a:xfrm flipV="1">
            <a:off x="6516688" y="4578896"/>
            <a:ext cx="304800" cy="457200"/>
          </a:xfrm>
          <a:prstGeom prst="straightConnector1">
            <a:avLst/>
          </a:prstGeom>
          <a:noFill/>
          <a:ln w="12700" algn="ctr">
            <a:solidFill>
              <a:srgbClr val="FFFF0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Box 28"/>
          <p:cNvSpPr txBox="1">
            <a:spLocks noChangeArrowheads="1"/>
          </p:cNvSpPr>
          <p:nvPr/>
        </p:nvSpPr>
        <p:spPr bwMode="auto">
          <a:xfrm>
            <a:off x="6440488" y="3066009"/>
            <a:ext cx="10668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t>Flexible </a:t>
            </a:r>
            <a:r>
              <a:rPr lang="en-US" altLang="en-US" sz="1400" dirty="0" smtClean="0"/>
              <a:t>Cu </a:t>
            </a:r>
            <a:r>
              <a:rPr lang="en-US" altLang="en-US" sz="1400" dirty="0"/>
              <a:t>connections </a:t>
            </a:r>
            <a:endParaRPr lang="en-US" altLang="en-US" sz="1400" dirty="0" smtClean="0"/>
          </a:p>
          <a:p>
            <a:r>
              <a:rPr lang="en-US" altLang="en-US" sz="1400" dirty="0" smtClean="0"/>
              <a:t>to Al</a:t>
            </a:r>
            <a:endParaRPr lang="en-US" altLang="en-US" sz="1400" dirty="0"/>
          </a:p>
        </p:txBody>
      </p:sp>
      <p:sp>
        <p:nvSpPr>
          <p:cNvPr id="22" name="TextBox 29"/>
          <p:cNvSpPr txBox="1">
            <a:spLocks noChangeArrowheads="1"/>
          </p:cNvSpPr>
          <p:nvPr/>
        </p:nvSpPr>
        <p:spPr bwMode="auto">
          <a:xfrm>
            <a:off x="115888" y="1608684"/>
            <a:ext cx="2393950" cy="3046412"/>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600" dirty="0"/>
              <a:t>“blue/green” sections of helium vessel and lambda plate flange welded as a subassembly to permit precise, flat machined surface of lambda plate flange after welding (also locally thicker sections to accommodate bending stresses)</a:t>
            </a:r>
          </a:p>
        </p:txBody>
      </p:sp>
      <p:cxnSp>
        <p:nvCxnSpPr>
          <p:cNvPr id="23" name="Straight Arrow Connector 30"/>
          <p:cNvCxnSpPr>
            <a:cxnSpLocks noChangeShapeType="1"/>
          </p:cNvCxnSpPr>
          <p:nvPr/>
        </p:nvCxnSpPr>
        <p:spPr bwMode="auto">
          <a:xfrm>
            <a:off x="2509838" y="2902496"/>
            <a:ext cx="882650" cy="381000"/>
          </a:xfrm>
          <a:prstGeom prst="straightConnector1">
            <a:avLst/>
          </a:prstGeom>
          <a:noFill/>
          <a:ln w="15875" algn="ctr">
            <a:solidFill>
              <a:srgbClr val="00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Straight Arrow Connector 31"/>
          <p:cNvCxnSpPr>
            <a:cxnSpLocks noChangeShapeType="1"/>
          </p:cNvCxnSpPr>
          <p:nvPr/>
        </p:nvCxnSpPr>
        <p:spPr bwMode="auto">
          <a:xfrm>
            <a:off x="2509838" y="2902496"/>
            <a:ext cx="1111250" cy="1066800"/>
          </a:xfrm>
          <a:prstGeom prst="straightConnector1">
            <a:avLst/>
          </a:prstGeom>
          <a:noFill/>
          <a:ln w="15875" algn="ctr">
            <a:solidFill>
              <a:srgbClr val="00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Box 32"/>
          <p:cNvSpPr txBox="1">
            <a:spLocks noChangeArrowheads="1"/>
          </p:cNvSpPr>
          <p:nvPr/>
        </p:nvSpPr>
        <p:spPr bwMode="auto">
          <a:xfrm>
            <a:off x="-36512" y="5721896"/>
            <a:ext cx="5486400" cy="523875"/>
          </a:xfrm>
          <a:prstGeom prst="rect">
            <a:avLst/>
          </a:prstGeom>
          <a:noFill/>
          <a:ln w="9525">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r>
              <a:rPr lang="en-US" altLang="en-US" sz="1400" dirty="0"/>
              <a:t>Heat shield is bolted to outside of lambda plate flange (supports weight, provides conductive cooling)</a:t>
            </a:r>
          </a:p>
        </p:txBody>
      </p:sp>
      <p:cxnSp>
        <p:nvCxnSpPr>
          <p:cNvPr id="26" name="Straight Arrow Connector 33"/>
          <p:cNvCxnSpPr>
            <a:cxnSpLocks noChangeShapeType="1"/>
          </p:cNvCxnSpPr>
          <p:nvPr/>
        </p:nvCxnSpPr>
        <p:spPr bwMode="auto">
          <a:xfrm flipV="1">
            <a:off x="5457826" y="4197896"/>
            <a:ext cx="754062" cy="1719263"/>
          </a:xfrm>
          <a:prstGeom prst="straightConnector1">
            <a:avLst/>
          </a:prstGeom>
          <a:noFill/>
          <a:ln w="15875" algn="ctr">
            <a:solidFill>
              <a:srgbClr val="0000FF"/>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3221058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25</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QUENCH PROTECTION</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19907"/>
            <a:ext cx="2981325" cy="409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Lst>
        </p:spPr>
      </p:pic>
      <p:sp>
        <p:nvSpPr>
          <p:cNvPr id="7" name="TextBox 6"/>
          <p:cNvSpPr txBox="1"/>
          <p:nvPr/>
        </p:nvSpPr>
        <p:spPr>
          <a:xfrm>
            <a:off x="4191000" y="910307"/>
            <a:ext cx="4953000" cy="2492990"/>
          </a:xfrm>
          <a:prstGeom prst="rect">
            <a:avLst/>
          </a:prstGeom>
          <a:noFill/>
        </p:spPr>
        <p:txBody>
          <a:bodyPr wrap="square">
            <a:spAutoFit/>
          </a:bodyPr>
          <a:lstStyle/>
          <a:p>
            <a:pPr>
              <a:defRPr/>
            </a:pPr>
            <a:r>
              <a:rPr lang="en-US" sz="1200" dirty="0">
                <a:latin typeface="+mn-lt"/>
              </a:rPr>
              <a:t>The quench detection system is based on a redundant scheme which relies on a number of voltage signals. When any one of the following signals reaches its specified </a:t>
            </a:r>
            <a:r>
              <a:rPr lang="en-US" sz="1200" i="1" dirty="0">
                <a:solidFill>
                  <a:srgbClr val="0000CC"/>
                </a:solidFill>
                <a:latin typeface="+mn-lt"/>
              </a:rPr>
              <a:t>threshold voltage</a:t>
            </a:r>
            <a:r>
              <a:rPr lang="en-US" sz="1200" dirty="0">
                <a:latin typeface="+mn-lt"/>
              </a:rPr>
              <a:t> after a specified </a:t>
            </a:r>
            <a:r>
              <a:rPr lang="en-US" sz="1200" i="1" dirty="0">
                <a:solidFill>
                  <a:srgbClr val="C00000"/>
                </a:solidFill>
                <a:latin typeface="+mn-lt"/>
              </a:rPr>
              <a:t>validation time</a:t>
            </a:r>
            <a:r>
              <a:rPr lang="en-US" sz="1200" dirty="0">
                <a:latin typeface="+mn-lt"/>
              </a:rPr>
              <a:t>, a fast discharge is instigated (current decays through dump resistor</a:t>
            </a:r>
            <a:r>
              <a:rPr lang="en-US" sz="1200" dirty="0" smtClean="0">
                <a:latin typeface="+mn-lt"/>
              </a:rPr>
              <a:t>). Typical threshold voltages and validation times are listed here.</a:t>
            </a:r>
            <a:endParaRPr lang="en-US" sz="1200" dirty="0">
              <a:latin typeface="+mn-lt"/>
            </a:endParaRPr>
          </a:p>
          <a:p>
            <a:pPr marL="342900" indent="-342900">
              <a:buFontTx/>
              <a:buAutoNum type="arabicParenR"/>
              <a:defRPr/>
            </a:pPr>
            <a:r>
              <a:rPr lang="en-US" sz="1200" dirty="0">
                <a:latin typeface="+mn-lt"/>
              </a:rPr>
              <a:t>Half coil voltage V</a:t>
            </a:r>
            <a:r>
              <a:rPr lang="en-US" sz="1200" baseline="-25000" dirty="0">
                <a:latin typeface="+mn-lt"/>
              </a:rPr>
              <a:t>half1</a:t>
            </a:r>
            <a:r>
              <a:rPr lang="en-US" sz="1200" dirty="0">
                <a:latin typeface="+mn-lt"/>
              </a:rPr>
              <a:t> - V</a:t>
            </a:r>
            <a:r>
              <a:rPr lang="en-US" sz="1200" baseline="-25000" dirty="0">
                <a:latin typeface="+mn-lt"/>
              </a:rPr>
              <a:t>half2</a:t>
            </a:r>
            <a:r>
              <a:rPr lang="en-US" sz="1200" dirty="0">
                <a:latin typeface="+mn-lt"/>
              </a:rPr>
              <a:t>       </a:t>
            </a:r>
            <a:r>
              <a:rPr lang="en-US" sz="1200" dirty="0" smtClean="0">
                <a:latin typeface="+mn-lt"/>
              </a:rPr>
              <a:t>   </a:t>
            </a:r>
            <a:r>
              <a:rPr lang="en-US" sz="1200" dirty="0" smtClean="0">
                <a:solidFill>
                  <a:srgbClr val="0000CC"/>
                </a:solidFill>
                <a:latin typeface="+mn-lt"/>
              </a:rPr>
              <a:t>50-100 </a:t>
            </a:r>
            <a:r>
              <a:rPr lang="en-US" sz="1200" dirty="0">
                <a:solidFill>
                  <a:srgbClr val="0000CC"/>
                </a:solidFill>
                <a:latin typeface="+mn-lt"/>
              </a:rPr>
              <a:t>mV</a:t>
            </a:r>
            <a:r>
              <a:rPr lang="en-US" sz="1200" dirty="0">
                <a:latin typeface="+mn-lt"/>
              </a:rPr>
              <a:t>  </a:t>
            </a:r>
            <a:r>
              <a:rPr lang="en-US" sz="1200" dirty="0">
                <a:solidFill>
                  <a:srgbClr val="C00000"/>
                </a:solidFill>
                <a:latin typeface="+mn-lt"/>
              </a:rPr>
              <a:t>10 ms</a:t>
            </a:r>
          </a:p>
          <a:p>
            <a:pPr marL="342900" indent="-342900">
              <a:buFontTx/>
              <a:buAutoNum type="arabicParenR"/>
              <a:defRPr/>
            </a:pPr>
            <a:r>
              <a:rPr lang="en-US" sz="1200" dirty="0">
                <a:latin typeface="+mn-lt"/>
              </a:rPr>
              <a:t>Quarter coil voltage V</a:t>
            </a:r>
            <a:r>
              <a:rPr lang="en-US" sz="1200" baseline="-25000" dirty="0">
                <a:latin typeface="+mn-lt"/>
              </a:rPr>
              <a:t>1</a:t>
            </a:r>
            <a:r>
              <a:rPr lang="en-US" sz="1200" dirty="0">
                <a:latin typeface="+mn-lt"/>
              </a:rPr>
              <a:t> – V</a:t>
            </a:r>
            <a:r>
              <a:rPr lang="en-US" sz="1200" baseline="-25000" dirty="0">
                <a:latin typeface="+mn-lt"/>
              </a:rPr>
              <a:t>2</a:t>
            </a:r>
            <a:r>
              <a:rPr lang="en-US" sz="1200" dirty="0">
                <a:latin typeface="+mn-lt"/>
              </a:rPr>
              <a:t>           </a:t>
            </a:r>
            <a:r>
              <a:rPr lang="en-US" sz="1200" dirty="0">
                <a:solidFill>
                  <a:srgbClr val="0000CC"/>
                </a:solidFill>
                <a:latin typeface="+mn-lt"/>
              </a:rPr>
              <a:t>50-100 mV</a:t>
            </a:r>
            <a:r>
              <a:rPr lang="en-US" sz="1200" dirty="0">
                <a:latin typeface="+mn-lt"/>
              </a:rPr>
              <a:t>  </a:t>
            </a:r>
            <a:r>
              <a:rPr lang="en-US" sz="1200" dirty="0">
                <a:solidFill>
                  <a:srgbClr val="C00000"/>
                </a:solidFill>
                <a:latin typeface="+mn-lt"/>
              </a:rPr>
              <a:t>10 ms</a:t>
            </a:r>
            <a:endParaRPr lang="en-US" sz="1200" dirty="0">
              <a:latin typeface="+mn-lt"/>
            </a:endParaRPr>
          </a:p>
          <a:p>
            <a:pPr marL="342900" indent="-342900">
              <a:buFontTx/>
              <a:buAutoNum type="arabicParenR"/>
              <a:defRPr/>
            </a:pPr>
            <a:r>
              <a:rPr lang="en-US" sz="1200" dirty="0">
                <a:latin typeface="+mn-lt"/>
              </a:rPr>
              <a:t>Quarter coil voltage V</a:t>
            </a:r>
            <a:r>
              <a:rPr lang="en-US" sz="1200" baseline="-25000" dirty="0">
                <a:latin typeface="+mn-lt"/>
              </a:rPr>
              <a:t>3</a:t>
            </a:r>
            <a:r>
              <a:rPr lang="en-US" sz="1200" dirty="0">
                <a:latin typeface="+mn-lt"/>
              </a:rPr>
              <a:t> – V</a:t>
            </a:r>
            <a:r>
              <a:rPr lang="en-US" sz="1200" baseline="-25000" dirty="0">
                <a:latin typeface="+mn-lt"/>
              </a:rPr>
              <a:t>4</a:t>
            </a:r>
            <a:r>
              <a:rPr lang="en-US" sz="1200" dirty="0">
                <a:latin typeface="+mn-lt"/>
              </a:rPr>
              <a:t> </a:t>
            </a:r>
            <a:r>
              <a:rPr lang="en-US" sz="1200" dirty="0">
                <a:solidFill>
                  <a:srgbClr val="0000CC"/>
                </a:solidFill>
                <a:latin typeface="+mn-lt"/>
              </a:rPr>
              <a:t>          50-100 mV</a:t>
            </a:r>
            <a:r>
              <a:rPr lang="en-US" sz="1200" dirty="0">
                <a:latin typeface="+mn-lt"/>
              </a:rPr>
              <a:t>  </a:t>
            </a:r>
            <a:r>
              <a:rPr lang="en-US" sz="1200" dirty="0">
                <a:solidFill>
                  <a:srgbClr val="C00000"/>
                </a:solidFill>
                <a:latin typeface="+mn-lt"/>
              </a:rPr>
              <a:t>10 ms</a:t>
            </a:r>
            <a:endParaRPr lang="en-US" sz="1200" dirty="0">
              <a:latin typeface="+mn-lt"/>
            </a:endParaRPr>
          </a:p>
          <a:p>
            <a:pPr marL="342900" indent="-342900">
              <a:buFontTx/>
              <a:buAutoNum type="arabicParenR"/>
              <a:defRPr/>
            </a:pPr>
            <a:r>
              <a:rPr lang="en-US" sz="1200" dirty="0">
                <a:latin typeface="+mn-lt"/>
              </a:rPr>
              <a:t>Total coil voltage V</a:t>
            </a:r>
            <a:r>
              <a:rPr lang="en-US" sz="1200" baseline="-25000" dirty="0">
                <a:latin typeface="+mn-lt"/>
              </a:rPr>
              <a:t>total                              </a:t>
            </a:r>
            <a:r>
              <a:rPr lang="en-US" sz="1200" dirty="0">
                <a:solidFill>
                  <a:srgbClr val="0000CC"/>
                </a:solidFill>
                <a:latin typeface="+mn-lt"/>
              </a:rPr>
              <a:t>50-100 mV</a:t>
            </a:r>
            <a:r>
              <a:rPr lang="en-US" sz="1200" dirty="0">
                <a:latin typeface="+mn-lt"/>
              </a:rPr>
              <a:t>  </a:t>
            </a:r>
            <a:r>
              <a:rPr lang="en-US" sz="1200" dirty="0">
                <a:solidFill>
                  <a:srgbClr val="C00000"/>
                </a:solidFill>
                <a:latin typeface="+mn-lt"/>
              </a:rPr>
              <a:t>10 ms</a:t>
            </a:r>
            <a:endParaRPr lang="en-US" sz="1200" dirty="0">
              <a:latin typeface="+mn-lt"/>
            </a:endParaRPr>
          </a:p>
          <a:p>
            <a:pPr marL="342900" indent="-342900">
              <a:buFontTx/>
              <a:buAutoNum type="arabicParenR"/>
              <a:defRPr/>
            </a:pPr>
            <a:r>
              <a:rPr lang="en-US" sz="1200" dirty="0">
                <a:latin typeface="+mn-lt"/>
              </a:rPr>
              <a:t>SC lead voltages V</a:t>
            </a:r>
            <a:r>
              <a:rPr lang="en-US" sz="1200" baseline="-25000" dirty="0">
                <a:latin typeface="+mn-lt"/>
              </a:rPr>
              <a:t>SCL+</a:t>
            </a:r>
            <a:r>
              <a:rPr lang="en-US" sz="1200" dirty="0">
                <a:latin typeface="+mn-lt"/>
              </a:rPr>
              <a:t> and V</a:t>
            </a:r>
            <a:r>
              <a:rPr lang="en-US" sz="1200" baseline="-25000" dirty="0">
                <a:latin typeface="+mn-lt"/>
              </a:rPr>
              <a:t>SCL-</a:t>
            </a:r>
            <a:r>
              <a:rPr lang="en-US" sz="1200" dirty="0">
                <a:latin typeface="+mn-lt"/>
              </a:rPr>
              <a:t>    </a:t>
            </a:r>
            <a:r>
              <a:rPr lang="en-US" sz="1200" dirty="0">
                <a:solidFill>
                  <a:srgbClr val="0000CC"/>
                </a:solidFill>
                <a:latin typeface="+mn-lt"/>
              </a:rPr>
              <a:t>10-50 mV</a:t>
            </a:r>
            <a:r>
              <a:rPr lang="en-US" sz="1200" dirty="0">
                <a:latin typeface="+mn-lt"/>
              </a:rPr>
              <a:t>    </a:t>
            </a:r>
            <a:r>
              <a:rPr lang="en-US" sz="1200" dirty="0">
                <a:solidFill>
                  <a:srgbClr val="C00000"/>
                </a:solidFill>
                <a:latin typeface="+mn-lt"/>
              </a:rPr>
              <a:t>5 ms</a:t>
            </a:r>
            <a:endParaRPr lang="en-US" sz="1200" dirty="0">
              <a:latin typeface="+mn-lt"/>
            </a:endParaRPr>
          </a:p>
          <a:p>
            <a:pPr marL="342900" indent="-342900">
              <a:buFontTx/>
              <a:buAutoNum type="arabicParenR"/>
              <a:defRPr/>
            </a:pPr>
            <a:r>
              <a:rPr lang="en-US" sz="1200" dirty="0">
                <a:latin typeface="+mn-lt"/>
              </a:rPr>
              <a:t>Splice voltages V</a:t>
            </a:r>
            <a:r>
              <a:rPr lang="en-US" sz="1200" baseline="-25000" dirty="0">
                <a:latin typeface="+mn-lt"/>
              </a:rPr>
              <a:t>12</a:t>
            </a:r>
            <a:r>
              <a:rPr lang="en-US" sz="1200" dirty="0">
                <a:latin typeface="+mn-lt"/>
              </a:rPr>
              <a:t>, V</a:t>
            </a:r>
            <a:r>
              <a:rPr lang="en-US" sz="1200" baseline="-25000" dirty="0">
                <a:latin typeface="+mn-lt"/>
              </a:rPr>
              <a:t>34</a:t>
            </a:r>
            <a:r>
              <a:rPr lang="en-US" sz="1200" dirty="0">
                <a:latin typeface="+mn-lt"/>
              </a:rPr>
              <a:t>, V</a:t>
            </a:r>
            <a:r>
              <a:rPr lang="en-US" sz="1200" baseline="-25000" dirty="0">
                <a:latin typeface="+mn-lt"/>
              </a:rPr>
              <a:t>24</a:t>
            </a:r>
            <a:r>
              <a:rPr lang="en-US" sz="1200" dirty="0">
                <a:latin typeface="+mn-lt"/>
              </a:rPr>
              <a:t>           </a:t>
            </a:r>
            <a:r>
              <a:rPr lang="en-US" sz="1200" dirty="0" smtClean="0">
                <a:latin typeface="+mn-lt"/>
              </a:rPr>
              <a:t>   </a:t>
            </a:r>
            <a:r>
              <a:rPr lang="en-US" sz="1200" dirty="0" smtClean="0">
                <a:solidFill>
                  <a:srgbClr val="0000CC"/>
                </a:solidFill>
                <a:latin typeface="+mn-lt"/>
              </a:rPr>
              <a:t>8-10 </a:t>
            </a:r>
            <a:r>
              <a:rPr lang="en-US" sz="1200" dirty="0">
                <a:solidFill>
                  <a:srgbClr val="0000CC"/>
                </a:solidFill>
                <a:latin typeface="+mn-lt"/>
              </a:rPr>
              <a:t>mV</a:t>
            </a:r>
            <a:r>
              <a:rPr lang="en-US" sz="1200" dirty="0">
                <a:latin typeface="+mn-lt"/>
              </a:rPr>
              <a:t>    </a:t>
            </a:r>
            <a:r>
              <a:rPr lang="en-US" sz="1200" dirty="0" smtClean="0">
                <a:solidFill>
                  <a:srgbClr val="C00000"/>
                </a:solidFill>
                <a:latin typeface="+mn-lt"/>
              </a:rPr>
              <a:t>5 ms</a:t>
            </a:r>
          </a:p>
          <a:p>
            <a:pPr marL="342900" indent="-342900">
              <a:buFontTx/>
              <a:buAutoNum type="arabicParenR"/>
              <a:defRPr/>
            </a:pPr>
            <a:r>
              <a:rPr lang="en-US" sz="1200" dirty="0" smtClean="0">
                <a:latin typeface="+mn-lt"/>
              </a:rPr>
              <a:t>Current Derivative </a:t>
            </a:r>
            <a:r>
              <a:rPr lang="en-US" sz="1200" dirty="0">
                <a:latin typeface="+mn-lt"/>
              </a:rPr>
              <a:t>V</a:t>
            </a:r>
            <a:r>
              <a:rPr lang="en-US" sz="1200" baseline="-25000" dirty="0">
                <a:latin typeface="+mn-lt"/>
              </a:rPr>
              <a:t>total</a:t>
            </a:r>
            <a:r>
              <a:rPr lang="en-US" sz="1200" dirty="0">
                <a:latin typeface="+mn-lt"/>
              </a:rPr>
              <a:t> </a:t>
            </a:r>
            <a:r>
              <a:rPr lang="en-US" sz="1200" dirty="0" smtClean="0">
                <a:latin typeface="+mn-lt"/>
              </a:rPr>
              <a:t>– L dI/dt</a:t>
            </a:r>
            <a:r>
              <a:rPr lang="en-US" sz="1200" dirty="0">
                <a:solidFill>
                  <a:srgbClr val="0000CC"/>
                </a:solidFill>
                <a:latin typeface="+mn-lt"/>
              </a:rPr>
              <a:t> </a:t>
            </a:r>
            <a:r>
              <a:rPr lang="en-US" sz="1200" dirty="0" smtClean="0">
                <a:solidFill>
                  <a:srgbClr val="0000CC"/>
                </a:solidFill>
                <a:latin typeface="+mn-lt"/>
              </a:rPr>
              <a:t>         0.1-5 V</a:t>
            </a:r>
            <a:r>
              <a:rPr lang="en-US" sz="1200" dirty="0" smtClean="0">
                <a:latin typeface="+mn-lt"/>
              </a:rPr>
              <a:t>  </a:t>
            </a:r>
            <a:r>
              <a:rPr lang="en-US" sz="1200" dirty="0" smtClean="0">
                <a:solidFill>
                  <a:srgbClr val="C00000"/>
                </a:solidFill>
                <a:latin typeface="+mn-lt"/>
              </a:rPr>
              <a:t>10 ms</a:t>
            </a:r>
            <a:endParaRPr lang="en-US" sz="1200" dirty="0" smtClean="0">
              <a:latin typeface="+mn-lt"/>
            </a:endParaRPr>
          </a:p>
        </p:txBody>
      </p:sp>
      <p:sp>
        <p:nvSpPr>
          <p:cNvPr id="12" name="TextBox 11"/>
          <p:cNvSpPr txBox="1"/>
          <p:nvPr/>
        </p:nvSpPr>
        <p:spPr>
          <a:xfrm>
            <a:off x="4191000" y="4339307"/>
            <a:ext cx="4800600" cy="2031325"/>
          </a:xfrm>
          <a:prstGeom prst="rect">
            <a:avLst/>
          </a:prstGeom>
          <a:noFill/>
        </p:spPr>
        <p:txBody>
          <a:bodyPr>
            <a:spAutoFit/>
          </a:bodyPr>
          <a:lstStyle/>
          <a:p>
            <a:pPr>
              <a:defRPr/>
            </a:pPr>
            <a:r>
              <a:rPr lang="en-US" sz="1400" dirty="0">
                <a:latin typeface="+mn-lt"/>
              </a:rPr>
              <a:t>There are also designed into the system a number of interlocks which also rely on various signals which, if they do not meet specified conditions such as </a:t>
            </a:r>
            <a:r>
              <a:rPr lang="en-US" sz="1400" i="1" dirty="0">
                <a:latin typeface="+mn-lt"/>
              </a:rPr>
              <a:t>voltage threshold</a:t>
            </a:r>
            <a:r>
              <a:rPr lang="en-US" sz="1400" dirty="0">
                <a:latin typeface="+mn-lt"/>
              </a:rPr>
              <a:t> or </a:t>
            </a:r>
            <a:r>
              <a:rPr lang="en-US" sz="1400" i="1" dirty="0">
                <a:latin typeface="+mn-lt"/>
              </a:rPr>
              <a:t>on-off state</a:t>
            </a:r>
            <a:r>
              <a:rPr lang="en-US" sz="1400" dirty="0">
                <a:latin typeface="+mn-lt"/>
              </a:rPr>
              <a:t>, will instigate a slow discharge, with the dump resistor out of the circuit. These include</a:t>
            </a:r>
            <a:r>
              <a:rPr lang="en-US" sz="1400" dirty="0" smtClean="0">
                <a:latin typeface="+mn-lt"/>
              </a:rPr>
              <a:t>:</a:t>
            </a:r>
            <a:endParaRPr lang="en-US" sz="1400" dirty="0">
              <a:latin typeface="+mn-lt"/>
            </a:endParaRPr>
          </a:p>
          <a:p>
            <a:pPr marL="342900" indent="-342900">
              <a:buFontTx/>
              <a:buAutoNum type="arabicParenR"/>
              <a:defRPr/>
            </a:pPr>
            <a:r>
              <a:rPr lang="en-US" sz="1400" dirty="0">
                <a:latin typeface="+mn-lt"/>
              </a:rPr>
              <a:t>Vapor-cooled lead voltages </a:t>
            </a:r>
            <a:r>
              <a:rPr lang="en-US" sz="1400" dirty="0">
                <a:solidFill>
                  <a:srgbClr val="0000CC"/>
                </a:solidFill>
                <a:latin typeface="+mn-lt"/>
              </a:rPr>
              <a:t>80-100 mV</a:t>
            </a:r>
            <a:r>
              <a:rPr lang="en-US" sz="1400" dirty="0">
                <a:latin typeface="+mn-lt"/>
              </a:rPr>
              <a:t>  </a:t>
            </a:r>
            <a:r>
              <a:rPr lang="en-US" sz="1400" dirty="0">
                <a:solidFill>
                  <a:srgbClr val="C00000"/>
                </a:solidFill>
                <a:latin typeface="+mn-lt"/>
              </a:rPr>
              <a:t>500-1000 ms</a:t>
            </a:r>
            <a:endParaRPr lang="en-US" sz="1400" dirty="0">
              <a:latin typeface="+mn-lt"/>
            </a:endParaRPr>
          </a:p>
          <a:p>
            <a:pPr marL="342900" indent="-342900">
              <a:buFontTx/>
              <a:buAutoNum type="arabicParenR"/>
              <a:defRPr/>
            </a:pPr>
            <a:r>
              <a:rPr lang="en-US" sz="1400" dirty="0">
                <a:latin typeface="+mn-lt"/>
              </a:rPr>
              <a:t>Strip heater capacitor bank not charged</a:t>
            </a:r>
          </a:p>
          <a:p>
            <a:pPr marL="342900" indent="-342900">
              <a:buFontTx/>
              <a:buAutoNum type="arabicParenR"/>
              <a:defRPr/>
            </a:pPr>
            <a:r>
              <a:rPr lang="en-US" sz="1400" dirty="0">
                <a:latin typeface="+mn-lt"/>
              </a:rPr>
              <a:t>IGBT switch temperature </a:t>
            </a:r>
            <a:r>
              <a:rPr lang="en-US" sz="1400" dirty="0" smtClean="0">
                <a:latin typeface="+mn-lt"/>
              </a:rPr>
              <a:t>or voltage too </a:t>
            </a:r>
            <a:r>
              <a:rPr lang="en-US" sz="1400" dirty="0">
                <a:latin typeface="+mn-lt"/>
              </a:rPr>
              <a:t>high</a:t>
            </a:r>
          </a:p>
          <a:p>
            <a:pPr marL="342900" indent="-342900">
              <a:buFontTx/>
              <a:buAutoNum type="arabicParenR"/>
              <a:defRPr/>
            </a:pPr>
            <a:r>
              <a:rPr lang="en-US" sz="1400" dirty="0">
                <a:latin typeface="+mn-lt"/>
              </a:rPr>
              <a:t>Others</a:t>
            </a:r>
          </a:p>
        </p:txBody>
      </p:sp>
      <p:sp>
        <p:nvSpPr>
          <p:cNvPr id="13" name="TextBox 12"/>
          <p:cNvSpPr txBox="1"/>
          <p:nvPr/>
        </p:nvSpPr>
        <p:spPr>
          <a:xfrm>
            <a:off x="1905001" y="908720"/>
            <a:ext cx="2057400" cy="307975"/>
          </a:xfrm>
          <a:prstGeom prst="rect">
            <a:avLst/>
          </a:prstGeom>
          <a:noFill/>
        </p:spPr>
        <p:txBody>
          <a:bodyPr wrap="square">
            <a:spAutoFit/>
          </a:bodyPr>
          <a:lstStyle/>
          <a:p>
            <a:pPr>
              <a:defRPr/>
            </a:pPr>
            <a:r>
              <a:rPr lang="en-US" sz="1400" b="1" u="sng" dirty="0">
                <a:latin typeface="+mn-lt"/>
              </a:rPr>
              <a:t>QUENCH DETECTION</a:t>
            </a:r>
          </a:p>
        </p:txBody>
      </p:sp>
      <p:sp>
        <p:nvSpPr>
          <p:cNvPr id="14" name="TextBox 13"/>
          <p:cNvSpPr txBox="1"/>
          <p:nvPr/>
        </p:nvSpPr>
        <p:spPr>
          <a:xfrm>
            <a:off x="4191000" y="3409163"/>
            <a:ext cx="4953000" cy="646331"/>
          </a:xfrm>
          <a:prstGeom prst="rect">
            <a:avLst/>
          </a:prstGeom>
          <a:noFill/>
        </p:spPr>
        <p:txBody>
          <a:bodyPr wrap="square" rtlCol="0">
            <a:spAutoFit/>
          </a:bodyPr>
          <a:lstStyle/>
          <a:p>
            <a:pPr>
              <a:defRPr/>
            </a:pPr>
            <a:r>
              <a:rPr lang="en-US" sz="1200" dirty="0">
                <a:solidFill>
                  <a:srgbClr val="C00000"/>
                </a:solidFill>
                <a:latin typeface="+mn-lt"/>
              </a:rPr>
              <a:t>Note: In Nb</a:t>
            </a:r>
            <a:r>
              <a:rPr lang="en-US" sz="1200" baseline="-25000" dirty="0">
                <a:solidFill>
                  <a:srgbClr val="C00000"/>
                </a:solidFill>
                <a:latin typeface="+mn-lt"/>
              </a:rPr>
              <a:t>3</a:t>
            </a:r>
            <a:r>
              <a:rPr lang="en-US" sz="1200" dirty="0">
                <a:solidFill>
                  <a:srgbClr val="C00000"/>
                </a:solidFill>
                <a:latin typeface="+mn-lt"/>
              </a:rPr>
              <a:t>Sn magnets, </a:t>
            </a:r>
            <a:r>
              <a:rPr lang="en-US" sz="1200" dirty="0" smtClean="0">
                <a:solidFill>
                  <a:srgbClr val="C00000"/>
                </a:solidFill>
                <a:latin typeface="+mn-lt"/>
              </a:rPr>
              <a:t>current-dependent </a:t>
            </a:r>
            <a:r>
              <a:rPr lang="en-US" sz="1200" dirty="0">
                <a:solidFill>
                  <a:srgbClr val="C00000"/>
                </a:solidFill>
                <a:latin typeface="+mn-lt"/>
              </a:rPr>
              <a:t>thresholds </a:t>
            </a:r>
            <a:r>
              <a:rPr lang="en-US" sz="1200" dirty="0" smtClean="0">
                <a:solidFill>
                  <a:srgbClr val="C00000"/>
                </a:solidFill>
                <a:latin typeface="+mn-lt"/>
              </a:rPr>
              <a:t>as high as several volts at low currents are necessary and are set in the software. This </a:t>
            </a:r>
            <a:r>
              <a:rPr lang="en-US" sz="1200" dirty="0">
                <a:solidFill>
                  <a:srgbClr val="C00000"/>
                </a:solidFill>
                <a:latin typeface="+mn-lt"/>
              </a:rPr>
              <a:t>is to avoid false QD trips due to flux jump spikes.</a:t>
            </a:r>
          </a:p>
        </p:txBody>
      </p:sp>
    </p:spTree>
    <p:extLst>
      <p:ext uri="{BB962C8B-B14F-4D97-AF65-F5344CB8AC3E}">
        <p14:creationId xmlns:p14="http://schemas.microsoft.com/office/powerpoint/2010/main" val="154154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26</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SC </a:t>
            </a:r>
            <a:r>
              <a:rPr lang="fr-FR" dirty="0" err="1" smtClean="0"/>
              <a:t>Magnet</a:t>
            </a:r>
            <a:r>
              <a:rPr lang="fr-FR" dirty="0" smtClean="0"/>
              <a:t> Test Stands Workshop CERN </a:t>
            </a:r>
            <a:r>
              <a:rPr lang="fr-FR" dirty="0" err="1" smtClean="0"/>
              <a:t>June</a:t>
            </a:r>
            <a:r>
              <a:rPr lang="fr-FR" dirty="0" smtClean="0"/>
              <a:t>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000" dirty="0"/>
              <a:t>CONTROL, MONITORING,  AND  </a:t>
            </a:r>
            <a:br>
              <a:rPr lang="en-US" altLang="en-US" sz="3000" dirty="0"/>
            </a:br>
            <a:r>
              <a:rPr lang="en-US" altLang="en-US" sz="3000" dirty="0"/>
              <a:t>DATA ACQUISITION SOFTWARE</a:t>
            </a:r>
            <a:r>
              <a:rPr lang="en-US" altLang="en-US" sz="3000" dirty="0" smtClean="0"/>
              <a:t/>
            </a:r>
            <a:br>
              <a:rPr lang="en-US" altLang="en-US" sz="3000" dirty="0" smtClean="0"/>
            </a:br>
            <a:endParaRPr lang="en-GB" sz="3000"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3"/>
          <p:cNvSpPr txBox="1">
            <a:spLocks noChangeArrowheads="1"/>
          </p:cNvSpPr>
          <p:nvPr/>
        </p:nvSpPr>
        <p:spPr bwMode="auto">
          <a:xfrm>
            <a:off x="633536" y="1143000"/>
            <a:ext cx="7970912" cy="5251450"/>
          </a:xfrm>
          <a:prstGeom prst="rect">
            <a:avLst/>
          </a:prstGeom>
          <a:noFill/>
          <a:ln>
            <a:noFill/>
          </a:ln>
          <a:effectLst/>
          <a:extLst/>
        </p:spPr>
        <p:txBody>
          <a:bodyPr wrap="square">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65000"/>
              </a:spcBef>
              <a:buFontTx/>
              <a:buChar char="•"/>
            </a:pPr>
            <a:r>
              <a:rPr lang="en-US" altLang="en-US" sz="2000" dirty="0">
                <a:latin typeface="Arial" charset="0"/>
              </a:rPr>
              <a:t> </a:t>
            </a:r>
            <a:r>
              <a:rPr lang="en-US" altLang="en-US" sz="2000" dirty="0">
                <a:solidFill>
                  <a:srgbClr val="0000CC"/>
                </a:solidFill>
                <a:latin typeface="Arial" charset="0"/>
              </a:rPr>
              <a:t>RECENTLY UPGRADED WITH ALL NEW SOFTWARE</a:t>
            </a:r>
          </a:p>
          <a:p>
            <a:pPr lvl="1">
              <a:lnSpc>
                <a:spcPct val="130000"/>
              </a:lnSpc>
              <a:spcBef>
                <a:spcPct val="65000"/>
              </a:spcBef>
              <a:buFontTx/>
              <a:buChar char="•"/>
            </a:pPr>
            <a:r>
              <a:rPr lang="en-US" altLang="en-US" sz="2000" dirty="0">
                <a:latin typeface="Arial" charset="0"/>
              </a:rPr>
              <a:t> POWER SUPPLY CONTROL PROGRAMS (LABVIEW)</a:t>
            </a:r>
          </a:p>
          <a:p>
            <a:pPr lvl="1">
              <a:lnSpc>
                <a:spcPct val="130000"/>
              </a:lnSpc>
              <a:spcBef>
                <a:spcPct val="65000"/>
              </a:spcBef>
              <a:buFontTx/>
              <a:buChar char="•"/>
            </a:pPr>
            <a:r>
              <a:rPr lang="en-US" altLang="en-US" sz="2000" dirty="0">
                <a:latin typeface="Arial" charset="0"/>
              </a:rPr>
              <a:t> INSTRUMENTATION CONTROL PROGRAMS (LABVIEW)</a:t>
            </a:r>
          </a:p>
          <a:p>
            <a:pPr lvl="1">
              <a:lnSpc>
                <a:spcPct val="130000"/>
              </a:lnSpc>
              <a:spcBef>
                <a:spcPct val="65000"/>
              </a:spcBef>
              <a:buFontTx/>
              <a:buChar char="•"/>
            </a:pPr>
            <a:r>
              <a:rPr lang="en-US" altLang="en-US" sz="2000" dirty="0">
                <a:latin typeface="Arial" charset="0"/>
              </a:rPr>
              <a:t> DATA ANALYSIS PROGRAMS (LABVIEW / DIADEM) include:</a:t>
            </a:r>
          </a:p>
          <a:p>
            <a:pPr lvl="2">
              <a:lnSpc>
                <a:spcPct val="130000"/>
              </a:lnSpc>
              <a:spcBef>
                <a:spcPct val="65000"/>
              </a:spcBef>
              <a:buFontTx/>
              <a:buChar char="•"/>
            </a:pPr>
            <a:r>
              <a:rPr lang="en-US" altLang="en-US" sz="2000" dirty="0">
                <a:latin typeface="Arial" charset="0"/>
              </a:rPr>
              <a:t> DATA HANDLING, PLOTTING, AND ANALYSIS</a:t>
            </a:r>
          </a:p>
          <a:p>
            <a:pPr lvl="2">
              <a:lnSpc>
                <a:spcPct val="130000"/>
              </a:lnSpc>
              <a:spcBef>
                <a:spcPct val="65000"/>
              </a:spcBef>
              <a:buFontTx/>
              <a:buChar char="•"/>
            </a:pPr>
            <a:r>
              <a:rPr lang="en-US" altLang="en-US" sz="2000" dirty="0">
                <a:latin typeface="Arial" charset="0"/>
              </a:rPr>
              <a:t> MULTIPLE SIGNALS DISPLAYED</a:t>
            </a:r>
          </a:p>
          <a:p>
            <a:pPr lvl="2">
              <a:lnSpc>
                <a:spcPct val="130000"/>
              </a:lnSpc>
              <a:spcBef>
                <a:spcPct val="65000"/>
              </a:spcBef>
              <a:buFontTx/>
              <a:buChar char="•"/>
            </a:pPr>
            <a:r>
              <a:rPr lang="en-US" altLang="en-US" sz="2000" dirty="0">
                <a:latin typeface="Arial" charset="0"/>
              </a:rPr>
              <a:t> SIGNAL MANIPULATION</a:t>
            </a:r>
          </a:p>
          <a:p>
            <a:pPr lvl="2">
              <a:lnSpc>
                <a:spcPct val="130000"/>
              </a:lnSpc>
              <a:spcBef>
                <a:spcPct val="65000"/>
              </a:spcBef>
              <a:buFontTx/>
              <a:buChar char="•"/>
            </a:pPr>
            <a:r>
              <a:rPr lang="en-US" altLang="en-US" sz="2000" dirty="0">
                <a:latin typeface="Arial" charset="0"/>
              </a:rPr>
              <a:t> WAVEFORM CALCULATOR</a:t>
            </a:r>
          </a:p>
          <a:p>
            <a:pPr lvl="2">
              <a:lnSpc>
                <a:spcPct val="130000"/>
              </a:lnSpc>
              <a:spcBef>
                <a:spcPct val="65000"/>
              </a:spcBef>
              <a:buFontTx/>
              <a:buChar char="•"/>
            </a:pPr>
            <a:r>
              <a:rPr lang="en-US" altLang="en-US" sz="2000" dirty="0">
                <a:latin typeface="Arial" charset="0"/>
              </a:rPr>
              <a:t> ∫(I</a:t>
            </a:r>
            <a:r>
              <a:rPr lang="en-US" altLang="en-US" sz="2000" baseline="30000" dirty="0">
                <a:latin typeface="Arial" charset="0"/>
              </a:rPr>
              <a:t>2</a:t>
            </a:r>
            <a:r>
              <a:rPr lang="en-US" altLang="en-US" sz="2000" dirty="0">
                <a:latin typeface="Arial" charset="0"/>
              </a:rPr>
              <a:t> dt) CALCULATION</a:t>
            </a:r>
          </a:p>
        </p:txBody>
      </p:sp>
    </p:spTree>
    <p:extLst>
      <p:ext uri="{BB962C8B-B14F-4D97-AF65-F5344CB8AC3E}">
        <p14:creationId xmlns:p14="http://schemas.microsoft.com/office/powerpoint/2010/main" val="1541542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27</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DATA ACQUISITION SYSTEMS</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Rectangle 5"/>
          <p:cNvSpPr/>
          <p:nvPr/>
        </p:nvSpPr>
        <p:spPr>
          <a:xfrm>
            <a:off x="265112" y="836712"/>
            <a:ext cx="5638800" cy="2492990"/>
          </a:xfrm>
          <a:prstGeom prst="rect">
            <a:avLst/>
          </a:prstGeom>
        </p:spPr>
        <p:txBody>
          <a:bodyPr wrap="square">
            <a:spAutoFit/>
          </a:bodyPr>
          <a:lstStyle/>
          <a:p>
            <a:pPr>
              <a:spcBef>
                <a:spcPts val="0"/>
              </a:spcBef>
            </a:pPr>
            <a:r>
              <a:rPr lang="en-US" altLang="en-US" sz="1600" b="1" u="sng" dirty="0">
                <a:latin typeface="Arial" charset="0"/>
              </a:rPr>
              <a:t>FAST DATA LOGGER DAQ </a:t>
            </a:r>
            <a:endParaRPr lang="en-US" altLang="en-US" sz="1600" b="1" u="sng" dirty="0" smtClean="0">
              <a:latin typeface="Arial" charset="0"/>
            </a:endParaRPr>
          </a:p>
          <a:p>
            <a:pPr>
              <a:spcBef>
                <a:spcPts val="0"/>
              </a:spcBef>
            </a:pPr>
            <a:r>
              <a:rPr lang="en-US" altLang="en-US" sz="1400" b="1" dirty="0" smtClean="0">
                <a:latin typeface="Arial" charset="0"/>
              </a:rPr>
              <a:t>National Instruments PXIe-4300  (16 Units)</a:t>
            </a:r>
          </a:p>
          <a:p>
            <a:pPr>
              <a:spcBef>
                <a:spcPts val="0"/>
              </a:spcBef>
            </a:pPr>
            <a:r>
              <a:rPr lang="en-US" altLang="en-US" sz="1400" b="1" dirty="0" smtClean="0">
                <a:latin typeface="Arial" charset="0"/>
              </a:rPr>
              <a:t>Number of channels = 8 differential, simultaneous sampling</a:t>
            </a:r>
          </a:p>
          <a:p>
            <a:pPr>
              <a:spcBef>
                <a:spcPts val="0"/>
              </a:spcBef>
            </a:pPr>
            <a:r>
              <a:rPr lang="en-US" altLang="en-US" sz="1400" b="1" dirty="0" smtClean="0">
                <a:latin typeface="Arial" charset="0"/>
              </a:rPr>
              <a:t>Analog input = </a:t>
            </a:r>
            <a:r>
              <a:rPr lang="en-US" altLang="en-US" sz="1400" b="1" dirty="0" smtClean="0">
                <a:solidFill>
                  <a:srgbClr val="0000CC"/>
                </a:solidFill>
                <a:latin typeface="Arial" charset="0"/>
              </a:rPr>
              <a:t>±10 V</a:t>
            </a:r>
            <a:r>
              <a:rPr lang="en-US" altLang="en-US" sz="1400" b="1" dirty="0" smtClean="0">
                <a:latin typeface="Arial" charset="0"/>
              </a:rPr>
              <a:t>, ±5 V, ±2 V, ±1 V</a:t>
            </a:r>
            <a:endParaRPr lang="en-US" altLang="en-US" sz="1400" b="1" dirty="0">
              <a:latin typeface="Arial" charset="0"/>
            </a:endParaRPr>
          </a:p>
          <a:p>
            <a:pPr>
              <a:spcBef>
                <a:spcPts val="0"/>
              </a:spcBef>
            </a:pPr>
            <a:r>
              <a:rPr lang="en-US" altLang="en-US" sz="1400" b="1" dirty="0" smtClean="0">
                <a:latin typeface="Arial" charset="0"/>
              </a:rPr>
              <a:t>ADC resolution = 16 bit</a:t>
            </a:r>
          </a:p>
          <a:p>
            <a:pPr>
              <a:spcBef>
                <a:spcPts val="0"/>
              </a:spcBef>
            </a:pPr>
            <a:r>
              <a:rPr lang="en-US" altLang="en-US" sz="1400" b="1" dirty="0" smtClean="0">
                <a:latin typeface="Arial" charset="0"/>
              </a:rPr>
              <a:t>Sampling rate = 250 kHz max per channel</a:t>
            </a:r>
          </a:p>
          <a:p>
            <a:pPr>
              <a:spcBef>
                <a:spcPts val="0"/>
              </a:spcBef>
            </a:pPr>
            <a:r>
              <a:rPr lang="en-US" altLang="en-US" sz="1400" b="1" dirty="0" smtClean="0">
                <a:latin typeface="Arial" charset="0"/>
              </a:rPr>
              <a:t>Time scale resolution = 10 ns</a:t>
            </a:r>
          </a:p>
          <a:p>
            <a:pPr>
              <a:spcBef>
                <a:spcPts val="0"/>
              </a:spcBef>
            </a:pPr>
            <a:r>
              <a:rPr lang="en-US" altLang="en-US" sz="1400" b="1" dirty="0" smtClean="0">
                <a:solidFill>
                  <a:srgbClr val="0000CC"/>
                </a:solidFill>
                <a:latin typeface="Arial" charset="0"/>
              </a:rPr>
              <a:t>TOTAL CHANNELS = </a:t>
            </a:r>
            <a:r>
              <a:rPr lang="en-US" altLang="en-US" sz="1400" b="1" u="sng" dirty="0" smtClean="0">
                <a:solidFill>
                  <a:srgbClr val="0000CC"/>
                </a:solidFill>
                <a:latin typeface="Arial" charset="0"/>
              </a:rPr>
              <a:t>128 differential</a:t>
            </a:r>
            <a:r>
              <a:rPr lang="en-US" altLang="en-US" sz="1400" b="1" dirty="0" smtClean="0">
                <a:solidFill>
                  <a:srgbClr val="0000CC"/>
                </a:solidFill>
                <a:latin typeface="Arial" charset="0"/>
              </a:rPr>
              <a:t>, simultaneous sampling</a:t>
            </a:r>
          </a:p>
          <a:p>
            <a:pPr>
              <a:spcBef>
                <a:spcPts val="0"/>
              </a:spcBef>
            </a:pPr>
            <a:r>
              <a:rPr lang="en-US" altLang="en-US" sz="1400" b="1" dirty="0" smtClean="0">
                <a:solidFill>
                  <a:srgbClr val="C00000"/>
                </a:solidFill>
                <a:latin typeface="Arial" charset="0"/>
              </a:rPr>
              <a:t>Usage = fixed (main) voltage taps and configurable (auxiliary) voltage taps</a:t>
            </a:r>
          </a:p>
          <a:p>
            <a:pPr>
              <a:spcBef>
                <a:spcPts val="0"/>
              </a:spcBef>
            </a:pPr>
            <a:r>
              <a:rPr lang="en-US" altLang="en-US" sz="1400" b="1" dirty="0" smtClean="0">
                <a:latin typeface="Arial" charset="0"/>
              </a:rPr>
              <a:t>Status: Assembled and Tested</a:t>
            </a:r>
            <a:endParaRPr lang="en-US" altLang="en-US" sz="1400" b="1" dirty="0">
              <a:latin typeface="Arial" charset="0"/>
            </a:endParaRPr>
          </a:p>
        </p:txBody>
      </p:sp>
      <p:sp>
        <p:nvSpPr>
          <p:cNvPr id="7" name="Rectangle 6"/>
          <p:cNvSpPr/>
          <p:nvPr/>
        </p:nvSpPr>
        <p:spPr>
          <a:xfrm>
            <a:off x="265112" y="3579912"/>
            <a:ext cx="5181600" cy="2708434"/>
          </a:xfrm>
          <a:prstGeom prst="rect">
            <a:avLst/>
          </a:prstGeom>
        </p:spPr>
        <p:txBody>
          <a:bodyPr wrap="square">
            <a:spAutoFit/>
          </a:bodyPr>
          <a:lstStyle/>
          <a:p>
            <a:pPr>
              <a:spcBef>
                <a:spcPts val="0"/>
              </a:spcBef>
            </a:pPr>
            <a:r>
              <a:rPr lang="en-US" altLang="en-US" sz="1600" b="1" u="sng" dirty="0" smtClean="0">
                <a:latin typeface="Arial" charset="0"/>
              </a:rPr>
              <a:t>SLOW </a:t>
            </a:r>
            <a:r>
              <a:rPr lang="en-US" altLang="en-US" sz="1600" b="1" u="sng" dirty="0">
                <a:latin typeface="Arial" charset="0"/>
              </a:rPr>
              <a:t>DATA LOGGER DAQ </a:t>
            </a:r>
            <a:endParaRPr lang="en-US" altLang="en-US" sz="1600" b="1" u="sng" dirty="0" smtClean="0">
              <a:latin typeface="Arial" charset="0"/>
            </a:endParaRPr>
          </a:p>
          <a:p>
            <a:pPr>
              <a:spcBef>
                <a:spcPts val="0"/>
              </a:spcBef>
            </a:pPr>
            <a:r>
              <a:rPr lang="en-US" altLang="en-US" sz="1400" b="1" dirty="0" smtClean="0">
                <a:latin typeface="Arial" charset="0"/>
              </a:rPr>
              <a:t>National Instruments PXI-6289  (4 Units)</a:t>
            </a:r>
          </a:p>
          <a:p>
            <a:pPr>
              <a:spcBef>
                <a:spcPts val="0"/>
              </a:spcBef>
            </a:pPr>
            <a:r>
              <a:rPr lang="en-US" altLang="en-US" sz="1400" b="1" dirty="0" smtClean="0">
                <a:latin typeface="Arial" charset="0"/>
              </a:rPr>
              <a:t>Number of channels = 16 differential</a:t>
            </a:r>
          </a:p>
          <a:p>
            <a:pPr>
              <a:spcBef>
                <a:spcPts val="0"/>
              </a:spcBef>
            </a:pPr>
            <a:r>
              <a:rPr lang="en-US" altLang="en-US" sz="1400" b="1" dirty="0">
                <a:latin typeface="Arial" charset="0"/>
              </a:rPr>
              <a:t>Analog input = </a:t>
            </a:r>
            <a:r>
              <a:rPr lang="en-US" altLang="en-US" sz="1400" b="1" dirty="0">
                <a:solidFill>
                  <a:srgbClr val="0000CC"/>
                </a:solidFill>
                <a:latin typeface="Arial" charset="0"/>
              </a:rPr>
              <a:t>±10 V</a:t>
            </a:r>
            <a:r>
              <a:rPr lang="en-US" altLang="en-US" sz="1400" b="1" dirty="0">
                <a:latin typeface="Arial" charset="0"/>
              </a:rPr>
              <a:t>, ±5 V, ±2 V, ±1 </a:t>
            </a:r>
            <a:r>
              <a:rPr lang="en-US" altLang="en-US" sz="1400" b="1" dirty="0" smtClean="0">
                <a:latin typeface="Arial" charset="0"/>
              </a:rPr>
              <a:t>V,</a:t>
            </a:r>
            <a:r>
              <a:rPr lang="en-US" altLang="en-US" sz="1400" b="1" dirty="0">
                <a:latin typeface="Arial" charset="0"/>
              </a:rPr>
              <a:t> </a:t>
            </a:r>
            <a:r>
              <a:rPr lang="en-US" altLang="en-US" sz="1400" b="1" dirty="0" smtClean="0">
                <a:latin typeface="Arial" charset="0"/>
              </a:rPr>
              <a:t>±0.5 </a:t>
            </a:r>
            <a:r>
              <a:rPr lang="en-US" altLang="en-US" sz="1400" b="1" dirty="0">
                <a:latin typeface="Arial" charset="0"/>
              </a:rPr>
              <a:t>V, </a:t>
            </a:r>
            <a:r>
              <a:rPr lang="en-US" altLang="en-US" sz="1400" b="1" dirty="0" smtClean="0">
                <a:latin typeface="Arial" charset="0"/>
              </a:rPr>
              <a:t>±0.2 </a:t>
            </a:r>
            <a:r>
              <a:rPr lang="en-US" altLang="en-US" sz="1400" b="1" dirty="0">
                <a:latin typeface="Arial" charset="0"/>
              </a:rPr>
              <a:t>V, </a:t>
            </a:r>
            <a:r>
              <a:rPr lang="en-US" altLang="en-US" sz="1400" b="1" dirty="0" smtClean="0">
                <a:latin typeface="Arial" charset="0"/>
              </a:rPr>
              <a:t>±0.1 V</a:t>
            </a:r>
            <a:endParaRPr lang="en-US" altLang="en-US" sz="1400" b="1" dirty="0">
              <a:latin typeface="Arial" charset="0"/>
            </a:endParaRPr>
          </a:p>
          <a:p>
            <a:pPr>
              <a:spcBef>
                <a:spcPts val="0"/>
              </a:spcBef>
            </a:pPr>
            <a:r>
              <a:rPr lang="en-US" altLang="en-US" sz="1400" b="1" dirty="0" smtClean="0">
                <a:latin typeface="Arial" charset="0"/>
              </a:rPr>
              <a:t>ADC resolution = 18 bit</a:t>
            </a:r>
          </a:p>
          <a:p>
            <a:pPr>
              <a:spcBef>
                <a:spcPts val="0"/>
              </a:spcBef>
            </a:pPr>
            <a:r>
              <a:rPr lang="en-US" altLang="en-US" sz="1400" b="1" dirty="0" smtClean="0">
                <a:latin typeface="Arial" charset="0"/>
              </a:rPr>
              <a:t>Sampling rate = 500 kHz max multichannel (31.25 kHz max)</a:t>
            </a:r>
          </a:p>
          <a:p>
            <a:pPr>
              <a:spcBef>
                <a:spcPts val="0"/>
              </a:spcBef>
            </a:pPr>
            <a:r>
              <a:rPr lang="en-US" altLang="en-US" sz="1400" b="1" dirty="0" smtClean="0">
                <a:latin typeface="Arial" charset="0"/>
              </a:rPr>
              <a:t>Time scale resolution = 50 ns</a:t>
            </a:r>
          </a:p>
          <a:p>
            <a:pPr>
              <a:spcBef>
                <a:spcPts val="0"/>
              </a:spcBef>
            </a:pPr>
            <a:r>
              <a:rPr lang="en-US" altLang="en-US" sz="1400" b="1" dirty="0" smtClean="0">
                <a:solidFill>
                  <a:srgbClr val="0000CC"/>
                </a:solidFill>
                <a:latin typeface="Arial" charset="0"/>
              </a:rPr>
              <a:t>TOTAL CHANNELS = </a:t>
            </a:r>
            <a:r>
              <a:rPr lang="en-US" altLang="en-US" sz="1400" b="1" u="sng" dirty="0" smtClean="0">
                <a:solidFill>
                  <a:srgbClr val="0000CC"/>
                </a:solidFill>
                <a:latin typeface="Arial" charset="0"/>
              </a:rPr>
              <a:t>64 differential</a:t>
            </a:r>
          </a:p>
          <a:p>
            <a:pPr>
              <a:spcBef>
                <a:spcPts val="0"/>
              </a:spcBef>
            </a:pPr>
            <a:r>
              <a:rPr lang="en-US" altLang="en-US" sz="1400" b="1" dirty="0" smtClean="0">
                <a:solidFill>
                  <a:srgbClr val="C00000"/>
                </a:solidFill>
                <a:latin typeface="Arial" charset="0"/>
              </a:rPr>
              <a:t>Usage = monitoring of vapor-cooled lead voltages, splice voltages, SC lead voltages, temperatures, LHe levels, and other instrumentation</a:t>
            </a:r>
            <a:endParaRPr lang="en-US" altLang="en-US" sz="1400" b="1" dirty="0">
              <a:solidFill>
                <a:srgbClr val="0000CC"/>
              </a:solidFill>
              <a:latin typeface="Arial" charset="0"/>
            </a:endParaRPr>
          </a:p>
          <a:p>
            <a:pPr>
              <a:spcBef>
                <a:spcPts val="0"/>
              </a:spcBef>
            </a:pPr>
            <a:r>
              <a:rPr lang="en-US" altLang="en-US" sz="1400" b="1" dirty="0" smtClean="0">
                <a:latin typeface="Arial" charset="0"/>
              </a:rPr>
              <a:t>Status: </a:t>
            </a:r>
            <a:r>
              <a:rPr lang="en-US" altLang="en-US" sz="1400" b="1" dirty="0">
                <a:latin typeface="Arial" charset="0"/>
              </a:rPr>
              <a:t>Assembled and Tested</a:t>
            </a:r>
          </a:p>
        </p:txBody>
      </p:sp>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6312" y="912912"/>
            <a:ext cx="2380368"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1112" y="3529111"/>
            <a:ext cx="1600200" cy="28418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7907838" y="3590092"/>
            <a:ext cx="1272674" cy="523220"/>
          </a:xfrm>
          <a:prstGeom prst="rect">
            <a:avLst/>
          </a:prstGeom>
          <a:noFill/>
        </p:spPr>
        <p:txBody>
          <a:bodyPr wrap="square">
            <a:spAutoFit/>
          </a:bodyPr>
          <a:lstStyle/>
          <a:p>
            <a:pPr>
              <a:defRPr/>
            </a:pPr>
            <a:r>
              <a:rPr lang="en-US" sz="1400" b="1" dirty="0">
                <a:latin typeface="+mn-lt"/>
              </a:rPr>
              <a:t>64 Channel Slow Logger</a:t>
            </a:r>
          </a:p>
        </p:txBody>
      </p:sp>
      <p:sp>
        <p:nvSpPr>
          <p:cNvPr id="15" name="TextBox 14"/>
          <p:cNvSpPr txBox="1"/>
          <p:nvPr/>
        </p:nvSpPr>
        <p:spPr>
          <a:xfrm>
            <a:off x="3806825" y="3195935"/>
            <a:ext cx="2325687" cy="307777"/>
          </a:xfrm>
          <a:prstGeom prst="rect">
            <a:avLst/>
          </a:prstGeom>
          <a:noFill/>
        </p:spPr>
        <p:txBody>
          <a:bodyPr wrap="square">
            <a:spAutoFit/>
          </a:bodyPr>
          <a:lstStyle/>
          <a:p>
            <a:pPr>
              <a:defRPr/>
            </a:pPr>
            <a:r>
              <a:rPr lang="en-US" sz="1400" b="1" dirty="0">
                <a:latin typeface="+mn-lt"/>
              </a:rPr>
              <a:t>128 Channel Fast Logger</a:t>
            </a:r>
          </a:p>
        </p:txBody>
      </p:sp>
    </p:spTree>
    <p:extLst>
      <p:ext uri="{BB962C8B-B14F-4D97-AF65-F5344CB8AC3E}">
        <p14:creationId xmlns:p14="http://schemas.microsoft.com/office/powerpoint/2010/main" val="1541542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28</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DATA ACQUISITION SYSTEMS</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Rectangle 5"/>
          <p:cNvSpPr/>
          <p:nvPr/>
        </p:nvSpPr>
        <p:spPr>
          <a:xfrm>
            <a:off x="249852" y="774062"/>
            <a:ext cx="5638800" cy="2492990"/>
          </a:xfrm>
          <a:prstGeom prst="rect">
            <a:avLst/>
          </a:prstGeom>
        </p:spPr>
        <p:txBody>
          <a:bodyPr wrap="square">
            <a:spAutoFit/>
          </a:bodyPr>
          <a:lstStyle/>
          <a:p>
            <a:pPr>
              <a:spcBef>
                <a:spcPts val="0"/>
              </a:spcBef>
            </a:pPr>
            <a:r>
              <a:rPr lang="en-US" altLang="en-US" sz="1600" b="1" u="sng" dirty="0" smtClean="0">
                <a:latin typeface="Arial" charset="0"/>
              </a:rPr>
              <a:t>QUENCH DETECTOR DAQ </a:t>
            </a:r>
          </a:p>
          <a:p>
            <a:pPr>
              <a:spcBef>
                <a:spcPts val="0"/>
              </a:spcBef>
            </a:pPr>
            <a:r>
              <a:rPr lang="en-US" altLang="en-US" sz="1400" b="1" dirty="0" smtClean="0">
                <a:latin typeface="Arial" charset="0"/>
              </a:rPr>
              <a:t>National Instruments PXIe-6356  (1 Unit)</a:t>
            </a:r>
          </a:p>
          <a:p>
            <a:pPr>
              <a:spcBef>
                <a:spcPts val="0"/>
              </a:spcBef>
            </a:pPr>
            <a:r>
              <a:rPr lang="en-US" altLang="en-US" sz="1400" b="1" dirty="0" smtClean="0">
                <a:latin typeface="Arial" charset="0"/>
              </a:rPr>
              <a:t>Number of channels = 8 differential, simultaneous sampling</a:t>
            </a:r>
          </a:p>
          <a:p>
            <a:pPr>
              <a:spcBef>
                <a:spcPts val="0"/>
              </a:spcBef>
            </a:pPr>
            <a:r>
              <a:rPr lang="en-US" altLang="en-US" sz="1400" b="1" dirty="0">
                <a:latin typeface="Arial" charset="0"/>
              </a:rPr>
              <a:t>Analog input = </a:t>
            </a:r>
            <a:r>
              <a:rPr lang="en-US" altLang="en-US" sz="1400" b="1" dirty="0">
                <a:solidFill>
                  <a:srgbClr val="0000CC"/>
                </a:solidFill>
                <a:latin typeface="Arial" charset="0"/>
              </a:rPr>
              <a:t>±10 V</a:t>
            </a:r>
            <a:r>
              <a:rPr lang="en-US" altLang="en-US" sz="1400" b="1" dirty="0">
                <a:latin typeface="Arial" charset="0"/>
              </a:rPr>
              <a:t>, ±5 V, ±2 V, ±1 V</a:t>
            </a:r>
          </a:p>
          <a:p>
            <a:pPr>
              <a:spcBef>
                <a:spcPts val="0"/>
              </a:spcBef>
            </a:pPr>
            <a:r>
              <a:rPr lang="en-US" altLang="en-US" sz="1400" b="1" dirty="0" smtClean="0">
                <a:latin typeface="Arial" charset="0"/>
              </a:rPr>
              <a:t>ADC resolution = 16 bit </a:t>
            </a:r>
          </a:p>
          <a:p>
            <a:pPr>
              <a:spcBef>
                <a:spcPts val="0"/>
              </a:spcBef>
            </a:pPr>
            <a:r>
              <a:rPr lang="en-US" altLang="en-US" sz="1400" b="1" dirty="0" smtClean="0">
                <a:latin typeface="Arial" charset="0"/>
              </a:rPr>
              <a:t>Sampling rate = 1.25 MHz max per channel</a:t>
            </a:r>
          </a:p>
          <a:p>
            <a:pPr>
              <a:spcBef>
                <a:spcPts val="0"/>
              </a:spcBef>
            </a:pPr>
            <a:r>
              <a:rPr lang="en-US" altLang="en-US" sz="1400" b="1" dirty="0" smtClean="0">
                <a:latin typeface="Arial" charset="0"/>
              </a:rPr>
              <a:t>Time scale resolution = 10 ns</a:t>
            </a:r>
          </a:p>
          <a:p>
            <a:pPr>
              <a:spcBef>
                <a:spcPts val="0"/>
              </a:spcBef>
            </a:pPr>
            <a:r>
              <a:rPr lang="en-US" altLang="en-US" sz="1400" b="1" dirty="0" smtClean="0">
                <a:solidFill>
                  <a:srgbClr val="0000CC"/>
                </a:solidFill>
                <a:latin typeface="Arial" charset="0"/>
              </a:rPr>
              <a:t>TOTAL CHANNELS = </a:t>
            </a:r>
            <a:r>
              <a:rPr lang="en-US" altLang="en-US" sz="1400" b="1" u="sng" dirty="0" smtClean="0">
                <a:solidFill>
                  <a:srgbClr val="0000CC"/>
                </a:solidFill>
                <a:latin typeface="Arial" charset="0"/>
              </a:rPr>
              <a:t>8 differential</a:t>
            </a:r>
            <a:r>
              <a:rPr lang="en-US" altLang="en-US" sz="1400" b="1" dirty="0" smtClean="0">
                <a:solidFill>
                  <a:srgbClr val="0000CC"/>
                </a:solidFill>
                <a:latin typeface="Arial" charset="0"/>
              </a:rPr>
              <a:t>, simultaneous sampling</a:t>
            </a:r>
          </a:p>
          <a:p>
            <a:pPr>
              <a:spcBef>
                <a:spcPts val="0"/>
              </a:spcBef>
            </a:pPr>
            <a:r>
              <a:rPr lang="en-US" altLang="en-US" sz="1400" b="1" dirty="0" smtClean="0">
                <a:solidFill>
                  <a:srgbClr val="C00000"/>
                </a:solidFill>
                <a:latin typeface="Arial" charset="0"/>
              </a:rPr>
              <a:t>Usage = signals used for quench detection, such as half coil and quarter coil voltage differences, SC lead voltages, etc.</a:t>
            </a:r>
          </a:p>
          <a:p>
            <a:pPr>
              <a:spcBef>
                <a:spcPts val="0"/>
              </a:spcBef>
            </a:pPr>
            <a:r>
              <a:rPr lang="en-US" altLang="en-US" sz="1400" b="1" dirty="0" smtClean="0">
                <a:latin typeface="Arial" charset="0"/>
              </a:rPr>
              <a:t>Status: </a:t>
            </a:r>
            <a:r>
              <a:rPr lang="en-US" altLang="en-US" sz="1400" b="1" dirty="0">
                <a:latin typeface="Arial" charset="0"/>
              </a:rPr>
              <a:t>Assembled and Tested</a:t>
            </a:r>
            <a:endParaRPr lang="en-US" altLang="en-US" sz="1400" b="1" dirty="0">
              <a:solidFill>
                <a:srgbClr val="C00000"/>
              </a:solidFill>
              <a:latin typeface="Arial" charset="0"/>
            </a:endParaRPr>
          </a:p>
        </p:txBody>
      </p:sp>
      <p:sp>
        <p:nvSpPr>
          <p:cNvPr id="7" name="Rectangle 6"/>
          <p:cNvSpPr/>
          <p:nvPr/>
        </p:nvSpPr>
        <p:spPr>
          <a:xfrm>
            <a:off x="326052" y="3717032"/>
            <a:ext cx="5638800" cy="1631216"/>
          </a:xfrm>
          <a:prstGeom prst="rect">
            <a:avLst/>
          </a:prstGeom>
        </p:spPr>
        <p:txBody>
          <a:bodyPr wrap="square">
            <a:spAutoFit/>
          </a:bodyPr>
          <a:lstStyle/>
          <a:p>
            <a:pPr>
              <a:spcBef>
                <a:spcPts val="0"/>
              </a:spcBef>
            </a:pPr>
            <a:r>
              <a:rPr lang="en-US" altLang="en-US" sz="1600" b="1" u="sng" dirty="0" smtClean="0">
                <a:latin typeface="Arial" charset="0"/>
              </a:rPr>
              <a:t>STRAIN GAUGE LOGGER DAQ </a:t>
            </a:r>
          </a:p>
          <a:p>
            <a:pPr>
              <a:spcBef>
                <a:spcPts val="0"/>
              </a:spcBef>
            </a:pPr>
            <a:r>
              <a:rPr lang="en-US" altLang="en-US" sz="1400" b="1" dirty="0" smtClean="0">
                <a:latin typeface="Arial" charset="0"/>
              </a:rPr>
              <a:t>Agilent 34970A Data Acquisition/Switching Unit  (2 Units)</a:t>
            </a:r>
          </a:p>
          <a:p>
            <a:pPr>
              <a:spcBef>
                <a:spcPts val="0"/>
              </a:spcBef>
            </a:pPr>
            <a:r>
              <a:rPr lang="en-US" altLang="en-US" sz="1400" b="1" dirty="0" smtClean="0">
                <a:latin typeface="Arial" charset="0"/>
              </a:rPr>
              <a:t>Number of channels = 60 differential, scanning</a:t>
            </a:r>
            <a:endParaRPr lang="en-US" altLang="en-US" sz="1400" b="1" dirty="0">
              <a:latin typeface="Arial" charset="0"/>
            </a:endParaRPr>
          </a:p>
          <a:p>
            <a:pPr>
              <a:spcBef>
                <a:spcPts val="0"/>
              </a:spcBef>
            </a:pPr>
            <a:r>
              <a:rPr lang="en-US" altLang="en-US" sz="1400" b="1" dirty="0" smtClean="0">
                <a:latin typeface="Arial" charset="0"/>
              </a:rPr>
              <a:t>ADC resolution = 22 bit max</a:t>
            </a:r>
          </a:p>
          <a:p>
            <a:pPr>
              <a:spcBef>
                <a:spcPts val="0"/>
              </a:spcBef>
            </a:pPr>
            <a:r>
              <a:rPr lang="en-US" altLang="en-US" sz="1400" b="1" dirty="0" smtClean="0">
                <a:latin typeface="Arial" charset="0"/>
              </a:rPr>
              <a:t>Scan rate = 250 </a:t>
            </a:r>
            <a:r>
              <a:rPr lang="en-US" altLang="en-US" sz="1400" b="1" dirty="0" err="1" smtClean="0">
                <a:latin typeface="Arial" charset="0"/>
              </a:rPr>
              <a:t>ch</a:t>
            </a:r>
            <a:r>
              <a:rPr lang="en-US" altLang="en-US" sz="1400" b="1" dirty="0" smtClean="0">
                <a:latin typeface="Arial" charset="0"/>
              </a:rPr>
              <a:t>/s max</a:t>
            </a:r>
          </a:p>
          <a:p>
            <a:pPr>
              <a:spcBef>
                <a:spcPts val="0"/>
              </a:spcBef>
            </a:pPr>
            <a:r>
              <a:rPr lang="en-US" altLang="en-US" sz="1400" b="1" dirty="0" smtClean="0">
                <a:solidFill>
                  <a:srgbClr val="0000CC"/>
                </a:solidFill>
                <a:latin typeface="Arial" charset="0"/>
              </a:rPr>
              <a:t>TOTAL CHANNELS = </a:t>
            </a:r>
            <a:r>
              <a:rPr lang="en-US" altLang="en-US" sz="1400" b="1" u="sng" dirty="0" smtClean="0">
                <a:solidFill>
                  <a:srgbClr val="0000CC"/>
                </a:solidFill>
                <a:latin typeface="Arial" charset="0"/>
              </a:rPr>
              <a:t>120 differential</a:t>
            </a:r>
            <a:r>
              <a:rPr lang="en-US" altLang="en-US" sz="1400" b="1" dirty="0" smtClean="0">
                <a:solidFill>
                  <a:srgbClr val="0000CC"/>
                </a:solidFill>
                <a:latin typeface="Arial" charset="0"/>
              </a:rPr>
              <a:t>, scanning</a:t>
            </a:r>
          </a:p>
          <a:p>
            <a:pPr>
              <a:spcBef>
                <a:spcPts val="0"/>
              </a:spcBef>
            </a:pPr>
            <a:r>
              <a:rPr lang="en-US" altLang="en-US" sz="1400" b="1" dirty="0" smtClean="0">
                <a:solidFill>
                  <a:srgbClr val="C00000"/>
                </a:solidFill>
                <a:latin typeface="Arial" charset="0"/>
              </a:rPr>
              <a:t>Usage = strain gauges</a:t>
            </a: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764704"/>
            <a:ext cx="1828800" cy="2930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6516216" y="3696549"/>
            <a:ext cx="2529860" cy="307777"/>
          </a:xfrm>
          <a:prstGeom prst="rect">
            <a:avLst/>
          </a:prstGeom>
          <a:noFill/>
        </p:spPr>
        <p:txBody>
          <a:bodyPr wrap="none">
            <a:spAutoFit/>
          </a:bodyPr>
          <a:lstStyle/>
          <a:p>
            <a:pPr>
              <a:defRPr/>
            </a:pPr>
            <a:r>
              <a:rPr lang="en-US" sz="1400" b="1" dirty="0" smtClean="0">
                <a:latin typeface="+mn-lt"/>
              </a:rPr>
              <a:t>8 Channel Quench </a:t>
            </a:r>
            <a:r>
              <a:rPr lang="en-US" sz="1400" b="1" dirty="0">
                <a:latin typeface="+mn-lt"/>
              </a:rPr>
              <a:t>Detector</a:t>
            </a:r>
          </a:p>
        </p:txBody>
      </p:sp>
      <p:sp>
        <p:nvSpPr>
          <p:cNvPr id="14" name="TextBox 13"/>
          <p:cNvSpPr txBox="1"/>
          <p:nvPr/>
        </p:nvSpPr>
        <p:spPr>
          <a:xfrm>
            <a:off x="312684" y="5589240"/>
            <a:ext cx="7924800" cy="523220"/>
          </a:xfrm>
          <a:prstGeom prst="rect">
            <a:avLst/>
          </a:prstGeom>
          <a:noFill/>
        </p:spPr>
        <p:txBody>
          <a:bodyPr wrap="square" rtlCol="0">
            <a:spAutoFit/>
          </a:bodyPr>
          <a:lstStyle/>
          <a:p>
            <a:r>
              <a:rPr lang="en-US" sz="1400" b="1" dirty="0" smtClean="0">
                <a:solidFill>
                  <a:srgbClr val="FF0000"/>
                </a:solidFill>
                <a:latin typeface="+mn-lt"/>
              </a:rPr>
              <a:t>Note: For mirror test, a portable Cytec scanner system will be used. </a:t>
            </a:r>
            <a:r>
              <a:rPr lang="en-US" sz="1400" dirty="0" smtClean="0">
                <a:latin typeface="+mn-lt"/>
              </a:rPr>
              <a:t>All 64 channels have been assembled and tested.</a:t>
            </a:r>
            <a:endParaRPr lang="en-US" sz="1400" dirty="0">
              <a:latin typeface="+mn-lt"/>
            </a:endParaRPr>
          </a:p>
        </p:txBody>
      </p:sp>
    </p:spTree>
    <p:extLst>
      <p:ext uri="{BB962C8B-B14F-4D97-AF65-F5344CB8AC3E}">
        <p14:creationId xmlns:p14="http://schemas.microsoft.com/office/powerpoint/2010/main" val="8415363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29</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MAGNETIC FIELD MEASUREMENT</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4"/>
          <p:cNvSpPr txBox="1">
            <a:spLocks noChangeArrowheads="1"/>
          </p:cNvSpPr>
          <p:nvPr/>
        </p:nvSpPr>
        <p:spPr bwMode="auto">
          <a:xfrm>
            <a:off x="304800" y="692696"/>
            <a:ext cx="8610600" cy="289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1400" dirty="0" smtClean="0">
                <a:latin typeface="+mn-lt"/>
              </a:rPr>
              <a:t>Existing inventory of over 60 </a:t>
            </a:r>
            <a:r>
              <a:rPr lang="en-US" altLang="en-US" sz="1400" b="1" i="1" dirty="0" smtClean="0">
                <a:latin typeface="+mn-lt"/>
              </a:rPr>
              <a:t>magnetic field measuring coils</a:t>
            </a:r>
            <a:r>
              <a:rPr lang="en-US" altLang="en-US" sz="1400" dirty="0" smtClean="0">
                <a:latin typeface="+mn-lt"/>
              </a:rPr>
              <a:t>, with variety of lengths and radii:</a:t>
            </a:r>
          </a:p>
          <a:p>
            <a:pPr>
              <a:defRPr/>
            </a:pPr>
            <a:r>
              <a:rPr lang="en-US" altLang="en-US" sz="1400" dirty="0" smtClean="0">
                <a:latin typeface="+mn-lt"/>
              </a:rPr>
              <a:t>     </a:t>
            </a:r>
            <a:r>
              <a:rPr lang="en-US" altLang="en-US" sz="1400" i="1" dirty="0" smtClean="0">
                <a:solidFill>
                  <a:srgbClr val="C00000"/>
                </a:solidFill>
                <a:latin typeface="+mn-lt"/>
              </a:rPr>
              <a:t>External drive coils</a:t>
            </a:r>
            <a:r>
              <a:rPr lang="en-US" altLang="en-US" sz="1400" dirty="0" smtClean="0">
                <a:latin typeface="+mn-lt"/>
              </a:rPr>
              <a:t>, various radii and lengths, some with warm bore tubes</a:t>
            </a:r>
          </a:p>
          <a:p>
            <a:pPr>
              <a:defRPr/>
            </a:pPr>
            <a:r>
              <a:rPr lang="en-US" altLang="en-US" sz="1400" dirty="0" smtClean="0">
                <a:latin typeface="+mn-lt"/>
              </a:rPr>
              <a:t>     </a:t>
            </a:r>
            <a:r>
              <a:rPr lang="en-US" altLang="en-US" sz="1400" i="1" dirty="0" smtClean="0">
                <a:solidFill>
                  <a:srgbClr val="C00000"/>
                </a:solidFill>
                <a:latin typeface="+mn-lt"/>
              </a:rPr>
              <a:t>Moles</a:t>
            </a:r>
            <a:r>
              <a:rPr lang="en-US" altLang="en-US" sz="1400" dirty="0" smtClean="0">
                <a:latin typeface="+mn-lt"/>
              </a:rPr>
              <a:t>, 1 m long and smaller, various radii, with electric (warm) or gas-driven (cold) motors</a:t>
            </a:r>
          </a:p>
          <a:p>
            <a:pPr>
              <a:defRPr/>
            </a:pPr>
            <a:endParaRPr lang="en-US" altLang="en-US" sz="1400" dirty="0" smtClean="0">
              <a:latin typeface="+mn-lt"/>
            </a:endParaRPr>
          </a:p>
          <a:p>
            <a:pPr>
              <a:defRPr/>
            </a:pPr>
            <a:r>
              <a:rPr lang="en-US" altLang="en-US" sz="1400" dirty="0" smtClean="0">
                <a:latin typeface="+mn-lt"/>
              </a:rPr>
              <a:t>Example: Coils 84 and 86 shown below are external drive coils suited for 8 cm aperture magnets </a:t>
            </a:r>
          </a:p>
          <a:p>
            <a:pPr>
              <a:defRPr/>
            </a:pPr>
            <a:r>
              <a:rPr lang="en-US" altLang="en-US" sz="1400" dirty="0" smtClean="0">
                <a:latin typeface="+mn-lt"/>
              </a:rPr>
              <a:t>   2 radial dipole bucking windings</a:t>
            </a:r>
          </a:p>
          <a:p>
            <a:pPr>
              <a:defRPr/>
            </a:pPr>
            <a:r>
              <a:rPr lang="en-US" altLang="en-US" sz="1400" dirty="0" smtClean="0">
                <a:latin typeface="+mn-lt"/>
              </a:rPr>
              <a:t>   2 radial quadrupole bucking windings</a:t>
            </a:r>
          </a:p>
          <a:p>
            <a:pPr>
              <a:defRPr/>
            </a:pPr>
            <a:r>
              <a:rPr lang="en-US" altLang="en-US" sz="1400" dirty="0" smtClean="0">
                <a:latin typeface="+mn-lt"/>
              </a:rPr>
              <a:t>   1 tangential winding</a:t>
            </a:r>
          </a:p>
          <a:p>
            <a:pPr>
              <a:defRPr/>
            </a:pPr>
            <a:r>
              <a:rPr lang="en-US" altLang="en-US" sz="1400" dirty="0" smtClean="0">
                <a:latin typeface="+mn-lt"/>
              </a:rPr>
              <a:t>   digital bucking</a:t>
            </a:r>
          </a:p>
          <a:p>
            <a:pPr>
              <a:defRPr/>
            </a:pPr>
            <a:endParaRPr lang="en-US" altLang="en-US" sz="1400" dirty="0" smtClean="0">
              <a:latin typeface="+mn-lt"/>
            </a:endParaRPr>
          </a:p>
          <a:p>
            <a:pPr>
              <a:defRPr/>
            </a:pPr>
            <a:r>
              <a:rPr lang="en-US" altLang="en-US" sz="1400" dirty="0" smtClean="0">
                <a:latin typeface="+mn-lt"/>
              </a:rPr>
              <a:t>Other devices: Hall probes, fluxgate magnetometers, vibrating wire</a:t>
            </a:r>
          </a:p>
          <a:p>
            <a:pPr>
              <a:defRPr/>
            </a:pPr>
            <a:r>
              <a:rPr lang="en-US" altLang="en-US" sz="1400" dirty="0" smtClean="0">
                <a:solidFill>
                  <a:srgbClr val="C00000"/>
                </a:solidFill>
                <a:latin typeface="+mn-lt"/>
              </a:rPr>
              <a:t>Magnetic field measuring probe designed for MQXF will not be needed for the upcoming mirror test but will be available for the testing of the prototypes starting in Feb 2017.</a:t>
            </a:r>
          </a:p>
        </p:txBody>
      </p:sp>
      <p:pic>
        <p:nvPicPr>
          <p:cNvPr id="7" name="Picture 5" descr="C:\MAGNET DIVISION PICTURES\Selected pictures\127-2703_IMG cropp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512096"/>
            <a:ext cx="4268788" cy="284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descr="C:\MAGNET DIVISION PICTURES\Selected pictures\127-2717_IMG croppe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3512096"/>
            <a:ext cx="3305175" cy="285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7"/>
          <p:cNvSpPr txBox="1">
            <a:spLocks noChangeArrowheads="1"/>
          </p:cNvSpPr>
          <p:nvPr/>
        </p:nvSpPr>
        <p:spPr bwMode="auto">
          <a:xfrm>
            <a:off x="1371600" y="5798096"/>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b="1" dirty="0">
                <a:solidFill>
                  <a:srgbClr val="FF0066"/>
                </a:solidFill>
              </a:rPr>
              <a:t>COIL #84</a:t>
            </a:r>
          </a:p>
        </p:txBody>
      </p:sp>
      <p:sp>
        <p:nvSpPr>
          <p:cNvPr id="14" name="Text Box 8"/>
          <p:cNvSpPr txBox="1">
            <a:spLocks noChangeArrowheads="1"/>
          </p:cNvSpPr>
          <p:nvPr/>
        </p:nvSpPr>
        <p:spPr bwMode="auto">
          <a:xfrm>
            <a:off x="5867400" y="5798096"/>
            <a:ext cx="1752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spcBef>
                <a:spcPct val="50000"/>
              </a:spcBef>
            </a:pPr>
            <a:r>
              <a:rPr lang="en-US" altLang="en-US" b="1" dirty="0">
                <a:solidFill>
                  <a:srgbClr val="FF0066"/>
                </a:solidFill>
              </a:rPr>
              <a:t>COIL #86</a:t>
            </a:r>
          </a:p>
        </p:txBody>
      </p:sp>
    </p:spTree>
    <p:extLst>
      <p:ext uri="{BB962C8B-B14F-4D97-AF65-F5344CB8AC3E}">
        <p14:creationId xmlns:p14="http://schemas.microsoft.com/office/powerpoint/2010/main" val="841536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sz="3000" dirty="0"/>
              <a:t>BNL MAGNET TEST FACILITY</a:t>
            </a:r>
            <a:br>
              <a:rPr lang="en-US" altLang="en-US" sz="3000" dirty="0"/>
            </a:br>
            <a:endParaRPr lang="en-GB" sz="3000" dirty="0"/>
          </a:p>
        </p:txBody>
      </p:sp>
      <p:sp>
        <p:nvSpPr>
          <p:cNvPr id="4" name="Espace réservé du pied de page 3"/>
          <p:cNvSpPr>
            <a:spLocks noGrp="1"/>
          </p:cNvSpPr>
          <p:nvPr>
            <p:ph type="ftr" sz="quarter" idx="11"/>
          </p:nvPr>
        </p:nvSpPr>
        <p:spPr>
          <a:xfrm>
            <a:off x="2555776" y="6525344"/>
            <a:ext cx="4104016" cy="287992"/>
          </a:xfrm>
        </p:spPr>
        <p:txBody>
          <a:bodyPr/>
          <a:lstStyle/>
          <a:p>
            <a:r>
              <a:rPr lang="fr-FR" noProof="0" dirty="0" smtClean="0"/>
              <a:t>SC </a:t>
            </a:r>
            <a:r>
              <a:rPr lang="fr-FR" noProof="0" dirty="0" err="1" smtClean="0"/>
              <a:t>Magnet</a:t>
            </a:r>
            <a:r>
              <a:rPr lang="fr-FR" noProof="0" dirty="0" smtClean="0"/>
              <a:t> Test Stands Workshop CERN </a:t>
            </a:r>
            <a:r>
              <a:rPr lang="fr-FR" noProof="0" dirty="0" err="1" smtClean="0"/>
              <a:t>June</a:t>
            </a:r>
            <a:r>
              <a:rPr lang="fr-FR" noProof="0" dirty="0" smtClean="0"/>
              <a:t> 13-14,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563380"/>
            <a:ext cx="6588732" cy="47072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itle 1"/>
          <p:cNvSpPr txBox="1">
            <a:spLocks/>
          </p:cNvSpPr>
          <p:nvPr/>
        </p:nvSpPr>
        <p:spPr bwMode="auto">
          <a:xfrm>
            <a:off x="1504950" y="836712"/>
            <a:ext cx="588645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ctr"/>
          <a:lstStyle>
            <a:lvl1pPr algn="ctr" rtl="0" eaLnBrk="0" fontAlgn="base" hangingPunct="0">
              <a:lnSpc>
                <a:spcPct val="85000"/>
              </a:lnSpc>
              <a:spcBef>
                <a:spcPct val="0"/>
              </a:spcBef>
              <a:spcAft>
                <a:spcPct val="0"/>
              </a:spcAft>
              <a:defRPr sz="2400" b="1">
                <a:solidFill>
                  <a:srgbClr val="00279F"/>
                </a:solidFill>
                <a:latin typeface="+mj-lt"/>
                <a:ea typeface="+mj-ea"/>
                <a:cs typeface="+mj-cs"/>
              </a:defRPr>
            </a:lvl1pPr>
            <a:lvl2pPr algn="ctr" rtl="0" eaLnBrk="0" fontAlgn="base" hangingPunct="0">
              <a:lnSpc>
                <a:spcPct val="85000"/>
              </a:lnSpc>
              <a:spcBef>
                <a:spcPct val="0"/>
              </a:spcBef>
              <a:spcAft>
                <a:spcPct val="0"/>
              </a:spcAft>
              <a:defRPr sz="3200" b="1">
                <a:solidFill>
                  <a:srgbClr val="00279F"/>
                </a:solidFill>
                <a:latin typeface="Arial" pitchFamily="34" charset="0"/>
              </a:defRPr>
            </a:lvl2pPr>
            <a:lvl3pPr algn="ctr" rtl="0" eaLnBrk="0" fontAlgn="base" hangingPunct="0">
              <a:lnSpc>
                <a:spcPct val="85000"/>
              </a:lnSpc>
              <a:spcBef>
                <a:spcPct val="0"/>
              </a:spcBef>
              <a:spcAft>
                <a:spcPct val="0"/>
              </a:spcAft>
              <a:defRPr sz="3200" b="1">
                <a:solidFill>
                  <a:srgbClr val="00279F"/>
                </a:solidFill>
                <a:latin typeface="Arial" pitchFamily="34" charset="0"/>
              </a:defRPr>
            </a:lvl3pPr>
            <a:lvl4pPr algn="ctr" rtl="0" eaLnBrk="0" fontAlgn="base" hangingPunct="0">
              <a:lnSpc>
                <a:spcPct val="85000"/>
              </a:lnSpc>
              <a:spcBef>
                <a:spcPct val="0"/>
              </a:spcBef>
              <a:spcAft>
                <a:spcPct val="0"/>
              </a:spcAft>
              <a:defRPr sz="3200" b="1">
                <a:solidFill>
                  <a:srgbClr val="00279F"/>
                </a:solidFill>
                <a:latin typeface="Arial" pitchFamily="34" charset="0"/>
              </a:defRPr>
            </a:lvl4pPr>
            <a:lvl5pPr algn="ctr" rtl="0" eaLnBrk="0" fontAlgn="base" hangingPunct="0">
              <a:lnSpc>
                <a:spcPct val="85000"/>
              </a:lnSpc>
              <a:spcBef>
                <a:spcPct val="0"/>
              </a:spcBef>
              <a:spcAft>
                <a:spcPct val="0"/>
              </a:spcAft>
              <a:defRPr sz="3200" b="1">
                <a:solidFill>
                  <a:srgbClr val="00279F"/>
                </a:solidFill>
                <a:latin typeface="Arial" pitchFamily="34" charset="0"/>
              </a:defRPr>
            </a:lvl5pPr>
            <a:lvl6pPr marL="457200" algn="ctr" rtl="0" eaLnBrk="0" fontAlgn="base" hangingPunct="0">
              <a:lnSpc>
                <a:spcPct val="85000"/>
              </a:lnSpc>
              <a:spcBef>
                <a:spcPct val="0"/>
              </a:spcBef>
              <a:spcAft>
                <a:spcPct val="0"/>
              </a:spcAft>
              <a:defRPr sz="3200" b="1">
                <a:solidFill>
                  <a:srgbClr val="00279F"/>
                </a:solidFill>
                <a:latin typeface="Arial" pitchFamily="34" charset="0"/>
              </a:defRPr>
            </a:lvl6pPr>
            <a:lvl7pPr marL="914400" algn="ctr" rtl="0" eaLnBrk="0" fontAlgn="base" hangingPunct="0">
              <a:lnSpc>
                <a:spcPct val="85000"/>
              </a:lnSpc>
              <a:spcBef>
                <a:spcPct val="0"/>
              </a:spcBef>
              <a:spcAft>
                <a:spcPct val="0"/>
              </a:spcAft>
              <a:defRPr sz="3200" b="1">
                <a:solidFill>
                  <a:srgbClr val="00279F"/>
                </a:solidFill>
                <a:latin typeface="Arial" pitchFamily="34" charset="0"/>
              </a:defRPr>
            </a:lvl7pPr>
            <a:lvl8pPr marL="1371600" algn="ctr" rtl="0" eaLnBrk="0" fontAlgn="base" hangingPunct="0">
              <a:lnSpc>
                <a:spcPct val="85000"/>
              </a:lnSpc>
              <a:spcBef>
                <a:spcPct val="0"/>
              </a:spcBef>
              <a:spcAft>
                <a:spcPct val="0"/>
              </a:spcAft>
              <a:defRPr sz="3200" b="1">
                <a:solidFill>
                  <a:srgbClr val="00279F"/>
                </a:solidFill>
                <a:latin typeface="Arial" pitchFamily="34" charset="0"/>
              </a:defRPr>
            </a:lvl8pPr>
            <a:lvl9pPr marL="1828800" algn="ctr" rtl="0" eaLnBrk="0" fontAlgn="base" hangingPunct="0">
              <a:lnSpc>
                <a:spcPct val="85000"/>
              </a:lnSpc>
              <a:spcBef>
                <a:spcPct val="0"/>
              </a:spcBef>
              <a:spcAft>
                <a:spcPct val="0"/>
              </a:spcAft>
              <a:defRPr sz="3200" b="1">
                <a:solidFill>
                  <a:srgbClr val="00279F"/>
                </a:solidFill>
                <a:latin typeface="Arial" pitchFamily="34" charset="0"/>
              </a:defRPr>
            </a:lvl9pPr>
          </a:lstStyle>
          <a:p>
            <a:pPr>
              <a:defRPr/>
            </a:pPr>
            <a:r>
              <a:rPr lang="en-US" sz="2000" kern="0" dirty="0" smtClean="0">
                <a:latin typeface="Arial"/>
              </a:rPr>
              <a:t>BNL Facility North (High) Bay Area (30 t crane)</a:t>
            </a:r>
          </a:p>
          <a:p>
            <a:pPr>
              <a:defRPr/>
            </a:pPr>
            <a:endParaRPr lang="en-US" sz="2000" kern="0" dirty="0" smtClean="0">
              <a:latin typeface="Arial"/>
            </a:endParaRPr>
          </a:p>
          <a:p>
            <a:pPr>
              <a:defRPr/>
            </a:pPr>
            <a:r>
              <a:rPr lang="en-US" sz="2000" kern="0" dirty="0" smtClean="0">
                <a:latin typeface="Arial"/>
              </a:rPr>
              <a:t>Test Facility in Background</a:t>
            </a:r>
            <a:endParaRPr lang="en-US" sz="2000" kern="0" dirty="0">
              <a:latin typeface="Arial"/>
            </a:endParaRPr>
          </a:p>
        </p:txBody>
      </p:sp>
    </p:spTree>
    <p:extLst>
      <p:ext uri="{BB962C8B-B14F-4D97-AF65-F5344CB8AC3E}">
        <p14:creationId xmlns:p14="http://schemas.microsoft.com/office/powerpoint/2010/main" val="2252528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30</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MAGNETIC FIELD MEASUREMENT</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818783"/>
            <a:ext cx="1563074" cy="277651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4319" y="3790583"/>
            <a:ext cx="3970482" cy="2235234"/>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0699" y="818783"/>
            <a:ext cx="1563073" cy="2776512"/>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1000" y="3790583"/>
            <a:ext cx="2028292" cy="2300676"/>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05200" y="1047383"/>
            <a:ext cx="3397216" cy="2547912"/>
          </a:xfrm>
          <a:prstGeom prst="rect">
            <a:avLst/>
          </a:prstGeom>
        </p:spPr>
      </p:pic>
      <p:pic>
        <p:nvPicPr>
          <p:cNvPr id="15" name="Pictur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012014" y="1047384"/>
            <a:ext cx="2071399" cy="2571750"/>
          </a:xfrm>
          <a:prstGeom prst="rect">
            <a:avLst/>
          </a:prstGeom>
        </p:spPr>
      </p:pic>
      <p:sp>
        <p:nvSpPr>
          <p:cNvPr id="16" name="TextBox 15"/>
          <p:cNvSpPr txBox="1"/>
          <p:nvPr/>
        </p:nvSpPr>
        <p:spPr>
          <a:xfrm>
            <a:off x="3517760" y="692696"/>
            <a:ext cx="5943600" cy="430887"/>
          </a:xfrm>
          <a:prstGeom prst="rect">
            <a:avLst/>
          </a:prstGeom>
          <a:noFill/>
        </p:spPr>
        <p:txBody>
          <a:bodyPr wrap="square" rtlCol="0">
            <a:spAutoFit/>
          </a:bodyPr>
          <a:lstStyle/>
          <a:p>
            <a:r>
              <a:rPr lang="en-US" sz="2200" dirty="0" smtClean="0">
                <a:latin typeface="+mn-lt"/>
              </a:rPr>
              <a:t>More examples of existing measuring coils</a:t>
            </a:r>
            <a:endParaRPr lang="en-US" sz="2200" dirty="0">
              <a:latin typeface="+mn-lt"/>
            </a:endParaRPr>
          </a:p>
        </p:txBody>
      </p:sp>
      <p:sp>
        <p:nvSpPr>
          <p:cNvPr id="17" name="TextBox 16"/>
          <p:cNvSpPr txBox="1"/>
          <p:nvPr/>
        </p:nvSpPr>
        <p:spPr>
          <a:xfrm>
            <a:off x="152400" y="3561983"/>
            <a:ext cx="1562100" cy="261610"/>
          </a:xfrm>
          <a:prstGeom prst="rect">
            <a:avLst/>
          </a:prstGeom>
          <a:noFill/>
        </p:spPr>
        <p:txBody>
          <a:bodyPr wrap="square" rtlCol="0">
            <a:spAutoFit/>
          </a:bodyPr>
          <a:lstStyle/>
          <a:p>
            <a:r>
              <a:rPr lang="en-US" sz="1100" dirty="0" smtClean="0">
                <a:latin typeface="+mn-lt"/>
              </a:rPr>
              <a:t>Mole RA-7</a:t>
            </a:r>
            <a:endParaRPr lang="en-US" sz="1100" dirty="0">
              <a:latin typeface="+mn-lt"/>
            </a:endParaRPr>
          </a:p>
        </p:txBody>
      </p:sp>
      <p:sp>
        <p:nvSpPr>
          <p:cNvPr id="18" name="TextBox 17"/>
          <p:cNvSpPr txBox="1"/>
          <p:nvPr/>
        </p:nvSpPr>
        <p:spPr>
          <a:xfrm>
            <a:off x="254977" y="6025817"/>
            <a:ext cx="1562100" cy="261610"/>
          </a:xfrm>
          <a:prstGeom prst="rect">
            <a:avLst/>
          </a:prstGeom>
          <a:noFill/>
        </p:spPr>
        <p:txBody>
          <a:bodyPr wrap="square" rtlCol="0">
            <a:spAutoFit/>
          </a:bodyPr>
          <a:lstStyle/>
          <a:p>
            <a:r>
              <a:rPr lang="en-US" sz="1100" dirty="0" smtClean="0">
                <a:latin typeface="+mn-lt"/>
              </a:rPr>
              <a:t>D0 Warm Mole 13 cm</a:t>
            </a:r>
            <a:endParaRPr lang="en-US" sz="1100" dirty="0">
              <a:latin typeface="+mn-lt"/>
            </a:endParaRPr>
          </a:p>
        </p:txBody>
      </p:sp>
      <p:sp>
        <p:nvSpPr>
          <p:cNvPr id="19" name="TextBox 18"/>
          <p:cNvSpPr txBox="1"/>
          <p:nvPr/>
        </p:nvSpPr>
        <p:spPr>
          <a:xfrm>
            <a:off x="1600200" y="3561983"/>
            <a:ext cx="2011210" cy="261610"/>
          </a:xfrm>
          <a:prstGeom prst="rect">
            <a:avLst/>
          </a:prstGeom>
          <a:noFill/>
        </p:spPr>
        <p:txBody>
          <a:bodyPr wrap="square" rtlCol="0">
            <a:spAutoFit/>
          </a:bodyPr>
          <a:lstStyle/>
          <a:p>
            <a:r>
              <a:rPr lang="en-US" sz="1100" dirty="0" smtClean="0">
                <a:latin typeface="+mn-lt"/>
              </a:rPr>
              <a:t>External Drive Coil 76 8 cm</a:t>
            </a:r>
            <a:endParaRPr lang="en-US" sz="1100" dirty="0">
              <a:latin typeface="+mn-lt"/>
            </a:endParaRPr>
          </a:p>
        </p:txBody>
      </p:sp>
      <p:sp>
        <p:nvSpPr>
          <p:cNvPr id="20" name="TextBox 19"/>
          <p:cNvSpPr txBox="1"/>
          <p:nvPr/>
        </p:nvSpPr>
        <p:spPr>
          <a:xfrm>
            <a:off x="3886200" y="3561983"/>
            <a:ext cx="2743200" cy="261610"/>
          </a:xfrm>
          <a:prstGeom prst="rect">
            <a:avLst/>
          </a:prstGeom>
          <a:noFill/>
        </p:spPr>
        <p:txBody>
          <a:bodyPr wrap="square" rtlCol="0">
            <a:spAutoFit/>
          </a:bodyPr>
          <a:lstStyle/>
          <a:p>
            <a:r>
              <a:rPr lang="en-US" sz="1100" dirty="0" smtClean="0">
                <a:latin typeface="+mn-lt"/>
              </a:rPr>
              <a:t>Warm </a:t>
            </a:r>
            <a:r>
              <a:rPr lang="en-US" sz="1100" dirty="0">
                <a:latin typeface="+mn-lt"/>
              </a:rPr>
              <a:t>DX Mole </a:t>
            </a:r>
            <a:r>
              <a:rPr lang="en-US" sz="1100" dirty="0" smtClean="0">
                <a:latin typeface="+mn-lt"/>
              </a:rPr>
              <a:t>in AGS </a:t>
            </a:r>
            <a:r>
              <a:rPr lang="en-US" sz="1100" dirty="0">
                <a:latin typeface="+mn-lt"/>
              </a:rPr>
              <a:t>Corrector Magnet</a:t>
            </a:r>
          </a:p>
        </p:txBody>
      </p:sp>
      <p:sp>
        <p:nvSpPr>
          <p:cNvPr id="21" name="TextBox 20"/>
          <p:cNvSpPr txBox="1"/>
          <p:nvPr/>
        </p:nvSpPr>
        <p:spPr>
          <a:xfrm>
            <a:off x="7369629" y="3561983"/>
            <a:ext cx="936171" cy="261610"/>
          </a:xfrm>
          <a:prstGeom prst="rect">
            <a:avLst/>
          </a:prstGeom>
          <a:noFill/>
        </p:spPr>
        <p:txBody>
          <a:bodyPr wrap="square" rtlCol="0">
            <a:spAutoFit/>
          </a:bodyPr>
          <a:lstStyle/>
          <a:p>
            <a:r>
              <a:rPr lang="en-US" sz="1100" dirty="0" smtClean="0">
                <a:latin typeface="+mn-lt"/>
              </a:rPr>
              <a:t>Mole RA-3</a:t>
            </a:r>
            <a:endParaRPr lang="en-US" sz="1100" dirty="0">
              <a:latin typeface="+mn-lt"/>
            </a:endParaRPr>
          </a:p>
        </p:txBody>
      </p:sp>
      <p:sp>
        <p:nvSpPr>
          <p:cNvPr id="22" name="TextBox 21"/>
          <p:cNvSpPr txBox="1"/>
          <p:nvPr/>
        </p:nvSpPr>
        <p:spPr>
          <a:xfrm>
            <a:off x="4572000" y="6069239"/>
            <a:ext cx="1295400" cy="261610"/>
          </a:xfrm>
          <a:prstGeom prst="rect">
            <a:avLst/>
          </a:prstGeom>
          <a:noFill/>
        </p:spPr>
        <p:txBody>
          <a:bodyPr wrap="square" rtlCol="0">
            <a:spAutoFit/>
          </a:bodyPr>
          <a:lstStyle/>
          <a:p>
            <a:r>
              <a:rPr lang="en-US" sz="1100" dirty="0" smtClean="0">
                <a:latin typeface="+mn-lt"/>
              </a:rPr>
              <a:t>Coil 96  2.54 cm</a:t>
            </a:r>
            <a:endParaRPr lang="en-US" sz="1100" dirty="0">
              <a:latin typeface="+mn-lt"/>
            </a:endParaRPr>
          </a:p>
        </p:txBody>
      </p:sp>
      <p:sp>
        <p:nvSpPr>
          <p:cNvPr id="23" name="TextBox 22"/>
          <p:cNvSpPr txBox="1"/>
          <p:nvPr/>
        </p:nvSpPr>
        <p:spPr>
          <a:xfrm>
            <a:off x="6722827" y="6043573"/>
            <a:ext cx="2192573" cy="261610"/>
          </a:xfrm>
          <a:prstGeom prst="rect">
            <a:avLst/>
          </a:prstGeom>
          <a:noFill/>
        </p:spPr>
        <p:txBody>
          <a:bodyPr wrap="square" rtlCol="0">
            <a:spAutoFit/>
          </a:bodyPr>
          <a:lstStyle/>
          <a:p>
            <a:r>
              <a:rPr lang="en-US" sz="1100" dirty="0">
                <a:latin typeface="+mn-lt"/>
              </a:rPr>
              <a:t>Coil 203 9-Windings 30 cm</a:t>
            </a:r>
          </a:p>
        </p:txBody>
      </p:sp>
      <p:pic>
        <p:nvPicPr>
          <p:cNvPr id="24" name="Picture 2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67801" y="3941308"/>
            <a:ext cx="2847034" cy="2135275"/>
          </a:xfrm>
          <a:prstGeom prst="rect">
            <a:avLst/>
          </a:prstGeom>
        </p:spPr>
      </p:pic>
    </p:spTree>
    <p:extLst>
      <p:ext uri="{BB962C8B-B14F-4D97-AF65-F5344CB8AC3E}">
        <p14:creationId xmlns:p14="http://schemas.microsoft.com/office/powerpoint/2010/main" val="841536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31</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smtClean="0"/>
              <a:t>SUMMARY</a:t>
            </a:r>
            <a:endParaRPr lang="en-US" altLang="en-US" sz="3200" dirty="0"/>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7" name="Text Box 5"/>
          <p:cNvSpPr txBox="1">
            <a:spLocks noChangeArrowheads="1"/>
          </p:cNvSpPr>
          <p:nvPr/>
        </p:nvSpPr>
        <p:spPr bwMode="auto">
          <a:xfrm>
            <a:off x="273496" y="836712"/>
            <a:ext cx="8763000" cy="5413790"/>
          </a:xfrm>
          <a:prstGeom prst="rect">
            <a:avLst/>
          </a:prstGeom>
          <a:noFill/>
          <a:ln>
            <a:noFill/>
          </a:ln>
          <a:effectLs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65000"/>
              </a:spcBef>
              <a:buFontTx/>
              <a:buChar char="•"/>
            </a:pPr>
            <a:r>
              <a:rPr lang="en-US" altLang="en-US" sz="1400" dirty="0" smtClean="0">
                <a:solidFill>
                  <a:srgbClr val="0000CC"/>
                </a:solidFill>
                <a:latin typeface="Arial" charset="0"/>
              </a:rPr>
              <a:t> The </a:t>
            </a:r>
            <a:r>
              <a:rPr lang="en-US" altLang="en-US" sz="1400" dirty="0">
                <a:solidFill>
                  <a:srgbClr val="0000CC"/>
                </a:solidFill>
                <a:latin typeface="Arial" charset="0"/>
              </a:rPr>
              <a:t>cryogenics facility refrigerators, compressors, and other peripheral devices have been refurbished and re-configured to test MQXF quadrupoles at 1.8 K and 1 bar (nom</a:t>
            </a:r>
            <a:r>
              <a:rPr lang="en-US" altLang="en-US" sz="1400" dirty="0" smtClean="0">
                <a:solidFill>
                  <a:srgbClr val="0000CC"/>
                </a:solidFill>
                <a:latin typeface="Arial" charset="0"/>
              </a:rPr>
              <a:t>).</a:t>
            </a:r>
          </a:p>
          <a:p>
            <a:pPr>
              <a:lnSpc>
                <a:spcPct val="130000"/>
              </a:lnSpc>
              <a:spcBef>
                <a:spcPct val="65000"/>
              </a:spcBef>
              <a:buFontTx/>
              <a:buChar char="•"/>
            </a:pPr>
            <a:r>
              <a:rPr lang="en-US" altLang="en-US" sz="1400" dirty="0" smtClean="0">
                <a:solidFill>
                  <a:srgbClr val="0000CC"/>
                </a:solidFill>
                <a:latin typeface="Arial" charset="0"/>
              </a:rPr>
              <a:t> New compressors</a:t>
            </a:r>
            <a:r>
              <a:rPr lang="en-US" altLang="en-US" sz="1400" dirty="0">
                <a:solidFill>
                  <a:srgbClr val="0000CC"/>
                </a:solidFill>
                <a:latin typeface="Arial" charset="0"/>
              </a:rPr>
              <a:t>, purifiers, </a:t>
            </a:r>
            <a:r>
              <a:rPr lang="en-US" altLang="en-US" sz="1400" dirty="0" smtClean="0">
                <a:solidFill>
                  <a:srgbClr val="0000CC"/>
                </a:solidFill>
                <a:latin typeface="Arial" charset="0"/>
              </a:rPr>
              <a:t>critical </a:t>
            </a:r>
            <a:r>
              <a:rPr lang="en-US" altLang="en-US" sz="1400" dirty="0">
                <a:solidFill>
                  <a:srgbClr val="0000CC"/>
                </a:solidFill>
                <a:latin typeface="Arial" charset="0"/>
              </a:rPr>
              <a:t>spare </a:t>
            </a:r>
            <a:r>
              <a:rPr lang="en-US" altLang="en-US" sz="1400" dirty="0" smtClean="0">
                <a:solidFill>
                  <a:srgbClr val="0000CC"/>
                </a:solidFill>
                <a:latin typeface="Arial" charset="0"/>
              </a:rPr>
              <a:t>parts, and other updates </a:t>
            </a:r>
            <a:r>
              <a:rPr lang="en-US" altLang="en-US" sz="1400" dirty="0">
                <a:solidFill>
                  <a:srgbClr val="0000CC"/>
                </a:solidFill>
                <a:latin typeface="Arial" charset="0"/>
              </a:rPr>
              <a:t>were </a:t>
            </a:r>
            <a:r>
              <a:rPr lang="en-US" altLang="en-US" sz="1400" dirty="0" smtClean="0">
                <a:solidFill>
                  <a:srgbClr val="0000CC"/>
                </a:solidFill>
                <a:latin typeface="Arial" charset="0"/>
              </a:rPr>
              <a:t>provided </a:t>
            </a:r>
            <a:r>
              <a:rPr lang="en-US" altLang="en-US" sz="1400" dirty="0">
                <a:solidFill>
                  <a:srgbClr val="0000CC"/>
                </a:solidFill>
                <a:latin typeface="Arial" charset="0"/>
              </a:rPr>
              <a:t>with BNL funding. These items have been purchased to provide backup systems and </a:t>
            </a:r>
            <a:r>
              <a:rPr lang="en-US" altLang="en-US" sz="1400" dirty="0" smtClean="0">
                <a:solidFill>
                  <a:srgbClr val="0000CC"/>
                </a:solidFill>
                <a:latin typeface="Arial" charset="0"/>
              </a:rPr>
              <a:t>mitigate </a:t>
            </a:r>
            <a:r>
              <a:rPr lang="en-US" altLang="en-US" sz="1400" dirty="0">
                <a:solidFill>
                  <a:srgbClr val="0000CC"/>
                </a:solidFill>
                <a:latin typeface="Arial" charset="0"/>
              </a:rPr>
              <a:t>risks in the event of equipment failure</a:t>
            </a:r>
            <a:r>
              <a:rPr lang="en-US" altLang="en-US" sz="1400" dirty="0" smtClean="0">
                <a:solidFill>
                  <a:srgbClr val="0000CC"/>
                </a:solidFill>
                <a:latin typeface="Arial" charset="0"/>
              </a:rPr>
              <a:t>.</a:t>
            </a:r>
            <a:endParaRPr lang="en-US" altLang="en-US" sz="1400" dirty="0">
              <a:solidFill>
                <a:srgbClr val="0000CC"/>
              </a:solidFill>
              <a:latin typeface="Arial" charset="0"/>
            </a:endParaRPr>
          </a:p>
          <a:p>
            <a:pPr>
              <a:lnSpc>
                <a:spcPct val="130000"/>
              </a:lnSpc>
              <a:spcBef>
                <a:spcPct val="65000"/>
              </a:spcBef>
              <a:buFontTx/>
              <a:buChar char="•"/>
            </a:pPr>
            <a:r>
              <a:rPr lang="en-US" altLang="en-US" sz="1400" dirty="0">
                <a:solidFill>
                  <a:srgbClr val="0000CC"/>
                </a:solidFill>
                <a:latin typeface="Arial" charset="0"/>
              </a:rPr>
              <a:t> </a:t>
            </a:r>
            <a:r>
              <a:rPr lang="en-US" altLang="en-US" sz="1400" dirty="0" smtClean="0">
                <a:solidFill>
                  <a:srgbClr val="0000CC"/>
                </a:solidFill>
                <a:latin typeface="Arial" charset="0"/>
              </a:rPr>
              <a:t>The Magnet </a:t>
            </a:r>
            <a:r>
              <a:rPr lang="en-US" altLang="en-US" sz="1400" dirty="0">
                <a:solidFill>
                  <a:srgbClr val="0000CC"/>
                </a:solidFill>
                <a:latin typeface="Arial" charset="0"/>
              </a:rPr>
              <a:t>Division </a:t>
            </a:r>
            <a:r>
              <a:rPr lang="en-US" altLang="en-US" sz="1400" dirty="0" smtClean="0">
                <a:solidFill>
                  <a:srgbClr val="0000CC"/>
                </a:solidFill>
                <a:latin typeface="Arial" charset="0"/>
              </a:rPr>
              <a:t>30 kA power </a:t>
            </a:r>
            <a:r>
              <a:rPr lang="en-US" altLang="en-US" sz="1400" dirty="0">
                <a:solidFill>
                  <a:srgbClr val="0000CC"/>
                </a:solidFill>
                <a:latin typeface="Arial" charset="0"/>
              </a:rPr>
              <a:t>supply </a:t>
            </a:r>
            <a:r>
              <a:rPr lang="en-US" altLang="en-US" sz="1400" dirty="0" smtClean="0">
                <a:solidFill>
                  <a:srgbClr val="0000CC"/>
                </a:solidFill>
                <a:latin typeface="Arial" charset="0"/>
              </a:rPr>
              <a:t>(formerly </a:t>
            </a:r>
            <a:r>
              <a:rPr lang="en-US" altLang="en-US" sz="1400" dirty="0">
                <a:solidFill>
                  <a:srgbClr val="0000CC"/>
                </a:solidFill>
                <a:latin typeface="Arial" charset="0"/>
              </a:rPr>
              <a:t>used for cable </a:t>
            </a:r>
            <a:r>
              <a:rPr lang="en-US" altLang="en-US" sz="1400" dirty="0" smtClean="0">
                <a:solidFill>
                  <a:srgbClr val="0000CC"/>
                </a:solidFill>
                <a:latin typeface="Arial" charset="0"/>
              </a:rPr>
              <a:t>testing) </a:t>
            </a:r>
            <a:r>
              <a:rPr lang="en-US" altLang="en-US" sz="1400" dirty="0">
                <a:solidFill>
                  <a:srgbClr val="0000CC"/>
                </a:solidFill>
                <a:latin typeface="Arial" charset="0"/>
              </a:rPr>
              <a:t>and </a:t>
            </a:r>
            <a:r>
              <a:rPr lang="en-US" altLang="en-US" sz="1400" dirty="0" smtClean="0">
                <a:solidFill>
                  <a:srgbClr val="0000CC"/>
                </a:solidFill>
                <a:latin typeface="Arial" charset="0"/>
              </a:rPr>
              <a:t>peripheral systems such as energy extraction and quench heater firing units are being converted to test magnets to 24 kA and at 1.8 kA.</a:t>
            </a:r>
          </a:p>
          <a:p>
            <a:pPr>
              <a:lnSpc>
                <a:spcPct val="130000"/>
              </a:lnSpc>
              <a:spcBef>
                <a:spcPct val="65000"/>
              </a:spcBef>
              <a:buFontTx/>
              <a:buChar char="•"/>
            </a:pPr>
            <a:r>
              <a:rPr lang="en-US" altLang="en-US" sz="1400" dirty="0" smtClean="0">
                <a:solidFill>
                  <a:srgbClr val="0000CC"/>
                </a:solidFill>
                <a:latin typeface="Arial" charset="0"/>
              </a:rPr>
              <a:t> A </a:t>
            </a:r>
            <a:r>
              <a:rPr lang="en-US" altLang="en-US" sz="1400" dirty="0">
                <a:solidFill>
                  <a:srgbClr val="0000CC"/>
                </a:solidFill>
                <a:latin typeface="Arial" charset="0"/>
              </a:rPr>
              <a:t>completely new and redesigned vertical test facility </a:t>
            </a:r>
            <a:r>
              <a:rPr lang="en-US" altLang="en-US" sz="1400" dirty="0" smtClean="0">
                <a:solidFill>
                  <a:srgbClr val="0000CC"/>
                </a:solidFill>
                <a:latin typeface="Arial" charset="0"/>
              </a:rPr>
              <a:t>(in an existing outer vacuum vessel) is </a:t>
            </a:r>
            <a:r>
              <a:rPr lang="en-US" altLang="en-US" sz="1400" dirty="0">
                <a:solidFill>
                  <a:srgbClr val="0000CC"/>
                </a:solidFill>
                <a:latin typeface="Arial" charset="0"/>
              </a:rPr>
              <a:t>being built to </a:t>
            </a:r>
            <a:r>
              <a:rPr lang="en-US" altLang="en-US" sz="1400" dirty="0" smtClean="0">
                <a:solidFill>
                  <a:srgbClr val="0000CC"/>
                </a:solidFill>
                <a:latin typeface="Arial" charset="0"/>
              </a:rPr>
              <a:t>accommodate 1.8 K testing of MQXF magnets, with new inner helium vessel, 4 K heat shield, 1.8 K heat exchanger, lambda plate, new top plate with 24 kA Cu leads, and 24 kA water-cooled cables to test dewar.</a:t>
            </a:r>
            <a:endParaRPr lang="en-US" altLang="en-US" sz="1400" dirty="0">
              <a:solidFill>
                <a:srgbClr val="0000CC"/>
              </a:solidFill>
              <a:latin typeface="Arial" charset="0"/>
            </a:endParaRPr>
          </a:p>
          <a:p>
            <a:pPr>
              <a:lnSpc>
                <a:spcPct val="130000"/>
              </a:lnSpc>
              <a:spcBef>
                <a:spcPct val="65000"/>
              </a:spcBef>
              <a:buFontTx/>
              <a:buChar char="•"/>
            </a:pPr>
            <a:r>
              <a:rPr lang="en-US" altLang="en-US" sz="1400" dirty="0">
                <a:solidFill>
                  <a:srgbClr val="0000CC"/>
                </a:solidFill>
                <a:latin typeface="Arial" charset="0"/>
              </a:rPr>
              <a:t> </a:t>
            </a:r>
            <a:r>
              <a:rPr lang="en-US" altLang="en-US" sz="1400" dirty="0" smtClean="0">
                <a:solidFill>
                  <a:srgbClr val="0000CC"/>
                </a:solidFill>
                <a:latin typeface="Arial" charset="0"/>
              </a:rPr>
              <a:t>The old data </a:t>
            </a:r>
            <a:r>
              <a:rPr lang="en-US" altLang="en-US" sz="1400" dirty="0">
                <a:solidFill>
                  <a:srgbClr val="0000CC"/>
                </a:solidFill>
                <a:latin typeface="Arial" charset="0"/>
              </a:rPr>
              <a:t>acquisition systems </a:t>
            </a:r>
            <a:r>
              <a:rPr lang="en-US" altLang="en-US" sz="1400" dirty="0" smtClean="0">
                <a:solidFill>
                  <a:srgbClr val="0000CC"/>
                </a:solidFill>
                <a:latin typeface="Arial" charset="0"/>
              </a:rPr>
              <a:t>have been replaced by completely modernized and improved NI hardware and LabVIEW-based software.</a:t>
            </a:r>
          </a:p>
          <a:p>
            <a:pPr>
              <a:lnSpc>
                <a:spcPct val="130000"/>
              </a:lnSpc>
              <a:spcBef>
                <a:spcPct val="65000"/>
              </a:spcBef>
              <a:buFontTx/>
              <a:buChar char="•"/>
            </a:pPr>
            <a:r>
              <a:rPr lang="en-US" altLang="en-US" sz="1400" dirty="0">
                <a:solidFill>
                  <a:srgbClr val="0000CC"/>
                </a:solidFill>
                <a:latin typeface="Arial" charset="0"/>
              </a:rPr>
              <a:t>The updated and reconfigured 1.8 K vertical test facility commissioning will be done with a short sample of  Nb3Sn cable instrumented with taps and a spot heater. The mirror magnet will be present on the hanging fixture but not connected to the power leads until the cable test has been successfully completed</a:t>
            </a:r>
            <a:r>
              <a:rPr lang="en-US" altLang="en-US" sz="1400" dirty="0" smtClean="0">
                <a:solidFill>
                  <a:srgbClr val="0000CC"/>
                </a:solidFill>
                <a:latin typeface="Arial" charset="0"/>
              </a:rPr>
              <a:t>.</a:t>
            </a:r>
            <a:endParaRPr lang="en-US" altLang="en-US" sz="1400" dirty="0">
              <a:solidFill>
                <a:srgbClr val="0000CC"/>
              </a:solidFill>
              <a:latin typeface="Arial" charset="0"/>
            </a:endParaRPr>
          </a:p>
          <a:p>
            <a:pPr>
              <a:lnSpc>
                <a:spcPct val="130000"/>
              </a:lnSpc>
              <a:spcBef>
                <a:spcPct val="65000"/>
              </a:spcBef>
              <a:buFontTx/>
              <a:buChar char="•"/>
            </a:pPr>
            <a:r>
              <a:rPr lang="en-US" altLang="en-US" sz="1400" dirty="0">
                <a:solidFill>
                  <a:srgbClr val="0000CC"/>
                </a:solidFill>
                <a:latin typeface="Arial" charset="0"/>
              </a:rPr>
              <a:t> </a:t>
            </a:r>
            <a:r>
              <a:rPr lang="en-US" altLang="en-US" sz="1400" dirty="0" smtClean="0">
                <a:solidFill>
                  <a:srgbClr val="0000CC"/>
                </a:solidFill>
                <a:latin typeface="Arial" charset="0"/>
              </a:rPr>
              <a:t>Magnetic field measuring probe, spike detector system, and quench antenna data acquisition system are yet to be built, but will not be needed for the upcoming mirror magnet test.</a:t>
            </a:r>
            <a:endParaRPr lang="en-US" altLang="en-US" sz="1400" dirty="0">
              <a:solidFill>
                <a:srgbClr val="0000CC"/>
              </a:solidFill>
              <a:latin typeface="Arial" charset="0"/>
            </a:endParaRPr>
          </a:p>
        </p:txBody>
      </p:sp>
    </p:spTree>
    <p:extLst>
      <p:ext uri="{BB962C8B-B14F-4D97-AF65-F5344CB8AC3E}">
        <p14:creationId xmlns:p14="http://schemas.microsoft.com/office/powerpoint/2010/main" val="18675976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32</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SC </a:t>
            </a:r>
            <a:r>
              <a:rPr lang="fr-FR" dirty="0" err="1" smtClean="0"/>
              <a:t>Magnet</a:t>
            </a:r>
            <a:r>
              <a:rPr lang="fr-FR" dirty="0" smtClean="0"/>
              <a:t> Test Stands Workshop CERN </a:t>
            </a:r>
            <a:r>
              <a:rPr lang="fr-FR" dirty="0" err="1" smtClean="0"/>
              <a:t>June</a:t>
            </a:r>
            <a:r>
              <a:rPr lang="fr-FR" dirty="0" smtClean="0"/>
              <a:t>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smtClean="0"/>
              <a:t>SUMMARY</a:t>
            </a:r>
            <a:endParaRPr lang="en-US" altLang="en-US" sz="3200" dirty="0"/>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5"/>
          <p:cNvSpPr txBox="1">
            <a:spLocks noChangeArrowheads="1"/>
          </p:cNvSpPr>
          <p:nvPr/>
        </p:nvSpPr>
        <p:spPr bwMode="auto">
          <a:xfrm>
            <a:off x="345504" y="908720"/>
            <a:ext cx="8763000" cy="5251450"/>
          </a:xfrm>
          <a:prstGeom prst="rect">
            <a:avLst/>
          </a:prstGeom>
          <a:noFill/>
          <a:ln>
            <a:noFill/>
          </a:ln>
          <a:effectLs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65000"/>
              </a:spcBef>
              <a:buFontTx/>
              <a:buChar char="•"/>
            </a:pPr>
            <a:r>
              <a:rPr lang="en-US" altLang="en-US" sz="2000" dirty="0">
                <a:latin typeface="Arial" charset="0"/>
              </a:rPr>
              <a:t> </a:t>
            </a:r>
            <a:r>
              <a:rPr lang="en-US" altLang="en-US" sz="2000" dirty="0">
                <a:solidFill>
                  <a:srgbClr val="0000CC"/>
                </a:solidFill>
                <a:latin typeface="Arial" charset="0"/>
              </a:rPr>
              <a:t>Cryogenics refrigerators, compressors, and other peripheral devices can be configured to provide for a variety of testing scenarios, including forced flow supercritical He or liquid He testing, and testing down to </a:t>
            </a:r>
            <a:r>
              <a:rPr lang="en-US" altLang="en-US" sz="2000" dirty="0" smtClean="0">
                <a:solidFill>
                  <a:srgbClr val="0000CC"/>
                </a:solidFill>
                <a:latin typeface="Arial" charset="0"/>
              </a:rPr>
              <a:t>1.8 K</a:t>
            </a:r>
            <a:r>
              <a:rPr lang="en-US" altLang="en-US" sz="2000" dirty="0">
                <a:solidFill>
                  <a:srgbClr val="0000CC"/>
                </a:solidFill>
                <a:latin typeface="Arial" charset="0"/>
              </a:rPr>
              <a:t>.</a:t>
            </a:r>
          </a:p>
          <a:p>
            <a:pPr>
              <a:lnSpc>
                <a:spcPct val="130000"/>
              </a:lnSpc>
              <a:spcBef>
                <a:spcPct val="65000"/>
              </a:spcBef>
              <a:buFontTx/>
              <a:buChar char="•"/>
            </a:pPr>
            <a:r>
              <a:rPr lang="en-US" altLang="en-US" sz="2000" dirty="0">
                <a:solidFill>
                  <a:srgbClr val="0000CC"/>
                </a:solidFill>
                <a:latin typeface="Arial" charset="0"/>
              </a:rPr>
              <a:t> Magnet Division power supplies cover a wide range of testing applications for loads of various inductances and resistances, current and voltage levels, current ramp rates, and quench protection requirements.</a:t>
            </a:r>
          </a:p>
          <a:p>
            <a:pPr>
              <a:lnSpc>
                <a:spcPct val="130000"/>
              </a:lnSpc>
              <a:spcBef>
                <a:spcPct val="65000"/>
              </a:spcBef>
              <a:buFontTx/>
              <a:buChar char="•"/>
            </a:pPr>
            <a:r>
              <a:rPr lang="en-US" altLang="en-US" sz="2000" dirty="0">
                <a:solidFill>
                  <a:srgbClr val="0000CC"/>
                </a:solidFill>
                <a:latin typeface="Arial" charset="0"/>
              </a:rPr>
              <a:t> Data acquisition systems are designed for flexibility to accommodate many magnet and instrumentation configurations.</a:t>
            </a:r>
          </a:p>
          <a:p>
            <a:pPr>
              <a:lnSpc>
                <a:spcPct val="130000"/>
              </a:lnSpc>
              <a:spcBef>
                <a:spcPct val="65000"/>
              </a:spcBef>
              <a:buFontTx/>
              <a:buChar char="•"/>
            </a:pPr>
            <a:r>
              <a:rPr lang="en-US" altLang="en-US" sz="2000" dirty="0">
                <a:solidFill>
                  <a:srgbClr val="0000CC"/>
                </a:solidFill>
                <a:latin typeface="Arial" charset="0"/>
              </a:rPr>
              <a:t> There is a large inventory of magnetic field measuring coils of different sizes and design for a wide variety of applications.</a:t>
            </a:r>
          </a:p>
          <a:p>
            <a:pPr>
              <a:lnSpc>
                <a:spcPct val="130000"/>
              </a:lnSpc>
              <a:spcBef>
                <a:spcPct val="65000"/>
              </a:spcBef>
              <a:buFontTx/>
              <a:buChar char="•"/>
            </a:pPr>
            <a:r>
              <a:rPr lang="en-US" altLang="en-US" sz="2000" dirty="0">
                <a:solidFill>
                  <a:srgbClr val="0000CC"/>
                </a:solidFill>
                <a:latin typeface="Arial" charset="0"/>
              </a:rPr>
              <a:t> Further upgrades of facility systems are in progress.</a:t>
            </a:r>
          </a:p>
        </p:txBody>
      </p:sp>
    </p:spTree>
    <p:extLst>
      <p:ext uri="{BB962C8B-B14F-4D97-AF65-F5344CB8AC3E}">
        <p14:creationId xmlns:p14="http://schemas.microsoft.com/office/powerpoint/2010/main" val="14457365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THANK YOU FOR YOUR ATTENTION</a:t>
            </a:r>
            <a:endParaRPr lang="en-GB" dirty="0"/>
          </a:p>
        </p:txBody>
      </p:sp>
      <p:sp>
        <p:nvSpPr>
          <p:cNvPr id="4" name="Espace réservé du texte 3"/>
          <p:cNvSpPr>
            <a:spLocks noGrp="1"/>
          </p:cNvSpPr>
          <p:nvPr>
            <p:ph type="body" sz="quarter" idx="14"/>
          </p:nvPr>
        </p:nvSpPr>
        <p:spPr>
          <a:xfrm>
            <a:off x="1351800" y="4869160"/>
            <a:ext cx="6440400" cy="427112"/>
          </a:xfrm>
        </p:spPr>
        <p:txBody>
          <a:bodyPr anchor="t" anchorCtr="0"/>
          <a:lstStyle/>
          <a:p>
            <a:pPr marL="0" indent="0">
              <a:spcBef>
                <a:spcPts val="0"/>
              </a:spcBef>
            </a:pPr>
            <a:r>
              <a:rPr lang="en-GB" dirty="0" smtClean="0"/>
              <a:t>Acknowledgements for contributions to this presentation: Mike Anerella, Sebastian Dimaiuta, Piyush Joshi, Paul Kovach, Andy Marone, Bill McKeon, Jesse Schmalzle, Dan Sullivan</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33</a:t>
            </a:fld>
            <a:endParaRPr lang="fr-FR" dirty="0"/>
          </a:p>
        </p:txBody>
      </p:sp>
      <p:sp>
        <p:nvSpPr>
          <p:cNvPr id="6"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dirty="0" smtClean="0"/>
              <a:t>SC </a:t>
            </a:r>
            <a:r>
              <a:rPr lang="fr-FR" dirty="0" err="1" smtClean="0"/>
              <a:t>Magnet</a:t>
            </a:r>
            <a:r>
              <a:rPr lang="fr-FR" dirty="0" smtClean="0"/>
              <a:t> Test Stands Workshop CERN </a:t>
            </a:r>
            <a:r>
              <a:rPr lang="fr-FR" dirty="0" err="1" smtClean="0"/>
              <a:t>June</a:t>
            </a:r>
            <a:r>
              <a:rPr lang="fr-FR" dirty="0" smtClean="0"/>
              <a:t> 13-14, 2016</a:t>
            </a:r>
            <a:endParaRPr lang="en-GB" dirty="0"/>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6732240" y="6021288"/>
            <a:ext cx="1080120" cy="36004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34</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Box 5"/>
          <p:cNvSpPr txBox="1"/>
          <p:nvPr/>
        </p:nvSpPr>
        <p:spPr>
          <a:xfrm>
            <a:off x="2971800" y="3124200"/>
            <a:ext cx="3616424" cy="523220"/>
          </a:xfrm>
          <a:prstGeom prst="rect">
            <a:avLst/>
          </a:prstGeom>
          <a:noFill/>
        </p:spPr>
        <p:txBody>
          <a:bodyPr wrap="square" rtlCol="0">
            <a:spAutoFit/>
          </a:bodyPr>
          <a:lstStyle/>
          <a:p>
            <a:r>
              <a:rPr lang="en-US" sz="2800" b="1" dirty="0" smtClean="0">
                <a:solidFill>
                  <a:schemeClr val="bg2"/>
                </a:solidFill>
                <a:latin typeface="+mn-lt"/>
              </a:rPr>
              <a:t>BACK UP SLIDES</a:t>
            </a:r>
            <a:endParaRPr lang="en-US" sz="2800" b="1" dirty="0">
              <a:solidFill>
                <a:schemeClr val="bg2"/>
              </a:solidFill>
              <a:latin typeface="+mn-lt"/>
            </a:endParaRPr>
          </a:p>
        </p:txBody>
      </p:sp>
    </p:spTree>
    <p:extLst>
      <p:ext uri="{BB962C8B-B14F-4D97-AF65-F5344CB8AC3E}">
        <p14:creationId xmlns:p14="http://schemas.microsoft.com/office/powerpoint/2010/main" val="14457365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35</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VERTICAL TEST </a:t>
            </a:r>
            <a:r>
              <a:rPr lang="en-US" altLang="en-US" sz="3200" dirty="0" smtClean="0"/>
              <a:t>FACILITY</a:t>
            </a:r>
            <a:endParaRPr lang="en-US" altLang="en-US" sz="3200" dirty="0"/>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 Box 1030"/>
          <p:cNvSpPr txBox="1">
            <a:spLocks noChangeArrowheads="1"/>
          </p:cNvSpPr>
          <p:nvPr/>
        </p:nvSpPr>
        <p:spPr bwMode="auto">
          <a:xfrm>
            <a:off x="4640832" y="951583"/>
            <a:ext cx="4539680" cy="5115246"/>
          </a:xfrm>
          <a:prstGeom prst="rect">
            <a:avLst/>
          </a:prstGeom>
          <a:noFill/>
          <a:ln>
            <a:noFill/>
          </a:ln>
          <a:effectLst/>
          <a:extLst/>
        </p:spPr>
        <p:txBody>
          <a:bodyPr wrap="square">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ts val="600"/>
              </a:spcBef>
              <a:buFontTx/>
              <a:buChar char="•"/>
            </a:pPr>
            <a:r>
              <a:rPr lang="en-US" altLang="en-US" sz="2000" dirty="0">
                <a:latin typeface="Arial" charset="0"/>
              </a:rPr>
              <a:t> </a:t>
            </a:r>
            <a:r>
              <a:rPr lang="en-US" altLang="en-US" sz="2000" b="1" dirty="0">
                <a:solidFill>
                  <a:srgbClr val="0000CC"/>
                </a:solidFill>
                <a:latin typeface="Arial" charset="0"/>
              </a:rPr>
              <a:t>VERTICAL DEWAR TOP PLATES</a:t>
            </a:r>
          </a:p>
          <a:p>
            <a:pPr lvl="1">
              <a:lnSpc>
                <a:spcPct val="130000"/>
              </a:lnSpc>
              <a:spcBef>
                <a:spcPts val="600"/>
              </a:spcBef>
              <a:buFontTx/>
              <a:buChar char="•"/>
            </a:pPr>
            <a:r>
              <a:rPr lang="en-US" altLang="en-US" sz="1600" b="1" dirty="0">
                <a:solidFill>
                  <a:srgbClr val="FF0000"/>
                </a:solidFill>
                <a:latin typeface="Arial" charset="0"/>
              </a:rPr>
              <a:t> New top plate to accommodate MQXF 4.2 m LHC Inner Triplet quads and 24kA leads and lambda plate/fixture for 1.8K</a:t>
            </a:r>
          </a:p>
          <a:p>
            <a:pPr lvl="1">
              <a:lnSpc>
                <a:spcPct val="130000"/>
              </a:lnSpc>
              <a:spcBef>
                <a:spcPts val="600"/>
              </a:spcBef>
              <a:buFontTx/>
              <a:buChar char="•"/>
            </a:pPr>
            <a:r>
              <a:rPr lang="en-US" altLang="en-US" sz="1600" b="1" dirty="0">
                <a:solidFill>
                  <a:srgbClr val="0000CC"/>
                </a:solidFill>
                <a:latin typeface="Arial" charset="0"/>
              </a:rPr>
              <a:t> Magnet hanging fixtures and parts for a wide range of magnet types</a:t>
            </a:r>
          </a:p>
          <a:p>
            <a:pPr lvl="1">
              <a:lnSpc>
                <a:spcPct val="130000"/>
              </a:lnSpc>
              <a:spcBef>
                <a:spcPts val="600"/>
              </a:spcBef>
              <a:buFontTx/>
              <a:buChar char="•"/>
            </a:pPr>
            <a:r>
              <a:rPr lang="en-US" altLang="en-US" sz="1600" b="1" dirty="0">
                <a:solidFill>
                  <a:srgbClr val="0000CC"/>
                </a:solidFill>
                <a:latin typeface="Arial" charset="0"/>
              </a:rPr>
              <a:t> Variety of feedthroughs and instrumentation connector assemblies</a:t>
            </a:r>
          </a:p>
          <a:p>
            <a:pPr lvl="1">
              <a:lnSpc>
                <a:spcPct val="130000"/>
              </a:lnSpc>
              <a:spcBef>
                <a:spcPts val="600"/>
              </a:spcBef>
              <a:buFontTx/>
              <a:buChar char="•"/>
            </a:pPr>
            <a:r>
              <a:rPr lang="en-US" altLang="en-US" sz="1600" b="1" dirty="0">
                <a:solidFill>
                  <a:srgbClr val="0000CC"/>
                </a:solidFill>
                <a:latin typeface="Arial" charset="0"/>
              </a:rPr>
              <a:t> Gas-cooled and liquid-injection power leads for </a:t>
            </a:r>
            <a:r>
              <a:rPr lang="en-US" altLang="en-US" sz="1600" b="1" dirty="0" smtClean="0">
                <a:solidFill>
                  <a:srgbClr val="0000CC"/>
                </a:solidFill>
                <a:latin typeface="Arial" charset="0"/>
              </a:rPr>
              <a:t>various </a:t>
            </a:r>
            <a:r>
              <a:rPr lang="en-US" altLang="en-US" sz="1600" b="1" dirty="0">
                <a:solidFill>
                  <a:srgbClr val="0000CC"/>
                </a:solidFill>
                <a:latin typeface="Arial" charset="0"/>
              </a:rPr>
              <a:t>power applications</a:t>
            </a:r>
          </a:p>
          <a:p>
            <a:pPr lvl="1">
              <a:lnSpc>
                <a:spcPct val="130000"/>
              </a:lnSpc>
              <a:spcBef>
                <a:spcPts val="600"/>
              </a:spcBef>
              <a:buFontTx/>
              <a:buChar char="•"/>
            </a:pPr>
            <a:r>
              <a:rPr lang="en-US" altLang="en-US" sz="1600" b="1" dirty="0">
                <a:solidFill>
                  <a:srgbClr val="0000CC"/>
                </a:solidFill>
                <a:latin typeface="Arial" charset="0"/>
              </a:rPr>
              <a:t> Associated temperature sensors and level probes with each top plate</a:t>
            </a:r>
          </a:p>
          <a:p>
            <a:pPr lvl="1">
              <a:lnSpc>
                <a:spcPct val="130000"/>
              </a:lnSpc>
              <a:spcBef>
                <a:spcPts val="600"/>
              </a:spcBef>
              <a:buFontTx/>
              <a:buChar char="•"/>
            </a:pPr>
            <a:r>
              <a:rPr lang="en-US" altLang="en-US" sz="1600" b="1" dirty="0">
                <a:solidFill>
                  <a:srgbClr val="0000CC"/>
                </a:solidFill>
                <a:latin typeface="Arial" charset="0"/>
              </a:rPr>
              <a:t> Presently </a:t>
            </a:r>
            <a:r>
              <a:rPr lang="en-US" altLang="en-US" sz="1600" b="1" dirty="0" smtClean="0">
                <a:solidFill>
                  <a:srgbClr val="0000CC"/>
                </a:solidFill>
                <a:latin typeface="Arial" charset="0"/>
              </a:rPr>
              <a:t>eight </a:t>
            </a:r>
            <a:r>
              <a:rPr lang="en-US" altLang="en-US" sz="1600" b="1" dirty="0">
                <a:solidFill>
                  <a:srgbClr val="0000CC"/>
                </a:solidFill>
                <a:latin typeface="Arial" charset="0"/>
              </a:rPr>
              <a:t>top plates of various configurations </a:t>
            </a:r>
            <a:r>
              <a:rPr lang="en-US" altLang="en-US" sz="1600" b="1" dirty="0" smtClean="0">
                <a:solidFill>
                  <a:srgbClr val="0000CC"/>
                </a:solidFill>
                <a:latin typeface="Arial" charset="0"/>
              </a:rPr>
              <a:t>available</a:t>
            </a:r>
            <a:endParaRPr lang="en-US" altLang="en-US" sz="1600" b="1" dirty="0">
              <a:solidFill>
                <a:srgbClr val="0000CC"/>
              </a:solidFill>
              <a:latin typeface="Arial" charset="0"/>
            </a:endParaRPr>
          </a:p>
        </p:txBody>
      </p:sp>
      <p:pic>
        <p:nvPicPr>
          <p:cNvPr id="7" name="Picture 1031" descr="C:\MAGNET DIVISION PICTURES\Selected pictures\103-0344_IMG rotate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1232" y="3489920"/>
            <a:ext cx="2065182" cy="2819400"/>
          </a:xfrm>
          <a:prstGeom prst="rect">
            <a:avLst/>
          </a:prstGeom>
          <a:noFill/>
          <a:ln>
            <a:noFill/>
          </a:ln>
          <a:extLst/>
        </p:spPr>
      </p:pic>
      <p:pic>
        <p:nvPicPr>
          <p:cNvPr id="12" name="Picture 1032" descr="C:\MAGNET DIVISION PICTURES\Selected pictures\105-0510_IM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1232" y="764704"/>
            <a:ext cx="3497786" cy="2686050"/>
          </a:xfrm>
          <a:prstGeom prst="rect">
            <a:avLst/>
          </a:prstGeom>
          <a:noFill/>
          <a:ln>
            <a:noFill/>
          </a:ln>
          <a:extLst/>
        </p:spPr>
      </p:pic>
      <p:pic>
        <p:nvPicPr>
          <p:cNvPr id="13" name="Picture 1034" descr="C:\MAGNET DIVISION PICTURES\Selected pictures\123-2347_IMG rotated.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1032" y="3489920"/>
            <a:ext cx="2065182" cy="2819400"/>
          </a:xfrm>
          <a:prstGeom prst="rect">
            <a:avLst/>
          </a:prstGeom>
          <a:noFill/>
          <a:ln>
            <a:noFill/>
          </a:ln>
          <a:extLst/>
        </p:spPr>
      </p:pic>
    </p:spTree>
    <p:extLst>
      <p:ext uri="{BB962C8B-B14F-4D97-AF65-F5344CB8AC3E}">
        <p14:creationId xmlns:p14="http://schemas.microsoft.com/office/powerpoint/2010/main" val="14457365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36</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itle 1"/>
          <p:cNvSpPr txBox="1">
            <a:spLocks/>
          </p:cNvSpPr>
          <p:nvPr/>
        </p:nvSpPr>
        <p:spPr>
          <a:xfrm>
            <a:off x="2631504" y="812948"/>
            <a:ext cx="3200400" cy="304800"/>
          </a:xfrm>
          <a:prstGeom prst="rect">
            <a:avLst/>
          </a:prstGeom>
        </p:spPr>
        <p:txBody>
          <a:bodyPr anchor="ctr" anchorCtr="1"/>
          <a:lstStyle>
            <a:lvl1pPr algn="ctr" rtl="0" eaLnBrk="0" fontAlgn="base" hangingPunct="0">
              <a:spcBef>
                <a:spcPct val="0"/>
              </a:spcBef>
              <a:spcAft>
                <a:spcPct val="0"/>
              </a:spcAft>
              <a:defRPr sz="2800" b="1">
                <a:solidFill>
                  <a:srgbClr val="FF3300"/>
                </a:solidFill>
                <a:latin typeface="+mj-lt"/>
                <a:ea typeface="+mj-ea"/>
                <a:cs typeface="+mj-cs"/>
              </a:defRPr>
            </a:lvl1pPr>
            <a:lvl2pPr algn="ctr" rtl="0" eaLnBrk="0" fontAlgn="base" hangingPunct="0">
              <a:spcBef>
                <a:spcPct val="0"/>
              </a:spcBef>
              <a:spcAft>
                <a:spcPct val="0"/>
              </a:spcAft>
              <a:defRPr sz="2800" b="1">
                <a:solidFill>
                  <a:srgbClr val="FF3300"/>
                </a:solidFill>
                <a:latin typeface="Comic Sans MS" pitchFamily="66" charset="0"/>
              </a:defRPr>
            </a:lvl2pPr>
            <a:lvl3pPr algn="ctr" rtl="0" eaLnBrk="0" fontAlgn="base" hangingPunct="0">
              <a:spcBef>
                <a:spcPct val="0"/>
              </a:spcBef>
              <a:spcAft>
                <a:spcPct val="0"/>
              </a:spcAft>
              <a:defRPr sz="2800" b="1">
                <a:solidFill>
                  <a:srgbClr val="FF3300"/>
                </a:solidFill>
                <a:latin typeface="Comic Sans MS" pitchFamily="66" charset="0"/>
              </a:defRPr>
            </a:lvl3pPr>
            <a:lvl4pPr algn="ctr" rtl="0" eaLnBrk="0" fontAlgn="base" hangingPunct="0">
              <a:spcBef>
                <a:spcPct val="0"/>
              </a:spcBef>
              <a:spcAft>
                <a:spcPct val="0"/>
              </a:spcAft>
              <a:defRPr sz="2800" b="1">
                <a:solidFill>
                  <a:srgbClr val="FF3300"/>
                </a:solidFill>
                <a:latin typeface="Comic Sans MS" pitchFamily="66" charset="0"/>
              </a:defRPr>
            </a:lvl4pPr>
            <a:lvl5pPr algn="ctr" rtl="0" eaLnBrk="0" fontAlgn="base" hangingPunct="0">
              <a:spcBef>
                <a:spcPct val="0"/>
              </a:spcBef>
              <a:spcAft>
                <a:spcPct val="0"/>
              </a:spcAft>
              <a:defRPr sz="2800" b="1">
                <a:solidFill>
                  <a:srgbClr val="FF3300"/>
                </a:solidFill>
                <a:latin typeface="Comic Sans MS" pitchFamily="66" charset="0"/>
              </a:defRPr>
            </a:lvl5pPr>
            <a:lvl6pPr marL="457200" algn="ctr" rtl="0" eaLnBrk="0" fontAlgn="base" hangingPunct="0">
              <a:spcBef>
                <a:spcPct val="0"/>
              </a:spcBef>
              <a:spcAft>
                <a:spcPct val="0"/>
              </a:spcAft>
              <a:defRPr sz="2800" b="1">
                <a:solidFill>
                  <a:srgbClr val="FF3300"/>
                </a:solidFill>
                <a:latin typeface="Comic Sans MS" pitchFamily="66" charset="0"/>
              </a:defRPr>
            </a:lvl6pPr>
            <a:lvl7pPr marL="914400" algn="ctr" rtl="0" eaLnBrk="0" fontAlgn="base" hangingPunct="0">
              <a:spcBef>
                <a:spcPct val="0"/>
              </a:spcBef>
              <a:spcAft>
                <a:spcPct val="0"/>
              </a:spcAft>
              <a:defRPr sz="2800" b="1">
                <a:solidFill>
                  <a:srgbClr val="FF3300"/>
                </a:solidFill>
                <a:latin typeface="Comic Sans MS" pitchFamily="66" charset="0"/>
              </a:defRPr>
            </a:lvl7pPr>
            <a:lvl8pPr marL="1371600" algn="ctr" rtl="0" eaLnBrk="0" fontAlgn="base" hangingPunct="0">
              <a:spcBef>
                <a:spcPct val="0"/>
              </a:spcBef>
              <a:spcAft>
                <a:spcPct val="0"/>
              </a:spcAft>
              <a:defRPr sz="2800" b="1">
                <a:solidFill>
                  <a:srgbClr val="FF3300"/>
                </a:solidFill>
                <a:latin typeface="Comic Sans MS" pitchFamily="66" charset="0"/>
              </a:defRPr>
            </a:lvl8pPr>
            <a:lvl9pPr marL="1828800" algn="ctr" rtl="0" eaLnBrk="0" fontAlgn="base" hangingPunct="0">
              <a:spcBef>
                <a:spcPct val="0"/>
              </a:spcBef>
              <a:spcAft>
                <a:spcPct val="0"/>
              </a:spcAft>
              <a:defRPr sz="2800" b="1">
                <a:solidFill>
                  <a:srgbClr val="FF3300"/>
                </a:solidFill>
                <a:latin typeface="Comic Sans MS" pitchFamily="66" charset="0"/>
              </a:defRPr>
            </a:lvl9pPr>
          </a:lstStyle>
          <a:p>
            <a:pPr>
              <a:defRPr/>
            </a:pPr>
            <a:r>
              <a:rPr lang="en-US" sz="2000" kern="0" dirty="0" smtClean="0">
                <a:solidFill>
                  <a:schemeClr val="tx1"/>
                </a:solidFill>
                <a:latin typeface="+mn-lt"/>
              </a:rPr>
              <a:t>1.8 K Heat Exchanger</a:t>
            </a:r>
            <a:endParaRPr lang="en-US" sz="2000" kern="0" dirty="0">
              <a:solidFill>
                <a:schemeClr val="tx1"/>
              </a:solidFill>
              <a:latin typeface="+mn-lt"/>
            </a:endParaRPr>
          </a:p>
        </p:txBody>
      </p:sp>
      <p:pic>
        <p:nvPicPr>
          <p:cNvPr id="7" name="Content Placeholder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6504" y="1041548"/>
            <a:ext cx="13176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936304" y="1114573"/>
            <a:ext cx="24765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960117" y="5030936"/>
            <a:ext cx="1392237"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Oval 13"/>
          <p:cNvSpPr/>
          <p:nvPr/>
        </p:nvSpPr>
        <p:spPr>
          <a:xfrm>
            <a:off x="1107504" y="1092348"/>
            <a:ext cx="762000" cy="14478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Oval 14"/>
          <p:cNvSpPr/>
          <p:nvPr/>
        </p:nvSpPr>
        <p:spPr>
          <a:xfrm>
            <a:off x="1107504" y="5232548"/>
            <a:ext cx="304800" cy="4572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6" name="Straight Arrow Connector 15"/>
          <p:cNvCxnSpPr/>
          <p:nvPr/>
        </p:nvCxnSpPr>
        <p:spPr>
          <a:xfrm>
            <a:off x="1869504" y="1813073"/>
            <a:ext cx="1981200" cy="5207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412304" y="5494486"/>
            <a:ext cx="1574800" cy="176212"/>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18" name="TextBox 32"/>
          <p:cNvSpPr txBox="1">
            <a:spLocks noChangeArrowheads="1"/>
          </p:cNvSpPr>
          <p:nvPr/>
        </p:nvSpPr>
        <p:spPr bwMode="auto">
          <a:xfrm>
            <a:off x="6212904" y="1041548"/>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a:t>Top Plate Interface</a:t>
            </a:r>
          </a:p>
        </p:txBody>
      </p:sp>
      <p:cxnSp>
        <p:nvCxnSpPr>
          <p:cNvPr id="19" name="Straight Arrow Connector 18"/>
          <p:cNvCxnSpPr>
            <a:stCxn id="12" idx="3"/>
          </p:cNvCxnSpPr>
          <p:nvPr/>
        </p:nvCxnSpPr>
        <p:spPr>
          <a:xfrm flipH="1" flipV="1">
            <a:off x="4476179" y="2790973"/>
            <a:ext cx="936625" cy="2667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stCxn id="12" idx="3"/>
          </p:cNvCxnSpPr>
          <p:nvPr/>
        </p:nvCxnSpPr>
        <p:spPr>
          <a:xfrm flipV="1">
            <a:off x="5412804" y="1365398"/>
            <a:ext cx="1104900" cy="1692275"/>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4384104" y="3057673"/>
            <a:ext cx="1219200" cy="4953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612704" y="3552973"/>
            <a:ext cx="990600" cy="228600"/>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4079304" y="3929211"/>
            <a:ext cx="1885950" cy="157162"/>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4" name="TextBox 39"/>
          <p:cNvSpPr txBox="1">
            <a:spLocks noChangeArrowheads="1"/>
          </p:cNvSpPr>
          <p:nvPr/>
        </p:nvSpPr>
        <p:spPr bwMode="auto">
          <a:xfrm>
            <a:off x="5982717" y="4695973"/>
            <a:ext cx="198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a:t>Lambda Plate Interface</a:t>
            </a:r>
          </a:p>
        </p:txBody>
      </p:sp>
      <p:cxnSp>
        <p:nvCxnSpPr>
          <p:cNvPr id="25" name="Straight Arrow Connector 24"/>
          <p:cNvCxnSpPr/>
          <p:nvPr/>
        </p:nvCxnSpPr>
        <p:spPr>
          <a:xfrm flipH="1" flipV="1">
            <a:off x="4231704" y="4314973"/>
            <a:ext cx="1676400" cy="5349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6" name="TextBox 41"/>
          <p:cNvSpPr txBox="1">
            <a:spLocks noChangeArrowheads="1"/>
          </p:cNvSpPr>
          <p:nvPr/>
        </p:nvSpPr>
        <p:spPr bwMode="auto">
          <a:xfrm>
            <a:off x="5755704" y="5034111"/>
            <a:ext cx="30480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t>Components below Lambda plate are designed for 85 psi (5.86 bar</a:t>
            </a:r>
            <a:r>
              <a:rPr lang="en-US" altLang="en-US" sz="1400" dirty="0" smtClean="0"/>
              <a:t>) </a:t>
            </a:r>
            <a:r>
              <a:rPr lang="en-US" altLang="en-US" sz="1400" dirty="0"/>
              <a:t>external pressure.</a:t>
            </a:r>
          </a:p>
        </p:txBody>
      </p:sp>
      <p:sp>
        <p:nvSpPr>
          <p:cNvPr id="27" name="TextBox 44"/>
          <p:cNvSpPr txBox="1">
            <a:spLocks noChangeArrowheads="1"/>
          </p:cNvSpPr>
          <p:nvPr/>
        </p:nvSpPr>
        <p:spPr bwMode="auto">
          <a:xfrm>
            <a:off x="5908104" y="5772298"/>
            <a:ext cx="2590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a:t>Crescent-shaped bottom cup</a:t>
            </a:r>
          </a:p>
        </p:txBody>
      </p:sp>
      <p:sp>
        <p:nvSpPr>
          <p:cNvPr id="28" name="TextBox 46"/>
          <p:cNvSpPr txBox="1">
            <a:spLocks noChangeArrowheads="1"/>
          </p:cNvSpPr>
          <p:nvPr/>
        </p:nvSpPr>
        <p:spPr bwMode="auto">
          <a:xfrm>
            <a:off x="6136704" y="2260748"/>
            <a:ext cx="29718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t>Outer vacuum jacket above lambda plate designed for 50 psi </a:t>
            </a:r>
            <a:r>
              <a:rPr lang="en-US" altLang="en-US" sz="1400" dirty="0" smtClean="0"/>
              <a:t>(3.45 bar) external </a:t>
            </a:r>
            <a:r>
              <a:rPr lang="en-US" altLang="en-US" sz="1400" dirty="0"/>
              <a:t>pressure.</a:t>
            </a:r>
          </a:p>
        </p:txBody>
      </p:sp>
      <p:sp>
        <p:nvSpPr>
          <p:cNvPr id="29" name="TextBox 47"/>
          <p:cNvSpPr txBox="1">
            <a:spLocks noChangeArrowheads="1"/>
          </p:cNvSpPr>
          <p:nvPr/>
        </p:nvSpPr>
        <p:spPr bwMode="auto">
          <a:xfrm>
            <a:off x="6035104" y="3641873"/>
            <a:ext cx="29908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t>All internal volume components designed for 85 </a:t>
            </a:r>
            <a:r>
              <a:rPr lang="en-US" altLang="en-US" sz="1400" dirty="0" smtClean="0"/>
              <a:t>psi (5.86 bar).</a:t>
            </a:r>
            <a:endParaRPr lang="en-US" altLang="en-US" sz="1400" dirty="0"/>
          </a:p>
        </p:txBody>
      </p:sp>
      <p:cxnSp>
        <p:nvCxnSpPr>
          <p:cNvPr id="30" name="Straight Connector 54"/>
          <p:cNvCxnSpPr>
            <a:cxnSpLocks noChangeShapeType="1"/>
            <a:stCxn id="28" idx="1"/>
          </p:cNvCxnSpPr>
          <p:nvPr/>
        </p:nvCxnSpPr>
        <p:spPr bwMode="auto">
          <a:xfrm flipH="1">
            <a:off x="5603304" y="2630636"/>
            <a:ext cx="533400" cy="922337"/>
          </a:xfrm>
          <a:prstGeom prst="line">
            <a:avLst/>
          </a:prstGeom>
          <a:noFill/>
          <a:ln w="28575" algn="ctr">
            <a:solidFill>
              <a:srgbClr val="0070C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Straight Arrow Connector 56"/>
          <p:cNvCxnSpPr>
            <a:cxnSpLocks noChangeShapeType="1"/>
            <a:stCxn id="26" idx="1"/>
          </p:cNvCxnSpPr>
          <p:nvPr/>
        </p:nvCxnSpPr>
        <p:spPr bwMode="auto">
          <a:xfrm flipH="1" flipV="1">
            <a:off x="4231704" y="4546749"/>
            <a:ext cx="1524000" cy="856694"/>
          </a:xfrm>
          <a:prstGeom prst="straightConnector1">
            <a:avLst/>
          </a:prstGeom>
          <a:noFill/>
          <a:ln w="28575" algn="ctr">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Straight Arrow Connector 58"/>
          <p:cNvCxnSpPr>
            <a:cxnSpLocks noChangeShapeType="1"/>
            <a:stCxn id="26" idx="1"/>
          </p:cNvCxnSpPr>
          <p:nvPr/>
        </p:nvCxnSpPr>
        <p:spPr bwMode="auto">
          <a:xfrm flipH="1">
            <a:off x="4003104" y="5403443"/>
            <a:ext cx="1752600" cy="591105"/>
          </a:xfrm>
          <a:prstGeom prst="straightConnector1">
            <a:avLst/>
          </a:prstGeom>
          <a:noFill/>
          <a:ln w="28575" algn="ctr">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Straight Arrow Connector 62"/>
          <p:cNvCxnSpPr>
            <a:cxnSpLocks noChangeShapeType="1"/>
            <a:stCxn id="27" idx="1"/>
          </p:cNvCxnSpPr>
          <p:nvPr/>
        </p:nvCxnSpPr>
        <p:spPr bwMode="auto">
          <a:xfrm flipH="1">
            <a:off x="3850704" y="5926286"/>
            <a:ext cx="2057400" cy="220662"/>
          </a:xfrm>
          <a:prstGeom prst="straightConnector1">
            <a:avLst/>
          </a:prstGeom>
          <a:noFill/>
          <a:ln w="28575" algn="ctr">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4457365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37</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08238" y="1016546"/>
            <a:ext cx="3763962"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12"/>
          <p:cNvSpPr txBox="1">
            <a:spLocks noChangeArrowheads="1"/>
          </p:cNvSpPr>
          <p:nvPr/>
        </p:nvSpPr>
        <p:spPr bwMode="auto">
          <a:xfrm>
            <a:off x="6629400" y="1184821"/>
            <a:ext cx="25146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a:t>2” Fike burst disc designed for subcritical flow (API 520). Venting 4150 g/s helium at 5.86 bar to 3.45 bar backpressure.</a:t>
            </a:r>
          </a:p>
          <a:p>
            <a:endParaRPr lang="en-US" altLang="en-US" sz="1400"/>
          </a:p>
          <a:p>
            <a:r>
              <a:rPr lang="en-US" altLang="en-US" sz="1400"/>
              <a:t>Required area is 14.8 cm</a:t>
            </a:r>
            <a:r>
              <a:rPr lang="en-US" altLang="en-US" sz="1400" baseline="30000"/>
              <a:t>2</a:t>
            </a:r>
            <a:r>
              <a:rPr lang="en-US" altLang="en-US" sz="1400"/>
              <a:t>. Provided area is 20.0 cm</a:t>
            </a:r>
            <a:r>
              <a:rPr lang="en-US" altLang="en-US" sz="1400" baseline="30000"/>
              <a:t>2</a:t>
            </a:r>
            <a:r>
              <a:rPr lang="en-US" altLang="en-US" sz="1400"/>
              <a:t>.</a:t>
            </a:r>
          </a:p>
          <a:p>
            <a:endParaRPr lang="en-US" altLang="en-US" sz="1400"/>
          </a:p>
          <a:p>
            <a:r>
              <a:rPr lang="en-US" altLang="en-US" sz="1400"/>
              <a:t>Certified by Fike: 2.2 bar @ </a:t>
            </a:r>
          </a:p>
          <a:p>
            <a:r>
              <a:rPr lang="en-US" altLang="en-US" sz="1400"/>
              <a:t>74.8 K (lowest they can certify to). Calculated allowance to LHe temperature.</a:t>
            </a:r>
          </a:p>
          <a:p>
            <a:pPr lvl="1"/>
            <a:endParaRPr lang="en-US" altLang="en-US" sz="1400"/>
          </a:p>
        </p:txBody>
      </p:sp>
      <p:pic>
        <p:nvPicPr>
          <p:cNvPr id="12" name="Picture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85800" y="4293146"/>
            <a:ext cx="22098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4"/>
          <p:cNvSpPr txBox="1">
            <a:spLocks noChangeArrowheads="1"/>
          </p:cNvSpPr>
          <p:nvPr/>
        </p:nvSpPr>
        <p:spPr bwMode="auto">
          <a:xfrm>
            <a:off x="3429000" y="4597946"/>
            <a:ext cx="495300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t>Service (Quench) Valve</a:t>
            </a:r>
          </a:p>
          <a:p>
            <a:pPr lvl="1">
              <a:buFont typeface="Arial" charset="0"/>
              <a:buChar char="•"/>
            </a:pPr>
            <a:r>
              <a:rPr lang="en-US" altLang="en-US" sz="1400" dirty="0"/>
              <a:t>Designed for 750 g/s with a pressure rise of under 0.34 bar @ operating conditions (approx. 1.2 bar).</a:t>
            </a:r>
          </a:p>
          <a:p>
            <a:pPr lvl="1">
              <a:buFont typeface="Arial" charset="0"/>
              <a:buChar char="•"/>
            </a:pPr>
            <a:r>
              <a:rPr lang="en-US" altLang="en-US" sz="1400" dirty="0"/>
              <a:t>Contains internal </a:t>
            </a:r>
            <a:r>
              <a:rPr lang="en-US" altLang="en-US" sz="1400" dirty="0" smtClean="0"/>
              <a:t>1.8 K </a:t>
            </a:r>
            <a:r>
              <a:rPr lang="en-US" altLang="en-US" sz="1400" dirty="0"/>
              <a:t>make up valve, to eliminate low pressure vapor under lambda plate.</a:t>
            </a:r>
          </a:p>
        </p:txBody>
      </p:sp>
      <p:cxnSp>
        <p:nvCxnSpPr>
          <p:cNvPr id="14" name="Straight Arrow Connector 13"/>
          <p:cNvCxnSpPr/>
          <p:nvPr/>
        </p:nvCxnSpPr>
        <p:spPr>
          <a:xfrm flipH="1">
            <a:off x="5638800" y="1549946"/>
            <a:ext cx="990600" cy="5334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2308225" y="3226346"/>
            <a:ext cx="1882775" cy="18796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1790700" y="5283746"/>
            <a:ext cx="2095500" cy="38100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8"/>
          <p:cNvSpPr txBox="1">
            <a:spLocks noChangeArrowheads="1"/>
          </p:cNvSpPr>
          <p:nvPr/>
        </p:nvSpPr>
        <p:spPr bwMode="auto">
          <a:xfrm>
            <a:off x="76200" y="3226346"/>
            <a:ext cx="223202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a:t>Relief conditions:</a:t>
            </a:r>
          </a:p>
          <a:p>
            <a:pPr marL="0" lvl="1"/>
            <a:r>
              <a:rPr lang="en-US" altLang="en-US" sz="1400"/>
              <a:t>3.45 bar above lambda plate </a:t>
            </a:r>
          </a:p>
          <a:p>
            <a:pPr marL="0" lvl="1"/>
            <a:r>
              <a:rPr lang="en-US" altLang="en-US" sz="1400"/>
              <a:t>5.86 bar below lambda plate </a:t>
            </a:r>
          </a:p>
        </p:txBody>
      </p:sp>
      <p:sp>
        <p:nvSpPr>
          <p:cNvPr id="18" name="TextBox 2"/>
          <p:cNvSpPr txBox="1">
            <a:spLocks noChangeArrowheads="1"/>
          </p:cNvSpPr>
          <p:nvPr/>
        </p:nvSpPr>
        <p:spPr bwMode="auto">
          <a:xfrm>
            <a:off x="2590800" y="692696"/>
            <a:ext cx="320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a:t>Lambda Plate Relief System</a:t>
            </a:r>
          </a:p>
        </p:txBody>
      </p:sp>
    </p:spTree>
    <p:extLst>
      <p:ext uri="{BB962C8B-B14F-4D97-AF65-F5344CB8AC3E}">
        <p14:creationId xmlns:p14="http://schemas.microsoft.com/office/powerpoint/2010/main" val="2237595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38</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t>
            </a:r>
            <a:r>
              <a:rPr lang="en-US" altLang="en-US" sz="3200" dirty="0" smtClean="0"/>
              <a:t>ASSEMBLY</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8017" y="1016546"/>
            <a:ext cx="37465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95017" y="1016546"/>
            <a:ext cx="5181600" cy="400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28017" y="4331246"/>
            <a:ext cx="25146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6"/>
          <p:cNvSpPr txBox="1">
            <a:spLocks noChangeArrowheads="1"/>
          </p:cNvSpPr>
          <p:nvPr/>
        </p:nvSpPr>
        <p:spPr bwMode="auto">
          <a:xfrm>
            <a:off x="1499617" y="692696"/>
            <a:ext cx="67151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2000" dirty="0">
                <a:latin typeface="+mn-lt"/>
              </a:rPr>
              <a:t>Lambda Plate Spring-Energized Face Seal to He Vessel</a:t>
            </a:r>
          </a:p>
        </p:txBody>
      </p:sp>
      <p:pic>
        <p:nvPicPr>
          <p:cNvPr id="14"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95017" y="5055146"/>
            <a:ext cx="3705225"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Lst>
        </p:spPr>
      </p:pic>
      <p:sp>
        <p:nvSpPr>
          <p:cNvPr id="15" name="TextBox 19"/>
          <p:cNvSpPr txBox="1">
            <a:spLocks noChangeArrowheads="1"/>
          </p:cNvSpPr>
          <p:nvPr/>
        </p:nvSpPr>
        <p:spPr bwMode="auto">
          <a:xfrm>
            <a:off x="6228184" y="4978946"/>
            <a:ext cx="25796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000" dirty="0"/>
              <a:t>“The load required to completely compress the seal is approximately 50-60 lbs per linear inch. That’s about 4200-5100 lbs. …….the difference in height between a completely compressed seal and one in the relaxed state is large enough to handle gaps if the parts are not completely flat or if the seal is not completely compressed.” P. </a:t>
            </a:r>
            <a:r>
              <a:rPr lang="en-US" altLang="en-US" sz="1000" dirty="0" smtClean="0"/>
              <a:t>Kovach, designer.</a:t>
            </a:r>
            <a:endParaRPr lang="en-US" altLang="en-US" sz="1000" dirty="0"/>
          </a:p>
        </p:txBody>
      </p:sp>
      <p:pic>
        <p:nvPicPr>
          <p:cNvPr id="16" name="Picture 2"/>
          <p:cNvPicPr>
            <a:picLocks noChangeAspect="1" noChangeArrowheads="1"/>
          </p:cNvPicPr>
          <p:nvPr/>
        </p:nvPicPr>
        <p:blipFill>
          <a:blip r:embed="rId7">
            <a:extLst>
              <a:ext uri="{28A0092B-C50C-407E-A947-70E740481C1C}">
                <a14:useLocalDpi xmlns:a14="http://schemas.microsoft.com/office/drawing/2010/main" val="0"/>
              </a:ext>
            </a:extLst>
          </a:blip>
          <a:srcRect l="3400" r="51805"/>
          <a:stretch>
            <a:fillRect/>
          </a:stretch>
        </p:blipFill>
        <p:spPr bwMode="auto">
          <a:xfrm>
            <a:off x="1499617" y="3574009"/>
            <a:ext cx="1249363" cy="728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20"/>
          <p:cNvSpPr txBox="1">
            <a:spLocks noChangeArrowheads="1"/>
          </p:cNvSpPr>
          <p:nvPr/>
        </p:nvSpPr>
        <p:spPr bwMode="auto">
          <a:xfrm>
            <a:off x="280417" y="1016546"/>
            <a:ext cx="2209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a:t>Lambda plate sealing detail</a:t>
            </a:r>
          </a:p>
        </p:txBody>
      </p:sp>
    </p:spTree>
    <p:extLst>
      <p:ext uri="{BB962C8B-B14F-4D97-AF65-F5344CB8AC3E}">
        <p14:creationId xmlns:p14="http://schemas.microsoft.com/office/powerpoint/2010/main" val="22375956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39</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t>
            </a:r>
            <a:r>
              <a:rPr lang="en-US" altLang="en-US" sz="3200" dirty="0" smtClean="0"/>
              <a:t>ASSEMBLY</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18"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3272" y="1360512"/>
            <a:ext cx="2743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19872" y="1208112"/>
            <a:ext cx="35814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Oval 19"/>
          <p:cNvSpPr/>
          <p:nvPr/>
        </p:nvSpPr>
        <p:spPr>
          <a:xfrm>
            <a:off x="2343472" y="2503512"/>
            <a:ext cx="685800" cy="304800"/>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TextBox 9"/>
          <p:cNvSpPr txBox="1">
            <a:spLocks noChangeArrowheads="1"/>
          </p:cNvSpPr>
          <p:nvPr/>
        </p:nvSpPr>
        <p:spPr bwMode="auto">
          <a:xfrm>
            <a:off x="4019872" y="4408512"/>
            <a:ext cx="2590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800" dirty="0" smtClean="0"/>
              <a:t>⅛”</a:t>
            </a:r>
            <a:r>
              <a:rPr lang="en-US" altLang="en-US" sz="1400" dirty="0" smtClean="0"/>
              <a:t> aluminum </a:t>
            </a:r>
            <a:r>
              <a:rPr lang="en-US" altLang="en-US" sz="1400" dirty="0"/>
              <a:t>Shell</a:t>
            </a:r>
          </a:p>
        </p:txBody>
      </p:sp>
      <p:cxnSp>
        <p:nvCxnSpPr>
          <p:cNvPr id="22" name="Straight Connector 21"/>
          <p:cNvCxnSpPr>
            <a:stCxn id="21" idx="1"/>
          </p:cNvCxnSpPr>
          <p:nvPr/>
        </p:nvCxnSpPr>
        <p:spPr>
          <a:xfrm flipH="1" flipV="1">
            <a:off x="3867472" y="4562500"/>
            <a:ext cx="152400" cy="30678"/>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867472" y="3875112"/>
            <a:ext cx="457200" cy="6873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4" name="TextBox 12"/>
          <p:cNvSpPr txBox="1">
            <a:spLocks noChangeArrowheads="1"/>
          </p:cNvSpPr>
          <p:nvPr/>
        </p:nvSpPr>
        <p:spPr bwMode="auto">
          <a:xfrm>
            <a:off x="6305872" y="4408512"/>
            <a:ext cx="2514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a:t>Flexible copper attachments</a:t>
            </a:r>
          </a:p>
        </p:txBody>
      </p:sp>
      <p:cxnSp>
        <p:nvCxnSpPr>
          <p:cNvPr id="25" name="Straight Arrow Connector 24"/>
          <p:cNvCxnSpPr>
            <a:stCxn id="24" idx="1"/>
          </p:cNvCxnSpPr>
          <p:nvPr/>
        </p:nvCxnSpPr>
        <p:spPr>
          <a:xfrm flipH="1" flipV="1">
            <a:off x="5696272" y="3494112"/>
            <a:ext cx="609600" cy="106838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26" name="TextBox 14"/>
          <p:cNvSpPr txBox="1">
            <a:spLocks noChangeArrowheads="1"/>
          </p:cNvSpPr>
          <p:nvPr/>
        </p:nvSpPr>
        <p:spPr bwMode="auto">
          <a:xfrm>
            <a:off x="4019872" y="4865712"/>
            <a:ext cx="45720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t>Vertical tubes (white &amp; red) </a:t>
            </a:r>
            <a:r>
              <a:rPr lang="en-US" altLang="en-US" sz="1800" dirty="0" smtClean="0"/>
              <a:t>⅜”</a:t>
            </a:r>
            <a:r>
              <a:rPr lang="en-US" altLang="en-US" sz="1400" dirty="0" smtClean="0"/>
              <a:t> </a:t>
            </a:r>
            <a:r>
              <a:rPr lang="en-US" altLang="en-US" sz="1400" dirty="0"/>
              <a:t>X .028” wall, seamless 304 Stainless Steel.</a:t>
            </a:r>
          </a:p>
          <a:p>
            <a:endParaRPr lang="en-US" altLang="en-US" sz="1400" dirty="0"/>
          </a:p>
          <a:p>
            <a:r>
              <a:rPr lang="en-US" altLang="en-US" sz="1400" dirty="0"/>
              <a:t>Header tubes (Blue) </a:t>
            </a:r>
            <a:r>
              <a:rPr lang="en-US" altLang="en-US" sz="1800" dirty="0" smtClean="0"/>
              <a:t>⅝”</a:t>
            </a:r>
            <a:r>
              <a:rPr lang="en-US" altLang="en-US" sz="1400" dirty="0" smtClean="0"/>
              <a:t> </a:t>
            </a:r>
            <a:r>
              <a:rPr lang="en-US" altLang="en-US" sz="1400" dirty="0"/>
              <a:t>X .065” wall, seamless 304 stainless steel.</a:t>
            </a:r>
          </a:p>
        </p:txBody>
      </p:sp>
      <p:sp>
        <p:nvSpPr>
          <p:cNvPr id="27" name="TextBox 15"/>
          <p:cNvSpPr txBox="1">
            <a:spLocks noChangeArrowheads="1"/>
          </p:cNvSpPr>
          <p:nvPr/>
        </p:nvSpPr>
        <p:spPr bwMode="auto">
          <a:xfrm>
            <a:off x="7601272" y="2808312"/>
            <a:ext cx="1219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sz="1400" dirty="0"/>
              <a:t>1/16” fillet welds (TYP)</a:t>
            </a:r>
          </a:p>
        </p:txBody>
      </p:sp>
      <p:cxnSp>
        <p:nvCxnSpPr>
          <p:cNvPr id="28" name="Straight Arrow Connector 27"/>
          <p:cNvCxnSpPr>
            <a:stCxn id="27" idx="1"/>
          </p:cNvCxnSpPr>
          <p:nvPr/>
        </p:nvCxnSpPr>
        <p:spPr>
          <a:xfrm flipH="1" flipV="1">
            <a:off x="5772472" y="2808312"/>
            <a:ext cx="1828800" cy="26193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7" idx="1"/>
          </p:cNvCxnSpPr>
          <p:nvPr/>
        </p:nvCxnSpPr>
        <p:spPr>
          <a:xfrm flipH="1" flipV="1">
            <a:off x="6534472" y="2579712"/>
            <a:ext cx="1066800" cy="490538"/>
          </a:xfrm>
          <a:prstGeom prst="straightConnector1">
            <a:avLst/>
          </a:prstGeom>
          <a:ln w="28575">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0" name="TextBox 1"/>
          <p:cNvSpPr txBox="1">
            <a:spLocks noChangeArrowheads="1"/>
          </p:cNvSpPr>
          <p:nvPr/>
        </p:nvSpPr>
        <p:spPr bwMode="auto">
          <a:xfrm>
            <a:off x="2648272" y="750912"/>
            <a:ext cx="2895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dirty="0">
                <a:latin typeface="+mn-lt"/>
              </a:rPr>
              <a:t>4.5 K Heat Shield</a:t>
            </a:r>
          </a:p>
        </p:txBody>
      </p:sp>
      <p:cxnSp>
        <p:nvCxnSpPr>
          <p:cNvPr id="31" name="Straight Arrow Connector 3"/>
          <p:cNvCxnSpPr>
            <a:cxnSpLocks noChangeShapeType="1"/>
            <a:stCxn id="20" idx="6"/>
          </p:cNvCxnSpPr>
          <p:nvPr/>
        </p:nvCxnSpPr>
        <p:spPr bwMode="auto">
          <a:xfrm>
            <a:off x="3029272" y="2655912"/>
            <a:ext cx="990600" cy="304800"/>
          </a:xfrm>
          <a:prstGeom prst="straightConnector1">
            <a:avLst/>
          </a:prstGeom>
          <a:noFill/>
          <a:ln w="28575" algn="ctr">
            <a:solidFill>
              <a:srgbClr val="0070C0"/>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775100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altLang="en-US" sz="3000" dirty="0"/>
              <a:t>BNL MAGNET TEST FACILITY</a:t>
            </a:r>
            <a:br>
              <a:rPr lang="en-US" altLang="en-US" sz="3000" dirty="0"/>
            </a:br>
            <a:endParaRPr lang="en-GB" sz="3000" dirty="0"/>
          </a:p>
        </p:txBody>
      </p:sp>
      <p:sp>
        <p:nvSpPr>
          <p:cNvPr id="4" name="Espace réservé du pied de page 3"/>
          <p:cNvSpPr>
            <a:spLocks noGrp="1"/>
          </p:cNvSpPr>
          <p:nvPr>
            <p:ph type="ftr" sz="quarter" idx="11"/>
          </p:nvPr>
        </p:nvSpPr>
        <p:spPr>
          <a:xfrm>
            <a:off x="2555776" y="6525344"/>
            <a:ext cx="4104016" cy="287992"/>
          </a:xfrm>
        </p:spPr>
        <p:txBody>
          <a:bodyPr/>
          <a:lstStyle/>
          <a:p>
            <a:r>
              <a:rPr lang="fr-FR" noProof="0" dirty="0" smtClean="0"/>
              <a:t>SC </a:t>
            </a:r>
            <a:r>
              <a:rPr lang="fr-FR" noProof="0" dirty="0" err="1" smtClean="0"/>
              <a:t>Magnet</a:t>
            </a:r>
            <a:r>
              <a:rPr lang="fr-FR" noProof="0" dirty="0" smtClean="0"/>
              <a:t> Test Stands Workshop CERN </a:t>
            </a:r>
            <a:r>
              <a:rPr lang="fr-FR" noProof="0" dirty="0" err="1" smtClean="0"/>
              <a:t>June</a:t>
            </a:r>
            <a:r>
              <a:rPr lang="fr-FR" noProof="0" dirty="0" smtClean="0"/>
              <a:t> 13-14, 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512" y="692175"/>
            <a:ext cx="7508875" cy="554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7691562" y="827112"/>
            <a:ext cx="1447800" cy="1323975"/>
          </a:xfrm>
          <a:prstGeom prst="rect">
            <a:avLst/>
          </a:prstGeom>
          <a:noFill/>
        </p:spPr>
        <p:txBody>
          <a:bodyPr>
            <a:spAutoFit/>
          </a:bodyPr>
          <a:lstStyle/>
          <a:p>
            <a:pPr>
              <a:defRPr/>
            </a:pPr>
            <a:r>
              <a:rPr lang="en-US" sz="1600" b="1" dirty="0">
                <a:solidFill>
                  <a:srgbClr val="FF0000"/>
                </a:solidFill>
                <a:latin typeface="+mn-lt"/>
              </a:rPr>
              <a:t>Building 902 Test Facility Floor Plan and Overview</a:t>
            </a:r>
          </a:p>
        </p:txBody>
      </p:sp>
      <p:sp>
        <p:nvSpPr>
          <p:cNvPr id="10" name="TextBox 9"/>
          <p:cNvSpPr txBox="1"/>
          <p:nvPr/>
        </p:nvSpPr>
        <p:spPr>
          <a:xfrm>
            <a:off x="7843963" y="2589237"/>
            <a:ext cx="1219200" cy="523220"/>
          </a:xfrm>
          <a:prstGeom prst="rect">
            <a:avLst/>
          </a:prstGeom>
          <a:noFill/>
        </p:spPr>
        <p:txBody>
          <a:bodyPr wrap="square">
            <a:spAutoFit/>
          </a:bodyPr>
          <a:lstStyle/>
          <a:p>
            <a:pPr>
              <a:defRPr/>
            </a:pPr>
            <a:r>
              <a:rPr lang="en-US" sz="1400" b="1" dirty="0">
                <a:solidFill>
                  <a:srgbClr val="C00000"/>
                </a:solidFill>
                <a:latin typeface="+mn-lt"/>
              </a:rPr>
              <a:t>Vertical Test Dewars 2-6</a:t>
            </a:r>
          </a:p>
        </p:txBody>
      </p:sp>
      <p:cxnSp>
        <p:nvCxnSpPr>
          <p:cNvPr id="11" name="Straight Arrow Connector 6"/>
          <p:cNvCxnSpPr>
            <a:cxnSpLocks noChangeShapeType="1"/>
          </p:cNvCxnSpPr>
          <p:nvPr/>
        </p:nvCxnSpPr>
        <p:spPr bwMode="auto">
          <a:xfrm flipH="1">
            <a:off x="7539162" y="2808312"/>
            <a:ext cx="379412" cy="0"/>
          </a:xfrm>
          <a:prstGeom prst="straightConnector1">
            <a:avLst/>
          </a:prstGeom>
          <a:noFill/>
          <a:ln w="190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TextBox 11"/>
          <p:cNvSpPr txBox="1"/>
          <p:nvPr/>
        </p:nvSpPr>
        <p:spPr>
          <a:xfrm>
            <a:off x="7843962" y="4332312"/>
            <a:ext cx="1219200" cy="738188"/>
          </a:xfrm>
          <a:prstGeom prst="rect">
            <a:avLst/>
          </a:prstGeom>
          <a:noFill/>
        </p:spPr>
        <p:txBody>
          <a:bodyPr>
            <a:spAutoFit/>
          </a:bodyPr>
          <a:lstStyle/>
          <a:p>
            <a:pPr>
              <a:defRPr/>
            </a:pPr>
            <a:r>
              <a:rPr lang="en-US" sz="1400" b="1" dirty="0">
                <a:latin typeface="+mn-lt"/>
              </a:rPr>
              <a:t>Horizontal </a:t>
            </a:r>
          </a:p>
          <a:p>
            <a:pPr>
              <a:defRPr/>
            </a:pPr>
            <a:r>
              <a:rPr lang="en-US" sz="1400" b="1" dirty="0">
                <a:latin typeface="+mn-lt"/>
              </a:rPr>
              <a:t>Test </a:t>
            </a:r>
          </a:p>
          <a:p>
            <a:pPr>
              <a:defRPr/>
            </a:pPr>
            <a:r>
              <a:rPr lang="en-US" sz="1400" b="1" dirty="0">
                <a:latin typeface="+mn-lt"/>
              </a:rPr>
              <a:t>Stands A - E</a:t>
            </a:r>
          </a:p>
        </p:txBody>
      </p:sp>
      <p:cxnSp>
        <p:nvCxnSpPr>
          <p:cNvPr id="13" name="Straight Arrow Connector 13"/>
          <p:cNvCxnSpPr>
            <a:cxnSpLocks noChangeShapeType="1"/>
          </p:cNvCxnSpPr>
          <p:nvPr/>
        </p:nvCxnSpPr>
        <p:spPr bwMode="auto">
          <a:xfrm flipH="1">
            <a:off x="7496300" y="4735537"/>
            <a:ext cx="377825" cy="0"/>
          </a:xfrm>
          <a:prstGeom prst="straightConnector1">
            <a:avLst/>
          </a:prstGeom>
          <a:noFill/>
          <a:ln w="1905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4"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5594" y="4023543"/>
            <a:ext cx="2044700" cy="1423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6167562" y="1975346"/>
            <a:ext cx="990600" cy="230832"/>
          </a:xfrm>
          <a:prstGeom prst="rect">
            <a:avLst/>
          </a:prstGeom>
          <a:solidFill>
            <a:schemeClr val="bg1"/>
          </a:solidFill>
        </p:spPr>
        <p:txBody>
          <a:bodyPr wrap="square" lIns="0" rIns="0" anchor="ctr">
            <a:spAutoFit/>
          </a:bodyPr>
          <a:lstStyle/>
          <a:p>
            <a:pPr>
              <a:defRPr/>
            </a:pPr>
            <a:r>
              <a:rPr lang="en-US" sz="900" b="1" dirty="0">
                <a:latin typeface="+mn-lt"/>
              </a:rPr>
              <a:t>CONTROL ROOM</a:t>
            </a:r>
          </a:p>
        </p:txBody>
      </p:sp>
      <p:sp>
        <p:nvSpPr>
          <p:cNvPr id="16" name="TextBox 15"/>
          <p:cNvSpPr txBox="1"/>
          <p:nvPr/>
        </p:nvSpPr>
        <p:spPr>
          <a:xfrm>
            <a:off x="6243762" y="1800091"/>
            <a:ext cx="749092" cy="246221"/>
          </a:xfrm>
          <a:prstGeom prst="rect">
            <a:avLst/>
          </a:prstGeom>
          <a:solidFill>
            <a:schemeClr val="bg1"/>
          </a:solidFill>
        </p:spPr>
        <p:txBody>
          <a:bodyPr wrap="square" lIns="182880" rIns="182880" anchor="ctr" anchorCtr="1">
            <a:spAutoFit/>
          </a:bodyPr>
          <a:lstStyle/>
          <a:p>
            <a:pPr>
              <a:defRPr/>
            </a:pPr>
            <a:r>
              <a:rPr lang="en-US" sz="1000" b="1" dirty="0">
                <a:latin typeface="+mn-lt"/>
              </a:rPr>
              <a:t>MQXF</a:t>
            </a:r>
          </a:p>
        </p:txBody>
      </p:sp>
      <p:sp>
        <p:nvSpPr>
          <p:cNvPr id="17" name="TextBox 16"/>
          <p:cNvSpPr txBox="1"/>
          <p:nvPr/>
        </p:nvSpPr>
        <p:spPr>
          <a:xfrm>
            <a:off x="6180262" y="1050950"/>
            <a:ext cx="901700" cy="369332"/>
          </a:xfrm>
          <a:prstGeom prst="rect">
            <a:avLst/>
          </a:prstGeom>
          <a:solidFill>
            <a:schemeClr val="bg1"/>
          </a:solidFill>
        </p:spPr>
        <p:txBody>
          <a:bodyPr wrap="square">
            <a:spAutoFit/>
          </a:bodyPr>
          <a:lstStyle/>
          <a:p>
            <a:pPr>
              <a:defRPr/>
            </a:pPr>
            <a:r>
              <a:rPr lang="en-US" sz="900" b="1" dirty="0">
                <a:latin typeface="+mn-lt"/>
              </a:rPr>
              <a:t>30 kA Power Supply</a:t>
            </a:r>
          </a:p>
        </p:txBody>
      </p:sp>
      <p:sp>
        <p:nvSpPr>
          <p:cNvPr id="18" name="TextBox 17"/>
          <p:cNvSpPr txBox="1"/>
          <p:nvPr/>
        </p:nvSpPr>
        <p:spPr>
          <a:xfrm>
            <a:off x="6046912" y="2579712"/>
            <a:ext cx="806450" cy="76200"/>
          </a:xfrm>
          <a:prstGeom prst="rect">
            <a:avLst/>
          </a:prstGeom>
          <a:solidFill>
            <a:schemeClr val="bg1"/>
          </a:solidFill>
        </p:spPr>
        <p:txBody>
          <a:bodyPr lIns="0" tIns="0" rIns="0" bIns="0" anchor="b" anchorCtr="1">
            <a:spAutoFit/>
          </a:bodyPr>
          <a:lstStyle/>
          <a:p>
            <a:pPr>
              <a:defRPr/>
            </a:pPr>
            <a:r>
              <a:rPr lang="en-US" sz="500" b="1" dirty="0">
                <a:solidFill>
                  <a:srgbClr val="C00000"/>
                </a:solidFill>
                <a:latin typeface="+mn-lt"/>
              </a:rPr>
              <a:t>2.7 m Deep Test Dewars</a:t>
            </a:r>
          </a:p>
        </p:txBody>
      </p:sp>
      <p:sp>
        <p:nvSpPr>
          <p:cNvPr id="19" name="TextBox 18"/>
          <p:cNvSpPr txBox="1"/>
          <p:nvPr/>
        </p:nvSpPr>
        <p:spPr>
          <a:xfrm>
            <a:off x="6927975" y="2579712"/>
            <a:ext cx="992187" cy="76200"/>
          </a:xfrm>
          <a:prstGeom prst="rect">
            <a:avLst/>
          </a:prstGeom>
          <a:solidFill>
            <a:schemeClr val="bg1"/>
          </a:solidFill>
        </p:spPr>
        <p:txBody>
          <a:bodyPr lIns="0" tIns="0" rIns="0" bIns="0" anchor="b" anchorCtr="1">
            <a:spAutoFit/>
          </a:bodyPr>
          <a:lstStyle/>
          <a:p>
            <a:pPr>
              <a:defRPr/>
            </a:pPr>
            <a:r>
              <a:rPr lang="en-US" sz="500" b="1" dirty="0">
                <a:solidFill>
                  <a:srgbClr val="C00000"/>
                </a:solidFill>
                <a:latin typeface="+mn-lt"/>
              </a:rPr>
              <a:t>6.1 m Magnet Deep Test Dewars</a:t>
            </a:r>
          </a:p>
        </p:txBody>
      </p:sp>
      <p:sp>
        <p:nvSpPr>
          <p:cNvPr id="20" name="TextBox 19"/>
          <p:cNvSpPr txBox="1"/>
          <p:nvPr/>
        </p:nvSpPr>
        <p:spPr>
          <a:xfrm>
            <a:off x="1929408" y="2060848"/>
            <a:ext cx="914400" cy="307777"/>
          </a:xfrm>
          <a:prstGeom prst="rect">
            <a:avLst/>
          </a:prstGeom>
          <a:noFill/>
        </p:spPr>
        <p:txBody>
          <a:bodyPr wrap="square" lIns="0" tIns="0" rIns="0" bIns="0" anchor="ctr" anchorCtr="0">
            <a:spAutoFit/>
          </a:bodyPr>
          <a:lstStyle/>
          <a:p>
            <a:pPr>
              <a:defRPr/>
            </a:pPr>
            <a:r>
              <a:rPr lang="en-US" sz="1000" b="1" dirty="0" smtClean="0">
                <a:solidFill>
                  <a:srgbClr val="0000CC"/>
                </a:solidFill>
                <a:latin typeface="+mn-lt"/>
              </a:rPr>
              <a:t>CTI </a:t>
            </a:r>
            <a:r>
              <a:rPr lang="en-US" sz="1000" b="1" dirty="0">
                <a:solidFill>
                  <a:srgbClr val="0000CC"/>
                </a:solidFill>
                <a:latin typeface="+mn-lt"/>
              </a:rPr>
              <a:t>4000 He Refrigerator</a:t>
            </a:r>
          </a:p>
        </p:txBody>
      </p:sp>
      <p:sp>
        <p:nvSpPr>
          <p:cNvPr id="21" name="TextBox 20"/>
          <p:cNvSpPr txBox="1"/>
          <p:nvPr/>
        </p:nvSpPr>
        <p:spPr>
          <a:xfrm>
            <a:off x="6931421" y="3795935"/>
            <a:ext cx="1096963" cy="307777"/>
          </a:xfrm>
          <a:prstGeom prst="rect">
            <a:avLst/>
          </a:prstGeom>
          <a:noFill/>
        </p:spPr>
        <p:txBody>
          <a:bodyPr wrap="square" lIns="0" tIns="0" rIns="0" bIns="0" anchor="b" anchorCtr="1">
            <a:spAutoFit/>
          </a:bodyPr>
          <a:lstStyle/>
          <a:p>
            <a:pPr>
              <a:defRPr/>
            </a:pPr>
            <a:r>
              <a:rPr lang="en-US" sz="1000" b="1" dirty="0" smtClean="0">
                <a:solidFill>
                  <a:srgbClr val="0000CC"/>
                </a:solidFill>
                <a:latin typeface="+mn-lt"/>
              </a:rPr>
              <a:t>CVI Air Liquide </a:t>
            </a:r>
            <a:r>
              <a:rPr lang="en-US" sz="1000" b="1" dirty="0">
                <a:solidFill>
                  <a:srgbClr val="0000CC"/>
                </a:solidFill>
                <a:latin typeface="+mn-lt"/>
              </a:rPr>
              <a:t>He Refrigerator</a:t>
            </a:r>
          </a:p>
        </p:txBody>
      </p:sp>
    </p:spTree>
    <p:extLst>
      <p:ext uri="{BB962C8B-B14F-4D97-AF65-F5344CB8AC3E}">
        <p14:creationId xmlns:p14="http://schemas.microsoft.com/office/powerpoint/2010/main" val="389379306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40</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QUENCH </a:t>
            </a:r>
            <a:r>
              <a:rPr lang="en-US" altLang="en-US" sz="3200" dirty="0" smtClean="0"/>
              <a:t>PROTECTION</a:t>
            </a:r>
            <a:endParaRPr lang="en-US" altLang="en-US" sz="3200" dirty="0"/>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Box 5"/>
          <p:cNvSpPr txBox="1"/>
          <p:nvPr/>
        </p:nvSpPr>
        <p:spPr>
          <a:xfrm>
            <a:off x="1600200" y="764704"/>
            <a:ext cx="5410200" cy="400050"/>
          </a:xfrm>
          <a:prstGeom prst="rect">
            <a:avLst/>
          </a:prstGeom>
          <a:noFill/>
        </p:spPr>
        <p:txBody>
          <a:bodyPr>
            <a:spAutoFit/>
          </a:bodyPr>
          <a:lstStyle/>
          <a:p>
            <a:pPr>
              <a:defRPr/>
            </a:pPr>
            <a:r>
              <a:rPr lang="en-US" sz="2000" u="sng" dirty="0">
                <a:latin typeface="+mn-lt"/>
              </a:rPr>
              <a:t>Quench Protection Heater Firing Units (HFU)</a:t>
            </a:r>
          </a:p>
        </p:txBody>
      </p:sp>
      <p:sp>
        <p:nvSpPr>
          <p:cNvPr id="7" name="TextBox 6"/>
          <p:cNvSpPr txBox="1"/>
          <p:nvPr/>
        </p:nvSpPr>
        <p:spPr>
          <a:xfrm>
            <a:off x="303125" y="1221904"/>
            <a:ext cx="4267200" cy="1569660"/>
          </a:xfrm>
          <a:prstGeom prst="rect">
            <a:avLst/>
          </a:prstGeom>
          <a:noFill/>
        </p:spPr>
        <p:txBody>
          <a:bodyPr wrap="square">
            <a:spAutoFit/>
          </a:bodyPr>
          <a:lstStyle/>
          <a:p>
            <a:pPr>
              <a:defRPr/>
            </a:pPr>
            <a:r>
              <a:rPr lang="en-US" sz="1600" u="sng" dirty="0">
                <a:latin typeface="+mn-lt"/>
              </a:rPr>
              <a:t>PRESENT HFU SYSTEM</a:t>
            </a:r>
          </a:p>
          <a:p>
            <a:pPr>
              <a:defRPr/>
            </a:pPr>
            <a:r>
              <a:rPr lang="en-US" sz="1600" dirty="0">
                <a:latin typeface="+mn-lt"/>
              </a:rPr>
              <a:t>Number of capacitor banks                </a:t>
            </a:r>
            <a:r>
              <a:rPr lang="en-US" sz="1600" dirty="0">
                <a:solidFill>
                  <a:schemeClr val="accent2"/>
                </a:solidFill>
                <a:latin typeface="+mn-lt"/>
              </a:rPr>
              <a:t>4</a:t>
            </a:r>
          </a:p>
          <a:p>
            <a:pPr>
              <a:defRPr/>
            </a:pPr>
            <a:r>
              <a:rPr lang="en-US" sz="1600" dirty="0">
                <a:latin typeface="+mn-lt"/>
              </a:rPr>
              <a:t>Number of capacitors per bank        </a:t>
            </a:r>
            <a:r>
              <a:rPr lang="en-US" sz="1600" dirty="0">
                <a:solidFill>
                  <a:schemeClr val="accent2"/>
                </a:solidFill>
                <a:latin typeface="+mn-lt"/>
              </a:rPr>
              <a:t>15 units</a:t>
            </a:r>
          </a:p>
          <a:p>
            <a:pPr>
              <a:defRPr/>
            </a:pPr>
            <a:r>
              <a:rPr lang="en-US" sz="1600" dirty="0">
                <a:latin typeface="+mn-lt"/>
              </a:rPr>
              <a:t>Capacitor voltage rating                 </a:t>
            </a:r>
            <a:r>
              <a:rPr lang="en-US" sz="1600" dirty="0">
                <a:solidFill>
                  <a:schemeClr val="accent2"/>
                </a:solidFill>
                <a:latin typeface="+mn-lt"/>
              </a:rPr>
              <a:t>450 V</a:t>
            </a:r>
          </a:p>
          <a:p>
            <a:pPr>
              <a:defRPr/>
            </a:pPr>
            <a:r>
              <a:rPr lang="en-US" sz="1600" dirty="0">
                <a:latin typeface="+mn-lt"/>
              </a:rPr>
              <a:t>Capacitance per unit                    </a:t>
            </a:r>
            <a:r>
              <a:rPr lang="en-US" sz="1600" dirty="0">
                <a:solidFill>
                  <a:schemeClr val="accent2"/>
                </a:solidFill>
                <a:latin typeface="+mn-lt"/>
              </a:rPr>
              <a:t>3100 </a:t>
            </a:r>
            <a:r>
              <a:rPr lang="el-GR" sz="1600" dirty="0">
                <a:solidFill>
                  <a:schemeClr val="accent2"/>
                </a:solidFill>
                <a:latin typeface="+mn-lt"/>
              </a:rPr>
              <a:t>μ</a:t>
            </a:r>
            <a:r>
              <a:rPr lang="en-US" sz="1600" dirty="0">
                <a:solidFill>
                  <a:schemeClr val="accent2"/>
                </a:solidFill>
                <a:latin typeface="+mn-lt"/>
              </a:rPr>
              <a:t>F</a:t>
            </a:r>
          </a:p>
          <a:p>
            <a:pPr>
              <a:defRPr/>
            </a:pPr>
            <a:r>
              <a:rPr lang="en-US" sz="1600" dirty="0">
                <a:latin typeface="+mn-lt"/>
              </a:rPr>
              <a:t>Total capacitance per bank         </a:t>
            </a:r>
            <a:r>
              <a:rPr lang="en-US" sz="1600" dirty="0">
                <a:solidFill>
                  <a:schemeClr val="accent2"/>
                </a:solidFill>
                <a:latin typeface="+mn-lt"/>
              </a:rPr>
              <a:t>46500 </a:t>
            </a:r>
            <a:r>
              <a:rPr lang="el-GR" sz="1600" dirty="0">
                <a:solidFill>
                  <a:schemeClr val="accent2"/>
                </a:solidFill>
                <a:latin typeface="+mn-lt"/>
              </a:rPr>
              <a:t>μ</a:t>
            </a:r>
            <a:r>
              <a:rPr lang="en-US" sz="1600" dirty="0" smtClean="0">
                <a:solidFill>
                  <a:schemeClr val="accent2"/>
                </a:solidFill>
                <a:latin typeface="+mn-lt"/>
              </a:rPr>
              <a:t>F</a:t>
            </a:r>
            <a:endParaRPr lang="en-US" sz="1600" dirty="0">
              <a:solidFill>
                <a:schemeClr val="accent2"/>
              </a:solidFill>
              <a:latin typeface="+mn-lt"/>
            </a:endParaRPr>
          </a:p>
        </p:txBody>
      </p:sp>
      <p:pic>
        <p:nvPicPr>
          <p:cNvPr id="1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220689"/>
            <a:ext cx="4000500" cy="2954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0359" y="3220689"/>
            <a:ext cx="4000500" cy="2954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762000" y="2881557"/>
            <a:ext cx="8077200" cy="338554"/>
          </a:xfrm>
          <a:prstGeom prst="rect">
            <a:avLst/>
          </a:prstGeom>
          <a:noFill/>
        </p:spPr>
        <p:txBody>
          <a:bodyPr wrap="square" rtlCol="0">
            <a:spAutoFit/>
          </a:bodyPr>
          <a:lstStyle/>
          <a:p>
            <a:r>
              <a:rPr lang="en-US" sz="1600" dirty="0" smtClean="0">
                <a:latin typeface="+mn-lt"/>
              </a:rPr>
              <a:t>Maximum energy density that can be delivered vs capacitance with present system</a:t>
            </a:r>
            <a:endParaRPr lang="en-US" sz="1600" dirty="0">
              <a:latin typeface="+mn-lt"/>
            </a:endParaRPr>
          </a:p>
        </p:txBody>
      </p:sp>
    </p:spTree>
    <p:extLst>
      <p:ext uri="{BB962C8B-B14F-4D97-AF65-F5344CB8AC3E}">
        <p14:creationId xmlns:p14="http://schemas.microsoft.com/office/powerpoint/2010/main" val="22375956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41</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DATA ACQUISITION SYSTEMS</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16" name="Content Placeholder 2"/>
          <p:cNvSpPr txBox="1">
            <a:spLocks/>
          </p:cNvSpPr>
          <p:nvPr/>
        </p:nvSpPr>
        <p:spPr bwMode="auto">
          <a:xfrm>
            <a:off x="33338" y="1057910"/>
            <a:ext cx="5300662"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4163" indent="-284163">
              <a:spcBef>
                <a:spcPct val="20000"/>
              </a:spcBef>
              <a:defRPr sz="2000">
                <a:solidFill>
                  <a:schemeClr val="tx1"/>
                </a:solidFill>
                <a:latin typeface="Arial" charset="0"/>
              </a:defRPr>
            </a:lvl1pPr>
            <a:lvl2pPr marL="622300" indent="-223838">
              <a:spcBef>
                <a:spcPct val="20000"/>
              </a:spcBef>
              <a:defRPr sz="2000">
                <a:solidFill>
                  <a:schemeClr val="tx1"/>
                </a:solidFill>
                <a:latin typeface="Arial" charset="0"/>
              </a:defRPr>
            </a:lvl2pPr>
            <a:lvl3pPr marL="965200" indent="-228600">
              <a:spcBef>
                <a:spcPct val="20000"/>
              </a:spcBef>
              <a:defRPr>
                <a:solidFill>
                  <a:schemeClr val="tx1"/>
                </a:solidFill>
                <a:latin typeface="Arial" charset="0"/>
              </a:defRPr>
            </a:lvl3pPr>
            <a:lvl4pPr marL="1308100" indent="-228600">
              <a:spcBef>
                <a:spcPct val="20000"/>
              </a:spcBef>
              <a:defRPr>
                <a:solidFill>
                  <a:schemeClr val="tx1"/>
                </a:solidFill>
                <a:latin typeface="Arial" charset="0"/>
              </a:defRPr>
            </a:lvl4pPr>
            <a:lvl5pPr marL="1651000" indent="-228600">
              <a:spcBef>
                <a:spcPct val="20000"/>
              </a:spcBef>
              <a:defRPr sz="1600">
                <a:solidFill>
                  <a:schemeClr val="tx1"/>
                </a:solidFill>
                <a:latin typeface="Arial" charset="0"/>
              </a:defRPr>
            </a:lvl5pPr>
            <a:lvl6pPr marL="2108200" indent="-228600" eaLnBrk="0" fontAlgn="base" hangingPunct="0">
              <a:spcBef>
                <a:spcPct val="20000"/>
              </a:spcBef>
              <a:spcAft>
                <a:spcPct val="0"/>
              </a:spcAft>
              <a:defRPr sz="1600">
                <a:solidFill>
                  <a:schemeClr val="tx1"/>
                </a:solidFill>
                <a:latin typeface="Arial" charset="0"/>
              </a:defRPr>
            </a:lvl6pPr>
            <a:lvl7pPr marL="2565400" indent="-228600" eaLnBrk="0" fontAlgn="base" hangingPunct="0">
              <a:spcBef>
                <a:spcPct val="20000"/>
              </a:spcBef>
              <a:spcAft>
                <a:spcPct val="0"/>
              </a:spcAft>
              <a:defRPr sz="1600">
                <a:solidFill>
                  <a:schemeClr val="tx1"/>
                </a:solidFill>
                <a:latin typeface="Arial" charset="0"/>
              </a:defRPr>
            </a:lvl7pPr>
            <a:lvl8pPr marL="3022600" indent="-228600" eaLnBrk="0" fontAlgn="base" hangingPunct="0">
              <a:spcBef>
                <a:spcPct val="20000"/>
              </a:spcBef>
              <a:spcAft>
                <a:spcPct val="0"/>
              </a:spcAft>
              <a:defRPr sz="1600">
                <a:solidFill>
                  <a:schemeClr val="tx1"/>
                </a:solidFill>
                <a:latin typeface="Arial" charset="0"/>
              </a:defRPr>
            </a:lvl8pPr>
            <a:lvl9pPr marL="3479800" indent="-228600" eaLnBrk="0" fontAlgn="base" hangingPunct="0">
              <a:spcBef>
                <a:spcPct val="20000"/>
              </a:spcBef>
              <a:spcAft>
                <a:spcPct val="0"/>
              </a:spcAft>
              <a:defRPr sz="1600">
                <a:solidFill>
                  <a:schemeClr val="tx1"/>
                </a:solidFill>
                <a:latin typeface="Arial" charset="0"/>
              </a:defRPr>
            </a:lvl9pPr>
          </a:lstStyle>
          <a:p>
            <a:r>
              <a:rPr lang="en-US" altLang="en-US" sz="1800" u="sng" dirty="0">
                <a:latin typeface="Calibri" pitchFamily="34" charset="0"/>
              </a:rPr>
              <a:t>DAQ SYSTEMS STATUS:</a:t>
            </a:r>
          </a:p>
          <a:p>
            <a:pPr>
              <a:buFontTx/>
              <a:buChar char="•"/>
            </a:pPr>
            <a:r>
              <a:rPr lang="en-US" altLang="en-US" sz="1800" dirty="0">
                <a:solidFill>
                  <a:srgbClr val="0000CC"/>
                </a:solidFill>
                <a:latin typeface="Calibri" pitchFamily="34" charset="0"/>
              </a:rPr>
              <a:t>128 Channel Fast logger: </a:t>
            </a:r>
            <a:r>
              <a:rPr lang="en-US" altLang="en-US" sz="1800" dirty="0">
                <a:latin typeface="Calibri" pitchFamily="34" charset="0"/>
              </a:rPr>
              <a:t>Assembled and </a:t>
            </a:r>
            <a:r>
              <a:rPr lang="en-US" altLang="en-US" sz="1800" dirty="0" smtClean="0">
                <a:latin typeface="Calibri" pitchFamily="34" charset="0"/>
              </a:rPr>
              <a:t>tested.</a:t>
            </a:r>
            <a:endParaRPr lang="en-US" altLang="en-US" sz="1800" dirty="0">
              <a:latin typeface="Calibri" pitchFamily="34" charset="0"/>
            </a:endParaRPr>
          </a:p>
          <a:p>
            <a:pPr>
              <a:buFontTx/>
              <a:buChar char="•"/>
            </a:pPr>
            <a:r>
              <a:rPr lang="en-US" altLang="en-US" sz="1800" dirty="0">
                <a:solidFill>
                  <a:srgbClr val="0000CC"/>
                </a:solidFill>
                <a:latin typeface="Calibri" pitchFamily="34" charset="0"/>
              </a:rPr>
              <a:t>64 Channel Slow logger: </a:t>
            </a:r>
            <a:r>
              <a:rPr lang="en-US" altLang="en-US" sz="1800" dirty="0">
                <a:latin typeface="Calibri" pitchFamily="34" charset="0"/>
              </a:rPr>
              <a:t>Assembled and </a:t>
            </a:r>
            <a:r>
              <a:rPr lang="en-US" altLang="en-US" sz="1800" dirty="0" smtClean="0">
                <a:latin typeface="Calibri" pitchFamily="34" charset="0"/>
              </a:rPr>
              <a:t>tested.</a:t>
            </a:r>
            <a:endParaRPr lang="en-US" altLang="en-US" sz="1800" dirty="0">
              <a:latin typeface="Calibri" pitchFamily="34" charset="0"/>
            </a:endParaRPr>
          </a:p>
          <a:p>
            <a:pPr>
              <a:buFontTx/>
              <a:buChar char="•"/>
            </a:pPr>
            <a:r>
              <a:rPr lang="en-US" altLang="en-US" sz="1800" dirty="0">
                <a:solidFill>
                  <a:srgbClr val="0000CC"/>
                </a:solidFill>
                <a:latin typeface="Calibri" pitchFamily="34" charset="0"/>
              </a:rPr>
              <a:t>64 Channel Strain </a:t>
            </a:r>
            <a:r>
              <a:rPr lang="en-US" altLang="en-US" sz="1800" dirty="0" smtClean="0">
                <a:solidFill>
                  <a:srgbClr val="0000CC"/>
                </a:solidFill>
                <a:latin typeface="Calibri" pitchFamily="34" charset="0"/>
              </a:rPr>
              <a:t>Gauge </a:t>
            </a:r>
            <a:r>
              <a:rPr lang="en-US" altLang="en-US" sz="1800" dirty="0">
                <a:solidFill>
                  <a:srgbClr val="0000CC"/>
                </a:solidFill>
                <a:latin typeface="Calibri" pitchFamily="34" charset="0"/>
              </a:rPr>
              <a:t>logger: </a:t>
            </a:r>
            <a:r>
              <a:rPr lang="en-US" altLang="en-US" sz="1800" dirty="0">
                <a:latin typeface="Calibri" pitchFamily="34" charset="0"/>
              </a:rPr>
              <a:t>32 Channels tested, remaining channels to be </a:t>
            </a:r>
            <a:r>
              <a:rPr lang="en-US" altLang="en-US" sz="1800" dirty="0" smtClean="0">
                <a:latin typeface="Calibri" pitchFamily="34" charset="0"/>
              </a:rPr>
              <a:t>assembled.</a:t>
            </a:r>
            <a:endParaRPr lang="en-US" altLang="en-US" sz="1800" dirty="0">
              <a:latin typeface="Calibri" pitchFamily="34" charset="0"/>
            </a:endParaRPr>
          </a:p>
          <a:p>
            <a:pPr>
              <a:buFontTx/>
              <a:buChar char="•"/>
            </a:pPr>
            <a:r>
              <a:rPr lang="en-US" altLang="en-US" sz="1800" dirty="0">
                <a:solidFill>
                  <a:srgbClr val="0000CC"/>
                </a:solidFill>
                <a:latin typeface="Calibri" pitchFamily="34" charset="0"/>
              </a:rPr>
              <a:t>8 Channel Quench Detector: </a:t>
            </a:r>
            <a:r>
              <a:rPr lang="en-US" altLang="en-US" sz="1800" dirty="0">
                <a:latin typeface="Calibri" pitchFamily="34" charset="0"/>
              </a:rPr>
              <a:t>Assembled </a:t>
            </a:r>
            <a:r>
              <a:rPr lang="en-US" altLang="en-US" sz="1800" dirty="0" smtClean="0">
                <a:latin typeface="Calibri" pitchFamily="34" charset="0"/>
              </a:rPr>
              <a:t>and </a:t>
            </a:r>
            <a:r>
              <a:rPr lang="en-US" altLang="en-US" sz="1800" dirty="0">
                <a:latin typeface="Calibri" pitchFamily="34" charset="0"/>
              </a:rPr>
              <a:t>tested.</a:t>
            </a:r>
          </a:p>
          <a:p>
            <a:pPr>
              <a:buFontTx/>
              <a:buChar char="•"/>
            </a:pPr>
            <a:r>
              <a:rPr lang="en-US" altLang="en-US" sz="1800" dirty="0">
                <a:latin typeface="Calibri" pitchFamily="34" charset="0"/>
              </a:rPr>
              <a:t>Cable end connector assembly complete on dewar end. </a:t>
            </a:r>
          </a:p>
          <a:p>
            <a:pPr>
              <a:buFontTx/>
              <a:buChar char="•"/>
            </a:pPr>
            <a:r>
              <a:rPr lang="en-US" altLang="en-US" sz="1800" dirty="0">
                <a:latin typeface="Calibri" pitchFamily="34" charset="0"/>
              </a:rPr>
              <a:t>Acquisition software written/debugged/tested</a:t>
            </a:r>
            <a:r>
              <a:rPr lang="en-US" altLang="en-US" sz="1800" dirty="0" smtClean="0">
                <a:latin typeface="Calibri" pitchFamily="34" charset="0"/>
              </a:rPr>
              <a:t>.</a:t>
            </a:r>
          </a:p>
          <a:p>
            <a:pPr>
              <a:buFontTx/>
              <a:buChar char="•"/>
            </a:pPr>
            <a:r>
              <a:rPr lang="en-US" altLang="en-US" sz="1800" dirty="0">
                <a:latin typeface="Calibri" pitchFamily="34" charset="0"/>
              </a:rPr>
              <a:t>All isolators / pre-amplifiers assembled, calibrated &amp; tested</a:t>
            </a:r>
            <a:r>
              <a:rPr lang="en-US" altLang="en-US" sz="1800" dirty="0" smtClean="0">
                <a:latin typeface="Calibri" pitchFamily="34" charset="0"/>
              </a:rPr>
              <a:t>.</a:t>
            </a:r>
            <a:endParaRPr lang="en-US" altLang="en-US" sz="1800" dirty="0">
              <a:latin typeface="Calibri" pitchFamily="34" charset="0"/>
            </a:endParaRPr>
          </a:p>
        </p:txBody>
      </p:sp>
      <p:pic>
        <p:nvPicPr>
          <p:cNvPr id="1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9050" y="3774123"/>
            <a:ext cx="1314450" cy="2455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03850" y="1030923"/>
            <a:ext cx="1530350" cy="271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86625" y="1030923"/>
            <a:ext cx="1704975" cy="273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2425" y="3774123"/>
            <a:ext cx="2111375" cy="223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5522913" y="5995036"/>
            <a:ext cx="2020887" cy="276999"/>
          </a:xfrm>
          <a:prstGeom prst="rect">
            <a:avLst/>
          </a:prstGeom>
          <a:noFill/>
        </p:spPr>
        <p:txBody>
          <a:bodyPr wrap="square">
            <a:spAutoFit/>
          </a:bodyPr>
          <a:lstStyle/>
          <a:p>
            <a:pPr>
              <a:defRPr/>
            </a:pPr>
            <a:r>
              <a:rPr lang="en-US" sz="1200" b="1" dirty="0">
                <a:latin typeface="+mn-lt"/>
              </a:rPr>
              <a:t>128 Channel Fast Logger</a:t>
            </a:r>
          </a:p>
        </p:txBody>
      </p:sp>
      <p:sp>
        <p:nvSpPr>
          <p:cNvPr id="22" name="TextBox 21"/>
          <p:cNvSpPr txBox="1"/>
          <p:nvPr/>
        </p:nvSpPr>
        <p:spPr>
          <a:xfrm>
            <a:off x="7010400" y="802323"/>
            <a:ext cx="2202847" cy="276999"/>
          </a:xfrm>
          <a:prstGeom prst="rect">
            <a:avLst/>
          </a:prstGeom>
          <a:noFill/>
        </p:spPr>
        <p:txBody>
          <a:bodyPr wrap="none">
            <a:spAutoFit/>
          </a:bodyPr>
          <a:lstStyle/>
          <a:p>
            <a:pPr>
              <a:defRPr/>
            </a:pPr>
            <a:r>
              <a:rPr lang="en-US" sz="1200" b="1" dirty="0" smtClean="0">
                <a:latin typeface="+mn-lt"/>
              </a:rPr>
              <a:t>8 Channel Quench </a:t>
            </a:r>
            <a:r>
              <a:rPr lang="en-US" sz="1200" b="1" dirty="0">
                <a:latin typeface="+mn-lt"/>
              </a:rPr>
              <a:t>Detector</a:t>
            </a:r>
          </a:p>
        </p:txBody>
      </p:sp>
      <p:sp>
        <p:nvSpPr>
          <p:cNvPr id="23" name="TextBox 22"/>
          <p:cNvSpPr txBox="1"/>
          <p:nvPr/>
        </p:nvSpPr>
        <p:spPr>
          <a:xfrm>
            <a:off x="5111379" y="802323"/>
            <a:ext cx="1975221" cy="276999"/>
          </a:xfrm>
          <a:prstGeom prst="rect">
            <a:avLst/>
          </a:prstGeom>
          <a:noFill/>
        </p:spPr>
        <p:txBody>
          <a:bodyPr wrap="none">
            <a:spAutoFit/>
          </a:bodyPr>
          <a:lstStyle/>
          <a:p>
            <a:pPr>
              <a:defRPr/>
            </a:pPr>
            <a:r>
              <a:rPr lang="en-US" sz="1200" b="1" dirty="0">
                <a:latin typeface="+mn-lt"/>
              </a:rPr>
              <a:t>64 Channel Slow Logger</a:t>
            </a:r>
          </a:p>
        </p:txBody>
      </p:sp>
      <p:sp>
        <p:nvSpPr>
          <p:cNvPr id="24" name="TextBox 23"/>
          <p:cNvSpPr txBox="1"/>
          <p:nvPr/>
        </p:nvSpPr>
        <p:spPr>
          <a:xfrm>
            <a:off x="6858000" y="6255386"/>
            <a:ext cx="2286000" cy="261937"/>
          </a:xfrm>
          <a:prstGeom prst="rect">
            <a:avLst/>
          </a:prstGeom>
          <a:noFill/>
        </p:spPr>
        <p:txBody>
          <a:bodyPr>
            <a:spAutoFit/>
          </a:bodyPr>
          <a:lstStyle/>
          <a:p>
            <a:pPr>
              <a:defRPr/>
            </a:pPr>
            <a:r>
              <a:rPr lang="en-US" sz="1100" b="1" dirty="0">
                <a:latin typeface="+mn-lt"/>
              </a:rPr>
              <a:t>DAQ-isolation amplifier cabinet</a:t>
            </a:r>
          </a:p>
        </p:txBody>
      </p:sp>
      <p:sp>
        <p:nvSpPr>
          <p:cNvPr id="25" name="TextBox 24"/>
          <p:cNvSpPr txBox="1"/>
          <p:nvPr/>
        </p:nvSpPr>
        <p:spPr>
          <a:xfrm>
            <a:off x="3200400" y="548680"/>
            <a:ext cx="3124200" cy="400110"/>
          </a:xfrm>
          <a:prstGeom prst="rect">
            <a:avLst/>
          </a:prstGeom>
          <a:noFill/>
        </p:spPr>
        <p:txBody>
          <a:bodyPr wrap="square" rtlCol="0">
            <a:spAutoFit/>
          </a:bodyPr>
          <a:lstStyle/>
          <a:p>
            <a:r>
              <a:rPr lang="en-US" sz="2000" b="1" dirty="0" smtClean="0">
                <a:latin typeface="+mn-lt"/>
              </a:rPr>
              <a:t>STATUS SUMMARY</a:t>
            </a:r>
            <a:endParaRPr lang="en-US" sz="2000" b="1" dirty="0">
              <a:latin typeface="+mn-lt"/>
            </a:endParaRPr>
          </a:p>
        </p:txBody>
      </p:sp>
      <p:sp>
        <p:nvSpPr>
          <p:cNvPr id="26" name="TextBox 25"/>
          <p:cNvSpPr txBox="1"/>
          <p:nvPr/>
        </p:nvSpPr>
        <p:spPr>
          <a:xfrm>
            <a:off x="152400" y="4804192"/>
            <a:ext cx="4648200" cy="646331"/>
          </a:xfrm>
          <a:prstGeom prst="rect">
            <a:avLst/>
          </a:prstGeom>
          <a:noFill/>
        </p:spPr>
        <p:txBody>
          <a:bodyPr wrap="square" rtlCol="0">
            <a:spAutoFit/>
          </a:bodyPr>
          <a:lstStyle/>
          <a:p>
            <a:r>
              <a:rPr lang="en-US" altLang="en-US" sz="1800" dirty="0">
                <a:latin typeface="Calibri" pitchFamily="34" charset="0"/>
              </a:rPr>
              <a:t>(FY16) - Spike Detector &amp; Quench Antenna Data Acquisition System to be designed &amp; </a:t>
            </a:r>
            <a:r>
              <a:rPr lang="en-US" altLang="en-US" sz="1800" dirty="0" smtClean="0">
                <a:latin typeface="Calibri" pitchFamily="34" charset="0"/>
              </a:rPr>
              <a:t>built.</a:t>
            </a:r>
            <a:endParaRPr lang="en-US" altLang="en-US" sz="1800" dirty="0">
              <a:latin typeface="Calibri" pitchFamily="34" charset="0"/>
            </a:endParaRPr>
          </a:p>
        </p:txBody>
      </p:sp>
    </p:spTree>
    <p:extLst>
      <p:ext uri="{BB962C8B-B14F-4D97-AF65-F5344CB8AC3E}">
        <p14:creationId xmlns:p14="http://schemas.microsoft.com/office/powerpoint/2010/main" val="13102151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42</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7" name="TextBox 6"/>
          <p:cNvSpPr txBox="1"/>
          <p:nvPr/>
        </p:nvSpPr>
        <p:spPr>
          <a:xfrm>
            <a:off x="152401" y="1350542"/>
            <a:ext cx="5181600" cy="4031873"/>
          </a:xfrm>
          <a:prstGeom prst="rect">
            <a:avLst/>
          </a:prstGeom>
          <a:noFill/>
        </p:spPr>
        <p:txBody>
          <a:bodyPr wrap="square" rtlCol="0">
            <a:spAutoFit/>
          </a:bodyPr>
          <a:lstStyle/>
          <a:p>
            <a:pPr marL="285750" indent="-285750">
              <a:buFont typeface="Arial" panose="020B0604020202020204" pitchFamily="34" charset="0"/>
              <a:buChar char="•"/>
            </a:pPr>
            <a:r>
              <a:rPr lang="en-US" sz="1600" dirty="0" smtClean="0"/>
              <a:t>Inline Purifiers</a:t>
            </a:r>
          </a:p>
          <a:p>
            <a:pPr marL="742950" lvl="1" indent="-285750">
              <a:buFont typeface="Wingdings" panose="05000000000000000000" pitchFamily="2" charset="2"/>
              <a:buChar char="ü"/>
            </a:pPr>
            <a:r>
              <a:rPr lang="en-US" sz="1600" dirty="0" smtClean="0"/>
              <a:t>Replaced </a:t>
            </a:r>
            <a:r>
              <a:rPr lang="en-US" sz="1600" dirty="0" err="1" smtClean="0"/>
              <a:t>Polyflow</a:t>
            </a:r>
            <a:r>
              <a:rPr lang="en-US" sz="1600" dirty="0" smtClean="0"/>
              <a:t> lines</a:t>
            </a:r>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r>
              <a:rPr lang="en-US" sz="1600" dirty="0" smtClean="0"/>
              <a:t>Valve Boxes</a:t>
            </a:r>
          </a:p>
          <a:p>
            <a:pPr marL="742950" lvl="1" indent="-285750">
              <a:buFont typeface="Wingdings" panose="05000000000000000000" pitchFamily="2" charset="2"/>
              <a:buChar char="ü"/>
            </a:pPr>
            <a:r>
              <a:rPr lang="en-US" sz="1600" dirty="0" smtClean="0"/>
              <a:t>Replaced </a:t>
            </a:r>
            <a:r>
              <a:rPr lang="en-US" sz="1600" dirty="0" err="1" smtClean="0"/>
              <a:t>Polyflow</a:t>
            </a:r>
            <a:r>
              <a:rPr lang="en-US" sz="1600" dirty="0" smtClean="0"/>
              <a:t> lines</a:t>
            </a:r>
          </a:p>
          <a:p>
            <a:pPr marL="285750" indent="-285750">
              <a:buFont typeface="Arial" panose="020B0604020202020204" pitchFamily="34" charset="0"/>
              <a:buChar char="•"/>
            </a:pPr>
            <a:endParaRPr lang="en-US" sz="1600" dirty="0" smtClean="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smtClean="0"/>
              <a:t>Quench Tank</a:t>
            </a:r>
          </a:p>
          <a:p>
            <a:pPr marL="742950" lvl="1" indent="-285750">
              <a:buFont typeface="Wingdings" panose="05000000000000000000" pitchFamily="2" charset="2"/>
              <a:buChar char="ü"/>
            </a:pPr>
            <a:r>
              <a:rPr lang="en-US" sz="1600" dirty="0" smtClean="0"/>
              <a:t>Replaced valve &amp; legacy soldered copper lines with stainless steel welded pipe; rerouted quench recovery line to improve flow</a:t>
            </a:r>
          </a:p>
          <a:p>
            <a:pPr marL="742950" lvl="1" indent="-285750">
              <a:buFont typeface="Wingdings" panose="05000000000000000000" pitchFamily="2" charset="2"/>
              <a:buChar char="ü"/>
            </a:pPr>
            <a:r>
              <a:rPr lang="en-US" sz="1600" dirty="0" smtClean="0"/>
              <a:t>Replaced </a:t>
            </a:r>
            <a:r>
              <a:rPr lang="en-US" sz="1600" dirty="0"/>
              <a:t>legacy soldered copper </a:t>
            </a:r>
            <a:r>
              <a:rPr lang="en-US" sz="1600" dirty="0" smtClean="0"/>
              <a:t>small diameter return manifold piping </a:t>
            </a:r>
            <a:r>
              <a:rPr lang="en-US" sz="1600" dirty="0"/>
              <a:t>with </a:t>
            </a:r>
            <a:r>
              <a:rPr lang="en-US" sz="1600" dirty="0" smtClean="0"/>
              <a:t>large diameter welded </a:t>
            </a:r>
            <a:r>
              <a:rPr lang="en-US" sz="1600" dirty="0"/>
              <a:t>stainless </a:t>
            </a:r>
            <a:r>
              <a:rPr lang="en-US" sz="1600" dirty="0" smtClean="0"/>
              <a:t>steel</a:t>
            </a:r>
          </a:p>
          <a:p>
            <a:pPr marL="742950" lvl="1" indent="-285750">
              <a:buFont typeface="Wingdings" panose="05000000000000000000" pitchFamily="2" charset="2"/>
              <a:buChar char="ü"/>
            </a:pPr>
            <a:r>
              <a:rPr lang="en-US" sz="1600" dirty="0" smtClean="0"/>
              <a:t>Purchased &amp; installed new return manifold valves</a:t>
            </a: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1200" y="1334583"/>
            <a:ext cx="2711714" cy="2031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5536223" y="1020780"/>
            <a:ext cx="3581400" cy="338554"/>
          </a:xfrm>
          <a:prstGeom prst="rect">
            <a:avLst/>
          </a:prstGeom>
          <a:noFill/>
        </p:spPr>
        <p:txBody>
          <a:bodyPr wrap="square" rtlCol="0">
            <a:spAutoFit/>
          </a:bodyPr>
          <a:lstStyle/>
          <a:p>
            <a:r>
              <a:rPr lang="en-US" sz="1600" dirty="0" smtClean="0"/>
              <a:t>“before” legacy copper lines &amp; valves</a:t>
            </a:r>
            <a:endParaRPr lang="en-US" sz="1600" dirty="0"/>
          </a:p>
        </p:txBody>
      </p:sp>
      <p:sp>
        <p:nvSpPr>
          <p:cNvPr id="14" name="TextBox 13"/>
          <p:cNvSpPr txBox="1"/>
          <p:nvPr/>
        </p:nvSpPr>
        <p:spPr>
          <a:xfrm>
            <a:off x="6045531" y="3505200"/>
            <a:ext cx="812469" cy="338554"/>
          </a:xfrm>
          <a:prstGeom prst="rect">
            <a:avLst/>
          </a:prstGeom>
          <a:noFill/>
        </p:spPr>
        <p:txBody>
          <a:bodyPr wrap="square" rtlCol="0">
            <a:spAutoFit/>
          </a:bodyPr>
          <a:lstStyle/>
          <a:p>
            <a:r>
              <a:rPr lang="en-US" sz="1600" dirty="0" smtClean="0"/>
              <a:t>“now”</a:t>
            </a:r>
            <a:endParaRPr lang="en-US" sz="1600" dirty="0"/>
          </a:p>
        </p:txBody>
      </p:sp>
      <p:sp>
        <p:nvSpPr>
          <p:cNvPr id="15" name="TextBox 14"/>
          <p:cNvSpPr txBox="1"/>
          <p:nvPr/>
        </p:nvSpPr>
        <p:spPr>
          <a:xfrm>
            <a:off x="762001" y="5589240"/>
            <a:ext cx="4419600" cy="461665"/>
          </a:xfrm>
          <a:prstGeom prst="rect">
            <a:avLst/>
          </a:prstGeom>
          <a:noFill/>
          <a:ln>
            <a:solidFill>
              <a:srgbClr val="FF0000"/>
            </a:solidFill>
          </a:ln>
        </p:spPr>
        <p:txBody>
          <a:bodyPr wrap="square" rtlCol="0">
            <a:spAutoFit/>
          </a:bodyPr>
          <a:lstStyle/>
          <a:p>
            <a:r>
              <a:rPr lang="en-US" dirty="0" smtClean="0">
                <a:solidFill>
                  <a:srgbClr val="FF0000"/>
                </a:solidFill>
              </a:rPr>
              <a:t>Note: all this work is BNL funded</a:t>
            </a:r>
            <a:endParaRPr lang="en-US" dirty="0">
              <a:solidFill>
                <a:srgbClr val="FF0000"/>
              </a:solidFill>
            </a:endParaRPr>
          </a:p>
        </p:txBody>
      </p:sp>
      <p:pic>
        <p:nvPicPr>
          <p:cNvPr id="1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1460" y="3475892"/>
            <a:ext cx="2362201" cy="3153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98152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43</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8097" y="1524000"/>
            <a:ext cx="2134286"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76200" y="1066800"/>
            <a:ext cx="3733800" cy="5447645"/>
          </a:xfrm>
          <a:prstGeom prst="rect">
            <a:avLst/>
          </a:prstGeom>
          <a:noFill/>
        </p:spPr>
        <p:txBody>
          <a:bodyPr wrap="square" rtlCol="0">
            <a:spAutoFit/>
          </a:bodyPr>
          <a:lstStyle/>
          <a:p>
            <a:pPr marL="285750" indent="-285750">
              <a:buFont typeface="Arial" panose="020B0604020202020204" pitchFamily="34" charset="0"/>
              <a:buChar char="•"/>
            </a:pPr>
            <a:r>
              <a:rPr lang="en-US" sz="1800" dirty="0" smtClean="0"/>
              <a:t>4160V transformer relocated into place – conduit/wiring installation complete</a:t>
            </a:r>
          </a:p>
          <a:p>
            <a:pPr marL="285750" indent="-285750">
              <a:buFont typeface="Arial" panose="020B0604020202020204" pitchFamily="34" charset="0"/>
              <a:buChar char="•"/>
            </a:pPr>
            <a:endParaRPr lang="en-US" sz="1800" dirty="0" smtClean="0"/>
          </a:p>
          <a:p>
            <a:pPr marL="285750" indent="-285750">
              <a:buFont typeface="Arial" panose="020B0604020202020204" pitchFamily="34" charset="0"/>
              <a:buChar char="•"/>
            </a:pPr>
            <a:r>
              <a:rPr lang="en-US" sz="1800" dirty="0" err="1" smtClean="0"/>
              <a:t>Sullair</a:t>
            </a:r>
            <a:r>
              <a:rPr lang="en-US" sz="1800" dirty="0" smtClean="0"/>
              <a:t> skid modified for new location</a:t>
            </a:r>
          </a:p>
          <a:p>
            <a:pPr marL="742950" lvl="1" indent="-285750">
              <a:buFont typeface="Arial" panose="020B0604020202020204" pitchFamily="34" charset="0"/>
              <a:buChar char="•"/>
            </a:pPr>
            <a:r>
              <a:rPr lang="en-US" sz="1800" dirty="0" smtClean="0"/>
              <a:t>Electrical panel removed</a:t>
            </a:r>
          </a:p>
          <a:p>
            <a:pPr marL="742950" lvl="1" indent="-285750">
              <a:buFont typeface="Arial" panose="020B0604020202020204" pitchFamily="34" charset="0"/>
              <a:buChar char="•"/>
            </a:pPr>
            <a:r>
              <a:rPr lang="en-US" sz="1800" dirty="0" smtClean="0"/>
              <a:t>Frame cut/shortened/re-welded</a:t>
            </a:r>
          </a:p>
          <a:p>
            <a:pPr marL="285750" indent="-285750">
              <a:buFont typeface="Arial" panose="020B0604020202020204" pitchFamily="34" charset="0"/>
              <a:buChar char="•"/>
            </a:pPr>
            <a:endParaRPr lang="en-US" sz="1800" dirty="0" smtClean="0"/>
          </a:p>
          <a:p>
            <a:pPr marL="285750" indent="-285750">
              <a:buFont typeface="Arial" panose="020B0604020202020204" pitchFamily="34" charset="0"/>
              <a:buChar char="•"/>
            </a:pPr>
            <a:r>
              <a:rPr lang="en-US" sz="1800" dirty="0"/>
              <a:t>All electrical &amp; plumbing installations are complete</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Waiting for turn-on</a:t>
            </a:r>
          </a:p>
          <a:p>
            <a:endParaRPr lang="en-US" sz="1800" dirty="0"/>
          </a:p>
          <a:p>
            <a:pPr marL="285750" indent="-285750">
              <a:buFont typeface="Arial" panose="020B0604020202020204" pitchFamily="34" charset="0"/>
              <a:buChar char="•"/>
            </a:pPr>
            <a:r>
              <a:rPr lang="en-US" sz="1800" dirty="0" smtClean="0"/>
              <a:t>Cost underrun! Surplus </a:t>
            </a:r>
            <a:r>
              <a:rPr lang="en-US" sz="1800" dirty="0"/>
              <a:t>funds approved for use in commissioning helium dirty gas purifier system (Linde contract</a:t>
            </a:r>
            <a:r>
              <a:rPr lang="en-US" dirty="0"/>
              <a:t>)</a:t>
            </a:r>
          </a:p>
        </p:txBody>
      </p:sp>
      <p:pic>
        <p:nvPicPr>
          <p:cNvPr id="12"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743" r="13418"/>
          <a:stretch/>
        </p:blipFill>
        <p:spPr bwMode="auto">
          <a:xfrm>
            <a:off x="4267200" y="3886199"/>
            <a:ext cx="1678524" cy="1596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1527688"/>
            <a:ext cx="2961542" cy="3948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4572000" y="6016323"/>
            <a:ext cx="4381501" cy="461665"/>
          </a:xfrm>
          <a:prstGeom prst="rect">
            <a:avLst/>
          </a:prstGeom>
          <a:noFill/>
          <a:ln>
            <a:solidFill>
              <a:srgbClr val="FF0000"/>
            </a:solidFill>
          </a:ln>
        </p:spPr>
        <p:txBody>
          <a:bodyPr wrap="square" rtlCol="0">
            <a:spAutoFit/>
          </a:bodyPr>
          <a:lstStyle/>
          <a:p>
            <a:r>
              <a:rPr lang="en-US" dirty="0" smtClean="0">
                <a:solidFill>
                  <a:srgbClr val="FF0000"/>
                </a:solidFill>
              </a:rPr>
              <a:t>Note: all this work is BNL funded</a:t>
            </a:r>
            <a:endParaRPr lang="en-US" dirty="0">
              <a:solidFill>
                <a:srgbClr val="FF0000"/>
              </a:solidFill>
            </a:endParaRPr>
          </a:p>
        </p:txBody>
      </p:sp>
      <p:sp>
        <p:nvSpPr>
          <p:cNvPr id="15" name="Rectangle 14"/>
          <p:cNvSpPr/>
          <p:nvPr/>
        </p:nvSpPr>
        <p:spPr>
          <a:xfrm>
            <a:off x="2286000" y="914400"/>
            <a:ext cx="6400800" cy="338554"/>
          </a:xfrm>
          <a:prstGeom prst="rect">
            <a:avLst/>
          </a:prstGeom>
        </p:spPr>
        <p:txBody>
          <a:bodyPr wrap="square">
            <a:spAutoFit/>
          </a:bodyPr>
          <a:lstStyle/>
          <a:p>
            <a:pPr lvl="0"/>
            <a:r>
              <a:rPr lang="en-US" sz="1600" b="1" dirty="0">
                <a:solidFill>
                  <a:srgbClr val="FF0000"/>
                </a:solidFill>
              </a:rPr>
              <a:t>*</a:t>
            </a:r>
            <a:r>
              <a:rPr lang="en-US" sz="1600" dirty="0">
                <a:solidFill>
                  <a:srgbClr val="000000"/>
                </a:solidFill>
              </a:rPr>
              <a:t> </a:t>
            </a:r>
            <a:r>
              <a:rPr lang="en-US" sz="1600" dirty="0">
                <a:solidFill>
                  <a:srgbClr val="FF0000"/>
                </a:solidFill>
              </a:rPr>
              <a:t>backup unit, risk mitigation against </a:t>
            </a:r>
            <a:r>
              <a:rPr lang="en-US" sz="1600" dirty="0" err="1" smtClean="0">
                <a:solidFill>
                  <a:srgbClr val="FF0000"/>
                </a:solidFill>
              </a:rPr>
              <a:t>Mycom</a:t>
            </a:r>
            <a:r>
              <a:rPr lang="en-US" sz="1600" dirty="0" smtClean="0">
                <a:solidFill>
                  <a:srgbClr val="FF0000"/>
                </a:solidFill>
              </a:rPr>
              <a:t> compressor failure</a:t>
            </a:r>
            <a:r>
              <a:rPr lang="en-US" sz="1600" dirty="0" smtClean="0">
                <a:solidFill>
                  <a:srgbClr val="000000"/>
                </a:solidFill>
              </a:rPr>
              <a:t> </a:t>
            </a:r>
            <a:endParaRPr lang="en-US" sz="1600" dirty="0">
              <a:solidFill>
                <a:srgbClr val="000000"/>
              </a:solidFill>
            </a:endParaRPr>
          </a:p>
        </p:txBody>
      </p:sp>
      <p:sp>
        <p:nvSpPr>
          <p:cNvPr id="2" name="TextBox 1"/>
          <p:cNvSpPr txBox="1"/>
          <p:nvPr/>
        </p:nvSpPr>
        <p:spPr>
          <a:xfrm>
            <a:off x="1979218" y="697468"/>
            <a:ext cx="4320480" cy="369332"/>
          </a:xfrm>
          <a:prstGeom prst="rect">
            <a:avLst/>
          </a:prstGeom>
          <a:noFill/>
        </p:spPr>
        <p:txBody>
          <a:bodyPr wrap="square" rtlCol="0">
            <a:spAutoFit/>
          </a:bodyPr>
          <a:lstStyle/>
          <a:p>
            <a:pPr algn="ctr"/>
            <a:r>
              <a:rPr lang="en-US" dirty="0"/>
              <a:t>Sullair 500</a:t>
            </a:r>
            <a:r>
              <a:rPr lang="en-US" b="1" dirty="0">
                <a:solidFill>
                  <a:srgbClr val="FF0000"/>
                </a:solidFill>
              </a:rPr>
              <a:t>*</a:t>
            </a:r>
            <a:r>
              <a:rPr lang="en-US" dirty="0"/>
              <a:t> (500 </a:t>
            </a:r>
            <a:r>
              <a:rPr lang="en-US" dirty="0" err="1"/>
              <a:t>hp</a:t>
            </a:r>
            <a:r>
              <a:rPr lang="en-US" dirty="0"/>
              <a:t>,  94 g/s) Installation</a:t>
            </a:r>
          </a:p>
        </p:txBody>
      </p:sp>
    </p:spTree>
    <p:extLst>
      <p:ext uri="{BB962C8B-B14F-4D97-AF65-F5344CB8AC3E}">
        <p14:creationId xmlns:p14="http://schemas.microsoft.com/office/powerpoint/2010/main" val="9864903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44</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TextBox 5"/>
          <p:cNvSpPr txBox="1"/>
          <p:nvPr/>
        </p:nvSpPr>
        <p:spPr>
          <a:xfrm>
            <a:off x="152401" y="1066800"/>
            <a:ext cx="4086224" cy="2277547"/>
          </a:xfrm>
          <a:prstGeom prst="rect">
            <a:avLst/>
          </a:prstGeom>
          <a:noFill/>
        </p:spPr>
        <p:txBody>
          <a:bodyPr wrap="square" rtlCol="0">
            <a:spAutoFit/>
          </a:bodyPr>
          <a:lstStyle/>
          <a:p>
            <a:pPr marL="285750" indent="-285750">
              <a:buFont typeface="Arial" panose="020B0604020202020204" pitchFamily="34" charset="0"/>
              <a:buChar char="•"/>
            </a:pPr>
            <a:endParaRPr lang="en-US" sz="1600" dirty="0" smtClean="0"/>
          </a:p>
          <a:p>
            <a:endParaRPr lang="en-US" sz="1600" dirty="0" smtClean="0"/>
          </a:p>
          <a:p>
            <a:r>
              <a:rPr lang="en-US" sz="1600" dirty="0" smtClean="0"/>
              <a:t>(FY17)*</a:t>
            </a:r>
          </a:p>
          <a:p>
            <a:pPr marL="285750" indent="-285750">
              <a:buFont typeface="Arial" panose="020B0604020202020204" pitchFamily="34" charset="0"/>
              <a:buChar char="•"/>
            </a:pPr>
            <a:r>
              <a:rPr lang="en-US" sz="1600" dirty="0" smtClean="0"/>
              <a:t>Re-commission Kinney Vacuum Pump (backup to Nash Pump, 2.0 g/s He @ 1.8K)</a:t>
            </a:r>
            <a:endParaRPr lang="en-US" sz="1600" dirty="0"/>
          </a:p>
          <a:p>
            <a:endParaRPr lang="en-US" sz="1600" dirty="0" smtClean="0"/>
          </a:p>
          <a:p>
            <a:endParaRPr lang="en-US" sz="1600" dirty="0" smtClean="0"/>
          </a:p>
          <a:p>
            <a:r>
              <a:rPr lang="en-US" sz="1400" dirty="0" smtClean="0"/>
              <a:t>* Pending final budget authorization</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0348" y="2154674"/>
            <a:ext cx="4748257"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64903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45</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Content Placeholder 2"/>
          <p:cNvSpPr txBox="1">
            <a:spLocks/>
          </p:cNvSpPr>
          <p:nvPr/>
        </p:nvSpPr>
        <p:spPr>
          <a:xfrm>
            <a:off x="228601" y="1424136"/>
            <a:ext cx="5791199" cy="4525144"/>
          </a:xfrm>
          <a:prstGeom prst="rect">
            <a:avLst/>
          </a:prstGeom>
        </p:spPr>
        <p:txBody>
          <a:bodyPr/>
          <a:lstStyle>
            <a:lvl1pPr marL="284163" indent="-284163" algn="l" rtl="0" eaLnBrk="0" fontAlgn="base" hangingPunct="0">
              <a:spcBef>
                <a:spcPct val="20000"/>
              </a:spcBef>
              <a:spcAft>
                <a:spcPct val="0"/>
              </a:spcAft>
              <a:defRPr sz="2000">
                <a:solidFill>
                  <a:schemeClr val="tx1"/>
                </a:solidFill>
                <a:latin typeface="+mn-lt"/>
                <a:ea typeface="+mn-ea"/>
                <a:cs typeface="+mn-cs"/>
              </a:defRPr>
            </a:lvl1pPr>
            <a:lvl2pPr marL="622300" indent="-223838" algn="l" rtl="0" eaLnBrk="0" fontAlgn="base" hangingPunct="0">
              <a:spcBef>
                <a:spcPct val="20000"/>
              </a:spcBef>
              <a:spcAft>
                <a:spcPct val="0"/>
              </a:spcAft>
              <a:defRPr sz="2000">
                <a:solidFill>
                  <a:schemeClr val="tx1"/>
                </a:solidFill>
                <a:latin typeface="+mn-lt"/>
              </a:defRPr>
            </a:lvl2pPr>
            <a:lvl3pPr marL="965200" indent="-228600" algn="l" rtl="0" eaLnBrk="0" fontAlgn="base" hangingPunct="0">
              <a:spcBef>
                <a:spcPct val="20000"/>
              </a:spcBef>
              <a:spcAft>
                <a:spcPct val="0"/>
              </a:spcAft>
              <a:defRPr>
                <a:solidFill>
                  <a:schemeClr val="tx1"/>
                </a:solidFill>
                <a:latin typeface="+mn-lt"/>
              </a:defRPr>
            </a:lvl3pPr>
            <a:lvl4pPr marL="1308100" indent="-228600" algn="l" rtl="0" eaLnBrk="0" fontAlgn="base" hangingPunct="0">
              <a:spcBef>
                <a:spcPct val="20000"/>
              </a:spcBef>
              <a:spcAft>
                <a:spcPct val="0"/>
              </a:spcAft>
              <a:defRPr>
                <a:solidFill>
                  <a:schemeClr val="tx1"/>
                </a:solidFill>
                <a:latin typeface="+mn-lt"/>
              </a:defRPr>
            </a:lvl4pPr>
            <a:lvl5pPr marL="1651000" indent="-228600" algn="l" rtl="0" eaLnBrk="0" fontAlgn="base" hangingPunct="0">
              <a:spcBef>
                <a:spcPct val="20000"/>
              </a:spcBef>
              <a:spcAft>
                <a:spcPct val="0"/>
              </a:spcAft>
              <a:defRPr sz="1600">
                <a:solidFill>
                  <a:schemeClr val="tx1"/>
                </a:solidFill>
                <a:latin typeface="+mn-lt"/>
              </a:defRPr>
            </a:lvl5pPr>
            <a:lvl6pPr marL="2108200" indent="-228600" algn="l" rtl="0" eaLnBrk="0" fontAlgn="base" hangingPunct="0">
              <a:spcBef>
                <a:spcPct val="20000"/>
              </a:spcBef>
              <a:spcAft>
                <a:spcPct val="0"/>
              </a:spcAft>
              <a:defRPr sz="1600">
                <a:solidFill>
                  <a:schemeClr val="tx1"/>
                </a:solidFill>
                <a:latin typeface="+mn-lt"/>
              </a:defRPr>
            </a:lvl6pPr>
            <a:lvl7pPr marL="2565400" indent="-228600" algn="l" rtl="0" eaLnBrk="0" fontAlgn="base" hangingPunct="0">
              <a:spcBef>
                <a:spcPct val="20000"/>
              </a:spcBef>
              <a:spcAft>
                <a:spcPct val="0"/>
              </a:spcAft>
              <a:defRPr sz="1600">
                <a:solidFill>
                  <a:schemeClr val="tx1"/>
                </a:solidFill>
                <a:latin typeface="+mn-lt"/>
              </a:defRPr>
            </a:lvl7pPr>
            <a:lvl8pPr marL="3022600" indent="-228600" algn="l" rtl="0" eaLnBrk="0" fontAlgn="base" hangingPunct="0">
              <a:spcBef>
                <a:spcPct val="20000"/>
              </a:spcBef>
              <a:spcAft>
                <a:spcPct val="0"/>
              </a:spcAft>
              <a:defRPr sz="1600">
                <a:solidFill>
                  <a:schemeClr val="tx1"/>
                </a:solidFill>
                <a:latin typeface="+mn-lt"/>
              </a:defRPr>
            </a:lvl8pPr>
            <a:lvl9pPr marL="3479800" indent="-228600" algn="l" rtl="0" eaLnBrk="0" fontAlgn="base" hangingPunct="0">
              <a:spcBef>
                <a:spcPct val="20000"/>
              </a:spcBef>
              <a:spcAft>
                <a:spcPct val="0"/>
              </a:spcAft>
              <a:defRPr sz="1600">
                <a:solidFill>
                  <a:schemeClr val="tx1"/>
                </a:solidFill>
                <a:latin typeface="+mn-lt"/>
              </a:defRPr>
            </a:lvl9pPr>
          </a:lstStyle>
          <a:p>
            <a:pPr marL="0" marR="0" lvl="0" indent="0">
              <a:spcBef>
                <a:spcPts val="0"/>
              </a:spcBef>
              <a:spcAft>
                <a:spcPts val="0"/>
              </a:spcAft>
            </a:pPr>
            <a:endParaRPr lang="en-US" sz="1600" dirty="0">
              <a:latin typeface="Times New Roman"/>
              <a:ea typeface="Calibri"/>
            </a:endParaRPr>
          </a:p>
          <a:p>
            <a:pPr marL="285750" marR="0" lvl="0" indent="-285750">
              <a:spcBef>
                <a:spcPts val="0"/>
              </a:spcBef>
              <a:spcAft>
                <a:spcPts val="0"/>
              </a:spcAft>
              <a:buFont typeface="Arial" panose="020B0604020202020204" pitchFamily="34" charset="0"/>
              <a:buChar char="•"/>
            </a:pPr>
            <a:r>
              <a:rPr lang="en-US" sz="1800" dirty="0" smtClean="0">
                <a:latin typeface="Calibri"/>
                <a:ea typeface="Calibri"/>
              </a:rPr>
              <a:t>Nash Vacuum Pump Controls : New lab View based controls tested for remote and local operation</a:t>
            </a:r>
            <a:endParaRPr lang="en-US" sz="1800" dirty="0">
              <a:latin typeface="Calibri"/>
              <a:ea typeface="Calibri"/>
            </a:endParaRPr>
          </a:p>
          <a:p>
            <a:pPr marL="285750" marR="0" lvl="0" indent="-285750">
              <a:spcBef>
                <a:spcPts val="0"/>
              </a:spcBef>
              <a:spcAft>
                <a:spcPts val="0"/>
              </a:spcAft>
              <a:buFont typeface="Arial" panose="020B0604020202020204" pitchFamily="34" charset="0"/>
              <a:buChar char="•"/>
            </a:pPr>
            <a:r>
              <a:rPr lang="en-US" sz="1800" dirty="0">
                <a:latin typeface="Calibri"/>
                <a:ea typeface="Calibri"/>
              </a:rPr>
              <a:t>Finished hardware and software debugging of the new Lab View based Inline Helium purifier and its associated valve system.</a:t>
            </a:r>
            <a:endParaRPr lang="en-US" sz="1800" dirty="0">
              <a:latin typeface="Times New Roman"/>
              <a:ea typeface="Calibri"/>
            </a:endParaRPr>
          </a:p>
          <a:p>
            <a:pPr marL="285750" marR="0" lvl="0" indent="-285750">
              <a:spcBef>
                <a:spcPts val="0"/>
              </a:spcBef>
              <a:spcAft>
                <a:spcPts val="0"/>
              </a:spcAft>
              <a:buFont typeface="Arial" panose="020B0604020202020204" pitchFamily="34" charset="0"/>
              <a:buChar char="•"/>
            </a:pPr>
            <a:r>
              <a:rPr lang="en-US" sz="1800" dirty="0" smtClean="0">
                <a:latin typeface="Calibri"/>
                <a:ea typeface="Calibri"/>
              </a:rPr>
              <a:t>Helium </a:t>
            </a:r>
            <a:r>
              <a:rPr lang="en-US" sz="1800" dirty="0">
                <a:latin typeface="Calibri"/>
                <a:ea typeface="Calibri"/>
              </a:rPr>
              <a:t>Recovery compressor: Retrieved vendor  programmed ladder logic code for modification and addition of remote control logic</a:t>
            </a:r>
            <a:r>
              <a:rPr lang="en-US" sz="1800" dirty="0" smtClean="0">
                <a:latin typeface="Calibri"/>
                <a:ea typeface="Calibri"/>
              </a:rPr>
              <a:t>. </a:t>
            </a:r>
            <a:r>
              <a:rPr lang="en-US" sz="1800" dirty="0">
                <a:latin typeface="Calibri"/>
                <a:ea typeface="Calibri"/>
              </a:rPr>
              <a:t>initial testing revealed damaged pressure sensor (as received).  Replacement </a:t>
            </a:r>
            <a:r>
              <a:rPr lang="en-US" sz="1800" dirty="0" smtClean="0">
                <a:latin typeface="Calibri"/>
                <a:ea typeface="Calibri"/>
              </a:rPr>
              <a:t>ordered.</a:t>
            </a:r>
          </a:p>
          <a:p>
            <a:pPr marL="285750" marR="0" lvl="0" indent="-285750">
              <a:spcBef>
                <a:spcPts val="0"/>
              </a:spcBef>
              <a:spcAft>
                <a:spcPts val="0"/>
              </a:spcAft>
              <a:buFont typeface="Arial" panose="020B0604020202020204" pitchFamily="34" charset="0"/>
              <a:buChar char="•"/>
            </a:pPr>
            <a:r>
              <a:rPr lang="en-US" sz="1800" dirty="0" smtClean="0">
                <a:latin typeface="Calibri"/>
                <a:ea typeface="Calibri"/>
              </a:rPr>
              <a:t>New Lab View based controls for Quench recovery valve system being tested.</a:t>
            </a:r>
          </a:p>
          <a:p>
            <a:pPr marL="285750" marR="0" lvl="0" indent="-285750">
              <a:spcBef>
                <a:spcPts val="0"/>
              </a:spcBef>
              <a:spcAft>
                <a:spcPts val="0"/>
              </a:spcAft>
              <a:buFont typeface="Arial" panose="020B0604020202020204" pitchFamily="34" charset="0"/>
              <a:buChar char="•"/>
            </a:pPr>
            <a:r>
              <a:rPr lang="en-US" sz="1800" dirty="0" smtClean="0">
                <a:latin typeface="Calibri"/>
                <a:ea typeface="Calibri"/>
              </a:rPr>
              <a:t>Monitoring system and controls for various level sensors, temperature sensors,  heaters, vacuum sensors etc. are in process of being calibration and testing.</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990600"/>
            <a:ext cx="2907498" cy="5160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979712" y="1064407"/>
            <a:ext cx="2951888" cy="461665"/>
          </a:xfrm>
          <a:prstGeom prst="rect">
            <a:avLst/>
          </a:prstGeom>
          <a:noFill/>
        </p:spPr>
        <p:txBody>
          <a:bodyPr wrap="square" rtlCol="0">
            <a:spAutoFit/>
          </a:bodyPr>
          <a:lstStyle/>
          <a:p>
            <a:r>
              <a:rPr lang="en-US" sz="2400" dirty="0" smtClean="0"/>
              <a:t>Cryogenic Controls</a:t>
            </a:r>
            <a:endParaRPr lang="en-US" sz="2400" dirty="0"/>
          </a:p>
        </p:txBody>
      </p:sp>
    </p:spTree>
    <p:extLst>
      <p:ext uri="{BB962C8B-B14F-4D97-AF65-F5344CB8AC3E}">
        <p14:creationId xmlns:p14="http://schemas.microsoft.com/office/powerpoint/2010/main" val="9864903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46</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30 kA POWER SUPPLY UPGRADE</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13" name="TextBox 12"/>
          <p:cNvSpPr txBox="1"/>
          <p:nvPr/>
        </p:nvSpPr>
        <p:spPr>
          <a:xfrm>
            <a:off x="436240" y="951111"/>
            <a:ext cx="6151984" cy="369332"/>
          </a:xfrm>
          <a:prstGeom prst="rect">
            <a:avLst/>
          </a:prstGeom>
          <a:noFill/>
          <a:ln w="15875">
            <a:solidFill>
              <a:srgbClr val="FF0000"/>
            </a:solidFill>
          </a:ln>
        </p:spPr>
        <p:txBody>
          <a:bodyPr wrap="square" rtlCol="0">
            <a:spAutoFit/>
          </a:bodyPr>
          <a:lstStyle/>
          <a:p>
            <a:r>
              <a:rPr lang="en-US" dirty="0" smtClean="0">
                <a:solidFill>
                  <a:srgbClr val="FF0000"/>
                </a:solidFill>
              </a:rPr>
              <a:t>24 kA water-cooled cable to dewar installation is complete</a:t>
            </a:r>
            <a:endParaRPr lang="en-US" dirty="0">
              <a:solidFill>
                <a:srgbClr val="FF0000"/>
              </a:solidFill>
            </a:endParaRPr>
          </a:p>
        </p:txBody>
      </p:sp>
      <p:pic>
        <p:nvPicPr>
          <p:cNvPr id="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60803" y="3809774"/>
            <a:ext cx="2438400" cy="20820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570" t="17421" r="17951" b="7171"/>
          <a:stretch/>
        </p:blipFill>
        <p:spPr bwMode="auto">
          <a:xfrm>
            <a:off x="3080610" y="1483649"/>
            <a:ext cx="2830379" cy="21042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083" y="3987564"/>
            <a:ext cx="3017317" cy="22635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26918" y="1714903"/>
            <a:ext cx="2940162" cy="39266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8" name="Straight Arrow Connector 17"/>
          <p:cNvCxnSpPr/>
          <p:nvPr/>
        </p:nvCxnSpPr>
        <p:spPr bwMode="auto">
          <a:xfrm>
            <a:off x="4990454" y="2822104"/>
            <a:ext cx="957989" cy="90870"/>
          </a:xfrm>
          <a:prstGeom prst="straightConnector1">
            <a:avLst/>
          </a:prstGeom>
          <a:noFill/>
          <a:ln w="12700" cap="flat" cmpd="sng" algn="ctr">
            <a:solidFill>
              <a:schemeClr val="accent2"/>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Arrow Connector 18"/>
          <p:cNvCxnSpPr/>
          <p:nvPr/>
        </p:nvCxnSpPr>
        <p:spPr bwMode="auto">
          <a:xfrm flipV="1">
            <a:off x="3200400" y="4727104"/>
            <a:ext cx="457200" cy="149504"/>
          </a:xfrm>
          <a:prstGeom prst="straightConnector1">
            <a:avLst/>
          </a:prstGeom>
          <a:noFill/>
          <a:ln w="12700" cap="flat" cmpd="sng" algn="ctr">
            <a:solidFill>
              <a:schemeClr val="accent2"/>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0"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00" y="1483649"/>
            <a:ext cx="2986671"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TextBox 20"/>
          <p:cNvSpPr txBox="1"/>
          <p:nvPr/>
        </p:nvSpPr>
        <p:spPr>
          <a:xfrm>
            <a:off x="183083" y="3581127"/>
            <a:ext cx="2674749" cy="307777"/>
          </a:xfrm>
          <a:prstGeom prst="rect">
            <a:avLst/>
          </a:prstGeom>
          <a:noFill/>
        </p:spPr>
        <p:txBody>
          <a:bodyPr wrap="square" rtlCol="0">
            <a:spAutoFit/>
          </a:bodyPr>
          <a:lstStyle/>
          <a:p>
            <a:r>
              <a:rPr lang="en-US" sz="1400" dirty="0" smtClean="0"/>
              <a:t>(Note also helium vacuum line)</a:t>
            </a:r>
            <a:endParaRPr lang="en-US" sz="1400" dirty="0"/>
          </a:p>
        </p:txBody>
      </p:sp>
      <p:cxnSp>
        <p:nvCxnSpPr>
          <p:cNvPr id="22" name="Elbow Connector 21"/>
          <p:cNvCxnSpPr/>
          <p:nvPr/>
        </p:nvCxnSpPr>
        <p:spPr bwMode="auto">
          <a:xfrm rot="16200000" flipH="1">
            <a:off x="34969" y="1714073"/>
            <a:ext cx="912912" cy="236349"/>
          </a:xfrm>
          <a:prstGeom prst="bentConnector3">
            <a:avLst/>
          </a:prstGeom>
          <a:noFill/>
          <a:ln w="12700" cap="flat" cmpd="sng" algn="ctr">
            <a:solidFill>
              <a:srgbClr val="FFFF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7368361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47</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1447800"/>
            <a:ext cx="2664337" cy="38230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4718" y="1524000"/>
            <a:ext cx="2101388" cy="129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9343" y="3399203"/>
            <a:ext cx="2036763" cy="1871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533400" y="1371600"/>
            <a:ext cx="3200400" cy="923330"/>
          </a:xfrm>
          <a:prstGeom prst="rect">
            <a:avLst/>
          </a:prstGeom>
        </p:spPr>
        <p:txBody>
          <a:bodyPr wrap="square">
            <a:spAutoFit/>
          </a:bodyPr>
          <a:lstStyle/>
          <a:p>
            <a:pPr marL="342900" lvl="0" indent="-342900">
              <a:buFont typeface="Arial" panose="020B0604020202020204" pitchFamily="34" charset="0"/>
              <a:buChar char="•"/>
            </a:pPr>
            <a:r>
              <a:rPr lang="en-US" dirty="0" smtClean="0"/>
              <a:t>Pressure relief valve with “backflow” poppet (not shown)</a:t>
            </a:r>
          </a:p>
        </p:txBody>
      </p:sp>
      <p:cxnSp>
        <p:nvCxnSpPr>
          <p:cNvPr id="14" name="Straight Arrow Connector 13"/>
          <p:cNvCxnSpPr/>
          <p:nvPr/>
        </p:nvCxnSpPr>
        <p:spPr bwMode="auto">
          <a:xfrm>
            <a:off x="3657600" y="4648200"/>
            <a:ext cx="609600" cy="76200"/>
          </a:xfrm>
          <a:prstGeom prst="straightConnector1">
            <a:avLst/>
          </a:prstGeom>
          <a:noFill/>
          <a:ln w="127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Rectangle 14"/>
          <p:cNvSpPr/>
          <p:nvPr/>
        </p:nvSpPr>
        <p:spPr>
          <a:xfrm>
            <a:off x="228600" y="4224635"/>
            <a:ext cx="3352799" cy="1200329"/>
          </a:xfrm>
          <a:prstGeom prst="rect">
            <a:avLst/>
          </a:prstGeom>
        </p:spPr>
        <p:txBody>
          <a:bodyPr wrap="square">
            <a:spAutoFit/>
          </a:bodyPr>
          <a:lstStyle/>
          <a:p>
            <a:pPr lvl="0"/>
            <a:r>
              <a:rPr lang="en-US" dirty="0"/>
              <a:t>Note: exiting magnet leads will be cut to ~ 300 mm past splice box; </a:t>
            </a:r>
            <a:r>
              <a:rPr lang="en-US" dirty="0">
                <a:solidFill>
                  <a:srgbClr val="FF0000"/>
                </a:solidFill>
              </a:rPr>
              <a:t>is this </a:t>
            </a:r>
            <a:r>
              <a:rPr lang="en-US" dirty="0" smtClean="0">
                <a:solidFill>
                  <a:srgbClr val="FF0000"/>
                </a:solidFill>
              </a:rPr>
              <a:t>acceptable for production magnets?</a:t>
            </a:r>
            <a:endParaRPr lang="en-US" dirty="0">
              <a:solidFill>
                <a:srgbClr val="FF0000"/>
              </a:solidFill>
            </a:endParaRPr>
          </a:p>
        </p:txBody>
      </p:sp>
      <p:sp>
        <p:nvSpPr>
          <p:cNvPr id="16" name="Rectangle 15"/>
          <p:cNvSpPr/>
          <p:nvPr/>
        </p:nvSpPr>
        <p:spPr>
          <a:xfrm>
            <a:off x="5190641" y="5486400"/>
            <a:ext cx="3581400" cy="923330"/>
          </a:xfrm>
          <a:prstGeom prst="rect">
            <a:avLst/>
          </a:prstGeom>
        </p:spPr>
        <p:txBody>
          <a:bodyPr wrap="square">
            <a:spAutoFit/>
          </a:bodyPr>
          <a:lstStyle/>
          <a:p>
            <a:pPr lvl="0"/>
            <a:r>
              <a:rPr lang="en-US" dirty="0" smtClean="0"/>
              <a:t>Main current lead connections to 24KA vapor cooled leads (not shown)</a:t>
            </a:r>
            <a:endParaRPr lang="en-US" dirty="0"/>
          </a:p>
        </p:txBody>
      </p:sp>
      <p:cxnSp>
        <p:nvCxnSpPr>
          <p:cNvPr id="17" name="Straight Arrow Connector 16"/>
          <p:cNvCxnSpPr/>
          <p:nvPr/>
        </p:nvCxnSpPr>
        <p:spPr bwMode="auto">
          <a:xfrm flipV="1">
            <a:off x="7391400" y="3962400"/>
            <a:ext cx="0" cy="1600200"/>
          </a:xfrm>
          <a:prstGeom prst="straightConnector1">
            <a:avLst/>
          </a:prstGeom>
          <a:noFill/>
          <a:ln w="127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Straight Arrow Connector 17"/>
          <p:cNvCxnSpPr/>
          <p:nvPr/>
        </p:nvCxnSpPr>
        <p:spPr bwMode="auto">
          <a:xfrm flipV="1">
            <a:off x="7391400" y="4038600"/>
            <a:ext cx="457200" cy="1524000"/>
          </a:xfrm>
          <a:prstGeom prst="straightConnector1">
            <a:avLst/>
          </a:prstGeom>
          <a:noFill/>
          <a:ln w="127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18"/>
          <p:cNvSpPr/>
          <p:nvPr/>
        </p:nvSpPr>
        <p:spPr>
          <a:xfrm>
            <a:off x="6477000" y="862894"/>
            <a:ext cx="2679915" cy="830997"/>
          </a:xfrm>
          <a:prstGeom prst="rect">
            <a:avLst/>
          </a:prstGeom>
        </p:spPr>
        <p:txBody>
          <a:bodyPr wrap="square">
            <a:spAutoFit/>
          </a:bodyPr>
          <a:lstStyle/>
          <a:p>
            <a:pPr lvl="0"/>
            <a:r>
              <a:rPr lang="en-US" dirty="0" smtClean="0"/>
              <a:t>CLIQ leads (not installed for Mirror)</a:t>
            </a:r>
            <a:endParaRPr lang="en-US" dirty="0"/>
          </a:p>
        </p:txBody>
      </p:sp>
      <p:cxnSp>
        <p:nvCxnSpPr>
          <p:cNvPr id="20" name="Straight Arrow Connector 19"/>
          <p:cNvCxnSpPr/>
          <p:nvPr/>
        </p:nvCxnSpPr>
        <p:spPr bwMode="auto">
          <a:xfrm>
            <a:off x="8001000" y="1447800"/>
            <a:ext cx="381000" cy="723900"/>
          </a:xfrm>
          <a:prstGeom prst="straightConnector1">
            <a:avLst/>
          </a:prstGeom>
          <a:noFill/>
          <a:ln w="127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Straight Arrow Connector 20"/>
          <p:cNvCxnSpPr/>
          <p:nvPr/>
        </p:nvCxnSpPr>
        <p:spPr bwMode="auto">
          <a:xfrm>
            <a:off x="8001000" y="1447800"/>
            <a:ext cx="533400" cy="876300"/>
          </a:xfrm>
          <a:prstGeom prst="straightConnector1">
            <a:avLst/>
          </a:prstGeom>
          <a:noFill/>
          <a:ln w="12700" cap="flat" cmpd="sng" algn="ctr">
            <a:solidFill>
              <a:srgbClr val="FF0000"/>
            </a:solidFill>
            <a:prstDash val="solid"/>
            <a:round/>
            <a:headEnd type="none" w="med" len="med"/>
            <a:tailEnd type="arrow"/>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1828800" y="692696"/>
            <a:ext cx="4419600" cy="461665"/>
          </a:xfrm>
          <a:prstGeom prst="rect">
            <a:avLst/>
          </a:prstGeom>
          <a:noFill/>
        </p:spPr>
        <p:txBody>
          <a:bodyPr wrap="square" rtlCol="0">
            <a:spAutoFit/>
          </a:bodyPr>
          <a:lstStyle/>
          <a:p>
            <a:pPr lvl="0" algn="ctr"/>
            <a:r>
              <a:rPr lang="en-US" sz="2400" dirty="0" smtClean="0">
                <a:solidFill>
                  <a:srgbClr val="000000"/>
                </a:solidFill>
              </a:rPr>
              <a:t>Lambda Plate Design Details</a:t>
            </a:r>
            <a:endParaRPr lang="en-US" sz="2400" dirty="0">
              <a:solidFill>
                <a:srgbClr val="000000"/>
              </a:solidFill>
            </a:endParaRPr>
          </a:p>
        </p:txBody>
      </p:sp>
    </p:spTree>
    <p:extLst>
      <p:ext uri="{BB962C8B-B14F-4D97-AF65-F5344CB8AC3E}">
        <p14:creationId xmlns:p14="http://schemas.microsoft.com/office/powerpoint/2010/main" val="32191026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48</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65197" y="1066800"/>
            <a:ext cx="761999" cy="2912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2843808" y="1002592"/>
            <a:ext cx="3200400" cy="400110"/>
          </a:xfrm>
          <a:prstGeom prst="rect">
            <a:avLst/>
          </a:prstGeom>
          <a:noFill/>
          <a:ln>
            <a:solidFill>
              <a:srgbClr val="FF0000"/>
            </a:solidFill>
          </a:ln>
        </p:spPr>
        <p:txBody>
          <a:bodyPr wrap="square" rtlCol="0">
            <a:spAutoFit/>
          </a:bodyPr>
          <a:lstStyle/>
          <a:p>
            <a:r>
              <a:rPr lang="en-US" sz="2000" dirty="0" smtClean="0">
                <a:solidFill>
                  <a:srgbClr val="FF0000"/>
                </a:solidFill>
              </a:rPr>
              <a:t>ASSEMBLY COMPLETE</a:t>
            </a:r>
            <a:endParaRPr lang="en-US" sz="2000" dirty="0">
              <a:solidFill>
                <a:srgbClr val="FF0000"/>
              </a:solidFill>
            </a:endParaRPr>
          </a:p>
        </p:txBody>
      </p:sp>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2505998"/>
            <a:ext cx="1355464" cy="18068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8800" y="2565614"/>
            <a:ext cx="1263650" cy="1687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t="35948" b="32026"/>
          <a:stretch/>
        </p:blipFill>
        <p:spPr bwMode="auto">
          <a:xfrm>
            <a:off x="52411" y="1486789"/>
            <a:ext cx="3958530" cy="9516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97632" y="4800599"/>
            <a:ext cx="1634044" cy="17459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49755" y="3013078"/>
            <a:ext cx="1993845" cy="792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362200" y="4542052"/>
            <a:ext cx="2819400" cy="19006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304800" y="4324905"/>
            <a:ext cx="1050664" cy="307777"/>
          </a:xfrm>
          <a:prstGeom prst="rect">
            <a:avLst/>
          </a:prstGeom>
          <a:noFill/>
        </p:spPr>
        <p:txBody>
          <a:bodyPr wrap="square" rtlCol="0">
            <a:spAutoFit/>
          </a:bodyPr>
          <a:lstStyle/>
          <a:p>
            <a:r>
              <a:rPr lang="en-US" sz="1400" dirty="0" smtClean="0"/>
              <a:t>top </a:t>
            </a:r>
            <a:r>
              <a:rPr lang="en-US" sz="1400" dirty="0" err="1" smtClean="0"/>
              <a:t>hx</a:t>
            </a:r>
            <a:r>
              <a:rPr lang="en-US" sz="1400" dirty="0" smtClean="0"/>
              <a:t> end</a:t>
            </a:r>
            <a:endParaRPr lang="en-US" sz="1400" dirty="0"/>
          </a:p>
        </p:txBody>
      </p:sp>
      <p:sp>
        <p:nvSpPr>
          <p:cNvPr id="19" name="TextBox 18"/>
          <p:cNvSpPr txBox="1"/>
          <p:nvPr/>
        </p:nvSpPr>
        <p:spPr>
          <a:xfrm>
            <a:off x="1981200" y="4257538"/>
            <a:ext cx="1583304" cy="307777"/>
          </a:xfrm>
          <a:prstGeom prst="rect">
            <a:avLst/>
          </a:prstGeom>
          <a:noFill/>
        </p:spPr>
        <p:txBody>
          <a:bodyPr wrap="square" rtlCol="0">
            <a:spAutoFit/>
          </a:bodyPr>
          <a:lstStyle/>
          <a:p>
            <a:r>
              <a:rPr lang="en-US" sz="1400" dirty="0" smtClean="0"/>
              <a:t>bottom </a:t>
            </a:r>
            <a:r>
              <a:rPr lang="en-US" sz="1400" dirty="0" err="1" smtClean="0"/>
              <a:t>hx</a:t>
            </a:r>
            <a:r>
              <a:rPr lang="en-US" sz="1400" dirty="0" smtClean="0"/>
              <a:t> end</a:t>
            </a:r>
            <a:endParaRPr lang="en-US" sz="1400" dirty="0"/>
          </a:p>
        </p:txBody>
      </p:sp>
      <p:pic>
        <p:nvPicPr>
          <p:cNvPr id="2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71142" y="2581112"/>
            <a:ext cx="586724" cy="1554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95999" y="1044929"/>
            <a:ext cx="764289" cy="5521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rotWithShape="1">
          <a:blip r:embed="rId12">
            <a:extLst>
              <a:ext uri="{28A0092B-C50C-407E-A947-70E740481C1C}">
                <a14:useLocalDpi xmlns:a14="http://schemas.microsoft.com/office/drawing/2010/main" val="0"/>
              </a:ext>
            </a:extLst>
          </a:blip>
          <a:srcRect l="30542" r="44326"/>
          <a:stretch/>
        </p:blipFill>
        <p:spPr bwMode="auto">
          <a:xfrm>
            <a:off x="7817603" y="1066800"/>
            <a:ext cx="1020583" cy="54145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TextBox 22"/>
          <p:cNvSpPr txBox="1"/>
          <p:nvPr/>
        </p:nvSpPr>
        <p:spPr>
          <a:xfrm>
            <a:off x="397632" y="591071"/>
            <a:ext cx="8566856" cy="461665"/>
          </a:xfrm>
          <a:prstGeom prst="rect">
            <a:avLst/>
          </a:prstGeom>
          <a:noFill/>
        </p:spPr>
        <p:txBody>
          <a:bodyPr wrap="square" rtlCol="0">
            <a:spAutoFit/>
          </a:bodyPr>
          <a:lstStyle/>
          <a:p>
            <a:pPr lvl="0" algn="ctr"/>
            <a:r>
              <a:rPr lang="en-US" sz="2400" dirty="0" smtClean="0">
                <a:solidFill>
                  <a:srgbClr val="000000"/>
                </a:solidFill>
              </a:rPr>
              <a:t>Test Dewar Status p.12K Heat Exchanger Assembly</a:t>
            </a:r>
            <a:endParaRPr lang="en-US" sz="2400" dirty="0">
              <a:solidFill>
                <a:srgbClr val="000000"/>
              </a:solidFill>
            </a:endParaRPr>
          </a:p>
        </p:txBody>
      </p:sp>
    </p:spTree>
    <p:extLst>
      <p:ext uri="{BB962C8B-B14F-4D97-AF65-F5344CB8AC3E}">
        <p14:creationId xmlns:p14="http://schemas.microsoft.com/office/powerpoint/2010/main" val="32191026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49</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pPr lvl="0"/>
            <a:r>
              <a:rPr lang="en-US" dirty="0">
                <a:solidFill>
                  <a:srgbClr val="000000"/>
                </a:solidFill>
              </a:rPr>
              <a:t>Helium Dewar &amp; Outer 4K Heat Shield Status</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Rectangle 5"/>
          <p:cNvSpPr/>
          <p:nvPr/>
        </p:nvSpPr>
        <p:spPr>
          <a:xfrm>
            <a:off x="339080" y="1143000"/>
            <a:ext cx="4953000" cy="923330"/>
          </a:xfrm>
          <a:prstGeom prst="rect">
            <a:avLst/>
          </a:prstGeom>
        </p:spPr>
        <p:txBody>
          <a:bodyPr wrap="square">
            <a:spAutoFit/>
          </a:bodyPr>
          <a:lstStyle/>
          <a:p>
            <a:r>
              <a:rPr lang="en-US" dirty="0" smtClean="0">
                <a:solidFill>
                  <a:srgbClr val="FF0000"/>
                </a:solidFill>
              </a:rPr>
              <a:t>6/10</a:t>
            </a:r>
            <a:r>
              <a:rPr lang="en-US" sz="1800" dirty="0" smtClean="0">
                <a:solidFill>
                  <a:srgbClr val="FF0000"/>
                </a:solidFill>
              </a:rPr>
              <a:t>/16 – </a:t>
            </a:r>
          </a:p>
          <a:p>
            <a:r>
              <a:rPr lang="en-US" dirty="0">
                <a:solidFill>
                  <a:srgbClr val="FF0000"/>
                </a:solidFill>
              </a:rPr>
              <a:t>H</a:t>
            </a:r>
            <a:r>
              <a:rPr lang="en-US" sz="1800" dirty="0" smtClean="0">
                <a:solidFill>
                  <a:srgbClr val="FF0000"/>
                </a:solidFill>
              </a:rPr>
              <a:t>eat shield welded to helium vessel.</a:t>
            </a:r>
          </a:p>
          <a:p>
            <a:r>
              <a:rPr lang="en-US" dirty="0" smtClean="0">
                <a:solidFill>
                  <a:srgbClr val="FF0000"/>
                </a:solidFill>
              </a:rPr>
              <a:t>Insulation blanket installed.</a:t>
            </a:r>
          </a:p>
        </p:txBody>
      </p:sp>
      <p:pic>
        <p:nvPicPr>
          <p:cNvPr id="12"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6818" b="4753"/>
          <a:stretch/>
        </p:blipFill>
        <p:spPr bwMode="auto">
          <a:xfrm>
            <a:off x="5390218" y="1127502"/>
            <a:ext cx="3102586" cy="1591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5715000" y="2743200"/>
            <a:ext cx="1981200" cy="307777"/>
          </a:xfrm>
          <a:prstGeom prst="rect">
            <a:avLst/>
          </a:prstGeom>
          <a:noFill/>
        </p:spPr>
        <p:txBody>
          <a:bodyPr wrap="square" rtlCol="0">
            <a:spAutoFit/>
          </a:bodyPr>
          <a:lstStyle/>
          <a:p>
            <a:r>
              <a:rPr lang="en-US" sz="1400" dirty="0" smtClean="0"/>
              <a:t>Heat shield (at BNL)</a:t>
            </a:r>
            <a:endParaRPr lang="en-US" sz="1400" dirty="0"/>
          </a:p>
        </p:txBody>
      </p:sp>
      <p:pic>
        <p:nvPicPr>
          <p:cNvPr id="14"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24236"/>
          <a:stretch/>
        </p:blipFill>
        <p:spPr bwMode="auto">
          <a:xfrm>
            <a:off x="6248400" y="3048000"/>
            <a:ext cx="2593057" cy="34910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t="20209" r="36562" b="6230"/>
          <a:stretch/>
        </p:blipFill>
        <p:spPr bwMode="auto">
          <a:xfrm>
            <a:off x="467544" y="3684750"/>
            <a:ext cx="1220492" cy="25145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07703" y="2066330"/>
            <a:ext cx="3099735" cy="4132979"/>
          </a:xfrm>
          <a:prstGeom prst="rect">
            <a:avLst/>
          </a:prstGeom>
        </p:spPr>
      </p:pic>
    </p:spTree>
    <p:extLst>
      <p:ext uri="{BB962C8B-B14F-4D97-AF65-F5344CB8AC3E}">
        <p14:creationId xmlns:p14="http://schemas.microsoft.com/office/powerpoint/2010/main" val="32191026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altLang="en-US" sz="3200" dirty="0">
                <a:latin typeface="Arial" charset="0"/>
              </a:rPr>
              <a:t>TEST FACILITY UPGRADES FOR MQXF</a:t>
            </a:r>
            <a:r>
              <a:rPr lang="en-US" altLang="en-US" dirty="0"/>
              <a:t/>
            </a:r>
            <a:br>
              <a:rPr lang="en-US" altLang="en-US" dirty="0"/>
            </a:b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5</a:t>
            </a:fld>
            <a:endParaRPr lang="fr-FR"/>
          </a:p>
        </p:txBody>
      </p:sp>
      <p:sp>
        <p:nvSpPr>
          <p:cNvPr id="5" name="Text Box 4"/>
          <p:cNvSpPr txBox="1">
            <a:spLocks noChangeArrowheads="1"/>
          </p:cNvSpPr>
          <p:nvPr/>
        </p:nvSpPr>
        <p:spPr bwMode="auto">
          <a:xfrm>
            <a:off x="260920" y="692696"/>
            <a:ext cx="8991600" cy="567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nSpc>
                <a:spcPct val="130000"/>
              </a:lnSpc>
              <a:spcBef>
                <a:spcPct val="65000"/>
              </a:spcBef>
              <a:buFontTx/>
              <a:buChar char="•"/>
            </a:pPr>
            <a:r>
              <a:rPr lang="en-US" altLang="en-US" sz="1800" dirty="0" smtClean="0">
                <a:solidFill>
                  <a:srgbClr val="0000CC"/>
                </a:solidFill>
                <a:latin typeface="Arial" charset="0"/>
              </a:rPr>
              <a:t> The former cable test 30 </a:t>
            </a:r>
            <a:r>
              <a:rPr lang="en-US" altLang="en-US" sz="1800" dirty="0">
                <a:solidFill>
                  <a:srgbClr val="0000CC"/>
                </a:solidFill>
                <a:latin typeface="Arial" charset="0"/>
              </a:rPr>
              <a:t>kA power supply (2 x 15 kA) reconfigured to test magnets to 24 kA (2 x 12 kA) with new IGBT switch and energy extraction circuits</a:t>
            </a:r>
            <a:r>
              <a:rPr lang="en-US" altLang="en-US" sz="1800" dirty="0" smtClean="0">
                <a:solidFill>
                  <a:srgbClr val="0000CC"/>
                </a:solidFill>
                <a:latin typeface="Arial" charset="0"/>
              </a:rPr>
              <a:t>.</a:t>
            </a:r>
            <a:endParaRPr lang="en-US" altLang="en-US" sz="1800" dirty="0">
              <a:solidFill>
                <a:srgbClr val="0000CC"/>
              </a:solidFill>
              <a:latin typeface="Arial" charset="0"/>
            </a:endParaRPr>
          </a:p>
          <a:p>
            <a:pPr>
              <a:lnSpc>
                <a:spcPct val="130000"/>
              </a:lnSpc>
              <a:spcBef>
                <a:spcPct val="65000"/>
              </a:spcBef>
              <a:buFontTx/>
              <a:buChar char="•"/>
            </a:pPr>
            <a:r>
              <a:rPr lang="en-US" altLang="en-US" sz="1800" dirty="0">
                <a:solidFill>
                  <a:srgbClr val="0000CC"/>
                </a:solidFill>
                <a:latin typeface="Arial" charset="0"/>
              </a:rPr>
              <a:t> </a:t>
            </a:r>
            <a:r>
              <a:rPr lang="en-US" altLang="en-US" sz="1800" dirty="0" smtClean="0">
                <a:solidFill>
                  <a:srgbClr val="0000CC"/>
                </a:solidFill>
                <a:latin typeface="Arial" charset="0"/>
              </a:rPr>
              <a:t>1.8 </a:t>
            </a:r>
            <a:r>
              <a:rPr lang="en-US" altLang="en-US" sz="1800" dirty="0">
                <a:solidFill>
                  <a:srgbClr val="0000CC"/>
                </a:solidFill>
                <a:latin typeface="Arial" charset="0"/>
              </a:rPr>
              <a:t>K vertical magnet test dewar (4.2 m useful depth) with new 24 kA top plate, newly designed LHe vessel, 4.5 K heat </a:t>
            </a:r>
            <a:r>
              <a:rPr lang="en-US" altLang="en-US" sz="1800" dirty="0" smtClean="0">
                <a:solidFill>
                  <a:srgbClr val="0000CC"/>
                </a:solidFill>
                <a:latin typeface="Arial" charset="0"/>
              </a:rPr>
              <a:t>shield</a:t>
            </a:r>
            <a:r>
              <a:rPr lang="en-US" altLang="en-US" sz="1800" dirty="0">
                <a:solidFill>
                  <a:srgbClr val="0000CC"/>
                </a:solidFill>
                <a:latin typeface="Arial" charset="0"/>
              </a:rPr>
              <a:t>,  lambda plate, heat exchanger,  and 24 kA water-cooled cables</a:t>
            </a:r>
          </a:p>
          <a:p>
            <a:pPr marL="0" lvl="1">
              <a:lnSpc>
                <a:spcPct val="130000"/>
              </a:lnSpc>
              <a:spcBef>
                <a:spcPct val="65000"/>
              </a:spcBef>
              <a:buFontTx/>
              <a:buChar char="•"/>
            </a:pPr>
            <a:r>
              <a:rPr lang="en-US" altLang="en-US" sz="1800" dirty="0">
                <a:solidFill>
                  <a:srgbClr val="0000CC"/>
                </a:solidFill>
                <a:latin typeface="Arial" charset="0"/>
              </a:rPr>
              <a:t> Diagnostic and monitoring instrumentation </a:t>
            </a:r>
            <a:r>
              <a:rPr lang="en-US" altLang="en-US" sz="1800" dirty="0" smtClean="0">
                <a:solidFill>
                  <a:srgbClr val="0000CC"/>
                </a:solidFill>
                <a:latin typeface="Arial" charset="0"/>
              </a:rPr>
              <a:t>with PLC </a:t>
            </a:r>
            <a:r>
              <a:rPr lang="en-US" altLang="en-US" sz="1800" dirty="0">
                <a:solidFill>
                  <a:srgbClr val="0000CC"/>
                </a:solidFill>
                <a:latin typeface="Arial" charset="0"/>
              </a:rPr>
              <a:t>for CTI Model 4000 refrigerator (main liquefier) and CVI refrigerator (backup liquefier), along with hardware upgrades.</a:t>
            </a:r>
          </a:p>
          <a:p>
            <a:pPr marL="0" lvl="1">
              <a:lnSpc>
                <a:spcPct val="130000"/>
              </a:lnSpc>
              <a:spcBef>
                <a:spcPct val="65000"/>
              </a:spcBef>
              <a:buFontTx/>
              <a:buChar char="•"/>
            </a:pPr>
            <a:r>
              <a:rPr lang="en-US" altLang="en-US" sz="1800" dirty="0">
                <a:solidFill>
                  <a:srgbClr val="0000CC"/>
                </a:solidFill>
                <a:latin typeface="Arial" charset="0"/>
              </a:rPr>
              <a:t> New data acquisition, monitoring, and control software (NI LabVIEW)</a:t>
            </a:r>
          </a:p>
          <a:p>
            <a:pPr marL="0" lvl="1">
              <a:lnSpc>
                <a:spcPct val="130000"/>
              </a:lnSpc>
              <a:spcBef>
                <a:spcPct val="65000"/>
              </a:spcBef>
              <a:buFontTx/>
              <a:buChar char="•"/>
            </a:pPr>
            <a:r>
              <a:rPr lang="en-US" altLang="en-US" sz="1800" dirty="0">
                <a:solidFill>
                  <a:srgbClr val="0000CC"/>
                </a:solidFill>
                <a:latin typeface="Arial" charset="0"/>
              </a:rPr>
              <a:t> Upgraded data acquisition </a:t>
            </a:r>
            <a:r>
              <a:rPr lang="en-US" altLang="en-US" sz="1800" dirty="0" smtClean="0">
                <a:solidFill>
                  <a:srgbClr val="0000CC"/>
                </a:solidFill>
                <a:latin typeface="Arial" charset="0"/>
              </a:rPr>
              <a:t>loggers </a:t>
            </a:r>
            <a:r>
              <a:rPr lang="en-US" altLang="en-US" sz="1800" dirty="0">
                <a:solidFill>
                  <a:srgbClr val="0000CC"/>
                </a:solidFill>
                <a:latin typeface="Arial" charset="0"/>
              </a:rPr>
              <a:t>and scanners for speed and precision</a:t>
            </a:r>
          </a:p>
          <a:p>
            <a:pPr marL="0" lvl="1">
              <a:lnSpc>
                <a:spcPct val="130000"/>
              </a:lnSpc>
              <a:spcBef>
                <a:spcPct val="65000"/>
              </a:spcBef>
              <a:buFontTx/>
              <a:buChar char="•"/>
            </a:pPr>
            <a:r>
              <a:rPr lang="en-US" altLang="en-US" sz="1800" dirty="0">
                <a:solidFill>
                  <a:srgbClr val="0000CC"/>
                </a:solidFill>
                <a:latin typeface="Arial" charset="0"/>
              </a:rPr>
              <a:t> Added new backup compressors</a:t>
            </a:r>
          </a:p>
          <a:p>
            <a:pPr marL="0" lvl="1">
              <a:lnSpc>
                <a:spcPct val="130000"/>
              </a:lnSpc>
              <a:spcBef>
                <a:spcPct val="65000"/>
              </a:spcBef>
              <a:buFontTx/>
              <a:buChar char="•"/>
            </a:pPr>
            <a:r>
              <a:rPr lang="en-US" altLang="en-US" sz="1800" dirty="0">
                <a:solidFill>
                  <a:srgbClr val="0000CC"/>
                </a:solidFill>
                <a:latin typeface="Arial" charset="0"/>
              </a:rPr>
              <a:t> New dirty gas compressor and purifier</a:t>
            </a:r>
          </a:p>
          <a:p>
            <a:pPr marL="0" lvl="1">
              <a:lnSpc>
                <a:spcPct val="130000"/>
              </a:lnSpc>
              <a:spcBef>
                <a:spcPct val="65000"/>
              </a:spcBef>
              <a:buFontTx/>
              <a:buChar char="•"/>
            </a:pPr>
            <a:r>
              <a:rPr lang="en-US" altLang="en-US" sz="1800" dirty="0">
                <a:solidFill>
                  <a:srgbClr val="0000CC"/>
                </a:solidFill>
                <a:latin typeface="Arial" charset="0"/>
              </a:rPr>
              <a:t> </a:t>
            </a:r>
            <a:r>
              <a:rPr lang="en-US" altLang="en-US" sz="1800" dirty="0" smtClean="0">
                <a:solidFill>
                  <a:srgbClr val="0000CC"/>
                </a:solidFill>
                <a:latin typeface="Arial" charset="0"/>
              </a:rPr>
              <a:t>Other upgrades</a:t>
            </a:r>
            <a:endParaRPr lang="en-US" altLang="en-US" sz="1800" dirty="0">
              <a:solidFill>
                <a:srgbClr val="0000CC"/>
              </a:solidFill>
              <a:latin typeface="Arial" charset="0"/>
            </a:endParaRPr>
          </a:p>
        </p:txBody>
      </p:sp>
      <p:sp>
        <p:nvSpPr>
          <p:cNvPr id="6" name="TextBox 5"/>
          <p:cNvSpPr txBox="1"/>
          <p:nvPr/>
        </p:nvSpPr>
        <p:spPr>
          <a:xfrm>
            <a:off x="3048000" y="416446"/>
            <a:ext cx="1812032" cy="461665"/>
          </a:xfrm>
          <a:prstGeom prst="rect">
            <a:avLst/>
          </a:prstGeom>
          <a:noFill/>
        </p:spPr>
        <p:txBody>
          <a:bodyPr wrap="square" anchor="ctr" anchorCtr="1">
            <a:spAutoFit/>
          </a:bodyPr>
          <a:lstStyle/>
          <a:p>
            <a:pPr>
              <a:defRPr/>
            </a:pPr>
            <a:r>
              <a:rPr lang="en-US" sz="2400" u="sng" dirty="0">
                <a:latin typeface="+mn-lt"/>
              </a:rPr>
              <a:t>SUMMARY</a:t>
            </a:r>
          </a:p>
        </p:txBody>
      </p:sp>
      <p:sp>
        <p:nvSpPr>
          <p:cNvPr id="7" name="Espace réservé du pied de page 3"/>
          <p:cNvSpPr>
            <a:spLocks noGrp="1"/>
          </p:cNvSpPr>
          <p:nvPr>
            <p:ph type="ftr" sz="quarter" idx="11"/>
          </p:nvPr>
        </p:nvSpPr>
        <p:spPr>
          <a:xfrm>
            <a:off x="2555776" y="6525344"/>
            <a:ext cx="4104016" cy="287992"/>
          </a:xfrm>
        </p:spPr>
        <p:txBody>
          <a:bodyPr/>
          <a:lstStyle/>
          <a:p>
            <a:r>
              <a:rPr lang="fr-FR" noProof="0" dirty="0" smtClean="0"/>
              <a:t>SC </a:t>
            </a:r>
            <a:r>
              <a:rPr lang="fr-FR" noProof="0" dirty="0" err="1" smtClean="0"/>
              <a:t>Magnet</a:t>
            </a:r>
            <a:r>
              <a:rPr lang="fr-FR" noProof="0" dirty="0" smtClean="0"/>
              <a:t> Test Stands Workshop CERN </a:t>
            </a:r>
            <a:r>
              <a:rPr lang="fr-FR" noProof="0" dirty="0" err="1" smtClean="0"/>
              <a:t>June</a:t>
            </a:r>
            <a:r>
              <a:rPr lang="fr-FR" noProof="0" dirty="0" smtClean="0"/>
              <a:t> 13-14, 2016</a:t>
            </a:r>
            <a:endParaRPr lang="en-GB" noProof="0" dirty="0"/>
          </a:p>
        </p:txBody>
      </p:sp>
      <p:pic>
        <p:nvPicPr>
          <p:cNvPr id="8" name="Picture 7"/>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50</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Rectangle 5"/>
          <p:cNvSpPr/>
          <p:nvPr/>
        </p:nvSpPr>
        <p:spPr>
          <a:xfrm>
            <a:off x="457201" y="980728"/>
            <a:ext cx="4150584" cy="1323439"/>
          </a:xfrm>
          <a:prstGeom prst="rect">
            <a:avLst/>
          </a:prstGeom>
        </p:spPr>
        <p:txBody>
          <a:bodyPr wrap="square">
            <a:spAutoFit/>
          </a:bodyPr>
          <a:lstStyle/>
          <a:p>
            <a:pPr lvl="0"/>
            <a:r>
              <a:rPr lang="en-US" sz="2000" dirty="0" smtClean="0">
                <a:solidFill>
                  <a:srgbClr val="FF0000"/>
                </a:solidFill>
              </a:rPr>
              <a:t>Assembly underway</a:t>
            </a:r>
          </a:p>
          <a:p>
            <a:pPr marL="342900" lvl="0" indent="-342900">
              <a:buFont typeface="Arial" panose="020B0604020202020204" pitchFamily="34" charset="0"/>
              <a:buChar char="•"/>
            </a:pPr>
            <a:r>
              <a:rPr lang="en-US" sz="2000" dirty="0" smtClean="0">
                <a:solidFill>
                  <a:srgbClr val="FF0000"/>
                </a:solidFill>
              </a:rPr>
              <a:t>G-10 &amp; stainless steel plates potted with Stycast epoxy</a:t>
            </a:r>
          </a:p>
          <a:p>
            <a:pPr marL="342900" lvl="0" indent="-342900">
              <a:buFont typeface="Arial" panose="020B0604020202020204" pitchFamily="34" charset="0"/>
              <a:buChar char="•"/>
            </a:pPr>
            <a:r>
              <a:rPr lang="en-US" sz="2000" dirty="0" smtClean="0">
                <a:solidFill>
                  <a:srgbClr val="FF0000"/>
                </a:solidFill>
              </a:rPr>
              <a:t>Components being installed</a:t>
            </a:r>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148" t="10164" r="26722" b="8854"/>
          <a:stretch/>
        </p:blipFill>
        <p:spPr bwMode="auto">
          <a:xfrm>
            <a:off x="7620000" y="1142999"/>
            <a:ext cx="1509910" cy="19230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1274" t="15258" r="2714" b="22829"/>
          <a:stretch/>
        </p:blipFill>
        <p:spPr bwMode="auto">
          <a:xfrm>
            <a:off x="4812871" y="3182812"/>
            <a:ext cx="2030802" cy="1097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3"/>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54" t="14945" b="11339"/>
          <a:stretch/>
        </p:blipFill>
        <p:spPr bwMode="auto">
          <a:xfrm>
            <a:off x="4799676" y="4270800"/>
            <a:ext cx="2043998" cy="1174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4"/>
          <p:cNvPicPr>
            <a:picLocks noChangeAspect="1" noChangeArrowheads="1"/>
          </p:cNvPicPr>
          <p:nvPr/>
        </p:nvPicPr>
        <p:blipFill rotWithShape="1">
          <a:blip r:embed="rId6">
            <a:extLst>
              <a:ext uri="{28A0092B-C50C-407E-A947-70E740481C1C}">
                <a14:useLocalDpi xmlns:a14="http://schemas.microsoft.com/office/drawing/2010/main" val="0"/>
              </a:ext>
            </a:extLst>
          </a:blip>
          <a:srcRect l="14773" t="15466" b="2285"/>
          <a:stretch/>
        </p:blipFill>
        <p:spPr bwMode="auto">
          <a:xfrm>
            <a:off x="4778618" y="1143000"/>
            <a:ext cx="2745710" cy="19856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43673" y="3203180"/>
            <a:ext cx="2220848" cy="16659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TextBox 16"/>
          <p:cNvSpPr txBox="1"/>
          <p:nvPr/>
        </p:nvSpPr>
        <p:spPr>
          <a:xfrm>
            <a:off x="612000" y="620688"/>
            <a:ext cx="6779400" cy="461665"/>
          </a:xfrm>
          <a:prstGeom prst="rect">
            <a:avLst/>
          </a:prstGeom>
          <a:noFill/>
        </p:spPr>
        <p:txBody>
          <a:bodyPr wrap="square" rtlCol="0">
            <a:spAutoFit/>
          </a:bodyPr>
          <a:lstStyle/>
          <a:p>
            <a:pPr lvl="0" algn="ctr"/>
            <a:r>
              <a:rPr lang="en-US" sz="2400" dirty="0" smtClean="0">
                <a:solidFill>
                  <a:srgbClr val="000000"/>
                </a:solidFill>
              </a:rPr>
              <a:t>Test Dewar Status p.3 Lambda Plate</a:t>
            </a:r>
            <a:endParaRPr lang="en-US" sz="2400" dirty="0">
              <a:solidFill>
                <a:srgbClr val="000000"/>
              </a:solidFill>
            </a:endParaRPr>
          </a:p>
        </p:txBody>
      </p:sp>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5400000">
            <a:off x="196400" y="2797817"/>
            <a:ext cx="4095441" cy="3071581"/>
          </a:xfrm>
          <a:prstGeom prst="rect">
            <a:avLst/>
          </a:prstGeom>
        </p:spPr>
      </p:pic>
    </p:spTree>
    <p:extLst>
      <p:ext uri="{BB962C8B-B14F-4D97-AF65-F5344CB8AC3E}">
        <p14:creationId xmlns:p14="http://schemas.microsoft.com/office/powerpoint/2010/main" val="321910266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51</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spcBef>
                <a:spcPct val="50000"/>
              </a:spcBef>
              <a:defRPr/>
            </a:pPr>
            <a:r>
              <a:rPr lang="en-US" altLang="en-US" sz="3200" dirty="0"/>
              <a:t>1.8 K TEST DEWAR ASSEMBLY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
        <p:nvSpPr>
          <p:cNvPr id="6" name="Rectangle 5"/>
          <p:cNvSpPr/>
          <p:nvPr/>
        </p:nvSpPr>
        <p:spPr>
          <a:xfrm>
            <a:off x="152400" y="1369799"/>
            <a:ext cx="4572000" cy="3139321"/>
          </a:xfrm>
          <a:prstGeom prst="rect">
            <a:avLst/>
          </a:prstGeom>
        </p:spPr>
        <p:txBody>
          <a:bodyPr wrap="square">
            <a:spAutoFit/>
          </a:bodyPr>
          <a:lstStyle/>
          <a:p>
            <a:pPr marL="342900" lvl="0" indent="-342900">
              <a:buFont typeface="Arial" panose="020B0604020202020204" pitchFamily="34" charset="0"/>
              <a:buChar char="•"/>
            </a:pPr>
            <a:r>
              <a:rPr lang="en-US" dirty="0" smtClean="0"/>
              <a:t>top hat detail </a:t>
            </a:r>
            <a:r>
              <a:rPr lang="en-US" dirty="0"/>
              <a:t>parts </a:t>
            </a:r>
            <a:r>
              <a:rPr lang="en-US" dirty="0" smtClean="0"/>
              <a:t>being fabricated:</a:t>
            </a:r>
          </a:p>
          <a:p>
            <a:pPr marL="800100" lvl="1" indent="-342900">
              <a:buFont typeface="Arial" panose="020B0604020202020204" pitchFamily="34" charset="0"/>
              <a:buChar char="•"/>
            </a:pPr>
            <a:r>
              <a:rPr lang="en-US" dirty="0" smtClean="0">
                <a:solidFill>
                  <a:srgbClr val="FF0000"/>
                </a:solidFill>
              </a:rPr>
              <a:t>24KA vapor cooled leads received</a:t>
            </a:r>
          </a:p>
          <a:p>
            <a:pPr marL="800100" lvl="1" indent="-342900">
              <a:buFont typeface="Arial" panose="020B0604020202020204" pitchFamily="34" charset="0"/>
              <a:buChar char="•"/>
            </a:pPr>
            <a:r>
              <a:rPr lang="en-US" dirty="0" smtClean="0">
                <a:solidFill>
                  <a:srgbClr val="FF0000"/>
                </a:solidFill>
              </a:rPr>
              <a:t>Top hat received, being inspected</a:t>
            </a:r>
          </a:p>
          <a:p>
            <a:pPr marL="800100" lvl="1" indent="-342900">
              <a:buFont typeface="Arial" panose="020B0604020202020204" pitchFamily="34" charset="0"/>
              <a:buChar char="•"/>
            </a:pPr>
            <a:r>
              <a:rPr lang="en-US" dirty="0" smtClean="0"/>
              <a:t>(3) Instrumentation towers assembled</a:t>
            </a:r>
          </a:p>
          <a:p>
            <a:pPr marL="800100" lvl="1" indent="-342900">
              <a:buFont typeface="Arial" panose="020B0604020202020204" pitchFamily="34" charset="0"/>
              <a:buChar char="•"/>
            </a:pPr>
            <a:r>
              <a:rPr lang="en-US" dirty="0" smtClean="0"/>
              <a:t>Wiring harnesses being assembled</a:t>
            </a:r>
          </a:p>
          <a:p>
            <a:pPr marL="800100" lvl="1" indent="-342900">
              <a:buFont typeface="Arial" panose="020B0604020202020204" pitchFamily="34" charset="0"/>
              <a:buChar char="•"/>
            </a:pPr>
            <a:r>
              <a:rPr lang="en-US" dirty="0" smtClean="0"/>
              <a:t>Most parts promised 5/16</a:t>
            </a:r>
          </a:p>
          <a:p>
            <a:pPr marL="800100" lvl="1" indent="-342900">
              <a:buFont typeface="Arial" panose="020B0604020202020204" pitchFamily="34" charset="0"/>
              <a:buChar char="•"/>
            </a:pPr>
            <a:r>
              <a:rPr lang="en-US" dirty="0" smtClean="0"/>
              <a:t>Delivery issue with </a:t>
            </a:r>
            <a:r>
              <a:rPr lang="en-US" dirty="0" err="1" smtClean="0"/>
              <a:t>Ultem</a:t>
            </a:r>
            <a:r>
              <a:rPr lang="en-US" dirty="0" smtClean="0"/>
              <a:t> 24KA lead insulators, material sent to 2</a:t>
            </a:r>
            <a:r>
              <a:rPr lang="en-US" baseline="30000" dirty="0" smtClean="0"/>
              <a:t>nd</a:t>
            </a:r>
            <a:r>
              <a:rPr lang="en-US" dirty="0" smtClean="0"/>
              <a:t> vendor, parts due 5/19</a:t>
            </a:r>
          </a:p>
          <a:p>
            <a:pPr lvl="0"/>
            <a:r>
              <a:rPr lang="en-US" dirty="0" smtClean="0"/>
              <a:t> </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399" y="4114800"/>
            <a:ext cx="3154363" cy="2367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0890" y="1066800"/>
            <a:ext cx="1753910" cy="2940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91026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52</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MAGNETIC FIELD MEASUREMENT</a:t>
            </a:r>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692696"/>
            <a:ext cx="5325722" cy="56166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6660232" y="1628800"/>
            <a:ext cx="2304256" cy="707886"/>
          </a:xfrm>
          <a:prstGeom prst="rect">
            <a:avLst/>
          </a:prstGeom>
          <a:noFill/>
        </p:spPr>
        <p:txBody>
          <a:bodyPr wrap="square" rtlCol="0">
            <a:spAutoFit/>
          </a:bodyPr>
          <a:lstStyle/>
          <a:p>
            <a:r>
              <a:rPr lang="en-US" sz="2000" dirty="0" smtClean="0"/>
              <a:t>Inventory of measuring coils</a:t>
            </a:r>
            <a:endParaRPr lang="en-US" sz="2000" dirty="0"/>
          </a:p>
        </p:txBody>
      </p:sp>
    </p:spTree>
    <p:extLst>
      <p:ext uri="{BB962C8B-B14F-4D97-AF65-F5344CB8AC3E}">
        <p14:creationId xmlns:p14="http://schemas.microsoft.com/office/powerpoint/2010/main" val="1608231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BFDCA1C4-9514-7B4F-976F-D92F7E296653}" type="slidenum">
              <a:rPr lang="fr-FR" smtClean="0"/>
              <a:pPr/>
              <a:t>6</a:t>
            </a:fld>
            <a:endParaRPr lang="fr-FR"/>
          </a:p>
        </p:txBody>
      </p:sp>
      <p:sp>
        <p:nvSpPr>
          <p:cNvPr id="5"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sp>
        <p:nvSpPr>
          <p:cNvPr id="6" name="TextBox 5"/>
          <p:cNvSpPr txBox="1"/>
          <p:nvPr/>
        </p:nvSpPr>
        <p:spPr>
          <a:xfrm>
            <a:off x="251520" y="1073696"/>
            <a:ext cx="8305800" cy="532453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latin typeface="+mn-lt"/>
              </a:rPr>
              <a:t>BNL Magnet Division has a large infrastructure of cryogenic test equipment, but:</a:t>
            </a:r>
          </a:p>
          <a:p>
            <a:pPr marL="285750" indent="-285750">
              <a:buFont typeface="Arial" panose="020B0604020202020204" pitchFamily="34" charset="0"/>
              <a:buChar char="•"/>
            </a:pPr>
            <a:endParaRPr lang="en-US" sz="2000" dirty="0" smtClean="0">
              <a:latin typeface="+mn-lt"/>
            </a:endParaRPr>
          </a:p>
          <a:p>
            <a:pPr marL="742950" lvl="1" indent="-285750">
              <a:buFont typeface="Arial" panose="020B0604020202020204" pitchFamily="34" charset="0"/>
              <a:buChar char="•"/>
            </a:pPr>
            <a:r>
              <a:rPr lang="en-US" sz="2000" dirty="0" smtClean="0">
                <a:latin typeface="+mn-lt"/>
              </a:rPr>
              <a:t>The cryogenic test facility has been operational and in use since the 1970’s, supporting SSC, RHIC, LHC, etc.</a:t>
            </a:r>
          </a:p>
          <a:p>
            <a:pPr marL="285750" indent="-285750">
              <a:buFont typeface="Arial" panose="020B0604020202020204" pitchFamily="34" charset="0"/>
              <a:buChar char="•"/>
            </a:pPr>
            <a:endParaRPr lang="en-US" sz="2000" dirty="0">
              <a:latin typeface="+mn-lt"/>
            </a:endParaRPr>
          </a:p>
          <a:p>
            <a:pPr marL="742950" lvl="1" indent="-285750">
              <a:buFont typeface="Arial" panose="020B0604020202020204" pitchFamily="34" charset="0"/>
              <a:buChar char="•"/>
            </a:pPr>
            <a:r>
              <a:rPr lang="en-US" sz="2000" dirty="0" smtClean="0">
                <a:latin typeface="+mn-lt"/>
              </a:rPr>
              <a:t>Despite repairs as needed, equipment reliability decreases with age.</a:t>
            </a:r>
          </a:p>
          <a:p>
            <a:endParaRPr lang="en-US" sz="2000" dirty="0">
              <a:latin typeface="+mn-lt"/>
            </a:endParaRPr>
          </a:p>
          <a:p>
            <a:pPr marL="1200150" lvl="2" indent="-285750">
              <a:buFont typeface="Arial" panose="020B0604020202020204" pitchFamily="34" charset="0"/>
              <a:buChar char="→"/>
            </a:pPr>
            <a:r>
              <a:rPr lang="en-US" sz="2000" dirty="0" smtClean="0">
                <a:solidFill>
                  <a:srgbClr val="FF0000"/>
                </a:solidFill>
                <a:latin typeface="Arial"/>
                <a:cs typeface="Arial"/>
              </a:rPr>
              <a:t>BNL management supported funding the purchase of critical spares, preventive maintenance of critical components, and installation of backup systems to improve reliability and reduce  risk for the Hi-</a:t>
            </a:r>
            <a:r>
              <a:rPr lang="en-US" sz="2000" dirty="0" err="1" smtClean="0">
                <a:solidFill>
                  <a:srgbClr val="FF0000"/>
                </a:solidFill>
                <a:latin typeface="Arial"/>
                <a:cs typeface="Arial"/>
              </a:rPr>
              <a:t>Lumi</a:t>
            </a:r>
            <a:r>
              <a:rPr lang="en-US" sz="2000" dirty="0" smtClean="0">
                <a:solidFill>
                  <a:srgbClr val="FF0000"/>
                </a:solidFill>
                <a:latin typeface="Arial"/>
                <a:cs typeface="Arial"/>
              </a:rPr>
              <a:t> production magnet testing program (RISK MITIGATION).</a:t>
            </a:r>
          </a:p>
          <a:p>
            <a:pPr marL="800100" lvl="1" indent="-342900">
              <a:buFont typeface="Arial" panose="020B0604020202020204" pitchFamily="34" charset="0"/>
              <a:buChar char="•"/>
            </a:pPr>
            <a:endParaRPr lang="en-US" sz="2000" dirty="0" smtClean="0">
              <a:solidFill>
                <a:srgbClr val="FF0000"/>
              </a:solidFill>
              <a:latin typeface="Arial"/>
              <a:cs typeface="Arial"/>
            </a:endParaRPr>
          </a:p>
          <a:p>
            <a:pPr marL="342900" indent="-342900">
              <a:buFont typeface="Arial" panose="020B0604020202020204" pitchFamily="34" charset="0"/>
              <a:buChar char="•"/>
            </a:pPr>
            <a:r>
              <a:rPr lang="en-US" sz="2000" dirty="0" smtClean="0">
                <a:latin typeface="Arial"/>
                <a:cs typeface="Arial"/>
              </a:rPr>
              <a:t>Previous 1.8 K testing was limited to superconducting cable samples (some years ago), not magnets.</a:t>
            </a:r>
            <a:endParaRPr lang="en-US" sz="2000" dirty="0" smtClean="0"/>
          </a:p>
        </p:txBody>
      </p:sp>
      <p:sp>
        <p:nvSpPr>
          <p:cNvPr id="7" name="TextBox 6"/>
          <p:cNvSpPr txBox="1"/>
          <p:nvPr/>
        </p:nvSpPr>
        <p:spPr>
          <a:xfrm>
            <a:off x="2842320" y="692696"/>
            <a:ext cx="3429000" cy="461665"/>
          </a:xfrm>
          <a:prstGeom prst="rect">
            <a:avLst/>
          </a:prstGeom>
          <a:noFill/>
        </p:spPr>
        <p:txBody>
          <a:bodyPr wrap="square" rtlCol="0">
            <a:spAutoFit/>
          </a:bodyPr>
          <a:lstStyle/>
          <a:p>
            <a:r>
              <a:rPr lang="en-US" b="1" i="1" u="sng" dirty="0" smtClean="0">
                <a:solidFill>
                  <a:srgbClr val="0000CC"/>
                </a:solidFill>
                <a:latin typeface="+mn-lt"/>
              </a:rPr>
              <a:t>CRYO CHALLENGES</a:t>
            </a:r>
            <a:endParaRPr lang="en-US" b="1" i="1" u="sng" dirty="0">
              <a:solidFill>
                <a:srgbClr val="0000CC"/>
              </a:solidFill>
              <a:latin typeface="+mn-lt"/>
            </a:endParaRPr>
          </a:p>
        </p:txBody>
      </p:sp>
      <p:sp>
        <p:nvSpPr>
          <p:cNvPr id="8" name="Espace réservé du pied de page 3"/>
          <p:cNvSpPr>
            <a:spLocks noGrp="1"/>
          </p:cNvSpPr>
          <p:nvPr>
            <p:ph type="ftr" sz="quarter" idx="11"/>
          </p:nvPr>
        </p:nvSpPr>
        <p:spPr>
          <a:xfrm>
            <a:off x="2555776" y="6525344"/>
            <a:ext cx="4104016" cy="287992"/>
          </a:xfrm>
        </p:spPr>
        <p:txBody>
          <a:bodyPr/>
          <a:lstStyle/>
          <a:p>
            <a:r>
              <a:rPr lang="fr-FR" noProof="0" dirty="0" smtClean="0"/>
              <a:t>SC </a:t>
            </a:r>
            <a:r>
              <a:rPr lang="fr-FR" noProof="0" dirty="0" err="1" smtClean="0"/>
              <a:t>Magnet</a:t>
            </a:r>
            <a:r>
              <a:rPr lang="fr-FR" noProof="0" dirty="0" smtClean="0"/>
              <a:t> Test Stands Workshop CERN </a:t>
            </a:r>
            <a:r>
              <a:rPr lang="fr-FR" noProof="0" dirty="0" err="1" smtClean="0"/>
              <a:t>June</a:t>
            </a:r>
            <a:r>
              <a:rPr lang="fr-FR" noProof="0" dirty="0" smtClean="0"/>
              <a:t> 13-14, 2016</a:t>
            </a:r>
            <a:endParaRPr lang="en-GB" noProof="0" dirty="0"/>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7</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a:t>
            </a:r>
            <a:r>
              <a:rPr lang="en-US" altLang="en-US" sz="3200" dirty="0" smtClean="0"/>
              <a:t>VERTICAL CRYOGENICS </a:t>
            </a:r>
            <a:r>
              <a:rPr lang="en-US" altLang="en-US" sz="3200" dirty="0"/>
              <a:t>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088" y="755868"/>
            <a:ext cx="8534400" cy="5481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8</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a:t>
            </a:r>
            <a:r>
              <a:rPr lang="en-US" altLang="en-US" sz="3200" dirty="0" smtClean="0"/>
              <a:t>VERTICAL CRYOGENICS </a:t>
            </a:r>
            <a:r>
              <a:rPr lang="en-US" altLang="en-US" sz="3200" dirty="0"/>
              <a:t>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841813"/>
            <a:ext cx="8534400" cy="5467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95536" y="620688"/>
            <a:ext cx="3600400" cy="400110"/>
          </a:xfrm>
          <a:prstGeom prst="rect">
            <a:avLst/>
          </a:prstGeom>
          <a:noFill/>
        </p:spPr>
        <p:txBody>
          <a:bodyPr wrap="square" rtlCol="0">
            <a:spAutoFit/>
          </a:bodyPr>
          <a:lstStyle/>
          <a:p>
            <a:r>
              <a:rPr lang="en-US" sz="2000" b="1" dirty="0" smtClean="0"/>
              <a:t>1.8 K Process Flow Diagram</a:t>
            </a:r>
            <a:endParaRPr lang="en-US" sz="2000" b="1" dirty="0"/>
          </a:p>
        </p:txBody>
      </p:sp>
    </p:spTree>
    <p:extLst>
      <p:ext uri="{BB962C8B-B14F-4D97-AF65-F5344CB8AC3E}">
        <p14:creationId xmlns:p14="http://schemas.microsoft.com/office/powerpoint/2010/main" val="1305079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BFDCA1C4-9514-7B4F-976F-D92F7E296653}" type="slidenum">
              <a:rPr lang="fr-FR" smtClean="0"/>
              <a:pPr/>
              <a:t>9</a:t>
            </a:fld>
            <a:endParaRPr lang="fr-FR"/>
          </a:p>
        </p:txBody>
      </p:sp>
      <p:sp>
        <p:nvSpPr>
          <p:cNvPr id="9" name="Espace réservé du pied de page 3"/>
          <p:cNvSpPr txBox="1">
            <a:spLocks/>
          </p:cNvSpPr>
          <p:nvPr/>
        </p:nvSpPr>
        <p:spPr>
          <a:xfrm>
            <a:off x="2555776" y="6525344"/>
            <a:ext cx="4104016" cy="287992"/>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fr-FR" smtClean="0"/>
              <a:t>SC Magnet Test Stands Workshop CERN June 13-14, 2016</a:t>
            </a:r>
            <a:endParaRPr lang="en-GB" dirty="0"/>
          </a:p>
        </p:txBody>
      </p:sp>
      <p:sp>
        <p:nvSpPr>
          <p:cNvPr id="10" name="Titre 2"/>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altLang="en-US" sz="3200" dirty="0"/>
              <a:t>BNL CRYOGENICS FACILITY</a:t>
            </a:r>
          </a:p>
          <a:p>
            <a:r>
              <a:rPr lang="en-US" altLang="en-US" dirty="0" smtClean="0"/>
              <a:t/>
            </a:r>
            <a:br>
              <a:rPr lang="en-US" altLang="en-US" dirty="0" smtClean="0"/>
            </a:br>
            <a:endParaRPr lang="en-GB" dirty="0"/>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7380312" y="6453296"/>
            <a:ext cx="1080120" cy="360040"/>
          </a:xfrm>
          <a:prstGeom prst="rect">
            <a:avLst/>
          </a:prstGeom>
          <a:noFill/>
          <a:ln>
            <a:noFill/>
          </a:ln>
        </p:spPr>
      </p:pic>
      <p:pic>
        <p:nvPicPr>
          <p:cNvPr id="6" name="Picture 5" descr="C:\MAGNET DIVISION PICTURES\Refrigerators\HEUB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12" y="840904"/>
            <a:ext cx="3840163"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7"/>
          <p:cNvSpPr>
            <a:spLocks noChangeArrowheads="1"/>
          </p:cNvSpPr>
          <p:nvPr/>
        </p:nvSpPr>
        <p:spPr bwMode="auto">
          <a:xfrm>
            <a:off x="4075112" y="764704"/>
            <a:ext cx="5105400" cy="4770537"/>
          </a:xfrm>
          <a:prstGeom prst="rect">
            <a:avLst/>
          </a:prstGeom>
          <a:noFill/>
          <a:ln w="635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defRPr/>
            </a:pPr>
            <a:r>
              <a:rPr lang="en-US" altLang="en-US" sz="2000" dirty="0" smtClean="0">
                <a:solidFill>
                  <a:srgbClr val="0000CC"/>
                </a:solidFill>
                <a:latin typeface="+mn-lt"/>
              </a:rPr>
              <a:t>CTI MODEL 4000 REFRIGERATOR/LIQUEFIER</a:t>
            </a:r>
          </a:p>
          <a:p>
            <a:pPr>
              <a:defRPr/>
            </a:pPr>
            <a:r>
              <a:rPr lang="en-US" altLang="en-US" sz="2000" b="1" dirty="0" smtClean="0">
                <a:solidFill>
                  <a:srgbClr val="FF0000"/>
                </a:solidFill>
                <a:latin typeface="+mn-lt"/>
              </a:rPr>
              <a:t>Primary</a:t>
            </a:r>
            <a:r>
              <a:rPr lang="en-US" altLang="en-US" sz="2000" dirty="0" smtClean="0">
                <a:solidFill>
                  <a:srgbClr val="FF0000"/>
                </a:solidFill>
                <a:latin typeface="+mn-lt"/>
              </a:rPr>
              <a:t> source of liquefaction</a:t>
            </a:r>
          </a:p>
          <a:p>
            <a:pPr>
              <a:defRPr/>
            </a:pPr>
            <a:r>
              <a:rPr lang="en-US" altLang="en-US" sz="1800" dirty="0" smtClean="0">
                <a:solidFill>
                  <a:srgbClr val="0000CC"/>
                </a:solidFill>
                <a:latin typeface="+mn-lt"/>
              </a:rPr>
              <a:t>1500 W at 4.5K</a:t>
            </a:r>
          </a:p>
          <a:p>
            <a:pPr>
              <a:defRPr/>
            </a:pPr>
            <a:endParaRPr lang="en-US" altLang="en-US" sz="1800" dirty="0" smtClean="0">
              <a:solidFill>
                <a:srgbClr val="0000CC"/>
              </a:solidFill>
              <a:latin typeface="+mn-lt"/>
            </a:endParaRPr>
          </a:p>
          <a:p>
            <a:pPr>
              <a:defRPr/>
            </a:pPr>
            <a:r>
              <a:rPr lang="en-US" altLang="en-US" sz="1600" dirty="0" smtClean="0">
                <a:solidFill>
                  <a:srgbClr val="0000CC"/>
                </a:solidFill>
                <a:latin typeface="+mn-lt"/>
              </a:rPr>
              <a:t>Two reciprocating expansion engines rated at 250 rpm</a:t>
            </a:r>
          </a:p>
          <a:p>
            <a:pPr>
              <a:defRPr/>
            </a:pPr>
            <a:endParaRPr lang="en-US" altLang="en-US" sz="1600" dirty="0" smtClean="0">
              <a:solidFill>
                <a:srgbClr val="0000CC"/>
              </a:solidFill>
              <a:latin typeface="+mn-lt"/>
            </a:endParaRPr>
          </a:p>
          <a:p>
            <a:pPr>
              <a:defRPr/>
            </a:pPr>
            <a:r>
              <a:rPr lang="en-US" altLang="en-US" sz="1600" b="1" dirty="0" smtClean="0">
                <a:solidFill>
                  <a:srgbClr val="0000CC"/>
                </a:solidFill>
                <a:latin typeface="+mn-lt"/>
              </a:rPr>
              <a:t>70 g/s</a:t>
            </a:r>
            <a:r>
              <a:rPr lang="en-US" altLang="en-US" sz="1600" dirty="0" smtClean="0">
                <a:solidFill>
                  <a:srgbClr val="0000CC"/>
                </a:solidFill>
                <a:latin typeface="+mn-lt"/>
              </a:rPr>
              <a:t> (</a:t>
            </a:r>
            <a:r>
              <a:rPr lang="en-US" altLang="en-US" sz="1600" b="1" dirty="0" smtClean="0">
                <a:solidFill>
                  <a:srgbClr val="0000CC"/>
                </a:solidFill>
                <a:latin typeface="+mn-lt"/>
              </a:rPr>
              <a:t>150g/s</a:t>
            </a:r>
            <a:r>
              <a:rPr lang="en-US" altLang="en-US" sz="1600" dirty="0" smtClean="0">
                <a:solidFill>
                  <a:srgbClr val="0000CC"/>
                </a:solidFill>
                <a:latin typeface="+mn-lt"/>
              </a:rPr>
              <a:t> with Creare circulator cold pump) forced flow capacity at 5 - 12 atm in HTF-Magcool</a:t>
            </a:r>
          </a:p>
          <a:p>
            <a:pPr>
              <a:defRPr/>
            </a:pPr>
            <a:endParaRPr lang="en-US" altLang="en-US" sz="1600" dirty="0" smtClean="0">
              <a:solidFill>
                <a:srgbClr val="0000CC"/>
              </a:solidFill>
              <a:latin typeface="+mn-lt"/>
            </a:endParaRPr>
          </a:p>
          <a:p>
            <a:pPr>
              <a:defRPr/>
            </a:pPr>
            <a:r>
              <a:rPr lang="en-US" altLang="en-US" sz="1600" b="1" dirty="0" smtClean="0">
                <a:solidFill>
                  <a:srgbClr val="0000CC"/>
                </a:solidFill>
                <a:latin typeface="+mn-lt"/>
              </a:rPr>
              <a:t>He liquefaction: 320 L/hr  </a:t>
            </a:r>
            <a:r>
              <a:rPr lang="en-US" altLang="en-US" sz="1600" dirty="0" smtClean="0">
                <a:solidFill>
                  <a:srgbClr val="0000CC"/>
                </a:solidFill>
                <a:latin typeface="+mn-lt"/>
              </a:rPr>
              <a:t>(with both expansion engines and a Koch Model 1600 Wet Expander running)</a:t>
            </a:r>
          </a:p>
          <a:p>
            <a:pPr>
              <a:defRPr/>
            </a:pPr>
            <a:endParaRPr lang="en-US" altLang="en-US" sz="1600" dirty="0" smtClean="0">
              <a:solidFill>
                <a:srgbClr val="0000CC"/>
              </a:solidFill>
              <a:latin typeface="+mn-lt"/>
            </a:endParaRPr>
          </a:p>
          <a:p>
            <a:pPr>
              <a:defRPr/>
            </a:pPr>
            <a:r>
              <a:rPr lang="en-US" altLang="en-US" sz="1600" dirty="0" smtClean="0">
                <a:solidFill>
                  <a:srgbClr val="FF0000"/>
                </a:solidFill>
                <a:latin typeface="+mn-lt"/>
              </a:rPr>
              <a:t>Recently upgraded with a new LN</a:t>
            </a:r>
            <a:r>
              <a:rPr lang="en-US" altLang="en-US" sz="1600" baseline="-25000" dirty="0" smtClean="0">
                <a:solidFill>
                  <a:srgbClr val="FF0000"/>
                </a:solidFill>
                <a:latin typeface="+mn-lt"/>
              </a:rPr>
              <a:t>2</a:t>
            </a:r>
            <a:r>
              <a:rPr lang="en-US" altLang="en-US" sz="1600" dirty="0" smtClean="0">
                <a:solidFill>
                  <a:srgbClr val="FF0000"/>
                </a:solidFill>
                <a:latin typeface="+mn-lt"/>
              </a:rPr>
              <a:t> heat exchanger, doubling the number of inline purifiers to four, rebuilt expansion engines, and new diagnostic and control software (LabVIEW).</a:t>
            </a:r>
          </a:p>
        </p:txBody>
      </p:sp>
      <p:sp>
        <p:nvSpPr>
          <p:cNvPr id="12" name="TextBox 11"/>
          <p:cNvSpPr txBox="1"/>
          <p:nvPr/>
        </p:nvSpPr>
        <p:spPr>
          <a:xfrm>
            <a:off x="4151312" y="5717704"/>
            <a:ext cx="3352800" cy="369332"/>
          </a:xfrm>
          <a:prstGeom prst="rect">
            <a:avLst/>
          </a:prstGeom>
          <a:noFill/>
          <a:ln w="3175">
            <a:solidFill>
              <a:srgbClr val="FF0000"/>
            </a:solidFill>
          </a:ln>
        </p:spPr>
        <p:txBody>
          <a:bodyPr wrap="square" rtlCol="0">
            <a:spAutoFit/>
          </a:bodyPr>
          <a:lstStyle/>
          <a:p>
            <a:pPr>
              <a:defRPr/>
            </a:pPr>
            <a:r>
              <a:rPr lang="en-US" altLang="en-US" sz="1800" dirty="0">
                <a:solidFill>
                  <a:srgbClr val="FF0000"/>
                </a:solidFill>
                <a:latin typeface="+mn-lt"/>
              </a:rPr>
              <a:t>This work was funded by BNL.</a:t>
            </a:r>
            <a:endParaRPr lang="en-US" altLang="en-US" sz="1800" dirty="0">
              <a:solidFill>
                <a:srgbClr val="0000CC"/>
              </a:solidFill>
              <a:latin typeface="+mn-lt"/>
            </a:endParaRPr>
          </a:p>
        </p:txBody>
      </p:sp>
    </p:spTree>
    <p:extLst>
      <p:ext uri="{BB962C8B-B14F-4D97-AF65-F5344CB8AC3E}">
        <p14:creationId xmlns:p14="http://schemas.microsoft.com/office/powerpoint/2010/main" val="1305079624"/>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A649C1-7B00-4ECC-98F2-E673362ECA3E}">
  <ds:schemaRefs>
    <ds:schemaRef ds:uri="8946e33d-fd2f-4ae4-8ee9-d90c129cdf9e"/>
    <ds:schemaRef ds:uri="http://purl.org/dc/terms/"/>
    <ds:schemaRef ds:uri="http://purl.org/dc/elements/1.1/"/>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3.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2605</TotalTime>
  <Words>5217</Words>
  <Application>Microsoft Office PowerPoint</Application>
  <PresentationFormat>On-screen Show (4:3)</PresentationFormat>
  <Paragraphs>704</Paragraphs>
  <Slides>52</Slides>
  <Notes>1</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Thème Office</vt:lpstr>
      <vt:lpstr>BNL MAGNET TEST FACILITY </vt:lpstr>
      <vt:lpstr>BNL MAGNET TEST FACILITY </vt:lpstr>
      <vt:lpstr>BNL MAGNET TEST FACILITY </vt:lpstr>
      <vt:lpstr>BNL MAGNET TEST FACILITY </vt:lpstr>
      <vt:lpstr>TEST FACILITY UPGRADES FOR MQXF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HiLumi-Pres-Template-4-3-2logo-v2</dc:title>
  <dc:creator>André-Pierre OLIVIER</dc:creator>
  <cp:lastModifiedBy>Muratore, Joseph</cp:lastModifiedBy>
  <cp:revision>79</cp:revision>
  <dcterms:created xsi:type="dcterms:W3CDTF">2016-02-12T10:02:27Z</dcterms:created>
  <dcterms:modified xsi:type="dcterms:W3CDTF">2016-06-24T21:56:05Z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