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269" r:id="rId6"/>
    <p:sldId id="267" r:id="rId7"/>
    <p:sldId id="270" r:id="rId8"/>
    <p:sldId id="262" r:id="rId9"/>
    <p:sldId id="279" r:id="rId10"/>
    <p:sldId id="289" r:id="rId11"/>
    <p:sldId id="291" r:id="rId12"/>
    <p:sldId id="290" r:id="rId13"/>
    <p:sldId id="287" r:id="rId14"/>
    <p:sldId id="280" r:id="rId15"/>
    <p:sldId id="281" r:id="rId16"/>
    <p:sldId id="283" r:id="rId17"/>
    <p:sldId id="284" r:id="rId18"/>
    <p:sldId id="288" r:id="rId19"/>
    <p:sldId id="292" r:id="rId20"/>
    <p:sldId id="286" r:id="rId21"/>
    <p:sldId id="294" r:id="rId22"/>
    <p:sldId id="295" r:id="rId23"/>
    <p:sldId id="298" r:id="rId24"/>
    <p:sldId id="296" r:id="rId25"/>
    <p:sldId id="266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 snapToObjects="1" showGuides="1">
      <p:cViewPr varScale="1">
        <p:scale>
          <a:sx n="67" d="100"/>
          <a:sy n="67" d="100"/>
        </p:scale>
        <p:origin x="720" y="7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355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5" y="5957043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12949" y="6528600"/>
            <a:ext cx="6666149" cy="253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1" y="6071400"/>
            <a:ext cx="1169177" cy="5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Magnet Test Stands at </a:t>
            </a:r>
            <a:r>
              <a:rPr lang="en-GB" dirty="0" err="1" smtClean="0"/>
              <a:t>Fermilab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Guram Chlachidze</a:t>
            </a:r>
          </a:p>
          <a:p>
            <a:r>
              <a:rPr lang="en-GB" dirty="0" err="1" smtClean="0"/>
              <a:t>Fermilab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/>
              <a:t> </a:t>
            </a:r>
            <a:r>
              <a:rPr lang="en-GB" dirty="0" smtClean="0"/>
              <a:t>International Workshop of the SC magnet test stands, CERN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Test 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Operating temperatures: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VMTF 1.8 K - 4.5 K</a:t>
            </a:r>
          </a:p>
          <a:p>
            <a:pPr marL="0" indent="0">
              <a:buNone/>
            </a:pPr>
            <a:r>
              <a:rPr lang="en-US" sz="2000" dirty="0" smtClean="0"/>
              <a:t>					VCTF 1.5 K - 4.5 K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Cooling phases:	 	300 to 4.5 K, 4.5 to 1.8 K 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Shared cryogenics:	All cryogenic stands share the same </a:t>
            </a:r>
            <a:r>
              <a:rPr lang="en-US" sz="2000" dirty="0" err="1" smtClean="0"/>
              <a:t>LHe</a:t>
            </a:r>
            <a:r>
              <a:rPr lang="en-US" sz="2000" dirty="0" smtClean="0"/>
              <a:t> storage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</a:t>
            </a:r>
            <a:r>
              <a:rPr lang="en-US" sz="2000" dirty="0" err="1" smtClean="0"/>
              <a:t>dewar</a:t>
            </a:r>
            <a:r>
              <a:rPr lang="en-US" sz="2000" dirty="0"/>
              <a:t>.</a:t>
            </a:r>
            <a:r>
              <a:rPr lang="en-US" sz="2000" dirty="0" smtClean="0"/>
              <a:t> VMTF and VCTF also share most of the 						transfer lines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Lifting and Handling tools: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One 25-top crane, two 10-ton cranes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21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dirty="0" smtClean="0"/>
              <a:t>CTI-1500 liquefier with liquefaction </a:t>
            </a:r>
            <a:r>
              <a:rPr lang="en-US" sz="2000" dirty="0"/>
              <a:t>rate of 300 </a:t>
            </a:r>
            <a:r>
              <a:rPr lang="en-US" sz="2000" dirty="0" smtClean="0"/>
              <a:t>L/hour</a:t>
            </a:r>
          </a:p>
          <a:p>
            <a:pPr marL="0" indent="0">
              <a:buNone/>
              <a:defRPr/>
            </a:pPr>
            <a:endParaRPr lang="en-US" sz="1600" dirty="0"/>
          </a:p>
          <a:p>
            <a:pPr marL="0" indent="0">
              <a:buNone/>
              <a:defRPr/>
            </a:pPr>
            <a:r>
              <a:rPr lang="en-US" sz="2000" dirty="0" smtClean="0"/>
              <a:t>10000 L storage </a:t>
            </a:r>
            <a:r>
              <a:rPr lang="en-US" sz="2000" dirty="0" err="1" smtClean="0"/>
              <a:t>dewar</a:t>
            </a:r>
            <a:r>
              <a:rPr lang="en-US" sz="2000" dirty="0" smtClean="0"/>
              <a:t> for the </a:t>
            </a:r>
            <a:r>
              <a:rPr lang="en-US" sz="2000" dirty="0" err="1" smtClean="0"/>
              <a:t>LHe</a:t>
            </a:r>
            <a:endParaRPr lang="en-US" sz="2000" dirty="0"/>
          </a:p>
          <a:p>
            <a:pPr>
              <a:defRPr/>
            </a:pPr>
            <a:r>
              <a:rPr lang="en-US" sz="2000" dirty="0" smtClean="0"/>
              <a:t>Effectively using ~7000 L of volume only due to the lower and upper limits for the </a:t>
            </a:r>
            <a:r>
              <a:rPr lang="en-US" sz="2000" dirty="0" err="1" smtClean="0"/>
              <a:t>LHe</a:t>
            </a:r>
            <a:r>
              <a:rPr lang="en-US" sz="2000" dirty="0" smtClean="0"/>
              <a:t> level in the </a:t>
            </a:r>
            <a:r>
              <a:rPr lang="en-US" sz="2000" dirty="0" err="1" smtClean="0"/>
              <a:t>dewar</a:t>
            </a:r>
            <a:endParaRPr lang="en-US" sz="2000" dirty="0" smtClean="0"/>
          </a:p>
          <a:p>
            <a:pPr marL="0" indent="0">
              <a:buNone/>
              <a:defRPr/>
            </a:pPr>
            <a:endParaRPr lang="en-US" sz="1600" dirty="0"/>
          </a:p>
          <a:p>
            <a:pPr marL="0" indent="0">
              <a:buNone/>
              <a:defRPr/>
            </a:pPr>
            <a:r>
              <a:rPr lang="en-US" sz="2000" dirty="0" smtClean="0"/>
              <a:t>Five 30000 </a:t>
            </a:r>
            <a:r>
              <a:rPr lang="en-US" sz="2000" dirty="0"/>
              <a:t>Gal </a:t>
            </a:r>
            <a:r>
              <a:rPr lang="en-US" sz="2000" dirty="0" smtClean="0"/>
              <a:t>(~114 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)</a:t>
            </a:r>
          </a:p>
          <a:p>
            <a:pPr marL="0" indent="0">
              <a:buNone/>
              <a:defRPr/>
            </a:pPr>
            <a:r>
              <a:rPr lang="en-US" sz="2000" dirty="0" smtClean="0"/>
              <a:t>buffer tanks are used for </a:t>
            </a:r>
          </a:p>
          <a:p>
            <a:pPr marL="0" indent="0">
              <a:buNone/>
              <a:defRPr/>
            </a:pPr>
            <a:r>
              <a:rPr lang="en-US" sz="2000" dirty="0" smtClean="0"/>
              <a:t>storage of helium gas 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062010"/>
            <a:ext cx="4085537" cy="306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1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Capacity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dirty="0" smtClean="0"/>
              <a:t>Buffer </a:t>
            </a:r>
            <a:r>
              <a:rPr lang="en-US" sz="2000" dirty="0"/>
              <a:t>tank pressure 50 to 150 </a:t>
            </a:r>
            <a:r>
              <a:rPr lang="en-US" sz="2000" dirty="0" err="1"/>
              <a:t>psia</a:t>
            </a:r>
            <a:r>
              <a:rPr lang="en-US" sz="2000" dirty="0"/>
              <a:t>, </a:t>
            </a:r>
            <a:r>
              <a:rPr lang="en-US" sz="2000" dirty="0" smtClean="0"/>
              <a:t>suction </a:t>
            </a:r>
            <a:r>
              <a:rPr lang="en-US" sz="2000" dirty="0"/>
              <a:t>pressure </a:t>
            </a:r>
            <a:r>
              <a:rPr lang="en-US" sz="2000" dirty="0" smtClean="0"/>
              <a:t>16.2 </a:t>
            </a:r>
            <a:r>
              <a:rPr lang="en-US" sz="2000" dirty="0" err="1"/>
              <a:t>psia</a:t>
            </a:r>
            <a:endParaRPr lang="en-US" sz="2000" dirty="0"/>
          </a:p>
          <a:p>
            <a:pPr>
              <a:defRPr/>
            </a:pP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stage compressor discharge pressure 35 </a:t>
            </a:r>
            <a:r>
              <a:rPr lang="en-US" sz="2000" dirty="0" err="1" smtClean="0"/>
              <a:t>psia</a:t>
            </a:r>
            <a:r>
              <a:rPr lang="en-US" sz="2000" dirty="0" smtClean="0"/>
              <a:t>,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stage –     300 </a:t>
            </a:r>
            <a:r>
              <a:rPr lang="en-US" sz="2000" dirty="0" err="1" smtClean="0"/>
              <a:t>psia</a:t>
            </a:r>
            <a:endParaRPr lang="en-US" sz="2000" dirty="0" smtClean="0"/>
          </a:p>
          <a:p>
            <a:pPr marL="0" indent="0">
              <a:buNone/>
              <a:defRPr/>
            </a:pPr>
            <a:endParaRPr lang="en-US" sz="1600" dirty="0"/>
          </a:p>
          <a:p>
            <a:pPr marL="0" indent="0">
              <a:buNone/>
              <a:defRPr/>
            </a:pPr>
            <a:r>
              <a:rPr lang="en-US" sz="2000" dirty="0"/>
              <a:t>One 30000 </a:t>
            </a:r>
            <a:r>
              <a:rPr lang="en-US" sz="2000" dirty="0" smtClean="0"/>
              <a:t>Gal </a:t>
            </a:r>
            <a:r>
              <a:rPr lang="en-US" sz="2000" dirty="0"/>
              <a:t>buffer tank </a:t>
            </a:r>
            <a:r>
              <a:rPr lang="en-US" sz="2000" dirty="0" smtClean="0"/>
              <a:t>is used for the helium gas recovery after high-current quenches at VMTF</a:t>
            </a:r>
          </a:p>
          <a:p>
            <a:pPr>
              <a:defRPr/>
            </a:pPr>
            <a:r>
              <a:rPr lang="en-US" sz="2000" dirty="0" smtClean="0"/>
              <a:t>Longer transfer line helps</a:t>
            </a:r>
          </a:p>
          <a:p>
            <a:pPr marL="0" indent="0">
              <a:buNone/>
              <a:defRPr/>
            </a:pPr>
            <a:r>
              <a:rPr lang="en-US" sz="2000" dirty="0"/>
              <a:t> </a:t>
            </a:r>
            <a:r>
              <a:rPr lang="en-US" sz="2000" dirty="0" smtClean="0"/>
              <a:t>    to warm up the </a:t>
            </a:r>
            <a:r>
              <a:rPr lang="en-US" sz="2000" dirty="0" err="1" smtClean="0"/>
              <a:t>GHe</a:t>
            </a:r>
            <a:endParaRPr lang="en-US" sz="2000" dirty="0"/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155" y="3273639"/>
            <a:ext cx="4067944" cy="284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0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Capacity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dirty="0" smtClean="0"/>
              <a:t>Purifier system to control </a:t>
            </a:r>
            <a:r>
              <a:rPr lang="en-US" sz="2000" dirty="0"/>
              <a:t>contamination level of H</a:t>
            </a:r>
            <a:r>
              <a:rPr lang="en-US" sz="2000" baseline="-25000" dirty="0"/>
              <a:t>2</a:t>
            </a:r>
            <a:r>
              <a:rPr lang="en-US" sz="2000" dirty="0"/>
              <a:t>O, N</a:t>
            </a:r>
            <a:r>
              <a:rPr lang="en-US" sz="2000" baseline="-25000" dirty="0"/>
              <a:t>2</a:t>
            </a:r>
            <a:r>
              <a:rPr lang="en-US" sz="2000" dirty="0"/>
              <a:t> and O</a:t>
            </a:r>
            <a:r>
              <a:rPr lang="en-US" sz="2000" baseline="-25000" dirty="0"/>
              <a:t>2</a:t>
            </a:r>
            <a:r>
              <a:rPr lang="en-US" sz="2000" dirty="0"/>
              <a:t> at different locations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n-US" sz="2000" dirty="0"/>
              <a:t>10000 Gal LN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 smtClean="0"/>
              <a:t>dewar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Filled twice a week</a:t>
            </a:r>
          </a:p>
          <a:p>
            <a:pPr>
              <a:defRPr/>
            </a:pPr>
            <a:r>
              <a:rPr lang="en-US" sz="2000" dirty="0" smtClean="0"/>
              <a:t>Dry gas in warm bore</a:t>
            </a:r>
          </a:p>
          <a:p>
            <a:pPr>
              <a:defRPr/>
            </a:pP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stage cooling of the cold box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n-US" sz="2000" dirty="0" smtClean="0"/>
              <a:t>Industrial </a:t>
            </a:r>
            <a:r>
              <a:rPr lang="en-US" sz="2000" dirty="0"/>
              <a:t>Cooling Water (ICW</a:t>
            </a:r>
            <a:r>
              <a:rPr lang="en-US" sz="2000" dirty="0" smtClean="0"/>
              <a:t>)</a:t>
            </a:r>
          </a:p>
          <a:p>
            <a:pPr>
              <a:defRPr/>
            </a:pPr>
            <a:r>
              <a:rPr lang="en-US" sz="2000" dirty="0" smtClean="0"/>
              <a:t>Feeds the low conductivity water (LCW) for cooling power supplies or conventional magnets</a:t>
            </a:r>
          </a:p>
          <a:p>
            <a:pPr>
              <a:defRPr/>
            </a:pPr>
            <a:r>
              <a:rPr lang="en-US" sz="2000" dirty="0" smtClean="0"/>
              <a:t>3 ton water chiller for operation in summer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06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Pumping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Helium compressor skids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- 4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Kinney pumps 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parallel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used for VMTF 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VCTF</a:t>
            </a:r>
          </a:p>
          <a:p>
            <a:pP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 pumping speed of 10 g/s at 12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torr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(4.5 K operation) and      15 g/s at 20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torr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(1.9 K operation)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Old Helium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compressor skids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2 Kinney pumps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Horizontal Test Stand 4</a:t>
            </a:r>
          </a:p>
          <a:p>
            <a:pPr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Pumping speed 2.5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g/s in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Kinney I, 1.5 g/s in Kinney II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Total 4 g/s at 12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or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6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g/s at 20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146" y="3185517"/>
            <a:ext cx="4314561" cy="305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7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</a:t>
            </a:r>
            <a:r>
              <a:rPr lang="en-US" dirty="0"/>
              <a:t>d</a:t>
            </a:r>
            <a:r>
              <a:rPr lang="en-US" dirty="0" smtClean="0"/>
              <a:t>own time at VMTF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 smtClean="0"/>
              <a:t>Controlled cool down to 4.5 K takes 3-4 days for MQXFS magnets   (2-m long, 0.6 m diameter, 4000 kg magnet)  </a:t>
            </a:r>
          </a:p>
          <a:p>
            <a:r>
              <a:rPr lang="en-US" sz="1900" dirty="0" smtClean="0"/>
              <a:t>Fillers are used for short magnets</a:t>
            </a:r>
          </a:p>
          <a:p>
            <a:r>
              <a:rPr lang="en-US" sz="1900" dirty="0" smtClean="0"/>
              <a:t>Uncontrolled cool down of a magnet of this size</a:t>
            </a:r>
          </a:p>
          <a:p>
            <a:pPr marL="0" indent="0">
              <a:buNone/>
            </a:pPr>
            <a:r>
              <a:rPr lang="en-US" sz="1900" dirty="0"/>
              <a:t> </a:t>
            </a:r>
            <a:r>
              <a:rPr lang="en-US" sz="1900" dirty="0" smtClean="0"/>
              <a:t>    could take 1.5 days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200" dirty="0" smtClean="0"/>
              <a:t>Cool down from 4.5 K to 1.9 K takes 2-3 hours </a:t>
            </a:r>
          </a:p>
          <a:p>
            <a:pPr marL="0" indent="0">
              <a:buNone/>
            </a:pPr>
            <a:r>
              <a:rPr lang="en-US" sz="2200" dirty="0" smtClean="0"/>
              <a:t>depending on magnet size and weight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62954"/>
            <a:ext cx="4023168" cy="24658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681" y="1637345"/>
            <a:ext cx="1954602" cy="46907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9437" y="5332566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Fillers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57119" y="2653536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Fillers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4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Recovery at VMTF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Quench recovery is required to handle high pressure He gas after violent high-current quenches</a:t>
            </a:r>
            <a:endParaRPr lang="en-US" sz="1800" dirty="0"/>
          </a:p>
          <a:p>
            <a:r>
              <a:rPr lang="en-US" sz="1800" dirty="0" smtClean="0"/>
              <a:t>Increased pressure automatically switches the transfer lines to the quench recovery tank</a:t>
            </a:r>
          </a:p>
          <a:p>
            <a:r>
              <a:rPr lang="en-US" sz="1800" dirty="0" smtClean="0"/>
              <a:t>Manual handling is more efficient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Quench recovery depends on amount of stored energy - quench current and magnet inductance, as well as on operation temperature  </a:t>
            </a:r>
          </a:p>
          <a:p>
            <a:r>
              <a:rPr lang="en-US" sz="1800" dirty="0" smtClean="0"/>
              <a:t>Less recovery is required at 1.9 K compared to 4.5 K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MQXFS quenches at currents </a:t>
            </a:r>
            <a:r>
              <a:rPr lang="en-US" sz="2000" dirty="0"/>
              <a:t>above 9 </a:t>
            </a:r>
            <a:r>
              <a:rPr lang="en-US" sz="2000" dirty="0" smtClean="0"/>
              <a:t>kA at 1.9 K required recovery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Average quench recovery time for MQXFS magnet was 1.5 hours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69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VMTF:</a:t>
            </a:r>
            <a:r>
              <a:rPr lang="en-US" sz="2000" dirty="0"/>
              <a:t> </a:t>
            </a:r>
            <a:r>
              <a:rPr lang="en-US" sz="2000" dirty="0" smtClean="0"/>
              <a:t>6 PEI-150 (150 kW) units are connected in parallel</a:t>
            </a:r>
          </a:p>
          <a:p>
            <a:r>
              <a:rPr lang="en-US" sz="2000" dirty="0" smtClean="0"/>
              <a:t>Each PEI delivers 5 kA at 30 V</a:t>
            </a:r>
          </a:p>
          <a:p>
            <a:r>
              <a:rPr lang="en-US" sz="2000" dirty="0" smtClean="0"/>
              <a:t>Maximum current of 30 kA at 30 V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/>
              <a:t>External </a:t>
            </a:r>
            <a:r>
              <a:rPr lang="en-US" sz="2000" dirty="0" smtClean="0"/>
              <a:t>energy </a:t>
            </a:r>
            <a:r>
              <a:rPr lang="en-US" sz="2000" dirty="0"/>
              <a:t>extraction </a:t>
            </a:r>
            <a:r>
              <a:rPr lang="en-US" sz="2000" dirty="0" smtClean="0"/>
              <a:t>system based on a solid </a:t>
            </a:r>
            <a:r>
              <a:rPr lang="en-US" sz="2000" dirty="0"/>
              <a:t>state dump switch</a:t>
            </a:r>
          </a:p>
          <a:p>
            <a:r>
              <a:rPr lang="en-US" sz="1800" dirty="0" smtClean="0"/>
              <a:t>SCRs mounted in water cooled heatsinks</a:t>
            </a:r>
          </a:p>
          <a:p>
            <a:r>
              <a:rPr lang="en-US" sz="1800" dirty="0" smtClean="0"/>
              <a:t>Dump resistor configurations from 2 to 120 m</a:t>
            </a:r>
            <a:r>
              <a:rPr lang="en-US" sz="1800" dirty="0" smtClean="0">
                <a:sym typeface="Symbol" panose="05050102010706020507" pitchFamily="18" charset="2"/>
              </a:rPr>
              <a:t></a:t>
            </a:r>
            <a:endParaRPr lang="en-US" sz="18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dirty="0" smtClean="0"/>
              <a:t>Due to overheating SCRs there is a limit on continuous operation for</a:t>
            </a:r>
          </a:p>
          <a:p>
            <a:pPr marL="0" indent="0">
              <a:buNone/>
            </a:pPr>
            <a:r>
              <a:rPr lang="en-US" sz="2000" dirty="0" smtClean="0"/>
              <a:t>currents above 26 kA:</a:t>
            </a:r>
          </a:p>
          <a:p>
            <a:r>
              <a:rPr lang="en-US" sz="1800" dirty="0" smtClean="0"/>
              <a:t>27-28 kA current can be provided for 10-15 minutes, and</a:t>
            </a:r>
          </a:p>
          <a:p>
            <a:r>
              <a:rPr lang="en-US" sz="1800" dirty="0" smtClean="0"/>
              <a:t>above 28 kA for few </a:t>
            </a:r>
            <a:r>
              <a:rPr lang="en-US" sz="1800" dirty="0"/>
              <a:t>m</a:t>
            </a:r>
            <a:r>
              <a:rPr lang="en-US" sz="1800" dirty="0" smtClean="0"/>
              <a:t>inutes only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One </a:t>
            </a:r>
            <a:r>
              <a:rPr lang="en-US" sz="2000" dirty="0" smtClean="0"/>
              <a:t>240 kW </a:t>
            </a:r>
            <a:r>
              <a:rPr lang="en-US" sz="2000" dirty="0"/>
              <a:t>and two </a:t>
            </a:r>
            <a:r>
              <a:rPr lang="en-US" sz="2000" dirty="0" smtClean="0"/>
              <a:t>150 kW PEIs </a:t>
            </a:r>
            <a:r>
              <a:rPr lang="en-US" sz="2000" dirty="0"/>
              <a:t>are </a:t>
            </a:r>
            <a:r>
              <a:rPr lang="en-US" sz="2000" dirty="0" smtClean="0"/>
              <a:t>used </a:t>
            </a:r>
            <a:r>
              <a:rPr lang="en-US" sz="2000" dirty="0"/>
              <a:t>for the conventional magnet </a:t>
            </a:r>
            <a:r>
              <a:rPr lang="en-US" sz="2000" dirty="0" smtClean="0"/>
              <a:t>stands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14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Systems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40358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150 kW Power Energy Industries      Dump </a:t>
            </a:r>
            <a:r>
              <a:rPr lang="en-US" sz="2000" dirty="0"/>
              <a:t>Resistor Cabinet (right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2000" dirty="0" smtClean="0"/>
              <a:t>(PEI) PS module (left)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			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792" y="1988840"/>
            <a:ext cx="3003798" cy="4005064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193" y="1988840"/>
            <a:ext cx="3021204" cy="402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6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measurements at MTF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Fermilab</a:t>
            </a:r>
            <a:r>
              <a:rPr lang="en-US" sz="2000" dirty="0" smtClean="0"/>
              <a:t> </a:t>
            </a:r>
            <a:r>
              <a:rPr lang="en-US" sz="2000" dirty="0"/>
              <a:t>has World-recognized </a:t>
            </a:r>
            <a:r>
              <a:rPr lang="en-US" sz="2000" dirty="0" smtClean="0"/>
              <a:t>expertise </a:t>
            </a:r>
            <a:r>
              <a:rPr lang="en-US" sz="2000" dirty="0"/>
              <a:t>in </a:t>
            </a:r>
            <a:r>
              <a:rPr lang="en-US" sz="2000" dirty="0" smtClean="0"/>
              <a:t>magnet measurement systems development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Printed Circuit Board (PCB) Probes</a:t>
            </a:r>
            <a:endParaRPr lang="en-US" sz="2000" dirty="0"/>
          </a:p>
          <a:p>
            <a:r>
              <a:rPr lang="en-US" sz="1800" dirty="0"/>
              <a:t>D</a:t>
            </a:r>
            <a:r>
              <a:rPr lang="en-US" sz="1800" dirty="0" smtClean="0"/>
              <a:t>eveloped </a:t>
            </a:r>
            <a:r>
              <a:rPr lang="en-US" sz="1800" dirty="0"/>
              <a:t>since ~</a:t>
            </a:r>
            <a:r>
              <a:rPr lang="en-US" sz="1800" dirty="0" smtClean="0"/>
              <a:t>2007 for Booster BMA correctors</a:t>
            </a:r>
          </a:p>
          <a:p>
            <a:r>
              <a:rPr lang="en-US" sz="1800" dirty="0" smtClean="0"/>
              <a:t>Different dimension probes were used for LQ, HQ and now MQXF magnets</a:t>
            </a:r>
          </a:p>
          <a:p>
            <a:r>
              <a:rPr lang="en-US" sz="1800" dirty="0" smtClean="0"/>
              <a:t>Rapid </a:t>
            </a:r>
            <a:r>
              <a:rPr lang="en-US" sz="1800" dirty="0"/>
              <a:t>Development/Fabrication, </a:t>
            </a:r>
            <a:r>
              <a:rPr lang="en-US" sz="1800" dirty="0" smtClean="0"/>
              <a:t>low </a:t>
            </a:r>
            <a:r>
              <a:rPr lang="en-US" sz="1800" dirty="0"/>
              <a:t>c</a:t>
            </a:r>
            <a:r>
              <a:rPr lang="en-US" sz="1800" dirty="0" smtClean="0"/>
              <a:t>ost</a:t>
            </a:r>
            <a:endParaRPr lang="en-US" sz="18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Self-contained </a:t>
            </a:r>
            <a:r>
              <a:rPr lang="en-US" sz="2000" dirty="0"/>
              <a:t>Rotating Coil assembly</a:t>
            </a:r>
          </a:p>
          <a:p>
            <a:r>
              <a:rPr lang="en-US" sz="1800" dirty="0"/>
              <a:t>“FERRET” (formerly known as “MOLE”)</a:t>
            </a:r>
          </a:p>
          <a:p>
            <a:r>
              <a:rPr lang="en-US" sz="1800" dirty="0"/>
              <a:t>Warm horizontal magnet </a:t>
            </a:r>
            <a:r>
              <a:rPr lang="en-US" sz="1800" dirty="0" smtClean="0"/>
              <a:t>scans at different locations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All cold magnetic measurements are performed in the warm bore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17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000" dirty="0" smtClean="0"/>
              <a:t>National Laboratory operated </a:t>
            </a:r>
            <a:r>
              <a:rPr lang="en-US" altLang="en-US" sz="2000" dirty="0"/>
              <a:t>by Fermi Research </a:t>
            </a:r>
            <a:r>
              <a:rPr lang="en-US" altLang="en-US" sz="2000" dirty="0" smtClean="0"/>
              <a:t>Alliance </a:t>
            </a:r>
            <a:r>
              <a:rPr lang="en-US" altLang="en-US" sz="2000" dirty="0"/>
              <a:t>(FRA</a:t>
            </a:r>
            <a:r>
              <a:rPr lang="en-US" altLang="en-US" sz="2000" dirty="0" smtClean="0"/>
              <a:t>)</a:t>
            </a:r>
          </a:p>
          <a:p>
            <a:r>
              <a:rPr lang="en-US" altLang="en-US" sz="1800" dirty="0" smtClean="0"/>
              <a:t>Located in Illinois, about 56 km west of Chicago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062361"/>
            <a:ext cx="6192688" cy="40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PCB probes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11" y="1916831"/>
            <a:ext cx="3842822" cy="24189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05"/>
          <a:stretch/>
        </p:blipFill>
        <p:spPr>
          <a:xfrm rot="16200000">
            <a:off x="5401737" y="1864945"/>
            <a:ext cx="1641137" cy="33006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t="33798" r="1538" b="37078"/>
          <a:stretch/>
        </p:blipFill>
        <p:spPr>
          <a:xfrm>
            <a:off x="4551982" y="1916831"/>
            <a:ext cx="3876676" cy="6511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2000" y="136835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Probe for LQS magnet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9434" y="1360343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Probe for MQXFS 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3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Measurement Carts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1" indent="0">
              <a:buNone/>
            </a:pPr>
            <a:r>
              <a:rPr lang="en-US" sz="2200" dirty="0"/>
              <a:t>Several generations of easily transported measurement </a:t>
            </a:r>
            <a:r>
              <a:rPr lang="en-US" sz="2200" dirty="0" smtClean="0"/>
              <a:t>systems developed at MTF</a:t>
            </a:r>
            <a:endParaRPr lang="en-US" sz="2200" dirty="0"/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2200" dirty="0" err="1" smtClean="0"/>
              <a:t>Metrolab’s</a:t>
            </a:r>
            <a:r>
              <a:rPr lang="en-US" sz="2200" dirty="0" smtClean="0"/>
              <a:t> PDI based measurement cart built 1997</a:t>
            </a:r>
          </a:p>
          <a:p>
            <a:r>
              <a:rPr lang="en-US" sz="1900" dirty="0" smtClean="0"/>
              <a:t>PDI not available anymore</a:t>
            </a:r>
          </a:p>
          <a:p>
            <a:r>
              <a:rPr lang="en-US" sz="1900" dirty="0" smtClean="0"/>
              <a:t>FDI very expensive</a:t>
            </a:r>
          </a:p>
          <a:p>
            <a:pPr marL="342900" lvl="1" indent="-342900"/>
            <a:r>
              <a:rPr lang="en-US" sz="1900" dirty="0"/>
              <a:t>New integrator </a:t>
            </a:r>
            <a:r>
              <a:rPr lang="en-US" sz="1900" dirty="0" smtClean="0"/>
              <a:t>developed </a:t>
            </a:r>
            <a:r>
              <a:rPr lang="en-US" sz="1900" dirty="0"/>
              <a:t>at </a:t>
            </a:r>
            <a:r>
              <a:rPr lang="en-US" sz="1900" dirty="0" err="1" smtClean="0"/>
              <a:t>Fermilab</a:t>
            </a:r>
            <a:r>
              <a:rPr lang="en-US" sz="1900" dirty="0" smtClean="0"/>
              <a:t> based </a:t>
            </a:r>
            <a:r>
              <a:rPr lang="en-US" sz="1900" dirty="0"/>
              <a:t>on commercial low </a:t>
            </a:r>
            <a:r>
              <a:rPr lang="en-US" sz="1900" dirty="0" smtClean="0"/>
              <a:t>noise, low </a:t>
            </a:r>
            <a:r>
              <a:rPr lang="en-US" sz="1900" dirty="0"/>
              <a:t>drift </a:t>
            </a:r>
            <a:r>
              <a:rPr lang="en-US" sz="1900" dirty="0" smtClean="0"/>
              <a:t>ADC and FPGA</a:t>
            </a:r>
            <a:endParaRPr lang="en-US" sz="1900" dirty="0"/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2200" dirty="0" smtClean="0"/>
              <a:t>DSP measurement cart developed in 2002</a:t>
            </a:r>
            <a:endParaRPr lang="en-US" sz="2200" dirty="0"/>
          </a:p>
          <a:p>
            <a:r>
              <a:rPr lang="en-US" sz="1900" dirty="0"/>
              <a:t>Fast ADCs with DSP integration, for high throughput</a:t>
            </a:r>
          </a:p>
          <a:p>
            <a:r>
              <a:rPr lang="en-US" sz="1900" dirty="0" smtClean="0"/>
              <a:t>Used for study of LHC </a:t>
            </a:r>
            <a:r>
              <a:rPr lang="en-US" sz="1900" dirty="0"/>
              <a:t>dynamic </a:t>
            </a:r>
            <a:r>
              <a:rPr lang="en-US" sz="1900" dirty="0" smtClean="0"/>
              <a:t>effects, and LARP magnet measurements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200" dirty="0" smtClean="0"/>
              <a:t>SSW carts in use since 2000</a:t>
            </a:r>
            <a:endParaRPr lang="en-US" sz="2200" dirty="0"/>
          </a:p>
          <a:p>
            <a:r>
              <a:rPr lang="en-US" sz="1800" dirty="0"/>
              <a:t>Work-horse for all quadrupole magnetic </a:t>
            </a:r>
            <a:r>
              <a:rPr lang="en-US" sz="1800" dirty="0" smtClean="0"/>
              <a:t>axis and alignment needs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9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449732" y="4590343"/>
            <a:ext cx="6244536" cy="1519064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sz="1600" dirty="0" smtClean="0"/>
              <a:t> </a:t>
            </a:r>
            <a:r>
              <a:rPr lang="en-GB" sz="2000" dirty="0" smtClean="0"/>
              <a:t>Helpful information provided by D. </a:t>
            </a:r>
            <a:r>
              <a:rPr lang="en-GB" sz="2000" dirty="0" err="1" smtClean="0"/>
              <a:t>Orris</a:t>
            </a:r>
            <a:r>
              <a:rPr lang="en-GB" sz="2000" dirty="0" smtClean="0"/>
              <a:t>, C. Sylvester, R. </a:t>
            </a:r>
            <a:r>
              <a:rPr lang="en-GB" sz="2000" dirty="0" err="1" smtClean="0"/>
              <a:t>Rabehl</a:t>
            </a:r>
            <a:r>
              <a:rPr lang="en-GB" sz="2000" dirty="0" smtClean="0"/>
              <a:t>, B. Squires, J. </a:t>
            </a:r>
            <a:r>
              <a:rPr lang="en-GB" sz="2000" dirty="0" err="1" smtClean="0"/>
              <a:t>DiMarco</a:t>
            </a:r>
            <a:r>
              <a:rPr lang="en-GB" sz="2000" dirty="0" smtClean="0"/>
              <a:t>, M. </a:t>
            </a:r>
            <a:r>
              <a:rPr lang="en-GB" sz="2000" dirty="0" err="1" smtClean="0"/>
              <a:t>Tartaglia</a:t>
            </a:r>
            <a:r>
              <a:rPr lang="en-GB" sz="2000" dirty="0" smtClean="0"/>
              <a:t>,     G. </a:t>
            </a:r>
            <a:r>
              <a:rPr lang="en-GB" sz="2000" dirty="0" err="1" smtClean="0"/>
              <a:t>Velev</a:t>
            </a:r>
            <a:endParaRPr lang="en-GB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000" dirty="0"/>
              <a:t>P</a:t>
            </a:r>
            <a:r>
              <a:rPr lang="en-US" altLang="en-US" sz="2000" dirty="0" smtClean="0"/>
              <a:t>article </a:t>
            </a:r>
            <a:r>
              <a:rPr lang="en-US" altLang="en-US" sz="2000" dirty="0"/>
              <a:t>physics and accelerator </a:t>
            </a:r>
            <a:r>
              <a:rPr lang="en-US" altLang="en-US" sz="2000" dirty="0" smtClean="0"/>
              <a:t>science laboratory</a:t>
            </a:r>
            <a:endParaRPr lang="en-US" altLang="en-US" sz="2000" dirty="0"/>
          </a:p>
          <a:p>
            <a:pPr marL="400050"/>
            <a:r>
              <a:rPr lang="en-US" altLang="en-US" sz="1800" dirty="0" smtClean="0"/>
              <a:t>~27 km</a:t>
            </a:r>
            <a:r>
              <a:rPr lang="en-US" altLang="en-US" sz="1800" baseline="30000" dirty="0" smtClean="0"/>
              <a:t>2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park-like site</a:t>
            </a:r>
          </a:p>
          <a:p>
            <a:pPr marL="400050"/>
            <a:r>
              <a:rPr lang="en-US" altLang="en-US" sz="1800" dirty="0"/>
              <a:t>Multiple accelerators</a:t>
            </a:r>
          </a:p>
          <a:p>
            <a:pPr marL="400050"/>
            <a:r>
              <a:rPr lang="en-US" altLang="en-US" sz="1800" dirty="0" smtClean="0"/>
              <a:t>1,700 </a:t>
            </a:r>
            <a:r>
              <a:rPr lang="en-US" altLang="en-US" sz="1800" dirty="0"/>
              <a:t>Employees</a:t>
            </a:r>
          </a:p>
          <a:p>
            <a:pPr marL="0" indent="0">
              <a:buNone/>
            </a:pPr>
            <a:endParaRPr lang="en-US" altLang="en-US" sz="1600" dirty="0" smtClean="0"/>
          </a:p>
          <a:p>
            <a:pPr marL="0" indent="0">
              <a:buNone/>
            </a:pPr>
            <a:r>
              <a:rPr lang="en-US" altLang="en-US" sz="2000" dirty="0" smtClean="0"/>
              <a:t>Previously hosted </a:t>
            </a:r>
            <a:r>
              <a:rPr lang="en-US" altLang="en-US" sz="2000" dirty="0" err="1" smtClean="0"/>
              <a:t>Tevatron</a:t>
            </a:r>
            <a:r>
              <a:rPr lang="en-US" altLang="en-US" sz="2000" dirty="0" smtClean="0"/>
              <a:t> - </a:t>
            </a:r>
            <a:r>
              <a:rPr lang="en-US" altLang="en-US" sz="2000" dirty="0"/>
              <a:t>the World’s </a:t>
            </a:r>
            <a:r>
              <a:rPr lang="en-US" altLang="en-US" sz="2000" dirty="0" smtClean="0"/>
              <a:t>largest </a:t>
            </a:r>
            <a:r>
              <a:rPr lang="en-US" altLang="en-US" sz="2000" dirty="0"/>
              <a:t>and most powerful </a:t>
            </a: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 smtClean="0"/>
              <a:t>accelerator </a:t>
            </a:r>
            <a:r>
              <a:rPr lang="en-US" altLang="en-US" sz="2000" dirty="0"/>
              <a:t>before the </a:t>
            </a:r>
            <a:r>
              <a:rPr lang="en-US" altLang="en-US" sz="2000" dirty="0" smtClean="0"/>
              <a:t>LHC era</a:t>
            </a:r>
            <a:endParaRPr lang="en-US" altLang="en-US" sz="2000" dirty="0"/>
          </a:p>
          <a:p>
            <a:r>
              <a:rPr lang="en-US" altLang="en-US" sz="1800" dirty="0" smtClean="0"/>
              <a:t>Ceased operation in </a:t>
            </a:r>
          </a:p>
          <a:p>
            <a:pPr marL="0" indent="0">
              <a:buNone/>
            </a:pPr>
            <a:r>
              <a:rPr lang="en-US" altLang="en-US" sz="1800" dirty="0"/>
              <a:t> </a:t>
            </a:r>
            <a:r>
              <a:rPr lang="en-US" altLang="en-US" sz="1800" dirty="0" smtClean="0"/>
              <a:t>    September </a:t>
            </a:r>
            <a:r>
              <a:rPr lang="en-US" altLang="en-US" sz="1800" dirty="0"/>
              <a:t>2011  </a:t>
            </a:r>
          </a:p>
          <a:p>
            <a:pPr marL="0" indent="0">
              <a:buNone/>
            </a:pPr>
            <a:endParaRPr lang="en-US" altLang="en-US" sz="22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 descr="buffa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71607"/>
            <a:ext cx="3672978" cy="275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9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Complex Today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61" y="1340768"/>
            <a:ext cx="6961909" cy="4838007"/>
          </a:xfrm>
        </p:spPr>
      </p:pic>
    </p:spTree>
    <p:extLst>
      <p:ext uri="{BB962C8B-B14F-4D97-AF65-F5344CB8AC3E}">
        <p14:creationId xmlns:p14="http://schemas.microsoft.com/office/powerpoint/2010/main" val="18281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Test Facility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/>
              <a:t>Magnet test facility (MTF) originates from the Main Ring period, when the first main accelerator was built at </a:t>
            </a:r>
            <a:r>
              <a:rPr lang="en-GB" sz="2000" dirty="0" err="1" smtClean="0"/>
              <a:t>Fermilab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First conventional magnet tests started by the end of the 1960s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/>
              <a:t>T</a:t>
            </a:r>
            <a:r>
              <a:rPr lang="en-GB" sz="2000" dirty="0" smtClean="0"/>
              <a:t>esting of the first superconducting accelerator magnets started in the late 1970s</a:t>
            </a:r>
          </a:p>
          <a:p>
            <a:r>
              <a:rPr lang="en-GB" sz="1800" dirty="0" smtClean="0"/>
              <a:t>MTF cryogenic plant in operation since 1978</a:t>
            </a:r>
          </a:p>
          <a:p>
            <a:r>
              <a:rPr lang="en-GB" sz="1800" dirty="0" smtClean="0"/>
              <a:t>Today still functional CTI-1500 liquefier installed back in 1977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Vertical Magnet Test Facility (VMTF) - the main R&amp;D stand for the SC magnets, in operation since 1996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Vertical Cavity Test Facility (VCTS) commissioned in 2007 to support the SC RF cavity R&amp;D program at </a:t>
            </a:r>
            <a:r>
              <a:rPr lang="en-GB" sz="2000" dirty="0" err="1" smtClean="0"/>
              <a:t>Fermilab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Test Facility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Total area of MTF today is about 2200 m</a:t>
            </a:r>
            <a:r>
              <a:rPr lang="en-US" sz="2000" baseline="30000" dirty="0" smtClean="0"/>
              <a:t>2  </a:t>
            </a:r>
            <a:endParaRPr lang="en-US" sz="20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2000" dirty="0" smtClean="0"/>
              <a:t>Two vertical (VMTF, Stand 3) and </a:t>
            </a:r>
            <a:r>
              <a:rPr lang="en-US" sz="2000" dirty="0"/>
              <a:t>3</a:t>
            </a:r>
            <a:r>
              <a:rPr lang="en-US" sz="2000" dirty="0" smtClean="0"/>
              <a:t> horizontal test stands for the SC magnet tests (Stands 2, 4, 6)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2000" dirty="0" smtClean="0"/>
              <a:t>Number </a:t>
            </a:r>
            <a:r>
              <a:rPr lang="en-US" sz="2000" dirty="0"/>
              <a:t>of cryostats</a:t>
            </a:r>
          </a:p>
          <a:p>
            <a:r>
              <a:rPr lang="en-US" sz="1800" dirty="0"/>
              <a:t>1 cryostat at VMTF - 4 m deep, </a:t>
            </a:r>
            <a:r>
              <a:rPr lang="en-US" sz="1800" dirty="0" smtClean="0"/>
              <a:t>0.65 </a:t>
            </a:r>
            <a:r>
              <a:rPr lang="en-US" sz="1800" dirty="0"/>
              <a:t>m diameter</a:t>
            </a:r>
          </a:p>
          <a:p>
            <a:r>
              <a:rPr lang="en-US" sz="1800" dirty="0"/>
              <a:t>1 cryostat at Stand 3 for 1 m long, 0.4 m diameter magnets</a:t>
            </a:r>
          </a:p>
          <a:p>
            <a:r>
              <a:rPr lang="en-US" sz="1800" dirty="0"/>
              <a:t>3 cryostats at VCTF, each 4 m deep, 0.7 m </a:t>
            </a:r>
            <a:r>
              <a:rPr lang="en-US" sz="1800" dirty="0" smtClean="0"/>
              <a:t>diameter</a:t>
            </a:r>
            <a:endParaRPr lang="en-US" sz="1800" dirty="0"/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sz="2000" dirty="0" smtClean="0"/>
              <a:t>Low </a:t>
            </a:r>
            <a:r>
              <a:rPr lang="en-US" sz="2000" dirty="0"/>
              <a:t>Temperature Calibration </a:t>
            </a:r>
            <a:r>
              <a:rPr lang="en-US" sz="2000" dirty="0" smtClean="0"/>
              <a:t>Facility (LCTF)</a:t>
            </a:r>
            <a:endParaRPr lang="en-US" sz="2000" dirty="0"/>
          </a:p>
          <a:p>
            <a:r>
              <a:rPr lang="en-US" sz="1800" dirty="0"/>
              <a:t>Used for calibration of cryogenic temperature sensors</a:t>
            </a:r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sz="2000" dirty="0" smtClean="0"/>
              <a:t>Materials Characterization and Test Facility (MCTF)</a:t>
            </a:r>
          </a:p>
          <a:p>
            <a:r>
              <a:rPr lang="en-US" sz="1800" dirty="0" smtClean="0"/>
              <a:t>Low temperature material properties and cryogenic device studies</a:t>
            </a:r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6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MTF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691" y="1219200"/>
            <a:ext cx="6542617" cy="4906963"/>
          </a:xfrm>
        </p:spPr>
      </p:pic>
      <p:sp>
        <p:nvSpPr>
          <p:cNvPr id="9" name="TextBox 8"/>
          <p:cNvSpPr txBox="1"/>
          <p:nvPr/>
        </p:nvSpPr>
        <p:spPr>
          <a:xfrm>
            <a:off x="1320006" y="5229200"/>
            <a:ext cx="8130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VMTF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00691" y="3039534"/>
            <a:ext cx="7873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VCTF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35133" y="4132560"/>
            <a:ext cx="9797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Stand 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77410" y="3443509"/>
            <a:ext cx="9797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Stand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51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Test Stand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Previously used for testing Q2 optical elements for the LHC IR final focus</a:t>
            </a:r>
          </a:p>
          <a:p>
            <a:r>
              <a:rPr lang="en-US" sz="1800" dirty="0" smtClean="0"/>
              <a:t>To be upgraded for testing Q1/Q3 optical elements of the </a:t>
            </a:r>
            <a:r>
              <a:rPr lang="en-US" sz="1800" dirty="0" err="1" smtClean="0"/>
              <a:t>HiLumi</a:t>
            </a:r>
            <a:r>
              <a:rPr lang="en-US" sz="1800" dirty="0" smtClean="0"/>
              <a:t>-LHC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 – MQXF International Review, June 7</a:t>
            </a:r>
            <a:r>
              <a:rPr lang="en-US" baseline="30000" smtClean="0"/>
              <a:t>th</a:t>
            </a:r>
            <a:r>
              <a:rPr lang="en-US" smtClean="0"/>
              <a:t>-10</a:t>
            </a:r>
            <a:r>
              <a:rPr lang="en-US" baseline="30000" smtClean="0"/>
              <a:t>th</a:t>
            </a:r>
            <a:r>
              <a:rPr lang="en-US" smtClean="0"/>
              <a:t>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860" y="2306013"/>
            <a:ext cx="5872280" cy="382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MTF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Guram Chlachidze, Fermilab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29322"/>
            <a:ext cx="2547127" cy="45811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134" y="1345836"/>
            <a:ext cx="3435894" cy="45811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00541" y="4725144"/>
            <a:ext cx="110799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VCTF #1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00541" y="3435252"/>
            <a:ext cx="110799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VCTF #2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10504" y="2896335"/>
            <a:ext cx="110799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VCTF #3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87498" y="1329322"/>
            <a:ext cx="8130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VMTF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52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3363</TotalTime>
  <Words>1229</Words>
  <Application>Microsoft Office PowerPoint</Application>
  <PresentationFormat>On-screen Show (4:3)</PresentationFormat>
  <Paragraphs>234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Thème Office</vt:lpstr>
      <vt:lpstr>Magnet Test Stands at Fermilab</vt:lpstr>
      <vt:lpstr>Introduction to Fermilab</vt:lpstr>
      <vt:lpstr>Fermilab</vt:lpstr>
      <vt:lpstr>Accelerator Complex Today</vt:lpstr>
      <vt:lpstr>Magnet Test Facility</vt:lpstr>
      <vt:lpstr>Magnet Test Facility (cont’d)</vt:lpstr>
      <vt:lpstr>MTF at Fermilab</vt:lpstr>
      <vt:lpstr>Horizontal Test Stand 4</vt:lpstr>
      <vt:lpstr>MTF at Fermilab</vt:lpstr>
      <vt:lpstr>Magnet Test Facility</vt:lpstr>
      <vt:lpstr>Cooling Capacity</vt:lpstr>
      <vt:lpstr>Cooling Capacity (cont’d)</vt:lpstr>
      <vt:lpstr>Cooling Capacity (cont’d)</vt:lpstr>
      <vt:lpstr>Pumping Capacity</vt:lpstr>
      <vt:lpstr>Cool down time at VMTF</vt:lpstr>
      <vt:lpstr>Quench Recovery at VMTF</vt:lpstr>
      <vt:lpstr>Power Systems</vt:lpstr>
      <vt:lpstr>Power Systems (cont’d)</vt:lpstr>
      <vt:lpstr>Magnetic measurements at MTF</vt:lpstr>
      <vt:lpstr>PCB probes</vt:lpstr>
      <vt:lpstr>Mobile Measurement Carts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Guram Chlachidze x4622 13478N</cp:lastModifiedBy>
  <cp:revision>228</cp:revision>
  <dcterms:created xsi:type="dcterms:W3CDTF">2016-02-12T10:02:27Z</dcterms:created>
  <dcterms:modified xsi:type="dcterms:W3CDTF">2016-06-13T05:38:41Z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