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wdp" ContentType="image/vnd.ms-photo"/>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9"/>
  </p:notesMasterIdLst>
  <p:handoutMasterIdLst>
    <p:handoutMasterId r:id="rId30"/>
  </p:handoutMasterIdLst>
  <p:sldIdLst>
    <p:sldId id="263" r:id="rId5"/>
    <p:sldId id="269" r:id="rId6"/>
    <p:sldId id="270" r:id="rId7"/>
    <p:sldId id="271" r:id="rId8"/>
    <p:sldId id="273" r:id="rId9"/>
    <p:sldId id="274" r:id="rId10"/>
    <p:sldId id="275" r:id="rId11"/>
    <p:sldId id="276" r:id="rId12"/>
    <p:sldId id="301" r:id="rId13"/>
    <p:sldId id="302" r:id="rId14"/>
    <p:sldId id="303" r:id="rId15"/>
    <p:sldId id="304" r:id="rId16"/>
    <p:sldId id="305" r:id="rId17"/>
    <p:sldId id="278" r:id="rId18"/>
    <p:sldId id="280" r:id="rId19"/>
    <p:sldId id="281" r:id="rId20"/>
    <p:sldId id="285" r:id="rId21"/>
    <p:sldId id="306" r:id="rId22"/>
    <p:sldId id="266" r:id="rId23"/>
    <p:sldId id="311" r:id="rId24"/>
    <p:sldId id="307" r:id="rId25"/>
    <p:sldId id="308" r:id="rId26"/>
    <p:sldId id="309" r:id="rId27"/>
    <p:sldId id="310" r:id="rId28"/>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showGuides="1">
      <p:cViewPr>
        <p:scale>
          <a:sx n="143" d="100"/>
          <a:sy n="143" d="100"/>
        </p:scale>
        <p:origin x="208" y="296"/>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notesMaster" Target="notesMasters/notesMaster1.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handoutMaster" Target="handoutMasters/handout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12/06/16</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12/06/16</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2502178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2936521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3750230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24770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7</a:t>
            </a:fld>
            <a:endParaRPr lang="fr-FR"/>
          </a:p>
        </p:txBody>
      </p:sp>
    </p:spTree>
    <p:extLst>
      <p:ext uri="{BB962C8B-B14F-4D97-AF65-F5344CB8AC3E}">
        <p14:creationId xmlns:p14="http://schemas.microsoft.com/office/powerpoint/2010/main" val="17743296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15</a:t>
            </a:fld>
            <a:endParaRPr lang="fr-FR"/>
          </a:p>
        </p:txBody>
      </p:sp>
    </p:spTree>
    <p:extLst>
      <p:ext uri="{BB962C8B-B14F-4D97-AF65-F5344CB8AC3E}">
        <p14:creationId xmlns:p14="http://schemas.microsoft.com/office/powerpoint/2010/main" val="32185438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16</a:t>
            </a:fld>
            <a:endParaRPr lang="fr-FR"/>
          </a:p>
        </p:txBody>
      </p:sp>
    </p:spTree>
    <p:extLst>
      <p:ext uri="{BB962C8B-B14F-4D97-AF65-F5344CB8AC3E}">
        <p14:creationId xmlns:p14="http://schemas.microsoft.com/office/powerpoint/2010/main" val="40970778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21</a:t>
            </a:fld>
            <a:endParaRPr lang="fr-FR"/>
          </a:p>
        </p:txBody>
      </p:sp>
    </p:spTree>
    <p:extLst>
      <p:ext uri="{BB962C8B-B14F-4D97-AF65-F5344CB8AC3E}">
        <p14:creationId xmlns:p14="http://schemas.microsoft.com/office/powerpoint/2010/main" val="21159070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5.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4" name="Picture 3"/>
          <p:cNvPicPr>
            <a:picLocks noChangeAspect="1"/>
          </p:cNvPicPr>
          <p:nvPr userDrawn="1"/>
        </p:nvPicPr>
        <p:blipFill>
          <a:blip r:embed="rId4"/>
          <a:stretch>
            <a:fillRect/>
          </a:stretch>
        </p:blipFill>
        <p:spPr>
          <a:xfrm>
            <a:off x="1236076" y="4883611"/>
            <a:ext cx="6666149" cy="253077"/>
          </a:xfrm>
          <a:prstGeom prst="rect">
            <a:avLst/>
          </a:prstGeom>
        </p:spPr>
      </p:pic>
      <p:pic>
        <p:nvPicPr>
          <p:cNvPr id="1026" name="Picture 201" descr="image001"/>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46625" y="4540711"/>
            <a:ext cx="1147219" cy="582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4767263"/>
            <a:ext cx="6627000" cy="270000"/>
          </a:xfrm>
        </p:spPr>
        <p:txBody>
          <a:bodyPr/>
          <a:lstStyle/>
          <a:p>
            <a:r>
              <a:rPr lang="en-GB" noProof="0" smtClean="0"/>
              <a:t>Marta Bajko for 1st International Workshop on Superconducting Magnet Test Facilities </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2050" name="Picture 201" descr="image00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47800" y="4534225"/>
            <a:ext cx="1109267" cy="56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4767263"/>
            <a:ext cx="6627000" cy="270000"/>
          </a:xfrm>
        </p:spPr>
        <p:txBody>
          <a:bodyPr/>
          <a:lstStyle/>
          <a:p>
            <a:r>
              <a:rPr lang="en-GB" noProof="0" smtClean="0"/>
              <a:t>Marta Bajko for 1st International Workshop on Superconducting Magnet Test Facilities </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5" name="Picture 201" descr="image00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47800" y="4534225"/>
            <a:ext cx="1109267" cy="56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4767263"/>
            <a:ext cx="6627000" cy="270000"/>
          </a:xfrm>
        </p:spPr>
        <p:txBody>
          <a:bodyPr/>
          <a:lstStyle/>
          <a:p>
            <a:r>
              <a:rPr lang="en-GB" noProof="0" smtClean="0"/>
              <a:t>Marta Bajko for 1st International Workshop on Superconducting Magnet Test Facilities </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1" name="Picture 201" descr="image00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47800" y="4534225"/>
            <a:ext cx="1109267" cy="56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en-GB" noProof="0" smtClean="0"/>
              <a:t>Marta Bajko for 1st International Workshop on Superconducting Magnet Test Facilities </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Picture 201" descr="image00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47800" y="4534225"/>
            <a:ext cx="1109267" cy="56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en-GB" noProof="0" smtClean="0"/>
              <a:t>Marta Bajko for 1st International Workshop on Superconducting Magnet Test Facilities </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Picture 201" descr="image00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47800" y="4534225"/>
            <a:ext cx="1109267" cy="56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4767263"/>
            <a:ext cx="6440400" cy="270000"/>
          </a:xfrm>
        </p:spPr>
        <p:txBody>
          <a:bodyPr/>
          <a:lstStyle/>
          <a:p>
            <a:r>
              <a:rPr lang="en-GB" noProof="0" smtClean="0"/>
              <a:t>Marta Bajko for 1st International Workshop on Superconducting Magnet Test Facilities </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Picture 201" descr="image001"/>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31166" y="4499831"/>
            <a:ext cx="1109267" cy="56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en-GB" smtClean="0"/>
              <a:t>Marta Bajko for 1st International Workshop on Superconducting Magnet Test Facilities </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jpeg"/><Relationship Id="rId7" Type="http://schemas.openxmlformats.org/officeDocument/2006/relationships/image" Target="../media/image28.jpeg"/><Relationship Id="rId8"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image" Target="../media/image23.jpe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5" Type="http://schemas.microsoft.com/office/2007/relationships/hdphoto" Target="../media/hdphoto3.wdp"/><Relationship Id="rId6" Type="http://schemas.openxmlformats.org/officeDocument/2006/relationships/image" Target="../media/image32.jpeg"/><Relationship Id="rId7" Type="http://schemas.openxmlformats.org/officeDocument/2006/relationships/image" Target="../media/image33.jpeg"/><Relationship Id="rId8"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image" Target="../media/image29.jpe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5" Type="http://schemas.microsoft.com/office/2007/relationships/hdphoto" Target="../media/hdphoto4.wdp"/><Relationship Id="rId6" Type="http://schemas.openxmlformats.org/officeDocument/2006/relationships/image" Target="../media/image37.png"/><Relationship Id="rId7" Type="http://schemas.microsoft.com/office/2007/relationships/hdphoto" Target="../media/hdphoto5.wdp"/><Relationship Id="rId8" Type="http://schemas.openxmlformats.org/officeDocument/2006/relationships/image" Target="../media/image38.jpeg"/><Relationship Id="rId9" Type="http://schemas.openxmlformats.org/officeDocument/2006/relationships/image" Target="../media/image39.png"/><Relationship Id="rId10" Type="http://schemas.microsoft.com/office/2007/relationships/hdphoto" Target="../media/hdphoto6.wdp"/><Relationship Id="rId11"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image" Target="../media/image34.jpg"/></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42.png"/><Relationship Id="rId5"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image" Target="../media/image40.png"/></Relationships>
</file>

<file path=ppt/slides/_rels/slide14.xml.rels><?xml version="1.0" encoding="UTF-8" standalone="yes"?>
<Relationships xmlns="http://schemas.openxmlformats.org/package/2006/relationships"><Relationship Id="rId3" Type="http://schemas.openxmlformats.org/officeDocument/2006/relationships/image" Target="../media/image44.jpg"/><Relationship Id="rId4" Type="http://schemas.openxmlformats.org/officeDocument/2006/relationships/image" Target="../media/image45.jpg"/><Relationship Id="rId5" Type="http://schemas.openxmlformats.org/officeDocument/2006/relationships/image" Target="../media/image46.jpg"/><Relationship Id="rId6" Type="http://schemas.openxmlformats.org/officeDocument/2006/relationships/image" Target="../media/image47.jpg"/><Relationship Id="rId7"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image" Target="../media/image43.jp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7.xml.rels><?xml version="1.0" encoding="UTF-8" standalone="yes"?>
<Relationships xmlns="http://schemas.openxmlformats.org/package/2006/relationships"><Relationship Id="rId3" Type="http://schemas.openxmlformats.org/officeDocument/2006/relationships/image" Target="../media/image48.png"/><Relationship Id="rId4" Type="http://schemas.microsoft.com/office/2007/relationships/hdphoto" Target="../media/hdphoto7.wdp"/><Relationship Id="rId5" Type="http://schemas.openxmlformats.org/officeDocument/2006/relationships/image" Target="../media/image49.jpg"/><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0.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6.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51.emf"/><Relationship Id="rId4"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2.xml.rels><?xml version="1.0" encoding="UTF-8" standalone="yes"?>
<Relationships xmlns="http://schemas.openxmlformats.org/package/2006/relationships"><Relationship Id="rId3" Type="http://schemas.microsoft.com/office/2007/relationships/hdphoto" Target="../media/hdphoto8.wdp"/><Relationship Id="rId4" Type="http://schemas.openxmlformats.org/officeDocument/2006/relationships/image" Target="../media/image53.png"/><Relationship Id="rId5" Type="http://schemas.openxmlformats.org/officeDocument/2006/relationships/image" Target="../media/image48.png"/><Relationship Id="rId6" Type="http://schemas.microsoft.com/office/2007/relationships/hdphoto" Target="../media/hdphoto7.wdp"/><Relationship Id="rId7"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image" Target="../media/image52.png"/></Relationships>
</file>

<file path=ppt/slides/_rels/slide23.xml.rels><?xml version="1.0" encoding="UTF-8" standalone="yes"?>
<Relationships xmlns="http://schemas.openxmlformats.org/package/2006/relationships"><Relationship Id="rId3" Type="http://schemas.openxmlformats.org/officeDocument/2006/relationships/image" Target="../media/image55.png"/><Relationship Id="rId4" Type="http://schemas.openxmlformats.org/officeDocument/2006/relationships/image" Target="../media/image56.png"/><Relationship Id="rId5"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image" Target="../media/image54.png"/></Relationships>
</file>

<file path=ppt/slides/_rels/slide24.xml.rels><?xml version="1.0" encoding="UTF-8" standalone="yes"?>
<Relationships xmlns="http://schemas.openxmlformats.org/package/2006/relationships"><Relationship Id="rId3" Type="http://schemas.microsoft.com/office/2007/relationships/hdphoto" Target="../media/hdphoto9.wdp"/><Relationship Id="rId4" Type="http://schemas.openxmlformats.org/officeDocument/2006/relationships/image" Target="../media/image58.jpeg"/><Relationship Id="rId5" Type="http://schemas.openxmlformats.org/officeDocument/2006/relationships/image" Target="../media/image59.jpeg"/><Relationship Id="rId6" Type="http://schemas.openxmlformats.org/officeDocument/2006/relationships/image" Target="../media/image60.jpg"/><Relationship Id="rId7" Type="http://schemas.openxmlformats.org/officeDocument/2006/relationships/image" Target="../media/image61.jpeg"/><Relationship Id="rId8"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image" Target="../media/image57.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G"/><Relationship Id="rId5" Type="http://schemas.openxmlformats.org/officeDocument/2006/relationships/image" Target="../media/image11.jpeg"/><Relationship Id="rId6" Type="http://schemas.openxmlformats.org/officeDocument/2006/relationships/image" Target="../media/image12.jpeg"/><Relationship Id="rId7"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4" Type="http://schemas.microsoft.com/office/2007/relationships/hdphoto" Target="../media/hdphoto1.wdp"/><Relationship Id="rId5" Type="http://schemas.openxmlformats.org/officeDocument/2006/relationships/image" Target="../media/image16.gif"/><Relationship Id="rId6" Type="http://schemas.openxmlformats.org/officeDocument/2006/relationships/image" Target="../media/image17.jpg"/><Relationship Id="rId7" Type="http://schemas.openxmlformats.org/officeDocument/2006/relationships/image" Target="../media/image18.jpg"/><Relationship Id="rId8" Type="http://schemas.openxmlformats.org/officeDocument/2006/relationships/image" Target="../media/image19.jpg"/><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21.png"/><Relationship Id="rId5"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 Id="rId3"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p:txBody>
          <a:bodyPr/>
          <a:lstStyle/>
          <a:p>
            <a:r>
              <a:rPr lang="en-GB" dirty="0"/>
              <a:t>Test stand @ CERN </a:t>
            </a:r>
          </a:p>
        </p:txBody>
      </p:sp>
      <p:sp>
        <p:nvSpPr>
          <p:cNvPr id="19" name="Sous-titre 18"/>
          <p:cNvSpPr>
            <a:spLocks noGrp="1"/>
          </p:cNvSpPr>
          <p:nvPr>
            <p:ph type="subTitle" idx="1"/>
          </p:nvPr>
        </p:nvSpPr>
        <p:spPr/>
        <p:txBody>
          <a:bodyPr/>
          <a:lstStyle/>
          <a:p>
            <a:r>
              <a:rPr lang="en-GB" dirty="0" smtClean="0"/>
              <a:t>Marta Bajko CERN</a:t>
            </a:r>
            <a:endParaRPr lang="en-GB" dirty="0"/>
          </a:p>
        </p:txBody>
      </p:sp>
      <p:sp>
        <p:nvSpPr>
          <p:cNvPr id="20" name="Espace réservé du texte 19"/>
          <p:cNvSpPr>
            <a:spLocks noGrp="1"/>
          </p:cNvSpPr>
          <p:nvPr>
            <p:ph type="body" sz="quarter" idx="14"/>
          </p:nvPr>
        </p:nvSpPr>
        <p:spPr/>
        <p:txBody>
          <a:bodyPr>
            <a:normAutofit fontScale="62500" lnSpcReduction="20000"/>
          </a:bodyPr>
          <a:lstStyle/>
          <a:p>
            <a:r>
              <a:rPr lang="en-GB" dirty="0">
                <a:solidFill>
                  <a:schemeClr val="tx2">
                    <a:lumMod val="75000"/>
                  </a:schemeClr>
                </a:solidFill>
              </a:rPr>
              <a:t>1</a:t>
            </a:r>
            <a:r>
              <a:rPr lang="en-GB" baseline="30000" dirty="0">
                <a:solidFill>
                  <a:schemeClr val="tx2">
                    <a:lumMod val="75000"/>
                  </a:schemeClr>
                </a:solidFill>
              </a:rPr>
              <a:t>st</a:t>
            </a:r>
            <a:r>
              <a:rPr lang="en-GB" dirty="0">
                <a:solidFill>
                  <a:schemeClr val="tx2">
                    <a:lumMod val="75000"/>
                  </a:schemeClr>
                </a:solidFill>
              </a:rPr>
              <a:t> International Workshop on Superconducting Magnet Test Facilities @ </a:t>
            </a:r>
            <a:r>
              <a:rPr lang="en-GB" dirty="0" smtClean="0">
                <a:solidFill>
                  <a:schemeClr val="tx2">
                    <a:lumMod val="75000"/>
                  </a:schemeClr>
                </a:solidFill>
              </a:rPr>
              <a:t>CERN 13</a:t>
            </a:r>
            <a:r>
              <a:rPr lang="en-GB" baseline="30000" dirty="0" smtClean="0">
                <a:solidFill>
                  <a:schemeClr val="tx2">
                    <a:lumMod val="75000"/>
                  </a:schemeClr>
                </a:solidFill>
              </a:rPr>
              <a:t>th</a:t>
            </a:r>
            <a:r>
              <a:rPr lang="en-GB" dirty="0" smtClean="0">
                <a:solidFill>
                  <a:schemeClr val="tx2">
                    <a:lumMod val="75000"/>
                  </a:schemeClr>
                </a:solidFill>
              </a:rPr>
              <a:t>-14</a:t>
            </a:r>
            <a:r>
              <a:rPr lang="en-GB" baseline="30000" dirty="0" smtClean="0">
                <a:solidFill>
                  <a:schemeClr val="tx2">
                    <a:lumMod val="75000"/>
                  </a:schemeClr>
                </a:solidFill>
              </a:rPr>
              <a:t>th</a:t>
            </a:r>
            <a:r>
              <a:rPr lang="en-GB" dirty="0" smtClean="0">
                <a:solidFill>
                  <a:schemeClr val="tx2">
                    <a:lumMod val="75000"/>
                  </a:schemeClr>
                </a:solidFill>
              </a:rPr>
              <a:t> of June 2016</a:t>
            </a:r>
            <a:endParaRPr lang="en-GB" dirty="0">
              <a:solidFill>
                <a:schemeClr val="tx2">
                  <a:lumMod val="75000"/>
                </a:schemeClr>
              </a:solidFill>
            </a:endParaRPr>
          </a:p>
          <a:p>
            <a:r>
              <a:rPr lang="en-GB" dirty="0">
                <a:solidFill>
                  <a:schemeClr val="tx2">
                    <a:lumMod val="75000"/>
                  </a:schemeClr>
                </a:solidFill>
              </a:rPr>
              <a:t>https://indico.cern.ch/event/507584/</a:t>
            </a:r>
          </a:p>
          <a:p>
            <a:endParaRPr lang="en-GB" b="0" i="0" dirty="0">
              <a:solidFill>
                <a:schemeClr val="bg2"/>
              </a:solidFill>
            </a:endParaRPr>
          </a:p>
        </p:txBody>
      </p:sp>
      <p:pic>
        <p:nvPicPr>
          <p:cNvPr id="5" name="Image 6" descr="CERN-logo_outline.jpg"/>
          <p:cNvPicPr>
            <a:picLocks noChangeAspect="1"/>
          </p:cNvPicPr>
          <p:nvPr/>
        </p:nvPicPr>
        <p:blipFill>
          <a:blip r:embed="rId2"/>
          <a:stretch>
            <a:fillRect/>
          </a:stretch>
        </p:blipFill>
        <p:spPr>
          <a:xfrm>
            <a:off x="3707904" y="3600450"/>
            <a:ext cx="494185" cy="486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Cluster D : energy extraction</a:t>
            </a:r>
            <a:endParaRPr lang="en-US" dirty="0"/>
          </a:p>
        </p:txBody>
      </p:sp>
      <p:sp>
        <p:nvSpPr>
          <p:cNvPr id="4" name="Footer Placeholder 3"/>
          <p:cNvSpPr>
            <a:spLocks noGrp="1"/>
          </p:cNvSpPr>
          <p:nvPr>
            <p:ph type="ftr" sz="quarter" idx="11"/>
          </p:nvPr>
        </p:nvSpPr>
        <p:spPr>
          <a:xfrm>
            <a:off x="1905000" y="4731990"/>
            <a:ext cx="6627000" cy="270000"/>
          </a:xfrm>
        </p:spPr>
        <p:txBody>
          <a:bodyPr/>
          <a:lstStyle/>
          <a:p>
            <a:r>
              <a:rPr lang="en-GB" noProof="0" smtClean="0"/>
              <a:t>Marta Bajko for 1st International Workshop on Superconducting Magnet Test Facilities </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grpSp>
        <p:nvGrpSpPr>
          <p:cNvPr id="15" name="Group 14"/>
          <p:cNvGrpSpPr/>
          <p:nvPr/>
        </p:nvGrpSpPr>
        <p:grpSpPr>
          <a:xfrm>
            <a:off x="580956" y="860774"/>
            <a:ext cx="6479308" cy="3457311"/>
            <a:chOff x="580956" y="860773"/>
            <a:chExt cx="6479308" cy="3457311"/>
          </a:xfrm>
        </p:grpSpPr>
        <p:sp>
          <p:nvSpPr>
            <p:cNvPr id="12" name="TextBox 11"/>
            <p:cNvSpPr txBox="1"/>
            <p:nvPr/>
          </p:nvSpPr>
          <p:spPr>
            <a:xfrm>
              <a:off x="580956" y="860773"/>
              <a:ext cx="6479308" cy="307777"/>
            </a:xfrm>
            <a:prstGeom prst="rect">
              <a:avLst/>
            </a:prstGeom>
            <a:noFill/>
          </p:spPr>
          <p:txBody>
            <a:bodyPr wrap="none" rtlCol="0">
              <a:spAutoFit/>
            </a:bodyPr>
            <a:lstStyle/>
            <a:p>
              <a:r>
                <a:rPr lang="en-US" sz="1400" dirty="0" smtClean="0">
                  <a:solidFill>
                    <a:srgbClr val="E56E05"/>
                  </a:solidFill>
                </a:rPr>
                <a:t>DESIGN DRIVEN BY : Reaction time </a:t>
              </a:r>
              <a:r>
                <a:rPr lang="en-US" sz="1400" b="1" dirty="0" smtClean="0">
                  <a:solidFill>
                    <a:srgbClr val="E56E05"/>
                  </a:solidFill>
                </a:rPr>
                <a:t>&lt; 10 </a:t>
              </a:r>
              <a:r>
                <a:rPr lang="en-US" sz="1400" b="1" dirty="0" err="1" smtClean="0">
                  <a:solidFill>
                    <a:srgbClr val="E56E05"/>
                  </a:solidFill>
                </a:rPr>
                <a:t>ms</a:t>
              </a:r>
              <a:r>
                <a:rPr lang="en-US" sz="1400" dirty="0" smtClean="0">
                  <a:solidFill>
                    <a:srgbClr val="E56E05"/>
                  </a:solidFill>
                </a:rPr>
                <a:t>, which implied  the use of </a:t>
              </a:r>
              <a:r>
                <a:rPr lang="en-US" sz="1400" b="1" dirty="0" smtClean="0">
                  <a:solidFill>
                    <a:srgbClr val="E56E05"/>
                  </a:solidFill>
                </a:rPr>
                <a:t>IGBTs</a:t>
              </a:r>
              <a:endParaRPr lang="en-US" sz="1400" b="1" dirty="0">
                <a:solidFill>
                  <a:srgbClr val="E56E05"/>
                </a:solidFill>
              </a:endParaRPr>
            </a:p>
          </p:txBody>
        </p:sp>
        <p:pic>
          <p:nvPicPr>
            <p:cNvPr id="13" name="Picture 12"/>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654283" y="1275606"/>
              <a:ext cx="2479500" cy="3042478"/>
            </a:xfrm>
            <a:prstGeom prst="rect">
              <a:avLst/>
            </a:prstGeom>
          </p:spPr>
        </p:pic>
      </p:grpSp>
      <p:pic>
        <p:nvPicPr>
          <p:cNvPr id="6" name="Picture 3" descr="G:\Departments\TE\Projects\EnergyExtraction\SM18\30kA_ClusterD\Presentation\Schematics-15kA-simplified-1.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12000" y="1275606"/>
            <a:ext cx="5289934" cy="3046968"/>
          </a:xfrm>
          <a:prstGeom prst="rect">
            <a:avLst/>
          </a:prstGeom>
          <a:noFill/>
          <a:ln w="38100" cmpd="sng">
            <a:noFill/>
          </a:ln>
          <a:extLst>
            <a:ext uri="{909E8E84-426E-40dd-AFC4-6F175D3DCCD1}">
              <a14:hiddenFill xmlns:a14="http://schemas.microsoft.com/office/drawing/2010/main">
                <a:solidFill>
                  <a:srgbClr val="FFFFFF"/>
                </a:solidFill>
              </a14:hiddenFill>
            </a:ext>
          </a:extLst>
        </p:spPr>
      </p:pic>
      <p:grpSp>
        <p:nvGrpSpPr>
          <p:cNvPr id="19" name="Group 18"/>
          <p:cNvGrpSpPr/>
          <p:nvPr/>
        </p:nvGrpSpPr>
        <p:grpSpPr>
          <a:xfrm>
            <a:off x="1905000" y="1491630"/>
            <a:ext cx="6798370" cy="2606809"/>
            <a:chOff x="1905000" y="1491630"/>
            <a:chExt cx="6798370" cy="2606809"/>
          </a:xfrm>
        </p:grpSpPr>
        <p:sp>
          <p:nvSpPr>
            <p:cNvPr id="17" name="TextBox 16"/>
            <p:cNvSpPr txBox="1"/>
            <p:nvPr/>
          </p:nvSpPr>
          <p:spPr>
            <a:xfrm>
              <a:off x="6772040" y="1644918"/>
              <a:ext cx="1931330" cy="1938992"/>
            </a:xfrm>
            <a:prstGeom prst="rect">
              <a:avLst/>
            </a:prstGeom>
            <a:solidFill>
              <a:srgbClr val="FFFF00"/>
            </a:solidFill>
          </p:spPr>
          <p:txBody>
            <a:bodyPr wrap="square" rtlCol="0">
              <a:spAutoFit/>
            </a:bodyPr>
            <a:lstStyle/>
            <a:p>
              <a:pPr algn="ctr"/>
              <a:r>
                <a:rPr lang="en-US" sz="1200" dirty="0" smtClean="0"/>
                <a:t>THE 30 kA SWITCH IS MADE </a:t>
              </a:r>
              <a:r>
                <a:rPr lang="en-US" sz="1200" dirty="0" smtClean="0"/>
                <a:t>WITH</a:t>
              </a:r>
              <a:r>
                <a:rPr lang="en-US" sz="1200" dirty="0" smtClean="0"/>
                <a:t> TWO 15 KA  </a:t>
              </a:r>
              <a:r>
                <a:rPr lang="en-US" sz="1200" dirty="0" smtClean="0"/>
                <a:t>UNITS </a:t>
              </a:r>
              <a:r>
                <a:rPr lang="en-US" sz="1200" dirty="0" smtClean="0"/>
                <a:t>EACH </a:t>
              </a:r>
              <a:r>
                <a:rPr lang="en-US" sz="1200" dirty="0" smtClean="0"/>
                <a:t>COMPOSED BY A MODULE OF 7.5 kA</a:t>
              </a:r>
            </a:p>
            <a:p>
              <a:pPr algn="ctr"/>
              <a:endParaRPr lang="en-US" sz="1200" dirty="0"/>
            </a:p>
            <a:p>
              <a:pPr algn="ctr"/>
              <a:r>
                <a:rPr lang="en-US" sz="1200" dirty="0" smtClean="0"/>
                <a:t>EACH UNIT OF 15 kA IS EQUIPPED WITH A DUMP RESITOR </a:t>
              </a:r>
            </a:p>
            <a:p>
              <a:pPr algn="ctr"/>
              <a:r>
                <a:rPr lang="en-US" sz="1200" dirty="0" smtClean="0"/>
                <a:t>FOR 5 MJ</a:t>
              </a:r>
              <a:endParaRPr lang="en-US" sz="1200" dirty="0"/>
            </a:p>
          </p:txBody>
        </p:sp>
        <p:sp>
          <p:nvSpPr>
            <p:cNvPr id="18" name="Rectangle 17"/>
            <p:cNvSpPr/>
            <p:nvPr/>
          </p:nvSpPr>
          <p:spPr>
            <a:xfrm>
              <a:off x="1905000" y="1491630"/>
              <a:ext cx="1514872" cy="2606809"/>
            </a:xfrm>
            <a:prstGeom prst="rect">
              <a:avLst/>
            </a:prstGeom>
            <a:noFill/>
            <a:ln w="3810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6" name="Picture 15"/>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285342" y="1406730"/>
            <a:ext cx="6486698" cy="2934937"/>
          </a:xfrm>
          <a:prstGeom prst="rect">
            <a:avLst/>
          </a:prstGeom>
        </p:spPr>
      </p:pic>
      <p:sp>
        <p:nvSpPr>
          <p:cNvPr id="7" name="TextBox 6"/>
          <p:cNvSpPr txBox="1"/>
          <p:nvPr/>
        </p:nvSpPr>
        <p:spPr>
          <a:xfrm>
            <a:off x="3347864" y="3147814"/>
            <a:ext cx="3245550" cy="1384995"/>
          </a:xfrm>
          <a:prstGeom prst="rect">
            <a:avLst/>
          </a:prstGeom>
          <a:solidFill>
            <a:srgbClr val="FFFFFF"/>
          </a:solidFill>
          <a:ln w="38100" cmpd="sng">
            <a:solidFill>
              <a:schemeClr val="tx2">
                <a:lumMod val="75000"/>
              </a:schemeClr>
            </a:solidFill>
          </a:ln>
        </p:spPr>
        <p:txBody>
          <a:bodyPr wrap="none" rtlCol="0">
            <a:spAutoFit/>
          </a:bodyPr>
          <a:lstStyle/>
          <a:p>
            <a:r>
              <a:rPr lang="fr-CH" sz="1400" dirty="0" smtClean="0"/>
              <a:t>DESIGN GOLAS FOR BUS BARS</a:t>
            </a:r>
          </a:p>
          <a:p>
            <a:endParaRPr lang="fr-CH" sz="1400" dirty="0" smtClean="0"/>
          </a:p>
          <a:p>
            <a:pPr marL="342900" indent="-342900">
              <a:buAutoNum type="arabicPeriod"/>
            </a:pPr>
            <a:r>
              <a:rPr lang="fr-CH" sz="1400" dirty="0" err="1" smtClean="0"/>
              <a:t>Equal</a:t>
            </a:r>
            <a:r>
              <a:rPr lang="fr-CH" sz="1400" dirty="0" smtClean="0"/>
              <a:t> </a:t>
            </a:r>
            <a:r>
              <a:rPr lang="fr-CH" sz="1400" dirty="0" err="1" smtClean="0"/>
              <a:t>paths</a:t>
            </a:r>
            <a:r>
              <a:rPr lang="fr-CH" sz="1400" dirty="0" smtClean="0"/>
              <a:t> for all </a:t>
            </a:r>
            <a:r>
              <a:rPr lang="fr-CH" sz="1400" dirty="0" err="1" smtClean="0"/>
              <a:t>currents</a:t>
            </a:r>
            <a:endParaRPr lang="fr-CH" sz="1400" dirty="0" smtClean="0"/>
          </a:p>
          <a:p>
            <a:pPr marL="342900" indent="-342900">
              <a:buAutoNum type="arabicPeriod"/>
            </a:pPr>
            <a:r>
              <a:rPr lang="fr-CH" sz="1400" dirty="0" err="1" smtClean="0"/>
              <a:t>Equal</a:t>
            </a:r>
            <a:r>
              <a:rPr lang="fr-CH" sz="1400" dirty="0" smtClean="0"/>
              <a:t> </a:t>
            </a:r>
            <a:r>
              <a:rPr lang="fr-CH" sz="1400" dirty="0" err="1" smtClean="0"/>
              <a:t>impedances</a:t>
            </a:r>
            <a:endParaRPr lang="fr-CH" sz="1400" dirty="0" smtClean="0"/>
          </a:p>
          <a:p>
            <a:pPr marL="342900" indent="-342900">
              <a:buAutoNum type="arabicPeriod"/>
            </a:pPr>
            <a:r>
              <a:rPr lang="fr-CH" sz="1400" dirty="0" smtClean="0"/>
              <a:t>Compact and cold: </a:t>
            </a:r>
          </a:p>
          <a:p>
            <a:r>
              <a:rPr lang="fr-CH" sz="1400" dirty="0"/>
              <a:t>(</a:t>
            </a:r>
            <a:r>
              <a:rPr lang="fr-CH" sz="1400" dirty="0" smtClean="0"/>
              <a:t>T max 110 </a:t>
            </a:r>
            <a:r>
              <a:rPr lang="en-GB" sz="1400" kern="0" dirty="0"/>
              <a:t>°</a:t>
            </a:r>
            <a:r>
              <a:rPr lang="en-GB" sz="1400" kern="0" dirty="0" smtClean="0"/>
              <a:t>C and 80 </a:t>
            </a:r>
            <a:r>
              <a:rPr lang="en-GB" sz="1400" kern="0" dirty="0"/>
              <a:t>°</a:t>
            </a:r>
            <a:r>
              <a:rPr lang="en-GB" sz="1400" kern="0" dirty="0" smtClean="0"/>
              <a:t>C on junctions)</a:t>
            </a:r>
            <a:endParaRPr lang="fr-CH" sz="1400" dirty="0" smtClean="0"/>
          </a:p>
        </p:txBody>
      </p:sp>
      <p:pic>
        <p:nvPicPr>
          <p:cNvPr id="11" name="Picture 2"/>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6772040" y="1401404"/>
            <a:ext cx="2114143" cy="32774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20"/>
          <p:cNvSpPr txBox="1"/>
          <p:nvPr/>
        </p:nvSpPr>
        <p:spPr>
          <a:xfrm>
            <a:off x="219409" y="4308022"/>
            <a:ext cx="3031060" cy="276999"/>
          </a:xfrm>
          <a:prstGeom prst="rect">
            <a:avLst/>
          </a:prstGeom>
          <a:noFill/>
        </p:spPr>
        <p:txBody>
          <a:bodyPr wrap="none" rtlCol="0">
            <a:spAutoFit/>
          </a:bodyPr>
          <a:lstStyle/>
          <a:p>
            <a:r>
              <a:rPr lang="en-US" sz="1200" i="1" dirty="0" smtClean="0"/>
              <a:t>Ref. G.J. </a:t>
            </a:r>
            <a:r>
              <a:rPr lang="en-US" sz="1200" i="1" dirty="0" err="1" smtClean="0"/>
              <a:t>Coehling</a:t>
            </a:r>
            <a:r>
              <a:rPr lang="en-US" sz="1200" i="1" dirty="0" smtClean="0"/>
              <a:t>, A. </a:t>
            </a:r>
            <a:r>
              <a:rPr lang="en-US" sz="1200" i="1" dirty="0" err="1" smtClean="0"/>
              <a:t>Dinus</a:t>
            </a:r>
            <a:r>
              <a:rPr lang="en-US" sz="1200" i="1" dirty="0" smtClean="0"/>
              <a:t>, K. Petersen</a:t>
            </a:r>
            <a:endParaRPr lang="en-US" sz="1200" i="1" dirty="0"/>
          </a:p>
        </p:txBody>
      </p:sp>
      <p:pic>
        <p:nvPicPr>
          <p:cNvPr id="22" name="Picture 21"/>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6894710" y="3111007"/>
            <a:ext cx="1755105" cy="1421802"/>
          </a:xfrm>
          <a:prstGeom prst="rect">
            <a:avLst/>
          </a:prstGeom>
          <a:ln w="38100" cmpd="sng">
            <a:solidFill>
              <a:srgbClr val="FFFF00"/>
            </a:solidFill>
          </a:ln>
        </p:spPr>
      </p:pic>
      <p:pic>
        <p:nvPicPr>
          <p:cNvPr id="23" name="Picture 22"/>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rot="5400000">
            <a:off x="6896483" y="1378653"/>
            <a:ext cx="1709603" cy="1755105"/>
          </a:xfrm>
          <a:prstGeom prst="rect">
            <a:avLst/>
          </a:prstGeom>
          <a:ln w="38100" cmpd="sng">
            <a:solidFill>
              <a:srgbClr val="FFFF00"/>
            </a:solidFill>
          </a:ln>
        </p:spPr>
      </p:pic>
      <p:pic>
        <p:nvPicPr>
          <p:cNvPr id="24" name="Image 6" descr="CERN-logo_outline.jpg"/>
          <p:cNvPicPr>
            <a:picLocks noChangeAspect="1"/>
          </p:cNvPicPr>
          <p:nvPr/>
        </p:nvPicPr>
        <p:blipFill>
          <a:blip r:embed="rId8"/>
          <a:stretch>
            <a:fillRect/>
          </a:stretch>
        </p:blipFill>
        <p:spPr>
          <a:xfrm>
            <a:off x="8649815" y="63431"/>
            <a:ext cx="494185" cy="486000"/>
          </a:xfrm>
          <a:prstGeom prst="rect">
            <a:avLst/>
          </a:prstGeom>
        </p:spPr>
      </p:pic>
    </p:spTree>
    <p:extLst>
      <p:ext uri="{BB962C8B-B14F-4D97-AF65-F5344CB8AC3E}">
        <p14:creationId xmlns:p14="http://schemas.microsoft.com/office/powerpoint/2010/main" val="37882557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descr="buffer drawing2.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660232" y="1261464"/>
            <a:ext cx="2019572" cy="3466483"/>
          </a:xfrm>
          <a:prstGeom prst="rect">
            <a:avLst/>
          </a:prstGeom>
        </p:spPr>
      </p:pic>
      <p:sp>
        <p:nvSpPr>
          <p:cNvPr id="2" name="Title 1"/>
          <p:cNvSpPr>
            <a:spLocks noGrp="1"/>
          </p:cNvSpPr>
          <p:nvPr>
            <p:ph type="title"/>
          </p:nvPr>
        </p:nvSpPr>
        <p:spPr/>
        <p:txBody>
          <a:bodyPr/>
          <a:lstStyle/>
          <a:p>
            <a:r>
              <a:rPr lang="en-US" dirty="0" smtClean="0"/>
              <a:t>Cluster G and D: cryostat and insert </a:t>
            </a:r>
            <a:endParaRPr lang="en-US" dirty="0"/>
          </a:p>
        </p:txBody>
      </p:sp>
      <p:sp>
        <p:nvSpPr>
          <p:cNvPr id="4" name="Footer Placeholder 3"/>
          <p:cNvSpPr>
            <a:spLocks noGrp="1"/>
          </p:cNvSpPr>
          <p:nvPr>
            <p:ph type="ftr" sz="quarter" idx="11"/>
          </p:nvPr>
        </p:nvSpPr>
        <p:spPr/>
        <p:txBody>
          <a:bodyPr/>
          <a:lstStyle/>
          <a:p>
            <a:r>
              <a:rPr lang="en-GB" noProof="0" smtClean="0"/>
              <a:t>Marta Bajko for 1st International Workshop on Superconducting Magnet Test Facilities </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sp>
        <p:nvSpPr>
          <p:cNvPr id="13" name="TextBox 12"/>
          <p:cNvSpPr txBox="1"/>
          <p:nvPr/>
        </p:nvSpPr>
        <p:spPr>
          <a:xfrm>
            <a:off x="201792" y="1685761"/>
            <a:ext cx="3709683" cy="2739212"/>
          </a:xfrm>
          <a:prstGeom prst="rect">
            <a:avLst/>
          </a:prstGeom>
          <a:noFill/>
          <a:ln w="38100" cmpd="sng">
            <a:solidFill>
              <a:schemeClr val="tx2">
                <a:lumMod val="75000"/>
              </a:schemeClr>
            </a:solidFill>
          </a:ln>
        </p:spPr>
        <p:txBody>
          <a:bodyPr wrap="square" rtlCol="0">
            <a:spAutoFit/>
          </a:bodyPr>
          <a:lstStyle/>
          <a:p>
            <a:r>
              <a:rPr lang="fr-FR" sz="1600" dirty="0" smtClean="0">
                <a:cs typeface="Arial"/>
              </a:rPr>
              <a:t>CRYOSTAT PARAMETERS</a:t>
            </a:r>
          </a:p>
          <a:p>
            <a:r>
              <a:rPr lang="en-GB" sz="1600" dirty="0" smtClean="0">
                <a:cs typeface="Arial"/>
              </a:rPr>
              <a:t>(Cluster </a:t>
            </a:r>
            <a:r>
              <a:rPr lang="en-GB" sz="1600" dirty="0">
                <a:cs typeface="Arial"/>
              </a:rPr>
              <a:t>G/D) </a:t>
            </a:r>
            <a:endParaRPr lang="fr-FR" sz="1600" dirty="0">
              <a:cs typeface="Arial"/>
            </a:endParaRPr>
          </a:p>
          <a:p>
            <a:pPr lvl="0"/>
            <a:endParaRPr lang="en-GB" sz="1400" dirty="0" smtClean="0">
              <a:latin typeface="Arial"/>
              <a:cs typeface="Arial"/>
            </a:endParaRPr>
          </a:p>
          <a:p>
            <a:pPr lvl="0"/>
            <a:r>
              <a:rPr lang="en-GB" sz="1400" dirty="0" smtClean="0">
                <a:latin typeface="Arial"/>
                <a:cs typeface="Arial"/>
              </a:rPr>
              <a:t>Max </a:t>
            </a:r>
            <a:r>
              <a:rPr lang="en-GB" sz="1400" dirty="0">
                <a:latin typeface="Arial"/>
                <a:cs typeface="Arial"/>
              </a:rPr>
              <a:t>internal pressure : </a:t>
            </a:r>
            <a:r>
              <a:rPr lang="en-GB" sz="1400" dirty="0" smtClean="0">
                <a:latin typeface="Arial"/>
                <a:cs typeface="Arial"/>
              </a:rPr>
              <a:t>	5 </a:t>
            </a:r>
            <a:r>
              <a:rPr lang="en-GB" sz="1400" dirty="0" err="1">
                <a:latin typeface="Arial"/>
                <a:cs typeface="Arial"/>
              </a:rPr>
              <a:t>bara</a:t>
            </a:r>
            <a:endParaRPr lang="en-US" sz="1400" dirty="0">
              <a:latin typeface="Arial"/>
              <a:cs typeface="Arial"/>
            </a:endParaRPr>
          </a:p>
          <a:p>
            <a:pPr lvl="0"/>
            <a:r>
              <a:rPr lang="en-GB" sz="1400" dirty="0">
                <a:latin typeface="Arial"/>
                <a:cs typeface="Arial"/>
              </a:rPr>
              <a:t>Magnet </a:t>
            </a:r>
            <a:r>
              <a:rPr lang="en-GB" sz="1400" dirty="0" smtClean="0">
                <a:latin typeface="Arial"/>
                <a:cs typeface="Arial"/>
              </a:rPr>
              <a:t>temperature </a:t>
            </a:r>
            <a:r>
              <a:rPr lang="en-GB" sz="1400" dirty="0">
                <a:latin typeface="Arial"/>
                <a:cs typeface="Arial"/>
              </a:rPr>
              <a:t>: </a:t>
            </a:r>
            <a:r>
              <a:rPr lang="en-GB" sz="1400" dirty="0" smtClean="0">
                <a:latin typeface="Arial"/>
                <a:cs typeface="Arial"/>
              </a:rPr>
              <a:t>		1.9 </a:t>
            </a:r>
            <a:r>
              <a:rPr lang="en-GB" sz="1400" dirty="0">
                <a:latin typeface="Arial"/>
                <a:cs typeface="Arial"/>
              </a:rPr>
              <a:t>K</a:t>
            </a:r>
            <a:endParaRPr lang="en-US" sz="1400" dirty="0">
              <a:latin typeface="Arial"/>
              <a:cs typeface="Arial"/>
            </a:endParaRPr>
          </a:p>
          <a:p>
            <a:pPr lvl="0"/>
            <a:r>
              <a:rPr lang="en-GB" sz="1400" dirty="0" smtClean="0">
                <a:latin typeface="Arial"/>
                <a:cs typeface="Arial"/>
              </a:rPr>
              <a:t>Useful diameter : 		</a:t>
            </a:r>
            <a:r>
              <a:rPr lang="en-GB" sz="1400" dirty="0" smtClean="0">
                <a:latin typeface="Arial"/>
                <a:cs typeface="Arial"/>
              </a:rPr>
              <a:t>1500 / </a:t>
            </a:r>
            <a:r>
              <a:rPr lang="en-GB" sz="1400" dirty="0" smtClean="0">
                <a:latin typeface="Arial"/>
                <a:cs typeface="Arial"/>
              </a:rPr>
              <a:t>800 </a:t>
            </a:r>
            <a:r>
              <a:rPr lang="en-GB" sz="1400" dirty="0">
                <a:latin typeface="Arial"/>
                <a:cs typeface="Arial"/>
              </a:rPr>
              <a:t>mm</a:t>
            </a:r>
            <a:endParaRPr lang="en-US" sz="1400" dirty="0">
              <a:latin typeface="Arial"/>
              <a:cs typeface="Arial"/>
            </a:endParaRPr>
          </a:p>
          <a:p>
            <a:pPr lvl="0"/>
            <a:r>
              <a:rPr lang="en-GB" sz="1400" dirty="0">
                <a:latin typeface="Arial"/>
                <a:cs typeface="Arial"/>
              </a:rPr>
              <a:t>U</a:t>
            </a:r>
            <a:r>
              <a:rPr lang="en-GB" sz="1400" dirty="0" smtClean="0">
                <a:latin typeface="Arial"/>
                <a:cs typeface="Arial"/>
              </a:rPr>
              <a:t>seful </a:t>
            </a:r>
            <a:r>
              <a:rPr lang="en-GB" sz="1400" dirty="0">
                <a:latin typeface="Arial"/>
                <a:cs typeface="Arial"/>
              </a:rPr>
              <a:t>length in 1.9 K </a:t>
            </a:r>
            <a:r>
              <a:rPr lang="en-GB" sz="1400" dirty="0" smtClean="0">
                <a:latin typeface="Arial"/>
                <a:cs typeface="Arial"/>
              </a:rPr>
              <a:t>bath : </a:t>
            </a:r>
            <a:r>
              <a:rPr lang="en-GB" sz="1400" dirty="0">
                <a:latin typeface="Arial"/>
                <a:cs typeface="Arial"/>
              </a:rPr>
              <a:t>	</a:t>
            </a:r>
            <a:r>
              <a:rPr lang="en-GB" sz="1400" dirty="0" smtClean="0">
                <a:latin typeface="Arial"/>
                <a:cs typeface="Arial"/>
              </a:rPr>
              <a:t>2.5 / 5.2 </a:t>
            </a:r>
            <a:r>
              <a:rPr lang="en-GB" sz="1400" dirty="0">
                <a:latin typeface="Arial"/>
                <a:cs typeface="Arial"/>
              </a:rPr>
              <a:t>m</a:t>
            </a:r>
            <a:endParaRPr lang="en-US" sz="1400" dirty="0">
              <a:latin typeface="Arial"/>
              <a:cs typeface="Arial"/>
            </a:endParaRPr>
          </a:p>
          <a:p>
            <a:pPr lvl="0"/>
            <a:r>
              <a:rPr lang="en-GB" sz="1400" dirty="0" smtClean="0">
                <a:latin typeface="Arial"/>
                <a:cs typeface="Arial"/>
              </a:rPr>
              <a:t>Max. thermal gradient : 	50 K</a:t>
            </a:r>
          </a:p>
          <a:p>
            <a:pPr lvl="0"/>
            <a:r>
              <a:rPr lang="en-GB" sz="1400" dirty="0" smtClean="0">
                <a:latin typeface="Arial"/>
                <a:cs typeface="Arial"/>
              </a:rPr>
              <a:t>Magnetic measurements: 	yes</a:t>
            </a:r>
          </a:p>
          <a:p>
            <a:pPr lvl="0"/>
            <a:r>
              <a:rPr lang="en-GB" sz="1400" dirty="0">
                <a:cs typeface="Arial"/>
              </a:rPr>
              <a:t>Estimated lifetime </a:t>
            </a:r>
            <a:r>
              <a:rPr lang="en-GB" sz="1400" dirty="0" smtClean="0">
                <a:cs typeface="Arial"/>
              </a:rPr>
              <a:t>: </a:t>
            </a:r>
            <a:r>
              <a:rPr lang="en-GB" sz="1400" dirty="0">
                <a:cs typeface="Arial"/>
              </a:rPr>
              <a:t>	 </a:t>
            </a:r>
            <a:r>
              <a:rPr lang="en-GB" sz="1400" dirty="0" smtClean="0">
                <a:cs typeface="Arial"/>
              </a:rPr>
              <a:t>	20 </a:t>
            </a:r>
            <a:r>
              <a:rPr lang="en-GB" sz="1400" dirty="0">
                <a:cs typeface="Arial"/>
              </a:rPr>
              <a:t>years</a:t>
            </a:r>
            <a:endParaRPr lang="en-US" sz="1400" dirty="0">
              <a:cs typeface="Arial"/>
            </a:endParaRPr>
          </a:p>
          <a:p>
            <a:pPr lvl="0"/>
            <a:r>
              <a:rPr lang="en-GB" sz="1400" dirty="0">
                <a:cs typeface="Arial"/>
              </a:rPr>
              <a:t>Number of thermal cycles : 	</a:t>
            </a:r>
            <a:r>
              <a:rPr lang="en-GB" sz="1400" dirty="0" smtClean="0">
                <a:cs typeface="Arial"/>
              </a:rPr>
              <a:t>&lt; </a:t>
            </a:r>
            <a:r>
              <a:rPr lang="en-GB" sz="1400" dirty="0">
                <a:cs typeface="Arial"/>
              </a:rPr>
              <a:t>1000</a:t>
            </a:r>
            <a:endParaRPr lang="en-US" sz="1400" dirty="0">
              <a:cs typeface="Arial"/>
            </a:endParaRPr>
          </a:p>
          <a:p>
            <a:pPr lvl="0"/>
            <a:r>
              <a:rPr lang="en-GB" sz="1400" dirty="0">
                <a:cs typeface="Arial"/>
              </a:rPr>
              <a:t>Number of Quenches :  	</a:t>
            </a:r>
            <a:r>
              <a:rPr lang="en-GB" sz="1400" dirty="0" smtClean="0">
                <a:cs typeface="Arial"/>
              </a:rPr>
              <a:t>&lt; 10000</a:t>
            </a:r>
            <a:endParaRPr lang="en-GB" sz="1400" dirty="0">
              <a:cs typeface="Arial"/>
            </a:endParaRPr>
          </a:p>
        </p:txBody>
      </p:sp>
      <p:sp>
        <p:nvSpPr>
          <p:cNvPr id="20" name="TextBox 19"/>
          <p:cNvSpPr txBox="1"/>
          <p:nvPr/>
        </p:nvSpPr>
        <p:spPr>
          <a:xfrm>
            <a:off x="3911476" y="1362595"/>
            <a:ext cx="1584176" cy="646331"/>
          </a:xfrm>
          <a:prstGeom prst="rect">
            <a:avLst/>
          </a:prstGeom>
          <a:solidFill>
            <a:srgbClr val="FFFFFF"/>
          </a:solidFill>
        </p:spPr>
        <p:txBody>
          <a:bodyPr wrap="square" rtlCol="0">
            <a:spAutoFit/>
          </a:bodyPr>
          <a:lstStyle/>
          <a:p>
            <a:pPr algn="ctr"/>
            <a:r>
              <a:rPr lang="en-US" sz="1200" dirty="0" smtClean="0"/>
              <a:t>INSERT DOES NOT HAVE ANY CRYO LINE </a:t>
            </a:r>
            <a:r>
              <a:rPr lang="en-US" sz="1200" dirty="0" smtClean="0"/>
              <a:t>CONNECTION</a:t>
            </a:r>
            <a:endParaRPr lang="en-US" sz="1200" dirty="0"/>
          </a:p>
        </p:txBody>
      </p:sp>
      <p:sp>
        <p:nvSpPr>
          <p:cNvPr id="23" name="TextBox 22"/>
          <p:cNvSpPr txBox="1"/>
          <p:nvPr/>
        </p:nvSpPr>
        <p:spPr>
          <a:xfrm>
            <a:off x="1011034" y="-295940"/>
            <a:ext cx="184666" cy="369332"/>
          </a:xfrm>
          <a:prstGeom prst="rect">
            <a:avLst/>
          </a:prstGeom>
          <a:noFill/>
        </p:spPr>
        <p:txBody>
          <a:bodyPr wrap="none" rtlCol="0">
            <a:spAutoFit/>
          </a:bodyPr>
          <a:lstStyle/>
          <a:p>
            <a:endParaRPr lang="en-US" dirty="0"/>
          </a:p>
        </p:txBody>
      </p:sp>
      <p:sp>
        <p:nvSpPr>
          <p:cNvPr id="25" name="TextBox 24"/>
          <p:cNvSpPr txBox="1"/>
          <p:nvPr/>
        </p:nvSpPr>
        <p:spPr>
          <a:xfrm>
            <a:off x="251520" y="843558"/>
            <a:ext cx="4262705" cy="738664"/>
          </a:xfrm>
          <a:prstGeom prst="rect">
            <a:avLst/>
          </a:prstGeom>
          <a:noFill/>
        </p:spPr>
        <p:txBody>
          <a:bodyPr wrap="none" rtlCol="0">
            <a:spAutoFit/>
          </a:bodyPr>
          <a:lstStyle/>
          <a:p>
            <a:r>
              <a:rPr lang="en-US" sz="1400" dirty="0" smtClean="0">
                <a:solidFill>
                  <a:schemeClr val="accent6">
                    <a:lumMod val="75000"/>
                  </a:schemeClr>
                </a:solidFill>
              </a:rPr>
              <a:t>DESIGN </a:t>
            </a:r>
            <a:r>
              <a:rPr lang="en-US" sz="1400" dirty="0" smtClean="0">
                <a:solidFill>
                  <a:schemeClr val="accent6">
                    <a:lumMod val="75000"/>
                  </a:schemeClr>
                </a:solidFill>
              </a:rPr>
              <a:t>DRIVEN </a:t>
            </a:r>
            <a:r>
              <a:rPr lang="en-US" sz="1400" dirty="0" smtClean="0">
                <a:solidFill>
                  <a:schemeClr val="accent6">
                    <a:lumMod val="75000"/>
                  </a:schemeClr>
                </a:solidFill>
              </a:rPr>
              <a:t>by optimization in operation</a:t>
            </a:r>
          </a:p>
          <a:p>
            <a:pPr marL="285750" indent="-285750">
              <a:buFont typeface="Arial"/>
              <a:buChar char="•"/>
            </a:pPr>
            <a:r>
              <a:rPr lang="en-US" sz="1400" dirty="0" smtClean="0">
                <a:solidFill>
                  <a:schemeClr val="accent6">
                    <a:lumMod val="75000"/>
                  </a:schemeClr>
                </a:solidFill>
              </a:rPr>
              <a:t>Minimizing time and risk at hydraulic connection </a:t>
            </a:r>
            <a:endParaRPr lang="en-US" sz="1400" dirty="0">
              <a:solidFill>
                <a:schemeClr val="accent6">
                  <a:lumMod val="75000"/>
                </a:schemeClr>
              </a:solidFill>
            </a:endParaRPr>
          </a:p>
          <a:p>
            <a:pPr marL="285750" indent="-285750">
              <a:buFont typeface="Arial"/>
              <a:buChar char="•"/>
            </a:pPr>
            <a:r>
              <a:rPr lang="en-US" sz="1400" dirty="0" smtClean="0">
                <a:solidFill>
                  <a:schemeClr val="accent6">
                    <a:lumMod val="75000"/>
                  </a:schemeClr>
                </a:solidFill>
              </a:rPr>
              <a:t>Minimizing the loss of He after quench</a:t>
            </a:r>
          </a:p>
        </p:txBody>
      </p:sp>
      <p:sp>
        <p:nvSpPr>
          <p:cNvPr id="26" name="TextBox 25"/>
          <p:cNvSpPr txBox="1"/>
          <p:nvPr/>
        </p:nvSpPr>
        <p:spPr>
          <a:xfrm>
            <a:off x="6755690" y="699542"/>
            <a:ext cx="2019572" cy="461665"/>
          </a:xfrm>
          <a:prstGeom prst="rect">
            <a:avLst/>
          </a:prstGeom>
          <a:noFill/>
        </p:spPr>
        <p:txBody>
          <a:bodyPr wrap="square" rtlCol="0">
            <a:spAutoFit/>
          </a:bodyPr>
          <a:lstStyle/>
          <a:p>
            <a:pPr algn="ctr"/>
            <a:r>
              <a:rPr lang="en-US" sz="1200" dirty="0" smtClean="0"/>
              <a:t>USE OF CRYOGENIC BUFFER FOR COLD He</a:t>
            </a:r>
            <a:endParaRPr lang="en-US" sz="1200" dirty="0"/>
          </a:p>
        </p:txBody>
      </p:sp>
      <p:pic>
        <p:nvPicPr>
          <p:cNvPr id="27" name="Picture 26"/>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660232" y="1225996"/>
            <a:ext cx="2065189" cy="3479860"/>
          </a:xfrm>
          <a:prstGeom prst="rect">
            <a:avLst/>
          </a:prstGeom>
        </p:spPr>
      </p:pic>
      <p:pic>
        <p:nvPicPr>
          <p:cNvPr id="17" name="Picture 16"/>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608" b="99028" l="0" r="100000"/>
                    </a14:imgEffect>
                  </a14:imgLayer>
                </a14:imgProps>
              </a:ext>
              <a:ext uri="{28A0092B-C50C-407E-A947-70E740481C1C}">
                <a14:useLocalDpi xmlns:a14="http://schemas.microsoft.com/office/drawing/2010/main"/>
              </a:ext>
            </a:extLst>
          </a:blip>
          <a:srcRect t="-529"/>
          <a:stretch/>
        </p:blipFill>
        <p:spPr bwMode="auto">
          <a:xfrm>
            <a:off x="5322016" y="699542"/>
            <a:ext cx="1338216" cy="4103452"/>
          </a:xfrm>
          <a:prstGeom prst="rect">
            <a:avLst/>
          </a:prstGeom>
          <a:ln>
            <a:noFill/>
          </a:ln>
          <a:extLst>
            <a:ext uri="{53640926-AAD7-44d8-BBD7-CCE9431645EC}">
              <a14:shadowObscured xmlns:a14="http://schemas.microsoft.com/office/drawing/2010/main"/>
            </a:ext>
          </a:extLst>
        </p:spPr>
      </p:pic>
      <p:pic>
        <p:nvPicPr>
          <p:cNvPr id="3" name="Picture 2" descr="top of insert.jpg"/>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3953644" y="2008926"/>
            <a:ext cx="1453763" cy="2016478"/>
          </a:xfrm>
          <a:prstGeom prst="rect">
            <a:avLst/>
          </a:prstGeom>
        </p:spPr>
      </p:pic>
      <p:pic>
        <p:nvPicPr>
          <p:cNvPr id="19" name="Picture 18" descr="DSCN7759 - Copia.jpeg"/>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3995936" y="771550"/>
            <a:ext cx="5031453" cy="3992037"/>
          </a:xfrm>
          <a:prstGeom prst="rect">
            <a:avLst/>
          </a:prstGeom>
        </p:spPr>
      </p:pic>
      <p:sp>
        <p:nvSpPr>
          <p:cNvPr id="16" name="TextBox 15"/>
          <p:cNvSpPr txBox="1"/>
          <p:nvPr/>
        </p:nvSpPr>
        <p:spPr>
          <a:xfrm>
            <a:off x="3843823" y="4067056"/>
            <a:ext cx="3259361" cy="646331"/>
          </a:xfrm>
          <a:prstGeom prst="rect">
            <a:avLst/>
          </a:prstGeom>
          <a:noFill/>
        </p:spPr>
        <p:txBody>
          <a:bodyPr wrap="square" rtlCol="0">
            <a:spAutoFit/>
          </a:bodyPr>
          <a:lstStyle/>
          <a:p>
            <a:r>
              <a:rPr lang="en-US" sz="1200" i="1" dirty="0" smtClean="0">
                <a:solidFill>
                  <a:schemeClr val="bg1"/>
                </a:solidFill>
              </a:rPr>
              <a:t>Ref. 	Cryostat: A. Van De </a:t>
            </a:r>
            <a:r>
              <a:rPr lang="en-US" sz="1200" i="1" dirty="0" err="1" smtClean="0">
                <a:solidFill>
                  <a:schemeClr val="bg1"/>
                </a:solidFill>
              </a:rPr>
              <a:t>Craen</a:t>
            </a:r>
            <a:r>
              <a:rPr lang="en-US" sz="1200" i="1" dirty="0" smtClean="0">
                <a:solidFill>
                  <a:schemeClr val="bg1"/>
                </a:solidFill>
              </a:rPr>
              <a:t>, M. </a:t>
            </a:r>
            <a:r>
              <a:rPr lang="en-US" sz="1200" i="1" dirty="0" err="1" smtClean="0">
                <a:solidFill>
                  <a:schemeClr val="bg1"/>
                </a:solidFill>
              </a:rPr>
              <a:t>Struik</a:t>
            </a:r>
            <a:endParaRPr lang="en-US" sz="1200" i="1" dirty="0" smtClean="0">
              <a:solidFill>
                <a:schemeClr val="bg1"/>
              </a:solidFill>
            </a:endParaRPr>
          </a:p>
          <a:p>
            <a:r>
              <a:rPr lang="en-US" sz="1200" i="1" dirty="0" smtClean="0">
                <a:solidFill>
                  <a:schemeClr val="bg1"/>
                </a:solidFill>
              </a:rPr>
              <a:t>	Cryogenics: V. Beda, A. J. Lee</a:t>
            </a:r>
          </a:p>
          <a:p>
            <a:r>
              <a:rPr lang="en-US" sz="1200" i="1" dirty="0" smtClean="0">
                <a:solidFill>
                  <a:schemeClr val="bg1"/>
                </a:solidFill>
              </a:rPr>
              <a:t>	Insert: M. </a:t>
            </a:r>
            <a:r>
              <a:rPr lang="en-US" sz="1200" i="1" dirty="0" err="1" smtClean="0">
                <a:solidFill>
                  <a:schemeClr val="bg1"/>
                </a:solidFill>
              </a:rPr>
              <a:t>Strychalski</a:t>
            </a:r>
            <a:r>
              <a:rPr lang="en-US" sz="1200" i="1" dirty="0" smtClean="0">
                <a:solidFill>
                  <a:schemeClr val="bg1"/>
                </a:solidFill>
              </a:rPr>
              <a:t>, P. </a:t>
            </a:r>
            <a:r>
              <a:rPr lang="en-US" sz="1200" i="1" dirty="0" err="1" smtClean="0">
                <a:solidFill>
                  <a:schemeClr val="bg1"/>
                </a:solidFill>
              </a:rPr>
              <a:t>Viret</a:t>
            </a:r>
            <a:endParaRPr lang="en-US" sz="1200" i="1" dirty="0">
              <a:solidFill>
                <a:schemeClr val="bg1"/>
              </a:solidFill>
            </a:endParaRPr>
          </a:p>
        </p:txBody>
      </p:sp>
      <p:pic>
        <p:nvPicPr>
          <p:cNvPr id="18" name="Image 6" descr="CERN-logo_outline.jpg"/>
          <p:cNvPicPr>
            <a:picLocks noChangeAspect="1"/>
          </p:cNvPicPr>
          <p:nvPr/>
        </p:nvPicPr>
        <p:blipFill>
          <a:blip r:embed="rId8"/>
          <a:stretch>
            <a:fillRect/>
          </a:stretch>
        </p:blipFill>
        <p:spPr>
          <a:xfrm>
            <a:off x="8619707" y="4867"/>
            <a:ext cx="494185" cy="486000"/>
          </a:xfrm>
          <a:prstGeom prst="rect">
            <a:avLst/>
          </a:prstGeom>
        </p:spPr>
      </p:pic>
    </p:spTree>
    <p:extLst>
      <p:ext uri="{BB962C8B-B14F-4D97-AF65-F5344CB8AC3E}">
        <p14:creationId xmlns:p14="http://schemas.microsoft.com/office/powerpoint/2010/main" val="7901932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25" grpId="0"/>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arm connector30kA.jpg"/>
          <p:cNvPicPr>
            <a:picLocks noChangeAspect="1"/>
          </p:cNvPicPr>
          <p:nvPr/>
        </p:nvPicPr>
        <p:blipFill rotWithShape="1">
          <a:blip r:embed="rId2">
            <a:extLst>
              <a:ext uri="{28A0092B-C50C-407E-A947-70E740481C1C}">
                <a14:useLocalDpi xmlns:a14="http://schemas.microsoft.com/office/drawing/2010/main" val="0"/>
              </a:ext>
            </a:extLst>
          </a:blip>
          <a:srcRect l="15903" t="8907" r="5385" b="6583"/>
          <a:stretch/>
        </p:blipFill>
        <p:spPr>
          <a:xfrm>
            <a:off x="3765281" y="2643758"/>
            <a:ext cx="1022743" cy="1063497"/>
          </a:xfrm>
          <a:prstGeom prst="rect">
            <a:avLst/>
          </a:prstGeom>
        </p:spPr>
      </p:pic>
      <p:sp>
        <p:nvSpPr>
          <p:cNvPr id="2" name="Title 1"/>
          <p:cNvSpPr>
            <a:spLocks noGrp="1"/>
          </p:cNvSpPr>
          <p:nvPr>
            <p:ph type="title"/>
          </p:nvPr>
        </p:nvSpPr>
        <p:spPr/>
        <p:txBody>
          <a:bodyPr/>
          <a:lstStyle/>
          <a:p>
            <a:r>
              <a:rPr lang="en-US" dirty="0" smtClean="0"/>
              <a:t>Cluster G and D : WCC and Current </a:t>
            </a:r>
            <a:r>
              <a:rPr lang="en-US" dirty="0"/>
              <a:t>L</a:t>
            </a:r>
            <a:r>
              <a:rPr lang="en-US" dirty="0" smtClean="0"/>
              <a:t>eads</a:t>
            </a:r>
            <a:endParaRPr lang="en-US" dirty="0"/>
          </a:p>
        </p:txBody>
      </p:sp>
      <p:sp>
        <p:nvSpPr>
          <p:cNvPr id="4" name="Footer Placeholder 3"/>
          <p:cNvSpPr>
            <a:spLocks noGrp="1"/>
          </p:cNvSpPr>
          <p:nvPr>
            <p:ph type="ftr" sz="quarter" idx="11"/>
          </p:nvPr>
        </p:nvSpPr>
        <p:spPr/>
        <p:txBody>
          <a:bodyPr/>
          <a:lstStyle/>
          <a:p>
            <a:r>
              <a:rPr lang="en-GB" noProof="0" smtClean="0"/>
              <a:t>Marta Bajko for 1st International Workshop on Superconducting Magnet Test Facilities </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pic>
        <p:nvPicPr>
          <p:cNvPr id="32"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rot="21401835">
            <a:off x="4672618" y="699386"/>
            <a:ext cx="913444" cy="23195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TextBox 32"/>
          <p:cNvSpPr txBox="1"/>
          <p:nvPr/>
        </p:nvSpPr>
        <p:spPr>
          <a:xfrm>
            <a:off x="282734" y="941989"/>
            <a:ext cx="4073242" cy="954107"/>
          </a:xfrm>
          <a:prstGeom prst="rect">
            <a:avLst/>
          </a:prstGeom>
          <a:noFill/>
        </p:spPr>
        <p:txBody>
          <a:bodyPr wrap="square" rtlCol="0">
            <a:spAutoFit/>
          </a:bodyPr>
          <a:lstStyle/>
          <a:p>
            <a:r>
              <a:rPr lang="en-US" sz="1400" dirty="0" smtClean="0">
                <a:solidFill>
                  <a:srgbClr val="E56E05"/>
                </a:solidFill>
              </a:rPr>
              <a:t>DESIGN DRIVEN BY Optimization in operation :</a:t>
            </a:r>
          </a:p>
          <a:p>
            <a:pPr marL="285750" indent="-285750">
              <a:buFont typeface="Arial"/>
              <a:buChar char="•"/>
            </a:pPr>
            <a:r>
              <a:rPr lang="en-US" sz="1400" dirty="0" smtClean="0">
                <a:solidFill>
                  <a:srgbClr val="E56E05"/>
                </a:solidFill>
              </a:rPr>
              <a:t>Flexible cables</a:t>
            </a:r>
          </a:p>
          <a:p>
            <a:pPr marL="285750" indent="-285750">
              <a:buFont typeface="Arial"/>
              <a:buChar char="•"/>
            </a:pPr>
            <a:r>
              <a:rPr lang="en-US" sz="1400" dirty="0" smtClean="0">
                <a:solidFill>
                  <a:srgbClr val="E56E05"/>
                </a:solidFill>
              </a:rPr>
              <a:t>Current lead operation homogenized with the rest of the test stand and </a:t>
            </a:r>
            <a:r>
              <a:rPr lang="en-US" sz="1400" dirty="0" smtClean="0">
                <a:solidFill>
                  <a:srgbClr val="E56E05"/>
                </a:solidFill>
              </a:rPr>
              <a:t>minimizing the flow</a:t>
            </a:r>
            <a:endParaRPr lang="en-US" sz="1400" dirty="0">
              <a:solidFill>
                <a:srgbClr val="E56E05"/>
              </a:solidFill>
            </a:endParaRPr>
          </a:p>
        </p:txBody>
      </p:sp>
      <p:sp>
        <p:nvSpPr>
          <p:cNvPr id="36" name="TextBox 35"/>
          <p:cNvSpPr txBox="1"/>
          <p:nvPr/>
        </p:nvSpPr>
        <p:spPr>
          <a:xfrm>
            <a:off x="5699660" y="843558"/>
            <a:ext cx="2400732" cy="1169551"/>
          </a:xfrm>
          <a:prstGeom prst="rect">
            <a:avLst/>
          </a:prstGeom>
          <a:noFill/>
        </p:spPr>
        <p:txBody>
          <a:bodyPr wrap="square" rtlCol="0">
            <a:spAutoFit/>
          </a:bodyPr>
          <a:lstStyle/>
          <a:p>
            <a:pPr algn="ctr"/>
            <a:r>
              <a:rPr lang="en-US" sz="1400" b="1" dirty="0" smtClean="0"/>
              <a:t>CONVENTIONAL GAS COOLED Cu LEADS</a:t>
            </a:r>
            <a:r>
              <a:rPr lang="en-US" sz="1400" dirty="0" smtClean="0"/>
              <a:t>: </a:t>
            </a:r>
          </a:p>
          <a:p>
            <a:pPr algn="ctr"/>
            <a:r>
              <a:rPr lang="en-US" sz="1400" dirty="0" smtClean="0"/>
              <a:t>length: 1.7 </a:t>
            </a:r>
            <a:r>
              <a:rPr lang="en-US" sz="1400" dirty="0" smtClean="0"/>
              <a:t>- 2.1 </a:t>
            </a:r>
            <a:r>
              <a:rPr lang="en-US" sz="1400" dirty="0" smtClean="0"/>
              <a:t>m</a:t>
            </a:r>
          </a:p>
          <a:p>
            <a:pPr algn="ctr"/>
            <a:r>
              <a:rPr lang="en-US" sz="1400" dirty="0" smtClean="0"/>
              <a:t> top flange </a:t>
            </a:r>
            <a:r>
              <a:rPr lang="en-GB" sz="1400" dirty="0" err="1"/>
              <a:t>Φ</a:t>
            </a:r>
            <a:r>
              <a:rPr lang="en-GB" sz="1400" dirty="0"/>
              <a:t> </a:t>
            </a:r>
            <a:r>
              <a:rPr lang="en-US" sz="1400" dirty="0" smtClean="0"/>
              <a:t>260 - 280 </a:t>
            </a:r>
            <a:r>
              <a:rPr lang="en-US" sz="1400" dirty="0" smtClean="0"/>
              <a:t>mm</a:t>
            </a:r>
          </a:p>
          <a:p>
            <a:pPr algn="ctr"/>
            <a:r>
              <a:rPr lang="en-US" sz="1400" dirty="0" smtClean="0"/>
              <a:t>c</a:t>
            </a:r>
            <a:r>
              <a:rPr lang="en-US" sz="1400" dirty="0" smtClean="0"/>
              <a:t>onnection </a:t>
            </a:r>
            <a:r>
              <a:rPr lang="en-US" sz="1400" dirty="0" smtClean="0"/>
              <a:t>: SC cable</a:t>
            </a:r>
            <a:endParaRPr lang="en-US" sz="1400" dirty="0"/>
          </a:p>
        </p:txBody>
      </p:sp>
      <p:sp>
        <p:nvSpPr>
          <p:cNvPr id="37" name="TextBox 36"/>
          <p:cNvSpPr txBox="1"/>
          <p:nvPr/>
        </p:nvSpPr>
        <p:spPr>
          <a:xfrm>
            <a:off x="5755337" y="3189802"/>
            <a:ext cx="3082895" cy="1661994"/>
          </a:xfrm>
          <a:prstGeom prst="rect">
            <a:avLst/>
          </a:prstGeom>
          <a:noFill/>
          <a:ln w="38100" cmpd="sng">
            <a:solidFill>
              <a:srgbClr val="004769"/>
            </a:solidFill>
          </a:ln>
        </p:spPr>
        <p:txBody>
          <a:bodyPr wrap="none" rtlCol="0">
            <a:spAutoFit/>
          </a:bodyPr>
          <a:lstStyle/>
          <a:p>
            <a:r>
              <a:rPr lang="en-US" sz="1600" dirty="0" smtClean="0">
                <a:latin typeface="Arial"/>
                <a:cs typeface="Arial"/>
              </a:rPr>
              <a:t>Current Leads</a:t>
            </a:r>
          </a:p>
          <a:p>
            <a:r>
              <a:rPr lang="en-US" sz="1600" dirty="0" smtClean="0">
                <a:latin typeface="Arial"/>
                <a:cs typeface="Arial"/>
              </a:rPr>
              <a:t>SPECIFIED PARAMETERS</a:t>
            </a:r>
            <a:endParaRPr lang="en-US" sz="1600" baseline="30000" dirty="0">
              <a:latin typeface="Arial"/>
              <a:cs typeface="Arial"/>
            </a:endParaRPr>
          </a:p>
          <a:p>
            <a:pPr lvl="0"/>
            <a:endParaRPr lang="en-US" sz="1400" dirty="0" smtClean="0">
              <a:latin typeface="Arial"/>
              <a:cs typeface="Arial"/>
            </a:endParaRPr>
          </a:p>
          <a:p>
            <a:pPr lvl="0"/>
            <a:r>
              <a:rPr lang="en-GB" sz="1400" dirty="0">
                <a:cs typeface="Arial"/>
              </a:rPr>
              <a:t>Main circuit:		</a:t>
            </a:r>
            <a:r>
              <a:rPr lang="en-GB" sz="1400" dirty="0" smtClean="0">
                <a:cs typeface="Arial"/>
              </a:rPr>
              <a:t>20 </a:t>
            </a:r>
            <a:r>
              <a:rPr lang="en-GB" sz="1400" dirty="0" smtClean="0">
                <a:cs typeface="Arial"/>
              </a:rPr>
              <a:t>kA / 30 </a:t>
            </a:r>
            <a:r>
              <a:rPr lang="en-GB" sz="1400" dirty="0" smtClean="0">
                <a:cs typeface="Arial"/>
              </a:rPr>
              <a:t>kA </a:t>
            </a:r>
            <a:endParaRPr lang="en-GB" sz="1400" dirty="0">
              <a:cs typeface="Arial"/>
            </a:endParaRPr>
          </a:p>
          <a:p>
            <a:pPr lvl="0"/>
            <a:r>
              <a:rPr lang="en-GB" sz="1400" dirty="0">
                <a:cs typeface="Arial"/>
              </a:rPr>
              <a:t>Secondary circuit:	</a:t>
            </a:r>
            <a:r>
              <a:rPr lang="en-GB" sz="1400" dirty="0" smtClean="0">
                <a:cs typeface="Arial"/>
              </a:rPr>
              <a:t>15 </a:t>
            </a:r>
            <a:r>
              <a:rPr lang="en-GB" sz="1400" dirty="0">
                <a:cs typeface="Arial"/>
              </a:rPr>
              <a:t>kA	</a:t>
            </a:r>
          </a:p>
          <a:p>
            <a:pPr lvl="0"/>
            <a:r>
              <a:rPr lang="en-US" sz="1400" dirty="0" smtClean="0"/>
              <a:t>Design pressure : 	</a:t>
            </a:r>
            <a:r>
              <a:rPr lang="en-GB" sz="1400" dirty="0" smtClean="0"/>
              <a:t>5 </a:t>
            </a:r>
            <a:r>
              <a:rPr lang="en-GB" sz="1400" dirty="0" err="1" smtClean="0"/>
              <a:t>bara</a:t>
            </a:r>
            <a:endParaRPr lang="en-US" sz="1400" dirty="0"/>
          </a:p>
          <a:p>
            <a:pPr lvl="0"/>
            <a:r>
              <a:rPr lang="en-US" sz="1400" dirty="0" smtClean="0">
                <a:cs typeface="Arial"/>
              </a:rPr>
              <a:t>Max. Voltage to GRD: 	</a:t>
            </a:r>
            <a:r>
              <a:rPr lang="en-GB" sz="1400" dirty="0" smtClean="0">
                <a:cs typeface="Arial"/>
              </a:rPr>
              <a:t>3.5 kV</a:t>
            </a:r>
          </a:p>
        </p:txBody>
      </p:sp>
      <p:sp>
        <p:nvSpPr>
          <p:cNvPr id="38" name="TextBox 37"/>
          <p:cNvSpPr txBox="1"/>
          <p:nvPr/>
        </p:nvSpPr>
        <p:spPr>
          <a:xfrm>
            <a:off x="5868144" y="2106814"/>
            <a:ext cx="2033417" cy="954107"/>
          </a:xfrm>
          <a:prstGeom prst="rect">
            <a:avLst/>
          </a:prstGeom>
          <a:noFill/>
        </p:spPr>
        <p:txBody>
          <a:bodyPr wrap="none" rtlCol="0">
            <a:spAutoFit/>
          </a:bodyPr>
          <a:lstStyle/>
          <a:p>
            <a:r>
              <a:rPr lang="en-US" sz="1400" dirty="0" smtClean="0"/>
              <a:t>He </a:t>
            </a:r>
            <a:r>
              <a:rPr lang="en-US" sz="1400" dirty="0"/>
              <a:t>v</a:t>
            </a:r>
            <a:r>
              <a:rPr lang="en-US" sz="1400" dirty="0" smtClean="0"/>
              <a:t>apor flow @ 4.2 K:</a:t>
            </a:r>
          </a:p>
          <a:p>
            <a:pPr marL="285750" indent="-285750">
              <a:buFont typeface="Arial"/>
              <a:buChar char="•"/>
            </a:pPr>
            <a:r>
              <a:rPr lang="en-US" sz="1400" dirty="0" smtClean="0"/>
              <a:t>20 kA lead: 0.87 g/s</a:t>
            </a:r>
          </a:p>
          <a:p>
            <a:pPr marL="285750" indent="-285750">
              <a:buFont typeface="Arial"/>
              <a:buChar char="•"/>
            </a:pPr>
            <a:r>
              <a:rPr lang="en-US" sz="1400" dirty="0" smtClean="0"/>
              <a:t>30 kA lead: 1.82 g/s</a:t>
            </a:r>
          </a:p>
          <a:p>
            <a:pPr marL="285750" indent="-285750">
              <a:buFont typeface="Arial"/>
              <a:buChar char="•"/>
            </a:pPr>
            <a:r>
              <a:rPr lang="en-US" sz="1400" dirty="0" smtClean="0"/>
              <a:t>15 kA lead: 0.88 g/s</a:t>
            </a:r>
            <a:endParaRPr lang="en-US" sz="1400" dirty="0"/>
          </a:p>
        </p:txBody>
      </p:sp>
      <p:sp>
        <p:nvSpPr>
          <p:cNvPr id="7" name="TextBox 6"/>
          <p:cNvSpPr txBox="1"/>
          <p:nvPr/>
        </p:nvSpPr>
        <p:spPr>
          <a:xfrm>
            <a:off x="107504" y="1995686"/>
            <a:ext cx="2807277" cy="2523768"/>
          </a:xfrm>
          <a:prstGeom prst="rect">
            <a:avLst/>
          </a:prstGeom>
          <a:noFill/>
          <a:ln w="38100" cmpd="sng">
            <a:solidFill>
              <a:srgbClr val="004769"/>
            </a:solidFill>
          </a:ln>
        </p:spPr>
        <p:txBody>
          <a:bodyPr wrap="square" rtlCol="0">
            <a:spAutoFit/>
          </a:bodyPr>
          <a:lstStyle/>
          <a:p>
            <a:r>
              <a:rPr lang="en-US" sz="1600" dirty="0" smtClean="0">
                <a:latin typeface="Arial"/>
                <a:cs typeface="Arial"/>
              </a:rPr>
              <a:t>Water Cooled Cables </a:t>
            </a:r>
          </a:p>
          <a:p>
            <a:r>
              <a:rPr lang="en-US" sz="1600" dirty="0" smtClean="0">
                <a:latin typeface="Arial"/>
                <a:cs typeface="Arial"/>
              </a:rPr>
              <a:t>SPECIFIED PARAMETERS</a:t>
            </a:r>
            <a:endParaRPr lang="en-US" sz="1600" baseline="30000" dirty="0">
              <a:latin typeface="Arial"/>
              <a:cs typeface="Arial"/>
            </a:endParaRPr>
          </a:p>
          <a:p>
            <a:pPr lvl="0"/>
            <a:endParaRPr lang="en-US" sz="1400" dirty="0" smtClean="0">
              <a:latin typeface="Arial"/>
              <a:cs typeface="Arial"/>
            </a:endParaRPr>
          </a:p>
          <a:p>
            <a:pPr lvl="0"/>
            <a:r>
              <a:rPr lang="en-US" sz="1400" dirty="0" smtClean="0">
                <a:latin typeface="Arial"/>
                <a:cs typeface="Arial"/>
              </a:rPr>
              <a:t>Current: 			</a:t>
            </a:r>
            <a:r>
              <a:rPr lang="en-GB" sz="1400" dirty="0" smtClean="0">
                <a:latin typeface="Arial"/>
                <a:cs typeface="Arial"/>
              </a:rPr>
              <a:t>5 </a:t>
            </a:r>
            <a:r>
              <a:rPr lang="en-GB" sz="1400" dirty="0">
                <a:latin typeface="Arial"/>
                <a:cs typeface="Arial"/>
              </a:rPr>
              <a:t>kA </a:t>
            </a:r>
            <a:r>
              <a:rPr lang="en-GB" sz="1400" dirty="0" smtClean="0">
                <a:latin typeface="Arial"/>
                <a:cs typeface="Arial"/>
              </a:rPr>
              <a:t>DC</a:t>
            </a:r>
            <a:endParaRPr lang="en-US" sz="1400" dirty="0">
              <a:latin typeface="Arial"/>
              <a:cs typeface="Arial"/>
            </a:endParaRPr>
          </a:p>
          <a:p>
            <a:pPr lvl="0"/>
            <a:r>
              <a:rPr lang="en-US" sz="1400" dirty="0" smtClean="0"/>
              <a:t>Max in. </a:t>
            </a:r>
            <a:r>
              <a:rPr lang="en-US" sz="1400" dirty="0"/>
              <a:t>temperature</a:t>
            </a:r>
            <a:r>
              <a:rPr lang="en-US" sz="1400" dirty="0" smtClean="0"/>
              <a:t>: 	</a:t>
            </a:r>
            <a:r>
              <a:rPr lang="en-GB" sz="1400" dirty="0" smtClean="0"/>
              <a:t>28 °</a:t>
            </a:r>
            <a:r>
              <a:rPr lang="en-GB" sz="1400" dirty="0"/>
              <a:t>C.</a:t>
            </a:r>
            <a:endParaRPr lang="en-US" sz="1400" dirty="0"/>
          </a:p>
          <a:p>
            <a:pPr lvl="0"/>
            <a:r>
              <a:rPr lang="en-US" sz="1400" dirty="0"/>
              <a:t>Pressure in operation</a:t>
            </a:r>
            <a:r>
              <a:rPr lang="en-US" sz="1400" dirty="0" smtClean="0"/>
              <a:t>: </a:t>
            </a:r>
            <a:r>
              <a:rPr lang="en-GB" sz="1400" dirty="0" smtClean="0"/>
              <a:t>16 </a:t>
            </a:r>
            <a:r>
              <a:rPr lang="en-GB" sz="1400" dirty="0"/>
              <a:t>bar.</a:t>
            </a:r>
            <a:endParaRPr lang="en-US" sz="1400" dirty="0"/>
          </a:p>
          <a:p>
            <a:pPr lvl="0"/>
            <a:r>
              <a:rPr lang="en-US" sz="1400" dirty="0" smtClean="0"/>
              <a:t>Maximum </a:t>
            </a:r>
            <a:r>
              <a:rPr lang="en-US" sz="1400" dirty="0"/>
              <a:t>delta T</a:t>
            </a:r>
            <a:r>
              <a:rPr lang="en-US" sz="1400" dirty="0" smtClean="0"/>
              <a:t>: 	</a:t>
            </a:r>
            <a:r>
              <a:rPr lang="en-GB" sz="1400" dirty="0" smtClean="0"/>
              <a:t>10 °</a:t>
            </a:r>
            <a:r>
              <a:rPr lang="en-GB" sz="1400" dirty="0"/>
              <a:t>C.</a:t>
            </a:r>
            <a:endParaRPr lang="en-US" sz="1400" dirty="0"/>
          </a:p>
          <a:p>
            <a:pPr lvl="0"/>
            <a:r>
              <a:rPr lang="en-US" sz="1400" dirty="0"/>
              <a:t>Water speed </a:t>
            </a:r>
            <a:r>
              <a:rPr lang="en-US" sz="1400" dirty="0" smtClean="0"/>
              <a:t>: 		</a:t>
            </a:r>
            <a:r>
              <a:rPr lang="en-US" sz="1400" dirty="0" smtClean="0"/>
              <a:t>&lt; </a:t>
            </a:r>
            <a:r>
              <a:rPr lang="en-GB" sz="1400" dirty="0" smtClean="0"/>
              <a:t>2.5 </a:t>
            </a:r>
            <a:r>
              <a:rPr lang="en-GB" sz="1400" dirty="0"/>
              <a:t>ms</a:t>
            </a:r>
            <a:r>
              <a:rPr lang="en-GB" sz="1400" baseline="30000" dirty="0"/>
              <a:t>-</a:t>
            </a:r>
            <a:r>
              <a:rPr lang="en-GB" sz="1400" baseline="30000" dirty="0" smtClean="0"/>
              <a:t>1</a:t>
            </a:r>
            <a:endParaRPr lang="en-GB" sz="1400" dirty="0" smtClean="0"/>
          </a:p>
          <a:p>
            <a:pPr lvl="0"/>
            <a:r>
              <a:rPr lang="en-US" sz="1400" dirty="0">
                <a:cs typeface="Arial"/>
              </a:rPr>
              <a:t>Max. </a:t>
            </a:r>
            <a:r>
              <a:rPr lang="en-US" sz="1400" dirty="0" smtClean="0">
                <a:cs typeface="Arial"/>
              </a:rPr>
              <a:t>temperature : 	</a:t>
            </a:r>
            <a:r>
              <a:rPr lang="en-GB" sz="1400" dirty="0" smtClean="0">
                <a:cs typeface="Arial"/>
              </a:rPr>
              <a:t>50 °</a:t>
            </a:r>
            <a:r>
              <a:rPr lang="en-GB" sz="1400" dirty="0">
                <a:cs typeface="Arial"/>
              </a:rPr>
              <a:t>C.</a:t>
            </a:r>
            <a:endParaRPr lang="en-US" sz="1400" dirty="0">
              <a:cs typeface="Arial"/>
            </a:endParaRPr>
          </a:p>
          <a:p>
            <a:pPr lvl="0"/>
            <a:r>
              <a:rPr lang="en-US" sz="1400" dirty="0">
                <a:cs typeface="Arial"/>
              </a:rPr>
              <a:t>Operating Voltage: </a:t>
            </a:r>
            <a:r>
              <a:rPr lang="en-US" sz="1400" dirty="0" smtClean="0">
                <a:cs typeface="Arial"/>
              </a:rPr>
              <a:t>	</a:t>
            </a:r>
            <a:r>
              <a:rPr lang="en-GB" sz="1400" dirty="0" smtClean="0">
                <a:cs typeface="Arial"/>
              </a:rPr>
              <a:t>1 </a:t>
            </a:r>
            <a:r>
              <a:rPr lang="en-GB" sz="1400" dirty="0">
                <a:cs typeface="Arial"/>
              </a:rPr>
              <a:t>kV </a:t>
            </a:r>
            <a:endParaRPr lang="en-GB" sz="1400" dirty="0" smtClean="0">
              <a:cs typeface="Arial"/>
            </a:endParaRPr>
          </a:p>
          <a:p>
            <a:pPr lvl="0"/>
            <a:r>
              <a:rPr lang="en-GB" sz="1400" dirty="0">
                <a:cs typeface="Arial"/>
              </a:rPr>
              <a:t>(</a:t>
            </a:r>
            <a:r>
              <a:rPr lang="en-GB" sz="1400" dirty="0" smtClean="0">
                <a:cs typeface="Arial"/>
              </a:rPr>
              <a:t>if </a:t>
            </a:r>
            <a:r>
              <a:rPr lang="en-GB" sz="1400" dirty="0">
                <a:cs typeface="Arial"/>
              </a:rPr>
              <a:t>fault to </a:t>
            </a:r>
            <a:r>
              <a:rPr lang="en-GB" sz="1400" dirty="0" smtClean="0">
                <a:cs typeface="Arial"/>
              </a:rPr>
              <a:t>ground)</a:t>
            </a:r>
          </a:p>
        </p:txBody>
      </p:sp>
      <p:sp>
        <p:nvSpPr>
          <p:cNvPr id="15" name="TextBox 14"/>
          <p:cNvSpPr txBox="1"/>
          <p:nvPr/>
        </p:nvSpPr>
        <p:spPr>
          <a:xfrm>
            <a:off x="2385048" y="4446786"/>
            <a:ext cx="3170596" cy="461665"/>
          </a:xfrm>
          <a:prstGeom prst="rect">
            <a:avLst/>
          </a:prstGeom>
          <a:noFill/>
        </p:spPr>
        <p:txBody>
          <a:bodyPr wrap="none" rtlCol="0">
            <a:spAutoFit/>
          </a:bodyPr>
          <a:lstStyle/>
          <a:p>
            <a:r>
              <a:rPr lang="en-US" sz="1200" i="1" dirty="0" smtClean="0"/>
              <a:t>Ref. 	WCC: C. </a:t>
            </a:r>
            <a:r>
              <a:rPr lang="en-US" sz="1200" i="1" dirty="0" err="1" smtClean="0"/>
              <a:t>Gonzalves</a:t>
            </a:r>
            <a:r>
              <a:rPr lang="en-US" sz="1200" i="1" dirty="0" smtClean="0"/>
              <a:t> Perez</a:t>
            </a:r>
          </a:p>
          <a:p>
            <a:r>
              <a:rPr lang="en-US" sz="1200" i="1" dirty="0" smtClean="0"/>
              <a:t>	Current Leads: S. </a:t>
            </a:r>
            <a:r>
              <a:rPr lang="en-US" sz="1200" i="1" dirty="0" err="1" smtClean="0"/>
              <a:t>Gianelli</a:t>
            </a:r>
            <a:r>
              <a:rPr lang="en-US" sz="1200" i="1" dirty="0" smtClean="0"/>
              <a:t>, P. </a:t>
            </a:r>
            <a:r>
              <a:rPr lang="en-US" sz="1200" i="1" dirty="0" err="1" smtClean="0"/>
              <a:t>Moyret</a:t>
            </a:r>
            <a:endParaRPr lang="en-US" sz="1200" i="1" dirty="0"/>
          </a:p>
        </p:txBody>
      </p:sp>
      <p:pic>
        <p:nvPicPr>
          <p:cNvPr id="16" name="Picture 15"/>
          <p:cNvPicPr>
            <a:picLocks noChangeAspect="1"/>
          </p:cNvPicPr>
          <p:nvPr/>
        </p:nvPicPr>
        <p:blipFill>
          <a:blip r:embed="rId4" cstate="print">
            <a:extLst>
              <a:ext uri="{BEBA8EAE-BF5A-486C-A8C5-ECC9F3942E4B}">
                <a14:imgProps xmlns:a14="http://schemas.microsoft.com/office/drawing/2010/main">
                  <a14:imgLayer r:embed="rId5">
                    <a14:imgEffect>
                      <a14:backgroundRemoval t="0" b="100000" l="9898" r="89932"/>
                    </a14:imgEffect>
                  </a14:imgLayer>
                </a14:imgProps>
              </a:ext>
              <a:ext uri="{28A0092B-C50C-407E-A947-70E740481C1C}">
                <a14:useLocalDpi xmlns:a14="http://schemas.microsoft.com/office/drawing/2010/main"/>
              </a:ext>
            </a:extLst>
          </a:blip>
          <a:stretch>
            <a:fillRect/>
          </a:stretch>
        </p:blipFill>
        <p:spPr>
          <a:xfrm rot="21135615">
            <a:off x="7819200" y="718515"/>
            <a:ext cx="1233439" cy="2323748"/>
          </a:xfrm>
          <a:prstGeom prst="rect">
            <a:avLst/>
          </a:prstGeom>
        </p:spPr>
      </p:pic>
      <p:pic>
        <p:nvPicPr>
          <p:cNvPr id="17" name="Picture 16" descr="\\cern.ch\dfs\Departments\EN\Groups\MME\FS\Subcontracting\Moyret\JOBS ATELIER\Jobs 2015\J3027472, 10 CURRENT LEADS\P1 20 kA HFM\Visite CECOM 03032016\IMG_3065.JPG"/>
          <p:cNvPicPr/>
          <p:nvPr/>
        </p:nvPicPr>
        <p:blipFill rotWithShape="1">
          <a:blip r:embed="rId6" cstate="print">
            <a:extLst>
              <a:ext uri="{BEBA8EAE-BF5A-486C-A8C5-ECC9F3942E4B}">
                <a14:imgProps xmlns:a14="http://schemas.microsoft.com/office/drawing/2010/main">
                  <a14:imgLayer r:embed="rId7">
                    <a14:imgEffect>
                      <a14:backgroundRemoval t="9983" b="97418" l="0" r="98129">
                        <a14:foregroundMark x1="69474" y1="84509" x2="69474" y2="84509"/>
                        <a14:foregroundMark x1="80819" y1="81928" x2="80819" y2="81928"/>
                        <a14:foregroundMark x1="88304" y1="77453" x2="88304" y2="77453"/>
                        <a14:foregroundMark x1="50526" y1="76936" x2="50526" y2="76936"/>
                        <a14:foregroundMark x1="32749" y1="76420" x2="32749" y2="76420"/>
                        <a14:foregroundMark x1="20351" y1="73322" x2="20351" y2="73322"/>
                        <a14:foregroundMark x1="30292" y1="16523" x2="30292" y2="16523"/>
                        <a14:backgroundMark x1="34737" y1="73322" x2="34737" y2="73322"/>
                        <a14:backgroundMark x1="5965" y1="68330" x2="5965" y2="68330"/>
                        <a14:backgroundMark x1="4444" y1="82100" x2="4444" y2="82100"/>
                      </a14:backgroundRemoval>
                    </a14:imgEffect>
                  </a14:imgLayer>
                </a14:imgProps>
              </a:ext>
              <a:ext uri="{28A0092B-C50C-407E-A947-70E740481C1C}">
                <a14:useLocalDpi xmlns:a14="http://schemas.microsoft.com/office/drawing/2010/main"/>
              </a:ext>
            </a:extLst>
          </a:blip>
          <a:srcRect t="-974"/>
          <a:stretch/>
        </p:blipFill>
        <p:spPr bwMode="auto">
          <a:xfrm>
            <a:off x="4396776" y="1021465"/>
            <a:ext cx="1399360" cy="1474787"/>
          </a:xfrm>
          <a:prstGeom prst="rect">
            <a:avLst/>
          </a:prstGeom>
          <a:noFill/>
          <a:ln w="28575" cmpd="sng">
            <a:solidFill>
              <a:srgbClr val="FFFF00"/>
            </a:solidFill>
          </a:ln>
        </p:spPr>
      </p:pic>
      <p:pic>
        <p:nvPicPr>
          <p:cNvPr id="18" name="Picture 17" descr="\\cern.ch\dfs\Departments\EN\Groups\MME\FS\Subcontracting\Moyret\JOBS ATELIER\Jobs 2015\J3027472, 10 CURRENT LEADS\P1 20 kA HFM\Visite CECOM 03032016\IMG_3056.JPG"/>
          <p:cNvPicPr/>
          <p:nvPr/>
        </p:nvPicPr>
        <p:blipFill rotWithShape="1">
          <a:blip r:embed="rId8" cstate="print">
            <a:extLst>
              <a:ext uri="{28A0092B-C50C-407E-A947-70E740481C1C}">
                <a14:useLocalDpi xmlns:a14="http://schemas.microsoft.com/office/drawing/2010/main"/>
              </a:ext>
            </a:extLst>
          </a:blip>
          <a:srcRect/>
          <a:stretch/>
        </p:blipFill>
        <p:spPr bwMode="auto">
          <a:xfrm rot="5400000">
            <a:off x="4151143" y="3183473"/>
            <a:ext cx="2091721" cy="717281"/>
          </a:xfrm>
          <a:prstGeom prst="rect">
            <a:avLst/>
          </a:prstGeom>
          <a:noFill/>
          <a:ln w="28575" cmpd="sng">
            <a:solidFill>
              <a:srgbClr val="FFFF00"/>
            </a:solidFill>
          </a:ln>
        </p:spPr>
      </p:pic>
      <p:pic>
        <p:nvPicPr>
          <p:cNvPr id="19" name="Picture 18"/>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0" b="100000" l="0" r="100000">
                        <a14:foregroundMark x1="60819" y1="79545" x2="60819" y2="79545"/>
                        <a14:foregroundMark x1="55556" y1="86616" x2="55556" y2="86616"/>
                        <a14:foregroundMark x1="51462" y1="87247" x2="51462" y2="87247"/>
                        <a14:foregroundMark x1="55556" y1="89141" x2="55556" y2="89141"/>
                        <a14:foregroundMark x1="57018" y1="80429" x2="57018" y2="80429"/>
                        <a14:foregroundMark x1="59942" y1="82576" x2="59942" y2="82576"/>
                        <a14:foregroundMark x1="54678" y1="84343" x2="54678" y2="84343"/>
                        <a14:foregroundMark x1="58480" y1="79167" x2="58480" y2="79167"/>
                        <a14:foregroundMark x1="77924" y1="77904" x2="77924" y2="77904"/>
                        <a14:backgroundMark x1="1170" y1="30303" x2="33626" y2="99747"/>
                        <a14:backgroundMark x1="48830" y1="9091" x2="69298" y2="66667"/>
                        <a14:backgroundMark x1="78035" y1="29187" x2="78035" y2="29187"/>
                        <a14:backgroundMark x1="61464" y1="21559" x2="61464" y2="21559"/>
                        <a14:backgroundMark x1="88632" y1="59867" x2="88632" y2="59867"/>
                        <a14:backgroundMark x1="58189" y1="18242" x2="81310" y2="72803"/>
                      </a14:backgroundRemoval>
                    </a14:imgEffect>
                  </a14:imgLayer>
                </a14:imgProps>
              </a:ext>
              <a:ext uri="{28A0092B-C50C-407E-A947-70E740481C1C}">
                <a14:useLocalDpi xmlns:a14="http://schemas.microsoft.com/office/drawing/2010/main"/>
              </a:ext>
            </a:extLst>
          </a:blip>
          <a:srcRect/>
          <a:stretch/>
        </p:blipFill>
        <p:spPr>
          <a:xfrm>
            <a:off x="2731111" y="2013109"/>
            <a:ext cx="2046532" cy="2370304"/>
          </a:xfrm>
          <a:prstGeom prst="rect">
            <a:avLst/>
          </a:prstGeom>
        </p:spPr>
      </p:pic>
      <p:sp>
        <p:nvSpPr>
          <p:cNvPr id="35" name="TextBox 34"/>
          <p:cNvSpPr txBox="1"/>
          <p:nvPr/>
        </p:nvSpPr>
        <p:spPr>
          <a:xfrm>
            <a:off x="3522293" y="1896088"/>
            <a:ext cx="1017785" cy="600164"/>
          </a:xfrm>
          <a:prstGeom prst="rect">
            <a:avLst/>
          </a:prstGeom>
          <a:noFill/>
        </p:spPr>
        <p:txBody>
          <a:bodyPr wrap="square" rtlCol="0">
            <a:spAutoFit/>
          </a:bodyPr>
          <a:lstStyle/>
          <a:p>
            <a:pPr algn="ctr"/>
            <a:r>
              <a:rPr lang="en-US" sz="1100" b="1" dirty="0" smtClean="0">
                <a:solidFill>
                  <a:schemeClr val="accent2">
                    <a:lumMod val="60000"/>
                    <a:lumOff val="40000"/>
                  </a:schemeClr>
                </a:solidFill>
              </a:rPr>
              <a:t>500 </a:t>
            </a:r>
            <a:r>
              <a:rPr lang="en-US" sz="1100" b="1" dirty="0" smtClean="0">
                <a:solidFill>
                  <a:schemeClr val="accent2">
                    <a:lumMod val="60000"/>
                    <a:lumOff val="40000"/>
                  </a:schemeClr>
                </a:solidFill>
              </a:rPr>
              <a:t>mm</a:t>
            </a:r>
            <a:r>
              <a:rPr lang="en-US" sz="1100" b="1" baseline="30000" dirty="0" smtClean="0">
                <a:solidFill>
                  <a:schemeClr val="accent2">
                    <a:lumMod val="60000"/>
                    <a:lumOff val="40000"/>
                  </a:schemeClr>
                </a:solidFill>
              </a:rPr>
              <a:t>2</a:t>
            </a:r>
            <a:r>
              <a:rPr lang="en-US" sz="1100" b="1" dirty="0" smtClean="0">
                <a:solidFill>
                  <a:schemeClr val="accent2">
                    <a:lumMod val="60000"/>
                    <a:lumOff val="40000"/>
                  </a:schemeClr>
                </a:solidFill>
              </a:rPr>
              <a:t> </a:t>
            </a:r>
            <a:endParaRPr lang="en-US" sz="1100" b="1" dirty="0" smtClean="0">
              <a:solidFill>
                <a:schemeClr val="accent2">
                  <a:lumMod val="60000"/>
                  <a:lumOff val="40000"/>
                </a:schemeClr>
              </a:solidFill>
            </a:endParaRPr>
          </a:p>
          <a:p>
            <a:pPr algn="ctr"/>
            <a:r>
              <a:rPr lang="en-US" sz="1100" dirty="0" smtClean="0">
                <a:solidFill>
                  <a:schemeClr val="accent2">
                    <a:lumMod val="60000"/>
                    <a:lumOff val="40000"/>
                  </a:schemeClr>
                </a:solidFill>
              </a:rPr>
              <a:t>CABLES SECTION</a:t>
            </a:r>
            <a:endParaRPr lang="en-US" sz="1100" dirty="0">
              <a:solidFill>
                <a:schemeClr val="accent2">
                  <a:lumMod val="60000"/>
                  <a:lumOff val="40000"/>
                </a:schemeClr>
              </a:solidFill>
            </a:endParaRPr>
          </a:p>
        </p:txBody>
      </p:sp>
      <p:pic>
        <p:nvPicPr>
          <p:cNvPr id="20" name="Image 6" descr="CERN-logo_outline.jpg"/>
          <p:cNvPicPr>
            <a:picLocks noChangeAspect="1"/>
          </p:cNvPicPr>
          <p:nvPr/>
        </p:nvPicPr>
        <p:blipFill>
          <a:blip r:embed="rId11"/>
          <a:stretch>
            <a:fillRect/>
          </a:stretch>
        </p:blipFill>
        <p:spPr>
          <a:xfrm>
            <a:off x="8633317" y="16652"/>
            <a:ext cx="494185" cy="486000"/>
          </a:xfrm>
          <a:prstGeom prst="rect">
            <a:avLst/>
          </a:prstGeom>
        </p:spPr>
      </p:pic>
    </p:spTree>
    <p:extLst>
      <p:ext uri="{BB962C8B-B14F-4D97-AF65-F5344CB8AC3E}">
        <p14:creationId xmlns:p14="http://schemas.microsoft.com/office/powerpoint/2010/main" val="37868869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6" grpId="0"/>
      <p:bldP spid="37" grpId="0" animBg="1"/>
      <p:bldP spid="38" grpId="0"/>
      <p:bldP spid="7" grpId="0" animBg="1"/>
      <p:bldP spid="3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Cluster DAQ system</a:t>
            </a:r>
            <a:endParaRPr lang="en-US" dirty="0"/>
          </a:p>
        </p:txBody>
      </p:sp>
      <p:sp>
        <p:nvSpPr>
          <p:cNvPr id="4" name="Footer Placeholder 3"/>
          <p:cNvSpPr>
            <a:spLocks noGrp="1"/>
          </p:cNvSpPr>
          <p:nvPr>
            <p:ph type="ftr" sz="quarter" idx="11"/>
          </p:nvPr>
        </p:nvSpPr>
        <p:spPr/>
        <p:txBody>
          <a:bodyPr/>
          <a:lstStyle/>
          <a:p>
            <a:r>
              <a:rPr lang="en-GB" noProof="0" smtClean="0"/>
              <a:t>Marta Bajko for 1st International Workshop on Superconducting Magnet Test Facilities </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13</a:t>
            </a:fld>
            <a:endParaRPr lang="fr-FR"/>
          </a:p>
        </p:txBody>
      </p:sp>
      <p:pic>
        <p:nvPicPr>
          <p:cNvPr id="7" name="Picture 6" descr="Screen Shot 2015-11-23 at 09.03.42.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04741" y="843558"/>
            <a:ext cx="3672408" cy="2202529"/>
          </a:xfrm>
          <a:prstGeom prst="rect">
            <a:avLst/>
          </a:prstGeom>
          <a:ln>
            <a:solidFill>
              <a:schemeClr val="tx1"/>
            </a:solidFill>
          </a:ln>
        </p:spPr>
      </p:pic>
      <p:sp>
        <p:nvSpPr>
          <p:cNvPr id="9" name="TextBox 8"/>
          <p:cNvSpPr txBox="1"/>
          <p:nvPr/>
        </p:nvSpPr>
        <p:spPr>
          <a:xfrm>
            <a:off x="460926" y="1794032"/>
            <a:ext cx="3716223" cy="2739212"/>
          </a:xfrm>
          <a:prstGeom prst="rect">
            <a:avLst/>
          </a:prstGeom>
          <a:solidFill>
            <a:schemeClr val="bg1"/>
          </a:solidFill>
          <a:ln w="38100" cmpd="sng">
            <a:solidFill>
              <a:srgbClr val="004769"/>
            </a:solidFill>
          </a:ln>
        </p:spPr>
        <p:txBody>
          <a:bodyPr wrap="square" rtlCol="0">
            <a:spAutoFit/>
          </a:bodyPr>
          <a:lstStyle/>
          <a:p>
            <a:r>
              <a:rPr lang="en-US" sz="1600" dirty="0" smtClean="0">
                <a:latin typeface="Arial"/>
                <a:cs typeface="Arial"/>
              </a:rPr>
              <a:t>DAQ</a:t>
            </a:r>
          </a:p>
          <a:p>
            <a:r>
              <a:rPr lang="en-US" sz="1600" dirty="0" smtClean="0">
                <a:latin typeface="Arial"/>
                <a:cs typeface="Arial"/>
              </a:rPr>
              <a:t>SPECIFIED PARAMETERS</a:t>
            </a:r>
            <a:endParaRPr lang="en-US" sz="1600" baseline="30000" dirty="0">
              <a:latin typeface="Arial"/>
              <a:cs typeface="Arial"/>
            </a:endParaRPr>
          </a:p>
          <a:p>
            <a:pPr lvl="0"/>
            <a:endParaRPr lang="en-US" sz="1400" dirty="0" smtClean="0">
              <a:latin typeface="Arial"/>
              <a:cs typeface="Arial"/>
            </a:endParaRPr>
          </a:p>
          <a:p>
            <a:pPr lvl="0"/>
            <a:r>
              <a:rPr lang="en-US" sz="1400" dirty="0" smtClean="0">
                <a:latin typeface="Arial"/>
                <a:cs typeface="Arial"/>
              </a:rPr>
              <a:t>Input channels: 		+/- 10 V analog</a:t>
            </a:r>
          </a:p>
          <a:p>
            <a:pPr lvl="0"/>
            <a:r>
              <a:rPr lang="en-US" sz="1400" dirty="0" smtClean="0">
                <a:latin typeface="Arial"/>
                <a:cs typeface="Arial"/>
              </a:rPr>
              <a:t>Nr of HF channels</a:t>
            </a:r>
            <a:r>
              <a:rPr lang="en-US" sz="1400" dirty="0" smtClean="0"/>
              <a:t>: 	</a:t>
            </a:r>
            <a:r>
              <a:rPr lang="en-GB" sz="1400" dirty="0" smtClean="0"/>
              <a:t>200 differential</a:t>
            </a:r>
          </a:p>
          <a:p>
            <a:pPr lvl="0"/>
            <a:r>
              <a:rPr lang="en-GB" sz="1400" dirty="0" smtClean="0"/>
              <a:t>HF frequency:		200 kHz</a:t>
            </a:r>
          </a:p>
          <a:p>
            <a:pPr lvl="0"/>
            <a:r>
              <a:rPr lang="en-GB" sz="1400" dirty="0" smtClean="0"/>
              <a:t>HF,MF,LF resolution: 	16 bit resolution</a:t>
            </a:r>
          </a:p>
          <a:p>
            <a:pPr lvl="0"/>
            <a:r>
              <a:rPr lang="en-GB" sz="1400" dirty="0" smtClean="0"/>
              <a:t>HF,MF,LF  accuracy: 	</a:t>
            </a:r>
            <a:r>
              <a:rPr lang="en-GB" sz="1400" dirty="0" smtClean="0"/>
              <a:t>1 mV </a:t>
            </a:r>
            <a:endParaRPr lang="en-GB" sz="1400" dirty="0" smtClean="0"/>
          </a:p>
          <a:p>
            <a:pPr lvl="0"/>
            <a:r>
              <a:rPr lang="en-US" sz="1400" dirty="0" smtClean="0"/>
              <a:t>MF frequency:		50 kHz</a:t>
            </a:r>
          </a:p>
          <a:p>
            <a:pPr lvl="0"/>
            <a:r>
              <a:rPr lang="en-US" sz="1400" dirty="0" smtClean="0"/>
              <a:t>Nr of LF channels: 	144</a:t>
            </a:r>
          </a:p>
          <a:p>
            <a:pPr lvl="0"/>
            <a:r>
              <a:rPr lang="en-US" sz="1400" dirty="0" smtClean="0"/>
              <a:t>LF frequency: 		</a:t>
            </a:r>
            <a:r>
              <a:rPr lang="en-US" sz="1400" dirty="0" smtClean="0"/>
              <a:t>1 kHz</a:t>
            </a:r>
            <a:endParaRPr lang="en-US" sz="1400" dirty="0" smtClean="0"/>
          </a:p>
          <a:p>
            <a:pPr lvl="0"/>
            <a:r>
              <a:rPr lang="en-US" sz="1400" dirty="0" smtClean="0"/>
              <a:t>Timing: 			GMT synchronization</a:t>
            </a:r>
          </a:p>
        </p:txBody>
      </p:sp>
      <p:grpSp>
        <p:nvGrpSpPr>
          <p:cNvPr id="14" name="Group 13"/>
          <p:cNvGrpSpPr>
            <a:grpSpLocks noChangeAspect="1"/>
          </p:cNvGrpSpPr>
          <p:nvPr/>
        </p:nvGrpSpPr>
        <p:grpSpPr>
          <a:xfrm>
            <a:off x="4625926" y="2859782"/>
            <a:ext cx="3203993" cy="1378629"/>
            <a:chOff x="358634" y="1600200"/>
            <a:chExt cx="8470900" cy="3644900"/>
          </a:xfrm>
        </p:grpSpPr>
        <p:pic>
          <p:nvPicPr>
            <p:cNvPr id="15" name="Picture 14" descr="Screen Shot 2015-11-27 at 15.25.21.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8634" y="1600200"/>
              <a:ext cx="8470900" cy="3644900"/>
            </a:xfrm>
            <a:prstGeom prst="rect">
              <a:avLst/>
            </a:prstGeom>
          </p:spPr>
        </p:pic>
        <p:sp>
          <p:nvSpPr>
            <p:cNvPr id="16" name="Rectangle 15"/>
            <p:cNvSpPr/>
            <p:nvPr/>
          </p:nvSpPr>
          <p:spPr>
            <a:xfrm>
              <a:off x="5146610" y="2060881"/>
              <a:ext cx="436741" cy="2580473"/>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7" name="Group 16"/>
          <p:cNvGrpSpPr/>
          <p:nvPr/>
        </p:nvGrpSpPr>
        <p:grpSpPr>
          <a:xfrm>
            <a:off x="3231190" y="769147"/>
            <a:ext cx="5479917" cy="1946619"/>
            <a:chOff x="3231190" y="769147"/>
            <a:chExt cx="5479917" cy="1946619"/>
          </a:xfrm>
        </p:grpSpPr>
        <p:pic>
          <p:nvPicPr>
            <p:cNvPr id="10" name="Picture 9" descr="Screen Shot 2015-11-26 at 17.37.40.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231190" y="769147"/>
              <a:ext cx="5479917" cy="1946619"/>
            </a:xfrm>
            <a:prstGeom prst="rect">
              <a:avLst/>
            </a:prstGeom>
            <a:ln w="38100" cmpd="sng">
              <a:solidFill>
                <a:srgbClr val="FFFF00"/>
              </a:solidFill>
            </a:ln>
          </p:spPr>
        </p:pic>
        <p:sp>
          <p:nvSpPr>
            <p:cNvPr id="3" name="TextBox 2"/>
            <p:cNvSpPr txBox="1"/>
            <p:nvPr/>
          </p:nvSpPr>
          <p:spPr>
            <a:xfrm>
              <a:off x="6235461" y="891173"/>
              <a:ext cx="1990461" cy="307777"/>
            </a:xfrm>
            <a:prstGeom prst="rect">
              <a:avLst/>
            </a:prstGeom>
            <a:noFill/>
          </p:spPr>
          <p:txBody>
            <a:bodyPr wrap="none" rtlCol="0">
              <a:spAutoFit/>
            </a:bodyPr>
            <a:lstStyle/>
            <a:p>
              <a:r>
                <a:rPr lang="en-US" sz="1400" dirty="0" smtClean="0"/>
                <a:t>Example of HF system</a:t>
              </a:r>
              <a:endParaRPr lang="en-US" sz="1400" dirty="0"/>
            </a:p>
          </p:txBody>
        </p:sp>
      </p:grpSp>
      <p:sp>
        <p:nvSpPr>
          <p:cNvPr id="18" name="TextBox 17"/>
          <p:cNvSpPr txBox="1"/>
          <p:nvPr/>
        </p:nvSpPr>
        <p:spPr>
          <a:xfrm>
            <a:off x="4815288" y="4240500"/>
            <a:ext cx="3019689" cy="369332"/>
          </a:xfrm>
          <a:prstGeom prst="rect">
            <a:avLst/>
          </a:prstGeom>
          <a:noFill/>
        </p:spPr>
        <p:txBody>
          <a:bodyPr wrap="none" rtlCol="0">
            <a:spAutoFit/>
          </a:bodyPr>
          <a:lstStyle/>
          <a:p>
            <a:r>
              <a:rPr lang="en-US" dirty="0" smtClean="0"/>
              <a:t>Data Analysis with DIADEM</a:t>
            </a:r>
            <a:endParaRPr lang="en-US" dirty="0"/>
          </a:p>
        </p:txBody>
      </p:sp>
      <p:sp>
        <p:nvSpPr>
          <p:cNvPr id="19" name="TextBox 18"/>
          <p:cNvSpPr txBox="1"/>
          <p:nvPr/>
        </p:nvSpPr>
        <p:spPr>
          <a:xfrm>
            <a:off x="2215077" y="4490264"/>
            <a:ext cx="3727302" cy="430887"/>
          </a:xfrm>
          <a:prstGeom prst="rect">
            <a:avLst/>
          </a:prstGeom>
          <a:noFill/>
        </p:spPr>
        <p:txBody>
          <a:bodyPr wrap="none" rtlCol="0">
            <a:spAutoFit/>
          </a:bodyPr>
          <a:lstStyle/>
          <a:p>
            <a:r>
              <a:rPr lang="en-US" sz="1100" i="1" dirty="0" smtClean="0"/>
              <a:t>Ref. 	DAQ: H. </a:t>
            </a:r>
            <a:r>
              <a:rPr lang="en-US" sz="1100" i="1" dirty="0" err="1" smtClean="0"/>
              <a:t>Reymond</a:t>
            </a:r>
            <a:r>
              <a:rPr lang="en-US" sz="1100" i="1" dirty="0" smtClean="0"/>
              <a:t>, M. </a:t>
            </a:r>
            <a:r>
              <a:rPr lang="en-US" sz="1100" i="1" dirty="0" err="1" smtClean="0"/>
              <a:t>Charrondiere</a:t>
            </a:r>
            <a:r>
              <a:rPr lang="en-US" sz="1100" i="1" dirty="0" smtClean="0"/>
              <a:t>, M. I. </a:t>
            </a:r>
            <a:r>
              <a:rPr lang="en-US" sz="1100" i="1" dirty="0" err="1" smtClean="0"/>
              <a:t>Tapani</a:t>
            </a:r>
            <a:endParaRPr lang="en-US" sz="1100" i="1" dirty="0" smtClean="0"/>
          </a:p>
          <a:p>
            <a:r>
              <a:rPr lang="en-US" sz="1100" i="1" dirty="0" smtClean="0"/>
              <a:t>	Analysis: H. </a:t>
            </a:r>
            <a:r>
              <a:rPr lang="en-US" sz="1100" i="1" dirty="0" err="1" smtClean="0"/>
              <a:t>Bajas</a:t>
            </a:r>
            <a:r>
              <a:rPr lang="en-US" sz="1100" i="1" dirty="0" smtClean="0"/>
              <a:t>, F. Gomez de la Cruz </a:t>
            </a:r>
            <a:endParaRPr lang="en-US" sz="1100" i="1" dirty="0"/>
          </a:p>
        </p:txBody>
      </p:sp>
      <p:pic>
        <p:nvPicPr>
          <p:cNvPr id="20" name="Image 6" descr="CERN-logo_outline.jpg"/>
          <p:cNvPicPr>
            <a:picLocks noChangeAspect="1"/>
          </p:cNvPicPr>
          <p:nvPr/>
        </p:nvPicPr>
        <p:blipFill>
          <a:blip r:embed="rId5"/>
          <a:stretch>
            <a:fillRect/>
          </a:stretch>
        </p:blipFill>
        <p:spPr>
          <a:xfrm>
            <a:off x="8619707" y="51470"/>
            <a:ext cx="494185" cy="486000"/>
          </a:xfrm>
          <a:prstGeom prst="rect">
            <a:avLst/>
          </a:prstGeom>
        </p:spPr>
      </p:pic>
    </p:spTree>
    <p:extLst>
      <p:ext uri="{BB962C8B-B14F-4D97-AF65-F5344CB8AC3E}">
        <p14:creationId xmlns:p14="http://schemas.microsoft.com/office/powerpoint/2010/main" val="1075957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
            </a:r>
            <a:r>
              <a:rPr lang="en-US" dirty="0" smtClean="0"/>
              <a:t>luster D in pictures</a:t>
            </a:r>
            <a:endParaRPr lang="en-US" dirty="0"/>
          </a:p>
        </p:txBody>
      </p:sp>
      <p:sp>
        <p:nvSpPr>
          <p:cNvPr id="4" name="Footer Placeholder 3"/>
          <p:cNvSpPr>
            <a:spLocks noGrp="1"/>
          </p:cNvSpPr>
          <p:nvPr>
            <p:ph type="ftr" sz="quarter" idx="11"/>
          </p:nvPr>
        </p:nvSpPr>
        <p:spPr/>
        <p:txBody>
          <a:bodyPr/>
          <a:lstStyle/>
          <a:p>
            <a:r>
              <a:rPr lang="en-GB" noProof="0" smtClean="0"/>
              <a:t>Marta Bajko for 1st International Workshop on Superconducting Magnet Test Facilities </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pic>
        <p:nvPicPr>
          <p:cNvPr id="7" name="Picture 6" descr="IMG_3464.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3340" y="692518"/>
            <a:ext cx="3048001" cy="4074746"/>
          </a:xfrm>
          <a:prstGeom prst="rect">
            <a:avLst/>
          </a:prstGeom>
          <a:ln w="38100" cmpd="sng">
            <a:solidFill>
              <a:schemeClr val="bg2">
                <a:lumMod val="60000"/>
                <a:lumOff val="40000"/>
              </a:schemeClr>
            </a:solidFill>
          </a:ln>
        </p:spPr>
      </p:pic>
      <p:pic>
        <p:nvPicPr>
          <p:cNvPr id="13" name="Picture 12" descr="IMG_4982.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20323" y="699542"/>
            <a:ext cx="3048000" cy="4064000"/>
          </a:xfrm>
          <a:prstGeom prst="rect">
            <a:avLst/>
          </a:prstGeom>
          <a:ln w="38100" cmpd="sng">
            <a:solidFill>
              <a:srgbClr val="3FD4FF"/>
            </a:solidFill>
          </a:ln>
        </p:spPr>
      </p:pic>
      <p:pic>
        <p:nvPicPr>
          <p:cNvPr id="11" name="Picture 10" descr="IMG_5127.jp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020323" y="699542"/>
            <a:ext cx="3048000" cy="4064000"/>
          </a:xfrm>
          <a:prstGeom prst="rect">
            <a:avLst/>
          </a:prstGeom>
          <a:ln w="38100" cmpd="sng">
            <a:solidFill>
              <a:srgbClr val="3FD4FF"/>
            </a:solidFill>
          </a:ln>
        </p:spPr>
      </p:pic>
      <p:pic>
        <p:nvPicPr>
          <p:cNvPr id="3" name="Picture 2" descr="IMG_5701.jp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068323" y="715337"/>
            <a:ext cx="3048000" cy="4064000"/>
          </a:xfrm>
          <a:prstGeom prst="rect">
            <a:avLst/>
          </a:prstGeom>
          <a:ln w="38100" cmpd="sng">
            <a:solidFill>
              <a:srgbClr val="3FD4FF"/>
            </a:solidFill>
          </a:ln>
        </p:spPr>
      </p:pic>
      <p:pic>
        <p:nvPicPr>
          <p:cNvPr id="12" name="Picture 11" descr="IMG_5865.jp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096000" y="699542"/>
            <a:ext cx="3048000" cy="4064000"/>
          </a:xfrm>
          <a:prstGeom prst="rect">
            <a:avLst/>
          </a:prstGeom>
          <a:ln w="38100" cmpd="sng">
            <a:solidFill>
              <a:srgbClr val="3FD4FF"/>
            </a:solidFill>
          </a:ln>
        </p:spPr>
      </p:pic>
      <p:sp>
        <p:nvSpPr>
          <p:cNvPr id="14" name="TextBox 13"/>
          <p:cNvSpPr txBox="1"/>
          <p:nvPr/>
        </p:nvSpPr>
        <p:spPr>
          <a:xfrm>
            <a:off x="67677" y="3932545"/>
            <a:ext cx="2952646" cy="830997"/>
          </a:xfrm>
          <a:prstGeom prst="rect">
            <a:avLst/>
          </a:prstGeom>
          <a:noFill/>
        </p:spPr>
        <p:txBody>
          <a:bodyPr wrap="square" rtlCol="0">
            <a:spAutoFit/>
          </a:bodyPr>
          <a:lstStyle/>
          <a:p>
            <a:r>
              <a:rPr lang="en-US" sz="1200" i="1" dirty="0" smtClean="0"/>
              <a:t>Ref. </a:t>
            </a:r>
          </a:p>
          <a:p>
            <a:r>
              <a:rPr lang="en-US" sz="1200" i="1" dirty="0" smtClean="0"/>
              <a:t>Construction:</a:t>
            </a:r>
          </a:p>
          <a:p>
            <a:r>
              <a:rPr lang="en-US" sz="1200" i="1" dirty="0" smtClean="0"/>
              <a:t>H. </a:t>
            </a:r>
            <a:r>
              <a:rPr lang="en-US" sz="1200" i="1" dirty="0" err="1" smtClean="0"/>
              <a:t>Botella</a:t>
            </a:r>
            <a:r>
              <a:rPr lang="en-US" sz="1200" i="1" dirty="0" smtClean="0"/>
              <a:t>, R. Morton, E. Perez </a:t>
            </a:r>
            <a:r>
              <a:rPr lang="en-US" sz="1200" i="1" dirty="0" err="1" smtClean="0"/>
              <a:t>Duenas</a:t>
            </a:r>
            <a:r>
              <a:rPr lang="en-US" sz="1200" i="1" dirty="0" smtClean="0"/>
              <a:t>, </a:t>
            </a:r>
          </a:p>
          <a:p>
            <a:r>
              <a:rPr lang="en-US" sz="1200" i="1" dirty="0" smtClean="0"/>
              <a:t>Safety: E. </a:t>
            </a:r>
            <a:r>
              <a:rPr lang="en-US" sz="1200" i="1" dirty="0" err="1" smtClean="0"/>
              <a:t>Paulat</a:t>
            </a:r>
            <a:r>
              <a:rPr lang="en-US" sz="1200" i="1" dirty="0" smtClean="0"/>
              <a:t> </a:t>
            </a:r>
            <a:endParaRPr lang="en-US" sz="1200" i="1" dirty="0"/>
          </a:p>
        </p:txBody>
      </p:sp>
      <p:pic>
        <p:nvPicPr>
          <p:cNvPr id="15" name="Image 6" descr="CERN-logo_outline.jpg"/>
          <p:cNvPicPr>
            <a:picLocks noChangeAspect="1"/>
          </p:cNvPicPr>
          <p:nvPr/>
        </p:nvPicPr>
        <p:blipFill>
          <a:blip r:embed="rId7"/>
          <a:stretch>
            <a:fillRect/>
          </a:stretch>
        </p:blipFill>
        <p:spPr>
          <a:xfrm>
            <a:off x="8619707" y="51470"/>
            <a:ext cx="494185" cy="486000"/>
          </a:xfrm>
          <a:prstGeom prst="rect">
            <a:avLst/>
          </a:prstGeom>
        </p:spPr>
      </p:pic>
    </p:spTree>
    <p:extLst>
      <p:ext uri="{BB962C8B-B14F-4D97-AF65-F5344CB8AC3E}">
        <p14:creationId xmlns:p14="http://schemas.microsoft.com/office/powerpoint/2010/main" val="40821814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Horizontal test bench upgrade</a:t>
            </a:r>
            <a:endParaRPr lang="en-US" dirty="0"/>
          </a:p>
        </p:txBody>
      </p:sp>
      <p:sp>
        <p:nvSpPr>
          <p:cNvPr id="4" name="Footer Placeholder 3"/>
          <p:cNvSpPr>
            <a:spLocks noGrp="1"/>
          </p:cNvSpPr>
          <p:nvPr>
            <p:ph type="ftr" sz="quarter" idx="11"/>
          </p:nvPr>
        </p:nvSpPr>
        <p:spPr/>
        <p:txBody>
          <a:bodyPr/>
          <a:lstStyle/>
          <a:p>
            <a:r>
              <a:rPr lang="en-GB" noProof="0" smtClean="0"/>
              <a:t>Marta Bajko for 1st International Workshop on Superconducting Magnet Test Facilities </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10800000">
            <a:off x="442392" y="937119"/>
            <a:ext cx="8244408" cy="2403436"/>
          </a:xfrm>
          <a:prstGeom prst="rect">
            <a:avLst/>
          </a:prstGeom>
        </p:spPr>
      </p:pic>
      <p:sp>
        <p:nvSpPr>
          <p:cNvPr id="7" name="Rectangle 6"/>
          <p:cNvSpPr/>
          <p:nvPr/>
        </p:nvSpPr>
        <p:spPr>
          <a:xfrm>
            <a:off x="5364088" y="1444763"/>
            <a:ext cx="2232248" cy="597750"/>
          </a:xfrm>
          <a:prstGeom prst="rect">
            <a:avLst/>
          </a:prstGeom>
          <a:noFill/>
          <a:ln w="5715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347864" y="2651901"/>
            <a:ext cx="2257340" cy="624211"/>
          </a:xfrm>
          <a:prstGeom prst="rect">
            <a:avLst/>
          </a:prstGeom>
          <a:noFill/>
          <a:ln w="5715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460907" y="3666412"/>
            <a:ext cx="7892938" cy="646331"/>
          </a:xfrm>
          <a:prstGeom prst="rect">
            <a:avLst/>
          </a:prstGeom>
          <a:solidFill>
            <a:srgbClr val="FFFF00"/>
          </a:solidFill>
        </p:spPr>
        <p:txBody>
          <a:bodyPr wrap="square" rtlCol="0">
            <a:spAutoFit/>
          </a:bodyPr>
          <a:lstStyle/>
          <a:p>
            <a:pPr algn="just"/>
            <a:r>
              <a:rPr lang="en-GB" sz="1200" dirty="0" smtClean="0"/>
              <a:t>The horizontal test zone Cluster A to F excluding D is </a:t>
            </a:r>
            <a:r>
              <a:rPr lang="en-GB" sz="1200" dirty="0" smtClean="0"/>
              <a:t>composed </a:t>
            </a:r>
            <a:r>
              <a:rPr lang="en-GB" sz="1200" dirty="0" smtClean="0"/>
              <a:t>by 10 </a:t>
            </a:r>
            <a:r>
              <a:rPr lang="en-GB" sz="1200" dirty="0" smtClean="0"/>
              <a:t>benches. They are </a:t>
            </a:r>
            <a:r>
              <a:rPr lang="en-GB" sz="1200" dirty="0" smtClean="0"/>
              <a:t>equipped with 5 </a:t>
            </a:r>
            <a:r>
              <a:rPr lang="en-GB" sz="1200" dirty="0" smtClean="0"/>
              <a:t>independent </a:t>
            </a:r>
            <a:r>
              <a:rPr lang="en-GB" sz="1200" dirty="0" smtClean="0"/>
              <a:t>electrical </a:t>
            </a:r>
            <a:r>
              <a:rPr lang="en-GB" sz="1200" dirty="0" smtClean="0"/>
              <a:t>circuits </a:t>
            </a:r>
            <a:r>
              <a:rPr lang="en-GB" sz="1200" dirty="0" smtClean="0"/>
              <a:t>allowing to test magnets up to 15 kA @ 1.9 K. Two clusters are planned to be upgraded to 20 kA capacity. </a:t>
            </a:r>
            <a:endParaRPr lang="en-GB" sz="1200" dirty="0"/>
          </a:p>
        </p:txBody>
      </p:sp>
      <p:sp>
        <p:nvSpPr>
          <p:cNvPr id="11" name="TextBox 10"/>
          <p:cNvSpPr txBox="1"/>
          <p:nvPr/>
        </p:nvSpPr>
        <p:spPr>
          <a:xfrm>
            <a:off x="5580112" y="627534"/>
            <a:ext cx="1159505" cy="369332"/>
          </a:xfrm>
          <a:prstGeom prst="rect">
            <a:avLst/>
          </a:prstGeom>
          <a:noFill/>
          <a:ln>
            <a:noFill/>
          </a:ln>
        </p:spPr>
        <p:txBody>
          <a:bodyPr wrap="none" rtlCol="0">
            <a:spAutoFit/>
          </a:bodyPr>
          <a:lstStyle/>
          <a:p>
            <a:r>
              <a:rPr lang="en-US" dirty="0" smtClean="0">
                <a:solidFill>
                  <a:srgbClr val="000000"/>
                </a:solidFill>
              </a:rPr>
              <a:t>Cluster A</a:t>
            </a:r>
            <a:endParaRPr lang="en-US" dirty="0">
              <a:solidFill>
                <a:srgbClr val="000000"/>
              </a:solidFill>
            </a:endParaRPr>
          </a:p>
        </p:txBody>
      </p:sp>
      <p:sp>
        <p:nvSpPr>
          <p:cNvPr id="12" name="TextBox 11"/>
          <p:cNvSpPr txBox="1"/>
          <p:nvPr/>
        </p:nvSpPr>
        <p:spPr>
          <a:xfrm>
            <a:off x="3969035" y="3287808"/>
            <a:ext cx="1146656" cy="369332"/>
          </a:xfrm>
          <a:prstGeom prst="rect">
            <a:avLst/>
          </a:prstGeom>
          <a:noFill/>
        </p:spPr>
        <p:txBody>
          <a:bodyPr wrap="none" rtlCol="0">
            <a:spAutoFit/>
          </a:bodyPr>
          <a:lstStyle/>
          <a:p>
            <a:r>
              <a:rPr lang="en-US" dirty="0" smtClean="0"/>
              <a:t>Cluster E</a:t>
            </a:r>
            <a:endParaRPr lang="en-US" dirty="0"/>
          </a:p>
        </p:txBody>
      </p:sp>
      <p:pic>
        <p:nvPicPr>
          <p:cNvPr id="13" name="Image 6" descr="CERN-logo_outline.jpg"/>
          <p:cNvPicPr>
            <a:picLocks noChangeAspect="1"/>
          </p:cNvPicPr>
          <p:nvPr/>
        </p:nvPicPr>
        <p:blipFill>
          <a:blip r:embed="rId4"/>
          <a:stretch>
            <a:fillRect/>
          </a:stretch>
        </p:blipFill>
        <p:spPr>
          <a:xfrm>
            <a:off x="8552615" y="64729"/>
            <a:ext cx="494185" cy="486000"/>
          </a:xfrm>
          <a:prstGeom prst="rect">
            <a:avLst/>
          </a:prstGeom>
        </p:spPr>
      </p:pic>
    </p:spTree>
    <p:extLst>
      <p:ext uri="{BB962C8B-B14F-4D97-AF65-F5344CB8AC3E}">
        <p14:creationId xmlns:p14="http://schemas.microsoft.com/office/powerpoint/2010/main" val="30851405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3" presetClass="exit" presetSubtype="10" fill="hold" grpId="0" nodeType="clickEffect">
                                  <p:stCondLst>
                                    <p:cond delay="0"/>
                                  </p:stCondLst>
                                  <p:childTnLst>
                                    <p:animEffect transition="out" filter="blinds(horizontal)">
                                      <p:cBhvr>
                                        <p:cTn id="22" dur="500"/>
                                        <p:tgtEl>
                                          <p:spTgt spid="12"/>
                                        </p:tgtEl>
                                      </p:cBhvr>
                                    </p:animEffect>
                                    <p:set>
                                      <p:cBhvr>
                                        <p:cTn id="23" dur="1" fill="hold">
                                          <p:stCondLst>
                                            <p:cond delay="499"/>
                                          </p:stCondLst>
                                        </p:cTn>
                                        <p:tgtEl>
                                          <p:spTgt spid="12"/>
                                        </p:tgtEl>
                                        <p:attrNameLst>
                                          <p:attrName>style.visibility</p:attrName>
                                        </p:attrNameLst>
                                      </p:cBhvr>
                                      <p:to>
                                        <p:strVal val="hidden"/>
                                      </p:to>
                                    </p:set>
                                  </p:childTnLst>
                                </p:cTn>
                              </p:par>
                              <p:par>
                                <p:cTn id="24" presetID="3" presetClass="exit" presetSubtype="10" fill="hold" grpId="0" nodeType="withEffect">
                                  <p:stCondLst>
                                    <p:cond delay="0"/>
                                  </p:stCondLst>
                                  <p:childTnLst>
                                    <p:animEffect transition="out" filter="blinds(horizontal)">
                                      <p:cBhvr>
                                        <p:cTn id="25" dur="500"/>
                                        <p:tgtEl>
                                          <p:spTgt spid="8"/>
                                        </p:tgtEl>
                                      </p:cBhvr>
                                    </p:animEffect>
                                    <p:set>
                                      <p:cBhvr>
                                        <p:cTn id="26"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8" grpId="1" animBg="1"/>
      <p:bldP spid="9" grpId="0" animBg="1"/>
      <p:bldP spid="11" grpId="0"/>
      <p:bldP spid="12" grpId="0"/>
      <p:bldP spid="12"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Horizontal test bench upgrade</a:t>
            </a:r>
            <a:endParaRPr lang="en-US" dirty="0"/>
          </a:p>
        </p:txBody>
      </p:sp>
      <p:sp>
        <p:nvSpPr>
          <p:cNvPr id="4" name="Footer Placeholder 3"/>
          <p:cNvSpPr>
            <a:spLocks noGrp="1"/>
          </p:cNvSpPr>
          <p:nvPr>
            <p:ph type="ftr" sz="quarter" idx="11"/>
          </p:nvPr>
        </p:nvSpPr>
        <p:spPr/>
        <p:txBody>
          <a:bodyPr/>
          <a:lstStyle/>
          <a:p>
            <a:r>
              <a:rPr lang="en-GB" noProof="0" smtClean="0"/>
              <a:t>Marta Bajko for 1st International Workshop on Superconducting Magnet Test Facilities </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16</a:t>
            </a:fld>
            <a:endParaRPr lang="fr-F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10800000">
            <a:off x="442392" y="937119"/>
            <a:ext cx="8244408" cy="2403436"/>
          </a:xfrm>
          <a:prstGeom prst="rect">
            <a:avLst/>
          </a:prstGeom>
        </p:spPr>
      </p:pic>
      <p:sp>
        <p:nvSpPr>
          <p:cNvPr id="7" name="Rectangle 6"/>
          <p:cNvSpPr/>
          <p:nvPr/>
        </p:nvSpPr>
        <p:spPr>
          <a:xfrm>
            <a:off x="5364088" y="1444763"/>
            <a:ext cx="2232248" cy="597750"/>
          </a:xfrm>
          <a:prstGeom prst="rect">
            <a:avLst/>
          </a:prstGeom>
          <a:noFill/>
          <a:ln w="5715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5580112" y="627534"/>
            <a:ext cx="1159505" cy="369332"/>
          </a:xfrm>
          <a:prstGeom prst="rect">
            <a:avLst/>
          </a:prstGeom>
          <a:noFill/>
          <a:ln>
            <a:noFill/>
          </a:ln>
        </p:spPr>
        <p:txBody>
          <a:bodyPr wrap="none" rtlCol="0">
            <a:spAutoFit/>
          </a:bodyPr>
          <a:lstStyle/>
          <a:p>
            <a:r>
              <a:rPr lang="en-US" dirty="0" smtClean="0">
                <a:solidFill>
                  <a:srgbClr val="000000"/>
                </a:solidFill>
              </a:rPr>
              <a:t>Cluster A</a:t>
            </a:r>
            <a:endParaRPr lang="en-US" dirty="0">
              <a:solidFill>
                <a:srgbClr val="000000"/>
              </a:solidFill>
            </a:endParaRPr>
          </a:p>
        </p:txBody>
      </p:sp>
      <p:sp>
        <p:nvSpPr>
          <p:cNvPr id="3" name="TextBox 2"/>
          <p:cNvSpPr txBox="1"/>
          <p:nvPr/>
        </p:nvSpPr>
        <p:spPr>
          <a:xfrm>
            <a:off x="4597740" y="3469220"/>
            <a:ext cx="4035079" cy="1015663"/>
          </a:xfrm>
          <a:prstGeom prst="rect">
            <a:avLst/>
          </a:prstGeom>
          <a:noFill/>
        </p:spPr>
        <p:txBody>
          <a:bodyPr wrap="none" rtlCol="0">
            <a:spAutoFit/>
          </a:bodyPr>
          <a:lstStyle/>
          <a:p>
            <a:r>
              <a:rPr lang="en-GB" sz="1200" dirty="0" smtClean="0"/>
              <a:t>Magnet </a:t>
            </a:r>
            <a:r>
              <a:rPr lang="en-GB" sz="1200" dirty="0"/>
              <a:t>weight: 25 tonnes </a:t>
            </a:r>
          </a:p>
          <a:p>
            <a:r>
              <a:rPr lang="en-GB" sz="1200" dirty="0"/>
              <a:t>Operating temperature: 4.2 K and 1. 9 K </a:t>
            </a:r>
          </a:p>
          <a:p>
            <a:r>
              <a:rPr lang="en-GB" sz="1200" dirty="0"/>
              <a:t>Max. Operating current: </a:t>
            </a:r>
            <a:r>
              <a:rPr lang="en-GB" sz="1200" b="1" dirty="0" smtClean="0">
                <a:solidFill>
                  <a:srgbClr val="FF0000"/>
                </a:solidFill>
              </a:rPr>
              <a:t>15 </a:t>
            </a:r>
            <a:r>
              <a:rPr lang="en-GB" sz="1200" b="1" dirty="0">
                <a:solidFill>
                  <a:srgbClr val="FF0000"/>
                </a:solidFill>
              </a:rPr>
              <a:t>kA, </a:t>
            </a:r>
            <a:r>
              <a:rPr lang="en-GB" sz="1200" b="1" dirty="0" smtClean="0">
                <a:solidFill>
                  <a:srgbClr val="FF0000"/>
                </a:solidFill>
              </a:rPr>
              <a:t>2 x </a:t>
            </a:r>
            <a:r>
              <a:rPr lang="en-GB" sz="1200" b="1" dirty="0" smtClean="0">
                <a:solidFill>
                  <a:srgbClr val="FF0000"/>
                </a:solidFill>
              </a:rPr>
              <a:t>0.6 </a:t>
            </a:r>
            <a:r>
              <a:rPr lang="en-GB" sz="1200" b="1" dirty="0">
                <a:solidFill>
                  <a:srgbClr val="FF0000"/>
                </a:solidFill>
              </a:rPr>
              <a:t>kA </a:t>
            </a:r>
          </a:p>
          <a:p>
            <a:r>
              <a:rPr lang="en-GB" sz="1200" dirty="0"/>
              <a:t>Max. Pressure in the magnet in case of quench: 20 bars </a:t>
            </a:r>
          </a:p>
          <a:p>
            <a:r>
              <a:rPr lang="en-GB" sz="1200" dirty="0"/>
              <a:t>Max. Test voltage: 3 kV </a:t>
            </a:r>
          </a:p>
        </p:txBody>
      </p:sp>
      <p:sp>
        <p:nvSpPr>
          <p:cNvPr id="13" name="TextBox 12"/>
          <p:cNvSpPr txBox="1"/>
          <p:nvPr/>
        </p:nvSpPr>
        <p:spPr>
          <a:xfrm>
            <a:off x="4597740" y="3470416"/>
            <a:ext cx="4035079" cy="1015663"/>
          </a:xfrm>
          <a:prstGeom prst="rect">
            <a:avLst/>
          </a:prstGeom>
          <a:solidFill>
            <a:schemeClr val="bg1"/>
          </a:solidFill>
        </p:spPr>
        <p:txBody>
          <a:bodyPr wrap="none" rtlCol="0">
            <a:spAutoFit/>
          </a:bodyPr>
          <a:lstStyle/>
          <a:p>
            <a:r>
              <a:rPr lang="en-GB" sz="1200" dirty="0"/>
              <a:t>Magnet weight: 25 tonnes </a:t>
            </a:r>
          </a:p>
          <a:p>
            <a:r>
              <a:rPr lang="en-GB" sz="1200" dirty="0"/>
              <a:t>Operating temperature: 4.2 K and 1. 9 K </a:t>
            </a:r>
          </a:p>
          <a:p>
            <a:r>
              <a:rPr lang="en-GB" sz="1200" dirty="0"/>
              <a:t>Max. Operating current: </a:t>
            </a:r>
            <a:r>
              <a:rPr lang="en-GB" sz="1200" b="1" dirty="0" smtClean="0">
                <a:solidFill>
                  <a:srgbClr val="FF0000"/>
                </a:solidFill>
              </a:rPr>
              <a:t>20 </a:t>
            </a:r>
            <a:r>
              <a:rPr lang="en-GB" sz="1200" b="1" dirty="0">
                <a:solidFill>
                  <a:srgbClr val="FF0000"/>
                </a:solidFill>
              </a:rPr>
              <a:t>kA, </a:t>
            </a:r>
            <a:r>
              <a:rPr lang="en-GB" sz="1200" b="1" dirty="0" smtClean="0">
                <a:solidFill>
                  <a:srgbClr val="FF0000"/>
                </a:solidFill>
              </a:rPr>
              <a:t>2 x </a:t>
            </a:r>
            <a:r>
              <a:rPr lang="en-GB" sz="1200" b="1" dirty="0" smtClean="0">
                <a:solidFill>
                  <a:srgbClr val="FF0000"/>
                </a:solidFill>
              </a:rPr>
              <a:t>2 </a:t>
            </a:r>
            <a:r>
              <a:rPr lang="en-GB" sz="1200" b="1" dirty="0">
                <a:solidFill>
                  <a:srgbClr val="FF0000"/>
                </a:solidFill>
              </a:rPr>
              <a:t>kA </a:t>
            </a:r>
          </a:p>
          <a:p>
            <a:r>
              <a:rPr lang="en-GB" sz="1200" dirty="0"/>
              <a:t>Max. Pressure in the magnet in case of quench: 20 bars </a:t>
            </a:r>
          </a:p>
          <a:p>
            <a:r>
              <a:rPr lang="en-GB" sz="1200" dirty="0"/>
              <a:t>Max. Test voltage: 3 kV </a:t>
            </a:r>
          </a:p>
        </p:txBody>
      </p:sp>
      <p:sp>
        <p:nvSpPr>
          <p:cNvPr id="10" name="TextBox 9"/>
          <p:cNvSpPr txBox="1"/>
          <p:nvPr/>
        </p:nvSpPr>
        <p:spPr>
          <a:xfrm>
            <a:off x="372753" y="3661420"/>
            <a:ext cx="3865161" cy="461665"/>
          </a:xfrm>
          <a:prstGeom prst="rect">
            <a:avLst/>
          </a:prstGeom>
          <a:noFill/>
        </p:spPr>
        <p:txBody>
          <a:bodyPr wrap="none" rtlCol="0">
            <a:spAutoFit/>
          </a:bodyPr>
          <a:lstStyle/>
          <a:p>
            <a:r>
              <a:rPr lang="en-GB" sz="1200" dirty="0" smtClean="0">
                <a:solidFill>
                  <a:srgbClr val="FF2610"/>
                </a:solidFill>
              </a:rPr>
              <a:t>Target for </a:t>
            </a:r>
            <a:r>
              <a:rPr lang="en-GB" sz="1200" dirty="0" smtClean="0">
                <a:solidFill>
                  <a:srgbClr val="FF2610"/>
                </a:solidFill>
              </a:rPr>
              <a:t>prototype test: </a:t>
            </a:r>
            <a:r>
              <a:rPr lang="en-GB" sz="1200" dirty="0" smtClean="0">
                <a:solidFill>
                  <a:srgbClr val="FF2610"/>
                </a:solidFill>
              </a:rPr>
              <a:t>	</a:t>
            </a:r>
            <a:r>
              <a:rPr lang="en-GB" sz="1200" dirty="0" smtClean="0">
                <a:solidFill>
                  <a:srgbClr val="FF2610"/>
                </a:solidFill>
              </a:rPr>
              <a:t>	90% I</a:t>
            </a:r>
            <a:r>
              <a:rPr lang="en-GB" sz="1200" baseline="-25000" dirty="0" smtClean="0">
                <a:solidFill>
                  <a:srgbClr val="FF2610"/>
                </a:solidFill>
              </a:rPr>
              <a:t>SS</a:t>
            </a:r>
            <a:r>
              <a:rPr lang="en-GB" sz="1200" dirty="0" smtClean="0">
                <a:solidFill>
                  <a:srgbClr val="FF2610"/>
                </a:solidFill>
              </a:rPr>
              <a:t> </a:t>
            </a:r>
            <a:r>
              <a:rPr lang="en-GB" sz="1200" dirty="0" smtClean="0">
                <a:solidFill>
                  <a:srgbClr val="FF2610"/>
                </a:solidFill>
              </a:rPr>
              <a:t>≤ 20 kA</a:t>
            </a:r>
            <a:endParaRPr lang="en-GB" sz="1200" dirty="0">
              <a:solidFill>
                <a:srgbClr val="FF2610"/>
              </a:solidFill>
            </a:endParaRPr>
          </a:p>
          <a:p>
            <a:r>
              <a:rPr lang="en-GB" sz="1200" dirty="0" smtClean="0">
                <a:solidFill>
                  <a:srgbClr val="FF2610"/>
                </a:solidFill>
              </a:rPr>
              <a:t>Target for </a:t>
            </a:r>
            <a:r>
              <a:rPr lang="en-GB" sz="1200" dirty="0" smtClean="0">
                <a:solidFill>
                  <a:srgbClr val="FF2610"/>
                </a:solidFill>
              </a:rPr>
              <a:t>series test </a:t>
            </a:r>
            <a:r>
              <a:rPr lang="en-GB" sz="1200" dirty="0" smtClean="0">
                <a:solidFill>
                  <a:srgbClr val="FF2610"/>
                </a:solidFill>
              </a:rPr>
              <a:t>: 		108% </a:t>
            </a:r>
            <a:r>
              <a:rPr lang="en-GB" sz="1200" dirty="0" err="1" smtClean="0">
                <a:solidFill>
                  <a:srgbClr val="FF2610"/>
                </a:solidFill>
              </a:rPr>
              <a:t>I</a:t>
            </a:r>
            <a:r>
              <a:rPr lang="en-GB" sz="1200" baseline="-25000" dirty="0" err="1" smtClean="0">
                <a:solidFill>
                  <a:srgbClr val="FF2610"/>
                </a:solidFill>
              </a:rPr>
              <a:t>nom</a:t>
            </a:r>
            <a:r>
              <a:rPr lang="en-GB" sz="1200" dirty="0" smtClean="0">
                <a:solidFill>
                  <a:srgbClr val="FF2610"/>
                </a:solidFill>
              </a:rPr>
              <a:t> = 17.8 kA</a:t>
            </a:r>
          </a:p>
        </p:txBody>
      </p:sp>
      <p:sp>
        <p:nvSpPr>
          <p:cNvPr id="15" name="TextBox 14"/>
          <p:cNvSpPr txBox="1"/>
          <p:nvPr/>
        </p:nvSpPr>
        <p:spPr>
          <a:xfrm>
            <a:off x="107504" y="3345937"/>
            <a:ext cx="3340353" cy="276999"/>
          </a:xfrm>
          <a:prstGeom prst="rect">
            <a:avLst/>
          </a:prstGeom>
          <a:noFill/>
        </p:spPr>
        <p:txBody>
          <a:bodyPr wrap="none" rtlCol="0">
            <a:spAutoFit/>
          </a:bodyPr>
          <a:lstStyle/>
          <a:p>
            <a:r>
              <a:rPr lang="en-GB" sz="1200" dirty="0" smtClean="0">
                <a:solidFill>
                  <a:srgbClr val="FF2610"/>
                </a:solidFill>
              </a:rPr>
              <a:t>The </a:t>
            </a:r>
            <a:r>
              <a:rPr lang="en-GB" sz="1200" dirty="0" smtClean="0">
                <a:solidFill>
                  <a:srgbClr val="FF2610"/>
                </a:solidFill>
              </a:rPr>
              <a:t>UPGRADE is DRIVEN by HL-LHC needs:</a:t>
            </a:r>
            <a:endParaRPr lang="en-GB" sz="1200" dirty="0">
              <a:solidFill>
                <a:srgbClr val="FF2610"/>
              </a:solidFill>
            </a:endParaRPr>
          </a:p>
        </p:txBody>
      </p:sp>
      <p:sp>
        <p:nvSpPr>
          <p:cNvPr id="16" name="Rectangle 15"/>
          <p:cNvSpPr/>
          <p:nvPr/>
        </p:nvSpPr>
        <p:spPr>
          <a:xfrm>
            <a:off x="3347864" y="2651901"/>
            <a:ext cx="2257340" cy="624211"/>
          </a:xfrm>
          <a:prstGeom prst="rect">
            <a:avLst/>
          </a:prstGeom>
          <a:noFill/>
          <a:ln w="5715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3451084" y="3285750"/>
            <a:ext cx="1146656" cy="369332"/>
          </a:xfrm>
          <a:prstGeom prst="rect">
            <a:avLst/>
          </a:prstGeom>
          <a:noFill/>
        </p:spPr>
        <p:txBody>
          <a:bodyPr wrap="none" rtlCol="0">
            <a:spAutoFit/>
          </a:bodyPr>
          <a:lstStyle/>
          <a:p>
            <a:r>
              <a:rPr lang="en-US" dirty="0" smtClean="0"/>
              <a:t>Cluster E</a:t>
            </a:r>
            <a:endParaRPr lang="en-US" dirty="0"/>
          </a:p>
        </p:txBody>
      </p:sp>
      <p:sp>
        <p:nvSpPr>
          <p:cNvPr id="18" name="TextBox 17"/>
          <p:cNvSpPr txBox="1"/>
          <p:nvPr/>
        </p:nvSpPr>
        <p:spPr>
          <a:xfrm>
            <a:off x="83282" y="4179891"/>
            <a:ext cx="4221027" cy="276999"/>
          </a:xfrm>
          <a:prstGeom prst="rect">
            <a:avLst/>
          </a:prstGeom>
          <a:noFill/>
        </p:spPr>
        <p:txBody>
          <a:bodyPr wrap="none" rtlCol="0">
            <a:spAutoFit/>
          </a:bodyPr>
          <a:lstStyle/>
          <a:p>
            <a:r>
              <a:rPr lang="en-GB" sz="1200" dirty="0" smtClean="0"/>
              <a:t>Cluster E will have the same characteristics. Foreseen later.</a:t>
            </a:r>
            <a:endParaRPr lang="en-GB" sz="1200" dirty="0"/>
          </a:p>
        </p:txBody>
      </p:sp>
      <p:pic>
        <p:nvPicPr>
          <p:cNvPr id="19" name="Image 6" descr="CERN-logo_outline.jpg"/>
          <p:cNvPicPr>
            <a:picLocks noChangeAspect="1"/>
          </p:cNvPicPr>
          <p:nvPr/>
        </p:nvPicPr>
        <p:blipFill>
          <a:blip r:embed="rId4"/>
          <a:stretch>
            <a:fillRect/>
          </a:stretch>
        </p:blipFill>
        <p:spPr>
          <a:xfrm>
            <a:off x="8552615" y="77060"/>
            <a:ext cx="494185" cy="486000"/>
          </a:xfrm>
          <a:prstGeom prst="rect">
            <a:avLst/>
          </a:prstGeom>
        </p:spPr>
      </p:pic>
    </p:spTree>
    <p:extLst>
      <p:ext uri="{BB962C8B-B14F-4D97-AF65-F5344CB8AC3E}">
        <p14:creationId xmlns:p14="http://schemas.microsoft.com/office/powerpoint/2010/main" val="13426506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3" grpId="0"/>
      <p:bldP spid="13" grpId="0" animBg="1"/>
      <p:bldP spid="10" grpId="0"/>
      <p:bldP spid="15" grpId="0"/>
      <p:bldP spid="16" grpId="0" animBg="1"/>
      <p:bldP spid="17"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491630"/>
            <a:ext cx="6157192" cy="2526644"/>
          </a:xfrm>
        </p:spPr>
        <p:txBody>
          <a:bodyPr>
            <a:normAutofit/>
          </a:bodyPr>
          <a:lstStyle/>
          <a:p>
            <a:pPr marL="457200" lvl="1" indent="0" algn="l">
              <a:buNone/>
            </a:pPr>
            <a:r>
              <a:rPr lang="en-GB" sz="1600" dirty="0" smtClean="0"/>
              <a:t>CRYOGENIC COOLING PRODUCTION: </a:t>
            </a:r>
            <a:r>
              <a:rPr lang="en-GB" sz="1600" b="1" dirty="0" smtClean="0"/>
              <a:t>+ 35 g/s </a:t>
            </a:r>
            <a:r>
              <a:rPr lang="en-GB" sz="1600" b="1" dirty="0" err="1" smtClean="0"/>
              <a:t>LHe</a:t>
            </a:r>
            <a:r>
              <a:rPr lang="en-GB" sz="1600" b="1" dirty="0" smtClean="0"/>
              <a:t> </a:t>
            </a:r>
          </a:p>
          <a:p>
            <a:pPr marL="457200" lvl="1" indent="0" algn="l">
              <a:buNone/>
            </a:pPr>
            <a:r>
              <a:rPr lang="en-GB" sz="1050" dirty="0" smtClean="0"/>
              <a:t>Needs essentially for HL-LHC </a:t>
            </a:r>
            <a:r>
              <a:rPr lang="en-GB" sz="1050" dirty="0" smtClean="0"/>
              <a:t>IT</a:t>
            </a:r>
            <a:r>
              <a:rPr lang="en-GB" sz="1050" dirty="0" smtClean="0"/>
              <a:t> STRING run in parallel with magnet testing</a:t>
            </a:r>
          </a:p>
          <a:p>
            <a:pPr marL="457200" lvl="1" indent="0" algn="l">
              <a:buNone/>
            </a:pPr>
            <a:r>
              <a:rPr lang="en-GB" sz="1600" dirty="0" smtClean="0"/>
              <a:t>DEMINERALISED </a:t>
            </a:r>
            <a:r>
              <a:rPr lang="en-GB" sz="1600" dirty="0" smtClean="0"/>
              <a:t>WATER PRODUCTION: </a:t>
            </a:r>
            <a:r>
              <a:rPr lang="en-GB" sz="1600" b="1" dirty="0" smtClean="0"/>
              <a:t>+ 150 m</a:t>
            </a:r>
            <a:r>
              <a:rPr lang="en-GB" sz="1600" b="1" baseline="30000" dirty="0" smtClean="0"/>
              <a:t>3</a:t>
            </a:r>
            <a:r>
              <a:rPr lang="en-GB" sz="1600" b="1" dirty="0" smtClean="0"/>
              <a:t>/h </a:t>
            </a:r>
          </a:p>
          <a:p>
            <a:pPr marL="457200" lvl="1" indent="0" algn="l">
              <a:buNone/>
            </a:pPr>
            <a:r>
              <a:rPr lang="en-GB" sz="1050" dirty="0" smtClean="0"/>
              <a:t>Needs for demineralised water entirely coming from magnet operation</a:t>
            </a:r>
          </a:p>
          <a:p>
            <a:pPr marL="457200" lvl="1" indent="0" algn="l">
              <a:buNone/>
            </a:pPr>
            <a:r>
              <a:rPr lang="en-GB" sz="1600" dirty="0" smtClean="0"/>
              <a:t>HANDLING</a:t>
            </a:r>
            <a:r>
              <a:rPr lang="en-GB" sz="1600" dirty="0" smtClean="0"/>
              <a:t>: </a:t>
            </a:r>
            <a:r>
              <a:rPr lang="en-GB" sz="1600" b="1" dirty="0" smtClean="0"/>
              <a:t>25 t and longer rope</a:t>
            </a:r>
          </a:p>
          <a:p>
            <a:pPr marL="457200" lvl="1" indent="0" algn="l">
              <a:buNone/>
            </a:pPr>
            <a:r>
              <a:rPr lang="en-GB" sz="1050" dirty="0" smtClean="0"/>
              <a:t>Needs for overhead crane entirely coming from magnet operation  </a:t>
            </a:r>
            <a:endParaRPr lang="en-GB" sz="1050" dirty="0" smtClean="0"/>
          </a:p>
          <a:p>
            <a:pPr marL="457200" lvl="1" indent="0" algn="l">
              <a:buNone/>
            </a:pPr>
            <a:r>
              <a:rPr lang="en-GB" sz="1600" dirty="0" err="1" smtClean="0"/>
              <a:t>nCONTROL</a:t>
            </a:r>
            <a:r>
              <a:rPr lang="en-GB" sz="1600" dirty="0" smtClean="0"/>
              <a:t> ROOM</a:t>
            </a:r>
          </a:p>
          <a:p>
            <a:pPr marL="457200" lvl="1" indent="0" algn="l">
              <a:buNone/>
            </a:pPr>
            <a:r>
              <a:rPr lang="en-GB" sz="1050" dirty="0" smtClean="0"/>
              <a:t>Needs to extend the small control room of the vertical . Test facility to be used </a:t>
            </a:r>
          </a:p>
          <a:p>
            <a:pPr marL="457200" lvl="1" indent="0" algn="l">
              <a:buNone/>
            </a:pPr>
            <a:r>
              <a:rPr lang="en-GB" sz="1050" dirty="0" smtClean="0"/>
              <a:t>also for horizontal benches and </a:t>
            </a:r>
            <a:r>
              <a:rPr lang="en-GB" sz="1050" dirty="0" err="1" smtClean="0"/>
              <a:t>Sc</a:t>
            </a:r>
            <a:r>
              <a:rPr lang="en-GB" sz="1050" dirty="0" smtClean="0"/>
              <a:t> link</a:t>
            </a:r>
          </a:p>
          <a:p>
            <a:pPr lvl="1" algn="l">
              <a:buFont typeface="Arial" panose="020B0604020202020204" pitchFamily="34" charset="0"/>
              <a:buChar char="•"/>
            </a:pPr>
            <a:endParaRPr lang="en-GB" sz="1050" dirty="0"/>
          </a:p>
        </p:txBody>
      </p:sp>
      <p:sp>
        <p:nvSpPr>
          <p:cNvPr id="5" name="Title 2"/>
          <p:cNvSpPr txBox="1">
            <a:spLocks/>
          </p:cNvSpPr>
          <p:nvPr/>
        </p:nvSpPr>
        <p:spPr bwMode="auto">
          <a:xfrm rot="10800000" flipV="1">
            <a:off x="2439003" y="285431"/>
            <a:ext cx="4779170" cy="198156"/>
          </a:xfrm>
          <a:prstGeom prst="rect">
            <a:avLst/>
          </a:prstGeom>
          <a:noFill/>
          <a:ln w="9525">
            <a:noFill/>
            <a:miter lim="800000"/>
            <a:headEnd/>
            <a:tailEnd/>
          </a:ln>
        </p:spPr>
        <p:txBody>
          <a:bodyPr vert="horz" wrap="square" lIns="68580" tIns="34290" rIns="68580" bIns="34290" numCol="1" anchor="ctr" anchorCtr="0" compatLnSpc="1">
            <a:prstTxWarp prst="textNoShape">
              <a:avLst/>
            </a:prstTxWarp>
            <a:noAutofit/>
          </a:bodyPr>
          <a:lstStyle>
            <a:lvl1pPr algn="ctr" rtl="0" eaLnBrk="0" fontAlgn="base" hangingPunct="0">
              <a:spcBef>
                <a:spcPct val="0"/>
              </a:spcBef>
              <a:spcAft>
                <a:spcPct val="0"/>
              </a:spcAft>
              <a:defRPr sz="2600">
                <a:solidFill>
                  <a:srgbClr val="FFFFFF"/>
                </a:solidFill>
                <a:latin typeface="+mj-lt"/>
                <a:ea typeface="+mj-ea"/>
                <a:cs typeface="+mj-cs"/>
              </a:defRPr>
            </a:lvl1pPr>
            <a:lvl2pPr algn="ctr" rtl="0" eaLnBrk="0" fontAlgn="base" hangingPunct="0">
              <a:spcBef>
                <a:spcPct val="0"/>
              </a:spcBef>
              <a:spcAft>
                <a:spcPct val="0"/>
              </a:spcAft>
              <a:defRPr sz="2600">
                <a:solidFill>
                  <a:srgbClr val="FFFFFF"/>
                </a:solidFill>
                <a:latin typeface="Felix Titling" pitchFamily="82" charset="0"/>
              </a:defRPr>
            </a:lvl2pPr>
            <a:lvl3pPr algn="ctr" rtl="0" eaLnBrk="0" fontAlgn="base" hangingPunct="0">
              <a:spcBef>
                <a:spcPct val="0"/>
              </a:spcBef>
              <a:spcAft>
                <a:spcPct val="0"/>
              </a:spcAft>
              <a:defRPr sz="2600">
                <a:solidFill>
                  <a:srgbClr val="FFFFFF"/>
                </a:solidFill>
                <a:latin typeface="Felix Titling" pitchFamily="82" charset="0"/>
              </a:defRPr>
            </a:lvl3pPr>
            <a:lvl4pPr algn="ctr" rtl="0" eaLnBrk="0" fontAlgn="base" hangingPunct="0">
              <a:spcBef>
                <a:spcPct val="0"/>
              </a:spcBef>
              <a:spcAft>
                <a:spcPct val="0"/>
              </a:spcAft>
              <a:defRPr sz="2600">
                <a:solidFill>
                  <a:srgbClr val="FFFFFF"/>
                </a:solidFill>
                <a:latin typeface="Felix Titling" pitchFamily="82" charset="0"/>
              </a:defRPr>
            </a:lvl4pPr>
            <a:lvl5pPr algn="ctr" rtl="0" eaLnBrk="0" fontAlgn="base" hangingPunct="0">
              <a:spcBef>
                <a:spcPct val="0"/>
              </a:spcBef>
              <a:spcAft>
                <a:spcPct val="0"/>
              </a:spcAft>
              <a:defRPr sz="2600">
                <a:solidFill>
                  <a:srgbClr val="FFFFFF"/>
                </a:solidFill>
                <a:latin typeface="Felix Titling" pitchFamily="82" charset="0"/>
              </a:defRPr>
            </a:lvl5pPr>
            <a:lvl6pPr marL="457200" algn="ctr" rtl="0" fontAlgn="base">
              <a:spcBef>
                <a:spcPct val="0"/>
              </a:spcBef>
              <a:spcAft>
                <a:spcPct val="0"/>
              </a:spcAft>
              <a:defRPr sz="2600">
                <a:solidFill>
                  <a:srgbClr val="FFFFFF"/>
                </a:solidFill>
                <a:latin typeface="Felix Titling" pitchFamily="82" charset="0"/>
              </a:defRPr>
            </a:lvl6pPr>
            <a:lvl7pPr marL="914400" algn="ctr" rtl="0" fontAlgn="base">
              <a:spcBef>
                <a:spcPct val="0"/>
              </a:spcBef>
              <a:spcAft>
                <a:spcPct val="0"/>
              </a:spcAft>
              <a:defRPr sz="2600">
                <a:solidFill>
                  <a:srgbClr val="FFFFFF"/>
                </a:solidFill>
                <a:latin typeface="Felix Titling" pitchFamily="82" charset="0"/>
              </a:defRPr>
            </a:lvl7pPr>
            <a:lvl8pPr marL="1371600" algn="ctr" rtl="0" fontAlgn="base">
              <a:spcBef>
                <a:spcPct val="0"/>
              </a:spcBef>
              <a:spcAft>
                <a:spcPct val="0"/>
              </a:spcAft>
              <a:defRPr sz="2600">
                <a:solidFill>
                  <a:srgbClr val="FFFFFF"/>
                </a:solidFill>
                <a:latin typeface="Felix Titling" pitchFamily="82" charset="0"/>
              </a:defRPr>
            </a:lvl8pPr>
            <a:lvl9pPr marL="1828800" algn="ctr" rtl="0" fontAlgn="base">
              <a:spcBef>
                <a:spcPct val="0"/>
              </a:spcBef>
              <a:spcAft>
                <a:spcPct val="0"/>
              </a:spcAft>
              <a:defRPr sz="2600">
                <a:solidFill>
                  <a:srgbClr val="FFFFFF"/>
                </a:solidFill>
                <a:latin typeface="Felix Titling" pitchFamily="82" charset="0"/>
              </a:defRPr>
            </a:lvl9pPr>
          </a:lstStyle>
          <a:p>
            <a:r>
              <a:rPr lang="en-US" sz="1800" kern="0" dirty="0"/>
              <a:t>Remarks</a:t>
            </a:r>
          </a:p>
        </p:txBody>
      </p:sp>
      <p:sp>
        <p:nvSpPr>
          <p:cNvPr id="6" name="Titre 7"/>
          <p:cNvSpPr>
            <a:spLocks noGrp="1"/>
          </p:cNvSpPr>
          <p:nvPr>
            <p:ph type="title"/>
          </p:nvPr>
        </p:nvSpPr>
        <p:spPr>
          <a:xfrm>
            <a:off x="640065" y="94035"/>
            <a:ext cx="7920000" cy="540000"/>
          </a:xfrm>
        </p:spPr>
        <p:txBody>
          <a:bodyPr/>
          <a:lstStyle/>
          <a:p>
            <a:r>
              <a:rPr lang="en-GB" dirty="0" smtClean="0"/>
              <a:t>Facilities Upgrade</a:t>
            </a:r>
            <a:endParaRPr lang="en-GB" dirty="0"/>
          </a:p>
        </p:txBody>
      </p:sp>
      <p:sp>
        <p:nvSpPr>
          <p:cNvPr id="8" name="TextBox 7"/>
          <p:cNvSpPr txBox="1"/>
          <p:nvPr/>
        </p:nvSpPr>
        <p:spPr>
          <a:xfrm>
            <a:off x="612000" y="675000"/>
            <a:ext cx="8411136" cy="276999"/>
          </a:xfrm>
          <a:prstGeom prst="rect">
            <a:avLst/>
          </a:prstGeom>
          <a:noFill/>
        </p:spPr>
        <p:txBody>
          <a:bodyPr wrap="square" rtlCol="0">
            <a:spAutoFit/>
          </a:bodyPr>
          <a:lstStyle/>
          <a:p>
            <a:r>
              <a:rPr lang="en-US" sz="1200" dirty="0" smtClean="0">
                <a:solidFill>
                  <a:srgbClr val="E56E05"/>
                </a:solidFill>
              </a:rPr>
              <a:t>UPGRADE DRIVEN BY The </a:t>
            </a:r>
            <a:r>
              <a:rPr lang="en-US" sz="1200" dirty="0">
                <a:solidFill>
                  <a:srgbClr val="E56E05"/>
                </a:solidFill>
              </a:rPr>
              <a:t>r</a:t>
            </a:r>
            <a:r>
              <a:rPr lang="en-US" sz="1200" dirty="0" smtClean="0">
                <a:solidFill>
                  <a:srgbClr val="E56E05"/>
                </a:solidFill>
              </a:rPr>
              <a:t>ecommendation enabling </a:t>
            </a:r>
            <a:r>
              <a:rPr lang="fr-FR" sz="1200" dirty="0">
                <a:solidFill>
                  <a:srgbClr val="E56E05"/>
                </a:solidFill>
              </a:rPr>
              <a:t>to carry out the full test programme </a:t>
            </a:r>
            <a:r>
              <a:rPr lang="fr-FR" sz="1200" dirty="0" err="1">
                <a:solidFill>
                  <a:srgbClr val="E56E05"/>
                </a:solidFill>
              </a:rPr>
              <a:t>with</a:t>
            </a:r>
            <a:r>
              <a:rPr lang="fr-FR" sz="1200" dirty="0">
                <a:solidFill>
                  <a:srgbClr val="E56E05"/>
                </a:solidFill>
              </a:rPr>
              <a:t> no </a:t>
            </a:r>
            <a:r>
              <a:rPr lang="fr-FR" sz="1200" dirty="0" smtClean="0">
                <a:solidFill>
                  <a:srgbClr val="E56E05"/>
                </a:solidFill>
              </a:rPr>
              <a:t>contraints</a:t>
            </a:r>
            <a:endParaRPr lang="en-US" sz="1200" dirty="0" smtClean="0">
              <a:solidFill>
                <a:srgbClr val="E56E05"/>
              </a:solidFill>
            </a:endParaRPr>
          </a:p>
        </p:txBody>
      </p:sp>
      <p:sp>
        <p:nvSpPr>
          <p:cNvPr id="2" name="Footer Placeholder 1"/>
          <p:cNvSpPr>
            <a:spLocks noGrp="1"/>
          </p:cNvSpPr>
          <p:nvPr>
            <p:ph type="ftr" sz="quarter" idx="11"/>
          </p:nvPr>
        </p:nvSpPr>
        <p:spPr/>
        <p:txBody>
          <a:bodyPr/>
          <a:lstStyle/>
          <a:p>
            <a:r>
              <a:rPr lang="en-GB" noProof="0" smtClean="0"/>
              <a:t>Marta Bajko for 1st International Workshop on Superconducting Magnet Test Facilities </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17</a:t>
            </a:fld>
            <a:endParaRPr lang="fr-FR"/>
          </a:p>
        </p:txBody>
      </p:sp>
      <p:pic>
        <p:nvPicPr>
          <p:cNvPr id="10" name="Image 6" descr="CERN-logo_outline.jpg"/>
          <p:cNvPicPr>
            <a:picLocks noChangeAspect="1"/>
          </p:cNvPicPr>
          <p:nvPr/>
        </p:nvPicPr>
        <p:blipFill>
          <a:blip r:embed="rId2"/>
          <a:stretch>
            <a:fillRect/>
          </a:stretch>
        </p:blipFill>
        <p:spPr>
          <a:xfrm>
            <a:off x="8532000" y="53070"/>
            <a:ext cx="494185" cy="486000"/>
          </a:xfrm>
          <a:prstGeom prst="rect">
            <a:avLst/>
          </a:prstGeom>
        </p:spPr>
      </p:pic>
      <p:pic>
        <p:nvPicPr>
          <p:cNvPr id="9" name="Picture 8" descr="deminwater.jpg"/>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2963" b="100000" l="0" r="99291">
                        <a14:foregroundMark x1="97281" y1="59630" x2="97281" y2="59630"/>
                        <a14:foregroundMark x1="96927" y1="97037" x2="96927" y2="97037"/>
                        <a14:foregroundMark x1="96927" y1="77222" x2="96927" y2="77222"/>
                        <a14:foregroundMark x1="97163" y1="69074" x2="97163" y2="69074"/>
                        <a14:foregroundMark x1="97872" y1="49444" x2="97872" y2="49444"/>
                        <a14:foregroundMark x1="97636" y1="35000" x2="97636" y2="35000"/>
                        <a14:foregroundMark x1="97636" y1="26667" x2="97636" y2="26667"/>
                        <a14:foregroundMark x1="96336" y1="13519" x2="96336" y2="13519"/>
                        <a14:foregroundMark x1="94681" y1="5370" x2="94681" y2="5370"/>
                        <a14:foregroundMark x1="93853" y1="9630" x2="93853" y2="9630"/>
                        <a14:backgroundMark x1="13002" y1="89444" x2="13002" y2="89444"/>
                      </a14:backgroundRemoval>
                    </a14:imgEffect>
                  </a14:imgLayer>
                </a14:imgProps>
              </a:ext>
              <a:ext uri="{28A0092B-C50C-407E-A947-70E740481C1C}">
                <a14:useLocalDpi xmlns:a14="http://schemas.microsoft.com/office/drawing/2010/main"/>
              </a:ext>
            </a:extLst>
          </a:blip>
          <a:srcRect/>
          <a:stretch/>
        </p:blipFill>
        <p:spPr>
          <a:xfrm>
            <a:off x="6044499" y="960923"/>
            <a:ext cx="2978637" cy="1898941"/>
          </a:xfrm>
          <a:prstGeom prst="rect">
            <a:avLst/>
          </a:prstGeom>
        </p:spPr>
      </p:pic>
      <p:pic>
        <p:nvPicPr>
          <p:cNvPr id="11" name="Picture 10" descr="IMG_6318.jpg"/>
          <p:cNvPicPr>
            <a:picLocks noChangeAspect="1"/>
          </p:cNvPicPr>
          <p:nvPr/>
        </p:nvPicPr>
        <p:blipFill rotWithShape="1">
          <a:blip r:embed="rId5">
            <a:extLst>
              <a:ext uri="{28A0092B-C50C-407E-A947-70E740481C1C}">
                <a14:useLocalDpi xmlns:a14="http://schemas.microsoft.com/office/drawing/2010/main" val="0"/>
              </a:ext>
            </a:extLst>
          </a:blip>
          <a:srcRect l="13227" t="38651" r="8542" b="10004"/>
          <a:stretch/>
        </p:blipFill>
        <p:spPr>
          <a:xfrm>
            <a:off x="5776765" y="3219822"/>
            <a:ext cx="2983833" cy="1468804"/>
          </a:xfrm>
          <a:prstGeom prst="rect">
            <a:avLst/>
          </a:prstGeom>
        </p:spPr>
      </p:pic>
      <p:cxnSp>
        <p:nvCxnSpPr>
          <p:cNvPr id="13" name="Elbow Connector 12"/>
          <p:cNvCxnSpPr/>
          <p:nvPr/>
        </p:nvCxnSpPr>
        <p:spPr>
          <a:xfrm>
            <a:off x="4211960" y="2643676"/>
            <a:ext cx="2232248" cy="720162"/>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Elbow Connector 13"/>
          <p:cNvCxnSpPr/>
          <p:nvPr/>
        </p:nvCxnSpPr>
        <p:spPr>
          <a:xfrm>
            <a:off x="5498500" y="2139702"/>
            <a:ext cx="1305748" cy="503974"/>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5490219" y="1306964"/>
            <a:ext cx="749267" cy="261610"/>
          </a:xfrm>
          <a:prstGeom prst="rect">
            <a:avLst/>
          </a:prstGeom>
          <a:solidFill>
            <a:srgbClr val="FFFF00"/>
          </a:solidFill>
        </p:spPr>
        <p:txBody>
          <a:bodyPr wrap="none" rtlCol="0">
            <a:spAutoFit/>
          </a:bodyPr>
          <a:lstStyle/>
          <a:p>
            <a:r>
              <a:rPr lang="en-US" sz="1100" dirty="0" smtClean="0"/>
              <a:t>For 2019</a:t>
            </a:r>
            <a:endParaRPr lang="en-US" sz="1100" dirty="0"/>
          </a:p>
        </p:txBody>
      </p:sp>
      <p:sp>
        <p:nvSpPr>
          <p:cNvPr id="15" name="TextBox 14"/>
          <p:cNvSpPr txBox="1"/>
          <p:nvPr/>
        </p:nvSpPr>
        <p:spPr>
          <a:xfrm>
            <a:off x="4054516" y="3494843"/>
            <a:ext cx="1015760" cy="261610"/>
          </a:xfrm>
          <a:prstGeom prst="rect">
            <a:avLst/>
          </a:prstGeom>
          <a:solidFill>
            <a:srgbClr val="FFFF00"/>
          </a:solidFill>
        </p:spPr>
        <p:txBody>
          <a:bodyPr wrap="none" rtlCol="0">
            <a:spAutoFit/>
          </a:bodyPr>
          <a:lstStyle/>
          <a:p>
            <a:r>
              <a:rPr lang="en-US" sz="1100" dirty="0" smtClean="0"/>
              <a:t>For mid 2016</a:t>
            </a:r>
            <a:endParaRPr lang="en-US" sz="1100" dirty="0"/>
          </a:p>
        </p:txBody>
      </p:sp>
      <p:sp>
        <p:nvSpPr>
          <p:cNvPr id="17" name="TextBox 16"/>
          <p:cNvSpPr txBox="1"/>
          <p:nvPr/>
        </p:nvSpPr>
        <p:spPr>
          <a:xfrm>
            <a:off x="4886725" y="2273263"/>
            <a:ext cx="913957" cy="261610"/>
          </a:xfrm>
          <a:prstGeom prst="rect">
            <a:avLst/>
          </a:prstGeom>
          <a:solidFill>
            <a:srgbClr val="FFFF00"/>
          </a:solidFill>
        </p:spPr>
        <p:txBody>
          <a:bodyPr wrap="none" rtlCol="0">
            <a:spAutoFit/>
          </a:bodyPr>
          <a:lstStyle/>
          <a:p>
            <a:r>
              <a:rPr lang="en-US" sz="1100" dirty="0" smtClean="0"/>
              <a:t>Operational</a:t>
            </a:r>
            <a:endParaRPr lang="en-US" sz="1100" dirty="0"/>
          </a:p>
        </p:txBody>
      </p:sp>
      <p:sp>
        <p:nvSpPr>
          <p:cNvPr id="18" name="TextBox 17"/>
          <p:cNvSpPr txBox="1"/>
          <p:nvPr/>
        </p:nvSpPr>
        <p:spPr>
          <a:xfrm>
            <a:off x="4355976" y="2749646"/>
            <a:ext cx="913957" cy="261610"/>
          </a:xfrm>
          <a:prstGeom prst="rect">
            <a:avLst/>
          </a:prstGeom>
          <a:solidFill>
            <a:srgbClr val="FFFF00"/>
          </a:solidFill>
        </p:spPr>
        <p:txBody>
          <a:bodyPr wrap="none" rtlCol="0">
            <a:spAutoFit/>
          </a:bodyPr>
          <a:lstStyle/>
          <a:p>
            <a:r>
              <a:rPr lang="en-US" sz="1100" dirty="0" smtClean="0"/>
              <a:t>Operational</a:t>
            </a:r>
            <a:endParaRPr lang="en-US" sz="1100" dirty="0"/>
          </a:p>
        </p:txBody>
      </p:sp>
    </p:spTree>
    <p:extLst>
      <p:ext uri="{BB962C8B-B14F-4D97-AF65-F5344CB8AC3E}">
        <p14:creationId xmlns:p14="http://schemas.microsoft.com/office/powerpoint/2010/main" val="34291375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noProof="0" smtClean="0"/>
              <a:t>Marta Bajko for the TE TM June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18</a:t>
            </a:fld>
            <a:endParaRPr lang="fr-FR"/>
          </a:p>
        </p:txBody>
      </p:sp>
      <p:pic>
        <p:nvPicPr>
          <p:cNvPr id="7" name="Picture 6" descr="gola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12" y="1"/>
            <a:ext cx="9259883" cy="5164038"/>
          </a:xfrm>
          <a:prstGeom prst="rect">
            <a:avLst/>
          </a:prstGeom>
        </p:spPr>
      </p:pic>
      <p:sp>
        <p:nvSpPr>
          <p:cNvPr id="8" name="TextBox 7"/>
          <p:cNvSpPr txBox="1"/>
          <p:nvPr/>
        </p:nvSpPr>
        <p:spPr>
          <a:xfrm>
            <a:off x="0" y="4821819"/>
            <a:ext cx="1562134" cy="307777"/>
          </a:xfrm>
          <a:prstGeom prst="rect">
            <a:avLst/>
          </a:prstGeom>
          <a:noFill/>
        </p:spPr>
        <p:txBody>
          <a:bodyPr wrap="none" rtlCol="0">
            <a:spAutoFit/>
          </a:bodyPr>
          <a:lstStyle/>
          <a:p>
            <a:r>
              <a:rPr lang="en-US" sz="1400" b="1" dirty="0" smtClean="0">
                <a:solidFill>
                  <a:srgbClr val="FFFF00"/>
                </a:solidFill>
                <a:cs typeface="Charter Black"/>
              </a:rPr>
              <a:t>SM18 2020-2022</a:t>
            </a:r>
            <a:endParaRPr lang="en-US" sz="1400" b="1" dirty="0">
              <a:solidFill>
                <a:srgbClr val="FFFF00"/>
              </a:solidFill>
              <a:cs typeface="Charter Black"/>
            </a:endParaRPr>
          </a:p>
        </p:txBody>
      </p:sp>
    </p:spTree>
    <p:extLst>
      <p:ext uri="{BB962C8B-B14F-4D97-AF65-F5344CB8AC3E}">
        <p14:creationId xmlns:p14="http://schemas.microsoft.com/office/powerpoint/2010/main" val="52185840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Thank you for your attention</a:t>
            </a:r>
            <a:endParaRPr lang="en-GB" dirty="0"/>
          </a:p>
        </p:txBody>
      </p:sp>
      <p:sp>
        <p:nvSpPr>
          <p:cNvPr id="3" name="Espace réservé du pied de page 2"/>
          <p:cNvSpPr>
            <a:spLocks noGrp="1"/>
          </p:cNvSpPr>
          <p:nvPr>
            <p:ph type="ftr" sz="quarter" idx="11"/>
          </p:nvPr>
        </p:nvSpPr>
        <p:spPr/>
        <p:txBody>
          <a:bodyPr/>
          <a:lstStyle/>
          <a:p>
            <a:r>
              <a:rPr lang="en-GB" noProof="0" smtClean="0"/>
              <a:t>Marta Bajko for 1st International Workshop on Superconducting Magnet Test Facilities </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19</a:t>
            </a:fld>
            <a:endParaRPr lang="fr-FR"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a:t>
            </a:r>
            <a:endParaRPr lang="en-GB" dirty="0"/>
          </a:p>
        </p:txBody>
      </p:sp>
      <p:sp>
        <p:nvSpPr>
          <p:cNvPr id="3" name="Content Placeholder 2"/>
          <p:cNvSpPr>
            <a:spLocks noGrp="1"/>
          </p:cNvSpPr>
          <p:nvPr>
            <p:ph idx="1"/>
          </p:nvPr>
        </p:nvSpPr>
        <p:spPr>
          <a:xfrm>
            <a:off x="539552" y="1203598"/>
            <a:ext cx="7920000" cy="2736131"/>
          </a:xfrm>
        </p:spPr>
        <p:txBody>
          <a:bodyPr>
            <a:normAutofit/>
          </a:bodyPr>
          <a:lstStyle/>
          <a:p>
            <a:pPr algn="l"/>
            <a:r>
              <a:rPr lang="en-GB" sz="1700" dirty="0" smtClean="0"/>
              <a:t>Magnet test stand layout @ CERN</a:t>
            </a:r>
          </a:p>
          <a:p>
            <a:pPr algn="l"/>
            <a:r>
              <a:rPr lang="en-GB" sz="1700" dirty="0" smtClean="0"/>
              <a:t>Vertical cryostats : </a:t>
            </a:r>
            <a:r>
              <a:rPr lang="en-GB" sz="1700" dirty="0" smtClean="0"/>
              <a:t>on-going upgrades</a:t>
            </a:r>
            <a:endParaRPr lang="en-GB" sz="1700" dirty="0" smtClean="0"/>
          </a:p>
          <a:p>
            <a:pPr lvl="1" algn="l"/>
            <a:r>
              <a:rPr lang="en-GB" sz="1600" dirty="0" smtClean="0"/>
              <a:t>HFM </a:t>
            </a:r>
          </a:p>
          <a:p>
            <a:pPr lvl="1" algn="l"/>
            <a:r>
              <a:rPr lang="en-GB" sz="1600" dirty="0" smtClean="0"/>
              <a:t>Cluster D</a:t>
            </a:r>
          </a:p>
          <a:p>
            <a:pPr algn="l"/>
            <a:r>
              <a:rPr lang="en-GB" sz="1700" dirty="0" smtClean="0"/>
              <a:t>Horizontal test benches: </a:t>
            </a:r>
            <a:r>
              <a:rPr lang="en-GB" sz="1700" dirty="0" smtClean="0"/>
              <a:t>on-going upgrades</a:t>
            </a:r>
            <a:endParaRPr lang="en-GB" sz="1700" dirty="0" smtClean="0"/>
          </a:p>
          <a:p>
            <a:pPr lvl="1" algn="l"/>
            <a:r>
              <a:rPr lang="en-GB" sz="1600" dirty="0" smtClean="0"/>
              <a:t>Cluster A</a:t>
            </a:r>
          </a:p>
          <a:p>
            <a:pPr lvl="1" algn="l"/>
            <a:r>
              <a:rPr lang="en-GB" sz="1600" dirty="0" smtClean="0"/>
              <a:t>Cluster E</a:t>
            </a:r>
          </a:p>
          <a:p>
            <a:pPr algn="l"/>
            <a:r>
              <a:rPr lang="en-GB" sz="1700" dirty="0" smtClean="0"/>
              <a:t>Associated facilities upgrades</a:t>
            </a:r>
            <a:endParaRPr lang="en-GB" sz="1700" dirty="0" smtClean="0"/>
          </a:p>
          <a:p>
            <a:pPr algn="l"/>
            <a:r>
              <a:rPr lang="en-GB" sz="1700" dirty="0" smtClean="0"/>
              <a:t>Summary and conclusions</a:t>
            </a:r>
            <a:endParaRPr lang="en-GB" sz="1700" dirty="0"/>
          </a:p>
        </p:txBody>
      </p:sp>
      <p:sp>
        <p:nvSpPr>
          <p:cNvPr id="4" name="Footer Placeholder 3"/>
          <p:cNvSpPr>
            <a:spLocks noGrp="1"/>
          </p:cNvSpPr>
          <p:nvPr>
            <p:ph type="ftr" sz="quarter" idx="11"/>
          </p:nvPr>
        </p:nvSpPr>
        <p:spPr/>
        <p:txBody>
          <a:bodyPr/>
          <a:lstStyle/>
          <a:p>
            <a:r>
              <a:rPr lang="en-GB" noProof="0" smtClean="0"/>
              <a:t>Marta Bajko for 1st International Workshop on Superconducting Magnet Test Facilities </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pic>
        <p:nvPicPr>
          <p:cNvPr id="7" name="Image 6" descr="CERN-logo_outline.jpg"/>
          <p:cNvPicPr>
            <a:picLocks noChangeAspect="1"/>
          </p:cNvPicPr>
          <p:nvPr/>
        </p:nvPicPr>
        <p:blipFill>
          <a:blip r:embed="rId3"/>
          <a:stretch>
            <a:fillRect/>
          </a:stretch>
        </p:blipFill>
        <p:spPr>
          <a:xfrm>
            <a:off x="8626656" y="25281"/>
            <a:ext cx="494185" cy="486000"/>
          </a:xfrm>
          <a:prstGeom prst="rect">
            <a:avLst/>
          </a:prstGeom>
        </p:spPr>
      </p:pic>
    </p:spTree>
    <p:extLst>
      <p:ext uri="{BB962C8B-B14F-4D97-AF65-F5344CB8AC3E}">
        <p14:creationId xmlns:p14="http://schemas.microsoft.com/office/powerpoint/2010/main" val="216666422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Spare slides on Facilities </a:t>
            </a:r>
            <a:r>
              <a:rPr lang="en-GB" dirty="0" err="1" smtClean="0"/>
              <a:t>upgarde</a:t>
            </a:r>
            <a:endParaRPr lang="en-GB" dirty="0"/>
          </a:p>
        </p:txBody>
      </p:sp>
      <p:sp>
        <p:nvSpPr>
          <p:cNvPr id="3" name="Footer Placeholder 2"/>
          <p:cNvSpPr>
            <a:spLocks noGrp="1"/>
          </p:cNvSpPr>
          <p:nvPr>
            <p:ph type="ftr" sz="quarter" idx="11"/>
          </p:nvPr>
        </p:nvSpPr>
        <p:spPr/>
        <p:txBody>
          <a:bodyPr/>
          <a:lstStyle/>
          <a:p>
            <a:r>
              <a:rPr lang="en-GB" noProof="0" smtClean="0"/>
              <a:t>Marta Bajko for 1st International Workshop on Superconducting Magnet Test Facilities </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20</a:t>
            </a:fld>
            <a:endParaRPr lang="fr-FR" dirty="0"/>
          </a:p>
        </p:txBody>
      </p:sp>
      <p:sp>
        <p:nvSpPr>
          <p:cNvPr id="5" name="Text Placeholder 4"/>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413438949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stands : cryogenics upgrade</a:t>
            </a:r>
            <a:endParaRPr lang="en-US" dirty="0"/>
          </a:p>
        </p:txBody>
      </p:sp>
      <p:sp>
        <p:nvSpPr>
          <p:cNvPr id="4" name="Footer Placeholder 3"/>
          <p:cNvSpPr>
            <a:spLocks noGrp="1"/>
          </p:cNvSpPr>
          <p:nvPr>
            <p:ph type="ftr" sz="quarter" idx="11"/>
          </p:nvPr>
        </p:nvSpPr>
        <p:spPr/>
        <p:txBody>
          <a:bodyPr/>
          <a:lstStyle/>
          <a:p>
            <a:r>
              <a:rPr lang="en-GB" noProof="0" smtClean="0"/>
              <a:t>Marta Bajko for 1st International Workshop on Superconducting Magnet Test Facilities </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21</a:t>
            </a:fld>
            <a:endParaRPr lang="fr-F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t="839" r="744"/>
          <a:stretch/>
        </p:blipFill>
        <p:spPr>
          <a:xfrm>
            <a:off x="497994" y="867204"/>
            <a:ext cx="5482952" cy="3392021"/>
          </a:xfrm>
          <a:prstGeom prst="rect">
            <a:avLst/>
          </a:prstGeom>
        </p:spPr>
      </p:pic>
      <p:sp>
        <p:nvSpPr>
          <p:cNvPr id="7" name="Rectangle 6"/>
          <p:cNvSpPr/>
          <p:nvPr/>
        </p:nvSpPr>
        <p:spPr>
          <a:xfrm>
            <a:off x="3707904" y="985767"/>
            <a:ext cx="720080" cy="1368152"/>
          </a:xfrm>
          <a:prstGeom prst="rect">
            <a:avLst/>
          </a:prstGeom>
          <a:noFill/>
          <a:ln w="3810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6084170" y="1347615"/>
            <a:ext cx="2401415" cy="954107"/>
          </a:xfrm>
          <a:prstGeom prst="rect">
            <a:avLst/>
          </a:prstGeom>
          <a:solidFill>
            <a:srgbClr val="FFFF00"/>
          </a:solidFill>
        </p:spPr>
        <p:txBody>
          <a:bodyPr wrap="square" rtlCol="0">
            <a:spAutoFit/>
          </a:bodyPr>
          <a:lstStyle/>
          <a:p>
            <a:pPr algn="ctr"/>
            <a:r>
              <a:rPr lang="fr-FR" sz="1400" dirty="0" smtClean="0"/>
              <a:t> An </a:t>
            </a:r>
            <a:r>
              <a:rPr lang="fr-FR" sz="1400" dirty="0" err="1" smtClean="0"/>
              <a:t>additional</a:t>
            </a:r>
            <a:r>
              <a:rPr lang="fr-FR" sz="1400" dirty="0" smtClean="0"/>
              <a:t> </a:t>
            </a:r>
            <a:r>
              <a:rPr lang="fr-FR" sz="1400" b="1" dirty="0" smtClean="0"/>
              <a:t>35 </a:t>
            </a:r>
            <a:r>
              <a:rPr lang="fr-FR" sz="1400" b="1" dirty="0"/>
              <a:t>g/s </a:t>
            </a:r>
            <a:r>
              <a:rPr lang="fr-FR" sz="1400" b="1" dirty="0" err="1"/>
              <a:t>liquefier</a:t>
            </a:r>
            <a:r>
              <a:rPr lang="fr-FR" sz="1400" b="1" dirty="0"/>
              <a:t> </a:t>
            </a:r>
            <a:r>
              <a:rPr lang="fr-FR" sz="1400" dirty="0"/>
              <a:t>(</a:t>
            </a:r>
            <a:r>
              <a:rPr lang="fr-FR" sz="1400" dirty="0" err="1"/>
              <a:t>thus</a:t>
            </a:r>
            <a:r>
              <a:rPr lang="fr-FR" sz="1400" dirty="0"/>
              <a:t> </a:t>
            </a:r>
            <a:r>
              <a:rPr lang="fr-FR" sz="1400" dirty="0" err="1"/>
              <a:t>bringing</a:t>
            </a:r>
            <a:r>
              <a:rPr lang="fr-FR" sz="1400" dirty="0"/>
              <a:t> the </a:t>
            </a:r>
            <a:r>
              <a:rPr lang="fr-FR" sz="1400" b="1" dirty="0"/>
              <a:t>total production </a:t>
            </a:r>
            <a:r>
              <a:rPr lang="fr-FR" sz="1400" b="1" dirty="0" err="1"/>
              <a:t>capacity</a:t>
            </a:r>
            <a:r>
              <a:rPr lang="fr-FR" sz="1400" b="1" dirty="0"/>
              <a:t> for </a:t>
            </a:r>
            <a:r>
              <a:rPr lang="fr-FR" sz="1400" b="1" dirty="0" err="1"/>
              <a:t>LHe</a:t>
            </a:r>
            <a:r>
              <a:rPr lang="fr-FR" sz="1400" b="1" dirty="0"/>
              <a:t> </a:t>
            </a:r>
            <a:r>
              <a:rPr lang="fr-FR" sz="1400" b="1" dirty="0" err="1"/>
              <a:t>at</a:t>
            </a:r>
            <a:r>
              <a:rPr lang="fr-FR" sz="1400" b="1" dirty="0"/>
              <a:t> 4.2 K to 60 g/s</a:t>
            </a:r>
            <a:r>
              <a:rPr lang="fr-FR" sz="1400" b="1" dirty="0" smtClean="0"/>
              <a:t>)</a:t>
            </a:r>
            <a:endParaRPr lang="en-US" sz="1400" b="1" dirty="0"/>
          </a:p>
        </p:txBody>
      </p:sp>
      <p:sp>
        <p:nvSpPr>
          <p:cNvPr id="11" name="Rectangle 10"/>
          <p:cNvSpPr/>
          <p:nvPr/>
        </p:nvSpPr>
        <p:spPr>
          <a:xfrm>
            <a:off x="2771800" y="2679802"/>
            <a:ext cx="1152128" cy="1620140"/>
          </a:xfrm>
          <a:prstGeom prst="rect">
            <a:avLst/>
          </a:prstGeom>
          <a:noFill/>
          <a:ln w="3810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6164052" y="2826902"/>
            <a:ext cx="2494552" cy="1508105"/>
          </a:xfrm>
          <a:prstGeom prst="rect">
            <a:avLst/>
          </a:prstGeom>
          <a:noFill/>
        </p:spPr>
        <p:txBody>
          <a:bodyPr wrap="square" rtlCol="0">
            <a:spAutoFit/>
          </a:bodyPr>
          <a:lstStyle/>
          <a:p>
            <a:pPr algn="ctr"/>
            <a:r>
              <a:rPr lang="en-GB" sz="1400" dirty="0"/>
              <a:t>The existing total pumping capacity in SM18 at </a:t>
            </a:r>
            <a:r>
              <a:rPr lang="en-GB" sz="1400" b="1" dirty="0"/>
              <a:t>1.8 K</a:t>
            </a:r>
            <a:r>
              <a:rPr lang="en-GB" sz="1400" dirty="0"/>
              <a:t> </a:t>
            </a:r>
            <a:r>
              <a:rPr lang="en-GB" sz="1400" b="1" dirty="0"/>
              <a:t>is 12 g/s</a:t>
            </a:r>
            <a:r>
              <a:rPr lang="en-GB" sz="1400" dirty="0"/>
              <a:t>, </a:t>
            </a:r>
            <a:r>
              <a:rPr lang="en-GB" sz="1400" b="1" dirty="0"/>
              <a:t>combining</a:t>
            </a:r>
            <a:r>
              <a:rPr lang="en-GB" sz="1400" dirty="0"/>
              <a:t> the capacity of </a:t>
            </a:r>
            <a:r>
              <a:rPr lang="en-GB" sz="1400" b="1" dirty="0"/>
              <a:t>WPU1 </a:t>
            </a:r>
            <a:r>
              <a:rPr lang="en-GB" sz="1400" b="1" dirty="0" smtClean="0"/>
              <a:t>and 2</a:t>
            </a:r>
            <a:r>
              <a:rPr lang="en-GB" sz="1400" dirty="0" smtClean="0"/>
              <a:t>. </a:t>
            </a:r>
          </a:p>
          <a:p>
            <a:pPr algn="ctr"/>
            <a:r>
              <a:rPr lang="en-GB" sz="1200" i="1" dirty="0" smtClean="0"/>
              <a:t>If need for IR STRING a dedicated 3</a:t>
            </a:r>
            <a:r>
              <a:rPr lang="en-GB" sz="1200" i="1" baseline="30000" dirty="0" smtClean="0"/>
              <a:t>rd</a:t>
            </a:r>
            <a:r>
              <a:rPr lang="en-GB" sz="1200" i="1" dirty="0" smtClean="0"/>
              <a:t> WPU shall be installed.</a:t>
            </a:r>
            <a:endParaRPr lang="en-US" sz="1200" i="1" dirty="0"/>
          </a:p>
        </p:txBody>
      </p:sp>
      <p:sp>
        <p:nvSpPr>
          <p:cNvPr id="14" name="TextBox 13"/>
          <p:cNvSpPr txBox="1"/>
          <p:nvPr/>
        </p:nvSpPr>
        <p:spPr>
          <a:xfrm>
            <a:off x="5729224" y="4495307"/>
            <a:ext cx="2071000" cy="369332"/>
          </a:xfrm>
          <a:prstGeom prst="rect">
            <a:avLst/>
          </a:prstGeom>
          <a:noFill/>
        </p:spPr>
        <p:txBody>
          <a:bodyPr wrap="none" rtlCol="0">
            <a:spAutoFit/>
          </a:bodyPr>
          <a:lstStyle/>
          <a:p>
            <a:r>
              <a:rPr lang="en-US" dirty="0" smtClean="0"/>
              <a:t>Foreseen for 2019</a:t>
            </a:r>
            <a:endParaRPr lang="en-US" dirty="0"/>
          </a:p>
        </p:txBody>
      </p:sp>
      <p:sp>
        <p:nvSpPr>
          <p:cNvPr id="16" name="TextBox 15"/>
          <p:cNvSpPr txBox="1"/>
          <p:nvPr/>
        </p:nvSpPr>
        <p:spPr>
          <a:xfrm>
            <a:off x="2195736" y="4585108"/>
            <a:ext cx="1078077" cy="276999"/>
          </a:xfrm>
          <a:prstGeom prst="rect">
            <a:avLst/>
          </a:prstGeom>
          <a:noFill/>
        </p:spPr>
        <p:txBody>
          <a:bodyPr wrap="none" rtlCol="0">
            <a:spAutoFit/>
          </a:bodyPr>
          <a:lstStyle/>
          <a:p>
            <a:r>
              <a:rPr lang="en-US" sz="1200" i="1" dirty="0" smtClean="0"/>
              <a:t>Ref. L. </a:t>
            </a:r>
            <a:r>
              <a:rPr lang="en-US" sz="1200" i="1" dirty="0" err="1" smtClean="0"/>
              <a:t>Serio</a:t>
            </a:r>
            <a:endParaRPr lang="en-US" sz="1200" i="1" dirty="0"/>
          </a:p>
        </p:txBody>
      </p:sp>
      <p:pic>
        <p:nvPicPr>
          <p:cNvPr id="17" name="Image 6" descr="CERN-logo_outline.jpg"/>
          <p:cNvPicPr>
            <a:picLocks noChangeAspect="1"/>
          </p:cNvPicPr>
          <p:nvPr/>
        </p:nvPicPr>
        <p:blipFill>
          <a:blip r:embed="rId4"/>
          <a:stretch>
            <a:fillRect/>
          </a:stretch>
        </p:blipFill>
        <p:spPr>
          <a:xfrm>
            <a:off x="8560966" y="26537"/>
            <a:ext cx="494185" cy="486000"/>
          </a:xfrm>
          <a:prstGeom prst="rect">
            <a:avLst/>
          </a:prstGeom>
        </p:spPr>
      </p:pic>
    </p:spTree>
    <p:extLst>
      <p:ext uri="{BB962C8B-B14F-4D97-AF65-F5344CB8AC3E}">
        <p14:creationId xmlns:p14="http://schemas.microsoft.com/office/powerpoint/2010/main" val="37755968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animBg="1"/>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stands : demineralized water production</a:t>
            </a:r>
            <a:endParaRPr lang="en-US" dirty="0"/>
          </a:p>
        </p:txBody>
      </p:sp>
      <p:sp>
        <p:nvSpPr>
          <p:cNvPr id="4" name="Footer Placeholder 3"/>
          <p:cNvSpPr>
            <a:spLocks noGrp="1"/>
          </p:cNvSpPr>
          <p:nvPr>
            <p:ph type="ftr" sz="quarter" idx="11"/>
          </p:nvPr>
        </p:nvSpPr>
        <p:spPr/>
        <p:txBody>
          <a:bodyPr/>
          <a:lstStyle/>
          <a:p>
            <a:r>
              <a:rPr lang="en-GB" noProof="0" smtClean="0"/>
              <a:t>Marta Bajko for 1st International Workshop on Superconducting Magnet Test Facilities </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22</a:t>
            </a:fld>
            <a:endParaRPr lang="fr-FR"/>
          </a:p>
        </p:txBody>
      </p:sp>
      <p:pic>
        <p:nvPicPr>
          <p:cNvPr id="6" name="Content Placeholder 4"/>
          <p:cNvPicPr>
            <a:picLocks noGrp="1"/>
          </p:cNvPicPr>
          <p:nvPr>
            <p:ph sz="quarter" idx="4294967295"/>
          </p:nvPr>
        </p:nvPicPr>
        <p:blipFill rotWithShape="1">
          <a:blip r:embed="rId2" cstate="print">
            <a:extLst>
              <a:ext uri="{BEBA8EAE-BF5A-486C-A8C5-ECC9F3942E4B}">
                <a14:imgProps xmlns:a14="http://schemas.microsoft.com/office/drawing/2010/main">
                  <a14:imgLayer r:embed="rId3">
                    <a14:imgEffect>
                      <a14:backgroundRemoval t="0" b="92931" l="401" r="95995"/>
                    </a14:imgEffect>
                  </a14:imgLayer>
                </a14:imgProps>
              </a:ext>
              <a:ext uri="{28A0092B-C50C-407E-A947-70E740481C1C}">
                <a14:useLocalDpi xmlns:a14="http://schemas.microsoft.com/office/drawing/2010/main"/>
              </a:ext>
            </a:extLst>
          </a:blip>
          <a:srcRect/>
          <a:stretch/>
        </p:blipFill>
        <p:spPr bwMode="auto">
          <a:xfrm>
            <a:off x="5389024" y="1851671"/>
            <a:ext cx="3110565" cy="2410807"/>
          </a:xfrm>
          <a:prstGeom prst="rect">
            <a:avLst/>
          </a:prstGeom>
          <a:noFill/>
          <a:ln>
            <a:noFill/>
          </a:ln>
          <a:extLst>
            <a:ext uri="{53640926-AAD7-44d8-BBD7-CCE9431645EC}">
              <a14:shadowObscured xmlns:a14="http://schemas.microsoft.com/office/drawing/2010/main"/>
            </a:ext>
          </a:extLst>
        </p:spPr>
      </p:pic>
      <p:sp>
        <p:nvSpPr>
          <p:cNvPr id="8" name="TextBox 7"/>
          <p:cNvSpPr txBox="1"/>
          <p:nvPr/>
        </p:nvSpPr>
        <p:spPr>
          <a:xfrm>
            <a:off x="5105984" y="925328"/>
            <a:ext cx="3940816" cy="738664"/>
          </a:xfrm>
          <a:prstGeom prst="rect">
            <a:avLst/>
          </a:prstGeom>
          <a:solidFill>
            <a:schemeClr val="bg1"/>
          </a:solidFill>
        </p:spPr>
        <p:txBody>
          <a:bodyPr wrap="square" rtlCol="0">
            <a:spAutoFit/>
          </a:bodyPr>
          <a:lstStyle/>
          <a:p>
            <a:pPr algn="ctr"/>
            <a:r>
              <a:rPr lang="fr-FR" sz="1400" dirty="0" err="1"/>
              <a:t>At</a:t>
            </a:r>
            <a:r>
              <a:rPr lang="fr-FR" sz="1400" dirty="0"/>
              <a:t> </a:t>
            </a:r>
            <a:r>
              <a:rPr lang="fr-FR" sz="1400" dirty="0" err="1"/>
              <a:t>present</a:t>
            </a:r>
            <a:r>
              <a:rPr lang="fr-FR" sz="1400" dirty="0"/>
              <a:t> SW18 </a:t>
            </a:r>
            <a:r>
              <a:rPr lang="fr-FR" sz="1400" dirty="0" err="1"/>
              <a:t>houses</a:t>
            </a:r>
            <a:r>
              <a:rPr lang="fr-FR" sz="1400" dirty="0"/>
              <a:t> </a:t>
            </a:r>
            <a:r>
              <a:rPr lang="fr-FR" sz="1400" dirty="0" smtClean="0"/>
              <a:t>a </a:t>
            </a:r>
            <a:r>
              <a:rPr lang="fr-FR" sz="1400" dirty="0" err="1"/>
              <a:t>demineralised</a:t>
            </a:r>
            <a:r>
              <a:rPr lang="fr-FR" sz="1400" dirty="0"/>
              <a:t> water </a:t>
            </a:r>
            <a:r>
              <a:rPr lang="fr-FR" sz="1400" dirty="0" smtClean="0"/>
              <a:t>station </a:t>
            </a:r>
            <a:r>
              <a:rPr lang="fr-FR" sz="1400" dirty="0" err="1"/>
              <a:t>with</a:t>
            </a:r>
            <a:r>
              <a:rPr lang="fr-FR" sz="1400" dirty="0"/>
              <a:t> a thermal </a:t>
            </a:r>
            <a:r>
              <a:rPr lang="fr-FR" sz="1400" dirty="0" err="1"/>
              <a:t>capacity</a:t>
            </a:r>
            <a:r>
              <a:rPr lang="fr-FR" sz="1400" dirty="0"/>
              <a:t> of </a:t>
            </a:r>
            <a:r>
              <a:rPr lang="fr-FR" sz="1400" dirty="0" smtClean="0"/>
              <a:t>800 kW </a:t>
            </a:r>
            <a:r>
              <a:rPr lang="fr-FR" sz="1400" dirty="0" err="1" smtClean="0"/>
              <a:t>limiting</a:t>
            </a:r>
            <a:r>
              <a:rPr lang="fr-FR" sz="1400" dirty="0" smtClean="0"/>
              <a:t> the </a:t>
            </a:r>
            <a:r>
              <a:rPr lang="fr-FR" sz="1400" dirty="0" err="1" smtClean="0"/>
              <a:t>operation</a:t>
            </a:r>
            <a:r>
              <a:rPr lang="fr-FR" sz="1400" dirty="0" smtClean="0"/>
              <a:t> to </a:t>
            </a:r>
            <a:r>
              <a:rPr lang="fr-FR" sz="1400" dirty="0" err="1" smtClean="0"/>
              <a:t>two</a:t>
            </a:r>
            <a:r>
              <a:rPr lang="fr-FR" sz="1400" dirty="0" smtClean="0"/>
              <a:t> test stands</a:t>
            </a:r>
            <a:endParaRPr lang="en-US" sz="1400" dirty="0"/>
          </a:p>
        </p:txBody>
      </p:sp>
      <p:sp>
        <p:nvSpPr>
          <p:cNvPr id="9" name="Rectangle 8"/>
          <p:cNvSpPr/>
          <p:nvPr/>
        </p:nvSpPr>
        <p:spPr>
          <a:xfrm>
            <a:off x="444931" y="851397"/>
            <a:ext cx="4464496" cy="523220"/>
          </a:xfrm>
          <a:prstGeom prst="rect">
            <a:avLst/>
          </a:prstGeom>
          <a:solidFill>
            <a:srgbClr val="FFFF00"/>
          </a:solidFill>
        </p:spPr>
        <p:txBody>
          <a:bodyPr wrap="square">
            <a:spAutoFit/>
          </a:bodyPr>
          <a:lstStyle/>
          <a:p>
            <a:r>
              <a:rPr lang="fr-FR" sz="1400" dirty="0" smtClean="0"/>
              <a:t>The </a:t>
            </a:r>
            <a:r>
              <a:rPr lang="fr-FR" sz="1400" dirty="0" err="1"/>
              <a:t>demands</a:t>
            </a:r>
            <a:r>
              <a:rPr lang="fr-FR" sz="1400" dirty="0"/>
              <a:t> for the </a:t>
            </a:r>
            <a:r>
              <a:rPr lang="fr-FR" sz="1400" dirty="0" err="1"/>
              <a:t>magnet</a:t>
            </a:r>
            <a:r>
              <a:rPr lang="fr-FR" sz="1400" dirty="0"/>
              <a:t> test stations, </a:t>
            </a:r>
            <a:r>
              <a:rPr lang="fr-FR" sz="1400" dirty="0" err="1"/>
              <a:t>including</a:t>
            </a:r>
            <a:r>
              <a:rPr lang="fr-FR" sz="1400" dirty="0"/>
              <a:t> the </a:t>
            </a:r>
            <a:r>
              <a:rPr lang="fr-FR" sz="1400" dirty="0" smtClean="0"/>
              <a:t>IT </a:t>
            </a:r>
            <a:r>
              <a:rPr lang="fr-FR" sz="1400" dirty="0"/>
              <a:t>String, </a:t>
            </a:r>
            <a:r>
              <a:rPr lang="fr-FR" sz="1400" dirty="0" err="1"/>
              <a:t>will</a:t>
            </a:r>
            <a:r>
              <a:rPr lang="fr-FR" sz="1400" dirty="0"/>
              <a:t> </a:t>
            </a:r>
            <a:r>
              <a:rPr lang="fr-FR" sz="1400" dirty="0" err="1"/>
              <a:t>rise</a:t>
            </a:r>
            <a:r>
              <a:rPr lang="fr-FR" sz="1400" dirty="0"/>
              <a:t> to a </a:t>
            </a:r>
            <a:r>
              <a:rPr lang="fr-FR" sz="1400" dirty="0" err="1"/>
              <a:t>peak</a:t>
            </a:r>
            <a:r>
              <a:rPr lang="fr-FR" sz="1400" dirty="0"/>
              <a:t> of 1.7 MW (142 m</a:t>
            </a:r>
            <a:r>
              <a:rPr lang="fr-FR" sz="1400" baseline="30000" dirty="0"/>
              <a:t>3</a:t>
            </a:r>
            <a:r>
              <a:rPr lang="fr-FR" sz="1400" dirty="0"/>
              <a:t>/h). </a:t>
            </a:r>
            <a:endParaRPr lang="en-US" sz="1400" dirty="0"/>
          </a:p>
        </p:txBody>
      </p:sp>
      <p:pic>
        <p:nvPicPr>
          <p:cNvPr id="10" name="Picture 9"/>
          <p:cNvPicPr>
            <a:picLocks noChangeAspect="1"/>
          </p:cNvPicPr>
          <p:nvPr/>
        </p:nvPicPr>
        <p:blipFill>
          <a:blip r:embed="rId4"/>
          <a:stretch>
            <a:fillRect/>
          </a:stretch>
        </p:blipFill>
        <p:spPr>
          <a:xfrm>
            <a:off x="467544" y="1982364"/>
            <a:ext cx="4464496" cy="2280114"/>
          </a:xfrm>
          <a:prstGeom prst="rect">
            <a:avLst/>
          </a:prstGeom>
        </p:spPr>
      </p:pic>
      <p:sp>
        <p:nvSpPr>
          <p:cNvPr id="11" name="TextBox 10"/>
          <p:cNvSpPr txBox="1"/>
          <p:nvPr/>
        </p:nvSpPr>
        <p:spPr>
          <a:xfrm>
            <a:off x="5416979" y="4383820"/>
            <a:ext cx="3058800" cy="369332"/>
          </a:xfrm>
          <a:prstGeom prst="rect">
            <a:avLst/>
          </a:prstGeom>
          <a:solidFill>
            <a:srgbClr val="FFFF00"/>
          </a:solidFill>
        </p:spPr>
        <p:txBody>
          <a:bodyPr wrap="none" rtlCol="0">
            <a:spAutoFit/>
          </a:bodyPr>
          <a:lstStyle/>
          <a:p>
            <a:r>
              <a:rPr lang="en-US" dirty="0" smtClean="0"/>
              <a:t> Operational from April 2016</a:t>
            </a:r>
            <a:endParaRPr lang="en-US" dirty="0"/>
          </a:p>
        </p:txBody>
      </p:sp>
      <p:sp>
        <p:nvSpPr>
          <p:cNvPr id="13" name="TextBox 12"/>
          <p:cNvSpPr txBox="1"/>
          <p:nvPr/>
        </p:nvSpPr>
        <p:spPr>
          <a:xfrm>
            <a:off x="2843808" y="4529375"/>
            <a:ext cx="1380218" cy="276999"/>
          </a:xfrm>
          <a:prstGeom prst="rect">
            <a:avLst/>
          </a:prstGeom>
          <a:noFill/>
        </p:spPr>
        <p:txBody>
          <a:bodyPr wrap="none" rtlCol="0">
            <a:spAutoFit/>
          </a:bodyPr>
          <a:lstStyle/>
          <a:p>
            <a:r>
              <a:rPr lang="en-US" sz="1200" i="1" dirty="0" smtClean="0"/>
              <a:t>Ref. A. J. Broche</a:t>
            </a:r>
            <a:endParaRPr lang="en-US" sz="1200" i="1" dirty="0"/>
          </a:p>
        </p:txBody>
      </p:sp>
      <p:pic>
        <p:nvPicPr>
          <p:cNvPr id="3" name="Picture 2" descr="deminwater.jpg"/>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2963" b="100000" l="0" r="99291">
                        <a14:foregroundMark x1="97281" y1="59630" x2="97281" y2="59630"/>
                        <a14:foregroundMark x1="96927" y1="97037" x2="96927" y2="97037"/>
                        <a14:foregroundMark x1="96927" y1="77222" x2="96927" y2="77222"/>
                        <a14:foregroundMark x1="97163" y1="69074" x2="97163" y2="69074"/>
                        <a14:foregroundMark x1="97872" y1="49444" x2="97872" y2="49444"/>
                        <a14:foregroundMark x1="97636" y1="35000" x2="97636" y2="35000"/>
                        <a14:foregroundMark x1="97636" y1="26667" x2="97636" y2="26667"/>
                        <a14:foregroundMark x1="96336" y1="13519" x2="96336" y2="13519"/>
                        <a14:foregroundMark x1="94681" y1="5370" x2="94681" y2="5370"/>
                        <a14:foregroundMark x1="93853" y1="9630" x2="93853" y2="9630"/>
                        <a14:backgroundMark x1="13002" y1="89444" x2="13002" y2="89444"/>
                      </a14:backgroundRemoval>
                    </a14:imgEffect>
                  </a14:imgLayer>
                </a14:imgProps>
              </a:ext>
              <a:ext uri="{28A0092B-C50C-407E-A947-70E740481C1C}">
                <a14:useLocalDpi xmlns:a14="http://schemas.microsoft.com/office/drawing/2010/main"/>
              </a:ext>
            </a:extLst>
          </a:blip>
          <a:srcRect/>
          <a:stretch/>
        </p:blipFill>
        <p:spPr>
          <a:xfrm>
            <a:off x="225211" y="1456894"/>
            <a:ext cx="4880773" cy="3111591"/>
          </a:xfrm>
          <a:prstGeom prst="rect">
            <a:avLst/>
          </a:prstGeom>
        </p:spPr>
      </p:pic>
      <p:pic>
        <p:nvPicPr>
          <p:cNvPr id="14" name="Image 6" descr="CERN-logo_outline.jpg"/>
          <p:cNvPicPr>
            <a:picLocks noChangeAspect="1"/>
          </p:cNvPicPr>
          <p:nvPr/>
        </p:nvPicPr>
        <p:blipFill>
          <a:blip r:embed="rId7"/>
          <a:stretch>
            <a:fillRect/>
          </a:stretch>
        </p:blipFill>
        <p:spPr>
          <a:xfrm>
            <a:off x="8649815" y="71164"/>
            <a:ext cx="494185" cy="486000"/>
          </a:xfrm>
          <a:prstGeom prst="rect">
            <a:avLst/>
          </a:prstGeom>
        </p:spPr>
      </p:pic>
    </p:spTree>
    <p:extLst>
      <p:ext uri="{BB962C8B-B14F-4D97-AF65-F5344CB8AC3E}">
        <p14:creationId xmlns:p14="http://schemas.microsoft.com/office/powerpoint/2010/main" val="42208346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pPr/>
              <a:t>23</a:t>
            </a:fld>
            <a:endParaRPr lang="en-US"/>
          </a:p>
        </p:txBody>
      </p:sp>
      <p:sp>
        <p:nvSpPr>
          <p:cNvPr id="8" name="Title 1"/>
          <p:cNvSpPr>
            <a:spLocks noGrp="1"/>
          </p:cNvSpPr>
          <p:nvPr>
            <p:ph type="title"/>
          </p:nvPr>
        </p:nvSpPr>
        <p:spPr>
          <a:xfrm>
            <a:off x="612000" y="135000"/>
            <a:ext cx="7920000" cy="540000"/>
          </a:xfrm>
        </p:spPr>
        <p:txBody>
          <a:bodyPr/>
          <a:lstStyle/>
          <a:p>
            <a:r>
              <a:rPr lang="en-US" sz="2400" dirty="0" smtClean="0"/>
              <a:t>Test stand : HADLING </a:t>
            </a:r>
            <a:r>
              <a:rPr lang="en-US" sz="2400" dirty="0" err="1" smtClean="0"/>
              <a:t>upgarde</a:t>
            </a:r>
            <a:endParaRPr lang="en-US" sz="2400" dirty="0"/>
          </a:p>
        </p:txBody>
      </p:sp>
      <p:sp>
        <p:nvSpPr>
          <p:cNvPr id="12" name="TextBox 11"/>
          <p:cNvSpPr txBox="1"/>
          <p:nvPr/>
        </p:nvSpPr>
        <p:spPr>
          <a:xfrm>
            <a:off x="2627784" y="4451995"/>
            <a:ext cx="2280122" cy="430887"/>
          </a:xfrm>
          <a:prstGeom prst="rect">
            <a:avLst/>
          </a:prstGeom>
          <a:noFill/>
        </p:spPr>
        <p:txBody>
          <a:bodyPr wrap="square" rtlCol="0">
            <a:spAutoFit/>
          </a:bodyPr>
          <a:lstStyle/>
          <a:p>
            <a:pPr algn="ctr"/>
            <a:r>
              <a:rPr lang="en-US" sz="1100" dirty="0" smtClean="0"/>
              <a:t>25 T HANDELING CAPACITY WAS KEPT</a:t>
            </a:r>
            <a:endParaRPr lang="en-US" sz="1100" dirty="0"/>
          </a:p>
        </p:txBody>
      </p:sp>
      <p:pic>
        <p:nvPicPr>
          <p:cNvPr id="9" name="Picture 8"/>
          <p:cNvPicPr/>
          <p:nvPr/>
        </p:nvPicPr>
        <p:blipFill>
          <a:blip r:embed="rId2">
            <a:extLst>
              <a:ext uri="{28A0092B-C50C-407E-A947-70E740481C1C}">
                <a14:useLocalDpi xmlns:a14="http://schemas.microsoft.com/office/drawing/2010/main"/>
              </a:ext>
            </a:extLst>
          </a:blip>
          <a:stretch>
            <a:fillRect/>
          </a:stretch>
        </p:blipFill>
        <p:spPr>
          <a:xfrm>
            <a:off x="2548880" y="991543"/>
            <a:ext cx="3319264" cy="2948359"/>
          </a:xfrm>
          <a:prstGeom prst="rect">
            <a:avLst/>
          </a:prstGeom>
        </p:spPr>
      </p:pic>
      <p:sp>
        <p:nvSpPr>
          <p:cNvPr id="11" name="Rectangle 10"/>
          <p:cNvSpPr/>
          <p:nvPr/>
        </p:nvSpPr>
        <p:spPr>
          <a:xfrm>
            <a:off x="107504" y="1545635"/>
            <a:ext cx="3072635" cy="954107"/>
          </a:xfrm>
          <a:prstGeom prst="rect">
            <a:avLst/>
          </a:prstGeom>
        </p:spPr>
        <p:txBody>
          <a:bodyPr wrap="square">
            <a:spAutoFit/>
          </a:bodyPr>
          <a:lstStyle/>
          <a:p>
            <a:pPr algn="ctr"/>
            <a:r>
              <a:rPr lang="en-GB" sz="1400" dirty="0"/>
              <a:t>To enable insertion of test objects into the </a:t>
            </a:r>
            <a:r>
              <a:rPr lang="en-GB" sz="1400" b="1" dirty="0"/>
              <a:t>HFM cryostat </a:t>
            </a:r>
            <a:r>
              <a:rPr lang="en-GB" sz="1400" dirty="0"/>
              <a:t>the operating height, must </a:t>
            </a:r>
            <a:r>
              <a:rPr lang="en-GB" sz="1400" dirty="0" smtClean="0"/>
              <a:t>be increased </a:t>
            </a:r>
            <a:r>
              <a:rPr lang="en-GB" sz="1400" dirty="0"/>
              <a:t>to </a:t>
            </a:r>
            <a:r>
              <a:rPr lang="en-GB" sz="1400" b="1" dirty="0"/>
              <a:t>6 m</a:t>
            </a:r>
            <a:r>
              <a:rPr lang="en-GB" sz="1400" dirty="0"/>
              <a:t> (presently 5.3 m).</a:t>
            </a:r>
          </a:p>
        </p:txBody>
      </p:sp>
      <p:sp>
        <p:nvSpPr>
          <p:cNvPr id="10" name="Rectangle 9"/>
          <p:cNvSpPr/>
          <p:nvPr/>
        </p:nvSpPr>
        <p:spPr>
          <a:xfrm>
            <a:off x="4644008" y="1545635"/>
            <a:ext cx="4176464" cy="954107"/>
          </a:xfrm>
          <a:prstGeom prst="rect">
            <a:avLst/>
          </a:prstGeom>
        </p:spPr>
        <p:txBody>
          <a:bodyPr wrap="square">
            <a:spAutoFit/>
          </a:bodyPr>
          <a:lstStyle/>
          <a:p>
            <a:r>
              <a:rPr lang="en-GB" sz="1400" dirty="0" smtClean="0"/>
              <a:t> </a:t>
            </a:r>
            <a:r>
              <a:rPr lang="en-GB" sz="1400" b="1" dirty="0" smtClean="0"/>
              <a:t>Cluster </a:t>
            </a:r>
            <a:r>
              <a:rPr lang="en-GB" sz="1400" b="1" dirty="0"/>
              <a:t>D</a:t>
            </a:r>
            <a:r>
              <a:rPr lang="en-GB" sz="1400" dirty="0"/>
              <a:t>, on the other hand, will be deeper than the existing vertical facilities. To handle the inserts the operation depth between the hook and the top of the cryostat must be increased to </a:t>
            </a:r>
            <a:r>
              <a:rPr lang="en-GB" sz="1400" b="1" dirty="0"/>
              <a:t>9.3 m</a:t>
            </a:r>
            <a:r>
              <a:rPr lang="en-GB" sz="1400" dirty="0"/>
              <a:t>.</a:t>
            </a:r>
            <a:endParaRPr lang="en-US" sz="1400"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a:ext>
            </a:extLst>
          </a:blip>
          <a:srcRect l="7293" t="6812"/>
          <a:stretch/>
        </p:blipFill>
        <p:spPr>
          <a:xfrm>
            <a:off x="1043773" y="555526"/>
            <a:ext cx="7145661" cy="3944848"/>
          </a:xfrm>
          <a:prstGeom prst="rect">
            <a:avLst/>
          </a:prstGeom>
          <a:solidFill>
            <a:srgbClr val="FFFFFF"/>
          </a:solidFill>
        </p:spPr>
      </p:pic>
      <p:pic>
        <p:nvPicPr>
          <p:cNvPr id="13" name="Picture 12"/>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899592" y="675000"/>
            <a:ext cx="5728367" cy="3457244"/>
          </a:xfrm>
          <a:prstGeom prst="rect">
            <a:avLst/>
          </a:prstGeom>
        </p:spPr>
      </p:pic>
      <p:sp>
        <p:nvSpPr>
          <p:cNvPr id="14" name="TextBox 13"/>
          <p:cNvSpPr txBox="1"/>
          <p:nvPr/>
        </p:nvSpPr>
        <p:spPr>
          <a:xfrm>
            <a:off x="5062706" y="4582597"/>
            <a:ext cx="3469294" cy="369332"/>
          </a:xfrm>
          <a:prstGeom prst="rect">
            <a:avLst/>
          </a:prstGeom>
          <a:solidFill>
            <a:srgbClr val="FFFF00"/>
          </a:solidFill>
        </p:spPr>
        <p:txBody>
          <a:bodyPr wrap="none" rtlCol="0">
            <a:spAutoFit/>
          </a:bodyPr>
          <a:lstStyle/>
          <a:p>
            <a:r>
              <a:rPr lang="en-US" dirty="0" smtClean="0"/>
              <a:t>Operational from February 2016</a:t>
            </a:r>
            <a:endParaRPr lang="en-US" dirty="0"/>
          </a:p>
        </p:txBody>
      </p:sp>
      <p:sp>
        <p:nvSpPr>
          <p:cNvPr id="3" name="Footer Placeholder 2"/>
          <p:cNvSpPr>
            <a:spLocks noGrp="1"/>
          </p:cNvSpPr>
          <p:nvPr>
            <p:ph type="ftr" sz="quarter" idx="11"/>
          </p:nvPr>
        </p:nvSpPr>
        <p:spPr/>
        <p:txBody>
          <a:bodyPr/>
          <a:lstStyle/>
          <a:p>
            <a:r>
              <a:rPr lang="en-GB" noProof="0" smtClean="0"/>
              <a:t>Marta Bajko for 1st International Workshop on Superconducting Magnet Test Facilities </a:t>
            </a:r>
            <a:endParaRPr lang="en-GB" noProof="0"/>
          </a:p>
        </p:txBody>
      </p:sp>
      <p:sp>
        <p:nvSpPr>
          <p:cNvPr id="16" name="TextBox 15"/>
          <p:cNvSpPr txBox="1"/>
          <p:nvPr/>
        </p:nvSpPr>
        <p:spPr>
          <a:xfrm>
            <a:off x="126669" y="4239883"/>
            <a:ext cx="1377362" cy="276999"/>
          </a:xfrm>
          <a:prstGeom prst="rect">
            <a:avLst/>
          </a:prstGeom>
          <a:noFill/>
        </p:spPr>
        <p:txBody>
          <a:bodyPr wrap="none" rtlCol="0">
            <a:spAutoFit/>
          </a:bodyPr>
          <a:lstStyle/>
          <a:p>
            <a:r>
              <a:rPr lang="en-US" sz="1200" i="1" dirty="0" smtClean="0"/>
              <a:t>Ref. R. </a:t>
            </a:r>
            <a:r>
              <a:rPr lang="en-US" sz="1200" i="1" dirty="0" err="1" smtClean="0"/>
              <a:t>Rinaldesi</a:t>
            </a:r>
            <a:endParaRPr lang="en-US" sz="1200" i="1" dirty="0"/>
          </a:p>
        </p:txBody>
      </p:sp>
      <p:pic>
        <p:nvPicPr>
          <p:cNvPr id="17" name="Image 6" descr="CERN-logo_outline.jpg"/>
          <p:cNvPicPr>
            <a:picLocks noChangeAspect="1"/>
          </p:cNvPicPr>
          <p:nvPr/>
        </p:nvPicPr>
        <p:blipFill>
          <a:blip r:embed="rId5"/>
          <a:stretch>
            <a:fillRect/>
          </a:stretch>
        </p:blipFill>
        <p:spPr>
          <a:xfrm>
            <a:off x="8619707" y="52253"/>
            <a:ext cx="494185" cy="486000"/>
          </a:xfrm>
          <a:prstGeom prst="rect">
            <a:avLst/>
          </a:prstGeom>
        </p:spPr>
      </p:pic>
    </p:spTree>
    <p:extLst>
      <p:ext uri="{BB962C8B-B14F-4D97-AF65-F5344CB8AC3E}">
        <p14:creationId xmlns:p14="http://schemas.microsoft.com/office/powerpoint/2010/main" val="28379186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1" grpId="0"/>
      <p:bldP spid="10" grpId="0"/>
      <p:bldP spid="1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15005" b="99178" l="14948" r="90000">
                        <a14:foregroundMark x1="76823" y1="16238" x2="76823" y2="16238"/>
                        <a14:foregroundMark x1="81719" y1="21891" x2="81719" y2="21891"/>
                        <a14:foregroundMark x1="34688" y1="72456" x2="34688" y2="72456"/>
                        <a14:foregroundMark x1="79583" y1="87873" x2="79583" y2="87873"/>
                        <a14:foregroundMark x1="17656" y1="19630" x2="17656" y2="19630"/>
                        <a14:backgroundMark x1="59167" y1="17369" x2="59167" y2="17369"/>
                      </a14:backgroundRemoval>
                    </a14:imgEffect>
                  </a14:imgLayer>
                </a14:imgProps>
              </a:ext>
              <a:ext uri="{28A0092B-C50C-407E-A947-70E740481C1C}">
                <a14:useLocalDpi xmlns:a14="http://schemas.microsoft.com/office/drawing/2010/main"/>
              </a:ext>
            </a:extLst>
          </a:blip>
          <a:srcRect l="16932" t="19376" r="18544"/>
          <a:stretch/>
        </p:blipFill>
        <p:spPr>
          <a:xfrm>
            <a:off x="3620867" y="1049694"/>
            <a:ext cx="5435452" cy="3441782"/>
          </a:xfrm>
          <a:prstGeom prst="rect">
            <a:avLst/>
          </a:prstGeom>
        </p:spPr>
      </p:pic>
      <p:sp>
        <p:nvSpPr>
          <p:cNvPr id="2" name="Title 1"/>
          <p:cNvSpPr>
            <a:spLocks noGrp="1"/>
          </p:cNvSpPr>
          <p:nvPr>
            <p:ph type="title"/>
          </p:nvPr>
        </p:nvSpPr>
        <p:spPr>
          <a:xfrm>
            <a:off x="612000" y="96208"/>
            <a:ext cx="7920000" cy="540000"/>
          </a:xfrm>
        </p:spPr>
        <p:txBody>
          <a:bodyPr/>
          <a:lstStyle/>
          <a:p>
            <a:r>
              <a:rPr lang="en-US" dirty="0" smtClean="0"/>
              <a:t>New Control room</a:t>
            </a:r>
            <a:endParaRPr lang="en-US" dirty="0"/>
          </a:p>
        </p:txBody>
      </p:sp>
      <p:sp>
        <p:nvSpPr>
          <p:cNvPr id="4" name="Footer Placeholder 3"/>
          <p:cNvSpPr>
            <a:spLocks noGrp="1"/>
          </p:cNvSpPr>
          <p:nvPr>
            <p:ph type="ftr" sz="quarter" idx="11"/>
          </p:nvPr>
        </p:nvSpPr>
        <p:spPr/>
        <p:txBody>
          <a:bodyPr/>
          <a:lstStyle/>
          <a:p>
            <a:r>
              <a:rPr lang="en-GB" noProof="0" smtClean="0"/>
              <a:t>Marta Bajko for 1st International Workshop on Superconducting Magnet Test Facilities </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24</a:t>
            </a:fld>
            <a:endParaRPr lang="fr-FR"/>
          </a:p>
        </p:txBody>
      </p:sp>
      <p:sp>
        <p:nvSpPr>
          <p:cNvPr id="8" name="TextBox 7"/>
          <p:cNvSpPr txBox="1"/>
          <p:nvPr/>
        </p:nvSpPr>
        <p:spPr>
          <a:xfrm>
            <a:off x="2494803" y="4554435"/>
            <a:ext cx="1574006" cy="276999"/>
          </a:xfrm>
          <a:prstGeom prst="rect">
            <a:avLst/>
          </a:prstGeom>
          <a:noFill/>
        </p:spPr>
        <p:txBody>
          <a:bodyPr wrap="none" rtlCol="0">
            <a:spAutoFit/>
          </a:bodyPr>
          <a:lstStyle/>
          <a:p>
            <a:r>
              <a:rPr lang="en-US" sz="1200" i="1" dirty="0" smtClean="0"/>
              <a:t>Ref. M. </a:t>
            </a:r>
            <a:r>
              <a:rPr lang="en-US" sz="1200" i="1" dirty="0" err="1" smtClean="0"/>
              <a:t>Charrondier</a:t>
            </a:r>
            <a:endParaRPr lang="en-US" sz="1200" i="1" dirty="0"/>
          </a:p>
        </p:txBody>
      </p:sp>
      <p:pic>
        <p:nvPicPr>
          <p:cNvPr id="10" name="Picture 9" descr="crdrawing2.jpe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647516" y="3385283"/>
            <a:ext cx="2601493" cy="1415550"/>
          </a:xfrm>
          <a:prstGeom prst="rect">
            <a:avLst/>
          </a:prstGeom>
          <a:ln w="28575" cmpd="sng">
            <a:solidFill>
              <a:srgbClr val="FFFF00"/>
            </a:solidFill>
          </a:ln>
        </p:spPr>
      </p:pic>
      <p:pic>
        <p:nvPicPr>
          <p:cNvPr id="11" name="Picture 10" descr="IMG_5125.jpg"/>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12000" y="2046157"/>
            <a:ext cx="2951983" cy="1821737"/>
          </a:xfrm>
          <a:prstGeom prst="rect">
            <a:avLst/>
          </a:prstGeom>
          <a:ln w="28575" cmpd="sng">
            <a:solidFill>
              <a:schemeClr val="bg2">
                <a:lumMod val="60000"/>
                <a:lumOff val="40000"/>
              </a:schemeClr>
            </a:solidFill>
          </a:ln>
        </p:spPr>
      </p:pic>
      <p:sp>
        <p:nvSpPr>
          <p:cNvPr id="12" name="TextBox 11"/>
          <p:cNvSpPr txBox="1"/>
          <p:nvPr/>
        </p:nvSpPr>
        <p:spPr>
          <a:xfrm>
            <a:off x="392455" y="680933"/>
            <a:ext cx="4575416" cy="738664"/>
          </a:xfrm>
          <a:prstGeom prst="rect">
            <a:avLst/>
          </a:prstGeom>
          <a:noFill/>
        </p:spPr>
        <p:txBody>
          <a:bodyPr wrap="none" rtlCol="0">
            <a:spAutoFit/>
          </a:bodyPr>
          <a:lstStyle/>
          <a:p>
            <a:r>
              <a:rPr lang="en-US" sz="1400" dirty="0" smtClean="0">
                <a:solidFill>
                  <a:schemeClr val="accent6">
                    <a:lumMod val="75000"/>
                  </a:schemeClr>
                </a:solidFill>
              </a:rPr>
              <a:t>The motivation to build a new control room is driven by:</a:t>
            </a:r>
          </a:p>
          <a:p>
            <a:r>
              <a:rPr lang="en-US" sz="1400" dirty="0" smtClean="0">
                <a:solidFill>
                  <a:schemeClr val="accent6">
                    <a:lumMod val="75000"/>
                  </a:schemeClr>
                </a:solidFill>
              </a:rPr>
              <a:t>Safety and </a:t>
            </a:r>
          </a:p>
          <a:p>
            <a:r>
              <a:rPr lang="en-US" sz="1400" dirty="0">
                <a:solidFill>
                  <a:schemeClr val="accent6">
                    <a:lumMod val="75000"/>
                  </a:schemeClr>
                </a:solidFill>
              </a:rPr>
              <a:t>W</a:t>
            </a:r>
            <a:r>
              <a:rPr lang="en-US" sz="1400" dirty="0" smtClean="0">
                <a:solidFill>
                  <a:schemeClr val="accent6">
                    <a:lumMod val="75000"/>
                  </a:schemeClr>
                </a:solidFill>
              </a:rPr>
              <a:t>orking conditions</a:t>
            </a:r>
            <a:endParaRPr lang="en-US" sz="1400" dirty="0">
              <a:solidFill>
                <a:schemeClr val="accent6">
                  <a:lumMod val="75000"/>
                </a:schemeClr>
              </a:solidFill>
            </a:endParaRPr>
          </a:p>
        </p:txBody>
      </p:sp>
      <p:grpSp>
        <p:nvGrpSpPr>
          <p:cNvPr id="24" name="Group 23"/>
          <p:cNvGrpSpPr/>
          <p:nvPr/>
        </p:nvGrpSpPr>
        <p:grpSpPr>
          <a:xfrm>
            <a:off x="1616345" y="669855"/>
            <a:ext cx="5331918" cy="646331"/>
            <a:chOff x="1616345" y="669855"/>
            <a:chExt cx="5331918" cy="646331"/>
          </a:xfrm>
        </p:grpSpPr>
        <p:sp>
          <p:nvSpPr>
            <p:cNvPr id="13" name="TextBox 12"/>
            <p:cNvSpPr txBox="1"/>
            <p:nvPr/>
          </p:nvSpPr>
          <p:spPr>
            <a:xfrm>
              <a:off x="5075938" y="669855"/>
              <a:ext cx="1872325" cy="646331"/>
            </a:xfrm>
            <a:prstGeom prst="rect">
              <a:avLst/>
            </a:prstGeom>
            <a:solidFill>
              <a:srgbClr val="FFFFFF"/>
            </a:solidFill>
            <a:ln>
              <a:solidFill>
                <a:srgbClr val="3FD4FF"/>
              </a:solidFill>
            </a:ln>
          </p:spPr>
          <p:txBody>
            <a:bodyPr wrap="square" rtlCol="0">
              <a:spAutoFit/>
            </a:bodyPr>
            <a:lstStyle/>
            <a:p>
              <a:pPr algn="ctr"/>
              <a:r>
                <a:rPr lang="en-US" sz="1200" dirty="0" smtClean="0"/>
                <a:t>CONTROL ROOM AT THE PROXIMITY OF THE CRYOSTATS</a:t>
              </a:r>
              <a:endParaRPr lang="en-US" sz="1200" dirty="0"/>
            </a:p>
          </p:txBody>
        </p:sp>
        <p:cxnSp>
          <p:nvCxnSpPr>
            <p:cNvPr id="20" name="Elbow Connector 19"/>
            <p:cNvCxnSpPr/>
            <p:nvPr/>
          </p:nvCxnSpPr>
          <p:spPr>
            <a:xfrm>
              <a:off x="1616345" y="1049694"/>
              <a:ext cx="3459593" cy="266492"/>
            </a:xfrm>
            <a:prstGeom prst="bentConnector3">
              <a:avLst/>
            </a:prstGeom>
            <a:ln w="9525" cmpd="sng"/>
          </p:spPr>
          <p:style>
            <a:lnRef idx="2">
              <a:schemeClr val="accent1"/>
            </a:lnRef>
            <a:fillRef idx="0">
              <a:schemeClr val="accent1"/>
            </a:fillRef>
            <a:effectRef idx="1">
              <a:schemeClr val="accent1"/>
            </a:effectRef>
            <a:fontRef idx="minor">
              <a:schemeClr val="tx1"/>
            </a:fontRef>
          </p:style>
        </p:cxnSp>
      </p:grpSp>
      <p:grpSp>
        <p:nvGrpSpPr>
          <p:cNvPr id="23" name="Group 22"/>
          <p:cNvGrpSpPr/>
          <p:nvPr/>
        </p:nvGrpSpPr>
        <p:grpSpPr>
          <a:xfrm>
            <a:off x="612000" y="1316185"/>
            <a:ext cx="2616826" cy="608412"/>
            <a:chOff x="612000" y="1316185"/>
            <a:chExt cx="2616826" cy="608412"/>
          </a:xfrm>
        </p:grpSpPr>
        <p:sp>
          <p:nvSpPr>
            <p:cNvPr id="14" name="TextBox 13"/>
            <p:cNvSpPr txBox="1"/>
            <p:nvPr/>
          </p:nvSpPr>
          <p:spPr>
            <a:xfrm>
              <a:off x="802949" y="1462932"/>
              <a:ext cx="2425877" cy="461665"/>
            </a:xfrm>
            <a:prstGeom prst="rect">
              <a:avLst/>
            </a:prstGeom>
            <a:solidFill>
              <a:srgbClr val="FFFFFF"/>
            </a:solidFill>
            <a:ln>
              <a:solidFill>
                <a:srgbClr val="3FD4FF"/>
              </a:solidFill>
            </a:ln>
          </p:spPr>
          <p:txBody>
            <a:bodyPr wrap="square" rtlCol="0">
              <a:spAutoFit/>
            </a:bodyPr>
            <a:lstStyle/>
            <a:p>
              <a:pPr algn="ctr"/>
              <a:r>
                <a:rPr lang="en-US" sz="1200" dirty="0" smtClean="0"/>
                <a:t>CONTROL ROOM WITH LARGER SPACE</a:t>
              </a:r>
              <a:endParaRPr lang="en-US" sz="1200" dirty="0"/>
            </a:p>
          </p:txBody>
        </p:sp>
        <p:cxnSp>
          <p:nvCxnSpPr>
            <p:cNvPr id="22" name="Elbow Connector 21"/>
            <p:cNvCxnSpPr>
              <a:endCxn id="14" idx="1"/>
            </p:cNvCxnSpPr>
            <p:nvPr/>
          </p:nvCxnSpPr>
          <p:spPr>
            <a:xfrm rot="16200000" flipH="1">
              <a:off x="518685" y="1409500"/>
              <a:ext cx="377579" cy="190949"/>
            </a:xfrm>
            <a:prstGeom prst="bentConnector2">
              <a:avLst/>
            </a:prstGeom>
            <a:ln w="9525" cmpd="sng">
              <a:solidFill>
                <a:srgbClr val="3FD4FF"/>
              </a:solidFill>
            </a:ln>
          </p:spPr>
          <p:style>
            <a:lnRef idx="2">
              <a:schemeClr val="accent1"/>
            </a:lnRef>
            <a:fillRef idx="0">
              <a:schemeClr val="accent1"/>
            </a:fillRef>
            <a:effectRef idx="1">
              <a:schemeClr val="accent1"/>
            </a:effectRef>
            <a:fontRef idx="minor">
              <a:schemeClr val="tx1"/>
            </a:fontRef>
          </p:style>
        </p:cxnSp>
      </p:grpSp>
      <p:pic>
        <p:nvPicPr>
          <p:cNvPr id="9" name="Picture 8" descr="control room draing 1.jp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600172" y="2298200"/>
            <a:ext cx="3674988" cy="2174165"/>
          </a:xfrm>
          <a:prstGeom prst="rect">
            <a:avLst/>
          </a:prstGeom>
          <a:ln w="28575" cmpd="sng">
            <a:solidFill>
              <a:srgbClr val="FFFF00"/>
            </a:solidFill>
          </a:ln>
        </p:spPr>
      </p:pic>
      <p:pic>
        <p:nvPicPr>
          <p:cNvPr id="25" name="Picture 24" descr="crn4.jp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5613511" y="3435846"/>
            <a:ext cx="2683018" cy="1185000"/>
          </a:xfrm>
          <a:prstGeom prst="rect">
            <a:avLst/>
          </a:prstGeom>
        </p:spPr>
      </p:pic>
      <p:sp>
        <p:nvSpPr>
          <p:cNvPr id="26" name="TextBox 25"/>
          <p:cNvSpPr txBox="1"/>
          <p:nvPr/>
        </p:nvSpPr>
        <p:spPr>
          <a:xfrm>
            <a:off x="4128147" y="4440414"/>
            <a:ext cx="2180705" cy="338554"/>
          </a:xfrm>
          <a:prstGeom prst="rect">
            <a:avLst/>
          </a:prstGeom>
          <a:solidFill>
            <a:srgbClr val="FFFF00"/>
          </a:solidFill>
        </p:spPr>
        <p:txBody>
          <a:bodyPr wrap="none" rtlCol="0">
            <a:spAutoFit/>
          </a:bodyPr>
          <a:lstStyle/>
          <a:p>
            <a:r>
              <a:rPr lang="en-US" sz="1600" dirty="0" err="1" smtClean="0"/>
              <a:t>Foreesen</a:t>
            </a:r>
            <a:r>
              <a:rPr lang="en-US" sz="1600" dirty="0" smtClean="0"/>
              <a:t> for Jul 2016</a:t>
            </a:r>
            <a:endParaRPr lang="en-US" sz="1600" dirty="0"/>
          </a:p>
        </p:txBody>
      </p:sp>
      <p:pic>
        <p:nvPicPr>
          <p:cNvPr id="21" name="Image 6" descr="CERN-logo_outline.jpg"/>
          <p:cNvPicPr>
            <a:picLocks noChangeAspect="1"/>
          </p:cNvPicPr>
          <p:nvPr/>
        </p:nvPicPr>
        <p:blipFill>
          <a:blip r:embed="rId8"/>
          <a:stretch>
            <a:fillRect/>
          </a:stretch>
        </p:blipFill>
        <p:spPr>
          <a:xfrm>
            <a:off x="8636263" y="96208"/>
            <a:ext cx="494185" cy="486000"/>
          </a:xfrm>
          <a:prstGeom prst="rect">
            <a:avLst/>
          </a:prstGeom>
        </p:spPr>
      </p:pic>
    </p:spTree>
    <p:extLst>
      <p:ext uri="{BB962C8B-B14F-4D97-AF65-F5344CB8AC3E}">
        <p14:creationId xmlns:p14="http://schemas.microsoft.com/office/powerpoint/2010/main" val="34306356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890740" y="135000"/>
            <a:ext cx="7920000" cy="540000"/>
          </a:xfrm>
        </p:spPr>
        <p:txBody>
          <a:bodyPr/>
          <a:lstStyle/>
          <a:p>
            <a:r>
              <a:rPr lang="en-GB" dirty="0" smtClean="0"/>
              <a:t>Magnet test stands layout @ CERN</a:t>
            </a:r>
            <a:endParaRPr lang="en-GB" dirty="0"/>
          </a:p>
        </p:txBody>
      </p:sp>
      <p:sp>
        <p:nvSpPr>
          <p:cNvPr id="4" name="Espace réservé du pied de page 3"/>
          <p:cNvSpPr>
            <a:spLocks noGrp="1"/>
          </p:cNvSpPr>
          <p:nvPr>
            <p:ph type="ftr" sz="quarter" idx="11"/>
          </p:nvPr>
        </p:nvSpPr>
        <p:spPr/>
        <p:txBody>
          <a:bodyPr/>
          <a:lstStyle/>
          <a:p>
            <a:r>
              <a:rPr lang="en-GB" noProof="0" smtClean="0"/>
              <a:t>Marta Bajko for 1st International Workshop on Superconducting Magnet Test Facilities </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a:t>
            </a:fld>
            <a:endParaRPr lang="fr-FR"/>
          </a:p>
        </p:txBody>
      </p:sp>
      <p:pic>
        <p:nvPicPr>
          <p:cNvPr id="61" name="Picture 60"/>
          <p:cNvPicPr/>
          <p:nvPr/>
        </p:nvPicPr>
        <p:blipFill rotWithShape="1">
          <a:blip r:embed="rId3" cstate="print">
            <a:extLst>
              <a:ext uri="{28A0092B-C50C-407E-A947-70E740481C1C}">
                <a14:useLocalDpi xmlns:a14="http://schemas.microsoft.com/office/drawing/2010/main"/>
              </a:ext>
            </a:extLst>
          </a:blip>
          <a:srcRect l="1388" t="5861" r="10780" b="-5861"/>
          <a:stretch/>
        </p:blipFill>
        <p:spPr bwMode="auto">
          <a:xfrm>
            <a:off x="2915818" y="1238852"/>
            <a:ext cx="5720363" cy="3058480"/>
          </a:xfrm>
          <a:prstGeom prst="rect">
            <a:avLst/>
          </a:prstGeom>
          <a:noFill/>
          <a:ln>
            <a:noFill/>
          </a:ln>
          <a:effectLst/>
          <a:extLst>
            <a:ext uri="{53640926-AAD7-44d8-BBD7-CCE9431645EC}">
              <a14:shadowObscured xmlns:a14="http://schemas.microsoft.com/office/drawing/2010/main"/>
            </a:ext>
          </a:extLst>
        </p:spPr>
      </p:pic>
      <p:grpSp>
        <p:nvGrpSpPr>
          <p:cNvPr id="62" name="Group 61"/>
          <p:cNvGrpSpPr/>
          <p:nvPr/>
        </p:nvGrpSpPr>
        <p:grpSpPr>
          <a:xfrm>
            <a:off x="3195510" y="1318210"/>
            <a:ext cx="5374461" cy="2981732"/>
            <a:chOff x="2055667" y="1112502"/>
            <a:chExt cx="7156845" cy="4559419"/>
          </a:xfrm>
        </p:grpSpPr>
        <p:sp>
          <p:nvSpPr>
            <p:cNvPr id="63" name="Rectangle 62"/>
            <p:cNvSpPr/>
            <p:nvPr/>
          </p:nvSpPr>
          <p:spPr>
            <a:xfrm rot="5400000">
              <a:off x="1998813" y="1803927"/>
              <a:ext cx="1647113" cy="1333500"/>
            </a:xfrm>
            <a:prstGeom prst="rect">
              <a:avLst/>
            </a:prstGeom>
            <a:solidFill>
              <a:schemeClr val="accent1">
                <a:alpha val="31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900"/>
            </a:p>
          </p:txBody>
        </p:sp>
        <p:sp>
          <p:nvSpPr>
            <p:cNvPr id="64" name="Rectangle 63"/>
            <p:cNvSpPr/>
            <p:nvPr/>
          </p:nvSpPr>
          <p:spPr>
            <a:xfrm rot="5400000">
              <a:off x="1831770" y="3618084"/>
              <a:ext cx="1981200" cy="1333500"/>
            </a:xfrm>
            <a:prstGeom prst="rect">
              <a:avLst/>
            </a:prstGeom>
            <a:solidFill>
              <a:schemeClr val="bg2">
                <a:lumMod val="75000"/>
                <a:alpha val="31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900"/>
            </a:p>
          </p:txBody>
        </p:sp>
        <p:sp>
          <p:nvSpPr>
            <p:cNvPr id="65" name="Rectangle 64"/>
            <p:cNvSpPr/>
            <p:nvPr/>
          </p:nvSpPr>
          <p:spPr>
            <a:xfrm rot="5400000">
              <a:off x="5541375" y="-2047653"/>
              <a:ext cx="285380" cy="7056895"/>
            </a:xfrm>
            <a:prstGeom prst="rect">
              <a:avLst/>
            </a:prstGeom>
            <a:solidFill>
              <a:schemeClr val="accent6">
                <a:lumMod val="60000"/>
                <a:lumOff val="40000"/>
                <a:alpha val="31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700">
                  <a:solidFill>
                    <a:srgbClr val="000000"/>
                  </a:solidFill>
                  <a:ea typeface="MS Mincho"/>
                  <a:cs typeface="Times New Roman"/>
                </a:rPr>
                <a:t> </a:t>
              </a:r>
              <a:endParaRPr lang="en-GB" sz="500">
                <a:ea typeface="MS Mincho"/>
                <a:cs typeface="Times New Roman"/>
              </a:endParaRPr>
            </a:p>
          </p:txBody>
        </p:sp>
        <p:sp>
          <p:nvSpPr>
            <p:cNvPr id="66" name="TextBox 65"/>
            <p:cNvSpPr txBox="1"/>
            <p:nvPr/>
          </p:nvSpPr>
          <p:spPr>
            <a:xfrm rot="16200000">
              <a:off x="3758035" y="2300614"/>
              <a:ext cx="1495425" cy="491817"/>
            </a:xfrm>
            <a:prstGeom prst="rect">
              <a:avLst/>
            </a:prstGeom>
            <a:solidFill>
              <a:schemeClr val="bg1"/>
            </a:solidFill>
          </p:spPr>
          <p:txBody>
            <a:bodyPr wrap="square" rtlCol="0">
              <a:spAutoFit/>
            </a:bodyPr>
            <a:lstStyle/>
            <a:p>
              <a:pPr algn="ctr"/>
              <a:r>
                <a:rPr lang="en-GB" sz="900" dirty="0"/>
                <a:t>CLUSTERS </a:t>
              </a:r>
            </a:p>
            <a:p>
              <a:r>
                <a:rPr lang="en-GB" sz="900" dirty="0"/>
                <a:t>F        E        D</a:t>
              </a:r>
            </a:p>
          </p:txBody>
        </p:sp>
        <p:sp>
          <p:nvSpPr>
            <p:cNvPr id="67" name="TextBox 66"/>
            <p:cNvSpPr txBox="1"/>
            <p:nvPr/>
          </p:nvSpPr>
          <p:spPr>
            <a:xfrm rot="16200000">
              <a:off x="8139870" y="2271568"/>
              <a:ext cx="1553516" cy="491817"/>
            </a:xfrm>
            <a:prstGeom prst="rect">
              <a:avLst/>
            </a:prstGeom>
            <a:solidFill>
              <a:schemeClr val="bg1"/>
            </a:solidFill>
          </p:spPr>
          <p:txBody>
            <a:bodyPr wrap="square" rtlCol="0">
              <a:spAutoFit/>
            </a:bodyPr>
            <a:lstStyle/>
            <a:p>
              <a:pPr algn="ctr"/>
              <a:r>
                <a:rPr lang="en-GB" sz="900" dirty="0"/>
                <a:t>CLUSTERS </a:t>
              </a:r>
            </a:p>
            <a:p>
              <a:r>
                <a:rPr lang="en-GB" sz="900" dirty="0"/>
                <a:t>C        B       A</a:t>
              </a:r>
            </a:p>
          </p:txBody>
        </p:sp>
        <p:sp>
          <p:nvSpPr>
            <p:cNvPr id="68" name="Rectangle 67"/>
            <p:cNvSpPr/>
            <p:nvPr/>
          </p:nvSpPr>
          <p:spPr>
            <a:xfrm rot="5400000">
              <a:off x="2567483" y="1211621"/>
              <a:ext cx="509772" cy="1333503"/>
            </a:xfrm>
            <a:prstGeom prst="rect">
              <a:avLst/>
            </a:prstGeom>
            <a:solidFill>
              <a:srgbClr val="FFFF00">
                <a:alpha val="31000"/>
              </a:srgb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900"/>
            </a:p>
          </p:txBody>
        </p:sp>
        <p:sp>
          <p:nvSpPr>
            <p:cNvPr id="69" name="TextBox 68"/>
            <p:cNvSpPr txBox="1"/>
            <p:nvPr/>
          </p:nvSpPr>
          <p:spPr>
            <a:xfrm>
              <a:off x="5517289" y="1112502"/>
              <a:ext cx="1675549" cy="305908"/>
            </a:xfrm>
            <a:prstGeom prst="rect">
              <a:avLst/>
            </a:prstGeom>
            <a:solidFill>
              <a:schemeClr val="bg1"/>
            </a:solidFill>
          </p:spPr>
          <p:txBody>
            <a:bodyPr wrap="square" rtlCol="0">
              <a:spAutoFit/>
            </a:bodyPr>
            <a:lstStyle/>
            <a:p>
              <a:pPr algn="ctr"/>
              <a:r>
                <a:rPr lang="en-GB" sz="700" b="1" dirty="0" smtClean="0">
                  <a:solidFill>
                    <a:schemeClr val="accent6">
                      <a:lumMod val="50000"/>
                    </a:schemeClr>
                  </a:solidFill>
                </a:rPr>
                <a:t>STRING and SC LINK</a:t>
              </a:r>
              <a:endParaRPr lang="en-GB" sz="700" b="1" dirty="0">
                <a:solidFill>
                  <a:schemeClr val="accent6">
                    <a:lumMod val="50000"/>
                  </a:schemeClr>
                </a:solidFill>
              </a:endParaRPr>
            </a:p>
          </p:txBody>
        </p:sp>
        <p:sp>
          <p:nvSpPr>
            <p:cNvPr id="70" name="Rectangle 69"/>
            <p:cNvSpPr/>
            <p:nvPr/>
          </p:nvSpPr>
          <p:spPr>
            <a:xfrm rot="5400000">
              <a:off x="2125828" y="5226704"/>
              <a:ext cx="375056" cy="515378"/>
            </a:xfrm>
            <a:prstGeom prst="rect">
              <a:avLst/>
            </a:prstGeom>
            <a:solidFill>
              <a:schemeClr val="accent5">
                <a:lumMod val="75000"/>
                <a:alpha val="31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900"/>
            </a:p>
          </p:txBody>
        </p:sp>
        <p:sp>
          <p:nvSpPr>
            <p:cNvPr id="71" name="TextBox 70"/>
            <p:cNvSpPr txBox="1"/>
            <p:nvPr/>
          </p:nvSpPr>
          <p:spPr>
            <a:xfrm>
              <a:off x="2313357" y="5301871"/>
              <a:ext cx="1395114" cy="305908"/>
            </a:xfrm>
            <a:prstGeom prst="rect">
              <a:avLst/>
            </a:prstGeom>
            <a:solidFill>
              <a:schemeClr val="bg1"/>
            </a:solidFill>
          </p:spPr>
          <p:txBody>
            <a:bodyPr wrap="square" rtlCol="0">
              <a:spAutoFit/>
            </a:bodyPr>
            <a:lstStyle/>
            <a:p>
              <a:pPr algn="ctr"/>
              <a:r>
                <a:rPr lang="en-GB" sz="700" dirty="0">
                  <a:solidFill>
                    <a:schemeClr val="accent5">
                      <a:lumMod val="75000"/>
                    </a:schemeClr>
                  </a:solidFill>
                </a:rPr>
                <a:t>LN</a:t>
              </a:r>
              <a:r>
                <a:rPr lang="en-GB" sz="700" baseline="-25000" dirty="0">
                  <a:solidFill>
                    <a:schemeClr val="accent5">
                      <a:lumMod val="75000"/>
                    </a:schemeClr>
                  </a:solidFill>
                </a:rPr>
                <a:t>2</a:t>
              </a:r>
              <a:r>
                <a:rPr lang="en-GB" sz="700" dirty="0">
                  <a:solidFill>
                    <a:schemeClr val="accent5">
                      <a:lumMod val="75000"/>
                    </a:schemeClr>
                  </a:solidFill>
                </a:rPr>
                <a:t> TEST ZONE</a:t>
              </a:r>
            </a:p>
          </p:txBody>
        </p:sp>
        <p:sp>
          <p:nvSpPr>
            <p:cNvPr id="72" name="Rectangle 71"/>
            <p:cNvSpPr/>
            <p:nvPr/>
          </p:nvSpPr>
          <p:spPr>
            <a:xfrm rot="5400000">
              <a:off x="5855828" y="2019937"/>
              <a:ext cx="1393465" cy="5183833"/>
            </a:xfrm>
            <a:prstGeom prst="rect">
              <a:avLst/>
            </a:prstGeom>
            <a:solidFill>
              <a:schemeClr val="bg1">
                <a:lumMod val="85000"/>
                <a:alpha val="31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700">
                  <a:solidFill>
                    <a:srgbClr val="000000"/>
                  </a:solidFill>
                  <a:ea typeface="MS Mincho"/>
                  <a:cs typeface="Times New Roman"/>
                </a:rPr>
                <a:t> </a:t>
              </a:r>
              <a:endParaRPr lang="en-GB" sz="500">
                <a:ea typeface="MS Mincho"/>
                <a:cs typeface="Times New Roman"/>
              </a:endParaRPr>
            </a:p>
          </p:txBody>
        </p:sp>
        <p:sp>
          <p:nvSpPr>
            <p:cNvPr id="73" name="TextBox 72"/>
            <p:cNvSpPr txBox="1"/>
            <p:nvPr/>
          </p:nvSpPr>
          <p:spPr>
            <a:xfrm>
              <a:off x="2235667" y="3977058"/>
              <a:ext cx="1253452" cy="470627"/>
            </a:xfrm>
            <a:prstGeom prst="rect">
              <a:avLst/>
            </a:prstGeom>
            <a:solidFill>
              <a:schemeClr val="bg1"/>
            </a:solidFill>
          </p:spPr>
          <p:txBody>
            <a:bodyPr wrap="square" rtlCol="0">
              <a:spAutoFit/>
            </a:bodyPr>
            <a:lstStyle/>
            <a:p>
              <a:pPr algn="ctr"/>
              <a:r>
                <a:rPr lang="en-GB" sz="700" dirty="0">
                  <a:solidFill>
                    <a:schemeClr val="accent3">
                      <a:lumMod val="50000"/>
                    </a:schemeClr>
                  </a:solidFill>
                </a:rPr>
                <a:t>CRYOGENIC ZONE</a:t>
              </a:r>
            </a:p>
          </p:txBody>
        </p:sp>
        <p:sp>
          <p:nvSpPr>
            <p:cNvPr id="74" name="TextBox 73"/>
            <p:cNvSpPr txBox="1"/>
            <p:nvPr/>
          </p:nvSpPr>
          <p:spPr>
            <a:xfrm>
              <a:off x="5221914" y="4350243"/>
              <a:ext cx="2661288" cy="470627"/>
            </a:xfrm>
            <a:prstGeom prst="rect">
              <a:avLst/>
            </a:prstGeom>
            <a:solidFill>
              <a:schemeClr val="bg1"/>
            </a:solidFill>
          </p:spPr>
          <p:txBody>
            <a:bodyPr wrap="square" rtlCol="0">
              <a:spAutoFit/>
            </a:bodyPr>
            <a:lstStyle/>
            <a:p>
              <a:pPr algn="ctr"/>
              <a:r>
                <a:rPr lang="en-GB" sz="700" cap="all" dirty="0">
                  <a:solidFill>
                    <a:schemeClr val="bg1">
                      <a:lumMod val="50000"/>
                    </a:schemeClr>
                  </a:solidFill>
                </a:rPr>
                <a:t>Superconducting</a:t>
              </a:r>
              <a:r>
                <a:rPr lang="en-GB" sz="700" dirty="0">
                  <a:solidFill>
                    <a:schemeClr val="bg1">
                      <a:lumMod val="50000"/>
                    </a:schemeClr>
                  </a:solidFill>
                </a:rPr>
                <a:t> RF CAVITY TEST ZONE</a:t>
              </a:r>
            </a:p>
          </p:txBody>
        </p:sp>
        <p:sp>
          <p:nvSpPr>
            <p:cNvPr id="75" name="Rectangle 74"/>
            <p:cNvSpPr/>
            <p:nvPr/>
          </p:nvSpPr>
          <p:spPr>
            <a:xfrm rot="5400000">
              <a:off x="5263851" y="1357174"/>
              <a:ext cx="356844" cy="1333502"/>
            </a:xfrm>
            <a:prstGeom prst="rect">
              <a:avLst/>
            </a:prstGeom>
            <a:no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900"/>
            </a:p>
          </p:txBody>
        </p:sp>
        <p:sp>
          <p:nvSpPr>
            <p:cNvPr id="76" name="Rectangle 75"/>
            <p:cNvSpPr/>
            <p:nvPr/>
          </p:nvSpPr>
          <p:spPr>
            <a:xfrm rot="5400000">
              <a:off x="7177456" y="1975728"/>
              <a:ext cx="1511262" cy="1333503"/>
            </a:xfrm>
            <a:prstGeom prst="rect">
              <a:avLst/>
            </a:prstGeom>
            <a:solidFill>
              <a:schemeClr val="accent5">
                <a:lumMod val="75000"/>
                <a:alpha val="31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900"/>
            </a:p>
          </p:txBody>
        </p:sp>
        <p:sp>
          <p:nvSpPr>
            <p:cNvPr id="77" name="Rectangle 76"/>
            <p:cNvSpPr/>
            <p:nvPr/>
          </p:nvSpPr>
          <p:spPr>
            <a:xfrm rot="5400000">
              <a:off x="4865485" y="2063589"/>
              <a:ext cx="1127787" cy="1333503"/>
            </a:xfrm>
            <a:prstGeom prst="rect">
              <a:avLst/>
            </a:prstGeom>
            <a:solidFill>
              <a:schemeClr val="accent5">
                <a:lumMod val="75000"/>
                <a:alpha val="31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900"/>
            </a:p>
          </p:txBody>
        </p:sp>
        <p:sp>
          <p:nvSpPr>
            <p:cNvPr id="79" name="TextBox 78"/>
            <p:cNvSpPr txBox="1"/>
            <p:nvPr/>
          </p:nvSpPr>
          <p:spPr>
            <a:xfrm>
              <a:off x="5715710" y="2385844"/>
              <a:ext cx="2083298" cy="305908"/>
            </a:xfrm>
            <a:prstGeom prst="rect">
              <a:avLst/>
            </a:prstGeom>
            <a:solidFill>
              <a:schemeClr val="bg1"/>
            </a:solidFill>
          </p:spPr>
          <p:txBody>
            <a:bodyPr wrap="square" rtlCol="0">
              <a:spAutoFit/>
            </a:bodyPr>
            <a:lstStyle/>
            <a:p>
              <a:pPr algn="ctr"/>
              <a:r>
                <a:rPr lang="en-GB" sz="700" b="1" dirty="0" smtClean="0">
                  <a:solidFill>
                    <a:srgbClr val="0070C0"/>
                  </a:solidFill>
                </a:rPr>
                <a:t>HORIZONTAL BENCHES</a:t>
              </a:r>
              <a:endParaRPr lang="en-GB" sz="700" b="1" dirty="0">
                <a:solidFill>
                  <a:srgbClr val="0070C0"/>
                </a:solidFill>
              </a:endParaRPr>
            </a:p>
          </p:txBody>
        </p:sp>
      </p:grpSp>
      <p:sp>
        <p:nvSpPr>
          <p:cNvPr id="80" name="TextBox 79"/>
          <p:cNvSpPr txBox="1"/>
          <p:nvPr/>
        </p:nvSpPr>
        <p:spPr>
          <a:xfrm>
            <a:off x="447159" y="930992"/>
            <a:ext cx="6606128" cy="307777"/>
          </a:xfrm>
          <a:prstGeom prst="rect">
            <a:avLst/>
          </a:prstGeom>
          <a:noFill/>
        </p:spPr>
        <p:txBody>
          <a:bodyPr wrap="square" rtlCol="0">
            <a:spAutoFit/>
          </a:bodyPr>
          <a:lstStyle/>
          <a:p>
            <a:pPr algn="just"/>
            <a:r>
              <a:rPr lang="en-GB" sz="1400" b="1" dirty="0" smtClean="0"/>
              <a:t>THE SUPERCONDUCTING MAGNET TEST STAND AT CERN in SM18 </a:t>
            </a:r>
          </a:p>
        </p:txBody>
      </p:sp>
      <p:sp>
        <p:nvSpPr>
          <p:cNvPr id="2" name="Rectangle 1"/>
          <p:cNvSpPr/>
          <p:nvPr/>
        </p:nvSpPr>
        <p:spPr>
          <a:xfrm>
            <a:off x="3270570" y="1474311"/>
            <a:ext cx="5320153" cy="1685297"/>
          </a:xfrm>
          <a:prstGeom prst="rect">
            <a:avLst/>
          </a:prstGeom>
          <a:noFill/>
          <a:ln w="3810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75362" y="1667835"/>
            <a:ext cx="2596438" cy="1323439"/>
          </a:xfrm>
          <a:prstGeom prst="rect">
            <a:avLst/>
          </a:prstGeom>
          <a:noFill/>
        </p:spPr>
        <p:txBody>
          <a:bodyPr wrap="square" rtlCol="0">
            <a:spAutoFit/>
          </a:bodyPr>
          <a:lstStyle/>
          <a:p>
            <a:pPr algn="ctr"/>
            <a:r>
              <a:rPr lang="en-GB" sz="1600" dirty="0" smtClean="0"/>
              <a:t>Is </a:t>
            </a:r>
            <a:r>
              <a:rPr lang="en-GB" sz="1600" dirty="0" smtClean="0"/>
              <a:t>located in a </a:t>
            </a:r>
            <a:r>
              <a:rPr lang="en-GB" sz="1600" dirty="0"/>
              <a:t>building of </a:t>
            </a:r>
            <a:r>
              <a:rPr lang="en-GB" sz="1600" b="1" dirty="0"/>
              <a:t>7200 m</a:t>
            </a:r>
            <a:r>
              <a:rPr lang="en-GB" sz="1600" b="1" baseline="30000" dirty="0"/>
              <a:t>2</a:t>
            </a:r>
            <a:r>
              <a:rPr lang="en-GB" sz="1600" b="1" dirty="0"/>
              <a:t> </a:t>
            </a:r>
            <a:r>
              <a:rPr lang="en-GB" sz="1600" dirty="0"/>
              <a:t>over which the test stands for magnets occupies about </a:t>
            </a:r>
            <a:r>
              <a:rPr lang="en-GB" sz="1600" b="1" dirty="0"/>
              <a:t>50%.</a:t>
            </a:r>
            <a:r>
              <a:rPr lang="en-GB" sz="1600" dirty="0"/>
              <a:t> </a:t>
            </a:r>
          </a:p>
          <a:p>
            <a:pPr algn="ctr"/>
            <a:endParaRPr lang="en-US" sz="1600" dirty="0"/>
          </a:p>
        </p:txBody>
      </p:sp>
      <p:pic>
        <p:nvPicPr>
          <p:cNvPr id="42" name="Picture 41"/>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rot="10800000">
            <a:off x="228501" y="1347614"/>
            <a:ext cx="8990914" cy="2799163"/>
          </a:xfrm>
          <a:prstGeom prst="rect">
            <a:avLst/>
          </a:prstGeom>
          <a:ln w="38100" cmpd="sng">
            <a:solidFill>
              <a:srgbClr val="FFFF00"/>
            </a:solidFill>
          </a:ln>
        </p:spPr>
      </p:pic>
      <p:sp>
        <p:nvSpPr>
          <p:cNvPr id="44" name="TextBox 43"/>
          <p:cNvSpPr txBox="1"/>
          <p:nvPr/>
        </p:nvSpPr>
        <p:spPr>
          <a:xfrm>
            <a:off x="228501" y="2483664"/>
            <a:ext cx="3062632" cy="2031325"/>
          </a:xfrm>
          <a:prstGeom prst="rect">
            <a:avLst/>
          </a:prstGeom>
          <a:solidFill>
            <a:srgbClr val="FFFFFF"/>
          </a:solidFill>
          <a:ln w="38100" cmpd="sng">
            <a:solidFill>
              <a:schemeClr val="tx2">
                <a:lumMod val="75000"/>
              </a:schemeClr>
            </a:solidFill>
          </a:ln>
        </p:spPr>
        <p:txBody>
          <a:bodyPr wrap="square" rtlCol="0">
            <a:spAutoFit/>
          </a:bodyPr>
          <a:lstStyle/>
          <a:p>
            <a:r>
              <a:rPr lang="en-GB" sz="1400" dirty="0" smtClean="0"/>
              <a:t>INSTALLATIONS</a:t>
            </a:r>
          </a:p>
          <a:p>
            <a:pPr marL="285750" indent="-285750">
              <a:buFont typeface="Arial" panose="020B0604020202020204" pitchFamily="34" charset="0"/>
              <a:buChar char="•"/>
            </a:pPr>
            <a:r>
              <a:rPr lang="en-GB" sz="1400" dirty="0" smtClean="0"/>
              <a:t>3 vertical </a:t>
            </a:r>
            <a:r>
              <a:rPr lang="en-GB" sz="1400" dirty="0" smtClean="0"/>
              <a:t>cryostats, </a:t>
            </a:r>
            <a:endParaRPr lang="en-GB" sz="1400" dirty="0" smtClean="0"/>
          </a:p>
          <a:p>
            <a:pPr marL="285750" indent="-285750">
              <a:buFont typeface="Arial" panose="020B0604020202020204" pitchFamily="34" charset="0"/>
              <a:buChar char="•"/>
            </a:pPr>
            <a:r>
              <a:rPr lang="en-GB" sz="1400" dirty="0" smtClean="0"/>
              <a:t>1 </a:t>
            </a:r>
            <a:r>
              <a:rPr lang="en-GB" sz="1400" dirty="0" smtClean="0"/>
              <a:t>feed-box </a:t>
            </a:r>
            <a:r>
              <a:rPr lang="en-GB" sz="1400" dirty="0" smtClean="0"/>
              <a:t>for supercritical He, </a:t>
            </a:r>
          </a:p>
          <a:p>
            <a:pPr marL="285750" indent="-285750">
              <a:buFont typeface="Arial" panose="020B0604020202020204" pitchFamily="34" charset="0"/>
              <a:buChar char="•"/>
            </a:pPr>
            <a:r>
              <a:rPr lang="en-GB" sz="1400" dirty="0" smtClean="0"/>
              <a:t>1 cryostat for LN</a:t>
            </a:r>
            <a:r>
              <a:rPr lang="en-GB" sz="1400" baseline="-25000" dirty="0" smtClean="0"/>
              <a:t>2</a:t>
            </a:r>
            <a:r>
              <a:rPr lang="en-GB" sz="1400" dirty="0" smtClean="0"/>
              <a:t>, </a:t>
            </a:r>
          </a:p>
          <a:p>
            <a:pPr marL="285750" indent="-285750">
              <a:buFont typeface="Arial" panose="020B0604020202020204" pitchFamily="34" charset="0"/>
              <a:buChar char="•"/>
            </a:pPr>
            <a:r>
              <a:rPr lang="en-GB" sz="1400" dirty="0" smtClean="0"/>
              <a:t>10 horizontal benches </a:t>
            </a:r>
          </a:p>
          <a:p>
            <a:r>
              <a:rPr lang="en-GB" sz="1400" dirty="0" smtClean="0"/>
              <a:t>OPERATION </a:t>
            </a:r>
          </a:p>
          <a:p>
            <a:pPr marL="285750" indent="-285750">
              <a:buFont typeface="Arial"/>
              <a:buChar char="•"/>
            </a:pPr>
            <a:r>
              <a:rPr lang="en-GB" sz="1400" dirty="0" smtClean="0"/>
              <a:t>I= 0.12 kA-20 kA </a:t>
            </a:r>
          </a:p>
          <a:p>
            <a:pPr marL="285750" indent="-285750">
              <a:buFont typeface="Arial" panose="020B0604020202020204" pitchFamily="34" charset="0"/>
              <a:buChar char="•"/>
            </a:pPr>
            <a:r>
              <a:rPr lang="en-GB" sz="1400" dirty="0" smtClean="0"/>
              <a:t>T = 1.9 K  to 70 K He</a:t>
            </a:r>
          </a:p>
          <a:p>
            <a:pPr marL="285750" indent="-285750">
              <a:buFont typeface="Arial" panose="020B0604020202020204" pitchFamily="34" charset="0"/>
              <a:buChar char="•"/>
            </a:pPr>
            <a:r>
              <a:rPr lang="en-GB" sz="1400" dirty="0"/>
              <a:t>w</a:t>
            </a:r>
            <a:r>
              <a:rPr lang="en-GB" sz="1400" dirty="0" smtClean="0"/>
              <a:t>ithstanding U = </a:t>
            </a:r>
            <a:r>
              <a:rPr lang="en-GB" sz="1400" dirty="0" smtClean="0"/>
              <a:t>1kV </a:t>
            </a:r>
            <a:r>
              <a:rPr lang="en-GB" sz="1400" dirty="0" smtClean="0"/>
              <a:t>to 3 kV</a:t>
            </a:r>
            <a:endParaRPr lang="en-GB" sz="1400" dirty="0"/>
          </a:p>
        </p:txBody>
      </p:sp>
      <p:pic>
        <p:nvPicPr>
          <p:cNvPr id="30" name="Image 6" descr="CERN-logo_outline.jpg"/>
          <p:cNvPicPr>
            <a:picLocks noChangeAspect="1"/>
          </p:cNvPicPr>
          <p:nvPr/>
        </p:nvPicPr>
        <p:blipFill>
          <a:blip r:embed="rId5"/>
          <a:stretch>
            <a:fillRect/>
          </a:stretch>
        </p:blipFill>
        <p:spPr>
          <a:xfrm>
            <a:off x="8636181" y="8566"/>
            <a:ext cx="494185" cy="486000"/>
          </a:xfrm>
          <a:prstGeom prst="rect">
            <a:avLst/>
          </a:prstGeom>
        </p:spPr>
      </p:pic>
    </p:spTree>
    <p:extLst>
      <p:ext uri="{BB962C8B-B14F-4D97-AF65-F5344CB8AC3E}">
        <p14:creationId xmlns:p14="http://schemas.microsoft.com/office/powerpoint/2010/main" val="5905984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890740" y="135000"/>
            <a:ext cx="7920000" cy="540000"/>
          </a:xfrm>
        </p:spPr>
        <p:txBody>
          <a:bodyPr/>
          <a:lstStyle/>
          <a:p>
            <a:r>
              <a:rPr lang="en-GB" dirty="0" smtClean="0"/>
              <a:t>Magnet test stands layout @ CERN</a:t>
            </a:r>
            <a:endParaRPr lang="en-GB" dirty="0"/>
          </a:p>
        </p:txBody>
      </p:sp>
      <p:sp>
        <p:nvSpPr>
          <p:cNvPr id="4" name="Espace réservé du pied de page 3"/>
          <p:cNvSpPr>
            <a:spLocks noGrp="1"/>
          </p:cNvSpPr>
          <p:nvPr>
            <p:ph type="ftr" sz="quarter" idx="11"/>
          </p:nvPr>
        </p:nvSpPr>
        <p:spPr/>
        <p:txBody>
          <a:bodyPr/>
          <a:lstStyle/>
          <a:p>
            <a:r>
              <a:rPr lang="en-GB" noProof="0" smtClean="0"/>
              <a:t>Marta Bajko for 1st International Workshop on Superconducting Magnet Test Facilities </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4</a:t>
            </a:fld>
            <a:endParaRPr lang="fr-FR"/>
          </a:p>
        </p:txBody>
      </p:sp>
      <p:sp>
        <p:nvSpPr>
          <p:cNvPr id="44" name="TextBox 43"/>
          <p:cNvSpPr txBox="1"/>
          <p:nvPr/>
        </p:nvSpPr>
        <p:spPr>
          <a:xfrm>
            <a:off x="228501" y="2483664"/>
            <a:ext cx="3062632" cy="2031325"/>
          </a:xfrm>
          <a:prstGeom prst="rect">
            <a:avLst/>
          </a:prstGeom>
          <a:solidFill>
            <a:srgbClr val="FFFFFF"/>
          </a:solidFill>
          <a:ln w="38100" cmpd="sng">
            <a:solidFill>
              <a:schemeClr val="tx2">
                <a:lumMod val="75000"/>
              </a:schemeClr>
            </a:solidFill>
          </a:ln>
        </p:spPr>
        <p:txBody>
          <a:bodyPr wrap="square" rtlCol="0">
            <a:spAutoFit/>
          </a:bodyPr>
          <a:lstStyle/>
          <a:p>
            <a:r>
              <a:rPr lang="en-GB" sz="1400" dirty="0" smtClean="0"/>
              <a:t>INSTALLATIONS</a:t>
            </a:r>
          </a:p>
          <a:p>
            <a:pPr marL="285750" indent="-285750">
              <a:buFont typeface="Arial" panose="020B0604020202020204" pitchFamily="34" charset="0"/>
              <a:buChar char="•"/>
            </a:pPr>
            <a:r>
              <a:rPr lang="en-GB" sz="1400" dirty="0" smtClean="0"/>
              <a:t>3 vertical cryostats , </a:t>
            </a:r>
          </a:p>
          <a:p>
            <a:pPr marL="285750" indent="-285750">
              <a:buFont typeface="Arial" panose="020B0604020202020204" pitchFamily="34" charset="0"/>
              <a:buChar char="•"/>
            </a:pPr>
            <a:r>
              <a:rPr lang="en-GB" sz="1400" dirty="0" smtClean="0"/>
              <a:t>1 </a:t>
            </a:r>
            <a:r>
              <a:rPr lang="en-GB" sz="1400" dirty="0" smtClean="0"/>
              <a:t>feed-box </a:t>
            </a:r>
            <a:r>
              <a:rPr lang="en-GB" sz="1400" dirty="0" smtClean="0"/>
              <a:t>for supercritical He, </a:t>
            </a:r>
          </a:p>
          <a:p>
            <a:pPr marL="285750" indent="-285750">
              <a:buFont typeface="Arial" panose="020B0604020202020204" pitchFamily="34" charset="0"/>
              <a:buChar char="•"/>
            </a:pPr>
            <a:r>
              <a:rPr lang="en-GB" sz="1400" dirty="0" smtClean="0"/>
              <a:t>1 cryostat for LN</a:t>
            </a:r>
            <a:r>
              <a:rPr lang="en-GB" sz="1400" baseline="-25000" dirty="0" smtClean="0"/>
              <a:t>2</a:t>
            </a:r>
            <a:r>
              <a:rPr lang="en-GB" sz="1400" dirty="0" smtClean="0"/>
              <a:t>, </a:t>
            </a:r>
          </a:p>
          <a:p>
            <a:pPr marL="285750" indent="-285750">
              <a:buFont typeface="Arial" panose="020B0604020202020204" pitchFamily="34" charset="0"/>
              <a:buChar char="•"/>
            </a:pPr>
            <a:r>
              <a:rPr lang="en-GB" sz="1400" dirty="0" smtClean="0"/>
              <a:t>10 horizontal benches </a:t>
            </a:r>
          </a:p>
          <a:p>
            <a:r>
              <a:rPr lang="en-GB" sz="1400" dirty="0" smtClean="0"/>
              <a:t>OPERATION </a:t>
            </a:r>
          </a:p>
          <a:p>
            <a:pPr marL="285750" indent="-285750">
              <a:buFont typeface="Arial"/>
              <a:buChar char="•"/>
            </a:pPr>
            <a:r>
              <a:rPr lang="en-GB" sz="1400" dirty="0" smtClean="0"/>
              <a:t>I= 0.12 kA-20 kA </a:t>
            </a:r>
          </a:p>
          <a:p>
            <a:pPr marL="285750" indent="-285750">
              <a:buFont typeface="Arial" panose="020B0604020202020204" pitchFamily="34" charset="0"/>
              <a:buChar char="•"/>
            </a:pPr>
            <a:r>
              <a:rPr lang="en-GB" sz="1400" dirty="0" smtClean="0"/>
              <a:t>T = 1.9 K  to 70 K He</a:t>
            </a:r>
          </a:p>
          <a:p>
            <a:pPr marL="285750" indent="-285750">
              <a:buFont typeface="Arial" panose="020B0604020202020204" pitchFamily="34" charset="0"/>
              <a:buChar char="•"/>
            </a:pPr>
            <a:r>
              <a:rPr lang="en-GB" sz="1400" dirty="0"/>
              <a:t>w</a:t>
            </a:r>
            <a:r>
              <a:rPr lang="en-GB" sz="1400" dirty="0" smtClean="0"/>
              <a:t>ithstanding U = </a:t>
            </a:r>
            <a:r>
              <a:rPr lang="en-GB" sz="1400" dirty="0" smtClean="0"/>
              <a:t>1kV </a:t>
            </a:r>
            <a:r>
              <a:rPr lang="en-GB" sz="1400" dirty="0" smtClean="0"/>
              <a:t>to 3 kV</a:t>
            </a:r>
            <a:endParaRPr lang="en-GB" sz="1400" dirty="0"/>
          </a:p>
        </p:txBody>
      </p:sp>
      <p:pic>
        <p:nvPicPr>
          <p:cNvPr id="49" name="Picture 4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5400000">
            <a:off x="154520" y="742697"/>
            <a:ext cx="1928134" cy="1446101"/>
          </a:xfrm>
          <a:prstGeom prst="rect">
            <a:avLst/>
          </a:prstGeom>
          <a:ln w="28575" cmpd="sng">
            <a:solidFill>
              <a:srgbClr val="3FD4FF"/>
            </a:solidFill>
          </a:ln>
        </p:spPr>
      </p:pic>
      <p:pic>
        <p:nvPicPr>
          <p:cNvPr id="51" name="Picture 5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416879" y="1068595"/>
            <a:ext cx="3629921" cy="2722440"/>
          </a:xfrm>
          <a:prstGeom prst="rect">
            <a:avLst/>
          </a:prstGeom>
          <a:ln w="28575" cmpd="sng">
            <a:solidFill>
              <a:srgbClr val="3FD4FF"/>
            </a:solidFill>
          </a:ln>
        </p:spPr>
      </p:pic>
      <p:pic>
        <p:nvPicPr>
          <p:cNvPr id="52" name="Picture 2" descr="C:\FRESCAII\photo\IMG_2273.JPG"/>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3452512" y="3144593"/>
            <a:ext cx="2631656" cy="1880999"/>
          </a:xfrm>
          <a:prstGeom prst="rect">
            <a:avLst/>
          </a:prstGeom>
          <a:noFill/>
          <a:ln w="28575" cmpd="sng">
            <a:solidFill>
              <a:srgbClr val="3FD4FF"/>
            </a:solidFill>
          </a:ln>
          <a:extLst>
            <a:ext uri="{909E8E84-426E-40dd-AFC4-6F175D3DCCD1}">
              <a14:hiddenFill xmlns:a14="http://schemas.microsoft.com/office/drawing/2010/main">
                <a:solidFill>
                  <a:srgbClr val="FFFFFF"/>
                </a:solidFill>
              </a14:hiddenFill>
            </a:ext>
          </a:extLst>
        </p:spPr>
      </p:pic>
      <p:pic>
        <p:nvPicPr>
          <p:cNvPr id="50" name="Picture 49"/>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rot="5400000">
            <a:off x="3187838" y="978887"/>
            <a:ext cx="2279393" cy="1709544"/>
          </a:xfrm>
          <a:prstGeom prst="rect">
            <a:avLst/>
          </a:prstGeom>
          <a:ln w="28575" cmpd="sng">
            <a:solidFill>
              <a:schemeClr val="bg2">
                <a:lumMod val="60000"/>
                <a:lumOff val="40000"/>
              </a:schemeClr>
            </a:solidFill>
          </a:ln>
        </p:spPr>
      </p:pic>
      <p:pic>
        <p:nvPicPr>
          <p:cNvPr id="12" name="Image 6" descr="CERN-logo_outline.jpg"/>
          <p:cNvPicPr>
            <a:picLocks noChangeAspect="1"/>
          </p:cNvPicPr>
          <p:nvPr/>
        </p:nvPicPr>
        <p:blipFill>
          <a:blip r:embed="rId7"/>
          <a:stretch>
            <a:fillRect/>
          </a:stretch>
        </p:blipFill>
        <p:spPr>
          <a:xfrm>
            <a:off x="8636181" y="8566"/>
            <a:ext cx="494185" cy="486000"/>
          </a:xfrm>
          <a:prstGeom prst="rect">
            <a:avLst/>
          </a:prstGeom>
        </p:spPr>
      </p:pic>
    </p:spTree>
    <p:extLst>
      <p:ext uri="{BB962C8B-B14F-4D97-AF65-F5344CB8AC3E}">
        <p14:creationId xmlns:p14="http://schemas.microsoft.com/office/powerpoint/2010/main" val="5362218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test stand upgrade</a:t>
            </a:r>
            <a:endParaRPr lang="en-US" dirty="0"/>
          </a:p>
        </p:txBody>
      </p:sp>
      <p:sp>
        <p:nvSpPr>
          <p:cNvPr id="4" name="Footer Placeholder 3"/>
          <p:cNvSpPr>
            <a:spLocks noGrp="1"/>
          </p:cNvSpPr>
          <p:nvPr>
            <p:ph type="ftr" sz="quarter" idx="11"/>
          </p:nvPr>
        </p:nvSpPr>
        <p:spPr/>
        <p:txBody>
          <a:bodyPr/>
          <a:lstStyle/>
          <a:p>
            <a:r>
              <a:rPr lang="en-GB" noProof="0" smtClean="0"/>
              <a:t>Marta Bajko for 1st International Workshop on Superconducting Magnet Test Facilities </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10800000">
            <a:off x="442392" y="1419623"/>
            <a:ext cx="8244408" cy="2403436"/>
          </a:xfrm>
          <a:prstGeom prst="rect">
            <a:avLst/>
          </a:prstGeom>
        </p:spPr>
      </p:pic>
      <p:sp>
        <p:nvSpPr>
          <p:cNvPr id="7" name="Rectangle 6"/>
          <p:cNvSpPr/>
          <p:nvPr/>
        </p:nvSpPr>
        <p:spPr>
          <a:xfrm>
            <a:off x="442392" y="1491629"/>
            <a:ext cx="1537320" cy="2331429"/>
          </a:xfrm>
          <a:prstGeom prst="rect">
            <a:avLst/>
          </a:prstGeom>
          <a:noFill/>
          <a:ln w="5715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2483768" y="1995686"/>
            <a:ext cx="2592288" cy="624211"/>
          </a:xfrm>
          <a:prstGeom prst="rect">
            <a:avLst/>
          </a:prstGeom>
          <a:noFill/>
          <a:ln w="5715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595894" y="4037955"/>
            <a:ext cx="7892938" cy="646331"/>
          </a:xfrm>
          <a:prstGeom prst="rect">
            <a:avLst/>
          </a:prstGeom>
          <a:solidFill>
            <a:srgbClr val="FFFF00"/>
          </a:solidFill>
        </p:spPr>
        <p:txBody>
          <a:bodyPr wrap="square" rtlCol="0">
            <a:spAutoFit/>
          </a:bodyPr>
          <a:lstStyle/>
          <a:p>
            <a:pPr algn="just"/>
            <a:r>
              <a:rPr lang="en-GB" sz="1200" dirty="0" smtClean="0"/>
              <a:t>The vertical cryostats </a:t>
            </a:r>
            <a:r>
              <a:rPr lang="en-GB" sz="1200" dirty="0" smtClean="0"/>
              <a:t>zone, called </a:t>
            </a:r>
            <a:r>
              <a:rPr lang="en-GB" sz="1200" dirty="0" smtClean="0"/>
              <a:t>Cluster G </a:t>
            </a:r>
            <a:r>
              <a:rPr lang="en-GB" sz="1200" dirty="0" smtClean="0"/>
              <a:t>is about </a:t>
            </a:r>
            <a:r>
              <a:rPr lang="en-GB" sz="1200" dirty="0" smtClean="0"/>
              <a:t>400 </a:t>
            </a:r>
            <a:r>
              <a:rPr lang="en-GB" sz="1200" dirty="0" smtClean="0"/>
              <a:t>m</a:t>
            </a:r>
            <a:r>
              <a:rPr lang="en-GB" sz="1200" baseline="30000" dirty="0" smtClean="0"/>
              <a:t>2</a:t>
            </a:r>
            <a:r>
              <a:rPr lang="en-GB" sz="1200" dirty="0" smtClean="0"/>
              <a:t> . It is under </a:t>
            </a:r>
            <a:r>
              <a:rPr lang="en-GB" sz="1200" dirty="0" smtClean="0"/>
              <a:t>upgrade with an extra space called Cluster D of 150 m</a:t>
            </a:r>
            <a:r>
              <a:rPr lang="en-GB" sz="1200" baseline="30000" dirty="0" smtClean="0"/>
              <a:t>2</a:t>
            </a:r>
            <a:r>
              <a:rPr lang="en-GB" sz="1200" dirty="0" smtClean="0"/>
              <a:t> </a:t>
            </a:r>
            <a:r>
              <a:rPr lang="en-GB" sz="1200" dirty="0" smtClean="0"/>
              <a:t>. It will </a:t>
            </a:r>
            <a:r>
              <a:rPr lang="en-GB" sz="1200" dirty="0" smtClean="0"/>
              <a:t>accommodate the test of </a:t>
            </a:r>
            <a:r>
              <a:rPr lang="en-GB" sz="1200" b="1" dirty="0" smtClean="0"/>
              <a:t>larger diameter</a:t>
            </a:r>
            <a:r>
              <a:rPr lang="en-GB" sz="1200" dirty="0" smtClean="0"/>
              <a:t> magnets @ </a:t>
            </a:r>
            <a:r>
              <a:rPr lang="en-GB" sz="1200" b="1" dirty="0" smtClean="0"/>
              <a:t>higher operating current</a:t>
            </a:r>
            <a:r>
              <a:rPr lang="en-GB" sz="1200" dirty="0" smtClean="0"/>
              <a:t> for HL LHC.</a:t>
            </a:r>
            <a:endParaRPr lang="en-GB" sz="1200" dirty="0"/>
          </a:p>
        </p:txBody>
      </p:sp>
      <p:sp>
        <p:nvSpPr>
          <p:cNvPr id="11" name="TextBox 10"/>
          <p:cNvSpPr txBox="1"/>
          <p:nvPr/>
        </p:nvSpPr>
        <p:spPr>
          <a:xfrm>
            <a:off x="517106" y="1050290"/>
            <a:ext cx="1159505" cy="369332"/>
          </a:xfrm>
          <a:prstGeom prst="rect">
            <a:avLst/>
          </a:prstGeom>
          <a:noFill/>
          <a:ln>
            <a:noFill/>
          </a:ln>
        </p:spPr>
        <p:txBody>
          <a:bodyPr wrap="none" rtlCol="0">
            <a:spAutoFit/>
          </a:bodyPr>
          <a:lstStyle/>
          <a:p>
            <a:r>
              <a:rPr lang="en-US" dirty="0" smtClean="0">
                <a:solidFill>
                  <a:srgbClr val="000000"/>
                </a:solidFill>
              </a:rPr>
              <a:t>Cluster G</a:t>
            </a:r>
            <a:endParaRPr lang="en-US" dirty="0">
              <a:solidFill>
                <a:srgbClr val="000000"/>
              </a:solidFill>
            </a:endParaRPr>
          </a:p>
        </p:txBody>
      </p:sp>
      <p:sp>
        <p:nvSpPr>
          <p:cNvPr id="12" name="TextBox 11"/>
          <p:cNvSpPr txBox="1"/>
          <p:nvPr/>
        </p:nvSpPr>
        <p:spPr>
          <a:xfrm>
            <a:off x="3131841" y="1016393"/>
            <a:ext cx="1146656" cy="369332"/>
          </a:xfrm>
          <a:prstGeom prst="rect">
            <a:avLst/>
          </a:prstGeom>
          <a:noFill/>
        </p:spPr>
        <p:txBody>
          <a:bodyPr wrap="none" rtlCol="0">
            <a:spAutoFit/>
          </a:bodyPr>
          <a:lstStyle/>
          <a:p>
            <a:r>
              <a:rPr lang="en-US" dirty="0" smtClean="0"/>
              <a:t>Cluster D</a:t>
            </a:r>
            <a:endParaRPr lang="en-US" dirty="0"/>
          </a:p>
        </p:txBody>
      </p:sp>
    </p:spTree>
    <p:extLst>
      <p:ext uri="{BB962C8B-B14F-4D97-AF65-F5344CB8AC3E}">
        <p14:creationId xmlns:p14="http://schemas.microsoft.com/office/powerpoint/2010/main" val="12308013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3" presetClass="exit" presetSubtype="10" fill="hold" grpId="0" nodeType="clickEffect">
                                  <p:stCondLst>
                                    <p:cond delay="0"/>
                                  </p:stCondLst>
                                  <p:childTnLst>
                                    <p:animEffect transition="out" filter="blinds(horizontal)">
                                      <p:cBhvr>
                                        <p:cTn id="20" dur="500"/>
                                        <p:tgtEl>
                                          <p:spTgt spid="12"/>
                                        </p:tgtEl>
                                      </p:cBhvr>
                                    </p:animEffect>
                                    <p:set>
                                      <p:cBhvr>
                                        <p:cTn id="21" dur="1" fill="hold">
                                          <p:stCondLst>
                                            <p:cond delay="499"/>
                                          </p:stCondLst>
                                        </p:cTn>
                                        <p:tgtEl>
                                          <p:spTgt spid="12"/>
                                        </p:tgtEl>
                                        <p:attrNameLst>
                                          <p:attrName>style.visibility</p:attrName>
                                        </p:attrNameLst>
                                      </p:cBhvr>
                                      <p:to>
                                        <p:strVal val="hidden"/>
                                      </p:to>
                                    </p:set>
                                  </p:childTnLst>
                                </p:cTn>
                              </p:par>
                              <p:par>
                                <p:cTn id="22" presetID="3" presetClass="exit" presetSubtype="10" fill="hold" grpId="0" nodeType="withEffect">
                                  <p:stCondLst>
                                    <p:cond delay="0"/>
                                  </p:stCondLst>
                                  <p:childTnLst>
                                    <p:animEffect transition="out" filter="blinds(horizontal)">
                                      <p:cBhvr>
                                        <p:cTn id="23" dur="500"/>
                                        <p:tgtEl>
                                          <p:spTgt spid="8"/>
                                        </p:tgtEl>
                                      </p:cBhvr>
                                    </p:animEffect>
                                    <p:set>
                                      <p:cBhvr>
                                        <p:cTn id="24" dur="1" fill="hold">
                                          <p:stCondLst>
                                            <p:cond delay="499"/>
                                          </p:stCondLst>
                                        </p:cTn>
                                        <p:tgtEl>
                                          <p:spTgt spid="8"/>
                                        </p:tgtEl>
                                        <p:attrNameLst>
                                          <p:attrName>style.visibility</p:attrName>
                                        </p:attrNameLst>
                                      </p:cBhvr>
                                      <p:to>
                                        <p:strVal val="hidden"/>
                                      </p:to>
                                    </p:set>
                                  </p:childTnLst>
                                </p:cTn>
                              </p:par>
                              <p:par>
                                <p:cTn id="25" presetID="3" presetClass="exit" presetSubtype="10" fill="hold" grpId="0" nodeType="withEffect">
                                  <p:stCondLst>
                                    <p:cond delay="0"/>
                                  </p:stCondLst>
                                  <p:childTnLst>
                                    <p:animEffect transition="out" filter="blinds(horizontal)">
                                      <p:cBhvr>
                                        <p:cTn id="26" dur="500"/>
                                        <p:tgtEl>
                                          <p:spTgt spid="9"/>
                                        </p:tgtEl>
                                      </p:cBhvr>
                                    </p:animEffect>
                                    <p:set>
                                      <p:cBhvr>
                                        <p:cTn id="27"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8" grpId="1" animBg="1"/>
      <p:bldP spid="9" grpId="0" animBg="1"/>
      <p:bldP spid="9" grpId="1" animBg="1"/>
      <p:bldP spid="11" grpId="0"/>
      <p:bldP spid="12" grpId="0"/>
      <p:bldP spid="12"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800" y="135000"/>
            <a:ext cx="7920000" cy="540000"/>
          </a:xfrm>
        </p:spPr>
        <p:txBody>
          <a:bodyPr/>
          <a:lstStyle/>
          <a:p>
            <a:r>
              <a:rPr lang="en-GB" dirty="0" smtClean="0"/>
              <a:t>Cluster G upgrade</a:t>
            </a:r>
            <a:endParaRPr lang="en-US" dirty="0"/>
          </a:p>
        </p:txBody>
      </p:sp>
      <p:sp>
        <p:nvSpPr>
          <p:cNvPr id="4" name="Footer Placeholder 3"/>
          <p:cNvSpPr>
            <a:spLocks noGrp="1"/>
          </p:cNvSpPr>
          <p:nvPr>
            <p:ph type="ftr" sz="quarter" idx="11"/>
          </p:nvPr>
        </p:nvSpPr>
        <p:spPr/>
        <p:txBody>
          <a:bodyPr/>
          <a:lstStyle/>
          <a:p>
            <a:r>
              <a:rPr lang="en-GB" noProof="0" smtClean="0"/>
              <a:t>Marta Bajko for 1st International Workshop on Superconducting Magnet Test Facilities </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619892" y="1000582"/>
            <a:ext cx="2447832" cy="3473505"/>
          </a:xfrm>
          <a:prstGeom prst="rect">
            <a:avLst/>
          </a:prstGeom>
          <a:ln w="57150" cmpd="sng">
            <a:solidFill>
              <a:srgbClr val="FFFF00"/>
            </a:solidFill>
          </a:ln>
        </p:spPr>
      </p:pic>
      <p:pic>
        <p:nvPicPr>
          <p:cNvPr id="7" name="Picture 6"/>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10503" b="89934" l="7107" r="89848">
                        <a14:foregroundMark x1="14213" y1="78337" x2="14213" y2="78337"/>
                        <a14:foregroundMark x1="28765" y1="68271" x2="28765" y2="68271"/>
                        <a14:foregroundMark x1="62437" y1="79212" x2="62437" y2="79212"/>
                        <a14:foregroundMark x1="74112" y1="66083" x2="74112" y2="66083"/>
                        <a14:backgroundMark x1="68359" y1="73304" x2="68359" y2="73304"/>
                      </a14:backgroundRemoval>
                    </a14:imgEffect>
                  </a14:imgLayer>
                </a14:imgProps>
              </a:ext>
              <a:ext uri="{28A0092B-C50C-407E-A947-70E740481C1C}">
                <a14:useLocalDpi xmlns:a14="http://schemas.microsoft.com/office/drawing/2010/main"/>
              </a:ext>
            </a:extLst>
          </a:blip>
          <a:srcRect/>
          <a:stretch/>
        </p:blipFill>
        <p:spPr bwMode="auto">
          <a:xfrm rot="2600030">
            <a:off x="5232013" y="1000592"/>
            <a:ext cx="3780044" cy="3080412"/>
          </a:xfrm>
          <a:prstGeom prst="rect">
            <a:avLst/>
          </a:prstGeom>
          <a:noFill/>
          <a:ln>
            <a:noFill/>
          </a:ln>
          <a:effectLst/>
          <a:extLst/>
        </p:spPr>
      </p:pic>
      <p:pic>
        <p:nvPicPr>
          <p:cNvPr id="16" name="Picture 15"/>
          <p:cNvPicPr/>
          <p:nvPr/>
        </p:nvPicPr>
        <p:blipFill>
          <a:blip r:embed="rId5" cstate="print">
            <a:extLst>
              <a:ext uri="{28A0092B-C50C-407E-A947-70E740481C1C}">
                <a14:useLocalDpi xmlns:a14="http://schemas.microsoft.com/office/drawing/2010/main"/>
              </a:ext>
            </a:extLst>
          </a:blip>
          <a:srcRect/>
          <a:stretch>
            <a:fillRect/>
          </a:stretch>
        </p:blipFill>
        <p:spPr bwMode="auto">
          <a:xfrm rot="10800000">
            <a:off x="4232920" y="987576"/>
            <a:ext cx="1462108" cy="1898720"/>
          </a:xfrm>
          <a:prstGeom prst="rect">
            <a:avLst/>
          </a:prstGeom>
          <a:noFill/>
          <a:ln>
            <a:solidFill>
              <a:schemeClr val="accent6">
                <a:lumMod val="75000"/>
              </a:schemeClr>
            </a:solidFill>
          </a:ln>
          <a:effectLst/>
        </p:spPr>
      </p:pic>
      <p:sp>
        <p:nvSpPr>
          <p:cNvPr id="19" name="TextBox 18"/>
          <p:cNvSpPr txBox="1"/>
          <p:nvPr/>
        </p:nvSpPr>
        <p:spPr>
          <a:xfrm>
            <a:off x="2699792" y="1107789"/>
            <a:ext cx="1284380" cy="1384995"/>
          </a:xfrm>
          <a:prstGeom prst="rect">
            <a:avLst/>
          </a:prstGeom>
          <a:solidFill>
            <a:schemeClr val="bg1">
              <a:lumMod val="75000"/>
            </a:schemeClr>
          </a:solidFill>
        </p:spPr>
        <p:txBody>
          <a:bodyPr wrap="square" rtlCol="0">
            <a:spAutoFit/>
          </a:bodyPr>
          <a:lstStyle/>
          <a:p>
            <a:pPr algn="ctr"/>
            <a:r>
              <a:rPr lang="en-GB" sz="1200" dirty="0" smtClean="0"/>
              <a:t>The circuit is distributing current towards vertical cryostats </a:t>
            </a:r>
            <a:r>
              <a:rPr lang="en-GB" sz="1200" dirty="0" err="1" smtClean="0"/>
              <a:t>orto</a:t>
            </a:r>
            <a:r>
              <a:rPr lang="en-GB" sz="1200" dirty="0" smtClean="0"/>
              <a:t>  </a:t>
            </a:r>
            <a:r>
              <a:rPr lang="en-GB" sz="1200" dirty="0" smtClean="0"/>
              <a:t>the feed box via a </a:t>
            </a:r>
            <a:r>
              <a:rPr lang="en-GB" sz="1200" dirty="0" err="1" smtClean="0"/>
              <a:t>commutator</a:t>
            </a:r>
            <a:endParaRPr lang="en-GB" sz="1200" dirty="0"/>
          </a:p>
        </p:txBody>
      </p:sp>
      <p:grpSp>
        <p:nvGrpSpPr>
          <p:cNvPr id="42" name="Group 41"/>
          <p:cNvGrpSpPr/>
          <p:nvPr/>
        </p:nvGrpSpPr>
        <p:grpSpPr>
          <a:xfrm>
            <a:off x="3059832" y="2955731"/>
            <a:ext cx="2952328" cy="646332"/>
            <a:chOff x="3059832" y="2955731"/>
            <a:chExt cx="2952328" cy="646332"/>
          </a:xfrm>
        </p:grpSpPr>
        <p:sp>
          <p:nvSpPr>
            <p:cNvPr id="9" name="TextBox 8"/>
            <p:cNvSpPr txBox="1"/>
            <p:nvPr/>
          </p:nvSpPr>
          <p:spPr>
            <a:xfrm>
              <a:off x="4232920" y="2955732"/>
              <a:ext cx="1779240" cy="646331"/>
            </a:xfrm>
            <a:prstGeom prst="rect">
              <a:avLst/>
            </a:prstGeom>
            <a:solidFill>
              <a:schemeClr val="bg1"/>
            </a:solidFill>
            <a:ln>
              <a:solidFill>
                <a:srgbClr val="006E8E"/>
              </a:solidFill>
            </a:ln>
          </p:spPr>
          <p:txBody>
            <a:bodyPr wrap="square" rtlCol="0">
              <a:spAutoFit/>
            </a:bodyPr>
            <a:lstStyle/>
            <a:p>
              <a:pPr algn="ctr"/>
              <a:r>
                <a:rPr lang="en-GB" sz="1200" dirty="0" smtClean="0"/>
                <a:t>“LONG” CRYOSTAT : </a:t>
              </a:r>
            </a:p>
            <a:p>
              <a:pPr algn="ctr"/>
              <a:r>
                <a:rPr lang="en-GB" sz="1200" dirty="0" smtClean="0"/>
                <a:t>3.8 m long </a:t>
              </a:r>
              <a:r>
                <a:rPr lang="en-GB" sz="1200" dirty="0" smtClean="0"/>
                <a:t>and</a:t>
              </a:r>
            </a:p>
            <a:p>
              <a:pPr algn="ctr"/>
              <a:r>
                <a:rPr lang="en-GB" sz="1200" dirty="0" smtClean="0"/>
                <a:t> </a:t>
              </a:r>
              <a:r>
                <a:rPr lang="en-GB" sz="1200" dirty="0" err="1" smtClean="0"/>
                <a:t>Φ</a:t>
              </a:r>
              <a:r>
                <a:rPr lang="en-GB" sz="1200" dirty="0" smtClean="0"/>
                <a:t> </a:t>
              </a:r>
              <a:r>
                <a:rPr lang="en-GB" sz="1200" dirty="0" smtClean="0"/>
                <a:t>600 mm </a:t>
              </a:r>
              <a:r>
                <a:rPr lang="en-GB" sz="1200" dirty="0" smtClean="0"/>
                <a:t>@ </a:t>
              </a:r>
              <a:r>
                <a:rPr lang="en-GB" sz="1200" dirty="0" smtClean="0"/>
                <a:t>1. 9 K</a:t>
              </a:r>
              <a:endParaRPr lang="en-GB" sz="1200" dirty="0"/>
            </a:p>
          </p:txBody>
        </p:sp>
        <p:cxnSp>
          <p:nvCxnSpPr>
            <p:cNvPr id="24" name="Elbow Connector 23"/>
            <p:cNvCxnSpPr/>
            <p:nvPr/>
          </p:nvCxnSpPr>
          <p:spPr>
            <a:xfrm flipV="1">
              <a:off x="3059832" y="2955731"/>
              <a:ext cx="1275238" cy="377178"/>
            </a:xfrm>
            <a:prstGeom prst="bentConnector3">
              <a:avLst/>
            </a:prstGeom>
          </p:spPr>
          <p:style>
            <a:lnRef idx="2">
              <a:schemeClr val="accent1"/>
            </a:lnRef>
            <a:fillRef idx="0">
              <a:schemeClr val="accent1"/>
            </a:fillRef>
            <a:effectRef idx="1">
              <a:schemeClr val="accent1"/>
            </a:effectRef>
            <a:fontRef idx="minor">
              <a:schemeClr val="tx1"/>
            </a:fontRef>
          </p:style>
        </p:cxnSp>
      </p:grpSp>
      <p:grpSp>
        <p:nvGrpSpPr>
          <p:cNvPr id="39" name="Group 38"/>
          <p:cNvGrpSpPr/>
          <p:nvPr/>
        </p:nvGrpSpPr>
        <p:grpSpPr>
          <a:xfrm>
            <a:off x="337638" y="944145"/>
            <a:ext cx="1567362" cy="1015663"/>
            <a:chOff x="337638" y="944145"/>
            <a:chExt cx="1567362" cy="1015663"/>
          </a:xfrm>
        </p:grpSpPr>
        <p:sp>
          <p:nvSpPr>
            <p:cNvPr id="13" name="TextBox 12"/>
            <p:cNvSpPr txBox="1"/>
            <p:nvPr/>
          </p:nvSpPr>
          <p:spPr>
            <a:xfrm>
              <a:off x="337638" y="944145"/>
              <a:ext cx="1188812" cy="1015663"/>
            </a:xfrm>
            <a:prstGeom prst="rect">
              <a:avLst/>
            </a:prstGeom>
            <a:solidFill>
              <a:srgbClr val="FFFFFF"/>
            </a:solidFill>
            <a:ln>
              <a:solidFill>
                <a:srgbClr val="006E8E"/>
              </a:solidFill>
            </a:ln>
          </p:spPr>
          <p:txBody>
            <a:bodyPr wrap="square" rtlCol="0">
              <a:spAutoFit/>
            </a:bodyPr>
            <a:lstStyle/>
            <a:p>
              <a:pPr algn="ctr"/>
              <a:r>
                <a:rPr lang="en-GB" sz="1200" dirty="0" smtClean="0"/>
                <a:t>20 </a:t>
              </a:r>
              <a:r>
                <a:rPr lang="en-GB" sz="1200" dirty="0" smtClean="0"/>
                <a:t>kA </a:t>
              </a:r>
              <a:r>
                <a:rPr lang="en-GB" sz="1200" dirty="0" smtClean="0"/>
                <a:t>POWER CONVERTER</a:t>
              </a:r>
            </a:p>
            <a:p>
              <a:pPr algn="ctr"/>
              <a:r>
                <a:rPr lang="en-GB" sz="1200" dirty="0"/>
                <a:t>w</a:t>
              </a:r>
              <a:r>
                <a:rPr lang="en-GB" sz="1200" dirty="0" smtClean="0"/>
                <a:t>ith EE and DUMP RESISTOR</a:t>
              </a:r>
              <a:endParaRPr lang="en-GB" sz="1200" dirty="0"/>
            </a:p>
          </p:txBody>
        </p:sp>
        <p:cxnSp>
          <p:nvCxnSpPr>
            <p:cNvPr id="26" name="Elbow Connector 25"/>
            <p:cNvCxnSpPr>
              <a:endCxn id="13" idx="0"/>
            </p:cNvCxnSpPr>
            <p:nvPr/>
          </p:nvCxnSpPr>
          <p:spPr>
            <a:xfrm rot="10800000">
              <a:off x="932044" y="944146"/>
              <a:ext cx="972956" cy="403471"/>
            </a:xfrm>
            <a:prstGeom prst="bentConnector4">
              <a:avLst>
                <a:gd name="adj1" fmla="val 19454"/>
                <a:gd name="adj2" fmla="val 156658"/>
              </a:avLst>
            </a:prstGeom>
          </p:spPr>
          <p:style>
            <a:lnRef idx="2">
              <a:schemeClr val="accent1"/>
            </a:lnRef>
            <a:fillRef idx="0">
              <a:schemeClr val="accent1"/>
            </a:fillRef>
            <a:effectRef idx="1">
              <a:schemeClr val="accent1"/>
            </a:effectRef>
            <a:fontRef idx="minor">
              <a:schemeClr val="tx1"/>
            </a:fontRef>
          </p:style>
        </p:cxnSp>
      </p:grpSp>
      <p:grpSp>
        <p:nvGrpSpPr>
          <p:cNvPr id="40" name="Group 39"/>
          <p:cNvGrpSpPr/>
          <p:nvPr/>
        </p:nvGrpSpPr>
        <p:grpSpPr>
          <a:xfrm>
            <a:off x="64240" y="2370706"/>
            <a:ext cx="2131496" cy="1069775"/>
            <a:chOff x="64240" y="2370706"/>
            <a:chExt cx="2131496" cy="1069775"/>
          </a:xfrm>
        </p:grpSpPr>
        <p:sp>
          <p:nvSpPr>
            <p:cNvPr id="11" name="TextBox 10"/>
            <p:cNvSpPr txBox="1"/>
            <p:nvPr/>
          </p:nvSpPr>
          <p:spPr>
            <a:xfrm>
              <a:off x="64240" y="2370706"/>
              <a:ext cx="1483424" cy="646331"/>
            </a:xfrm>
            <a:prstGeom prst="rect">
              <a:avLst/>
            </a:prstGeom>
            <a:solidFill>
              <a:srgbClr val="FFFFFF"/>
            </a:solidFill>
            <a:ln>
              <a:solidFill>
                <a:schemeClr val="bg2">
                  <a:lumMod val="75000"/>
                </a:schemeClr>
              </a:solidFill>
            </a:ln>
          </p:spPr>
          <p:txBody>
            <a:bodyPr wrap="square" rtlCol="0">
              <a:spAutoFit/>
            </a:bodyPr>
            <a:lstStyle/>
            <a:p>
              <a:pPr algn="ctr"/>
              <a:r>
                <a:rPr lang="en-GB" sz="1200" dirty="0" smtClean="0"/>
                <a:t>“DIODE/LEAD” CRYOSTAT </a:t>
              </a:r>
              <a:r>
                <a:rPr lang="en-GB" sz="1200" dirty="0" smtClean="0"/>
                <a:t> </a:t>
              </a:r>
              <a:endParaRPr lang="en-GB" sz="1200" dirty="0" smtClean="0"/>
            </a:p>
            <a:p>
              <a:pPr algn="ctr"/>
              <a:r>
                <a:rPr lang="en-GB" sz="1200" dirty="0" smtClean="0"/>
                <a:t>@ 4.2 K</a:t>
              </a:r>
              <a:endParaRPr lang="en-GB" sz="1200" dirty="0"/>
            </a:p>
          </p:txBody>
        </p:sp>
        <p:cxnSp>
          <p:nvCxnSpPr>
            <p:cNvPr id="28" name="Elbow Connector 27"/>
            <p:cNvCxnSpPr>
              <a:endCxn id="11" idx="2"/>
            </p:cNvCxnSpPr>
            <p:nvPr/>
          </p:nvCxnSpPr>
          <p:spPr>
            <a:xfrm rot="10800000">
              <a:off x="805952" y="3017038"/>
              <a:ext cx="1389784" cy="423443"/>
            </a:xfrm>
            <a:prstGeom prst="bentConnector2">
              <a:avLst/>
            </a:prstGeom>
          </p:spPr>
          <p:style>
            <a:lnRef idx="2">
              <a:schemeClr val="accent1"/>
            </a:lnRef>
            <a:fillRef idx="0">
              <a:schemeClr val="accent1"/>
            </a:fillRef>
            <a:effectRef idx="1">
              <a:schemeClr val="accent1"/>
            </a:effectRef>
            <a:fontRef idx="minor">
              <a:schemeClr val="tx1"/>
            </a:fontRef>
          </p:style>
        </p:cxnSp>
      </p:grpSp>
      <p:grpSp>
        <p:nvGrpSpPr>
          <p:cNvPr id="44" name="Group 43"/>
          <p:cNvGrpSpPr/>
          <p:nvPr/>
        </p:nvGrpSpPr>
        <p:grpSpPr>
          <a:xfrm>
            <a:off x="0" y="3500303"/>
            <a:ext cx="1905003" cy="830997"/>
            <a:chOff x="0" y="3500303"/>
            <a:chExt cx="1905003" cy="830997"/>
          </a:xfrm>
        </p:grpSpPr>
        <p:sp>
          <p:nvSpPr>
            <p:cNvPr id="10" name="TextBox 9"/>
            <p:cNvSpPr txBox="1"/>
            <p:nvPr/>
          </p:nvSpPr>
          <p:spPr>
            <a:xfrm>
              <a:off x="0" y="3500303"/>
              <a:ext cx="1619892" cy="830997"/>
            </a:xfrm>
            <a:prstGeom prst="rect">
              <a:avLst/>
            </a:prstGeom>
            <a:solidFill>
              <a:srgbClr val="FFFFFF"/>
            </a:solidFill>
            <a:ln>
              <a:solidFill>
                <a:srgbClr val="006E8E"/>
              </a:solidFill>
            </a:ln>
          </p:spPr>
          <p:txBody>
            <a:bodyPr wrap="square" rtlCol="0">
              <a:spAutoFit/>
            </a:bodyPr>
            <a:lstStyle/>
            <a:p>
              <a:pPr algn="ctr"/>
              <a:r>
                <a:rPr lang="en-GB" sz="1200" dirty="0" smtClean="0"/>
                <a:t>“SIEGTAL” CRYOSTAT </a:t>
              </a:r>
              <a:r>
                <a:rPr lang="en-GB" sz="1200" dirty="0" smtClean="0"/>
                <a:t> </a:t>
              </a:r>
              <a:endParaRPr lang="en-GB" sz="1200" dirty="0" smtClean="0"/>
            </a:p>
            <a:p>
              <a:pPr algn="ctr"/>
              <a:r>
                <a:rPr lang="en-GB" sz="1200" dirty="0" smtClean="0"/>
                <a:t>1.4 m long </a:t>
              </a:r>
              <a:endParaRPr lang="en-GB" sz="1200" dirty="0" smtClean="0"/>
            </a:p>
            <a:p>
              <a:pPr algn="ctr"/>
              <a:r>
                <a:rPr lang="en-GB" sz="1200" dirty="0" err="1" smtClean="0"/>
                <a:t>Φ</a:t>
              </a:r>
              <a:r>
                <a:rPr lang="en-GB" sz="1200" dirty="0" smtClean="0"/>
                <a:t> 800 </a:t>
              </a:r>
              <a:r>
                <a:rPr lang="en-GB" sz="1200" dirty="0" smtClean="0"/>
                <a:t>mm </a:t>
              </a:r>
              <a:r>
                <a:rPr lang="en-GB" sz="1200" dirty="0" smtClean="0"/>
                <a:t>@ 1.9 </a:t>
              </a:r>
              <a:r>
                <a:rPr lang="en-GB" sz="1200" dirty="0" smtClean="0"/>
                <a:t>K</a:t>
              </a:r>
              <a:endParaRPr lang="en-GB" sz="1200" dirty="0"/>
            </a:p>
          </p:txBody>
        </p:sp>
        <p:cxnSp>
          <p:nvCxnSpPr>
            <p:cNvPr id="30" name="Elbow Connector 29"/>
            <p:cNvCxnSpPr/>
            <p:nvPr/>
          </p:nvCxnSpPr>
          <p:spPr>
            <a:xfrm rot="10800000" flipV="1">
              <a:off x="1405114" y="3507854"/>
              <a:ext cx="499889" cy="278874"/>
            </a:xfrm>
            <a:prstGeom prst="bentConnector3">
              <a:avLst/>
            </a:prstGeom>
          </p:spPr>
          <p:style>
            <a:lnRef idx="2">
              <a:schemeClr val="accent1"/>
            </a:lnRef>
            <a:fillRef idx="0">
              <a:schemeClr val="accent1"/>
            </a:fillRef>
            <a:effectRef idx="1">
              <a:schemeClr val="accent1"/>
            </a:effectRef>
            <a:fontRef idx="minor">
              <a:schemeClr val="tx1"/>
            </a:fontRef>
          </p:style>
        </p:cxnSp>
      </p:grpSp>
      <p:grpSp>
        <p:nvGrpSpPr>
          <p:cNvPr id="43" name="Group 42"/>
          <p:cNvGrpSpPr/>
          <p:nvPr/>
        </p:nvGrpSpPr>
        <p:grpSpPr>
          <a:xfrm>
            <a:off x="2393112" y="637767"/>
            <a:ext cx="6521172" cy="3871879"/>
            <a:chOff x="2393112" y="637767"/>
            <a:chExt cx="6521172" cy="3871879"/>
          </a:xfrm>
        </p:grpSpPr>
        <p:sp>
          <p:nvSpPr>
            <p:cNvPr id="8" name="TextBox 7"/>
            <p:cNvSpPr txBox="1"/>
            <p:nvPr/>
          </p:nvSpPr>
          <p:spPr>
            <a:xfrm>
              <a:off x="4283748" y="3863315"/>
              <a:ext cx="1411280" cy="646331"/>
            </a:xfrm>
            <a:prstGeom prst="rect">
              <a:avLst/>
            </a:prstGeom>
            <a:solidFill>
              <a:srgbClr val="FFFFFF"/>
            </a:solidFill>
            <a:ln>
              <a:solidFill>
                <a:srgbClr val="006E8E"/>
              </a:solidFill>
            </a:ln>
          </p:spPr>
          <p:txBody>
            <a:bodyPr wrap="square" rtlCol="0">
              <a:spAutoFit/>
            </a:bodyPr>
            <a:lstStyle/>
            <a:p>
              <a:pPr algn="ctr"/>
              <a:r>
                <a:rPr lang="en-GB" sz="1200" dirty="0" smtClean="0"/>
                <a:t>CRYOGENIC </a:t>
              </a:r>
            </a:p>
            <a:p>
              <a:pPr algn="ctr"/>
              <a:r>
                <a:rPr lang="en-GB" sz="1200" dirty="0" smtClean="0"/>
                <a:t>FEED BOX FOR </a:t>
              </a:r>
            </a:p>
            <a:p>
              <a:pPr algn="ctr"/>
              <a:r>
                <a:rPr lang="en-GB" sz="1200" dirty="0" smtClean="0"/>
                <a:t>He 4.2-80 K</a:t>
              </a:r>
              <a:endParaRPr lang="en-GB" sz="1200" dirty="0"/>
            </a:p>
          </p:txBody>
        </p:sp>
        <p:grpSp>
          <p:nvGrpSpPr>
            <p:cNvPr id="41" name="Group 40"/>
            <p:cNvGrpSpPr/>
            <p:nvPr/>
          </p:nvGrpSpPr>
          <p:grpSpPr>
            <a:xfrm>
              <a:off x="2393112" y="637767"/>
              <a:ext cx="6521172" cy="3691364"/>
              <a:chOff x="2393112" y="637766"/>
              <a:chExt cx="6521172" cy="3691364"/>
            </a:xfrm>
          </p:grpSpPr>
          <p:sp>
            <p:nvSpPr>
              <p:cNvPr id="12" name="TextBox 11"/>
              <p:cNvSpPr txBox="1"/>
              <p:nvPr/>
            </p:nvSpPr>
            <p:spPr>
              <a:xfrm>
                <a:off x="6018136" y="3682799"/>
                <a:ext cx="2874346" cy="646331"/>
              </a:xfrm>
              <a:prstGeom prst="rect">
                <a:avLst/>
              </a:prstGeom>
              <a:solidFill>
                <a:srgbClr val="FFFF00"/>
              </a:solidFill>
            </p:spPr>
            <p:txBody>
              <a:bodyPr wrap="square" rtlCol="0">
                <a:spAutoFit/>
              </a:bodyPr>
              <a:lstStyle/>
              <a:p>
                <a:pPr algn="ctr"/>
                <a:r>
                  <a:rPr lang="en-GB" sz="1200" dirty="0" smtClean="0"/>
                  <a:t>“</a:t>
                </a:r>
                <a:r>
                  <a:rPr lang="en-GB" sz="1200" dirty="0" smtClean="0"/>
                  <a:t>HFM” CRYOSTAT </a:t>
                </a:r>
                <a:r>
                  <a:rPr lang="en-GB" sz="1200" dirty="0" smtClean="0"/>
                  <a:t>for MAGNET TESTS WITH </a:t>
                </a:r>
                <a:endParaRPr lang="en-GB" sz="1200" dirty="0" smtClean="0"/>
              </a:p>
              <a:p>
                <a:pPr algn="ctr"/>
                <a:r>
                  <a:rPr lang="en-GB" sz="1200" dirty="0" err="1"/>
                  <a:t>Φ</a:t>
                </a:r>
                <a:r>
                  <a:rPr lang="en-GB" sz="1200" dirty="0"/>
                  <a:t> 1500 </a:t>
                </a:r>
                <a:r>
                  <a:rPr lang="en-GB" sz="1200" dirty="0" smtClean="0"/>
                  <a:t>mm </a:t>
                </a:r>
                <a:r>
                  <a:rPr lang="en-GB" sz="1200" dirty="0" smtClean="0"/>
                  <a:t>and 2.5 </a:t>
                </a:r>
                <a:r>
                  <a:rPr lang="en-GB" sz="1200" dirty="0" smtClean="0"/>
                  <a:t>m length</a:t>
                </a:r>
                <a:endParaRPr lang="en-GB" sz="1200" dirty="0"/>
              </a:p>
            </p:txBody>
          </p:sp>
          <p:sp>
            <p:nvSpPr>
              <p:cNvPr id="15" name="Oval 14"/>
              <p:cNvSpPr/>
              <p:nvPr/>
            </p:nvSpPr>
            <p:spPr>
              <a:xfrm>
                <a:off x="2393112" y="3332909"/>
                <a:ext cx="390128" cy="349890"/>
              </a:xfrm>
              <a:prstGeom prst="ellipse">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TextBox 16"/>
              <p:cNvSpPr txBox="1"/>
              <p:nvPr/>
            </p:nvSpPr>
            <p:spPr>
              <a:xfrm>
                <a:off x="7171692" y="637766"/>
                <a:ext cx="1742592" cy="1015663"/>
              </a:xfrm>
              <a:prstGeom prst="rect">
                <a:avLst/>
              </a:prstGeom>
              <a:solidFill>
                <a:srgbClr val="FFFF00"/>
              </a:solidFill>
            </p:spPr>
            <p:txBody>
              <a:bodyPr wrap="square" rtlCol="0">
                <a:spAutoFit/>
              </a:bodyPr>
              <a:lstStyle/>
              <a:p>
                <a:pPr algn="ctr"/>
                <a:r>
                  <a:rPr lang="en-GB" sz="1200" dirty="0" smtClean="0"/>
                  <a:t> </a:t>
                </a:r>
                <a:r>
                  <a:rPr lang="en-GB" sz="1200" dirty="0" smtClean="0"/>
                  <a:t>PRE-COOLING </a:t>
                </a:r>
                <a:r>
                  <a:rPr lang="en-GB" sz="1200" dirty="0" smtClean="0"/>
                  <a:t>WITH He GAS AND QUENCH BUFFER FOR COLD He RECOVERY</a:t>
                </a:r>
                <a:endParaRPr lang="en-GB" sz="1200" dirty="0"/>
              </a:p>
            </p:txBody>
          </p:sp>
          <p:cxnSp>
            <p:nvCxnSpPr>
              <p:cNvPr id="21" name="Elbow Connector 20"/>
              <p:cNvCxnSpPr>
                <a:stCxn id="15" idx="6"/>
              </p:cNvCxnSpPr>
              <p:nvPr/>
            </p:nvCxnSpPr>
            <p:spPr>
              <a:xfrm>
                <a:off x="2783240" y="3507854"/>
                <a:ext cx="3234896" cy="278874"/>
              </a:xfrm>
              <a:prstGeom prst="bentConnector3">
                <a:avLst>
                  <a:gd name="adj1" fmla="val 36692"/>
                </a:avLst>
              </a:prstGeom>
            </p:spPr>
            <p:style>
              <a:lnRef idx="2">
                <a:schemeClr val="accent1"/>
              </a:lnRef>
              <a:fillRef idx="0">
                <a:schemeClr val="accent1"/>
              </a:fillRef>
              <a:effectRef idx="1">
                <a:schemeClr val="accent1"/>
              </a:effectRef>
              <a:fontRef idx="minor">
                <a:schemeClr val="tx1"/>
              </a:fontRef>
            </p:style>
          </p:cxnSp>
          <p:cxnSp>
            <p:nvCxnSpPr>
              <p:cNvPr id="32" name="Elbow Connector 31"/>
              <p:cNvCxnSpPr>
                <a:stCxn id="12" idx="0"/>
              </p:cNvCxnSpPr>
              <p:nvPr/>
            </p:nvCxnSpPr>
            <p:spPr>
              <a:xfrm rot="16200000" flipV="1">
                <a:off x="6868906" y="3096395"/>
                <a:ext cx="665762" cy="507045"/>
              </a:xfrm>
              <a:prstGeom prst="bentConnector3">
                <a:avLst/>
              </a:prstGeom>
            </p:spPr>
            <p:style>
              <a:lnRef idx="2">
                <a:schemeClr val="accent1"/>
              </a:lnRef>
              <a:fillRef idx="0">
                <a:schemeClr val="accent1"/>
              </a:fillRef>
              <a:effectRef idx="1">
                <a:schemeClr val="accent1"/>
              </a:effectRef>
              <a:fontRef idx="minor">
                <a:schemeClr val="tx1"/>
              </a:fontRef>
            </p:style>
          </p:cxnSp>
          <p:cxnSp>
            <p:nvCxnSpPr>
              <p:cNvPr id="34" name="Elbow Connector 33"/>
              <p:cNvCxnSpPr/>
              <p:nvPr/>
            </p:nvCxnSpPr>
            <p:spPr>
              <a:xfrm rot="5400000" flipH="1" flipV="1">
                <a:off x="8169414" y="1632659"/>
                <a:ext cx="1152128" cy="294007"/>
              </a:xfrm>
              <a:prstGeom prst="bentConnector3">
                <a:avLst/>
              </a:prstGeom>
            </p:spPr>
            <p:style>
              <a:lnRef idx="2">
                <a:schemeClr val="accent1"/>
              </a:lnRef>
              <a:fillRef idx="0">
                <a:schemeClr val="accent1"/>
              </a:fillRef>
              <a:effectRef idx="1">
                <a:schemeClr val="accent1"/>
              </a:effectRef>
              <a:fontRef idx="minor">
                <a:schemeClr val="tx1"/>
              </a:fontRef>
            </p:style>
          </p:cxnSp>
        </p:grpSp>
        <p:cxnSp>
          <p:nvCxnSpPr>
            <p:cNvPr id="37" name="Elbow Connector 36"/>
            <p:cNvCxnSpPr>
              <a:endCxn id="8" idx="1"/>
            </p:cNvCxnSpPr>
            <p:nvPr/>
          </p:nvCxnSpPr>
          <p:spPr>
            <a:xfrm>
              <a:off x="3851920" y="4083918"/>
              <a:ext cx="431828" cy="102563"/>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grpSp>
      <p:cxnSp>
        <p:nvCxnSpPr>
          <p:cNvPr id="18" name="Straight Arrow Connector 17"/>
          <p:cNvCxnSpPr>
            <a:stCxn id="19" idx="3"/>
          </p:cNvCxnSpPr>
          <p:nvPr/>
        </p:nvCxnSpPr>
        <p:spPr>
          <a:xfrm>
            <a:off x="3984172" y="1800287"/>
            <a:ext cx="731844" cy="0"/>
          </a:xfrm>
          <a:prstGeom prst="straightConnector1">
            <a:avLst/>
          </a:prstGeom>
          <a:ln>
            <a:solidFill>
              <a:schemeClr val="accent5">
                <a:lumMod val="60000"/>
                <a:lumOff val="40000"/>
              </a:schemeClr>
            </a:solidFill>
            <a:tailEnd type="arrow"/>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2699792" y="4611160"/>
            <a:ext cx="5274462" cy="276999"/>
          </a:xfrm>
          <a:prstGeom prst="rect">
            <a:avLst/>
          </a:prstGeom>
          <a:noFill/>
        </p:spPr>
        <p:txBody>
          <a:bodyPr wrap="none" rtlCol="0">
            <a:spAutoFit/>
          </a:bodyPr>
          <a:lstStyle/>
          <a:p>
            <a:r>
              <a:rPr lang="en-US" sz="1200" i="1" dirty="0" smtClean="0"/>
              <a:t>Ref. HFM </a:t>
            </a:r>
            <a:r>
              <a:rPr lang="en-US" sz="1200" i="1" dirty="0" smtClean="0"/>
              <a:t>cryostat </a:t>
            </a:r>
            <a:r>
              <a:rPr lang="en-US" sz="1200" i="1" dirty="0" smtClean="0"/>
              <a:t>is financed by EUCARD and the WP19 task of </a:t>
            </a:r>
            <a:r>
              <a:rPr lang="en-US" sz="1200" i="1" dirty="0" smtClean="0"/>
              <a:t>HL-LHC</a:t>
            </a:r>
            <a:endParaRPr lang="en-US" sz="1200" i="1" dirty="0" smtClean="0"/>
          </a:p>
        </p:txBody>
      </p:sp>
      <p:pic>
        <p:nvPicPr>
          <p:cNvPr id="35" name="Picture 34" descr="IMG_5852.jp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6370" y="909500"/>
            <a:ext cx="2726870" cy="3597793"/>
          </a:xfrm>
          <a:prstGeom prst="rect">
            <a:avLst/>
          </a:prstGeom>
          <a:ln w="38100" cmpd="sng">
            <a:solidFill>
              <a:srgbClr val="FFFF00"/>
            </a:solidFill>
          </a:ln>
        </p:spPr>
      </p:pic>
      <p:pic>
        <p:nvPicPr>
          <p:cNvPr id="38" name="Picture 37" descr="IMG_6126.jpg"/>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5508104" y="915566"/>
            <a:ext cx="3609855" cy="3571821"/>
          </a:xfrm>
          <a:prstGeom prst="rect">
            <a:avLst/>
          </a:prstGeom>
          <a:ln w="38100" cmpd="sng">
            <a:solidFill>
              <a:srgbClr val="FFFF00"/>
            </a:solidFill>
          </a:ln>
        </p:spPr>
      </p:pic>
      <p:pic>
        <p:nvPicPr>
          <p:cNvPr id="3" name="Picture 2" descr="IMG_6319.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23207" y="927431"/>
            <a:ext cx="2684897" cy="3579862"/>
          </a:xfrm>
          <a:prstGeom prst="rect">
            <a:avLst/>
          </a:prstGeom>
          <a:ln w="38100" cmpd="sng">
            <a:solidFill>
              <a:srgbClr val="FFFF00"/>
            </a:solidFill>
          </a:ln>
        </p:spPr>
      </p:pic>
    </p:spTree>
    <p:extLst>
      <p:ext uri="{BB962C8B-B14F-4D97-AF65-F5344CB8AC3E}">
        <p14:creationId xmlns:p14="http://schemas.microsoft.com/office/powerpoint/2010/main" val="31085316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test stand upgrade</a:t>
            </a:r>
            <a:endParaRPr lang="en-US" dirty="0"/>
          </a:p>
        </p:txBody>
      </p:sp>
      <p:sp>
        <p:nvSpPr>
          <p:cNvPr id="4" name="Footer Placeholder 3"/>
          <p:cNvSpPr>
            <a:spLocks noGrp="1"/>
          </p:cNvSpPr>
          <p:nvPr>
            <p:ph type="ftr" sz="quarter" idx="11"/>
          </p:nvPr>
        </p:nvSpPr>
        <p:spPr/>
        <p:txBody>
          <a:bodyPr/>
          <a:lstStyle/>
          <a:p>
            <a:r>
              <a:rPr lang="en-GB" noProof="0" smtClean="0"/>
              <a:t>Marta Bajko for 1st International Workshop on Superconducting Magnet Test Facilities </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10800000">
            <a:off x="442392" y="1419623"/>
            <a:ext cx="8244408" cy="2403436"/>
          </a:xfrm>
          <a:prstGeom prst="rect">
            <a:avLst/>
          </a:prstGeom>
        </p:spPr>
      </p:pic>
      <p:sp>
        <p:nvSpPr>
          <p:cNvPr id="8" name="Rectangle 7"/>
          <p:cNvSpPr/>
          <p:nvPr/>
        </p:nvSpPr>
        <p:spPr>
          <a:xfrm>
            <a:off x="2483768" y="1995686"/>
            <a:ext cx="2592288" cy="624211"/>
          </a:xfrm>
          <a:prstGeom prst="rect">
            <a:avLst/>
          </a:prstGeom>
          <a:noFill/>
          <a:ln w="5715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3131841" y="1016393"/>
            <a:ext cx="1146656" cy="369332"/>
          </a:xfrm>
          <a:prstGeom prst="rect">
            <a:avLst/>
          </a:prstGeom>
          <a:noFill/>
        </p:spPr>
        <p:txBody>
          <a:bodyPr wrap="none" rtlCol="0">
            <a:spAutoFit/>
          </a:bodyPr>
          <a:lstStyle/>
          <a:p>
            <a:r>
              <a:rPr lang="en-US" dirty="0" smtClean="0"/>
              <a:t>Cluster D</a:t>
            </a:r>
            <a:endParaRPr lang="en-US" dirty="0"/>
          </a:p>
        </p:txBody>
      </p:sp>
      <p:pic>
        <p:nvPicPr>
          <p:cNvPr id="9" name="Image 6" descr="CERN-logo_outline.jpg"/>
          <p:cNvPicPr>
            <a:picLocks noChangeAspect="1"/>
          </p:cNvPicPr>
          <p:nvPr/>
        </p:nvPicPr>
        <p:blipFill>
          <a:blip r:embed="rId4"/>
          <a:stretch>
            <a:fillRect/>
          </a:stretch>
        </p:blipFill>
        <p:spPr>
          <a:xfrm>
            <a:off x="8670437" y="0"/>
            <a:ext cx="494185" cy="486000"/>
          </a:xfrm>
          <a:prstGeom prst="rect">
            <a:avLst/>
          </a:prstGeom>
        </p:spPr>
      </p:pic>
    </p:spTree>
    <p:extLst>
      <p:ext uri="{BB962C8B-B14F-4D97-AF65-F5344CB8AC3E}">
        <p14:creationId xmlns:p14="http://schemas.microsoft.com/office/powerpoint/2010/main" val="255427402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448" y="135000"/>
            <a:ext cx="7920000" cy="540000"/>
          </a:xfrm>
        </p:spPr>
        <p:txBody>
          <a:bodyPr/>
          <a:lstStyle/>
          <a:p>
            <a:r>
              <a:rPr lang="en-US" dirty="0" smtClean="0"/>
              <a:t>Cluster D test stand</a:t>
            </a:r>
            <a:endParaRPr lang="en-US" dirty="0"/>
          </a:p>
        </p:txBody>
      </p:sp>
      <p:sp>
        <p:nvSpPr>
          <p:cNvPr id="4" name="Footer Placeholder 3"/>
          <p:cNvSpPr>
            <a:spLocks noGrp="1"/>
          </p:cNvSpPr>
          <p:nvPr>
            <p:ph type="ftr" sz="quarter" idx="11"/>
          </p:nvPr>
        </p:nvSpPr>
        <p:spPr/>
        <p:txBody>
          <a:bodyPr/>
          <a:lstStyle/>
          <a:p>
            <a:r>
              <a:rPr lang="en-GB" noProof="0" smtClean="0"/>
              <a:t>Marta Bajko for 1st International Workshop on Superconducting Magnet Test Facilities </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pic>
        <p:nvPicPr>
          <p:cNvPr id="7" name="Picture 6"/>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17917" b="87167" l="13802" r="88021">
                        <a14:foregroundMark x1="18802" y1="24500" x2="59792" y2="43833"/>
                        <a14:foregroundMark x1="17344" y1="24500" x2="29115" y2="52333"/>
                        <a14:foregroundMark x1="29688" y1="52083" x2="55208" y2="78000"/>
                        <a14:foregroundMark x1="56354" y1="78917" x2="75417" y2="87000"/>
                        <a14:foregroundMark x1="75313" y1="84917" x2="86615" y2="63083"/>
                        <a14:foregroundMark x1="85625" y1="62667" x2="76458" y2="47500"/>
                        <a14:foregroundMark x1="17708" y1="33250" x2="17708" y2="33250"/>
                        <a14:backgroundMark x1="56406" y1="26167" x2="56406" y2="26167"/>
                        <a14:backgroundMark x1="58073" y1="29833" x2="58073" y2="29833"/>
                        <a14:backgroundMark x1="16198" y1="23333" x2="16198" y2="23333"/>
                        <a14:backgroundMark x1="17604" y1="28083" x2="17604" y2="28083"/>
                        <a14:backgroundMark x1="22708" y1="24333" x2="22708" y2="24333"/>
                        <a14:backgroundMark x1="24479" y1="24667" x2="24479" y2="24667"/>
                        <a14:backgroundMark x1="18594" y1="26000" x2="18594" y2="26000"/>
                        <a14:backgroundMark x1="19792" y1="27167" x2="19792" y2="27167"/>
                        <a14:backgroundMark x1="21146" y1="26833" x2="21146" y2="26833"/>
                        <a14:backgroundMark x1="22969" y1="25167" x2="22969" y2="25167"/>
                        <a14:backgroundMark x1="20885" y1="25667" x2="20885" y2="25667"/>
                        <a14:backgroundMark x1="18646" y1="25000" x2="18646" y2="25000"/>
                        <a14:backgroundMark x1="18385" y1="24250" x2="18385" y2="24250"/>
                        <a14:backgroundMark x1="18854" y1="24083" x2="25990" y2="24500"/>
                        <a14:backgroundMark x1="17240" y1="24667" x2="20260" y2="29833"/>
                        <a14:backgroundMark x1="17917" y1="26500" x2="18229" y2="32333"/>
                        <a14:backgroundMark x1="18385" y1="31500" x2="25365" y2="25167"/>
                        <a14:backgroundMark x1="18750" y1="28833" x2="18750" y2="28833"/>
                        <a14:backgroundMark x1="19271" y1="29500" x2="19271" y2="29500"/>
                        <a14:backgroundMark x1="19792" y1="29500" x2="19792" y2="29500"/>
                      </a14:backgroundRemoval>
                    </a14:imgEffect>
                  </a14:imgLayer>
                </a14:imgProps>
              </a:ext>
              <a:ext uri="{28A0092B-C50C-407E-A947-70E740481C1C}">
                <a14:useLocalDpi xmlns:a14="http://schemas.microsoft.com/office/drawing/2010/main"/>
              </a:ext>
            </a:extLst>
          </a:blip>
          <a:srcRect l="14041" t="17672" r="3725" b="3862"/>
          <a:stretch/>
        </p:blipFill>
        <p:spPr>
          <a:xfrm>
            <a:off x="611993" y="1102097"/>
            <a:ext cx="6157455" cy="3671998"/>
          </a:xfrm>
          <a:prstGeom prst="rect">
            <a:avLst/>
          </a:prstGeom>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940152" y="1102097"/>
            <a:ext cx="2310432" cy="3036515"/>
          </a:xfrm>
          <a:prstGeom prst="rect">
            <a:avLst/>
          </a:prstGeom>
        </p:spPr>
      </p:pic>
      <p:grpSp>
        <p:nvGrpSpPr>
          <p:cNvPr id="39" name="Group 38"/>
          <p:cNvGrpSpPr/>
          <p:nvPr/>
        </p:nvGrpSpPr>
        <p:grpSpPr>
          <a:xfrm>
            <a:off x="1686706" y="721166"/>
            <a:ext cx="1488596" cy="1202511"/>
            <a:chOff x="1686706" y="721166"/>
            <a:chExt cx="1488596" cy="1202511"/>
          </a:xfrm>
        </p:grpSpPr>
        <p:sp>
          <p:nvSpPr>
            <p:cNvPr id="19" name="TextBox 18"/>
            <p:cNvSpPr txBox="1"/>
            <p:nvPr/>
          </p:nvSpPr>
          <p:spPr>
            <a:xfrm>
              <a:off x="1686706" y="721166"/>
              <a:ext cx="1488596" cy="461665"/>
            </a:xfrm>
            <a:prstGeom prst="rect">
              <a:avLst/>
            </a:prstGeom>
            <a:solidFill>
              <a:schemeClr val="bg1"/>
            </a:solidFill>
            <a:ln>
              <a:solidFill>
                <a:schemeClr val="accent6">
                  <a:lumMod val="75000"/>
                </a:schemeClr>
              </a:solidFill>
            </a:ln>
          </p:spPr>
          <p:txBody>
            <a:bodyPr wrap="square" rtlCol="0">
              <a:spAutoFit/>
            </a:bodyPr>
            <a:lstStyle/>
            <a:p>
              <a:pPr algn="ctr"/>
              <a:r>
                <a:rPr lang="en-US" sz="1200" dirty="0" smtClean="0"/>
                <a:t>EE and DUMP </a:t>
              </a:r>
              <a:r>
                <a:rPr lang="en-US" sz="1200" dirty="0" smtClean="0"/>
                <a:t>AT </a:t>
              </a:r>
              <a:r>
                <a:rPr lang="en-US" sz="1200" dirty="0" smtClean="0"/>
                <a:t>THE 2 </a:t>
              </a:r>
              <a:r>
                <a:rPr lang="en-US" sz="1200" dirty="0" smtClean="0"/>
                <a:t>m LEVEL</a:t>
              </a:r>
              <a:endParaRPr lang="en-US" sz="1200" dirty="0"/>
            </a:p>
          </p:txBody>
        </p:sp>
        <p:cxnSp>
          <p:nvCxnSpPr>
            <p:cNvPr id="21" name="Elbow Connector 20"/>
            <p:cNvCxnSpPr/>
            <p:nvPr/>
          </p:nvCxnSpPr>
          <p:spPr>
            <a:xfrm rot="5400000">
              <a:off x="1897321" y="1409238"/>
              <a:ext cx="740847" cy="288032"/>
            </a:xfrm>
            <a:prstGeom prst="bentConnector3">
              <a:avLst/>
            </a:prstGeom>
            <a:ln w="9525" cmpd="sng">
              <a:solidFill>
                <a:srgbClr val="E56E05"/>
              </a:solidFill>
            </a:ln>
          </p:spPr>
          <p:style>
            <a:lnRef idx="2">
              <a:schemeClr val="accent1"/>
            </a:lnRef>
            <a:fillRef idx="0">
              <a:schemeClr val="accent1"/>
            </a:fillRef>
            <a:effectRef idx="1">
              <a:schemeClr val="accent1"/>
            </a:effectRef>
            <a:fontRef idx="minor">
              <a:schemeClr val="tx1"/>
            </a:fontRef>
          </p:style>
        </p:cxnSp>
      </p:grpSp>
      <p:grpSp>
        <p:nvGrpSpPr>
          <p:cNvPr id="40" name="Group 39"/>
          <p:cNvGrpSpPr/>
          <p:nvPr/>
        </p:nvGrpSpPr>
        <p:grpSpPr>
          <a:xfrm>
            <a:off x="3275856" y="915566"/>
            <a:ext cx="1800200" cy="1465309"/>
            <a:chOff x="3275856" y="915566"/>
            <a:chExt cx="1800200" cy="1465309"/>
          </a:xfrm>
        </p:grpSpPr>
        <p:sp>
          <p:nvSpPr>
            <p:cNvPr id="14" name="TextBox 13"/>
            <p:cNvSpPr txBox="1"/>
            <p:nvPr/>
          </p:nvSpPr>
          <p:spPr>
            <a:xfrm>
              <a:off x="3275856" y="915566"/>
              <a:ext cx="1800200" cy="461665"/>
            </a:xfrm>
            <a:prstGeom prst="rect">
              <a:avLst/>
            </a:prstGeom>
            <a:solidFill>
              <a:schemeClr val="bg1"/>
            </a:solidFill>
            <a:ln>
              <a:solidFill>
                <a:srgbClr val="E56E05"/>
              </a:solidFill>
            </a:ln>
          </p:spPr>
          <p:txBody>
            <a:bodyPr wrap="square" rtlCol="0">
              <a:spAutoFit/>
            </a:bodyPr>
            <a:lstStyle/>
            <a:p>
              <a:pPr algn="ctr"/>
              <a:r>
                <a:rPr lang="en-US" sz="1200" dirty="0" smtClean="0"/>
                <a:t>PREPARATION ZONE AT </a:t>
              </a:r>
              <a:r>
                <a:rPr lang="en-US" sz="1200" dirty="0"/>
                <a:t> </a:t>
              </a:r>
              <a:r>
                <a:rPr lang="en-US" sz="1200" dirty="0" smtClean="0"/>
                <a:t>0 AND -3 m LEVEL</a:t>
              </a:r>
              <a:endParaRPr lang="en-US" sz="1200" dirty="0"/>
            </a:p>
          </p:txBody>
        </p:sp>
        <p:cxnSp>
          <p:nvCxnSpPr>
            <p:cNvPr id="22" name="Elbow Connector 21"/>
            <p:cNvCxnSpPr/>
            <p:nvPr/>
          </p:nvCxnSpPr>
          <p:spPr>
            <a:xfrm rot="5400000">
              <a:off x="3278092" y="1735038"/>
              <a:ext cx="1003643" cy="288032"/>
            </a:xfrm>
            <a:prstGeom prst="bentConnector3">
              <a:avLst/>
            </a:prstGeom>
            <a:ln w="9525" cmpd="sng">
              <a:solidFill>
                <a:srgbClr val="E56E05"/>
              </a:solidFill>
            </a:ln>
          </p:spPr>
          <p:style>
            <a:lnRef idx="2">
              <a:schemeClr val="accent1"/>
            </a:lnRef>
            <a:fillRef idx="0">
              <a:schemeClr val="accent1"/>
            </a:fillRef>
            <a:effectRef idx="1">
              <a:schemeClr val="accent1"/>
            </a:effectRef>
            <a:fontRef idx="minor">
              <a:schemeClr val="tx1"/>
            </a:fontRef>
          </p:style>
        </p:cxnSp>
      </p:grpSp>
      <p:grpSp>
        <p:nvGrpSpPr>
          <p:cNvPr id="38" name="Group 37"/>
          <p:cNvGrpSpPr/>
          <p:nvPr/>
        </p:nvGrpSpPr>
        <p:grpSpPr>
          <a:xfrm>
            <a:off x="226940" y="843558"/>
            <a:ext cx="1262618" cy="1224138"/>
            <a:chOff x="226940" y="843558"/>
            <a:chExt cx="1262618" cy="1224138"/>
          </a:xfrm>
        </p:grpSpPr>
        <p:sp>
          <p:nvSpPr>
            <p:cNvPr id="20" name="TextBox 19"/>
            <p:cNvSpPr txBox="1"/>
            <p:nvPr/>
          </p:nvSpPr>
          <p:spPr>
            <a:xfrm>
              <a:off x="226940" y="843558"/>
              <a:ext cx="1262618" cy="1015663"/>
            </a:xfrm>
            <a:prstGeom prst="rect">
              <a:avLst/>
            </a:prstGeom>
            <a:solidFill>
              <a:schemeClr val="bg1"/>
            </a:solidFill>
            <a:ln>
              <a:solidFill>
                <a:schemeClr val="accent3">
                  <a:lumMod val="60000"/>
                  <a:lumOff val="40000"/>
                </a:schemeClr>
              </a:solidFill>
            </a:ln>
          </p:spPr>
          <p:txBody>
            <a:bodyPr wrap="square" rtlCol="0">
              <a:spAutoFit/>
            </a:bodyPr>
            <a:lstStyle/>
            <a:p>
              <a:pPr algn="ctr"/>
              <a:r>
                <a:rPr lang="en-US" sz="1200" dirty="0" smtClean="0"/>
                <a:t>POWER CONVERTERS30 kA AT GROUND   LEVEL</a:t>
              </a:r>
              <a:endParaRPr lang="en-US" sz="1200" dirty="0"/>
            </a:p>
          </p:txBody>
        </p:sp>
        <p:cxnSp>
          <p:nvCxnSpPr>
            <p:cNvPr id="23" name="Elbow Connector 22"/>
            <p:cNvCxnSpPr/>
            <p:nvPr/>
          </p:nvCxnSpPr>
          <p:spPr>
            <a:xfrm>
              <a:off x="828464" y="1674555"/>
              <a:ext cx="431168" cy="393141"/>
            </a:xfrm>
            <a:prstGeom prst="bentConnector3">
              <a:avLst>
                <a:gd name="adj1" fmla="val 16093"/>
              </a:avLst>
            </a:prstGeom>
            <a:ln w="9525" cmpd="sng">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nvGrpSpPr>
          <p:cNvPr id="45" name="Group 44"/>
          <p:cNvGrpSpPr/>
          <p:nvPr/>
        </p:nvGrpSpPr>
        <p:grpSpPr>
          <a:xfrm>
            <a:off x="226940" y="2715141"/>
            <a:ext cx="1916918" cy="877789"/>
            <a:chOff x="226940" y="2715141"/>
            <a:chExt cx="1916918" cy="877789"/>
          </a:xfrm>
        </p:grpSpPr>
        <p:sp>
          <p:nvSpPr>
            <p:cNvPr id="13" name="TextBox 12"/>
            <p:cNvSpPr txBox="1"/>
            <p:nvPr/>
          </p:nvSpPr>
          <p:spPr>
            <a:xfrm>
              <a:off x="226940" y="2761933"/>
              <a:ext cx="1628886" cy="830997"/>
            </a:xfrm>
            <a:prstGeom prst="rect">
              <a:avLst/>
            </a:prstGeom>
            <a:solidFill>
              <a:schemeClr val="bg1"/>
            </a:solidFill>
            <a:ln>
              <a:solidFill>
                <a:srgbClr val="E56E05"/>
              </a:solidFill>
            </a:ln>
          </p:spPr>
          <p:txBody>
            <a:bodyPr wrap="square" rtlCol="0">
              <a:spAutoFit/>
            </a:bodyPr>
            <a:lstStyle/>
            <a:p>
              <a:pPr algn="ctr"/>
              <a:r>
                <a:rPr lang="en-US" sz="1200" dirty="0" smtClean="0"/>
                <a:t>TWO ODH ARE IN THE -3 </a:t>
              </a:r>
              <a:r>
                <a:rPr lang="en-US" sz="1200" dirty="0"/>
                <a:t>m</a:t>
              </a:r>
              <a:r>
                <a:rPr lang="en-US" sz="1200" dirty="0" smtClean="0"/>
                <a:t> ZONE ( mostly justified by presence of N</a:t>
              </a:r>
              <a:r>
                <a:rPr lang="en-US" sz="1200" baseline="-25000" dirty="0" smtClean="0"/>
                <a:t>2</a:t>
              </a:r>
              <a:r>
                <a:rPr lang="en-US" sz="1200" dirty="0" smtClean="0"/>
                <a:t>)</a:t>
              </a:r>
              <a:endParaRPr lang="en-US" sz="1200" dirty="0"/>
            </a:p>
          </p:txBody>
        </p:sp>
        <p:cxnSp>
          <p:nvCxnSpPr>
            <p:cNvPr id="24" name="Elbow Connector 23"/>
            <p:cNvCxnSpPr/>
            <p:nvPr/>
          </p:nvCxnSpPr>
          <p:spPr>
            <a:xfrm rot="5400000">
              <a:off x="1629418" y="2941549"/>
              <a:ext cx="740847" cy="288032"/>
            </a:xfrm>
            <a:prstGeom prst="bentConnector3">
              <a:avLst/>
            </a:prstGeom>
            <a:ln w="9525" cmpd="sng">
              <a:solidFill>
                <a:srgbClr val="E56E05"/>
              </a:solidFill>
            </a:ln>
          </p:spPr>
          <p:style>
            <a:lnRef idx="2">
              <a:schemeClr val="accent1"/>
            </a:lnRef>
            <a:fillRef idx="0">
              <a:schemeClr val="accent1"/>
            </a:fillRef>
            <a:effectRef idx="1">
              <a:schemeClr val="accent1"/>
            </a:effectRef>
            <a:fontRef idx="minor">
              <a:schemeClr val="tx1"/>
            </a:fontRef>
          </p:style>
        </p:cxnSp>
      </p:grpSp>
      <p:grpSp>
        <p:nvGrpSpPr>
          <p:cNvPr id="43" name="Group 42"/>
          <p:cNvGrpSpPr/>
          <p:nvPr/>
        </p:nvGrpSpPr>
        <p:grpSpPr>
          <a:xfrm>
            <a:off x="2915816" y="3575985"/>
            <a:ext cx="2925030" cy="1228013"/>
            <a:chOff x="2915816" y="3575985"/>
            <a:chExt cx="2925030" cy="1228013"/>
          </a:xfrm>
        </p:grpSpPr>
        <p:sp>
          <p:nvSpPr>
            <p:cNvPr id="18" name="TextBox 17"/>
            <p:cNvSpPr txBox="1"/>
            <p:nvPr/>
          </p:nvSpPr>
          <p:spPr>
            <a:xfrm>
              <a:off x="2915816" y="4342333"/>
              <a:ext cx="2925030" cy="461665"/>
            </a:xfrm>
            <a:prstGeom prst="rect">
              <a:avLst/>
            </a:prstGeom>
            <a:solidFill>
              <a:schemeClr val="bg1"/>
            </a:solidFill>
            <a:ln>
              <a:solidFill>
                <a:srgbClr val="E56E05"/>
              </a:solidFill>
            </a:ln>
          </p:spPr>
          <p:txBody>
            <a:bodyPr wrap="square" rtlCol="0">
              <a:spAutoFit/>
            </a:bodyPr>
            <a:lstStyle/>
            <a:p>
              <a:pPr algn="ctr"/>
              <a:r>
                <a:rPr lang="en-US" sz="1200" dirty="0" smtClean="0"/>
                <a:t>NEW OVERHEAD CRANE ALLOWS HADLING 25 t  AND </a:t>
              </a:r>
              <a:r>
                <a:rPr lang="en-US" sz="1200" dirty="0" smtClean="0"/>
                <a:t>UP TO </a:t>
              </a:r>
              <a:r>
                <a:rPr lang="en-US" sz="1200" dirty="0" smtClean="0"/>
                <a:t>-</a:t>
              </a:r>
              <a:r>
                <a:rPr lang="en-US" sz="1200" dirty="0" smtClean="0"/>
                <a:t>3 m LEVEL</a:t>
              </a:r>
              <a:endParaRPr lang="en-US" sz="1200" dirty="0"/>
            </a:p>
          </p:txBody>
        </p:sp>
        <p:cxnSp>
          <p:nvCxnSpPr>
            <p:cNvPr id="25" name="Elbow Connector 24"/>
            <p:cNvCxnSpPr/>
            <p:nvPr/>
          </p:nvCxnSpPr>
          <p:spPr>
            <a:xfrm rot="5400000">
              <a:off x="3573934" y="3802393"/>
              <a:ext cx="740847" cy="288032"/>
            </a:xfrm>
            <a:prstGeom prst="bentConnector3">
              <a:avLst/>
            </a:prstGeom>
            <a:ln w="9525" cmpd="sng">
              <a:solidFill>
                <a:srgbClr val="E56E05"/>
              </a:solidFill>
            </a:ln>
          </p:spPr>
          <p:style>
            <a:lnRef idx="2">
              <a:schemeClr val="accent1"/>
            </a:lnRef>
            <a:fillRef idx="0">
              <a:schemeClr val="accent1"/>
            </a:fillRef>
            <a:effectRef idx="1">
              <a:schemeClr val="accent1"/>
            </a:effectRef>
            <a:fontRef idx="minor">
              <a:schemeClr val="tx1"/>
            </a:fontRef>
          </p:style>
        </p:cxnSp>
      </p:grpSp>
      <p:grpSp>
        <p:nvGrpSpPr>
          <p:cNvPr id="44" name="Group 43"/>
          <p:cNvGrpSpPr/>
          <p:nvPr/>
        </p:nvGrpSpPr>
        <p:grpSpPr>
          <a:xfrm>
            <a:off x="1360292" y="3291832"/>
            <a:ext cx="2707652" cy="974720"/>
            <a:chOff x="1360292" y="3291832"/>
            <a:chExt cx="2707652" cy="974720"/>
          </a:xfrm>
        </p:grpSpPr>
        <p:sp>
          <p:nvSpPr>
            <p:cNvPr id="15" name="TextBox 14"/>
            <p:cNvSpPr txBox="1"/>
            <p:nvPr/>
          </p:nvSpPr>
          <p:spPr>
            <a:xfrm>
              <a:off x="1360292" y="3620221"/>
              <a:ext cx="1628886" cy="646331"/>
            </a:xfrm>
            <a:prstGeom prst="rect">
              <a:avLst/>
            </a:prstGeom>
            <a:solidFill>
              <a:schemeClr val="bg1"/>
            </a:solidFill>
            <a:ln>
              <a:solidFill>
                <a:srgbClr val="E56E05"/>
              </a:solidFill>
            </a:ln>
          </p:spPr>
          <p:txBody>
            <a:bodyPr wrap="square" rtlCol="0">
              <a:spAutoFit/>
            </a:bodyPr>
            <a:lstStyle/>
            <a:p>
              <a:pPr algn="ctr"/>
              <a:r>
                <a:rPr lang="en-US" sz="1200" dirty="0" smtClean="0"/>
                <a:t>CONTROL ROOM NEAR THE CLUSTER</a:t>
              </a:r>
              <a:endParaRPr lang="en-US" sz="1200" dirty="0"/>
            </a:p>
          </p:txBody>
        </p:sp>
        <p:cxnSp>
          <p:nvCxnSpPr>
            <p:cNvPr id="26" name="Elbow Connector 25"/>
            <p:cNvCxnSpPr/>
            <p:nvPr/>
          </p:nvCxnSpPr>
          <p:spPr>
            <a:xfrm rot="10800000" flipV="1">
              <a:off x="2989178" y="3291832"/>
              <a:ext cx="1078766" cy="846780"/>
            </a:xfrm>
            <a:prstGeom prst="bentConnector3">
              <a:avLst>
                <a:gd name="adj1" fmla="val 88962"/>
              </a:avLst>
            </a:prstGeom>
            <a:ln w="9525" cmpd="sng">
              <a:solidFill>
                <a:srgbClr val="E56E05"/>
              </a:solidFill>
            </a:ln>
          </p:spPr>
          <p:style>
            <a:lnRef idx="2">
              <a:schemeClr val="accent1"/>
            </a:lnRef>
            <a:fillRef idx="0">
              <a:schemeClr val="accent1"/>
            </a:fillRef>
            <a:effectRef idx="1">
              <a:schemeClr val="accent1"/>
            </a:effectRef>
            <a:fontRef idx="minor">
              <a:schemeClr val="tx1"/>
            </a:fontRef>
          </p:style>
        </p:cxnSp>
      </p:grpSp>
      <p:grpSp>
        <p:nvGrpSpPr>
          <p:cNvPr id="72" name="Group 71"/>
          <p:cNvGrpSpPr/>
          <p:nvPr/>
        </p:nvGrpSpPr>
        <p:grpSpPr>
          <a:xfrm>
            <a:off x="6012160" y="3867895"/>
            <a:ext cx="2542252" cy="1101714"/>
            <a:chOff x="6012160" y="3867895"/>
            <a:chExt cx="2542252" cy="1101714"/>
          </a:xfrm>
        </p:grpSpPr>
        <p:sp>
          <p:nvSpPr>
            <p:cNvPr id="10" name="TextBox 9"/>
            <p:cNvSpPr txBox="1"/>
            <p:nvPr/>
          </p:nvSpPr>
          <p:spPr>
            <a:xfrm>
              <a:off x="6012160" y="4138612"/>
              <a:ext cx="2542252" cy="830997"/>
            </a:xfrm>
            <a:prstGeom prst="rect">
              <a:avLst/>
            </a:prstGeom>
            <a:solidFill>
              <a:schemeClr val="bg1"/>
            </a:solidFill>
            <a:ln>
              <a:solidFill>
                <a:srgbClr val="E56E05"/>
              </a:solidFill>
            </a:ln>
          </p:spPr>
          <p:txBody>
            <a:bodyPr wrap="square" rtlCol="0">
              <a:spAutoFit/>
            </a:bodyPr>
            <a:lstStyle/>
            <a:p>
              <a:pPr algn="ctr"/>
              <a:r>
                <a:rPr lang="en-US" sz="1200" dirty="0" smtClean="0"/>
                <a:t>COLD He RECOVERY BUFFER </a:t>
              </a:r>
              <a:r>
                <a:rPr lang="en-US" sz="1200" dirty="0"/>
                <a:t>- </a:t>
              </a:r>
              <a:r>
                <a:rPr lang="en-US" sz="1200" dirty="0" smtClean="0"/>
                <a:t>10 </a:t>
              </a:r>
              <a:r>
                <a:rPr lang="en-US" sz="1200" dirty="0"/>
                <a:t>m</a:t>
              </a:r>
              <a:r>
                <a:rPr lang="en-US" sz="1200" baseline="30000" dirty="0"/>
                <a:t>3</a:t>
              </a:r>
              <a:r>
                <a:rPr lang="en-US" sz="1200" dirty="0"/>
                <a:t> </a:t>
              </a:r>
              <a:r>
                <a:rPr lang="en-US" sz="1200" dirty="0" smtClean="0"/>
                <a:t>at 5 </a:t>
              </a:r>
              <a:r>
                <a:rPr lang="en-US" sz="1200" dirty="0" smtClean="0"/>
                <a:t>bar, UNDER THE WORKING AREA IN CONFINED SPACE</a:t>
              </a:r>
              <a:endParaRPr lang="en-US" sz="1200" dirty="0"/>
            </a:p>
          </p:txBody>
        </p:sp>
        <p:cxnSp>
          <p:nvCxnSpPr>
            <p:cNvPr id="32" name="Elbow Connector 31"/>
            <p:cNvCxnSpPr>
              <a:endCxn id="10" idx="1"/>
            </p:cNvCxnSpPr>
            <p:nvPr/>
          </p:nvCxnSpPr>
          <p:spPr>
            <a:xfrm rot="10800000" flipV="1">
              <a:off x="6012160" y="3867895"/>
              <a:ext cx="1368154" cy="686215"/>
            </a:xfrm>
            <a:prstGeom prst="bentConnector3">
              <a:avLst>
                <a:gd name="adj1" fmla="val 116709"/>
              </a:avLst>
            </a:prstGeom>
            <a:ln w="9525" cmpd="sng">
              <a:solidFill>
                <a:srgbClr val="E56E05"/>
              </a:solidFill>
            </a:ln>
          </p:spPr>
          <p:style>
            <a:lnRef idx="2">
              <a:schemeClr val="accent1"/>
            </a:lnRef>
            <a:fillRef idx="0">
              <a:schemeClr val="accent1"/>
            </a:fillRef>
            <a:effectRef idx="1">
              <a:schemeClr val="accent1"/>
            </a:effectRef>
            <a:fontRef idx="minor">
              <a:schemeClr val="tx1"/>
            </a:fontRef>
          </p:style>
        </p:cxnSp>
      </p:grpSp>
      <p:grpSp>
        <p:nvGrpSpPr>
          <p:cNvPr id="41" name="Group 40"/>
          <p:cNvGrpSpPr/>
          <p:nvPr/>
        </p:nvGrpSpPr>
        <p:grpSpPr>
          <a:xfrm>
            <a:off x="4262549" y="1419622"/>
            <a:ext cx="1628886" cy="1295522"/>
            <a:chOff x="4262549" y="1419622"/>
            <a:chExt cx="1628886" cy="1295522"/>
          </a:xfrm>
        </p:grpSpPr>
        <p:sp>
          <p:nvSpPr>
            <p:cNvPr id="16" name="TextBox 15"/>
            <p:cNvSpPr txBox="1"/>
            <p:nvPr/>
          </p:nvSpPr>
          <p:spPr>
            <a:xfrm>
              <a:off x="4262549" y="1419622"/>
              <a:ext cx="1628886" cy="830997"/>
            </a:xfrm>
            <a:prstGeom prst="rect">
              <a:avLst/>
            </a:prstGeom>
            <a:solidFill>
              <a:schemeClr val="bg1"/>
            </a:solidFill>
            <a:ln>
              <a:solidFill>
                <a:srgbClr val="FF5646"/>
              </a:solidFill>
            </a:ln>
          </p:spPr>
          <p:txBody>
            <a:bodyPr wrap="square" rtlCol="0">
              <a:spAutoFit/>
            </a:bodyPr>
            <a:lstStyle/>
            <a:p>
              <a:pPr algn="ctr"/>
              <a:r>
                <a:rPr lang="en-US" sz="1200" dirty="0" smtClean="0"/>
                <a:t>ELECRICAL AND </a:t>
              </a:r>
              <a:r>
                <a:rPr lang="en-US" sz="1200" dirty="0" smtClean="0"/>
                <a:t>CRYO-RACKS </a:t>
              </a:r>
              <a:r>
                <a:rPr lang="en-US" sz="1200" dirty="0" smtClean="0"/>
                <a:t>NEAR THE CONTROL ROOM</a:t>
              </a:r>
              <a:endParaRPr lang="en-US" sz="1200" dirty="0"/>
            </a:p>
          </p:txBody>
        </p:sp>
        <p:cxnSp>
          <p:nvCxnSpPr>
            <p:cNvPr id="35" name="Elbow Connector 34"/>
            <p:cNvCxnSpPr/>
            <p:nvPr/>
          </p:nvCxnSpPr>
          <p:spPr>
            <a:xfrm rot="5400000">
              <a:off x="4548884" y="2403994"/>
              <a:ext cx="334266" cy="288033"/>
            </a:xfrm>
            <a:prstGeom prst="bentConnector3">
              <a:avLst/>
            </a:prstGeom>
            <a:ln w="9525" cmpd="sng">
              <a:solidFill>
                <a:srgbClr val="E56E05"/>
              </a:solidFill>
            </a:ln>
          </p:spPr>
          <p:style>
            <a:lnRef idx="2">
              <a:schemeClr val="accent1"/>
            </a:lnRef>
            <a:fillRef idx="0">
              <a:schemeClr val="accent1"/>
            </a:fillRef>
            <a:effectRef idx="1">
              <a:schemeClr val="accent1"/>
            </a:effectRef>
            <a:fontRef idx="minor">
              <a:schemeClr val="tx1"/>
            </a:fontRef>
          </p:style>
        </p:cxnSp>
      </p:grpSp>
      <p:grpSp>
        <p:nvGrpSpPr>
          <p:cNvPr id="74" name="Group 73"/>
          <p:cNvGrpSpPr/>
          <p:nvPr/>
        </p:nvGrpSpPr>
        <p:grpSpPr>
          <a:xfrm>
            <a:off x="7812360" y="933278"/>
            <a:ext cx="1152128" cy="3150640"/>
            <a:chOff x="7812360" y="933278"/>
            <a:chExt cx="1152128" cy="3150640"/>
          </a:xfrm>
        </p:grpSpPr>
        <p:cxnSp>
          <p:nvCxnSpPr>
            <p:cNvPr id="58" name="Straight Connector 57"/>
            <p:cNvCxnSpPr/>
            <p:nvPr/>
          </p:nvCxnSpPr>
          <p:spPr>
            <a:xfrm>
              <a:off x="7812360" y="4083918"/>
              <a:ext cx="1016496" cy="0"/>
            </a:xfrm>
            <a:prstGeom prst="line">
              <a:avLst/>
            </a:prstGeom>
            <a:ln w="9525" cmpd="sng">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7854225" y="3075806"/>
              <a:ext cx="974631" cy="0"/>
            </a:xfrm>
            <a:prstGeom prst="line">
              <a:avLst/>
            </a:prstGeom>
            <a:ln w="9525" cmpd="sng">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7842461" y="1923678"/>
              <a:ext cx="974631" cy="0"/>
            </a:xfrm>
            <a:prstGeom prst="line">
              <a:avLst/>
            </a:prstGeom>
            <a:ln w="9525" cmpd="sng">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7842461" y="2499742"/>
              <a:ext cx="974631" cy="0"/>
            </a:xfrm>
            <a:prstGeom prst="line">
              <a:avLst/>
            </a:prstGeom>
            <a:ln w="9525" cmpd="sng">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7848407" y="1182830"/>
              <a:ext cx="974631" cy="0"/>
            </a:xfrm>
            <a:prstGeom prst="line">
              <a:avLst/>
            </a:prstGeom>
            <a:ln w="9525" cmpd="sng">
              <a:solidFill>
                <a:schemeClr val="accent3"/>
              </a:solidFill>
            </a:ln>
          </p:spPr>
          <p:style>
            <a:lnRef idx="2">
              <a:schemeClr val="accent1"/>
            </a:lnRef>
            <a:fillRef idx="0">
              <a:schemeClr val="accent1"/>
            </a:fillRef>
            <a:effectRef idx="1">
              <a:schemeClr val="accent1"/>
            </a:effectRef>
            <a:fontRef idx="minor">
              <a:schemeClr val="tx1"/>
            </a:fontRef>
          </p:style>
        </p:cxnSp>
        <p:grpSp>
          <p:nvGrpSpPr>
            <p:cNvPr id="73" name="Group 72"/>
            <p:cNvGrpSpPr/>
            <p:nvPr/>
          </p:nvGrpSpPr>
          <p:grpSpPr>
            <a:xfrm>
              <a:off x="8388424" y="933278"/>
              <a:ext cx="576064" cy="3150640"/>
              <a:chOff x="8388424" y="933278"/>
              <a:chExt cx="576064" cy="3150640"/>
            </a:xfrm>
          </p:grpSpPr>
          <p:cxnSp>
            <p:nvCxnSpPr>
              <p:cNvPr id="51" name="Straight Connector 50"/>
              <p:cNvCxnSpPr/>
              <p:nvPr/>
            </p:nvCxnSpPr>
            <p:spPr>
              <a:xfrm>
                <a:off x="8460432" y="1102097"/>
                <a:ext cx="0" cy="2981821"/>
              </a:xfrm>
              <a:prstGeom prst="line">
                <a:avLst/>
              </a:prstGeom>
              <a:ln w="76200" cmpd="sng"/>
            </p:spPr>
            <p:style>
              <a:lnRef idx="2">
                <a:schemeClr val="accent1"/>
              </a:lnRef>
              <a:fillRef idx="0">
                <a:schemeClr val="accent1"/>
              </a:fillRef>
              <a:effectRef idx="1">
                <a:schemeClr val="accent1"/>
              </a:effectRef>
              <a:fontRef idx="minor">
                <a:schemeClr val="tx1"/>
              </a:fontRef>
            </p:style>
          </p:cxnSp>
          <p:sp>
            <p:nvSpPr>
              <p:cNvPr id="66" name="TextBox 65"/>
              <p:cNvSpPr txBox="1"/>
              <p:nvPr/>
            </p:nvSpPr>
            <p:spPr>
              <a:xfrm>
                <a:off x="8388424" y="3812489"/>
                <a:ext cx="545248" cy="261610"/>
              </a:xfrm>
              <a:prstGeom prst="rect">
                <a:avLst/>
              </a:prstGeom>
              <a:noFill/>
            </p:spPr>
            <p:txBody>
              <a:bodyPr wrap="none" rtlCol="0">
                <a:spAutoFit/>
              </a:bodyPr>
              <a:lstStyle/>
              <a:p>
                <a:r>
                  <a:rPr lang="en-US" sz="1050" dirty="0" smtClean="0">
                    <a:solidFill>
                      <a:schemeClr val="accent3"/>
                    </a:solidFill>
                  </a:rPr>
                  <a:t>-10 m</a:t>
                </a:r>
                <a:endParaRPr lang="en-US" sz="1050" dirty="0">
                  <a:solidFill>
                    <a:schemeClr val="accent3"/>
                  </a:solidFill>
                </a:endParaRPr>
              </a:p>
            </p:txBody>
          </p:sp>
          <p:sp>
            <p:nvSpPr>
              <p:cNvPr id="67" name="TextBox 66"/>
              <p:cNvSpPr txBox="1"/>
              <p:nvPr/>
            </p:nvSpPr>
            <p:spPr>
              <a:xfrm>
                <a:off x="8460432" y="2814973"/>
                <a:ext cx="453970" cy="253916"/>
              </a:xfrm>
              <a:prstGeom prst="rect">
                <a:avLst/>
              </a:prstGeom>
              <a:noFill/>
            </p:spPr>
            <p:txBody>
              <a:bodyPr wrap="none" rtlCol="0">
                <a:spAutoFit/>
              </a:bodyPr>
              <a:lstStyle/>
              <a:p>
                <a:r>
                  <a:rPr lang="en-US" sz="1050" dirty="0" smtClean="0">
                    <a:solidFill>
                      <a:schemeClr val="accent3"/>
                    </a:solidFill>
                  </a:rPr>
                  <a:t>-3 m</a:t>
                </a:r>
                <a:endParaRPr lang="en-US" sz="1050" dirty="0">
                  <a:solidFill>
                    <a:schemeClr val="accent3"/>
                  </a:solidFill>
                </a:endParaRPr>
              </a:p>
            </p:txBody>
          </p:sp>
          <p:sp>
            <p:nvSpPr>
              <p:cNvPr id="69" name="TextBox 68"/>
              <p:cNvSpPr txBox="1"/>
              <p:nvPr/>
            </p:nvSpPr>
            <p:spPr>
              <a:xfrm>
                <a:off x="8483350" y="2245826"/>
                <a:ext cx="409130" cy="253916"/>
              </a:xfrm>
              <a:prstGeom prst="rect">
                <a:avLst/>
              </a:prstGeom>
              <a:noFill/>
            </p:spPr>
            <p:txBody>
              <a:bodyPr wrap="none" rtlCol="0">
                <a:spAutoFit/>
              </a:bodyPr>
              <a:lstStyle/>
              <a:p>
                <a:r>
                  <a:rPr lang="en-US" sz="1050" dirty="0" smtClean="0">
                    <a:solidFill>
                      <a:schemeClr val="accent3"/>
                    </a:solidFill>
                  </a:rPr>
                  <a:t>0 m</a:t>
                </a:r>
                <a:endParaRPr lang="en-US" sz="1050" dirty="0">
                  <a:solidFill>
                    <a:schemeClr val="accent3"/>
                  </a:solidFill>
                </a:endParaRPr>
              </a:p>
            </p:txBody>
          </p:sp>
          <p:sp>
            <p:nvSpPr>
              <p:cNvPr id="70" name="TextBox 69"/>
              <p:cNvSpPr txBox="1"/>
              <p:nvPr/>
            </p:nvSpPr>
            <p:spPr>
              <a:xfrm>
                <a:off x="8483350" y="1669762"/>
                <a:ext cx="409130" cy="253916"/>
              </a:xfrm>
              <a:prstGeom prst="rect">
                <a:avLst/>
              </a:prstGeom>
              <a:noFill/>
            </p:spPr>
            <p:txBody>
              <a:bodyPr wrap="none" rtlCol="0">
                <a:spAutoFit/>
              </a:bodyPr>
              <a:lstStyle/>
              <a:p>
                <a:r>
                  <a:rPr lang="en-US" sz="1050" dirty="0">
                    <a:solidFill>
                      <a:schemeClr val="accent3"/>
                    </a:solidFill>
                  </a:rPr>
                  <a:t>2</a:t>
                </a:r>
                <a:r>
                  <a:rPr lang="en-US" sz="1050" dirty="0" smtClean="0">
                    <a:solidFill>
                      <a:schemeClr val="accent3"/>
                    </a:solidFill>
                  </a:rPr>
                  <a:t> m</a:t>
                </a:r>
                <a:endParaRPr lang="en-US" sz="1050" dirty="0">
                  <a:solidFill>
                    <a:schemeClr val="accent3"/>
                  </a:solidFill>
                </a:endParaRPr>
              </a:p>
            </p:txBody>
          </p:sp>
          <p:sp>
            <p:nvSpPr>
              <p:cNvPr id="71" name="TextBox 70"/>
              <p:cNvSpPr txBox="1"/>
              <p:nvPr/>
            </p:nvSpPr>
            <p:spPr>
              <a:xfrm>
                <a:off x="8443060" y="933278"/>
                <a:ext cx="521428" cy="253916"/>
              </a:xfrm>
              <a:prstGeom prst="rect">
                <a:avLst/>
              </a:prstGeom>
              <a:noFill/>
            </p:spPr>
            <p:txBody>
              <a:bodyPr wrap="none" rtlCol="0">
                <a:spAutoFit/>
              </a:bodyPr>
              <a:lstStyle/>
              <a:p>
                <a:r>
                  <a:rPr lang="en-US" sz="1050" dirty="0" smtClean="0">
                    <a:solidFill>
                      <a:schemeClr val="accent3"/>
                    </a:solidFill>
                  </a:rPr>
                  <a:t>5.5 m</a:t>
                </a:r>
                <a:endParaRPr lang="en-US" sz="1050" dirty="0">
                  <a:solidFill>
                    <a:schemeClr val="accent3"/>
                  </a:solidFill>
                </a:endParaRPr>
              </a:p>
            </p:txBody>
          </p:sp>
        </p:grpSp>
      </p:grpSp>
      <p:sp>
        <p:nvSpPr>
          <p:cNvPr id="75" name="TextBox 74"/>
          <p:cNvSpPr txBox="1"/>
          <p:nvPr/>
        </p:nvSpPr>
        <p:spPr>
          <a:xfrm>
            <a:off x="344984" y="4259637"/>
            <a:ext cx="1953316" cy="276999"/>
          </a:xfrm>
          <a:prstGeom prst="rect">
            <a:avLst/>
          </a:prstGeom>
          <a:noFill/>
        </p:spPr>
        <p:txBody>
          <a:bodyPr wrap="none" rtlCol="0">
            <a:spAutoFit/>
          </a:bodyPr>
          <a:lstStyle/>
          <a:p>
            <a:r>
              <a:rPr lang="en-US" sz="1200" i="1" dirty="0" smtClean="0"/>
              <a:t>Integration by </a:t>
            </a:r>
            <a:r>
              <a:rPr lang="en-US" sz="1200" i="1" dirty="0" err="1" smtClean="0"/>
              <a:t>A.Kosmicki</a:t>
            </a:r>
            <a:endParaRPr lang="en-US" sz="1200" i="1" dirty="0"/>
          </a:p>
        </p:txBody>
      </p:sp>
      <p:pic>
        <p:nvPicPr>
          <p:cNvPr id="46" name="Image 6" descr="CERN-logo_outline.jpg"/>
          <p:cNvPicPr>
            <a:picLocks noChangeAspect="1"/>
          </p:cNvPicPr>
          <p:nvPr/>
        </p:nvPicPr>
        <p:blipFill>
          <a:blip r:embed="rId5"/>
          <a:stretch>
            <a:fillRect/>
          </a:stretch>
        </p:blipFill>
        <p:spPr>
          <a:xfrm>
            <a:off x="8655356" y="25916"/>
            <a:ext cx="494185" cy="486000"/>
          </a:xfrm>
          <a:prstGeom prst="rect">
            <a:avLst/>
          </a:prstGeom>
        </p:spPr>
      </p:pic>
      <p:sp>
        <p:nvSpPr>
          <p:cNvPr id="50" name="TextBox 49"/>
          <p:cNvSpPr txBox="1"/>
          <p:nvPr/>
        </p:nvSpPr>
        <p:spPr>
          <a:xfrm>
            <a:off x="6984268" y="351834"/>
            <a:ext cx="1656184" cy="646331"/>
          </a:xfrm>
          <a:prstGeom prst="rect">
            <a:avLst/>
          </a:prstGeom>
          <a:solidFill>
            <a:srgbClr val="FFFF00"/>
          </a:solidFill>
        </p:spPr>
        <p:txBody>
          <a:bodyPr wrap="square" rtlCol="0">
            <a:spAutoFit/>
          </a:bodyPr>
          <a:lstStyle/>
          <a:p>
            <a:pPr algn="ctr"/>
            <a:r>
              <a:rPr lang="en-GB" sz="1200" dirty="0" smtClean="0"/>
              <a:t> CRYOSTAT : 4.8 </a:t>
            </a:r>
            <a:r>
              <a:rPr lang="en-GB" sz="1200" dirty="0"/>
              <a:t>m</a:t>
            </a:r>
            <a:r>
              <a:rPr lang="en-GB" sz="1200" dirty="0" smtClean="0"/>
              <a:t> LONG AND </a:t>
            </a:r>
            <a:endParaRPr lang="en-GB" sz="1200" dirty="0" smtClean="0"/>
          </a:p>
          <a:p>
            <a:pPr algn="ctr"/>
            <a:r>
              <a:rPr lang="en-GB" sz="1200" dirty="0" err="1" smtClean="0"/>
              <a:t>Φ</a:t>
            </a:r>
            <a:r>
              <a:rPr lang="en-GB" sz="1200" dirty="0" smtClean="0"/>
              <a:t> </a:t>
            </a:r>
            <a:r>
              <a:rPr lang="en-GB" sz="1200" dirty="0"/>
              <a:t>800 </a:t>
            </a:r>
            <a:r>
              <a:rPr lang="en-GB" sz="1200" dirty="0" smtClean="0"/>
              <a:t>mm @ 1. 9 K</a:t>
            </a:r>
            <a:endParaRPr lang="en-GB" sz="1200" dirty="0"/>
          </a:p>
        </p:txBody>
      </p:sp>
    </p:spTree>
    <p:extLst>
      <p:ext uri="{BB962C8B-B14F-4D97-AF65-F5344CB8AC3E}">
        <p14:creationId xmlns:p14="http://schemas.microsoft.com/office/powerpoint/2010/main" val="36284158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CLUSTER D: electrical circuit</a:t>
            </a:r>
            <a:endParaRPr lang="en-US" dirty="0"/>
          </a:p>
        </p:txBody>
      </p:sp>
      <p:sp>
        <p:nvSpPr>
          <p:cNvPr id="4" name="Footer Placeholder 3"/>
          <p:cNvSpPr>
            <a:spLocks noGrp="1"/>
          </p:cNvSpPr>
          <p:nvPr>
            <p:ph type="ftr" sz="quarter" idx="11"/>
          </p:nvPr>
        </p:nvSpPr>
        <p:spPr/>
        <p:txBody>
          <a:bodyPr/>
          <a:lstStyle/>
          <a:p>
            <a:r>
              <a:rPr lang="en-GB" noProof="0" smtClean="0"/>
              <a:t>Marta Bajko for 1st International Workshop on Superconducting Magnet Test Facilities </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sp>
        <p:nvSpPr>
          <p:cNvPr id="7" name="Rectangle 6"/>
          <p:cNvSpPr/>
          <p:nvPr/>
        </p:nvSpPr>
        <p:spPr>
          <a:xfrm>
            <a:off x="107504" y="1851670"/>
            <a:ext cx="3024336" cy="2254463"/>
          </a:xfrm>
          <a:prstGeom prst="rect">
            <a:avLst/>
          </a:prstGeom>
          <a:ln w="38100" cmpd="sng">
            <a:solidFill>
              <a:schemeClr val="tx2">
                <a:lumMod val="75000"/>
              </a:schemeClr>
            </a:solidFill>
          </a:ln>
        </p:spPr>
        <p:txBody>
          <a:bodyPr wrap="square" lIns="68580" tIns="34290" rIns="68580" bIns="34290">
            <a:spAutoFit/>
          </a:bodyPr>
          <a:lstStyle/>
          <a:p>
            <a:r>
              <a:rPr lang="en-GB" sz="1600" dirty="0" smtClean="0"/>
              <a:t>EL CIRCUIT PARAMETERS </a:t>
            </a:r>
            <a:endParaRPr lang="en-GB" sz="1600" dirty="0"/>
          </a:p>
          <a:p>
            <a:endParaRPr lang="en-GB" sz="1400" dirty="0" smtClean="0"/>
          </a:p>
          <a:p>
            <a:r>
              <a:rPr lang="en-GB" sz="1400" dirty="0" smtClean="0"/>
              <a:t>Max </a:t>
            </a:r>
            <a:r>
              <a:rPr lang="en-GB" sz="1400" dirty="0"/>
              <a:t>stored energy 	</a:t>
            </a:r>
            <a:r>
              <a:rPr lang="en-GB" sz="1400" dirty="0" smtClean="0"/>
              <a:t>10 </a:t>
            </a:r>
            <a:r>
              <a:rPr lang="en-GB" sz="1400" dirty="0"/>
              <a:t>MJ</a:t>
            </a:r>
          </a:p>
          <a:p>
            <a:r>
              <a:rPr lang="en-GB" sz="1400" dirty="0" smtClean="0"/>
              <a:t>Short </a:t>
            </a:r>
            <a:r>
              <a:rPr lang="en-GB" sz="1400" dirty="0"/>
              <a:t>S</a:t>
            </a:r>
            <a:r>
              <a:rPr lang="en-GB" sz="1400" dirty="0" smtClean="0"/>
              <a:t>ample </a:t>
            </a:r>
            <a:r>
              <a:rPr lang="en-GB" sz="1400" dirty="0"/>
              <a:t>current </a:t>
            </a:r>
            <a:r>
              <a:rPr lang="en-GB" sz="1400" dirty="0" smtClean="0"/>
              <a:t> 	21.5 </a:t>
            </a:r>
            <a:r>
              <a:rPr lang="en-GB" sz="1400" dirty="0"/>
              <a:t>kA</a:t>
            </a:r>
          </a:p>
          <a:p>
            <a:r>
              <a:rPr lang="en-GB" sz="1400" dirty="0" smtClean="0"/>
              <a:t>Magnet </a:t>
            </a:r>
            <a:r>
              <a:rPr lang="en-GB" sz="1400" dirty="0"/>
              <a:t>inductance </a:t>
            </a:r>
            <a:r>
              <a:rPr lang="en-GB" sz="1400" dirty="0" smtClean="0"/>
              <a:t>	</a:t>
            </a:r>
            <a:r>
              <a:rPr lang="en-GB" sz="1400" dirty="0" smtClean="0"/>
              <a:t>8.27 </a:t>
            </a:r>
            <a:r>
              <a:rPr lang="en-GB" sz="1400" dirty="0"/>
              <a:t>mH/m</a:t>
            </a:r>
          </a:p>
          <a:p>
            <a:r>
              <a:rPr lang="en-GB" sz="1400" dirty="0" smtClean="0"/>
              <a:t>Nominal </a:t>
            </a:r>
            <a:r>
              <a:rPr lang="en-GB" sz="1400" dirty="0"/>
              <a:t>R</a:t>
            </a:r>
            <a:r>
              <a:rPr lang="en-GB" sz="1400" dirty="0" smtClean="0"/>
              <a:t>amp </a:t>
            </a:r>
            <a:r>
              <a:rPr lang="en-GB" sz="1400" dirty="0" smtClean="0"/>
              <a:t>Rate	11 </a:t>
            </a:r>
            <a:r>
              <a:rPr lang="en-GB" sz="1400" dirty="0"/>
              <a:t>– 20 A/s</a:t>
            </a:r>
          </a:p>
          <a:p>
            <a:r>
              <a:rPr lang="en-GB" sz="1400" dirty="0" smtClean="0"/>
              <a:t>Max </a:t>
            </a:r>
            <a:r>
              <a:rPr lang="en-GB" sz="1400" dirty="0"/>
              <a:t>Ramp </a:t>
            </a:r>
            <a:r>
              <a:rPr lang="en-GB" sz="1400" dirty="0" smtClean="0"/>
              <a:t>Rate 		200 </a:t>
            </a:r>
            <a:r>
              <a:rPr lang="en-GB" sz="1400" dirty="0"/>
              <a:t>A/</a:t>
            </a:r>
            <a:r>
              <a:rPr lang="en-GB" sz="1400" dirty="0" smtClean="0"/>
              <a:t>s</a:t>
            </a:r>
          </a:p>
          <a:p>
            <a:r>
              <a:rPr lang="en-GB" sz="1400" dirty="0" smtClean="0"/>
              <a:t>Max current		</a:t>
            </a:r>
            <a:r>
              <a:rPr lang="en-GB" sz="1400" b="1" dirty="0" smtClean="0"/>
              <a:t>30 kA</a:t>
            </a:r>
          </a:p>
          <a:p>
            <a:r>
              <a:rPr lang="en-GB" sz="1400" dirty="0" smtClean="0"/>
              <a:t>Max EE voltage 		1 kV</a:t>
            </a:r>
          </a:p>
          <a:p>
            <a:r>
              <a:rPr lang="en-GB" sz="1400" dirty="0" smtClean="0"/>
              <a:t>Reaction time : 		</a:t>
            </a:r>
            <a:r>
              <a:rPr lang="en-GB" sz="1400" b="1" dirty="0" smtClean="0"/>
              <a:t>&lt; 10 </a:t>
            </a:r>
            <a:r>
              <a:rPr lang="en-GB" sz="1400" b="1" dirty="0" err="1" smtClean="0"/>
              <a:t>ms</a:t>
            </a:r>
            <a:endParaRPr lang="en-GB" sz="1400" b="1" dirty="0"/>
          </a:p>
        </p:txBody>
      </p:sp>
      <p:pic>
        <p:nvPicPr>
          <p:cNvPr id="15" name="Picture 2" descr="G:\Departments\TE\Projects\EnergyExtraction\SM18\30kA_ClusterD\Presentation\Schematics-simplified-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249548" y="981737"/>
            <a:ext cx="5575985" cy="2958165"/>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3609586" y="4003928"/>
            <a:ext cx="4778838" cy="738664"/>
          </a:xfrm>
          <a:prstGeom prst="rect">
            <a:avLst/>
          </a:prstGeom>
          <a:noFill/>
        </p:spPr>
        <p:txBody>
          <a:bodyPr wrap="square" rtlCol="0">
            <a:spAutoFit/>
          </a:bodyPr>
          <a:lstStyle/>
          <a:p>
            <a:pPr algn="ctr"/>
            <a:r>
              <a:rPr lang="en-US" sz="1400" dirty="0" smtClean="0">
                <a:solidFill>
                  <a:srgbClr val="E56E05"/>
                </a:solidFill>
              </a:rPr>
              <a:t>DESIGN DRIVEN BY: cost reduction and operation optimization implying </a:t>
            </a:r>
            <a:r>
              <a:rPr lang="en-US" sz="1400" dirty="0" smtClean="0">
                <a:solidFill>
                  <a:srgbClr val="E56E05"/>
                </a:solidFill>
              </a:rPr>
              <a:t>the </a:t>
            </a:r>
            <a:r>
              <a:rPr lang="en-US" sz="1400" dirty="0" smtClean="0">
                <a:solidFill>
                  <a:srgbClr val="E56E05"/>
                </a:solidFill>
              </a:rPr>
              <a:t>use </a:t>
            </a:r>
            <a:r>
              <a:rPr lang="en-US" sz="1400" dirty="0" smtClean="0">
                <a:solidFill>
                  <a:srgbClr val="E56E05"/>
                </a:solidFill>
              </a:rPr>
              <a:t>of two </a:t>
            </a:r>
            <a:r>
              <a:rPr lang="en-US" sz="1400" dirty="0" smtClean="0">
                <a:solidFill>
                  <a:srgbClr val="E56E05"/>
                </a:solidFill>
              </a:rPr>
              <a:t>existing 15 kA power converters for the new circuit</a:t>
            </a:r>
            <a:endParaRPr lang="en-US" sz="1400" dirty="0">
              <a:solidFill>
                <a:srgbClr val="E56E05"/>
              </a:solidFill>
            </a:endParaRPr>
          </a:p>
        </p:txBody>
      </p:sp>
      <p:sp>
        <p:nvSpPr>
          <p:cNvPr id="10" name="TextBox 9"/>
          <p:cNvSpPr txBox="1"/>
          <p:nvPr/>
        </p:nvSpPr>
        <p:spPr>
          <a:xfrm>
            <a:off x="107504" y="4229366"/>
            <a:ext cx="3715216" cy="276999"/>
          </a:xfrm>
          <a:prstGeom prst="rect">
            <a:avLst/>
          </a:prstGeom>
          <a:noFill/>
        </p:spPr>
        <p:txBody>
          <a:bodyPr wrap="none" rtlCol="0">
            <a:spAutoFit/>
          </a:bodyPr>
          <a:lstStyle/>
          <a:p>
            <a:r>
              <a:rPr lang="en-US" sz="1200" i="1" dirty="0" smtClean="0"/>
              <a:t>Ref.  H. </a:t>
            </a:r>
            <a:r>
              <a:rPr lang="en-US" sz="1200" i="1" dirty="0" err="1" smtClean="0"/>
              <a:t>Thiessen</a:t>
            </a:r>
            <a:r>
              <a:rPr lang="en-US" sz="1200" i="1" dirty="0" smtClean="0"/>
              <a:t>, C. </a:t>
            </a:r>
            <a:r>
              <a:rPr lang="en-US" sz="1200" i="1" dirty="0" err="1" smtClean="0"/>
              <a:t>Giloux</a:t>
            </a:r>
            <a:r>
              <a:rPr lang="en-US" sz="1200" i="1" dirty="0" smtClean="0"/>
              <a:t>, G.J. </a:t>
            </a:r>
            <a:r>
              <a:rPr lang="en-US" sz="1200" i="1" dirty="0" err="1" smtClean="0"/>
              <a:t>Coehling</a:t>
            </a:r>
            <a:r>
              <a:rPr lang="en-US" sz="1200" i="1" dirty="0" smtClean="0"/>
              <a:t>, P. </a:t>
            </a:r>
            <a:r>
              <a:rPr lang="en-US" sz="1200" i="1" dirty="0" err="1" smtClean="0"/>
              <a:t>Viret</a:t>
            </a:r>
            <a:endParaRPr lang="en-US" sz="1200" i="1" dirty="0"/>
          </a:p>
        </p:txBody>
      </p:sp>
      <p:pic>
        <p:nvPicPr>
          <p:cNvPr id="11" name="Image 6" descr="CERN-logo_outline.jpg"/>
          <p:cNvPicPr>
            <a:picLocks noChangeAspect="1"/>
          </p:cNvPicPr>
          <p:nvPr/>
        </p:nvPicPr>
        <p:blipFill>
          <a:blip r:embed="rId3"/>
          <a:stretch>
            <a:fillRect/>
          </a:stretch>
        </p:blipFill>
        <p:spPr>
          <a:xfrm>
            <a:off x="8604448" y="51470"/>
            <a:ext cx="494185" cy="486000"/>
          </a:xfrm>
          <a:prstGeom prst="rect">
            <a:avLst/>
          </a:prstGeom>
        </p:spPr>
      </p:pic>
    </p:spTree>
    <p:extLst>
      <p:ext uri="{BB962C8B-B14F-4D97-AF65-F5344CB8AC3E}">
        <p14:creationId xmlns:p14="http://schemas.microsoft.com/office/powerpoint/2010/main" val="30365191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7" grpId="0"/>
    </p:bld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16:9 format</Description0>
    <Note xmlns="8946e33d-fd2f-4ae4-8ee9-d90c129cdf9e">For external collaborators: you may replace the CERN logo by your home institute logo if needed
https://edms.cern.ch/document/1586456/</Not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1CD65B3-E8D1-4001-8E0C-4AF8A697297C}">
  <ds:schemaRefs>
    <ds:schemaRef ds:uri="8946e33d-fd2f-4ae4-8ee9-d90c129cdf9e"/>
    <ds:schemaRef ds:uri="http://schemas.openxmlformats.org/package/2006/metadata/core-properties"/>
    <ds:schemaRef ds:uri="http://schemas.microsoft.com/office/2006/metadata/properties"/>
    <ds:schemaRef ds:uri="http://purl.org/dc/elements/1.1/"/>
    <ds:schemaRef ds:uri="http://schemas.microsoft.com/office/2006/documentManagement/types"/>
    <ds:schemaRef ds:uri="http://www.w3.org/XML/1998/namespace"/>
    <ds:schemaRef ds:uri="http://purl.org/dc/dcmitype/"/>
    <ds:schemaRef ds:uri="http://schemas.microsoft.com/office/infopath/2007/PartnerControls"/>
    <ds:schemaRef ds:uri="http://purl.org/dc/terms/"/>
  </ds:schemaRefs>
</ds:datastoreItem>
</file>

<file path=customXml/itemProps2.xml><?xml version="1.0" encoding="utf-8"?>
<ds:datastoreItem xmlns:ds="http://schemas.openxmlformats.org/officeDocument/2006/customXml" ds:itemID="{98DC553A-4E25-48C2-96AD-A2BB337CB84F}">
  <ds:schemaRefs>
    <ds:schemaRef ds:uri="http://schemas.microsoft.com/sharepoint/v3/contenttype/forms"/>
  </ds:schemaRefs>
</ds:datastoreItem>
</file>

<file path=customXml/itemProps3.xml><?xml version="1.0" encoding="utf-8"?>
<ds:datastoreItem xmlns:ds="http://schemas.openxmlformats.org/officeDocument/2006/customXml" ds:itemID="{C6AB97CC-549D-4859-BC7E-5D3C9B0F7F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HLU-Pres-test01.thmx</Template>
  <TotalTime>3678</TotalTime>
  <Words>1738</Words>
  <Application>Microsoft Macintosh PowerPoint</Application>
  <PresentationFormat>On-screen Show (16:9)</PresentationFormat>
  <Paragraphs>311</Paragraphs>
  <Slides>24</Slides>
  <Notes>8</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Thème Office</vt:lpstr>
      <vt:lpstr>Test stand @ CERN </vt:lpstr>
      <vt:lpstr>Content</vt:lpstr>
      <vt:lpstr>Magnet test stands layout @ CERN</vt:lpstr>
      <vt:lpstr>Magnet test stands layout @ CERN</vt:lpstr>
      <vt:lpstr>Vertical test stand upgrade</vt:lpstr>
      <vt:lpstr>Cluster G upgrade</vt:lpstr>
      <vt:lpstr>Vertical test stand upgrade</vt:lpstr>
      <vt:lpstr>Cluster D test stand</vt:lpstr>
      <vt:lpstr>CLUSTER D: electrical circuit</vt:lpstr>
      <vt:lpstr>Cluster D : energy extraction</vt:lpstr>
      <vt:lpstr>Cluster G and D: cryostat and insert </vt:lpstr>
      <vt:lpstr>Cluster G and D : WCC and Current Leads</vt:lpstr>
      <vt:lpstr>Cluster DAQ system</vt:lpstr>
      <vt:lpstr>Cluster D in pictures</vt:lpstr>
      <vt:lpstr>Horizontal test bench upgrade</vt:lpstr>
      <vt:lpstr>Horizontal test bench upgrade</vt:lpstr>
      <vt:lpstr>Facilities Upgrade</vt:lpstr>
      <vt:lpstr>PowerPoint Presentation</vt:lpstr>
      <vt:lpstr>Thank you for your attention</vt:lpstr>
      <vt:lpstr>Spare slides on Facilities upgarde</vt:lpstr>
      <vt:lpstr>Test stands : cryogenics upgrade</vt:lpstr>
      <vt:lpstr>Test stands : demineralized water production</vt:lpstr>
      <vt:lpstr>Test stand : HADLING upgarde</vt:lpstr>
      <vt:lpstr>New Control room</vt:lpstr>
    </vt:vector>
  </TitlesOfParts>
  <Company>APO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HiLumi-Pres-Template-16-9-2logo-v2</dc:title>
  <dc:creator>André-Pierre OLIVIER</dc:creator>
  <cp:lastModifiedBy>Marta Bajko</cp:lastModifiedBy>
  <cp:revision>63</cp:revision>
  <dcterms:created xsi:type="dcterms:W3CDTF">2016-02-12T09:02:01Z</dcterms:created>
  <dcterms:modified xsi:type="dcterms:W3CDTF">2016-06-12T08:55:59Z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