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9" r:id="rId3"/>
  </p:sldMasterIdLst>
  <p:notesMasterIdLst>
    <p:notesMasterId r:id="rId20"/>
  </p:notesMasterIdLst>
  <p:handoutMasterIdLst>
    <p:handoutMasterId r:id="rId21"/>
  </p:handoutMasterIdLst>
  <p:sldIdLst>
    <p:sldId id="605" r:id="rId4"/>
    <p:sldId id="574" r:id="rId5"/>
    <p:sldId id="598" r:id="rId6"/>
    <p:sldId id="599" r:id="rId7"/>
    <p:sldId id="600" r:id="rId8"/>
    <p:sldId id="601" r:id="rId9"/>
    <p:sldId id="590" r:id="rId10"/>
    <p:sldId id="597" r:id="rId11"/>
    <p:sldId id="594" r:id="rId12"/>
    <p:sldId id="592" r:id="rId13"/>
    <p:sldId id="593" r:id="rId14"/>
    <p:sldId id="595" r:id="rId15"/>
    <p:sldId id="596" r:id="rId16"/>
    <p:sldId id="602" r:id="rId17"/>
    <p:sldId id="604" r:id="rId18"/>
    <p:sldId id="60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EA78A"/>
    <a:srgbClr val="3266FF"/>
    <a:srgbClr val="00FF80"/>
    <a:srgbClr val="8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23" autoAdjust="0"/>
    <p:restoredTop sz="50000" autoAdjust="0"/>
  </p:normalViewPr>
  <p:slideViewPr>
    <p:cSldViewPr snapToGrid="0">
      <p:cViewPr>
        <p:scale>
          <a:sx n="86" d="100"/>
          <a:sy n="86" d="100"/>
        </p:scale>
        <p:origin x="1752" y="464"/>
      </p:cViewPr>
      <p:guideLst>
        <p:guide orient="horz" pos="2160"/>
        <p:guide pos="2880"/>
      </p:guideLst>
    </p:cSldViewPr>
  </p:slideViewPr>
  <p:notesTextViewPr>
    <p:cViewPr>
      <p:scale>
        <a:sx n="100" d="100"/>
        <a:sy n="100" d="100"/>
      </p:scale>
      <p:origin x="0" y="0"/>
    </p:cViewPr>
  </p:notesTextViewPr>
  <p:sorterViewPr>
    <p:cViewPr>
      <p:scale>
        <a:sx n="42" d="100"/>
        <a:sy n="42"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4057F5-15AF-C24E-BC2D-DD18FB3CA919}" type="datetimeFigureOut">
              <a:rPr lang="ja-JP" altLang="en-US" smtClean="0"/>
              <a:pPr/>
              <a:t>2016/6/13</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4971BC-FB4A-3744-9F6C-4B5FDA158C7D}" type="slidenum">
              <a:rPr lang="ja-JP" altLang="en-US" smtClean="0"/>
              <a:pPr/>
              <a:t>‹#›</a:t>
            </a:fld>
            <a:endParaRPr lang="ja-JP" altLang="en-US"/>
          </a:p>
        </p:txBody>
      </p:sp>
    </p:spTree>
    <p:extLst>
      <p:ext uri="{BB962C8B-B14F-4D97-AF65-F5344CB8AC3E}">
        <p14:creationId xmlns:p14="http://schemas.microsoft.com/office/powerpoint/2010/main" val="10402387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913783-B2A7-4B55-B07B-BF35948CAB5D}" type="datetimeFigureOut">
              <a:rPr lang="en-US" altLang="ja-JP" smtClean="0"/>
              <a:pPr/>
              <a:t>6/13/16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FFD465-24CA-48FE-8BBF-33B5105D99FA}" type="slidenum">
              <a:rPr lang="en-US" smtClean="0"/>
              <a:pPr/>
              <a:t>‹#›</a:t>
            </a:fld>
            <a:endParaRPr lang="en-US"/>
          </a:p>
        </p:txBody>
      </p:sp>
    </p:spTree>
    <p:extLst>
      <p:ext uri="{BB962C8B-B14F-4D97-AF65-F5344CB8AC3E}">
        <p14:creationId xmlns:p14="http://schemas.microsoft.com/office/powerpoint/2010/main" val="353241856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FFD465-24CA-48FE-8BBF-33B5105D99FA}" type="slidenum">
              <a:rPr lang="en-US" smtClean="0"/>
              <a:pPr/>
              <a:t>2</a:t>
            </a:fld>
            <a:endParaRPr lang="en-US"/>
          </a:p>
        </p:txBody>
      </p:sp>
    </p:spTree>
    <p:extLst>
      <p:ext uri="{BB962C8B-B14F-4D97-AF65-F5344CB8AC3E}">
        <p14:creationId xmlns:p14="http://schemas.microsoft.com/office/powerpoint/2010/main" val="1644413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6FFD465-24CA-48FE-8BBF-33B5105D99FA}" type="slidenum">
              <a:rPr lang="en-US" smtClean="0"/>
              <a:pPr/>
              <a:t>3</a:t>
            </a:fld>
            <a:endParaRPr lang="en-US"/>
          </a:p>
        </p:txBody>
      </p:sp>
    </p:spTree>
    <p:extLst>
      <p:ext uri="{BB962C8B-B14F-4D97-AF65-F5344CB8AC3E}">
        <p14:creationId xmlns:p14="http://schemas.microsoft.com/office/powerpoint/2010/main" val="518523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3.xml"/><Relationship Id="rId2" Type="http://schemas.openxmlformats.org/officeDocument/2006/relationships/image" Target="../media/image1.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3.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altLang="ja-JP" smtClean="0"/>
              <a:t>2012.11.08</a:t>
            </a:r>
            <a:endParaRPr lang="en-US"/>
          </a:p>
        </p:txBody>
      </p:sp>
      <p:sp>
        <p:nvSpPr>
          <p:cNvPr id="5" name="Footer Placeholder 4"/>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t>2012.11.08</a:t>
            </a:r>
            <a:endParaRPr lang="en-US"/>
          </a:p>
        </p:txBody>
      </p:sp>
      <p:sp>
        <p:nvSpPr>
          <p:cNvPr id="5" name="Footer Placeholder 4"/>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t>2012.11.08</a:t>
            </a:r>
            <a:endParaRPr lang="en-US"/>
          </a:p>
        </p:txBody>
      </p:sp>
      <p:sp>
        <p:nvSpPr>
          <p:cNvPr id="5" name="Footer Placeholder 4"/>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585"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1846" b="0" baseline="0">
                <a:solidFill>
                  <a:schemeClr val="accent5"/>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16531" marR="0" indent="-316531" algn="l" defTabSz="422041" rtl="0" eaLnBrk="1" fontAlgn="auto" latinLnBrk="0" hangingPunct="1">
              <a:lnSpc>
                <a:spcPct val="100000"/>
              </a:lnSpc>
              <a:spcBef>
                <a:spcPct val="20000"/>
              </a:spcBef>
              <a:spcAft>
                <a:spcPts val="0"/>
              </a:spcAft>
              <a:buClr>
                <a:schemeClr val="accent6"/>
              </a:buClr>
              <a:buSzTx/>
              <a:buFontTx/>
              <a:buNone/>
              <a:tabLst/>
              <a:defRPr sz="1477">
                <a:solidFill>
                  <a:schemeClr val="bg2"/>
                </a:solidFill>
              </a:defRPr>
            </a:lvl1pPr>
            <a:lvl2pPr>
              <a:buFontTx/>
              <a:buNone/>
              <a:defRPr/>
            </a:lvl2pPr>
            <a:lvl3pPr>
              <a:buFontTx/>
              <a:buNone/>
              <a:defRPr/>
            </a:lvl3pPr>
            <a:lvl4pPr>
              <a:buFontTx/>
              <a:buNone/>
              <a:defRPr/>
            </a:lvl4pPr>
            <a:lvl5pPr>
              <a:buFontTx/>
              <a:buNone/>
              <a:defRPr/>
            </a:lvl5pPr>
          </a:lstStyle>
          <a:p>
            <a:pPr marL="316531" marR="0" lvl="0" indent="-316531" algn="l" defTabSz="422041" rtl="0" eaLnBrk="1" fontAlgn="auto" latinLnBrk="0" hangingPunct="1">
              <a:lnSpc>
                <a:spcPct val="100000"/>
              </a:lnSpc>
              <a:spcBef>
                <a:spcPct val="20000"/>
              </a:spcBef>
              <a:spcAft>
                <a:spcPts val="0"/>
              </a:spcAft>
              <a:buClr>
                <a:schemeClr val="accent6"/>
              </a:buClr>
              <a:buSzTx/>
              <a:buFontTx/>
              <a:buNone/>
              <a:tabLst/>
              <a:defRPr/>
            </a:pPr>
            <a:r>
              <a:rPr kumimoji="0" lang="en-GB" sz="1477"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62"/>
            </a:p>
          </p:txBody>
        </p:sp>
        <p:sp>
          <p:nvSpPr>
            <p:cNvPr id="13" name="ZoneTexte 12"/>
            <p:cNvSpPr txBox="1"/>
            <p:nvPr userDrawn="1"/>
          </p:nvSpPr>
          <p:spPr>
            <a:xfrm>
              <a:off x="1485900" y="4670164"/>
              <a:ext cx="381000" cy="255711"/>
            </a:xfrm>
            <a:prstGeom prst="rect">
              <a:avLst/>
            </a:prstGeom>
            <a:noFill/>
          </p:spPr>
          <p:txBody>
            <a:bodyPr wrap="square" lIns="0" tIns="0" rIns="0" bIns="0" rtlCol="0">
              <a:spAutoFit/>
            </a:bodyPr>
            <a:lstStyle/>
            <a:p>
              <a:pPr algn="ctr"/>
              <a:r>
                <a:rPr lang="en-GB" sz="831" dirty="0" smtClean="0"/>
                <a:t>logo</a:t>
              </a:r>
            </a:p>
            <a:p>
              <a:pPr algn="ctr"/>
              <a:r>
                <a:rPr lang="en-GB" sz="831" dirty="0" smtClean="0"/>
                <a:t>area</a:t>
              </a:r>
              <a:endParaRPr lang="en-GB" sz="831" dirty="0"/>
            </a:p>
          </p:txBody>
        </p:sp>
      </p:grpSp>
      <p:pic>
        <p:nvPicPr>
          <p:cNvPr id="14"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6626" y="5957043"/>
            <a:ext cx="1147219" cy="58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5"/>
          <a:stretch>
            <a:fillRect/>
          </a:stretch>
        </p:blipFill>
        <p:spPr>
          <a:xfrm>
            <a:off x="1112950" y="6528602"/>
            <a:ext cx="6666149" cy="253077"/>
          </a:xfrm>
          <a:prstGeom prst="rect">
            <a:avLst/>
          </a:prstGeom>
        </p:spPr>
      </p:pic>
    </p:spTree>
    <p:extLst>
      <p:ext uri="{BB962C8B-B14F-4D97-AF65-F5344CB8AC3E}">
        <p14:creationId xmlns:p14="http://schemas.microsoft.com/office/powerpoint/2010/main" val="1234239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5" name="フッター プレースホルダ 4"/>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154401643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5" name="フッター プレースホルダ 4"/>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325658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1"/>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77" indent="0">
              <a:buNone/>
              <a:defRPr sz="1800">
                <a:solidFill>
                  <a:schemeClr val="tx1">
                    <a:tint val="75000"/>
                  </a:schemeClr>
                </a:solidFill>
              </a:defRPr>
            </a:lvl2pPr>
            <a:lvl3pPr marL="914353" indent="0">
              <a:buNone/>
              <a:defRPr sz="1600">
                <a:solidFill>
                  <a:schemeClr val="tx1">
                    <a:tint val="75000"/>
                  </a:schemeClr>
                </a:solidFill>
              </a:defRPr>
            </a:lvl3pPr>
            <a:lvl4pPr marL="1371530" indent="0">
              <a:buNone/>
              <a:defRPr sz="1400">
                <a:solidFill>
                  <a:schemeClr val="tx1">
                    <a:tint val="75000"/>
                  </a:schemeClr>
                </a:solidFill>
              </a:defRPr>
            </a:lvl4pPr>
            <a:lvl5pPr marL="1828706" indent="0">
              <a:buNone/>
              <a:defRPr sz="1400">
                <a:solidFill>
                  <a:schemeClr val="tx1">
                    <a:tint val="75000"/>
                  </a:schemeClr>
                </a:solidFill>
              </a:defRPr>
            </a:lvl5pPr>
            <a:lvl6pPr marL="2285883" indent="0">
              <a:buNone/>
              <a:defRPr sz="1400">
                <a:solidFill>
                  <a:schemeClr val="tx1">
                    <a:tint val="75000"/>
                  </a:schemeClr>
                </a:solidFill>
              </a:defRPr>
            </a:lvl6pPr>
            <a:lvl7pPr marL="2743060" indent="0">
              <a:buNone/>
              <a:defRPr sz="1400">
                <a:solidFill>
                  <a:schemeClr val="tx1">
                    <a:tint val="75000"/>
                  </a:schemeClr>
                </a:solidFill>
              </a:defRPr>
            </a:lvl7pPr>
            <a:lvl8pPr marL="3200236" indent="0">
              <a:buNone/>
              <a:defRPr sz="1400">
                <a:solidFill>
                  <a:schemeClr val="tx1">
                    <a:tint val="75000"/>
                  </a:schemeClr>
                </a:solidFill>
              </a:defRPr>
            </a:lvl8pPr>
            <a:lvl9pPr marL="365741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5" name="フッター プレースホルダ 4"/>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409649857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6" name="フッター プレースホルダ 5"/>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7" name="スライド番号プレースホルダ 6"/>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318276116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8" name="フッター プレースホルダ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9" name="スライド番号プレースホルダ 8"/>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216299691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4" name="フッター プレースホルダ 3"/>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5" name="スライド番号プレースホルダ 4"/>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62799072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solidFill>
                  <a:prstClr val="black"/>
                </a:solidFill>
                <a:latin typeface="Calibri"/>
                <a:ea typeface="ＭＳ Ｐゴシック"/>
              </a:rPr>
              <a:t>2012.11.08</a:t>
            </a:r>
            <a:endParaRPr lang="ja-JP" altLang="en-US">
              <a:solidFill>
                <a:prstClr val="black"/>
              </a:solidFill>
              <a:latin typeface="Calibri"/>
              <a:ea typeface="ＭＳ Ｐゴシック"/>
            </a:endParaRPr>
          </a:p>
        </p:txBody>
      </p:sp>
      <p:sp>
        <p:nvSpPr>
          <p:cNvPr id="3" name="フッター プレースホルダ 2"/>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4" name="スライド番号プレースホルダ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1046737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altLang="ja-JP" smtClean="0"/>
              <a:t>2012.11.08</a:t>
            </a:r>
            <a:endParaRPr lang="en-US"/>
          </a:p>
        </p:txBody>
      </p:sp>
      <p:sp>
        <p:nvSpPr>
          <p:cNvPr id="5" name="Footer Placeholder 4"/>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585"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1846" b="0" baseline="0">
                <a:solidFill>
                  <a:schemeClr val="accent5"/>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16531" marR="0" indent="-316531" algn="l" defTabSz="422041" rtl="0" eaLnBrk="1" fontAlgn="auto" latinLnBrk="0" hangingPunct="1">
              <a:lnSpc>
                <a:spcPct val="100000"/>
              </a:lnSpc>
              <a:spcBef>
                <a:spcPct val="20000"/>
              </a:spcBef>
              <a:spcAft>
                <a:spcPts val="0"/>
              </a:spcAft>
              <a:buClr>
                <a:schemeClr val="accent6"/>
              </a:buClr>
              <a:buSzTx/>
              <a:buFontTx/>
              <a:buNone/>
              <a:tabLst/>
              <a:defRPr sz="1477">
                <a:solidFill>
                  <a:schemeClr val="bg2"/>
                </a:solidFill>
              </a:defRPr>
            </a:lvl1pPr>
            <a:lvl2pPr>
              <a:buFontTx/>
              <a:buNone/>
              <a:defRPr/>
            </a:lvl2pPr>
            <a:lvl3pPr>
              <a:buFontTx/>
              <a:buNone/>
              <a:defRPr/>
            </a:lvl3pPr>
            <a:lvl4pPr>
              <a:buFontTx/>
              <a:buNone/>
              <a:defRPr/>
            </a:lvl4pPr>
            <a:lvl5pPr>
              <a:buFontTx/>
              <a:buNone/>
              <a:defRPr/>
            </a:lvl5pPr>
          </a:lstStyle>
          <a:p>
            <a:pPr marL="316531" marR="0" lvl="0" indent="-316531" algn="l" defTabSz="422041" rtl="0" eaLnBrk="1" fontAlgn="auto" latinLnBrk="0" hangingPunct="1">
              <a:lnSpc>
                <a:spcPct val="100000"/>
              </a:lnSpc>
              <a:spcBef>
                <a:spcPct val="20000"/>
              </a:spcBef>
              <a:spcAft>
                <a:spcPts val="0"/>
              </a:spcAft>
              <a:buClr>
                <a:schemeClr val="accent6"/>
              </a:buClr>
              <a:buSzTx/>
              <a:buFontTx/>
              <a:buNone/>
              <a:tabLst/>
              <a:defRPr/>
            </a:pPr>
            <a:r>
              <a:rPr kumimoji="0" lang="en-GB" sz="1477"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13" name="ZoneTexte 12"/>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4"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6626" y="5957043"/>
            <a:ext cx="1147219" cy="58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5"/>
          <a:stretch>
            <a:fillRect/>
          </a:stretch>
        </p:blipFill>
        <p:spPr>
          <a:xfrm>
            <a:off x="1112950" y="6528602"/>
            <a:ext cx="6666149" cy="253077"/>
          </a:xfrm>
          <a:prstGeom prst="rect">
            <a:avLst/>
          </a:prstGeom>
        </p:spPr>
      </p:pic>
    </p:spTree>
    <p:extLst>
      <p:ext uri="{BB962C8B-B14F-4D97-AF65-F5344CB8AC3E}">
        <p14:creationId xmlns:p14="http://schemas.microsoft.com/office/powerpoint/2010/main" val="465516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2"/>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smtClean="0">
                <a:solidFill>
                  <a:srgbClr val="64BCD9"/>
                </a:solidFill>
              </a:rPr>
              <a:t>T. Nakamoto, HL LHC SC Magnets Test Stand (SMT) Workshop, 13-14 June 2016, CERN</a:t>
            </a:r>
            <a:endParaRPr lang="en-GB">
              <a:solidFill>
                <a:srgbClr val="64BCD9"/>
              </a:solidFil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10" name="ZoneTexte 9"/>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1"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1" y="6254019"/>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28798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1846" b="1" baseline="0"/>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1215232"/>
            <a:ext cx="4041775" cy="639762"/>
          </a:xfrm>
        </p:spPr>
        <p:txBody>
          <a:bodyPr anchor="t">
            <a:normAutofit/>
          </a:bodyPr>
          <a:lstStyle>
            <a:lvl1pPr marL="0" indent="0">
              <a:buNone/>
              <a:defRPr sz="1846" b="1" baseline="0"/>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2057400"/>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smtClean="0">
                <a:solidFill>
                  <a:srgbClr val="64BCD9"/>
                </a:solidFill>
              </a:rPr>
              <a:t>T. Nakamoto, HL LHC SC Magnets Test Stand (SMT) Workshop, 13-14 June 2016, CERN</a:t>
            </a:r>
            <a:endParaRPr lang="en-GB" dirty="0">
              <a:solidFill>
                <a:srgbClr val="64BCD9"/>
              </a:solidFil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13" name="ZoneTexte 12"/>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5"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1" y="6254019"/>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22166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smtClean="0">
                <a:solidFill>
                  <a:srgbClr val="64BCD9"/>
                </a:solidFill>
              </a:rPr>
              <a:t>T. Nakamoto, HL LHC SC Magnets Test Stand (SMT) Workshop, 13-14 June 2016, CERN</a:t>
            </a:r>
            <a:endParaRPr lang="en-GB">
              <a:solidFill>
                <a:srgbClr val="64BCD9"/>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9" name="ZoneTexte 8"/>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1"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1" y="6254019"/>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3113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smtClean="0">
                <a:solidFill>
                  <a:srgbClr val="64BCD9"/>
                </a:solidFill>
              </a:rPr>
              <a:t>T. Nakamoto, HL LHC SC Magnets Test Stand (SMT) Workshop, 13-14 June 2016, CERN</a:t>
            </a:r>
            <a:endParaRPr lang="en-GB">
              <a:solidFill>
                <a:srgbClr val="64BCD9"/>
              </a:solidFil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8" name="ZoneTexte 7"/>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0"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1" y="6254019"/>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8830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smtClean="0">
                <a:solidFill>
                  <a:srgbClr val="64BCD9"/>
                </a:solidFill>
              </a:rPr>
              <a:t>T. Nakamoto, HL LHC SC Magnets Test Stand (SMT) Workshop, 13-14 June 2016, CERN</a:t>
            </a:r>
            <a:endParaRPr lang="en-GB">
              <a:solidFill>
                <a:srgbClr val="64BCD9"/>
              </a:solidFil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662">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12" name="ZoneTexte 11"/>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4"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1" y="6254019"/>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5994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smtClean="0">
                <a:solidFill>
                  <a:srgbClr val="64BCD9"/>
                </a:solidFill>
              </a:rPr>
              <a:t>T. Nakamoto, HL LHC SC Magnets Test Stand (SMT) Workshop, 13-14 June 2016, CERN</a:t>
            </a:r>
            <a:endParaRPr lang="en-GB" dirty="0">
              <a:solidFill>
                <a:srgbClr val="64BCD9"/>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108" baseline="0">
                <a:solidFill>
                  <a:schemeClr val="tx2"/>
                </a:solidFill>
              </a:defRPr>
            </a:lvl1pPr>
            <a:lvl2pPr>
              <a:buFontTx/>
              <a:buNone/>
              <a:defRPr sz="1292"/>
            </a:lvl2pPr>
            <a:lvl3pPr>
              <a:buFontTx/>
              <a:buNone/>
              <a:defRPr sz="1292"/>
            </a:lvl3pPr>
            <a:lvl4pPr>
              <a:buFontTx/>
              <a:buNone/>
              <a:defRPr sz="1292"/>
            </a:lvl4pPr>
            <a:lvl5pPr>
              <a:buFontTx/>
              <a:buNone/>
              <a:defRPr sz="1292"/>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22041"/>
              <a:endParaRPr lang="en-GB" sz="1662">
                <a:solidFill>
                  <a:prstClr val="white"/>
                </a:solidFill>
              </a:endParaRPr>
            </a:p>
          </p:txBody>
        </p:sp>
        <p:sp>
          <p:nvSpPr>
            <p:cNvPr id="11" name="ZoneTexte 10"/>
            <p:cNvSpPr txBox="1"/>
            <p:nvPr userDrawn="1"/>
          </p:nvSpPr>
          <p:spPr>
            <a:xfrm>
              <a:off x="1485900" y="4670164"/>
              <a:ext cx="381000" cy="255711"/>
            </a:xfrm>
            <a:prstGeom prst="rect">
              <a:avLst/>
            </a:prstGeom>
            <a:noFill/>
          </p:spPr>
          <p:txBody>
            <a:bodyPr wrap="square" lIns="0" tIns="0" rIns="0" bIns="0" rtlCol="0">
              <a:spAutoFit/>
            </a:bodyPr>
            <a:lstStyle/>
            <a:p>
              <a:pPr algn="ctr" defTabSz="422041"/>
              <a:r>
                <a:rPr lang="en-GB" sz="831" dirty="0" smtClean="0">
                  <a:solidFill>
                    <a:prstClr val="black"/>
                  </a:solidFill>
                </a:rPr>
                <a:t>logo</a:t>
              </a:r>
            </a:p>
            <a:p>
              <a:pPr algn="ctr" defTabSz="422041"/>
              <a:r>
                <a:rPr lang="en-GB" sz="831" dirty="0" smtClean="0">
                  <a:solidFill>
                    <a:prstClr val="black"/>
                  </a:solidFill>
                </a:rPr>
                <a:t>area</a:t>
              </a:r>
              <a:endParaRPr lang="en-GB" sz="831" dirty="0">
                <a:solidFill>
                  <a:prstClr val="black"/>
                </a:solidFill>
              </a:endParaRPr>
            </a:p>
          </p:txBody>
        </p:sp>
      </p:grpSp>
      <p:pic>
        <p:nvPicPr>
          <p:cNvPr id="13"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1212" y="6071402"/>
            <a:ext cx="1169177" cy="593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2303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altLang="ja-JP" smtClean="0"/>
              <a:t>2012.11.08</a:t>
            </a:r>
            <a:endParaRPr lang="en-US"/>
          </a:p>
        </p:txBody>
      </p:sp>
      <p:sp>
        <p:nvSpPr>
          <p:cNvPr id="5" name="Footer Placeholder 4"/>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altLang="ja-JP" smtClean="0"/>
              <a:t>2012.11.08</a:t>
            </a:r>
            <a:endParaRPr lang="en-US"/>
          </a:p>
        </p:txBody>
      </p:sp>
      <p:sp>
        <p:nvSpPr>
          <p:cNvPr id="6" name="Footer Placeholder 5"/>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altLang="ja-JP" smtClean="0"/>
              <a:t>2012.11.08</a:t>
            </a:r>
            <a:endParaRPr lang="en-US"/>
          </a:p>
        </p:txBody>
      </p:sp>
      <p:sp>
        <p:nvSpPr>
          <p:cNvPr id="8" name="Footer Placeholder 7"/>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altLang="ja-JP" smtClean="0"/>
              <a:t>2012.11.08</a:t>
            </a:r>
            <a:endParaRPr lang="en-US"/>
          </a:p>
        </p:txBody>
      </p:sp>
      <p:sp>
        <p:nvSpPr>
          <p:cNvPr id="4" name="Footer Placeholder 3"/>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ja-JP" smtClean="0"/>
              <a:t>2012.11.08</a:t>
            </a:r>
            <a:endParaRPr lang="en-US"/>
          </a:p>
        </p:txBody>
      </p:sp>
      <p:sp>
        <p:nvSpPr>
          <p:cNvPr id="3" name="Footer Placeholder 2"/>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altLang="ja-JP" smtClean="0"/>
              <a:t>2012.11.08</a:t>
            </a:r>
            <a:endParaRPr lang="en-US"/>
          </a:p>
        </p:txBody>
      </p:sp>
      <p:sp>
        <p:nvSpPr>
          <p:cNvPr id="6" name="Footer Placeholder 5"/>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altLang="ja-JP" smtClean="0"/>
              <a:t>2012.11.08</a:t>
            </a:r>
            <a:endParaRPr lang="en-US"/>
          </a:p>
        </p:txBody>
      </p:sp>
      <p:sp>
        <p:nvSpPr>
          <p:cNvPr id="6" name="Footer Placeholder 5"/>
          <p:cNvSpPr>
            <a:spLocks noGrp="1"/>
          </p:cNvSpPr>
          <p:nvPr>
            <p:ph type="ftr" sz="quarter" idx="11"/>
          </p:nvPr>
        </p:nvSpPr>
        <p:spPr/>
        <p:txBody>
          <a:bodyPr/>
          <a:lstStyle/>
          <a:p>
            <a:r>
              <a:rPr lang="en-US" smtClean="0"/>
              <a:t>T. Nakamoto, HL LHC SC Magnets Test Stand (SMT) Workshop, 13-14 June 2016, CERN</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theme" Target="../theme/theme3.xml"/><Relationship Id="rId9" Type="http://schemas.openxmlformats.org/officeDocument/2006/relationships/image" Target="../media/image5.png"/><Relationship Id="rId1" Type="http://schemas.openxmlformats.org/officeDocument/2006/relationships/slideLayout" Target="../slideLayouts/slideLayout20.xml"/><Relationship Id="rId2"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t>2012.11.08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 Nakamoto, HL LHC SC Magnets Test Stand (SMT) Workshop, 13-14 June 2016, CERN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8"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35" tIns="45718" rIns="91435" bIns="45718"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1"/>
            <a:ext cx="8229600" cy="4525963"/>
          </a:xfrm>
          <a:prstGeom prst="rect">
            <a:avLst/>
          </a:prstGeom>
        </p:spPr>
        <p:txBody>
          <a:bodyPr vert="horz" lIns="91435" tIns="45718" rIns="91435" bIns="45718"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530135"/>
            <a:ext cx="798689" cy="365125"/>
          </a:xfrm>
          <a:prstGeom prst="rect">
            <a:avLst/>
          </a:prstGeom>
        </p:spPr>
        <p:txBody>
          <a:bodyPr vert="horz" lIns="91435" tIns="45718" rIns="91435" bIns="45718" rtlCol="0" anchor="ctr"/>
          <a:lstStyle>
            <a:lvl1pPr algn="l">
              <a:defRPr sz="1200">
                <a:solidFill>
                  <a:schemeClr val="tx1"/>
                </a:solidFill>
              </a:defRPr>
            </a:lvl1pPr>
          </a:lstStyle>
          <a:p>
            <a:pPr defTabSz="457177"/>
            <a:r>
              <a:rPr kumimoji="1" lang="en-US" altLang="ja-JP" smtClean="0">
                <a:solidFill>
                  <a:prstClr val="black"/>
                </a:solidFill>
                <a:latin typeface="Calibri"/>
                <a:ea typeface="ＭＳ Ｐゴシック"/>
              </a:rPr>
              <a:t>2012.11.08</a:t>
            </a:r>
            <a:endParaRPr kumimoji="1" lang="ja-JP" altLang="en-US" dirty="0">
              <a:solidFill>
                <a:prstClr val="black"/>
              </a:solidFill>
              <a:latin typeface="Calibri"/>
              <a:ea typeface="ＭＳ Ｐゴシック"/>
            </a:endParaRPr>
          </a:p>
        </p:txBody>
      </p:sp>
      <p:sp>
        <p:nvSpPr>
          <p:cNvPr id="5" name="フッター プレースホルダ 4"/>
          <p:cNvSpPr>
            <a:spLocks noGrp="1"/>
          </p:cNvSpPr>
          <p:nvPr>
            <p:ph type="ftr" sz="quarter" idx="3"/>
          </p:nvPr>
        </p:nvSpPr>
        <p:spPr>
          <a:xfrm>
            <a:off x="1701800" y="6521097"/>
            <a:ext cx="6134099" cy="365125"/>
          </a:xfrm>
          <a:prstGeom prst="rect">
            <a:avLst/>
          </a:prstGeom>
        </p:spPr>
        <p:txBody>
          <a:bodyPr vert="horz" lIns="91435" tIns="45718" rIns="91435" bIns="45718" rtlCol="0" anchor="ctr"/>
          <a:lstStyle>
            <a:lvl1pPr algn="ctr">
              <a:defRPr sz="1200">
                <a:solidFill>
                  <a:schemeClr val="tx1"/>
                </a:solidFill>
              </a:defRPr>
            </a:lvl1pPr>
          </a:lstStyle>
          <a:p>
            <a:pPr defTabSz="457177"/>
            <a:r>
              <a:rPr kumimoji="1" lang="en-US" altLang="ja-JP" smtClean="0">
                <a:solidFill>
                  <a:prstClr val="black"/>
                </a:solidFill>
                <a:latin typeface="Calibri"/>
                <a:ea typeface="ＭＳ Ｐゴシック"/>
              </a:rPr>
              <a:t>T. Nakamoto, HL LHC SC Magnets Test Stand (SMT) Workshop, 13-14 June 2016, CERN</a:t>
            </a:r>
            <a:endParaRPr kumimoji="1" lang="ja-JP" altLang="en-US" dirty="0">
              <a:solidFill>
                <a:prstClr val="black"/>
              </a:solidFill>
              <a:latin typeface="Calibri"/>
              <a:ea typeface="ＭＳ Ｐゴシック"/>
            </a:endParaRPr>
          </a:p>
        </p:txBody>
      </p:sp>
      <p:sp>
        <p:nvSpPr>
          <p:cNvPr id="6" name="スライド番号プレースホルダ 5"/>
          <p:cNvSpPr>
            <a:spLocks noGrp="1"/>
          </p:cNvSpPr>
          <p:nvPr>
            <p:ph type="sldNum" sz="quarter" idx="4"/>
          </p:nvPr>
        </p:nvSpPr>
        <p:spPr>
          <a:xfrm>
            <a:off x="8154736" y="6530135"/>
            <a:ext cx="532063" cy="365125"/>
          </a:xfrm>
          <a:prstGeom prst="rect">
            <a:avLst/>
          </a:prstGeom>
        </p:spPr>
        <p:txBody>
          <a:bodyPr vert="horz" lIns="91435" tIns="45718" rIns="91435" bIns="45718" rtlCol="0" anchor="ctr"/>
          <a:lstStyle>
            <a:lvl1pPr algn="r">
              <a:defRPr sz="1200">
                <a:solidFill>
                  <a:schemeClr val="tx1"/>
                </a:solidFill>
              </a:defRPr>
            </a:lvl1pPr>
          </a:lstStyle>
          <a:p>
            <a:pPr defTabSz="457177"/>
            <a:fld id="{8A7F4E81-994E-064A-9B42-01AFEB1F7780}" type="slidenum">
              <a:rPr kumimoji="1" lang="ja-JP" altLang="en-US" smtClean="0">
                <a:solidFill>
                  <a:prstClr val="black"/>
                </a:solidFill>
                <a:latin typeface="Calibri"/>
                <a:ea typeface="ＭＳ Ｐゴシック"/>
              </a:rPr>
              <a:pPr defTabSz="457177"/>
              <a:t>‹#›</a:t>
            </a:fld>
            <a:endParaRPr kumimoji="1" lang="ja-JP" altLang="en-US">
              <a:solidFill>
                <a:prstClr val="black"/>
              </a:solidFill>
              <a:latin typeface="Calibri"/>
              <a:ea typeface="ＭＳ Ｐゴシック"/>
            </a:endParaRPr>
          </a:p>
        </p:txBody>
      </p:sp>
    </p:spTree>
    <p:extLst>
      <p:ext uri="{BB962C8B-B14F-4D97-AF65-F5344CB8AC3E}">
        <p14:creationId xmlns:p14="http://schemas.microsoft.com/office/powerpoint/2010/main" val="26036745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hf hdr="0" dt="0"/>
  <p:txStyles>
    <p:titleStyle>
      <a:lvl1pPr algn="ctr" defTabSz="457177" rtl="0" eaLnBrk="1" latinLnBrk="0" hangingPunct="1">
        <a:spcBef>
          <a:spcPct val="0"/>
        </a:spcBef>
        <a:buNone/>
        <a:defRPr kumimoji="1" sz="4400" kern="1200">
          <a:solidFill>
            <a:schemeClr val="tx1"/>
          </a:solidFill>
          <a:latin typeface="+mj-lt"/>
          <a:ea typeface="+mj-ea"/>
          <a:cs typeface="+mj-cs"/>
        </a:defRPr>
      </a:lvl1pPr>
    </p:titleStyle>
    <p:bodyStyle>
      <a:lvl1pPr marL="342882" indent="-342882" algn="l" defTabSz="457177" rtl="0" eaLnBrk="1" latinLnBrk="0" hangingPunct="1">
        <a:spcBef>
          <a:spcPct val="20000"/>
        </a:spcBef>
        <a:buFont typeface="Arial"/>
        <a:buChar char="•"/>
        <a:defRPr kumimoji="1" sz="3200" kern="1200">
          <a:solidFill>
            <a:schemeClr val="tx1"/>
          </a:solidFill>
          <a:latin typeface="+mn-lt"/>
          <a:ea typeface="+mn-ea"/>
          <a:cs typeface="+mn-cs"/>
        </a:defRPr>
      </a:lvl1pPr>
      <a:lvl2pPr marL="742912" indent="-285736" algn="l" defTabSz="457177" rtl="0" eaLnBrk="1" latinLnBrk="0" hangingPunct="1">
        <a:spcBef>
          <a:spcPct val="20000"/>
        </a:spcBef>
        <a:buFont typeface="Arial"/>
        <a:buChar char="–"/>
        <a:defRPr kumimoji="1" sz="2800" kern="1200">
          <a:solidFill>
            <a:schemeClr val="tx1"/>
          </a:solidFill>
          <a:latin typeface="+mn-lt"/>
          <a:ea typeface="+mn-ea"/>
          <a:cs typeface="+mn-cs"/>
        </a:defRPr>
      </a:lvl2pPr>
      <a:lvl3pPr marL="1142942" indent="-228588" algn="l" defTabSz="457177" rtl="0" eaLnBrk="1" latinLnBrk="0" hangingPunct="1">
        <a:spcBef>
          <a:spcPct val="20000"/>
        </a:spcBef>
        <a:buFont typeface="Arial"/>
        <a:buChar char="•"/>
        <a:defRPr kumimoji="1" sz="2400" kern="1200">
          <a:solidFill>
            <a:schemeClr val="tx1"/>
          </a:solidFill>
          <a:latin typeface="+mn-lt"/>
          <a:ea typeface="+mn-ea"/>
          <a:cs typeface="+mn-cs"/>
        </a:defRPr>
      </a:lvl3pPr>
      <a:lvl4pPr marL="1600118"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4pPr>
      <a:lvl5pPr marL="2057295"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5pPr>
      <a:lvl6pPr marL="2514471"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6pPr>
      <a:lvl7pPr marL="2971648"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7pPr>
      <a:lvl8pPr marL="3428825"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8pPr>
      <a:lvl9pPr marL="3886001"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77" rtl="0" eaLnBrk="1" latinLnBrk="0" hangingPunct="1">
        <a:defRPr kumimoji="1" sz="1800" kern="1200">
          <a:solidFill>
            <a:schemeClr val="tx1"/>
          </a:solidFill>
          <a:latin typeface="+mn-lt"/>
          <a:ea typeface="+mn-ea"/>
          <a:cs typeface="+mn-cs"/>
        </a:defRPr>
      </a:lvl1pPr>
      <a:lvl2pPr marL="457177" algn="l" defTabSz="457177" rtl="0" eaLnBrk="1" latinLnBrk="0" hangingPunct="1">
        <a:defRPr kumimoji="1" sz="1800" kern="1200">
          <a:solidFill>
            <a:schemeClr val="tx1"/>
          </a:solidFill>
          <a:latin typeface="+mn-lt"/>
          <a:ea typeface="+mn-ea"/>
          <a:cs typeface="+mn-cs"/>
        </a:defRPr>
      </a:lvl2pPr>
      <a:lvl3pPr marL="914353" algn="l" defTabSz="457177" rtl="0" eaLnBrk="1" latinLnBrk="0" hangingPunct="1">
        <a:defRPr kumimoji="1" sz="1800" kern="1200">
          <a:solidFill>
            <a:schemeClr val="tx1"/>
          </a:solidFill>
          <a:latin typeface="+mn-lt"/>
          <a:ea typeface="+mn-ea"/>
          <a:cs typeface="+mn-cs"/>
        </a:defRPr>
      </a:lvl3pPr>
      <a:lvl4pPr marL="1371530" algn="l" defTabSz="457177" rtl="0" eaLnBrk="1" latinLnBrk="0" hangingPunct="1">
        <a:defRPr kumimoji="1" sz="1800" kern="1200">
          <a:solidFill>
            <a:schemeClr val="tx1"/>
          </a:solidFill>
          <a:latin typeface="+mn-lt"/>
          <a:ea typeface="+mn-ea"/>
          <a:cs typeface="+mn-cs"/>
        </a:defRPr>
      </a:lvl4pPr>
      <a:lvl5pPr marL="1828706" algn="l" defTabSz="457177" rtl="0" eaLnBrk="1" latinLnBrk="0" hangingPunct="1">
        <a:defRPr kumimoji="1" sz="1800" kern="1200">
          <a:solidFill>
            <a:schemeClr val="tx1"/>
          </a:solidFill>
          <a:latin typeface="+mn-lt"/>
          <a:ea typeface="+mn-ea"/>
          <a:cs typeface="+mn-cs"/>
        </a:defRPr>
      </a:lvl5pPr>
      <a:lvl6pPr marL="2285883" algn="l" defTabSz="457177" rtl="0" eaLnBrk="1" latinLnBrk="0" hangingPunct="1">
        <a:defRPr kumimoji="1" sz="1800" kern="1200">
          <a:solidFill>
            <a:schemeClr val="tx1"/>
          </a:solidFill>
          <a:latin typeface="+mn-lt"/>
          <a:ea typeface="+mn-ea"/>
          <a:cs typeface="+mn-cs"/>
        </a:defRPr>
      </a:lvl6pPr>
      <a:lvl7pPr marL="2743060" algn="l" defTabSz="457177" rtl="0" eaLnBrk="1" latinLnBrk="0" hangingPunct="1">
        <a:defRPr kumimoji="1" sz="1800" kern="1200">
          <a:solidFill>
            <a:schemeClr val="tx1"/>
          </a:solidFill>
          <a:latin typeface="+mn-lt"/>
          <a:ea typeface="+mn-ea"/>
          <a:cs typeface="+mn-cs"/>
        </a:defRPr>
      </a:lvl7pPr>
      <a:lvl8pPr marL="3200236" algn="l" defTabSz="457177" rtl="0" eaLnBrk="1" latinLnBrk="0" hangingPunct="1">
        <a:defRPr kumimoji="1" sz="1800" kern="1200">
          <a:solidFill>
            <a:schemeClr val="tx1"/>
          </a:solidFill>
          <a:latin typeface="+mn-lt"/>
          <a:ea typeface="+mn-ea"/>
          <a:cs typeface="+mn-cs"/>
        </a:defRPr>
      </a:lvl8pPr>
      <a:lvl9pPr marL="3657413" algn="l" defTabSz="457177"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108">
                <a:solidFill>
                  <a:schemeClr val="accent1"/>
                </a:solidFill>
              </a:defRPr>
            </a:lvl1pPr>
          </a:lstStyle>
          <a:p>
            <a:pPr defTabSz="422041"/>
            <a:r>
              <a:rPr lang="fr-FR" smtClean="0">
                <a:solidFill>
                  <a:srgbClr val="64BCD9"/>
                </a:solidFill>
              </a:rPr>
              <a:t>T. Nakamoto, HL LHC SC Magnets Test Stand (SMT) Workshop, 13-14 June 2016, CERN</a:t>
            </a:r>
            <a:endParaRPr lang="en-GB">
              <a:solidFill>
                <a:srgbClr val="64BCD9"/>
              </a:solidFill>
            </a:endParaRP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108">
                <a:solidFill>
                  <a:schemeClr val="accent1"/>
                </a:solidFill>
              </a:defRPr>
            </a:lvl1pPr>
          </a:lstStyle>
          <a:p>
            <a:pPr defTabSz="422041"/>
            <a:fld id="{BFDCA1C4-9514-7B4F-976F-D92F7E296653}" type="slidenum">
              <a:rPr lang="fr-FR" smtClean="0">
                <a:solidFill>
                  <a:srgbClr val="64BCD9"/>
                </a:solidFill>
              </a:rPr>
              <a:pPr defTabSz="422041"/>
              <a:t>‹#›</a:t>
            </a:fld>
            <a:endParaRPr lang="fr-FR" dirty="0">
              <a:solidFill>
                <a:srgbClr val="64BCD9"/>
              </a:solidFill>
            </a:endParaRPr>
          </a:p>
        </p:txBody>
      </p:sp>
    </p:spTree>
    <p:extLst>
      <p:ext uri="{BB962C8B-B14F-4D97-AF65-F5344CB8AC3E}">
        <p14:creationId xmlns:p14="http://schemas.microsoft.com/office/powerpoint/2010/main" val="98530559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hf hdr="0" dt="0"/>
  <p:txStyles>
    <p:titleStyle>
      <a:lvl1pPr algn="ctr" defTabSz="422041" rtl="0" eaLnBrk="1" latinLnBrk="0" hangingPunct="1">
        <a:spcBef>
          <a:spcPct val="0"/>
        </a:spcBef>
        <a:buNone/>
        <a:defRPr sz="2585" b="1" kern="1200">
          <a:solidFill>
            <a:schemeClr val="bg2"/>
          </a:solidFill>
          <a:latin typeface="+mj-lt"/>
          <a:ea typeface="+mj-ea"/>
          <a:cs typeface="+mj-cs"/>
        </a:defRPr>
      </a:lvl1pPr>
    </p:titleStyle>
    <p:bodyStyle>
      <a:lvl1pPr marL="316531" indent="-316531" algn="l" defTabSz="422041" rtl="0" eaLnBrk="1" latinLnBrk="0" hangingPunct="1">
        <a:spcBef>
          <a:spcPct val="20000"/>
        </a:spcBef>
        <a:buClr>
          <a:schemeClr val="accent6"/>
        </a:buClr>
        <a:buFont typeface="Wingdings" charset="2"/>
        <a:buChar char="§"/>
        <a:defRPr sz="2585" kern="1200">
          <a:solidFill>
            <a:schemeClr val="accent5"/>
          </a:solidFill>
          <a:latin typeface="+mn-lt"/>
          <a:ea typeface="+mn-ea"/>
          <a:cs typeface="+mn-cs"/>
        </a:defRPr>
      </a:lvl1pPr>
      <a:lvl2pPr marL="685817" indent="-263776" algn="l" defTabSz="422041" rtl="0" eaLnBrk="1" latinLnBrk="0" hangingPunct="1">
        <a:spcBef>
          <a:spcPct val="20000"/>
        </a:spcBef>
        <a:buClr>
          <a:schemeClr val="accent6"/>
        </a:buClr>
        <a:buFont typeface="Wingdings" charset="2"/>
        <a:buChar char="§"/>
        <a:defRPr sz="2215" kern="1200">
          <a:solidFill>
            <a:schemeClr val="accent5"/>
          </a:solidFill>
          <a:latin typeface="+mn-lt"/>
          <a:ea typeface="+mn-ea"/>
          <a:cs typeface="+mn-cs"/>
        </a:defRPr>
      </a:lvl2pPr>
      <a:lvl3pPr marL="1055103" indent="-211021" algn="l" defTabSz="422041" rtl="0" eaLnBrk="1" latinLnBrk="0" hangingPunct="1">
        <a:spcBef>
          <a:spcPct val="20000"/>
        </a:spcBef>
        <a:buClr>
          <a:schemeClr val="accent6"/>
        </a:buClr>
        <a:buFont typeface="Wingdings" charset="2"/>
        <a:buChar char="§"/>
        <a:defRPr sz="1846" kern="1200">
          <a:solidFill>
            <a:schemeClr val="accent5"/>
          </a:solidFill>
          <a:latin typeface="+mn-lt"/>
          <a:ea typeface="+mn-ea"/>
          <a:cs typeface="+mn-cs"/>
        </a:defRPr>
      </a:lvl3pPr>
      <a:lvl4pPr marL="1477145" indent="-211021" algn="l" defTabSz="422041" rtl="0" eaLnBrk="1" latinLnBrk="0" hangingPunct="1">
        <a:spcBef>
          <a:spcPct val="20000"/>
        </a:spcBef>
        <a:buClr>
          <a:schemeClr val="accent6"/>
        </a:buClr>
        <a:buFont typeface="Wingdings" charset="2"/>
        <a:buChar char="§"/>
        <a:defRPr sz="1662" kern="1200">
          <a:solidFill>
            <a:schemeClr val="accent5"/>
          </a:solidFill>
          <a:latin typeface="+mn-lt"/>
          <a:ea typeface="+mn-ea"/>
          <a:cs typeface="+mn-cs"/>
        </a:defRPr>
      </a:lvl4pPr>
      <a:lvl5pPr marL="1899186" indent="-211021" algn="l" defTabSz="422041" rtl="0" eaLnBrk="1" latinLnBrk="0" hangingPunct="1">
        <a:spcBef>
          <a:spcPct val="20000"/>
        </a:spcBef>
        <a:buClr>
          <a:schemeClr val="accent6"/>
        </a:buClr>
        <a:buFont typeface="Wingdings" charset="2"/>
        <a:buChar char="§"/>
        <a:defRPr sz="1477" kern="1200">
          <a:solidFill>
            <a:schemeClr val="accent5"/>
          </a:solidFill>
          <a:latin typeface="+mn-lt"/>
          <a:ea typeface="+mn-ea"/>
          <a:cs typeface="+mn-cs"/>
        </a:defRPr>
      </a:lvl5pPr>
      <a:lvl6pPr marL="2321227" indent="-211021" algn="l" defTabSz="422041" rtl="0" eaLnBrk="1" latinLnBrk="0" hangingPunct="1">
        <a:spcBef>
          <a:spcPct val="20000"/>
        </a:spcBef>
        <a:buFont typeface="Arial"/>
        <a:buChar char="•"/>
        <a:defRPr sz="1846" kern="1200">
          <a:solidFill>
            <a:schemeClr val="tx1"/>
          </a:solidFill>
          <a:latin typeface="+mn-lt"/>
          <a:ea typeface="+mn-ea"/>
          <a:cs typeface="+mn-cs"/>
        </a:defRPr>
      </a:lvl6pPr>
      <a:lvl7pPr marL="2743269" indent="-211021" algn="l" defTabSz="422041" rtl="0" eaLnBrk="1" latinLnBrk="0" hangingPunct="1">
        <a:spcBef>
          <a:spcPct val="20000"/>
        </a:spcBef>
        <a:buFont typeface="Arial"/>
        <a:buChar char="•"/>
        <a:defRPr sz="1846" kern="1200">
          <a:solidFill>
            <a:schemeClr val="tx1"/>
          </a:solidFill>
          <a:latin typeface="+mn-lt"/>
          <a:ea typeface="+mn-ea"/>
          <a:cs typeface="+mn-cs"/>
        </a:defRPr>
      </a:lvl7pPr>
      <a:lvl8pPr marL="3165310" indent="-211021" algn="l" defTabSz="422041" rtl="0" eaLnBrk="1" latinLnBrk="0" hangingPunct="1">
        <a:spcBef>
          <a:spcPct val="20000"/>
        </a:spcBef>
        <a:buFont typeface="Arial"/>
        <a:buChar char="•"/>
        <a:defRPr sz="1846" kern="1200">
          <a:solidFill>
            <a:schemeClr val="tx1"/>
          </a:solidFill>
          <a:latin typeface="+mn-lt"/>
          <a:ea typeface="+mn-ea"/>
          <a:cs typeface="+mn-cs"/>
        </a:defRPr>
      </a:lvl8pPr>
      <a:lvl9pPr marL="3587351" indent="-211021" algn="l" defTabSz="422041" rtl="0" eaLnBrk="1" latinLnBrk="0" hangingPunct="1">
        <a:spcBef>
          <a:spcPct val="20000"/>
        </a:spcBef>
        <a:buFont typeface="Arial"/>
        <a:buChar char="•"/>
        <a:defRPr sz="1846" kern="1200">
          <a:solidFill>
            <a:schemeClr val="tx1"/>
          </a:solidFill>
          <a:latin typeface="+mn-lt"/>
          <a:ea typeface="+mn-ea"/>
          <a:cs typeface="+mn-cs"/>
        </a:defRPr>
      </a:lvl9pPr>
    </p:bodyStyle>
    <p:otherStyle>
      <a:defPPr>
        <a:defRPr lang="fr-FR"/>
      </a:defPPr>
      <a:lvl1pPr marL="0" algn="l" defTabSz="422041" rtl="0" eaLnBrk="1" latinLnBrk="0" hangingPunct="1">
        <a:defRPr sz="1662" kern="1200">
          <a:solidFill>
            <a:schemeClr val="tx1"/>
          </a:solidFill>
          <a:latin typeface="+mn-lt"/>
          <a:ea typeface="+mn-ea"/>
          <a:cs typeface="+mn-cs"/>
        </a:defRPr>
      </a:lvl1pPr>
      <a:lvl2pPr marL="422041" algn="l" defTabSz="422041" rtl="0" eaLnBrk="1" latinLnBrk="0" hangingPunct="1">
        <a:defRPr sz="1662" kern="1200">
          <a:solidFill>
            <a:schemeClr val="tx1"/>
          </a:solidFill>
          <a:latin typeface="+mn-lt"/>
          <a:ea typeface="+mn-ea"/>
          <a:cs typeface="+mn-cs"/>
        </a:defRPr>
      </a:lvl2pPr>
      <a:lvl3pPr marL="844083" algn="l" defTabSz="422041" rtl="0" eaLnBrk="1" latinLnBrk="0" hangingPunct="1">
        <a:defRPr sz="1662" kern="1200">
          <a:solidFill>
            <a:schemeClr val="tx1"/>
          </a:solidFill>
          <a:latin typeface="+mn-lt"/>
          <a:ea typeface="+mn-ea"/>
          <a:cs typeface="+mn-cs"/>
        </a:defRPr>
      </a:lvl3pPr>
      <a:lvl4pPr marL="1266124" algn="l" defTabSz="422041" rtl="0" eaLnBrk="1" latinLnBrk="0" hangingPunct="1">
        <a:defRPr sz="1662" kern="1200">
          <a:solidFill>
            <a:schemeClr val="tx1"/>
          </a:solidFill>
          <a:latin typeface="+mn-lt"/>
          <a:ea typeface="+mn-ea"/>
          <a:cs typeface="+mn-cs"/>
        </a:defRPr>
      </a:lvl4pPr>
      <a:lvl5pPr marL="1688165" algn="l" defTabSz="422041" rtl="0" eaLnBrk="1" latinLnBrk="0" hangingPunct="1">
        <a:defRPr sz="1662" kern="1200">
          <a:solidFill>
            <a:schemeClr val="tx1"/>
          </a:solidFill>
          <a:latin typeface="+mn-lt"/>
          <a:ea typeface="+mn-ea"/>
          <a:cs typeface="+mn-cs"/>
        </a:defRPr>
      </a:lvl5pPr>
      <a:lvl6pPr marL="2110207" algn="l" defTabSz="422041" rtl="0" eaLnBrk="1" latinLnBrk="0" hangingPunct="1">
        <a:defRPr sz="1662" kern="1200">
          <a:solidFill>
            <a:schemeClr val="tx1"/>
          </a:solidFill>
          <a:latin typeface="+mn-lt"/>
          <a:ea typeface="+mn-ea"/>
          <a:cs typeface="+mn-cs"/>
        </a:defRPr>
      </a:lvl6pPr>
      <a:lvl7pPr marL="2532248" algn="l" defTabSz="422041" rtl="0" eaLnBrk="1" latinLnBrk="0" hangingPunct="1">
        <a:defRPr sz="1662" kern="1200">
          <a:solidFill>
            <a:schemeClr val="tx1"/>
          </a:solidFill>
          <a:latin typeface="+mn-lt"/>
          <a:ea typeface="+mn-ea"/>
          <a:cs typeface="+mn-cs"/>
        </a:defRPr>
      </a:lvl7pPr>
      <a:lvl8pPr marL="2954289" algn="l" defTabSz="422041" rtl="0" eaLnBrk="1" latinLnBrk="0" hangingPunct="1">
        <a:defRPr sz="1662" kern="1200">
          <a:solidFill>
            <a:schemeClr val="tx1"/>
          </a:solidFill>
          <a:latin typeface="+mn-lt"/>
          <a:ea typeface="+mn-ea"/>
          <a:cs typeface="+mn-cs"/>
        </a:defRPr>
      </a:lvl8pPr>
      <a:lvl9pPr marL="3376331" algn="l" defTabSz="422041"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0.jpeg"/><Relationship Id="rId3"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jpeg"/><Relationship Id="rId5" Type="http://schemas.openxmlformats.org/officeDocument/2006/relationships/image" Target="../media/image35.jpeg"/><Relationship Id="rId1" Type="http://schemas.openxmlformats.org/officeDocument/2006/relationships/slideLayout" Target="../slideLayouts/slideLayout14.xml"/><Relationship Id="rId2" Type="http://schemas.openxmlformats.org/officeDocument/2006/relationships/image" Target="../media/image3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6.jpeg"/><Relationship Id="rId3" Type="http://schemas.openxmlformats.org/officeDocument/2006/relationships/image" Target="../media/image37.jpeg"/></Relationships>
</file>

<file path=ppt/slides/_rels/slide13.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image" Target="../media/image40.png"/><Relationship Id="rId1" Type="http://schemas.openxmlformats.org/officeDocument/2006/relationships/slideLayout" Target="../slideLayouts/slideLayout14.xml"/><Relationship Id="rId2"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2.emf"/><Relationship Id="rId4" Type="http://schemas.openxmlformats.org/officeDocument/2006/relationships/image" Target="../media/image43.jpeg"/><Relationship Id="rId5" Type="http://schemas.openxmlformats.org/officeDocument/2006/relationships/image" Target="../media/image44.jpeg"/><Relationship Id="rId6" Type="http://schemas.openxmlformats.org/officeDocument/2006/relationships/image" Target="../media/image45.jpeg"/><Relationship Id="rId1" Type="http://schemas.openxmlformats.org/officeDocument/2006/relationships/slideLayout" Target="../slideLayouts/slideLayout14.xml"/><Relationship Id="rId2" Type="http://schemas.openxmlformats.org/officeDocument/2006/relationships/image" Target="../media/image4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jpeg"/><Relationship Id="rId6" Type="http://schemas.openxmlformats.org/officeDocument/2006/relationships/image" Target="../media/image20.jpeg"/><Relationship Id="rId1" Type="http://schemas.openxmlformats.org/officeDocument/2006/relationships/slideLayout" Target="../slideLayouts/slideLayout14.xml"/><Relationship Id="rId2"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1.jpeg"/><Relationship Id="rId3"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14.xml"/><Relationship Id="rId2" Type="http://schemas.openxmlformats.org/officeDocument/2006/relationships/image" Target="../media/image23.emf"/></Relationships>
</file>

<file path=ppt/slides/_rels/slide9.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jpeg"/><Relationship Id="rId5" Type="http://schemas.openxmlformats.org/officeDocument/2006/relationships/image" Target="../media/image29.jpeg"/><Relationship Id="rId1" Type="http://schemas.openxmlformats.org/officeDocument/2006/relationships/slideLayout" Target="../slideLayouts/slideLayout14.xml"/><Relationship Id="rId2" Type="http://schemas.openxmlformats.org/officeDocument/2006/relationships/image" Target="../media/image2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17396" y="2866293"/>
            <a:ext cx="8054204" cy="1661538"/>
          </a:xfrm>
        </p:spPr>
        <p:txBody>
          <a:bodyPr/>
          <a:lstStyle/>
          <a:p>
            <a:pPr algn="ctr"/>
            <a:r>
              <a:rPr lang="en-US" altLang="ja-JP" sz="4062" dirty="0">
                <a:solidFill>
                  <a:schemeClr val="accent1"/>
                </a:solidFill>
              </a:rPr>
              <a:t>SC Magnet Test Stand at KEK </a:t>
            </a:r>
            <a:endParaRPr lang="en-GB" sz="4062" dirty="0"/>
          </a:p>
        </p:txBody>
      </p:sp>
      <p:sp>
        <p:nvSpPr>
          <p:cNvPr id="3" name="Sous-titre 2"/>
          <p:cNvSpPr>
            <a:spLocks noGrp="1"/>
          </p:cNvSpPr>
          <p:nvPr>
            <p:ph type="subTitle" idx="1"/>
          </p:nvPr>
        </p:nvSpPr>
        <p:spPr/>
        <p:txBody>
          <a:bodyPr>
            <a:normAutofit/>
          </a:bodyPr>
          <a:lstStyle/>
          <a:p>
            <a:pPr algn="ctr"/>
            <a:r>
              <a:rPr lang="en-US" altLang="ja-JP" sz="2215" b="1" dirty="0">
                <a:solidFill>
                  <a:schemeClr val="accent1"/>
                </a:solidFill>
              </a:rPr>
              <a:t>Tatsushi NAKAMOTO</a:t>
            </a:r>
          </a:p>
          <a:p>
            <a:pPr algn="ctr"/>
            <a:r>
              <a:rPr lang="en-US" altLang="ja-JP" b="1" dirty="0">
                <a:solidFill>
                  <a:schemeClr val="accent1"/>
                </a:solidFill>
              </a:rPr>
              <a:t>On behalf of Cryogenics </a:t>
            </a:r>
            <a:r>
              <a:rPr lang="en-US" altLang="ja-JP" b="1">
                <a:solidFill>
                  <a:schemeClr val="accent1"/>
                </a:solidFill>
              </a:rPr>
              <a:t>Science </a:t>
            </a:r>
            <a:r>
              <a:rPr lang="en-US" altLang="ja-JP" b="1" smtClean="0">
                <a:solidFill>
                  <a:schemeClr val="accent1"/>
                </a:solidFill>
              </a:rPr>
              <a:t>Center, KEK</a:t>
            </a:r>
            <a:endParaRPr lang="en-US" altLang="ja-JP" b="1" dirty="0">
              <a:solidFill>
                <a:schemeClr val="accent1"/>
              </a:solidFill>
            </a:endParaRPr>
          </a:p>
        </p:txBody>
      </p:sp>
      <p:sp>
        <p:nvSpPr>
          <p:cNvPr id="4" name="Espace réservé du texte 3"/>
          <p:cNvSpPr>
            <a:spLocks noGrp="1"/>
          </p:cNvSpPr>
          <p:nvPr>
            <p:ph type="body" sz="quarter" idx="14"/>
          </p:nvPr>
        </p:nvSpPr>
        <p:spPr/>
        <p:txBody>
          <a:bodyPr>
            <a:normAutofit/>
          </a:bodyPr>
          <a:lstStyle/>
          <a:p>
            <a:r>
              <a:rPr lang="en-US" altLang="ja-JP" dirty="0" smtClean="0">
                <a:solidFill>
                  <a:schemeClr val="accent1"/>
                </a:solidFill>
              </a:rPr>
              <a:t>HL </a:t>
            </a:r>
            <a:r>
              <a:rPr lang="en-US" altLang="ja-JP" dirty="0">
                <a:solidFill>
                  <a:schemeClr val="accent1"/>
                </a:solidFill>
              </a:rPr>
              <a:t>LHC SC Magnets Test Stand (SMT) Workshop, 13-14 June 2016, </a:t>
            </a:r>
            <a:r>
              <a:rPr lang="en-US" altLang="ja-JP" dirty="0" smtClean="0">
                <a:solidFill>
                  <a:schemeClr val="accent1"/>
                </a:solidFill>
              </a:rPr>
              <a:t>CERN</a:t>
            </a:r>
            <a:endParaRPr lang="en-US" altLang="ja-JP" dirty="0">
              <a:solidFill>
                <a:schemeClr val="accent1"/>
              </a:solidFill>
            </a:endParaRPr>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a:t>
            </a:fld>
            <a:endParaRPr lang="fr-FR" dirty="0"/>
          </a:p>
        </p:txBody>
      </p:sp>
    </p:spTree>
    <p:extLst>
      <p:ext uri="{BB962C8B-B14F-4D97-AF65-F5344CB8AC3E}">
        <p14:creationId xmlns:p14="http://schemas.microsoft.com/office/powerpoint/2010/main" val="13144611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066" y="0"/>
            <a:ext cx="8775700" cy="504295"/>
          </a:xfrm>
        </p:spPr>
        <p:txBody>
          <a:bodyPr>
            <a:noAutofit/>
          </a:bodyPr>
          <a:lstStyle/>
          <a:p>
            <a:pPr algn="l"/>
            <a:r>
              <a:rPr lang="en-US" altLang="ja-JP" sz="4000" b="1" dirty="0" smtClean="0">
                <a:solidFill>
                  <a:schemeClr val="accent1"/>
                </a:solidFill>
              </a:rPr>
              <a:t>Cryogenic</a:t>
            </a:r>
            <a:r>
              <a:rPr lang="en-US" altLang="ja-JP" sz="3600" b="1" dirty="0" smtClean="0">
                <a:solidFill>
                  <a:schemeClr val="accent1"/>
                </a:solidFill>
              </a:rPr>
              <a:t> Plants</a:t>
            </a:r>
            <a:endParaRPr kumimoji="1" lang="ja-JP" altLang="en-US" sz="3600" dirty="0"/>
          </a:p>
        </p:txBody>
      </p:sp>
      <p:sp>
        <p:nvSpPr>
          <p:cNvPr id="3" name="コンテンツ プレースホルダー 2"/>
          <p:cNvSpPr>
            <a:spLocks noGrp="1"/>
          </p:cNvSpPr>
          <p:nvPr>
            <p:ph idx="1"/>
          </p:nvPr>
        </p:nvSpPr>
        <p:spPr>
          <a:xfrm>
            <a:off x="118378" y="531555"/>
            <a:ext cx="4904766" cy="2275248"/>
          </a:xfrm>
        </p:spPr>
        <p:txBody>
          <a:bodyPr>
            <a:noAutofit/>
          </a:bodyPr>
          <a:lstStyle/>
          <a:p>
            <a:pPr marL="0" indent="0">
              <a:buNone/>
            </a:pPr>
            <a:r>
              <a:rPr lang="en-US" altLang="ja-JP" sz="1800" b="1" dirty="0" smtClean="0"/>
              <a:t>Refrigerator/Liquefier for Test Stand</a:t>
            </a:r>
            <a:endParaRPr lang="en-US" altLang="ja-JP" sz="1800" b="1" dirty="0"/>
          </a:p>
          <a:p>
            <a:r>
              <a:rPr lang="en-US" altLang="ja-JP" sz="1800" b="1" dirty="0" smtClean="0">
                <a:solidFill>
                  <a:schemeClr val="accent6"/>
                </a:solidFill>
              </a:rPr>
              <a:t>160 L/h</a:t>
            </a:r>
            <a:r>
              <a:rPr lang="en-US" altLang="ja-JP" sz="1800" b="1" dirty="0" smtClean="0"/>
              <a:t>, 2400 L </a:t>
            </a:r>
            <a:r>
              <a:rPr lang="en-US" altLang="ja-JP" sz="1800" b="1" dirty="0" err="1" smtClean="0"/>
              <a:t>dewar</a:t>
            </a:r>
            <a:endParaRPr lang="en-US" altLang="ja-JP" sz="1800" b="1" dirty="0"/>
          </a:p>
          <a:p>
            <a:r>
              <a:rPr lang="en-US" altLang="ja-JP" sz="1800" b="1" dirty="0" smtClean="0"/>
              <a:t>Teisan / </a:t>
            </a:r>
            <a:r>
              <a:rPr lang="en-US" altLang="ja-JP" sz="1800" b="1" dirty="0" err="1" smtClean="0"/>
              <a:t>L’Air</a:t>
            </a:r>
            <a:r>
              <a:rPr lang="en-US" altLang="ja-JP" sz="1800" b="1" dirty="0" smtClean="0"/>
              <a:t> Liquide in </a:t>
            </a:r>
            <a:r>
              <a:rPr lang="en-US" altLang="ja-JP" sz="1800" b="1" dirty="0" smtClean="0">
                <a:solidFill>
                  <a:srgbClr val="FF0000"/>
                </a:solidFill>
              </a:rPr>
              <a:t>1987</a:t>
            </a:r>
            <a:r>
              <a:rPr lang="en-US" altLang="ja-JP" sz="1800" b="1" dirty="0"/>
              <a:t> </a:t>
            </a:r>
            <a:r>
              <a:rPr lang="en-US" altLang="ja-JP" sz="1800" b="1" dirty="0" smtClean="0"/>
              <a:t>for </a:t>
            </a:r>
            <a:r>
              <a:rPr lang="en-US" altLang="ja-JP" sz="1800" b="1" dirty="0"/>
              <a:t>the </a:t>
            </a:r>
            <a:r>
              <a:rPr lang="en-US" altLang="ja-JP" sz="1800" b="1" dirty="0" smtClean="0"/>
              <a:t>TRISTAN-AMY detector </a:t>
            </a:r>
            <a:endParaRPr lang="en-US" altLang="ja-JP" sz="1800" b="1" dirty="0"/>
          </a:p>
          <a:p>
            <a:r>
              <a:rPr lang="en-US" altLang="ja-JP" sz="1800" b="1" dirty="0" smtClean="0">
                <a:solidFill>
                  <a:schemeClr val="accent6"/>
                </a:solidFill>
              </a:rPr>
              <a:t>New cold box in 2007</a:t>
            </a:r>
          </a:p>
          <a:p>
            <a:r>
              <a:rPr lang="en-US" altLang="ja-JP" sz="1800" b="1" dirty="0" smtClean="0"/>
              <a:t>Backup of the primary refrigerator for </a:t>
            </a:r>
            <a:r>
              <a:rPr lang="en-US" altLang="ja-JP" sz="1800" b="1" dirty="0" err="1" smtClean="0"/>
              <a:t>LHe</a:t>
            </a:r>
            <a:r>
              <a:rPr lang="en-US" altLang="ja-JP" sz="1800" b="1" dirty="0" smtClean="0"/>
              <a:t> supply.</a:t>
            </a:r>
            <a:endParaRPr lang="en-US" altLang="ja-JP" sz="1800" b="1" dirty="0"/>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10</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a:xfrm>
            <a:off x="1701800" y="6570975"/>
            <a:ext cx="6134099" cy="365125"/>
          </a:xfrm>
        </p:spPr>
        <p:txBody>
          <a:bodyPr/>
          <a:lstStyle/>
          <a:p>
            <a:r>
              <a:rPr lang="en-US" altLang="ja-JP" dirty="0" smtClean="0">
                <a:solidFill>
                  <a:prstClr val="black"/>
                </a:solidFill>
                <a:latin typeface="Calibri"/>
                <a:ea typeface="ＭＳ Ｐゴシック"/>
              </a:rPr>
              <a:t>T. Nakamoto, HL LHC SC Magnets Test Stand (SMT) Workshop, 13-14 June 2016, CERN</a:t>
            </a:r>
            <a:endParaRPr lang="ja-JP" altLang="en-US" dirty="0">
              <a:solidFill>
                <a:prstClr val="black"/>
              </a:solidFill>
              <a:latin typeface="Calibri"/>
              <a:ea typeface="ＭＳ Ｐゴシック"/>
            </a:endParaRPr>
          </a:p>
        </p:txBody>
      </p:sp>
      <p:pic>
        <p:nvPicPr>
          <p:cNvPr id="6" name="図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20266" y="48089"/>
            <a:ext cx="3405059" cy="2553795"/>
          </a:xfrm>
          <a:prstGeom prst="rect">
            <a:avLst/>
          </a:prstGeom>
        </p:spPr>
      </p:pic>
      <p:pic>
        <p:nvPicPr>
          <p:cNvPr id="7" name="図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12080" y="2826431"/>
            <a:ext cx="3413245" cy="2477734"/>
          </a:xfrm>
          <a:prstGeom prst="rect">
            <a:avLst/>
          </a:prstGeom>
        </p:spPr>
      </p:pic>
      <p:sp>
        <p:nvSpPr>
          <p:cNvPr id="9" name="コンテンツ プレースホルダー 2"/>
          <p:cNvSpPr txBox="1">
            <a:spLocks/>
          </p:cNvSpPr>
          <p:nvPr/>
        </p:nvSpPr>
        <p:spPr>
          <a:xfrm>
            <a:off x="488549" y="5404537"/>
            <a:ext cx="8560600" cy="1207615"/>
          </a:xfrm>
          <a:prstGeom prst="rect">
            <a:avLst/>
          </a:prstGeom>
          <a:ln>
            <a:solidFill>
              <a:schemeClr val="tx1"/>
            </a:solidFill>
          </a:ln>
        </p:spPr>
        <p:txBody>
          <a:bodyPr vert="horz" lIns="91435" tIns="45718" rIns="91435" bIns="45718" rtlCol="0">
            <a:noAutofit/>
          </a:bodyPr>
          <a:lstStyle>
            <a:lvl1pPr marL="342882" indent="-342882" algn="l" defTabSz="457177" rtl="0" eaLnBrk="1" latinLnBrk="0" hangingPunct="1">
              <a:spcBef>
                <a:spcPct val="20000"/>
              </a:spcBef>
              <a:buFont typeface="Arial"/>
              <a:buChar char="•"/>
              <a:defRPr kumimoji="1" sz="3200" kern="1200">
                <a:solidFill>
                  <a:schemeClr val="tx1"/>
                </a:solidFill>
                <a:latin typeface="+mn-lt"/>
                <a:ea typeface="+mn-ea"/>
                <a:cs typeface="+mn-cs"/>
              </a:defRPr>
            </a:lvl1pPr>
            <a:lvl2pPr marL="742912" indent="-285736" algn="l" defTabSz="457177" rtl="0" eaLnBrk="1" latinLnBrk="0" hangingPunct="1">
              <a:spcBef>
                <a:spcPct val="20000"/>
              </a:spcBef>
              <a:buFont typeface="Arial"/>
              <a:buChar char="–"/>
              <a:defRPr kumimoji="1" sz="2800" kern="1200">
                <a:solidFill>
                  <a:schemeClr val="tx1"/>
                </a:solidFill>
                <a:latin typeface="+mn-lt"/>
                <a:ea typeface="+mn-ea"/>
                <a:cs typeface="+mn-cs"/>
              </a:defRPr>
            </a:lvl2pPr>
            <a:lvl3pPr marL="1142942" indent="-228588" algn="l" defTabSz="457177" rtl="0" eaLnBrk="1" latinLnBrk="0" hangingPunct="1">
              <a:spcBef>
                <a:spcPct val="20000"/>
              </a:spcBef>
              <a:buFont typeface="Arial"/>
              <a:buChar char="•"/>
              <a:defRPr kumimoji="1" sz="2400" kern="1200">
                <a:solidFill>
                  <a:schemeClr val="tx1"/>
                </a:solidFill>
                <a:latin typeface="+mn-lt"/>
                <a:ea typeface="+mn-ea"/>
                <a:cs typeface="+mn-cs"/>
              </a:defRPr>
            </a:lvl3pPr>
            <a:lvl4pPr marL="1600118"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4pPr>
            <a:lvl5pPr marL="2057295"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5pPr>
            <a:lvl6pPr marL="2514471"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6pPr>
            <a:lvl7pPr marL="2971648"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7pPr>
            <a:lvl8pPr marL="3428825"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8pPr>
            <a:lvl9pPr marL="3886001"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9pPr>
          </a:lstStyle>
          <a:p>
            <a:r>
              <a:rPr lang="en-US" altLang="ja-JP" sz="1800" b="1" dirty="0" smtClean="0"/>
              <a:t>Helium liquefying rate is sufficient to cover both supply for users and magnet testing.</a:t>
            </a:r>
          </a:p>
          <a:p>
            <a:r>
              <a:rPr lang="en-US" altLang="ja-JP" sz="1800" b="1" dirty="0" smtClean="0">
                <a:solidFill>
                  <a:srgbClr val="FF0000"/>
                </a:solidFill>
              </a:rPr>
              <a:t>Attention to </a:t>
            </a:r>
            <a:r>
              <a:rPr lang="en-US" altLang="ja-JP" sz="1800" b="1" dirty="0" err="1" smtClean="0">
                <a:solidFill>
                  <a:srgbClr val="FF0000"/>
                </a:solidFill>
              </a:rPr>
              <a:t>GHe</a:t>
            </a:r>
            <a:r>
              <a:rPr lang="en-US" altLang="ja-JP" sz="1800" b="1" dirty="0" smtClean="0">
                <a:solidFill>
                  <a:srgbClr val="FF0000"/>
                </a:solidFill>
              </a:rPr>
              <a:t> handling</a:t>
            </a:r>
          </a:p>
          <a:p>
            <a:pPr lvl="1">
              <a:spcBef>
                <a:spcPts val="0"/>
              </a:spcBef>
            </a:pPr>
            <a:r>
              <a:rPr lang="en-US" altLang="ja-JP" sz="1800" b="1" dirty="0" smtClean="0"/>
              <a:t>limitation in purification system</a:t>
            </a:r>
          </a:p>
          <a:p>
            <a:pPr lvl="1">
              <a:spcBef>
                <a:spcPts val="0"/>
              </a:spcBef>
            </a:pPr>
            <a:r>
              <a:rPr lang="en-US" altLang="ja-JP" sz="1800" b="1" dirty="0"/>
              <a:t>difficulty to predict </a:t>
            </a:r>
            <a:r>
              <a:rPr lang="en-US" altLang="ja-JP" sz="1800" b="1" dirty="0" err="1"/>
              <a:t>GHe</a:t>
            </a:r>
            <a:r>
              <a:rPr lang="en-US" altLang="ja-JP" sz="1800" b="1" dirty="0"/>
              <a:t> recovery from KEK </a:t>
            </a:r>
            <a:r>
              <a:rPr lang="en-US" altLang="ja-JP" sz="1800" b="1" dirty="0" smtClean="0"/>
              <a:t>sites  </a:t>
            </a:r>
          </a:p>
        </p:txBody>
      </p:sp>
      <p:sp>
        <p:nvSpPr>
          <p:cNvPr id="10" name="コンテンツ プレースホルダー 2"/>
          <p:cNvSpPr txBox="1">
            <a:spLocks/>
          </p:cNvSpPr>
          <p:nvPr/>
        </p:nvSpPr>
        <p:spPr>
          <a:xfrm>
            <a:off x="110066" y="2959434"/>
            <a:ext cx="4913078" cy="2344086"/>
          </a:xfrm>
          <a:prstGeom prst="rect">
            <a:avLst/>
          </a:prstGeom>
        </p:spPr>
        <p:txBody>
          <a:bodyPr vert="horz" lIns="91435" tIns="45718" rIns="91435" bIns="45718" rtlCol="0">
            <a:noAutofit/>
          </a:bodyPr>
          <a:lstStyle>
            <a:lvl1pPr marL="342882" indent="-342882" algn="l" defTabSz="457177" rtl="0" eaLnBrk="1" latinLnBrk="0" hangingPunct="1">
              <a:spcBef>
                <a:spcPct val="20000"/>
              </a:spcBef>
              <a:buFont typeface="Arial"/>
              <a:buChar char="•"/>
              <a:defRPr kumimoji="1" sz="3200" kern="1200">
                <a:solidFill>
                  <a:schemeClr val="tx1"/>
                </a:solidFill>
                <a:latin typeface="+mn-lt"/>
                <a:ea typeface="+mn-ea"/>
                <a:cs typeface="+mn-cs"/>
              </a:defRPr>
            </a:lvl1pPr>
            <a:lvl2pPr marL="742912" indent="-285736" algn="l" defTabSz="457177" rtl="0" eaLnBrk="1" latinLnBrk="0" hangingPunct="1">
              <a:spcBef>
                <a:spcPct val="20000"/>
              </a:spcBef>
              <a:buFont typeface="Arial"/>
              <a:buChar char="–"/>
              <a:defRPr kumimoji="1" sz="2800" kern="1200">
                <a:solidFill>
                  <a:schemeClr val="tx1"/>
                </a:solidFill>
                <a:latin typeface="+mn-lt"/>
                <a:ea typeface="+mn-ea"/>
                <a:cs typeface="+mn-cs"/>
              </a:defRPr>
            </a:lvl2pPr>
            <a:lvl3pPr marL="1142942" indent="-228588" algn="l" defTabSz="457177" rtl="0" eaLnBrk="1" latinLnBrk="0" hangingPunct="1">
              <a:spcBef>
                <a:spcPct val="20000"/>
              </a:spcBef>
              <a:buFont typeface="Arial"/>
              <a:buChar char="•"/>
              <a:defRPr kumimoji="1" sz="2400" kern="1200">
                <a:solidFill>
                  <a:schemeClr val="tx1"/>
                </a:solidFill>
                <a:latin typeface="+mn-lt"/>
                <a:ea typeface="+mn-ea"/>
                <a:cs typeface="+mn-cs"/>
              </a:defRPr>
            </a:lvl3pPr>
            <a:lvl4pPr marL="1600118"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4pPr>
            <a:lvl5pPr marL="2057295"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5pPr>
            <a:lvl6pPr marL="2514471"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6pPr>
            <a:lvl7pPr marL="2971648"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7pPr>
            <a:lvl8pPr marL="3428825"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8pPr>
            <a:lvl9pPr marL="3886001" indent="-228588" algn="l" defTabSz="457177"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a:buNone/>
            </a:pPr>
            <a:r>
              <a:rPr lang="en-US" altLang="ja-JP" sz="1800" b="1" dirty="0" smtClean="0"/>
              <a:t>Neighbor refrigerator</a:t>
            </a:r>
            <a:r>
              <a:rPr lang="en-US" altLang="ja-JP" sz="1800" b="1" dirty="0"/>
              <a:t> </a:t>
            </a:r>
            <a:r>
              <a:rPr lang="en-US" altLang="ja-JP" sz="1800" b="1" dirty="0" smtClean="0"/>
              <a:t>(Primary)</a:t>
            </a:r>
          </a:p>
          <a:p>
            <a:r>
              <a:rPr lang="en-US" altLang="ja-JP" sz="1800" b="1" dirty="0" smtClean="0">
                <a:solidFill>
                  <a:srgbClr val="0070C0"/>
                </a:solidFill>
              </a:rPr>
              <a:t>350 L/h, 5000 L </a:t>
            </a:r>
            <a:r>
              <a:rPr lang="en-US" altLang="ja-JP" sz="1800" b="1" dirty="0" err="1" smtClean="0">
                <a:solidFill>
                  <a:srgbClr val="0070C0"/>
                </a:solidFill>
              </a:rPr>
              <a:t>dewar</a:t>
            </a:r>
            <a:r>
              <a:rPr lang="en-US" altLang="ja-JP" sz="1800" b="1" dirty="0" smtClean="0"/>
              <a:t> </a:t>
            </a:r>
          </a:p>
          <a:p>
            <a:r>
              <a:rPr lang="en-US" altLang="ja-JP" sz="1800" b="1" dirty="0" smtClean="0"/>
              <a:t>LINDE LR280 in 2014</a:t>
            </a:r>
          </a:p>
          <a:p>
            <a:r>
              <a:rPr lang="en-US" altLang="ja-JP" sz="1800" b="1" dirty="0" smtClean="0"/>
              <a:t>Mandatory to supply </a:t>
            </a:r>
            <a:r>
              <a:rPr lang="en-US" altLang="ja-JP" sz="1800" b="1" dirty="0" err="1" smtClean="0"/>
              <a:t>LHe</a:t>
            </a:r>
            <a:r>
              <a:rPr lang="en-US" altLang="ja-JP" sz="1800" b="1" dirty="0" smtClean="0"/>
              <a:t> to KEK users.</a:t>
            </a:r>
          </a:p>
          <a:p>
            <a:r>
              <a:rPr lang="en-US" altLang="ja-JP" sz="1800" b="1" dirty="0" smtClean="0">
                <a:solidFill>
                  <a:schemeClr val="accent6"/>
                </a:solidFill>
              </a:rPr>
              <a:t>20 m long </a:t>
            </a:r>
            <a:r>
              <a:rPr lang="en-US" altLang="ja-JP" sz="1800" b="1" dirty="0" err="1" smtClean="0">
                <a:solidFill>
                  <a:schemeClr val="accent6"/>
                </a:solidFill>
              </a:rPr>
              <a:t>LHe</a:t>
            </a:r>
            <a:r>
              <a:rPr lang="en-US" altLang="ja-JP" sz="1800" b="1" dirty="0" smtClean="0">
                <a:solidFill>
                  <a:schemeClr val="accent6"/>
                </a:solidFill>
              </a:rPr>
              <a:t> transfer line to the test stand.</a:t>
            </a:r>
          </a:p>
          <a:p>
            <a:pPr lvl="1"/>
            <a:r>
              <a:rPr lang="en-US" altLang="ja-JP" sz="1800" b="1" dirty="0" smtClean="0">
                <a:solidFill>
                  <a:schemeClr val="accent6"/>
                </a:solidFill>
              </a:rPr>
              <a:t>In linkage operation: 510 L/h  max.</a:t>
            </a:r>
          </a:p>
        </p:txBody>
      </p:sp>
    </p:spTree>
    <p:extLst>
      <p:ext uri="{BB962C8B-B14F-4D97-AF65-F5344CB8AC3E}">
        <p14:creationId xmlns:p14="http://schemas.microsoft.com/office/powerpoint/2010/main" val="670062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066" y="0"/>
            <a:ext cx="8775700" cy="504295"/>
          </a:xfrm>
        </p:spPr>
        <p:txBody>
          <a:bodyPr>
            <a:noAutofit/>
          </a:bodyPr>
          <a:lstStyle/>
          <a:p>
            <a:pPr algn="l"/>
            <a:r>
              <a:rPr lang="en-US" altLang="ja-JP" sz="4000" b="1" dirty="0" smtClean="0">
                <a:solidFill>
                  <a:schemeClr val="accent1"/>
                </a:solidFill>
              </a:rPr>
              <a:t>Control System</a:t>
            </a:r>
            <a:endParaRPr kumimoji="1" lang="ja-JP" altLang="en-US" sz="4000" dirty="0"/>
          </a:p>
        </p:txBody>
      </p:sp>
      <p:sp>
        <p:nvSpPr>
          <p:cNvPr id="3" name="コンテンツ プレースホルダー 2"/>
          <p:cNvSpPr>
            <a:spLocks noGrp="1"/>
          </p:cNvSpPr>
          <p:nvPr>
            <p:ph idx="1"/>
          </p:nvPr>
        </p:nvSpPr>
        <p:spPr>
          <a:xfrm>
            <a:off x="0" y="608530"/>
            <a:ext cx="4862623" cy="3054381"/>
          </a:xfrm>
        </p:spPr>
        <p:txBody>
          <a:bodyPr>
            <a:noAutofit/>
          </a:bodyPr>
          <a:lstStyle/>
          <a:p>
            <a:r>
              <a:rPr lang="en-US" altLang="ja-JP" sz="1800" b="1" dirty="0" smtClean="0">
                <a:solidFill>
                  <a:schemeClr val="accent6"/>
                </a:solidFill>
              </a:rPr>
              <a:t>CENTUM VP, Yokogawa Electric </a:t>
            </a:r>
          </a:p>
          <a:p>
            <a:pPr lvl="1"/>
            <a:r>
              <a:rPr lang="en-US" altLang="ja-JP" sz="1800" b="1" dirty="0"/>
              <a:t>A distributed control system (DCS) </a:t>
            </a:r>
            <a:r>
              <a:rPr lang="en-US" altLang="ja-JP" sz="1800" b="1" dirty="0" smtClean="0"/>
              <a:t>as </a:t>
            </a:r>
            <a:r>
              <a:rPr lang="en-US" altLang="ja-JP" sz="1800" b="1" dirty="0"/>
              <a:t>a platform for automated control and operation of </a:t>
            </a:r>
            <a:r>
              <a:rPr lang="en-US" altLang="ja-JP" sz="1800" b="1" dirty="0" smtClean="0"/>
              <a:t>the cryogenic plant.</a:t>
            </a:r>
            <a:endParaRPr lang="en-US" altLang="ja-JP" sz="1800" b="1" dirty="0"/>
          </a:p>
          <a:p>
            <a:pPr lvl="1"/>
            <a:r>
              <a:rPr lang="en-US" altLang="ja-JP" sz="1800" b="1" dirty="0" smtClean="0"/>
              <a:t>Programmed by KEK engineers.</a:t>
            </a:r>
          </a:p>
          <a:p>
            <a:pPr lvl="1"/>
            <a:r>
              <a:rPr lang="en-US" altLang="ja-JP" sz="1800" b="1" dirty="0" smtClean="0">
                <a:solidFill>
                  <a:schemeClr val="accent6"/>
                </a:solidFill>
              </a:rPr>
              <a:t>Interlock for 15 kA P/C </a:t>
            </a:r>
            <a:r>
              <a:rPr lang="en-US" altLang="ja-JP" sz="1800" b="1" dirty="0" smtClean="0"/>
              <a:t>(slow down or shutoff)</a:t>
            </a:r>
          </a:p>
          <a:p>
            <a:pPr lvl="2"/>
            <a:r>
              <a:rPr lang="en-US" altLang="ja-JP" sz="1800" b="1" dirty="0" smtClean="0"/>
              <a:t>Monitor: </a:t>
            </a:r>
            <a:r>
              <a:rPr lang="en-US" altLang="ja-JP" sz="1800" b="1" dirty="0" err="1" smtClean="0"/>
              <a:t>LHe</a:t>
            </a:r>
            <a:r>
              <a:rPr lang="en-US" altLang="ja-JP" sz="1800" b="1" dirty="0" smtClean="0"/>
              <a:t> level, CL status and refrigerator</a:t>
            </a:r>
          </a:p>
          <a:p>
            <a:pPr lvl="1"/>
            <a:r>
              <a:rPr lang="en-US" altLang="ja-JP" sz="1800" b="1" dirty="0" smtClean="0"/>
              <a:t>Historical trend data</a:t>
            </a:r>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11</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pic>
        <p:nvPicPr>
          <p:cNvPr id="5" name="図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24302" y="1269057"/>
            <a:ext cx="2844748" cy="2133561"/>
          </a:xfrm>
          <a:prstGeom prst="rect">
            <a:avLst/>
          </a:prstGeom>
        </p:spPr>
      </p:pic>
      <p:pic>
        <p:nvPicPr>
          <p:cNvPr id="6" name="図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4262983" y="645877"/>
            <a:ext cx="2133562" cy="1600172"/>
          </a:xfrm>
          <a:prstGeom prst="rect">
            <a:avLst/>
          </a:prstGeom>
        </p:spPr>
      </p:pic>
      <p:pic>
        <p:nvPicPr>
          <p:cNvPr id="7" name="図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82876" y="3662912"/>
            <a:ext cx="3926987" cy="2720692"/>
          </a:xfrm>
          <a:prstGeom prst="rect">
            <a:avLst/>
          </a:prstGeom>
        </p:spPr>
      </p:pic>
      <p:pic>
        <p:nvPicPr>
          <p:cNvPr id="9" name="図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5377" y="3662912"/>
            <a:ext cx="3733504" cy="2720692"/>
          </a:xfrm>
          <a:prstGeom prst="rect">
            <a:avLst/>
          </a:prstGeom>
        </p:spPr>
      </p:pic>
      <p:sp>
        <p:nvSpPr>
          <p:cNvPr id="10" name="テキスト ボックス 9"/>
          <p:cNvSpPr txBox="1"/>
          <p:nvPr/>
        </p:nvSpPr>
        <p:spPr>
          <a:xfrm>
            <a:off x="853221" y="6320446"/>
            <a:ext cx="3501471" cy="369332"/>
          </a:xfrm>
          <a:prstGeom prst="rect">
            <a:avLst/>
          </a:prstGeom>
          <a:noFill/>
        </p:spPr>
        <p:txBody>
          <a:bodyPr wrap="none" rtlCol="0">
            <a:spAutoFit/>
          </a:bodyPr>
          <a:lstStyle/>
          <a:p>
            <a:r>
              <a:rPr kumimoji="1" lang="en-US" altLang="ja-JP" dirty="0" smtClean="0"/>
              <a:t>Ex) display for main cryostat control</a:t>
            </a:r>
            <a:endParaRPr kumimoji="1" lang="ja-JP" altLang="en-US" dirty="0"/>
          </a:p>
        </p:txBody>
      </p:sp>
      <p:sp>
        <p:nvSpPr>
          <p:cNvPr id="11" name="テキスト ボックス 10"/>
          <p:cNvSpPr txBox="1"/>
          <p:nvPr/>
        </p:nvSpPr>
        <p:spPr>
          <a:xfrm>
            <a:off x="5128902" y="6332331"/>
            <a:ext cx="3557897" cy="369332"/>
          </a:xfrm>
          <a:prstGeom prst="rect">
            <a:avLst/>
          </a:prstGeom>
          <a:noFill/>
        </p:spPr>
        <p:txBody>
          <a:bodyPr wrap="none" rtlCol="0">
            <a:spAutoFit/>
          </a:bodyPr>
          <a:lstStyle/>
          <a:p>
            <a:r>
              <a:rPr kumimoji="1" lang="en-US" altLang="ja-JP" smtClean="0"/>
              <a:t>Ex) display </a:t>
            </a:r>
            <a:r>
              <a:rPr kumimoji="1" lang="en-US" altLang="ja-JP" dirty="0" smtClean="0"/>
              <a:t>of interlock for 15 kA P/C</a:t>
            </a:r>
            <a:endParaRPr kumimoji="1" lang="ja-JP" altLang="en-US" dirty="0"/>
          </a:p>
        </p:txBody>
      </p:sp>
    </p:spTree>
    <p:extLst>
      <p:ext uri="{BB962C8B-B14F-4D97-AF65-F5344CB8AC3E}">
        <p14:creationId xmlns:p14="http://schemas.microsoft.com/office/powerpoint/2010/main" val="12645447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066" y="0"/>
            <a:ext cx="8775700" cy="504295"/>
          </a:xfrm>
        </p:spPr>
        <p:txBody>
          <a:bodyPr>
            <a:noAutofit/>
          </a:bodyPr>
          <a:lstStyle/>
          <a:p>
            <a:pPr algn="l"/>
            <a:r>
              <a:rPr lang="en-US" altLang="ja-JP" sz="4000" b="1" dirty="0" smtClean="0">
                <a:solidFill>
                  <a:schemeClr val="accent1"/>
                </a:solidFill>
              </a:rPr>
              <a:t>Power Converter</a:t>
            </a:r>
            <a:endParaRPr kumimoji="1" lang="ja-JP" altLang="en-US" sz="4000" dirty="0"/>
          </a:p>
        </p:txBody>
      </p:sp>
      <p:sp>
        <p:nvSpPr>
          <p:cNvPr id="3" name="コンテンツ プレースホルダー 2"/>
          <p:cNvSpPr>
            <a:spLocks noGrp="1"/>
          </p:cNvSpPr>
          <p:nvPr>
            <p:ph idx="1"/>
          </p:nvPr>
        </p:nvSpPr>
        <p:spPr>
          <a:xfrm>
            <a:off x="110064" y="642023"/>
            <a:ext cx="5866785" cy="5888111"/>
          </a:xfrm>
        </p:spPr>
        <p:txBody>
          <a:bodyPr>
            <a:noAutofit/>
          </a:bodyPr>
          <a:lstStyle/>
          <a:p>
            <a:pPr>
              <a:spcBef>
                <a:spcPts val="0"/>
              </a:spcBef>
            </a:pPr>
            <a:r>
              <a:rPr lang="en-US" altLang="ja-JP" sz="1800" b="1" dirty="0" smtClean="0"/>
              <a:t>Manufactured by IDX in </a:t>
            </a:r>
            <a:r>
              <a:rPr lang="en-US" altLang="ja-JP" sz="1800" b="1" dirty="0" smtClean="0">
                <a:solidFill>
                  <a:srgbClr val="FF0000"/>
                </a:solidFill>
              </a:rPr>
              <a:t>1993</a:t>
            </a:r>
            <a:r>
              <a:rPr lang="en-US" altLang="ja-JP" sz="1800" b="1" dirty="0" smtClean="0"/>
              <a:t> for SSC-SDC magnet development.</a:t>
            </a:r>
          </a:p>
          <a:p>
            <a:pPr>
              <a:spcBef>
                <a:spcPts val="0"/>
              </a:spcBef>
            </a:pPr>
            <a:r>
              <a:rPr lang="en-US" altLang="ja-JP" sz="1800" b="1" dirty="0">
                <a:solidFill>
                  <a:schemeClr val="accent1"/>
                </a:solidFill>
              </a:rPr>
              <a:t>Nominal: 15 kA, 15V</a:t>
            </a:r>
          </a:p>
          <a:p>
            <a:pPr>
              <a:spcBef>
                <a:spcPts val="0"/>
              </a:spcBef>
            </a:pPr>
            <a:r>
              <a:rPr lang="en-US" altLang="ja-JP" sz="1800" b="1" dirty="0" err="1">
                <a:solidFill>
                  <a:schemeClr val="accent1"/>
                </a:solidFill>
              </a:rPr>
              <a:t>Thyristor</a:t>
            </a:r>
            <a:r>
              <a:rPr lang="en-US" altLang="ja-JP" sz="1800" b="1" dirty="0">
                <a:solidFill>
                  <a:schemeClr val="accent1"/>
                </a:solidFill>
              </a:rPr>
              <a:t> </a:t>
            </a:r>
            <a:r>
              <a:rPr lang="en-US" altLang="ja-JP" sz="1800" b="1" dirty="0" smtClean="0">
                <a:solidFill>
                  <a:schemeClr val="accent1"/>
                </a:solidFill>
              </a:rPr>
              <a:t>switch for prompt shutoff.</a:t>
            </a:r>
          </a:p>
          <a:p>
            <a:pPr>
              <a:spcBef>
                <a:spcPts val="0"/>
              </a:spcBef>
            </a:pPr>
            <a:r>
              <a:rPr lang="en-US" altLang="ja-JP" sz="1800" b="1" dirty="0">
                <a:solidFill>
                  <a:schemeClr val="accent1"/>
                </a:solidFill>
              </a:rPr>
              <a:t>D</a:t>
            </a:r>
            <a:r>
              <a:rPr lang="en-US" altLang="ja-JP" sz="1800" b="1" dirty="0" smtClean="0">
                <a:solidFill>
                  <a:schemeClr val="accent1"/>
                </a:solidFill>
              </a:rPr>
              <a:t>ump resistor of 73 </a:t>
            </a:r>
            <a:r>
              <a:rPr lang="en-US" altLang="ja-JP" sz="1800" b="1" dirty="0" err="1" smtClean="0">
                <a:solidFill>
                  <a:schemeClr val="accent1"/>
                </a:solidFill>
              </a:rPr>
              <a:t>m</a:t>
            </a:r>
            <a:r>
              <a:rPr lang="en-US" altLang="ja-JP" sz="1800" b="1" dirty="0" err="1" smtClean="0">
                <a:solidFill>
                  <a:schemeClr val="accent1"/>
                </a:solidFill>
                <a:latin typeface="Symbol" charset="2"/>
                <a:ea typeface="Symbol" charset="2"/>
                <a:cs typeface="Symbol" charset="2"/>
              </a:rPr>
              <a:t>W</a:t>
            </a:r>
            <a:r>
              <a:rPr lang="en-US" altLang="ja-JP" sz="1800" b="1" dirty="0" smtClean="0">
                <a:solidFill>
                  <a:schemeClr val="accent1"/>
                </a:solidFill>
                <a:latin typeface="Symbol" charset="2"/>
                <a:ea typeface="Symbol" charset="2"/>
                <a:cs typeface="Symbol" charset="2"/>
              </a:rPr>
              <a:t> (</a:t>
            </a:r>
            <a:r>
              <a:rPr lang="en-US" altLang="ja-JP" sz="1800" b="1" dirty="0" smtClean="0">
                <a:solidFill>
                  <a:schemeClr val="accent1"/>
                </a:solidFill>
              </a:rPr>
              <a:t>grounding </a:t>
            </a:r>
            <a:r>
              <a:rPr lang="en-US" altLang="ja-JP" sz="1800" b="1" dirty="0">
                <a:solidFill>
                  <a:schemeClr val="accent1"/>
                </a:solidFill>
              </a:rPr>
              <a:t>at middle point </a:t>
            </a:r>
            <a:r>
              <a:rPr lang="en-US" altLang="ja-JP" sz="1800" b="1" dirty="0" smtClean="0">
                <a:solidFill>
                  <a:schemeClr val="accent1"/>
                </a:solidFill>
                <a:latin typeface="Symbol" charset="2"/>
                <a:ea typeface="Symbol" charset="2"/>
                <a:cs typeface="Symbol" charset="2"/>
              </a:rPr>
              <a:t>)</a:t>
            </a:r>
            <a:r>
              <a:rPr lang="en-US" altLang="ja-JP" sz="1800" b="1" dirty="0" smtClean="0">
                <a:solidFill>
                  <a:schemeClr val="accent1"/>
                </a:solidFill>
                <a:latin typeface="+mj-lt"/>
                <a:ea typeface="Symbol" charset="2"/>
                <a:cs typeface="Symbol" charset="2"/>
              </a:rPr>
              <a:t> for the D1</a:t>
            </a:r>
            <a:endParaRPr lang="en-US" altLang="ja-JP" sz="1800" b="1" dirty="0" smtClean="0">
              <a:solidFill>
                <a:schemeClr val="accent1"/>
              </a:solidFill>
              <a:latin typeface="+mj-lt"/>
            </a:endParaRPr>
          </a:p>
          <a:p>
            <a:pPr lvl="1">
              <a:spcBef>
                <a:spcPts val="0"/>
              </a:spcBef>
            </a:pPr>
            <a:r>
              <a:rPr lang="en-US" altLang="ja-JP" sz="1800" b="1" dirty="0" smtClean="0"/>
              <a:t>Available: 0, 12.5, 25, 50, 75 and 100 </a:t>
            </a:r>
            <a:r>
              <a:rPr lang="en-US" altLang="ja-JP" sz="1800" b="1" dirty="0" err="1" smtClean="0"/>
              <a:t>m</a:t>
            </a:r>
            <a:r>
              <a:rPr lang="en-US" altLang="ja-JP" sz="1800" b="1" dirty="0" err="1" smtClean="0">
                <a:latin typeface="Symbol" charset="2"/>
                <a:ea typeface="Symbol" charset="2"/>
                <a:cs typeface="Symbol" charset="2"/>
              </a:rPr>
              <a:t>W</a:t>
            </a:r>
            <a:r>
              <a:rPr lang="en-US" altLang="ja-JP" sz="1800" b="1" dirty="0" smtClean="0"/>
              <a:t>. </a:t>
            </a:r>
          </a:p>
          <a:p>
            <a:pPr>
              <a:spcBef>
                <a:spcPts val="0"/>
              </a:spcBef>
            </a:pPr>
            <a:r>
              <a:rPr lang="en-US" altLang="ja-JP" sz="1800" b="1" dirty="0" smtClean="0"/>
              <a:t>Water cooling: 150 L/min, 10 kg/cm2</a:t>
            </a:r>
          </a:p>
          <a:p>
            <a:pPr>
              <a:spcBef>
                <a:spcPts val="0"/>
              </a:spcBef>
            </a:pPr>
            <a:r>
              <a:rPr lang="en-US" altLang="ja-JP" sz="1800" b="1" dirty="0" smtClean="0"/>
              <a:t>Quench detectors </a:t>
            </a:r>
          </a:p>
          <a:p>
            <a:pPr lvl="1">
              <a:spcBef>
                <a:spcPts val="0"/>
              </a:spcBef>
            </a:pPr>
            <a:r>
              <a:rPr lang="en-US" altLang="ja-JP" sz="1800" b="1" dirty="0" smtClean="0"/>
              <a:t>2 x Balanced Voltage (Main)</a:t>
            </a:r>
          </a:p>
          <a:p>
            <a:pPr lvl="1">
              <a:spcBef>
                <a:spcPts val="0"/>
              </a:spcBef>
            </a:pPr>
            <a:r>
              <a:rPr lang="en-US" altLang="ja-JP" sz="1800" b="1" dirty="0" smtClean="0"/>
              <a:t>2 x Total Voltage</a:t>
            </a:r>
          </a:p>
          <a:p>
            <a:pPr>
              <a:spcBef>
                <a:spcPts val="0"/>
              </a:spcBef>
            </a:pPr>
            <a:r>
              <a:rPr lang="en-US" altLang="ja-JP" sz="1800" b="1" dirty="0" smtClean="0">
                <a:solidFill>
                  <a:schemeClr val="accent1"/>
                </a:solidFill>
              </a:rPr>
              <a:t>External 15 kA DCCT (Zero-Flux Current Transformer)</a:t>
            </a:r>
          </a:p>
          <a:p>
            <a:pPr lvl="1">
              <a:spcBef>
                <a:spcPts val="0"/>
              </a:spcBef>
            </a:pPr>
            <a:r>
              <a:rPr lang="en-US" altLang="ja-JP" sz="1800" b="1" dirty="0" smtClean="0"/>
              <a:t>Fully calibrated at CERN as a standardization of current.</a:t>
            </a:r>
          </a:p>
          <a:p>
            <a:pPr lvl="1">
              <a:spcBef>
                <a:spcPts val="0"/>
              </a:spcBef>
            </a:pPr>
            <a:r>
              <a:rPr lang="en-US" altLang="ja-JP" sz="1800" b="1" dirty="0" smtClean="0"/>
              <a:t>But unwanted shutoff caused by vibration during the excitation in May 2016.</a:t>
            </a:r>
          </a:p>
          <a:p>
            <a:pPr lvl="1">
              <a:spcBef>
                <a:spcPts val="0"/>
              </a:spcBef>
            </a:pPr>
            <a:r>
              <a:rPr lang="en-US" altLang="ja-JP" sz="1800" b="1" dirty="0" smtClean="0"/>
              <a:t>Performance degradation is concerned.</a:t>
            </a:r>
          </a:p>
          <a:p>
            <a:pPr>
              <a:spcBef>
                <a:spcPts val="0"/>
              </a:spcBef>
            </a:pPr>
            <a:r>
              <a:rPr lang="en-US" altLang="ja-JP" sz="1800" b="1" dirty="0" smtClean="0">
                <a:solidFill>
                  <a:srgbClr val="FF0000"/>
                </a:solidFill>
              </a:rPr>
              <a:t>Note: some contact failures found in relays through the D1 model magnet testing.</a:t>
            </a:r>
          </a:p>
          <a:p>
            <a:pPr lvl="1">
              <a:spcBef>
                <a:spcPts val="0"/>
              </a:spcBef>
            </a:pPr>
            <a:r>
              <a:rPr lang="en-US" altLang="ja-JP" sz="1800" b="1" dirty="0"/>
              <a:t>aged </a:t>
            </a:r>
            <a:r>
              <a:rPr lang="en-US" altLang="ja-JP" sz="1800" b="1" dirty="0" smtClean="0"/>
              <a:t>deterioration</a:t>
            </a:r>
            <a:r>
              <a:rPr lang="is-IS" altLang="ja-JP" sz="1800" b="1" dirty="0" smtClean="0"/>
              <a:t>…</a:t>
            </a:r>
            <a:endParaRPr lang="en-US" altLang="ja-JP" sz="1800" b="1" dirty="0" smtClean="0"/>
          </a:p>
          <a:p>
            <a:pPr lvl="1">
              <a:spcBef>
                <a:spcPts val="0"/>
              </a:spcBef>
            </a:pPr>
            <a:r>
              <a:rPr lang="en-US" altLang="ja-JP" sz="1800" b="1" dirty="0" smtClean="0"/>
              <a:t>Overhaul must be done be as soon as we can.</a:t>
            </a:r>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12</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pic>
        <p:nvPicPr>
          <p:cNvPr id="12" name="図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6101543" y="506044"/>
            <a:ext cx="2917762" cy="2188321"/>
          </a:xfrm>
          <a:prstGeom prst="rect">
            <a:avLst/>
          </a:prstGeom>
        </p:spPr>
      </p:pic>
      <p:pic>
        <p:nvPicPr>
          <p:cNvPr id="14" name="図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76849" y="3196008"/>
            <a:ext cx="3167149" cy="2375362"/>
          </a:xfrm>
          <a:prstGeom prst="rect">
            <a:avLst/>
          </a:prstGeom>
        </p:spPr>
      </p:pic>
    </p:spTree>
    <p:extLst>
      <p:ext uri="{BB962C8B-B14F-4D97-AF65-F5344CB8AC3E}">
        <p14:creationId xmlns:p14="http://schemas.microsoft.com/office/powerpoint/2010/main" val="234443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066" y="0"/>
            <a:ext cx="8775700" cy="504295"/>
          </a:xfrm>
        </p:spPr>
        <p:txBody>
          <a:bodyPr>
            <a:noAutofit/>
          </a:bodyPr>
          <a:lstStyle/>
          <a:p>
            <a:pPr algn="l"/>
            <a:r>
              <a:rPr lang="en-US" altLang="ja-JP" sz="4000" b="1" dirty="0" smtClean="0">
                <a:solidFill>
                  <a:schemeClr val="accent1"/>
                </a:solidFill>
              </a:rPr>
              <a:t>Measurement System - Present -</a:t>
            </a:r>
            <a:endParaRPr kumimoji="1" lang="ja-JP" altLang="en-US" sz="4000" dirty="0"/>
          </a:p>
        </p:txBody>
      </p:sp>
      <p:sp>
        <p:nvSpPr>
          <p:cNvPr id="3" name="コンテンツ プレースホルダー 2"/>
          <p:cNvSpPr>
            <a:spLocks noGrp="1"/>
          </p:cNvSpPr>
          <p:nvPr>
            <p:ph idx="1"/>
          </p:nvPr>
        </p:nvSpPr>
        <p:spPr>
          <a:xfrm>
            <a:off x="120935" y="560285"/>
            <a:ext cx="5356766" cy="3123390"/>
          </a:xfrm>
        </p:spPr>
        <p:txBody>
          <a:bodyPr>
            <a:noAutofit/>
          </a:bodyPr>
          <a:lstStyle/>
          <a:p>
            <a:pPr>
              <a:spcBef>
                <a:spcPts val="0"/>
              </a:spcBef>
            </a:pPr>
            <a:r>
              <a:rPr lang="en-US" altLang="ja-JP" sz="1800" b="1" dirty="0" smtClean="0"/>
              <a:t>Isolation Amp: NF</a:t>
            </a:r>
            <a:r>
              <a:rPr lang="en-US" altLang="ja-JP" sz="1800" b="1" dirty="0"/>
              <a:t> </a:t>
            </a:r>
            <a:r>
              <a:rPr lang="en-US" altLang="ja-JP" sz="1800" b="1" dirty="0" smtClean="0"/>
              <a:t>P-62A, 76 </a:t>
            </a:r>
            <a:r>
              <a:rPr lang="en-US" altLang="ja-JP" sz="1800" b="1" dirty="0" err="1" smtClean="0"/>
              <a:t>ch</a:t>
            </a:r>
            <a:r>
              <a:rPr lang="en-US" altLang="ja-JP" sz="1800" b="1" dirty="0" smtClean="0"/>
              <a:t> </a:t>
            </a:r>
          </a:p>
          <a:p>
            <a:pPr>
              <a:spcBef>
                <a:spcPts val="0"/>
              </a:spcBef>
            </a:pPr>
            <a:r>
              <a:rPr lang="en-US" altLang="ja-JP" sz="1800" b="1" dirty="0" smtClean="0"/>
              <a:t>Fast DAQ:</a:t>
            </a:r>
          </a:p>
          <a:p>
            <a:pPr lvl="1">
              <a:spcBef>
                <a:spcPts val="0"/>
              </a:spcBef>
            </a:pPr>
            <a:r>
              <a:rPr lang="en-US" altLang="ja-JP" sz="1800" b="1" dirty="0" smtClean="0"/>
              <a:t>NI PXI 1643 (16bit, 250 </a:t>
            </a:r>
            <a:r>
              <a:rPr lang="en-US" altLang="ja-JP" sz="1800" b="1" dirty="0" err="1" smtClean="0"/>
              <a:t>kS</a:t>
            </a:r>
            <a:r>
              <a:rPr lang="en-US" altLang="ja-JP" sz="1800" b="1" dirty="0" smtClean="0"/>
              <a:t>/s/</a:t>
            </a:r>
            <a:r>
              <a:rPr lang="en-US" altLang="ja-JP" sz="1800" b="1" dirty="0" err="1" smtClean="0"/>
              <a:t>ch</a:t>
            </a:r>
            <a:r>
              <a:rPr lang="en-US" altLang="ja-JP" sz="1800" b="1" dirty="0" smtClean="0"/>
              <a:t>), 88 </a:t>
            </a:r>
            <a:r>
              <a:rPr lang="en-US" altLang="ja-JP" sz="1800" b="1" dirty="0" err="1" smtClean="0"/>
              <a:t>ch</a:t>
            </a:r>
            <a:endParaRPr lang="en-US" altLang="ja-JP" sz="1800" b="1" dirty="0" smtClean="0"/>
          </a:p>
          <a:p>
            <a:pPr lvl="2">
              <a:spcBef>
                <a:spcPts val="0"/>
              </a:spcBef>
            </a:pPr>
            <a:r>
              <a:rPr lang="en-US" altLang="ja-JP" sz="1800" b="1" dirty="0" smtClean="0"/>
              <a:t>Voltage taps, quench antennas, P/C, etc.</a:t>
            </a:r>
          </a:p>
          <a:p>
            <a:pPr>
              <a:spcBef>
                <a:spcPts val="0"/>
              </a:spcBef>
            </a:pPr>
            <a:r>
              <a:rPr lang="en-US" altLang="ja-JP" sz="1800" b="1" dirty="0" smtClean="0"/>
              <a:t>Slow DAQ: GP-IB</a:t>
            </a:r>
          </a:p>
          <a:p>
            <a:pPr lvl="1">
              <a:spcBef>
                <a:spcPts val="0"/>
              </a:spcBef>
            </a:pPr>
            <a:r>
              <a:rPr lang="en-US" altLang="ja-JP" sz="1800" b="1" dirty="0" smtClean="0"/>
              <a:t>KEYSIGHT 3458A </a:t>
            </a:r>
            <a:r>
              <a:rPr lang="en-US" altLang="ja-JP" sz="1800" b="1" dirty="0" err="1" smtClean="0"/>
              <a:t>multimeter</a:t>
            </a:r>
            <a:r>
              <a:rPr lang="en-US" altLang="ja-JP" sz="1800" b="1" dirty="0" smtClean="0"/>
              <a:t> (8.5 digit) x 3</a:t>
            </a:r>
          </a:p>
          <a:p>
            <a:pPr lvl="1">
              <a:spcBef>
                <a:spcPts val="0"/>
              </a:spcBef>
            </a:pPr>
            <a:r>
              <a:rPr lang="en-US" altLang="ja-JP" sz="1800" b="1" dirty="0" smtClean="0"/>
              <a:t>Kyowa UCAM-60B for strain </a:t>
            </a:r>
            <a:r>
              <a:rPr lang="en-US" altLang="ja-JP" sz="1800" b="1" dirty="0"/>
              <a:t>gauge </a:t>
            </a:r>
            <a:r>
              <a:rPr lang="en-US" altLang="ja-JP" sz="1800" b="1" dirty="0" smtClean="0"/>
              <a:t>measurement, currently </a:t>
            </a:r>
            <a:r>
              <a:rPr lang="en-US" altLang="ja-JP" sz="1800" b="1" dirty="0"/>
              <a:t>30 </a:t>
            </a:r>
            <a:r>
              <a:rPr lang="en-US" altLang="ja-JP" sz="1800" b="1" dirty="0" err="1" smtClean="0"/>
              <a:t>ch</a:t>
            </a:r>
            <a:r>
              <a:rPr lang="en-US" altLang="ja-JP" sz="1800" b="1" dirty="0" smtClean="0"/>
              <a:t> (80 </a:t>
            </a:r>
            <a:r>
              <a:rPr lang="en-US" altLang="ja-JP" sz="1800" b="1" dirty="0" err="1"/>
              <a:t>ch</a:t>
            </a:r>
            <a:r>
              <a:rPr lang="en-US" altLang="ja-JP" sz="1800" b="1" dirty="0"/>
              <a:t> </a:t>
            </a:r>
            <a:r>
              <a:rPr lang="en-US" altLang="ja-JP" sz="1800" b="1" dirty="0" smtClean="0"/>
              <a:t>max.)</a:t>
            </a:r>
          </a:p>
          <a:p>
            <a:pPr>
              <a:spcBef>
                <a:spcPts val="0"/>
              </a:spcBef>
            </a:pPr>
            <a:r>
              <a:rPr lang="en-US" altLang="ja-JP" sz="1800" b="1" dirty="0" smtClean="0"/>
              <a:t>Software: </a:t>
            </a:r>
            <a:r>
              <a:rPr lang="en-US" altLang="ja-JP" sz="1800" b="1" dirty="0" err="1" smtClean="0"/>
              <a:t>Labview</a:t>
            </a:r>
            <a:r>
              <a:rPr lang="en-US" altLang="ja-JP" sz="1800" b="1" dirty="0" smtClean="0"/>
              <a:t> (&amp; KEYSIGHT VEE only for field measurement)</a:t>
            </a:r>
          </a:p>
          <a:p>
            <a:pPr>
              <a:spcBef>
                <a:spcPts val="0"/>
              </a:spcBef>
            </a:pPr>
            <a:r>
              <a:rPr lang="en-US" altLang="ja-JP" sz="1800" b="1" dirty="0" smtClean="0"/>
              <a:t>3 PCs: Fast DAQ, Slow DAQ, MFM.</a:t>
            </a:r>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13</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pic>
        <p:nvPicPr>
          <p:cNvPr id="5" name="図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48071" y="561644"/>
            <a:ext cx="3518341" cy="2638756"/>
          </a:xfrm>
          <a:prstGeom prst="rect">
            <a:avLst/>
          </a:prstGeom>
        </p:spPr>
      </p:pic>
      <p:pic>
        <p:nvPicPr>
          <p:cNvPr id="6" name="図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8071" y="3525155"/>
            <a:ext cx="3518342" cy="2638757"/>
          </a:xfrm>
          <a:prstGeom prst="rect">
            <a:avLst/>
          </a:prstGeom>
        </p:spPr>
      </p:pic>
      <p:pic>
        <p:nvPicPr>
          <p:cNvPr id="7" name="図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5126" y="3884861"/>
            <a:ext cx="5012575" cy="2435050"/>
          </a:xfrm>
          <a:prstGeom prst="rect">
            <a:avLst/>
          </a:prstGeom>
        </p:spPr>
      </p:pic>
    </p:spTree>
    <p:extLst>
      <p:ext uri="{BB962C8B-B14F-4D97-AF65-F5344CB8AC3E}">
        <p14:creationId xmlns:p14="http://schemas.microsoft.com/office/powerpoint/2010/main" val="12925113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066" y="0"/>
            <a:ext cx="8775700" cy="504295"/>
          </a:xfrm>
        </p:spPr>
        <p:txBody>
          <a:bodyPr>
            <a:noAutofit/>
          </a:bodyPr>
          <a:lstStyle/>
          <a:p>
            <a:pPr algn="l"/>
            <a:r>
              <a:rPr lang="en-US" altLang="ja-JP" sz="3600" b="1" dirty="0" smtClean="0">
                <a:solidFill>
                  <a:schemeClr val="accent1"/>
                </a:solidFill>
              </a:rPr>
              <a:t>Field Measurement System</a:t>
            </a:r>
            <a:endParaRPr kumimoji="1" lang="ja-JP" altLang="en-US" sz="3600" dirty="0"/>
          </a:p>
        </p:txBody>
      </p:sp>
      <p:sp>
        <p:nvSpPr>
          <p:cNvPr id="3" name="コンテンツ プレースホルダー 2"/>
          <p:cNvSpPr>
            <a:spLocks noGrp="1"/>
          </p:cNvSpPr>
          <p:nvPr>
            <p:ph idx="1"/>
          </p:nvPr>
        </p:nvSpPr>
        <p:spPr>
          <a:xfrm>
            <a:off x="120934" y="560285"/>
            <a:ext cx="5784026" cy="5969850"/>
          </a:xfrm>
        </p:spPr>
        <p:txBody>
          <a:bodyPr>
            <a:noAutofit/>
          </a:bodyPr>
          <a:lstStyle/>
          <a:p>
            <a:pPr marL="0" indent="0">
              <a:spcBef>
                <a:spcPts val="0"/>
              </a:spcBef>
              <a:buNone/>
            </a:pPr>
            <a:r>
              <a:rPr lang="en-US" altLang="ja-JP" sz="1800" b="1" dirty="0" smtClean="0"/>
              <a:t>Vertical Measurement</a:t>
            </a:r>
          </a:p>
          <a:p>
            <a:pPr>
              <a:spcBef>
                <a:spcPts val="0"/>
              </a:spcBef>
            </a:pPr>
            <a:r>
              <a:rPr lang="en-US" altLang="ja-JP" sz="1800" b="1" dirty="0" smtClean="0">
                <a:solidFill>
                  <a:schemeClr val="accent6"/>
                </a:solidFill>
              </a:rPr>
              <a:t>Rotating coil in anti-cryostat (I.D. 108.3mm) at “warm” temperature.</a:t>
            </a:r>
          </a:p>
          <a:p>
            <a:pPr lvl="1">
              <a:spcBef>
                <a:spcPts val="0"/>
              </a:spcBef>
            </a:pPr>
            <a:r>
              <a:rPr lang="en-US" altLang="ja-JP" sz="1800" b="1" dirty="0" smtClean="0"/>
              <a:t>Printed-circuit board</a:t>
            </a:r>
          </a:p>
          <a:p>
            <a:pPr lvl="1">
              <a:spcBef>
                <a:spcPts val="0"/>
              </a:spcBef>
            </a:pPr>
            <a:r>
              <a:rPr lang="en-US" altLang="ja-JP" sz="1800" b="1" dirty="0" smtClean="0"/>
              <a:t>3 radial coils: B1 and analogue bucking</a:t>
            </a:r>
          </a:p>
          <a:p>
            <a:pPr lvl="1">
              <a:spcBef>
                <a:spcPts val="0"/>
              </a:spcBef>
            </a:pPr>
            <a:r>
              <a:rPr lang="en-US" altLang="ja-JP" sz="1800" b="1" dirty="0" smtClean="0">
                <a:solidFill>
                  <a:schemeClr val="accent6"/>
                </a:solidFill>
              </a:rPr>
              <a:t>Long (350mm)</a:t>
            </a:r>
            <a:r>
              <a:rPr lang="en-US" altLang="ja-JP" sz="1800" b="1" dirty="0" smtClean="0"/>
              <a:t> and </a:t>
            </a:r>
            <a:r>
              <a:rPr lang="en-US" altLang="ja-JP" sz="1800" b="1" dirty="0" smtClean="0">
                <a:solidFill>
                  <a:schemeClr val="accent6"/>
                </a:solidFill>
              </a:rPr>
              <a:t>short (80mm) </a:t>
            </a:r>
            <a:r>
              <a:rPr lang="en-US" altLang="ja-JP" sz="1800" b="1" dirty="0"/>
              <a:t>a</a:t>
            </a:r>
            <a:r>
              <a:rPr lang="en-US" altLang="ja-JP" sz="1800" b="1" dirty="0" smtClean="0"/>
              <a:t>rrays  </a:t>
            </a:r>
          </a:p>
          <a:p>
            <a:pPr lvl="1">
              <a:spcBef>
                <a:spcPts val="0"/>
              </a:spcBef>
            </a:pPr>
            <a:r>
              <a:rPr lang="en-US" altLang="ja-JP" sz="1800" b="1" dirty="0" smtClean="0"/>
              <a:t>GN</a:t>
            </a:r>
            <a:r>
              <a:rPr lang="en-US" altLang="ja-JP" sz="1800" b="1" baseline="-25000" dirty="0" smtClean="0"/>
              <a:t>2</a:t>
            </a:r>
            <a:r>
              <a:rPr lang="en-US" altLang="ja-JP" sz="1800" b="1" dirty="0" smtClean="0"/>
              <a:t> flow from the end to suppress thermal shrinkage of the pipe</a:t>
            </a:r>
          </a:p>
          <a:p>
            <a:pPr>
              <a:spcBef>
                <a:spcPts val="0"/>
              </a:spcBef>
            </a:pPr>
            <a:r>
              <a:rPr lang="en-US" altLang="ja-JP" sz="1800" b="1" dirty="0" smtClean="0"/>
              <a:t>7 m long GFRP shaft</a:t>
            </a:r>
          </a:p>
          <a:p>
            <a:pPr lvl="1">
              <a:spcBef>
                <a:spcPts val="0"/>
              </a:spcBef>
            </a:pPr>
            <a:r>
              <a:rPr lang="en-US" altLang="ja-JP" sz="1800" b="1" dirty="0"/>
              <a:t>n</a:t>
            </a:r>
            <a:r>
              <a:rPr lang="en-US" altLang="ja-JP" sz="1800" b="1" dirty="0" smtClean="0"/>
              <a:t>ot long enough for the 7 m magnet, but it can be extended.</a:t>
            </a:r>
          </a:p>
          <a:p>
            <a:r>
              <a:rPr lang="en-US" altLang="ja-JP" sz="1800" b="1" dirty="0" smtClean="0"/>
              <a:t>Encoder: HEIDENHAIN  RON 255</a:t>
            </a:r>
            <a:endParaRPr lang="ja-JP" altLang="en-US" sz="1800" b="1" dirty="0"/>
          </a:p>
          <a:p>
            <a:pPr>
              <a:spcBef>
                <a:spcPts val="0"/>
              </a:spcBef>
            </a:pPr>
            <a:r>
              <a:rPr lang="en-US" altLang="ja-JP" sz="1800" b="1" dirty="0" smtClean="0"/>
              <a:t>Integrator: </a:t>
            </a:r>
            <a:r>
              <a:rPr lang="en-US" altLang="ja-JP" sz="1800" b="1" dirty="0" err="1" smtClean="0"/>
              <a:t>MetroLAB</a:t>
            </a:r>
            <a:r>
              <a:rPr lang="en-US" altLang="ja-JP" sz="1800" b="1" dirty="0" smtClean="0"/>
              <a:t> PDI-5025 x 3</a:t>
            </a:r>
          </a:p>
          <a:p>
            <a:pPr>
              <a:spcBef>
                <a:spcPts val="0"/>
              </a:spcBef>
            </a:pPr>
            <a:r>
              <a:rPr lang="en-US" altLang="ja-JP" sz="1800" b="1" dirty="0" smtClean="0"/>
              <a:t>Magnet scale: SONY LY51</a:t>
            </a:r>
          </a:p>
          <a:p>
            <a:pPr>
              <a:spcBef>
                <a:spcPts val="0"/>
              </a:spcBef>
            </a:pPr>
            <a:endParaRPr lang="en-US" altLang="ja-JP" sz="1800" b="1" dirty="0"/>
          </a:p>
          <a:p>
            <a:pPr marL="0" indent="0">
              <a:spcBef>
                <a:spcPts val="0"/>
              </a:spcBef>
              <a:buNone/>
            </a:pPr>
            <a:r>
              <a:rPr lang="en-US" altLang="ja-JP" sz="1800" b="1" dirty="0" smtClean="0"/>
              <a:t>Horizontal Measurement</a:t>
            </a:r>
          </a:p>
          <a:p>
            <a:pPr>
              <a:spcBef>
                <a:spcPts val="0"/>
              </a:spcBef>
            </a:pPr>
            <a:r>
              <a:rPr lang="en-US" altLang="ja-JP" sz="1800" b="1" dirty="0" smtClean="0"/>
              <a:t>For warm measurements of LHC-MQXA and J-PARC-SCFM cold mass.</a:t>
            </a:r>
          </a:p>
          <a:p>
            <a:pPr>
              <a:spcBef>
                <a:spcPts val="0"/>
              </a:spcBef>
            </a:pPr>
            <a:r>
              <a:rPr lang="en-US" altLang="ja-JP" sz="1800" b="1" dirty="0" smtClean="0"/>
              <a:t>But the system is dismantled for the time being</a:t>
            </a:r>
            <a:r>
              <a:rPr lang="is-IS" altLang="ja-JP" sz="1800" b="1" dirty="0" smtClean="0"/>
              <a:t>…</a:t>
            </a:r>
          </a:p>
          <a:p>
            <a:pPr lvl="1">
              <a:spcBef>
                <a:spcPts val="0"/>
              </a:spcBef>
            </a:pPr>
            <a:r>
              <a:rPr lang="en-US" altLang="ja-JP" sz="1800" b="1" dirty="0" smtClean="0"/>
              <a:t>The system will come back for the D1 magnets.</a:t>
            </a:r>
          </a:p>
        </p:txBody>
      </p:sp>
      <p:sp>
        <p:nvSpPr>
          <p:cNvPr id="4" name="スライド番号プレースホルダー 3"/>
          <p:cNvSpPr>
            <a:spLocks noGrp="1"/>
          </p:cNvSpPr>
          <p:nvPr>
            <p:ph type="sldNum" sz="quarter" idx="12"/>
          </p:nvPr>
        </p:nvSpPr>
        <p:spPr>
          <a:xfrm>
            <a:off x="7934607" y="6530135"/>
            <a:ext cx="532063" cy="365125"/>
          </a:xfrm>
        </p:spPr>
        <p:txBody>
          <a:bodyPr/>
          <a:lstStyle/>
          <a:p>
            <a:fld id="{8A7F4E81-994E-064A-9B42-01AFEB1F7780}" type="slidenum">
              <a:rPr lang="ja-JP" altLang="en-US" smtClean="0">
                <a:solidFill>
                  <a:prstClr val="black"/>
                </a:solidFill>
                <a:latin typeface="Calibri"/>
                <a:ea typeface="ＭＳ Ｐゴシック"/>
              </a:rPr>
              <a:pPr/>
              <a:t>14</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pic>
        <p:nvPicPr>
          <p:cNvPr id="9" name="コンテンツ プレースホルダー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34978" y="4616161"/>
            <a:ext cx="2596037" cy="1035378"/>
          </a:xfrm>
          <a:prstGeom prst="rect">
            <a:avLst/>
          </a:prstGeom>
        </p:spPr>
      </p:pic>
      <p:pic>
        <p:nvPicPr>
          <p:cNvPr id="10" name="図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7254" y="5747095"/>
            <a:ext cx="3089563" cy="981609"/>
          </a:xfrm>
          <a:prstGeom prst="rect">
            <a:avLst/>
          </a:prstGeom>
        </p:spPr>
      </p:pic>
      <p:pic>
        <p:nvPicPr>
          <p:cNvPr id="5" name="図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6190" y="65075"/>
            <a:ext cx="2122048" cy="1591536"/>
          </a:xfrm>
          <a:prstGeom prst="rect">
            <a:avLst/>
          </a:prstGeom>
        </p:spPr>
      </p:pic>
      <p:pic>
        <p:nvPicPr>
          <p:cNvPr id="6" name="図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5672514" y="2075362"/>
            <a:ext cx="2829398" cy="2122048"/>
          </a:xfrm>
          <a:prstGeom prst="rect">
            <a:avLst/>
          </a:prstGeom>
        </p:spPr>
      </p:pic>
      <p:pic>
        <p:nvPicPr>
          <p:cNvPr id="11" name="図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332996" y="4247535"/>
            <a:ext cx="1767269" cy="546139"/>
          </a:xfrm>
          <a:prstGeom prst="rect">
            <a:avLst/>
          </a:prstGeom>
          <a:ln w="25400">
            <a:solidFill>
              <a:schemeClr val="bg1"/>
            </a:solidFill>
          </a:ln>
        </p:spPr>
      </p:pic>
    </p:spTree>
    <p:extLst>
      <p:ext uri="{BB962C8B-B14F-4D97-AF65-F5344CB8AC3E}">
        <p14:creationId xmlns:p14="http://schemas.microsoft.com/office/powerpoint/2010/main" val="879443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066" y="0"/>
            <a:ext cx="8775700" cy="504295"/>
          </a:xfrm>
        </p:spPr>
        <p:txBody>
          <a:bodyPr>
            <a:noAutofit/>
          </a:bodyPr>
          <a:lstStyle/>
          <a:p>
            <a:pPr algn="l"/>
            <a:r>
              <a:rPr lang="en-US" altLang="ja-JP" sz="4000" b="1" dirty="0" smtClean="0">
                <a:solidFill>
                  <a:schemeClr val="accent1"/>
                </a:solidFill>
              </a:rPr>
              <a:t>Operating Personnel</a:t>
            </a:r>
            <a:endParaRPr kumimoji="1" lang="ja-JP" altLang="en-US" sz="4000" dirty="0"/>
          </a:p>
        </p:txBody>
      </p:sp>
      <p:sp>
        <p:nvSpPr>
          <p:cNvPr id="3" name="コンテンツ プレースホルダー 2"/>
          <p:cNvSpPr>
            <a:spLocks noGrp="1"/>
          </p:cNvSpPr>
          <p:nvPr>
            <p:ph idx="1"/>
          </p:nvPr>
        </p:nvSpPr>
        <p:spPr>
          <a:xfrm>
            <a:off x="460515" y="628017"/>
            <a:ext cx="8425251" cy="6012626"/>
          </a:xfrm>
        </p:spPr>
        <p:txBody>
          <a:bodyPr>
            <a:noAutofit/>
          </a:bodyPr>
          <a:lstStyle/>
          <a:p>
            <a:pPr>
              <a:spcBef>
                <a:spcPts val="0"/>
              </a:spcBef>
            </a:pPr>
            <a:r>
              <a:rPr lang="en-US" altLang="ja-JP" sz="2000" b="1" dirty="0" smtClean="0">
                <a:solidFill>
                  <a:schemeClr val="accent1"/>
                </a:solidFill>
              </a:rPr>
              <a:t>Operators for the cryogenic </a:t>
            </a:r>
            <a:r>
              <a:rPr lang="en-US" altLang="ja-JP" sz="2000" b="1" dirty="0">
                <a:solidFill>
                  <a:schemeClr val="accent1"/>
                </a:solidFill>
              </a:rPr>
              <a:t>p</a:t>
            </a:r>
            <a:r>
              <a:rPr lang="en-US" altLang="ja-JP" sz="2000" b="1" dirty="0" smtClean="0">
                <a:solidFill>
                  <a:schemeClr val="accent1"/>
                </a:solidFill>
              </a:rPr>
              <a:t>lant</a:t>
            </a:r>
          </a:p>
          <a:p>
            <a:pPr lvl="1">
              <a:spcBef>
                <a:spcPts val="0"/>
              </a:spcBef>
            </a:pPr>
            <a:r>
              <a:rPr lang="en-US" altLang="ja-JP" sz="2000" b="1" dirty="0" smtClean="0">
                <a:solidFill>
                  <a:schemeClr val="accent1"/>
                </a:solidFill>
              </a:rPr>
              <a:t>3 to 4 weeks for a test cycle.</a:t>
            </a:r>
          </a:p>
          <a:p>
            <a:pPr lvl="1">
              <a:spcBef>
                <a:spcPts val="0"/>
              </a:spcBef>
            </a:pPr>
            <a:r>
              <a:rPr lang="en-US" altLang="ja-JP" sz="2000" b="1" dirty="0">
                <a:solidFill>
                  <a:schemeClr val="accent1"/>
                </a:solidFill>
              </a:rPr>
              <a:t>24 hours operation &gt;&gt; 3 shifts/day, 5 </a:t>
            </a:r>
            <a:r>
              <a:rPr lang="en-US" altLang="ja-JP" sz="2000" b="1" dirty="0" smtClean="0">
                <a:solidFill>
                  <a:schemeClr val="accent1"/>
                </a:solidFill>
              </a:rPr>
              <a:t>days/week.</a:t>
            </a:r>
          </a:p>
          <a:p>
            <a:pPr lvl="1">
              <a:spcBef>
                <a:spcPts val="0"/>
              </a:spcBef>
            </a:pPr>
            <a:r>
              <a:rPr lang="en-US" altLang="ja-JP" sz="2000" b="1" dirty="0" smtClean="0">
                <a:solidFill>
                  <a:schemeClr val="accent1"/>
                </a:solidFill>
              </a:rPr>
              <a:t>15 shifts/week: 1 shift for 8.75 hours</a:t>
            </a:r>
          </a:p>
          <a:p>
            <a:pPr lvl="1">
              <a:spcBef>
                <a:spcPts val="0"/>
              </a:spcBef>
            </a:pPr>
            <a:r>
              <a:rPr lang="en-US" altLang="ja-JP" sz="2000" b="1" dirty="0" smtClean="0">
                <a:solidFill>
                  <a:schemeClr val="accent1"/>
                </a:solidFill>
              </a:rPr>
              <a:t>10 shifts/week by outsourcing from 16:30 to 9:00 for safety reason.</a:t>
            </a:r>
          </a:p>
          <a:p>
            <a:pPr lvl="1">
              <a:spcBef>
                <a:spcPts val="0"/>
              </a:spcBef>
            </a:pPr>
            <a:r>
              <a:rPr lang="en-US" altLang="ja-JP" sz="2000" b="1" dirty="0" smtClean="0">
                <a:solidFill>
                  <a:srgbClr val="FF0000"/>
                </a:solidFill>
              </a:rPr>
              <a:t>5 KEK staffs and 2 outsourcing workers</a:t>
            </a:r>
          </a:p>
          <a:p>
            <a:pPr lvl="2">
              <a:spcBef>
                <a:spcPts val="0"/>
              </a:spcBef>
            </a:pPr>
            <a:r>
              <a:rPr lang="en-US" altLang="ja-JP" sz="2000" b="1" dirty="0" smtClean="0">
                <a:solidFill>
                  <a:schemeClr val="accent1"/>
                </a:solidFill>
              </a:rPr>
              <a:t>They must be holders of “a </a:t>
            </a:r>
            <a:r>
              <a:rPr lang="en-US" altLang="ja-JP" sz="2000" b="1" dirty="0">
                <a:solidFill>
                  <a:schemeClr val="accent1"/>
                </a:solidFill>
              </a:rPr>
              <a:t>high pressure gas production safety </a:t>
            </a:r>
            <a:r>
              <a:rPr lang="en-US" altLang="ja-JP" sz="2000" b="1" dirty="0" smtClean="0">
                <a:solidFill>
                  <a:schemeClr val="accent1"/>
                </a:solidFill>
              </a:rPr>
              <a:t>management”.</a:t>
            </a:r>
            <a:endParaRPr lang="en-US" altLang="ja-JP" sz="2000" b="1" dirty="0">
              <a:solidFill>
                <a:schemeClr val="accent1"/>
              </a:solidFill>
            </a:endParaRPr>
          </a:p>
          <a:p>
            <a:pPr>
              <a:spcBef>
                <a:spcPts val="0"/>
              </a:spcBef>
            </a:pPr>
            <a:endParaRPr lang="en-US" altLang="ja-JP" sz="2000" b="1" dirty="0" smtClean="0">
              <a:solidFill>
                <a:schemeClr val="accent1"/>
              </a:solidFill>
            </a:endParaRPr>
          </a:p>
          <a:p>
            <a:pPr>
              <a:spcBef>
                <a:spcPts val="0"/>
              </a:spcBef>
            </a:pPr>
            <a:r>
              <a:rPr lang="en-US" altLang="ja-JP" sz="2000" b="1" dirty="0" smtClean="0">
                <a:solidFill>
                  <a:schemeClr val="accent1"/>
                </a:solidFill>
              </a:rPr>
              <a:t>Operators </a:t>
            </a:r>
            <a:r>
              <a:rPr lang="en-US" altLang="ja-JP" sz="2000" b="1" dirty="0">
                <a:solidFill>
                  <a:schemeClr val="accent1"/>
                </a:solidFill>
              </a:rPr>
              <a:t>for the magnet test</a:t>
            </a:r>
          </a:p>
          <a:p>
            <a:pPr lvl="1">
              <a:spcBef>
                <a:spcPts val="0"/>
              </a:spcBef>
            </a:pPr>
            <a:r>
              <a:rPr lang="en-US" altLang="ja-JP" sz="2000" b="1" dirty="0">
                <a:solidFill>
                  <a:schemeClr val="accent1"/>
                </a:solidFill>
              </a:rPr>
              <a:t>Quench Tests: from 9h to 19h (sometimes 20h)</a:t>
            </a:r>
          </a:p>
          <a:p>
            <a:pPr lvl="1">
              <a:spcBef>
                <a:spcPts val="0"/>
              </a:spcBef>
            </a:pPr>
            <a:r>
              <a:rPr lang="en-US" altLang="ja-JP" sz="2000" b="1" dirty="0">
                <a:solidFill>
                  <a:schemeClr val="accent1"/>
                </a:solidFill>
              </a:rPr>
              <a:t>Field measurement: mainly daytime, through nighttime if necessary.</a:t>
            </a:r>
          </a:p>
          <a:p>
            <a:pPr lvl="1">
              <a:spcBef>
                <a:spcPts val="0"/>
              </a:spcBef>
            </a:pPr>
            <a:r>
              <a:rPr lang="en-US" altLang="ja-JP" sz="2000" b="1" dirty="0" smtClean="0">
                <a:solidFill>
                  <a:srgbClr val="FF0000"/>
                </a:solidFill>
              </a:rPr>
              <a:t>3 </a:t>
            </a:r>
            <a:r>
              <a:rPr lang="en-US" altLang="ja-JP" sz="2000" b="1" dirty="0">
                <a:solidFill>
                  <a:srgbClr val="FF0000"/>
                </a:solidFill>
              </a:rPr>
              <a:t>to 4 KEK </a:t>
            </a:r>
            <a:r>
              <a:rPr lang="en-US" altLang="ja-JP" sz="2000" b="1" dirty="0" smtClean="0">
                <a:solidFill>
                  <a:srgbClr val="FF0000"/>
                </a:solidFill>
              </a:rPr>
              <a:t>staffs (not </a:t>
            </a:r>
            <a:r>
              <a:rPr lang="en-US" altLang="ja-JP" sz="2000" b="1" dirty="0" smtClean="0">
                <a:solidFill>
                  <a:srgbClr val="FF0000"/>
                </a:solidFill>
              </a:rPr>
              <a:t>only dedicated </a:t>
            </a:r>
            <a:r>
              <a:rPr lang="en-US" altLang="ja-JP" sz="2000" b="1" dirty="0" smtClean="0">
                <a:solidFill>
                  <a:srgbClr val="FF0000"/>
                </a:solidFill>
              </a:rPr>
              <a:t>to the test</a:t>
            </a:r>
            <a:r>
              <a:rPr lang="is-IS" altLang="ja-JP" sz="2000" b="1" dirty="0" smtClean="0">
                <a:solidFill>
                  <a:srgbClr val="FF0000"/>
                </a:solidFill>
              </a:rPr>
              <a:t>…</a:t>
            </a:r>
            <a:r>
              <a:rPr lang="en-US" altLang="ja-JP" sz="2000" b="1" dirty="0" smtClean="0">
                <a:solidFill>
                  <a:srgbClr val="FF0000"/>
                </a:solidFill>
              </a:rPr>
              <a:t>)</a:t>
            </a:r>
            <a:endParaRPr lang="en-US" altLang="ja-JP" sz="2000" b="1" dirty="0">
              <a:solidFill>
                <a:srgbClr val="FF0000"/>
              </a:solidFill>
            </a:endParaRPr>
          </a:p>
          <a:p>
            <a:pPr>
              <a:spcBef>
                <a:spcPts val="0"/>
              </a:spcBef>
            </a:pPr>
            <a:endParaRPr lang="en-US" altLang="ja-JP" sz="2000" b="1" dirty="0" smtClean="0"/>
          </a:p>
          <a:p>
            <a:pPr marL="0" indent="0">
              <a:spcBef>
                <a:spcPts val="0"/>
              </a:spcBef>
              <a:buNone/>
            </a:pPr>
            <a:r>
              <a:rPr lang="en-US" altLang="ja-JP" sz="1800" b="1" dirty="0" smtClean="0"/>
              <a:t>* Staff of Cryogenics Science Center: 17 in total.</a:t>
            </a:r>
          </a:p>
          <a:p>
            <a:pPr lvl="1">
              <a:spcBef>
                <a:spcPts val="0"/>
              </a:spcBef>
            </a:pPr>
            <a:r>
              <a:rPr lang="en-US" altLang="ja-JP" sz="1800" b="1" dirty="0" smtClean="0"/>
              <a:t>Tsukuba</a:t>
            </a:r>
            <a:r>
              <a:rPr lang="en-US" altLang="ja-JP" sz="1800" b="1" dirty="0"/>
              <a:t>: Researchers </a:t>
            </a:r>
            <a:r>
              <a:rPr lang="en-US" altLang="ja-JP" sz="1800" b="1" dirty="0" smtClean="0"/>
              <a:t>6, Post-doc 2, Engineers 4</a:t>
            </a:r>
          </a:p>
          <a:p>
            <a:pPr lvl="1">
              <a:spcBef>
                <a:spcPts val="0"/>
              </a:spcBef>
            </a:pPr>
            <a:r>
              <a:rPr lang="en-US" altLang="ja-JP" sz="1800" b="1" dirty="0" smtClean="0"/>
              <a:t>Tokai: Researchers 2, </a:t>
            </a:r>
            <a:r>
              <a:rPr lang="en-US" altLang="ja-JP" sz="1800" b="1" dirty="0"/>
              <a:t>Post-doc </a:t>
            </a:r>
            <a:r>
              <a:rPr lang="en-US" altLang="ja-JP" sz="1800" b="1" dirty="0" smtClean="0"/>
              <a:t>1, </a:t>
            </a:r>
            <a:r>
              <a:rPr lang="en-US" altLang="ja-JP" sz="1800" b="1" dirty="0"/>
              <a:t>Engineers </a:t>
            </a:r>
            <a:r>
              <a:rPr lang="en-US" altLang="ja-JP" sz="1800" b="1" dirty="0" smtClean="0"/>
              <a:t>2</a:t>
            </a:r>
          </a:p>
          <a:p>
            <a:pPr lvl="1">
              <a:spcBef>
                <a:spcPts val="0"/>
              </a:spcBef>
            </a:pPr>
            <a:r>
              <a:rPr lang="en-US" altLang="ja-JP" sz="1800" b="1" dirty="0" smtClean="0"/>
              <a:t>Mandatory: </a:t>
            </a:r>
            <a:r>
              <a:rPr lang="en-US" altLang="ja-JP" sz="1800" b="1" dirty="0" err="1" smtClean="0"/>
              <a:t>LHe</a:t>
            </a:r>
            <a:r>
              <a:rPr lang="en-US" altLang="ja-JP" sz="1800" b="1" dirty="0" smtClean="0"/>
              <a:t> supply for users</a:t>
            </a:r>
          </a:p>
          <a:p>
            <a:pPr lvl="1">
              <a:spcBef>
                <a:spcPts val="0"/>
              </a:spcBef>
            </a:pPr>
            <a:r>
              <a:rPr lang="en-US" altLang="ja-JP" sz="1800" b="1" dirty="0"/>
              <a:t>Projects: J-PARC (T2K neutrino, COMET, g-2, muon beam lines, etc.), </a:t>
            </a:r>
            <a:r>
              <a:rPr lang="en-US" altLang="ja-JP" sz="1800" b="1" dirty="0">
                <a:solidFill>
                  <a:schemeClr val="accent6"/>
                </a:solidFill>
              </a:rPr>
              <a:t>HL-LHC upgrade</a:t>
            </a:r>
            <a:r>
              <a:rPr lang="en-US" altLang="ja-JP" sz="1800" b="1" dirty="0"/>
              <a:t>, KAGURA (gravitational telescope</a:t>
            </a:r>
            <a:r>
              <a:rPr lang="en-US" altLang="ja-JP" sz="1800" b="1" dirty="0" smtClean="0"/>
              <a:t>)</a:t>
            </a:r>
            <a:endParaRPr lang="en-US" altLang="ja-JP" sz="1800" b="1" dirty="0"/>
          </a:p>
        </p:txBody>
      </p:sp>
      <p:sp>
        <p:nvSpPr>
          <p:cNvPr id="4" name="スライド番号プレースホルダー 3"/>
          <p:cNvSpPr>
            <a:spLocks noGrp="1"/>
          </p:cNvSpPr>
          <p:nvPr>
            <p:ph type="sldNum" sz="quarter" idx="12"/>
          </p:nvPr>
        </p:nvSpPr>
        <p:spPr>
          <a:xfrm>
            <a:off x="7934607" y="6530135"/>
            <a:ext cx="532063" cy="365125"/>
          </a:xfrm>
        </p:spPr>
        <p:txBody>
          <a:bodyPr/>
          <a:lstStyle/>
          <a:p>
            <a:fld id="{8A7F4E81-994E-064A-9B42-01AFEB1F7780}" type="slidenum">
              <a:rPr lang="ja-JP" altLang="en-US" smtClean="0">
                <a:solidFill>
                  <a:prstClr val="black"/>
                </a:solidFill>
                <a:latin typeface="Calibri"/>
                <a:ea typeface="ＭＳ Ｐゴシック"/>
              </a:rPr>
              <a:pPr/>
              <a:t>15</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288018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831300" y="6356350"/>
            <a:ext cx="6553200" cy="360000"/>
          </a:xfrm>
        </p:spPr>
        <p:txBody>
          <a:bodyPr/>
          <a:lstStyle/>
          <a:p>
            <a:r>
              <a:rPr lang="fr-FR" dirty="0" err="1" smtClean="0">
                <a:solidFill>
                  <a:srgbClr val="64BCD9"/>
                </a:solidFill>
              </a:rPr>
              <a:t>T</a:t>
            </a:r>
            <a:r>
              <a:rPr lang="fr-FR" dirty="0" smtClean="0">
                <a:solidFill>
                  <a:srgbClr val="64BCD9"/>
                </a:solidFill>
              </a:rPr>
              <a:t>. Nakamoto, HL LHC SC </a:t>
            </a:r>
            <a:r>
              <a:rPr lang="fr-FR" dirty="0" err="1" smtClean="0">
                <a:solidFill>
                  <a:srgbClr val="64BCD9"/>
                </a:solidFill>
              </a:rPr>
              <a:t>Magnets</a:t>
            </a:r>
            <a:r>
              <a:rPr lang="fr-FR" dirty="0" smtClean="0">
                <a:solidFill>
                  <a:srgbClr val="64BCD9"/>
                </a:solidFill>
              </a:rPr>
              <a:t> Test Stand (SMT) Workshop, 13-14 </a:t>
            </a:r>
            <a:r>
              <a:rPr lang="fr-FR" dirty="0" err="1" smtClean="0">
                <a:solidFill>
                  <a:srgbClr val="64BCD9"/>
                </a:solidFill>
              </a:rPr>
              <a:t>June</a:t>
            </a:r>
            <a:r>
              <a:rPr lang="fr-FR" dirty="0" smtClean="0">
                <a:solidFill>
                  <a:srgbClr val="64BCD9"/>
                </a:solidFill>
              </a:rPr>
              <a:t> 2016, CERN</a:t>
            </a:r>
            <a:endParaRPr lang="en-GB" dirty="0">
              <a:solidFill>
                <a:srgbClr val="64BCD9"/>
              </a:solidFill>
            </a:endParaRPr>
          </a:p>
        </p:txBody>
      </p:sp>
      <p:sp>
        <p:nvSpPr>
          <p:cNvPr id="3" name="Espace réservé du numéro de diapositive 2"/>
          <p:cNvSpPr>
            <a:spLocks noGrp="1"/>
          </p:cNvSpPr>
          <p:nvPr>
            <p:ph type="sldNum" sz="quarter" idx="12"/>
          </p:nvPr>
        </p:nvSpPr>
        <p:spPr/>
        <p:txBody>
          <a:bodyPr/>
          <a:lstStyle/>
          <a:p>
            <a:fld id="{BFDCA1C4-9514-7B4F-976F-D92F7E296653}" type="slidenum">
              <a:rPr lang="fr-FR" smtClean="0">
                <a:solidFill>
                  <a:srgbClr val="64BCD9"/>
                </a:solidFill>
              </a:rPr>
              <a:pPr/>
              <a:t>16</a:t>
            </a:fld>
            <a:endParaRPr lang="fr-FR">
              <a:solidFill>
                <a:srgbClr val="64BCD9"/>
              </a:solidFill>
            </a:endParaRPr>
          </a:p>
        </p:txBody>
      </p:sp>
      <p:sp>
        <p:nvSpPr>
          <p:cNvPr id="5" name="タイトル 1"/>
          <p:cNvSpPr txBox="1">
            <a:spLocks/>
          </p:cNvSpPr>
          <p:nvPr/>
        </p:nvSpPr>
        <p:spPr>
          <a:xfrm>
            <a:off x="558800" y="-119920"/>
            <a:ext cx="2844800" cy="825500"/>
          </a:xfrm>
          <a:prstGeom prst="rect">
            <a:avLst/>
          </a:prstGeom>
        </p:spPr>
        <p:txBody>
          <a:bodyPr/>
          <a:lstStyle>
            <a:lvl1pPr algn="ctr" defTabSz="422041" rtl="0" eaLnBrk="1" latinLnBrk="0" hangingPunct="1">
              <a:spcBef>
                <a:spcPct val="0"/>
              </a:spcBef>
              <a:buNone/>
              <a:defRPr sz="2585" b="1" kern="1200">
                <a:solidFill>
                  <a:schemeClr val="bg2"/>
                </a:solidFill>
                <a:latin typeface="+mj-lt"/>
                <a:ea typeface="+mj-ea"/>
                <a:cs typeface="+mj-cs"/>
              </a:defRPr>
            </a:lvl1pPr>
          </a:lstStyle>
          <a:p>
            <a:pPr algn="l"/>
            <a:r>
              <a:rPr kumimoji="1" lang="en-US" altLang="ja-JP" sz="4000" dirty="0" smtClean="0">
                <a:solidFill>
                  <a:srgbClr val="4F81BD"/>
                </a:solidFill>
              </a:rPr>
              <a:t>Summary</a:t>
            </a:r>
            <a:endParaRPr kumimoji="1" lang="ja-JP" altLang="en-US" sz="4000" dirty="0">
              <a:solidFill>
                <a:srgbClr val="4F81BD"/>
              </a:solidFill>
            </a:endParaRPr>
          </a:p>
        </p:txBody>
      </p:sp>
      <p:sp>
        <p:nvSpPr>
          <p:cNvPr id="6" name="コンテンツ プレースホルダー 2"/>
          <p:cNvSpPr txBox="1">
            <a:spLocks/>
          </p:cNvSpPr>
          <p:nvPr/>
        </p:nvSpPr>
        <p:spPr>
          <a:xfrm>
            <a:off x="306714" y="644856"/>
            <a:ext cx="8395076" cy="5426160"/>
          </a:xfrm>
          <a:prstGeom prst="rect">
            <a:avLst/>
          </a:prstGeom>
        </p:spPr>
        <p:txBody>
          <a:bodyPr>
            <a:noAutofit/>
          </a:bodyPr>
          <a:lstStyle>
            <a:lvl1pPr marL="316531" indent="-316531" algn="l" defTabSz="422041" rtl="0" eaLnBrk="1" latinLnBrk="0" hangingPunct="1">
              <a:spcBef>
                <a:spcPct val="20000"/>
              </a:spcBef>
              <a:buClr>
                <a:schemeClr val="accent6"/>
              </a:buClr>
              <a:buFont typeface="Wingdings" charset="2"/>
              <a:buChar char="§"/>
              <a:defRPr sz="2585" kern="1200">
                <a:solidFill>
                  <a:schemeClr val="accent5"/>
                </a:solidFill>
                <a:latin typeface="+mn-lt"/>
                <a:ea typeface="+mn-ea"/>
                <a:cs typeface="+mn-cs"/>
              </a:defRPr>
            </a:lvl1pPr>
            <a:lvl2pPr marL="685817" indent="-263776" algn="l" defTabSz="422041" rtl="0" eaLnBrk="1" latinLnBrk="0" hangingPunct="1">
              <a:spcBef>
                <a:spcPct val="20000"/>
              </a:spcBef>
              <a:buClr>
                <a:schemeClr val="accent6"/>
              </a:buClr>
              <a:buFont typeface="Wingdings" charset="2"/>
              <a:buChar char="§"/>
              <a:defRPr sz="2215" kern="1200">
                <a:solidFill>
                  <a:schemeClr val="accent5"/>
                </a:solidFill>
                <a:latin typeface="+mn-lt"/>
                <a:ea typeface="+mn-ea"/>
                <a:cs typeface="+mn-cs"/>
              </a:defRPr>
            </a:lvl2pPr>
            <a:lvl3pPr marL="1055103" indent="-211021" algn="l" defTabSz="422041" rtl="0" eaLnBrk="1" latinLnBrk="0" hangingPunct="1">
              <a:spcBef>
                <a:spcPct val="20000"/>
              </a:spcBef>
              <a:buClr>
                <a:schemeClr val="accent6"/>
              </a:buClr>
              <a:buFont typeface="Wingdings" charset="2"/>
              <a:buChar char="§"/>
              <a:defRPr sz="1846" kern="1200">
                <a:solidFill>
                  <a:schemeClr val="accent5"/>
                </a:solidFill>
                <a:latin typeface="+mn-lt"/>
                <a:ea typeface="+mn-ea"/>
                <a:cs typeface="+mn-cs"/>
              </a:defRPr>
            </a:lvl3pPr>
            <a:lvl4pPr marL="1477145" indent="-211021" algn="l" defTabSz="422041" rtl="0" eaLnBrk="1" latinLnBrk="0" hangingPunct="1">
              <a:spcBef>
                <a:spcPct val="20000"/>
              </a:spcBef>
              <a:buClr>
                <a:schemeClr val="accent6"/>
              </a:buClr>
              <a:buFont typeface="Wingdings" charset="2"/>
              <a:buChar char="§"/>
              <a:defRPr sz="1662" kern="1200">
                <a:solidFill>
                  <a:schemeClr val="accent5"/>
                </a:solidFill>
                <a:latin typeface="+mn-lt"/>
                <a:ea typeface="+mn-ea"/>
                <a:cs typeface="+mn-cs"/>
              </a:defRPr>
            </a:lvl4pPr>
            <a:lvl5pPr marL="1899186" indent="-211021" algn="l" defTabSz="422041" rtl="0" eaLnBrk="1" latinLnBrk="0" hangingPunct="1">
              <a:spcBef>
                <a:spcPct val="20000"/>
              </a:spcBef>
              <a:buClr>
                <a:schemeClr val="accent6"/>
              </a:buClr>
              <a:buFont typeface="Wingdings" charset="2"/>
              <a:buChar char="§"/>
              <a:defRPr sz="1477" kern="1200">
                <a:solidFill>
                  <a:schemeClr val="accent5"/>
                </a:solidFill>
                <a:latin typeface="+mn-lt"/>
                <a:ea typeface="+mn-ea"/>
                <a:cs typeface="+mn-cs"/>
              </a:defRPr>
            </a:lvl5pPr>
            <a:lvl6pPr marL="2321227" indent="-211021" algn="l" defTabSz="422041" rtl="0" eaLnBrk="1" latinLnBrk="0" hangingPunct="1">
              <a:spcBef>
                <a:spcPct val="20000"/>
              </a:spcBef>
              <a:buFont typeface="Arial"/>
              <a:buChar char="•"/>
              <a:defRPr sz="1846" kern="1200">
                <a:solidFill>
                  <a:schemeClr val="tx1"/>
                </a:solidFill>
                <a:latin typeface="+mn-lt"/>
                <a:ea typeface="+mn-ea"/>
                <a:cs typeface="+mn-cs"/>
              </a:defRPr>
            </a:lvl6pPr>
            <a:lvl7pPr marL="2743269" indent="-211021" algn="l" defTabSz="422041" rtl="0" eaLnBrk="1" latinLnBrk="0" hangingPunct="1">
              <a:spcBef>
                <a:spcPct val="20000"/>
              </a:spcBef>
              <a:buFont typeface="Arial"/>
              <a:buChar char="•"/>
              <a:defRPr sz="1846" kern="1200">
                <a:solidFill>
                  <a:schemeClr val="tx1"/>
                </a:solidFill>
                <a:latin typeface="+mn-lt"/>
                <a:ea typeface="+mn-ea"/>
                <a:cs typeface="+mn-cs"/>
              </a:defRPr>
            </a:lvl7pPr>
            <a:lvl8pPr marL="3165310" indent="-211021" algn="l" defTabSz="422041" rtl="0" eaLnBrk="1" latinLnBrk="0" hangingPunct="1">
              <a:spcBef>
                <a:spcPct val="20000"/>
              </a:spcBef>
              <a:buFont typeface="Arial"/>
              <a:buChar char="•"/>
              <a:defRPr sz="1846" kern="1200">
                <a:solidFill>
                  <a:schemeClr val="tx1"/>
                </a:solidFill>
                <a:latin typeface="+mn-lt"/>
                <a:ea typeface="+mn-ea"/>
                <a:cs typeface="+mn-cs"/>
              </a:defRPr>
            </a:lvl8pPr>
            <a:lvl9pPr marL="3587351" indent="-211021" algn="l" defTabSz="422041" rtl="0" eaLnBrk="1" latinLnBrk="0" hangingPunct="1">
              <a:spcBef>
                <a:spcPct val="20000"/>
              </a:spcBef>
              <a:buFont typeface="Arial"/>
              <a:buChar char="•"/>
              <a:defRPr sz="1846" kern="1200">
                <a:solidFill>
                  <a:schemeClr val="tx1"/>
                </a:solidFill>
                <a:latin typeface="+mn-lt"/>
                <a:ea typeface="+mn-ea"/>
                <a:cs typeface="+mn-cs"/>
              </a:defRPr>
            </a:lvl9pPr>
          </a:lstStyle>
          <a:p>
            <a:pPr algn="just">
              <a:buClr>
                <a:schemeClr val="tx1"/>
              </a:buClr>
            </a:pPr>
            <a:r>
              <a:rPr kumimoji="1" lang="en-US" altLang="ja-JP" sz="1800" b="1" dirty="0" smtClean="0"/>
              <a:t>KEK has been engaged in the D1 magnet (MBXF) development for the HL-LHC design study. KEK is supposed to deliver 6 magnets with cryostats for the HL-LHC. </a:t>
            </a:r>
          </a:p>
          <a:p>
            <a:pPr algn="just">
              <a:buClr>
                <a:schemeClr val="tx1"/>
              </a:buClr>
            </a:pPr>
            <a:r>
              <a:rPr lang="en-US" altLang="ja-JP" sz="1800" b="1" dirty="0"/>
              <a:t>The 9 m deep vertical test stand at KEK was originally built for the MQXA construction. The facility will be utilized for the cold tests of the D1 model and production magnets for HL-LHC.</a:t>
            </a:r>
          </a:p>
          <a:p>
            <a:pPr lvl="1" algn="just">
              <a:buClr>
                <a:schemeClr val="tx1"/>
              </a:buClr>
            </a:pPr>
            <a:r>
              <a:rPr lang="en-US" altLang="ja-JP" sz="1800" b="1" dirty="0"/>
              <a:t>2 x 2 m model magnets</a:t>
            </a:r>
          </a:p>
          <a:p>
            <a:pPr lvl="1" algn="just">
              <a:buClr>
                <a:schemeClr val="tx1"/>
              </a:buClr>
            </a:pPr>
            <a:r>
              <a:rPr lang="en-US" altLang="ja-JP" sz="1800" b="1" dirty="0"/>
              <a:t>7 x 7 m production magnets </a:t>
            </a:r>
            <a:r>
              <a:rPr lang="en-US" altLang="ja-JP" sz="1800" b="1" dirty="0" smtClean="0"/>
              <a:t>(incl. 2 spares and 1 prototype)</a:t>
            </a:r>
            <a:endParaRPr lang="en-US" altLang="ja-JP" sz="1800" b="1" dirty="0"/>
          </a:p>
          <a:p>
            <a:pPr marL="457176" lvl="1" indent="0" algn="just">
              <a:buNone/>
            </a:pPr>
            <a:r>
              <a:rPr lang="en-US" altLang="ja-JP" sz="1800" b="1" dirty="0"/>
              <a:t>*Horizontal cold test bench with </a:t>
            </a:r>
            <a:r>
              <a:rPr lang="en-US" altLang="ja-JP" sz="1800" b="1" dirty="0" err="1"/>
              <a:t>SHe</a:t>
            </a:r>
            <a:r>
              <a:rPr lang="en-US" altLang="ja-JP" sz="1800" b="1" dirty="0"/>
              <a:t> cooling (4.4K) was established for the J-PARC SCFM. But it is dismantled now</a:t>
            </a:r>
            <a:r>
              <a:rPr lang="en-US" altLang="ja-JP" sz="1800" b="1" dirty="0" smtClean="0"/>
              <a:t>.</a:t>
            </a:r>
          </a:p>
          <a:p>
            <a:pPr algn="just">
              <a:buClr>
                <a:schemeClr val="tx1"/>
              </a:buClr>
            </a:pPr>
            <a:r>
              <a:rPr lang="en-US" altLang="ja-JP" sz="1800" b="1" dirty="0" smtClean="0"/>
              <a:t>The first D1 model magnet was tested at 4.4 K and 1.9 K in the vertical cryostat in this April to May. The new header with 15 kA CLs and a large bore anti-cryostat successfully functioned for the cold test.</a:t>
            </a:r>
          </a:p>
          <a:p>
            <a:pPr lvl="1" algn="just">
              <a:buClr>
                <a:schemeClr val="tx1"/>
              </a:buClr>
            </a:pPr>
            <a:r>
              <a:rPr lang="en-US" altLang="ja-JP" sz="1800" b="1" dirty="0" smtClean="0"/>
              <a:t>The original facility (cryogenic plant, </a:t>
            </a:r>
            <a:r>
              <a:rPr lang="en-US" altLang="ja-JP" sz="1800" b="1" dirty="0" err="1" smtClean="0"/>
              <a:t>HeII</a:t>
            </a:r>
            <a:r>
              <a:rPr lang="en-US" altLang="ja-JP" sz="1800" b="1" dirty="0" smtClean="0"/>
              <a:t> sub-cooler, power converter) has almost worked. But some malfunctions and performance limitation due to aged deterioration were found through the test </a:t>
            </a:r>
            <a:r>
              <a:rPr lang="is-IS" altLang="ja-JP" sz="1800" b="1" dirty="0" smtClean="0"/>
              <a:t>…</a:t>
            </a:r>
          </a:p>
          <a:p>
            <a:pPr lvl="1" algn="just">
              <a:buClr>
                <a:schemeClr val="tx1"/>
              </a:buClr>
            </a:pPr>
            <a:r>
              <a:rPr lang="is-IS" altLang="ja-JP" sz="1800" b="1" dirty="0" smtClean="0"/>
              <a:t>Adequate refurbishment/replacement must be done well in advance of starting the D1 construction.</a:t>
            </a:r>
            <a:endParaRPr lang="en-US" altLang="ja-JP" sz="1800" b="1" dirty="0"/>
          </a:p>
        </p:txBody>
      </p:sp>
    </p:spTree>
    <p:extLst>
      <p:ext uri="{BB962C8B-B14F-4D97-AF65-F5344CB8AC3E}">
        <p14:creationId xmlns:p14="http://schemas.microsoft.com/office/powerpoint/2010/main" val="2076259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ー 7"/>
          <p:cNvSpPr>
            <a:spLocks noGrp="1"/>
          </p:cNvSpPr>
          <p:nvPr>
            <p:ph type="ftr" sz="quarter" idx="11"/>
          </p:nvPr>
        </p:nvSpPr>
        <p:spPr/>
        <p:txBody>
          <a:bodyPr/>
          <a:lstStyle/>
          <a:p>
            <a:r>
              <a:rPr lang="en-US" altLang="ja-JP" dirty="0" smtClean="0">
                <a:solidFill>
                  <a:prstClr val="black"/>
                </a:solidFill>
                <a:latin typeface="Calibri"/>
                <a:ea typeface="ＭＳ Ｐゴシック"/>
              </a:rPr>
              <a:t>T. Nakamoto, HL LHC SC Magnets Test Stand (SMT) Workshop, 13-14 June 2016, CERN</a:t>
            </a:r>
            <a:endParaRPr lang="ja-JP" altLang="en-US" dirty="0">
              <a:solidFill>
                <a:prstClr val="black"/>
              </a:solidFill>
              <a:latin typeface="Calibri"/>
              <a:ea typeface="ＭＳ Ｐゴシック"/>
            </a:endParaRPr>
          </a:p>
        </p:txBody>
      </p:sp>
      <p:pic>
        <p:nvPicPr>
          <p:cNvPr id="3" name="図 2"/>
          <p:cNvPicPr>
            <a:picLocks noChangeAspect="1"/>
          </p:cNvPicPr>
          <p:nvPr/>
        </p:nvPicPr>
        <p:blipFill rotWithShape="1">
          <a:blip r:embed="rId3" cstate="screen">
            <a:extLst>
              <a:ext uri="{28A0092B-C50C-407E-A947-70E740481C1C}">
                <a14:useLocalDpi xmlns:a14="http://schemas.microsoft.com/office/drawing/2010/main"/>
              </a:ext>
            </a:extLst>
          </a:blip>
          <a:srcRect t="11296" r="38940" b="38596"/>
          <a:stretch/>
        </p:blipFill>
        <p:spPr>
          <a:xfrm>
            <a:off x="1449720" y="785698"/>
            <a:ext cx="5103753" cy="5926999"/>
          </a:xfrm>
          <a:prstGeom prst="rect">
            <a:avLst/>
          </a:prstGeom>
        </p:spPr>
      </p:pic>
      <p:sp>
        <p:nvSpPr>
          <p:cNvPr id="2" name="タイトル 1"/>
          <p:cNvSpPr>
            <a:spLocks noGrp="1"/>
          </p:cNvSpPr>
          <p:nvPr>
            <p:ph type="title"/>
          </p:nvPr>
        </p:nvSpPr>
        <p:spPr>
          <a:xfrm>
            <a:off x="15875" y="0"/>
            <a:ext cx="2155825" cy="677862"/>
          </a:xfrm>
        </p:spPr>
        <p:txBody>
          <a:bodyPr>
            <a:normAutofit fontScale="90000"/>
          </a:bodyPr>
          <a:lstStyle/>
          <a:p>
            <a:pPr algn="l"/>
            <a:r>
              <a:rPr kumimoji="1" lang="en-US" altLang="ja-JP" b="1" dirty="0" smtClean="0">
                <a:solidFill>
                  <a:schemeClr val="accent1"/>
                </a:solidFill>
              </a:rPr>
              <a:t>Location</a:t>
            </a:r>
            <a:endParaRPr kumimoji="1" lang="ja-JP" altLang="en-US" b="1" dirty="0">
              <a:solidFill>
                <a:schemeClr val="accent1"/>
              </a:solidFill>
            </a:endParaRPr>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b="1" smtClean="0">
                <a:solidFill>
                  <a:prstClr val="black"/>
                </a:solidFill>
                <a:latin typeface="+mj-lt"/>
                <a:ea typeface="ＭＳ Ｐゴシック"/>
              </a:rPr>
              <a:pPr/>
              <a:t>2</a:t>
            </a:fld>
            <a:endParaRPr lang="ja-JP" altLang="en-US" b="1">
              <a:solidFill>
                <a:prstClr val="black"/>
              </a:solidFill>
              <a:latin typeface="+mj-lt"/>
              <a:ea typeface="ＭＳ Ｐゴシック"/>
            </a:endParaRPr>
          </a:p>
        </p:txBody>
      </p:sp>
      <p:pic>
        <p:nvPicPr>
          <p:cNvPr id="5" name="図 4"/>
          <p:cNvPicPr>
            <a:picLocks noChangeAspect="1"/>
          </p:cNvPicPr>
          <p:nvPr/>
        </p:nvPicPr>
        <p:blipFill rotWithShape="1">
          <a:blip r:embed="rId4" cstate="screen">
            <a:extLst>
              <a:ext uri="{28A0092B-C50C-407E-A947-70E740481C1C}">
                <a14:useLocalDpi xmlns:a14="http://schemas.microsoft.com/office/drawing/2010/main"/>
              </a:ext>
            </a:extLst>
          </a:blip>
          <a:srcRect l="26671" t="11815" r="25699" b="38499"/>
          <a:stretch/>
        </p:blipFill>
        <p:spPr>
          <a:xfrm>
            <a:off x="2546027" y="274226"/>
            <a:ext cx="2308244" cy="3407472"/>
          </a:xfrm>
          <a:prstGeom prst="rect">
            <a:avLst/>
          </a:prstGeom>
          <a:noFill/>
          <a:ln w="28575">
            <a:solidFill>
              <a:schemeClr val="bg1"/>
            </a:solidFill>
          </a:ln>
          <a:effectLst/>
        </p:spPr>
      </p:pic>
      <p:sp>
        <p:nvSpPr>
          <p:cNvPr id="27" name="Oval 21"/>
          <p:cNvSpPr>
            <a:spLocks noChangeArrowheads="1"/>
          </p:cNvSpPr>
          <p:nvPr/>
        </p:nvSpPr>
        <p:spPr bwMode="auto">
          <a:xfrm>
            <a:off x="3507830" y="1605955"/>
            <a:ext cx="144000" cy="144000"/>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336" tIns="45668" rIns="91336" bIns="45668" anchor="ctr"/>
          <a:lstStyle/>
          <a:p>
            <a:endParaRPr lang="ja-JP" altLang="en-US" b="1" smtClean="0">
              <a:solidFill>
                <a:srgbClr val="FFFFFF"/>
              </a:solidFill>
              <a:latin typeface="+mj-lt"/>
            </a:endParaRPr>
          </a:p>
        </p:txBody>
      </p:sp>
      <p:sp>
        <p:nvSpPr>
          <p:cNvPr id="28" name="Oval 22"/>
          <p:cNvSpPr>
            <a:spLocks noChangeArrowheads="1"/>
          </p:cNvSpPr>
          <p:nvPr/>
        </p:nvSpPr>
        <p:spPr bwMode="auto">
          <a:xfrm>
            <a:off x="4119568" y="1185579"/>
            <a:ext cx="144000" cy="144000"/>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1336" tIns="45668" rIns="91336" bIns="45668" anchor="ctr"/>
          <a:lstStyle/>
          <a:p>
            <a:endParaRPr lang="ja-JP" altLang="en-US" b="1" smtClean="0">
              <a:solidFill>
                <a:srgbClr val="FFFFFF"/>
              </a:solidFill>
              <a:latin typeface="+mj-lt"/>
            </a:endParaRPr>
          </a:p>
        </p:txBody>
      </p:sp>
      <p:sp>
        <p:nvSpPr>
          <p:cNvPr id="32" name="Line 18"/>
          <p:cNvSpPr>
            <a:spLocks noChangeShapeType="1"/>
          </p:cNvSpPr>
          <p:nvPr/>
        </p:nvSpPr>
        <p:spPr bwMode="auto">
          <a:xfrm flipV="1">
            <a:off x="4273852" y="1065985"/>
            <a:ext cx="358969" cy="153882"/>
          </a:xfrm>
          <a:prstGeom prst="line">
            <a:avLst/>
          </a:prstGeom>
          <a:noFill/>
          <a:ln w="38100">
            <a:solidFill>
              <a:srgbClr val="FF0000"/>
            </a:solidFill>
            <a:prstDash val="solid"/>
            <a:round/>
            <a:headEnd/>
            <a:tailEnd type="stealth" w="lg" len="lg"/>
          </a:ln>
        </p:spPr>
        <p:txBody>
          <a:bodyPr lIns="91336" tIns="45668" rIns="91336" bIns="45668"/>
          <a:lstStyle/>
          <a:p>
            <a:pPr fontAlgn="auto">
              <a:spcBef>
                <a:spcPts val="0"/>
              </a:spcBef>
              <a:spcAft>
                <a:spcPts val="0"/>
              </a:spcAft>
              <a:defRPr/>
            </a:pPr>
            <a:endParaRPr lang="en-US" b="1">
              <a:solidFill>
                <a:prstClr val="white"/>
              </a:solidFill>
              <a:latin typeface="+mj-lt"/>
            </a:endParaRPr>
          </a:p>
        </p:txBody>
      </p:sp>
      <p:sp>
        <p:nvSpPr>
          <p:cNvPr id="22" name="コンテンツ プレースホルダー 2"/>
          <p:cNvSpPr>
            <a:spLocks noGrp="1"/>
          </p:cNvSpPr>
          <p:nvPr>
            <p:ph idx="1"/>
          </p:nvPr>
        </p:nvSpPr>
        <p:spPr>
          <a:xfrm>
            <a:off x="30350" y="4079147"/>
            <a:ext cx="3596097" cy="2450988"/>
          </a:xfrm>
          <a:solidFill>
            <a:schemeClr val="bg1"/>
          </a:solidFill>
        </p:spPr>
        <p:txBody>
          <a:bodyPr>
            <a:noAutofit/>
          </a:bodyPr>
          <a:lstStyle/>
          <a:p>
            <a:r>
              <a:rPr lang="en-US" altLang="ja-JP" sz="1600" b="1" dirty="0" smtClean="0"/>
              <a:t>KEK, High Energy Accelerator Research Organization</a:t>
            </a:r>
          </a:p>
          <a:p>
            <a:pPr lvl="1"/>
            <a:r>
              <a:rPr lang="en-US" altLang="ja-JP" sz="1600" b="1" i="1" dirty="0"/>
              <a:t>A</a:t>
            </a:r>
            <a:r>
              <a:rPr lang="en-US" altLang="ja-JP" sz="1600" b="1" i="1" dirty="0" smtClean="0"/>
              <a:t>ccelerator </a:t>
            </a:r>
            <a:r>
              <a:rPr lang="en-US" altLang="ja-JP" sz="1600" b="1" i="1" dirty="0"/>
              <a:t>science research </a:t>
            </a:r>
            <a:r>
              <a:rPr lang="en-US" altLang="ja-JP" sz="1600" b="1" i="1" dirty="0" smtClean="0"/>
              <a:t>laboratories </a:t>
            </a:r>
            <a:r>
              <a:rPr lang="en-US" altLang="ja-JP" sz="1600" b="1" i="1" dirty="0"/>
              <a:t>using high-energy particle beams and synchrotron light sources to probe the fundamental properties of matter.</a:t>
            </a:r>
            <a:endParaRPr lang="en-US" altLang="ja-JP" sz="1600" b="1" i="1" dirty="0" smtClean="0"/>
          </a:p>
          <a:p>
            <a:r>
              <a:rPr lang="en-US" altLang="ja-JP" sz="1600" b="1" dirty="0" smtClean="0"/>
              <a:t>Main office: Tsukuba, Ibaraki, Japan</a:t>
            </a:r>
            <a:r>
              <a:rPr lang="en-US" altLang="ja-JP" sz="1600" b="1" dirty="0"/>
              <a:t>.</a:t>
            </a:r>
            <a:endParaRPr lang="en-US" altLang="ja-JP" sz="1600" b="1" dirty="0" smtClean="0"/>
          </a:p>
        </p:txBody>
      </p:sp>
      <p:sp>
        <p:nvSpPr>
          <p:cNvPr id="7" name="正方形/長方形 6"/>
          <p:cNvSpPr/>
          <p:nvPr/>
        </p:nvSpPr>
        <p:spPr>
          <a:xfrm>
            <a:off x="4470400" y="3902076"/>
            <a:ext cx="566057" cy="743880"/>
          </a:xfrm>
          <a:prstGeom prst="rect">
            <a:avLst/>
          </a:prstGeom>
          <a:noFill/>
          <a:ln w="28575">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9" name="図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61222" y="177965"/>
            <a:ext cx="4163542" cy="3122656"/>
          </a:xfrm>
          <a:prstGeom prst="rect">
            <a:avLst/>
          </a:prstGeom>
          <a:ln w="25400">
            <a:solidFill>
              <a:srgbClr val="FF0000"/>
            </a:solidFill>
          </a:ln>
        </p:spPr>
      </p:pic>
      <p:sp>
        <p:nvSpPr>
          <p:cNvPr id="18" name="Text Box 28"/>
          <p:cNvSpPr txBox="1">
            <a:spLocks noChangeArrowheads="1"/>
          </p:cNvSpPr>
          <p:nvPr/>
        </p:nvSpPr>
        <p:spPr bwMode="auto">
          <a:xfrm>
            <a:off x="4752172" y="669020"/>
            <a:ext cx="1486625" cy="430782"/>
          </a:xfrm>
          <a:prstGeom prst="rect">
            <a:avLst/>
          </a:prstGeom>
          <a:noFill/>
          <a:ln w="9525">
            <a:noFill/>
            <a:miter lim="800000"/>
            <a:headEnd/>
            <a:tailEnd/>
          </a:ln>
          <a:extLst/>
        </p:spPr>
        <p:txBody>
          <a:bodyPr wrap="squar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hangingPunct="1"/>
            <a:r>
              <a:rPr lang="en-US" altLang="ja-JP" sz="2200" b="1" dirty="0" smtClean="0">
                <a:solidFill>
                  <a:srgbClr val="FFFF00"/>
                </a:solidFill>
                <a:latin typeface="+mj-lt"/>
              </a:rPr>
              <a:t>J-PARC (p)</a:t>
            </a:r>
          </a:p>
        </p:txBody>
      </p:sp>
      <p:sp>
        <p:nvSpPr>
          <p:cNvPr id="24" name="Text Box 28"/>
          <p:cNvSpPr txBox="1">
            <a:spLocks noChangeArrowheads="1"/>
          </p:cNvSpPr>
          <p:nvPr/>
        </p:nvSpPr>
        <p:spPr bwMode="auto">
          <a:xfrm>
            <a:off x="5287835" y="2923166"/>
            <a:ext cx="1228570" cy="36922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dirty="0" smtClean="0">
                <a:solidFill>
                  <a:schemeClr val="bg1"/>
                </a:solidFill>
                <a:latin typeface="+mj-lt"/>
              </a:rPr>
              <a:t>KEK Tokai</a:t>
            </a:r>
          </a:p>
        </p:txBody>
      </p:sp>
      <p:pic>
        <p:nvPicPr>
          <p:cNvPr id="10" name="図 9"/>
          <p:cNvPicPr>
            <a:picLocks noChangeAspect="1"/>
          </p:cNvPicPr>
          <p:nvPr/>
        </p:nvPicPr>
        <p:blipFill>
          <a:blip r:embed="rId6"/>
          <a:stretch>
            <a:fillRect/>
          </a:stretch>
        </p:blipFill>
        <p:spPr>
          <a:xfrm>
            <a:off x="4854271" y="3730278"/>
            <a:ext cx="4046003" cy="2982419"/>
          </a:xfrm>
          <a:prstGeom prst="rect">
            <a:avLst/>
          </a:prstGeom>
          <a:ln w="25400">
            <a:solidFill>
              <a:srgbClr val="FF0000"/>
            </a:solidFill>
          </a:ln>
        </p:spPr>
      </p:pic>
      <p:sp>
        <p:nvSpPr>
          <p:cNvPr id="17" name="Text Box 28"/>
          <p:cNvSpPr txBox="1">
            <a:spLocks noChangeArrowheads="1"/>
          </p:cNvSpPr>
          <p:nvPr/>
        </p:nvSpPr>
        <p:spPr bwMode="auto">
          <a:xfrm>
            <a:off x="7200467" y="6332809"/>
            <a:ext cx="1407719" cy="369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dirty="0" smtClean="0">
                <a:solidFill>
                  <a:schemeClr val="bg1"/>
                </a:solidFill>
                <a:latin typeface="+mj-lt"/>
              </a:rPr>
              <a:t>KEK Tsukuba</a:t>
            </a:r>
          </a:p>
        </p:txBody>
      </p:sp>
      <p:sp>
        <p:nvSpPr>
          <p:cNvPr id="33" name="Line 17"/>
          <p:cNvSpPr>
            <a:spLocks noChangeShapeType="1"/>
          </p:cNvSpPr>
          <p:nvPr/>
        </p:nvSpPr>
        <p:spPr bwMode="auto">
          <a:xfrm>
            <a:off x="3610031" y="1749954"/>
            <a:ext cx="1151191" cy="3583847"/>
          </a:xfrm>
          <a:prstGeom prst="line">
            <a:avLst/>
          </a:prstGeom>
          <a:noFill/>
          <a:ln w="38100">
            <a:solidFill>
              <a:srgbClr val="FF0000"/>
            </a:solidFill>
            <a:prstDash val="solid"/>
            <a:round/>
            <a:headEnd/>
            <a:tailEnd type="stealth" w="lg" len="lg"/>
          </a:ln>
        </p:spPr>
        <p:txBody>
          <a:bodyPr lIns="91336" tIns="45668" rIns="91336" bIns="45668"/>
          <a:lstStyle/>
          <a:p>
            <a:pPr fontAlgn="auto">
              <a:spcBef>
                <a:spcPts val="0"/>
              </a:spcBef>
              <a:spcAft>
                <a:spcPts val="0"/>
              </a:spcAft>
              <a:defRPr/>
            </a:pPr>
            <a:endParaRPr lang="en-US" b="1">
              <a:solidFill>
                <a:prstClr val="white"/>
              </a:solidFill>
              <a:latin typeface="+mj-lt"/>
            </a:endParaRPr>
          </a:p>
        </p:txBody>
      </p:sp>
      <p:sp>
        <p:nvSpPr>
          <p:cNvPr id="39" name="円/楕円 38"/>
          <p:cNvSpPr/>
          <p:nvPr/>
        </p:nvSpPr>
        <p:spPr>
          <a:xfrm>
            <a:off x="7359977" y="5377101"/>
            <a:ext cx="252761" cy="170985"/>
          </a:xfrm>
          <a:prstGeom prst="ellipse">
            <a:avLst/>
          </a:prstGeom>
          <a:noFill/>
          <a:ln w="22225">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Text Box 25"/>
          <p:cNvSpPr txBox="1">
            <a:spLocks noChangeArrowheads="1"/>
          </p:cNvSpPr>
          <p:nvPr/>
        </p:nvSpPr>
        <p:spPr bwMode="auto">
          <a:xfrm>
            <a:off x="7669416" y="5183177"/>
            <a:ext cx="1499651" cy="120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36" tIns="45668" rIns="91336" bIns="45668">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lang="en-US" altLang="ja-JP" b="1" dirty="0" smtClean="0">
                <a:solidFill>
                  <a:srgbClr val="00B0F0"/>
                </a:solidFill>
                <a:latin typeface="+mj-lt"/>
              </a:rPr>
              <a:t>Cryogenics Science Center and Test Stand </a:t>
            </a:r>
          </a:p>
        </p:txBody>
      </p:sp>
      <p:sp>
        <p:nvSpPr>
          <p:cNvPr id="6" name="テキスト ボックス 5"/>
          <p:cNvSpPr txBox="1"/>
          <p:nvPr/>
        </p:nvSpPr>
        <p:spPr>
          <a:xfrm>
            <a:off x="6631252" y="4833673"/>
            <a:ext cx="1457450" cy="369332"/>
          </a:xfrm>
          <a:prstGeom prst="rect">
            <a:avLst/>
          </a:prstGeom>
          <a:noFill/>
        </p:spPr>
        <p:txBody>
          <a:bodyPr wrap="none" rtlCol="0">
            <a:spAutoFit/>
          </a:bodyPr>
          <a:lstStyle/>
          <a:p>
            <a:r>
              <a:rPr kumimoji="1" lang="en-US" altLang="ja-JP" b="1" i="1" dirty="0" smtClean="0">
                <a:solidFill>
                  <a:srgbClr val="FEA78A"/>
                </a:solidFill>
              </a:rPr>
              <a:t>&gt;&gt;</a:t>
            </a:r>
            <a:r>
              <a:rPr kumimoji="1" lang="en-US" altLang="ja-JP" b="1" i="1" dirty="0" err="1" smtClean="0">
                <a:solidFill>
                  <a:srgbClr val="FEA78A"/>
                </a:solidFill>
              </a:rPr>
              <a:t>SuperKEKB</a:t>
            </a:r>
            <a:endParaRPr kumimoji="1" lang="ja-JP" altLang="en-US" b="1" i="1" dirty="0">
              <a:solidFill>
                <a:srgbClr val="FEA78A"/>
              </a:solidFill>
            </a:endParaRPr>
          </a:p>
        </p:txBody>
      </p:sp>
    </p:spTree>
    <p:extLst>
      <p:ext uri="{BB962C8B-B14F-4D97-AF65-F5344CB8AC3E}">
        <p14:creationId xmlns:p14="http://schemas.microsoft.com/office/powerpoint/2010/main" val="141872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2" grpId="0" animBg="1"/>
      <p:bldP spid="22" grpId="0" build="p" animBg="1"/>
      <p:bldP spid="7" grpId="0" animBg="1"/>
      <p:bldP spid="18" grpId="0"/>
      <p:bldP spid="24" grpId="0"/>
      <p:bldP spid="17" grpId="0"/>
      <p:bldP spid="33" grpId="0" animBg="1"/>
      <p:bldP spid="39" grpId="0" animBg="1"/>
      <p:bldP spid="40"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descr="MBXF_2M-Model(Cut_View).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5319" y="5040025"/>
            <a:ext cx="2933700" cy="1848200"/>
          </a:xfrm>
          <a:prstGeom prst="rect">
            <a:avLst/>
          </a:prstGeom>
        </p:spPr>
      </p:pic>
      <p:sp>
        <p:nvSpPr>
          <p:cNvPr id="7" name="Slide Number Placeholder 6"/>
          <p:cNvSpPr>
            <a:spLocks noGrp="1"/>
          </p:cNvSpPr>
          <p:nvPr>
            <p:ph type="sldNum" sz="quarter" idx="12"/>
          </p:nvPr>
        </p:nvSpPr>
        <p:spPr>
          <a:xfrm>
            <a:off x="6553200" y="6559546"/>
            <a:ext cx="2133600" cy="365125"/>
          </a:xfrm>
        </p:spPr>
        <p:txBody>
          <a:bodyPr/>
          <a:lstStyle/>
          <a:p>
            <a:fld id="{B6F15528-21DE-4FAA-801E-634DDDAF4B2B}" type="slidenum">
              <a:rPr lang="en-US" smtClean="0"/>
              <a:pPr/>
              <a:t>3</a:t>
            </a:fld>
            <a:endParaRPr lang="en-US" dirty="0"/>
          </a:p>
        </p:txBody>
      </p:sp>
      <p:sp>
        <p:nvSpPr>
          <p:cNvPr id="2" name="Title 1"/>
          <p:cNvSpPr>
            <a:spLocks noGrp="1"/>
          </p:cNvSpPr>
          <p:nvPr>
            <p:ph type="title"/>
          </p:nvPr>
        </p:nvSpPr>
        <p:spPr>
          <a:xfrm>
            <a:off x="-1" y="0"/>
            <a:ext cx="8570998" cy="615420"/>
          </a:xfrm>
        </p:spPr>
        <p:txBody>
          <a:bodyPr>
            <a:normAutofit fontScale="90000"/>
          </a:bodyPr>
          <a:lstStyle/>
          <a:p>
            <a:pPr algn="l"/>
            <a:r>
              <a:rPr lang="en-US" sz="4000" b="1" dirty="0" smtClean="0">
                <a:solidFill>
                  <a:schemeClr val="accent1"/>
                </a:solidFill>
              </a:rPr>
              <a:t>Design Parameters</a:t>
            </a:r>
            <a:r>
              <a:rPr lang="en-US" sz="4000" b="1" dirty="0">
                <a:solidFill>
                  <a:schemeClr val="accent1"/>
                </a:solidFill>
              </a:rPr>
              <a:t> </a:t>
            </a:r>
            <a:r>
              <a:rPr lang="en-US" sz="4000" b="1" smtClean="0">
                <a:solidFill>
                  <a:schemeClr val="accent1"/>
                </a:solidFill>
              </a:rPr>
              <a:t>of D1, MBXF, for HL-LHC</a:t>
            </a:r>
            <a:endParaRPr lang="en-US" sz="4000" b="1" dirty="0">
              <a:solidFill>
                <a:schemeClr val="accent1"/>
              </a:solidFill>
            </a:endParaRPr>
          </a:p>
        </p:txBody>
      </p:sp>
      <p:sp>
        <p:nvSpPr>
          <p:cNvPr id="3" name="Content Placeholder 2"/>
          <p:cNvSpPr>
            <a:spLocks noGrp="1"/>
          </p:cNvSpPr>
          <p:nvPr>
            <p:ph idx="1"/>
          </p:nvPr>
        </p:nvSpPr>
        <p:spPr>
          <a:xfrm>
            <a:off x="0" y="495300"/>
            <a:ext cx="6629400" cy="4951868"/>
          </a:xfrm>
        </p:spPr>
        <p:txBody>
          <a:bodyPr>
            <a:noAutofit/>
          </a:bodyPr>
          <a:lstStyle/>
          <a:p>
            <a:r>
              <a:rPr lang="en-US" sz="1800" i="1" dirty="0" smtClean="0"/>
              <a:t>Coil ID:	</a:t>
            </a:r>
            <a:r>
              <a:rPr lang="en-US" sz="1800" b="1" i="1" dirty="0" smtClean="0">
                <a:solidFill>
                  <a:srgbClr val="3366FF"/>
                </a:solidFill>
              </a:rPr>
              <a:t>150 mm</a:t>
            </a:r>
          </a:p>
          <a:p>
            <a:r>
              <a:rPr lang="en-US" sz="1800" i="1" dirty="0" smtClean="0"/>
              <a:t>Integrated field: </a:t>
            </a:r>
            <a:r>
              <a:rPr lang="en-US" sz="1800" b="1" i="1" dirty="0" smtClean="0">
                <a:solidFill>
                  <a:srgbClr val="3366FF"/>
                </a:solidFill>
              </a:rPr>
              <a:t>35 Tm</a:t>
            </a:r>
            <a:r>
              <a:rPr lang="en-US" sz="1800" i="1" dirty="0" smtClean="0"/>
              <a:t> (26 Tm at present LHC)</a:t>
            </a:r>
          </a:p>
          <a:p>
            <a:pPr lvl="1"/>
            <a:r>
              <a:rPr lang="en-US" sz="1800" b="1" i="1" dirty="0" smtClean="0">
                <a:solidFill>
                  <a:srgbClr val="3266FF"/>
                </a:solidFill>
              </a:rPr>
              <a:t>5.59 T at 12 kA. </a:t>
            </a:r>
            <a:r>
              <a:rPr lang="en-US" sz="1800" b="1" i="1" dirty="0" err="1" smtClean="0">
                <a:solidFill>
                  <a:srgbClr val="3266FF"/>
                </a:solidFill>
              </a:rPr>
              <a:t>L</a:t>
            </a:r>
            <a:r>
              <a:rPr lang="en-US" sz="1800" b="1" i="1" baseline="-25000" dirty="0" err="1" smtClean="0">
                <a:solidFill>
                  <a:srgbClr val="3266FF"/>
                </a:solidFill>
              </a:rPr>
              <a:t>coil</a:t>
            </a:r>
            <a:r>
              <a:rPr lang="en-US" sz="1800" b="1" i="1" dirty="0" smtClean="0">
                <a:solidFill>
                  <a:srgbClr val="3266FF"/>
                </a:solidFill>
              </a:rPr>
              <a:t>=6.6 m</a:t>
            </a:r>
            <a:r>
              <a:rPr lang="en-US" sz="1800" i="1" dirty="0" smtClean="0"/>
              <a:t> </a:t>
            </a:r>
          </a:p>
          <a:p>
            <a:r>
              <a:rPr lang="en-US" sz="1800" i="1" dirty="0" smtClean="0"/>
              <a:t>T</a:t>
            </a:r>
            <a:r>
              <a:rPr lang="en-US" sz="1800" i="1" baseline="-25000" dirty="0" smtClean="0"/>
              <a:t>op</a:t>
            </a:r>
            <a:r>
              <a:rPr lang="en-US" sz="1800" i="1" dirty="0" smtClean="0"/>
              <a:t>:		1.9 K  by </a:t>
            </a:r>
            <a:r>
              <a:rPr lang="en-US" sz="1800" i="1" dirty="0" err="1" smtClean="0"/>
              <a:t>HeII</a:t>
            </a:r>
            <a:r>
              <a:rPr lang="en-US" sz="1800" i="1" dirty="0" smtClean="0"/>
              <a:t> cooling</a:t>
            </a:r>
          </a:p>
          <a:p>
            <a:r>
              <a:rPr lang="en-US" sz="1800" i="1" dirty="0" smtClean="0"/>
              <a:t>Op. point (2D coil):	</a:t>
            </a:r>
            <a:r>
              <a:rPr lang="en-US" sz="1800" b="1" i="1" dirty="0" smtClean="0">
                <a:solidFill>
                  <a:srgbClr val="3366FF"/>
                </a:solidFill>
              </a:rPr>
              <a:t>75 %</a:t>
            </a:r>
          </a:p>
          <a:p>
            <a:r>
              <a:rPr lang="en-US" sz="1800" i="1" dirty="0" smtClean="0"/>
              <a:t>Coil layout:	</a:t>
            </a:r>
            <a:r>
              <a:rPr lang="en-US" sz="1800" i="1" dirty="0" smtClean="0">
                <a:solidFill>
                  <a:srgbClr val="000000"/>
                </a:solidFill>
              </a:rPr>
              <a:t>1 layer of 15.1 mm cable</a:t>
            </a:r>
          </a:p>
          <a:p>
            <a:pPr lvl="1"/>
            <a:r>
              <a:rPr lang="en-US" sz="1800" i="1" dirty="0" smtClean="0">
                <a:solidFill>
                  <a:srgbClr val="000000"/>
                </a:solidFill>
              </a:rPr>
              <a:t>Better cooling</a:t>
            </a:r>
            <a:r>
              <a:rPr lang="en-US" sz="1800" i="1" dirty="0" smtClean="0"/>
              <a:t>. Saving space for iron yoke.</a:t>
            </a:r>
            <a:r>
              <a:rPr lang="en-US" sz="1400" i="1" dirty="0" smtClean="0"/>
              <a:t>  </a:t>
            </a:r>
          </a:p>
          <a:p>
            <a:r>
              <a:rPr lang="en-US" sz="1800" i="1" dirty="0" smtClean="0"/>
              <a:t>Conductor:	</a:t>
            </a:r>
            <a:r>
              <a:rPr lang="en-US" sz="1800" b="1" i="1" dirty="0" err="1" smtClean="0">
                <a:solidFill>
                  <a:srgbClr val="3366FF"/>
                </a:solidFill>
              </a:rPr>
              <a:t>Nb</a:t>
            </a:r>
            <a:r>
              <a:rPr lang="en-US" sz="1800" b="1" i="1" dirty="0" smtClean="0">
                <a:solidFill>
                  <a:srgbClr val="3366FF"/>
                </a:solidFill>
              </a:rPr>
              <a:t>-Ti LHC MB outer cable</a:t>
            </a:r>
          </a:p>
          <a:p>
            <a:r>
              <a:rPr lang="en-US" sz="1800" i="1" dirty="0" smtClean="0"/>
              <a:t>Structure:	Collared yoke structure by keying </a:t>
            </a:r>
          </a:p>
          <a:p>
            <a:r>
              <a:rPr lang="en-US" sz="1800" i="1" dirty="0" smtClean="0">
                <a:solidFill>
                  <a:srgbClr val="000000"/>
                </a:solidFill>
              </a:rPr>
              <a:t>Field quality:	</a:t>
            </a:r>
            <a:r>
              <a:rPr lang="en-US" sz="1800" i="1" dirty="0">
                <a:solidFill>
                  <a:srgbClr val="000000"/>
                </a:solidFill>
              </a:rPr>
              <a:t>&lt;</a:t>
            </a:r>
            <a:r>
              <a:rPr lang="en-US" sz="1800" i="1" dirty="0" smtClean="0">
                <a:solidFill>
                  <a:srgbClr val="000000"/>
                </a:solidFill>
              </a:rPr>
              <a:t> 10</a:t>
            </a:r>
            <a:r>
              <a:rPr lang="en-US" sz="1800" i="1" baseline="30000" dirty="0" smtClean="0">
                <a:solidFill>
                  <a:srgbClr val="000000"/>
                </a:solidFill>
              </a:rPr>
              <a:t>-4</a:t>
            </a:r>
            <a:r>
              <a:rPr lang="en-US" sz="1800" i="1" dirty="0" smtClean="0">
                <a:solidFill>
                  <a:srgbClr val="000000"/>
                </a:solidFill>
              </a:rPr>
              <a:t>  at </a:t>
            </a:r>
            <a:r>
              <a:rPr lang="en-US" sz="1800" i="1" dirty="0" err="1" smtClean="0">
                <a:solidFill>
                  <a:srgbClr val="000000"/>
                </a:solidFill>
              </a:rPr>
              <a:t>R</a:t>
            </a:r>
            <a:r>
              <a:rPr lang="en-US" sz="1800" i="1" baseline="-25000" dirty="0" err="1" smtClean="0">
                <a:solidFill>
                  <a:srgbClr val="000000"/>
                </a:solidFill>
              </a:rPr>
              <a:t>ref</a:t>
            </a:r>
            <a:r>
              <a:rPr lang="en-US" sz="1800" i="1" dirty="0" smtClean="0">
                <a:solidFill>
                  <a:srgbClr val="000000"/>
                </a:solidFill>
              </a:rPr>
              <a:t> = 50 mm </a:t>
            </a:r>
          </a:p>
          <a:p>
            <a:r>
              <a:rPr lang="en-US" sz="1800" i="1" dirty="0" smtClean="0">
                <a:solidFill>
                  <a:srgbClr val="000000"/>
                </a:solidFill>
              </a:rPr>
              <a:t>Cold mass OD:	550 +10 x 2 = 570 mm</a:t>
            </a:r>
          </a:p>
          <a:p>
            <a:r>
              <a:rPr lang="en-US" sz="1800" i="1" dirty="0" smtClean="0">
                <a:solidFill>
                  <a:srgbClr val="000000"/>
                </a:solidFill>
              </a:rPr>
              <a:t>Cryostat OD:	914 mm, same as MB cryostat (*TBD)</a:t>
            </a:r>
          </a:p>
          <a:p>
            <a:r>
              <a:rPr lang="en-US" sz="1800" i="1" dirty="0" smtClean="0"/>
              <a:t>Radiation, energy deposition:</a:t>
            </a:r>
            <a:r>
              <a:rPr lang="en-US" sz="1800" b="1" i="1" dirty="0" smtClean="0">
                <a:solidFill>
                  <a:srgbClr val="3366FF"/>
                </a:solidFill>
              </a:rPr>
              <a:t> </a:t>
            </a:r>
          </a:p>
          <a:p>
            <a:pPr marL="0" indent="0">
              <a:buNone/>
            </a:pPr>
            <a:r>
              <a:rPr lang="en-US" altLang="ja-JP" sz="1800" b="1" i="1" dirty="0">
                <a:solidFill>
                  <a:srgbClr val="3366FF"/>
                </a:solidFill>
              </a:rPr>
              <a:t>135 W  in total, 2 </a:t>
            </a:r>
            <a:r>
              <a:rPr lang="en-US" altLang="ja-JP" sz="1800" b="1" i="1" dirty="0" err="1">
                <a:solidFill>
                  <a:srgbClr val="3366FF"/>
                </a:solidFill>
              </a:rPr>
              <a:t>mW</a:t>
            </a:r>
            <a:r>
              <a:rPr lang="en-US" altLang="ja-JP" sz="1800" b="1" i="1" dirty="0">
                <a:solidFill>
                  <a:srgbClr val="3366FF"/>
                </a:solidFill>
              </a:rPr>
              <a:t>/cm</a:t>
            </a:r>
            <a:r>
              <a:rPr lang="en-US" altLang="ja-JP" sz="1800" b="1" i="1" baseline="30000" dirty="0">
                <a:solidFill>
                  <a:srgbClr val="3366FF"/>
                </a:solidFill>
              </a:rPr>
              <a:t>3</a:t>
            </a:r>
            <a:r>
              <a:rPr lang="en-US" altLang="ja-JP" sz="1800" b="1" i="1" dirty="0">
                <a:solidFill>
                  <a:srgbClr val="3366FF"/>
                </a:solidFill>
              </a:rPr>
              <a:t> at loca</a:t>
            </a:r>
            <a:r>
              <a:rPr lang="en-US" altLang="ja-JP" sz="1800" b="1" i="1" dirty="0">
                <a:solidFill>
                  <a:srgbClr val="3266FF"/>
                </a:solidFill>
              </a:rPr>
              <a:t>l</a:t>
            </a:r>
            <a:r>
              <a:rPr lang="en-US" altLang="ja-JP" sz="1800" b="1" i="1" dirty="0">
                <a:solidFill>
                  <a:srgbClr val="3366FF"/>
                </a:solidFill>
              </a:rPr>
              <a:t> peak, Radiation dose &gt;25 </a:t>
            </a:r>
            <a:r>
              <a:rPr lang="en-US" altLang="ja-JP" sz="1800" b="1" i="1" dirty="0" err="1">
                <a:solidFill>
                  <a:srgbClr val="3366FF"/>
                </a:solidFill>
              </a:rPr>
              <a:t>MGy</a:t>
            </a:r>
            <a:r>
              <a:rPr lang="en-US" altLang="ja-JP" sz="1800" b="1" i="1" dirty="0">
                <a:solidFill>
                  <a:srgbClr val="3366FF"/>
                </a:solidFill>
              </a:rPr>
              <a:t> </a:t>
            </a:r>
          </a:p>
          <a:p>
            <a:pPr marL="0" indent="0">
              <a:buNone/>
            </a:pPr>
            <a:endParaRPr lang="en-US" sz="1800" b="1" i="1" dirty="0" smtClean="0">
              <a:solidFill>
                <a:srgbClr val="3366FF"/>
              </a:solidFill>
            </a:endParaRPr>
          </a:p>
        </p:txBody>
      </p:sp>
      <p:pic>
        <p:nvPicPr>
          <p:cNvPr id="26" name="図 25"/>
          <p:cNvPicPr>
            <a:picLocks noChangeAspect="1"/>
          </p:cNvPicPr>
          <p:nvPr/>
        </p:nvPicPr>
        <p:blipFill>
          <a:blip r:embed="rId4"/>
          <a:stretch>
            <a:fillRect/>
          </a:stretch>
        </p:blipFill>
        <p:spPr>
          <a:xfrm>
            <a:off x="5955758" y="603122"/>
            <a:ext cx="3238998" cy="3063522"/>
          </a:xfrm>
          <a:prstGeom prst="rect">
            <a:avLst/>
          </a:prstGeom>
        </p:spPr>
      </p:pic>
      <p:pic>
        <p:nvPicPr>
          <p:cNvPr id="27" name="図 26"/>
          <p:cNvPicPr>
            <a:picLocks noChangeAspect="1"/>
          </p:cNvPicPr>
          <p:nvPr/>
        </p:nvPicPr>
        <p:blipFill>
          <a:blip r:embed="rId5"/>
          <a:stretch>
            <a:fillRect/>
          </a:stretch>
        </p:blipFill>
        <p:spPr>
          <a:xfrm>
            <a:off x="5217983" y="603122"/>
            <a:ext cx="817571" cy="3018056"/>
          </a:xfrm>
          <a:prstGeom prst="rect">
            <a:avLst/>
          </a:prstGeom>
        </p:spPr>
      </p:pic>
      <p:grpSp>
        <p:nvGrpSpPr>
          <p:cNvPr id="28" name="図形グループ 27"/>
          <p:cNvGrpSpPr/>
          <p:nvPr/>
        </p:nvGrpSpPr>
        <p:grpSpPr>
          <a:xfrm>
            <a:off x="6701865" y="3732157"/>
            <a:ext cx="2406747" cy="3009683"/>
            <a:chOff x="6377577" y="3505637"/>
            <a:chExt cx="2406747" cy="3009683"/>
          </a:xfrm>
        </p:grpSpPr>
        <p:pic>
          <p:nvPicPr>
            <p:cNvPr id="29" name="図 28"/>
            <p:cNvPicPr>
              <a:picLocks noChangeAspect="1"/>
            </p:cNvPicPr>
            <p:nvPr/>
          </p:nvPicPr>
          <p:blipFill>
            <a:blip r:embed="rId6"/>
            <a:stretch>
              <a:fillRect/>
            </a:stretch>
          </p:blipFill>
          <p:spPr>
            <a:xfrm>
              <a:off x="6377577" y="3505637"/>
              <a:ext cx="2406747" cy="2898089"/>
            </a:xfrm>
            <a:prstGeom prst="rect">
              <a:avLst/>
            </a:prstGeom>
          </p:spPr>
        </p:pic>
        <p:sp>
          <p:nvSpPr>
            <p:cNvPr id="30" name="正方形/長方形 29"/>
            <p:cNvSpPr/>
            <p:nvPr/>
          </p:nvSpPr>
          <p:spPr>
            <a:xfrm>
              <a:off x="8246709" y="6390216"/>
              <a:ext cx="537615" cy="125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31" name="Slide Number Placeholder 6"/>
          <p:cNvSpPr txBox="1">
            <a:spLocks/>
          </p:cNvSpPr>
          <p:nvPr/>
        </p:nvSpPr>
        <p:spPr>
          <a:xfrm>
            <a:off x="6553200" y="655954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3</a:t>
            </a:fld>
            <a:endParaRPr lang="en-US" dirty="0"/>
          </a:p>
        </p:txBody>
      </p:sp>
      <p:sp>
        <p:nvSpPr>
          <p:cNvPr id="32" name="TextBox 15"/>
          <p:cNvSpPr txBox="1"/>
          <p:nvPr/>
        </p:nvSpPr>
        <p:spPr>
          <a:xfrm>
            <a:off x="8141074" y="4811842"/>
            <a:ext cx="446837" cy="338554"/>
          </a:xfrm>
          <a:prstGeom prst="rect">
            <a:avLst/>
          </a:prstGeom>
          <a:noFill/>
        </p:spPr>
        <p:txBody>
          <a:bodyPr wrap="square" rtlCol="0">
            <a:spAutoFit/>
          </a:bodyPr>
          <a:lstStyle/>
          <a:p>
            <a:r>
              <a:rPr lang="en-US" sz="1600" dirty="0" smtClean="0"/>
              <a:t>13</a:t>
            </a:r>
            <a:endParaRPr lang="en-US" sz="1600" dirty="0"/>
          </a:p>
        </p:txBody>
      </p:sp>
      <p:sp>
        <p:nvSpPr>
          <p:cNvPr id="33" name="TextBox 16"/>
          <p:cNvSpPr txBox="1"/>
          <p:nvPr/>
        </p:nvSpPr>
        <p:spPr>
          <a:xfrm>
            <a:off x="7541197" y="4185686"/>
            <a:ext cx="446837" cy="338554"/>
          </a:xfrm>
          <a:prstGeom prst="rect">
            <a:avLst/>
          </a:prstGeom>
          <a:noFill/>
        </p:spPr>
        <p:txBody>
          <a:bodyPr wrap="square" rtlCol="0">
            <a:spAutoFit/>
          </a:bodyPr>
          <a:lstStyle/>
          <a:p>
            <a:r>
              <a:rPr lang="en-US" sz="1600" dirty="0"/>
              <a:t>8</a:t>
            </a:r>
          </a:p>
        </p:txBody>
      </p:sp>
      <p:sp>
        <p:nvSpPr>
          <p:cNvPr id="34" name="Rectangle 8"/>
          <p:cNvSpPr/>
          <p:nvPr/>
        </p:nvSpPr>
        <p:spPr>
          <a:xfrm>
            <a:off x="6793224" y="3811345"/>
            <a:ext cx="288661" cy="369332"/>
          </a:xfrm>
          <a:prstGeom prst="rect">
            <a:avLst/>
          </a:prstGeom>
        </p:spPr>
        <p:txBody>
          <a:bodyPr wrap="none">
            <a:spAutoFit/>
          </a:bodyPr>
          <a:lstStyle/>
          <a:p>
            <a:pPr algn="ctr">
              <a:lnSpc>
                <a:spcPct val="115000"/>
              </a:lnSpc>
              <a:tabLst>
                <a:tab pos="457200" algn="l"/>
              </a:tabLst>
            </a:pPr>
            <a:r>
              <a:rPr lang="en-US" sz="1600" dirty="0">
                <a:solidFill>
                  <a:srgbClr val="000000"/>
                </a:solidFill>
              </a:rPr>
              <a:t>4</a:t>
            </a:r>
          </a:p>
        </p:txBody>
      </p:sp>
      <p:sp>
        <p:nvSpPr>
          <p:cNvPr id="35" name="テキスト ボックス 34"/>
          <p:cNvSpPr txBox="1"/>
          <p:nvPr/>
        </p:nvSpPr>
        <p:spPr>
          <a:xfrm>
            <a:off x="6923287" y="5752202"/>
            <a:ext cx="966931" cy="369332"/>
          </a:xfrm>
          <a:prstGeom prst="rect">
            <a:avLst/>
          </a:prstGeom>
          <a:noFill/>
        </p:spPr>
        <p:txBody>
          <a:bodyPr wrap="none" rtlCol="0">
            <a:spAutoFit/>
          </a:bodyPr>
          <a:lstStyle/>
          <a:p>
            <a:r>
              <a:rPr kumimoji="1" lang="en-US" altLang="ja-JP" dirty="0" smtClean="0"/>
              <a:t>44 turns</a:t>
            </a:r>
            <a:endParaRPr kumimoji="1" lang="ja-JP" altLang="en-US" dirty="0"/>
          </a:p>
        </p:txBody>
      </p:sp>
      <p:sp>
        <p:nvSpPr>
          <p:cNvPr id="21" name="TextBox 16"/>
          <p:cNvSpPr txBox="1"/>
          <p:nvPr/>
        </p:nvSpPr>
        <p:spPr>
          <a:xfrm>
            <a:off x="8544123" y="5893290"/>
            <a:ext cx="446837" cy="338554"/>
          </a:xfrm>
          <a:prstGeom prst="rect">
            <a:avLst/>
          </a:prstGeom>
          <a:noFill/>
        </p:spPr>
        <p:txBody>
          <a:bodyPr wrap="square" rtlCol="0">
            <a:spAutoFit/>
          </a:bodyPr>
          <a:lstStyle/>
          <a:p>
            <a:r>
              <a:rPr lang="en-US" sz="1600" dirty="0" smtClean="0"/>
              <a:t>19</a:t>
            </a:r>
            <a:endParaRPr lang="en-US" sz="1600" dirty="0"/>
          </a:p>
        </p:txBody>
      </p:sp>
      <p:pic>
        <p:nvPicPr>
          <p:cNvPr id="23" name="図 2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200000">
            <a:off x="4410017" y="4617268"/>
            <a:ext cx="1446737" cy="2534829"/>
          </a:xfrm>
          <a:prstGeom prst="rect">
            <a:avLst/>
          </a:prstGeom>
        </p:spPr>
      </p:pic>
      <p:sp>
        <p:nvSpPr>
          <p:cNvPr id="6" name="フッター プレースホルダー 5"/>
          <p:cNvSpPr>
            <a:spLocks noGrp="1"/>
          </p:cNvSpPr>
          <p:nvPr>
            <p:ph type="ftr" sz="quarter" idx="11"/>
          </p:nvPr>
        </p:nvSpPr>
        <p:spPr>
          <a:xfrm>
            <a:off x="1856512" y="6559546"/>
            <a:ext cx="5574024" cy="365125"/>
          </a:xfrm>
        </p:spPr>
        <p:txBody>
          <a:bodyPr/>
          <a:lstStyle/>
          <a:p>
            <a:r>
              <a:rPr lang="en-US" dirty="0" smtClean="0">
                <a:solidFill>
                  <a:prstClr val="black">
                    <a:tint val="75000"/>
                  </a:prstClr>
                </a:solidFill>
                <a:latin typeface="Calibri"/>
              </a:rPr>
              <a:t>T. Nakamoto, HL LHC SC Magnets Test Stand (SMT) Workshop, 13-14 June 2016, CERN</a:t>
            </a:r>
            <a:endParaRPr lang="en-US" dirty="0">
              <a:solidFill>
                <a:prstClr val="black">
                  <a:tint val="75000"/>
                </a:prstClr>
              </a:solidFill>
              <a:latin typeface="Calibri"/>
            </a:endParaRPr>
          </a:p>
        </p:txBody>
      </p:sp>
    </p:spTree>
    <p:extLst>
      <p:ext uri="{BB962C8B-B14F-4D97-AF65-F5344CB8AC3E}">
        <p14:creationId xmlns:p14="http://schemas.microsoft.com/office/powerpoint/2010/main" val="1256552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8900" y="0"/>
            <a:ext cx="8877300" cy="647700"/>
          </a:xfrm>
        </p:spPr>
        <p:txBody>
          <a:bodyPr>
            <a:noAutofit/>
          </a:bodyPr>
          <a:lstStyle/>
          <a:p>
            <a:pPr algn="l"/>
            <a:r>
              <a:rPr kumimoji="1" lang="en-US" altLang="ja-JP" sz="4000" b="1" dirty="0" smtClean="0">
                <a:solidFill>
                  <a:schemeClr val="accent1"/>
                </a:solidFill>
              </a:rPr>
              <a:t>2m-long Model Magnet - Overview</a:t>
            </a:r>
            <a:endParaRPr kumimoji="1" lang="ja-JP" altLang="en-US" sz="4000" b="1" dirty="0">
              <a:solidFill>
                <a:schemeClr val="accent1"/>
              </a:solidFill>
            </a:endParaRPr>
          </a:p>
        </p:txBody>
      </p:sp>
      <p:sp>
        <p:nvSpPr>
          <p:cNvPr id="4" name="スライド番号プレースホルダー 3"/>
          <p:cNvSpPr>
            <a:spLocks noGrp="1"/>
          </p:cNvSpPr>
          <p:nvPr>
            <p:ph type="sldNum" sz="quarter" idx="12"/>
          </p:nvPr>
        </p:nvSpPr>
        <p:spPr>
          <a:xfrm>
            <a:off x="6553200" y="6492875"/>
            <a:ext cx="2133600" cy="365125"/>
          </a:xfrm>
        </p:spPr>
        <p:txBody>
          <a:bodyPr/>
          <a:lstStyle/>
          <a:p>
            <a:fld id="{B6F15528-21DE-4FAA-801E-634DDDAF4B2B}" type="slidenum">
              <a:rPr lang="en-US" smtClean="0">
                <a:solidFill>
                  <a:prstClr val="black">
                    <a:tint val="75000"/>
                  </a:prstClr>
                </a:solidFill>
                <a:latin typeface="Calibri"/>
              </a:rPr>
              <a:pPr/>
              <a:t>4</a:t>
            </a:fld>
            <a:endParaRPr lang="en-US" dirty="0">
              <a:solidFill>
                <a:prstClr val="black">
                  <a:tint val="75000"/>
                </a:prstClr>
              </a:solidFill>
              <a:latin typeface="Calibri"/>
            </a:endParaRPr>
          </a:p>
        </p:txBody>
      </p:sp>
      <p:sp>
        <p:nvSpPr>
          <p:cNvPr id="6" name="テキスト ボックス 5"/>
          <p:cNvSpPr txBox="1"/>
          <p:nvPr/>
        </p:nvSpPr>
        <p:spPr>
          <a:xfrm>
            <a:off x="592667" y="520700"/>
            <a:ext cx="8159718" cy="461665"/>
          </a:xfrm>
          <a:prstGeom prst="rect">
            <a:avLst/>
          </a:prstGeom>
          <a:noFill/>
        </p:spPr>
        <p:txBody>
          <a:bodyPr wrap="none" rtlCol="0">
            <a:spAutoFit/>
          </a:bodyPr>
          <a:lstStyle/>
          <a:p>
            <a:r>
              <a:rPr kumimoji="1" lang="en-US" altLang="ja-JP" sz="2400" b="1" i="1" dirty="0">
                <a:solidFill>
                  <a:srgbClr val="3366FF"/>
                </a:solidFill>
                <a:latin typeface="Calibri"/>
                <a:ea typeface="ＭＳ Ｐゴシック"/>
              </a:rPr>
              <a:t>S</a:t>
            </a:r>
            <a:r>
              <a:rPr kumimoji="1" lang="en-US" altLang="ja-JP" sz="2400" b="1" i="1" dirty="0" smtClean="0">
                <a:solidFill>
                  <a:srgbClr val="3366FF"/>
                </a:solidFill>
                <a:latin typeface="Calibri"/>
                <a:ea typeface="ＭＳ Ｐゴシック"/>
              </a:rPr>
              <a:t>ingle-layer coil, 4-split spacer collars, collared yoke by keying </a:t>
            </a:r>
            <a:endParaRPr kumimoji="1" lang="ja-JP" altLang="en-US" sz="2400" b="1" i="1" dirty="0">
              <a:solidFill>
                <a:srgbClr val="3366FF"/>
              </a:solidFill>
              <a:latin typeface="Calibri"/>
              <a:ea typeface="ＭＳ Ｐゴシック"/>
            </a:endParaRPr>
          </a:p>
        </p:txBody>
      </p:sp>
      <p:pic>
        <p:nvPicPr>
          <p:cNvPr id="34" name="図 3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76006" y="1504267"/>
            <a:ext cx="4761539" cy="4829770"/>
          </a:xfrm>
          <a:prstGeom prst="rect">
            <a:avLst/>
          </a:prstGeom>
        </p:spPr>
      </p:pic>
      <p:cxnSp>
        <p:nvCxnSpPr>
          <p:cNvPr id="39" name="直線矢印コネクタ 38"/>
          <p:cNvCxnSpPr/>
          <p:nvPr/>
        </p:nvCxnSpPr>
        <p:spPr>
          <a:xfrm flipH="1">
            <a:off x="6208048" y="2334780"/>
            <a:ext cx="838200" cy="4445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1" name="テキスト ボックス 40"/>
          <p:cNvSpPr txBox="1"/>
          <p:nvPr/>
        </p:nvSpPr>
        <p:spPr>
          <a:xfrm>
            <a:off x="7001161" y="2095402"/>
            <a:ext cx="1556836" cy="369332"/>
          </a:xfrm>
          <a:prstGeom prst="rect">
            <a:avLst/>
          </a:prstGeom>
          <a:noFill/>
        </p:spPr>
        <p:txBody>
          <a:bodyPr wrap="none" rtlCol="0">
            <a:spAutoFit/>
          </a:bodyPr>
          <a:lstStyle/>
          <a:p>
            <a:r>
              <a:rPr kumimoji="1" lang="en-US" altLang="ja-JP" dirty="0" smtClean="0"/>
              <a:t>Shell: SUS304L</a:t>
            </a:r>
            <a:endParaRPr kumimoji="1" lang="ja-JP" altLang="en-US" dirty="0"/>
          </a:p>
        </p:txBody>
      </p:sp>
      <p:cxnSp>
        <p:nvCxnSpPr>
          <p:cNvPr id="44" name="直線矢印コネクタ 43"/>
          <p:cNvCxnSpPr/>
          <p:nvPr/>
        </p:nvCxnSpPr>
        <p:spPr>
          <a:xfrm flipH="1" flipV="1">
            <a:off x="5193376" y="5135130"/>
            <a:ext cx="692484" cy="87429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5" name="テキスト ボックス 44"/>
          <p:cNvSpPr txBox="1"/>
          <p:nvPr/>
        </p:nvSpPr>
        <p:spPr>
          <a:xfrm>
            <a:off x="5881849" y="5743393"/>
            <a:ext cx="3517900" cy="646331"/>
          </a:xfrm>
          <a:prstGeom prst="rect">
            <a:avLst/>
          </a:prstGeom>
          <a:noFill/>
        </p:spPr>
        <p:txBody>
          <a:bodyPr wrap="square" rtlCol="0">
            <a:spAutoFit/>
          </a:bodyPr>
          <a:lstStyle/>
          <a:p>
            <a:r>
              <a:rPr kumimoji="1" lang="en-US" altLang="ja-JP" dirty="0" smtClean="0"/>
              <a:t>Horizontal split iron yoke: </a:t>
            </a:r>
          </a:p>
          <a:p>
            <a:r>
              <a:rPr kumimoji="1" lang="en-US" altLang="ja-JP" dirty="0" smtClean="0"/>
              <a:t>low-carbon steel (EFE by JFE steel)</a:t>
            </a:r>
            <a:endParaRPr kumimoji="1" lang="ja-JP" altLang="en-US" dirty="0"/>
          </a:p>
        </p:txBody>
      </p:sp>
      <p:cxnSp>
        <p:nvCxnSpPr>
          <p:cNvPr id="46" name="直線矢印コネクタ 45"/>
          <p:cNvCxnSpPr/>
          <p:nvPr/>
        </p:nvCxnSpPr>
        <p:spPr>
          <a:xfrm flipH="1" flipV="1">
            <a:off x="6087186" y="4358780"/>
            <a:ext cx="927100" cy="34976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7" name="テキスト ボックス 46"/>
          <p:cNvSpPr txBox="1"/>
          <p:nvPr/>
        </p:nvSpPr>
        <p:spPr>
          <a:xfrm>
            <a:off x="6955888" y="4463494"/>
            <a:ext cx="1701799" cy="369332"/>
          </a:xfrm>
          <a:prstGeom prst="rect">
            <a:avLst/>
          </a:prstGeom>
          <a:noFill/>
        </p:spPr>
        <p:txBody>
          <a:bodyPr wrap="square" rtlCol="0">
            <a:spAutoFit/>
          </a:bodyPr>
          <a:lstStyle/>
          <a:p>
            <a:r>
              <a:rPr kumimoji="1" lang="en-US" altLang="ja-JP" dirty="0"/>
              <a:t>C</a:t>
            </a:r>
            <a:r>
              <a:rPr kumimoji="1" lang="en-US" altLang="ja-JP" dirty="0" smtClean="0"/>
              <a:t>ollaring keys</a:t>
            </a:r>
          </a:p>
        </p:txBody>
      </p:sp>
      <p:cxnSp>
        <p:nvCxnSpPr>
          <p:cNvPr id="48" name="直線矢印コネクタ 47"/>
          <p:cNvCxnSpPr/>
          <p:nvPr/>
        </p:nvCxnSpPr>
        <p:spPr>
          <a:xfrm>
            <a:off x="3866364" y="1312430"/>
            <a:ext cx="203200" cy="12446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9" name="テキスト ボックス 48"/>
          <p:cNvSpPr txBox="1"/>
          <p:nvPr/>
        </p:nvSpPr>
        <p:spPr>
          <a:xfrm>
            <a:off x="3418718" y="980980"/>
            <a:ext cx="1802064" cy="369332"/>
          </a:xfrm>
          <a:prstGeom prst="rect">
            <a:avLst/>
          </a:prstGeom>
          <a:noFill/>
        </p:spPr>
        <p:txBody>
          <a:bodyPr wrap="square" rtlCol="0">
            <a:spAutoFit/>
          </a:bodyPr>
          <a:lstStyle/>
          <a:p>
            <a:r>
              <a:rPr kumimoji="1" lang="en-US" altLang="ja-JP" dirty="0" smtClean="0">
                <a:latin typeface="Symbol" charset="2"/>
                <a:cs typeface="Symbol" charset="2"/>
              </a:rPr>
              <a:t>f</a:t>
            </a:r>
            <a:r>
              <a:rPr kumimoji="1" lang="en-US" altLang="ja-JP" dirty="0" smtClean="0"/>
              <a:t>60 mm HX hole</a:t>
            </a:r>
            <a:endParaRPr kumimoji="1" lang="ja-JP" altLang="en-US" dirty="0"/>
          </a:p>
        </p:txBody>
      </p:sp>
      <p:sp>
        <p:nvSpPr>
          <p:cNvPr id="50" name="テキスト ボックス 49"/>
          <p:cNvSpPr txBox="1"/>
          <p:nvPr/>
        </p:nvSpPr>
        <p:spPr>
          <a:xfrm>
            <a:off x="1103976" y="1058430"/>
            <a:ext cx="2565400" cy="923330"/>
          </a:xfrm>
          <a:prstGeom prst="rect">
            <a:avLst/>
          </a:prstGeom>
          <a:noFill/>
        </p:spPr>
        <p:txBody>
          <a:bodyPr wrap="square" rtlCol="0">
            <a:spAutoFit/>
          </a:bodyPr>
          <a:lstStyle/>
          <a:p>
            <a:r>
              <a:rPr kumimoji="1" lang="en-US" altLang="ja-JP" dirty="0">
                <a:cs typeface="Symbol" charset="2"/>
              </a:rPr>
              <a:t>N</a:t>
            </a:r>
            <a:r>
              <a:rPr kumimoji="1" lang="en-US" altLang="ja-JP" dirty="0" smtClean="0">
                <a:cs typeface="Symbol" charset="2"/>
              </a:rPr>
              <a:t>otches and </a:t>
            </a:r>
            <a:r>
              <a:rPr kumimoji="1" lang="en-US" altLang="ja-JP" dirty="0" smtClean="0">
                <a:latin typeface="Symbol" charset="2"/>
                <a:cs typeface="Symbol" charset="2"/>
              </a:rPr>
              <a:t> f</a:t>
            </a:r>
            <a:r>
              <a:rPr kumimoji="1" lang="en-US" altLang="ja-JP" dirty="0" smtClean="0"/>
              <a:t> 34 mm holes for iron saturation effects</a:t>
            </a:r>
            <a:endParaRPr kumimoji="1" lang="ja-JP" altLang="en-US" dirty="0"/>
          </a:p>
        </p:txBody>
      </p:sp>
      <p:cxnSp>
        <p:nvCxnSpPr>
          <p:cNvPr id="51" name="直線矢印コネクタ 50"/>
          <p:cNvCxnSpPr/>
          <p:nvPr/>
        </p:nvCxnSpPr>
        <p:spPr>
          <a:xfrm>
            <a:off x="2354592" y="1794071"/>
            <a:ext cx="596900" cy="141295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2" name="直線矢印コネクタ 51"/>
          <p:cNvCxnSpPr/>
          <p:nvPr/>
        </p:nvCxnSpPr>
        <p:spPr>
          <a:xfrm>
            <a:off x="1992976" y="3103130"/>
            <a:ext cx="1676400" cy="4445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3" name="テキスト ボックス 52"/>
          <p:cNvSpPr txBox="1"/>
          <p:nvPr/>
        </p:nvSpPr>
        <p:spPr>
          <a:xfrm>
            <a:off x="402742" y="2426368"/>
            <a:ext cx="2082800" cy="923330"/>
          </a:xfrm>
          <a:prstGeom prst="rect">
            <a:avLst/>
          </a:prstGeom>
          <a:noFill/>
        </p:spPr>
        <p:txBody>
          <a:bodyPr wrap="square" rtlCol="0">
            <a:spAutoFit/>
          </a:bodyPr>
          <a:lstStyle/>
          <a:p>
            <a:r>
              <a:rPr kumimoji="1" lang="en-US" altLang="ja-JP" dirty="0" smtClean="0"/>
              <a:t>4 split stainless steel spacer collars: NSSC130S</a:t>
            </a:r>
            <a:endParaRPr kumimoji="1" lang="ja-JP" altLang="en-US" dirty="0"/>
          </a:p>
        </p:txBody>
      </p:sp>
      <p:cxnSp>
        <p:nvCxnSpPr>
          <p:cNvPr id="54" name="直線矢印コネクタ 53"/>
          <p:cNvCxnSpPr/>
          <p:nvPr/>
        </p:nvCxnSpPr>
        <p:spPr>
          <a:xfrm flipH="1" flipV="1">
            <a:off x="6074486" y="4650880"/>
            <a:ext cx="939800" cy="5766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5" name="直線矢印コネクタ 54"/>
          <p:cNvCxnSpPr/>
          <p:nvPr/>
        </p:nvCxnSpPr>
        <p:spPr>
          <a:xfrm flipH="1">
            <a:off x="6112586" y="4708546"/>
            <a:ext cx="901700" cy="20903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V="1">
            <a:off x="2214892" y="4832826"/>
            <a:ext cx="736600" cy="48397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7" name="テキスト ボックス 56"/>
          <p:cNvSpPr txBox="1"/>
          <p:nvPr/>
        </p:nvSpPr>
        <p:spPr>
          <a:xfrm>
            <a:off x="418176" y="5236730"/>
            <a:ext cx="2641600" cy="646331"/>
          </a:xfrm>
          <a:prstGeom prst="rect">
            <a:avLst/>
          </a:prstGeom>
          <a:noFill/>
        </p:spPr>
        <p:txBody>
          <a:bodyPr wrap="square" rtlCol="0">
            <a:spAutoFit/>
          </a:bodyPr>
          <a:lstStyle/>
          <a:p>
            <a:r>
              <a:rPr kumimoji="1" lang="en-US" altLang="ja-JP" dirty="0" err="1" smtClean="0"/>
              <a:t>NbTi</a:t>
            </a:r>
            <a:r>
              <a:rPr kumimoji="1" lang="en-US" altLang="ja-JP" dirty="0" smtClean="0"/>
              <a:t> SC cable (LHC MB outer) + Apical insulation</a:t>
            </a:r>
            <a:endParaRPr kumimoji="1" lang="ja-JP" altLang="en-US" dirty="0"/>
          </a:p>
        </p:txBody>
      </p:sp>
      <p:cxnSp>
        <p:nvCxnSpPr>
          <p:cNvPr id="58" name="直線矢印コネクタ 57"/>
          <p:cNvCxnSpPr/>
          <p:nvPr/>
        </p:nvCxnSpPr>
        <p:spPr>
          <a:xfrm flipV="1">
            <a:off x="2862999" y="5107693"/>
            <a:ext cx="370479" cy="112416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9" name="テキスト ボックス 58"/>
          <p:cNvSpPr txBox="1"/>
          <p:nvPr/>
        </p:nvSpPr>
        <p:spPr>
          <a:xfrm>
            <a:off x="833264" y="6202631"/>
            <a:ext cx="5351636" cy="369332"/>
          </a:xfrm>
          <a:prstGeom prst="rect">
            <a:avLst/>
          </a:prstGeom>
          <a:noFill/>
        </p:spPr>
        <p:txBody>
          <a:bodyPr wrap="square" rtlCol="0">
            <a:spAutoFit/>
          </a:bodyPr>
          <a:lstStyle/>
          <a:p>
            <a:r>
              <a:rPr kumimoji="1" lang="en-US" altLang="ja-JP" dirty="0" smtClean="0"/>
              <a:t>Radiation resistant GFRP (S2 glass + BT resin) wedges</a:t>
            </a:r>
            <a:endParaRPr kumimoji="1" lang="ja-JP" altLang="en-US" dirty="0"/>
          </a:p>
        </p:txBody>
      </p:sp>
      <p:cxnSp>
        <p:nvCxnSpPr>
          <p:cNvPr id="60" name="直線矢印コネクタ 59"/>
          <p:cNvCxnSpPr/>
          <p:nvPr/>
        </p:nvCxnSpPr>
        <p:spPr>
          <a:xfrm flipH="1">
            <a:off x="4141740" y="3612670"/>
            <a:ext cx="2829636" cy="20520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1" name="テキスト ボックス 60"/>
          <p:cNvSpPr txBox="1"/>
          <p:nvPr/>
        </p:nvSpPr>
        <p:spPr>
          <a:xfrm>
            <a:off x="6922344" y="3396859"/>
            <a:ext cx="1308100" cy="369332"/>
          </a:xfrm>
          <a:prstGeom prst="rect">
            <a:avLst/>
          </a:prstGeom>
          <a:noFill/>
        </p:spPr>
        <p:txBody>
          <a:bodyPr wrap="square" rtlCol="0">
            <a:spAutoFit/>
          </a:bodyPr>
          <a:lstStyle/>
          <a:p>
            <a:r>
              <a:rPr kumimoji="1" lang="en-US" altLang="ja-JP" dirty="0" smtClean="0"/>
              <a:t>Brass shoes</a:t>
            </a:r>
            <a:endParaRPr kumimoji="1" lang="ja-JP" altLang="en-US" dirty="0"/>
          </a:p>
        </p:txBody>
      </p:sp>
      <p:cxnSp>
        <p:nvCxnSpPr>
          <p:cNvPr id="62" name="直線矢印コネクタ 61"/>
          <p:cNvCxnSpPr/>
          <p:nvPr/>
        </p:nvCxnSpPr>
        <p:spPr>
          <a:xfrm>
            <a:off x="2354592" y="1794071"/>
            <a:ext cx="1342838" cy="16027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p:nvPr/>
        </p:nvCxnSpPr>
        <p:spPr>
          <a:xfrm flipH="1">
            <a:off x="4256250" y="1736246"/>
            <a:ext cx="1223210" cy="179604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4" name="テキスト ボックス 63"/>
          <p:cNvSpPr txBox="1"/>
          <p:nvPr/>
        </p:nvSpPr>
        <p:spPr>
          <a:xfrm>
            <a:off x="5416518" y="1424739"/>
            <a:ext cx="2625558" cy="369332"/>
          </a:xfrm>
          <a:prstGeom prst="rect">
            <a:avLst/>
          </a:prstGeom>
          <a:noFill/>
        </p:spPr>
        <p:txBody>
          <a:bodyPr wrap="square" rtlCol="0">
            <a:spAutoFit/>
          </a:bodyPr>
          <a:lstStyle/>
          <a:p>
            <a:r>
              <a:rPr kumimoji="1" lang="en-US" altLang="ja-JP" dirty="0" err="1" smtClean="0">
                <a:latin typeface="Calibri"/>
                <a:cs typeface="Calibri"/>
              </a:rPr>
              <a:t>HeII</a:t>
            </a:r>
            <a:r>
              <a:rPr kumimoji="1" lang="en-US" altLang="ja-JP" dirty="0" smtClean="0">
                <a:latin typeface="Calibri"/>
                <a:cs typeface="Calibri"/>
              </a:rPr>
              <a:t> cooling channel </a:t>
            </a:r>
            <a:endParaRPr kumimoji="1" lang="ja-JP" altLang="en-US" dirty="0">
              <a:latin typeface="Calibri"/>
              <a:cs typeface="Calibri"/>
            </a:endParaRPr>
          </a:p>
        </p:txBody>
      </p:sp>
      <p:cxnSp>
        <p:nvCxnSpPr>
          <p:cNvPr id="65" name="直線矢印コネクタ 64"/>
          <p:cNvCxnSpPr/>
          <p:nvPr/>
        </p:nvCxnSpPr>
        <p:spPr>
          <a:xfrm flipH="1">
            <a:off x="4198184" y="4023080"/>
            <a:ext cx="2724160"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6" name="テキスト ボックス 65"/>
          <p:cNvSpPr txBox="1"/>
          <p:nvPr/>
        </p:nvSpPr>
        <p:spPr>
          <a:xfrm>
            <a:off x="6885264" y="3816890"/>
            <a:ext cx="1962726" cy="369332"/>
          </a:xfrm>
          <a:prstGeom prst="rect">
            <a:avLst/>
          </a:prstGeom>
          <a:noFill/>
        </p:spPr>
        <p:txBody>
          <a:bodyPr wrap="square" rtlCol="0">
            <a:spAutoFit/>
          </a:bodyPr>
          <a:lstStyle/>
          <a:p>
            <a:r>
              <a:rPr kumimoji="1" lang="en-US" altLang="ja-JP" dirty="0" err="1" smtClean="0"/>
              <a:t>QPH+Insulations</a:t>
            </a:r>
            <a:endParaRPr kumimoji="1" lang="ja-JP" altLang="en-US" dirty="0"/>
          </a:p>
        </p:txBody>
      </p:sp>
      <p:sp>
        <p:nvSpPr>
          <p:cNvPr id="12" name="フッター プレースホルダー 11"/>
          <p:cNvSpPr>
            <a:spLocks noGrp="1"/>
          </p:cNvSpPr>
          <p:nvPr>
            <p:ph type="ftr" sz="quarter" idx="11"/>
          </p:nvPr>
        </p:nvSpPr>
        <p:spPr>
          <a:xfrm>
            <a:off x="1870364" y="6525680"/>
            <a:ext cx="5486400" cy="365125"/>
          </a:xfrm>
        </p:spPr>
        <p:txBody>
          <a:bodyPr/>
          <a:lstStyle/>
          <a:p>
            <a:r>
              <a:rPr lang="en-US" dirty="0" smtClean="0">
                <a:solidFill>
                  <a:prstClr val="black">
                    <a:tint val="75000"/>
                  </a:prstClr>
                </a:solidFill>
                <a:latin typeface="Calibri"/>
              </a:rPr>
              <a:t>T. Nakamoto, HL LHC SC Magnets Test Stand (SMT) Workshop, 13-14 June 2016, CERN</a:t>
            </a:r>
            <a:endParaRPr lang="en-US" dirty="0">
              <a:solidFill>
                <a:prstClr val="black">
                  <a:tint val="75000"/>
                </a:prstClr>
              </a:solidFill>
              <a:latin typeface="Calibri"/>
            </a:endParaRPr>
          </a:p>
        </p:txBody>
      </p:sp>
    </p:spTree>
    <p:extLst>
      <p:ext uri="{BB962C8B-B14F-4D97-AF65-F5344CB8AC3E}">
        <p14:creationId xmlns:p14="http://schemas.microsoft.com/office/powerpoint/2010/main" val="329992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535" y="-100991"/>
            <a:ext cx="2934929" cy="787246"/>
          </a:xfrm>
        </p:spPr>
        <p:txBody>
          <a:bodyPr/>
          <a:lstStyle/>
          <a:p>
            <a:pPr algn="l"/>
            <a:r>
              <a:rPr kumimoji="1" lang="en-US" altLang="ja-JP" b="1" dirty="0" smtClean="0">
                <a:solidFill>
                  <a:schemeClr val="accent1"/>
                </a:solidFill>
              </a:rPr>
              <a:t>Parameters</a:t>
            </a:r>
            <a:endParaRPr kumimoji="1" lang="ja-JP" altLang="en-US" b="1" dirty="0">
              <a:solidFill>
                <a:schemeClr val="accent1"/>
              </a:solidFill>
            </a:endParaRPr>
          </a:p>
        </p:txBody>
      </p:sp>
      <p:sp>
        <p:nvSpPr>
          <p:cNvPr id="5" name="フッター プレースホルダー 4"/>
          <p:cNvSpPr>
            <a:spLocks noGrp="1"/>
          </p:cNvSpPr>
          <p:nvPr>
            <p:ph type="ftr" sz="quarter" idx="11"/>
          </p:nvPr>
        </p:nvSpPr>
        <p:spPr/>
        <p:txBody>
          <a:bodyPr/>
          <a:lstStyle/>
          <a:p>
            <a:r>
              <a:rPr lang="en-US" smtClean="0">
                <a:solidFill>
                  <a:prstClr val="black">
                    <a:tint val="75000"/>
                  </a:prstClr>
                </a:solidFill>
                <a:latin typeface="Calibri"/>
              </a:rPr>
              <a:t>T. Nakamoto, HL LHC SC Magnets Test Stand (SMT) Workshop, 13-14 June 2016, CERN</a:t>
            </a:r>
            <a:endParaRPr lang="en-US">
              <a:solidFill>
                <a:prstClr val="black">
                  <a:tint val="75000"/>
                </a:prstClr>
              </a:solidFill>
              <a:latin typeface="Calibri"/>
            </a:endParaRPr>
          </a:p>
        </p:txBody>
      </p:sp>
      <p:sp>
        <p:nvSpPr>
          <p:cNvPr id="6" name="スライド番号プレースホルダー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5</a:t>
            </a:fld>
            <a:endParaRPr lang="en-US">
              <a:solidFill>
                <a:prstClr val="black">
                  <a:tint val="75000"/>
                </a:prstClr>
              </a:solidFill>
              <a:latin typeface="Calibri"/>
            </a:endParaRPr>
          </a:p>
        </p:txBody>
      </p:sp>
      <p:graphicFrame>
        <p:nvGraphicFramePr>
          <p:cNvPr id="10" name="表 9"/>
          <p:cNvGraphicFramePr>
            <a:graphicFrameLocks noGrp="1"/>
          </p:cNvGraphicFramePr>
          <p:nvPr>
            <p:extLst>
              <p:ext uri="{D42A27DB-BD31-4B8C-83A1-F6EECF244321}">
                <p14:modId xmlns:p14="http://schemas.microsoft.com/office/powerpoint/2010/main" val="501867608"/>
              </p:ext>
            </p:extLst>
          </p:nvPr>
        </p:nvGraphicFramePr>
        <p:xfrm>
          <a:off x="163127" y="651177"/>
          <a:ext cx="7300452" cy="6154205"/>
        </p:xfrm>
        <a:graphic>
          <a:graphicData uri="http://schemas.openxmlformats.org/drawingml/2006/table">
            <a:tbl>
              <a:tblPr firstRow="1" bandRow="1" bandCol="1">
                <a:tableStyleId>{5C22544A-7EE6-4342-B048-85BDC9FD1C3A}</a:tableStyleId>
              </a:tblPr>
              <a:tblGrid>
                <a:gridCol w="3692214"/>
                <a:gridCol w="1804119"/>
                <a:gridCol w="1804119"/>
              </a:tblGrid>
              <a:tr h="208006">
                <a:tc>
                  <a:txBody>
                    <a:bodyPr/>
                    <a:lstStyle/>
                    <a:p>
                      <a:pPr algn="just">
                        <a:spcAft>
                          <a:spcPts val="0"/>
                        </a:spcAft>
                      </a:pPr>
                      <a:r>
                        <a:rPr lang="en-US" sz="1400" dirty="0">
                          <a:effectLst/>
                        </a:rPr>
                        <a:t>General</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en-US" sz="1400" dirty="0">
                          <a:effectLst/>
                        </a:rPr>
                        <a:t> </a:t>
                      </a:r>
                      <a:endParaRPr lang="ja-JP" sz="1400" dirty="0">
                        <a:effectLst/>
                        <a:latin typeface="Times New Roman" charset="0"/>
                        <a:ea typeface="ＭＳ 明朝" charset="-128"/>
                      </a:endParaRPr>
                    </a:p>
                  </a:txBody>
                  <a:tcPr marL="53212" marR="53212" marT="0" marB="0"/>
                </a:tc>
                <a:tc>
                  <a:txBody>
                    <a:bodyPr/>
                    <a:lstStyle/>
                    <a:p>
                      <a:pPr algn="ctr">
                        <a:spcAft>
                          <a:spcPts val="0"/>
                        </a:spcAft>
                      </a:pPr>
                      <a:r>
                        <a:rPr lang="en-US" sz="1400" dirty="0">
                          <a:effectLst/>
                        </a:rPr>
                        <a:t> </a:t>
                      </a:r>
                      <a:endParaRPr lang="ja-JP" sz="1400" dirty="0">
                        <a:effectLst/>
                        <a:latin typeface="Times New Roman" charset="0"/>
                        <a:ea typeface="ＭＳ 明朝" charset="-128"/>
                      </a:endParaRPr>
                    </a:p>
                  </a:txBody>
                  <a:tcPr marL="53212" marR="53212" marT="0" marB="0"/>
                </a:tc>
              </a:tr>
              <a:tr h="208006">
                <a:tc>
                  <a:txBody>
                    <a:bodyPr/>
                    <a:lstStyle/>
                    <a:p>
                      <a:pPr indent="179705" algn="just">
                        <a:spcAft>
                          <a:spcPts val="0"/>
                        </a:spcAft>
                      </a:pPr>
                      <a:r>
                        <a:rPr lang="en-US" sz="1400" dirty="0">
                          <a:effectLst/>
                        </a:rPr>
                        <a:t>Field integral</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en-US" sz="1400" dirty="0" smtClean="0">
                          <a:effectLst/>
                        </a:rPr>
                        <a:t>9.8 </a:t>
                      </a:r>
                      <a:r>
                        <a:rPr lang="en-US" sz="1400" dirty="0" err="1">
                          <a:effectLst/>
                        </a:rPr>
                        <a:t>T·m</a:t>
                      </a:r>
                      <a:endParaRPr lang="ja-JP" sz="1400" dirty="0">
                        <a:effectLst/>
                        <a:latin typeface="Times New Roman" charset="0"/>
                        <a:ea typeface="ＭＳ 明朝" charset="-128"/>
                      </a:endParaRPr>
                    </a:p>
                  </a:txBody>
                  <a:tcPr marL="53212" marR="53212" marT="0" marB="0" anchor="ctr">
                    <a:solidFill>
                      <a:schemeClr val="accent1">
                        <a:tint val="20000"/>
                      </a:schemeClr>
                    </a:solidFill>
                  </a:tcPr>
                </a:tc>
                <a:tc>
                  <a:txBody>
                    <a:bodyPr/>
                    <a:lstStyle/>
                    <a:p>
                      <a:pPr algn="ctr">
                        <a:spcAft>
                          <a:spcPts val="0"/>
                        </a:spcAft>
                      </a:pPr>
                      <a:r>
                        <a:rPr lang="en-US" sz="1400" dirty="0">
                          <a:effectLst/>
                        </a:rPr>
                        <a:t>35 </a:t>
                      </a:r>
                      <a:r>
                        <a:rPr lang="en-US" sz="1400" dirty="0" err="1">
                          <a:effectLst/>
                        </a:rPr>
                        <a:t>T·m</a:t>
                      </a:r>
                      <a:endParaRPr lang="ja-JP" sz="1400" dirty="0">
                        <a:effectLst/>
                        <a:latin typeface="Times New Roman" charset="0"/>
                        <a:ea typeface="ＭＳ 明朝" charset="-128"/>
                      </a:endParaRPr>
                    </a:p>
                  </a:txBody>
                  <a:tcPr marL="53212" marR="53212" marT="0" marB="0" anchor="ctr">
                    <a:solidFill>
                      <a:schemeClr val="accent1">
                        <a:tint val="20000"/>
                      </a:schemeClr>
                    </a:solidFill>
                  </a:tcPr>
                </a:tc>
              </a:tr>
              <a:tr h="208006">
                <a:tc>
                  <a:txBody>
                    <a:bodyPr/>
                    <a:lstStyle/>
                    <a:p>
                      <a:pPr indent="179705" algn="just">
                        <a:spcAft>
                          <a:spcPts val="0"/>
                        </a:spcAft>
                      </a:pPr>
                      <a:r>
                        <a:rPr lang="en-US" sz="1400">
                          <a:effectLst/>
                        </a:rPr>
                        <a:t>Coil aperture</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solidFill>
                            <a:schemeClr val="accent6"/>
                          </a:solidFill>
                          <a:effectLst/>
                        </a:rPr>
                        <a:t>150 mm</a:t>
                      </a:r>
                      <a:endParaRPr lang="ja-JP" sz="1400" dirty="0">
                        <a:solidFill>
                          <a:schemeClr val="accent6"/>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Nominal dipole field</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smtClean="0">
                          <a:solidFill>
                            <a:schemeClr val="accent6"/>
                          </a:solidFill>
                          <a:effectLst/>
                        </a:rPr>
                        <a:t>5.57 </a:t>
                      </a:r>
                      <a:r>
                        <a:rPr lang="fr-CH" sz="1400" kern="1200" dirty="0" err="1">
                          <a:solidFill>
                            <a:schemeClr val="accent6"/>
                          </a:solidFill>
                          <a:effectLst/>
                        </a:rPr>
                        <a:t>T</a:t>
                      </a:r>
                      <a:endParaRPr lang="ja-JP" sz="1400" dirty="0">
                        <a:solidFill>
                          <a:schemeClr val="accent6"/>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Coil peak field</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effectLst/>
                        </a:rPr>
                        <a:t>6.</a:t>
                      </a:r>
                      <a:r>
                        <a:rPr lang="en-US" sz="1400" kern="1200" dirty="0" smtClean="0">
                          <a:effectLst/>
                        </a:rPr>
                        <a:t>44</a:t>
                      </a:r>
                      <a:r>
                        <a:rPr lang="fr-CH" sz="1400" kern="1200" dirty="0" smtClean="0">
                          <a:effectLst/>
                        </a:rPr>
                        <a:t> </a:t>
                      </a:r>
                      <a:r>
                        <a:rPr lang="fr-CH" sz="1400" kern="1200" dirty="0" err="1">
                          <a:effectLst/>
                        </a:rPr>
                        <a:t>T</a:t>
                      </a:r>
                      <a:r>
                        <a:rPr lang="fr-CH" sz="1400" kern="1200" dirty="0">
                          <a:effectLst/>
                        </a:rPr>
                        <a:t> at </a:t>
                      </a:r>
                      <a:r>
                        <a:rPr lang="fr-CH" sz="1400" kern="1200" dirty="0" smtClean="0">
                          <a:effectLst/>
                        </a:rPr>
                        <a:t>center</a:t>
                      </a:r>
                      <a:r>
                        <a:rPr lang="en-US" sz="1400" kern="1200" dirty="0" smtClean="0">
                          <a:effectLst/>
                        </a:rPr>
                        <a:t>,</a:t>
                      </a:r>
                      <a:r>
                        <a:rPr lang="en-US" sz="1400" kern="1200" baseline="0" dirty="0" smtClean="0">
                          <a:effectLst/>
                        </a:rPr>
                        <a:t> </a:t>
                      </a:r>
                      <a:r>
                        <a:rPr lang="fr-CH" sz="1400" kern="1200" dirty="0" smtClean="0">
                          <a:effectLst/>
                        </a:rPr>
                        <a:t>6.59 </a:t>
                      </a:r>
                      <a:r>
                        <a:rPr lang="fr-CH" sz="1400" kern="1200" dirty="0" err="1">
                          <a:effectLst/>
                        </a:rPr>
                        <a:t>T</a:t>
                      </a:r>
                      <a:r>
                        <a:rPr lang="fr-CH" sz="1400" kern="1200" dirty="0">
                          <a:effectLst/>
                        </a:rPr>
                        <a:t> at </a:t>
                      </a:r>
                      <a:r>
                        <a:rPr lang="fr-CH" sz="1400" kern="1200" dirty="0" err="1">
                          <a:effectLst/>
                        </a:rPr>
                        <a:t>coil</a:t>
                      </a:r>
                      <a:r>
                        <a:rPr lang="fr-CH" sz="1400" kern="1200" dirty="0">
                          <a:effectLst/>
                        </a:rPr>
                        <a:t> end</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Load-line ratio</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smtClean="0">
                          <a:effectLst/>
                        </a:rPr>
                        <a:t>75.4</a:t>
                      </a:r>
                      <a:r>
                        <a:rPr lang="fr-CH" sz="1400" kern="1200" dirty="0">
                          <a:effectLst/>
                        </a:rPr>
                        <a:t> % at </a:t>
                      </a:r>
                      <a:r>
                        <a:rPr lang="fr-CH" sz="1400" kern="1200" dirty="0" smtClean="0">
                          <a:effectLst/>
                        </a:rPr>
                        <a:t>center</a:t>
                      </a:r>
                      <a:r>
                        <a:rPr lang="en-US" sz="1400" kern="1200" dirty="0" smtClean="0">
                          <a:effectLst/>
                        </a:rPr>
                        <a:t>,</a:t>
                      </a:r>
                      <a:r>
                        <a:rPr lang="en-US" sz="1400" kern="1200" baseline="0" dirty="0" smtClean="0">
                          <a:effectLst/>
                        </a:rPr>
                        <a:t> </a:t>
                      </a:r>
                      <a:r>
                        <a:rPr lang="fr-CH" sz="1400" kern="1200" dirty="0" smtClean="0">
                          <a:effectLst/>
                        </a:rPr>
                        <a:t>76.6 </a:t>
                      </a:r>
                      <a:r>
                        <a:rPr lang="fr-CH" sz="1400" kern="1200" dirty="0">
                          <a:effectLst/>
                        </a:rPr>
                        <a:t>% at </a:t>
                      </a:r>
                      <a:r>
                        <a:rPr lang="fr-CH" sz="1400" kern="1200" dirty="0" err="1">
                          <a:effectLst/>
                        </a:rPr>
                        <a:t>coil</a:t>
                      </a:r>
                      <a:r>
                        <a:rPr lang="fr-CH" sz="1400" kern="1200" dirty="0">
                          <a:effectLst/>
                        </a:rPr>
                        <a:t> end</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393485">
                <a:tc>
                  <a:txBody>
                    <a:bodyPr/>
                    <a:lstStyle/>
                    <a:p>
                      <a:pPr indent="179705" algn="just">
                        <a:spcAft>
                          <a:spcPts val="0"/>
                        </a:spcAft>
                      </a:pPr>
                      <a:r>
                        <a:rPr lang="en-US" altLang="ja-JP" sz="1400" dirty="0" smtClean="0">
                          <a:effectLst/>
                        </a:rPr>
                        <a:t>Nominal &amp; ultimate</a:t>
                      </a:r>
                      <a:r>
                        <a:rPr lang="en-US" altLang="ja-JP" sz="1400" baseline="0" dirty="0" smtClean="0">
                          <a:effectLst/>
                        </a:rPr>
                        <a:t> </a:t>
                      </a:r>
                      <a:r>
                        <a:rPr lang="en-US" altLang="ja-JP" sz="1400" dirty="0" smtClean="0">
                          <a:effectLst/>
                        </a:rPr>
                        <a:t>current</a:t>
                      </a:r>
                      <a:endParaRPr lang="ja-JP" sz="1400" dirty="0">
                        <a:effectLst/>
                        <a:latin typeface="Times New Roman" charset="0"/>
                        <a:ea typeface="ＭＳ 明朝" charset="-128"/>
                      </a:endParaRPr>
                    </a:p>
                  </a:txBody>
                  <a:tcPr marL="53212" marR="53212"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CH" altLang="ja-JP" sz="1400" kern="1200" dirty="0" smtClean="0">
                          <a:effectLst/>
                        </a:rPr>
                        <a:t>12.0 kA &amp;</a:t>
                      </a:r>
                      <a:r>
                        <a:rPr lang="fr-CH" altLang="ja-JP" sz="1400" kern="1200" baseline="0" dirty="0" smtClean="0">
                          <a:effectLst/>
                        </a:rPr>
                        <a:t> 13.0 kA </a:t>
                      </a:r>
                      <a:r>
                        <a:rPr lang="fr-CH" altLang="ja-JP" sz="1400" kern="1200" dirty="0" smtClean="0">
                          <a:effectLst/>
                        </a:rPr>
                        <a:t>(~108% nominal)</a:t>
                      </a:r>
                      <a:endParaRPr lang="ja-JP" altLang="ja-JP" sz="1400" dirty="0" smtClean="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Operation temperature</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effectLst/>
                        </a:rPr>
                        <a:t>1.9 K</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Magnetic length</a:t>
                      </a:r>
                      <a:endParaRPr lang="ja-JP" sz="1400" dirty="0">
                        <a:effectLst/>
                        <a:latin typeface="Times New Roman" charset="0"/>
                        <a:ea typeface="ＭＳ 明朝" charset="-128"/>
                      </a:endParaRPr>
                    </a:p>
                  </a:txBody>
                  <a:tcPr marL="53212" marR="53212" marT="0" marB="0" anchor="ctr"/>
                </a:tc>
                <a:tc>
                  <a:txBody>
                    <a:bodyPr/>
                    <a:lstStyle/>
                    <a:p>
                      <a:pPr algn="ctr">
                        <a:spcAft>
                          <a:spcPts val="0"/>
                        </a:spcAft>
                      </a:pPr>
                      <a:r>
                        <a:rPr lang="fr-CH" sz="1400" b="1" kern="1200" dirty="0" smtClean="0">
                          <a:solidFill>
                            <a:schemeClr val="accent6"/>
                          </a:solidFill>
                          <a:effectLst/>
                        </a:rPr>
                        <a:t>1.73 </a:t>
                      </a:r>
                      <a:r>
                        <a:rPr lang="fr-CH" sz="1400" b="1" kern="1200" dirty="0">
                          <a:solidFill>
                            <a:schemeClr val="accent6"/>
                          </a:solidFill>
                          <a:effectLst/>
                        </a:rPr>
                        <a:t>m</a:t>
                      </a:r>
                      <a:endParaRPr lang="ja-JP" sz="1400" b="1" dirty="0">
                        <a:solidFill>
                          <a:schemeClr val="accent6"/>
                        </a:solidFill>
                        <a:effectLst/>
                        <a:latin typeface="Times New Roman" charset="0"/>
                        <a:ea typeface="ＭＳ 明朝" charset="-128"/>
                      </a:endParaRPr>
                    </a:p>
                  </a:txBody>
                  <a:tcPr marL="53212" marR="53212" marT="0" marB="0" anchor="ctr"/>
                </a:tc>
                <a:tc>
                  <a:txBody>
                    <a:bodyPr/>
                    <a:lstStyle/>
                    <a:p>
                      <a:pPr algn="ctr">
                        <a:spcAft>
                          <a:spcPts val="0"/>
                        </a:spcAft>
                      </a:pPr>
                      <a:r>
                        <a:rPr lang="fr-CH" sz="1400" b="1" kern="1200" dirty="0">
                          <a:solidFill>
                            <a:schemeClr val="accent6"/>
                          </a:solidFill>
                          <a:effectLst/>
                        </a:rPr>
                        <a:t>6.27 m</a:t>
                      </a:r>
                      <a:endParaRPr lang="ja-JP" sz="1400" b="1" dirty="0">
                        <a:solidFill>
                          <a:schemeClr val="accent6"/>
                        </a:solidFill>
                        <a:effectLst/>
                        <a:latin typeface="Times New Roman" charset="0"/>
                        <a:ea typeface="ＭＳ 明朝" charset="-128"/>
                      </a:endParaRPr>
                    </a:p>
                  </a:txBody>
                  <a:tcPr marL="53212" marR="53212" marT="0" marB="0" anchor="ctr"/>
                </a:tc>
              </a:tr>
              <a:tr h="208006">
                <a:tc>
                  <a:txBody>
                    <a:bodyPr/>
                    <a:lstStyle/>
                    <a:p>
                      <a:pPr indent="179705" algn="just">
                        <a:spcAft>
                          <a:spcPts val="0"/>
                        </a:spcAft>
                      </a:pPr>
                      <a:r>
                        <a:rPr lang="en-US" sz="1400" dirty="0">
                          <a:effectLst/>
                        </a:rPr>
                        <a:t>Stored energy</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solidFill>
                            <a:schemeClr val="tx1"/>
                          </a:solidFill>
                          <a:effectLst/>
                        </a:rPr>
                        <a:t>340 kJ/m</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Differential Inductance</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en-US" sz="1400" kern="1200" dirty="0">
                          <a:solidFill>
                            <a:schemeClr val="tx1"/>
                          </a:solidFill>
                          <a:effectLst/>
                        </a:rPr>
                        <a:t>4.0 </a:t>
                      </a:r>
                      <a:r>
                        <a:rPr lang="en-US" sz="1400" kern="1200" dirty="0" err="1">
                          <a:solidFill>
                            <a:schemeClr val="tx1"/>
                          </a:solidFill>
                          <a:effectLst/>
                        </a:rPr>
                        <a:t>mH</a:t>
                      </a:r>
                      <a:r>
                        <a:rPr lang="en-US" sz="1400" kern="1200" dirty="0">
                          <a:solidFill>
                            <a:schemeClr val="tx1"/>
                          </a:solidFill>
                          <a:effectLst/>
                        </a:rPr>
                        <a:t>/m</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Number of turns in </a:t>
                      </a:r>
                      <a:r>
                        <a:rPr lang="en-US" sz="1400" dirty="0" smtClean="0">
                          <a:effectLst/>
                        </a:rPr>
                        <a:t>quadrant</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en-US" sz="1400" kern="1200" dirty="0">
                          <a:solidFill>
                            <a:schemeClr val="tx1"/>
                          </a:solidFill>
                          <a:effectLst/>
                        </a:rPr>
                        <a:t>44 (4+8+13+19</a:t>
                      </a:r>
                      <a:r>
                        <a:rPr lang="en-US" sz="1400" kern="1200" dirty="0" smtClean="0">
                          <a:solidFill>
                            <a:schemeClr val="tx1"/>
                          </a:solidFill>
                          <a:effectLst/>
                        </a:rPr>
                        <a:t>) turns</a:t>
                      </a:r>
                      <a:r>
                        <a:rPr lang="en-US" sz="1400" kern="1200" baseline="0" dirty="0" smtClean="0">
                          <a:solidFill>
                            <a:schemeClr val="tx1"/>
                          </a:solidFill>
                          <a:effectLst/>
                        </a:rPr>
                        <a:t> in a single layer coil</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a:spcAft>
                          <a:spcPts val="0"/>
                        </a:spcAft>
                      </a:pPr>
                      <a:r>
                        <a:rPr lang="en-US" sz="1400" dirty="0">
                          <a:solidFill>
                            <a:schemeClr val="bg1"/>
                          </a:solidFill>
                          <a:effectLst/>
                        </a:rPr>
                        <a:t>Superconducting Cable</a:t>
                      </a:r>
                      <a:endParaRPr lang="ja-JP" sz="1400" dirty="0">
                        <a:solidFill>
                          <a:schemeClr val="bg1"/>
                        </a:solidFill>
                        <a:effectLst/>
                        <a:latin typeface="Times New Roman" charset="0"/>
                        <a:ea typeface="ＭＳ 明朝" charset="-128"/>
                      </a:endParaRPr>
                    </a:p>
                  </a:txBody>
                  <a:tcPr marL="53212" marR="53212" marT="0" marB="0" anchor="ctr">
                    <a:solidFill>
                      <a:schemeClr val="accent1"/>
                    </a:solidFill>
                  </a:tcPr>
                </a:tc>
                <a:tc>
                  <a:txBody>
                    <a:bodyPr/>
                    <a:lstStyle/>
                    <a:p>
                      <a:pPr algn="ctr">
                        <a:spcAft>
                          <a:spcPts val="0"/>
                        </a:spcAft>
                      </a:pPr>
                      <a:r>
                        <a:rPr lang="fr-CH" sz="1400" kern="1200" dirty="0">
                          <a:effectLst/>
                        </a:rPr>
                        <a:t> </a:t>
                      </a:r>
                      <a:endParaRPr lang="ja-JP" sz="1400" dirty="0">
                        <a:effectLst/>
                        <a:latin typeface="Times New Roman" charset="0"/>
                        <a:ea typeface="ＭＳ 明朝" charset="-128"/>
                      </a:endParaRPr>
                    </a:p>
                  </a:txBody>
                  <a:tcPr marL="53212" marR="53212" marT="0" marB="0" anchor="ctr">
                    <a:solidFill>
                      <a:schemeClr val="accent1"/>
                    </a:solidFill>
                  </a:tcPr>
                </a:tc>
                <a:tc>
                  <a:txBody>
                    <a:bodyPr/>
                    <a:lstStyle/>
                    <a:p>
                      <a:pPr algn="ctr">
                        <a:spcAft>
                          <a:spcPts val="0"/>
                        </a:spcAft>
                      </a:pPr>
                      <a:r>
                        <a:rPr lang="fr-CH" sz="1400" kern="1200" dirty="0">
                          <a:effectLst/>
                        </a:rPr>
                        <a:t> </a:t>
                      </a:r>
                      <a:endParaRPr lang="ja-JP" sz="1400" dirty="0">
                        <a:effectLst/>
                        <a:latin typeface="Times New Roman" charset="0"/>
                        <a:ea typeface="ＭＳ 明朝" charset="-128"/>
                      </a:endParaRPr>
                    </a:p>
                  </a:txBody>
                  <a:tcPr marL="53212" marR="53212" marT="0" marB="0" anchor="ctr">
                    <a:solidFill>
                      <a:schemeClr val="accent1"/>
                    </a:solidFill>
                  </a:tcPr>
                </a:tc>
              </a:tr>
              <a:tr h="208006">
                <a:tc>
                  <a:txBody>
                    <a:bodyPr/>
                    <a:lstStyle/>
                    <a:p>
                      <a:pPr indent="179705" algn="just">
                        <a:spcAft>
                          <a:spcPts val="0"/>
                        </a:spcAft>
                      </a:pPr>
                      <a:r>
                        <a:rPr lang="en-US" sz="1400">
                          <a:effectLst/>
                        </a:rPr>
                        <a:t>Superconductor</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solidFill>
                            <a:schemeClr val="tx1"/>
                          </a:solidFill>
                          <a:effectLst/>
                        </a:rPr>
                        <a:t>Nb-Ti</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Cable type</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solidFill>
                            <a:schemeClr val="tx1"/>
                          </a:solidFill>
                          <a:effectLst/>
                        </a:rPr>
                        <a:t>LHC MB </a:t>
                      </a:r>
                      <a:r>
                        <a:rPr lang="fr-CH" sz="1400" kern="1200" dirty="0" err="1">
                          <a:solidFill>
                            <a:schemeClr val="tx1"/>
                          </a:solidFill>
                          <a:effectLst/>
                        </a:rPr>
                        <a:t>outer</a:t>
                      </a:r>
                      <a:r>
                        <a:rPr lang="fr-CH" sz="1400" kern="1200" dirty="0">
                          <a:solidFill>
                            <a:schemeClr val="tx1"/>
                          </a:solidFill>
                          <a:effectLst/>
                        </a:rPr>
                        <a:t> </a:t>
                      </a:r>
                      <a:r>
                        <a:rPr lang="fr-CH" sz="1400" kern="1200" dirty="0" err="1">
                          <a:solidFill>
                            <a:schemeClr val="tx1"/>
                          </a:solidFill>
                          <a:effectLst/>
                        </a:rPr>
                        <a:t>cable</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Strand diameter</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solidFill>
                            <a:schemeClr val="tx1"/>
                          </a:solidFill>
                          <a:effectLst/>
                        </a:rPr>
                        <a:t>0.825 mm</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Coating</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CH" sz="1400" kern="1200" dirty="0">
                          <a:solidFill>
                            <a:schemeClr val="tx1"/>
                          </a:solidFill>
                          <a:effectLst/>
                        </a:rPr>
                        <a:t>Sn5wt%Ag</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Copper to SC ratio</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fr-FR" sz="1400" dirty="0">
                          <a:solidFill>
                            <a:schemeClr val="tx1"/>
                          </a:solidFill>
                          <a:effectLst/>
                        </a:rPr>
                        <a:t>1.95</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Filament diameter</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solidFill>
                            <a:schemeClr val="tx1"/>
                          </a:solidFill>
                          <a:effectLst/>
                        </a:rPr>
                        <a:t>6 </a:t>
                      </a:r>
                      <a:r>
                        <a:rPr lang="en-US" sz="1400" dirty="0">
                          <a:solidFill>
                            <a:schemeClr val="tx1"/>
                          </a:solidFill>
                          <a:effectLst/>
                          <a:latin typeface="Symbol" charset="2"/>
                          <a:ea typeface="Symbol" charset="2"/>
                          <a:cs typeface="Symbol" charset="2"/>
                        </a:rPr>
                        <a:t>m</a:t>
                      </a:r>
                      <a:r>
                        <a:rPr lang="en-US" sz="1400" dirty="0">
                          <a:solidFill>
                            <a:schemeClr val="tx1"/>
                          </a:solidFill>
                          <a:effectLst/>
                        </a:rPr>
                        <a:t>m</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Number of filament</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solidFill>
                            <a:schemeClr val="tx1"/>
                          </a:solidFill>
                          <a:effectLst/>
                        </a:rPr>
                        <a:t>6500</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RRR</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solidFill>
                            <a:schemeClr val="tx1"/>
                          </a:solidFill>
                          <a:effectLst/>
                        </a:rPr>
                        <a:t>&gt; 150</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Critical current (9 T, 1.9 K)</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solidFill>
                            <a:schemeClr val="tx1"/>
                          </a:solidFill>
                          <a:effectLst/>
                        </a:rPr>
                        <a:t>&gt; 380 A</a:t>
                      </a:r>
                      <a:endParaRPr lang="ja-JP" sz="1400" dirty="0">
                        <a:solidFill>
                          <a:schemeClr val="tx1"/>
                        </a:solidFill>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a:effectLst/>
                        </a:rPr>
                        <a:t>Number of strand</a:t>
                      </a:r>
                      <a:endParaRPr lang="ja-JP" sz="1400">
                        <a:effectLst/>
                        <a:latin typeface="Times New Roman" charset="0"/>
                        <a:ea typeface="ＭＳ 明朝" charset="-128"/>
                      </a:endParaRPr>
                    </a:p>
                  </a:txBody>
                  <a:tcPr marL="53212" marR="53212" marT="0" marB="0" anchor="ctr"/>
                </a:tc>
                <a:tc gridSpan="2">
                  <a:txBody>
                    <a:bodyPr/>
                    <a:lstStyle/>
                    <a:p>
                      <a:pPr algn="ctr">
                        <a:spcAft>
                          <a:spcPts val="0"/>
                        </a:spcAft>
                      </a:pPr>
                      <a:r>
                        <a:rPr lang="en-US" sz="1400">
                          <a:effectLst/>
                        </a:rPr>
                        <a:t>36</a:t>
                      </a:r>
                      <a:endParaRPr lang="ja-JP" sz="1400">
                        <a:effectLst/>
                        <a:latin typeface="Times New Roman" charset="0"/>
                        <a:ea typeface="ＭＳ 明朝" charset="-128"/>
                      </a:endParaRPr>
                    </a:p>
                  </a:txBody>
                  <a:tcPr marL="53212" marR="53212" marT="0" marB="0" anchor="ctr"/>
                </a:tc>
                <a:tc hMerge="1">
                  <a:txBody>
                    <a:bodyPr/>
                    <a:lstStyle/>
                    <a:p>
                      <a:endParaRPr kumimoji="1" lang="ja-JP" altLang="en-US"/>
                    </a:p>
                  </a:txBody>
                  <a:tcPr/>
                </a:tc>
              </a:tr>
              <a:tr h="208006">
                <a:tc>
                  <a:txBody>
                    <a:bodyPr/>
                    <a:lstStyle/>
                    <a:p>
                      <a:pPr indent="179705" algn="just">
                        <a:spcAft>
                          <a:spcPts val="0"/>
                        </a:spcAft>
                      </a:pPr>
                      <a:r>
                        <a:rPr lang="en-US" sz="1400" dirty="0">
                          <a:effectLst/>
                        </a:rPr>
                        <a:t>Cable bare </a:t>
                      </a:r>
                      <a:r>
                        <a:rPr lang="en-US" sz="1400" dirty="0" smtClean="0">
                          <a:effectLst/>
                        </a:rPr>
                        <a:t>width</a:t>
                      </a:r>
                      <a:r>
                        <a:rPr lang="en-US" sz="1400" baseline="0" dirty="0" smtClean="0">
                          <a:effectLst/>
                        </a:rPr>
                        <a:t> &amp; mid</a:t>
                      </a:r>
                      <a:r>
                        <a:rPr lang="en-US" altLang="ja-JP" sz="1400" dirty="0" smtClean="0">
                          <a:effectLst/>
                        </a:rPr>
                        <a:t>-thickness</a:t>
                      </a:r>
                      <a:endParaRPr lang="ja-JP" sz="1400" dirty="0">
                        <a:effectLst/>
                        <a:latin typeface="Times New Roman" charset="0"/>
                        <a:ea typeface="ＭＳ 明朝" charset="-128"/>
                      </a:endParaRPr>
                    </a:p>
                  </a:txBody>
                  <a:tcPr marL="53212" marR="53212" marT="0" marB="0" anchor="ctr"/>
                </a:tc>
                <a:tc gridSpan="2">
                  <a:txBody>
                    <a:bodyPr/>
                    <a:lstStyle/>
                    <a:p>
                      <a:pPr algn="ctr">
                        <a:spcAft>
                          <a:spcPts val="0"/>
                        </a:spcAft>
                      </a:pPr>
                      <a:r>
                        <a:rPr lang="en-US" sz="1400" dirty="0">
                          <a:effectLst/>
                        </a:rPr>
                        <a:t>15.1 </a:t>
                      </a:r>
                      <a:r>
                        <a:rPr lang="en-US" sz="1400" dirty="0" smtClean="0">
                          <a:effectLst/>
                        </a:rPr>
                        <a:t>mm &amp; 1.480 mm</a:t>
                      </a:r>
                      <a:endParaRPr lang="ja-JP" sz="1400" dirty="0">
                        <a:effectLst/>
                        <a:latin typeface="Times New Roman" charset="0"/>
                        <a:ea typeface="ＭＳ 明朝" charset="-128"/>
                      </a:endParaRPr>
                    </a:p>
                  </a:txBody>
                  <a:tcPr marL="53212" marR="53212" marT="0" marB="0" anchor="ctr"/>
                </a:tc>
                <a:tc hMerge="1">
                  <a:txBody>
                    <a:bodyPr/>
                    <a:lstStyle/>
                    <a:p>
                      <a:endParaRPr kumimoji="1" lang="ja-JP" altLang="en-US"/>
                    </a:p>
                  </a:txBody>
                  <a:tcPr/>
                </a:tc>
              </a:tr>
              <a:tr h="849189">
                <a:tc>
                  <a:txBody>
                    <a:bodyPr/>
                    <a:lstStyle/>
                    <a:p>
                      <a:pPr indent="179705" algn="just">
                        <a:spcAft>
                          <a:spcPts val="0"/>
                        </a:spcAft>
                      </a:pPr>
                      <a:r>
                        <a:rPr lang="en-US" sz="1400" dirty="0" smtClean="0">
                          <a:effectLst/>
                        </a:rPr>
                        <a:t>Insulation</a:t>
                      </a:r>
                      <a:r>
                        <a:rPr lang="en-US" sz="1400" baseline="0" dirty="0" smtClean="0">
                          <a:effectLst/>
                        </a:rPr>
                        <a:t>  </a:t>
                      </a:r>
                      <a:r>
                        <a:rPr lang="en-US" sz="1400" dirty="0" smtClean="0">
                          <a:effectLst/>
                        </a:rPr>
                        <a:t>1</a:t>
                      </a:r>
                      <a:r>
                        <a:rPr lang="en-US" sz="1400" baseline="30000" dirty="0" smtClean="0">
                          <a:effectLst/>
                        </a:rPr>
                        <a:t>st</a:t>
                      </a:r>
                      <a:r>
                        <a:rPr lang="en-US" sz="1400" dirty="0" smtClean="0">
                          <a:effectLst/>
                        </a:rPr>
                        <a:t> </a:t>
                      </a:r>
                      <a:r>
                        <a:rPr lang="en-US" sz="1400" dirty="0">
                          <a:effectLst/>
                        </a:rPr>
                        <a:t>&amp; 2</a:t>
                      </a:r>
                      <a:r>
                        <a:rPr lang="en-US" sz="1400" baseline="30000" dirty="0">
                          <a:effectLst/>
                        </a:rPr>
                        <a:t>nd</a:t>
                      </a:r>
                      <a:r>
                        <a:rPr lang="en-US" sz="1400" dirty="0">
                          <a:effectLst/>
                        </a:rPr>
                        <a:t> layer</a:t>
                      </a:r>
                      <a:endParaRPr lang="ja-JP" sz="1400" dirty="0">
                        <a:effectLst/>
                      </a:endParaRPr>
                    </a:p>
                    <a:p>
                      <a:pPr indent="179705" algn="just">
                        <a:spcAft>
                          <a:spcPts val="0"/>
                        </a:spcAft>
                      </a:pPr>
                      <a:r>
                        <a:rPr lang="en-US" sz="1400" dirty="0">
                          <a:effectLst/>
                        </a:rPr>
                        <a:t> </a:t>
                      </a:r>
                      <a:endParaRPr lang="ja-JP" sz="1400" dirty="0">
                        <a:effectLst/>
                      </a:endParaRPr>
                    </a:p>
                    <a:p>
                      <a:pPr indent="179705" algn="just">
                        <a:spcAft>
                          <a:spcPts val="0"/>
                        </a:spcAft>
                      </a:pPr>
                      <a:r>
                        <a:rPr lang="en-US" sz="1400" dirty="0">
                          <a:effectLst/>
                        </a:rPr>
                        <a:t> </a:t>
                      </a:r>
                      <a:r>
                        <a:rPr lang="en-US" sz="1400" dirty="0" smtClean="0">
                          <a:effectLst/>
                        </a:rPr>
                        <a:t>                   </a:t>
                      </a:r>
                      <a:r>
                        <a:rPr lang="en-US" sz="1400" dirty="0">
                          <a:effectLst/>
                        </a:rPr>
                        <a:t>3</a:t>
                      </a:r>
                      <a:r>
                        <a:rPr lang="en-US" sz="1400" baseline="30000" dirty="0">
                          <a:effectLst/>
                        </a:rPr>
                        <a:t>rd</a:t>
                      </a:r>
                      <a:r>
                        <a:rPr lang="en-US" sz="1400" dirty="0">
                          <a:effectLst/>
                        </a:rPr>
                        <a:t> </a:t>
                      </a:r>
                      <a:r>
                        <a:rPr lang="en-US" sz="1400" dirty="0" smtClean="0">
                          <a:effectLst/>
                        </a:rPr>
                        <a:t>layer</a:t>
                      </a:r>
                      <a:endParaRPr lang="ja-JP" sz="1400" dirty="0">
                        <a:effectLst/>
                      </a:endParaRPr>
                    </a:p>
                  </a:txBody>
                  <a:tcPr marL="53212" marR="53212" marT="0" marB="0"/>
                </a:tc>
                <a:tc gridSpan="2">
                  <a:txBody>
                    <a:bodyPr/>
                    <a:lstStyle/>
                    <a:p>
                      <a:pPr algn="just">
                        <a:spcAft>
                          <a:spcPts val="0"/>
                        </a:spcAft>
                      </a:pPr>
                      <a:r>
                        <a:rPr lang="en-US" sz="1400" dirty="0" smtClean="0">
                          <a:effectLst/>
                        </a:rPr>
                        <a:t>APICAL </a:t>
                      </a:r>
                      <a:r>
                        <a:rPr lang="en-US" sz="1400" dirty="0">
                          <a:effectLst/>
                        </a:rPr>
                        <a:t>(0.05 mm thick, 11 mm wide), 1/2 </a:t>
                      </a:r>
                      <a:r>
                        <a:rPr lang="en-US" sz="1400" dirty="0" smtClean="0">
                          <a:effectLst/>
                        </a:rPr>
                        <a:t>overwrap</a:t>
                      </a:r>
                      <a:r>
                        <a:rPr lang="en-US" sz="1400" dirty="0">
                          <a:effectLst/>
                        </a:rPr>
                        <a:t> </a:t>
                      </a:r>
                      <a:endParaRPr lang="ja-JP" sz="1400" dirty="0">
                        <a:effectLst/>
                      </a:endParaRPr>
                    </a:p>
                    <a:p>
                      <a:pPr algn="just">
                        <a:spcAft>
                          <a:spcPts val="0"/>
                        </a:spcAft>
                      </a:pPr>
                      <a:r>
                        <a:rPr lang="en-US" sz="1400" dirty="0">
                          <a:effectLst/>
                        </a:rPr>
                        <a:t>PIXEO (0.069 mm thick, 9 mm wide), adhesive, 2 mm gap wrap</a:t>
                      </a:r>
                      <a:endParaRPr lang="ja-JP" sz="1400" dirty="0">
                        <a:effectLst/>
                        <a:latin typeface="Times New Roman" charset="0"/>
                        <a:ea typeface="ＭＳ 明朝" charset="-128"/>
                      </a:endParaRPr>
                    </a:p>
                  </a:txBody>
                  <a:tcPr marL="53212" marR="53212" marT="0" marB="0"/>
                </a:tc>
                <a:tc hMerge="1">
                  <a:txBody>
                    <a:bodyPr/>
                    <a:lstStyle/>
                    <a:p>
                      <a:endParaRPr kumimoji="1" lang="ja-JP" altLang="en-US"/>
                    </a:p>
                  </a:txBody>
                  <a:tcPr/>
                </a:tc>
              </a:tr>
            </a:tbl>
          </a:graphicData>
        </a:graphic>
      </p:graphicFrame>
      <p:sp>
        <p:nvSpPr>
          <p:cNvPr id="12" name="テキスト ボックス 11"/>
          <p:cNvSpPr txBox="1"/>
          <p:nvPr/>
        </p:nvSpPr>
        <p:spPr>
          <a:xfrm>
            <a:off x="4116144" y="281845"/>
            <a:ext cx="1148071" cy="369332"/>
          </a:xfrm>
          <a:prstGeom prst="rect">
            <a:avLst/>
          </a:prstGeom>
          <a:noFill/>
        </p:spPr>
        <p:txBody>
          <a:bodyPr wrap="none" rtlCol="0">
            <a:spAutoFit/>
          </a:bodyPr>
          <a:lstStyle/>
          <a:p>
            <a:r>
              <a:rPr kumimoji="1" lang="en-US" altLang="ja-JP" dirty="0" smtClean="0"/>
              <a:t>2m Model</a:t>
            </a:r>
            <a:endParaRPr kumimoji="1" lang="ja-JP" altLang="en-US" dirty="0"/>
          </a:p>
        </p:txBody>
      </p:sp>
      <p:sp>
        <p:nvSpPr>
          <p:cNvPr id="13" name="テキスト ボックス 12"/>
          <p:cNvSpPr txBox="1"/>
          <p:nvPr/>
        </p:nvSpPr>
        <p:spPr>
          <a:xfrm>
            <a:off x="5818910" y="59837"/>
            <a:ext cx="1496290" cy="646331"/>
          </a:xfrm>
          <a:prstGeom prst="rect">
            <a:avLst/>
          </a:prstGeom>
          <a:noFill/>
        </p:spPr>
        <p:txBody>
          <a:bodyPr wrap="square" rtlCol="0">
            <a:spAutoFit/>
          </a:bodyPr>
          <a:lstStyle/>
          <a:p>
            <a:pPr algn="ctr"/>
            <a:r>
              <a:rPr kumimoji="1" lang="en-US" altLang="ja-JP" smtClean="0"/>
              <a:t>Production Magnet</a:t>
            </a:r>
            <a:endParaRPr kumimoji="1" lang="ja-JP" altLang="en-US" dirty="0"/>
          </a:p>
        </p:txBody>
      </p:sp>
      <p:sp>
        <p:nvSpPr>
          <p:cNvPr id="3" name="角丸四角形 2"/>
          <p:cNvSpPr/>
          <p:nvPr/>
        </p:nvSpPr>
        <p:spPr>
          <a:xfrm>
            <a:off x="4253345" y="2507673"/>
            <a:ext cx="2867891" cy="277091"/>
          </a:xfrm>
          <a:prstGeom prst="round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446143" y="2107609"/>
            <a:ext cx="1697857" cy="1077218"/>
          </a:xfrm>
          <a:prstGeom prst="rect">
            <a:avLst/>
          </a:prstGeom>
          <a:noFill/>
        </p:spPr>
        <p:txBody>
          <a:bodyPr wrap="square" rtlCol="0">
            <a:spAutoFit/>
          </a:bodyPr>
          <a:lstStyle/>
          <a:p>
            <a:r>
              <a:rPr kumimoji="1" lang="en-US" altLang="ja-JP" sz="1600" b="1" dirty="0" smtClean="0">
                <a:solidFill>
                  <a:srgbClr val="00B0F0"/>
                </a:solidFill>
              </a:rPr>
              <a:t>2 x 2m models &amp; 7 x 7m magnets to be tested in KEK</a:t>
            </a:r>
            <a:r>
              <a:rPr kumimoji="1" lang="en-US" altLang="ja-JP" sz="1600" b="1" dirty="0">
                <a:solidFill>
                  <a:srgbClr val="00B0F0"/>
                </a:solidFill>
              </a:rPr>
              <a:t> </a:t>
            </a:r>
            <a:r>
              <a:rPr kumimoji="1" lang="en-US" altLang="ja-JP" sz="1600" b="1" dirty="0" smtClean="0">
                <a:solidFill>
                  <a:srgbClr val="00B0F0"/>
                </a:solidFill>
              </a:rPr>
              <a:t>for HL-LHC.</a:t>
            </a:r>
            <a:endParaRPr kumimoji="1" lang="ja-JP" altLang="en-US" sz="1600" b="1" dirty="0">
              <a:solidFill>
                <a:srgbClr val="00B0F0"/>
              </a:solidFill>
            </a:endParaRPr>
          </a:p>
        </p:txBody>
      </p:sp>
    </p:spTree>
    <p:extLst>
      <p:ext uri="{BB962C8B-B14F-4D97-AF65-F5344CB8AC3E}">
        <p14:creationId xmlns:p14="http://schemas.microsoft.com/office/powerpoint/2010/main" val="1388650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229600" cy="722889"/>
          </a:xfrm>
        </p:spPr>
        <p:txBody>
          <a:bodyPr>
            <a:normAutofit fontScale="90000"/>
          </a:bodyPr>
          <a:lstStyle/>
          <a:p>
            <a:pPr algn="l"/>
            <a:r>
              <a:rPr kumimoji="1" lang="en-US" altLang="ja-JP" b="1" dirty="0" smtClean="0">
                <a:solidFill>
                  <a:schemeClr val="accent1"/>
                </a:solidFill>
              </a:rPr>
              <a:t>2m Model Development</a:t>
            </a:r>
            <a:endParaRPr kumimoji="1" lang="ja-JP" altLang="en-US" dirty="0"/>
          </a:p>
        </p:txBody>
      </p:sp>
      <p:sp>
        <p:nvSpPr>
          <p:cNvPr id="5" name="スライド番号プレースホルダー 4"/>
          <p:cNvSpPr>
            <a:spLocks noGrp="1"/>
          </p:cNvSpPr>
          <p:nvPr>
            <p:ph type="sldNum" sz="quarter" idx="12"/>
          </p:nvPr>
        </p:nvSpPr>
        <p:spPr>
          <a:xfrm>
            <a:off x="6553200" y="6559550"/>
            <a:ext cx="2133600" cy="365125"/>
          </a:xfrm>
        </p:spPr>
        <p:txBody>
          <a:bodyPr/>
          <a:lstStyle/>
          <a:p>
            <a:fld id="{B6F15528-21DE-4FAA-801E-634DDDAF4B2B}" type="slidenum">
              <a:rPr lang="en-US" smtClean="0">
                <a:solidFill>
                  <a:schemeClr val="tx1"/>
                </a:solidFill>
              </a:rPr>
              <a:pPr/>
              <a:t>6</a:t>
            </a:fld>
            <a:endParaRPr lang="en-US" dirty="0">
              <a:solidFill>
                <a:schemeClr val="tx1"/>
              </a:solidFill>
            </a:endParaRPr>
          </a:p>
        </p:txBody>
      </p:sp>
      <p:sp>
        <p:nvSpPr>
          <p:cNvPr id="6" name="フッター プレースホルダー 5"/>
          <p:cNvSpPr>
            <a:spLocks noGrp="1"/>
          </p:cNvSpPr>
          <p:nvPr>
            <p:ph type="ftr" sz="quarter" idx="4294967295"/>
          </p:nvPr>
        </p:nvSpPr>
        <p:spPr>
          <a:xfrm>
            <a:off x="2050473" y="6572250"/>
            <a:ext cx="5569527" cy="365125"/>
          </a:xfrm>
          <a:prstGeom prst="rect">
            <a:avLst/>
          </a:prstGeom>
        </p:spPr>
        <p:txBody>
          <a:bodyPr/>
          <a:lstStyle/>
          <a:p>
            <a:pPr algn="ctr"/>
            <a:r>
              <a:rPr lang="en-US" altLang="ja-JP" sz="1200" dirty="0" smtClean="0"/>
              <a:t>T. Nakamoto, HL LHC SC Magnets Test Stand (SMT) Workshop, 13-14 June 2016, CERN</a:t>
            </a:r>
            <a:endParaRPr lang="en-US" sz="1200" dirty="0"/>
          </a:p>
        </p:txBody>
      </p:sp>
      <p:pic>
        <p:nvPicPr>
          <p:cNvPr id="11" name="図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0636" y="2824591"/>
            <a:ext cx="2980860" cy="2235645"/>
          </a:xfrm>
          <a:prstGeom prst="rect">
            <a:avLst/>
          </a:prstGeom>
        </p:spPr>
      </p:pic>
      <p:pic>
        <p:nvPicPr>
          <p:cNvPr id="12" name="図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598" y="660284"/>
            <a:ext cx="3284890" cy="2036925"/>
          </a:xfrm>
          <a:prstGeom prst="rect">
            <a:avLst/>
          </a:prstGeom>
        </p:spPr>
      </p:pic>
      <p:pic>
        <p:nvPicPr>
          <p:cNvPr id="13" name="図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5540770" y="-1121604"/>
            <a:ext cx="1402556" cy="5600700"/>
          </a:xfrm>
          <a:prstGeom prst="rect">
            <a:avLst/>
          </a:prstGeom>
        </p:spPr>
      </p:pic>
      <p:pic>
        <p:nvPicPr>
          <p:cNvPr id="14" name="図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58575" y="3388048"/>
            <a:ext cx="2980860" cy="2235645"/>
          </a:xfrm>
          <a:prstGeom prst="rect">
            <a:avLst/>
          </a:prstGeom>
          <a:ln>
            <a:solidFill>
              <a:schemeClr val="bg1"/>
            </a:solidFill>
          </a:ln>
        </p:spPr>
      </p:pic>
      <p:pic>
        <p:nvPicPr>
          <p:cNvPr id="16" name="図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06179" y="4166457"/>
            <a:ext cx="3217687" cy="2414461"/>
          </a:xfrm>
          <a:prstGeom prst="rect">
            <a:avLst/>
          </a:prstGeom>
          <a:ln w="9525">
            <a:solidFill>
              <a:schemeClr val="bg1"/>
            </a:solidFill>
          </a:ln>
        </p:spPr>
      </p:pic>
    </p:spTree>
    <p:extLst>
      <p:ext uri="{BB962C8B-B14F-4D97-AF65-F5344CB8AC3E}">
        <p14:creationId xmlns:p14="http://schemas.microsoft.com/office/powerpoint/2010/main" val="189299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47421"/>
            <a:ext cx="5089451" cy="504295"/>
          </a:xfrm>
        </p:spPr>
        <p:txBody>
          <a:bodyPr>
            <a:noAutofit/>
          </a:bodyPr>
          <a:lstStyle/>
          <a:p>
            <a:pPr algn="l"/>
            <a:r>
              <a:rPr lang="en-US" altLang="ja-JP" sz="4000" b="1" dirty="0" smtClean="0">
                <a:solidFill>
                  <a:schemeClr val="accent1"/>
                </a:solidFill>
              </a:rPr>
              <a:t>Test Stand - Buildings - </a:t>
            </a:r>
            <a:endParaRPr kumimoji="1" lang="ja-JP" altLang="en-US" sz="4000" dirty="0"/>
          </a:p>
        </p:txBody>
      </p:sp>
      <p:sp>
        <p:nvSpPr>
          <p:cNvPr id="3" name="コンテンツ プレースホルダー 2"/>
          <p:cNvSpPr>
            <a:spLocks noGrp="1"/>
          </p:cNvSpPr>
          <p:nvPr>
            <p:ph idx="1"/>
          </p:nvPr>
        </p:nvSpPr>
        <p:spPr>
          <a:xfrm>
            <a:off x="788456" y="574077"/>
            <a:ext cx="7005663" cy="1790423"/>
          </a:xfrm>
        </p:spPr>
        <p:txBody>
          <a:bodyPr>
            <a:noAutofit/>
          </a:bodyPr>
          <a:lstStyle/>
          <a:p>
            <a:r>
              <a:rPr lang="en-US" altLang="ja-JP" sz="1800" b="1" dirty="0" smtClean="0"/>
              <a:t>Built in 2000 for vertical cold tests of LHC-MQXA magnets.</a:t>
            </a:r>
          </a:p>
          <a:p>
            <a:r>
              <a:rPr lang="en-US" altLang="ja-JP" sz="1800" b="1" dirty="0" smtClean="0"/>
              <a:t>Surface</a:t>
            </a:r>
          </a:p>
          <a:p>
            <a:pPr lvl="1"/>
            <a:r>
              <a:rPr lang="en-US" altLang="ja-JP" sz="1800" b="1" dirty="0" smtClean="0"/>
              <a:t>Test Stand: 335 m</a:t>
            </a:r>
            <a:r>
              <a:rPr lang="en-US" altLang="ja-JP" sz="1800" b="1" baseline="30000" dirty="0" smtClean="0"/>
              <a:t>2</a:t>
            </a:r>
            <a:r>
              <a:rPr lang="en-US" altLang="ja-JP" sz="1800" b="1" dirty="0" smtClean="0"/>
              <a:t> (20 m x 15 m + 7.9 m x 4.4 m)</a:t>
            </a:r>
          </a:p>
          <a:p>
            <a:pPr lvl="2"/>
            <a:r>
              <a:rPr lang="en-US" altLang="ja-JP" sz="1800" b="1" dirty="0" smtClean="0">
                <a:solidFill>
                  <a:schemeClr val="accent6"/>
                </a:solidFill>
              </a:rPr>
              <a:t>Crane: 20 ton / 4.5 ton, 10.5 m in height</a:t>
            </a:r>
          </a:p>
          <a:p>
            <a:pPr lvl="1"/>
            <a:r>
              <a:rPr lang="en-US" altLang="ja-JP" sz="1800" b="1" dirty="0" smtClean="0"/>
              <a:t>Power Converter: 50 m</a:t>
            </a:r>
            <a:r>
              <a:rPr lang="en-US" altLang="ja-JP" sz="1800" b="1" baseline="30000" dirty="0" smtClean="0"/>
              <a:t>2</a:t>
            </a:r>
            <a:r>
              <a:rPr lang="en-US" altLang="ja-JP" sz="1800" b="1" dirty="0" smtClean="0"/>
              <a:t> (10 m x 5 m)</a:t>
            </a:r>
          </a:p>
          <a:p>
            <a:pPr lvl="1"/>
            <a:r>
              <a:rPr lang="en-US" altLang="ja-JP" sz="1800" b="1" dirty="0" smtClean="0"/>
              <a:t>Pump for </a:t>
            </a:r>
            <a:r>
              <a:rPr lang="en-US" altLang="ja-JP" sz="1800" b="1" dirty="0" err="1" smtClean="0"/>
              <a:t>HeII</a:t>
            </a:r>
            <a:r>
              <a:rPr lang="en-US" altLang="ja-JP" sz="1800" b="1" dirty="0" smtClean="0"/>
              <a:t>: 40 m</a:t>
            </a:r>
            <a:r>
              <a:rPr lang="en-US" altLang="ja-JP" sz="1800" b="1" baseline="30000" dirty="0" smtClean="0"/>
              <a:t>2</a:t>
            </a:r>
            <a:r>
              <a:rPr lang="en-US" altLang="ja-JP" sz="1800" b="1" dirty="0" smtClean="0"/>
              <a:t> (7.4 m x 5.4 m)</a:t>
            </a:r>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7</a:t>
            </a:fld>
            <a:endParaRPr lang="ja-JP" altLang="en-US">
              <a:solidFill>
                <a:prstClr val="black"/>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grpSp>
        <p:nvGrpSpPr>
          <p:cNvPr id="11" name="図形グループ 10"/>
          <p:cNvGrpSpPr/>
          <p:nvPr/>
        </p:nvGrpSpPr>
        <p:grpSpPr>
          <a:xfrm>
            <a:off x="252515" y="2634717"/>
            <a:ext cx="5729676" cy="3895418"/>
            <a:chOff x="4721638" y="959464"/>
            <a:chExt cx="6228522" cy="4234567"/>
          </a:xfrm>
        </p:grpSpPr>
        <p:pic>
          <p:nvPicPr>
            <p:cNvPr id="7" name="図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21638" y="959464"/>
              <a:ext cx="6228522" cy="4234567"/>
            </a:xfrm>
            <a:prstGeom prst="rect">
              <a:avLst/>
            </a:prstGeom>
          </p:spPr>
        </p:pic>
        <p:sp>
          <p:nvSpPr>
            <p:cNvPr id="8" name="テキスト ボックス 7"/>
            <p:cNvSpPr txBox="1"/>
            <p:nvPr/>
          </p:nvSpPr>
          <p:spPr>
            <a:xfrm>
              <a:off x="5354017" y="1558850"/>
              <a:ext cx="2167612" cy="401487"/>
            </a:xfrm>
            <a:prstGeom prst="rect">
              <a:avLst/>
            </a:prstGeom>
            <a:noFill/>
          </p:spPr>
          <p:txBody>
            <a:bodyPr wrap="none" rtlCol="0">
              <a:spAutoFit/>
            </a:bodyPr>
            <a:lstStyle/>
            <a:p>
              <a:r>
                <a:rPr kumimoji="1" lang="en-US" altLang="ja-JP" b="1" dirty="0" smtClean="0">
                  <a:solidFill>
                    <a:srgbClr val="C00000"/>
                  </a:solidFill>
                </a:rPr>
                <a:t>Test Stand Building</a:t>
              </a:r>
              <a:endParaRPr kumimoji="1" lang="ja-JP" altLang="en-US" b="1" dirty="0">
                <a:solidFill>
                  <a:srgbClr val="C00000"/>
                </a:solidFill>
              </a:endParaRPr>
            </a:p>
          </p:txBody>
        </p:sp>
        <p:sp>
          <p:nvSpPr>
            <p:cNvPr id="9" name="テキスト ボックス 8"/>
            <p:cNvSpPr txBox="1"/>
            <p:nvPr/>
          </p:nvSpPr>
          <p:spPr>
            <a:xfrm>
              <a:off x="9620667" y="3788778"/>
              <a:ext cx="1176797" cy="369332"/>
            </a:xfrm>
            <a:prstGeom prst="rect">
              <a:avLst/>
            </a:prstGeom>
            <a:noFill/>
          </p:spPr>
          <p:txBody>
            <a:bodyPr wrap="none" rtlCol="0">
              <a:spAutoFit/>
            </a:bodyPr>
            <a:lstStyle/>
            <a:p>
              <a:r>
                <a:rPr kumimoji="1" lang="en-US" altLang="ja-JP" b="1" dirty="0" smtClean="0">
                  <a:solidFill>
                    <a:srgbClr val="C00000"/>
                  </a:solidFill>
                </a:rPr>
                <a:t>P/C Annex</a:t>
              </a:r>
              <a:endParaRPr kumimoji="1" lang="ja-JP" altLang="en-US" b="1" dirty="0">
                <a:solidFill>
                  <a:srgbClr val="C00000"/>
                </a:solidFill>
              </a:endParaRPr>
            </a:p>
          </p:txBody>
        </p:sp>
        <p:sp>
          <p:nvSpPr>
            <p:cNvPr id="10" name="テキスト ボックス 9"/>
            <p:cNvSpPr txBox="1"/>
            <p:nvPr/>
          </p:nvSpPr>
          <p:spPr>
            <a:xfrm>
              <a:off x="4721638" y="4377597"/>
              <a:ext cx="1454972" cy="651704"/>
            </a:xfrm>
            <a:prstGeom prst="rect">
              <a:avLst/>
            </a:prstGeom>
            <a:noFill/>
          </p:spPr>
          <p:txBody>
            <a:bodyPr wrap="square" rtlCol="0">
              <a:spAutoFit/>
            </a:bodyPr>
            <a:lstStyle/>
            <a:p>
              <a:r>
                <a:rPr kumimoji="1" lang="en-US" altLang="ja-JP" b="1" dirty="0" smtClean="0">
                  <a:solidFill>
                    <a:schemeClr val="bg1"/>
                  </a:solidFill>
                </a:rPr>
                <a:t>Tent for </a:t>
              </a:r>
            </a:p>
            <a:p>
              <a:r>
                <a:rPr kumimoji="1" lang="en-US" altLang="ja-JP" b="1" dirty="0" smtClean="0">
                  <a:solidFill>
                    <a:schemeClr val="bg1"/>
                  </a:solidFill>
                </a:rPr>
                <a:t>He Gas Bag</a:t>
              </a:r>
            </a:p>
          </p:txBody>
        </p:sp>
      </p:grpSp>
      <p:sp>
        <p:nvSpPr>
          <p:cNvPr id="12" name="テキスト ボックス 11"/>
          <p:cNvSpPr txBox="1"/>
          <p:nvPr/>
        </p:nvSpPr>
        <p:spPr>
          <a:xfrm>
            <a:off x="3035981" y="4529570"/>
            <a:ext cx="1888402" cy="646331"/>
          </a:xfrm>
          <a:prstGeom prst="rect">
            <a:avLst/>
          </a:prstGeom>
          <a:noFill/>
        </p:spPr>
        <p:txBody>
          <a:bodyPr wrap="none" rtlCol="0">
            <a:spAutoFit/>
          </a:bodyPr>
          <a:lstStyle/>
          <a:p>
            <a:pPr algn="ctr"/>
            <a:r>
              <a:rPr kumimoji="1" lang="en-US" altLang="ja-JP" b="1" dirty="0" smtClean="0"/>
              <a:t>(Behind)</a:t>
            </a:r>
          </a:p>
          <a:p>
            <a:pPr algn="ctr"/>
            <a:r>
              <a:rPr kumimoji="1" lang="en-US" altLang="ja-JP" b="1" dirty="0" smtClean="0"/>
              <a:t>He II Pump Annex</a:t>
            </a:r>
            <a:endParaRPr kumimoji="1" lang="ja-JP" altLang="en-US" b="1" dirty="0"/>
          </a:p>
        </p:txBody>
      </p:sp>
      <p:pic>
        <p:nvPicPr>
          <p:cNvPr id="13" name="図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0823" y="2257840"/>
            <a:ext cx="3735185" cy="2801389"/>
          </a:xfrm>
          <a:prstGeom prst="rect">
            <a:avLst/>
          </a:prstGeom>
          <a:ln w="28575">
            <a:solidFill>
              <a:schemeClr val="bg1"/>
            </a:solidFill>
          </a:ln>
        </p:spPr>
      </p:pic>
    </p:spTree>
    <p:extLst>
      <p:ext uri="{BB962C8B-B14F-4D97-AF65-F5344CB8AC3E}">
        <p14:creationId xmlns:p14="http://schemas.microsoft.com/office/powerpoint/2010/main" val="44696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554" y="0"/>
            <a:ext cx="8775700" cy="504295"/>
          </a:xfrm>
        </p:spPr>
        <p:txBody>
          <a:bodyPr>
            <a:noAutofit/>
          </a:bodyPr>
          <a:lstStyle/>
          <a:p>
            <a:pPr algn="l"/>
            <a:r>
              <a:rPr lang="en-US" altLang="ja-JP" sz="4000" b="1" dirty="0" smtClean="0">
                <a:solidFill>
                  <a:schemeClr val="accent1"/>
                </a:solidFill>
              </a:rPr>
              <a:t>Cryostat </a:t>
            </a:r>
            <a:endParaRPr kumimoji="1" lang="ja-JP" altLang="en-US" sz="4000" dirty="0"/>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8</a:t>
            </a:fld>
            <a:endParaRPr lang="ja-JP" altLang="en-US">
              <a:solidFill>
                <a:prstClr val="black"/>
              </a:solidFill>
              <a:latin typeface="Calibri"/>
              <a:ea typeface="ＭＳ Ｐゴシック"/>
            </a:endParaRPr>
          </a:p>
        </p:txBody>
      </p:sp>
      <p:pic>
        <p:nvPicPr>
          <p:cNvPr id="6" name="図 5"/>
          <p:cNvPicPr>
            <a:picLocks noChangeAspect="1"/>
          </p:cNvPicPr>
          <p:nvPr/>
        </p:nvPicPr>
        <p:blipFill rotWithShape="1">
          <a:blip r:embed="rId2" cstate="screen">
            <a:extLst>
              <a:ext uri="{28A0092B-C50C-407E-A947-70E740481C1C}">
                <a14:useLocalDpi xmlns:a14="http://schemas.microsoft.com/office/drawing/2010/main"/>
              </a:ext>
            </a:extLst>
          </a:blip>
          <a:srcRect l="65453" t="3951" r="3088" b="1976"/>
          <a:stretch/>
        </p:blipFill>
        <p:spPr>
          <a:xfrm>
            <a:off x="7571445" y="272197"/>
            <a:ext cx="1530944" cy="6480999"/>
          </a:xfrm>
          <a:prstGeom prst="rect">
            <a:avLst/>
          </a:prstGeom>
        </p:spPr>
      </p:pic>
      <p:sp>
        <p:nvSpPr>
          <p:cNvPr id="8" name="フッター プレースホルダー 7"/>
          <p:cNvSpPr>
            <a:spLocks noGrp="1"/>
          </p:cNvSpPr>
          <p:nvPr>
            <p:ph type="ftr" sz="quarter" idx="11"/>
          </p:nvPr>
        </p:nvSpPr>
        <p:spPr/>
        <p:txBody>
          <a:bodyPr/>
          <a:lstStyle/>
          <a:p>
            <a:r>
              <a:rPr lang="en-US" altLang="ja-JP" smtClean="0">
                <a:solidFill>
                  <a:prstClr val="black"/>
                </a:solidFill>
                <a:latin typeface="Calibri"/>
                <a:ea typeface="ＭＳ Ｐゴシック"/>
              </a:rPr>
              <a:t>T. Nakamoto, HL LHC SC Magnets Test Stand (SMT) Workshop, 13-14 June 2016, CERN</a:t>
            </a:r>
            <a:endParaRPr lang="ja-JP" altLang="en-US">
              <a:solidFill>
                <a:prstClr val="black"/>
              </a:solidFill>
              <a:latin typeface="Calibri"/>
              <a:ea typeface="ＭＳ Ｐゴシック"/>
            </a:endParaRPr>
          </a:p>
        </p:txBody>
      </p:sp>
      <p:sp>
        <p:nvSpPr>
          <p:cNvPr id="3" name="コンテンツ プレースホルダー 2"/>
          <p:cNvSpPr>
            <a:spLocks noGrp="1"/>
          </p:cNvSpPr>
          <p:nvPr>
            <p:ph idx="1"/>
          </p:nvPr>
        </p:nvSpPr>
        <p:spPr>
          <a:xfrm>
            <a:off x="30554" y="504294"/>
            <a:ext cx="5386573" cy="5970337"/>
          </a:xfrm>
          <a:solidFill>
            <a:schemeClr val="bg1"/>
          </a:solidFill>
          <a:ln>
            <a:solidFill>
              <a:schemeClr val="bg1"/>
            </a:solidFill>
          </a:ln>
        </p:spPr>
        <p:txBody>
          <a:bodyPr>
            <a:noAutofit/>
          </a:bodyPr>
          <a:lstStyle/>
          <a:p>
            <a:pPr>
              <a:spcBef>
                <a:spcPts val="0"/>
              </a:spcBef>
            </a:pPr>
            <a:r>
              <a:rPr lang="en-US" altLang="ja-JP" sz="1600" b="1" dirty="0" smtClean="0"/>
              <a:t>Manufactured by Toshiba in 2000 for </a:t>
            </a:r>
            <a:r>
              <a:rPr lang="en-US" altLang="ja-JP" sz="1600" b="1" dirty="0" smtClean="0">
                <a:solidFill>
                  <a:schemeClr val="accent6"/>
                </a:solidFill>
              </a:rPr>
              <a:t>vertical cold tests </a:t>
            </a:r>
            <a:r>
              <a:rPr lang="en-US" altLang="ja-JP" sz="1600" b="1" dirty="0" smtClean="0"/>
              <a:t>of LHC-MQXA magnets.</a:t>
            </a:r>
          </a:p>
          <a:p>
            <a:pPr lvl="1">
              <a:spcBef>
                <a:spcPts val="0"/>
              </a:spcBef>
            </a:pPr>
            <a:r>
              <a:rPr lang="en-US" altLang="ja-JP" sz="1600" b="1" dirty="0" smtClean="0"/>
              <a:t>19 LHC-MQXA (7m), 32 J-PARC SCFM (4m)</a:t>
            </a:r>
          </a:p>
          <a:p>
            <a:pPr>
              <a:spcBef>
                <a:spcPts val="0"/>
              </a:spcBef>
            </a:pPr>
            <a:r>
              <a:rPr lang="en-US" altLang="ja-JP" sz="1600" b="1" dirty="0" smtClean="0"/>
              <a:t>Applicable Law: </a:t>
            </a:r>
            <a:r>
              <a:rPr lang="en-US" altLang="ja-JP" sz="1600" b="1" dirty="0" smtClean="0">
                <a:solidFill>
                  <a:schemeClr val="accent1"/>
                </a:solidFill>
              </a:rPr>
              <a:t>Japanese High </a:t>
            </a:r>
            <a:r>
              <a:rPr lang="en-US" altLang="ja-JP" sz="1600" b="1" dirty="0">
                <a:solidFill>
                  <a:schemeClr val="accent1"/>
                </a:solidFill>
              </a:rPr>
              <a:t>Pressure Gas Safety </a:t>
            </a:r>
            <a:r>
              <a:rPr lang="en-US" altLang="ja-JP" sz="1600" b="1" dirty="0" smtClean="0">
                <a:solidFill>
                  <a:schemeClr val="accent1"/>
                </a:solidFill>
              </a:rPr>
              <a:t>Act</a:t>
            </a:r>
            <a:endParaRPr lang="en-US" altLang="ja-JP" sz="1600" b="1" dirty="0"/>
          </a:p>
          <a:p>
            <a:pPr lvl="1">
              <a:spcBef>
                <a:spcPts val="0"/>
              </a:spcBef>
            </a:pPr>
            <a:r>
              <a:rPr lang="en-US" altLang="ja-JP" sz="1600" b="1" dirty="0" smtClean="0">
                <a:solidFill>
                  <a:srgbClr val="4F81BD"/>
                </a:solidFill>
              </a:rPr>
              <a:t>Operation at</a:t>
            </a:r>
            <a:r>
              <a:rPr lang="en-US" altLang="ja-JP" sz="1600" b="1" dirty="0" smtClean="0">
                <a:solidFill>
                  <a:srgbClr val="FF0000"/>
                </a:solidFill>
              </a:rPr>
              <a:t> 1.9 K </a:t>
            </a:r>
            <a:r>
              <a:rPr lang="en-US" altLang="ja-JP" sz="1600" b="1" dirty="0" smtClean="0">
                <a:solidFill>
                  <a:srgbClr val="4F81BD"/>
                </a:solidFill>
              </a:rPr>
              <a:t>is exceptional. Category of “Designated </a:t>
            </a:r>
            <a:r>
              <a:rPr lang="en-US" altLang="ja-JP" sz="1600" b="1" dirty="0">
                <a:solidFill>
                  <a:srgbClr val="4F81BD"/>
                </a:solidFill>
              </a:rPr>
              <a:t>Equipment</a:t>
            </a:r>
            <a:r>
              <a:rPr lang="en-US" altLang="ja-JP" sz="1600" b="1" dirty="0" smtClean="0">
                <a:solidFill>
                  <a:srgbClr val="4F81BD"/>
                </a:solidFill>
              </a:rPr>
              <a:t>”</a:t>
            </a:r>
            <a:endParaRPr lang="en-US" altLang="ja-JP" sz="1600" b="1" dirty="0" smtClean="0"/>
          </a:p>
          <a:p>
            <a:pPr>
              <a:spcBef>
                <a:spcPts val="0"/>
              </a:spcBef>
            </a:pPr>
            <a:r>
              <a:rPr lang="en-US" altLang="ja-JP" sz="1600" b="1" dirty="0" smtClean="0"/>
              <a:t>Operating Temp.: 4.4K to 1.9K</a:t>
            </a:r>
          </a:p>
          <a:p>
            <a:pPr>
              <a:spcBef>
                <a:spcPts val="0"/>
              </a:spcBef>
            </a:pPr>
            <a:r>
              <a:rPr lang="en-US" altLang="ja-JP" sz="1600" b="1" dirty="0"/>
              <a:t>Cooling</a:t>
            </a:r>
          </a:p>
          <a:p>
            <a:pPr lvl="1">
              <a:spcBef>
                <a:spcPts val="0"/>
              </a:spcBef>
            </a:pPr>
            <a:r>
              <a:rPr lang="en-US" altLang="ja-JP" sz="1600" b="1" dirty="0"/>
              <a:t>300K to 40K by </a:t>
            </a:r>
            <a:r>
              <a:rPr lang="en-US" altLang="ja-JP" sz="1600" b="1" dirty="0" err="1"/>
              <a:t>GHe</a:t>
            </a:r>
            <a:r>
              <a:rPr lang="en-US" altLang="ja-JP" sz="1600" b="1" dirty="0"/>
              <a:t>, 40K to 4.4 K by </a:t>
            </a:r>
            <a:r>
              <a:rPr lang="en-US" altLang="ja-JP" sz="1600" b="1" dirty="0" err="1"/>
              <a:t>LHe</a:t>
            </a:r>
            <a:endParaRPr lang="en-US" altLang="ja-JP" sz="1600" b="1" dirty="0"/>
          </a:p>
          <a:p>
            <a:pPr lvl="1">
              <a:spcBef>
                <a:spcPts val="0"/>
              </a:spcBef>
            </a:pPr>
            <a:r>
              <a:rPr lang="en-US" altLang="ja-JP" sz="1600" b="1" dirty="0"/>
              <a:t>4.4 K to 1.9K by </a:t>
            </a:r>
            <a:r>
              <a:rPr lang="en-US" altLang="ja-JP" sz="1600" b="1" dirty="0" err="1"/>
              <a:t>HeII</a:t>
            </a:r>
            <a:r>
              <a:rPr lang="en-US" altLang="ja-JP" sz="1600" b="1" dirty="0"/>
              <a:t> Sub-cooler </a:t>
            </a:r>
            <a:r>
              <a:rPr lang="en-US" altLang="ja-JP" sz="1600" b="1" dirty="0" smtClean="0"/>
              <a:t>(</a:t>
            </a:r>
            <a:r>
              <a:rPr lang="en-US" altLang="ja-JP" sz="1600" b="1" dirty="0" smtClean="0">
                <a:solidFill>
                  <a:schemeClr val="accent6"/>
                </a:solidFill>
              </a:rPr>
              <a:t>55W for MQXA</a:t>
            </a:r>
            <a:r>
              <a:rPr lang="en-US" altLang="ja-JP" sz="1600" b="1" dirty="0" smtClean="0"/>
              <a:t>)</a:t>
            </a:r>
            <a:endParaRPr lang="en-US" altLang="ja-JP" sz="1600" b="1" dirty="0"/>
          </a:p>
          <a:p>
            <a:pPr>
              <a:spcBef>
                <a:spcPts val="0"/>
              </a:spcBef>
            </a:pPr>
            <a:r>
              <a:rPr lang="en-US" altLang="ja-JP" sz="1600" b="1" dirty="0"/>
              <a:t>Capacity</a:t>
            </a:r>
          </a:p>
          <a:p>
            <a:pPr lvl="1">
              <a:spcBef>
                <a:spcPts val="0"/>
              </a:spcBef>
            </a:pPr>
            <a:r>
              <a:rPr lang="en-US" altLang="ja-JP" sz="1600" b="1" dirty="0"/>
              <a:t>whole bath: 9020 mm deep, 700 mm in a diameter.</a:t>
            </a:r>
          </a:p>
          <a:p>
            <a:pPr lvl="1">
              <a:spcBef>
                <a:spcPts val="0"/>
              </a:spcBef>
            </a:pPr>
            <a:r>
              <a:rPr lang="en-US" altLang="ja-JP" sz="1600" b="1" dirty="0">
                <a:solidFill>
                  <a:schemeClr val="accent6"/>
                </a:solidFill>
              </a:rPr>
              <a:t>1.9 K bath: 7524 mm deep, 700 mm in a diameter.</a:t>
            </a:r>
          </a:p>
          <a:p>
            <a:pPr lvl="1">
              <a:spcBef>
                <a:spcPts val="0"/>
              </a:spcBef>
            </a:pPr>
            <a:r>
              <a:rPr lang="en-US" altLang="ja-JP" sz="1600" b="1" dirty="0">
                <a:solidFill>
                  <a:schemeClr val="accent6"/>
                </a:solidFill>
              </a:rPr>
              <a:t>Weight: 8.6 ton (MQXA). Need to check for D1. </a:t>
            </a:r>
          </a:p>
          <a:p>
            <a:pPr>
              <a:spcBef>
                <a:spcPts val="0"/>
              </a:spcBef>
            </a:pPr>
            <a:r>
              <a:rPr lang="en-US" altLang="ja-JP" sz="1600" b="1" dirty="0"/>
              <a:t>He Cryogenic Plants (see next slide in detail)</a:t>
            </a:r>
          </a:p>
          <a:p>
            <a:pPr>
              <a:spcBef>
                <a:spcPts val="0"/>
              </a:spcBef>
            </a:pPr>
            <a:r>
              <a:rPr lang="en-US" altLang="ja-JP" sz="1600" b="1" dirty="0" smtClean="0"/>
              <a:t>New header </a:t>
            </a:r>
            <a:r>
              <a:rPr lang="en-US" altLang="ja-JP" sz="1600" b="1" dirty="0"/>
              <a:t>for the D1 (MBXF)</a:t>
            </a:r>
          </a:p>
          <a:p>
            <a:pPr lvl="1">
              <a:spcBef>
                <a:spcPts val="0"/>
              </a:spcBef>
            </a:pPr>
            <a:r>
              <a:rPr lang="en-US" altLang="ja-JP" sz="1600" b="1" dirty="0"/>
              <a:t>Manufactured in 2014, </a:t>
            </a:r>
            <a:r>
              <a:rPr lang="en-US" altLang="ja-JP" sz="1600" b="1" dirty="0">
                <a:solidFill>
                  <a:schemeClr val="accent1"/>
                </a:solidFill>
              </a:rPr>
              <a:t>approval of the JHPG Safety Act in 2015. </a:t>
            </a:r>
          </a:p>
          <a:p>
            <a:pPr lvl="1">
              <a:spcBef>
                <a:spcPts val="0"/>
              </a:spcBef>
            </a:pPr>
            <a:r>
              <a:rPr lang="en-US" altLang="ja-JP" sz="1600" b="1" dirty="0"/>
              <a:t>Anti-cryostat for field measurement: O.D. 141.3 </a:t>
            </a:r>
            <a:r>
              <a:rPr lang="en-US" altLang="ja-JP" sz="1600" b="1" dirty="0" smtClean="0"/>
              <a:t>mm</a:t>
            </a:r>
          </a:p>
          <a:p>
            <a:pPr lvl="1">
              <a:spcBef>
                <a:spcPts val="0"/>
              </a:spcBef>
            </a:pPr>
            <a:r>
              <a:rPr lang="en-US" altLang="ja-JP" sz="1600" b="1" dirty="0" smtClean="0"/>
              <a:t>Quench antennas: 11 arrays for 7 m long magnet</a:t>
            </a:r>
            <a:endParaRPr lang="en-US" altLang="ja-JP" sz="1600" b="1" dirty="0"/>
          </a:p>
          <a:p>
            <a:pPr lvl="1">
              <a:spcBef>
                <a:spcPts val="0"/>
              </a:spcBef>
            </a:pPr>
            <a:r>
              <a:rPr lang="en-US" altLang="ja-JP" sz="1600" b="1" dirty="0"/>
              <a:t>Feedthrough: 48 poles x 10 </a:t>
            </a:r>
          </a:p>
          <a:p>
            <a:pPr lvl="1">
              <a:spcBef>
                <a:spcPts val="0"/>
              </a:spcBef>
            </a:pPr>
            <a:r>
              <a:rPr lang="en-US" altLang="ja-JP" sz="1600" b="1" dirty="0" smtClean="0"/>
              <a:t>HVWL:</a:t>
            </a:r>
            <a:r>
              <a:rPr lang="en-US" altLang="ja-JP" sz="1600" b="1" dirty="0"/>
              <a:t>	</a:t>
            </a:r>
            <a:r>
              <a:rPr lang="en-US" altLang="ja-JP" sz="1600" b="1" dirty="0" smtClean="0"/>
              <a:t>1.5 kV </a:t>
            </a:r>
            <a:r>
              <a:rPr lang="en-US" altLang="ja-JP" sz="1600" b="1" dirty="0" smtClean="0">
                <a:solidFill>
                  <a:srgbClr val="FF0000"/>
                </a:solidFill>
              </a:rPr>
              <a:t>(present limit 0.5 kV.)</a:t>
            </a:r>
          </a:p>
          <a:p>
            <a:pPr lvl="1">
              <a:spcBef>
                <a:spcPts val="0"/>
              </a:spcBef>
            </a:pPr>
            <a:r>
              <a:rPr lang="en-US" altLang="ja-JP" sz="1600" b="1" dirty="0" smtClean="0"/>
              <a:t>15 </a:t>
            </a:r>
            <a:r>
              <a:rPr lang="en-US" altLang="ja-JP" sz="1600" b="1" dirty="0"/>
              <a:t>kA Current Leads</a:t>
            </a:r>
          </a:p>
          <a:p>
            <a:pPr lvl="2">
              <a:spcBef>
                <a:spcPts val="0"/>
              </a:spcBef>
            </a:pPr>
            <a:r>
              <a:rPr lang="en-US" altLang="ja-JP" sz="1600" b="1" dirty="0"/>
              <a:t>Manufactured by Fuji Electric in 2015. All copper base</a:t>
            </a:r>
            <a:r>
              <a:rPr lang="en-US" altLang="ja-JP" sz="1600" b="1" dirty="0" smtClean="0"/>
              <a:t>. (50L/h for a pair)</a:t>
            </a:r>
            <a:endParaRPr lang="en-US" altLang="ja-JP" sz="1600" b="1" dirty="0"/>
          </a:p>
          <a:p>
            <a:pPr>
              <a:spcBef>
                <a:spcPts val="0"/>
              </a:spcBef>
            </a:pPr>
            <a:endParaRPr lang="en-US" altLang="ja-JP" sz="1600" b="1" dirty="0" smtClean="0"/>
          </a:p>
        </p:txBody>
      </p:sp>
      <p:pic>
        <p:nvPicPr>
          <p:cNvPr id="5" name="図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97190" y="175845"/>
            <a:ext cx="2174255" cy="2899864"/>
          </a:xfrm>
          <a:prstGeom prst="rect">
            <a:avLst/>
          </a:prstGeom>
        </p:spPr>
      </p:pic>
      <p:pic>
        <p:nvPicPr>
          <p:cNvPr id="10" name="図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5003349" y="4230205"/>
            <a:ext cx="2961934" cy="1136399"/>
          </a:xfrm>
          <a:prstGeom prst="rect">
            <a:avLst/>
          </a:prstGeom>
        </p:spPr>
      </p:pic>
    </p:spTree>
    <p:extLst>
      <p:ext uri="{BB962C8B-B14F-4D97-AF65-F5344CB8AC3E}">
        <p14:creationId xmlns:p14="http://schemas.microsoft.com/office/powerpoint/2010/main" val="647014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554" y="0"/>
            <a:ext cx="8775700" cy="504295"/>
          </a:xfrm>
        </p:spPr>
        <p:txBody>
          <a:bodyPr>
            <a:noAutofit/>
          </a:bodyPr>
          <a:lstStyle/>
          <a:p>
            <a:pPr algn="l"/>
            <a:r>
              <a:rPr lang="en-US" altLang="ja-JP" sz="4000" b="1" dirty="0" err="1" smtClean="0">
                <a:solidFill>
                  <a:schemeClr val="accent1"/>
                </a:solidFill>
              </a:rPr>
              <a:t>HeII</a:t>
            </a:r>
            <a:r>
              <a:rPr lang="en-US" altLang="ja-JP" sz="4000" b="1" dirty="0" smtClean="0">
                <a:solidFill>
                  <a:schemeClr val="accent1"/>
                </a:solidFill>
              </a:rPr>
              <a:t> Sub-Cooler </a:t>
            </a:r>
            <a:endParaRPr kumimoji="1" lang="ja-JP" altLang="en-US" sz="4000" dirty="0"/>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9</a:t>
            </a:fld>
            <a:endParaRPr lang="ja-JP" altLang="en-US">
              <a:solidFill>
                <a:prstClr val="black"/>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dirty="0" smtClean="0">
                <a:solidFill>
                  <a:prstClr val="black"/>
                </a:solidFill>
                <a:latin typeface="Calibri"/>
                <a:ea typeface="ＭＳ Ｐゴシック"/>
              </a:rPr>
              <a:t>T. Nakamoto, HL LHC SC Magnets Test Stand (SMT) Workshop, 13-14 June 2016, CERN</a:t>
            </a:r>
            <a:endParaRPr lang="ja-JP" altLang="en-US" dirty="0">
              <a:solidFill>
                <a:prstClr val="black"/>
              </a:solidFill>
              <a:latin typeface="Calibri"/>
              <a:ea typeface="ＭＳ Ｐゴシック"/>
            </a:endParaRPr>
          </a:p>
        </p:txBody>
      </p:sp>
      <p:sp>
        <p:nvSpPr>
          <p:cNvPr id="3" name="コンテンツ プレースホルダー 2"/>
          <p:cNvSpPr>
            <a:spLocks noGrp="1"/>
          </p:cNvSpPr>
          <p:nvPr>
            <p:ph idx="1"/>
          </p:nvPr>
        </p:nvSpPr>
        <p:spPr>
          <a:xfrm>
            <a:off x="81899" y="521864"/>
            <a:ext cx="4734079" cy="5823517"/>
          </a:xfrm>
          <a:solidFill>
            <a:schemeClr val="bg1"/>
          </a:solidFill>
          <a:ln>
            <a:solidFill>
              <a:schemeClr val="bg1"/>
            </a:solidFill>
          </a:ln>
        </p:spPr>
        <p:txBody>
          <a:bodyPr>
            <a:noAutofit/>
          </a:bodyPr>
          <a:lstStyle/>
          <a:p>
            <a:pPr>
              <a:spcBef>
                <a:spcPts val="0"/>
              </a:spcBef>
            </a:pPr>
            <a:r>
              <a:rPr lang="en-US" altLang="ja-JP" sz="1800" b="1" dirty="0" smtClean="0">
                <a:solidFill>
                  <a:srgbClr val="00B0F0"/>
                </a:solidFill>
              </a:rPr>
              <a:t>Pre-heat exchanger</a:t>
            </a:r>
          </a:p>
          <a:p>
            <a:pPr lvl="1">
              <a:spcBef>
                <a:spcPts val="0"/>
              </a:spcBef>
            </a:pPr>
            <a:r>
              <a:rPr lang="en-US" altLang="ja-JP" sz="1800" b="1" dirty="0" smtClean="0"/>
              <a:t>Copper spiral tube (I.D. 12mm, Spiral Dia. 42 mm)</a:t>
            </a:r>
          </a:p>
          <a:p>
            <a:pPr lvl="1">
              <a:spcBef>
                <a:spcPts val="0"/>
              </a:spcBef>
            </a:pPr>
            <a:r>
              <a:rPr lang="en-US" altLang="ja-JP" sz="1800" b="1" dirty="0" smtClean="0"/>
              <a:t>Fine silver-plated copper balls</a:t>
            </a:r>
          </a:p>
          <a:p>
            <a:pPr lvl="1">
              <a:spcBef>
                <a:spcPts val="0"/>
              </a:spcBef>
            </a:pPr>
            <a:r>
              <a:rPr lang="en-US" altLang="ja-JP" sz="1800" b="1" dirty="0" smtClean="0"/>
              <a:t>Efficiency 88%</a:t>
            </a:r>
          </a:p>
          <a:p>
            <a:pPr>
              <a:spcBef>
                <a:spcPts val="0"/>
              </a:spcBef>
            </a:pPr>
            <a:r>
              <a:rPr lang="en-US" altLang="ja-JP" sz="1800" b="1" dirty="0" smtClean="0"/>
              <a:t>J-T</a:t>
            </a:r>
            <a:r>
              <a:rPr lang="en-US" altLang="ja-JP" sz="1800" b="1" dirty="0"/>
              <a:t> </a:t>
            </a:r>
            <a:r>
              <a:rPr lang="en-US" altLang="ja-JP" sz="1800" b="1" dirty="0" smtClean="0"/>
              <a:t>expansion valve</a:t>
            </a:r>
          </a:p>
          <a:p>
            <a:pPr>
              <a:spcBef>
                <a:spcPts val="0"/>
              </a:spcBef>
            </a:pPr>
            <a:r>
              <a:rPr lang="en-US" altLang="ja-JP" sz="1800" b="1" dirty="0" smtClean="0">
                <a:solidFill>
                  <a:schemeClr val="accent6"/>
                </a:solidFill>
              </a:rPr>
              <a:t>Main heat exchanger</a:t>
            </a:r>
          </a:p>
          <a:p>
            <a:pPr lvl="1">
              <a:spcBef>
                <a:spcPts val="0"/>
              </a:spcBef>
            </a:pPr>
            <a:r>
              <a:rPr lang="en-US" altLang="ja-JP" sz="1800" b="1" dirty="0" smtClean="0"/>
              <a:t>Design: </a:t>
            </a:r>
            <a:r>
              <a:rPr lang="en-US" altLang="ja-JP" sz="1800" b="1" dirty="0" smtClean="0">
                <a:latin typeface="Symbol" charset="2"/>
                <a:ea typeface="Symbol" charset="2"/>
                <a:cs typeface="Symbol" charset="2"/>
              </a:rPr>
              <a:t>D</a:t>
            </a:r>
            <a:r>
              <a:rPr lang="en-US" altLang="ja-JP" sz="1800" b="1" dirty="0" smtClean="0"/>
              <a:t>T=30 </a:t>
            </a:r>
            <a:r>
              <a:rPr lang="en-US" altLang="ja-JP" sz="1800" b="1" dirty="0" err="1" smtClean="0"/>
              <a:t>mK</a:t>
            </a:r>
            <a:r>
              <a:rPr lang="en-US" altLang="ja-JP" sz="1800" b="1" dirty="0" smtClean="0"/>
              <a:t> at 80 W, 1.9 K.</a:t>
            </a:r>
          </a:p>
          <a:p>
            <a:pPr lvl="1">
              <a:spcBef>
                <a:spcPts val="0"/>
              </a:spcBef>
            </a:pPr>
            <a:r>
              <a:rPr lang="en-US" altLang="ja-JP" sz="1800" b="1" dirty="0" smtClean="0"/>
              <a:t>Required surface area: &gt; 3.0 m</a:t>
            </a:r>
            <a:r>
              <a:rPr lang="en-US" altLang="ja-JP" sz="1800" b="1" baseline="30000" dirty="0" smtClean="0"/>
              <a:t>2</a:t>
            </a:r>
          </a:p>
          <a:p>
            <a:pPr lvl="1">
              <a:spcBef>
                <a:spcPts val="0"/>
              </a:spcBef>
            </a:pPr>
            <a:r>
              <a:rPr lang="en-US" altLang="ja-JP" sz="1800" b="1" dirty="0" smtClean="0">
                <a:solidFill>
                  <a:schemeClr val="accent6"/>
                </a:solidFill>
              </a:rPr>
              <a:t>4.4 m long copper tubes: 3 x </a:t>
            </a:r>
            <a:r>
              <a:rPr lang="en-US" altLang="ja-JP" sz="1800" b="1" dirty="0" smtClean="0">
                <a:solidFill>
                  <a:schemeClr val="accent6"/>
                </a:solidFill>
                <a:latin typeface="Symbol" charset="2"/>
                <a:ea typeface="Symbol" charset="2"/>
                <a:cs typeface="Symbol" charset="2"/>
              </a:rPr>
              <a:t>f</a:t>
            </a:r>
            <a:r>
              <a:rPr lang="en-US" altLang="ja-JP" sz="1800" b="1" dirty="0" smtClean="0">
                <a:solidFill>
                  <a:schemeClr val="accent6"/>
                </a:solidFill>
              </a:rPr>
              <a:t> 76.2 mm, 10 x </a:t>
            </a:r>
            <a:r>
              <a:rPr lang="en-US" altLang="ja-JP" sz="1800" b="1" dirty="0" smtClean="0">
                <a:solidFill>
                  <a:schemeClr val="accent6"/>
                </a:solidFill>
                <a:latin typeface="Symbol" charset="2"/>
                <a:ea typeface="Symbol" charset="2"/>
                <a:cs typeface="Symbol" charset="2"/>
              </a:rPr>
              <a:t>f</a:t>
            </a:r>
            <a:r>
              <a:rPr lang="en-US" altLang="ja-JP" sz="1800" b="1" dirty="0" smtClean="0">
                <a:solidFill>
                  <a:schemeClr val="accent6"/>
                </a:solidFill>
              </a:rPr>
              <a:t> 12 mm</a:t>
            </a:r>
            <a:r>
              <a:rPr lang="en-US" altLang="ja-JP" sz="1800" b="1" dirty="0" smtClean="0"/>
              <a:t>.  </a:t>
            </a:r>
            <a:endParaRPr lang="en-US" altLang="ja-JP" sz="1800" b="1" dirty="0"/>
          </a:p>
          <a:p>
            <a:pPr>
              <a:spcBef>
                <a:spcPts val="0"/>
              </a:spcBef>
            </a:pPr>
            <a:r>
              <a:rPr lang="en-US" altLang="ja-JP" sz="1800" b="1" dirty="0" smtClean="0"/>
              <a:t>Pumping system</a:t>
            </a:r>
          </a:p>
          <a:p>
            <a:pPr lvl="1">
              <a:spcBef>
                <a:spcPts val="0"/>
              </a:spcBef>
            </a:pPr>
            <a:r>
              <a:rPr lang="en-US" altLang="ja-JP" sz="1800" b="1" dirty="0"/>
              <a:t>4 parallel lines</a:t>
            </a:r>
          </a:p>
          <a:p>
            <a:pPr lvl="2">
              <a:spcBef>
                <a:spcPts val="0"/>
              </a:spcBef>
            </a:pPr>
            <a:r>
              <a:rPr lang="en-US" altLang="ja-JP" sz="1800" b="1" dirty="0"/>
              <a:t>2 x Roots pumps: 2 x 900 </a:t>
            </a:r>
            <a:r>
              <a:rPr lang="en-US" altLang="ja-JP" sz="1800" b="1" dirty="0" smtClean="0"/>
              <a:t>m</a:t>
            </a:r>
            <a:r>
              <a:rPr lang="en-US" altLang="ja-JP" sz="1800" b="1" baseline="30000" dirty="0" smtClean="0"/>
              <a:t>3</a:t>
            </a:r>
            <a:r>
              <a:rPr lang="en-US" altLang="ja-JP" sz="1800" b="1" dirty="0" smtClean="0"/>
              <a:t>/h</a:t>
            </a:r>
          </a:p>
          <a:p>
            <a:pPr lvl="3">
              <a:spcBef>
                <a:spcPts val="0"/>
              </a:spcBef>
            </a:pPr>
            <a:r>
              <a:rPr lang="en-US" altLang="ja-JP" sz="1800" b="1" dirty="0" smtClean="0"/>
              <a:t>SHIMADZU MB-1400</a:t>
            </a:r>
            <a:endParaRPr lang="en-US" altLang="ja-JP" sz="1800" b="1" dirty="0"/>
          </a:p>
          <a:p>
            <a:pPr lvl="2">
              <a:spcBef>
                <a:spcPts val="0"/>
              </a:spcBef>
            </a:pPr>
            <a:r>
              <a:rPr lang="en-US" altLang="ja-JP" sz="1800" b="1" dirty="0"/>
              <a:t>1 x Oil free pump: 630 </a:t>
            </a:r>
            <a:r>
              <a:rPr lang="en-US" altLang="ja-JP" sz="1800" b="1" dirty="0" smtClean="0"/>
              <a:t>m</a:t>
            </a:r>
            <a:r>
              <a:rPr lang="en-US" altLang="ja-JP" sz="1800" b="1" baseline="30000" dirty="0" smtClean="0"/>
              <a:t>3</a:t>
            </a:r>
            <a:r>
              <a:rPr lang="en-US" altLang="ja-JP" sz="1800" b="1" dirty="0" smtClean="0"/>
              <a:t>/h</a:t>
            </a:r>
          </a:p>
          <a:p>
            <a:pPr lvl="3">
              <a:spcBef>
                <a:spcPts val="0"/>
              </a:spcBef>
            </a:pPr>
            <a:r>
              <a:rPr lang="en-US" altLang="ja-JP" sz="1800" b="1" dirty="0" smtClean="0"/>
              <a:t>TAIKO MDP-1015</a:t>
            </a:r>
            <a:endParaRPr lang="en-US" altLang="ja-JP" sz="1800" b="1" dirty="0"/>
          </a:p>
          <a:p>
            <a:pPr lvl="1">
              <a:spcBef>
                <a:spcPts val="0"/>
              </a:spcBef>
            </a:pPr>
            <a:r>
              <a:rPr lang="en-US" altLang="ja-JP" sz="1800" b="1" dirty="0" smtClean="0">
                <a:solidFill>
                  <a:srgbClr val="FF0000"/>
                </a:solidFill>
              </a:rPr>
              <a:t>Note: Current performance is limited by cooling capacity of a water chiller (old!!).  </a:t>
            </a:r>
          </a:p>
          <a:p>
            <a:pPr lvl="2">
              <a:spcBef>
                <a:spcPts val="0"/>
              </a:spcBef>
            </a:pPr>
            <a:r>
              <a:rPr lang="en-US" altLang="ja-JP" sz="1800" b="1" dirty="0" smtClean="0">
                <a:solidFill>
                  <a:srgbClr val="FF0000"/>
                </a:solidFill>
              </a:rPr>
              <a:t>Only 2 </a:t>
            </a:r>
            <a:r>
              <a:rPr lang="en-US" altLang="ja-JP" sz="1800" b="1" dirty="0" err="1" smtClean="0">
                <a:solidFill>
                  <a:srgbClr val="FF0000"/>
                </a:solidFill>
              </a:rPr>
              <a:t>pumiping</a:t>
            </a:r>
            <a:r>
              <a:rPr lang="en-US" altLang="ja-JP" sz="1800" b="1" dirty="0" smtClean="0">
                <a:solidFill>
                  <a:srgbClr val="FF0000"/>
                </a:solidFill>
              </a:rPr>
              <a:t> lines are operational.</a:t>
            </a:r>
          </a:p>
        </p:txBody>
      </p:sp>
      <p:pic>
        <p:nvPicPr>
          <p:cNvPr id="15" name="図 14"/>
          <p:cNvPicPr>
            <a:picLocks noChangeAspect="1"/>
          </p:cNvPicPr>
          <p:nvPr/>
        </p:nvPicPr>
        <p:blipFill>
          <a:blip r:embed="rId2"/>
          <a:stretch>
            <a:fillRect/>
          </a:stretch>
        </p:blipFill>
        <p:spPr>
          <a:xfrm>
            <a:off x="5502960" y="1546305"/>
            <a:ext cx="2800456" cy="3417339"/>
          </a:xfrm>
          <a:prstGeom prst="rect">
            <a:avLst/>
          </a:prstGeom>
        </p:spPr>
      </p:pic>
      <p:pic>
        <p:nvPicPr>
          <p:cNvPr id="24" name="図 23"/>
          <p:cNvPicPr>
            <a:picLocks noChangeAspect="1"/>
          </p:cNvPicPr>
          <p:nvPr/>
        </p:nvPicPr>
        <p:blipFill rotWithShape="1">
          <a:blip r:embed="rId3" cstate="screen">
            <a:extLst>
              <a:ext uri="{28A0092B-C50C-407E-A947-70E740481C1C}">
                <a14:useLocalDpi xmlns:a14="http://schemas.microsoft.com/office/drawing/2010/main"/>
              </a:ext>
            </a:extLst>
          </a:blip>
          <a:srcRect r="24264"/>
          <a:stretch/>
        </p:blipFill>
        <p:spPr>
          <a:xfrm>
            <a:off x="5220874" y="84712"/>
            <a:ext cx="1587922" cy="1568688"/>
          </a:xfrm>
          <a:prstGeom prst="rect">
            <a:avLst/>
          </a:prstGeom>
          <a:ln w="25400">
            <a:solidFill>
              <a:srgbClr val="00B0F0"/>
            </a:solidFill>
          </a:ln>
        </p:spPr>
      </p:pic>
      <p:sp>
        <p:nvSpPr>
          <p:cNvPr id="25" name="正方形/長方形 24"/>
          <p:cNvSpPr/>
          <p:nvPr/>
        </p:nvSpPr>
        <p:spPr>
          <a:xfrm>
            <a:off x="5726468" y="2730700"/>
            <a:ext cx="665019" cy="342213"/>
          </a:xfrm>
          <a:prstGeom prst="rect">
            <a:avLst/>
          </a:prstGeom>
          <a:noFill/>
          <a:ln w="25400">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6" name="図 25" descr="IMG_4390.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919629" y="50466"/>
            <a:ext cx="2127146" cy="1537174"/>
          </a:xfrm>
          <a:prstGeom prst="rect">
            <a:avLst/>
          </a:prstGeom>
        </p:spPr>
      </p:pic>
      <p:cxnSp>
        <p:nvCxnSpPr>
          <p:cNvPr id="28" name="直線矢印コネクタ 27"/>
          <p:cNvCxnSpPr/>
          <p:nvPr/>
        </p:nvCxnSpPr>
        <p:spPr>
          <a:xfrm flipV="1">
            <a:off x="7018711" y="914400"/>
            <a:ext cx="817188" cy="2277687"/>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0" name="図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07707" y="4931677"/>
            <a:ext cx="2568431" cy="1926323"/>
          </a:xfrm>
          <a:prstGeom prst="rect">
            <a:avLst/>
          </a:prstGeom>
        </p:spPr>
      </p:pic>
      <p:sp>
        <p:nvSpPr>
          <p:cNvPr id="14" name="正方形/長方形 13"/>
          <p:cNvSpPr/>
          <p:nvPr/>
        </p:nvSpPr>
        <p:spPr>
          <a:xfrm>
            <a:off x="5726467" y="3774878"/>
            <a:ext cx="665019" cy="342213"/>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10315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19690</TotalTime>
  <Words>1905</Words>
  <Application>Microsoft Macintosh PowerPoint</Application>
  <PresentationFormat>画面に合わせる (4:3)</PresentationFormat>
  <Paragraphs>293</Paragraphs>
  <Slides>16</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16</vt:i4>
      </vt:variant>
    </vt:vector>
  </HeadingPairs>
  <TitlesOfParts>
    <vt:vector size="26" baseType="lpstr">
      <vt:lpstr>Calibri</vt:lpstr>
      <vt:lpstr>ＭＳ Ｐゴシック</vt:lpstr>
      <vt:lpstr>ＭＳ 明朝</vt:lpstr>
      <vt:lpstr>Symbol</vt:lpstr>
      <vt:lpstr>Times New Roman</vt:lpstr>
      <vt:lpstr>Wingdings</vt:lpstr>
      <vt:lpstr>Arial</vt:lpstr>
      <vt:lpstr>Office Theme</vt:lpstr>
      <vt:lpstr>Office テーマ</vt:lpstr>
      <vt:lpstr>Thème Office</vt:lpstr>
      <vt:lpstr>SC Magnet Test Stand at KEK </vt:lpstr>
      <vt:lpstr>Location</vt:lpstr>
      <vt:lpstr>Design Parameters of D1, MBXF, for HL-LHC</vt:lpstr>
      <vt:lpstr>2m-long Model Magnet - Overview</vt:lpstr>
      <vt:lpstr>Parameters</vt:lpstr>
      <vt:lpstr>2m Model Development</vt:lpstr>
      <vt:lpstr>Test Stand - Buildings - </vt:lpstr>
      <vt:lpstr>Cryostat </vt:lpstr>
      <vt:lpstr>HeII Sub-Cooler </vt:lpstr>
      <vt:lpstr>Cryogenic Plants</vt:lpstr>
      <vt:lpstr>Control System</vt:lpstr>
      <vt:lpstr>Power Converter</vt:lpstr>
      <vt:lpstr>Measurement System - Present -</vt:lpstr>
      <vt:lpstr>Field Measurement System</vt:lpstr>
      <vt:lpstr>Operating Personnel</vt:lpstr>
      <vt:lpstr>PowerPoint プレゼンテーション</vt:lpstr>
    </vt:vector>
  </TitlesOfParts>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understanding and status of our dipole magnet development for HL-LHC</dc:title>
  <dc:creator>qingjin</dc:creator>
  <cp:lastModifiedBy>中本建志</cp:lastModifiedBy>
  <cp:revision>1529</cp:revision>
  <cp:lastPrinted>2013-11-21T01:26:06Z</cp:lastPrinted>
  <dcterms:created xsi:type="dcterms:W3CDTF">2013-04-10T00:20:31Z</dcterms:created>
  <dcterms:modified xsi:type="dcterms:W3CDTF">2016-06-13T09:20:23Z</dcterms:modified>
</cp:coreProperties>
</file>