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263" r:id="rId5"/>
    <p:sldId id="262" r:id="rId6"/>
    <p:sldId id="258" r:id="rId7"/>
    <p:sldId id="259" r:id="rId8"/>
    <p:sldId id="268" r:id="rId9"/>
    <p:sldId id="267" r:id="rId10"/>
    <p:sldId id="265" r:id="rId11"/>
    <p:sldId id="269" r:id="rId12"/>
    <p:sldId id="270" r:id="rId13"/>
    <p:sldId id="271" r:id="rId14"/>
    <p:sldId id="272" r:id="rId15"/>
    <p:sldId id="273" r:id="rId16"/>
    <p:sldId id="274" r:id="rId17"/>
    <p:sldId id="275" r:id="rId18"/>
    <p:sldId id="276" r:id="rId19"/>
    <p:sldId id="266" r:id="rId20"/>
    <p:sldId id="277" r:id="rId21"/>
    <p:sldId id="279" r:id="rId2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52" d="100"/>
          <a:sy n="152" d="100"/>
        </p:scale>
        <p:origin x="-112" y="-95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12/06/16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12/06/16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4" name="Picture 3"/>
          <p:cNvPicPr>
            <a:picLocks noChangeAspect="1"/>
          </p:cNvPicPr>
          <p:nvPr userDrawn="1"/>
        </p:nvPicPr>
        <p:blipFill>
          <a:blip r:embed="rId4"/>
          <a:stretch>
            <a:fillRect/>
          </a:stretch>
        </p:blipFill>
        <p:spPr>
          <a:xfrm>
            <a:off x="1236076" y="4883611"/>
            <a:ext cx="6666149" cy="253077"/>
          </a:xfrm>
          <a:prstGeom prst="rect">
            <a:avLst/>
          </a:prstGeom>
        </p:spPr>
      </p:pic>
      <p:pic>
        <p:nvPicPr>
          <p:cNvPr id="1026" name="Picture 201" descr="image00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46625" y="4540711"/>
            <a:ext cx="1147219" cy="58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Umberto Gambardella</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205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Umberto Gambardella</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5"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Umberto Gambardella</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Umberto Gambardella</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Umberto Gambardella</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Umberto Gambardella</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166" y="4499831"/>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Umberto Gambardella</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eg"/><Relationship Id="rId3"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jpg"/><Relationship Id="rId3" Type="http://schemas.openxmlformats.org/officeDocument/2006/relationships/image" Target="../media/image2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3.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g"/><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99592" y="1755150"/>
            <a:ext cx="7560840" cy="816600"/>
          </a:xfrm>
        </p:spPr>
        <p:txBody>
          <a:bodyPr/>
          <a:lstStyle/>
          <a:p>
            <a:r>
              <a:rPr lang="it-IT" dirty="0">
                <a:solidFill>
                  <a:schemeClr val="tx1">
                    <a:lumMod val="85000"/>
                    <a:lumOff val="15000"/>
                  </a:schemeClr>
                </a:solidFill>
                <a:latin typeface="Times New Roman" charset="0"/>
                <a:ea typeface="ＭＳ Ｐゴシック" charset="0"/>
                <a:cs typeface="ＭＳ Ｐゴシック" charset="0"/>
              </a:rPr>
              <a:t>INFN </a:t>
            </a:r>
            <a:r>
              <a:rPr lang="it-IT" dirty="0" err="1">
                <a:solidFill>
                  <a:schemeClr val="tx1">
                    <a:lumMod val="85000"/>
                    <a:lumOff val="15000"/>
                  </a:schemeClr>
                </a:solidFill>
                <a:latin typeface="Times New Roman" charset="0"/>
                <a:ea typeface="ＭＳ Ｐゴシック" charset="0"/>
                <a:cs typeface="ＭＳ Ｐゴシック" charset="0"/>
              </a:rPr>
              <a:t>magnet</a:t>
            </a:r>
            <a:r>
              <a:rPr lang="it-IT" dirty="0">
                <a:solidFill>
                  <a:schemeClr val="tx1">
                    <a:lumMod val="85000"/>
                    <a:lumOff val="15000"/>
                  </a:schemeClr>
                </a:solidFill>
                <a:latin typeface="Times New Roman" charset="0"/>
                <a:ea typeface="ＭＳ Ｐゴシック" charset="0"/>
                <a:cs typeface="ＭＳ Ｐゴシック" charset="0"/>
              </a:rPr>
              <a:t> test </a:t>
            </a:r>
            <a:r>
              <a:rPr lang="it-IT" dirty="0" smtClean="0">
                <a:solidFill>
                  <a:schemeClr val="tx1">
                    <a:lumMod val="85000"/>
                    <a:lumOff val="15000"/>
                  </a:schemeClr>
                </a:solidFill>
                <a:latin typeface="Times New Roman" charset="0"/>
                <a:ea typeface="ＭＳ Ｐゴシック" charset="0"/>
                <a:cs typeface="ＭＳ Ｐゴシック" charset="0"/>
              </a:rPr>
              <a:t>stand @ </a:t>
            </a:r>
            <a:r>
              <a:rPr lang="it-IT" dirty="0" err="1">
                <a:solidFill>
                  <a:schemeClr val="tx1">
                    <a:lumMod val="85000"/>
                    <a:lumOff val="15000"/>
                  </a:schemeClr>
                </a:solidFill>
                <a:latin typeface="Times New Roman" charset="0"/>
                <a:ea typeface="ＭＳ Ｐゴシック" charset="0"/>
                <a:cs typeface="ＭＳ Ｐゴシック" charset="0"/>
              </a:rPr>
              <a:t>University</a:t>
            </a:r>
            <a:r>
              <a:rPr lang="it-IT" dirty="0">
                <a:solidFill>
                  <a:schemeClr val="tx1">
                    <a:lumMod val="85000"/>
                    <a:lumOff val="15000"/>
                  </a:schemeClr>
                </a:solidFill>
                <a:latin typeface="Times New Roman" charset="0"/>
                <a:ea typeface="ＭＳ Ｐゴシック" charset="0"/>
                <a:cs typeface="ＭＳ Ｐゴシック" charset="0"/>
              </a:rPr>
              <a:t> of </a:t>
            </a:r>
            <a:r>
              <a:rPr lang="it-IT" dirty="0" smtClean="0">
                <a:solidFill>
                  <a:schemeClr val="tx1">
                    <a:lumMod val="85000"/>
                    <a:lumOff val="15000"/>
                  </a:schemeClr>
                </a:solidFill>
                <a:latin typeface="Times New Roman" charset="0"/>
                <a:ea typeface="ＭＳ Ｐゴシック" charset="0"/>
                <a:cs typeface="ＭＳ Ｐゴシック" charset="0"/>
              </a:rPr>
              <a:t>Salerno</a:t>
            </a:r>
            <a:br>
              <a:rPr lang="it-IT" dirty="0" smtClean="0">
                <a:solidFill>
                  <a:schemeClr val="tx1">
                    <a:lumMod val="85000"/>
                    <a:lumOff val="15000"/>
                  </a:schemeClr>
                </a:solidFill>
                <a:latin typeface="Times New Roman" charset="0"/>
                <a:ea typeface="ＭＳ Ｐゴシック" charset="0"/>
                <a:cs typeface="ＭＳ Ｐゴシック" charset="0"/>
              </a:rPr>
            </a:br>
            <a:r>
              <a:rPr lang="it-IT" sz="2400" dirty="0">
                <a:solidFill>
                  <a:schemeClr val="tx1">
                    <a:lumMod val="85000"/>
                    <a:lumOff val="15000"/>
                  </a:schemeClr>
                </a:solidFill>
                <a:latin typeface="Times New Roman" charset="0"/>
                <a:ea typeface="ＭＳ Ｐゴシック" charset="0"/>
                <a:cs typeface="ＭＳ Ｐゴシック" charset="0"/>
              </a:rPr>
              <a:t>(</a:t>
            </a:r>
            <a:r>
              <a:rPr lang="it-IT" sz="2400" u="sng" dirty="0" err="1">
                <a:solidFill>
                  <a:schemeClr val="tx1">
                    <a:lumMod val="85000"/>
                    <a:lumOff val="15000"/>
                  </a:schemeClr>
                </a:solidFill>
                <a:latin typeface="Times New Roman" charset="0"/>
                <a:ea typeface="ＭＳ Ｐゴシック" charset="0"/>
                <a:cs typeface="ＭＳ Ｐゴシック" charset="0"/>
              </a:rPr>
              <a:t>NA</a:t>
            </a:r>
            <a:r>
              <a:rPr lang="it-IT" sz="2400" b="0" dirty="0" err="1">
                <a:solidFill>
                  <a:schemeClr val="tx1">
                    <a:lumMod val="85000"/>
                    <a:lumOff val="15000"/>
                  </a:schemeClr>
                </a:solidFill>
                <a:latin typeface="Times New Roman" charset="0"/>
                <a:ea typeface="ＭＳ Ｐゴシック" charset="0"/>
                <a:cs typeface="ＭＳ Ｐゴシック" charset="0"/>
              </a:rPr>
              <a:t>poli</a:t>
            </a:r>
            <a:r>
              <a:rPr lang="it-IT" sz="2400" dirty="0">
                <a:solidFill>
                  <a:schemeClr val="tx1">
                    <a:lumMod val="85000"/>
                    <a:lumOff val="15000"/>
                  </a:schemeClr>
                </a:solidFill>
                <a:latin typeface="Times New Roman" charset="0"/>
                <a:ea typeface="ＭＳ Ｐゴシック" charset="0"/>
                <a:cs typeface="ＭＳ Ｐゴシック" charset="0"/>
              </a:rPr>
              <a:t> </a:t>
            </a:r>
            <a:r>
              <a:rPr lang="it-IT" sz="2400" u="sng" dirty="0" err="1">
                <a:solidFill>
                  <a:schemeClr val="tx1">
                    <a:lumMod val="85000"/>
                    <a:lumOff val="15000"/>
                  </a:schemeClr>
                </a:solidFill>
                <a:latin typeface="Times New Roman" charset="0"/>
                <a:ea typeface="ＭＳ Ｐゴシック" charset="0"/>
                <a:cs typeface="ＭＳ Ｐゴシック" charset="0"/>
              </a:rPr>
              <a:t>FA</a:t>
            </a:r>
            <a:r>
              <a:rPr lang="it-IT" sz="2400" b="0" dirty="0" err="1">
                <a:solidFill>
                  <a:schemeClr val="tx1">
                    <a:lumMod val="85000"/>
                    <a:lumOff val="15000"/>
                  </a:schemeClr>
                </a:solidFill>
                <a:latin typeface="Times New Roman" charset="0"/>
                <a:ea typeface="ＭＳ Ｐゴシック" charset="0"/>
                <a:cs typeface="ＭＳ Ｐゴシック" charset="0"/>
              </a:rPr>
              <a:t>cility</a:t>
            </a:r>
            <a:r>
              <a:rPr lang="it-IT" sz="2400" dirty="0">
                <a:solidFill>
                  <a:schemeClr val="tx1">
                    <a:lumMod val="85000"/>
                    <a:lumOff val="15000"/>
                  </a:schemeClr>
                </a:solidFill>
                <a:latin typeface="Times New Roman" charset="0"/>
                <a:ea typeface="ＭＳ Ｐゴシック" charset="0"/>
                <a:cs typeface="ＭＳ Ｐゴシック" charset="0"/>
              </a:rPr>
              <a:t> </a:t>
            </a:r>
            <a:r>
              <a:rPr lang="it-IT" sz="2400" b="0" dirty="0">
                <a:solidFill>
                  <a:schemeClr val="tx1">
                    <a:lumMod val="85000"/>
                    <a:lumOff val="15000"/>
                  </a:schemeClr>
                </a:solidFill>
                <a:latin typeface="Times New Roman" charset="0"/>
                <a:ea typeface="ＭＳ Ｐゴシック" charset="0"/>
                <a:cs typeface="ＭＳ Ｐゴシック" charset="0"/>
              </a:rPr>
              <a:t>for</a:t>
            </a:r>
            <a:r>
              <a:rPr lang="it-IT" sz="2400" dirty="0">
                <a:solidFill>
                  <a:schemeClr val="tx1">
                    <a:lumMod val="85000"/>
                    <a:lumOff val="15000"/>
                  </a:schemeClr>
                </a:solidFill>
                <a:latin typeface="Times New Roman" charset="0"/>
                <a:ea typeface="ＭＳ Ｐゴシック" charset="0"/>
                <a:cs typeface="ＭＳ Ｐゴシック" charset="0"/>
              </a:rPr>
              <a:t> </a:t>
            </a:r>
            <a:r>
              <a:rPr lang="it-IT" sz="2400" u="sng" dirty="0" err="1">
                <a:solidFill>
                  <a:schemeClr val="tx1">
                    <a:lumMod val="85000"/>
                    <a:lumOff val="15000"/>
                  </a:schemeClr>
                </a:solidFill>
                <a:latin typeface="Times New Roman" charset="0"/>
                <a:ea typeface="ＭＳ Ｐゴシック" charset="0"/>
                <a:cs typeface="ＭＳ Ｐゴシック" charset="0"/>
              </a:rPr>
              <a:t>S</a:t>
            </a:r>
            <a:r>
              <a:rPr lang="it-IT" sz="2400" b="0" dirty="0" err="1">
                <a:solidFill>
                  <a:schemeClr val="tx1">
                    <a:lumMod val="85000"/>
                    <a:lumOff val="15000"/>
                  </a:schemeClr>
                </a:solidFill>
                <a:latin typeface="Times New Roman" charset="0"/>
                <a:ea typeface="ＭＳ Ｐゴシック" charset="0"/>
                <a:cs typeface="ＭＳ Ｐゴシック" charset="0"/>
              </a:rPr>
              <a:t>uperconducting</a:t>
            </a:r>
            <a:r>
              <a:rPr lang="it-IT" sz="2400" dirty="0">
                <a:solidFill>
                  <a:schemeClr val="tx1">
                    <a:lumMod val="85000"/>
                    <a:lumOff val="15000"/>
                  </a:schemeClr>
                </a:solidFill>
                <a:latin typeface="Times New Roman" charset="0"/>
                <a:ea typeface="ＭＳ Ｐゴシック" charset="0"/>
                <a:cs typeface="ＭＳ Ｐゴシック" charset="0"/>
              </a:rPr>
              <a:t> </a:t>
            </a:r>
            <a:r>
              <a:rPr lang="it-IT" sz="2400" u="sng" dirty="0" smtClean="0">
                <a:solidFill>
                  <a:schemeClr val="tx1">
                    <a:lumMod val="85000"/>
                    <a:lumOff val="15000"/>
                  </a:schemeClr>
                </a:solidFill>
                <a:latin typeface="Times New Roman" charset="0"/>
                <a:ea typeface="ＭＳ Ｐゴシック" charset="0"/>
                <a:cs typeface="ＭＳ Ｐゴシック" charset="0"/>
              </a:rPr>
              <a:t>Sy</a:t>
            </a:r>
            <a:r>
              <a:rPr lang="it-IT" sz="2400" b="0" dirty="0" smtClean="0">
                <a:solidFill>
                  <a:schemeClr val="tx1">
                    <a:lumMod val="85000"/>
                    <a:lumOff val="15000"/>
                  </a:schemeClr>
                </a:solidFill>
                <a:latin typeface="Times New Roman" charset="0"/>
                <a:ea typeface="ＭＳ Ｐゴシック" charset="0"/>
                <a:cs typeface="ＭＳ Ｐゴシック" charset="0"/>
              </a:rPr>
              <a:t>stems</a:t>
            </a:r>
            <a:r>
              <a:rPr lang="it-IT" sz="2400" dirty="0" smtClean="0">
                <a:solidFill>
                  <a:schemeClr val="tx1">
                    <a:lumMod val="85000"/>
                    <a:lumOff val="15000"/>
                  </a:schemeClr>
                </a:solidFill>
                <a:latin typeface="Times New Roman" charset="0"/>
                <a:ea typeface="ＭＳ Ｐゴシック" charset="0"/>
                <a:cs typeface="ＭＳ Ｐゴシック" charset="0"/>
              </a:rPr>
              <a:t>)</a:t>
            </a:r>
            <a:endParaRPr lang="en-GB" sz="2400" dirty="0">
              <a:solidFill>
                <a:schemeClr val="tx1">
                  <a:lumMod val="85000"/>
                  <a:lumOff val="15000"/>
                </a:schemeClr>
              </a:solidFill>
            </a:endParaRPr>
          </a:p>
        </p:txBody>
      </p:sp>
      <p:sp>
        <p:nvSpPr>
          <p:cNvPr id="19" name="Sous-titre 18"/>
          <p:cNvSpPr>
            <a:spLocks noGrp="1"/>
          </p:cNvSpPr>
          <p:nvPr>
            <p:ph type="subTitle" idx="1"/>
          </p:nvPr>
        </p:nvSpPr>
        <p:spPr/>
        <p:txBody>
          <a:bodyPr>
            <a:normAutofit fontScale="92500"/>
          </a:bodyPr>
          <a:lstStyle/>
          <a:p>
            <a:r>
              <a:rPr lang="en-GB" u="sng" dirty="0" smtClean="0"/>
              <a:t>Umberto Gambardella</a:t>
            </a:r>
            <a:r>
              <a:rPr lang="en-GB" dirty="0" smtClean="0"/>
              <a:t>, Gerardo </a:t>
            </a:r>
            <a:r>
              <a:rPr lang="en-GB" dirty="0" err="1" smtClean="0"/>
              <a:t>Iannone</a:t>
            </a:r>
            <a:r>
              <a:rPr lang="en-GB" dirty="0" smtClean="0"/>
              <a:t> (INFN-Napoli)</a:t>
            </a:r>
          </a:p>
          <a:p>
            <a:r>
              <a:rPr lang="en-GB" dirty="0" err="1" smtClean="0"/>
              <a:t>Aniello</a:t>
            </a:r>
            <a:r>
              <a:rPr lang="en-GB" dirty="0" smtClean="0"/>
              <a:t> </a:t>
            </a:r>
            <a:r>
              <a:rPr lang="en-GB" dirty="0" err="1" smtClean="0"/>
              <a:t>Saggese</a:t>
            </a:r>
            <a:r>
              <a:rPr lang="en-GB" dirty="0" smtClean="0"/>
              <a:t>, </a:t>
            </a:r>
            <a:r>
              <a:rPr lang="en-GB" dirty="0" err="1" smtClean="0"/>
              <a:t>Amedeo</a:t>
            </a:r>
            <a:r>
              <a:rPr lang="en-GB" dirty="0" smtClean="0"/>
              <a:t> </a:t>
            </a:r>
            <a:r>
              <a:rPr lang="en-GB" dirty="0" err="1" smtClean="0"/>
              <a:t>Ferrentino</a:t>
            </a:r>
            <a:r>
              <a:rPr lang="en-GB" dirty="0" smtClean="0"/>
              <a:t> (technical associate)</a:t>
            </a:r>
            <a:endParaRPr lang="en-GB" dirty="0"/>
          </a:p>
        </p:txBody>
      </p:sp>
      <p:sp>
        <p:nvSpPr>
          <p:cNvPr id="20" name="Espace réservé du texte 19"/>
          <p:cNvSpPr>
            <a:spLocks noGrp="1"/>
          </p:cNvSpPr>
          <p:nvPr>
            <p:ph type="body" sz="quarter" idx="14"/>
          </p:nvPr>
        </p:nvSpPr>
        <p:spPr/>
        <p:txBody>
          <a:bodyPr/>
          <a:lstStyle/>
          <a:p>
            <a:r>
              <a:rPr lang="en-GB" b="0" i="0" dirty="0">
                <a:solidFill>
                  <a:schemeClr val="bg2"/>
                </a:solidFill>
              </a:rPr>
              <a:t>Superconducting magnet test stand, CERN, June 13, 2016</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10</a:t>
            </a:fld>
            <a:endParaRPr lang="fr-FR"/>
          </a:p>
        </p:txBody>
      </p:sp>
      <p:pic>
        <p:nvPicPr>
          <p:cNvPr id="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19100"/>
            <a:ext cx="5140325" cy="434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3"/>
          <p:cNvSpPr txBox="1">
            <a:spLocks noChangeArrowheads="1"/>
          </p:cNvSpPr>
          <p:nvPr/>
        </p:nvSpPr>
        <p:spPr bwMode="auto">
          <a:xfrm>
            <a:off x="1691680" y="123478"/>
            <a:ext cx="33480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dirty="0"/>
              <a:t>Anomalous turbine stop</a:t>
            </a:r>
          </a:p>
        </p:txBody>
      </p:sp>
      <p:sp>
        <p:nvSpPr>
          <p:cNvPr id="6" name="TextBox 4"/>
          <p:cNvSpPr txBox="1">
            <a:spLocks noChangeArrowheads="1"/>
          </p:cNvSpPr>
          <p:nvPr/>
        </p:nvSpPr>
        <p:spPr bwMode="auto">
          <a:xfrm>
            <a:off x="5681476" y="1419622"/>
            <a:ext cx="306698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algn="just" eaLnBrk="1" hangingPunct="1">
              <a:lnSpc>
                <a:spcPct val="100000"/>
              </a:lnSpc>
              <a:spcBef>
                <a:spcPct val="0"/>
              </a:spcBef>
              <a:buFontTx/>
              <a:buNone/>
            </a:pPr>
            <a:r>
              <a:rPr lang="en-US" dirty="0"/>
              <a:t>Turbines were both removed for factory inspection and bench </a:t>
            </a:r>
            <a:r>
              <a:rPr lang="en-US" dirty="0" smtClean="0"/>
              <a:t>test.</a:t>
            </a:r>
            <a:endParaRPr lang="en-US" dirty="0"/>
          </a:p>
        </p:txBody>
      </p:sp>
    </p:spTree>
    <p:extLst>
      <p:ext uri="{BB962C8B-B14F-4D97-AF65-F5344CB8AC3E}">
        <p14:creationId xmlns:p14="http://schemas.microsoft.com/office/powerpoint/2010/main" val="9201312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11</a:t>
            </a:fld>
            <a:endParaRPr lang="fr-FR"/>
          </a:p>
        </p:txBody>
      </p:sp>
      <p:sp>
        <p:nvSpPr>
          <p:cNvPr id="4" name="Content Placeholder 2"/>
          <p:cNvSpPr txBox="1">
            <a:spLocks/>
          </p:cNvSpPr>
          <p:nvPr/>
        </p:nvSpPr>
        <p:spPr bwMode="auto">
          <a:xfrm>
            <a:off x="251520" y="3579862"/>
            <a:ext cx="8496300" cy="7200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Tx/>
              <a:buNone/>
            </a:pPr>
            <a:r>
              <a:rPr lang="en-US" sz="1400" dirty="0" smtClean="0">
                <a:latin typeface="Times New Roman" charset="0"/>
                <a:ea typeface="ＭＳ Ｐゴシック" charset="0"/>
                <a:cs typeface="ＭＳ Ｐゴシック" charset="0"/>
              </a:rPr>
              <a:t>The power converter is made of two 10 kA converters that can be switched in series/parallel to achieve either high voltages (for SIS300 dipoles) or high currents (e.g. for the ENFASI solenoid). The controller is able to provide custom current profiles as well as subsequent cycles of a customized profile for specific applications.</a:t>
            </a:r>
            <a:endParaRPr lang="en-US" sz="1400" dirty="0">
              <a:latin typeface="Times New Roman" charset="0"/>
              <a:ea typeface="ＭＳ Ｐゴシック" charset="0"/>
              <a:cs typeface="ＭＳ Ｐゴシック" charset="0"/>
            </a:endParaRPr>
          </a:p>
        </p:txBody>
      </p:sp>
      <p:sp>
        <p:nvSpPr>
          <p:cNvPr id="5" name="CasellaDiTesto 1"/>
          <p:cNvSpPr txBox="1"/>
          <p:nvPr/>
        </p:nvSpPr>
        <p:spPr>
          <a:xfrm>
            <a:off x="4457797" y="763562"/>
            <a:ext cx="3714603"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0000"/>
              </a:lnSpc>
              <a:spcBef>
                <a:spcPts val="0"/>
              </a:spcBef>
              <a:buFontTx/>
              <a:buNone/>
              <a:defRPr/>
            </a:pPr>
            <a:r>
              <a:rPr lang="en-US" b="0" dirty="0"/>
              <a:t>Producer:  DANFYSIK  A/S  	  DK-2630 </a:t>
            </a:r>
            <a:r>
              <a:rPr lang="en-US" b="0" dirty="0" err="1"/>
              <a:t>Taastrup</a:t>
            </a:r>
            <a:r>
              <a:rPr lang="en-US" b="0" dirty="0"/>
              <a:t>, DK</a:t>
            </a:r>
          </a:p>
          <a:p>
            <a:pPr>
              <a:lnSpc>
                <a:spcPct val="100000"/>
              </a:lnSpc>
              <a:spcBef>
                <a:spcPts val="0"/>
              </a:spcBef>
              <a:defRPr/>
            </a:pPr>
            <a:endParaRPr lang="en-US" b="0" dirty="0"/>
          </a:p>
          <a:p>
            <a:pPr>
              <a:lnSpc>
                <a:spcPct val="100000"/>
              </a:lnSpc>
              <a:spcBef>
                <a:spcPts val="0"/>
              </a:spcBef>
              <a:buFontTx/>
              <a:buNone/>
              <a:defRPr/>
            </a:pPr>
            <a:r>
              <a:rPr lang="en-US" b="0" dirty="0"/>
              <a:t>Outputs:  20 kA  +25/-20 Volts</a:t>
            </a:r>
          </a:p>
          <a:p>
            <a:pPr>
              <a:lnSpc>
                <a:spcPct val="100000"/>
              </a:lnSpc>
              <a:spcBef>
                <a:spcPts val="0"/>
              </a:spcBef>
              <a:buFontTx/>
              <a:buNone/>
              <a:defRPr/>
            </a:pPr>
            <a:r>
              <a:rPr lang="en-US" b="0" dirty="0"/>
              <a:t>	    10 kA  +50/-40 Volts</a:t>
            </a:r>
          </a:p>
          <a:p>
            <a:pPr>
              <a:lnSpc>
                <a:spcPct val="100000"/>
              </a:lnSpc>
              <a:spcBef>
                <a:spcPts val="0"/>
              </a:spcBef>
              <a:defRPr/>
            </a:pPr>
            <a:endParaRPr lang="en-US" b="0" dirty="0"/>
          </a:p>
          <a:p>
            <a:pPr>
              <a:lnSpc>
                <a:spcPct val="100000"/>
              </a:lnSpc>
              <a:spcBef>
                <a:spcPts val="0"/>
              </a:spcBef>
              <a:buFontTx/>
              <a:buNone/>
              <a:defRPr/>
            </a:pPr>
            <a:r>
              <a:rPr lang="en-US" b="0" dirty="0"/>
              <a:t>Main Input is 400 Volts ac 3 Phase</a:t>
            </a:r>
          </a:p>
          <a:p>
            <a:pPr algn="just">
              <a:lnSpc>
                <a:spcPct val="100000"/>
              </a:lnSpc>
              <a:spcBef>
                <a:spcPts val="0"/>
              </a:spcBef>
              <a:buFontTx/>
              <a:buNone/>
              <a:defRPr/>
            </a:pPr>
            <a:r>
              <a:rPr lang="en-US" b="0" dirty="0"/>
              <a:t>Water cooled</a:t>
            </a:r>
          </a:p>
        </p:txBody>
      </p:sp>
      <p:sp>
        <p:nvSpPr>
          <p:cNvPr id="6" name="TextBox 1"/>
          <p:cNvSpPr txBox="1">
            <a:spLocks noChangeArrowheads="1"/>
          </p:cNvSpPr>
          <p:nvPr/>
        </p:nvSpPr>
        <p:spPr bwMode="auto">
          <a:xfrm>
            <a:off x="2978084" y="51470"/>
            <a:ext cx="38401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3200"/>
              <a:t>The power converter </a:t>
            </a:r>
          </a:p>
        </p:txBody>
      </p:sp>
      <p:pic>
        <p:nvPicPr>
          <p:cNvPr id="7" name="Picture 1" descr="IMG_18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6142" y="763562"/>
            <a:ext cx="3663053" cy="274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97284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12</a:t>
            </a:fld>
            <a:endParaRPr lang="fr-FR"/>
          </a:p>
        </p:txBody>
      </p:sp>
      <p:pic>
        <p:nvPicPr>
          <p:cNvPr id="4" name="Picture 1" descr="Schermata 2016-03-08 alle 10.32.2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12151" y="30431"/>
            <a:ext cx="4716016" cy="3556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chermata 2016-03-08 alle 10.33.2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096885"/>
            <a:ext cx="3515824" cy="2347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p:cNvSpPr txBox="1">
            <a:spLocks noChangeArrowheads="1"/>
          </p:cNvSpPr>
          <p:nvPr/>
        </p:nvSpPr>
        <p:spPr bwMode="auto">
          <a:xfrm>
            <a:off x="665408" y="195486"/>
            <a:ext cx="339948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algn="just" eaLnBrk="1" hangingPunct="1">
              <a:lnSpc>
                <a:spcPct val="100000"/>
              </a:lnSpc>
              <a:spcBef>
                <a:spcPct val="0"/>
              </a:spcBef>
              <a:buFontTx/>
              <a:buNone/>
            </a:pPr>
            <a:r>
              <a:rPr lang="en-US" b="0" dirty="0"/>
              <a:t>The control panel of the Power Converter, presently set for a water cooled brass resistive load (1.25 </a:t>
            </a:r>
            <a:r>
              <a:rPr lang="en-US" b="0" dirty="0" err="1"/>
              <a:t>m</a:t>
            </a:r>
            <a:r>
              <a:rPr lang="en-US" b="0" dirty="0" err="1">
                <a:latin typeface="Symbol" charset="0"/>
                <a:cs typeface="Symbol" charset="0"/>
              </a:rPr>
              <a:t>W</a:t>
            </a:r>
            <a:r>
              <a:rPr lang="en-US" b="0" dirty="0"/>
              <a:t>).</a:t>
            </a:r>
          </a:p>
        </p:txBody>
      </p:sp>
      <p:sp>
        <p:nvSpPr>
          <p:cNvPr id="7" name="TextBox 6"/>
          <p:cNvSpPr txBox="1">
            <a:spLocks noChangeArrowheads="1"/>
          </p:cNvSpPr>
          <p:nvPr/>
        </p:nvSpPr>
        <p:spPr bwMode="auto">
          <a:xfrm>
            <a:off x="4099350" y="3618190"/>
            <a:ext cx="428907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algn="just" eaLnBrk="1" hangingPunct="1">
              <a:lnSpc>
                <a:spcPct val="100000"/>
              </a:lnSpc>
              <a:spcBef>
                <a:spcPct val="0"/>
              </a:spcBef>
              <a:buFontTx/>
              <a:buNone/>
            </a:pPr>
            <a:r>
              <a:rPr lang="en-US" sz="1800" b="0" dirty="0"/>
              <a:t>The output of a ramp control test, up to 15 kA, rate 3kA/s, flat top 5 s: white set profile, red measured profile.</a:t>
            </a:r>
          </a:p>
        </p:txBody>
      </p:sp>
    </p:spTree>
    <p:extLst>
      <p:ext uri="{BB962C8B-B14F-4D97-AF65-F5344CB8AC3E}">
        <p14:creationId xmlns:p14="http://schemas.microsoft.com/office/powerpoint/2010/main" val="32867169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13</a:t>
            </a:fld>
            <a:endParaRPr lang="fr-FR"/>
          </a:p>
        </p:txBody>
      </p:sp>
      <p:pic>
        <p:nvPicPr>
          <p:cNvPr id="4" name="Picture 1" descr="03 Tav. 2 3D.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92546"/>
            <a:ext cx="3517528" cy="4977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
          <p:cNvSpPr txBox="1">
            <a:spLocks noChangeArrowheads="1"/>
          </p:cNvSpPr>
          <p:nvPr/>
        </p:nvSpPr>
        <p:spPr bwMode="auto">
          <a:xfrm>
            <a:off x="1619672" y="195486"/>
            <a:ext cx="21842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dirty="0"/>
              <a:t>The feed box</a:t>
            </a:r>
          </a:p>
        </p:txBody>
      </p:sp>
      <p:sp>
        <p:nvSpPr>
          <p:cNvPr id="6" name="TextBox 6"/>
          <p:cNvSpPr txBox="1">
            <a:spLocks noChangeArrowheads="1"/>
          </p:cNvSpPr>
          <p:nvPr/>
        </p:nvSpPr>
        <p:spPr bwMode="auto">
          <a:xfrm>
            <a:off x="467544" y="662919"/>
            <a:ext cx="424847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algn="just" eaLnBrk="1" hangingPunct="1">
              <a:lnSpc>
                <a:spcPct val="100000"/>
              </a:lnSpc>
              <a:spcBef>
                <a:spcPct val="0"/>
              </a:spcBef>
              <a:buFontTx/>
              <a:buNone/>
            </a:pPr>
            <a:r>
              <a:rPr lang="en-US" sz="2000" b="0" dirty="0"/>
              <a:t>The feed box is provided with its own vacuum system (500 l/s </a:t>
            </a:r>
            <a:r>
              <a:rPr lang="en-US" sz="2000" b="0" dirty="0" err="1"/>
              <a:t>turbomolecular</a:t>
            </a:r>
            <a:r>
              <a:rPr lang="en-US" sz="2000" b="0" dirty="0"/>
              <a:t> pump with a 100 mc/h rough rotary pump). The sleeve connection delivers cold flow from the cold box to both current leads and magnets.</a:t>
            </a:r>
          </a:p>
          <a:p>
            <a:pPr algn="just" eaLnBrk="1" hangingPunct="1">
              <a:lnSpc>
                <a:spcPct val="100000"/>
              </a:lnSpc>
              <a:spcBef>
                <a:spcPct val="0"/>
              </a:spcBef>
              <a:buFontTx/>
              <a:buNone/>
            </a:pPr>
            <a:r>
              <a:rPr lang="en-US" sz="2000" b="0" dirty="0"/>
              <a:t>A s/c </a:t>
            </a:r>
            <a:r>
              <a:rPr lang="en-US" sz="2000" b="0" dirty="0" err="1"/>
              <a:t>busbar</a:t>
            </a:r>
            <a:r>
              <a:rPr lang="en-US" sz="2000" b="0" dirty="0"/>
              <a:t> (DISCORAP I </a:t>
            </a:r>
            <a:r>
              <a:rPr lang="en-US" sz="2000" b="0" dirty="0" err="1"/>
              <a:t>rutherford</a:t>
            </a:r>
            <a:r>
              <a:rPr lang="en-US" sz="2000" b="0" dirty="0"/>
              <a:t> cable) will short the current leads during preliminary tests.</a:t>
            </a:r>
          </a:p>
        </p:txBody>
      </p:sp>
    </p:spTree>
    <p:extLst>
      <p:ext uri="{BB962C8B-B14F-4D97-AF65-F5344CB8AC3E}">
        <p14:creationId xmlns:p14="http://schemas.microsoft.com/office/powerpoint/2010/main" val="4022710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14</a:t>
            </a:fld>
            <a:endParaRPr lang="fr-FR"/>
          </a:p>
        </p:txBody>
      </p:sp>
      <p:pic>
        <p:nvPicPr>
          <p:cNvPr id="4" name="Picture 1" descr="IMG_182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0105" y="483518"/>
            <a:ext cx="2959194" cy="3946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IMG_18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5185" y="493754"/>
            <a:ext cx="3854847" cy="3854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6352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15</a:t>
            </a:fld>
            <a:endParaRPr lang="fr-FR"/>
          </a:p>
        </p:txBody>
      </p:sp>
      <p:sp>
        <p:nvSpPr>
          <p:cNvPr id="4" name="TextBox 1"/>
          <p:cNvSpPr txBox="1">
            <a:spLocks noChangeArrowheads="1"/>
          </p:cNvSpPr>
          <p:nvPr/>
        </p:nvSpPr>
        <p:spPr bwMode="auto">
          <a:xfrm>
            <a:off x="1187624" y="358775"/>
            <a:ext cx="728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3600" dirty="0">
                <a:solidFill>
                  <a:srgbClr val="FF0000"/>
                </a:solidFill>
              </a:rPr>
              <a:t>Conclusion: potentials of the facility</a:t>
            </a:r>
          </a:p>
        </p:txBody>
      </p:sp>
      <p:sp>
        <p:nvSpPr>
          <p:cNvPr id="5" name="TextBox 2"/>
          <p:cNvSpPr txBox="1">
            <a:spLocks noChangeArrowheads="1"/>
          </p:cNvSpPr>
          <p:nvPr/>
        </p:nvSpPr>
        <p:spPr bwMode="auto">
          <a:xfrm>
            <a:off x="899592" y="1460500"/>
            <a:ext cx="701893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marL="342900" indent="-342900" eaLnBrk="1" hangingPunct="1">
              <a:spcBef>
                <a:spcPct val="0"/>
              </a:spcBef>
              <a:defRPr/>
            </a:pPr>
            <a:r>
              <a:rPr lang="en-US" dirty="0" smtClean="0"/>
              <a:t>Test of devices: magnets, motors, FCL, SMES, etc.;</a:t>
            </a:r>
          </a:p>
          <a:p>
            <a:pPr marL="342900" indent="-342900" eaLnBrk="1" hangingPunct="1">
              <a:spcBef>
                <a:spcPct val="0"/>
              </a:spcBef>
              <a:defRPr/>
            </a:pPr>
            <a:r>
              <a:rPr lang="en-US" dirty="0" smtClean="0"/>
              <a:t>Critical current cable test (LTS and HTS);</a:t>
            </a:r>
          </a:p>
          <a:p>
            <a:pPr marL="342900" indent="-342900" eaLnBrk="1" hangingPunct="1">
              <a:spcBef>
                <a:spcPct val="0"/>
              </a:spcBef>
              <a:defRPr/>
            </a:pPr>
            <a:r>
              <a:rPr lang="en-US" dirty="0" smtClean="0"/>
              <a:t>insertion HTS windings for hybrid magnets</a:t>
            </a:r>
          </a:p>
          <a:p>
            <a:pPr marL="342900" indent="-342900" eaLnBrk="1" hangingPunct="1">
              <a:spcBef>
                <a:spcPct val="0"/>
              </a:spcBef>
              <a:defRPr/>
            </a:pPr>
            <a:r>
              <a:rPr lang="en-US" dirty="0" smtClean="0"/>
              <a:t>Cryogenic and insulation test</a:t>
            </a:r>
          </a:p>
        </p:txBody>
      </p:sp>
    </p:spTree>
    <p:extLst>
      <p:ext uri="{BB962C8B-B14F-4D97-AF65-F5344CB8AC3E}">
        <p14:creationId xmlns:p14="http://schemas.microsoft.com/office/powerpoint/2010/main" val="17222899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kind attention</a:t>
            </a:r>
            <a:endParaRPr lang="en-GB" dirty="0"/>
          </a:p>
        </p:txBody>
      </p:sp>
      <p:sp>
        <p:nvSpPr>
          <p:cNvPr id="3" name="Espace réservé du pied de page 2"/>
          <p:cNvSpPr>
            <a:spLocks noGrp="1"/>
          </p:cNvSpPr>
          <p:nvPr>
            <p:ph type="ftr" sz="quarter" idx="11"/>
          </p:nvPr>
        </p:nvSpPr>
        <p:spPr/>
        <p:txBody>
          <a:bodyPr/>
          <a:lstStyle/>
          <a:p>
            <a:r>
              <a:rPr lang="fr-FR" noProof="0" dirty="0" smtClean="0"/>
              <a:t>Umberto </a:t>
            </a:r>
            <a:r>
              <a:rPr lang="fr-FR" noProof="0" dirty="0" err="1" smtClean="0"/>
              <a:t>Gambardella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6" name="Immagin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4443" y="4096419"/>
            <a:ext cx="1255713"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156" y="4104357"/>
            <a:ext cx="122555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0681" y="4101182"/>
            <a:ext cx="815975"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8818" y="4104357"/>
            <a:ext cx="7874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331640" y="3727087"/>
            <a:ext cx="6318745" cy="369332"/>
          </a:xfrm>
          <a:prstGeom prst="rect">
            <a:avLst/>
          </a:prstGeom>
          <a:noFill/>
        </p:spPr>
        <p:txBody>
          <a:bodyPr wrap="none" rtlCol="0">
            <a:spAutoFit/>
          </a:bodyPr>
          <a:lstStyle/>
          <a:p>
            <a:r>
              <a:rPr lang="en-US" dirty="0" smtClean="0"/>
              <a:t>This work has been developed under </a:t>
            </a:r>
            <a:r>
              <a:rPr lang="en-US" dirty="0" smtClean="0"/>
              <a:t>PONa3_0007 </a:t>
            </a:r>
            <a:r>
              <a:rPr lang="en-US" dirty="0" smtClean="0"/>
              <a:t>funding: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17</a:t>
            </a:fld>
            <a:endParaRPr lang="fr-FR"/>
          </a:p>
        </p:txBody>
      </p:sp>
      <p:sp>
        <p:nvSpPr>
          <p:cNvPr id="4" name="TextBox 1"/>
          <p:cNvSpPr txBox="1">
            <a:spLocks noChangeArrowheads="1"/>
          </p:cNvSpPr>
          <p:nvPr/>
        </p:nvSpPr>
        <p:spPr bwMode="auto">
          <a:xfrm>
            <a:off x="2678113" y="285750"/>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3200" dirty="0"/>
              <a:t>Players of the project</a:t>
            </a:r>
          </a:p>
        </p:txBody>
      </p:sp>
      <p:sp>
        <p:nvSpPr>
          <p:cNvPr id="5" name="TextBox 3"/>
          <p:cNvSpPr txBox="1">
            <a:spLocks noChangeArrowheads="1"/>
          </p:cNvSpPr>
          <p:nvPr/>
        </p:nvSpPr>
        <p:spPr bwMode="auto">
          <a:xfrm>
            <a:off x="254000" y="1635646"/>
            <a:ext cx="84328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marL="0" lvl="1" indent="0" algn="just" eaLnBrk="1" hangingPunct="1">
              <a:lnSpc>
                <a:spcPct val="100000"/>
              </a:lnSpc>
              <a:spcBef>
                <a:spcPts val="0"/>
              </a:spcBef>
              <a:defRPr/>
            </a:pPr>
            <a:r>
              <a:rPr lang="en-US" b="0" dirty="0" smtClean="0"/>
              <a:t>INFN, € </a:t>
            </a:r>
            <a:r>
              <a:rPr lang="en-US" dirty="0" smtClean="0">
                <a:solidFill>
                  <a:srgbClr val="FF0000"/>
                </a:solidFill>
              </a:rPr>
              <a:t>3.472.586,20</a:t>
            </a:r>
            <a:r>
              <a:rPr lang="en-US" b="0" dirty="0" smtClean="0"/>
              <a:t> </a:t>
            </a:r>
          </a:p>
          <a:p>
            <a:pPr marL="0" lvl="1" indent="0" algn="just" eaLnBrk="1" hangingPunct="1">
              <a:lnSpc>
                <a:spcPct val="100000"/>
              </a:lnSpc>
              <a:spcBef>
                <a:spcPts val="0"/>
              </a:spcBef>
              <a:defRPr/>
            </a:pPr>
            <a:r>
              <a:rPr lang="en-US" b="0" dirty="0" smtClean="0"/>
              <a:t>University of Salerno, € </a:t>
            </a:r>
            <a:r>
              <a:rPr lang="en-US" dirty="0" smtClean="0">
                <a:solidFill>
                  <a:srgbClr val="FF0000"/>
                </a:solidFill>
              </a:rPr>
              <a:t>2.375.634,34</a:t>
            </a:r>
            <a:r>
              <a:rPr lang="en-US" b="0" dirty="0" smtClean="0"/>
              <a:t>; further € 700.000 were assigned for young scientists training courses; </a:t>
            </a:r>
          </a:p>
          <a:p>
            <a:pPr marL="0" lvl="1" indent="0" algn="just" eaLnBrk="1" hangingPunct="1">
              <a:lnSpc>
                <a:spcPct val="100000"/>
              </a:lnSpc>
              <a:spcBef>
                <a:spcPts val="0"/>
              </a:spcBef>
              <a:defRPr/>
            </a:pPr>
            <a:r>
              <a:rPr lang="en-US" b="0" dirty="0" smtClean="0"/>
              <a:t>ENEA, € </a:t>
            </a:r>
            <a:r>
              <a:rPr lang="en-US" dirty="0" smtClean="0">
                <a:solidFill>
                  <a:srgbClr val="FF0000"/>
                </a:solidFill>
              </a:rPr>
              <a:t>2.541.903,50</a:t>
            </a:r>
            <a:r>
              <a:rPr lang="en-US" b="0" dirty="0" smtClean="0"/>
              <a:t>; </a:t>
            </a:r>
          </a:p>
          <a:p>
            <a:pPr marL="0" lvl="1" indent="0" algn="just" eaLnBrk="1" hangingPunct="1">
              <a:lnSpc>
                <a:spcPct val="100000"/>
              </a:lnSpc>
              <a:spcBef>
                <a:spcPts val="0"/>
              </a:spcBef>
              <a:defRPr/>
            </a:pPr>
            <a:r>
              <a:rPr lang="en-US" b="0" i="1" dirty="0" err="1" smtClean="0"/>
              <a:t>CRdC</a:t>
            </a:r>
            <a:r>
              <a:rPr lang="en-US" b="0" i="1" dirty="0" smtClean="0"/>
              <a:t> </a:t>
            </a:r>
            <a:r>
              <a:rPr lang="en-US" b="0" i="1" dirty="0" err="1" smtClean="0"/>
              <a:t>scarl</a:t>
            </a:r>
            <a:r>
              <a:rPr lang="en-US" b="0" i="1" dirty="0" smtClean="0"/>
              <a:t>, € </a:t>
            </a:r>
            <a:r>
              <a:rPr lang="en-US" i="1" dirty="0" smtClean="0">
                <a:solidFill>
                  <a:srgbClr val="FF0000"/>
                </a:solidFill>
              </a:rPr>
              <a:t>1.709.875,96</a:t>
            </a:r>
            <a:endParaRPr lang="en-US" b="0" i="1" dirty="0" smtClean="0"/>
          </a:p>
        </p:txBody>
      </p:sp>
      <p:sp>
        <p:nvSpPr>
          <p:cNvPr id="6" name="TextBox 1"/>
          <p:cNvSpPr txBox="1">
            <a:spLocks noChangeArrowheads="1"/>
          </p:cNvSpPr>
          <p:nvPr/>
        </p:nvSpPr>
        <p:spPr bwMode="auto">
          <a:xfrm>
            <a:off x="8108176" y="5798"/>
            <a:ext cx="1008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800" dirty="0" smtClean="0">
                <a:solidFill>
                  <a:schemeClr val="bg2">
                    <a:lumMod val="60000"/>
                    <a:lumOff val="40000"/>
                  </a:schemeClr>
                </a:solidFill>
              </a:rPr>
              <a:t>Spares 1</a:t>
            </a:r>
            <a:endParaRPr lang="en-US" sz="1800" dirty="0">
              <a:solidFill>
                <a:schemeClr val="bg2">
                  <a:lumMod val="60000"/>
                  <a:lumOff val="40000"/>
                </a:schemeClr>
              </a:solidFill>
            </a:endParaRPr>
          </a:p>
        </p:txBody>
      </p:sp>
    </p:spTree>
    <p:extLst>
      <p:ext uri="{BB962C8B-B14F-4D97-AF65-F5344CB8AC3E}">
        <p14:creationId xmlns:p14="http://schemas.microsoft.com/office/powerpoint/2010/main" val="32697233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18</a:t>
            </a:fld>
            <a:endParaRPr lang="fr-FR"/>
          </a:p>
        </p:txBody>
      </p:sp>
      <p:sp>
        <p:nvSpPr>
          <p:cNvPr id="4" name="TextBox 1"/>
          <p:cNvSpPr txBox="1">
            <a:spLocks noChangeArrowheads="1"/>
          </p:cNvSpPr>
          <p:nvPr/>
        </p:nvSpPr>
        <p:spPr bwMode="auto">
          <a:xfrm>
            <a:off x="2915816" y="83030"/>
            <a:ext cx="3478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3200" dirty="0" smtClean="0"/>
              <a:t>ENFASI Magnet</a:t>
            </a:r>
            <a:endParaRPr lang="en-US" sz="3200" dirty="0"/>
          </a:p>
        </p:txBody>
      </p:sp>
      <p:sp>
        <p:nvSpPr>
          <p:cNvPr id="5" name="TextBox 3"/>
          <p:cNvSpPr txBox="1">
            <a:spLocks noChangeArrowheads="1"/>
          </p:cNvSpPr>
          <p:nvPr/>
        </p:nvSpPr>
        <p:spPr bwMode="auto">
          <a:xfrm>
            <a:off x="539552" y="667230"/>
            <a:ext cx="814724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marL="0" lvl="1" indent="0" algn="just" eaLnBrk="1" hangingPunct="1">
              <a:lnSpc>
                <a:spcPct val="100000"/>
              </a:lnSpc>
              <a:spcBef>
                <a:spcPts val="0"/>
              </a:spcBef>
              <a:defRPr/>
            </a:pPr>
            <a:r>
              <a:rPr lang="en-US" b="0" dirty="0" smtClean="0"/>
              <a:t>The solenoid has been manufactured by CRIOTEC </a:t>
            </a:r>
            <a:r>
              <a:rPr lang="en-US" b="0" dirty="0" err="1" smtClean="0"/>
              <a:t>srl</a:t>
            </a:r>
            <a:r>
              <a:rPr lang="en-US" b="0" dirty="0" smtClean="0"/>
              <a:t>, as well as its cryostat.</a:t>
            </a:r>
            <a:endParaRPr lang="en-US" b="0" i="1" dirty="0" smtClean="0"/>
          </a:p>
        </p:txBody>
      </p:sp>
      <p:sp>
        <p:nvSpPr>
          <p:cNvPr id="6" name="TextBox 1"/>
          <p:cNvSpPr txBox="1">
            <a:spLocks noChangeArrowheads="1"/>
          </p:cNvSpPr>
          <p:nvPr/>
        </p:nvSpPr>
        <p:spPr bwMode="auto">
          <a:xfrm>
            <a:off x="8108176" y="5798"/>
            <a:ext cx="1008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800" dirty="0" smtClean="0">
                <a:solidFill>
                  <a:schemeClr val="bg2">
                    <a:lumMod val="60000"/>
                    <a:lumOff val="40000"/>
                  </a:schemeClr>
                </a:solidFill>
              </a:rPr>
              <a:t>Spares 2</a:t>
            </a:r>
            <a:endParaRPr lang="en-US" sz="1800" dirty="0">
              <a:solidFill>
                <a:schemeClr val="bg2">
                  <a:lumMod val="60000"/>
                  <a:lumOff val="40000"/>
                </a:schemeClr>
              </a:solidFill>
            </a:endParaRPr>
          </a:p>
        </p:txBody>
      </p:sp>
      <p:pic>
        <p:nvPicPr>
          <p:cNvPr id="7" name="Picture 6" descr="IMG_182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275606"/>
            <a:ext cx="2339752" cy="3119669"/>
          </a:xfrm>
          <a:prstGeom prst="rect">
            <a:avLst/>
          </a:prstGeom>
        </p:spPr>
      </p:pic>
      <p:pic>
        <p:nvPicPr>
          <p:cNvPr id="8" name="Picture 7" descr="IMG_143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7922" y="1280765"/>
            <a:ext cx="2335883" cy="3114510"/>
          </a:xfrm>
          <a:prstGeom prst="rect">
            <a:avLst/>
          </a:prstGeom>
        </p:spPr>
      </p:pic>
    </p:spTree>
    <p:extLst>
      <p:ext uri="{BB962C8B-B14F-4D97-AF65-F5344CB8AC3E}">
        <p14:creationId xmlns:p14="http://schemas.microsoft.com/office/powerpoint/2010/main" val="630286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lstStyle/>
          <a:p>
            <a:pPr algn="l"/>
            <a:r>
              <a:rPr lang="en-GB" dirty="0" smtClean="0"/>
              <a:t>Why we are in this business</a:t>
            </a:r>
          </a:p>
          <a:p>
            <a:pPr algn="l"/>
            <a:r>
              <a:rPr lang="en-GB" dirty="0" smtClean="0"/>
              <a:t>Aims of the infrastructure</a:t>
            </a:r>
          </a:p>
          <a:p>
            <a:pPr algn="l"/>
            <a:r>
              <a:rPr lang="en-GB" dirty="0" smtClean="0"/>
              <a:t>ID card and features of the test stand</a:t>
            </a:r>
          </a:p>
          <a:p>
            <a:pPr algn="l"/>
            <a:r>
              <a:rPr lang="en-GB" dirty="0" smtClean="0"/>
              <a:t>First commissioning of the components</a:t>
            </a:r>
          </a:p>
          <a:p>
            <a:pPr algn="l"/>
            <a:r>
              <a:rPr lang="en-GB" dirty="0" smtClean="0"/>
              <a:t>Conclusion</a:t>
            </a:r>
          </a:p>
          <a:p>
            <a:pPr algn="l"/>
            <a:endParaRPr lang="en-GB" dirty="0"/>
          </a:p>
        </p:txBody>
      </p:sp>
      <p:sp>
        <p:nvSpPr>
          <p:cNvPr id="4" name="Espace réservé du pied de page 3"/>
          <p:cNvSpPr>
            <a:spLocks noGrp="1"/>
          </p:cNvSpPr>
          <p:nvPr>
            <p:ph type="ftr" sz="quarter" idx="11"/>
          </p:nvPr>
        </p:nvSpPr>
        <p:spPr/>
        <p:txBody>
          <a:bodyPr/>
          <a:lstStyle/>
          <a:p>
            <a:r>
              <a:rPr lang="fr-FR" noProof="0" smtClean="0"/>
              <a:t>Umberto Gambardella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51470"/>
            <a:ext cx="7920000" cy="540000"/>
          </a:xfrm>
        </p:spPr>
        <p:txBody>
          <a:bodyPr/>
          <a:lstStyle/>
          <a:p>
            <a:r>
              <a:rPr lang="en-GB" dirty="0" smtClean="0"/>
              <a:t>Past and future</a:t>
            </a:r>
            <a:endParaRPr lang="en-GB" dirty="0"/>
          </a:p>
        </p:txBody>
      </p:sp>
      <p:sp>
        <p:nvSpPr>
          <p:cNvPr id="3" name="Espace réservé du texte 2"/>
          <p:cNvSpPr>
            <a:spLocks noGrp="1"/>
          </p:cNvSpPr>
          <p:nvPr>
            <p:ph type="body" idx="1"/>
          </p:nvPr>
        </p:nvSpPr>
        <p:spPr>
          <a:xfrm>
            <a:off x="457200" y="627534"/>
            <a:ext cx="4040188" cy="479822"/>
          </a:xfrm>
        </p:spPr>
        <p:txBody>
          <a:bodyPr/>
          <a:lstStyle/>
          <a:p>
            <a:r>
              <a:rPr lang="en-GB" dirty="0" smtClean="0"/>
              <a:t>DISCORAP project</a:t>
            </a:r>
            <a:endParaRPr lang="en-GB" dirty="0"/>
          </a:p>
        </p:txBody>
      </p:sp>
      <p:sp>
        <p:nvSpPr>
          <p:cNvPr id="4" name="Espace réservé du contenu 3"/>
          <p:cNvSpPr>
            <a:spLocks noGrp="1"/>
          </p:cNvSpPr>
          <p:nvPr>
            <p:ph sz="half" idx="2"/>
          </p:nvPr>
        </p:nvSpPr>
        <p:spPr>
          <a:xfrm>
            <a:off x="395536" y="1543050"/>
            <a:ext cx="4040188" cy="596652"/>
          </a:xfrm>
        </p:spPr>
        <p:txBody>
          <a:bodyPr>
            <a:normAutofit lnSpcReduction="10000"/>
          </a:bodyPr>
          <a:lstStyle/>
          <a:p>
            <a:pPr marL="0" indent="0" algn="just">
              <a:buNone/>
            </a:pPr>
            <a:r>
              <a:rPr lang="en-GB" sz="1400" dirty="0"/>
              <a:t>Manufacture and test of the first s/c dipole for SIS300 ring (wide aperture 100 mm, 4.5 T, ramp rate 1T/s, bended). The dipole is at GSI, </a:t>
            </a:r>
            <a:r>
              <a:rPr lang="en-GB" sz="1400" dirty="0" smtClean="0"/>
              <a:t>Darmstadt</a:t>
            </a:r>
            <a:endParaRPr lang="en-GB" sz="1400" dirty="0"/>
          </a:p>
        </p:txBody>
      </p:sp>
      <p:sp>
        <p:nvSpPr>
          <p:cNvPr id="5" name="Espace réservé du texte 4"/>
          <p:cNvSpPr>
            <a:spLocks noGrp="1"/>
          </p:cNvSpPr>
          <p:nvPr>
            <p:ph type="body" sz="quarter" idx="3"/>
          </p:nvPr>
        </p:nvSpPr>
        <p:spPr>
          <a:xfrm>
            <a:off x="4645026" y="627534"/>
            <a:ext cx="4041775" cy="479822"/>
          </a:xfrm>
        </p:spPr>
        <p:txBody>
          <a:bodyPr/>
          <a:lstStyle/>
          <a:p>
            <a:r>
              <a:rPr lang="en-GB" dirty="0" smtClean="0"/>
              <a:t>Magnet test stand</a:t>
            </a:r>
          </a:p>
          <a:p>
            <a:endParaRPr lang="en-GB" dirty="0"/>
          </a:p>
        </p:txBody>
      </p:sp>
      <p:sp>
        <p:nvSpPr>
          <p:cNvPr id="6" name="Espace réservé du contenu 5"/>
          <p:cNvSpPr>
            <a:spLocks noGrp="1"/>
          </p:cNvSpPr>
          <p:nvPr>
            <p:ph sz="quarter" idx="4"/>
          </p:nvPr>
        </p:nvSpPr>
        <p:spPr>
          <a:xfrm>
            <a:off x="4778697" y="1543050"/>
            <a:ext cx="4041775" cy="596652"/>
          </a:xfrm>
        </p:spPr>
        <p:txBody>
          <a:bodyPr>
            <a:normAutofit lnSpcReduction="10000"/>
          </a:bodyPr>
          <a:lstStyle/>
          <a:p>
            <a:pPr marL="0" indent="0" algn="just">
              <a:buNone/>
            </a:pPr>
            <a:r>
              <a:rPr lang="en-GB" sz="1400" dirty="0"/>
              <a:t>Special PON funding were delivered on 2012 for setting up a new test facility of s/c power devices at 4.5 K. </a:t>
            </a:r>
          </a:p>
        </p:txBody>
      </p:sp>
      <p:sp>
        <p:nvSpPr>
          <p:cNvPr id="7" name="Espace réservé du pied de page 6"/>
          <p:cNvSpPr>
            <a:spLocks noGrp="1"/>
          </p:cNvSpPr>
          <p:nvPr>
            <p:ph type="ftr" sz="quarter" idx="11"/>
          </p:nvPr>
        </p:nvSpPr>
        <p:spPr/>
        <p:txBody>
          <a:bodyPr/>
          <a:lstStyle/>
          <a:p>
            <a:r>
              <a:rPr lang="fr-FR" noProof="0" smtClean="0"/>
              <a:t>Umberto Gambardella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3</a:t>
            </a:fld>
            <a:endParaRPr lang="fr-FR"/>
          </a:p>
        </p:txBody>
      </p:sp>
      <p:pic>
        <p:nvPicPr>
          <p:cNvPr id="9" name="Picture 6" descr="DSC0214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320704"/>
            <a:ext cx="3822700" cy="215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descr="loghi_12m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961975"/>
            <a:ext cx="3063875"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descr="lab all.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8705" y="2211711"/>
            <a:ext cx="3013408" cy="226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Twofold aim of the new </a:t>
            </a:r>
            <a:r>
              <a:rPr lang="en-GB" dirty="0" smtClean="0"/>
              <a:t>laboratory</a:t>
            </a:r>
            <a:endParaRPr lang="en-GB" dirty="0"/>
          </a:p>
        </p:txBody>
      </p:sp>
      <p:sp>
        <p:nvSpPr>
          <p:cNvPr id="2" name="Espace réservé du pied de page 1"/>
          <p:cNvSpPr>
            <a:spLocks noGrp="1"/>
          </p:cNvSpPr>
          <p:nvPr>
            <p:ph type="ftr" sz="quarter" idx="11"/>
          </p:nvPr>
        </p:nvSpPr>
        <p:spPr/>
        <p:txBody>
          <a:bodyPr/>
          <a:lstStyle/>
          <a:p>
            <a:r>
              <a:rPr lang="fr-FR" noProof="0" smtClean="0"/>
              <a:t>Umberto Gambardella</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4</a:t>
            </a:fld>
            <a:endParaRPr lang="fr-FR"/>
          </a:p>
        </p:txBody>
      </p:sp>
      <p:sp>
        <p:nvSpPr>
          <p:cNvPr id="5" name="Rectangle 4"/>
          <p:cNvSpPr/>
          <p:nvPr/>
        </p:nvSpPr>
        <p:spPr>
          <a:xfrm>
            <a:off x="539552" y="931339"/>
            <a:ext cx="7848432" cy="3139321"/>
          </a:xfrm>
          <a:prstGeom prst="rect">
            <a:avLst/>
          </a:prstGeom>
        </p:spPr>
        <p:txBody>
          <a:bodyPr wrap="square">
            <a:spAutoFit/>
          </a:bodyPr>
          <a:lstStyle/>
          <a:p>
            <a:pPr algn="just">
              <a:lnSpc>
                <a:spcPct val="100000"/>
              </a:lnSpc>
              <a:spcBef>
                <a:spcPts val="0"/>
              </a:spcBef>
              <a:buFontTx/>
              <a:buNone/>
              <a:defRPr/>
            </a:pPr>
            <a:r>
              <a:rPr lang="en-US" dirty="0"/>
              <a:t>Our project aimed to set up a dedicated facility for applied superconductivity programs, one in the </a:t>
            </a:r>
            <a:r>
              <a:rPr lang="en-US" dirty="0">
                <a:solidFill>
                  <a:srgbClr val="068012"/>
                </a:solidFill>
              </a:rPr>
              <a:t>accelerators area </a:t>
            </a:r>
            <a:r>
              <a:rPr lang="en-US" dirty="0"/>
              <a:t>and the other one in the </a:t>
            </a:r>
            <a:r>
              <a:rPr lang="en-US" dirty="0">
                <a:solidFill>
                  <a:srgbClr val="FF0000"/>
                </a:solidFill>
              </a:rPr>
              <a:t>fusion area</a:t>
            </a:r>
            <a:r>
              <a:rPr lang="en-US" dirty="0"/>
              <a:t>. It will include:</a:t>
            </a:r>
          </a:p>
          <a:p>
            <a:pPr marL="342900" indent="-342900" algn="just">
              <a:lnSpc>
                <a:spcPct val="100000"/>
              </a:lnSpc>
              <a:spcBef>
                <a:spcPts val="0"/>
              </a:spcBef>
              <a:buFont typeface="Arial"/>
              <a:buChar char="•"/>
              <a:defRPr/>
            </a:pPr>
            <a:r>
              <a:rPr lang="en-US" dirty="0">
                <a:solidFill>
                  <a:srgbClr val="FF0000"/>
                </a:solidFill>
              </a:rPr>
              <a:t>a large bore superconducting solenoid, called ENFASI, 7 T at 20 kA bias (ENEA, </a:t>
            </a:r>
            <a:r>
              <a:rPr lang="en-US" dirty="0" err="1">
                <a:solidFill>
                  <a:srgbClr val="FF0000"/>
                </a:solidFill>
              </a:rPr>
              <a:t>UniSA</a:t>
            </a:r>
            <a:r>
              <a:rPr lang="en-US" dirty="0">
                <a:solidFill>
                  <a:srgbClr val="FF0000"/>
                </a:solidFill>
              </a:rPr>
              <a:t>);</a:t>
            </a:r>
          </a:p>
          <a:p>
            <a:pPr marL="342900" indent="-342900" algn="just">
              <a:lnSpc>
                <a:spcPct val="100000"/>
              </a:lnSpc>
              <a:spcBef>
                <a:spcPts val="0"/>
              </a:spcBef>
              <a:buFont typeface="Arial"/>
              <a:buChar char="•"/>
              <a:defRPr/>
            </a:pPr>
            <a:r>
              <a:rPr lang="en-US" dirty="0">
                <a:solidFill>
                  <a:srgbClr val="008000"/>
                </a:solidFill>
              </a:rPr>
              <a:t>the INFN cryogenic system, having a cooling power up to 200W at 4.6K up to 7 bar (+500W 60-80K, + 1.5g/s for feed through);</a:t>
            </a:r>
          </a:p>
          <a:p>
            <a:pPr marL="342900" indent="-342900" algn="just">
              <a:lnSpc>
                <a:spcPct val="100000"/>
              </a:lnSpc>
              <a:spcBef>
                <a:spcPts val="0"/>
              </a:spcBef>
              <a:buFont typeface="Arial"/>
              <a:buChar char="•"/>
              <a:defRPr/>
            </a:pPr>
            <a:r>
              <a:rPr lang="en-US" dirty="0">
                <a:solidFill>
                  <a:srgbClr val="008000"/>
                </a:solidFill>
              </a:rPr>
              <a:t>2x10 kA +25V/-20V Power Converter to feed magnets (INFN), </a:t>
            </a:r>
            <a:r>
              <a:rPr lang="en-US" dirty="0">
                <a:solidFill>
                  <a:srgbClr val="FF0000"/>
                </a:solidFill>
              </a:rPr>
              <a:t>and 50 kA 10V power supply for critical current tests on CIC cables (ENEA);</a:t>
            </a:r>
            <a:r>
              <a:rPr lang="it-IT" dirty="0">
                <a:solidFill>
                  <a:srgbClr val="FF0000"/>
                </a:solidFill>
              </a:rPr>
              <a:t> </a:t>
            </a:r>
          </a:p>
          <a:p>
            <a:pPr marL="342900" indent="-342900" algn="just">
              <a:lnSpc>
                <a:spcPct val="100000"/>
              </a:lnSpc>
              <a:spcBef>
                <a:spcPts val="0"/>
              </a:spcBef>
              <a:buFont typeface="Arial"/>
              <a:buChar char="•"/>
              <a:defRPr/>
            </a:pPr>
            <a:r>
              <a:rPr lang="it-IT" dirty="0">
                <a:solidFill>
                  <a:srgbClr val="008000"/>
                </a:solidFill>
              </a:rPr>
              <a:t>A </a:t>
            </a:r>
            <a:r>
              <a:rPr lang="it-IT" dirty="0" err="1">
                <a:solidFill>
                  <a:srgbClr val="008000"/>
                </a:solidFill>
              </a:rPr>
              <a:t>feed</a:t>
            </a:r>
            <a:r>
              <a:rPr lang="it-IT" dirty="0">
                <a:solidFill>
                  <a:srgbClr val="008000"/>
                </a:solidFill>
              </a:rPr>
              <a:t> box </a:t>
            </a:r>
            <a:r>
              <a:rPr lang="it-IT" dirty="0" err="1">
                <a:solidFill>
                  <a:srgbClr val="008000"/>
                </a:solidFill>
              </a:rPr>
              <a:t>provided</a:t>
            </a:r>
            <a:r>
              <a:rPr lang="it-IT" dirty="0">
                <a:solidFill>
                  <a:srgbClr val="008000"/>
                </a:solidFill>
              </a:rPr>
              <a:t> with 20 </a:t>
            </a:r>
            <a:r>
              <a:rPr lang="it-IT" dirty="0" err="1">
                <a:solidFill>
                  <a:srgbClr val="008000"/>
                </a:solidFill>
              </a:rPr>
              <a:t>kA</a:t>
            </a:r>
            <a:r>
              <a:rPr lang="it-IT" dirty="0">
                <a:solidFill>
                  <a:srgbClr val="008000"/>
                </a:solidFill>
              </a:rPr>
              <a:t> HTS </a:t>
            </a:r>
            <a:r>
              <a:rPr lang="it-IT" dirty="0" err="1">
                <a:solidFill>
                  <a:srgbClr val="008000"/>
                </a:solidFill>
              </a:rPr>
              <a:t>cryogenic</a:t>
            </a:r>
            <a:r>
              <a:rPr lang="it-IT" dirty="0">
                <a:solidFill>
                  <a:srgbClr val="008000"/>
                </a:solidFill>
              </a:rPr>
              <a:t> </a:t>
            </a:r>
            <a:r>
              <a:rPr lang="it-IT" dirty="0" err="1">
                <a:solidFill>
                  <a:srgbClr val="008000"/>
                </a:solidFill>
              </a:rPr>
              <a:t>feed</a:t>
            </a:r>
            <a:r>
              <a:rPr lang="it-IT" dirty="0">
                <a:solidFill>
                  <a:srgbClr val="008000"/>
                </a:solidFill>
              </a:rPr>
              <a:t> </a:t>
            </a:r>
            <a:r>
              <a:rPr lang="it-IT" dirty="0" err="1">
                <a:solidFill>
                  <a:srgbClr val="008000"/>
                </a:solidFill>
              </a:rPr>
              <a:t>through</a:t>
            </a:r>
            <a:r>
              <a:rPr lang="it-IT" dirty="0">
                <a:solidFill>
                  <a:srgbClr val="008000"/>
                </a:solidFill>
              </a:rPr>
              <a:t> (INFN).</a:t>
            </a:r>
          </a:p>
          <a:p>
            <a:pPr marL="342900" indent="-342900" algn="just">
              <a:lnSpc>
                <a:spcPct val="100000"/>
              </a:lnSpc>
              <a:spcBef>
                <a:spcPts val="0"/>
              </a:spcBef>
              <a:buFont typeface="Arial"/>
              <a:buChar char="•"/>
              <a:defRPr/>
            </a:pPr>
            <a:r>
              <a:rPr lang="it-IT" dirty="0">
                <a:solidFill>
                  <a:srgbClr val="3333FF"/>
                </a:solidFill>
              </a:rPr>
              <a:t>The building and utilities (</a:t>
            </a:r>
            <a:r>
              <a:rPr lang="it-IT" dirty="0" err="1">
                <a:solidFill>
                  <a:srgbClr val="3333FF"/>
                </a:solidFill>
              </a:rPr>
              <a:t>UniSA</a:t>
            </a:r>
            <a:r>
              <a:rPr lang="it-IT" dirty="0">
                <a:solidFill>
                  <a:srgbClr val="3333FF"/>
                </a:solidFill>
              </a:rPr>
              <a: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STAND </a:t>
            </a:r>
            <a:r>
              <a:rPr lang="en-US" i="1" dirty="0"/>
              <a:t>ID</a:t>
            </a:r>
            <a:r>
              <a:rPr lang="en-US" dirty="0"/>
              <a:t> CARD</a:t>
            </a:r>
          </a:p>
        </p:txBody>
      </p:sp>
      <p:sp>
        <p:nvSpPr>
          <p:cNvPr id="3" name="Footer Placeholder 2"/>
          <p:cNvSpPr>
            <a:spLocks noGrp="1"/>
          </p:cNvSpPr>
          <p:nvPr>
            <p:ph type="ftr" sz="quarter" idx="11"/>
          </p:nvPr>
        </p:nvSpPr>
        <p:spPr/>
        <p:txBody>
          <a:bodyPr/>
          <a:lstStyle/>
          <a:p>
            <a:r>
              <a:rPr lang="fr-FR" noProof="0" smtClean="0"/>
              <a:t>Umberto Gambardella</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5</a:t>
            </a:fld>
            <a:endParaRPr lang="fr-FR"/>
          </a:p>
        </p:txBody>
      </p:sp>
      <p:sp>
        <p:nvSpPr>
          <p:cNvPr id="5" name="Rectangle 4"/>
          <p:cNvSpPr/>
          <p:nvPr/>
        </p:nvSpPr>
        <p:spPr>
          <a:xfrm>
            <a:off x="467544" y="727075"/>
            <a:ext cx="8136904" cy="3293209"/>
          </a:xfrm>
          <a:prstGeom prst="rect">
            <a:avLst/>
          </a:prstGeom>
        </p:spPr>
        <p:txBody>
          <a:bodyPr wrap="square">
            <a:spAutoFit/>
          </a:bodyPr>
          <a:lstStyle/>
          <a:p>
            <a:pPr algn="just">
              <a:lnSpc>
                <a:spcPct val="100000"/>
              </a:lnSpc>
              <a:spcBef>
                <a:spcPts val="0"/>
              </a:spcBef>
              <a:spcAft>
                <a:spcPts val="0"/>
              </a:spcAft>
              <a:defRPr/>
            </a:pPr>
            <a:r>
              <a:rPr lang="en-US" sz="1600" i="1" dirty="0" smtClean="0"/>
              <a:t>Location</a:t>
            </a:r>
            <a:r>
              <a:rPr lang="en-US" sz="1600" dirty="0"/>
              <a:t>: </a:t>
            </a:r>
            <a:r>
              <a:rPr lang="en-US" sz="1600" i="1" dirty="0"/>
              <a:t>INFN-Salerno, University of Salerno (</a:t>
            </a:r>
            <a:r>
              <a:rPr lang="en-US" sz="1600" i="1" dirty="0" err="1"/>
              <a:t>Fisciano</a:t>
            </a:r>
            <a:r>
              <a:rPr lang="en-US" sz="1600" i="1" dirty="0"/>
              <a:t>, I)</a:t>
            </a:r>
          </a:p>
          <a:p>
            <a:pPr algn="just">
              <a:lnSpc>
                <a:spcPct val="100000"/>
              </a:lnSpc>
              <a:spcBef>
                <a:spcPts val="0"/>
              </a:spcBef>
              <a:spcAft>
                <a:spcPts val="0"/>
              </a:spcAft>
              <a:defRPr/>
            </a:pPr>
            <a:r>
              <a:rPr lang="en-US" sz="1600" i="1" dirty="0"/>
              <a:t>surface of the test laboratory</a:t>
            </a:r>
            <a:r>
              <a:rPr lang="en-US" sz="1600" dirty="0"/>
              <a:t>: </a:t>
            </a:r>
            <a:r>
              <a:rPr lang="en-US" sz="1600" i="1" dirty="0"/>
              <a:t>approx. 450 m</a:t>
            </a:r>
            <a:r>
              <a:rPr lang="en-US" sz="1600" i="1" baseline="30000" dirty="0"/>
              <a:t>2</a:t>
            </a:r>
            <a:r>
              <a:rPr lang="en-US" sz="1600" dirty="0"/>
              <a:t>	</a:t>
            </a:r>
          </a:p>
          <a:p>
            <a:pPr algn="just">
              <a:lnSpc>
                <a:spcPct val="100000"/>
              </a:lnSpc>
              <a:spcBef>
                <a:spcPts val="0"/>
              </a:spcBef>
              <a:spcAft>
                <a:spcPts val="0"/>
              </a:spcAft>
              <a:defRPr/>
            </a:pPr>
            <a:r>
              <a:rPr lang="en-US" sz="1600" i="1" dirty="0"/>
              <a:t>operating temperature and cooling phases: 4.5K </a:t>
            </a:r>
            <a:r>
              <a:rPr lang="en-US" sz="1600" i="1" dirty="0" smtClean="0"/>
              <a:t>He at 3</a:t>
            </a:r>
            <a:r>
              <a:rPr lang="en-US" sz="1600" i="1" dirty="0"/>
              <a:t>-</a:t>
            </a:r>
            <a:r>
              <a:rPr lang="en-US" sz="1600" i="1" dirty="0" smtClean="0"/>
              <a:t>7 </a:t>
            </a:r>
            <a:r>
              <a:rPr lang="en-US" sz="1600" i="1" dirty="0"/>
              <a:t>bar,  two </a:t>
            </a:r>
            <a:r>
              <a:rPr lang="en-US" sz="1600" i="1" dirty="0" smtClean="0"/>
              <a:t>phase </a:t>
            </a:r>
            <a:r>
              <a:rPr lang="en-US" sz="1600" i="1" dirty="0" err="1" smtClean="0"/>
              <a:t>LHe</a:t>
            </a:r>
            <a:endParaRPr lang="en-US" sz="1600" dirty="0"/>
          </a:p>
          <a:p>
            <a:pPr algn="just">
              <a:lnSpc>
                <a:spcPct val="100000"/>
              </a:lnSpc>
              <a:spcBef>
                <a:spcPts val="0"/>
              </a:spcBef>
              <a:spcAft>
                <a:spcPts val="0"/>
              </a:spcAft>
              <a:defRPr/>
            </a:pPr>
            <a:r>
              <a:rPr lang="en-US" sz="1600" i="1" dirty="0" smtClean="0"/>
              <a:t>Cooling </a:t>
            </a:r>
            <a:r>
              <a:rPr lang="en-US" sz="1600" i="1" dirty="0"/>
              <a:t>capacity:</a:t>
            </a:r>
            <a:r>
              <a:rPr lang="en-US" sz="1600" dirty="0"/>
              <a:t> </a:t>
            </a:r>
            <a:r>
              <a:rPr lang="en-US" sz="1600" i="1" dirty="0"/>
              <a:t>120 l/h  </a:t>
            </a:r>
            <a:r>
              <a:rPr lang="en-US" sz="1600" i="1" dirty="0" err="1"/>
              <a:t>LHe</a:t>
            </a:r>
            <a:r>
              <a:rPr lang="en-US" sz="1600" i="1" dirty="0"/>
              <a:t> production (w/o </a:t>
            </a:r>
            <a:r>
              <a:rPr lang="en-US" sz="1600" i="1" dirty="0" smtClean="0"/>
              <a:t>LN2 precooling</a:t>
            </a:r>
            <a:r>
              <a:rPr lang="en-US" sz="1600" i="1" dirty="0"/>
              <a:t>) , 16 g/s 7 bar 4.5 K, 1.5 g/s 4.5K for leads, 17 g/s 80 K</a:t>
            </a:r>
          </a:p>
          <a:p>
            <a:pPr algn="just">
              <a:lnSpc>
                <a:spcPct val="100000"/>
              </a:lnSpc>
              <a:spcBef>
                <a:spcPts val="0"/>
              </a:spcBef>
              <a:spcAft>
                <a:spcPts val="0"/>
              </a:spcAft>
              <a:defRPr/>
            </a:pPr>
            <a:r>
              <a:rPr lang="en-US" sz="1600" i="1" dirty="0" smtClean="0"/>
              <a:t>Operating </a:t>
            </a:r>
            <a:r>
              <a:rPr lang="en-US" sz="1600" i="1" dirty="0"/>
              <a:t>and max. Current, max </a:t>
            </a:r>
            <a:r>
              <a:rPr lang="en-US" sz="1600" i="1" dirty="0" smtClean="0"/>
              <a:t>Voltage</a:t>
            </a:r>
            <a:r>
              <a:rPr lang="en-US" sz="1600" i="1" dirty="0"/>
              <a:t>:</a:t>
            </a:r>
            <a:r>
              <a:rPr lang="en-US" sz="1600" dirty="0"/>
              <a:t> </a:t>
            </a:r>
            <a:r>
              <a:rPr lang="en-US" sz="1600" i="1" dirty="0"/>
              <a:t>2 x 10 kA +25/-20 V power converter (series/parallel operation)</a:t>
            </a:r>
          </a:p>
          <a:p>
            <a:pPr algn="just">
              <a:lnSpc>
                <a:spcPct val="100000"/>
              </a:lnSpc>
              <a:spcBef>
                <a:spcPts val="0"/>
              </a:spcBef>
              <a:spcAft>
                <a:spcPts val="0"/>
              </a:spcAft>
              <a:defRPr/>
            </a:pPr>
            <a:r>
              <a:rPr lang="en-US" sz="1600" i="1" dirty="0" smtClean="0"/>
              <a:t>One </a:t>
            </a:r>
            <a:r>
              <a:rPr lang="en-US" sz="1600" i="1" dirty="0"/>
              <a:t>feed box with HTS </a:t>
            </a:r>
            <a:r>
              <a:rPr lang="en-US" sz="1600" i="1" dirty="0" smtClean="0"/>
              <a:t>20 kA </a:t>
            </a:r>
            <a:r>
              <a:rPr lang="en-US" sz="1600" i="1" dirty="0"/>
              <a:t>current leads</a:t>
            </a:r>
            <a:r>
              <a:rPr lang="en-US" sz="1600" dirty="0"/>
              <a:t>	</a:t>
            </a:r>
          </a:p>
          <a:p>
            <a:pPr algn="just">
              <a:lnSpc>
                <a:spcPct val="100000"/>
              </a:lnSpc>
              <a:spcBef>
                <a:spcPts val="0"/>
              </a:spcBef>
              <a:spcAft>
                <a:spcPts val="0"/>
              </a:spcAft>
              <a:defRPr/>
            </a:pPr>
            <a:r>
              <a:rPr lang="en-US" sz="1600" i="1" dirty="0" smtClean="0"/>
              <a:t>Handling </a:t>
            </a:r>
            <a:r>
              <a:rPr lang="en-US" sz="1600" i="1" dirty="0"/>
              <a:t>tools</a:t>
            </a:r>
            <a:r>
              <a:rPr lang="en-US" sz="1600" dirty="0"/>
              <a:t>: </a:t>
            </a:r>
            <a:r>
              <a:rPr lang="en-US" sz="1600" i="1" dirty="0"/>
              <a:t>20 tons overhead crane</a:t>
            </a:r>
            <a:r>
              <a:rPr lang="en-US" sz="1600" dirty="0"/>
              <a:t>	</a:t>
            </a:r>
          </a:p>
          <a:p>
            <a:pPr algn="just">
              <a:lnSpc>
                <a:spcPct val="100000"/>
              </a:lnSpc>
              <a:spcBef>
                <a:spcPts val="0"/>
              </a:spcBef>
              <a:spcAft>
                <a:spcPts val="0"/>
              </a:spcAft>
              <a:defRPr/>
            </a:pPr>
            <a:r>
              <a:rPr lang="en-US" sz="1600" i="1" dirty="0"/>
              <a:t>Interlock safety</a:t>
            </a:r>
            <a:r>
              <a:rPr lang="en-US" sz="1600" dirty="0"/>
              <a:t>: </a:t>
            </a:r>
            <a:r>
              <a:rPr lang="en-US" sz="1600" i="1" dirty="0"/>
              <a:t>yes with each subsystem giving its own interlock signal</a:t>
            </a:r>
            <a:r>
              <a:rPr lang="en-US" sz="1600" dirty="0"/>
              <a:t>	</a:t>
            </a:r>
          </a:p>
          <a:p>
            <a:pPr algn="just">
              <a:lnSpc>
                <a:spcPct val="100000"/>
              </a:lnSpc>
              <a:spcBef>
                <a:spcPts val="0"/>
              </a:spcBef>
              <a:spcAft>
                <a:spcPts val="0"/>
              </a:spcAft>
              <a:defRPr/>
            </a:pPr>
            <a:r>
              <a:rPr lang="en-US" sz="1600" i="1" dirty="0"/>
              <a:t>DAQ cards and used </a:t>
            </a:r>
            <a:r>
              <a:rPr lang="en-US" sz="1600" i="1" dirty="0" smtClean="0"/>
              <a:t>soft: NI </a:t>
            </a:r>
            <a:r>
              <a:rPr lang="en-US" sz="1600" i="1" dirty="0"/>
              <a:t>PXI, </a:t>
            </a:r>
            <a:r>
              <a:rPr lang="en-US" sz="1600" i="1" dirty="0" smtClean="0"/>
              <a:t>LabView</a:t>
            </a:r>
            <a:endParaRPr lang="en-US" sz="1600" dirty="0"/>
          </a:p>
          <a:p>
            <a:pPr algn="just">
              <a:lnSpc>
                <a:spcPct val="100000"/>
              </a:lnSpc>
              <a:spcBef>
                <a:spcPts val="0"/>
              </a:spcBef>
              <a:spcAft>
                <a:spcPts val="0"/>
              </a:spcAft>
              <a:defRPr/>
            </a:pPr>
            <a:r>
              <a:rPr lang="en-US" sz="1600" i="1" dirty="0"/>
              <a:t>Quality control tools</a:t>
            </a:r>
            <a:r>
              <a:rPr lang="en-US" sz="1600" dirty="0"/>
              <a:t>: to be implemented	</a:t>
            </a:r>
          </a:p>
          <a:p>
            <a:pPr algn="just">
              <a:lnSpc>
                <a:spcPct val="100000"/>
              </a:lnSpc>
              <a:spcBef>
                <a:spcPts val="0"/>
              </a:spcBef>
              <a:spcAft>
                <a:spcPts val="0"/>
              </a:spcAft>
              <a:defRPr/>
            </a:pPr>
            <a:r>
              <a:rPr lang="en-US" sz="1600" i="1" dirty="0" smtClean="0"/>
              <a:t>Magnetic </a:t>
            </a:r>
            <a:r>
              <a:rPr lang="en-US" sz="1600" i="1" dirty="0"/>
              <a:t>measurement capability</a:t>
            </a:r>
            <a:r>
              <a:rPr lang="en-US" sz="1600" dirty="0"/>
              <a:t>: only basics</a:t>
            </a:r>
          </a:p>
        </p:txBody>
      </p:sp>
    </p:spTree>
    <p:extLst>
      <p:ext uri="{BB962C8B-B14F-4D97-AF65-F5344CB8AC3E}">
        <p14:creationId xmlns:p14="http://schemas.microsoft.com/office/powerpoint/2010/main" val="20740033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area layout</a:t>
            </a:r>
            <a:endParaRPr lang="en-US" dirty="0"/>
          </a:p>
        </p:txBody>
      </p:sp>
      <p:sp>
        <p:nvSpPr>
          <p:cNvPr id="3" name="Footer Placeholder 2"/>
          <p:cNvSpPr>
            <a:spLocks noGrp="1"/>
          </p:cNvSpPr>
          <p:nvPr>
            <p:ph type="ftr" sz="quarter" idx="11"/>
          </p:nvPr>
        </p:nvSpPr>
        <p:spPr/>
        <p:txBody>
          <a:bodyPr/>
          <a:lstStyle/>
          <a:p>
            <a:r>
              <a:rPr lang="fr-FR" noProof="0" smtClean="0"/>
              <a:t>Umberto Gambardella</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pic>
        <p:nvPicPr>
          <p:cNvPr id="5" name="Picture 2" descr="C:\Dati\Enea\Progetti\PON2010\PON2011\Edilizia\Attrezzature\cad laboratorio con magnete\22.bmp"/>
          <p:cNvPicPr>
            <a:picLocks noChangeAspect="1" noChangeArrowheads="1"/>
          </p:cNvPicPr>
          <p:nvPr/>
        </p:nvPicPr>
        <p:blipFill>
          <a:blip r:embed="rId2">
            <a:extLst>
              <a:ext uri="{28A0092B-C50C-407E-A947-70E740481C1C}">
                <a14:useLocalDpi xmlns:a14="http://schemas.microsoft.com/office/drawing/2010/main" val="0"/>
              </a:ext>
            </a:extLst>
          </a:blip>
          <a:srcRect l="9563" r="35481" b="26241"/>
          <a:stretch>
            <a:fillRect/>
          </a:stretch>
        </p:blipFill>
        <p:spPr bwMode="auto">
          <a:xfrm>
            <a:off x="1187624" y="731904"/>
            <a:ext cx="6840760" cy="3749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17"/>
          <p:cNvSpPr txBox="1">
            <a:spLocks noChangeArrowheads="1"/>
          </p:cNvSpPr>
          <p:nvPr/>
        </p:nvSpPr>
        <p:spPr bwMode="auto">
          <a:xfrm>
            <a:off x="822325" y="646440"/>
            <a:ext cx="2309813" cy="52322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it-IT" sz="1400" dirty="0">
                <a:latin typeface="Trebuchet MS" charset="0"/>
                <a:cs typeface="Trebuchet MS" charset="0"/>
              </a:rPr>
              <a:t>He gas </a:t>
            </a:r>
            <a:r>
              <a:rPr lang="en-US" sz="1400" dirty="0">
                <a:latin typeface="Trebuchet MS" charset="0"/>
                <a:cs typeface="Trebuchet MS" charset="0"/>
              </a:rPr>
              <a:t>storage</a:t>
            </a:r>
            <a:r>
              <a:rPr lang="it-IT" sz="1400" dirty="0">
                <a:latin typeface="Trebuchet MS" charset="0"/>
                <a:cs typeface="Trebuchet MS" charset="0"/>
              </a:rPr>
              <a:t>: V=30m</a:t>
            </a:r>
            <a:r>
              <a:rPr lang="it-IT" sz="1400" baseline="30000" dirty="0">
                <a:latin typeface="Trebuchet MS" charset="0"/>
                <a:cs typeface="Trebuchet MS" charset="0"/>
              </a:rPr>
              <a:t>3</a:t>
            </a:r>
            <a:r>
              <a:rPr lang="it-IT" sz="1400" dirty="0">
                <a:latin typeface="Trebuchet MS" charset="0"/>
                <a:cs typeface="Trebuchet MS" charset="0"/>
              </a:rPr>
              <a:t>, </a:t>
            </a:r>
            <a:r>
              <a:rPr lang="it-IT" sz="1400" dirty="0" err="1">
                <a:latin typeface="Trebuchet MS" charset="0"/>
                <a:cs typeface="Trebuchet MS" charset="0"/>
              </a:rPr>
              <a:t>P</a:t>
            </a:r>
            <a:r>
              <a:rPr lang="it-IT" sz="1400" dirty="0">
                <a:latin typeface="Trebuchet MS" charset="0"/>
                <a:cs typeface="Trebuchet MS" charset="0"/>
              </a:rPr>
              <a:t>=12bar</a:t>
            </a:r>
            <a:endParaRPr lang="en-US" sz="1400" dirty="0">
              <a:latin typeface="Trebuchet MS" charset="0"/>
              <a:cs typeface="Trebuchet MS" charset="0"/>
            </a:endParaRPr>
          </a:p>
        </p:txBody>
      </p:sp>
      <p:cxnSp>
        <p:nvCxnSpPr>
          <p:cNvPr id="7" name="Connettore 2 17"/>
          <p:cNvCxnSpPr>
            <a:cxnSpLocks noChangeShapeType="1"/>
          </p:cNvCxnSpPr>
          <p:nvPr/>
        </p:nvCxnSpPr>
        <p:spPr bwMode="auto">
          <a:xfrm>
            <a:off x="1835696" y="1169660"/>
            <a:ext cx="860425" cy="431800"/>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8" name="Connettore 2 17"/>
          <p:cNvCxnSpPr>
            <a:cxnSpLocks noChangeShapeType="1"/>
          </p:cNvCxnSpPr>
          <p:nvPr/>
        </p:nvCxnSpPr>
        <p:spPr bwMode="auto">
          <a:xfrm>
            <a:off x="1835696" y="1169660"/>
            <a:ext cx="0" cy="826026"/>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10" name="CasellaDiTesto 17"/>
          <p:cNvSpPr txBox="1">
            <a:spLocks noChangeArrowheads="1"/>
          </p:cNvSpPr>
          <p:nvPr/>
        </p:nvSpPr>
        <p:spPr bwMode="auto">
          <a:xfrm>
            <a:off x="5004048" y="646440"/>
            <a:ext cx="2309142" cy="52322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en-US" sz="1400" dirty="0">
                <a:solidFill>
                  <a:srgbClr val="000000"/>
                </a:solidFill>
                <a:latin typeface="Trebuchet MS" charset="0"/>
                <a:cs typeface="Trebuchet MS" charset="0"/>
              </a:rPr>
              <a:t>Cooling Tower: </a:t>
            </a:r>
            <a:r>
              <a:rPr lang="it-IT" sz="1400" dirty="0">
                <a:solidFill>
                  <a:srgbClr val="000000"/>
                </a:solidFill>
                <a:latin typeface="Trebuchet MS" charset="0"/>
                <a:cs typeface="Trebuchet MS" charset="0"/>
              </a:rPr>
              <a:t>20m</a:t>
            </a:r>
            <a:r>
              <a:rPr lang="it-IT" sz="1400" baseline="30000" dirty="0">
                <a:solidFill>
                  <a:srgbClr val="000000"/>
                </a:solidFill>
                <a:latin typeface="Trebuchet MS" charset="0"/>
                <a:cs typeface="Trebuchet MS" charset="0"/>
              </a:rPr>
              <a:t>3</a:t>
            </a:r>
            <a:r>
              <a:rPr lang="it-IT" sz="1400" dirty="0">
                <a:solidFill>
                  <a:srgbClr val="000000"/>
                </a:solidFill>
                <a:latin typeface="Trebuchet MS" charset="0"/>
                <a:cs typeface="Trebuchet MS" charset="0"/>
              </a:rPr>
              <a:t>/h of water </a:t>
            </a:r>
            <a:r>
              <a:rPr lang="it-IT" sz="1400" dirty="0" err="1">
                <a:solidFill>
                  <a:srgbClr val="000000"/>
                </a:solidFill>
                <a:latin typeface="Trebuchet MS" charset="0"/>
                <a:cs typeface="Trebuchet MS" charset="0"/>
              </a:rPr>
              <a:t>at</a:t>
            </a:r>
            <a:r>
              <a:rPr lang="it-IT" sz="1400" dirty="0">
                <a:solidFill>
                  <a:srgbClr val="000000"/>
                </a:solidFill>
                <a:latin typeface="Trebuchet MS" charset="0"/>
                <a:cs typeface="Trebuchet MS" charset="0"/>
              </a:rPr>
              <a:t> 25ºC, 300kW</a:t>
            </a:r>
            <a:endParaRPr lang="en-US" sz="1400" dirty="0">
              <a:solidFill>
                <a:srgbClr val="000000"/>
              </a:solidFill>
              <a:latin typeface="Trebuchet MS" charset="0"/>
              <a:cs typeface="Trebuchet MS" charset="0"/>
            </a:endParaRPr>
          </a:p>
        </p:txBody>
      </p:sp>
      <p:sp>
        <p:nvSpPr>
          <p:cNvPr id="11" name="CasellaDiTesto 17"/>
          <p:cNvSpPr txBox="1">
            <a:spLocks noChangeArrowheads="1"/>
          </p:cNvSpPr>
          <p:nvPr/>
        </p:nvSpPr>
        <p:spPr bwMode="auto">
          <a:xfrm rot="20136796">
            <a:off x="2554875" y="2448129"/>
            <a:ext cx="13694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en-US" sz="1400" dirty="0" err="1">
                <a:solidFill>
                  <a:srgbClr val="FFFF00"/>
                </a:solidFill>
                <a:latin typeface="Arial" charset="0"/>
              </a:rPr>
              <a:t>Kaeser</a:t>
            </a:r>
            <a:r>
              <a:rPr lang="en-US" sz="1400" dirty="0">
                <a:solidFill>
                  <a:srgbClr val="FFFF00"/>
                </a:solidFill>
                <a:latin typeface="Arial" charset="0"/>
              </a:rPr>
              <a:t> </a:t>
            </a:r>
            <a:r>
              <a:rPr lang="en-US" sz="1400" dirty="0">
                <a:solidFill>
                  <a:srgbClr val="FFFF00"/>
                </a:solidFill>
                <a:latin typeface="Trebuchet MS" charset="0"/>
                <a:cs typeface="Trebuchet MS" charset="0"/>
              </a:rPr>
              <a:t>Compressor</a:t>
            </a:r>
          </a:p>
        </p:txBody>
      </p:sp>
      <p:cxnSp>
        <p:nvCxnSpPr>
          <p:cNvPr id="12" name="Connettore 2 26"/>
          <p:cNvCxnSpPr>
            <a:cxnSpLocks noChangeShapeType="1"/>
          </p:cNvCxnSpPr>
          <p:nvPr/>
        </p:nvCxnSpPr>
        <p:spPr bwMode="auto">
          <a:xfrm flipV="1">
            <a:off x="3694987" y="2355726"/>
            <a:ext cx="372957" cy="222250"/>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16" name="CasellaDiTesto 17"/>
          <p:cNvSpPr txBox="1">
            <a:spLocks noChangeArrowheads="1"/>
          </p:cNvSpPr>
          <p:nvPr/>
        </p:nvSpPr>
        <p:spPr bwMode="auto">
          <a:xfrm>
            <a:off x="6588224" y="1182507"/>
            <a:ext cx="1661490" cy="95410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en-US" sz="1400" dirty="0">
                <a:latin typeface="Trebuchet MS" charset="0"/>
                <a:cs typeface="Trebuchet MS" charset="0"/>
              </a:rPr>
              <a:t>Power supply for magnet biasing:</a:t>
            </a:r>
          </a:p>
          <a:p>
            <a:pPr eaLnBrk="1" hangingPunct="1">
              <a:lnSpc>
                <a:spcPct val="100000"/>
              </a:lnSpc>
              <a:spcBef>
                <a:spcPct val="0"/>
              </a:spcBef>
              <a:buClr>
                <a:srgbClr val="800000"/>
              </a:buClr>
              <a:buFontTx/>
              <a:buNone/>
            </a:pPr>
            <a:r>
              <a:rPr lang="en-US" sz="1400" dirty="0">
                <a:latin typeface="Trebuchet MS" charset="0"/>
                <a:cs typeface="Trebuchet MS" charset="0"/>
              </a:rPr>
              <a:t>20kA, +25V/-20V</a:t>
            </a:r>
          </a:p>
          <a:p>
            <a:pPr eaLnBrk="1" hangingPunct="1">
              <a:lnSpc>
                <a:spcPct val="100000"/>
              </a:lnSpc>
              <a:spcBef>
                <a:spcPct val="0"/>
              </a:spcBef>
              <a:buClr>
                <a:srgbClr val="800000"/>
              </a:buClr>
              <a:buFontTx/>
              <a:buNone/>
            </a:pPr>
            <a:r>
              <a:rPr lang="it-IT" sz="1400" dirty="0">
                <a:latin typeface="Trebuchet MS" charset="0"/>
                <a:cs typeface="Trebuchet MS" charset="0"/>
              </a:rPr>
              <a:t>10kA, +50V/-40V</a:t>
            </a:r>
            <a:endParaRPr lang="en-US" sz="1400" dirty="0">
              <a:latin typeface="Trebuchet MS" charset="0"/>
              <a:cs typeface="Trebuchet MS" charset="0"/>
            </a:endParaRPr>
          </a:p>
        </p:txBody>
      </p:sp>
      <p:cxnSp>
        <p:nvCxnSpPr>
          <p:cNvPr id="17" name="Connettore 2 2"/>
          <p:cNvCxnSpPr>
            <a:cxnSpLocks noChangeShapeType="1"/>
          </p:cNvCxnSpPr>
          <p:nvPr/>
        </p:nvCxnSpPr>
        <p:spPr bwMode="auto">
          <a:xfrm flipH="1">
            <a:off x="5292080" y="1884615"/>
            <a:ext cx="1368152" cy="503997"/>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19" name="CasellaDiTesto 17"/>
          <p:cNvSpPr txBox="1">
            <a:spLocks noChangeArrowheads="1"/>
          </p:cNvSpPr>
          <p:nvPr/>
        </p:nvSpPr>
        <p:spPr bwMode="auto">
          <a:xfrm>
            <a:off x="7302501" y="2188759"/>
            <a:ext cx="1229500" cy="738664"/>
          </a:xfrm>
          <a:prstGeom prst="rect">
            <a:avLst/>
          </a:prstGeom>
          <a:solidFill>
            <a:srgbClr val="FFFF00"/>
          </a:solidFill>
          <a:ln w="9525">
            <a:solidFill>
              <a:schemeClr val="tx1"/>
            </a:solidFill>
            <a:miter lim="800000"/>
            <a:headEnd/>
            <a:tailEnd/>
          </a:ln>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en-US" sz="1400" dirty="0">
                <a:latin typeface="Trebuchet MS" charset="0"/>
                <a:cs typeface="Trebuchet MS" charset="0"/>
              </a:rPr>
              <a:t>Cold Box</a:t>
            </a:r>
          </a:p>
          <a:p>
            <a:pPr eaLnBrk="1" hangingPunct="1">
              <a:lnSpc>
                <a:spcPct val="100000"/>
              </a:lnSpc>
              <a:spcBef>
                <a:spcPct val="0"/>
              </a:spcBef>
              <a:buClr>
                <a:srgbClr val="800000"/>
              </a:buClr>
              <a:buFontTx/>
              <a:buNone/>
            </a:pPr>
            <a:r>
              <a:rPr lang="en-US" sz="1400" dirty="0">
                <a:latin typeface="Trebuchet MS" charset="0"/>
                <a:cs typeface="Trebuchet MS" charset="0"/>
              </a:rPr>
              <a:t>200W @4.5K</a:t>
            </a:r>
          </a:p>
          <a:p>
            <a:pPr eaLnBrk="1" hangingPunct="1">
              <a:lnSpc>
                <a:spcPct val="100000"/>
              </a:lnSpc>
              <a:spcBef>
                <a:spcPct val="0"/>
              </a:spcBef>
              <a:buClr>
                <a:srgbClr val="800000"/>
              </a:buClr>
              <a:buFontTx/>
              <a:buNone/>
            </a:pPr>
            <a:r>
              <a:rPr lang="it-IT" sz="1400" dirty="0">
                <a:latin typeface="Trebuchet MS" charset="0"/>
                <a:cs typeface="Trebuchet MS" charset="0"/>
              </a:rPr>
              <a:t>500W @60K</a:t>
            </a:r>
            <a:endParaRPr lang="en-US" sz="1400" dirty="0">
              <a:latin typeface="Trebuchet MS" charset="0"/>
              <a:cs typeface="Trebuchet MS" charset="0"/>
            </a:endParaRPr>
          </a:p>
        </p:txBody>
      </p:sp>
      <p:cxnSp>
        <p:nvCxnSpPr>
          <p:cNvPr id="20" name="Connettore 2 17"/>
          <p:cNvCxnSpPr>
            <a:cxnSpLocks noChangeShapeType="1"/>
            <a:stCxn id="19" idx="1"/>
          </p:cNvCxnSpPr>
          <p:nvPr/>
        </p:nvCxnSpPr>
        <p:spPr bwMode="auto">
          <a:xfrm flipH="1">
            <a:off x="6625475" y="2558091"/>
            <a:ext cx="677026" cy="145892"/>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sp>
        <p:nvSpPr>
          <p:cNvPr id="22" name="CasellaDiTesto 17"/>
          <p:cNvSpPr txBox="1">
            <a:spLocks noChangeArrowheads="1"/>
          </p:cNvSpPr>
          <p:nvPr/>
        </p:nvSpPr>
        <p:spPr bwMode="auto">
          <a:xfrm>
            <a:off x="3662809" y="3867894"/>
            <a:ext cx="951723" cy="30777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Clr>
                <a:srgbClr val="800000"/>
              </a:buClr>
              <a:buFontTx/>
              <a:buNone/>
            </a:pPr>
            <a:r>
              <a:rPr lang="en-US" sz="1400" dirty="0" smtClean="0">
                <a:latin typeface="Trebuchet MS" charset="0"/>
                <a:cs typeface="Trebuchet MS" charset="0"/>
              </a:rPr>
              <a:t>feed box</a:t>
            </a:r>
            <a:endParaRPr lang="en-US" sz="1400" dirty="0">
              <a:latin typeface="Trebuchet MS" charset="0"/>
              <a:cs typeface="Trebuchet MS" charset="0"/>
            </a:endParaRPr>
          </a:p>
        </p:txBody>
      </p:sp>
      <p:cxnSp>
        <p:nvCxnSpPr>
          <p:cNvPr id="23" name="Connettore 2 33"/>
          <p:cNvCxnSpPr>
            <a:cxnSpLocks noChangeShapeType="1"/>
          </p:cNvCxnSpPr>
          <p:nvPr/>
        </p:nvCxnSpPr>
        <p:spPr bwMode="auto">
          <a:xfrm flipV="1">
            <a:off x="4499992" y="3075807"/>
            <a:ext cx="1367656" cy="864095"/>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8" name="Connettore 2 2"/>
          <p:cNvCxnSpPr>
            <a:cxnSpLocks noChangeShapeType="1"/>
          </p:cNvCxnSpPr>
          <p:nvPr/>
        </p:nvCxnSpPr>
        <p:spPr bwMode="auto">
          <a:xfrm flipH="1">
            <a:off x="3923928" y="1131590"/>
            <a:ext cx="1080120" cy="62772"/>
          </a:xfrm>
          <a:prstGeom prst="straightConnector1">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567455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smtClean="0"/>
              <a:t>Umberto Gambardella</a:t>
            </a:r>
            <a:endParaRPr lang="en-GB" noProof="0"/>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7</a:t>
            </a:fld>
            <a:endParaRPr lang="fr-FR"/>
          </a:p>
        </p:txBody>
      </p:sp>
      <p:sp>
        <p:nvSpPr>
          <p:cNvPr id="5" name="Content Placeholder 2"/>
          <p:cNvSpPr txBox="1">
            <a:spLocks/>
          </p:cNvSpPr>
          <p:nvPr/>
        </p:nvSpPr>
        <p:spPr bwMode="auto">
          <a:xfrm>
            <a:off x="3923928" y="411510"/>
            <a:ext cx="4300538" cy="41764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Tx/>
              <a:buNone/>
            </a:pPr>
            <a:r>
              <a:rPr lang="en-US" sz="2400" smtClean="0">
                <a:latin typeface="Times New Roman" charset="0"/>
                <a:ea typeface="ＭＳ Ｐゴシック" charset="0"/>
                <a:cs typeface="ＭＳ Ｐゴシック" charset="0"/>
              </a:rPr>
              <a:t>Our choice was a Linde LR280 with a 196 kW screw compressor. The procurement included the SFC for the compressor, a J-T liquid port, internal purifier, internal 80 K adsorber, He subcooler for single phase stream at 4.6 K up to 7 bar. Max 4.6 K flow is about 18 g/s.</a:t>
            </a:r>
          </a:p>
          <a:p>
            <a:pPr marL="0" indent="0" algn="just">
              <a:buFontTx/>
              <a:buNone/>
            </a:pPr>
            <a:r>
              <a:rPr lang="en-US" sz="2400" smtClean="0">
                <a:latin typeface="Times New Roman" charset="0"/>
                <a:ea typeface="ＭＳ Ｐゴシック" charset="0"/>
                <a:cs typeface="ＭＳ Ｐゴシック" charset="0"/>
              </a:rPr>
              <a:t>We installed our self the components.</a:t>
            </a:r>
            <a:endParaRPr lang="en-US" sz="2400" dirty="0">
              <a:latin typeface="Times New Roman" charset="0"/>
              <a:ea typeface="ＭＳ Ｐゴシック" charset="0"/>
              <a:cs typeface="ＭＳ Ｐゴシック" charset="0"/>
            </a:endParaRPr>
          </a:p>
        </p:txBody>
      </p:sp>
      <p:pic>
        <p:nvPicPr>
          <p:cNvPr id="2" name="Picture 1" descr="IMG_18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736" y="267494"/>
            <a:ext cx="2852936" cy="2139702"/>
          </a:xfrm>
          <a:prstGeom prst="rect">
            <a:avLst/>
          </a:prstGeom>
        </p:spPr>
      </p:pic>
      <p:pic>
        <p:nvPicPr>
          <p:cNvPr id="6" name="Picture 5" descr="IMG_181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569" y="2407196"/>
            <a:ext cx="2843808" cy="213285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8</a:t>
            </a:fld>
            <a:endParaRPr lang="fr-FR"/>
          </a:p>
        </p:txBody>
      </p:sp>
      <p:pic>
        <p:nvPicPr>
          <p:cNvPr id="4" name="Picture 1" descr="Full power tes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51470"/>
            <a:ext cx="6984776" cy="44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p:cNvSpPr txBox="1">
            <a:spLocks noChangeArrowheads="1"/>
          </p:cNvSpPr>
          <p:nvPr/>
        </p:nvSpPr>
        <p:spPr bwMode="auto">
          <a:xfrm>
            <a:off x="4893784" y="411510"/>
            <a:ext cx="16224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2000" dirty="0">
                <a:solidFill>
                  <a:srgbClr val="09007F"/>
                </a:solidFill>
              </a:rPr>
              <a:t>4.6 K heater</a:t>
            </a:r>
          </a:p>
        </p:txBody>
      </p:sp>
      <p:cxnSp>
        <p:nvCxnSpPr>
          <p:cNvPr id="6" name="Straight Arrow Connector 5"/>
          <p:cNvCxnSpPr/>
          <p:nvPr/>
        </p:nvCxnSpPr>
        <p:spPr bwMode="auto">
          <a:xfrm flipH="1">
            <a:off x="4284184" y="699542"/>
            <a:ext cx="719864" cy="216024"/>
          </a:xfrm>
          <a:prstGeom prst="straightConnector1">
            <a:avLst/>
          </a:prstGeom>
          <a:ln>
            <a:solidFill>
              <a:srgbClr val="09007F"/>
            </a:solidFill>
            <a:headEnd type="none" w="med" len="med"/>
            <a:tailEnd type="arrow"/>
          </a:ln>
        </p:spPr>
        <p:style>
          <a:lnRef idx="2">
            <a:schemeClr val="dk1"/>
          </a:lnRef>
          <a:fillRef idx="0">
            <a:schemeClr val="dk1"/>
          </a:fillRef>
          <a:effectRef idx="1">
            <a:schemeClr val="dk1"/>
          </a:effectRef>
          <a:fontRef idx="minor">
            <a:schemeClr val="tx1"/>
          </a:fontRef>
        </p:style>
      </p:cxnSp>
      <p:sp>
        <p:nvSpPr>
          <p:cNvPr id="7" name="TextBox 9"/>
          <p:cNvSpPr txBox="1">
            <a:spLocks noChangeArrowheads="1"/>
          </p:cNvSpPr>
          <p:nvPr/>
        </p:nvSpPr>
        <p:spPr bwMode="auto">
          <a:xfrm>
            <a:off x="5545138" y="1235536"/>
            <a:ext cx="14620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2000" dirty="0">
                <a:solidFill>
                  <a:srgbClr val="7F047E"/>
                </a:solidFill>
              </a:rPr>
              <a:t>60 K heater</a:t>
            </a:r>
          </a:p>
        </p:txBody>
      </p:sp>
      <p:sp>
        <p:nvSpPr>
          <p:cNvPr id="8" name="TextBox 10"/>
          <p:cNvSpPr txBox="1">
            <a:spLocks noChangeArrowheads="1"/>
          </p:cNvSpPr>
          <p:nvPr/>
        </p:nvSpPr>
        <p:spPr bwMode="auto">
          <a:xfrm>
            <a:off x="5545138" y="2859782"/>
            <a:ext cx="15956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2000" dirty="0">
                <a:solidFill>
                  <a:srgbClr val="068012"/>
                </a:solidFill>
              </a:rPr>
              <a:t>supply temp.</a:t>
            </a:r>
          </a:p>
        </p:txBody>
      </p:sp>
      <p:sp>
        <p:nvSpPr>
          <p:cNvPr id="9" name="TextBox 11"/>
          <p:cNvSpPr txBox="1">
            <a:spLocks noChangeArrowheads="1"/>
          </p:cNvSpPr>
          <p:nvPr/>
        </p:nvSpPr>
        <p:spPr bwMode="auto">
          <a:xfrm>
            <a:off x="6219186" y="611565"/>
            <a:ext cx="15760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2000" dirty="0">
                <a:solidFill>
                  <a:srgbClr val="8080FC"/>
                </a:solidFill>
              </a:rPr>
              <a:t>return temp.</a:t>
            </a:r>
          </a:p>
        </p:txBody>
      </p:sp>
      <p:sp>
        <p:nvSpPr>
          <p:cNvPr id="10" name="TextBox 12"/>
          <p:cNvSpPr txBox="1">
            <a:spLocks noChangeArrowheads="1"/>
          </p:cNvSpPr>
          <p:nvPr/>
        </p:nvSpPr>
        <p:spPr bwMode="auto">
          <a:xfrm>
            <a:off x="6011863" y="1707654"/>
            <a:ext cx="11208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2000" dirty="0">
                <a:solidFill>
                  <a:srgbClr val="FEFF27"/>
                </a:solidFill>
              </a:rPr>
              <a:t>pressure</a:t>
            </a:r>
          </a:p>
        </p:txBody>
      </p:sp>
      <p:sp>
        <p:nvSpPr>
          <p:cNvPr id="11" name="TextBox 13"/>
          <p:cNvSpPr txBox="1">
            <a:spLocks noChangeArrowheads="1"/>
          </p:cNvSpPr>
          <p:nvPr/>
        </p:nvSpPr>
        <p:spPr bwMode="auto">
          <a:xfrm>
            <a:off x="2964656" y="3651870"/>
            <a:ext cx="39766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dirty="0">
                <a:solidFill>
                  <a:srgbClr val="FF0000"/>
                </a:solidFill>
              </a:rPr>
              <a:t>1523 RPM compressor speed</a:t>
            </a:r>
          </a:p>
        </p:txBody>
      </p:sp>
    </p:spTree>
    <p:extLst>
      <p:ext uri="{BB962C8B-B14F-4D97-AF65-F5344CB8AC3E}">
        <p14:creationId xmlns:p14="http://schemas.microsoft.com/office/powerpoint/2010/main" val="41395917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Umberto Gambardella</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9</a:t>
            </a:fld>
            <a:endParaRPr lang="fr-FR"/>
          </a:p>
        </p:txBody>
      </p:sp>
      <p:pic>
        <p:nvPicPr>
          <p:cNvPr id="4" name="Picture 1" descr="low power &amp; comp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2788" y="51470"/>
            <a:ext cx="7630256"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p:cNvSpPr txBox="1">
            <a:spLocks noChangeArrowheads="1"/>
          </p:cNvSpPr>
          <p:nvPr/>
        </p:nvSpPr>
        <p:spPr bwMode="auto">
          <a:xfrm>
            <a:off x="5868144" y="843558"/>
            <a:ext cx="13450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09007F"/>
                </a:solidFill>
              </a:rPr>
              <a:t>4.6 K heater</a:t>
            </a:r>
          </a:p>
        </p:txBody>
      </p:sp>
      <p:sp>
        <p:nvSpPr>
          <p:cNvPr id="6" name="TextBox 3"/>
          <p:cNvSpPr txBox="1">
            <a:spLocks noChangeArrowheads="1"/>
          </p:cNvSpPr>
          <p:nvPr/>
        </p:nvSpPr>
        <p:spPr bwMode="auto">
          <a:xfrm>
            <a:off x="2987824" y="3056061"/>
            <a:ext cx="111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7F047E"/>
                </a:solidFill>
              </a:rPr>
              <a:t>60 K heater</a:t>
            </a:r>
          </a:p>
        </p:txBody>
      </p:sp>
      <p:sp>
        <p:nvSpPr>
          <p:cNvPr id="7" name="TextBox 4"/>
          <p:cNvSpPr txBox="1">
            <a:spLocks noChangeArrowheads="1"/>
          </p:cNvSpPr>
          <p:nvPr/>
        </p:nvSpPr>
        <p:spPr bwMode="auto">
          <a:xfrm>
            <a:off x="2915816" y="2077566"/>
            <a:ext cx="8640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FEFF27"/>
                </a:solidFill>
              </a:rPr>
              <a:t>pressure</a:t>
            </a:r>
          </a:p>
        </p:txBody>
      </p:sp>
      <p:sp>
        <p:nvSpPr>
          <p:cNvPr id="8" name="TextBox 5"/>
          <p:cNvSpPr txBox="1">
            <a:spLocks noChangeArrowheads="1"/>
          </p:cNvSpPr>
          <p:nvPr/>
        </p:nvSpPr>
        <p:spPr bwMode="auto">
          <a:xfrm>
            <a:off x="4932029" y="3723878"/>
            <a:ext cx="17811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2E2E2E"/>
                </a:solidFill>
              </a:rPr>
              <a:t>compressor speed</a:t>
            </a:r>
          </a:p>
        </p:txBody>
      </p:sp>
      <p:sp>
        <p:nvSpPr>
          <p:cNvPr id="9" name="TextBox 6"/>
          <p:cNvSpPr txBox="1">
            <a:spLocks noChangeArrowheads="1"/>
          </p:cNvSpPr>
          <p:nvPr/>
        </p:nvSpPr>
        <p:spPr bwMode="auto">
          <a:xfrm>
            <a:off x="5791275" y="3435846"/>
            <a:ext cx="12308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068012"/>
                </a:solidFill>
              </a:rPr>
              <a:t>supply temp.</a:t>
            </a:r>
          </a:p>
        </p:txBody>
      </p:sp>
      <p:sp>
        <p:nvSpPr>
          <p:cNvPr id="10" name="TextBox 7"/>
          <p:cNvSpPr txBox="1">
            <a:spLocks noChangeArrowheads="1"/>
          </p:cNvSpPr>
          <p:nvPr/>
        </p:nvSpPr>
        <p:spPr bwMode="auto">
          <a:xfrm>
            <a:off x="5822592" y="2787774"/>
            <a:ext cx="11976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6pPr>
            <a:lvl7pPr marL="29718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7pPr>
            <a:lvl8pPr marL="34290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8pPr>
            <a:lvl9pPr marL="3886200" indent="-228600" eaLnBrk="0" fontAlgn="base" hangingPunct="0">
              <a:lnSpc>
                <a:spcPct val="150000"/>
              </a:lnSpc>
              <a:spcBef>
                <a:spcPct val="20000"/>
              </a:spcBef>
              <a:spcAft>
                <a:spcPct val="0"/>
              </a:spcAft>
              <a:buChar char="•"/>
              <a:defRPr sz="2400" b="1">
                <a:solidFill>
                  <a:schemeClr val="tx1"/>
                </a:solidFill>
                <a:latin typeface="Times New Roman" charset="0"/>
                <a:ea typeface="ＭＳ Ｐゴシック" charset="0"/>
              </a:defRPr>
            </a:lvl9pPr>
          </a:lstStyle>
          <a:p>
            <a:pPr eaLnBrk="1" hangingPunct="1">
              <a:lnSpc>
                <a:spcPct val="100000"/>
              </a:lnSpc>
              <a:spcBef>
                <a:spcPct val="0"/>
              </a:spcBef>
              <a:buFontTx/>
              <a:buNone/>
            </a:pPr>
            <a:r>
              <a:rPr lang="en-US" sz="1400" dirty="0">
                <a:solidFill>
                  <a:srgbClr val="8080FC"/>
                </a:solidFill>
              </a:rPr>
              <a:t>return temp.</a:t>
            </a:r>
          </a:p>
        </p:txBody>
      </p:sp>
    </p:spTree>
    <p:extLst>
      <p:ext uri="{BB962C8B-B14F-4D97-AF65-F5344CB8AC3E}">
        <p14:creationId xmlns:p14="http://schemas.microsoft.com/office/powerpoint/2010/main" val="25368910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2.xml><?xml version="1.0" encoding="utf-8"?>
<ds:datastoreItem xmlns:ds="http://schemas.openxmlformats.org/officeDocument/2006/customXml" ds:itemID="{71CD65B3-E8D1-4001-8E0C-4AF8A697297C}">
  <ds:schemaRefs>
    <ds:schemaRef ds:uri="http://purl.org/dc/terms/"/>
    <ds:schemaRef ds:uri="http://www.w3.org/XML/1998/namespace"/>
    <ds:schemaRef ds:uri="http://purl.org/dc/dcmitype/"/>
    <ds:schemaRef ds:uri="http://schemas.microsoft.com/office/2006/documentManagement/types"/>
    <ds:schemaRef ds:uri="8946e33d-fd2f-4ae4-8ee9-d90c129cdf9e"/>
    <ds:schemaRef ds:uri="http://schemas.openxmlformats.org/package/2006/metadata/core-properties"/>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3672</TotalTime>
  <Words>738</Words>
  <Application>Microsoft Macintosh PowerPoint</Application>
  <PresentationFormat>On-screen Show (16:9)</PresentationFormat>
  <Paragraphs>125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Thème Office</vt:lpstr>
      <vt:lpstr>INFN magnet test stand @ University of Salerno (NApoli FAcility for Superconducting Systems)</vt:lpstr>
      <vt:lpstr>Outline</vt:lpstr>
      <vt:lpstr>Past and future</vt:lpstr>
      <vt:lpstr>Twofold aim of the new laboratory</vt:lpstr>
      <vt:lpstr>TEST STAND ID CARD</vt:lpstr>
      <vt:lpstr>Test area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kind attention</vt:lpstr>
      <vt:lpstr>PowerPoint Presentation</vt:lpstr>
      <vt:lpstr>PowerPoint Presentation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Umberto</cp:lastModifiedBy>
  <cp:revision>73</cp:revision>
  <dcterms:created xsi:type="dcterms:W3CDTF">2016-02-12T09:02:01Z</dcterms:created>
  <dcterms:modified xsi:type="dcterms:W3CDTF">2016-06-12T09:33:38Z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