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59" r:id="rId5"/>
  </p:sldMasterIdLst>
  <p:notesMasterIdLst>
    <p:notesMasterId r:id="rId21"/>
  </p:notesMasterIdLst>
  <p:handoutMasterIdLst>
    <p:handoutMasterId r:id="rId22"/>
  </p:handoutMasterIdLst>
  <p:sldIdLst>
    <p:sldId id="263" r:id="rId6"/>
    <p:sldId id="265" r:id="rId7"/>
    <p:sldId id="319" r:id="rId8"/>
    <p:sldId id="284" r:id="rId9"/>
    <p:sldId id="306" r:id="rId10"/>
    <p:sldId id="311" r:id="rId11"/>
    <p:sldId id="283" r:id="rId12"/>
    <p:sldId id="313" r:id="rId13"/>
    <p:sldId id="312" r:id="rId14"/>
    <p:sldId id="314" r:id="rId15"/>
    <p:sldId id="315" r:id="rId16"/>
    <p:sldId id="316" r:id="rId17"/>
    <p:sldId id="317" r:id="rId18"/>
    <p:sldId id="318" r:id="rId19"/>
    <p:sldId id="279" r:id="rId2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C6E7"/>
    <a:srgbClr val="FFE6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777" autoAdjust="0"/>
    <p:restoredTop sz="94127" autoAdjust="0"/>
  </p:normalViewPr>
  <p:slideViewPr>
    <p:cSldViewPr snapToObjects="1" showGuides="1">
      <p:cViewPr varScale="1">
        <p:scale>
          <a:sx n="70" d="100"/>
          <a:sy n="70" d="100"/>
        </p:scale>
        <p:origin x="850" y="43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8568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935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G. Ambrosio - 1st International Workshop of SC Magnet Test Stands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To edit speaker name go to Insert &gt; Header &amp; Footer and apply to all slides except title page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To edit speaker name go to Insert &gt; Header &amp; Footer and apply to all slides except title page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82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To edit speaker name go to Insert &gt; Header &amp; Footer and apply to all slides except title page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8852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To edit speaker name go to Insert &gt; Header &amp; Footer and apply to all slides except title page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62091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To edit speaker name go to Insert &gt; Header &amp; Footer and apply to all slides except title page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671960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G. Ambrosio - 1st International Workshop of SC Magnet Test Stands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G. Ambrosio - 1st International Workshop of SC Magnet Test Stands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G. Ambrosio - 1st International Workshop of SC Magnet Test Stands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G. Ambrosio - 1st International Workshop of SC Magnet Test Stands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G. Ambrosio - 1st International Workshop of SC Magnet Test Stands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smtClean="0"/>
              <a:t>G. Ambrosio - 1st International Workshop of SC Magnet Test Stands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smtClean="0">
                <a:solidFill>
                  <a:srgbClr val="64BCD9"/>
                </a:solidFill>
              </a:rPr>
              <a:t>To edit speaker name go to Insert &gt; Header &amp; Footer and apply to all slides except title page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55238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To edit speaker name go to Insert &gt; Header &amp; Footer and apply to all slides except title page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361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G. Ambrosio - 1st International Workshop of SC Magnet Test Stands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259633" y="6233519"/>
            <a:ext cx="504056" cy="5998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smtClean="0">
                <a:solidFill>
                  <a:srgbClr val="64BCD9"/>
                </a:solidFill>
              </a:rPr>
              <a:t>To edit speaker name go to Insert &gt; Header &amp; Footer and apply to all slides except title page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783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5360640" cy="969640"/>
          </a:xfrm>
        </p:spPr>
        <p:txBody>
          <a:bodyPr/>
          <a:lstStyle/>
          <a:p>
            <a:r>
              <a:rPr lang="en-US" b="0" dirty="0"/>
              <a:t>Cold powering test </a:t>
            </a:r>
            <a:r>
              <a:rPr lang="en-US" b="0" dirty="0" smtClean="0"/>
              <a:t>requirements</a:t>
            </a:r>
            <a:br>
              <a:rPr lang="en-US" b="0" dirty="0" smtClean="0"/>
            </a:br>
            <a:r>
              <a:rPr lang="en-US" b="0" dirty="0" smtClean="0"/>
              <a:t>for </a:t>
            </a:r>
            <a:r>
              <a:rPr lang="en-US" b="0" dirty="0"/>
              <a:t>HL </a:t>
            </a:r>
            <a:r>
              <a:rPr lang="en-US" b="0" dirty="0" smtClean="0"/>
              <a:t>LHC: </a:t>
            </a:r>
            <a:r>
              <a:rPr lang="en-US" b="0" dirty="0"/>
              <a:t>MQXF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G. Ambrosio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82491" y="5461134"/>
            <a:ext cx="6480000" cy="707618"/>
          </a:xfrm>
        </p:spPr>
        <p:txBody>
          <a:bodyPr>
            <a:norm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International </a:t>
            </a:r>
            <a:r>
              <a:rPr lang="en-US" dirty="0"/>
              <a:t>Workshop of SC Magnet Test </a:t>
            </a:r>
            <a:r>
              <a:rPr lang="en-US" dirty="0" smtClean="0"/>
              <a:t>Stands</a:t>
            </a:r>
            <a:endParaRPr lang="en-GB" dirty="0"/>
          </a:p>
          <a:p>
            <a:r>
              <a:rPr lang="en-GB" dirty="0" smtClean="0"/>
              <a:t>CERN, June 13</a:t>
            </a:r>
            <a:r>
              <a:rPr lang="en-GB" baseline="30000" dirty="0" smtClean="0"/>
              <a:t>th</a:t>
            </a:r>
            <a:r>
              <a:rPr lang="en-GB" dirty="0" smtClean="0"/>
              <a:t> – 14</a:t>
            </a:r>
            <a:r>
              <a:rPr lang="en-GB" baseline="30000" dirty="0" smtClean="0"/>
              <a:t>th</a:t>
            </a:r>
            <a:r>
              <a:rPr lang="en-GB" dirty="0" smtClean="0"/>
              <a:t>, 2016</a:t>
            </a:r>
          </a:p>
          <a:p>
            <a:endParaRPr lang="en-GB" dirty="0"/>
          </a:p>
        </p:txBody>
      </p:sp>
      <p:pic>
        <p:nvPicPr>
          <p:cNvPr id="7" name="Image 6" descr="Logo-APO-LAR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5912" y="511165"/>
            <a:ext cx="1604480" cy="190972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5536" y="6073775"/>
            <a:ext cx="576064" cy="6263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5496" y="6021288"/>
            <a:ext cx="1728192" cy="7842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5658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Cooldown and Warmup requirements:</a:t>
            </a:r>
          </a:p>
          <a:p>
            <a:pPr lvl="1"/>
            <a:r>
              <a:rPr lang="en-US" dirty="0" smtClean="0"/>
              <a:t>Max temperature gradient btw magnet ends &lt; 150 K</a:t>
            </a:r>
          </a:p>
          <a:p>
            <a:pPr lvl="1"/>
            <a:endParaRPr lang="en-US" dirty="0"/>
          </a:p>
          <a:p>
            <a:r>
              <a:rPr lang="en-US" dirty="0" smtClean="0"/>
              <a:t>Temperature measurement:</a:t>
            </a:r>
          </a:p>
          <a:p>
            <a:pPr lvl="1"/>
            <a:r>
              <a:rPr lang="en-US" dirty="0" smtClean="0"/>
              <a:t>Accuracy +/- 10 </a:t>
            </a:r>
            <a:r>
              <a:rPr lang="en-US" dirty="0" err="1" smtClean="0"/>
              <a:t>mK</a:t>
            </a:r>
            <a:endParaRPr lang="en-US" dirty="0" smtClean="0"/>
          </a:p>
          <a:p>
            <a:pPr lvl="1"/>
            <a:r>
              <a:rPr lang="en-US" dirty="0" smtClean="0"/>
              <a:t>Precision  +/- 20 </a:t>
            </a:r>
            <a:r>
              <a:rPr lang="en-US" dirty="0" err="1" smtClean="0"/>
              <a:t>mK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err="1" smtClean="0"/>
              <a:t>HiPot</a:t>
            </a:r>
            <a:r>
              <a:rPr lang="en-US" dirty="0" smtClean="0"/>
              <a:t> requirement:</a:t>
            </a:r>
          </a:p>
          <a:p>
            <a:pPr lvl="1"/>
            <a:r>
              <a:rPr lang="en-US" dirty="0" smtClean="0"/>
              <a:t>Coil-Ground and Heaters-Ground up to 3500 V</a:t>
            </a:r>
          </a:p>
          <a:p>
            <a:pPr lvl="1"/>
            <a:r>
              <a:rPr lang="en-US" dirty="0" smtClean="0"/>
              <a:t>Heaters-Coil up to 2500 V</a:t>
            </a:r>
          </a:p>
          <a:p>
            <a:pPr lvl="1"/>
            <a:r>
              <a:rPr lang="en-US" dirty="0" smtClean="0"/>
              <a:t>At room temperature in air, and at cold in </a:t>
            </a:r>
            <a:r>
              <a:rPr lang="en-US" dirty="0" err="1" smtClean="0"/>
              <a:t>LHe</a:t>
            </a:r>
            <a:endParaRPr lang="en-US" dirty="0" smtClean="0"/>
          </a:p>
          <a:p>
            <a:pPr lvl="1"/>
            <a:r>
              <a:rPr lang="en-US" dirty="0" smtClean="0"/>
              <a:t>Note: MQXF High Voltage requirements TDB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- 1st International Workshop of SC Magnet Test Stands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23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074800" cy="4906963"/>
          </a:xfrm>
        </p:spPr>
        <p:txBody>
          <a:bodyPr/>
          <a:lstStyle/>
          <a:p>
            <a:r>
              <a:rPr lang="en-US" dirty="0" smtClean="0"/>
              <a:t>Current requirements</a:t>
            </a:r>
          </a:p>
          <a:p>
            <a:pPr lvl="1"/>
            <a:r>
              <a:rPr lang="en-US" dirty="0" smtClean="0"/>
              <a:t>For prototypes: up to 19.8 kA</a:t>
            </a:r>
          </a:p>
          <a:p>
            <a:pPr lvl="1"/>
            <a:r>
              <a:rPr lang="en-US" dirty="0" smtClean="0"/>
              <a:t>For production magnets: up to 17.8 kA (108% </a:t>
            </a:r>
            <a:r>
              <a:rPr lang="en-US" dirty="0" err="1" smtClean="0"/>
              <a:t>I_nom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r>
              <a:rPr lang="en-US" dirty="0" smtClean="0"/>
              <a:t>Ramp Rate requirement:</a:t>
            </a:r>
          </a:p>
          <a:p>
            <a:pPr lvl="1"/>
            <a:r>
              <a:rPr lang="en-US" dirty="0" smtClean="0"/>
              <a:t>Max test current ramp rate is 300 A/s</a:t>
            </a:r>
          </a:p>
          <a:p>
            <a:pPr lvl="1"/>
            <a:r>
              <a:rPr lang="en-US" dirty="0" smtClean="0"/>
              <a:t>Ramp rate changeable during current ramp</a:t>
            </a:r>
          </a:p>
          <a:p>
            <a:pPr lvl="1"/>
            <a:endParaRPr lang="en-US" dirty="0" smtClean="0"/>
          </a:p>
          <a:p>
            <a:r>
              <a:rPr lang="en-US" dirty="0"/>
              <a:t>Magnetic measurements requirements:</a:t>
            </a:r>
          </a:p>
          <a:p>
            <a:pPr lvl="1"/>
            <a:r>
              <a:rPr lang="en-US" dirty="0"/>
              <a:t>Warm finger (anti-cryostat) for </a:t>
            </a:r>
            <a:r>
              <a:rPr lang="en-US" dirty="0" err="1"/>
              <a:t>magn</a:t>
            </a:r>
            <a:r>
              <a:rPr lang="en-US" dirty="0"/>
              <a:t> </a:t>
            </a:r>
            <a:r>
              <a:rPr lang="en-US" dirty="0" err="1"/>
              <a:t>meas</a:t>
            </a:r>
            <a:r>
              <a:rPr lang="en-US" dirty="0"/>
              <a:t> with rotating probe up to 100 mm </a:t>
            </a:r>
            <a:r>
              <a:rPr lang="en-US" dirty="0" smtClean="0"/>
              <a:t>diameter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- 1st International Workshop of SC Magnet Test Stands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72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Quench Protection requirements:</a:t>
            </a:r>
          </a:p>
          <a:p>
            <a:pPr lvl="1"/>
            <a:r>
              <a:rPr lang="en-US" dirty="0" smtClean="0"/>
              <a:t>Detection channels (minimal list): Whole coil, Whole coil – </a:t>
            </a:r>
            <a:r>
              <a:rPr lang="en-US" dirty="0" err="1" smtClean="0"/>
              <a:t>Idot</a:t>
            </a:r>
            <a:r>
              <a:rPr lang="en-US" dirty="0" smtClean="0"/>
              <a:t>, Half coil – Half coil; </a:t>
            </a:r>
          </a:p>
          <a:p>
            <a:pPr lvl="2"/>
            <a:r>
              <a:rPr lang="en-US" dirty="0" smtClean="0"/>
              <a:t>with current-dependent thresholds </a:t>
            </a:r>
          </a:p>
          <a:p>
            <a:pPr lvl="1"/>
            <a:r>
              <a:rPr lang="en-US" dirty="0" smtClean="0"/>
              <a:t>Quench heaters: 24 strips powered as pairs in series</a:t>
            </a:r>
          </a:p>
          <a:p>
            <a:pPr lvl="2"/>
            <a:r>
              <a:rPr lang="en-US" dirty="0" smtClean="0"/>
              <a:t>HFU voltage up to 450 V per strip</a:t>
            </a:r>
          </a:p>
          <a:p>
            <a:pPr lvl="1"/>
            <a:r>
              <a:rPr lang="en-US" dirty="0" smtClean="0"/>
              <a:t>Energy extraction: up to 50 </a:t>
            </a:r>
            <a:r>
              <a:rPr lang="en-US" dirty="0" err="1" smtClean="0"/>
              <a:t>mOhm</a:t>
            </a:r>
            <a:r>
              <a:rPr lang="en-US" dirty="0" smtClean="0"/>
              <a:t> dump</a:t>
            </a:r>
          </a:p>
          <a:p>
            <a:pPr lvl="2"/>
            <a:r>
              <a:rPr lang="en-US" dirty="0" smtClean="0"/>
              <a:t>Variable dump delay: 0-1000ms</a:t>
            </a:r>
          </a:p>
          <a:p>
            <a:pPr lvl="1"/>
            <a:r>
              <a:rPr lang="en-US" dirty="0" smtClean="0"/>
              <a:t>Power supply phase back with no delay after detection trigger</a:t>
            </a:r>
          </a:p>
          <a:p>
            <a:pPr lvl="1"/>
            <a:r>
              <a:rPr lang="en-US" dirty="0" smtClean="0"/>
              <a:t>CLIQ: 2 leads for CLIQ units </a:t>
            </a:r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G. Ambrosio - 1st International Workshop of SC Magnet Test Stands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274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Quench Characterization:</a:t>
            </a:r>
          </a:p>
          <a:p>
            <a:pPr lvl="1"/>
            <a:r>
              <a:rPr lang="en-US" dirty="0" smtClean="0"/>
              <a:t>Up to 80 voltage taps</a:t>
            </a:r>
          </a:p>
          <a:p>
            <a:pPr lvl="1"/>
            <a:r>
              <a:rPr lang="en-US" dirty="0" smtClean="0"/>
              <a:t>Minimum sampling rate: 10 KHz</a:t>
            </a:r>
          </a:p>
          <a:p>
            <a:pPr lvl="1"/>
            <a:r>
              <a:rPr lang="en-US" dirty="0" smtClean="0"/>
              <a:t>Minimum time window for logging data 4 sec</a:t>
            </a:r>
          </a:p>
          <a:p>
            <a:pPr lvl="1"/>
            <a:endParaRPr lang="en-US" dirty="0"/>
          </a:p>
          <a:p>
            <a:r>
              <a:rPr lang="en-US" dirty="0" smtClean="0"/>
              <a:t>Quench Antenna</a:t>
            </a:r>
          </a:p>
          <a:p>
            <a:pPr lvl="1"/>
            <a:r>
              <a:rPr lang="en-US" dirty="0" smtClean="0"/>
              <a:t>Will be installed in the warm bore</a:t>
            </a:r>
          </a:p>
          <a:p>
            <a:pPr lvl="1"/>
            <a:r>
              <a:rPr lang="en-US" dirty="0" smtClean="0"/>
              <a:t>Details TBD</a:t>
            </a:r>
          </a:p>
          <a:p>
            <a:pPr lvl="1"/>
            <a:endParaRPr lang="en-US" dirty="0"/>
          </a:p>
          <a:p>
            <a:r>
              <a:rPr lang="en-US" dirty="0" smtClean="0"/>
              <a:t>Voltage Spike measurements:</a:t>
            </a:r>
          </a:p>
          <a:p>
            <a:pPr lvl="1"/>
            <a:r>
              <a:rPr lang="en-US" dirty="0" smtClean="0"/>
              <a:t>Minimum sampling rate:  100 kHz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- 1st International Workshop of SC Magnet Test Stands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468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Test Stand should be able to do these measurements: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Energy loss measurements</a:t>
            </a:r>
          </a:p>
          <a:p>
            <a:endParaRPr lang="en-US" dirty="0"/>
          </a:p>
          <a:p>
            <a:r>
              <a:rPr lang="en-US" dirty="0" smtClean="0"/>
              <a:t>RRR measurements </a:t>
            </a:r>
          </a:p>
          <a:p>
            <a:endParaRPr lang="en-US" dirty="0"/>
          </a:p>
          <a:p>
            <a:r>
              <a:rPr lang="en-US" dirty="0" smtClean="0"/>
              <a:t>Splice measurements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- 1st International Workshop of SC Magnet Test Stands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818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19201"/>
            <a:ext cx="8280480" cy="3361928"/>
          </a:xfrm>
        </p:spPr>
        <p:txBody>
          <a:bodyPr/>
          <a:lstStyle/>
          <a:p>
            <a:r>
              <a:rPr lang="en-US" dirty="0" smtClean="0"/>
              <a:t>LARP &amp; CERN </a:t>
            </a:r>
            <a:r>
              <a:rPr lang="en-US" dirty="0" smtClean="0"/>
              <a:t>have started </a:t>
            </a:r>
            <a:r>
              <a:rPr lang="en-US" dirty="0" smtClean="0"/>
              <a:t>testing short models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MQXFS1 tested at FNAL in Spring 2016</a:t>
            </a:r>
          </a:p>
          <a:p>
            <a:pPr lvl="1"/>
            <a:r>
              <a:rPr lang="en-US" dirty="0" smtClean="0"/>
              <a:t>MQXFS3 to be tested at CERN in August 2016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In June/July BNL is going to commission the Vertical Test Facility, and to test a single </a:t>
            </a:r>
            <a:r>
              <a:rPr lang="en-US" dirty="0" smtClean="0"/>
              <a:t>4m QXF </a:t>
            </a:r>
            <a:r>
              <a:rPr lang="en-US" dirty="0" smtClean="0"/>
              <a:t>coil in mirror structure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- 1st International Workshop of SC Magnet Test Stands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286078" y="4809926"/>
            <a:ext cx="3942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Thank you!</a:t>
            </a:r>
            <a:endParaRPr lang="en-US" sz="54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0334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MQXF Magnets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MQXFA Functional Test Requirements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Test </a:t>
            </a:r>
            <a:r>
              <a:rPr lang="en-US" dirty="0" smtClean="0">
                <a:solidFill>
                  <a:schemeClr val="tx1"/>
                </a:solidFill>
              </a:rPr>
              <a:t>Objectives for Prototypes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Test Requirements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- 1st International Workshop of SC Magnet Test Stands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783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996" y="180000"/>
            <a:ext cx="8614804" cy="720000"/>
          </a:xfrm>
        </p:spPr>
        <p:txBody>
          <a:bodyPr/>
          <a:lstStyle/>
          <a:p>
            <a:r>
              <a:rPr lang="fr-CH" dirty="0" smtClean="0"/>
              <a:t>MQXFA/B: </a:t>
            </a:r>
            <a:r>
              <a:rPr lang="fr-CH" dirty="0" err="1"/>
              <a:t>M</a:t>
            </a:r>
            <a:r>
              <a:rPr lang="fr-CH" dirty="0" err="1" smtClean="0"/>
              <a:t>agnets</a:t>
            </a:r>
            <a:r>
              <a:rPr lang="fr-CH" dirty="0" smtClean="0"/>
              <a:t> for LHC </a:t>
            </a:r>
            <a:r>
              <a:rPr lang="fr-CH" dirty="0" err="1" smtClean="0"/>
              <a:t>Inner</a:t>
            </a:r>
            <a:r>
              <a:rPr lang="fr-CH" dirty="0" smtClean="0"/>
              <a:t> Triplet Upgrade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5000" y="6314844"/>
            <a:ext cx="6627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LRossi - Holland@CERN - HiLumi -2Jun2016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3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597" y="1432119"/>
            <a:ext cx="8332203" cy="44497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1996" y="5851515"/>
            <a:ext cx="8028436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600" b="1" dirty="0">
                <a:solidFill>
                  <a:prstClr val="black"/>
                </a:solidFill>
              </a:rPr>
              <a:t>International collaborations: </a:t>
            </a:r>
            <a:r>
              <a:rPr lang="en-GB" sz="1600" b="1" dirty="0" smtClean="0">
                <a:solidFill>
                  <a:prstClr val="black"/>
                </a:solidFill>
              </a:rPr>
              <a:t>an opportunity </a:t>
            </a:r>
            <a:r>
              <a:rPr lang="en-GB" sz="1600" b="1" dirty="0">
                <a:solidFill>
                  <a:prstClr val="black"/>
                </a:solidFill>
              </a:rPr>
              <a:t>and </a:t>
            </a:r>
            <a:r>
              <a:rPr lang="en-GB" sz="1600" b="1" dirty="0" smtClean="0">
                <a:solidFill>
                  <a:prstClr val="black"/>
                </a:solidFill>
              </a:rPr>
              <a:t>a challenge, </a:t>
            </a:r>
            <a:r>
              <a:rPr lang="en-GB" sz="1600" b="1" dirty="0">
                <a:solidFill>
                  <a:prstClr val="black"/>
                </a:solidFill>
              </a:rPr>
              <a:t>also for testing! 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3923928" y="858840"/>
            <a:ext cx="3888432" cy="1850080"/>
            <a:chOff x="3923928" y="858840"/>
            <a:chExt cx="3888432" cy="185008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4"/>
            <a:srcRect l="5249" t="8202" r="2885" b="786"/>
            <a:stretch/>
          </p:blipFill>
          <p:spPr>
            <a:xfrm>
              <a:off x="4860032" y="858840"/>
              <a:ext cx="2376264" cy="1130000"/>
            </a:xfrm>
            <a:prstGeom prst="rect">
              <a:avLst/>
            </a:prstGeom>
          </p:spPr>
        </p:pic>
        <p:cxnSp>
          <p:nvCxnSpPr>
            <p:cNvPr id="31" name="Straight Arrow Connector 30"/>
            <p:cNvCxnSpPr/>
            <p:nvPr/>
          </p:nvCxnSpPr>
          <p:spPr>
            <a:xfrm flipH="1">
              <a:off x="3923928" y="1432119"/>
              <a:ext cx="936104" cy="844753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7236296" y="1432119"/>
              <a:ext cx="576064" cy="1276801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87700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MQXFA/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</a:t>
            </a:r>
            <a:r>
              <a:rPr lang="en-US" dirty="0" smtClean="0"/>
              <a:t> Magnets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5410200" cy="4906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Ambrosio - 1st International Workshop of SC Magnet Test Stands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235007"/>
              </p:ext>
            </p:extLst>
          </p:nvPr>
        </p:nvGraphicFramePr>
        <p:xfrm>
          <a:off x="19050" y="980728"/>
          <a:ext cx="5562599" cy="4443173"/>
        </p:xfrm>
        <a:graphic>
          <a:graphicData uri="http://schemas.openxmlformats.org/drawingml/2006/table">
            <a:tbl>
              <a:tblPr firstCol="1" bandRow="1">
                <a:solidFill>
                  <a:schemeClr val="accent1">
                    <a:lumMod val="20000"/>
                    <a:lumOff val="80000"/>
                  </a:schemeClr>
                </a:solidFill>
              </a:tblPr>
              <a:tblGrid>
                <a:gridCol w="3231205"/>
                <a:gridCol w="978330"/>
                <a:gridCol w="1353064"/>
              </a:tblGrid>
              <a:tr h="3283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cap="small" dirty="0">
                          <a:effectLst/>
                        </a:rPr>
                        <a:t>Parameter</a:t>
                      </a:r>
                      <a:endParaRPr lang="en-US" sz="1800" cap="small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Unit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MQXFA/B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Coil aperture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150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Magnetic </a:t>
                      </a:r>
                      <a:r>
                        <a:rPr lang="en-US" sz="1800" dirty="0" smtClean="0">
                          <a:effectLst/>
                        </a:rPr>
                        <a:t>length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4.2/</a:t>
                      </a:r>
                      <a:r>
                        <a:rPr lang="en-US" sz="1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7.15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N. of layers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N. of turns </a:t>
                      </a:r>
                      <a:r>
                        <a:rPr lang="en-US" sz="1800" dirty="0" smtClean="0">
                          <a:effectLst/>
                        </a:rPr>
                        <a:t>Inner-Outer </a:t>
                      </a:r>
                      <a:r>
                        <a:rPr lang="en-US" sz="1800" dirty="0">
                          <a:effectLst/>
                        </a:rPr>
                        <a:t>layer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22</a:t>
                      </a:r>
                      <a:r>
                        <a:rPr lang="en-US" sz="1800" baseline="0" dirty="0" smtClean="0">
                          <a:effectLst/>
                        </a:rPr>
                        <a:t>-</a:t>
                      </a:r>
                      <a:r>
                        <a:rPr lang="en-US" sz="1800" dirty="0" smtClean="0">
                          <a:effectLst/>
                        </a:rPr>
                        <a:t>28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Operation temperature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K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1.9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Nominal </a:t>
                      </a:r>
                      <a:r>
                        <a:rPr lang="en-US" sz="1800" dirty="0" smtClean="0">
                          <a:effectLst/>
                        </a:rPr>
                        <a:t>gradient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T/m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132.6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Nominal current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kA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16.5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Peak field at nom. current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11.4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Stored energy at </a:t>
                      </a:r>
                      <a:r>
                        <a:rPr lang="en-US" sz="1800" dirty="0" smtClean="0">
                          <a:effectLst/>
                        </a:rPr>
                        <a:t>nom. </a:t>
                      </a:r>
                      <a:r>
                        <a:rPr lang="en-US" sz="1800" dirty="0" err="1" smtClean="0">
                          <a:effectLst/>
                        </a:rPr>
                        <a:t>curr</a:t>
                      </a:r>
                      <a:r>
                        <a:rPr lang="en-US" sz="1800" dirty="0" smtClean="0">
                          <a:effectLst/>
                        </a:rPr>
                        <a:t>.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MJ/m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1.17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Diff. inductance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mH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/m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F3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8.2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F3F6"/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Strand diameter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0.85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Strand</a:t>
                      </a:r>
                      <a:r>
                        <a:rPr lang="en-US" sz="1800" baseline="0" dirty="0" smtClean="0">
                          <a:effectLst/>
                        </a:rPr>
                        <a:t> number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40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Cable</a:t>
                      </a:r>
                      <a:r>
                        <a:rPr lang="en-US" sz="1800" baseline="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width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mm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18.15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Cable mid thickness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mm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1.525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Keystone angle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0.4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" t="17461" r="18668" b="68755"/>
          <a:stretch>
            <a:fillRect/>
          </a:stretch>
        </p:blipFill>
        <p:spPr bwMode="auto">
          <a:xfrm rot="418775">
            <a:off x="1091678" y="5631417"/>
            <a:ext cx="3613905" cy="392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313" b="5868"/>
          <a:stretch/>
        </p:blipFill>
        <p:spPr>
          <a:xfrm>
            <a:off x="5562600" y="4413279"/>
            <a:ext cx="3581400" cy="24447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850238"/>
            <a:ext cx="3581400" cy="3569362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19050" y="6126163"/>
            <a:ext cx="5385312" cy="73183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Design Report available on line at:</a:t>
            </a:r>
          </a:p>
          <a:p>
            <a:pPr algn="ctr"/>
            <a:r>
              <a:rPr lang="en-US" dirty="0"/>
              <a:t>http://larpdocs.fnal.gov//LARP-public/DocDB/ShowDocument?docid=1074</a:t>
            </a:r>
          </a:p>
        </p:txBody>
      </p:sp>
    </p:spTree>
    <p:extLst>
      <p:ext uri="{BB962C8B-B14F-4D97-AF65-F5344CB8AC3E}">
        <p14:creationId xmlns:p14="http://schemas.microsoft.com/office/powerpoint/2010/main" val="186691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Test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1777752"/>
          </a:xfrm>
        </p:spPr>
        <p:txBody>
          <a:bodyPr>
            <a:normAutofit/>
          </a:bodyPr>
          <a:lstStyle/>
          <a:p>
            <a:r>
              <a:rPr lang="en-US" dirty="0" smtClean="0"/>
              <a:t>MQXFA (magnet) Functional Test Requirements</a:t>
            </a:r>
          </a:p>
          <a:p>
            <a:pPr lvl="1"/>
            <a:r>
              <a:rPr lang="en-US" dirty="0" smtClean="0"/>
              <a:t>For Vertical Test</a:t>
            </a:r>
          </a:p>
          <a:p>
            <a:pPr lvl="1"/>
            <a:r>
              <a:rPr lang="en-US" dirty="0" smtClean="0"/>
              <a:t>US-HiLumi </a:t>
            </a:r>
            <a:r>
              <a:rPr lang="en-US" dirty="0" err="1" smtClean="0"/>
              <a:t>DocDB</a:t>
            </a:r>
            <a:r>
              <a:rPr lang="en-US" dirty="0" smtClean="0"/>
              <a:t> # 7 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- 1st International Workshop of SC Magnet Test Stands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1440159"/>
            <a:ext cx="3312368" cy="501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22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MQXFA Magnet Parameters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- 1st International Workshop of SC Magnet Test Stands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6816397"/>
              </p:ext>
            </p:extLst>
          </p:nvPr>
        </p:nvGraphicFramePr>
        <p:xfrm>
          <a:off x="971600" y="1062178"/>
          <a:ext cx="7560400" cy="521968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956802"/>
                <a:gridCol w="2603598"/>
              </a:tblGrid>
              <a:tr h="4258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MQXFA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5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Quadrupole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5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Aperture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150 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5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Overall Length	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4961 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5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Max Support Structure OD 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without/</a:t>
                      </a:r>
                      <a:r>
                        <a:rPr lang="en-US" sz="1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with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He 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vessel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614/</a:t>
                      </a:r>
                      <a:r>
                        <a:rPr lang="en-US" sz="1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630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5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Magnet Weight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6800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Kg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5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Operating Temperature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1.9 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95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Operating Current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16471 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95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Operating Gradient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132.6 T/m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95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Peak Field at Operating Current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11.41 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95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Magnetic Length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4200 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95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Stored Energy at Operating Current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4.91 MJ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95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Inductance at Operating Current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34.5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mH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95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Short Sample Gradient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168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T/m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995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Short Sample Current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21.2 A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995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Short Sample Peak Field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14.5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995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Maximum Coil MIITs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592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Objectives for Prototypes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At room temperature:</a:t>
            </a:r>
            <a:endParaRPr lang="en-US" sz="1800" dirty="0"/>
          </a:p>
          <a:p>
            <a:pPr lvl="1"/>
            <a:r>
              <a:rPr lang="en-US" dirty="0" err="1" smtClean="0"/>
              <a:t>HiPot</a:t>
            </a:r>
            <a:r>
              <a:rPr lang="en-US" dirty="0" smtClean="0"/>
              <a:t> </a:t>
            </a:r>
            <a:r>
              <a:rPr lang="en-US" dirty="0"/>
              <a:t>Measurement</a:t>
            </a:r>
            <a:endParaRPr lang="en-US" sz="1600" dirty="0"/>
          </a:p>
          <a:p>
            <a:pPr lvl="1"/>
            <a:r>
              <a:rPr lang="en-US" dirty="0"/>
              <a:t>Magnetic Measurements</a:t>
            </a:r>
            <a:endParaRPr lang="en-US" sz="1600" dirty="0"/>
          </a:p>
          <a:p>
            <a:pPr lvl="2"/>
            <a:r>
              <a:rPr lang="en-US" dirty="0"/>
              <a:t>Rotating probe measurements</a:t>
            </a:r>
            <a:endParaRPr lang="en-US" sz="1400" dirty="0"/>
          </a:p>
          <a:p>
            <a:pPr marL="0" indent="0">
              <a:buNone/>
            </a:pPr>
            <a:endParaRPr lang="en-US" sz="1800" dirty="0"/>
          </a:p>
          <a:p>
            <a:pPr lvl="0"/>
            <a:r>
              <a:rPr lang="en-US" dirty="0"/>
              <a:t>Measurements during cooldown and warmup</a:t>
            </a:r>
            <a:endParaRPr lang="en-US" sz="1800" dirty="0"/>
          </a:p>
          <a:p>
            <a:pPr lvl="1"/>
            <a:r>
              <a:rPr lang="en-US" dirty="0"/>
              <a:t>RTD measurements</a:t>
            </a:r>
            <a:endParaRPr lang="en-US" sz="1600" dirty="0"/>
          </a:p>
          <a:p>
            <a:pPr lvl="1"/>
            <a:r>
              <a:rPr lang="en-US" dirty="0"/>
              <a:t>Strain Gauge measurements</a:t>
            </a:r>
            <a:endParaRPr lang="en-US" sz="1600" dirty="0"/>
          </a:p>
          <a:p>
            <a:pPr lvl="1"/>
            <a:r>
              <a:rPr lang="en-US" dirty="0"/>
              <a:t>Residual Resistivity Ratio (RRR) Measurements</a:t>
            </a:r>
            <a:endParaRPr lang="en-US" sz="16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- 1st International Workshop of SC Magnet Test Stands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312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Objectives </a:t>
            </a:r>
            <a:r>
              <a:rPr lang="en-US" dirty="0"/>
              <a:t>for Prototypes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501811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Measurements </a:t>
            </a:r>
            <a:r>
              <a:rPr lang="en-US" dirty="0"/>
              <a:t>at 1.9 K:</a:t>
            </a:r>
            <a:endParaRPr lang="en-US" sz="1800" dirty="0"/>
          </a:p>
          <a:p>
            <a:pPr lvl="1"/>
            <a:r>
              <a:rPr lang="en-US" dirty="0" err="1" smtClean="0"/>
              <a:t>HiPot</a:t>
            </a:r>
            <a:r>
              <a:rPr lang="en-US" dirty="0" smtClean="0"/>
              <a:t> </a:t>
            </a:r>
            <a:r>
              <a:rPr lang="en-US" dirty="0"/>
              <a:t>Measurement</a:t>
            </a:r>
            <a:endParaRPr lang="en-US" sz="1600" dirty="0"/>
          </a:p>
          <a:p>
            <a:pPr lvl="1"/>
            <a:r>
              <a:rPr lang="en-US" dirty="0"/>
              <a:t>Magnetic Measurements</a:t>
            </a:r>
            <a:endParaRPr lang="en-US" sz="1600" dirty="0"/>
          </a:p>
          <a:p>
            <a:pPr lvl="2"/>
            <a:r>
              <a:rPr lang="en-US" dirty="0"/>
              <a:t>Rotating probe measurements</a:t>
            </a:r>
            <a:endParaRPr lang="en-US" sz="1400" dirty="0"/>
          </a:p>
          <a:p>
            <a:pPr lvl="1"/>
            <a:r>
              <a:rPr lang="en-US" dirty="0"/>
              <a:t>Quench </a:t>
            </a:r>
            <a:r>
              <a:rPr lang="en-US" dirty="0" smtClean="0"/>
              <a:t>Training</a:t>
            </a:r>
          </a:p>
          <a:p>
            <a:pPr lvl="2"/>
            <a:r>
              <a:rPr lang="en-US" dirty="0" smtClean="0"/>
              <a:t>Up to 120% operating current (19.7 kA)</a:t>
            </a:r>
            <a:endParaRPr lang="en-US" sz="800" dirty="0"/>
          </a:p>
          <a:p>
            <a:pPr lvl="1"/>
            <a:r>
              <a:rPr lang="en-US" dirty="0"/>
              <a:t>Quench Characterization</a:t>
            </a:r>
            <a:endParaRPr lang="en-US" sz="1600" dirty="0"/>
          </a:p>
          <a:p>
            <a:pPr lvl="2"/>
            <a:r>
              <a:rPr lang="en-US" dirty="0"/>
              <a:t>Voltage taps measurements</a:t>
            </a:r>
            <a:endParaRPr lang="en-US" sz="1400" dirty="0"/>
          </a:p>
          <a:p>
            <a:pPr lvl="2"/>
            <a:r>
              <a:rPr lang="en-US" dirty="0"/>
              <a:t>Quench Antenna measurements</a:t>
            </a:r>
            <a:endParaRPr lang="en-US" sz="1400" dirty="0"/>
          </a:p>
          <a:p>
            <a:pPr lvl="1"/>
            <a:r>
              <a:rPr lang="en-US" dirty="0"/>
              <a:t>Quench Protection Studies</a:t>
            </a:r>
            <a:endParaRPr lang="en-US" sz="1600" dirty="0"/>
          </a:p>
          <a:p>
            <a:pPr lvl="1"/>
            <a:r>
              <a:rPr lang="en-US" dirty="0"/>
              <a:t>Quench Propagation Studies</a:t>
            </a:r>
            <a:endParaRPr lang="en-US" sz="1600" dirty="0"/>
          </a:p>
          <a:p>
            <a:pPr lvl="1"/>
            <a:r>
              <a:rPr lang="en-US" dirty="0"/>
              <a:t>Ramp Rate Dependence Measurements</a:t>
            </a:r>
            <a:endParaRPr lang="en-US" sz="1600" dirty="0"/>
          </a:p>
          <a:p>
            <a:pPr lvl="1"/>
            <a:r>
              <a:rPr lang="en-US" dirty="0"/>
              <a:t>Voltage Spikes Measurements</a:t>
            </a:r>
            <a:endParaRPr lang="en-US" sz="1600" dirty="0"/>
          </a:p>
          <a:p>
            <a:pPr lvl="1"/>
            <a:r>
              <a:rPr lang="en-US" dirty="0"/>
              <a:t>Energy Loss Measurements</a:t>
            </a:r>
            <a:endParaRPr lang="en-US" sz="1600" dirty="0"/>
          </a:p>
          <a:p>
            <a:pPr lvl="1"/>
            <a:r>
              <a:rPr lang="en-US" dirty="0"/>
              <a:t>Splice Measurements (at 1.9 or 4.5 K</a:t>
            </a:r>
            <a:r>
              <a:rPr lang="en-US" dirty="0" smtClean="0"/>
              <a:t>)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- 1st International Workshop of SC Magnet Test Stands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Objectives </a:t>
            </a:r>
            <a:r>
              <a:rPr lang="en-US" dirty="0"/>
              <a:t>for Prototypes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Measurements </a:t>
            </a:r>
            <a:r>
              <a:rPr lang="en-US" dirty="0"/>
              <a:t>at 4.5 K:</a:t>
            </a:r>
            <a:endParaRPr lang="en-US" sz="1800" dirty="0"/>
          </a:p>
          <a:p>
            <a:pPr lvl="1"/>
            <a:r>
              <a:rPr lang="en-US" dirty="0"/>
              <a:t>Assess short sample limit percentage at 4.5 K after 1.9 K training</a:t>
            </a:r>
            <a:endParaRPr lang="en-US" sz="1600" dirty="0"/>
          </a:p>
          <a:p>
            <a:pPr lvl="1"/>
            <a:r>
              <a:rPr lang="en-US" dirty="0"/>
              <a:t>Ramp Rate Dependence at 4.5 K in case of issues at 1.9 K</a:t>
            </a:r>
            <a:endParaRPr lang="en-US" sz="1600" dirty="0"/>
          </a:p>
          <a:p>
            <a:pPr marL="0" indent="0">
              <a:buNone/>
            </a:pPr>
            <a:endParaRPr lang="en-US" sz="1800" dirty="0"/>
          </a:p>
          <a:p>
            <a:r>
              <a:rPr lang="en-US" dirty="0"/>
              <a:t>A thermal cycle will be included to verify that the magnet retains its training.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G. Ambrosio - 1st International Workshop of SC Magnet Test Stands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309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8EF391-2BAD-45F4-B22E-736040720C99}">
  <ds:schemaRefs>
    <ds:schemaRef ds:uri="http://schemas.microsoft.com/office/infopath/2007/PartnerControls"/>
    <ds:schemaRef ds:uri="http://www.w3.org/XML/1998/namespace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8946e33d-fd2f-4ae4-8ee9-d90c129cdf9e"/>
    <ds:schemaRef ds:uri="http://purl.org/dc/elements/1.1/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6689</TotalTime>
  <Words>873</Words>
  <Application>Microsoft Office PowerPoint</Application>
  <PresentationFormat>On-screen Show (4:3)</PresentationFormat>
  <Paragraphs>218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Thème Office</vt:lpstr>
      <vt:lpstr>1_Thème Office</vt:lpstr>
      <vt:lpstr>Cold powering test requirements for HL LHC: MQXF</vt:lpstr>
      <vt:lpstr>Outline</vt:lpstr>
      <vt:lpstr>MQXFA/B: Magnets for LHC Inner Triplet Upgrade</vt:lpstr>
      <vt:lpstr>MQXFA/B Magnets</vt:lpstr>
      <vt:lpstr>Cold Test Requirements</vt:lpstr>
      <vt:lpstr>MQXFA Magnet Parameters</vt:lpstr>
      <vt:lpstr>Test Objectives for Prototypes </vt:lpstr>
      <vt:lpstr>Test Objectives for Prototypes </vt:lpstr>
      <vt:lpstr>Test Objectives for Prototypes </vt:lpstr>
      <vt:lpstr>Requirements</vt:lpstr>
      <vt:lpstr>PowerPoint Presentation</vt:lpstr>
      <vt:lpstr>PowerPoint Presentation</vt:lpstr>
      <vt:lpstr>PowerPoint Presentation</vt:lpstr>
      <vt:lpstr>PowerPoint Presentation</vt:lpstr>
      <vt:lpstr>Notes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Giorgio Ambrosio x2297 12326N</cp:lastModifiedBy>
  <cp:revision>339</cp:revision>
  <dcterms:created xsi:type="dcterms:W3CDTF">2016-03-23T12:58:39Z</dcterms:created>
  <dcterms:modified xsi:type="dcterms:W3CDTF">2016-06-13T13:48:33Z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