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3" r:id="rId2"/>
    <p:sldId id="331" r:id="rId3"/>
    <p:sldId id="347" r:id="rId4"/>
    <p:sldId id="348" r:id="rId5"/>
    <p:sldId id="340" r:id="rId6"/>
    <p:sldId id="341" r:id="rId7"/>
    <p:sldId id="343" r:id="rId8"/>
    <p:sldId id="346" r:id="rId9"/>
    <p:sldId id="342" r:id="rId10"/>
    <p:sldId id="344" r:id="rId11"/>
    <p:sldId id="345" r:id="rId1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7" autoAdjust="0"/>
    <p:restoredTop sz="94660"/>
  </p:normalViewPr>
  <p:slideViewPr>
    <p:cSldViewPr snapToObjects="1" showGuides="1">
      <p:cViewPr varScale="1">
        <p:scale>
          <a:sx n="69" d="100"/>
          <a:sy n="69" d="100"/>
        </p:scale>
        <p:origin x="-616" y="-104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14.06.16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0834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14.06.16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04104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23746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2374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2374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23746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2374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23746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23746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23746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23746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2374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5412856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it-IT" noProof="0" dirty="0" smtClean="0"/>
              <a:t>Ezio Todesco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/>
            </a:lvl1pPr>
            <a:lvl2pPr marL="742950" indent="-285750">
              <a:buClr>
                <a:schemeClr val="bg2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3pPr>
            <a:lvl4pPr marL="16002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4pPr>
            <a:lvl5pPr marL="20574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 marL="457200" indent="-457200">
              <a:buClr>
                <a:schemeClr val="bg2"/>
              </a:buClr>
              <a:buFont typeface="Arial" panose="020B0604020202020204" pitchFamily="34" charset="0"/>
              <a:buChar char="•"/>
              <a:defRPr sz="2400"/>
            </a:lvl1pPr>
            <a:lvl2pPr marL="914400" indent="-457200">
              <a:buClr>
                <a:schemeClr val="bg2"/>
              </a:buClr>
              <a:buFont typeface="Arial" panose="020B0604020202020204" pitchFamily="34" charset="0"/>
              <a:buChar char="•"/>
              <a:defRPr sz="2000"/>
            </a:lvl2pPr>
            <a:lvl3pPr marL="12573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800"/>
            </a:lvl3pPr>
            <a:lvl4pPr marL="17145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4pPr>
            <a:lvl5pPr marL="21717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 sz="2400"/>
            </a:lvl1pPr>
            <a:lvl2pPr marL="800100" indent="-342900">
              <a:buClr>
                <a:schemeClr val="bg2"/>
              </a:buClr>
              <a:buFont typeface="Arial" panose="020B0604020202020204" pitchFamily="34" charset="0"/>
              <a:buChar char="•"/>
              <a:defRPr sz="2000"/>
            </a:lvl2pPr>
            <a:lvl3pPr marL="12001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4pPr>
            <a:lvl5pPr marL="21145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6656" cy="360000"/>
          </a:xfrm>
        </p:spPr>
        <p:txBody>
          <a:bodyPr/>
          <a:lstStyle/>
          <a:p>
            <a:r>
              <a:rPr lang="it-IT" noProof="0" dirty="0" smtClean="0"/>
              <a:t>Ezio Todesco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55244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267744" y="6356350"/>
            <a:ext cx="6264256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it-IT" noProof="0" dirty="0" smtClean="0"/>
              <a:t>Ezio Todesco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Image 4" descr="CERN-logo_outline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273951" y="6280189"/>
            <a:ext cx="489737" cy="4816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1329680"/>
          </a:xfrm>
        </p:spPr>
        <p:txBody>
          <a:bodyPr/>
          <a:lstStyle/>
          <a:p>
            <a:r>
              <a:rPr lang="en-GB" dirty="0" smtClean="0"/>
              <a:t>Data </a:t>
            </a:r>
            <a:r>
              <a:rPr lang="en-GB" dirty="0" smtClean="0"/>
              <a:t>exchange for HL LHC magnets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6480000" cy="9906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Ezio Todesco, CERN</a:t>
            </a:r>
          </a:p>
          <a:p>
            <a:r>
              <a:rPr lang="en-GB" dirty="0" smtClean="0"/>
              <a:t>With feedbacks from G. </a:t>
            </a:r>
            <a:r>
              <a:rPr lang="en-GB" dirty="0" err="1" smtClean="0"/>
              <a:t>Ambrosio</a:t>
            </a:r>
            <a:r>
              <a:rPr lang="en-GB" dirty="0" smtClean="0"/>
              <a:t>, H. </a:t>
            </a:r>
            <a:r>
              <a:rPr lang="en-GB" dirty="0" err="1" smtClean="0"/>
              <a:t>Bajas</a:t>
            </a:r>
            <a:r>
              <a:rPr lang="en-GB" dirty="0" smtClean="0"/>
              <a:t>, </a:t>
            </a:r>
            <a:r>
              <a:rPr lang="en-GB" dirty="0" smtClean="0"/>
              <a:t>M. </a:t>
            </a:r>
            <a:r>
              <a:rPr lang="en-GB" dirty="0" err="1" smtClean="0"/>
              <a:t>Bajko</a:t>
            </a:r>
            <a:r>
              <a:rPr lang="en-GB" smtClean="0"/>
              <a:t>, L</a:t>
            </a:r>
            <a:r>
              <a:rPr lang="en-GB" dirty="0" smtClean="0"/>
              <a:t>. </a:t>
            </a:r>
            <a:r>
              <a:rPr lang="en-GB" dirty="0" err="1" smtClean="0"/>
              <a:t>Bottura</a:t>
            </a:r>
            <a:r>
              <a:rPr lang="en-GB" dirty="0" smtClean="0"/>
              <a:t>, G. </a:t>
            </a:r>
            <a:r>
              <a:rPr lang="en-GB" dirty="0" err="1" smtClean="0"/>
              <a:t>Chlachidze</a:t>
            </a:r>
            <a:r>
              <a:rPr lang="en-GB" dirty="0" smtClean="0"/>
              <a:t>, G. De </a:t>
            </a:r>
            <a:r>
              <a:rPr lang="en-GB" dirty="0" err="1" smtClean="0"/>
              <a:t>Rijk</a:t>
            </a:r>
            <a:r>
              <a:rPr lang="en-GB" dirty="0" smtClean="0"/>
              <a:t>, P</a:t>
            </a:r>
            <a:r>
              <a:rPr lang="en-GB" dirty="0" smtClean="0"/>
              <a:t>. </a:t>
            </a:r>
            <a:r>
              <a:rPr lang="en-GB" dirty="0" err="1" smtClean="0"/>
              <a:t>Ferracin</a:t>
            </a:r>
            <a:r>
              <a:rPr lang="en-GB" dirty="0" smtClean="0"/>
              <a:t>, M. </a:t>
            </a:r>
            <a:r>
              <a:rPr lang="en-GB" dirty="0" err="1" smtClean="0"/>
              <a:t>Guinchard</a:t>
            </a:r>
            <a:r>
              <a:rPr lang="en-GB" dirty="0" smtClean="0"/>
              <a:t>, </a:t>
            </a:r>
            <a:r>
              <a:rPr lang="en-GB" dirty="0" smtClean="0"/>
              <a:t>J. </a:t>
            </a:r>
            <a:r>
              <a:rPr lang="en-GB" dirty="0" err="1" smtClean="0"/>
              <a:t>Muratore</a:t>
            </a:r>
            <a:r>
              <a:rPr lang="en-GB" dirty="0" smtClean="0"/>
              <a:t>, S</a:t>
            </a:r>
            <a:r>
              <a:rPr lang="en-GB" dirty="0" smtClean="0"/>
              <a:t>. </a:t>
            </a:r>
            <a:r>
              <a:rPr lang="en-GB" dirty="0" err="1" smtClean="0"/>
              <a:t>Russenschuck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31640" y="5085184"/>
            <a:ext cx="6624736" cy="748513"/>
          </a:xfrm>
        </p:spPr>
        <p:txBody>
          <a:bodyPr>
            <a:normAutofit/>
          </a:bodyPr>
          <a:lstStyle/>
          <a:p>
            <a:r>
              <a:rPr lang="fr-CH" dirty="0" smtClean="0"/>
              <a:t>Workshop on test stands, CERN</a:t>
            </a:r>
            <a:r>
              <a:rPr lang="fr-CH" smtClean="0"/>
              <a:t>, 13 June 2016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exchange: magnetic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 smtClean="0"/>
              <a:t>We should have the </a:t>
            </a:r>
            <a:r>
              <a:rPr lang="en-US" dirty="0" smtClean="0">
                <a:solidFill>
                  <a:srgbClr val="CC3300"/>
                </a:solidFill>
              </a:rPr>
              <a:t>post-processed data distributed rapidly during the test </a:t>
            </a:r>
            <a:r>
              <a:rPr lang="en-US" dirty="0" smtClean="0"/>
              <a:t>(not after)</a:t>
            </a:r>
          </a:p>
          <a:p>
            <a:pPr lvl="1">
              <a:defRPr/>
            </a:pPr>
            <a:r>
              <a:rPr lang="en-US" dirty="0" smtClean="0"/>
              <a:t>File with time, current, </a:t>
            </a:r>
            <a:r>
              <a:rPr lang="en-US" dirty="0" err="1" smtClean="0"/>
              <a:t>multipoles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Give </a:t>
            </a:r>
            <a:r>
              <a:rPr lang="en-US" dirty="0" smtClean="0">
                <a:solidFill>
                  <a:srgbClr val="CC3300"/>
                </a:solidFill>
              </a:rPr>
              <a:t>priority to the most important measurements!</a:t>
            </a:r>
          </a:p>
          <a:p>
            <a:pPr lvl="2">
              <a:defRPr/>
            </a:pPr>
            <a:r>
              <a:rPr lang="en-US" dirty="0" smtClean="0"/>
              <a:t>Machine cycle, w-c correlation, </a:t>
            </a:r>
            <a:r>
              <a:rPr lang="en-US" dirty="0" err="1" smtClean="0"/>
              <a:t>stairsteps</a:t>
            </a:r>
            <a:r>
              <a:rPr lang="en-US" dirty="0" smtClean="0"/>
              <a:t> first</a:t>
            </a:r>
          </a:p>
          <a:p>
            <a:pPr lvl="2">
              <a:defRPr/>
            </a:pPr>
            <a:r>
              <a:rPr lang="en-US" dirty="0" smtClean="0"/>
              <a:t>Ramp rate has much lower priority</a:t>
            </a:r>
          </a:p>
          <a:p>
            <a:pPr>
              <a:defRPr/>
            </a:pPr>
            <a:r>
              <a:rPr lang="en-US" dirty="0" smtClean="0"/>
              <a:t>As for mechanical measurements and for training, magnetic measurements extraction from raw signals is the task of the responsible of the measuring system</a:t>
            </a:r>
          </a:p>
          <a:p>
            <a:pPr lvl="1">
              <a:defRPr/>
            </a:pPr>
            <a:r>
              <a:rPr lang="en-US" dirty="0" smtClean="0"/>
              <a:t>But a </a:t>
            </a:r>
            <a:r>
              <a:rPr lang="en-US" dirty="0" smtClean="0">
                <a:solidFill>
                  <a:srgbClr val="CC3300"/>
                </a:solidFill>
              </a:rPr>
              <a:t>rapid distribution to the collaboration </a:t>
            </a:r>
            <a:r>
              <a:rPr lang="en-US" dirty="0" smtClean="0"/>
              <a:t>allow to detect if there are problems, and if some measurements should be repeated</a:t>
            </a:r>
          </a:p>
          <a:p>
            <a:pPr>
              <a:defRPr/>
            </a:pPr>
            <a:r>
              <a:rPr lang="en-US" dirty="0" smtClean="0"/>
              <a:t>Also in this case, store the post-processed data in a CERN DB</a:t>
            </a:r>
          </a:p>
          <a:p>
            <a:pPr lvl="1">
              <a:defRPr/>
            </a:pPr>
            <a:endParaRPr lang="en-US" dirty="0" smtClean="0"/>
          </a:p>
          <a:p>
            <a:pPr lvl="2">
              <a:defRPr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9368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After the test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fr-CH" dirty="0" smtClean="0"/>
              <a:t>Test report to be written</a:t>
            </a:r>
          </a:p>
          <a:p>
            <a:pPr lvl="1">
              <a:defRPr/>
            </a:pPr>
            <a:r>
              <a:rPr lang="fr-CH" dirty="0" smtClean="0"/>
              <a:t>Level of detail to be clarified – it can go from a few pages to 20-30</a:t>
            </a:r>
          </a:p>
          <a:p>
            <a:pPr lvl="2">
              <a:defRPr/>
            </a:pPr>
            <a:r>
              <a:rPr lang="fr-CH" dirty="0" smtClean="0"/>
              <a:t>Equilibrium between completeness and too much </a:t>
            </a:r>
            <a:r>
              <a:rPr lang="fr-CH" dirty="0" smtClean="0"/>
              <a:t>paper</a:t>
            </a:r>
          </a:p>
          <a:p>
            <a:pPr lvl="2">
              <a:defRPr/>
            </a:pPr>
            <a:endParaRPr lang="fr-CH" dirty="0"/>
          </a:p>
          <a:p>
            <a:pPr>
              <a:defRPr/>
            </a:pPr>
            <a:r>
              <a:rPr lang="fr-CH" dirty="0" smtClean="0"/>
              <a:t>Better an incomplete version available soon, with « in work » status, or final version much later?</a:t>
            </a:r>
          </a:p>
          <a:p>
            <a:pPr lvl="1">
              <a:defRPr/>
            </a:pPr>
            <a:r>
              <a:rPr lang="fr-CH" dirty="0" smtClean="0"/>
              <a:t>I would prefer the first one</a:t>
            </a:r>
            <a:endParaRPr lang="en-GB" dirty="0" smtClean="0"/>
          </a:p>
          <a:p>
            <a:pPr lvl="1">
              <a:defRPr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6069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Before the test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During the test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After the test</a:t>
            </a: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4914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Each team is responsible of </a:t>
            </a:r>
            <a:r>
              <a:rPr lang="en-US" dirty="0" smtClean="0"/>
              <a:t>data reduction (transforming </a:t>
            </a:r>
            <a:r>
              <a:rPr lang="en-US" dirty="0" smtClean="0"/>
              <a:t>raw data in post-processed </a:t>
            </a:r>
            <a:r>
              <a:rPr lang="en-US" dirty="0" smtClean="0"/>
              <a:t>data)</a:t>
            </a:r>
            <a:endParaRPr lang="en-US" dirty="0" smtClean="0"/>
          </a:p>
          <a:p>
            <a:pPr lvl="1"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Post-processed data should be made available to all collaboration for analysis</a:t>
            </a:r>
          </a:p>
          <a:p>
            <a:pPr marL="0" indent="0"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Systemic conflict between</a:t>
            </a:r>
          </a:p>
          <a:p>
            <a:pPr lvl="1">
              <a:defRPr/>
            </a:pPr>
            <a:r>
              <a:rPr lang="en-US" dirty="0" smtClean="0"/>
              <a:t>Waiting all the necessary cross-checks to distribute the data</a:t>
            </a:r>
          </a:p>
          <a:p>
            <a:pPr lvl="1">
              <a:defRPr/>
            </a:pPr>
            <a:r>
              <a:rPr lang="en-US" dirty="0" smtClean="0"/>
              <a:t>Having the data, even if incomplete, to be able to judge and fast react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312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 smtClean="0"/>
              <a:t>Five types of data</a:t>
            </a:r>
          </a:p>
          <a:p>
            <a:pPr lvl="2">
              <a:defRPr/>
            </a:pPr>
            <a:r>
              <a:rPr lang="en-US" dirty="0"/>
              <a:t>I will not consider electrical checks, which are part of manufacturing</a:t>
            </a:r>
          </a:p>
          <a:p>
            <a:pPr lvl="1">
              <a:defRPr/>
            </a:pPr>
            <a:r>
              <a:rPr lang="en-US" dirty="0" smtClean="0"/>
              <a:t>Mechanical </a:t>
            </a:r>
            <a:r>
              <a:rPr lang="en-US" dirty="0"/>
              <a:t>measurements</a:t>
            </a:r>
          </a:p>
          <a:p>
            <a:pPr lvl="1">
              <a:defRPr/>
            </a:pPr>
            <a:r>
              <a:rPr lang="en-US" dirty="0" smtClean="0"/>
              <a:t>Quenches: training, voltages, </a:t>
            </a:r>
            <a:r>
              <a:rPr lang="en-US" dirty="0" smtClean="0"/>
              <a:t>current, quench start time, MIITs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Magnetic Measurements (MM)</a:t>
            </a:r>
          </a:p>
          <a:p>
            <a:pPr lvl="1">
              <a:defRPr/>
            </a:pPr>
            <a:r>
              <a:rPr lang="en-US" dirty="0" smtClean="0"/>
              <a:t>Optional:</a:t>
            </a:r>
          </a:p>
          <a:p>
            <a:pPr lvl="2">
              <a:defRPr/>
            </a:pPr>
            <a:r>
              <a:rPr lang="en-US" dirty="0" smtClean="0"/>
              <a:t>Quench antenna</a:t>
            </a:r>
          </a:p>
          <a:p>
            <a:pPr lvl="2">
              <a:defRPr/>
            </a:pPr>
            <a:r>
              <a:rPr lang="en-US" dirty="0" smtClean="0"/>
              <a:t>Optic </a:t>
            </a:r>
            <a:r>
              <a:rPr lang="en-US" dirty="0" smtClean="0"/>
              <a:t>fiber</a:t>
            </a:r>
          </a:p>
          <a:p>
            <a:pPr>
              <a:defRPr/>
            </a:pPr>
            <a:r>
              <a:rPr lang="en-US" dirty="0" smtClean="0"/>
              <a:t>Two </a:t>
            </a:r>
            <a:r>
              <a:rPr lang="en-US" dirty="0" smtClean="0"/>
              <a:t>types of storage</a:t>
            </a:r>
          </a:p>
          <a:p>
            <a:pPr lvl="1">
              <a:defRPr/>
            </a:pPr>
            <a:r>
              <a:rPr lang="en-US" dirty="0" smtClean="0"/>
              <a:t>Repository-like (developed in most cases)</a:t>
            </a:r>
          </a:p>
          <a:p>
            <a:pPr lvl="1">
              <a:defRPr/>
            </a:pPr>
            <a:r>
              <a:rPr lang="en-US" dirty="0" smtClean="0"/>
              <a:t>Database (to be developed in some cases)</a:t>
            </a:r>
          </a:p>
          <a:p>
            <a:pPr lvl="2">
              <a:defRPr/>
            </a:pPr>
            <a:r>
              <a:rPr lang="en-US" dirty="0" smtClean="0"/>
              <a:t>Databases can be different (as it is today for quench and MM)  – or should we have just one?</a:t>
            </a:r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855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Before the test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We have a standard test plan</a:t>
            </a:r>
          </a:p>
          <a:p>
            <a:pPr lvl="1">
              <a:defRPr/>
            </a:pPr>
            <a:r>
              <a:rPr lang="en-US" dirty="0" smtClean="0"/>
              <a:t>Indeed, in the prototype phase and possibly also during the production, different strategies can be adopted depending on the type and features of magnet</a:t>
            </a:r>
          </a:p>
          <a:p>
            <a:pPr lvl="1">
              <a:defRPr/>
            </a:pPr>
            <a:r>
              <a:rPr lang="en-US" dirty="0" smtClean="0">
                <a:solidFill>
                  <a:srgbClr val="CC3300"/>
                </a:solidFill>
              </a:rPr>
              <a:t>Meeting(s) to define the test plan</a:t>
            </a:r>
          </a:p>
          <a:p>
            <a:pPr lvl="2">
              <a:defRPr/>
            </a:pPr>
            <a:r>
              <a:rPr lang="en-US" dirty="0" smtClean="0"/>
              <a:t>Should be like a menu, with </a:t>
            </a:r>
            <a:r>
              <a:rPr lang="en-US" dirty="0" smtClean="0">
                <a:solidFill>
                  <a:srgbClr val="CC3300"/>
                </a:solidFill>
              </a:rPr>
              <a:t>priorities associated to each case</a:t>
            </a:r>
          </a:p>
          <a:p>
            <a:pPr lvl="2">
              <a:defRPr/>
            </a:pPr>
            <a:r>
              <a:rPr lang="en-US" dirty="0" smtClean="0">
                <a:solidFill>
                  <a:srgbClr val="CC3300"/>
                </a:solidFill>
              </a:rPr>
              <a:t>The test responsible carries out the day-by-day optimization</a:t>
            </a:r>
          </a:p>
          <a:p>
            <a:pPr lvl="2">
              <a:defRPr/>
            </a:pPr>
            <a:r>
              <a:rPr lang="en-US" dirty="0" smtClean="0">
                <a:solidFill>
                  <a:srgbClr val="CC3300"/>
                </a:solidFill>
              </a:rPr>
              <a:t>Temporal sequence is important </a:t>
            </a:r>
            <a:r>
              <a:rPr lang="en-US" dirty="0" smtClean="0"/>
              <a:t>since interruptions may happen due to different causes (test station, limitations of the magnet,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lvl="2">
              <a:defRPr/>
            </a:pPr>
            <a:r>
              <a:rPr lang="en-US" dirty="0" smtClean="0"/>
              <a:t>Test plan should be stored in EDMS</a:t>
            </a:r>
          </a:p>
          <a:p>
            <a:pPr lvl="2">
              <a:defRPr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4829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During the test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r>
              <a:rPr lang="en-US" dirty="0" smtClean="0"/>
              <a:t>Experience shows that having </a:t>
            </a:r>
            <a:r>
              <a:rPr lang="en-US" dirty="0" smtClean="0">
                <a:solidFill>
                  <a:srgbClr val="CC3300"/>
                </a:solidFill>
              </a:rPr>
              <a:t>a person in situ </a:t>
            </a:r>
            <a:r>
              <a:rPr lang="en-US" dirty="0" smtClean="0"/>
              <a:t>(in the place where the test is taking place) is </a:t>
            </a:r>
            <a:r>
              <a:rPr lang="en-US" dirty="0" smtClean="0"/>
              <a:t>useful, especially </a:t>
            </a:r>
            <a:r>
              <a:rPr lang="en-US" dirty="0" smtClean="0"/>
              <a:t>for the first tests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Helps the keep a strong link between CERN and the </a:t>
            </a:r>
            <a:r>
              <a:rPr lang="en-US" dirty="0" smtClean="0"/>
              <a:t>Labs</a:t>
            </a:r>
          </a:p>
          <a:p>
            <a:pPr lvl="1">
              <a:defRPr/>
            </a:pPr>
            <a:r>
              <a:rPr lang="en-US" dirty="0" smtClean="0"/>
              <a:t>On the other hand, should we always have somebody from the manufacturing lab on the test site ? To be discussed</a:t>
            </a:r>
            <a:endParaRPr lang="en-US" dirty="0"/>
          </a:p>
          <a:p>
            <a:pPr>
              <a:defRPr/>
            </a:pPr>
            <a:r>
              <a:rPr lang="en-US" dirty="0" smtClean="0"/>
              <a:t>It is </a:t>
            </a:r>
            <a:r>
              <a:rPr lang="en-US" dirty="0" err="1" smtClean="0"/>
              <a:t>findamental</a:t>
            </a:r>
            <a:r>
              <a:rPr lang="en-US" dirty="0" smtClean="0"/>
              <a:t> </a:t>
            </a:r>
            <a:r>
              <a:rPr lang="en-US" dirty="0" smtClean="0"/>
              <a:t>to have </a:t>
            </a:r>
            <a:r>
              <a:rPr lang="en-US" dirty="0" smtClean="0">
                <a:solidFill>
                  <a:srgbClr val="CC3300"/>
                </a:solidFill>
              </a:rPr>
              <a:t>a daily report </a:t>
            </a:r>
            <a:r>
              <a:rPr lang="en-US" dirty="0" smtClean="0"/>
              <a:t>to an ad hoc distribution list </a:t>
            </a:r>
          </a:p>
          <a:p>
            <a:pPr lvl="1">
              <a:defRPr/>
            </a:pPr>
            <a:r>
              <a:rPr lang="en-US" dirty="0" smtClean="0"/>
              <a:t>Including project engineer, key persons working on the magnet, and few persons at the management level</a:t>
            </a:r>
          </a:p>
          <a:p>
            <a:pPr lvl="1">
              <a:defRPr/>
            </a:pPr>
            <a:r>
              <a:rPr lang="en-US" dirty="0" smtClean="0">
                <a:solidFill>
                  <a:srgbClr val="CC3300"/>
                </a:solidFill>
              </a:rPr>
              <a:t>Even if nothing happens it is good to know</a:t>
            </a:r>
          </a:p>
          <a:p>
            <a:pPr lvl="2">
              <a:defRPr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6958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During the test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/>
              <a:t>The following </a:t>
            </a:r>
            <a:r>
              <a:rPr lang="en-US" dirty="0" smtClean="0">
                <a:solidFill>
                  <a:srgbClr val="CC3300"/>
                </a:solidFill>
              </a:rPr>
              <a:t>major decisions should be agreed with CERN</a:t>
            </a:r>
          </a:p>
          <a:p>
            <a:pPr lvl="1">
              <a:defRPr/>
            </a:pPr>
            <a:r>
              <a:rPr lang="en-US" dirty="0" smtClean="0"/>
              <a:t>Warming up</a:t>
            </a:r>
          </a:p>
          <a:p>
            <a:pPr lvl="1">
              <a:defRPr/>
            </a:pPr>
            <a:r>
              <a:rPr lang="en-US" dirty="0" smtClean="0"/>
              <a:t>Test that might endanger the magnet (high MIITs)</a:t>
            </a:r>
          </a:p>
          <a:p>
            <a:pPr lvl="1">
              <a:defRPr/>
            </a:pPr>
            <a:r>
              <a:rPr lang="en-US" dirty="0" smtClean="0"/>
              <a:t>Change of test plan or of the sequence</a:t>
            </a:r>
          </a:p>
          <a:p>
            <a:pPr>
              <a:defRPr/>
            </a:pPr>
            <a:r>
              <a:rPr lang="en-US" dirty="0" smtClean="0"/>
              <a:t>Regular </a:t>
            </a:r>
            <a:r>
              <a:rPr lang="en-US" dirty="0" smtClean="0">
                <a:solidFill>
                  <a:srgbClr val="CC3300"/>
                </a:solidFill>
              </a:rPr>
              <a:t>follow up meetings with the project engineer</a:t>
            </a:r>
            <a:endParaRPr lang="en-GB" dirty="0">
              <a:solidFill>
                <a:srgbClr val="CC3300"/>
              </a:solidFill>
            </a:endParaRPr>
          </a:p>
          <a:p>
            <a:pPr lvl="1">
              <a:defRPr/>
            </a:pPr>
            <a:r>
              <a:rPr lang="en-GB" dirty="0" smtClean="0"/>
              <a:t>In these meetings one does not need to have all the collaboration</a:t>
            </a:r>
            <a:endParaRPr lang="en-GB" dirty="0"/>
          </a:p>
          <a:p>
            <a:pPr>
              <a:defRPr/>
            </a:pPr>
            <a:r>
              <a:rPr lang="en-GB" dirty="0" smtClean="0"/>
              <a:t>One or more </a:t>
            </a:r>
            <a:r>
              <a:rPr lang="en-GB" dirty="0" smtClean="0">
                <a:solidFill>
                  <a:srgbClr val="CC3300"/>
                </a:solidFill>
              </a:rPr>
              <a:t>WP meetings </a:t>
            </a:r>
            <a:r>
              <a:rPr lang="en-GB" dirty="0" smtClean="0"/>
              <a:t>with the presentation and discussion of the results</a:t>
            </a:r>
          </a:p>
          <a:p>
            <a:pPr lvl="1">
              <a:defRPr/>
            </a:pPr>
            <a:r>
              <a:rPr lang="en-GB" dirty="0" smtClean="0"/>
              <a:t>With slides available to all collaborations</a:t>
            </a:r>
          </a:p>
          <a:p>
            <a:pPr lvl="1">
              <a:defRPr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5391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exchange: mechanical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>
                <a:solidFill>
                  <a:srgbClr val="CC3300"/>
                </a:solidFill>
              </a:rPr>
              <a:t>Mechanical measurements are extremely important </a:t>
            </a:r>
            <a:r>
              <a:rPr lang="en-US" dirty="0" smtClean="0"/>
              <a:t>for understanding magnet performance</a:t>
            </a:r>
          </a:p>
          <a:p>
            <a:pPr lvl="1">
              <a:defRPr/>
            </a:pPr>
            <a:r>
              <a:rPr lang="en-US" dirty="0" smtClean="0"/>
              <a:t>They are also the most </a:t>
            </a:r>
            <a:r>
              <a:rPr lang="en-US" dirty="0" smtClean="0">
                <a:solidFill>
                  <a:srgbClr val="CC3300"/>
                </a:solidFill>
              </a:rPr>
              <a:t>difficult and fragile </a:t>
            </a:r>
          </a:p>
          <a:p>
            <a:pPr lvl="1">
              <a:defRPr/>
            </a:pPr>
            <a:r>
              <a:rPr lang="en-US" dirty="0" smtClean="0"/>
              <a:t>Cross-check between systems is important</a:t>
            </a:r>
          </a:p>
          <a:p>
            <a:pPr>
              <a:defRPr/>
            </a:pPr>
            <a:r>
              <a:rPr lang="en-US" dirty="0" smtClean="0"/>
              <a:t>Post-processing done by the team in charge of the equipment</a:t>
            </a:r>
          </a:p>
          <a:p>
            <a:pPr>
              <a:defRPr/>
            </a:pPr>
            <a:r>
              <a:rPr lang="en-US" dirty="0" smtClean="0">
                <a:solidFill>
                  <a:srgbClr val="CC3300"/>
                </a:solidFill>
              </a:rPr>
              <a:t>Diffusion of plots and Xcel tables </a:t>
            </a:r>
            <a:r>
              <a:rPr lang="en-US" dirty="0" smtClean="0"/>
              <a:t>during the test is necessary</a:t>
            </a:r>
          </a:p>
          <a:p>
            <a:pPr lvl="1">
              <a:defRPr/>
            </a:pPr>
            <a:r>
              <a:rPr lang="en-US" dirty="0" smtClean="0"/>
              <a:t>Very efficient system at CERN: mechanical data available after each quench</a:t>
            </a:r>
          </a:p>
          <a:p>
            <a:pPr lvl="1">
              <a:defRPr/>
            </a:pPr>
            <a:r>
              <a:rPr lang="en-US" dirty="0" smtClean="0"/>
              <a:t>Do we store numerical values in CERN DB 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9591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exchange: training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Training data (</a:t>
            </a:r>
            <a:r>
              <a:rPr lang="en-US" dirty="0" smtClean="0">
                <a:solidFill>
                  <a:srgbClr val="CC3300"/>
                </a:solidFill>
              </a:rPr>
              <a:t>communicated daily with Xcel table, plus plot</a:t>
            </a:r>
            <a:r>
              <a:rPr lang="en-US" dirty="0" smtClean="0"/>
              <a:t>) and stored in CERN DB</a:t>
            </a:r>
          </a:p>
          <a:p>
            <a:pPr lvl="1">
              <a:defRPr/>
            </a:pPr>
            <a:r>
              <a:rPr lang="en-US" dirty="0" smtClean="0"/>
              <a:t>Time: Date, hour (sometimes forgotten but very important)</a:t>
            </a:r>
          </a:p>
          <a:p>
            <a:pPr lvl="1">
              <a:defRPr/>
            </a:pPr>
            <a:r>
              <a:rPr lang="en-US" dirty="0" smtClean="0"/>
              <a:t>Temperature, Current, Voltage </a:t>
            </a:r>
          </a:p>
          <a:p>
            <a:pPr lvl="1">
              <a:defRPr/>
            </a:pPr>
            <a:r>
              <a:rPr lang="en-US" dirty="0" smtClean="0"/>
              <a:t>Localization</a:t>
            </a:r>
          </a:p>
          <a:p>
            <a:pPr>
              <a:defRPr/>
            </a:pPr>
            <a:r>
              <a:rPr lang="en-US" dirty="0" smtClean="0">
                <a:solidFill>
                  <a:srgbClr val="CC3300"/>
                </a:solidFill>
              </a:rPr>
              <a:t>What to do with the signals </a:t>
            </a:r>
            <a:r>
              <a:rPr lang="en-US" dirty="0" smtClean="0"/>
              <a:t>(voltages, current, </a:t>
            </a:r>
            <a:r>
              <a:rPr lang="en-US" dirty="0" err="1" smtClean="0"/>
              <a:t>etc</a:t>
            </a:r>
            <a:r>
              <a:rPr lang="en-US" dirty="0" smtClean="0"/>
              <a:t> during a quench)?</a:t>
            </a:r>
          </a:p>
          <a:p>
            <a:pPr lvl="1">
              <a:defRPr/>
            </a:pPr>
            <a:r>
              <a:rPr lang="en-US" dirty="0"/>
              <a:t>Have a copy in a CERN DB (ideal, but </a:t>
            </a:r>
            <a:r>
              <a:rPr lang="en-US" dirty="0" smtClean="0"/>
              <a:t>is it possible?)</a:t>
            </a:r>
            <a:endParaRPr lang="en-US" dirty="0"/>
          </a:p>
          <a:p>
            <a:pPr lvl="1">
              <a:defRPr/>
            </a:pPr>
            <a:r>
              <a:rPr lang="en-US" dirty="0" smtClean="0"/>
              <a:t>Store locally in the lab and make them available in case of need (more realistic)</a:t>
            </a:r>
          </a:p>
          <a:p>
            <a:pPr lvl="2">
              <a:defRPr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0649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13439</TotalTime>
  <Words>854</Words>
  <Application>Microsoft Macintosh PowerPoint</Application>
  <PresentationFormat>On-screen Show (4:3)</PresentationFormat>
  <Paragraphs>122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Thème Office</vt:lpstr>
      <vt:lpstr>Data exchange for HL LHC magnets</vt:lpstr>
      <vt:lpstr>Contents</vt:lpstr>
      <vt:lpstr>General remarks</vt:lpstr>
      <vt:lpstr>General remarks</vt:lpstr>
      <vt:lpstr>Before the test</vt:lpstr>
      <vt:lpstr>During the test</vt:lpstr>
      <vt:lpstr>During the test</vt:lpstr>
      <vt:lpstr>Data exchange: mechanical measurements</vt:lpstr>
      <vt:lpstr>Data exchange: training</vt:lpstr>
      <vt:lpstr>Data exchange: magnetic measurements</vt:lpstr>
      <vt:lpstr>After the test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Ezio Todesco</cp:lastModifiedBy>
  <cp:revision>396</cp:revision>
  <dcterms:created xsi:type="dcterms:W3CDTF">2016-03-23T12:58:39Z</dcterms:created>
  <dcterms:modified xsi:type="dcterms:W3CDTF">2016-06-14T06:16:23Z</dcterms:modified>
</cp:coreProperties>
</file>