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63" r:id="rId5"/>
    <p:sldId id="262" r:id="rId6"/>
    <p:sldId id="267" r:id="rId7"/>
    <p:sldId id="268" r:id="rId8"/>
    <p:sldId id="269" r:id="rId9"/>
    <p:sldId id="270" r:id="rId10"/>
    <p:sldId id="281" r:id="rId11"/>
    <p:sldId id="272" r:id="rId12"/>
    <p:sldId id="271" r:id="rId13"/>
    <p:sldId id="273" r:id="rId14"/>
    <p:sldId id="282" r:id="rId15"/>
    <p:sldId id="274" r:id="rId16"/>
    <p:sldId id="275" r:id="rId17"/>
    <p:sldId id="276" r:id="rId18"/>
    <p:sldId id="277" r:id="rId19"/>
    <p:sldId id="278" r:id="rId20"/>
    <p:sldId id="279" r:id="rId21"/>
    <p:sldId id="283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047" autoAdjust="0"/>
  </p:normalViewPr>
  <p:slideViewPr>
    <p:cSldViewPr snapToObjects="1" showGuides="1">
      <p:cViewPr varScale="1">
        <p:scale>
          <a:sx n="105" d="100"/>
          <a:sy n="105" d="100"/>
        </p:scale>
        <p:origin x="-808" y="-10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11/06/16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5" y="5957043"/>
            <a:ext cx="1147219" cy="5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12949" y="6528600"/>
            <a:ext cx="6666149" cy="25307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1" y="6071400"/>
            <a:ext cx="1169177" cy="5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Luca.Bottura@cern.ch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26.gif"/><Relationship Id="rId6" Type="http://schemas.openxmlformats.org/officeDocument/2006/relationships/image" Target="../media/image27.jpeg"/><Relationship Id="rId7" Type="http://schemas.openxmlformats.org/officeDocument/2006/relationships/image" Target="../media/image28.jpeg"/><Relationship Id="rId8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34.emf"/><Relationship Id="rId7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emf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jpeg"/><Relationship Id="rId8" Type="http://schemas.openxmlformats.org/officeDocument/2006/relationships/image" Target="../media/image42.jpg"/><Relationship Id="rId9" Type="http://schemas.openxmlformats.org/officeDocument/2006/relationships/image" Target="../media/image43.png"/><Relationship Id="rId10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3.png"/><Relationship Id="rId12" Type="http://schemas.openxmlformats.org/officeDocument/2006/relationships/image" Target="../media/image42.jpg"/><Relationship Id="rId13" Type="http://schemas.openxmlformats.org/officeDocument/2006/relationships/image" Target="../media/image22.jpeg"/><Relationship Id="rId14" Type="http://schemas.openxmlformats.org/officeDocument/2006/relationships/image" Target="../media/image54.png"/><Relationship Id="rId15" Type="http://schemas.openxmlformats.org/officeDocument/2006/relationships/image" Target="../media/image55.jpg"/><Relationship Id="rId16" Type="http://schemas.openxmlformats.org/officeDocument/2006/relationships/image" Target="../media/image56.png"/><Relationship Id="rId17" Type="http://schemas.openxmlformats.org/officeDocument/2006/relationships/image" Target="../media/image57.png"/><Relationship Id="rId18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jpeg"/><Relationship Id="rId6" Type="http://schemas.openxmlformats.org/officeDocument/2006/relationships/image" Target="../media/image44.png"/><Relationship Id="rId7" Type="http://schemas.openxmlformats.org/officeDocument/2006/relationships/image" Target="../media/image49.png"/><Relationship Id="rId8" Type="http://schemas.openxmlformats.org/officeDocument/2006/relationships/image" Target="../media/image50.jpeg"/><Relationship Id="rId9" Type="http://schemas.openxmlformats.org/officeDocument/2006/relationships/image" Target="../media/image51.png"/><Relationship Id="rId10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dfs:Users:d:deluc:Documents:MyDocs:Dashboard:Cryodipole_Summary.xls!Cryodipole%20summary" TargetMode="External"/><Relationship Id="rId4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dfs:Users:d:deluc:Documents:MyDocs:Dashboard:SSS_Summary.xls!SSS_Summary" TargetMode="External"/><Relationship Id="rId4" Type="http://schemas.openxmlformats.org/officeDocument/2006/relationships/image" Target="../media/image1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1.tiff"/><Relationship Id="rId1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9" Type="http://schemas.openxmlformats.org/officeDocument/2006/relationships/image" Target="../media/image19.jpeg"/><Relationship Id="rId10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Overview </a:t>
            </a:r>
            <a:r>
              <a:rPr lang="en-GB" dirty="0" smtClean="0"/>
              <a:t>HL LHC Magnets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Luca.Bottura@cern.ch</a:t>
            </a:r>
            <a:endParaRPr lang="en-GB" dirty="0" smtClean="0"/>
          </a:p>
          <a:p>
            <a:r>
              <a:rPr lang="en-GB" dirty="0" smtClean="0"/>
              <a:t>TE-MSC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50"/>
            <a:ext cx="6480000" cy="554186"/>
          </a:xfrm>
        </p:spPr>
        <p:txBody>
          <a:bodyPr>
            <a:normAutofit fontScale="92500"/>
          </a:bodyPr>
          <a:lstStyle/>
          <a:p>
            <a:pPr algn="r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International Workshop on the Superconducting Magnets Test Stands </a:t>
            </a:r>
          </a:p>
          <a:p>
            <a:pPr algn="r"/>
            <a:r>
              <a:rPr lang="en-GB" dirty="0" smtClean="0"/>
              <a:t>CERN, June 13</a:t>
            </a:r>
            <a:r>
              <a:rPr lang="en-GB" baseline="30000" dirty="0" smtClean="0"/>
              <a:t>th</a:t>
            </a:r>
            <a:r>
              <a:rPr lang="en-GB" dirty="0" smtClean="0"/>
              <a:t>-14</a:t>
            </a:r>
            <a:r>
              <a:rPr lang="en-GB" baseline="30000" dirty="0" smtClean="0"/>
              <a:t>th</a:t>
            </a:r>
            <a:r>
              <a:rPr lang="en-GB" dirty="0" smtClean="0"/>
              <a:t>, 2016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2137793" y="2257708"/>
            <a:ext cx="1570111" cy="758687"/>
            <a:chOff x="2137793" y="2257708"/>
            <a:chExt cx="1570111" cy="758687"/>
          </a:xfrm>
        </p:grpSpPr>
        <p:sp>
          <p:nvSpPr>
            <p:cNvPr id="5" name="TextBox 4"/>
            <p:cNvSpPr txBox="1"/>
            <p:nvPr/>
          </p:nvSpPr>
          <p:spPr>
            <a:xfrm>
              <a:off x="2246847" y="2257708"/>
              <a:ext cx="14610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5"/>
                  </a:solidFill>
                </a:rPr>
                <a:t>of LHC,</a:t>
              </a:r>
              <a:endParaRPr lang="en-US" sz="2800" b="1" dirty="0">
                <a:solidFill>
                  <a:schemeClr val="accent5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137793" y="2286479"/>
              <a:ext cx="1172558" cy="729916"/>
            </a:xfrm>
            <a:custGeom>
              <a:avLst/>
              <a:gdLst>
                <a:gd name="connsiteX0" fmla="*/ 388795 w 1172558"/>
                <a:gd name="connsiteY0" fmla="*/ 2277 h 729916"/>
                <a:gd name="connsiteX1" fmla="*/ 58090 w 1172558"/>
                <a:gd name="connsiteY1" fmla="*/ 55196 h 729916"/>
                <a:gd name="connsiteX2" fmla="*/ 58090 w 1172558"/>
                <a:gd name="connsiteY2" fmla="*/ 372712 h 729916"/>
                <a:gd name="connsiteX3" fmla="*/ 640131 w 1172558"/>
                <a:gd name="connsiteY3" fmla="*/ 518240 h 729916"/>
                <a:gd name="connsiteX4" fmla="*/ 1169259 w 1172558"/>
                <a:gd name="connsiteY4" fmla="*/ 452091 h 729916"/>
                <a:gd name="connsiteX5" fmla="*/ 865011 w 1172558"/>
                <a:gd name="connsiteY5" fmla="*/ 610848 h 729916"/>
                <a:gd name="connsiteX6" fmla="*/ 878239 w 1172558"/>
                <a:gd name="connsiteY6" fmla="*/ 729916 h 729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72558" h="729916">
                  <a:moveTo>
                    <a:pt x="388795" y="2277"/>
                  </a:moveTo>
                  <a:cubicBezTo>
                    <a:pt x="251001" y="-2133"/>
                    <a:pt x="113207" y="-6543"/>
                    <a:pt x="58090" y="55196"/>
                  </a:cubicBezTo>
                  <a:cubicBezTo>
                    <a:pt x="2972" y="116935"/>
                    <a:pt x="-38917" y="295538"/>
                    <a:pt x="58090" y="372712"/>
                  </a:cubicBezTo>
                  <a:cubicBezTo>
                    <a:pt x="155097" y="449886"/>
                    <a:pt x="454936" y="505010"/>
                    <a:pt x="640131" y="518240"/>
                  </a:cubicBezTo>
                  <a:cubicBezTo>
                    <a:pt x="825326" y="531470"/>
                    <a:pt x="1131779" y="436656"/>
                    <a:pt x="1169259" y="452091"/>
                  </a:cubicBezTo>
                  <a:cubicBezTo>
                    <a:pt x="1206739" y="467526"/>
                    <a:pt x="913514" y="564544"/>
                    <a:pt x="865011" y="610848"/>
                  </a:cubicBezTo>
                  <a:cubicBezTo>
                    <a:pt x="816508" y="657152"/>
                    <a:pt x="878239" y="729916"/>
                    <a:pt x="878239" y="729916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211960" y="1973761"/>
            <a:ext cx="1237340" cy="992383"/>
            <a:chOff x="4211960" y="1973761"/>
            <a:chExt cx="1237340" cy="992383"/>
          </a:xfrm>
        </p:grpSpPr>
        <p:sp>
          <p:nvSpPr>
            <p:cNvPr id="6" name="TextBox 5"/>
            <p:cNvSpPr txBox="1"/>
            <p:nvPr/>
          </p:nvSpPr>
          <p:spPr>
            <a:xfrm>
              <a:off x="4211960" y="1996098"/>
              <a:ext cx="12219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5"/>
                  </a:solidFill>
                </a:rPr>
                <a:t>, FCC,</a:t>
              </a:r>
              <a:endParaRPr lang="en-US" sz="2800" b="1" dirty="0">
                <a:solidFill>
                  <a:schemeClr val="accent5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 flipH="1">
              <a:off x="4371916" y="1973761"/>
              <a:ext cx="1077384" cy="992383"/>
            </a:xfrm>
            <a:custGeom>
              <a:avLst/>
              <a:gdLst>
                <a:gd name="connsiteX0" fmla="*/ 388795 w 1172558"/>
                <a:gd name="connsiteY0" fmla="*/ 2277 h 729916"/>
                <a:gd name="connsiteX1" fmla="*/ 58090 w 1172558"/>
                <a:gd name="connsiteY1" fmla="*/ 55196 h 729916"/>
                <a:gd name="connsiteX2" fmla="*/ 58090 w 1172558"/>
                <a:gd name="connsiteY2" fmla="*/ 372712 h 729916"/>
                <a:gd name="connsiteX3" fmla="*/ 640131 w 1172558"/>
                <a:gd name="connsiteY3" fmla="*/ 518240 h 729916"/>
                <a:gd name="connsiteX4" fmla="*/ 1169259 w 1172558"/>
                <a:gd name="connsiteY4" fmla="*/ 452091 h 729916"/>
                <a:gd name="connsiteX5" fmla="*/ 865011 w 1172558"/>
                <a:gd name="connsiteY5" fmla="*/ 610848 h 729916"/>
                <a:gd name="connsiteX6" fmla="*/ 878239 w 1172558"/>
                <a:gd name="connsiteY6" fmla="*/ 729916 h 729916"/>
                <a:gd name="connsiteX0" fmla="*/ 388795 w 1172398"/>
                <a:gd name="connsiteY0" fmla="*/ 2277 h 875444"/>
                <a:gd name="connsiteX1" fmla="*/ 58090 w 1172398"/>
                <a:gd name="connsiteY1" fmla="*/ 55196 h 875444"/>
                <a:gd name="connsiteX2" fmla="*/ 58090 w 1172398"/>
                <a:gd name="connsiteY2" fmla="*/ 372712 h 875444"/>
                <a:gd name="connsiteX3" fmla="*/ 640131 w 1172398"/>
                <a:gd name="connsiteY3" fmla="*/ 518240 h 875444"/>
                <a:gd name="connsiteX4" fmla="*/ 1169259 w 1172398"/>
                <a:gd name="connsiteY4" fmla="*/ 452091 h 875444"/>
                <a:gd name="connsiteX5" fmla="*/ 865011 w 1172398"/>
                <a:gd name="connsiteY5" fmla="*/ 610848 h 875444"/>
                <a:gd name="connsiteX6" fmla="*/ 978265 w 1172398"/>
                <a:gd name="connsiteY6" fmla="*/ 875444 h 875444"/>
                <a:gd name="connsiteX0" fmla="*/ 388795 w 1180777"/>
                <a:gd name="connsiteY0" fmla="*/ 2277 h 875444"/>
                <a:gd name="connsiteX1" fmla="*/ 58090 w 1180777"/>
                <a:gd name="connsiteY1" fmla="*/ 55196 h 875444"/>
                <a:gd name="connsiteX2" fmla="*/ 58090 w 1180777"/>
                <a:gd name="connsiteY2" fmla="*/ 372712 h 875444"/>
                <a:gd name="connsiteX3" fmla="*/ 640131 w 1180777"/>
                <a:gd name="connsiteY3" fmla="*/ 518240 h 875444"/>
                <a:gd name="connsiteX4" fmla="*/ 1169259 w 1180777"/>
                <a:gd name="connsiteY4" fmla="*/ 452091 h 875444"/>
                <a:gd name="connsiteX5" fmla="*/ 1002547 w 1180777"/>
                <a:gd name="connsiteY5" fmla="*/ 663767 h 875444"/>
                <a:gd name="connsiteX6" fmla="*/ 978265 w 1180777"/>
                <a:gd name="connsiteY6" fmla="*/ 875444 h 875444"/>
                <a:gd name="connsiteX0" fmla="*/ 388795 w 1003759"/>
                <a:gd name="connsiteY0" fmla="*/ 2277 h 875444"/>
                <a:gd name="connsiteX1" fmla="*/ 58090 w 1003759"/>
                <a:gd name="connsiteY1" fmla="*/ 55196 h 875444"/>
                <a:gd name="connsiteX2" fmla="*/ 58090 w 1003759"/>
                <a:gd name="connsiteY2" fmla="*/ 372712 h 875444"/>
                <a:gd name="connsiteX3" fmla="*/ 640131 w 1003759"/>
                <a:gd name="connsiteY3" fmla="*/ 518240 h 875444"/>
                <a:gd name="connsiteX4" fmla="*/ 931696 w 1003759"/>
                <a:gd name="connsiteY4" fmla="*/ 505011 h 875444"/>
                <a:gd name="connsiteX5" fmla="*/ 1002547 w 1003759"/>
                <a:gd name="connsiteY5" fmla="*/ 663767 h 875444"/>
                <a:gd name="connsiteX6" fmla="*/ 978265 w 1003759"/>
                <a:gd name="connsiteY6" fmla="*/ 875444 h 875444"/>
                <a:gd name="connsiteX0" fmla="*/ 653446 w 1018344"/>
                <a:gd name="connsiteY0" fmla="*/ 148 h 992383"/>
                <a:gd name="connsiteX1" fmla="*/ 72675 w 1018344"/>
                <a:gd name="connsiteY1" fmla="*/ 172135 h 992383"/>
                <a:gd name="connsiteX2" fmla="*/ 72675 w 1018344"/>
                <a:gd name="connsiteY2" fmla="*/ 489651 h 992383"/>
                <a:gd name="connsiteX3" fmla="*/ 654716 w 1018344"/>
                <a:gd name="connsiteY3" fmla="*/ 635179 h 992383"/>
                <a:gd name="connsiteX4" fmla="*/ 946281 w 1018344"/>
                <a:gd name="connsiteY4" fmla="*/ 621950 h 992383"/>
                <a:gd name="connsiteX5" fmla="*/ 1017132 w 1018344"/>
                <a:gd name="connsiteY5" fmla="*/ 780706 h 992383"/>
                <a:gd name="connsiteX6" fmla="*/ 992850 w 1018344"/>
                <a:gd name="connsiteY6" fmla="*/ 992383 h 99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18344" h="992383">
                  <a:moveTo>
                    <a:pt x="653446" y="148"/>
                  </a:moveTo>
                  <a:cubicBezTo>
                    <a:pt x="515652" y="-4262"/>
                    <a:pt x="169470" y="90551"/>
                    <a:pt x="72675" y="172135"/>
                  </a:cubicBezTo>
                  <a:cubicBezTo>
                    <a:pt x="-24120" y="253719"/>
                    <a:pt x="-24332" y="412477"/>
                    <a:pt x="72675" y="489651"/>
                  </a:cubicBezTo>
                  <a:cubicBezTo>
                    <a:pt x="169682" y="566825"/>
                    <a:pt x="509115" y="613129"/>
                    <a:pt x="654716" y="635179"/>
                  </a:cubicBezTo>
                  <a:cubicBezTo>
                    <a:pt x="800317" y="657229"/>
                    <a:pt x="885878" y="597696"/>
                    <a:pt x="946281" y="621950"/>
                  </a:cubicBezTo>
                  <a:cubicBezTo>
                    <a:pt x="1006684" y="646205"/>
                    <a:pt x="1009371" y="718967"/>
                    <a:pt x="1017132" y="780706"/>
                  </a:cubicBezTo>
                  <a:cubicBezTo>
                    <a:pt x="1024893" y="842445"/>
                    <a:pt x="992850" y="992383"/>
                    <a:pt x="992850" y="992383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193330" y="3173285"/>
            <a:ext cx="3653214" cy="976278"/>
            <a:chOff x="4193330" y="3173285"/>
            <a:chExt cx="3653214" cy="976278"/>
          </a:xfrm>
        </p:grpSpPr>
        <p:sp>
          <p:nvSpPr>
            <p:cNvPr id="7" name="TextBox 6"/>
            <p:cNvSpPr txBox="1"/>
            <p:nvPr/>
          </p:nvSpPr>
          <p:spPr>
            <a:xfrm>
              <a:off x="4193330" y="3501008"/>
              <a:ext cx="359603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5"/>
                  </a:solidFill>
                </a:rPr>
                <a:t>and all kind of other</a:t>
              </a:r>
              <a:endParaRPr lang="en-US" sz="2800" b="1" dirty="0">
                <a:solidFill>
                  <a:schemeClr val="accent5"/>
                </a:solidFill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 flipH="1" flipV="1">
              <a:off x="4350322" y="3173285"/>
              <a:ext cx="3496222" cy="976278"/>
            </a:xfrm>
            <a:custGeom>
              <a:avLst/>
              <a:gdLst>
                <a:gd name="connsiteX0" fmla="*/ 388795 w 1172558"/>
                <a:gd name="connsiteY0" fmla="*/ 2277 h 729916"/>
                <a:gd name="connsiteX1" fmla="*/ 58090 w 1172558"/>
                <a:gd name="connsiteY1" fmla="*/ 55196 h 729916"/>
                <a:gd name="connsiteX2" fmla="*/ 58090 w 1172558"/>
                <a:gd name="connsiteY2" fmla="*/ 372712 h 729916"/>
                <a:gd name="connsiteX3" fmla="*/ 640131 w 1172558"/>
                <a:gd name="connsiteY3" fmla="*/ 518240 h 729916"/>
                <a:gd name="connsiteX4" fmla="*/ 1169259 w 1172558"/>
                <a:gd name="connsiteY4" fmla="*/ 452091 h 729916"/>
                <a:gd name="connsiteX5" fmla="*/ 865011 w 1172558"/>
                <a:gd name="connsiteY5" fmla="*/ 610848 h 729916"/>
                <a:gd name="connsiteX6" fmla="*/ 878239 w 1172558"/>
                <a:gd name="connsiteY6" fmla="*/ 729916 h 729916"/>
                <a:gd name="connsiteX0" fmla="*/ 388795 w 1172398"/>
                <a:gd name="connsiteY0" fmla="*/ 2277 h 875444"/>
                <a:gd name="connsiteX1" fmla="*/ 58090 w 1172398"/>
                <a:gd name="connsiteY1" fmla="*/ 55196 h 875444"/>
                <a:gd name="connsiteX2" fmla="*/ 58090 w 1172398"/>
                <a:gd name="connsiteY2" fmla="*/ 372712 h 875444"/>
                <a:gd name="connsiteX3" fmla="*/ 640131 w 1172398"/>
                <a:gd name="connsiteY3" fmla="*/ 518240 h 875444"/>
                <a:gd name="connsiteX4" fmla="*/ 1169259 w 1172398"/>
                <a:gd name="connsiteY4" fmla="*/ 452091 h 875444"/>
                <a:gd name="connsiteX5" fmla="*/ 865011 w 1172398"/>
                <a:gd name="connsiteY5" fmla="*/ 610848 h 875444"/>
                <a:gd name="connsiteX6" fmla="*/ 978265 w 1172398"/>
                <a:gd name="connsiteY6" fmla="*/ 875444 h 875444"/>
                <a:gd name="connsiteX0" fmla="*/ 388795 w 1180777"/>
                <a:gd name="connsiteY0" fmla="*/ 2277 h 875444"/>
                <a:gd name="connsiteX1" fmla="*/ 58090 w 1180777"/>
                <a:gd name="connsiteY1" fmla="*/ 55196 h 875444"/>
                <a:gd name="connsiteX2" fmla="*/ 58090 w 1180777"/>
                <a:gd name="connsiteY2" fmla="*/ 372712 h 875444"/>
                <a:gd name="connsiteX3" fmla="*/ 640131 w 1180777"/>
                <a:gd name="connsiteY3" fmla="*/ 518240 h 875444"/>
                <a:gd name="connsiteX4" fmla="*/ 1169259 w 1180777"/>
                <a:gd name="connsiteY4" fmla="*/ 452091 h 875444"/>
                <a:gd name="connsiteX5" fmla="*/ 1002547 w 1180777"/>
                <a:gd name="connsiteY5" fmla="*/ 663767 h 875444"/>
                <a:gd name="connsiteX6" fmla="*/ 978265 w 1180777"/>
                <a:gd name="connsiteY6" fmla="*/ 875444 h 875444"/>
                <a:gd name="connsiteX0" fmla="*/ 388795 w 1003759"/>
                <a:gd name="connsiteY0" fmla="*/ 2277 h 875444"/>
                <a:gd name="connsiteX1" fmla="*/ 58090 w 1003759"/>
                <a:gd name="connsiteY1" fmla="*/ 55196 h 875444"/>
                <a:gd name="connsiteX2" fmla="*/ 58090 w 1003759"/>
                <a:gd name="connsiteY2" fmla="*/ 372712 h 875444"/>
                <a:gd name="connsiteX3" fmla="*/ 640131 w 1003759"/>
                <a:gd name="connsiteY3" fmla="*/ 518240 h 875444"/>
                <a:gd name="connsiteX4" fmla="*/ 931696 w 1003759"/>
                <a:gd name="connsiteY4" fmla="*/ 505011 h 875444"/>
                <a:gd name="connsiteX5" fmla="*/ 1002547 w 1003759"/>
                <a:gd name="connsiteY5" fmla="*/ 663767 h 875444"/>
                <a:gd name="connsiteX6" fmla="*/ 978265 w 1003759"/>
                <a:gd name="connsiteY6" fmla="*/ 875444 h 875444"/>
                <a:gd name="connsiteX0" fmla="*/ 653446 w 1018344"/>
                <a:gd name="connsiteY0" fmla="*/ 148 h 992383"/>
                <a:gd name="connsiteX1" fmla="*/ 72675 w 1018344"/>
                <a:gd name="connsiteY1" fmla="*/ 172135 h 992383"/>
                <a:gd name="connsiteX2" fmla="*/ 72675 w 1018344"/>
                <a:gd name="connsiteY2" fmla="*/ 489651 h 992383"/>
                <a:gd name="connsiteX3" fmla="*/ 654716 w 1018344"/>
                <a:gd name="connsiteY3" fmla="*/ 635179 h 992383"/>
                <a:gd name="connsiteX4" fmla="*/ 946281 w 1018344"/>
                <a:gd name="connsiteY4" fmla="*/ 621950 h 992383"/>
                <a:gd name="connsiteX5" fmla="*/ 1017132 w 1018344"/>
                <a:gd name="connsiteY5" fmla="*/ 780706 h 992383"/>
                <a:gd name="connsiteX6" fmla="*/ 992850 w 1018344"/>
                <a:gd name="connsiteY6" fmla="*/ 992383 h 992383"/>
                <a:gd name="connsiteX0" fmla="*/ 638281 w 1003179"/>
                <a:gd name="connsiteY0" fmla="*/ 193 h 992428"/>
                <a:gd name="connsiteX1" fmla="*/ 57510 w 1003179"/>
                <a:gd name="connsiteY1" fmla="*/ 172180 h 992428"/>
                <a:gd name="connsiteX2" fmla="*/ 87005 w 1003179"/>
                <a:gd name="connsiteY2" fmla="*/ 629947 h 992428"/>
                <a:gd name="connsiteX3" fmla="*/ 639551 w 1003179"/>
                <a:gd name="connsiteY3" fmla="*/ 635224 h 992428"/>
                <a:gd name="connsiteX4" fmla="*/ 931116 w 1003179"/>
                <a:gd name="connsiteY4" fmla="*/ 621995 h 992428"/>
                <a:gd name="connsiteX5" fmla="*/ 1001967 w 1003179"/>
                <a:gd name="connsiteY5" fmla="*/ 780751 h 992428"/>
                <a:gd name="connsiteX6" fmla="*/ 977685 w 1003179"/>
                <a:gd name="connsiteY6" fmla="*/ 992428 h 992428"/>
                <a:gd name="connsiteX0" fmla="*/ 603528 w 968426"/>
                <a:gd name="connsiteY0" fmla="*/ 662 h 992897"/>
                <a:gd name="connsiteX1" fmla="*/ 85434 w 968426"/>
                <a:gd name="connsiteY1" fmla="*/ 116547 h 992897"/>
                <a:gd name="connsiteX2" fmla="*/ 52252 w 968426"/>
                <a:gd name="connsiteY2" fmla="*/ 630416 h 992897"/>
                <a:gd name="connsiteX3" fmla="*/ 604798 w 968426"/>
                <a:gd name="connsiteY3" fmla="*/ 635693 h 992897"/>
                <a:gd name="connsiteX4" fmla="*/ 896363 w 968426"/>
                <a:gd name="connsiteY4" fmla="*/ 622464 h 992897"/>
                <a:gd name="connsiteX5" fmla="*/ 967214 w 968426"/>
                <a:gd name="connsiteY5" fmla="*/ 781220 h 992897"/>
                <a:gd name="connsiteX6" fmla="*/ 942932 w 968426"/>
                <a:gd name="connsiteY6" fmla="*/ 992897 h 992897"/>
                <a:gd name="connsiteX0" fmla="*/ 603528 w 971749"/>
                <a:gd name="connsiteY0" fmla="*/ 662 h 992897"/>
                <a:gd name="connsiteX1" fmla="*/ 85434 w 971749"/>
                <a:gd name="connsiteY1" fmla="*/ 116547 h 992897"/>
                <a:gd name="connsiteX2" fmla="*/ 52252 w 971749"/>
                <a:gd name="connsiteY2" fmla="*/ 630416 h 992897"/>
                <a:gd name="connsiteX3" fmla="*/ 604798 w 971749"/>
                <a:gd name="connsiteY3" fmla="*/ 635693 h 992897"/>
                <a:gd name="connsiteX4" fmla="*/ 833686 w 971749"/>
                <a:gd name="connsiteY4" fmla="*/ 636489 h 992897"/>
                <a:gd name="connsiteX5" fmla="*/ 967214 w 971749"/>
                <a:gd name="connsiteY5" fmla="*/ 781220 h 992897"/>
                <a:gd name="connsiteX6" fmla="*/ 942932 w 971749"/>
                <a:gd name="connsiteY6" fmla="*/ 992897 h 992897"/>
                <a:gd name="connsiteX0" fmla="*/ 603528 w 974444"/>
                <a:gd name="connsiteY0" fmla="*/ 662 h 1034973"/>
                <a:gd name="connsiteX1" fmla="*/ 85434 w 974444"/>
                <a:gd name="connsiteY1" fmla="*/ 116547 h 1034973"/>
                <a:gd name="connsiteX2" fmla="*/ 52252 w 974444"/>
                <a:gd name="connsiteY2" fmla="*/ 630416 h 1034973"/>
                <a:gd name="connsiteX3" fmla="*/ 604798 w 974444"/>
                <a:gd name="connsiteY3" fmla="*/ 635693 h 1034973"/>
                <a:gd name="connsiteX4" fmla="*/ 833686 w 974444"/>
                <a:gd name="connsiteY4" fmla="*/ 636489 h 1034973"/>
                <a:gd name="connsiteX5" fmla="*/ 967214 w 974444"/>
                <a:gd name="connsiteY5" fmla="*/ 781220 h 1034973"/>
                <a:gd name="connsiteX6" fmla="*/ 957680 w 974444"/>
                <a:gd name="connsiteY6" fmla="*/ 1034973 h 103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4444" h="1034973">
                  <a:moveTo>
                    <a:pt x="603528" y="662"/>
                  </a:moveTo>
                  <a:cubicBezTo>
                    <a:pt x="465734" y="-3748"/>
                    <a:pt x="177313" y="11588"/>
                    <a:pt x="85434" y="116547"/>
                  </a:cubicBezTo>
                  <a:cubicBezTo>
                    <a:pt x="-6445" y="221506"/>
                    <a:pt x="-34309" y="543892"/>
                    <a:pt x="52252" y="630416"/>
                  </a:cubicBezTo>
                  <a:cubicBezTo>
                    <a:pt x="138813" y="716940"/>
                    <a:pt x="474559" y="634681"/>
                    <a:pt x="604798" y="635693"/>
                  </a:cubicBezTo>
                  <a:cubicBezTo>
                    <a:pt x="735037" y="636705"/>
                    <a:pt x="773283" y="612235"/>
                    <a:pt x="833686" y="636489"/>
                  </a:cubicBezTo>
                  <a:cubicBezTo>
                    <a:pt x="894089" y="660744"/>
                    <a:pt x="946548" y="714806"/>
                    <a:pt x="967214" y="781220"/>
                  </a:cubicBezTo>
                  <a:cubicBezTo>
                    <a:pt x="987880" y="847634"/>
                    <a:pt x="957680" y="1034973"/>
                    <a:pt x="957680" y="1034973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CERN HFM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359" y="1128792"/>
            <a:ext cx="7789641" cy="486423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</a:t>
            </a:r>
            <a:r>
              <a:rPr lang="en-US" dirty="0" smtClean="0"/>
              <a:t>emonstrate </a:t>
            </a:r>
            <a:r>
              <a:rPr lang="en-US" dirty="0"/>
              <a:t>the maturity of Nb</a:t>
            </a:r>
            <a:r>
              <a:rPr lang="en-US" baseline="-25000" dirty="0"/>
              <a:t>3</a:t>
            </a:r>
            <a:r>
              <a:rPr lang="en-US" dirty="0"/>
              <a:t>Sn through the application in the HL-LHC, in the range of peak magnetic field of 12 </a:t>
            </a:r>
            <a:r>
              <a:rPr lang="en-US" dirty="0" smtClean="0"/>
              <a:t>T</a:t>
            </a:r>
          </a:p>
          <a:p>
            <a:r>
              <a:rPr lang="en-US" dirty="0"/>
              <a:t>P</a:t>
            </a:r>
            <a:r>
              <a:rPr lang="en-US" dirty="0" smtClean="0"/>
              <a:t>ush </a:t>
            </a: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magnet technology to its practical limit, with a target of 16 T dipole field as requested by the </a:t>
            </a:r>
            <a:r>
              <a:rPr lang="en-US" dirty="0" smtClean="0"/>
              <a:t>FCC</a:t>
            </a:r>
          </a:p>
          <a:p>
            <a:r>
              <a:rPr lang="en-US" dirty="0"/>
              <a:t>P</a:t>
            </a:r>
            <a:r>
              <a:rPr lang="en-US" dirty="0" smtClean="0"/>
              <a:t>rovide </a:t>
            </a:r>
            <a:r>
              <a:rPr lang="en-US" dirty="0"/>
              <a:t>a proof-of-principle for HTS magnet technology beyond the reach of Nb3Sn, with a target of 20 T dipole </a:t>
            </a:r>
            <a:r>
              <a:rPr lang="en-US" dirty="0" smtClean="0"/>
              <a:t>field</a:t>
            </a:r>
          </a:p>
          <a:p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the above programs </a:t>
            </a:r>
            <a:r>
              <a:rPr lang="en-US" dirty="0" smtClean="0"/>
              <a:t>with the </a:t>
            </a:r>
            <a:r>
              <a:rPr lang="en-US" dirty="0"/>
              <a:t>necessary </a:t>
            </a:r>
            <a:r>
              <a:rPr lang="en-US" dirty="0" smtClean="0"/>
              <a:t>general material and magnet R&amp;D and the evolution </a:t>
            </a:r>
            <a:r>
              <a:rPr lang="en-US" dirty="0"/>
              <a:t>of the manufacturing and test infrastructure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969" y="1535585"/>
            <a:ext cx="1018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891" y="2446297"/>
            <a:ext cx="1313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FCC</a:t>
            </a:r>
          </a:p>
          <a:p>
            <a:pPr algn="r"/>
            <a:r>
              <a:rPr lang="en-US" dirty="0" err="1" smtClean="0"/>
              <a:t>EuroCirCol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4911" y="3437846"/>
            <a:ext cx="1249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EuCARD2</a:t>
            </a:r>
          </a:p>
          <a:p>
            <a:pPr algn="r"/>
            <a:r>
              <a:rPr lang="en-US" dirty="0" smtClean="0"/>
              <a:t>(ARIES)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200" y="4576054"/>
            <a:ext cx="1095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SCM</a:t>
            </a:r>
          </a:p>
          <a:p>
            <a:pPr algn="r"/>
            <a:r>
              <a:rPr lang="en-US" dirty="0" smtClean="0"/>
              <a:t>(ORION)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1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RMC_3 test record</a:t>
            </a:r>
            <a:endParaRPr lang="en-US" dirty="0"/>
          </a:p>
        </p:txBody>
      </p:sp>
      <p:pic>
        <p:nvPicPr>
          <p:cNvPr id="4" name="Picture 3" descr="IMGP843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9" t="19175" r="17083"/>
          <a:stretch/>
        </p:blipFill>
        <p:spPr>
          <a:xfrm>
            <a:off x="5021792" y="1076586"/>
            <a:ext cx="3509862" cy="2722026"/>
          </a:xfrm>
          <a:prstGeom prst="rect">
            <a:avLst/>
          </a:prstGeom>
        </p:spPr>
      </p:pic>
      <p:pic>
        <p:nvPicPr>
          <p:cNvPr id="5" name="Picture 4" descr="Screen Shot 2015-09-09 at 13.06.3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16" y="1051185"/>
            <a:ext cx="4181437" cy="5004725"/>
          </a:xfrm>
          <a:prstGeom prst="rect">
            <a:avLst/>
          </a:prstGeom>
        </p:spPr>
      </p:pic>
      <p:pic>
        <p:nvPicPr>
          <p:cNvPr id="6" name="Picture 5" descr="\\cern.ch\dfs\Workspaces\d\div_lhc\MMS_SECA\CABLAGE\Câblage Nb3Sn\40 brins\40 x 1 mm\20.85 mm\Run 60A\pas de  140 mm\00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1792" y="3898900"/>
            <a:ext cx="3509862" cy="48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05271" y="4421906"/>
            <a:ext cx="31767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Fresca 2 Dipole cable</a:t>
            </a:r>
          </a:p>
          <a:p>
            <a:r>
              <a:rPr lang="en-GB" sz="1600" dirty="0" smtClean="0"/>
              <a:t>40 Strands, Width = 20.9 mm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82792" y="3798612"/>
            <a:ext cx="2445478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3200" dirty="0" err="1" smtClean="0"/>
              <a:t>I</a:t>
            </a:r>
            <a:r>
              <a:rPr lang="en-US" sz="3200" baseline="-25000" dirty="0" err="1" smtClean="0"/>
              <a:t>op</a:t>
            </a:r>
            <a:r>
              <a:rPr lang="en-US" sz="3200" dirty="0" smtClean="0"/>
              <a:t>=18.5 kA</a:t>
            </a:r>
          </a:p>
          <a:p>
            <a:pPr algn="ctr"/>
            <a:r>
              <a:rPr lang="en-US" sz="3200" dirty="0" err="1" smtClean="0"/>
              <a:t>B</a:t>
            </a:r>
            <a:r>
              <a:rPr lang="en-US" sz="3200" baseline="-25000" dirty="0" err="1" smtClean="0"/>
              <a:t>peak</a:t>
            </a:r>
            <a:r>
              <a:rPr lang="en-US" sz="3200" dirty="0" smtClean="0"/>
              <a:t>=16.2 T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49829" y="3127120"/>
            <a:ext cx="7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4.3 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39598" y="3127120"/>
            <a:ext cx="723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 K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64198" y="2006600"/>
            <a:ext cx="224452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95-97 % of strand I</a:t>
            </a:r>
            <a:r>
              <a:rPr lang="en-US" baseline="-25000" dirty="0" smtClean="0">
                <a:solidFill>
                  <a:srgbClr val="FF0000"/>
                </a:solidFill>
              </a:rPr>
              <a:t>C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67825" y="1051185"/>
            <a:ext cx="224452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95-97 % of strand I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endParaRPr lang="en-US" baseline="-25000" dirty="0">
              <a:solidFill>
                <a:srgbClr val="0000FF"/>
              </a:solidFill>
            </a:endParaRPr>
          </a:p>
        </p:txBody>
      </p:sp>
      <p:pic>
        <p:nvPicPr>
          <p:cNvPr id="13" name="Picture 12" descr="Logo_oxford_instruments.gi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12" b="34958"/>
          <a:stretch/>
        </p:blipFill>
        <p:spPr>
          <a:xfrm>
            <a:off x="5548171" y="5596882"/>
            <a:ext cx="1527105" cy="533345"/>
          </a:xfrm>
          <a:prstGeom prst="rect">
            <a:avLst/>
          </a:prstGeom>
        </p:spPr>
      </p:pic>
      <p:pic>
        <p:nvPicPr>
          <p:cNvPr id="14" name="Picture 13" descr="index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192" y="5222147"/>
            <a:ext cx="925603" cy="492853"/>
          </a:xfrm>
          <a:prstGeom prst="rect">
            <a:avLst/>
          </a:prstGeom>
        </p:spPr>
      </p:pic>
      <p:pic>
        <p:nvPicPr>
          <p:cNvPr id="15" name="Picture 14" descr="Round Sub.jpg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595" r="16168"/>
          <a:stretch/>
        </p:blipFill>
        <p:spPr>
          <a:xfrm>
            <a:off x="8184896" y="5144627"/>
            <a:ext cx="947517" cy="972900"/>
          </a:xfrm>
          <a:prstGeom prst="rect">
            <a:avLst/>
          </a:prstGeom>
        </p:spPr>
      </p:pic>
      <p:pic>
        <p:nvPicPr>
          <p:cNvPr id="17" name="Picture 18" descr="HO10S14163A01U.jpg"/>
          <p:cNvPicPr>
            <a:picLocks noChangeAspect="1"/>
          </p:cNvPicPr>
          <p:nvPr/>
        </p:nvPicPr>
        <p:blipFill>
          <a:blip r:embed="rId8"/>
          <a:srcRect b="28615"/>
          <a:stretch>
            <a:fillRect/>
          </a:stretch>
        </p:blipFill>
        <p:spPr>
          <a:xfrm>
            <a:off x="4554824" y="5129992"/>
            <a:ext cx="995992" cy="101243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5525416" y="5142492"/>
            <a:ext cx="1566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RRP 132/169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96036" y="5748195"/>
            <a:ext cx="988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PIT 192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354157" y="6216348"/>
            <a:ext cx="5293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Preliminary – Not for distribution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30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4411"/>
            <a:ext cx="2656625" cy="720000"/>
          </a:xfrm>
        </p:spPr>
        <p:txBody>
          <a:bodyPr/>
          <a:lstStyle/>
          <a:p>
            <a:r>
              <a:rPr lang="en-US" dirty="0" smtClean="0"/>
              <a:t>FCC plan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4623" y="5229200"/>
            <a:ext cx="8136464" cy="8144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Expect some </a:t>
            </a:r>
            <a:r>
              <a:rPr lang="en-US" b="1" dirty="0" smtClean="0">
                <a:solidFill>
                  <a:srgbClr val="FF0000"/>
                </a:solidFill>
              </a:rPr>
              <a:t>10 sub</a:t>
            </a:r>
            <a:r>
              <a:rPr lang="en-US" b="1" dirty="0">
                <a:solidFill>
                  <a:srgbClr val="FF0000"/>
                </a:solidFill>
              </a:rPr>
              <a:t>-scale and demonstration magnets </a:t>
            </a:r>
            <a:r>
              <a:rPr lang="en-US" dirty="0"/>
              <a:t>to come in the period </a:t>
            </a:r>
            <a:r>
              <a:rPr lang="en-US" dirty="0" smtClean="0"/>
              <a:t>2017-2021</a:t>
            </a:r>
            <a:endParaRPr lang="en-US" dirty="0"/>
          </a:p>
        </p:txBody>
      </p:sp>
      <p:pic>
        <p:nvPicPr>
          <p:cNvPr id="4" name="Picture 3" descr="pla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10866" r="5029" b="36515"/>
          <a:stretch/>
        </p:blipFill>
        <p:spPr>
          <a:xfrm>
            <a:off x="0" y="1284476"/>
            <a:ext cx="9144000" cy="3777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338" y="1674544"/>
            <a:ext cx="1474477" cy="70686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6" name="Group 5"/>
          <p:cNvGrpSpPr/>
          <p:nvPr/>
        </p:nvGrpSpPr>
        <p:grpSpPr>
          <a:xfrm>
            <a:off x="3973665" y="1902962"/>
            <a:ext cx="4297953" cy="1709133"/>
            <a:chOff x="3973665" y="2058551"/>
            <a:chExt cx="4297953" cy="1709133"/>
          </a:xfrm>
        </p:grpSpPr>
        <p:grpSp>
          <p:nvGrpSpPr>
            <p:cNvPr id="9" name="Group 8"/>
            <p:cNvGrpSpPr/>
            <p:nvPr/>
          </p:nvGrpSpPr>
          <p:grpSpPr>
            <a:xfrm>
              <a:off x="6419392" y="2183566"/>
              <a:ext cx="1031697" cy="1011687"/>
              <a:chOff x="6460191" y="216216"/>
              <a:chExt cx="1439285" cy="140399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3674"/>
              <a:stretch/>
            </p:blipFill>
            <p:spPr>
              <a:xfrm>
                <a:off x="6460191" y="216216"/>
                <a:ext cx="1439285" cy="1403999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5926" t="25789" r="28883" b="25965"/>
              <a:stretch/>
            </p:blipFill>
            <p:spPr>
              <a:xfrm>
                <a:off x="6867779" y="608528"/>
                <a:ext cx="601160" cy="619377"/>
              </a:xfrm>
              <a:prstGeom prst="rect">
                <a:avLst/>
              </a:prstGeom>
            </p:spPr>
          </p:pic>
        </p:grpSp>
        <p:cxnSp>
          <p:nvCxnSpPr>
            <p:cNvPr id="22" name="Elbow Connector 21"/>
            <p:cNvCxnSpPr>
              <a:endCxn id="7" idx="1"/>
            </p:cNvCxnSpPr>
            <p:nvPr/>
          </p:nvCxnSpPr>
          <p:spPr>
            <a:xfrm flipV="1">
              <a:off x="3973665" y="2689410"/>
              <a:ext cx="2445727" cy="1078274"/>
            </a:xfrm>
            <a:prstGeom prst="bentConnector3">
              <a:avLst>
                <a:gd name="adj1" fmla="val 82259"/>
              </a:avLst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7407304" y="2058551"/>
              <a:ext cx="86431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ERMC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211754" y="2631844"/>
            <a:ext cx="4646378" cy="1250657"/>
            <a:chOff x="4211754" y="2787433"/>
            <a:chExt cx="4646378" cy="1250657"/>
          </a:xfrm>
        </p:grpSpPr>
        <p:cxnSp>
          <p:nvCxnSpPr>
            <p:cNvPr id="16" name="Elbow Connector 15"/>
            <p:cNvCxnSpPr>
              <a:endCxn id="19" idx="1"/>
            </p:cNvCxnSpPr>
            <p:nvPr/>
          </p:nvCxnSpPr>
          <p:spPr>
            <a:xfrm flipV="1">
              <a:off x="4211754" y="3473121"/>
              <a:ext cx="2913759" cy="564969"/>
            </a:xfrm>
            <a:prstGeom prst="bentConnector3">
              <a:avLst>
                <a:gd name="adj1" fmla="val 67501"/>
              </a:avLst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674"/>
            <a:stretch/>
          </p:blipFill>
          <p:spPr>
            <a:xfrm>
              <a:off x="7125513" y="2908152"/>
              <a:ext cx="1158337" cy="1129938"/>
            </a:xfrm>
            <a:prstGeom prst="rect">
              <a:avLst/>
            </a:prstGeom>
          </p:spPr>
        </p:pic>
        <p:sp>
          <p:nvSpPr>
            <p:cNvPr id="57" name="TextBox 56"/>
            <p:cNvSpPr txBox="1"/>
            <p:nvPr/>
          </p:nvSpPr>
          <p:spPr>
            <a:xfrm>
              <a:off x="8122196" y="2787433"/>
              <a:ext cx="735936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RMM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22855" y="3242763"/>
            <a:ext cx="4644245" cy="1664421"/>
            <a:chOff x="4522855" y="3398352"/>
            <a:chExt cx="4644245" cy="1664421"/>
          </a:xfrm>
        </p:grpSpPr>
        <p:cxnSp>
          <p:nvCxnSpPr>
            <p:cNvPr id="37" name="Elbow Connector 36"/>
            <p:cNvCxnSpPr>
              <a:endCxn id="38" idx="1"/>
            </p:cNvCxnSpPr>
            <p:nvPr/>
          </p:nvCxnSpPr>
          <p:spPr>
            <a:xfrm>
              <a:off x="4522855" y="4224008"/>
              <a:ext cx="3316606" cy="19122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3674"/>
            <a:stretch/>
          </p:blipFill>
          <p:spPr>
            <a:xfrm>
              <a:off x="7839461" y="3767684"/>
              <a:ext cx="1327639" cy="1295089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8283850" y="3398352"/>
              <a:ext cx="80040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Demo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30058" y="-27384"/>
            <a:ext cx="3782138" cy="2561207"/>
            <a:chOff x="3230058" y="128205"/>
            <a:chExt cx="3782138" cy="2561207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" r="53105" b="50000"/>
            <a:stretch/>
          </p:blipFill>
          <p:spPr bwMode="auto">
            <a:xfrm>
              <a:off x="3230058" y="128205"/>
              <a:ext cx="1623280" cy="131186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43746" y="128205"/>
              <a:ext cx="2068450" cy="1300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Elbow Connector 24"/>
            <p:cNvCxnSpPr>
              <a:endCxn id="20" idx="3"/>
            </p:cNvCxnSpPr>
            <p:nvPr/>
          </p:nvCxnSpPr>
          <p:spPr>
            <a:xfrm rot="5400000" flipH="1" flipV="1">
              <a:off x="5273586" y="950802"/>
              <a:ext cx="1910775" cy="1566445"/>
            </a:xfrm>
            <a:prstGeom prst="bentConnector4">
              <a:avLst>
                <a:gd name="adj1" fmla="val 28952"/>
                <a:gd name="adj2" fmla="val 123807"/>
              </a:avLst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268625" y="1059734"/>
              <a:ext cx="13523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Real estate</a:t>
              </a:r>
              <a:endParaRPr lang="en-US" dirty="0">
                <a:solidFill>
                  <a:srgbClr val="FFFF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64118" y="147449"/>
              <a:ext cx="95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Pinning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547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35280" cy="810679"/>
          </a:xfrm>
        </p:spPr>
        <p:txBody>
          <a:bodyPr>
            <a:normAutofit/>
          </a:bodyPr>
          <a:lstStyle/>
          <a:p>
            <a:r>
              <a:rPr lang="en-US" dirty="0" smtClean="0"/>
              <a:t>HTS </a:t>
            </a:r>
            <a:r>
              <a:rPr lang="en-US" dirty="0"/>
              <a:t>for </a:t>
            </a:r>
            <a:r>
              <a:rPr lang="en-US" dirty="0" smtClean="0"/>
              <a:t>20 </a:t>
            </a:r>
            <a:r>
              <a:rPr lang="en-US" dirty="0"/>
              <a:t>T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810679"/>
            <a:ext cx="5083421" cy="5326225"/>
            <a:chOff x="0" y="810679"/>
            <a:chExt cx="5083421" cy="532622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85335" y="872810"/>
              <a:ext cx="1371600" cy="584200"/>
            </a:xfrm>
            <a:prstGeom prst="rect">
              <a:avLst/>
            </a:prstGeom>
          </p:spPr>
        </p:pic>
        <p:pic>
          <p:nvPicPr>
            <p:cNvPr id="18" name="Picture 17" descr="Screen Shot 2013-07-04 at 9.23.03 PM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947979"/>
              <a:ext cx="2767449" cy="190545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8732" y="1517286"/>
              <a:ext cx="3315574" cy="2374791"/>
            </a:xfrm>
            <a:prstGeom prst="rect">
              <a:avLst/>
            </a:prstGeom>
          </p:spPr>
        </p:pic>
        <p:pic>
          <p:nvPicPr>
            <p:cNvPr id="20" name="Picture 19" descr="pict-struct.pdf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24584" y="4238380"/>
              <a:ext cx="2458837" cy="174463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5918" y="810679"/>
              <a:ext cx="33853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 T HTS (YBCO) insert for test in FReSCa2 (no bore)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302444" y="394797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19 T</a:t>
              </a:r>
              <a:endParaRPr lang="en-US" dirty="0"/>
            </a:p>
          </p:txBody>
        </p:sp>
        <p:pic>
          <p:nvPicPr>
            <p:cNvPr id="23" name="Picture 22" descr="Screen Shot 2013-07-05 at 8.59.48 A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3788" y="1965538"/>
              <a:ext cx="1214231" cy="1377615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0" y="5829127"/>
              <a:ext cx="19543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J.M. Rey, CEA-</a:t>
              </a:r>
              <a:r>
                <a:rPr lang="en-US" sz="1400" dirty="0" err="1" smtClean="0"/>
                <a:t>Saclay</a:t>
              </a:r>
              <a:endParaRPr lang="en-US" sz="14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33417" y="637232"/>
            <a:ext cx="4410583" cy="5547056"/>
            <a:chOff x="4733417" y="637232"/>
            <a:chExt cx="4410583" cy="5547056"/>
          </a:xfrm>
        </p:grpSpPr>
        <p:pic>
          <p:nvPicPr>
            <p:cNvPr id="8" name="Picture 7" descr="_B1A8948-Modifier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9740" y="4181223"/>
              <a:ext cx="2820142" cy="1343517"/>
            </a:xfrm>
            <a:prstGeom prst="rect">
              <a:avLst/>
            </a:prstGeom>
          </p:spPr>
        </p:pic>
        <p:pic>
          <p:nvPicPr>
            <p:cNvPr id="13" name="Picture 12" descr="logoEuCARD2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8688" y="928887"/>
              <a:ext cx="1331640" cy="588399"/>
            </a:xfrm>
            <a:prstGeom prst="rect">
              <a:avLst/>
            </a:prstGeom>
          </p:spPr>
        </p:pic>
        <p:pic>
          <p:nvPicPr>
            <p:cNvPr id="25" name="Picture 24" descr="Screen Shot 2014-03-09 at 7.29.11 PM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4850" y="1138634"/>
              <a:ext cx="2822547" cy="2069118"/>
            </a:xfrm>
            <a:prstGeom prst="rect">
              <a:avLst/>
            </a:prstGeom>
          </p:spPr>
        </p:pic>
        <p:pic>
          <p:nvPicPr>
            <p:cNvPr id="24" name="Picture 23" descr="Screen Shot 2014-03-09 at 7.26.40 PM.png"/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2" t="11865" r="11054" b="19379"/>
            <a:stretch/>
          </p:blipFill>
          <p:spPr>
            <a:xfrm>
              <a:off x="4733417" y="1785156"/>
              <a:ext cx="4410583" cy="3620598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5187093" y="5537957"/>
              <a:ext cx="39569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 T HTS (YBCO) stand-alone dipole for test in FReSCa2 (40 mm bore)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068655" y="637232"/>
              <a:ext cx="23587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J. Van </a:t>
              </a:r>
              <a:r>
                <a:rPr lang="en-US" sz="1400" dirty="0" err="1" smtClean="0"/>
                <a:t>Nugteren</a:t>
              </a:r>
              <a:r>
                <a:rPr lang="en-US" sz="1400" dirty="0" smtClean="0"/>
                <a:t>, G. Kirby, G. de </a:t>
              </a:r>
              <a:r>
                <a:rPr lang="en-US" sz="1400" dirty="0" err="1" smtClean="0"/>
                <a:t>Rijk</a:t>
              </a:r>
              <a:r>
                <a:rPr lang="en-US" sz="1400" dirty="0" smtClean="0"/>
                <a:t>, CERN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74185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7504" y="3569218"/>
            <a:ext cx="4733242" cy="2559046"/>
            <a:chOff x="107504" y="3569218"/>
            <a:chExt cx="4733242" cy="2559046"/>
          </a:xfrm>
        </p:grpSpPr>
        <p:cxnSp>
          <p:nvCxnSpPr>
            <p:cNvPr id="105" name="Straight Connector 104"/>
            <p:cNvCxnSpPr/>
            <p:nvPr/>
          </p:nvCxnSpPr>
          <p:spPr>
            <a:xfrm>
              <a:off x="2646144" y="3569218"/>
              <a:ext cx="0" cy="1799994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16" name="Picture 115" descr="FCCLogoForWebSit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04" y="5556144"/>
              <a:ext cx="1170894" cy="491972"/>
            </a:xfrm>
            <a:prstGeom prst="rect">
              <a:avLst/>
            </a:prstGeom>
          </p:spPr>
        </p:pic>
        <p:sp>
          <p:nvSpPr>
            <p:cNvPr id="117" name="TextBox 116"/>
            <p:cNvSpPr txBox="1"/>
            <p:nvPr/>
          </p:nvSpPr>
          <p:spPr>
            <a:xfrm>
              <a:off x="1232979" y="5481933"/>
              <a:ext cx="3607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FCC CDR (</a:t>
              </a:r>
              <a:r>
                <a:rPr lang="en-US" dirty="0" err="1" smtClean="0"/>
                <a:t>EuroCirCol</a:t>
              </a:r>
              <a:r>
                <a:rPr lang="en-US" dirty="0" smtClean="0"/>
                <a:t>) propose a new energy frontier accelerator</a:t>
              </a:r>
              <a:endParaRPr lang="en-US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839201" y="3569217"/>
            <a:ext cx="2395149" cy="1224159"/>
            <a:chOff x="2839201" y="3569217"/>
            <a:chExt cx="2395149" cy="1224159"/>
          </a:xfrm>
        </p:grpSpPr>
        <p:cxnSp>
          <p:nvCxnSpPr>
            <p:cNvPr id="115" name="Straight Connector 114"/>
            <p:cNvCxnSpPr/>
            <p:nvPr/>
          </p:nvCxnSpPr>
          <p:spPr>
            <a:xfrm>
              <a:off x="3869831" y="3569217"/>
              <a:ext cx="0" cy="463033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3665349" y="4023055"/>
              <a:ext cx="1569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16 T </a:t>
              </a:r>
              <a:r>
                <a:rPr lang="en-US" dirty="0" smtClean="0"/>
                <a:t>magnet model(s)</a:t>
              </a:r>
              <a:endParaRPr lang="en-US" dirty="0"/>
            </a:p>
          </p:txBody>
        </p:sp>
        <p:pic>
          <p:nvPicPr>
            <p:cNvPr id="120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9201" y="3890059"/>
              <a:ext cx="903317" cy="903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4379" y="2482325"/>
            <a:ext cx="8967592" cy="1051652"/>
            <a:chOff x="14379" y="2482325"/>
            <a:chExt cx="8967592" cy="1051652"/>
          </a:xfrm>
        </p:grpSpPr>
        <p:grpSp>
          <p:nvGrpSpPr>
            <p:cNvPr id="111" name="Group 110"/>
            <p:cNvGrpSpPr/>
            <p:nvPr/>
          </p:nvGrpSpPr>
          <p:grpSpPr>
            <a:xfrm>
              <a:off x="183306" y="2482325"/>
              <a:ext cx="8798665" cy="1046300"/>
              <a:chOff x="183306" y="2482325"/>
              <a:chExt cx="8798665" cy="1046300"/>
            </a:xfrm>
          </p:grpSpPr>
          <p:sp>
            <p:nvSpPr>
              <p:cNvPr id="69" name="Right Arrow 68"/>
              <p:cNvSpPr/>
              <p:nvPr/>
            </p:nvSpPr>
            <p:spPr>
              <a:xfrm>
                <a:off x="183306" y="3092428"/>
                <a:ext cx="8798665" cy="406422"/>
              </a:xfrm>
              <a:prstGeom prst="rightArrow">
                <a:avLst>
                  <a:gd name="adj1" fmla="val 52951"/>
                  <a:gd name="adj2" fmla="val 75478"/>
                </a:avLst>
              </a:prstGeom>
              <a:solidFill>
                <a:schemeClr val="tx2"/>
              </a:solidFill>
              <a:effectLst>
                <a:outerShdw blurRad="50800" dist="2032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92" name="Group 91"/>
              <p:cNvGrpSpPr/>
              <p:nvPr/>
            </p:nvGrpSpPr>
            <p:grpSpPr>
              <a:xfrm>
                <a:off x="1076783" y="3168628"/>
                <a:ext cx="7509848" cy="359997"/>
                <a:chOff x="815413" y="3088420"/>
                <a:chExt cx="6627720" cy="359997"/>
              </a:xfrm>
            </p:grpSpPr>
            <p:cxnSp>
              <p:nvCxnSpPr>
                <p:cNvPr id="71" name="Straight Connector 70"/>
                <p:cNvCxnSpPr/>
                <p:nvPr/>
              </p:nvCxnSpPr>
              <p:spPr>
                <a:xfrm>
                  <a:off x="81541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155292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220043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2775527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328038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5135555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/>
                <p:cNvCxnSpPr/>
                <p:nvPr/>
              </p:nvCxnSpPr>
              <p:spPr>
                <a:xfrm>
                  <a:off x="625907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700808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744313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3" name="TextBox 92"/>
              <p:cNvSpPr txBox="1"/>
              <p:nvPr/>
            </p:nvSpPr>
            <p:spPr>
              <a:xfrm rot="16200000">
                <a:off x="740260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2016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 rot="16200000">
                <a:off x="1549559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2017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 rot="16200000">
                <a:off x="2283250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2018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 rot="16200000">
                <a:off x="2934888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2019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 rot="16200000">
                <a:off x="3506937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2020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 rot="16200000">
                <a:off x="5609028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2025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 rot="16200000">
                <a:off x="6882079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2030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 rot="16200000">
                <a:off x="7730780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2035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 rot="16200000">
                <a:off x="8223737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2040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123" name="Straight Connector 122"/>
            <p:cNvCxnSpPr/>
            <p:nvPr/>
          </p:nvCxnSpPr>
          <p:spPr>
            <a:xfrm>
              <a:off x="186479" y="3173980"/>
              <a:ext cx="0" cy="359997"/>
            </a:xfrm>
            <a:prstGeom prst="line">
              <a:avLst/>
            </a:prstGeom>
            <a:effectLst>
              <a:glow rad="381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 rot="16200000">
              <a:off x="-150044" y="2652100"/>
              <a:ext cx="6981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2015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661283" y="119680"/>
            <a:ext cx="1482718" cy="2972748"/>
            <a:chOff x="7661283" y="119680"/>
            <a:chExt cx="1482718" cy="2972748"/>
          </a:xfrm>
        </p:grpSpPr>
        <p:cxnSp>
          <p:nvCxnSpPr>
            <p:cNvPr id="126" name="Straight Connector 125"/>
            <p:cNvCxnSpPr/>
            <p:nvPr/>
          </p:nvCxnSpPr>
          <p:spPr>
            <a:xfrm flipV="1">
              <a:off x="8337154" y="1767106"/>
              <a:ext cx="0" cy="1325322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7673475" y="1120774"/>
              <a:ext cx="14705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End of LHC useful life</a:t>
              </a:r>
              <a:endParaRPr lang="en-US" dirty="0"/>
            </a:p>
          </p:txBody>
        </p:sp>
        <p:pic>
          <p:nvPicPr>
            <p:cNvPr id="129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1283" y="119680"/>
              <a:ext cx="1353401" cy="10150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5598163" y="3369935"/>
            <a:ext cx="3221664" cy="1571233"/>
            <a:chOff x="5760307" y="3369935"/>
            <a:chExt cx="3221664" cy="1571233"/>
          </a:xfrm>
        </p:grpSpPr>
        <p:pic>
          <p:nvPicPr>
            <p:cNvPr id="58" name="Picture 12" descr="20T_iron_v3.JPG"/>
            <p:cNvPicPr>
              <a:picLocks noChangeAspect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713" r="27681"/>
            <a:stretch/>
          </p:blipFill>
          <p:spPr>
            <a:xfrm>
              <a:off x="7574004" y="3369935"/>
              <a:ext cx="1407967" cy="1508865"/>
            </a:xfrm>
            <a:prstGeom prst="rect">
              <a:avLst/>
            </a:prstGeom>
          </p:spPr>
        </p:pic>
        <p:cxnSp>
          <p:nvCxnSpPr>
            <p:cNvPr id="122" name="Straight Connector 121"/>
            <p:cNvCxnSpPr/>
            <p:nvPr/>
          </p:nvCxnSpPr>
          <p:spPr>
            <a:xfrm>
              <a:off x="5976030" y="3569221"/>
              <a:ext cx="0" cy="463029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>
              <a:off x="5760307" y="4015349"/>
              <a:ext cx="14788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20 T </a:t>
              </a:r>
              <a:r>
                <a:rPr lang="en-US" dirty="0" smtClean="0"/>
                <a:t>magnet model(s)</a:t>
              </a:r>
              <a:endParaRPr lang="en-US" dirty="0"/>
            </a:p>
          </p:txBody>
        </p:sp>
        <p:pic>
          <p:nvPicPr>
            <p:cNvPr id="133" name="Picture 132" descr="Screen Shot 2014-03-09 at 7.26.40 PM.png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72" t="11865" r="11054" b="19379"/>
            <a:stretch/>
          </p:blipFill>
          <p:spPr>
            <a:xfrm>
              <a:off x="6898479" y="3763517"/>
              <a:ext cx="1434605" cy="1177651"/>
            </a:xfrm>
            <a:prstGeom prst="rect">
              <a:avLst/>
            </a:prstGeom>
          </p:spPr>
        </p:pic>
      </p:grpSp>
      <p:grpSp>
        <p:nvGrpSpPr>
          <p:cNvPr id="5" name="Group 4"/>
          <p:cNvGrpSpPr/>
          <p:nvPr/>
        </p:nvGrpSpPr>
        <p:grpSpPr>
          <a:xfrm>
            <a:off x="153505" y="139756"/>
            <a:ext cx="3307330" cy="2446284"/>
            <a:chOff x="153505" y="139756"/>
            <a:chExt cx="3307330" cy="2446284"/>
          </a:xfrm>
        </p:grpSpPr>
        <p:sp>
          <p:nvSpPr>
            <p:cNvPr id="103" name="TextBox 102"/>
            <p:cNvSpPr txBox="1"/>
            <p:nvPr/>
          </p:nvSpPr>
          <p:spPr>
            <a:xfrm>
              <a:off x="153505" y="139756"/>
              <a:ext cx="330733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LHC Run-II provides results to define future HEP roadmap (European Strategy 2018)</a:t>
              </a:r>
              <a:endParaRPr lang="en-US" dirty="0"/>
            </a:p>
          </p:txBody>
        </p:sp>
        <p:cxnSp>
          <p:nvCxnSpPr>
            <p:cNvPr id="114" name="Straight Connector 113"/>
            <p:cNvCxnSpPr/>
            <p:nvPr/>
          </p:nvCxnSpPr>
          <p:spPr>
            <a:xfrm flipV="1">
              <a:off x="2632189" y="1074049"/>
              <a:ext cx="0" cy="1511991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" name="Picture 2" descr="Screen Shot 2015-05-19 at 10.00.34 P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492" y="1158648"/>
              <a:ext cx="1899205" cy="1297740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3803184" y="111654"/>
            <a:ext cx="3741375" cy="2415069"/>
            <a:chOff x="3803184" y="111654"/>
            <a:chExt cx="3741375" cy="2415069"/>
          </a:xfrm>
        </p:grpSpPr>
        <p:cxnSp>
          <p:nvCxnSpPr>
            <p:cNvPr id="106" name="Straight Connector 105"/>
            <p:cNvCxnSpPr/>
            <p:nvPr/>
          </p:nvCxnSpPr>
          <p:spPr>
            <a:xfrm flipV="1">
              <a:off x="5958117" y="1842724"/>
              <a:ext cx="0" cy="683999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4647008" y="1146062"/>
              <a:ext cx="27909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HL-LHC demonstrates large-scale use of Nb</a:t>
              </a:r>
              <a:r>
                <a:rPr lang="en-US" baseline="-25000" dirty="0" smtClean="0"/>
                <a:t>3</a:t>
              </a:r>
              <a:r>
                <a:rPr lang="en-US" dirty="0" smtClean="0"/>
                <a:t>Sn</a:t>
              </a:r>
              <a:endParaRPr lang="en-US" dirty="0"/>
            </a:p>
          </p:txBody>
        </p:sp>
        <p:pic>
          <p:nvPicPr>
            <p:cNvPr id="113" name="Picture 112" descr="SmallHiLumiLogo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C"/>
                </a:clrFrom>
                <a:clrTo>
                  <a:srgbClr val="FFFFFC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0930" y="1738176"/>
              <a:ext cx="1583629" cy="764164"/>
            </a:xfrm>
            <a:prstGeom prst="rect">
              <a:avLst/>
            </a:prstGeom>
          </p:spPr>
        </p:pic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3184" y="111654"/>
              <a:ext cx="3495679" cy="1020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4919722" y="3555888"/>
            <a:ext cx="4007316" cy="2321384"/>
            <a:chOff x="5799837" y="3533977"/>
            <a:chExt cx="4007316" cy="2321384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6859105" y="3533977"/>
              <a:ext cx="0" cy="1943998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5799837" y="5486029"/>
              <a:ext cx="2975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FCC construction  decision </a:t>
              </a:r>
              <a:endParaRPr lang="en-US" dirty="0"/>
            </a:p>
          </p:txBody>
        </p:sp>
        <p:pic>
          <p:nvPicPr>
            <p:cNvPr id="4" name="Picture 3" descr="Screen Shot 2015-05-19 at 11.41.34 PM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6827" y="4775241"/>
              <a:ext cx="1050326" cy="1057951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2697230" y="1111694"/>
            <a:ext cx="2787077" cy="1942886"/>
            <a:chOff x="2697230" y="1111694"/>
            <a:chExt cx="2787077" cy="1942886"/>
          </a:xfrm>
        </p:grpSpPr>
        <p:cxnSp>
          <p:nvCxnSpPr>
            <p:cNvPr id="65" name="Straight Connector 64"/>
            <p:cNvCxnSpPr/>
            <p:nvPr/>
          </p:nvCxnSpPr>
          <p:spPr>
            <a:xfrm flipV="1">
              <a:off x="3298302" y="2198648"/>
              <a:ext cx="0" cy="323997"/>
            </a:xfrm>
            <a:prstGeom prst="line">
              <a:avLst/>
            </a:prstGeom>
            <a:ln w="19050" cmpd="sng">
              <a:solidFill>
                <a:schemeClr val="accent6">
                  <a:lumMod val="75000"/>
                </a:schemeClr>
              </a:solidFill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" name="Picture 1" descr="Screen Shot 2015-08-22 at 09.35.45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2988" y="1792900"/>
              <a:ext cx="1451319" cy="1261680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2697230" y="1410114"/>
              <a:ext cx="20055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Accelerator-grade HTS </a:t>
              </a:r>
              <a:r>
                <a:rPr lang="en-US" b="1" dirty="0" smtClean="0">
                  <a:solidFill>
                    <a:srgbClr val="FF0000"/>
                  </a:solidFill>
                </a:rPr>
                <a:t>5 T</a:t>
              </a:r>
              <a:r>
                <a:rPr lang="en-US" dirty="0" smtClean="0"/>
                <a:t> demo</a:t>
              </a:r>
              <a:endParaRPr lang="en-US" dirty="0"/>
            </a:p>
          </p:txBody>
        </p:sp>
        <p:pic>
          <p:nvPicPr>
            <p:cNvPr id="70" name="Picture 69" descr="logoEuCARD2.jp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5176" y="1111694"/>
              <a:ext cx="1021728" cy="451461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28989" y="3569221"/>
            <a:ext cx="2615538" cy="1848601"/>
            <a:chOff x="28989" y="3569221"/>
            <a:chExt cx="2615538" cy="1848601"/>
          </a:xfrm>
        </p:grpSpPr>
        <p:grpSp>
          <p:nvGrpSpPr>
            <p:cNvPr id="6" name="Group 5"/>
            <p:cNvGrpSpPr/>
            <p:nvPr/>
          </p:nvGrpSpPr>
          <p:grpSpPr>
            <a:xfrm>
              <a:off x="681789" y="3569221"/>
              <a:ext cx="1962738" cy="1848601"/>
              <a:chOff x="681789" y="3569221"/>
              <a:chExt cx="1962738" cy="1848601"/>
            </a:xfrm>
          </p:grpSpPr>
          <p:cxnSp>
            <p:nvCxnSpPr>
              <p:cNvPr id="131" name="Straight Connector 130"/>
              <p:cNvCxnSpPr/>
              <p:nvPr/>
            </p:nvCxnSpPr>
            <p:spPr>
              <a:xfrm>
                <a:off x="2263808" y="3569221"/>
                <a:ext cx="0" cy="287997"/>
              </a:xfrm>
              <a:prstGeom prst="line">
                <a:avLst/>
              </a:prstGeom>
              <a:ln w="19050" cmpd="sng">
                <a:solidFill>
                  <a:schemeClr val="accent6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TextBox 133"/>
              <p:cNvSpPr txBox="1"/>
              <p:nvPr/>
            </p:nvSpPr>
            <p:spPr>
              <a:xfrm>
                <a:off x="681789" y="3808906"/>
                <a:ext cx="196273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b="1" dirty="0" smtClean="0">
                    <a:solidFill>
                      <a:srgbClr val="FF0000"/>
                    </a:solidFill>
                  </a:rPr>
                  <a:t>12 T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accelerator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technology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47" name="Group 46"/>
              <p:cNvGrpSpPr>
                <a:grpSpLocks noChangeAspect="1"/>
              </p:cNvGrpSpPr>
              <p:nvPr/>
            </p:nvGrpSpPr>
            <p:grpSpPr>
              <a:xfrm>
                <a:off x="1730348" y="4449925"/>
                <a:ext cx="832873" cy="831750"/>
                <a:chOff x="4059279" y="3040511"/>
                <a:chExt cx="3142378" cy="3138151"/>
              </a:xfrm>
            </p:grpSpPr>
            <p:pic>
              <p:nvPicPr>
                <p:cNvPr id="48" name="Picture 47" descr="2in1_Assy.jpg"/>
                <p:cNvPicPr>
                  <a:picLocks noChangeAspect="1"/>
                </p:cNvPicPr>
                <p:nvPr/>
              </p:nvPicPr>
              <p:blipFill rotWithShape="1">
                <a:blip r:embed="rId1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63" r="55063"/>
                <a:stretch/>
              </p:blipFill>
              <p:spPr>
                <a:xfrm>
                  <a:off x="4059279" y="3040511"/>
                  <a:ext cx="1577541" cy="3138151"/>
                </a:xfrm>
                <a:prstGeom prst="rect">
                  <a:avLst/>
                </a:prstGeom>
              </p:spPr>
            </p:pic>
            <p:pic>
              <p:nvPicPr>
                <p:cNvPr id="49" name="Picture 48" descr="2in1_Assy.jpg"/>
                <p:cNvPicPr>
                  <a:picLocks noChangeAspect="1"/>
                </p:cNvPicPr>
                <p:nvPr/>
              </p:nvPicPr>
              <p:blipFill rotWithShape="1">
                <a:blip r:embed="rId13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7863" r="55063"/>
                <a:stretch/>
              </p:blipFill>
              <p:spPr>
                <a:xfrm flipH="1">
                  <a:off x="5624116" y="3040511"/>
                  <a:ext cx="1577541" cy="3138151"/>
                </a:xfrm>
                <a:prstGeom prst="rect">
                  <a:avLst/>
                </a:prstGeom>
              </p:spPr>
            </p:pic>
          </p:grpSp>
          <p:pic>
            <p:nvPicPr>
              <p:cNvPr id="50" name="Picture 12"/>
              <p:cNvPicPr>
                <a:picLocks noChangeAspect="1" noChangeArrowheads="1"/>
              </p:cNvPicPr>
              <p:nvPr/>
            </p:nvPicPr>
            <p:blipFill>
              <a:blip r:embed="rId1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097" t="8376" r="19366" b="9973"/>
              <a:stretch>
                <a:fillRect/>
              </a:stretch>
            </p:blipFill>
            <p:spPr bwMode="auto">
              <a:xfrm>
                <a:off x="735941" y="4477778"/>
                <a:ext cx="936000" cy="940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3" name="Picture 72" descr="index.jpg"/>
            <p:cNvPicPr>
              <a:picLocks noChangeAspect="1"/>
            </p:cNvPicPr>
            <p:nvPr/>
          </p:nvPicPr>
          <p:blipFill>
            <a:blip r:embed="rId1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89" y="4033907"/>
              <a:ext cx="1278694" cy="598020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3448419" y="3569221"/>
            <a:ext cx="3009302" cy="2125256"/>
            <a:chOff x="3620383" y="3569221"/>
            <a:chExt cx="3009302" cy="2125256"/>
          </a:xfrm>
        </p:grpSpPr>
        <p:grpSp>
          <p:nvGrpSpPr>
            <p:cNvPr id="10" name="Group 9"/>
            <p:cNvGrpSpPr/>
            <p:nvPr/>
          </p:nvGrpSpPr>
          <p:grpSpPr>
            <a:xfrm>
              <a:off x="4756799" y="3569221"/>
              <a:ext cx="1872886" cy="1883141"/>
              <a:chOff x="4756799" y="3569221"/>
              <a:chExt cx="1872886" cy="1883141"/>
            </a:xfrm>
          </p:grpSpPr>
          <p:cxnSp>
            <p:nvCxnSpPr>
              <p:cNvPr id="54" name="Straight Connector 53"/>
              <p:cNvCxnSpPr/>
              <p:nvPr/>
            </p:nvCxnSpPr>
            <p:spPr>
              <a:xfrm>
                <a:off x="5693242" y="3569221"/>
                <a:ext cx="0" cy="1295998"/>
              </a:xfrm>
              <a:prstGeom prst="line">
                <a:avLst/>
              </a:prstGeom>
              <a:ln w="19050" cmpd="sng">
                <a:solidFill>
                  <a:schemeClr val="accent6">
                    <a:lumMod val="75000"/>
                  </a:schemeClr>
                </a:solidFill>
                <a:tailEnd type="oval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4756799" y="4806031"/>
                <a:ext cx="18728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16 T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accelerator technology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21" name="Picture 20" descr="Screen Shot 2016-02-19 at 12.19.19.png"/>
            <p:cNvPicPr>
              <a:picLocks noChangeAspect="1"/>
            </p:cNvPicPr>
            <p:nvPr/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0383" y="4569313"/>
              <a:ext cx="1225550" cy="1125164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4716016" y="5877272"/>
            <a:ext cx="4104456" cy="900095"/>
            <a:chOff x="4788024" y="5877272"/>
            <a:chExt cx="4104456" cy="900095"/>
          </a:xfrm>
        </p:grpSpPr>
        <p:grpSp>
          <p:nvGrpSpPr>
            <p:cNvPr id="20" name="Group 19"/>
            <p:cNvGrpSpPr/>
            <p:nvPr/>
          </p:nvGrpSpPr>
          <p:grpSpPr>
            <a:xfrm>
              <a:off x="4861267" y="5963161"/>
              <a:ext cx="4031213" cy="778207"/>
              <a:chOff x="4950757" y="5963161"/>
              <a:chExt cx="4031213" cy="77820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6949757" y="6087779"/>
                <a:ext cx="20322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bg2"/>
                    </a:solidFill>
                  </a:rPr>
                  <a:t>FCC production and test ?!?</a:t>
                </a:r>
                <a:endParaRPr lang="en-US" b="1" dirty="0">
                  <a:solidFill>
                    <a:schemeClr val="bg2"/>
                  </a:solidFill>
                </a:endParaRPr>
              </a:p>
            </p:txBody>
          </p:sp>
          <p:pic>
            <p:nvPicPr>
              <p:cNvPr id="18" name="Picture 17" descr="Screen Shot 2016-06-11 at 19.56.39.png"/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29825" y="5963161"/>
                <a:ext cx="1006079" cy="778207"/>
              </a:xfrm>
              <a:prstGeom prst="rect">
                <a:avLst/>
              </a:prstGeom>
            </p:spPr>
          </p:pic>
          <p:pic>
            <p:nvPicPr>
              <p:cNvPr id="19" name="Picture 18" descr="Screen Shot 2016-06-11 at 19.55.24.png"/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50757" y="5963162"/>
                <a:ext cx="908617" cy="770948"/>
              </a:xfrm>
              <a:prstGeom prst="rect">
                <a:avLst/>
              </a:prstGeom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4788024" y="5877272"/>
              <a:ext cx="3958560" cy="900095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684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4-10 at 07.38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5089"/>
            <a:ext cx="9144000" cy="2732049"/>
          </a:xfrm>
          <a:prstGeom prst="rect">
            <a:avLst/>
          </a:prstGeom>
        </p:spPr>
      </p:pic>
      <p:grpSp>
        <p:nvGrpSpPr>
          <p:cNvPr id="42" name="Group 41"/>
          <p:cNvGrpSpPr/>
          <p:nvPr/>
        </p:nvGrpSpPr>
        <p:grpSpPr>
          <a:xfrm>
            <a:off x="1415420" y="4611907"/>
            <a:ext cx="6665543" cy="516375"/>
            <a:chOff x="1415420" y="4808887"/>
            <a:chExt cx="6665543" cy="516375"/>
          </a:xfrm>
        </p:grpSpPr>
        <p:sp>
          <p:nvSpPr>
            <p:cNvPr id="32" name="Chevron 31"/>
            <p:cNvSpPr/>
            <p:nvPr/>
          </p:nvSpPr>
          <p:spPr>
            <a:xfrm>
              <a:off x="1415420" y="4808887"/>
              <a:ext cx="1693211" cy="516375"/>
            </a:xfrm>
            <a:prstGeom prst="chevron">
              <a:avLst/>
            </a:prstGeom>
            <a:gradFill>
              <a:gsLst>
                <a:gs pos="0">
                  <a:schemeClr val="bg1">
                    <a:lumMod val="95000"/>
                    <a:alpha val="56000"/>
                  </a:schemeClr>
                </a:gs>
                <a:gs pos="25000">
                  <a:srgbClr val="FF6600">
                    <a:alpha val="19000"/>
                  </a:srgbClr>
                </a:gs>
                <a:gs pos="55000">
                  <a:srgbClr val="FF0000">
                    <a:alpha val="16000"/>
                  </a:srgbClr>
                </a:gs>
                <a:gs pos="100000">
                  <a:schemeClr val="accent1">
                    <a:tint val="99555"/>
                    <a:satMod val="155000"/>
                    <a:alpha val="50000"/>
                  </a:schemeClr>
                </a:gs>
              </a:gsLst>
            </a:gradFill>
            <a:ln>
              <a:solidFill>
                <a:srgbClr val="FF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Prototypes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3" name="Chevron 32"/>
            <p:cNvSpPr/>
            <p:nvPr/>
          </p:nvSpPr>
          <p:spPr>
            <a:xfrm>
              <a:off x="2957076" y="4808887"/>
              <a:ext cx="1315919" cy="516375"/>
            </a:xfrm>
            <a:prstGeom prst="chevron">
              <a:avLst/>
            </a:prstGeom>
            <a:gradFill>
              <a:gsLst>
                <a:gs pos="0">
                  <a:schemeClr val="bg1">
                    <a:lumMod val="95000"/>
                    <a:alpha val="56000"/>
                  </a:schemeClr>
                </a:gs>
                <a:gs pos="25000">
                  <a:srgbClr val="FF6600">
                    <a:alpha val="19000"/>
                  </a:srgbClr>
                </a:gs>
                <a:gs pos="55000">
                  <a:srgbClr val="FF0000">
                    <a:alpha val="16000"/>
                  </a:srgbClr>
                </a:gs>
                <a:gs pos="100000">
                  <a:schemeClr val="accent1">
                    <a:tint val="99555"/>
                    <a:satMod val="155000"/>
                    <a:alpha val="50000"/>
                  </a:schemeClr>
                </a:gs>
              </a:gsLst>
            </a:gradFill>
            <a:ln>
              <a:solidFill>
                <a:srgbClr val="FF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Pre-series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>
              <a:off x="4113974" y="4808887"/>
              <a:ext cx="2896978" cy="516375"/>
            </a:xfrm>
            <a:prstGeom prst="chevron">
              <a:avLst/>
            </a:prstGeom>
            <a:gradFill>
              <a:gsLst>
                <a:gs pos="0">
                  <a:schemeClr val="bg1">
                    <a:lumMod val="95000"/>
                    <a:alpha val="56000"/>
                  </a:schemeClr>
                </a:gs>
                <a:gs pos="25000">
                  <a:srgbClr val="FF6600">
                    <a:alpha val="19000"/>
                  </a:srgbClr>
                </a:gs>
                <a:gs pos="55000">
                  <a:srgbClr val="FF0000">
                    <a:alpha val="16000"/>
                  </a:srgbClr>
                </a:gs>
                <a:gs pos="100000">
                  <a:schemeClr val="accent1">
                    <a:tint val="99555"/>
                    <a:satMod val="155000"/>
                    <a:alpha val="50000"/>
                  </a:schemeClr>
                </a:gs>
              </a:gsLst>
            </a:gradFill>
            <a:ln>
              <a:solidFill>
                <a:srgbClr val="FF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</a:rPr>
                <a:t>Series production </a:t>
              </a:r>
            </a:p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(1600 magnets/y)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010951" y="4867175"/>
              <a:ext cx="1070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Magnets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822048" y="5261093"/>
            <a:ext cx="7033401" cy="905462"/>
            <a:chOff x="1822048" y="5087633"/>
            <a:chExt cx="7033401" cy="905462"/>
          </a:xfrm>
        </p:grpSpPr>
        <p:sp>
          <p:nvSpPr>
            <p:cNvPr id="35" name="Chevron 34"/>
            <p:cNvSpPr/>
            <p:nvPr/>
          </p:nvSpPr>
          <p:spPr>
            <a:xfrm>
              <a:off x="1822048" y="5087633"/>
              <a:ext cx="2500140" cy="243972"/>
            </a:xfrm>
            <a:prstGeom prst="chevron">
              <a:avLst/>
            </a:prstGeom>
            <a:gradFill>
              <a:gsLst>
                <a:gs pos="0">
                  <a:schemeClr val="bg1">
                    <a:lumMod val="95000"/>
                    <a:alpha val="56000"/>
                  </a:schemeClr>
                </a:gs>
                <a:gs pos="25000">
                  <a:schemeClr val="tx1">
                    <a:lumMod val="40000"/>
                    <a:lumOff val="60000"/>
                    <a:alpha val="19000"/>
                  </a:schemeClr>
                </a:gs>
                <a:gs pos="55000">
                  <a:srgbClr val="0000FF">
                    <a:alpha val="16000"/>
                  </a:srgbClr>
                </a:gs>
                <a:gs pos="100000">
                  <a:schemeClr val="accent1">
                    <a:tint val="99555"/>
                    <a:satMod val="155000"/>
                    <a:alpha val="50000"/>
                  </a:schemeClr>
                </a:gs>
              </a:gsLst>
            </a:gradFill>
            <a:ln>
              <a:solidFill>
                <a:srgbClr val="0000FF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Hub 1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177125" y="5193467"/>
              <a:ext cx="6783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Cold tests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4" name="Chevron 43"/>
            <p:cNvSpPr/>
            <p:nvPr/>
          </p:nvSpPr>
          <p:spPr>
            <a:xfrm>
              <a:off x="2645648" y="5418378"/>
              <a:ext cx="2010686" cy="243972"/>
            </a:xfrm>
            <a:prstGeom prst="chevron">
              <a:avLst/>
            </a:prstGeom>
            <a:gradFill>
              <a:gsLst>
                <a:gs pos="0">
                  <a:schemeClr val="bg1">
                    <a:lumMod val="95000"/>
                    <a:alpha val="56000"/>
                  </a:schemeClr>
                </a:gs>
                <a:gs pos="25000">
                  <a:schemeClr val="tx1">
                    <a:lumMod val="40000"/>
                    <a:lumOff val="60000"/>
                    <a:alpha val="19000"/>
                  </a:schemeClr>
                </a:gs>
                <a:gs pos="55000">
                  <a:srgbClr val="0000FF">
                    <a:alpha val="16000"/>
                  </a:srgbClr>
                </a:gs>
                <a:gs pos="100000">
                  <a:schemeClr val="accent1">
                    <a:tint val="99555"/>
                    <a:satMod val="155000"/>
                    <a:alpha val="50000"/>
                  </a:schemeClr>
                </a:gs>
              </a:gsLst>
            </a:gradFill>
            <a:ln>
              <a:solidFill>
                <a:srgbClr val="0000FF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Hub 2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45" name="Chevron 44"/>
            <p:cNvSpPr/>
            <p:nvPr/>
          </p:nvSpPr>
          <p:spPr>
            <a:xfrm>
              <a:off x="3293830" y="5728691"/>
              <a:ext cx="1028358" cy="264404"/>
            </a:xfrm>
            <a:prstGeom prst="chevron">
              <a:avLst/>
            </a:prstGeom>
            <a:gradFill>
              <a:gsLst>
                <a:gs pos="0">
                  <a:schemeClr val="bg1">
                    <a:lumMod val="95000"/>
                    <a:alpha val="56000"/>
                  </a:schemeClr>
                </a:gs>
                <a:gs pos="25000">
                  <a:schemeClr val="tx1">
                    <a:lumMod val="40000"/>
                    <a:lumOff val="60000"/>
                    <a:alpha val="19000"/>
                  </a:schemeClr>
                </a:gs>
                <a:gs pos="55000">
                  <a:srgbClr val="0000FF">
                    <a:alpha val="16000"/>
                  </a:srgbClr>
                </a:gs>
                <a:gs pos="100000">
                  <a:schemeClr val="accent1">
                    <a:tint val="99555"/>
                    <a:satMod val="155000"/>
                    <a:alpha val="50000"/>
                  </a:schemeClr>
                </a:gs>
              </a:gsLst>
            </a:gradFill>
            <a:ln>
              <a:solidFill>
                <a:srgbClr val="0000FF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 smtClean="0">
                  <a:solidFill>
                    <a:srgbClr val="0000FF"/>
                  </a:solidFill>
                </a:rPr>
                <a:t>Hub 3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>
              <a:off x="4322188" y="5087633"/>
              <a:ext cx="3934305" cy="905462"/>
            </a:xfrm>
            <a:prstGeom prst="chevron">
              <a:avLst/>
            </a:prstGeom>
            <a:gradFill>
              <a:gsLst>
                <a:gs pos="0">
                  <a:schemeClr val="bg1">
                    <a:lumMod val="95000"/>
                    <a:alpha val="56000"/>
                  </a:schemeClr>
                </a:gs>
                <a:gs pos="25000">
                  <a:schemeClr val="tx1">
                    <a:lumMod val="40000"/>
                    <a:lumOff val="60000"/>
                    <a:alpha val="19000"/>
                  </a:schemeClr>
                </a:gs>
                <a:gs pos="55000">
                  <a:srgbClr val="0000FF">
                    <a:alpha val="16000"/>
                  </a:srgbClr>
                </a:gs>
                <a:gs pos="100000">
                  <a:schemeClr val="accent1">
                    <a:tint val="99555"/>
                    <a:satMod val="155000"/>
                    <a:alpha val="50000"/>
                  </a:schemeClr>
                </a:gs>
              </a:gsLst>
            </a:gradFill>
            <a:ln>
              <a:solidFill>
                <a:srgbClr val="0000FF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rgbClr val="0000FF"/>
                  </a:solidFill>
                </a:rPr>
                <a:t>Series tests</a:t>
              </a:r>
            </a:p>
            <a:p>
              <a:pPr algn="ctr"/>
              <a:r>
                <a:rPr lang="en-US" sz="1200" dirty="0" smtClean="0">
                  <a:solidFill>
                    <a:srgbClr val="0000FF"/>
                  </a:solidFill>
                </a:rPr>
                <a:t>(1200 magnets/y)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</p:grpSp>
      <p:pic>
        <p:nvPicPr>
          <p:cNvPr id="63" name="Picture 62" descr="Screen Shot 2016-03-09 at 18.05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0" y="28986"/>
            <a:ext cx="2081261" cy="1390704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438417" y="1016730"/>
            <a:ext cx="1964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construction OK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0" name="Picture 59" descr="Screen Shot 2016-03-09 at 18.00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482" y="28986"/>
            <a:ext cx="1680125" cy="1404000"/>
          </a:xfrm>
          <a:prstGeom prst="rect">
            <a:avLst/>
          </a:prstGeom>
        </p:spPr>
      </p:pic>
      <p:pic>
        <p:nvPicPr>
          <p:cNvPr id="62" name="Picture 61" descr="Screen Shot 2016-03-09 at 18.04.2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3159" y="28986"/>
            <a:ext cx="2315467" cy="1404410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2845293" y="1016730"/>
            <a:ext cx="183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Tunnel delivery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627335" y="1016730"/>
            <a:ext cx="230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FCC commissioning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7" name="Picture 66" descr="Screen Shot 2016-03-09 at 18.10.4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566" y="28986"/>
            <a:ext cx="1355389" cy="1404000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5153566" y="1016730"/>
            <a:ext cx="135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FFFF00"/>
                </a:solidFill>
              </a:rPr>
              <a:t>Installation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68" name="Picture 67" descr="milestone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28" y="673515"/>
            <a:ext cx="759881" cy="759881"/>
          </a:xfrm>
          <a:prstGeom prst="rect">
            <a:avLst/>
          </a:prstGeom>
        </p:spPr>
      </p:pic>
      <p:pic>
        <p:nvPicPr>
          <p:cNvPr id="69" name="Picture 68" descr="milestone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888" y="673515"/>
            <a:ext cx="759881" cy="759881"/>
          </a:xfrm>
          <a:prstGeom prst="rect">
            <a:avLst/>
          </a:prstGeom>
        </p:spPr>
      </p:pic>
      <p:pic>
        <p:nvPicPr>
          <p:cNvPr id="70" name="Picture 69" descr="milestone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228" y="673515"/>
            <a:ext cx="759881" cy="7598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7341" y="3605574"/>
            <a:ext cx="116412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Year B.C.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541581" y="1428819"/>
            <a:ext cx="6480588" cy="4858824"/>
            <a:chOff x="2541581" y="1428819"/>
            <a:chExt cx="6480588" cy="4643656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2541581" y="1428819"/>
              <a:ext cx="0" cy="464365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717341" y="1428819"/>
              <a:ext cx="0" cy="4627714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022169" y="1428819"/>
              <a:ext cx="0" cy="464365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899507" y="3943546"/>
            <a:ext cx="7356986" cy="516375"/>
            <a:chOff x="899507" y="4140526"/>
            <a:chExt cx="7356986" cy="516375"/>
          </a:xfrm>
        </p:grpSpPr>
        <p:sp>
          <p:nvSpPr>
            <p:cNvPr id="29" name="Chevron 28"/>
            <p:cNvSpPr/>
            <p:nvPr/>
          </p:nvSpPr>
          <p:spPr>
            <a:xfrm>
              <a:off x="899507" y="4140526"/>
              <a:ext cx="1865178" cy="516375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  <a:alpha val="48000"/>
                  </a:schemeClr>
                </a:gs>
                <a:gs pos="43000">
                  <a:schemeClr val="accent1">
                    <a:tint val="96000"/>
                    <a:shade val="59000"/>
                    <a:satMod val="120000"/>
                    <a:alpha val="48000"/>
                  </a:schemeClr>
                </a:gs>
                <a:gs pos="55000">
                  <a:schemeClr val="accent1">
                    <a:shade val="57000"/>
                    <a:satMod val="120000"/>
                    <a:alpha val="46000"/>
                  </a:schemeClr>
                </a:gs>
                <a:gs pos="88000">
                  <a:schemeClr val="accent1">
                    <a:shade val="63000"/>
                    <a:satMod val="160000"/>
                    <a:alpha val="23000"/>
                  </a:schemeClr>
                </a:gs>
                <a:gs pos="100000">
                  <a:schemeClr val="accent1">
                    <a:tint val="99555"/>
                    <a:satMod val="155000"/>
                    <a:alpha val="53000"/>
                  </a:schemeClr>
                </a:gs>
              </a:gsLst>
            </a:gra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Q</a:t>
              </a:r>
              <a:r>
                <a:rPr lang="en-US" sz="1600" dirty="0" smtClean="0">
                  <a:solidFill>
                    <a:schemeClr val="accent6">
                      <a:lumMod val="50000"/>
                    </a:schemeClr>
                  </a:solidFill>
                </a:rPr>
                <a:t>ualification</a:t>
              </a:r>
              <a:endParaRPr lang="en-US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0" name="Chevron 29"/>
            <p:cNvSpPr/>
            <p:nvPr/>
          </p:nvSpPr>
          <p:spPr>
            <a:xfrm>
              <a:off x="2599618" y="4140526"/>
              <a:ext cx="1263008" cy="516375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  <a:alpha val="48000"/>
                  </a:schemeClr>
                </a:gs>
                <a:gs pos="43000">
                  <a:schemeClr val="accent1">
                    <a:tint val="96000"/>
                    <a:shade val="59000"/>
                    <a:satMod val="120000"/>
                    <a:alpha val="48000"/>
                  </a:schemeClr>
                </a:gs>
                <a:gs pos="55000">
                  <a:schemeClr val="accent1">
                    <a:shade val="57000"/>
                    <a:satMod val="120000"/>
                    <a:alpha val="46000"/>
                  </a:schemeClr>
                </a:gs>
                <a:gs pos="88000">
                  <a:schemeClr val="accent1">
                    <a:shade val="63000"/>
                    <a:satMod val="160000"/>
                    <a:alpha val="23000"/>
                  </a:schemeClr>
                </a:gs>
                <a:gs pos="100000">
                  <a:schemeClr val="accent1">
                    <a:tint val="99555"/>
                    <a:satMod val="155000"/>
                    <a:alpha val="53000"/>
                  </a:schemeClr>
                </a:gs>
              </a:gsLst>
            </a:gra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accent6">
                      <a:lumMod val="50000"/>
                    </a:schemeClr>
                  </a:solidFill>
                </a:rPr>
                <a:t>Scale up</a:t>
              </a:r>
              <a:endParaRPr lang="en-US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>
              <a:off x="3703899" y="4140526"/>
              <a:ext cx="2740590" cy="516375"/>
            </a:xfrm>
            <a:prstGeom prst="chevron">
              <a:avLst/>
            </a:prstGeom>
            <a:gradFill>
              <a:gsLst>
                <a:gs pos="0">
                  <a:schemeClr val="accent1">
                    <a:tint val="73000"/>
                    <a:satMod val="150000"/>
                    <a:alpha val="48000"/>
                  </a:schemeClr>
                </a:gs>
                <a:gs pos="43000">
                  <a:schemeClr val="accent1">
                    <a:tint val="96000"/>
                    <a:shade val="59000"/>
                    <a:satMod val="120000"/>
                    <a:alpha val="48000"/>
                  </a:schemeClr>
                </a:gs>
                <a:gs pos="55000">
                  <a:schemeClr val="accent1">
                    <a:shade val="57000"/>
                    <a:satMod val="120000"/>
                    <a:alpha val="46000"/>
                  </a:schemeClr>
                </a:gs>
                <a:gs pos="88000">
                  <a:schemeClr val="accent1">
                    <a:shade val="63000"/>
                    <a:satMod val="160000"/>
                    <a:alpha val="23000"/>
                  </a:schemeClr>
                </a:gs>
                <a:gs pos="100000">
                  <a:schemeClr val="accent1">
                    <a:tint val="99555"/>
                    <a:satMod val="155000"/>
                    <a:alpha val="53000"/>
                  </a:schemeClr>
                </a:gs>
              </a:gsLst>
            </a:gradFill>
            <a:ln>
              <a:solidFill>
                <a:schemeClr val="accent6">
                  <a:lumMod val="5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63500" dir="2700000" algn="tl" rotWithShape="0">
                <a:schemeClr val="accent6">
                  <a:lumMod val="60000"/>
                  <a:lumOff val="40000"/>
                  <a:alpha val="43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accent6">
                      <a:lumMod val="50000"/>
                    </a:schemeClr>
                  </a:solidFill>
                </a:rPr>
                <a:t>Series production</a:t>
              </a:r>
            </a:p>
            <a:p>
              <a:pPr algn="ctr"/>
              <a:r>
                <a:rPr lang="en-US" sz="1200" dirty="0" smtClean="0">
                  <a:solidFill>
                    <a:schemeClr val="accent6">
                      <a:lumMod val="50000"/>
                    </a:schemeClr>
                  </a:solidFill>
                </a:rPr>
                <a:t>(1000 tons/y)</a:t>
              </a:r>
              <a:endParaRPr lang="en-US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42137" y="4193446"/>
              <a:ext cx="1814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S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</a:rPr>
                <a:t>uperconductor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124370" y="6272425"/>
            <a:ext cx="4762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accent5"/>
                </a:solidFill>
              </a:rPr>
              <a:t>Note 2: B.C. = Before the Collider</a:t>
            </a: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1042151" y="3806216"/>
            <a:ext cx="3025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5A5A5A"/>
                </a:solidFill>
              </a:rPr>
              <a:t>Note 1: log scale for produced units</a:t>
            </a:r>
            <a:endParaRPr lang="en-US" sz="2400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762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6-04-10 at 07.38.59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33056"/>
            <a:ext cx="8639064" cy="25785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productivity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55576" y="913217"/>
            <a:ext cx="7920000" cy="31362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Total magnets are 4500 MB + 1500 MQ</a:t>
            </a:r>
          </a:p>
          <a:p>
            <a:pPr lvl="1"/>
            <a:r>
              <a:rPr lang="en-US" dirty="0" smtClean="0"/>
              <a:t>Total </a:t>
            </a:r>
            <a:r>
              <a:rPr lang="en-US" dirty="0"/>
              <a:t>SC quantity is 9000 tons</a:t>
            </a:r>
          </a:p>
          <a:p>
            <a:pPr lvl="1"/>
            <a:r>
              <a:rPr lang="en-US" dirty="0"/>
              <a:t>Maximum SC production rate is 1500 tons/</a:t>
            </a:r>
            <a:r>
              <a:rPr lang="en-US" dirty="0" smtClean="0"/>
              <a:t>year</a:t>
            </a:r>
          </a:p>
          <a:p>
            <a:pPr lvl="2"/>
            <a:r>
              <a:rPr lang="en-US" dirty="0" smtClean="0"/>
              <a:t>1000 </a:t>
            </a:r>
            <a:r>
              <a:rPr lang="en-US" dirty="0"/>
              <a:t>cable UL/</a:t>
            </a:r>
            <a:r>
              <a:rPr lang="en-US" dirty="0" smtClean="0"/>
              <a:t>year – </a:t>
            </a:r>
            <a:r>
              <a:rPr lang="en-US" b="1" dirty="0" smtClean="0">
                <a:solidFill>
                  <a:srgbClr val="FF0000"/>
                </a:solidFill>
              </a:rPr>
              <a:t>acceptance and qualification ?!?</a:t>
            </a:r>
          </a:p>
          <a:p>
            <a:r>
              <a:rPr lang="en-US" dirty="0" smtClean="0"/>
              <a:t>Maximum </a:t>
            </a:r>
            <a:r>
              <a:rPr lang="en-US" dirty="0"/>
              <a:t>cold mass production is 1600 CM/year</a:t>
            </a:r>
          </a:p>
          <a:p>
            <a:pPr lvl="1"/>
            <a:r>
              <a:rPr lang="en-US" dirty="0"/>
              <a:t>133 CM/month </a:t>
            </a:r>
            <a:r>
              <a:rPr lang="en-US" dirty="0" smtClean="0"/>
              <a:t>(vs</a:t>
            </a:r>
            <a:r>
              <a:rPr lang="en-US" dirty="0"/>
              <a:t>. 60 CM/</a:t>
            </a:r>
            <a:r>
              <a:rPr lang="en-US" dirty="0" smtClean="0"/>
              <a:t>month during LHC times)</a:t>
            </a:r>
            <a:endParaRPr lang="en-US" dirty="0"/>
          </a:p>
          <a:p>
            <a:r>
              <a:rPr lang="en-US" dirty="0"/>
              <a:t>Maximum cold test rate is </a:t>
            </a:r>
            <a:r>
              <a:rPr lang="en-US" b="1" dirty="0">
                <a:solidFill>
                  <a:srgbClr val="FF0000"/>
                </a:solidFill>
              </a:rPr>
              <a:t>1200 </a:t>
            </a:r>
            <a:r>
              <a:rPr lang="en-US" b="1" dirty="0" smtClean="0">
                <a:solidFill>
                  <a:srgbClr val="FF0000"/>
                </a:solidFill>
              </a:rPr>
              <a:t>magnets/</a:t>
            </a:r>
            <a:r>
              <a:rPr lang="en-US" b="1" dirty="0">
                <a:solidFill>
                  <a:srgbClr val="FF0000"/>
                </a:solidFill>
              </a:rPr>
              <a:t>year</a:t>
            </a:r>
          </a:p>
          <a:p>
            <a:pPr lvl="1"/>
            <a:r>
              <a:rPr lang="en-US" dirty="0"/>
              <a:t>100 tests/month </a:t>
            </a:r>
            <a:r>
              <a:rPr lang="en-US" dirty="0" smtClean="0"/>
              <a:t>(vs</a:t>
            </a:r>
            <a:r>
              <a:rPr lang="en-US" dirty="0"/>
              <a:t>. 40 tests/</a:t>
            </a:r>
            <a:r>
              <a:rPr lang="en-US" dirty="0" smtClean="0"/>
              <a:t>month during LHC times)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4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Conclusions, </a:t>
            </a:r>
            <a:r>
              <a:rPr lang="en-US" dirty="0" smtClean="0"/>
              <a:t>and encouragements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LHC, like a baby, requires our constant attention, pointing to the importance of a functioning test facility in support of operation</a:t>
            </a:r>
          </a:p>
          <a:p>
            <a:r>
              <a:rPr lang="en-US" dirty="0"/>
              <a:t>N</a:t>
            </a:r>
            <a:r>
              <a:rPr lang="en-US" dirty="0" smtClean="0"/>
              <a:t>ew accelerator magnet technologies (Nb</a:t>
            </a:r>
            <a:r>
              <a:rPr lang="en-US" baseline="-25000" dirty="0" smtClean="0"/>
              <a:t>3</a:t>
            </a:r>
            <a:r>
              <a:rPr lang="en-US" dirty="0" smtClean="0"/>
              <a:t>Sn, HTS) provide a topical focus and excellent motivation for the evolution of the test capabilities</a:t>
            </a:r>
          </a:p>
          <a:p>
            <a:r>
              <a:rPr lang="en-US" dirty="0" smtClean="0"/>
              <a:t>HL-LHC acts as a springboard </a:t>
            </a:r>
            <a:r>
              <a:rPr lang="en-US" dirty="0"/>
              <a:t>i</a:t>
            </a:r>
            <a:r>
              <a:rPr lang="en-US" dirty="0" smtClean="0"/>
              <a:t>n preparation of the scale-up for the next step (any future collider) which will require world-regional test capacity beyond what you see here at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718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27584" y="2348880"/>
            <a:ext cx="7416824" cy="1634400"/>
          </a:xfrm>
        </p:spPr>
        <p:txBody>
          <a:bodyPr/>
          <a:lstStyle/>
          <a:p>
            <a:r>
              <a:rPr lang="en-US" dirty="0"/>
              <a:t>"There is nothing new to be discovered in physics now. All that remains is more and more precise measurement”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946229" y="3827890"/>
            <a:ext cx="1723730" cy="438944"/>
          </a:xfrm>
        </p:spPr>
        <p:txBody>
          <a:bodyPr/>
          <a:lstStyle/>
          <a:p>
            <a:r>
              <a:rPr lang="en-US" dirty="0" smtClean="0"/>
              <a:t>Sir </a:t>
            </a:r>
            <a:r>
              <a:rPr lang="en-US" dirty="0"/>
              <a:t>William </a:t>
            </a:r>
            <a:r>
              <a:rPr lang="en-US" dirty="0" smtClean="0"/>
              <a:t>Thomson</a:t>
            </a:r>
          </a:p>
          <a:p>
            <a:r>
              <a:rPr lang="en-US" dirty="0" smtClean="0"/>
              <a:t>a.k.a. Lord Kelvin</a:t>
            </a:r>
            <a:endParaRPr lang="en-US" dirty="0"/>
          </a:p>
        </p:txBody>
      </p:sp>
      <p:pic>
        <p:nvPicPr>
          <p:cNvPr id="8" name="Picture 7" descr="Screen Shot 2016-06-11 at 20.17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827890"/>
            <a:ext cx="2475035" cy="24814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2390" y="4365104"/>
            <a:ext cx="3960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5A5A5A"/>
                </a:solidFill>
              </a:rPr>
              <a:t>“</a:t>
            </a:r>
            <a:r>
              <a:rPr lang="en-US" b="1" dirty="0" smtClean="0">
                <a:solidFill>
                  <a:srgbClr val="5A5A5A"/>
                </a:solidFill>
              </a:rPr>
              <a:t>X</a:t>
            </a:r>
            <a:r>
              <a:rPr lang="en-US" b="1" dirty="0">
                <a:solidFill>
                  <a:srgbClr val="5A5A5A"/>
                </a:solidFill>
              </a:rPr>
              <a:t>-rays will prove to be a </a:t>
            </a:r>
            <a:r>
              <a:rPr lang="en-US" b="1" dirty="0" smtClean="0">
                <a:solidFill>
                  <a:srgbClr val="5A5A5A"/>
                </a:solidFill>
              </a:rPr>
              <a:t>hoax”</a:t>
            </a:r>
          </a:p>
          <a:p>
            <a:endParaRPr lang="en-US" b="1" dirty="0" smtClean="0">
              <a:solidFill>
                <a:srgbClr val="5A5A5A"/>
              </a:solidFill>
            </a:endParaRPr>
          </a:p>
          <a:p>
            <a:r>
              <a:rPr lang="en-US" b="1" dirty="0">
                <a:solidFill>
                  <a:srgbClr val="5A5A5A"/>
                </a:solidFill>
              </a:rPr>
              <a:t>“</a:t>
            </a:r>
            <a:r>
              <a:rPr lang="en-US" b="1" dirty="0" smtClean="0">
                <a:solidFill>
                  <a:srgbClr val="5A5A5A"/>
                </a:solidFill>
              </a:rPr>
              <a:t>Radio </a:t>
            </a:r>
            <a:r>
              <a:rPr lang="en-US" b="1" dirty="0">
                <a:solidFill>
                  <a:srgbClr val="5A5A5A"/>
                </a:solidFill>
              </a:rPr>
              <a:t>has no </a:t>
            </a:r>
            <a:r>
              <a:rPr lang="en-US" b="1" dirty="0" smtClean="0">
                <a:solidFill>
                  <a:srgbClr val="5A5A5A"/>
                </a:solidFill>
              </a:rPr>
              <a:t>future”</a:t>
            </a:r>
          </a:p>
          <a:p>
            <a:endParaRPr lang="en-US" b="1" dirty="0">
              <a:solidFill>
                <a:srgbClr val="5A5A5A"/>
              </a:solidFill>
            </a:endParaRPr>
          </a:p>
          <a:p>
            <a:r>
              <a:rPr lang="en-US" b="1" dirty="0">
                <a:solidFill>
                  <a:srgbClr val="5A5A5A"/>
                </a:solidFill>
              </a:rPr>
              <a:t>“Heavier-than-air flying machines are </a:t>
            </a:r>
            <a:r>
              <a:rPr lang="en-US" b="1" dirty="0" smtClean="0">
                <a:solidFill>
                  <a:srgbClr val="5A5A5A"/>
                </a:solidFill>
              </a:rPr>
              <a:t>impossible”</a:t>
            </a:r>
            <a:endParaRPr lang="en-US" b="1" dirty="0">
              <a:solidFill>
                <a:srgbClr val="5A5A5A"/>
              </a:solidFill>
            </a:endParaRPr>
          </a:p>
          <a:p>
            <a:r>
              <a:rPr lang="en-US" b="1" dirty="0" smtClean="0">
                <a:solidFill>
                  <a:srgbClr val="5A5A5A"/>
                </a:solidFill>
              </a:rPr>
              <a:t>…</a:t>
            </a:r>
            <a:endParaRPr lang="en-US" b="1" dirty="0">
              <a:solidFill>
                <a:srgbClr val="5A5A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599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SM-18 at the times of the LHC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6" descr="SM18_clustersEF_2005_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340768"/>
            <a:ext cx="9108504" cy="431455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SM-18 test benches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92080" y="900001"/>
            <a:ext cx="3584724" cy="360911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12 </a:t>
            </a:r>
            <a:r>
              <a:rPr lang="en-GB" dirty="0"/>
              <a:t>fully equipped test benches arranged in 6 clusters which </a:t>
            </a:r>
            <a:r>
              <a:rPr lang="en-GB" dirty="0" smtClean="0"/>
              <a:t>could run </a:t>
            </a:r>
            <a:r>
              <a:rPr lang="en-GB" dirty="0"/>
              <a:t>independently</a:t>
            </a:r>
          </a:p>
          <a:p>
            <a:r>
              <a:rPr lang="en-GB" dirty="0"/>
              <a:t>All test benches capable to operate, both at </a:t>
            </a:r>
            <a:r>
              <a:rPr lang="en-GB" dirty="0" smtClean="0"/>
              <a:t>4.2 and 1.9 </a:t>
            </a:r>
            <a:r>
              <a:rPr lang="en-GB" dirty="0"/>
              <a:t>K </a:t>
            </a:r>
            <a:endParaRPr lang="en-GB" dirty="0" smtClean="0"/>
          </a:p>
          <a:p>
            <a:r>
              <a:rPr lang="en-GB" dirty="0" err="1" smtClean="0"/>
              <a:t>Cryomagnets</a:t>
            </a:r>
            <a:r>
              <a:rPr lang="en-GB" dirty="0" smtClean="0"/>
              <a:t> </a:t>
            </a:r>
            <a:r>
              <a:rPr lang="en-GB" dirty="0" smtClean="0"/>
              <a:t>could </a:t>
            </a:r>
            <a:r>
              <a:rPr lang="en-GB" dirty="0" smtClean="0"/>
              <a:t>be </a:t>
            </a:r>
            <a:r>
              <a:rPr lang="en-GB" dirty="0"/>
              <a:t>equipped with </a:t>
            </a:r>
            <a:r>
              <a:rPr lang="en-GB" dirty="0" err="1"/>
              <a:t>anticryostats</a:t>
            </a:r>
            <a:r>
              <a:rPr lang="en-GB" dirty="0"/>
              <a:t> </a:t>
            </a:r>
            <a:r>
              <a:rPr lang="en-GB" dirty="0" smtClean="0"/>
              <a:t>for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Magnetic Measurements</a:t>
            </a:r>
          </a:p>
          <a:p>
            <a:pPr lvl="1"/>
            <a:r>
              <a:rPr lang="en-GB" dirty="0"/>
              <a:t>Quench </a:t>
            </a:r>
            <a:r>
              <a:rPr lang="en-GB" dirty="0" smtClean="0"/>
              <a:t>Localisation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4" name="Picture 3" descr="Screen Shot 2016-06-11 at 16.25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" y="866418"/>
            <a:ext cx="5210557" cy="35447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496" y="4606096"/>
            <a:ext cx="59046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5A5A5A"/>
                </a:solidFill>
              </a:rPr>
              <a:t>First test bench operational in 1994</a:t>
            </a:r>
          </a:p>
          <a:p>
            <a:pPr algn="r"/>
            <a:r>
              <a:rPr lang="en-US" sz="2000" dirty="0" smtClean="0">
                <a:solidFill>
                  <a:srgbClr val="5A5A5A"/>
                </a:solidFill>
              </a:rPr>
              <a:t>Construction of final installation started </a:t>
            </a:r>
            <a:r>
              <a:rPr lang="en-US" sz="2000" dirty="0" smtClean="0">
                <a:solidFill>
                  <a:srgbClr val="5A5A5A"/>
                </a:solidFill>
              </a:rPr>
              <a:t>early </a:t>
            </a:r>
            <a:r>
              <a:rPr lang="en-US" sz="2000" dirty="0">
                <a:solidFill>
                  <a:srgbClr val="5A5A5A"/>
                </a:solidFill>
              </a:rPr>
              <a:t>2003 </a:t>
            </a:r>
          </a:p>
          <a:p>
            <a:pPr algn="r"/>
            <a:r>
              <a:rPr lang="en-US" sz="2000" dirty="0">
                <a:solidFill>
                  <a:srgbClr val="5A5A5A"/>
                </a:solidFill>
              </a:rPr>
              <a:t>Fully completed in  May 2004</a:t>
            </a:r>
          </a:p>
          <a:p>
            <a:pPr algn="r"/>
            <a:r>
              <a:rPr lang="en-US" sz="2000" dirty="0">
                <a:solidFill>
                  <a:srgbClr val="5A5A5A"/>
                </a:solidFill>
              </a:rPr>
              <a:t>Test facility was running </a:t>
            </a:r>
            <a:r>
              <a:rPr lang="en-US" sz="2000" dirty="0" smtClean="0">
                <a:solidFill>
                  <a:srgbClr val="5A5A5A"/>
                </a:solidFill>
              </a:rPr>
              <a:t>24/24, 7/7, </a:t>
            </a:r>
            <a:r>
              <a:rPr lang="en-US" sz="2000" dirty="0">
                <a:solidFill>
                  <a:srgbClr val="5A5A5A"/>
                </a:solidFill>
              </a:rPr>
              <a:t>46weeks/year</a:t>
            </a:r>
          </a:p>
          <a:p>
            <a:pPr algn="r"/>
            <a:r>
              <a:rPr lang="en-US" sz="2000" dirty="0">
                <a:solidFill>
                  <a:srgbClr val="5A5A5A"/>
                </a:solidFill>
              </a:rPr>
              <a:t>Cold tests were completed in February 2007 </a:t>
            </a:r>
          </a:p>
        </p:txBody>
      </p:sp>
      <p:pic>
        <p:nvPicPr>
          <p:cNvPr id="6" name="Picture 5" descr="Screen Shot 2016-06-11 at 20.30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791" y="4653136"/>
            <a:ext cx="2573649" cy="181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5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mission - dipoles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498008"/>
              </p:ext>
            </p:extLst>
          </p:nvPr>
        </p:nvGraphicFramePr>
        <p:xfrm>
          <a:off x="687388" y="934041"/>
          <a:ext cx="7908925" cy="527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Chart" r:id="rId3" imgW="9286718" imgH="6191369" progId="Excel.Chart.8">
                  <p:link updateAutomatic="1"/>
                </p:oleObj>
              </mc:Choice>
              <mc:Fallback>
                <p:oleObj name="Chart" r:id="rId3" imgW="9286718" imgH="6191369" progId="Excel.Char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388" y="934041"/>
                        <a:ext cx="7908925" cy="527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139952" y="6396650"/>
            <a:ext cx="430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1"/>
                </a:solidFill>
              </a:rPr>
              <a:t>Dashboards by courtesy of E. </a:t>
            </a:r>
            <a:r>
              <a:rPr lang="en-US" dirty="0" err="1" smtClean="0">
                <a:solidFill>
                  <a:schemeClr val="accent1"/>
                </a:solidFill>
              </a:rPr>
              <a:t>Delucinge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252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mission - </a:t>
            </a:r>
            <a:r>
              <a:rPr lang="en-GB" dirty="0" err="1" smtClean="0"/>
              <a:t>quadrupoles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314436"/>
              </p:ext>
            </p:extLst>
          </p:nvPr>
        </p:nvGraphicFramePr>
        <p:xfrm>
          <a:off x="594940" y="944587"/>
          <a:ext cx="7937500" cy="5292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Chart" r:id="rId3" imgW="9286718" imgH="6191369" progId="Excel.Chart.8">
                  <p:link updateAutomatic="1"/>
                </p:oleObj>
              </mc:Choice>
              <mc:Fallback>
                <p:oleObj name="Chart" r:id="rId3" imgW="9286718" imgH="6191369" progId="Excel.Chart.8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940" y="944587"/>
                        <a:ext cx="7937500" cy="5292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139952" y="6396650"/>
            <a:ext cx="430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1"/>
                </a:solidFill>
              </a:rPr>
              <a:t>Dashboards by courtesy of E. </a:t>
            </a:r>
            <a:r>
              <a:rPr lang="en-US" dirty="0" err="1" smtClean="0">
                <a:solidFill>
                  <a:schemeClr val="accent1"/>
                </a:solidFill>
              </a:rPr>
              <a:t>Delucinge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031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730672" y="6396650"/>
            <a:ext cx="37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1"/>
                </a:solidFill>
              </a:rPr>
              <a:t>Statistics by courtesy of A. </a:t>
            </a:r>
            <a:r>
              <a:rPr lang="en-US" dirty="0" err="1">
                <a:solidFill>
                  <a:schemeClr val="accent1"/>
                </a:solidFill>
              </a:rPr>
              <a:t>Siemko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LHC experience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19"/>
            <a:ext cx="7920000" cy="259228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About 2000 test runs </a:t>
            </a:r>
            <a:r>
              <a:rPr lang="en-US" dirty="0" smtClean="0"/>
              <a:t>in 3 and a ½ years, on </a:t>
            </a:r>
            <a:r>
              <a:rPr lang="en-US" dirty="0" smtClean="0"/>
              <a:t>approximately 1700 </a:t>
            </a:r>
            <a:r>
              <a:rPr lang="en-US" dirty="0" err="1" smtClean="0"/>
              <a:t>cryomagnet</a:t>
            </a:r>
            <a:r>
              <a:rPr lang="en-US" dirty="0" smtClean="0"/>
              <a:t> </a:t>
            </a:r>
            <a:r>
              <a:rPr lang="en-US" dirty="0" smtClean="0"/>
              <a:t>units, </a:t>
            </a:r>
            <a:r>
              <a:rPr lang="en-US" dirty="0" smtClean="0"/>
              <a:t>focused </a:t>
            </a:r>
            <a:r>
              <a:rPr lang="en-US" dirty="0"/>
              <a:t>on:</a:t>
            </a:r>
          </a:p>
          <a:p>
            <a:pPr lvl="1"/>
            <a:r>
              <a:rPr lang="en-US" dirty="0"/>
              <a:t>quench performance</a:t>
            </a:r>
          </a:p>
          <a:p>
            <a:pPr lvl="1"/>
            <a:r>
              <a:rPr lang="en-US" dirty="0"/>
              <a:t>magnet protection</a:t>
            </a:r>
          </a:p>
          <a:p>
            <a:pPr lvl="1"/>
            <a:r>
              <a:rPr lang="en-US" dirty="0"/>
              <a:t>magnetic field quality </a:t>
            </a:r>
            <a:r>
              <a:rPr lang="en-US" dirty="0" smtClean="0"/>
              <a:t>(about </a:t>
            </a:r>
            <a:r>
              <a:rPr lang="en-US" dirty="0"/>
              <a:t>20% of magnets measured: magnetic length &amp; </a:t>
            </a:r>
            <a:r>
              <a:rPr lang="en-US" dirty="0" err="1" smtClean="0"/>
              <a:t>multipoles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cryogenic</a:t>
            </a:r>
            <a:r>
              <a:rPr lang="en-US" dirty="0"/>
              <a:t>, vacuum, and </a:t>
            </a:r>
            <a:r>
              <a:rPr lang="en-US" dirty="0" smtClean="0"/>
              <a:t>electrical </a:t>
            </a:r>
            <a:r>
              <a:rPr lang="en-US" dirty="0" smtClean="0"/>
              <a:t>integrity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7" name="Group 10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7222039"/>
              </p:ext>
            </p:extLst>
          </p:nvPr>
        </p:nvGraphicFramePr>
        <p:xfrm>
          <a:off x="251520" y="3645024"/>
          <a:ext cx="6355664" cy="2472179"/>
        </p:xfrm>
        <a:graphic>
          <a:graphicData uri="http://schemas.openxmlformats.org/drawingml/2006/table">
            <a:tbl>
              <a:tblPr/>
              <a:tblGrid>
                <a:gridCol w="1994189"/>
                <a:gridCol w="1992560"/>
                <a:gridCol w="2368915"/>
              </a:tblGrid>
              <a:tr h="4802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Type of NC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Total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NCs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Average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NC/magnet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Mechanical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1181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0.95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Electrical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583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0.47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Performance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94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0.08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Other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275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0.22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Total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2133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charset="0"/>
                        <a:buNone/>
                        <a:tabLst/>
                      </a:pPr>
                      <a:r>
                        <a:rPr kumimoji="0" lang="pl-PL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1.71</a:t>
                      </a:r>
                    </a:p>
                  </a:txBody>
                  <a:tcPr marL="90000" marR="90000" marT="46796" marB="46796" horzOverflow="overflow">
                    <a:lnL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99"/>
          <p:cNvSpPr>
            <a:spLocks noChangeArrowheads="1"/>
          </p:cNvSpPr>
          <p:nvPr/>
        </p:nvSpPr>
        <p:spPr bwMode="auto">
          <a:xfrm>
            <a:off x="198472" y="4461018"/>
            <a:ext cx="6499680" cy="1296144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29394" y="4532926"/>
            <a:ext cx="2222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 total 31 dipoles were </a:t>
            </a:r>
            <a:r>
              <a:rPr lang="en-US" dirty="0" smtClean="0">
                <a:solidFill>
                  <a:srgbClr val="FF0000"/>
                </a:solidFill>
              </a:rPr>
              <a:t>rejected because of training or electrical NC’s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10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life of the LHC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4581128"/>
            <a:ext cx="7920000" cy="155919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It is not unreasonable to expect that </a:t>
            </a:r>
            <a:r>
              <a:rPr lang="en-US" b="1" dirty="0" smtClean="0">
                <a:solidFill>
                  <a:srgbClr val="FF0000"/>
                </a:solidFill>
              </a:rPr>
              <a:t>10 to 15 </a:t>
            </a:r>
            <a:r>
              <a:rPr lang="en-US" b="1" dirty="0" err="1" smtClean="0">
                <a:solidFill>
                  <a:srgbClr val="FF0000"/>
                </a:solidFill>
              </a:rPr>
              <a:t>cryomagnets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will be exchanged every long shutdown (approximately 3 years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 addition, some </a:t>
            </a:r>
            <a:r>
              <a:rPr lang="en-US" b="1" dirty="0" smtClean="0">
                <a:solidFill>
                  <a:srgbClr val="FF0000"/>
                </a:solidFill>
              </a:rPr>
              <a:t>20…40 spare magnets </a:t>
            </a:r>
            <a:r>
              <a:rPr lang="en-US" dirty="0" smtClean="0"/>
              <a:t>(MQ, MQY, MCBY, …) will be procured in the coming 5 years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 descr="Screen Shot 2016-06-11 at 18.05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36" y="779689"/>
            <a:ext cx="7884368" cy="372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776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 descr="MQXF_2d_mech_cross-section_rod_label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6" y="1062861"/>
            <a:ext cx="2293504" cy="184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43" y="904593"/>
            <a:ext cx="2199545" cy="21606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568" y="3362628"/>
            <a:ext cx="1073852" cy="1033297"/>
          </a:xfrm>
          <a:prstGeom prst="rect">
            <a:avLst/>
          </a:prstGeom>
        </p:spPr>
      </p:pic>
      <p:pic>
        <p:nvPicPr>
          <p:cNvPr id="9" name="Picture 8" descr="\\lhc-div-mms.web.cern.ch\LHC-DIV-MMS\tests\MAG\docum\hilumi\Magnets\correctors\dod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80" y="4721440"/>
            <a:ext cx="985843" cy="111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\\lhc-div-mms.web.cern.ch\LHC-DIV-MMS\tests\MAG\docum\hilumi\Magnets\correctors\quad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775" y="1130063"/>
            <a:ext cx="1533721" cy="16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\\lhc-div-mms.web.cern.ch\LHC-DIV-MMS\tests\MAG\docum\hilumi\Magnets\correctors\oct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919" y="3314749"/>
            <a:ext cx="982764" cy="108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lhc-div-mms.web.cern.ch\LHC-DIV-MMS\tests\MAG\docum\hilumi\Magnets\correctors\dec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402" y="4749646"/>
            <a:ext cx="954184" cy="1069471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176948" y="3026174"/>
            <a:ext cx="2316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Triplet QXF (LARP and CERN)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083269" y="3026115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Separation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D1 (KEK)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88526" y="5410623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Recombination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D2 </a:t>
            </a:r>
          </a:p>
          <a:p>
            <a:pPr algn="ctr"/>
            <a:r>
              <a:rPr lang="fr-CH" sz="1200" dirty="0" smtClean="0"/>
              <a:t>(INFN design)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978611" y="5414164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Q4 (CEA)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7426776" y="2841450"/>
            <a:ext cx="1717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smtClean="0"/>
              <a:t>Skew quadrupole corrector </a:t>
            </a:r>
          </a:p>
          <a:p>
            <a:pPr algn="ctr"/>
            <a:r>
              <a:rPr lang="fr-CH" sz="1000" dirty="0" smtClean="0"/>
              <a:t>(INFN)</a:t>
            </a:r>
            <a:endParaRPr lang="en-US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6364644" y="4395925"/>
            <a:ext cx="1303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smtClean="0"/>
              <a:t>Corrector sextupole </a:t>
            </a:r>
          </a:p>
          <a:p>
            <a:pPr algn="ctr"/>
            <a:r>
              <a:rPr lang="fr-CH" sz="1000" dirty="0" smtClean="0"/>
              <a:t>(INFN)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7668344" y="5837202"/>
            <a:ext cx="1417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smtClean="0"/>
              <a:t>Corrector dodecapole </a:t>
            </a:r>
          </a:p>
          <a:p>
            <a:pPr algn="ctr"/>
            <a:r>
              <a:rPr lang="fr-CH" sz="1000" dirty="0" smtClean="0"/>
              <a:t>(INFN)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7757511" y="4395925"/>
            <a:ext cx="12395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smtClean="0"/>
              <a:t>Corrector octupole </a:t>
            </a:r>
          </a:p>
          <a:p>
            <a:pPr algn="ctr"/>
            <a:r>
              <a:rPr lang="fr-CH" sz="1000" dirty="0" smtClean="0"/>
              <a:t>(INFN)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378858" y="5822619"/>
            <a:ext cx="1275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smtClean="0"/>
              <a:t>Corrector decapole </a:t>
            </a:r>
          </a:p>
          <a:p>
            <a:pPr algn="ctr"/>
            <a:r>
              <a:rPr lang="fr-CH" sz="1000" dirty="0" smtClean="0"/>
              <a:t>(INFN)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2717385" y="3041505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Orbit</a:t>
            </a:r>
            <a:r>
              <a:rPr lang="fr-CH" sz="1000" dirty="0" smtClean="0"/>
              <a:t> corrector (CIEMAT)</a:t>
            </a:r>
            <a:endParaRPr lang="en-US" sz="10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062861"/>
            <a:ext cx="2614441" cy="197864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097498" y="5845105"/>
            <a:ext cx="2040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Cross-sections to scale</a:t>
            </a:r>
            <a:endParaRPr lang="en-GB" sz="1400" dirty="0">
              <a:solidFill>
                <a:srgbClr val="C00000"/>
              </a:solidFill>
            </a:endParaRPr>
          </a:p>
        </p:txBody>
      </p:sp>
      <p:pic>
        <p:nvPicPr>
          <p:cNvPr id="25" name="Picture 2" descr="C:\Users\et2\Desktop\seoul\TDR\Q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004" y="3539106"/>
            <a:ext cx="1719920" cy="171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farinon\Documents\DOCUMENTI DI LAVORO\D2\MEETING\file001.tif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3" t="2597" r="10729" b="3020"/>
          <a:stretch/>
        </p:blipFill>
        <p:spPr bwMode="auto">
          <a:xfrm>
            <a:off x="341885" y="3496702"/>
            <a:ext cx="1986786" cy="176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4472850" y="3496702"/>
            <a:ext cx="1755334" cy="1752968"/>
            <a:chOff x="3144540" y="2996952"/>
            <a:chExt cx="3142378" cy="3138151"/>
          </a:xfrm>
        </p:grpSpPr>
        <p:pic>
          <p:nvPicPr>
            <p:cNvPr id="28" name="Picture 27" descr="2in1_Assy.jpg"/>
            <p:cNvPicPr>
              <a:picLocks noChangeAspect="1"/>
            </p:cNvPicPr>
            <p:nvPr/>
          </p:nvPicPr>
          <p:blipFill rotWithShape="1"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55063"/>
            <a:stretch/>
          </p:blipFill>
          <p:spPr>
            <a:xfrm>
              <a:off x="3144540" y="2996952"/>
              <a:ext cx="1577539" cy="3138151"/>
            </a:xfrm>
            <a:prstGeom prst="rect">
              <a:avLst/>
            </a:prstGeom>
          </p:spPr>
        </p:pic>
        <p:pic>
          <p:nvPicPr>
            <p:cNvPr id="29" name="Picture 28" descr="2in1_Assy.jpg"/>
            <p:cNvPicPr>
              <a:picLocks noChangeAspect="1"/>
            </p:cNvPicPr>
            <p:nvPr/>
          </p:nvPicPr>
          <p:blipFill rotWithShape="1">
            <a:blip r:embed="rId1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3" r="55063"/>
            <a:stretch/>
          </p:blipFill>
          <p:spPr>
            <a:xfrm flipH="1">
              <a:off x="4709379" y="2996952"/>
              <a:ext cx="1577539" cy="3138151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4860032" y="5410623"/>
            <a:ext cx="1056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 T (CERN)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7683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test mission (as we stand today)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639762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By LS2 (≈ 2020)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74612" y="1340768"/>
            <a:ext cx="4497388" cy="347486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11 T models (≈6) and prototype (1)</a:t>
            </a:r>
          </a:p>
          <a:p>
            <a:r>
              <a:rPr lang="en-US" sz="2000" dirty="0" smtClean="0"/>
              <a:t>QXF models (5) and prototype (5)</a:t>
            </a:r>
          </a:p>
          <a:p>
            <a:r>
              <a:rPr lang="en-US" sz="2000" dirty="0" smtClean="0"/>
              <a:t>11 T </a:t>
            </a:r>
            <a:r>
              <a:rPr lang="en-US" sz="2000" dirty="0" err="1" smtClean="0"/>
              <a:t>cryomagnets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(2 units +1 spare)</a:t>
            </a:r>
          </a:p>
          <a:p>
            <a:r>
              <a:rPr lang="en-US" sz="2000" dirty="0" smtClean="0"/>
              <a:t>MBFX (D1) models (2)</a:t>
            </a:r>
          </a:p>
          <a:p>
            <a:r>
              <a:rPr lang="en-US" sz="2000" dirty="0" smtClean="0"/>
              <a:t>MQYY (Q4) model (1) and prototypes (</a:t>
            </a:r>
            <a:r>
              <a:rPr lang="en-US" sz="2000" dirty="0" smtClean="0"/>
              <a:t>2)</a:t>
            </a:r>
            <a:endParaRPr lang="en-US" sz="2000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645025" y="908720"/>
            <a:ext cx="4041775" cy="639762"/>
          </a:xfrm>
        </p:spPr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By LS3 (</a:t>
            </a:r>
            <a:r>
              <a:rPr lang="en-US" dirty="0">
                <a:solidFill>
                  <a:schemeClr val="bg2"/>
                </a:solidFill>
              </a:rPr>
              <a:t>≈ </a:t>
            </a:r>
            <a:r>
              <a:rPr lang="en-US" dirty="0" smtClean="0">
                <a:solidFill>
                  <a:schemeClr val="bg2"/>
                </a:solidFill>
              </a:rPr>
              <a:t>2024)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340768"/>
            <a:ext cx="4498975" cy="3474864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QXF (Q1/Q2/Q3) </a:t>
            </a:r>
            <a:r>
              <a:rPr lang="en-US" sz="2000" dirty="0" err="1"/>
              <a:t>cryomagnets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1600" dirty="0" smtClean="0"/>
              <a:t>(</a:t>
            </a:r>
            <a:r>
              <a:rPr lang="en-US" sz="1600" dirty="0"/>
              <a:t>16 units + 4 spares)</a:t>
            </a:r>
          </a:p>
          <a:p>
            <a:r>
              <a:rPr lang="en-US" sz="2000" dirty="0"/>
              <a:t>MBXF (D1) </a:t>
            </a:r>
            <a:r>
              <a:rPr lang="en-US" sz="2000" dirty="0" err="1"/>
              <a:t>cryomagnets</a:t>
            </a:r>
            <a:r>
              <a:rPr lang="en-US" sz="2000" dirty="0"/>
              <a:t> </a:t>
            </a:r>
            <a:endParaRPr lang="en-US" sz="2000" dirty="0" smtClean="0"/>
          </a:p>
          <a:p>
            <a:pPr lvl="1"/>
            <a:r>
              <a:rPr lang="en-US" sz="1600" dirty="0" smtClean="0"/>
              <a:t>(</a:t>
            </a:r>
            <a:r>
              <a:rPr lang="en-US" sz="1600" dirty="0"/>
              <a:t>4 units + 2 spares)</a:t>
            </a:r>
          </a:p>
          <a:p>
            <a:r>
              <a:rPr lang="en-US" sz="2000" dirty="0" smtClean="0"/>
              <a:t>Corrector packages </a:t>
            </a:r>
          </a:p>
          <a:p>
            <a:pPr lvl="1"/>
            <a:r>
              <a:rPr lang="en-US" sz="1600" dirty="0" smtClean="0"/>
              <a:t>(4 units + 2 spares)</a:t>
            </a:r>
          </a:p>
          <a:p>
            <a:r>
              <a:rPr lang="en-US" sz="2000" dirty="0" smtClean="0"/>
              <a:t>MBRD (D2) </a:t>
            </a:r>
            <a:r>
              <a:rPr lang="en-US" sz="2000" dirty="0" err="1" smtClean="0"/>
              <a:t>cryomagnets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(4 units + 2 spares)</a:t>
            </a:r>
          </a:p>
          <a:p>
            <a:r>
              <a:rPr lang="en-US" sz="2000" dirty="0" smtClean="0"/>
              <a:t>MQYY (Q4) </a:t>
            </a:r>
            <a:r>
              <a:rPr lang="en-US" sz="2000" dirty="0" err="1" smtClean="0"/>
              <a:t>cryomagnets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(4 units + 2 spares)</a:t>
            </a:r>
          </a:p>
          <a:p>
            <a:r>
              <a:rPr lang="en-US" sz="2000" dirty="0" smtClean="0"/>
              <a:t>Q5 </a:t>
            </a:r>
            <a:r>
              <a:rPr lang="en-US" sz="2000" dirty="0" err="1" smtClean="0"/>
              <a:t>cryomagnets</a:t>
            </a:r>
            <a:r>
              <a:rPr lang="en-US" sz="2000" dirty="0" smtClean="0"/>
              <a:t> </a:t>
            </a:r>
          </a:p>
          <a:p>
            <a:pPr lvl="1"/>
            <a:r>
              <a:rPr lang="en-US" sz="1600" dirty="0" smtClean="0"/>
              <a:t>(4 units)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74612" y="4653136"/>
            <a:ext cx="89721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5"/>
                </a:solidFill>
              </a:rPr>
              <a:t>Approximately </a:t>
            </a:r>
            <a:r>
              <a:rPr lang="en-US" sz="2400" b="1" dirty="0" smtClean="0">
                <a:solidFill>
                  <a:srgbClr val="FF0000"/>
                </a:solidFill>
              </a:rPr>
              <a:t>50 </a:t>
            </a:r>
            <a:r>
              <a:rPr lang="en-US" sz="2400" b="1" dirty="0" err="1" smtClean="0">
                <a:solidFill>
                  <a:srgbClr val="FF0000"/>
                </a:solidFill>
              </a:rPr>
              <a:t>cryomagnets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chemeClr val="accent5"/>
                </a:solidFill>
              </a:rPr>
              <a:t>of </a:t>
            </a:r>
            <a:r>
              <a:rPr lang="en-US" sz="2400" u="sng" dirty="0" smtClean="0">
                <a:solidFill>
                  <a:schemeClr val="accent5"/>
                </a:solidFill>
              </a:rPr>
              <a:t>very diverse geometry </a:t>
            </a:r>
            <a:r>
              <a:rPr lang="en-US" sz="2400" dirty="0" smtClean="0">
                <a:solidFill>
                  <a:schemeClr val="accent5"/>
                </a:solidFill>
              </a:rPr>
              <a:t>(supports and interfaces), </a:t>
            </a:r>
            <a:r>
              <a:rPr lang="en-US" sz="2400" u="sng" dirty="0" smtClean="0">
                <a:solidFill>
                  <a:schemeClr val="accent5"/>
                </a:solidFill>
              </a:rPr>
              <a:t>characteristics</a:t>
            </a:r>
            <a:r>
              <a:rPr lang="en-US" sz="2400" dirty="0" smtClean="0">
                <a:solidFill>
                  <a:schemeClr val="accent5"/>
                </a:solidFill>
              </a:rPr>
              <a:t> (Nb</a:t>
            </a:r>
            <a:r>
              <a:rPr lang="en-US" sz="2400" baseline="-25000" dirty="0" smtClean="0">
                <a:solidFill>
                  <a:schemeClr val="accent5"/>
                </a:solidFill>
              </a:rPr>
              <a:t>3</a:t>
            </a:r>
            <a:r>
              <a:rPr lang="en-US" sz="2400" dirty="0" smtClean="0">
                <a:solidFill>
                  <a:schemeClr val="accent5"/>
                </a:solidFill>
              </a:rPr>
              <a:t>Sn and </a:t>
            </a:r>
            <a:r>
              <a:rPr lang="en-US" sz="2400" dirty="0" err="1" smtClean="0">
                <a:solidFill>
                  <a:schemeClr val="accent5"/>
                </a:solidFill>
              </a:rPr>
              <a:t>Nb</a:t>
            </a:r>
            <a:r>
              <a:rPr lang="en-US" sz="2400" dirty="0" smtClean="0">
                <a:solidFill>
                  <a:schemeClr val="accent5"/>
                </a:solidFill>
              </a:rPr>
              <a:t>-Ti) and </a:t>
            </a:r>
            <a:r>
              <a:rPr lang="en-US" sz="2400" u="sng" dirty="0" smtClean="0">
                <a:solidFill>
                  <a:schemeClr val="accent5"/>
                </a:solidFill>
              </a:rPr>
              <a:t>operating conditions</a:t>
            </a:r>
            <a:r>
              <a:rPr lang="en-US" sz="2400" dirty="0" smtClean="0">
                <a:solidFill>
                  <a:schemeClr val="accent5"/>
                </a:solidFill>
              </a:rPr>
              <a:t>, as well as more than </a:t>
            </a:r>
            <a:r>
              <a:rPr lang="en-US" sz="2400" b="1" dirty="0" smtClean="0">
                <a:solidFill>
                  <a:srgbClr val="FF0000"/>
                </a:solidFill>
              </a:rPr>
              <a:t>100 single magnets </a:t>
            </a:r>
            <a:r>
              <a:rPr lang="en-US" sz="2400" dirty="0" smtClean="0">
                <a:solidFill>
                  <a:schemeClr val="accent5"/>
                </a:solidFill>
              </a:rPr>
              <a:t>to be tested as components before assembly in a cold mass</a:t>
            </a:r>
            <a:endParaRPr lang="en-US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818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8946e33d-fd2f-4ae4-8ee9-d90c129cdf9e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2534</TotalTime>
  <Words>1205</Words>
  <Application>Microsoft Macintosh PowerPoint</Application>
  <PresentationFormat>On-screen Show (4:3)</PresentationFormat>
  <Paragraphs>207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Thème Office</vt:lpstr>
      <vt:lpstr>dfs:Users:d:deluc:Documents:MyDocs:Dashboard:Cryodipole_Summary.xls!Cryodipole%20summary</vt:lpstr>
      <vt:lpstr>dfs:Users:d:deluc:Documents:MyDocs:Dashboard:SSS_Summary.xls!SSS_Summary</vt:lpstr>
      <vt:lpstr>Overview HL LHC Magnets</vt:lpstr>
      <vt:lpstr>SM-18 at the times of the LHC</vt:lpstr>
      <vt:lpstr>SM-18 test benches</vt:lpstr>
      <vt:lpstr>Test mission - dipoles</vt:lpstr>
      <vt:lpstr>Test mission - quadrupoles</vt:lpstr>
      <vt:lpstr>The LHC experience</vt:lpstr>
      <vt:lpstr>The life of the LHC</vt:lpstr>
      <vt:lpstr>HL-LHC</vt:lpstr>
      <vt:lpstr>HL-LHC test mission (as we stand today)</vt:lpstr>
      <vt:lpstr>The CERN HFM Program</vt:lpstr>
      <vt:lpstr>RMC_3 test record</vt:lpstr>
      <vt:lpstr>FCC plan</vt:lpstr>
      <vt:lpstr>HTS for 20 T</vt:lpstr>
      <vt:lpstr>PowerPoint Presentation</vt:lpstr>
      <vt:lpstr>PowerPoint Presentation</vt:lpstr>
      <vt:lpstr>High productivity</vt:lpstr>
      <vt:lpstr>Conclusions, and encouragements</vt:lpstr>
      <vt:lpstr>"There is nothing new to be discovered in physics now. All that remains is more and more precise measurement”.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Luca Bottura</cp:lastModifiedBy>
  <cp:revision>60</cp:revision>
  <dcterms:created xsi:type="dcterms:W3CDTF">2016-02-12T10:02:27Z</dcterms:created>
  <dcterms:modified xsi:type="dcterms:W3CDTF">2016-06-11T18:42:01Z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