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3" r:id="rId5"/>
    <p:sldId id="262" r:id="rId6"/>
    <p:sldId id="258" r:id="rId7"/>
    <p:sldId id="267" r:id="rId8"/>
    <p:sldId id="268" r:id="rId9"/>
    <p:sldId id="265" r:id="rId10"/>
    <p:sldId id="269" r:id="rId11"/>
    <p:sldId id="270" r:id="rId12"/>
    <p:sldId id="276" r:id="rId13"/>
    <p:sldId id="274" r:id="rId14"/>
    <p:sldId id="275" r:id="rId15"/>
    <p:sldId id="271" r:id="rId16"/>
    <p:sldId id="272" r:id="rId17"/>
    <p:sldId id="273" r:id="rId18"/>
    <p:sldId id="266" r:id="rId19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7" d="100"/>
          <a:sy n="107" d="100"/>
        </p:scale>
        <p:origin x="-1650" y="-84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13/06/2016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13/06/2016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21489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35612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00626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1369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3383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8215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13477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9345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553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93369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95390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40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201" descr="image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625" y="5957043"/>
            <a:ext cx="1147219" cy="582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1112949" y="6528600"/>
            <a:ext cx="6666149" cy="253077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" t="16814" r="5508" b="15344"/>
          <a:stretch/>
        </p:blipFill>
        <p:spPr>
          <a:xfrm>
            <a:off x="6084168" y="908720"/>
            <a:ext cx="2850340" cy="139484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>
            <a:lvl1pPr marL="268288" indent="-268288">
              <a:defRPr sz="2000"/>
            </a:lvl1pPr>
            <a:lvl2pPr marL="536575" indent="-268288">
              <a:defRPr sz="2000"/>
            </a:lvl2pPr>
            <a:lvl3pPr marL="720725" indent="-184150">
              <a:defRPr sz="1800"/>
            </a:lvl3pPr>
            <a:lvl4pPr marL="896938" indent="-176213">
              <a:defRPr/>
            </a:lvl4pPr>
            <a:lvl5pPr marL="1073150" indent="-176213">
              <a:defRPr/>
            </a:lvl5pPr>
          </a:lstStyle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8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5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8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1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8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8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Picture 201" descr="image00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4080" y="6254017"/>
            <a:ext cx="1101239" cy="55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Picture 201" descr="image001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211" y="6071400"/>
            <a:ext cx="1169177" cy="593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gif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 descr="FREIA_logo.png"/>
          <p:cNvPicPr>
            <a:picLocks noChangeAspect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7585075" y="115888"/>
            <a:ext cx="1450975" cy="70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U:\Documents\Uppsala\Administration\Profil\UU_logo_4f_84.gif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115888"/>
            <a:ext cx="717054" cy="6824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g"/><Relationship Id="rId4" Type="http://schemas.openxmlformats.org/officeDocument/2006/relationships/image" Target="../media/image5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7" Type="http://schemas.openxmlformats.org/officeDocument/2006/relationships/image" Target="../media/image5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7.jpeg"/><Relationship Id="rId18" Type="http://schemas.openxmlformats.org/officeDocument/2006/relationships/image" Target="../media/image3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12" Type="http://schemas.openxmlformats.org/officeDocument/2006/relationships/image" Target="../media/image26.png"/><Relationship Id="rId17" Type="http://schemas.openxmlformats.org/officeDocument/2006/relationships/image" Target="../media/image31.jpe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0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11" Type="http://schemas.openxmlformats.org/officeDocument/2006/relationships/image" Target="../media/image25.jpeg"/><Relationship Id="rId5" Type="http://schemas.openxmlformats.org/officeDocument/2006/relationships/image" Target="../media/image19.jpeg"/><Relationship Id="rId15" Type="http://schemas.openxmlformats.org/officeDocument/2006/relationships/image" Target="../media/image29.png"/><Relationship Id="rId10" Type="http://schemas.openxmlformats.org/officeDocument/2006/relationships/image" Target="../media/image24.jpeg"/><Relationship Id="rId19" Type="http://schemas.openxmlformats.org/officeDocument/2006/relationships/image" Target="../media/image33.jpeg"/><Relationship Id="rId4" Type="http://schemas.openxmlformats.org/officeDocument/2006/relationships/image" Target="../media/image18.jpeg"/><Relationship Id="rId9" Type="http://schemas.openxmlformats.org/officeDocument/2006/relationships/image" Target="../media/image23.png"/><Relationship Id="rId14" Type="http://schemas.openxmlformats.org/officeDocument/2006/relationships/image" Target="../media/image2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jpg"/><Relationship Id="rId4" Type="http://schemas.openxmlformats.org/officeDocument/2006/relationships/image" Target="../media/image35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8.jpeg"/><Relationship Id="rId7" Type="http://schemas.openxmlformats.org/officeDocument/2006/relationships/image" Target="../media/image4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40.jpeg"/><Relationship Id="rId4" Type="http://schemas.openxmlformats.org/officeDocument/2006/relationships/image" Target="../media/image3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G"/><Relationship Id="rId4" Type="http://schemas.openxmlformats.org/officeDocument/2006/relationships/image" Target="../media/image4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71600" y="2819400"/>
            <a:ext cx="7088832" cy="1800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FREIA Laboratory</a:t>
            </a:r>
            <a:r>
              <a:rPr lang="en-US" dirty="0"/>
              <a:t/>
            </a:r>
            <a:br>
              <a:rPr lang="en-US" dirty="0"/>
            </a:br>
            <a:r>
              <a:rPr lang="en-US" sz="1600" dirty="0">
                <a:solidFill>
                  <a:schemeClr val="tx1"/>
                </a:solidFill>
              </a:rPr>
              <a:t>Facility for Research Instrumentation and Accelerator </a:t>
            </a:r>
            <a:r>
              <a:rPr lang="en-US" sz="1600" dirty="0" smtClean="0">
                <a:solidFill>
                  <a:schemeClr val="tx1"/>
                </a:solidFill>
              </a:rPr>
              <a:t>Development</a:t>
            </a:r>
            <a:br>
              <a:rPr lang="en-US" sz="16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/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GB" sz="3200" dirty="0" smtClean="0">
                <a:solidFill>
                  <a:srgbClr val="0000FF"/>
                </a:solidFill>
              </a:rPr>
              <a:t>"</a:t>
            </a:r>
            <a:r>
              <a:rPr lang="en-GB" sz="3200" dirty="0" err="1" smtClean="0">
                <a:solidFill>
                  <a:srgbClr val="0000FF"/>
                </a:solidFill>
              </a:rPr>
              <a:t>Gersemi</a:t>
            </a:r>
            <a:r>
              <a:rPr lang="en-GB" sz="3200" dirty="0" smtClean="0">
                <a:solidFill>
                  <a:srgbClr val="0000FF"/>
                </a:solidFill>
              </a:rPr>
              <a:t>" Vertical </a:t>
            </a:r>
            <a:r>
              <a:rPr lang="en-GB" sz="3200" dirty="0">
                <a:solidFill>
                  <a:srgbClr val="0000FF"/>
                </a:solidFill>
              </a:rPr>
              <a:t>Test Stand</a:t>
            </a:r>
            <a:r>
              <a:rPr lang="en-GB" dirty="0">
                <a:solidFill>
                  <a:srgbClr val="0000FF"/>
                </a:solidFill>
              </a:rPr>
              <a:t/>
            </a:r>
            <a:br>
              <a:rPr lang="en-GB" dirty="0">
                <a:solidFill>
                  <a:srgbClr val="0000FF"/>
                </a:solidFill>
              </a:rPr>
            </a:br>
            <a:endParaRPr lang="en-GB" sz="20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725144"/>
            <a:ext cx="6480000" cy="1066056"/>
          </a:xfrm>
        </p:spPr>
        <p:txBody>
          <a:bodyPr/>
          <a:lstStyle/>
          <a:p>
            <a:r>
              <a:rPr lang="en-US" dirty="0"/>
              <a:t>Roger </a:t>
            </a:r>
            <a:r>
              <a:rPr lang="en-US" dirty="0" err="1"/>
              <a:t>Ruber</a:t>
            </a:r>
            <a:r>
              <a:rPr lang="en-US" dirty="0"/>
              <a:t> for the FREIA </a:t>
            </a:r>
            <a:r>
              <a:rPr lang="en-US" dirty="0" smtClean="0"/>
              <a:t>Team</a:t>
            </a:r>
          </a:p>
          <a:p>
            <a:r>
              <a:rPr lang="en-GB" dirty="0" smtClean="0"/>
              <a:t>Dept. Physics and Astronomy</a:t>
            </a:r>
          </a:p>
          <a:p>
            <a:r>
              <a:rPr lang="en-GB" dirty="0" smtClean="0"/>
              <a:t>Uppsala University</a:t>
            </a:r>
            <a:endParaRPr lang="en-US" dirty="0"/>
          </a:p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SC Magnet Test Stand </a:t>
            </a:r>
            <a:r>
              <a:rPr lang="en-US" dirty="0" smtClean="0"/>
              <a:t>Workshop - CERN - 13 </a:t>
            </a:r>
            <a:r>
              <a:rPr lang="en-US" dirty="0"/>
              <a:t>June 2016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Lambda Insert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026" name="Picture 2" descr="C:\Users\ruber\Documents\Work\20160613\Lambda Insert - bulged 07May2016_Pag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328" y="836711"/>
            <a:ext cx="8208472" cy="580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876858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 Operation Scheme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2050" name="Picture 2" descr="C:\Users\ruber\Documents\Work\20160613\Cryogenic-Scheme-vertical-cryostat-Pressurised-bath-2015-11-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810504"/>
            <a:ext cx="7776864" cy="5498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005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High Power RF Amplifiers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5976" y="984622"/>
            <a:ext cx="4330824" cy="5252690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2"/>
                </a:solidFill>
              </a:rPr>
              <a:t>352 MHz, 400 kW, 3.5 </a:t>
            </a:r>
            <a:r>
              <a:rPr lang="en-US" b="1" dirty="0" err="1">
                <a:solidFill>
                  <a:schemeClr val="bg2"/>
                </a:solidFill>
              </a:rPr>
              <a:t>ms</a:t>
            </a:r>
            <a:r>
              <a:rPr lang="en-US" b="1" dirty="0">
                <a:solidFill>
                  <a:schemeClr val="bg2"/>
                </a:solidFill>
              </a:rPr>
              <a:t>, 14-28 Hz</a:t>
            </a:r>
          </a:p>
          <a:p>
            <a:r>
              <a:rPr lang="en-US" dirty="0"/>
              <a:t>Uppsala design</a:t>
            </a:r>
          </a:p>
          <a:p>
            <a:r>
              <a:rPr lang="en-GB" dirty="0" smtClean="0"/>
              <a:t>tetrode tube TH595</a:t>
            </a:r>
            <a:endParaRPr lang="en-US" dirty="0" smtClean="0"/>
          </a:p>
          <a:p>
            <a:r>
              <a:rPr lang="en-US" dirty="0" smtClean="0"/>
              <a:t>prototype for ESS SRF spoke </a:t>
            </a:r>
            <a:r>
              <a:rPr lang="en-US" dirty="0" err="1" smtClean="0"/>
              <a:t>linac</a:t>
            </a:r>
            <a:endParaRPr lang="en-US" dirty="0"/>
          </a:p>
          <a:p>
            <a:r>
              <a:rPr lang="en-US" dirty="0" smtClean="0"/>
              <a:t>industrial manufacturing</a:t>
            </a:r>
            <a:endParaRPr lang="en-US" dirty="0"/>
          </a:p>
          <a:p>
            <a:pPr lvl="1"/>
            <a:r>
              <a:rPr lang="en-US" dirty="0" err="1"/>
              <a:t>Itelco-Electrosys</a:t>
            </a:r>
            <a:r>
              <a:rPr lang="en-US" dirty="0"/>
              <a:t> (</a:t>
            </a:r>
            <a:r>
              <a:rPr lang="en-US" dirty="0" err="1"/>
              <a:t>Orvieto</a:t>
            </a:r>
            <a:r>
              <a:rPr lang="en-US" dirty="0"/>
              <a:t>, IT)</a:t>
            </a:r>
          </a:p>
          <a:p>
            <a:pPr lvl="1"/>
            <a:r>
              <a:rPr lang="en-US" dirty="0" smtClean="0"/>
              <a:t>DB </a:t>
            </a:r>
            <a:r>
              <a:rPr lang="en-US" dirty="0" err="1" smtClean="0"/>
              <a:t>Elettronica</a:t>
            </a:r>
            <a:r>
              <a:rPr lang="en-US" dirty="0" smtClean="0"/>
              <a:t> </a:t>
            </a:r>
            <a:r>
              <a:rPr lang="en-US" dirty="0"/>
              <a:t>(Padua, IT)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="1" dirty="0" smtClean="0">
                <a:solidFill>
                  <a:schemeClr val="bg2"/>
                </a:solidFill>
              </a:rPr>
              <a:t>352 &amp; 400 </a:t>
            </a:r>
            <a:r>
              <a:rPr lang="en-US" b="1" dirty="0">
                <a:solidFill>
                  <a:schemeClr val="bg2"/>
                </a:solidFill>
              </a:rPr>
              <a:t>MHz, 50 kW, CW</a:t>
            </a:r>
          </a:p>
          <a:p>
            <a:r>
              <a:rPr lang="en-US" dirty="0"/>
              <a:t>CERN (loan since Feb.2015)</a:t>
            </a:r>
          </a:p>
          <a:p>
            <a:r>
              <a:rPr lang="en-US" dirty="0" smtClean="0"/>
              <a:t>tetrode tube </a:t>
            </a:r>
            <a:r>
              <a:rPr lang="en-US" dirty="0"/>
              <a:t>TH571b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1549" y="2060848"/>
            <a:ext cx="2661197" cy="1728192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99" y="3760199"/>
            <a:ext cx="2416965" cy="1613017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581128"/>
            <a:ext cx="2062899" cy="1727847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6" name="Picture 2" descr="http://ess-rf-systems.web.cern.ch/ess-rf-systems/photos/20150627/P101032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337" y="900000"/>
            <a:ext cx="2262888" cy="1501754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167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Controls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999" y="981074"/>
            <a:ext cx="4181907" cy="5256237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2"/>
                </a:solidFill>
              </a:rPr>
              <a:t>Controls and interlock systems</a:t>
            </a:r>
          </a:p>
          <a:p>
            <a:r>
              <a:rPr lang="en-US" dirty="0"/>
              <a:t>EPICS </a:t>
            </a:r>
            <a:r>
              <a:rPr lang="en-US" dirty="0" smtClean="0"/>
              <a:t>interface, data </a:t>
            </a:r>
            <a:r>
              <a:rPr lang="en-US" dirty="0"/>
              <a:t>archiver</a:t>
            </a:r>
          </a:p>
          <a:p>
            <a:r>
              <a:rPr lang="en-US" dirty="0"/>
              <a:t>connecting different </a:t>
            </a:r>
            <a:r>
              <a:rPr lang="en-US" dirty="0" smtClean="0"/>
              <a:t>sub-systems</a:t>
            </a:r>
          </a:p>
          <a:p>
            <a:pPr lvl="1"/>
            <a:r>
              <a:rPr lang="en-US" sz="1800" dirty="0" smtClean="0"/>
              <a:t>Linde</a:t>
            </a:r>
            <a:r>
              <a:rPr lang="en-US" sz="1800" dirty="0"/>
              <a:t>, </a:t>
            </a:r>
            <a:r>
              <a:rPr lang="en-US" sz="1800" dirty="0" err="1"/>
              <a:t>Cryo</a:t>
            </a:r>
            <a:r>
              <a:rPr lang="en-US" sz="1800" dirty="0"/>
              <a:t> Diffusion, </a:t>
            </a:r>
            <a:r>
              <a:rPr lang="en-US" sz="1800" dirty="0" err="1" smtClean="0"/>
              <a:t>Leybold</a:t>
            </a:r>
            <a:endParaRPr lang="en-US" dirty="0"/>
          </a:p>
          <a:p>
            <a:r>
              <a:rPr lang="en-US" dirty="0" smtClean="0"/>
              <a:t>different hardware</a:t>
            </a:r>
          </a:p>
          <a:p>
            <a:pPr lvl="1"/>
            <a:r>
              <a:rPr lang="en-US" sz="1800" dirty="0" smtClean="0"/>
              <a:t>Siemens PLC, </a:t>
            </a:r>
            <a:r>
              <a:rPr lang="en-US" sz="1800" dirty="0" err="1" smtClean="0"/>
              <a:t>Nat.Instr</a:t>
            </a:r>
            <a:r>
              <a:rPr lang="en-US" sz="1800" dirty="0"/>
              <a:t>. </a:t>
            </a:r>
            <a:r>
              <a:rPr lang="en-US" sz="1800" dirty="0" err="1" smtClean="0"/>
              <a:t>cRIO</a:t>
            </a:r>
            <a:endParaRPr lang="en-US" dirty="0"/>
          </a:p>
          <a:p>
            <a:pPr marL="0" indent="0">
              <a:buNone/>
            </a:pPr>
            <a:r>
              <a:rPr lang="en-US" b="1" dirty="0">
                <a:solidFill>
                  <a:schemeClr val="bg2"/>
                </a:solidFill>
              </a:rPr>
              <a:t>Radiation monitoring system</a:t>
            </a:r>
          </a:p>
          <a:p>
            <a:r>
              <a:rPr lang="en-US" dirty="0" err="1"/>
              <a:t>Rotem</a:t>
            </a:r>
            <a:r>
              <a:rPr lang="en-US" dirty="0"/>
              <a:t> </a:t>
            </a:r>
            <a:r>
              <a:rPr lang="en-US" dirty="0" err="1" smtClean="0"/>
              <a:t>MediSmart</a:t>
            </a:r>
            <a:endParaRPr lang="en-US" dirty="0"/>
          </a:p>
          <a:p>
            <a:r>
              <a:rPr lang="en-US" dirty="0"/>
              <a:t>2 </a:t>
            </a:r>
            <a:r>
              <a:rPr lang="en-US" dirty="0" smtClean="0"/>
              <a:t>inside, </a:t>
            </a:r>
            <a:r>
              <a:rPr lang="en-US" dirty="0"/>
              <a:t>3 </a:t>
            </a:r>
            <a:r>
              <a:rPr lang="en-US" dirty="0" smtClean="0"/>
              <a:t>outside bunker</a:t>
            </a:r>
          </a:p>
          <a:p>
            <a:pPr marL="0" indent="0">
              <a:buNone/>
            </a:pPr>
            <a:r>
              <a:rPr lang="en-US" b="1" dirty="0">
                <a:solidFill>
                  <a:schemeClr val="bg2"/>
                </a:solidFill>
              </a:rPr>
              <a:t>In-house development LLRF</a:t>
            </a:r>
          </a:p>
          <a:p>
            <a:r>
              <a:rPr lang="en-US" dirty="0"/>
              <a:t>Nat. Instr. PXI and </a:t>
            </a:r>
            <a:r>
              <a:rPr lang="en-US" dirty="0" smtClean="0"/>
              <a:t>LabVIEW</a:t>
            </a:r>
            <a:endParaRPr lang="en-US" dirty="0"/>
          </a:p>
          <a:p>
            <a:r>
              <a:rPr lang="en-US" dirty="0" smtClean="0"/>
              <a:t>self-excited loop with digital </a:t>
            </a:r>
            <a:r>
              <a:rPr lang="en-US" dirty="0"/>
              <a:t>phase </a:t>
            </a:r>
            <a:r>
              <a:rPr lang="en-US" dirty="0" smtClean="0"/>
              <a:t>control</a:t>
            </a:r>
            <a:endParaRPr lang="en-US" dirty="0"/>
          </a:p>
          <a:p>
            <a:r>
              <a:rPr lang="en-US" dirty="0"/>
              <a:t>extended RF </a:t>
            </a:r>
            <a:r>
              <a:rPr lang="en-US" dirty="0" smtClean="0"/>
              <a:t>measurements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Picture 2" descr="M:\FREIA\Freia-drop\03 Photos\Equipment\Controls\2015-04-20 LLRF\P101000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4405" y="1193496"/>
            <a:ext cx="2674126" cy="4026919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M:\FREIA\Freia-drop\03 Photos\Equipment\Controls\2015-04-20 LLRF\P101001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9853" y="4809803"/>
            <a:ext cx="2226366" cy="147835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M:\FREIA\Freia-drop\03 Photos\Equipment\Controls\2015-04-20 LLRF\P101001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3907" y="981075"/>
            <a:ext cx="2226365" cy="1478355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radsafety.com/userfiles/images/UA2%202012-11-16_09-39-47_541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8" b="17601"/>
          <a:stretch/>
        </p:blipFill>
        <p:spPr bwMode="auto">
          <a:xfrm>
            <a:off x="5593244" y="4809803"/>
            <a:ext cx="1054500" cy="1510108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518" y="3673672"/>
            <a:ext cx="1169626" cy="1055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90946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 Stand ID Card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tabLst>
                <a:tab pos="719138" algn="l"/>
                <a:tab pos="4305300" algn="l"/>
              </a:tabLst>
            </a:pPr>
            <a:r>
              <a:rPr lang="en-GB" sz="1400" dirty="0" smtClean="0"/>
              <a:t> 	name	</a:t>
            </a:r>
            <a:r>
              <a:rPr lang="en-GB" sz="1400" b="1" dirty="0" smtClean="0">
                <a:solidFill>
                  <a:schemeClr val="bg2"/>
                </a:solidFill>
              </a:rPr>
              <a:t>FREIA Laboratory</a:t>
            </a:r>
            <a:endParaRPr lang="en-US" sz="1400" b="1" dirty="0" smtClean="0">
              <a:solidFill>
                <a:schemeClr val="bg2"/>
              </a:solidFill>
            </a:endParaRP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1 	location	Uppsala University (Uppsala, Sweden)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GB" sz="1400" dirty="0" smtClean="0"/>
              <a:t> 	</a:t>
            </a:r>
            <a:r>
              <a:rPr lang="en-US" sz="1400" dirty="0"/>
              <a:t>number of people working at the test stand	</a:t>
            </a:r>
            <a:r>
              <a:rPr lang="en-US" sz="1400" dirty="0" smtClean="0"/>
              <a:t>20 (of which 6 scientists, 4 PhD students)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2	surface </a:t>
            </a:r>
            <a:r>
              <a:rPr lang="en-US" sz="1400" dirty="0"/>
              <a:t>of the test </a:t>
            </a:r>
            <a:r>
              <a:rPr lang="en-US" sz="1400" dirty="0" smtClean="0"/>
              <a:t>stand	approx. 1100 m2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3	operating temperature	1.8K</a:t>
            </a:r>
            <a:r>
              <a:rPr lang="en-US" sz="1400" dirty="0"/>
              <a:t> </a:t>
            </a:r>
            <a:r>
              <a:rPr lang="en-US" sz="1400" dirty="0" smtClean="0"/>
              <a:t>to 4.2K (</a:t>
            </a:r>
            <a:r>
              <a:rPr lang="en-US" sz="1400" dirty="0"/>
              <a:t>LN2 </a:t>
            </a:r>
            <a:r>
              <a:rPr lang="en-US" sz="1400" dirty="0" smtClean="0"/>
              <a:t>cooled thermal </a:t>
            </a:r>
            <a:r>
              <a:rPr lang="en-US" sz="1400" dirty="0"/>
              <a:t>shield</a:t>
            </a:r>
            <a:r>
              <a:rPr lang="en-US" sz="1400" dirty="0" smtClean="0"/>
              <a:t>)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 	cooling techniques	pressurized or sub-atmospheric bath, vacuum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4	cooling phases	300 - 4.2 </a:t>
            </a:r>
            <a:r>
              <a:rPr lang="en-US" sz="1400" dirty="0"/>
              <a:t>K, 4.2 K </a:t>
            </a:r>
            <a:r>
              <a:rPr lang="en-US" sz="1400" dirty="0" smtClean="0"/>
              <a:t>- 1.8K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5	cooling </a:t>
            </a:r>
            <a:r>
              <a:rPr lang="en-US" sz="1400" dirty="0"/>
              <a:t>and pumping capacity	</a:t>
            </a:r>
            <a:r>
              <a:rPr lang="en-US" sz="1400" dirty="0" smtClean="0"/>
              <a:t>140 l/h  liquid </a:t>
            </a:r>
            <a:r>
              <a:rPr lang="en-US" sz="1400" dirty="0"/>
              <a:t>production, </a:t>
            </a:r>
            <a:r>
              <a:rPr lang="en-US" sz="1400" dirty="0" smtClean="0"/>
              <a:t>4 g/s pumping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6	shared cryogenics	yes, with horizontal cryostat test stand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7	PWC max</a:t>
            </a:r>
            <a:r>
              <a:rPr lang="en-US" sz="1400" dirty="0"/>
              <a:t>. </a:t>
            </a:r>
            <a:r>
              <a:rPr lang="en-US" sz="1400" dirty="0" smtClean="0"/>
              <a:t>current</a:t>
            </a:r>
            <a:r>
              <a:rPr lang="en-US" sz="1400" dirty="0"/>
              <a:t>, max voltage	</a:t>
            </a:r>
            <a:r>
              <a:rPr lang="en-US" sz="1400" dirty="0" smtClean="0"/>
              <a:t>±2 kA, ±10 V (planned, CERN design)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8	HVWL</a:t>
            </a:r>
            <a:r>
              <a:rPr lang="en-US" sz="1400" dirty="0"/>
              <a:t>	</a:t>
            </a:r>
            <a:endParaRPr lang="en-US" sz="1400" dirty="0" smtClean="0"/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9	number </a:t>
            </a:r>
            <a:r>
              <a:rPr lang="en-US" sz="1400" dirty="0"/>
              <a:t>of cryostats	</a:t>
            </a:r>
            <a:r>
              <a:rPr lang="en-US" sz="1400" dirty="0" smtClean="0"/>
              <a:t>1 vertical (</a:t>
            </a:r>
            <a:r>
              <a:rPr lang="en-US" sz="1400" dirty="0" err="1" smtClean="0"/>
              <a:t>Gersemi</a:t>
            </a:r>
            <a:r>
              <a:rPr lang="en-US" sz="1400" dirty="0" smtClean="0"/>
              <a:t>), 1 horizontal (HNOSS)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10 	capacity </a:t>
            </a:r>
            <a:r>
              <a:rPr lang="en-US" sz="1400" dirty="0"/>
              <a:t>of cryostats </a:t>
            </a:r>
            <a:r>
              <a:rPr lang="en-US" sz="1400" dirty="0" smtClean="0"/>
              <a:t>(useable, l x d)</a:t>
            </a:r>
            <a:r>
              <a:rPr lang="en-US" sz="1400" dirty="0"/>
              <a:t>	</a:t>
            </a:r>
            <a:r>
              <a:rPr lang="en-US" sz="1400" dirty="0" smtClean="0"/>
              <a:t>2.8 m x 1.1 m [vert.], 3.6 m x 1.1 m [hor.]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11	handling </a:t>
            </a:r>
            <a:r>
              <a:rPr lang="en-US" sz="1400" dirty="0"/>
              <a:t>tools	</a:t>
            </a:r>
            <a:r>
              <a:rPr lang="en-US" sz="1400" dirty="0" smtClean="0"/>
              <a:t>1 </a:t>
            </a:r>
            <a:r>
              <a:rPr lang="en-US" sz="1400" dirty="0"/>
              <a:t>x </a:t>
            </a:r>
            <a:r>
              <a:rPr lang="en-US" sz="1400" dirty="0" smtClean="0"/>
              <a:t>6.5 </a:t>
            </a:r>
            <a:r>
              <a:rPr lang="en-US" sz="1400" dirty="0"/>
              <a:t>t overhead </a:t>
            </a:r>
            <a:r>
              <a:rPr lang="en-US" sz="1400" dirty="0" smtClean="0"/>
              <a:t>crane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12	interlock safety	NI </a:t>
            </a:r>
            <a:r>
              <a:rPr lang="en-US" sz="1400" dirty="0" err="1" smtClean="0"/>
              <a:t>CompactRIO</a:t>
            </a:r>
            <a:r>
              <a:rPr lang="en-US" sz="1400" dirty="0" smtClean="0"/>
              <a:t>, LabVIEW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13	DAQ </a:t>
            </a:r>
            <a:r>
              <a:rPr lang="en-US" sz="1400" dirty="0"/>
              <a:t>cards and used </a:t>
            </a:r>
            <a:r>
              <a:rPr lang="en-US" sz="1400" dirty="0" smtClean="0"/>
              <a:t>software</a:t>
            </a:r>
            <a:r>
              <a:rPr lang="en-US" sz="1400" dirty="0"/>
              <a:t>	NI PXI, </a:t>
            </a:r>
            <a:r>
              <a:rPr lang="en-US" sz="1400" dirty="0" err="1" smtClean="0"/>
              <a:t>LabView</a:t>
            </a:r>
            <a:endParaRPr lang="en-US" sz="1400" dirty="0" smtClean="0"/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14	quality </a:t>
            </a:r>
            <a:r>
              <a:rPr lang="en-US" sz="1400" dirty="0"/>
              <a:t>control </a:t>
            </a:r>
            <a:r>
              <a:rPr lang="en-US" sz="1400" dirty="0" smtClean="0"/>
              <a:t>tools	</a:t>
            </a:r>
          </a:p>
          <a:p>
            <a:pPr>
              <a:tabLst>
                <a:tab pos="719138" algn="l"/>
                <a:tab pos="4305300" algn="l"/>
              </a:tabLst>
            </a:pPr>
            <a:r>
              <a:rPr lang="en-US" sz="1400" dirty="0" smtClean="0"/>
              <a:t>15	magnetic measurement </a:t>
            </a:r>
            <a:r>
              <a:rPr lang="en-US" sz="1400" dirty="0"/>
              <a:t>capability	</a:t>
            </a:r>
            <a:endParaRPr lang="en-US" sz="1400" dirty="0" smtClean="0"/>
          </a:p>
          <a:p>
            <a:pPr marL="0" indent="0">
              <a:buNone/>
              <a:tabLst>
                <a:tab pos="719138" algn="l"/>
                <a:tab pos="4305300" algn="l"/>
              </a:tabLst>
            </a:pPr>
            <a:endParaRPr lang="en-US" sz="1400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8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5616" y="2709000"/>
            <a:ext cx="6840760" cy="1634400"/>
          </a:xfrm>
        </p:spPr>
        <p:txBody>
          <a:bodyPr/>
          <a:lstStyle/>
          <a:p>
            <a:r>
              <a:rPr lang="en-GB" dirty="0" smtClean="0"/>
              <a:t>This work is supported by </a:t>
            </a:r>
            <a:br>
              <a:rPr lang="en-GB" dirty="0" smtClean="0"/>
            </a:br>
            <a:r>
              <a:rPr lang="en-GB" dirty="0" smtClean="0"/>
              <a:t>Knut and Alice Wallenberg Foundation, </a:t>
            </a:r>
            <a:br>
              <a:rPr lang="en-GB" dirty="0" smtClean="0"/>
            </a:br>
            <a:r>
              <a:rPr lang="en-GB" dirty="0" smtClean="0"/>
              <a:t>Swedish Government,</a:t>
            </a:r>
            <a:br>
              <a:rPr lang="en-GB" dirty="0" smtClean="0"/>
            </a:br>
            <a:r>
              <a:rPr lang="en-GB" dirty="0" smtClean="0"/>
              <a:t>Uppsala University</a:t>
            </a:r>
            <a:endParaRPr lang="en-GB" dirty="0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In collaboration with</a:t>
            </a:r>
          </a:p>
          <a:p>
            <a:r>
              <a:rPr lang="en-GB" dirty="0" smtClean="0"/>
              <a:t>Dept. Physics and Astronomy and Dept. Engineering Sciences, Uppsala University</a:t>
            </a:r>
          </a:p>
          <a:p>
            <a:r>
              <a:rPr lang="en-GB" dirty="0" smtClean="0"/>
              <a:t>Accelerator and Cryogenic Systems, </a:t>
            </a:r>
            <a:r>
              <a:rPr lang="en-GB" dirty="0" err="1" smtClean="0"/>
              <a:t>Orsay</a:t>
            </a:r>
            <a:r>
              <a:rPr lang="en-GB" dirty="0" smtClean="0"/>
              <a:t>, France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Uppsala University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bg2"/>
                </a:solidFill>
              </a:rPr>
              <a:t>Oldest university in Scandinavia (1477)</a:t>
            </a:r>
          </a:p>
          <a:p>
            <a:r>
              <a:rPr lang="en-GB" dirty="0"/>
              <a:t>Sweden</a:t>
            </a:r>
          </a:p>
          <a:p>
            <a:pPr lvl="1"/>
            <a:r>
              <a:rPr lang="en-GB" sz="1800" dirty="0"/>
              <a:t>9.7 million (pop.), 450'000 km</a:t>
            </a:r>
            <a:r>
              <a:rPr lang="en-GB" sz="1800" baseline="30000" dirty="0"/>
              <a:t>2</a:t>
            </a:r>
            <a:r>
              <a:rPr lang="en-GB" sz="1800" dirty="0"/>
              <a:t>, 430 </a:t>
            </a:r>
            <a:r>
              <a:rPr lang="en-GB" sz="1800" dirty="0" err="1"/>
              <a:t>GEur</a:t>
            </a:r>
            <a:r>
              <a:rPr lang="en-GB" sz="1800" dirty="0"/>
              <a:t> (BNP)</a:t>
            </a:r>
          </a:p>
          <a:p>
            <a:r>
              <a:rPr lang="en-GB" dirty="0"/>
              <a:t>Uppsala</a:t>
            </a:r>
          </a:p>
          <a:p>
            <a:pPr lvl="1"/>
            <a:r>
              <a:rPr lang="en-GB" sz="1800" dirty="0"/>
              <a:t>25'000 students, 9'000 staff, 630 </a:t>
            </a:r>
            <a:r>
              <a:rPr lang="en-GB" sz="1800" dirty="0" err="1"/>
              <a:t>MEur</a:t>
            </a:r>
            <a:r>
              <a:rPr lang="en-GB" sz="1800" dirty="0"/>
              <a:t> annual budget</a:t>
            </a:r>
          </a:p>
          <a:p>
            <a:pPr lvl="1"/>
            <a:r>
              <a:rPr lang="en-GB" sz="1800" dirty="0" smtClean="0"/>
              <a:t>7 faculties </a:t>
            </a:r>
            <a:r>
              <a:rPr lang="en-GB" sz="1800" dirty="0"/>
              <a:t>of theology, law, </a:t>
            </a:r>
            <a:r>
              <a:rPr lang="en-GB" sz="1800" dirty="0" smtClean="0"/>
              <a:t>medicine, </a:t>
            </a:r>
            <a:r>
              <a:rPr lang="en-GB" sz="1800" dirty="0"/>
              <a:t>pharmacy,</a:t>
            </a:r>
            <a:br>
              <a:rPr lang="en-GB" sz="1800" dirty="0"/>
            </a:br>
            <a:r>
              <a:rPr lang="en-GB" sz="1800" dirty="0"/>
              <a:t>arts, social sciences, languages, </a:t>
            </a:r>
            <a:r>
              <a:rPr lang="en-GB" sz="1800" dirty="0" smtClean="0"/>
              <a:t/>
            </a:r>
            <a:br>
              <a:rPr lang="en-GB" sz="1800" dirty="0" smtClean="0"/>
            </a:br>
            <a:r>
              <a:rPr lang="en-GB" sz="1800" dirty="0" smtClean="0"/>
              <a:t>educational </a:t>
            </a:r>
            <a:r>
              <a:rPr lang="en-GB" sz="1800" dirty="0"/>
              <a:t>sciences</a:t>
            </a:r>
            <a:r>
              <a:rPr lang="en-GB" sz="1800" dirty="0" smtClean="0"/>
              <a:t>, science </a:t>
            </a:r>
            <a:r>
              <a:rPr lang="en-GB" sz="1800" dirty="0"/>
              <a:t>and technology</a:t>
            </a:r>
          </a:p>
          <a:p>
            <a:pPr lvl="1"/>
            <a:r>
              <a:rPr lang="en-GB" sz="1800" dirty="0"/>
              <a:t>university library and hospital</a:t>
            </a:r>
            <a:endParaRPr lang="en-GB" dirty="0"/>
          </a:p>
          <a:p>
            <a:r>
              <a:rPr lang="en-GB" dirty="0" smtClean="0"/>
              <a:t>Faculty of Science </a:t>
            </a:r>
            <a:r>
              <a:rPr lang="en-GB" dirty="0"/>
              <a:t>and technology</a:t>
            </a:r>
          </a:p>
          <a:p>
            <a:pPr lvl="1"/>
            <a:r>
              <a:rPr lang="en-GB" sz="1800" dirty="0"/>
              <a:t>10'000 students, 1'800 staff</a:t>
            </a:r>
          </a:p>
          <a:p>
            <a:pPr lvl="1"/>
            <a:r>
              <a:rPr lang="en-GB" sz="1800" dirty="0"/>
              <a:t>historical profiles: Linnaeus, </a:t>
            </a:r>
            <a:r>
              <a:rPr lang="en-GB" sz="1800" dirty="0" err="1"/>
              <a:t>Rudbeck</a:t>
            </a:r>
            <a:r>
              <a:rPr lang="en-GB" sz="1800" dirty="0"/>
              <a:t>, Celsius, </a:t>
            </a:r>
            <a:br>
              <a:rPr lang="en-GB" sz="1800" dirty="0"/>
            </a:br>
            <a:r>
              <a:rPr lang="en-GB" sz="1800" dirty="0" err="1"/>
              <a:t>Ångström</a:t>
            </a:r>
            <a:r>
              <a:rPr lang="en-GB" sz="1800" dirty="0"/>
              <a:t>, Siegbahn, Svedberg</a:t>
            </a:r>
          </a:p>
          <a:p>
            <a:pPr lvl="1"/>
            <a:r>
              <a:rPr lang="en-GB" sz="1800" dirty="0"/>
              <a:t>R&amp;D </a:t>
            </a:r>
            <a:r>
              <a:rPr lang="en-GB" sz="1800" dirty="0" smtClean="0"/>
              <a:t>areas:</a:t>
            </a:r>
          </a:p>
          <a:p>
            <a:pPr lvl="2"/>
            <a:r>
              <a:rPr lang="en-GB" sz="1600" dirty="0" smtClean="0"/>
              <a:t>physics</a:t>
            </a:r>
            <a:r>
              <a:rPr lang="en-GB" sz="1600" dirty="0"/>
              <a:t>, chemistry, biology, earth sciences, </a:t>
            </a:r>
            <a:br>
              <a:rPr lang="en-GB" sz="1600" dirty="0"/>
            </a:br>
            <a:r>
              <a:rPr lang="en-GB" sz="1600" dirty="0"/>
              <a:t>engineering, mathematics, IT</a:t>
            </a:r>
            <a:endParaRPr lang="en-GB" dirty="0"/>
          </a:p>
          <a:p>
            <a:endParaRPr lang="en-GB" sz="20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09296" y="2759826"/>
            <a:ext cx="2335677" cy="2434143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25795" y="4873451"/>
            <a:ext cx="3438692" cy="1600068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8" name="Picture 2" descr="http://nyobetabeat.files.wordpress.com/2013/03/sweden-mapcard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29976" y="919673"/>
            <a:ext cx="2774703" cy="1925463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-1476672" y="1628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Uppsala Accelerator History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solidFill>
                  <a:schemeClr val="bg2"/>
                </a:solidFill>
              </a:rPr>
              <a:t>1940's: The(</a:t>
            </a:r>
            <a:r>
              <a:rPr lang="en-US" dirty="0" err="1">
                <a:solidFill>
                  <a:schemeClr val="bg2"/>
                </a:solidFill>
              </a:rPr>
              <a:t>odore</a:t>
            </a:r>
            <a:r>
              <a:rPr lang="en-US" dirty="0">
                <a:solidFill>
                  <a:schemeClr val="bg2"/>
                </a:solidFill>
              </a:rPr>
              <a:t>) Svedberg proposes to build a cyclotron</a:t>
            </a:r>
          </a:p>
          <a:p>
            <a:r>
              <a:rPr lang="en-US" dirty="0" err="1"/>
              <a:t>Gustaf</a:t>
            </a:r>
            <a:r>
              <a:rPr lang="en-US" dirty="0"/>
              <a:t> Werner synchro-cyclotron (1947 - 2016)</a:t>
            </a:r>
          </a:p>
          <a:p>
            <a:pPr lvl="1"/>
            <a:r>
              <a:rPr lang="en-US" dirty="0"/>
              <a:t>nuclear physics &amp; oncology</a:t>
            </a:r>
          </a:p>
          <a:p>
            <a:r>
              <a:rPr lang="en-US" dirty="0"/>
              <a:t>CELSIUS ring (1984 - 2005)</a:t>
            </a:r>
          </a:p>
          <a:p>
            <a:pPr lvl="1"/>
            <a:r>
              <a:rPr lang="en-US" dirty="0"/>
              <a:t>nuclear &amp; particle physics</a:t>
            </a:r>
          </a:p>
          <a:p>
            <a:endParaRPr lang="en-US" dirty="0"/>
          </a:p>
          <a:p>
            <a:r>
              <a:rPr lang="en-US" dirty="0"/>
              <a:t>CTF3/CLIC (since 2005)</a:t>
            </a:r>
          </a:p>
          <a:p>
            <a:r>
              <a:rPr lang="en-US" dirty="0"/>
              <a:t>FLASH/XFEL (since 2008)</a:t>
            </a:r>
          </a:p>
          <a:p>
            <a:r>
              <a:rPr lang="en-US" dirty="0"/>
              <a:t>ESS (since 2009)</a:t>
            </a:r>
          </a:p>
          <a:p>
            <a:endParaRPr lang="en-US" dirty="0"/>
          </a:p>
          <a:p>
            <a:r>
              <a:rPr lang="en-US" dirty="0"/>
              <a:t>FREIA laboratory (est. 2011)</a:t>
            </a:r>
          </a:p>
          <a:p>
            <a:r>
              <a:rPr lang="en-US" dirty="0" err="1"/>
              <a:t>Skandion</a:t>
            </a:r>
            <a:r>
              <a:rPr lang="en-US" dirty="0"/>
              <a:t> clinic (est. 2015)</a:t>
            </a:r>
          </a:p>
          <a:p>
            <a:endParaRPr lang="en-US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158" y="2225031"/>
            <a:ext cx="3287907" cy="2475166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4133" y="1219200"/>
            <a:ext cx="2451804" cy="1997960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767" y="5229200"/>
            <a:ext cx="3064609" cy="1237862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3" name="Picture 2" descr="W:\FREIA\Freia-drop\03 Photos\ExperimentHall\2016_05_11 FREIA nice views\P102014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1" t="13993" r="5972" b="15284"/>
          <a:stretch/>
        </p:blipFill>
        <p:spPr bwMode="auto">
          <a:xfrm>
            <a:off x="4139952" y="4293096"/>
            <a:ext cx="2628000" cy="1368000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FREIA Laboratory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TextBox 5"/>
          <p:cNvSpPr txBox="1"/>
          <p:nvPr/>
        </p:nvSpPr>
        <p:spPr>
          <a:xfrm>
            <a:off x="373711" y="868544"/>
            <a:ext cx="8515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Facility for Research Instrumentation and Accelerator </a:t>
            </a:r>
            <a:r>
              <a:rPr lang="en-US" sz="2000" b="1" dirty="0" smtClean="0">
                <a:solidFill>
                  <a:srgbClr val="FF0000"/>
                </a:solidFill>
              </a:rPr>
              <a:t>Development</a:t>
            </a:r>
            <a:endParaRPr lang="en-US" sz="2000" b="1" dirty="0">
              <a:solidFill>
                <a:srgbClr val="FF0000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1952370" y="1648175"/>
            <a:ext cx="7040392" cy="4598337"/>
            <a:chOff x="1977084" y="1755269"/>
            <a:chExt cx="7040392" cy="4598337"/>
          </a:xfrm>
        </p:grpSpPr>
        <p:pic>
          <p:nvPicPr>
            <p:cNvPr id="8" name="Picture 3" descr="\\cern.ch\dfs\Users\r\ruber\Documents\FREIA\Documentation\Illustrations\Hall\freia-hall-layout-20140319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7084" y="1755269"/>
              <a:ext cx="7040392" cy="4598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3267599" y="2391471"/>
              <a:ext cx="1401159" cy="671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cryogenics</a:t>
              </a:r>
            </a:p>
            <a:p>
              <a:r>
                <a:rPr lang="en-GB" sz="1200" dirty="0" smtClean="0"/>
                <a:t>- liquid helium</a:t>
              </a:r>
            </a:p>
            <a:p>
              <a:r>
                <a:rPr lang="en-GB" sz="1200" dirty="0" smtClean="0"/>
                <a:t>- liquid nitrogen</a:t>
              </a:r>
              <a:endParaRPr lang="en-GB" sz="12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790286" y="2400622"/>
              <a:ext cx="1653491" cy="671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dirty="0" smtClean="0"/>
                <a:t>control room</a:t>
              </a:r>
            </a:p>
            <a:p>
              <a:r>
                <a:rPr lang="en-GB" sz="1200" dirty="0" smtClean="0"/>
                <a:t>- equipment controls</a:t>
              </a:r>
            </a:p>
            <a:p>
              <a:r>
                <a:rPr lang="en-GB" sz="1200" dirty="0"/>
                <a:t>- data </a:t>
              </a:r>
              <a:r>
                <a:rPr lang="en-GB" sz="1200" dirty="0" smtClean="0"/>
                <a:t>acquisition</a:t>
              </a:r>
              <a:endParaRPr lang="en-GB" sz="12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565062" y="5859360"/>
              <a:ext cx="1677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radio-frequency (RF) power sources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096283" y="5489311"/>
              <a:ext cx="1557823" cy="6715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1200" dirty="0" smtClean="0"/>
                <a:t>3 bunkers</a:t>
              </a:r>
            </a:p>
            <a:p>
              <a:pPr algn="r"/>
              <a:r>
                <a:rPr lang="en-GB" sz="1200" dirty="0" smtClean="0"/>
                <a:t>with test stands</a:t>
              </a:r>
            </a:p>
            <a:p>
              <a:pPr algn="r"/>
              <a:r>
                <a:rPr lang="en-GB" sz="1200" dirty="0" smtClean="0"/>
                <a:t>horizontal cryostat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384757" y="5147656"/>
              <a:ext cx="1557823" cy="2798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/>
                <a:t>vertical cryostat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289532" y="3512653"/>
            <a:ext cx="2954375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u="sng" dirty="0" smtClean="0"/>
              <a:t>Competent and motivated staff</a:t>
            </a:r>
            <a:endParaRPr lang="en-GB" sz="1400" dirty="0" smtClean="0"/>
          </a:p>
          <a:p>
            <a:r>
              <a:rPr lang="en-GB" sz="1200" dirty="0"/>
              <a:t>c</a:t>
            </a:r>
            <a:r>
              <a:rPr lang="en-GB" sz="1200" dirty="0" smtClean="0"/>
              <a:t>ollaboration of physics (IFA)</a:t>
            </a:r>
            <a:br>
              <a:rPr lang="en-GB" sz="1200" dirty="0" smtClean="0"/>
            </a:br>
            <a:r>
              <a:rPr lang="en-GB" sz="1200" dirty="0" smtClean="0"/>
              <a:t>and engineering (</a:t>
            </a:r>
            <a:r>
              <a:rPr lang="en-GB" sz="1200" dirty="0" err="1" smtClean="0"/>
              <a:t>Teknikum</a:t>
            </a:r>
            <a:r>
              <a:rPr lang="en-GB" sz="1200" dirty="0" smtClean="0"/>
              <a:t>).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5706" y="4427997"/>
            <a:ext cx="1891413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Funded by </a:t>
            </a:r>
            <a:br>
              <a:rPr lang="en-GB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2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KAWS, Government, Uppsala Univ.</a:t>
            </a:r>
            <a:endParaRPr lang="en-GB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Picture 2" descr="C:\Users\ruber\Documents\Work\20150223\20150216\P1000777_crop.jpg" title="P100077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711" y="1278081"/>
            <a:ext cx="2274400" cy="2227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34379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Overview of Activities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2" descr="C:\Users\ruber\Documents\Work\20150126\photo_combiner\DSC00961_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2809" y="1219213"/>
            <a:ext cx="1312624" cy="984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E:\Users\Scratch\Photos\Untitled Export\FREIA febr 2014 04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2" r="7862" b="2858"/>
          <a:stretch/>
        </p:blipFill>
        <p:spPr bwMode="auto">
          <a:xfrm>
            <a:off x="3599321" y="1206573"/>
            <a:ext cx="1637299" cy="1406692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42758" y="2780662"/>
            <a:ext cx="185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rgbClr val="0000FF"/>
                </a:solidFill>
              </a:rPr>
              <a:t>Cryo</a:t>
            </a:r>
            <a:r>
              <a:rPr lang="en-GB" sz="1400" b="1" dirty="0" smtClean="0">
                <a:solidFill>
                  <a:srgbClr val="0000FF"/>
                </a:solidFill>
              </a:rPr>
              <a:t> Test Stands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pic>
        <p:nvPicPr>
          <p:cNvPr id="8" name="Picture 7" descr="http://www.physics.uu.se/files/distrib_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1488" y="1288505"/>
            <a:ext cx="1695292" cy="1084727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31552" y="980728"/>
            <a:ext cx="255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</a:rPr>
              <a:t>ESS SRF </a:t>
            </a:r>
            <a:r>
              <a:rPr lang="en-GB" sz="1400" b="1" dirty="0" err="1" smtClean="0">
                <a:solidFill>
                  <a:srgbClr val="0000FF"/>
                </a:solidFill>
              </a:rPr>
              <a:t>Linac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pic>
        <p:nvPicPr>
          <p:cNvPr id="11" name="Picture 4" descr="M:\Photos\FREIA_Teddy_pictures\FREIA lab nov 2013 036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4124" y="1409114"/>
            <a:ext cx="1269377" cy="964118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5895887" y="908720"/>
            <a:ext cx="24766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</a:rPr>
              <a:t>High Power RF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98991" y="4603081"/>
            <a:ext cx="27160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</a:rPr>
              <a:t>Controls &amp; Data Acquisition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2958" y="3096990"/>
            <a:ext cx="1850520" cy="1366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 descr="C:\Users\ruber\Documents\Work\20150126\photo_controls\CSS_ScreenDump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8990" y="4891541"/>
            <a:ext cx="1725146" cy="115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" descr="C:\Users\ruber\Documents\Work\20150126\photo_controls\EPICS_logo.pn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0058" y="4923791"/>
            <a:ext cx="609797" cy="550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5" descr="C:\Users\ruber\Documents\Work\20150126\photo_controls\IMG_3556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9518" y="5502010"/>
            <a:ext cx="1265554" cy="949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C:\Users\ruber\Documents\Work\20150302\ESSnuSB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51460"/>
            <a:ext cx="1987294" cy="140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12"/>
          <a:srcRect t="19163" b="1457"/>
          <a:stretch/>
        </p:blipFill>
        <p:spPr>
          <a:xfrm>
            <a:off x="1357082" y="3619206"/>
            <a:ext cx="1200746" cy="525602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251521" y="4941168"/>
            <a:ext cx="29094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</a:rPr>
              <a:t>THz Coherent Light Source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pic>
        <p:nvPicPr>
          <p:cNvPr id="26" name="Picture 2" descr="C:\Users\vitgo630\Downloads\Picture1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5184678"/>
            <a:ext cx="3033232" cy="94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356" y="3054488"/>
            <a:ext cx="1012674" cy="1511891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280812"/>
            <a:ext cx="1181245" cy="8369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9" name="Picture 28" descr="\\wbi.nxp.com\Users3\nlv03802\data\BLF188XR\Yppsala university\Files for report\P1100198.JPG"/>
          <p:cNvPicPr/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0" r="2894"/>
          <a:stretch/>
        </p:blipFill>
        <p:spPr bwMode="auto">
          <a:xfrm>
            <a:off x="6563177" y="1184212"/>
            <a:ext cx="993813" cy="664783"/>
          </a:xfrm>
          <a:prstGeom prst="rect">
            <a:avLst/>
          </a:prstGeom>
          <a:noFill/>
          <a:ln w="12700">
            <a:solidFill>
              <a:schemeClr val="bg1"/>
            </a:solidFill>
          </a:ln>
        </p:spPr>
      </p:pic>
      <p:sp>
        <p:nvSpPr>
          <p:cNvPr id="30" name="TextBox 29"/>
          <p:cNvSpPr txBox="1"/>
          <p:nvPr/>
        </p:nvSpPr>
        <p:spPr>
          <a:xfrm>
            <a:off x="6274908" y="6002124"/>
            <a:ext cx="23698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RF = </a:t>
            </a:r>
            <a:r>
              <a:rPr lang="en-GB" sz="1400" dirty="0" smtClean="0">
                <a:latin typeface="+mn-lt"/>
              </a:rPr>
              <a:t>Radio Frequency</a:t>
            </a:r>
          </a:p>
          <a:p>
            <a:r>
              <a:rPr lang="en-GB" sz="1400" dirty="0" smtClean="0"/>
              <a:t>SRF = Superconducting RF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3492710" y="898796"/>
            <a:ext cx="185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rgbClr val="0000FF"/>
                </a:solidFill>
              </a:rPr>
              <a:t>Cryo</a:t>
            </a:r>
            <a:r>
              <a:rPr lang="en-GB" sz="1400" b="1" dirty="0" smtClean="0">
                <a:solidFill>
                  <a:srgbClr val="0000FF"/>
                </a:solidFill>
              </a:rPr>
              <a:t> Distribution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pic>
        <p:nvPicPr>
          <p:cNvPr id="32" name="Image 11"/>
          <p:cNvPicPr>
            <a:picLocks noChangeAspect="1"/>
          </p:cNvPicPr>
          <p:nvPr/>
        </p:nvPicPr>
        <p:blipFill rotWithShape="1"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3873" b="7433"/>
          <a:stretch/>
        </p:blipFill>
        <p:spPr>
          <a:xfrm>
            <a:off x="1257781" y="2167296"/>
            <a:ext cx="1537997" cy="76214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49264" y="3140968"/>
            <a:ext cx="24761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00FF"/>
                </a:solidFill>
              </a:rPr>
              <a:t>ESS Neutrino Super-beam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503113" y="4221088"/>
            <a:ext cx="185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err="1" smtClean="0">
                <a:solidFill>
                  <a:srgbClr val="0000FF"/>
                </a:solidFill>
              </a:rPr>
              <a:t>HiLumi</a:t>
            </a:r>
            <a:r>
              <a:rPr lang="en-GB" sz="1400" b="1" dirty="0" smtClean="0">
                <a:solidFill>
                  <a:srgbClr val="0000FF"/>
                </a:solidFill>
              </a:rPr>
              <a:t> LHC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534562" y="2492896"/>
            <a:ext cx="18505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0000FF"/>
                </a:solidFill>
              </a:rPr>
              <a:t>CLIC / CTF3</a:t>
            </a:r>
            <a:endParaRPr lang="en-GB" sz="1400" dirty="0" smtClean="0">
              <a:solidFill>
                <a:srgbClr val="0000FF"/>
              </a:solidFill>
            </a:endParaRPr>
          </a:p>
        </p:txBody>
      </p:sp>
      <p:pic>
        <p:nvPicPr>
          <p:cNvPr id="1026" name="Picture 2" descr="C:\Users\ruber\Documents\Work\20160418\FREIAposter2016\1006091_02-A4-at-144-dpi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955" y="2743548"/>
            <a:ext cx="2044477" cy="1360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ruber\Documents\Work\20160418\FREIAposter2016\0708002_01-A4-at-144-dpi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403" y="4498390"/>
            <a:ext cx="2060029" cy="13788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018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Cryogenics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209268" y="1045666"/>
            <a:ext cx="4322732" cy="5080498"/>
          </a:xfrm>
        </p:spPr>
        <p:txBody>
          <a:bodyPr/>
          <a:lstStyle/>
          <a:p>
            <a:r>
              <a:rPr lang="en-US" dirty="0"/>
              <a:t>Helium liquefaction</a:t>
            </a:r>
          </a:p>
          <a:p>
            <a:pPr lvl="1"/>
            <a:r>
              <a:rPr lang="en-US" sz="1800" dirty="0"/>
              <a:t>150 l/h at 4.5K (LN2 pre-cooling)</a:t>
            </a:r>
          </a:p>
          <a:p>
            <a:pPr lvl="1"/>
            <a:r>
              <a:rPr lang="en-US" sz="1800" dirty="0"/>
              <a:t>2000 l </a:t>
            </a:r>
            <a:r>
              <a:rPr lang="en-US" sz="1800" dirty="0" err="1"/>
              <a:t>LHe</a:t>
            </a:r>
            <a:r>
              <a:rPr lang="en-US" sz="1800" dirty="0"/>
              <a:t> </a:t>
            </a:r>
            <a:r>
              <a:rPr lang="en-US" sz="1800" dirty="0" err="1"/>
              <a:t>dewar</a:t>
            </a:r>
            <a:r>
              <a:rPr lang="en-US" sz="1800" dirty="0"/>
              <a:t>/buffer, 3+1 outlets</a:t>
            </a:r>
          </a:p>
          <a:p>
            <a:pPr lvl="1"/>
            <a:r>
              <a:rPr lang="en-US" sz="1800" dirty="0"/>
              <a:t>cryostats connected in closed loop</a:t>
            </a:r>
          </a:p>
          <a:p>
            <a:r>
              <a:rPr lang="en-US" dirty="0"/>
              <a:t>Gas recovery</a:t>
            </a:r>
          </a:p>
          <a:p>
            <a:pPr lvl="1"/>
            <a:r>
              <a:rPr lang="en-US" sz="1800" dirty="0"/>
              <a:t>100 m</a:t>
            </a:r>
            <a:r>
              <a:rPr lang="en-US" sz="1800" baseline="30000" dirty="0"/>
              <a:t>3</a:t>
            </a:r>
            <a:r>
              <a:rPr lang="en-US" sz="1800" dirty="0"/>
              <a:t> gasbag</a:t>
            </a:r>
          </a:p>
          <a:p>
            <a:pPr lvl="1"/>
            <a:r>
              <a:rPr lang="en-US" sz="1800" dirty="0"/>
              <a:t>3x 25 m</a:t>
            </a:r>
            <a:r>
              <a:rPr lang="en-US" sz="1800" baseline="30000" dirty="0"/>
              <a:t>3 </a:t>
            </a:r>
            <a:r>
              <a:rPr lang="en-US" sz="1800" dirty="0" smtClean="0"/>
              <a:t>/</a:t>
            </a:r>
            <a:r>
              <a:rPr lang="en-US" sz="1800" dirty="0"/>
              <a:t>h compressor</a:t>
            </a:r>
          </a:p>
          <a:p>
            <a:pPr lvl="1"/>
            <a:r>
              <a:rPr lang="en-US" sz="1800" dirty="0"/>
              <a:t>10 m</a:t>
            </a:r>
            <a:r>
              <a:rPr lang="en-US" sz="1800" baseline="30000" dirty="0"/>
              <a:t>3</a:t>
            </a:r>
            <a:r>
              <a:rPr lang="en-US" sz="1800" dirty="0" smtClean="0"/>
              <a:t> </a:t>
            </a:r>
            <a:r>
              <a:rPr lang="en-US" sz="1800" dirty="0"/>
              <a:t>200 bar storage</a:t>
            </a:r>
          </a:p>
          <a:p>
            <a:r>
              <a:rPr lang="en-US" dirty="0"/>
              <a:t>2K Pumping</a:t>
            </a:r>
          </a:p>
          <a:p>
            <a:pPr lvl="1"/>
            <a:r>
              <a:rPr lang="en-US" sz="1800" dirty="0"/>
              <a:t>~3.2 g/s at 10 mbar</a:t>
            </a:r>
          </a:p>
          <a:p>
            <a:pPr lvl="1"/>
            <a:r>
              <a:rPr lang="en-US" sz="1800" dirty="0"/>
              <a:t>~4.3 g/s at 15 mbar</a:t>
            </a:r>
          </a:p>
          <a:p>
            <a:pPr lvl="1"/>
            <a:r>
              <a:rPr lang="en-US" sz="1800" dirty="0"/>
              <a:t>110(90)W at 2.0(1.8)K</a:t>
            </a:r>
          </a:p>
          <a:p>
            <a:r>
              <a:rPr lang="en-US" dirty="0"/>
              <a:t>Liquid nitrogen</a:t>
            </a:r>
          </a:p>
          <a:p>
            <a:pPr lvl="1"/>
            <a:r>
              <a:rPr lang="en-US" sz="1800" dirty="0"/>
              <a:t>20 m</a:t>
            </a:r>
            <a:r>
              <a:rPr lang="en-US" sz="1800" baseline="30000" dirty="0"/>
              <a:t>3</a:t>
            </a:r>
            <a:r>
              <a:rPr lang="en-US" sz="1800" dirty="0" smtClean="0"/>
              <a:t> </a:t>
            </a:r>
            <a:r>
              <a:rPr lang="en-US" sz="1800" dirty="0"/>
              <a:t>LN2 </a:t>
            </a:r>
            <a:r>
              <a:rPr lang="en-US" sz="1800" dirty="0" smtClean="0"/>
              <a:t>tank</a:t>
            </a:r>
            <a:endParaRPr lang="en-US" dirty="0"/>
          </a:p>
          <a:p>
            <a:endParaRPr lang="en-US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138" y="3685297"/>
            <a:ext cx="1997765" cy="26636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996138" y="5817025"/>
            <a:ext cx="19977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ln w="3175">
                  <a:solidFill>
                    <a:schemeClr val="bg1"/>
                  </a:solidFill>
                </a:ln>
                <a:solidFill>
                  <a:srgbClr val="0000FF"/>
                </a:solidFill>
              </a:rPr>
              <a:t>Sub-atmospheric pumping station</a:t>
            </a:r>
            <a:endParaRPr lang="en-GB" sz="1400" b="1" dirty="0">
              <a:ln w="3175">
                <a:solidFill>
                  <a:schemeClr val="bg1"/>
                </a:solidFill>
              </a:ln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004" y="1045665"/>
            <a:ext cx="3515126" cy="24903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3695" y="4694548"/>
            <a:ext cx="1735573" cy="17172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55" r="15586"/>
          <a:stretch/>
        </p:blipFill>
        <p:spPr>
          <a:xfrm>
            <a:off x="184650" y="3328629"/>
            <a:ext cx="2927606" cy="1852388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4651" y="4873240"/>
            <a:ext cx="292760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400" b="1" dirty="0" smtClean="0">
                <a:ln w="3175">
                  <a:solidFill>
                    <a:schemeClr val="bg1"/>
                  </a:solidFill>
                </a:ln>
                <a:solidFill>
                  <a:srgbClr val="0000FF"/>
                </a:solidFill>
              </a:rPr>
              <a:t>Helium gas recovery system</a:t>
            </a:r>
            <a:endParaRPr lang="en-GB" sz="1400" b="1" dirty="0">
              <a:ln w="3175">
                <a:solidFill>
                  <a:schemeClr val="bg1"/>
                </a:solidFill>
              </a:ln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HNOSS Horizontal Cryostat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4796" y="1005428"/>
            <a:ext cx="4173668" cy="5430171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2"/>
                </a:solidFill>
              </a:rPr>
              <a:t>HNOSS: Horizontal Nugget for Operation of Superconducting  Systems</a:t>
            </a:r>
          </a:p>
          <a:p>
            <a:r>
              <a:rPr lang="en-US" dirty="0"/>
              <a:t>Main Vacuum Vessel</a:t>
            </a:r>
          </a:p>
          <a:p>
            <a:pPr lvl="1"/>
            <a:r>
              <a:rPr lang="en-US" sz="1800" dirty="0"/>
              <a:t>3240 x ø1200mm inner volume</a:t>
            </a:r>
          </a:p>
          <a:p>
            <a:pPr lvl="1"/>
            <a:r>
              <a:rPr lang="en-US" sz="1800" dirty="0"/>
              <a:t>“beam” axis at 1600mm</a:t>
            </a:r>
          </a:p>
          <a:p>
            <a:r>
              <a:rPr lang="en-US" dirty="0"/>
              <a:t>Valve box (on top of main vessel)</a:t>
            </a:r>
          </a:p>
          <a:p>
            <a:pPr lvl="1"/>
            <a:r>
              <a:rPr lang="en-US" sz="1800" dirty="0" smtClean="0"/>
              <a:t>distribute </a:t>
            </a:r>
            <a:r>
              <a:rPr lang="en-US" sz="1800" dirty="0"/>
              <a:t>cryogens</a:t>
            </a:r>
          </a:p>
          <a:p>
            <a:pPr lvl="1"/>
            <a:r>
              <a:rPr lang="en-US" sz="1800" dirty="0"/>
              <a:t>4K and 2K pots, JT-valve, heat exchanger</a:t>
            </a:r>
          </a:p>
          <a:p>
            <a:pPr lvl="1"/>
            <a:r>
              <a:rPr lang="en-US" sz="1800" dirty="0"/>
              <a:t>5K supercritical helium</a:t>
            </a:r>
          </a:p>
          <a:p>
            <a:r>
              <a:rPr lang="en-US" dirty="0" smtClean="0"/>
              <a:t>LN2 and </a:t>
            </a:r>
            <a:r>
              <a:rPr lang="en-US" dirty="0" err="1" smtClean="0"/>
              <a:t>LHe</a:t>
            </a:r>
            <a:r>
              <a:rPr lang="en-US" dirty="0" smtClean="0"/>
              <a:t> transfer lines</a:t>
            </a:r>
          </a:p>
          <a:p>
            <a:pPr lvl="1"/>
            <a:r>
              <a:rPr lang="en-GB" sz="1800" dirty="0" smtClean="0"/>
              <a:t>interconnection box to distribute cryogens to HNOSS and CM</a:t>
            </a:r>
            <a:endParaRPr lang="en-US" sz="1800" dirty="0"/>
          </a:p>
          <a:p>
            <a:r>
              <a:rPr lang="en-US" dirty="0" smtClean="0"/>
              <a:t>Cold </a:t>
            </a:r>
            <a:r>
              <a:rPr lang="en-US" dirty="0"/>
              <a:t>gas </a:t>
            </a:r>
            <a:r>
              <a:rPr lang="en-US" dirty="0" smtClean="0"/>
              <a:t>re-heater</a:t>
            </a:r>
          </a:p>
          <a:p>
            <a:r>
              <a:rPr lang="en-US" dirty="0" smtClean="0"/>
              <a:t>Control </a:t>
            </a:r>
            <a:r>
              <a:rPr lang="en-US" dirty="0"/>
              <a:t>system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Picture 3" descr="C:\Users\Ruber\Documents\Work\20140519\Photos\56240520\PICT000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3637" y="900000"/>
            <a:ext cx="1401301" cy="1868402"/>
          </a:xfrm>
          <a:prstGeom prst="rect">
            <a:avLst/>
          </a:prstGeom>
          <a:noFill/>
          <a:ln w="127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ontent Placeholder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410" y="3041759"/>
            <a:ext cx="2170049" cy="3267839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8" name="Image 2" descr="image 3.JPG"/>
          <p:cNvPicPr>
            <a:picLocks noChangeAspect="1"/>
          </p:cNvPicPr>
          <p:nvPr/>
        </p:nvPicPr>
        <p:blipFill>
          <a:blip r:embed="rId5" cstate="print">
            <a:lum bright="-6000" contrast="11000"/>
          </a:blip>
          <a:stretch>
            <a:fillRect/>
          </a:stretch>
        </p:blipFill>
        <p:spPr>
          <a:xfrm>
            <a:off x="2072024" y="2654117"/>
            <a:ext cx="2419529" cy="1710987"/>
          </a:xfrm>
          <a:prstGeom prst="rect">
            <a:avLst/>
          </a:prstGeom>
          <a:ln w="9525">
            <a:solidFill>
              <a:schemeClr val="bg1"/>
            </a:solidFill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410" y="1015294"/>
            <a:ext cx="2549146" cy="1882665"/>
          </a:xfrm>
          <a:prstGeom prst="rect">
            <a:avLst/>
          </a:prstGeom>
          <a:noFill/>
          <a:ln w="12700">
            <a:solidFill>
              <a:schemeClr val="bg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2024" y="4041525"/>
            <a:ext cx="1776495" cy="1333959"/>
          </a:xfrm>
          <a:prstGeom prst="rect">
            <a:avLst/>
          </a:prstGeom>
          <a:ln w="12700">
            <a:solidFill>
              <a:schemeClr val="bg1"/>
            </a:solidFill>
          </a:ln>
        </p:spPr>
      </p:pic>
      <p:pic>
        <p:nvPicPr>
          <p:cNvPr id="11" name="Picture 2" descr="M:\FREIA\Freia-drop\03 Photos\Equipment\Cryostat01_HNOSS\Control Cabinet\P101000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144" y="5268102"/>
            <a:ext cx="1777409" cy="1180311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34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Gersemi</a:t>
            </a:r>
            <a:r>
              <a:rPr lang="en-GB" dirty="0" smtClean="0"/>
              <a:t> Vertical Cryostat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Picture 2" descr="C:\Users\ruber\Documents\Work\20150921\RFR\vue globale 15Juin2015 with tex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61" y="947916"/>
            <a:ext cx="3086502" cy="34339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ruber\Documents\Work\20150921\VCS\vue globale pers NE 20Sept2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2416" y="4433800"/>
            <a:ext cx="2652575" cy="1875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95" t="2629" r="21050" b="6561"/>
          <a:stretch/>
        </p:blipFill>
        <p:spPr>
          <a:xfrm>
            <a:off x="3306063" y="1461412"/>
            <a:ext cx="1376274" cy="3174606"/>
          </a:xfrm>
          <a:prstGeom prst="rect">
            <a:avLst/>
          </a:prstGeom>
        </p:spPr>
      </p:pic>
      <p:pic>
        <p:nvPicPr>
          <p:cNvPr id="9" name="Picture 3" descr="C:\Users\ruber\Documents\Work\20150914\VCS-20150917\Vertical Cryostat pers-cut 13Sept201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27" t="4762" r="13386" b="3220"/>
          <a:stretch/>
        </p:blipFill>
        <p:spPr bwMode="auto">
          <a:xfrm>
            <a:off x="242780" y="3789040"/>
            <a:ext cx="1213790" cy="2340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2336" y="1052736"/>
            <a:ext cx="4004463" cy="5302538"/>
          </a:xfrm>
        </p:spPr>
        <p:txBody>
          <a:bodyPr/>
          <a:lstStyle/>
          <a:p>
            <a:pPr marL="0" indent="0">
              <a:buNone/>
            </a:pPr>
            <a:r>
              <a:rPr lang="en-GB" b="1" dirty="0" smtClean="0">
                <a:solidFill>
                  <a:schemeClr val="bg2"/>
                </a:solidFill>
              </a:rPr>
              <a:t>Under construction</a:t>
            </a:r>
            <a:endParaRPr lang="en-US" b="1" dirty="0" smtClean="0">
              <a:solidFill>
                <a:schemeClr val="bg2"/>
              </a:solidFill>
            </a:endParaRPr>
          </a:p>
          <a:p>
            <a:r>
              <a:rPr lang="en-US" dirty="0" smtClean="0"/>
              <a:t>Operation modes</a:t>
            </a:r>
          </a:p>
          <a:p>
            <a:pPr lvl="1"/>
            <a:r>
              <a:rPr lang="en-US" sz="1800" dirty="0" smtClean="0"/>
              <a:t>vacuum</a:t>
            </a:r>
          </a:p>
          <a:p>
            <a:pPr lvl="1"/>
            <a:r>
              <a:rPr lang="en-US" sz="1800" dirty="0" smtClean="0"/>
              <a:t>sub-atmospheric </a:t>
            </a:r>
            <a:r>
              <a:rPr lang="en-US" sz="1800" dirty="0"/>
              <a:t>liquid </a:t>
            </a:r>
            <a:r>
              <a:rPr lang="en-US" sz="1800" dirty="0" smtClean="0"/>
              <a:t>bath</a:t>
            </a:r>
          </a:p>
          <a:p>
            <a:pPr lvl="1"/>
            <a:r>
              <a:rPr lang="en-US" sz="1800" dirty="0" smtClean="0"/>
              <a:t>pressurized </a:t>
            </a:r>
            <a:r>
              <a:rPr lang="en-US" sz="1800" dirty="0"/>
              <a:t>liquid </a:t>
            </a:r>
            <a:r>
              <a:rPr lang="en-US" sz="1800" dirty="0" smtClean="0"/>
              <a:t>bath</a:t>
            </a:r>
            <a:endParaRPr lang="en-US" dirty="0" smtClean="0"/>
          </a:p>
          <a:p>
            <a:r>
              <a:rPr lang="en-US" dirty="0" smtClean="0"/>
              <a:t>Main </a:t>
            </a:r>
            <a:r>
              <a:rPr lang="en-US" dirty="0"/>
              <a:t>Vacuum Vessel</a:t>
            </a:r>
          </a:p>
          <a:p>
            <a:pPr lvl="1"/>
            <a:r>
              <a:rPr lang="en-US" sz="1800" dirty="0"/>
              <a:t>4436 x ø1100mm inner volume</a:t>
            </a:r>
          </a:p>
          <a:p>
            <a:pPr lvl="1"/>
            <a:r>
              <a:rPr lang="en-US" sz="1800" dirty="0"/>
              <a:t>2869 mm below lambda plate</a:t>
            </a:r>
          </a:p>
          <a:p>
            <a:r>
              <a:rPr lang="en-US" dirty="0"/>
              <a:t>Valve box</a:t>
            </a:r>
          </a:p>
          <a:p>
            <a:pPr lvl="1"/>
            <a:r>
              <a:rPr lang="en-US" sz="1800" dirty="0" smtClean="0"/>
              <a:t>distribute </a:t>
            </a:r>
            <a:r>
              <a:rPr lang="en-US" sz="1800" dirty="0"/>
              <a:t>cryogens</a:t>
            </a:r>
          </a:p>
          <a:p>
            <a:pPr lvl="1"/>
            <a:r>
              <a:rPr lang="en-US" sz="1800" dirty="0"/>
              <a:t>4K pot, JT-valve, heat exchanger</a:t>
            </a:r>
          </a:p>
          <a:p>
            <a:pPr lvl="1"/>
            <a:r>
              <a:rPr lang="en-US" sz="1800" dirty="0"/>
              <a:t>5K supercritical helium</a:t>
            </a:r>
          </a:p>
          <a:p>
            <a:r>
              <a:rPr lang="en-US" dirty="0" smtClean="0"/>
              <a:t>LN2 and </a:t>
            </a:r>
            <a:r>
              <a:rPr lang="en-US" dirty="0" err="1" smtClean="0"/>
              <a:t>LHe</a:t>
            </a:r>
            <a:r>
              <a:rPr lang="en-US" dirty="0" smtClean="0"/>
              <a:t> transfer lines</a:t>
            </a:r>
          </a:p>
          <a:p>
            <a:r>
              <a:rPr lang="en-GB" dirty="0" smtClean="0"/>
              <a:t>Cold gas re-heater</a:t>
            </a:r>
            <a:endParaRPr lang="en-US" dirty="0"/>
          </a:p>
          <a:p>
            <a:r>
              <a:rPr lang="en-US" dirty="0" smtClean="0"/>
              <a:t>Control </a:t>
            </a:r>
            <a:r>
              <a:rPr lang="en-US" dirty="0"/>
              <a:t>system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4930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Cryostat Assembly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Roger Ruber - The Gersemi Vertical Test Stand - SCMTS Workshop, June 2016, CERN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3074" name="Picture 2" descr="C:\Users\ruber\Documents\Work\20160613\VertCryo Assembly 31Jan2016_Page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764703"/>
            <a:ext cx="8291264" cy="5862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1901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DA649C1-7B00-4ECC-98F2-E673362ECA3E}">
  <ds:schemaRefs>
    <ds:schemaRef ds:uri="http://schemas.microsoft.com/office/2006/documentManagement/types"/>
    <ds:schemaRef ds:uri="http://purl.org/dc/terms/"/>
    <ds:schemaRef ds:uri="8946e33d-fd2f-4ae4-8ee9-d90c129cdf9e"/>
    <ds:schemaRef ds:uri="http://purl.org/dc/dcmitype/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2564</TotalTime>
  <Words>820</Words>
  <Application>Microsoft Office PowerPoint</Application>
  <PresentationFormat>On-screen Show (4:3)</PresentationFormat>
  <Paragraphs>197</Paragraphs>
  <Slides>15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Thème Office</vt:lpstr>
      <vt:lpstr>FREIA Laboratory Facility for Research Instrumentation and Accelerator Development  "Gersemi" Vertical Test Stand </vt:lpstr>
      <vt:lpstr>Uppsala University</vt:lpstr>
      <vt:lpstr>Uppsala Accelerator History</vt:lpstr>
      <vt:lpstr>FREIA Laboratory</vt:lpstr>
      <vt:lpstr>Overview of Activities</vt:lpstr>
      <vt:lpstr>Cryogenics</vt:lpstr>
      <vt:lpstr>HNOSS Horizontal Cryostat</vt:lpstr>
      <vt:lpstr>Gersemi Vertical Cryostat</vt:lpstr>
      <vt:lpstr>Cryostat Assembly</vt:lpstr>
      <vt:lpstr>Lambda Insert</vt:lpstr>
      <vt:lpstr>Cryogenic Operation Scheme</vt:lpstr>
      <vt:lpstr>High Power RF Amplifiers</vt:lpstr>
      <vt:lpstr>Controls</vt:lpstr>
      <vt:lpstr>Test Stand ID Card</vt:lpstr>
      <vt:lpstr>This work is supported by  Knut and Alice Wallenberg Foundation,  Swedish Government, Uppsala University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Roger Ruber</cp:lastModifiedBy>
  <cp:revision>65</cp:revision>
  <dcterms:created xsi:type="dcterms:W3CDTF">2016-02-12T10:02:27Z</dcterms:created>
  <dcterms:modified xsi:type="dcterms:W3CDTF">2016-06-13T08:59:33Z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