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6" r:id="rId3"/>
    <p:sldId id="257" r:id="rId4"/>
    <p:sldId id="258" r:id="rId5"/>
    <p:sldId id="270" r:id="rId6"/>
    <p:sldId id="259" r:id="rId7"/>
    <p:sldId id="271" r:id="rId8"/>
    <p:sldId id="272" r:id="rId9"/>
    <p:sldId id="260" r:id="rId10"/>
    <p:sldId id="261" r:id="rId11"/>
    <p:sldId id="262" r:id="rId12"/>
    <p:sldId id="267" r:id="rId13"/>
    <p:sldId id="273" r:id="rId14"/>
    <p:sldId id="274" r:id="rId15"/>
    <p:sldId id="268" r:id="rId16"/>
    <p:sldId id="263" r:id="rId17"/>
    <p:sldId id="266" r:id="rId18"/>
    <p:sldId id="264" r:id="rId19"/>
    <p:sldId id="280" r:id="rId20"/>
    <p:sldId id="265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1542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6.wmf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101069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4688"/>
            <a:ext cx="10856913" cy="765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1463" y="-171450"/>
            <a:ext cx="103759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The SIS-300 pulsed dipole</a:t>
            </a:r>
          </a:p>
        </p:txBody>
      </p:sp>
      <p:sp>
        <p:nvSpPr>
          <p:cNvPr id="4" name="CasellaDiTesto 3"/>
          <p:cNvSpPr txBox="1">
            <a:spLocks noChangeArrowheads="1"/>
          </p:cNvSpPr>
          <p:nvPr/>
        </p:nvSpPr>
        <p:spPr bwMode="auto">
          <a:xfrm>
            <a:off x="10422" y="2492896"/>
            <a:ext cx="6192838" cy="397031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An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Italian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collaboration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(GE+LASA+LNF)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performed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the design,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development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construction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and test of the first model of the FAIR SIS300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superconducting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fast-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cycled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dipoles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it-IT" altLang="it-IT" sz="1800" b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4.5 T x 100 mm bore;       </a:t>
            </a:r>
            <a:r>
              <a:rPr lang="it-IT" altLang="it-IT" sz="1800" b="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(LHC: 8.3 T x 57 mm)</a:t>
            </a:r>
          </a:p>
          <a:p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1 T/s;			     </a:t>
            </a:r>
            <a:r>
              <a:rPr lang="it-IT" altLang="it-IT" sz="1800" b="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(LHC: 0.007 T/s)</a:t>
            </a:r>
          </a:p>
          <a:p>
            <a:endParaRPr lang="it-IT" altLang="it-IT" sz="1800" b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   @ LASA</a:t>
            </a:r>
          </a:p>
          <a:p>
            <a:endParaRPr lang="it-IT" altLang="it-IT" sz="1800" b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-&gt; EM design (with GE),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loss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computation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;</a:t>
            </a:r>
          </a:p>
          <a:p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-&gt;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low-loss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superconduting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cable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development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;</a:t>
            </a:r>
          </a:p>
          <a:p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-&gt; </a:t>
            </a:r>
            <a:r>
              <a:rPr lang="it-IT" altLang="it-IT" sz="1800" b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magnet</a:t>
            </a:r>
            <a:r>
              <a:rPr lang="it-IT" altLang="it-IT" sz="1800" b="0" dirty="0">
                <a:latin typeface="Verdana" pitchFamily="34" charset="0"/>
                <a:ea typeface="Verdana" pitchFamily="34" charset="0"/>
                <a:cs typeface="Verdana" pitchFamily="34" charset="0"/>
              </a:rPr>
              <a:t> test.</a:t>
            </a:r>
          </a:p>
          <a:p>
            <a:endParaRPr lang="it-IT" altLang="it-IT" sz="1800" b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25" descr="INFNnew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" y="-660385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848" y="-622702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9014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742950" y="304800"/>
            <a:ext cx="8420100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it-IT" sz="40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it-IT" altLang="it-IT" sz="4000" b="1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Magnet</a:t>
            </a:r>
            <a:r>
              <a:rPr lang="it-IT" altLang="it-IT" sz="40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altLang="it-IT" sz="4000" b="1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Cold</a:t>
            </a:r>
            <a:r>
              <a:rPr lang="it-IT" altLang="it-IT" sz="40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Mass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387934"/>
            <a:ext cx="5872163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4" descr="DSCN0061b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588" y="1390071"/>
            <a:ext cx="3420136" cy="4559210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5" descr="INFNnewlog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users.unimi.it/DDLab/logounim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4946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7" descr="DSCN002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79" y="-660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81000" y="117475"/>
            <a:ext cx="91440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5400" kern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DISCORAP</a:t>
            </a:r>
          </a:p>
        </p:txBody>
      </p:sp>
      <p:sp>
        <p:nvSpPr>
          <p:cNvPr id="7" name="CasellaDiTesto 1"/>
          <p:cNvSpPr txBox="1">
            <a:spLocks noChangeArrowheads="1"/>
          </p:cNvSpPr>
          <p:nvPr/>
        </p:nvSpPr>
        <p:spPr bwMode="auto">
          <a:xfrm>
            <a:off x="3635896" y="5085184"/>
            <a:ext cx="56832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dirty="0" smtClean="0">
                <a:solidFill>
                  <a:schemeClr val="bg1"/>
                </a:solidFill>
              </a:rPr>
              <a:t>In </a:t>
            </a:r>
            <a:r>
              <a:rPr lang="it-IT" altLang="it-IT" dirty="0" err="1" smtClean="0">
                <a:solidFill>
                  <a:schemeClr val="bg1"/>
                </a:solidFill>
              </a:rPr>
              <a:t>July</a:t>
            </a:r>
            <a:r>
              <a:rPr lang="it-IT" altLang="it-IT" dirty="0" smtClean="0">
                <a:solidFill>
                  <a:schemeClr val="bg1"/>
                </a:solidFill>
              </a:rPr>
              <a:t> 2012 </a:t>
            </a:r>
            <a:r>
              <a:rPr lang="it-IT" altLang="it-IT" dirty="0" err="1" smtClean="0">
                <a:solidFill>
                  <a:schemeClr val="bg1"/>
                </a:solidFill>
              </a:rPr>
              <a:t>at</a:t>
            </a:r>
            <a:r>
              <a:rPr lang="it-IT" altLang="it-IT" dirty="0" smtClean="0">
                <a:solidFill>
                  <a:schemeClr val="bg1"/>
                </a:solidFill>
              </a:rPr>
              <a:t> LASA the test on the first «</a:t>
            </a:r>
            <a:r>
              <a:rPr lang="it-IT" altLang="it-IT" dirty="0">
                <a:solidFill>
                  <a:schemeClr val="bg1"/>
                </a:solidFill>
              </a:rPr>
              <a:t>fast </a:t>
            </a:r>
            <a:r>
              <a:rPr lang="it-IT" altLang="it-IT" dirty="0" err="1">
                <a:solidFill>
                  <a:schemeClr val="bg1"/>
                </a:solidFill>
              </a:rPr>
              <a:t>cycled</a:t>
            </a:r>
            <a:r>
              <a:rPr lang="it-IT" altLang="it-IT" dirty="0">
                <a:solidFill>
                  <a:schemeClr val="bg1"/>
                </a:solidFill>
              </a:rPr>
              <a:t>» </a:t>
            </a:r>
            <a:r>
              <a:rPr lang="it-IT" altLang="it-IT" dirty="0" err="1" smtClean="0">
                <a:solidFill>
                  <a:schemeClr val="bg1"/>
                </a:solidFill>
              </a:rPr>
              <a:t>magnet</a:t>
            </a:r>
            <a:r>
              <a:rPr lang="it-IT" altLang="it-IT" dirty="0" smtClean="0">
                <a:solidFill>
                  <a:schemeClr val="bg1"/>
                </a:solidFill>
              </a:rPr>
              <a:t> for FAIR SIS-300 </a:t>
            </a:r>
            <a:r>
              <a:rPr lang="it-IT" altLang="it-IT" dirty="0" err="1" smtClean="0">
                <a:solidFill>
                  <a:schemeClr val="bg1"/>
                </a:solidFill>
              </a:rPr>
              <a:t>have</a:t>
            </a:r>
            <a:r>
              <a:rPr lang="it-IT" altLang="it-IT" dirty="0" smtClean="0">
                <a:solidFill>
                  <a:schemeClr val="bg1"/>
                </a:solidFill>
              </a:rPr>
              <a:t> </a:t>
            </a:r>
            <a:r>
              <a:rPr lang="it-IT" altLang="it-IT" dirty="0" err="1" smtClean="0">
                <a:solidFill>
                  <a:schemeClr val="bg1"/>
                </a:solidFill>
              </a:rPr>
              <a:t>been</a:t>
            </a:r>
            <a:r>
              <a:rPr lang="it-IT" altLang="it-IT" dirty="0" smtClean="0">
                <a:solidFill>
                  <a:schemeClr val="bg1"/>
                </a:solidFill>
              </a:rPr>
              <a:t> </a:t>
            </a:r>
            <a:r>
              <a:rPr lang="it-IT" altLang="it-IT" dirty="0" err="1" smtClean="0">
                <a:solidFill>
                  <a:schemeClr val="bg1"/>
                </a:solidFill>
              </a:rPr>
              <a:t>performed</a:t>
            </a:r>
            <a:endParaRPr lang="it-IT" altLang="it-IT" dirty="0">
              <a:solidFill>
                <a:schemeClr val="bg1"/>
              </a:solidFill>
            </a:endParaRPr>
          </a:p>
        </p:txBody>
      </p:sp>
      <p:pic>
        <p:nvPicPr>
          <p:cNvPr id="8" name="Picture 25" descr="INFNnew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988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DSCN01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685"/>
            <a:ext cx="9144000" cy="685800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0038" y="3284984"/>
            <a:ext cx="2895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bg1"/>
                </a:solidFill>
              </a:rPr>
              <a:t>Vertical </a:t>
            </a:r>
            <a:r>
              <a:rPr lang="it-IT" sz="2400" b="1" dirty="0" err="1" smtClean="0">
                <a:solidFill>
                  <a:schemeClr val="bg1"/>
                </a:solidFill>
              </a:rPr>
              <a:t>cryostat</a:t>
            </a:r>
            <a:r>
              <a:rPr lang="it-IT" sz="2400" b="1" dirty="0" smtClean="0">
                <a:solidFill>
                  <a:schemeClr val="bg1"/>
                </a:solidFill>
              </a:rPr>
              <a:t> </a:t>
            </a:r>
            <a:r>
              <a:rPr lang="it-IT" sz="2400" b="1" dirty="0" err="1" smtClean="0">
                <a:solidFill>
                  <a:schemeClr val="bg1"/>
                </a:solidFill>
              </a:rPr>
              <a:t>connected</a:t>
            </a:r>
            <a:r>
              <a:rPr lang="it-IT" sz="2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it-IT" sz="2400" b="1" dirty="0" smtClean="0">
                <a:solidFill>
                  <a:schemeClr val="bg1"/>
                </a:solidFill>
              </a:rPr>
              <a:t>to the bus bar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cxnSp>
        <p:nvCxnSpPr>
          <p:cNvPr id="5" name="Connettore 2 4"/>
          <p:cNvCxnSpPr/>
          <p:nvPr/>
        </p:nvCxnSpPr>
        <p:spPr>
          <a:xfrm>
            <a:off x="1691680" y="3645024"/>
            <a:ext cx="720080" cy="84028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5" descr="INFNnew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2637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DSCN01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7269"/>
            <a:ext cx="9540552" cy="7155414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48073" y="327396"/>
            <a:ext cx="6552727" cy="71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4000" kern="0" dirty="0">
                <a:solidFill>
                  <a:schemeClr val="bg1"/>
                </a:solidFill>
                <a:effectLst>
                  <a:outerShdw blurRad="38100" dist="38100" dir="2700000" algn="tl">
                    <a:schemeClr val="tx1">
                      <a:lumMod val="85000"/>
                      <a:lumOff val="15000"/>
                    </a:schemeClr>
                  </a:outerShdw>
                </a:effectLst>
                <a:latin typeface="+mj-lt"/>
                <a:ea typeface="+mj-ea"/>
                <a:cs typeface="+mj-cs"/>
              </a:rPr>
              <a:t>DISCORAP</a:t>
            </a:r>
          </a:p>
          <a:p>
            <a:pPr algn="ctr">
              <a:defRPr/>
            </a:pPr>
            <a:r>
              <a:rPr lang="en-GB" sz="4000" kern="0" dirty="0">
                <a:solidFill>
                  <a:schemeClr val="bg1"/>
                </a:solidFill>
                <a:effectLst>
                  <a:outerShdw blurRad="38100" dist="38100" dir="2700000" algn="tl">
                    <a:schemeClr val="tx1">
                      <a:lumMod val="85000"/>
                      <a:lumOff val="15000"/>
                    </a:schemeClr>
                  </a:outerShdw>
                </a:effectLst>
                <a:latin typeface="+mj-lt"/>
                <a:ea typeface="+mj-ea"/>
                <a:cs typeface="+mj-cs"/>
              </a:rPr>
              <a:t>Vertical cryostat</a:t>
            </a:r>
            <a:endParaRPr lang="en-GB" sz="4000" b="1" kern="0" dirty="0">
              <a:solidFill>
                <a:schemeClr val="bg1"/>
              </a:solidFill>
              <a:effectLst>
                <a:outerShdw blurRad="38100" dist="38100" dir="2700000" algn="tl">
                  <a:schemeClr val="tx1">
                    <a:lumMod val="85000"/>
                    <a:lumOff val="15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Immagine 4" descr="DSCN00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68752" y="-77269"/>
            <a:ext cx="2771800" cy="2078850"/>
          </a:xfrm>
          <a:prstGeom prst="rect">
            <a:avLst/>
          </a:prstGeom>
          <a:ln w="88900">
            <a:solidFill>
              <a:schemeClr val="bg1"/>
            </a:solidFill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731" y="3881917"/>
            <a:ext cx="4248472" cy="206210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it-IT" sz="1600" dirty="0">
                <a:latin typeface="Verdana" pitchFamily="34" charset="0"/>
              </a:rPr>
              <a:t>Free ID 697 mm</a:t>
            </a:r>
          </a:p>
          <a:p>
            <a:pPr algn="l"/>
            <a:r>
              <a:rPr lang="it-IT" sz="1600" dirty="0" err="1">
                <a:latin typeface="Verdana" pitchFamily="34" charset="0"/>
              </a:rPr>
              <a:t>Max</a:t>
            </a:r>
            <a:r>
              <a:rPr lang="it-IT" sz="1600" dirty="0">
                <a:latin typeface="Verdana" pitchFamily="34" charset="0"/>
              </a:rPr>
              <a:t> </a:t>
            </a:r>
            <a:r>
              <a:rPr lang="it-IT" sz="1600" dirty="0" err="1">
                <a:latin typeface="Verdana" pitchFamily="34" charset="0"/>
              </a:rPr>
              <a:t>operating</a:t>
            </a:r>
            <a:r>
              <a:rPr lang="it-IT" sz="1600" dirty="0">
                <a:latin typeface="Verdana" pitchFamily="34" charset="0"/>
              </a:rPr>
              <a:t> pressure 4.5 bar Thermal </a:t>
            </a:r>
            <a:r>
              <a:rPr lang="it-IT" sz="1600" dirty="0" err="1">
                <a:latin typeface="Verdana" pitchFamily="34" charset="0"/>
              </a:rPr>
              <a:t>shield</a:t>
            </a:r>
            <a:r>
              <a:rPr lang="it-IT" sz="1600" dirty="0">
                <a:latin typeface="Verdana" pitchFamily="34" charset="0"/>
              </a:rPr>
              <a:t> </a:t>
            </a:r>
            <a:r>
              <a:rPr lang="it-IT" sz="1600" dirty="0" err="1">
                <a:latin typeface="Verdana" pitchFamily="34" charset="0"/>
              </a:rPr>
              <a:t>cooled</a:t>
            </a:r>
            <a:r>
              <a:rPr lang="it-IT" sz="1600" dirty="0">
                <a:latin typeface="Verdana" pitchFamily="34" charset="0"/>
              </a:rPr>
              <a:t> by LN or </a:t>
            </a:r>
            <a:r>
              <a:rPr lang="it-IT" sz="1600" dirty="0" err="1">
                <a:latin typeface="Verdana" pitchFamily="34" charset="0"/>
              </a:rPr>
              <a:t>evaporated</a:t>
            </a:r>
            <a:r>
              <a:rPr lang="it-IT" sz="1600" dirty="0">
                <a:latin typeface="Verdana" pitchFamily="34" charset="0"/>
              </a:rPr>
              <a:t> </a:t>
            </a:r>
            <a:r>
              <a:rPr lang="it-IT" sz="1600" dirty="0" err="1">
                <a:latin typeface="Verdana" pitchFamily="34" charset="0"/>
              </a:rPr>
              <a:t>GHe</a:t>
            </a:r>
            <a:r>
              <a:rPr lang="it-IT" sz="1600" dirty="0">
                <a:latin typeface="Verdana" pitchFamily="34" charset="0"/>
              </a:rPr>
              <a:t> </a:t>
            </a:r>
          </a:p>
          <a:p>
            <a:pPr algn="l"/>
            <a:endParaRPr lang="it-IT" sz="1600" dirty="0">
              <a:latin typeface="Verdana" pitchFamily="34" charset="0"/>
            </a:endParaRPr>
          </a:p>
          <a:p>
            <a:pPr algn="l"/>
            <a:r>
              <a:rPr lang="it-IT" sz="1600" dirty="0">
                <a:latin typeface="Verdana" pitchFamily="34" charset="0"/>
              </a:rPr>
              <a:t>              DUT</a:t>
            </a:r>
          </a:p>
          <a:p>
            <a:pPr algn="l"/>
            <a:r>
              <a:rPr lang="it-IT" sz="1600" dirty="0" err="1">
                <a:latin typeface="Verdana" pitchFamily="34" charset="0"/>
              </a:rPr>
              <a:t>max</a:t>
            </a:r>
            <a:r>
              <a:rPr lang="it-IT" sz="1600" dirty="0">
                <a:latin typeface="Verdana" pitchFamily="34" charset="0"/>
              </a:rPr>
              <a:t> </a:t>
            </a:r>
            <a:r>
              <a:rPr lang="it-IT" sz="1600" dirty="0" err="1">
                <a:latin typeface="Verdana" pitchFamily="34" charset="0"/>
              </a:rPr>
              <a:t>lenght</a:t>
            </a:r>
            <a:r>
              <a:rPr lang="it-IT" sz="1600" dirty="0">
                <a:latin typeface="Verdana" pitchFamily="34" charset="0"/>
              </a:rPr>
              <a:t> 5 m</a:t>
            </a:r>
          </a:p>
          <a:p>
            <a:pPr algn="l"/>
            <a:r>
              <a:rPr lang="it-IT" sz="1600" dirty="0" err="1">
                <a:latin typeface="Verdana" pitchFamily="34" charset="0"/>
              </a:rPr>
              <a:t>max</a:t>
            </a:r>
            <a:r>
              <a:rPr lang="it-IT" sz="1600" dirty="0">
                <a:latin typeface="Verdana" pitchFamily="34" charset="0"/>
              </a:rPr>
              <a:t> </a:t>
            </a:r>
            <a:r>
              <a:rPr lang="it-IT" sz="1600" dirty="0" err="1">
                <a:latin typeface="Verdana" pitchFamily="34" charset="0"/>
              </a:rPr>
              <a:t>weight</a:t>
            </a:r>
            <a:r>
              <a:rPr lang="it-IT" sz="1600" dirty="0">
                <a:latin typeface="Verdana" pitchFamily="34" charset="0"/>
              </a:rPr>
              <a:t> 10 ton</a:t>
            </a:r>
          </a:p>
        </p:txBody>
      </p:sp>
    </p:spTree>
    <p:extLst>
      <p:ext uri="{BB962C8B-B14F-4D97-AF65-F5344CB8AC3E}">
        <p14:creationId xmlns="" xmlns:p14="http://schemas.microsoft.com/office/powerpoint/2010/main" val="205126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44488" y="36513"/>
            <a:ext cx="9144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4000" b="1" kern="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MAGIX</a:t>
            </a:r>
          </a:p>
        </p:txBody>
      </p:sp>
      <p:sp>
        <p:nvSpPr>
          <p:cNvPr id="3" name="CasellaDiTesto 4"/>
          <p:cNvSpPr txBox="1">
            <a:spLocks noChangeArrowheads="1"/>
          </p:cNvSpPr>
          <p:nvPr/>
        </p:nvSpPr>
        <p:spPr bwMode="auto">
          <a:xfrm>
            <a:off x="7281285" y="1052736"/>
            <a:ext cx="2207203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dirty="0" smtClean="0"/>
              <a:t>In </a:t>
            </a:r>
            <a:r>
              <a:rPr lang="it-IT" altLang="it-IT" dirty="0" err="1" smtClean="0"/>
              <a:t>February</a:t>
            </a:r>
            <a:r>
              <a:rPr lang="it-IT" altLang="it-IT" dirty="0" smtClean="0"/>
              <a:t> 2016 the first of the </a:t>
            </a:r>
            <a:r>
              <a:rPr lang="it-IT" altLang="it-IT" dirty="0" err="1" smtClean="0"/>
              <a:t>five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prototypes</a:t>
            </a:r>
            <a:r>
              <a:rPr lang="it-IT" altLang="it-IT" dirty="0" smtClean="0"/>
              <a:t> of the super-</a:t>
            </a:r>
            <a:r>
              <a:rPr lang="it-IT" altLang="it-IT" dirty="0" err="1" smtClean="0"/>
              <a:t>ferric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magnet</a:t>
            </a:r>
            <a:r>
              <a:rPr lang="it-IT" altLang="it-IT" dirty="0" smtClean="0"/>
              <a:t> for MAGIX </a:t>
            </a:r>
            <a:r>
              <a:rPr lang="it-IT" altLang="it-IT" dirty="0" err="1" smtClean="0"/>
              <a:t>have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been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succesfully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tested</a:t>
            </a:r>
            <a:r>
              <a:rPr lang="it-IT" altLang="it-IT" dirty="0" smtClean="0"/>
              <a:t>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it-IT" altLang="it-IT" sz="1800" dirty="0" smtClean="0"/>
              <a:t>(in the photo an </a:t>
            </a:r>
            <a:r>
              <a:rPr lang="it-IT" altLang="it-IT" sz="1800" dirty="0" err="1" smtClean="0"/>
              <a:t>assembly</a:t>
            </a:r>
            <a:r>
              <a:rPr lang="it-IT" altLang="it-IT" sz="1800" dirty="0" smtClean="0"/>
              <a:t> </a:t>
            </a:r>
            <a:r>
              <a:rPr lang="it-IT" altLang="it-IT" sz="1800" dirty="0" err="1" smtClean="0"/>
              <a:t>phase</a:t>
            </a:r>
            <a:r>
              <a:rPr lang="it-IT" altLang="it-IT" sz="1800" dirty="0" smtClean="0"/>
              <a:t>)</a:t>
            </a:r>
            <a:endParaRPr lang="it-IT" altLang="it-IT" sz="1800" dirty="0"/>
          </a:p>
        </p:txBody>
      </p:sp>
      <p:pic>
        <p:nvPicPr>
          <p:cNvPr id="4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5" y="836613"/>
            <a:ext cx="72009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5" descr="INFNnew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459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84626" y="-22369"/>
            <a:ext cx="84201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it-IT" sz="4000" b="1" dirty="0" smtClean="0">
                <a:solidFill>
                  <a:srgbClr val="0070C0"/>
                </a:solidFill>
              </a:rPr>
              <a:t>High </a:t>
            </a:r>
            <a:r>
              <a:rPr lang="it-IT" sz="4000" b="1" dirty="0" err="1" smtClean="0">
                <a:solidFill>
                  <a:srgbClr val="0070C0"/>
                </a:solidFill>
              </a:rPr>
              <a:t>Magnetic</a:t>
            </a:r>
            <a:r>
              <a:rPr lang="it-IT" sz="4000" b="1" dirty="0" smtClean="0">
                <a:solidFill>
                  <a:srgbClr val="0070C0"/>
                </a:solidFill>
              </a:rPr>
              <a:t> Field </a:t>
            </a:r>
            <a:r>
              <a:rPr lang="it-IT" sz="4000" b="1" dirty="0" err="1" smtClean="0">
                <a:solidFill>
                  <a:srgbClr val="0070C0"/>
                </a:solidFill>
              </a:rPr>
              <a:t>Laboratory</a:t>
            </a:r>
            <a:endParaRPr lang="it-IT" sz="4000" b="1" dirty="0" smtClean="0">
              <a:solidFill>
                <a:srgbClr val="0070C0"/>
              </a:solidFill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79512" y="836712"/>
            <a:ext cx="896448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it-IT" sz="1800" b="0" dirty="0">
                <a:latin typeface="Verdana" pitchFamily="34" charset="0"/>
              </a:rPr>
              <a:t>The</a:t>
            </a:r>
            <a:r>
              <a:rPr lang="it-IT" sz="1800" dirty="0">
                <a:latin typeface="Verdana" pitchFamily="34" charset="0"/>
              </a:rPr>
              <a:t> </a:t>
            </a:r>
            <a:r>
              <a:rPr lang="it-IT" sz="1800" dirty="0">
                <a:solidFill>
                  <a:srgbClr val="0070C0"/>
                </a:solidFill>
                <a:latin typeface="Verdana" pitchFamily="34" charset="0"/>
              </a:rPr>
              <a:t>High </a:t>
            </a:r>
            <a:r>
              <a:rPr lang="it-IT" sz="1800" dirty="0" err="1">
                <a:solidFill>
                  <a:srgbClr val="0070C0"/>
                </a:solidFill>
                <a:latin typeface="Verdana" pitchFamily="34" charset="0"/>
              </a:rPr>
              <a:t>Magnetic</a:t>
            </a:r>
            <a:r>
              <a:rPr lang="it-IT" sz="180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it-IT" sz="1800" dirty="0" err="1">
                <a:solidFill>
                  <a:srgbClr val="0070C0"/>
                </a:solidFill>
                <a:latin typeface="Verdana" pitchFamily="34" charset="0"/>
              </a:rPr>
              <a:t>Field</a:t>
            </a:r>
            <a:r>
              <a:rPr lang="it-IT" sz="180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it-IT" sz="1800" dirty="0" err="1">
                <a:solidFill>
                  <a:srgbClr val="0070C0"/>
                </a:solidFill>
                <a:latin typeface="Verdana" pitchFamily="34" charset="0"/>
              </a:rPr>
              <a:t>Laboratory</a:t>
            </a:r>
            <a:r>
              <a:rPr lang="it-IT" sz="18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has</a:t>
            </a:r>
            <a:r>
              <a:rPr lang="it-IT" sz="1800" b="0" dirty="0">
                <a:latin typeface="Verdana" pitchFamily="34" charset="0"/>
              </a:rPr>
              <a:t> the </a:t>
            </a:r>
            <a:r>
              <a:rPr lang="it-IT" sz="1800" b="0" dirty="0" err="1">
                <a:latin typeface="Verdana" pitchFamily="34" charset="0"/>
              </a:rPr>
              <a:t>capability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to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provide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magnetic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field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for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research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purposes</a:t>
            </a:r>
            <a:r>
              <a:rPr lang="it-IT" sz="1800" b="0" dirty="0">
                <a:latin typeface="Verdana" pitchFamily="34" charset="0"/>
              </a:rPr>
              <a:t>, and </a:t>
            </a:r>
            <a:r>
              <a:rPr lang="it-IT" sz="1800" b="0" dirty="0" err="1">
                <a:latin typeface="Verdana" pitchFamily="34" charset="0"/>
              </a:rPr>
              <a:t>to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develop</a:t>
            </a:r>
            <a:r>
              <a:rPr lang="it-IT" sz="1800" b="0" dirty="0">
                <a:latin typeface="Verdana" pitchFamily="34" charset="0"/>
              </a:rPr>
              <a:t> and test </a:t>
            </a:r>
            <a:r>
              <a:rPr lang="it-IT" sz="1800" b="0" dirty="0" err="1">
                <a:latin typeface="Verdana" pitchFamily="34" charset="0"/>
              </a:rPr>
              <a:t>magnet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prototypes</a:t>
            </a:r>
            <a:endParaRPr lang="it-IT" sz="1800" b="0" dirty="0">
              <a:latin typeface="Verdana" pitchFamily="34" charset="0"/>
            </a:endParaRPr>
          </a:p>
          <a:p>
            <a:pPr eaLnBrk="1" hangingPunct="1">
              <a:defRPr/>
            </a:pPr>
            <a:endParaRPr lang="it-IT" sz="1800" b="0" dirty="0">
              <a:latin typeface="Verdana" pitchFamily="34" charset="0"/>
            </a:endParaRPr>
          </a:p>
          <a:p>
            <a:pPr eaLnBrk="1" hangingPunct="1">
              <a:defRPr/>
            </a:pPr>
            <a:r>
              <a:rPr lang="it-IT" sz="1800" b="1" dirty="0" err="1">
                <a:solidFill>
                  <a:srgbClr val="FF0000"/>
                </a:solidFill>
                <a:latin typeface="Verdana" pitchFamily="34" charset="0"/>
              </a:rPr>
              <a:t>Research</a:t>
            </a:r>
            <a:r>
              <a:rPr lang="it-IT" sz="1800" b="1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it-IT" sz="1800" b="1" dirty="0" err="1">
                <a:solidFill>
                  <a:srgbClr val="FF0000"/>
                </a:solidFill>
                <a:latin typeface="Verdana" pitchFamily="34" charset="0"/>
              </a:rPr>
              <a:t>Magnets</a:t>
            </a:r>
            <a:endParaRPr lang="it-IT" sz="1800" b="1" dirty="0">
              <a:solidFill>
                <a:srgbClr val="FF0000"/>
              </a:solidFill>
              <a:latin typeface="Verdana" pitchFamily="34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it-IT" sz="1800" b="0" dirty="0">
                <a:latin typeface="Verdana" pitchFamily="34" charset="0"/>
              </a:rPr>
              <a:t>SOLEMI 1 	</a:t>
            </a:r>
            <a:r>
              <a:rPr lang="it-IT" sz="1800" b="0" dirty="0" err="1">
                <a:latin typeface="Verdana" pitchFamily="34" charset="0"/>
              </a:rPr>
              <a:t>solenoid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NbTi</a:t>
            </a:r>
            <a:r>
              <a:rPr lang="it-IT" sz="1800" b="0" dirty="0">
                <a:latin typeface="Verdana" pitchFamily="34" charset="0"/>
              </a:rPr>
              <a:t>,       </a:t>
            </a:r>
            <a:r>
              <a:rPr lang="it-IT" sz="1800" dirty="0">
                <a:latin typeface="Verdana" pitchFamily="34" charset="0"/>
              </a:rPr>
              <a:t>8 T, 535 mm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room</a:t>
            </a:r>
            <a:r>
              <a:rPr lang="it-IT" sz="1800" b="0" i="1" dirty="0">
                <a:latin typeface="Verdana" pitchFamily="34" charset="0"/>
              </a:rPr>
              <a:t> temperature</a:t>
            </a:r>
            <a:r>
              <a:rPr lang="it-IT" sz="1800" b="0" dirty="0">
                <a:latin typeface="Verdana" pitchFamily="34" charset="0"/>
              </a:rPr>
              <a:t> bore</a:t>
            </a:r>
          </a:p>
          <a:p>
            <a:pPr eaLnBrk="1" hangingPunct="1">
              <a:defRPr/>
            </a:pPr>
            <a:endParaRPr lang="it-IT" sz="1800" b="0" dirty="0">
              <a:latin typeface="Verdana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1800" b="0" dirty="0">
                <a:latin typeface="Verdana" pitchFamily="34" charset="0"/>
              </a:rPr>
              <a:t>SOLEMI 2+3 	</a:t>
            </a:r>
            <a:r>
              <a:rPr lang="it-IT" sz="1800" b="0" dirty="0" err="1">
                <a:latin typeface="Verdana" pitchFamily="34" charset="0"/>
              </a:rPr>
              <a:t>solenoid</a:t>
            </a:r>
            <a:r>
              <a:rPr lang="it-IT" sz="1800" b="0" dirty="0">
                <a:latin typeface="Verdana" pitchFamily="34" charset="0"/>
              </a:rPr>
              <a:t> Nb</a:t>
            </a:r>
            <a:r>
              <a:rPr lang="it-IT" sz="1800" b="0" baseline="-25000" dirty="0">
                <a:latin typeface="Verdana" pitchFamily="34" charset="0"/>
              </a:rPr>
              <a:t>3</a:t>
            </a:r>
            <a:r>
              <a:rPr lang="it-IT" sz="1800" b="0" dirty="0">
                <a:latin typeface="Verdana" pitchFamily="34" charset="0"/>
              </a:rPr>
              <a:t>Sn,    </a:t>
            </a:r>
            <a:r>
              <a:rPr lang="it-IT" sz="1800" dirty="0">
                <a:latin typeface="Verdana" pitchFamily="34" charset="0"/>
              </a:rPr>
              <a:t>15 T, 100 mm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cold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smtClean="0">
                <a:latin typeface="Verdana" pitchFamily="34" charset="0"/>
              </a:rPr>
              <a:t>bore </a:t>
            </a:r>
          </a:p>
          <a:p>
            <a:pPr>
              <a:defRPr/>
            </a:pPr>
            <a:r>
              <a:rPr lang="it-IT" dirty="0">
                <a:latin typeface="Verdana" pitchFamily="34" charset="0"/>
              </a:rPr>
              <a:t>	</a:t>
            </a:r>
            <a:r>
              <a:rPr lang="it-IT" dirty="0" smtClean="0">
                <a:latin typeface="Verdana" pitchFamily="34" charset="0"/>
              </a:rPr>
              <a:t>			    75 </a:t>
            </a:r>
            <a:r>
              <a:rPr lang="it-IT" dirty="0">
                <a:latin typeface="Verdana" pitchFamily="34" charset="0"/>
              </a:rPr>
              <a:t>mm  </a:t>
            </a:r>
            <a:r>
              <a:rPr lang="it-IT" dirty="0" err="1">
                <a:latin typeface="Verdana" pitchFamily="34" charset="0"/>
              </a:rPr>
              <a:t>cold</a:t>
            </a:r>
            <a:r>
              <a:rPr lang="it-IT" dirty="0">
                <a:latin typeface="Verdana" pitchFamily="34" charset="0"/>
              </a:rPr>
              <a:t> bore in gas flow 2-300 </a:t>
            </a:r>
            <a:r>
              <a:rPr lang="it-IT" dirty="0" smtClean="0">
                <a:latin typeface="Verdana" pitchFamily="34" charset="0"/>
              </a:rPr>
              <a:t>K</a:t>
            </a:r>
            <a:endParaRPr lang="it-IT" sz="1800" b="0" dirty="0">
              <a:latin typeface="Verdana" pitchFamily="34" charset="0"/>
            </a:endParaRPr>
          </a:p>
          <a:p>
            <a:pPr eaLnBrk="1" hangingPunct="1">
              <a:defRPr/>
            </a:pPr>
            <a:endParaRPr lang="it-IT" sz="1800" b="0" dirty="0">
              <a:latin typeface="Verdana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1800" b="0" dirty="0" err="1">
                <a:latin typeface="Verdana" pitchFamily="34" charset="0"/>
              </a:rPr>
              <a:t>Solenoid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NbTi</a:t>
            </a:r>
            <a:r>
              <a:rPr lang="it-IT" sz="1800" b="0" dirty="0">
                <a:latin typeface="Verdana" pitchFamily="34" charset="0"/>
              </a:rPr>
              <a:t> + Nb</a:t>
            </a:r>
            <a:r>
              <a:rPr lang="it-IT" sz="1800" b="0" baseline="-25000" dirty="0">
                <a:latin typeface="Verdana" pitchFamily="34" charset="0"/>
              </a:rPr>
              <a:t>3</a:t>
            </a:r>
            <a:r>
              <a:rPr lang="it-IT" sz="1800" b="0" dirty="0">
                <a:latin typeface="Verdana" pitchFamily="34" charset="0"/>
              </a:rPr>
              <a:t>Sn,             </a:t>
            </a:r>
            <a:r>
              <a:rPr lang="it-IT" sz="1800" dirty="0" smtClean="0">
                <a:latin typeface="Verdana" pitchFamily="34" charset="0"/>
              </a:rPr>
              <a:t>13.5 </a:t>
            </a:r>
            <a:r>
              <a:rPr lang="it-IT" sz="1800" dirty="0">
                <a:latin typeface="Verdana" pitchFamily="34" charset="0"/>
              </a:rPr>
              <a:t>T</a:t>
            </a:r>
            <a:r>
              <a:rPr lang="it-IT" sz="1800" b="0" dirty="0">
                <a:latin typeface="Verdana" pitchFamily="34" charset="0"/>
              </a:rPr>
              <a:t>, </a:t>
            </a:r>
            <a:r>
              <a:rPr lang="it-IT" sz="1800" dirty="0">
                <a:latin typeface="Verdana" pitchFamily="34" charset="0"/>
              </a:rPr>
              <a:t>50 mm </a:t>
            </a:r>
            <a:r>
              <a:rPr lang="it-IT" sz="1800" b="0" dirty="0" err="1">
                <a:latin typeface="Verdana" pitchFamily="34" charset="0"/>
              </a:rPr>
              <a:t>cold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smtClean="0">
                <a:latin typeface="Verdana" pitchFamily="34" charset="0"/>
              </a:rPr>
              <a:t>bore</a:t>
            </a:r>
            <a:r>
              <a:rPr lang="it-IT" dirty="0">
                <a:latin typeface="Verdana" pitchFamily="34" charset="0"/>
              </a:rPr>
              <a:t>@ 4.2/2.2 </a:t>
            </a:r>
            <a:r>
              <a:rPr lang="it-IT" dirty="0" smtClean="0">
                <a:latin typeface="Verdana" pitchFamily="34" charset="0"/>
              </a:rPr>
              <a:t>K</a:t>
            </a:r>
          </a:p>
          <a:p>
            <a:pPr>
              <a:defRPr/>
            </a:pPr>
            <a:endParaRPr lang="it-IT" dirty="0" smtClean="0">
              <a:latin typeface="Verdana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 err="1" smtClean="0">
                <a:latin typeface="Verdana" pitchFamily="34" charset="0"/>
              </a:rPr>
              <a:t>Cryocooler-operated</a:t>
            </a:r>
            <a:r>
              <a:rPr lang="it-IT" dirty="0" smtClean="0">
                <a:latin typeface="Verdana" pitchFamily="34" charset="0"/>
              </a:rPr>
              <a:t> </a:t>
            </a:r>
            <a:r>
              <a:rPr lang="it-IT" dirty="0" err="1">
                <a:latin typeface="Verdana" pitchFamily="34" charset="0"/>
              </a:rPr>
              <a:t>magnet</a:t>
            </a:r>
            <a:r>
              <a:rPr lang="it-IT" dirty="0">
                <a:latin typeface="Verdana" pitchFamily="34" charset="0"/>
              </a:rPr>
              <a:t>      </a:t>
            </a:r>
            <a:r>
              <a:rPr lang="it-IT" dirty="0" smtClean="0">
                <a:latin typeface="Verdana" pitchFamily="34" charset="0"/>
              </a:rPr>
              <a:t>8 </a:t>
            </a:r>
            <a:r>
              <a:rPr lang="it-IT" dirty="0">
                <a:latin typeface="Verdana" pitchFamily="34" charset="0"/>
              </a:rPr>
              <a:t>T, 75 mm  </a:t>
            </a:r>
            <a:r>
              <a:rPr lang="it-IT" dirty="0" err="1">
                <a:latin typeface="Verdana" pitchFamily="34" charset="0"/>
              </a:rPr>
              <a:t>cold</a:t>
            </a:r>
            <a:r>
              <a:rPr lang="it-IT" dirty="0">
                <a:latin typeface="Verdana" pitchFamily="34" charset="0"/>
              </a:rPr>
              <a:t> bore </a:t>
            </a:r>
            <a:r>
              <a:rPr lang="it-IT" dirty="0" err="1">
                <a:latin typeface="Verdana" pitchFamily="34" charset="0"/>
              </a:rPr>
              <a:t>cryogen</a:t>
            </a:r>
            <a:r>
              <a:rPr lang="it-IT" dirty="0">
                <a:latin typeface="Verdana" pitchFamily="34" charset="0"/>
              </a:rPr>
              <a:t>-free</a:t>
            </a:r>
          </a:p>
          <a:p>
            <a:pPr eaLnBrk="1" hangingPunct="1">
              <a:defRPr/>
            </a:pPr>
            <a:r>
              <a:rPr lang="it-IT" sz="1800" b="0" dirty="0">
                <a:latin typeface="Verdana" pitchFamily="34" charset="0"/>
              </a:rPr>
              <a:t>	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latin typeface="Verdana" pitchFamily="34" charset="0"/>
              </a:rPr>
              <a:t>Resistive </a:t>
            </a:r>
            <a:r>
              <a:rPr lang="it-IT" dirty="0" err="1" smtClean="0">
                <a:latin typeface="Verdana" pitchFamily="34" charset="0"/>
              </a:rPr>
              <a:t>Dipole</a:t>
            </a:r>
            <a:r>
              <a:rPr lang="it-IT" dirty="0" smtClean="0">
                <a:latin typeface="Verdana" pitchFamily="34" charset="0"/>
              </a:rPr>
              <a:t>		      1 </a:t>
            </a:r>
            <a:r>
              <a:rPr lang="it-IT" dirty="0">
                <a:latin typeface="Verdana" pitchFamily="34" charset="0"/>
              </a:rPr>
              <a:t>T, 120 mm  room temperature gap</a:t>
            </a:r>
          </a:p>
          <a:p>
            <a:pPr eaLnBrk="1" hangingPunct="1">
              <a:defRPr/>
            </a:pPr>
            <a:endParaRPr lang="it-IT" sz="1800" b="0" dirty="0">
              <a:latin typeface="Verdana" pitchFamily="34" charset="0"/>
            </a:endParaRPr>
          </a:p>
          <a:p>
            <a:pPr eaLnBrk="1" hangingPunct="1">
              <a:defRPr/>
            </a:pPr>
            <a:r>
              <a:rPr lang="it-IT" sz="1800" b="1" dirty="0" err="1">
                <a:solidFill>
                  <a:srgbClr val="00B050"/>
                </a:solidFill>
                <a:latin typeface="Verdana" pitchFamily="34" charset="0"/>
              </a:rPr>
              <a:t>Ancillary</a:t>
            </a:r>
            <a:r>
              <a:rPr lang="it-IT" sz="1800" b="1" dirty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it-IT" sz="1800" b="1" dirty="0" err="1">
                <a:solidFill>
                  <a:srgbClr val="00B050"/>
                </a:solidFill>
                <a:latin typeface="Verdana" pitchFamily="34" charset="0"/>
              </a:rPr>
              <a:t>equipment</a:t>
            </a:r>
            <a:r>
              <a:rPr lang="it-IT" sz="1800" b="1" dirty="0">
                <a:solidFill>
                  <a:srgbClr val="00B050"/>
                </a:solidFill>
                <a:latin typeface="Verdana" pitchFamily="34" charset="0"/>
              </a:rPr>
              <a:t> &amp; </a:t>
            </a:r>
            <a:r>
              <a:rPr lang="it-IT" sz="1800" b="1" dirty="0" err="1">
                <a:solidFill>
                  <a:srgbClr val="00B050"/>
                </a:solidFill>
                <a:latin typeface="Verdana" pitchFamily="34" charset="0"/>
              </a:rPr>
              <a:t>Prototype</a:t>
            </a:r>
            <a:r>
              <a:rPr lang="it-IT" sz="1800" b="1" dirty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it-IT" sz="1800" b="1" dirty="0" err="1">
                <a:solidFill>
                  <a:srgbClr val="00B050"/>
                </a:solidFill>
                <a:latin typeface="Verdana" pitchFamily="34" charset="0"/>
              </a:rPr>
              <a:t>development</a:t>
            </a:r>
            <a:r>
              <a:rPr lang="it-IT" sz="1800" b="1" dirty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it-IT" sz="1800" b="1" dirty="0" err="1">
                <a:solidFill>
                  <a:srgbClr val="00B050"/>
                </a:solidFill>
                <a:latin typeface="Verdana" pitchFamily="34" charset="0"/>
              </a:rPr>
              <a:t>tooling</a:t>
            </a:r>
            <a:endParaRPr lang="it-IT" sz="1800" b="1" dirty="0">
              <a:solidFill>
                <a:srgbClr val="00B050"/>
              </a:solidFill>
              <a:latin typeface="Verdana" pitchFamily="34" charset="0"/>
            </a:endParaRPr>
          </a:p>
          <a:p>
            <a:pPr eaLnBrk="1" hangingPunct="1">
              <a:defRPr/>
            </a:pPr>
            <a:r>
              <a:rPr lang="it-IT" sz="1800" b="0" dirty="0" err="1">
                <a:latin typeface="Verdana" pitchFamily="34" charset="0"/>
              </a:rPr>
              <a:t>Power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supply</a:t>
            </a:r>
            <a:r>
              <a:rPr lang="it-IT" sz="1800" b="0" dirty="0">
                <a:latin typeface="Verdana" pitchFamily="34" charset="0"/>
              </a:rPr>
              <a:t> up 30 </a:t>
            </a:r>
            <a:r>
              <a:rPr lang="it-IT" sz="1800" b="0" dirty="0" err="1">
                <a:latin typeface="Verdana" pitchFamily="34" charset="0"/>
              </a:rPr>
              <a:t>kA</a:t>
            </a:r>
            <a:r>
              <a:rPr lang="it-IT" sz="1800" b="0" dirty="0">
                <a:latin typeface="Verdana" pitchFamily="34" charset="0"/>
              </a:rPr>
              <a:t> 6V  (</a:t>
            </a:r>
            <a:r>
              <a:rPr lang="it-IT" sz="1800" b="0" dirty="0" err="1">
                <a:latin typeface="Verdana" pitchFamily="34" charset="0"/>
              </a:rPr>
              <a:t>swicthing</a:t>
            </a:r>
            <a:r>
              <a:rPr lang="it-IT" sz="1800" b="0" dirty="0">
                <a:latin typeface="Verdana" pitchFamily="34" charset="0"/>
              </a:rPr>
              <a:t>)</a:t>
            </a:r>
          </a:p>
          <a:p>
            <a:pPr eaLnBrk="1" hangingPunct="1">
              <a:defRPr/>
            </a:pPr>
            <a:r>
              <a:rPr lang="it-IT" sz="1800" b="0" dirty="0">
                <a:latin typeface="Verdana" pitchFamily="34" charset="0"/>
              </a:rPr>
              <a:t>	“              2 </a:t>
            </a:r>
            <a:r>
              <a:rPr lang="it-IT" sz="1800" b="0" dirty="0" err="1">
                <a:latin typeface="Verdana" pitchFamily="34" charset="0"/>
              </a:rPr>
              <a:t>kA</a:t>
            </a:r>
            <a:r>
              <a:rPr lang="it-IT" sz="1800" b="0" dirty="0">
                <a:latin typeface="Verdana" pitchFamily="34" charset="0"/>
              </a:rPr>
              <a:t> 4V (low </a:t>
            </a:r>
            <a:r>
              <a:rPr lang="it-IT" sz="1800" b="0" dirty="0" err="1">
                <a:latin typeface="Verdana" pitchFamily="34" charset="0"/>
              </a:rPr>
              <a:t>noise</a:t>
            </a:r>
            <a:r>
              <a:rPr lang="it-IT" sz="1800" b="0" dirty="0">
                <a:latin typeface="Verdana" pitchFamily="34" charset="0"/>
              </a:rPr>
              <a:t>, </a:t>
            </a:r>
            <a:r>
              <a:rPr lang="it-IT" sz="1800" b="0" dirty="0" err="1">
                <a:latin typeface="Verdana" pitchFamily="34" charset="0"/>
              </a:rPr>
              <a:t>battery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based</a:t>
            </a:r>
            <a:r>
              <a:rPr lang="it-IT" sz="1800" b="0" dirty="0">
                <a:latin typeface="Verdana" pitchFamily="34" charset="0"/>
              </a:rPr>
              <a:t>)</a:t>
            </a:r>
          </a:p>
          <a:p>
            <a:pPr eaLnBrk="1" hangingPunct="1">
              <a:defRPr/>
            </a:pPr>
            <a:r>
              <a:rPr lang="it-IT" sz="1800" b="0" dirty="0" err="1">
                <a:latin typeface="Verdana" pitchFamily="34" charset="0"/>
              </a:rPr>
              <a:t>Winding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err="1">
                <a:latin typeface="Verdana" pitchFamily="34" charset="0"/>
              </a:rPr>
              <a:t>machine</a:t>
            </a:r>
            <a:endParaRPr lang="it-IT" sz="1800" b="0" dirty="0">
              <a:latin typeface="Verdana" pitchFamily="34" charset="0"/>
            </a:endParaRPr>
          </a:p>
          <a:p>
            <a:pPr eaLnBrk="1" hangingPunct="1">
              <a:defRPr/>
            </a:pPr>
            <a:r>
              <a:rPr lang="it-IT" sz="1800" b="0" dirty="0" err="1">
                <a:latin typeface="Verdana" pitchFamily="34" charset="0"/>
              </a:rPr>
              <a:t>Oven</a:t>
            </a:r>
            <a:r>
              <a:rPr lang="it-IT" sz="1800" b="0" dirty="0">
                <a:latin typeface="Verdana" pitchFamily="34" charset="0"/>
              </a:rPr>
              <a:t> up </a:t>
            </a:r>
            <a:r>
              <a:rPr lang="it-IT" sz="1800" b="0" dirty="0" err="1">
                <a:latin typeface="Verdana" pitchFamily="34" charset="0"/>
              </a:rPr>
              <a:t>to</a:t>
            </a:r>
            <a:r>
              <a:rPr lang="it-IT" sz="1800" b="0" dirty="0">
                <a:latin typeface="Verdana" pitchFamily="34" charset="0"/>
              </a:rPr>
              <a:t> 700 °C in </a:t>
            </a:r>
            <a:r>
              <a:rPr lang="it-IT" sz="1800" b="0" dirty="0" err="1">
                <a:latin typeface="Verdana" pitchFamily="34" charset="0"/>
              </a:rPr>
              <a:t>vacuum</a:t>
            </a:r>
            <a:r>
              <a:rPr lang="it-IT" sz="1800" b="0" dirty="0">
                <a:latin typeface="Verdana" pitchFamily="34" charset="0"/>
              </a:rPr>
              <a:t>       (Nb</a:t>
            </a:r>
            <a:r>
              <a:rPr lang="it-IT" sz="1800" b="0" baseline="-25000" dirty="0">
                <a:latin typeface="Verdana" pitchFamily="34" charset="0"/>
              </a:rPr>
              <a:t>3</a:t>
            </a:r>
            <a:r>
              <a:rPr lang="it-IT" sz="1800" b="0" dirty="0">
                <a:latin typeface="Verdana" pitchFamily="34" charset="0"/>
              </a:rPr>
              <a:t>Sn </a:t>
            </a:r>
            <a:r>
              <a:rPr lang="it-IT" sz="1800" b="0" dirty="0" err="1">
                <a:latin typeface="Verdana" pitchFamily="34" charset="0"/>
              </a:rPr>
              <a:t>reaction</a:t>
            </a:r>
            <a:r>
              <a:rPr lang="it-IT" sz="1800" b="0" dirty="0">
                <a:latin typeface="Verdana" pitchFamily="34" charset="0"/>
              </a:rPr>
              <a:t>)</a:t>
            </a:r>
          </a:p>
          <a:p>
            <a:pPr eaLnBrk="1" hangingPunct="1">
              <a:defRPr/>
            </a:pPr>
            <a:r>
              <a:rPr lang="it-IT" sz="1800" b="0" dirty="0" err="1">
                <a:latin typeface="Verdana" pitchFamily="34" charset="0"/>
              </a:rPr>
              <a:t>Oven</a:t>
            </a:r>
            <a:r>
              <a:rPr lang="it-IT" sz="1800" b="0" dirty="0">
                <a:latin typeface="Verdana" pitchFamily="34" charset="0"/>
              </a:rPr>
              <a:t> up </a:t>
            </a:r>
            <a:r>
              <a:rPr lang="it-IT" sz="1800" b="0" dirty="0" err="1">
                <a:latin typeface="Verdana" pitchFamily="34" charset="0"/>
              </a:rPr>
              <a:t>to</a:t>
            </a:r>
            <a:r>
              <a:rPr lang="it-IT" sz="1800" b="0" dirty="0">
                <a:latin typeface="Verdana" pitchFamily="34" charset="0"/>
              </a:rPr>
              <a:t> 900 °C in atmosphere (HTSC </a:t>
            </a:r>
            <a:r>
              <a:rPr lang="it-IT" sz="1800" b="0" dirty="0" err="1">
                <a:latin typeface="Verdana" pitchFamily="34" charset="0"/>
              </a:rPr>
              <a:t>reaction</a:t>
            </a:r>
            <a:r>
              <a:rPr lang="it-IT" sz="1800" b="0" dirty="0">
                <a:latin typeface="Verdana" pitchFamily="34" charset="0"/>
              </a:rPr>
              <a:t>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588224" y="53732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Next</a:t>
            </a:r>
            <a:r>
              <a:rPr lang="it-IT" b="1" dirty="0" smtClean="0">
                <a:solidFill>
                  <a:srgbClr val="FF0000"/>
                </a:solidFill>
              </a:rPr>
              <a:t> slide the </a:t>
            </a:r>
            <a:r>
              <a:rPr lang="it-IT" b="1" dirty="0" err="1" smtClean="0">
                <a:solidFill>
                  <a:srgbClr val="FF0000"/>
                </a:solidFill>
              </a:rPr>
              <a:t>details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6" name="Picture 25" descr="INFNnew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users.unimi.it/DDLab/logounim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1935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3895" y="0"/>
            <a:ext cx="84201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it-IT" sz="4000" b="1" dirty="0" smtClean="0">
                <a:solidFill>
                  <a:srgbClr val="0070C0"/>
                </a:solidFill>
              </a:rPr>
              <a:t>High </a:t>
            </a:r>
            <a:r>
              <a:rPr lang="it-IT" sz="4000" b="1" dirty="0" err="1" smtClean="0">
                <a:solidFill>
                  <a:srgbClr val="0070C0"/>
                </a:solidFill>
              </a:rPr>
              <a:t>Magnetic</a:t>
            </a:r>
            <a:r>
              <a:rPr lang="it-IT" sz="4000" b="1" dirty="0" smtClean="0">
                <a:solidFill>
                  <a:srgbClr val="0070C0"/>
                </a:solidFill>
              </a:rPr>
              <a:t> Field </a:t>
            </a:r>
            <a:r>
              <a:rPr lang="it-IT" sz="4000" b="1" dirty="0" err="1" smtClean="0">
                <a:solidFill>
                  <a:srgbClr val="0070C0"/>
                </a:solidFill>
              </a:rPr>
              <a:t>Laboratory</a:t>
            </a:r>
            <a:endParaRPr lang="it-IT" sz="4000" b="1" dirty="0" smtClean="0">
              <a:solidFill>
                <a:srgbClr val="0070C0"/>
              </a:solidFill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7437" y="685800"/>
            <a:ext cx="896448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it-IT" sz="1800" b="1" dirty="0" smtClean="0">
                <a:solidFill>
                  <a:srgbClr val="0070C0"/>
                </a:solidFill>
                <a:latin typeface="Verdana" pitchFamily="34" charset="0"/>
              </a:rPr>
              <a:t>Vertical </a:t>
            </a:r>
            <a:r>
              <a:rPr lang="it-IT" sz="1800" b="1" dirty="0">
                <a:solidFill>
                  <a:srgbClr val="0070C0"/>
                </a:solidFill>
                <a:latin typeface="Verdana" pitchFamily="34" charset="0"/>
              </a:rPr>
              <a:t>Test Station</a:t>
            </a:r>
          </a:p>
          <a:p>
            <a:pPr eaLnBrk="1" hangingPunct="1">
              <a:defRPr/>
            </a:pPr>
            <a:endParaRPr lang="it-IT" sz="1800" b="0" dirty="0" smtClean="0">
              <a:latin typeface="Verdana" pitchFamily="34" charset="0"/>
            </a:endParaRPr>
          </a:p>
          <a:p>
            <a:pPr eaLnBrk="1" hangingPunct="1">
              <a:defRPr/>
            </a:pPr>
            <a:r>
              <a:rPr lang="it-IT" sz="1800" b="0" dirty="0" smtClean="0">
                <a:latin typeface="Verdana" pitchFamily="34" charset="0"/>
              </a:rPr>
              <a:t>Can </a:t>
            </a:r>
            <a:r>
              <a:rPr lang="it-IT" sz="1800" b="0" dirty="0">
                <a:latin typeface="Verdana" pitchFamily="34" charset="0"/>
              </a:rPr>
              <a:t>accomodate </a:t>
            </a:r>
            <a:r>
              <a:rPr lang="it-IT" sz="1800" b="0" dirty="0" err="1">
                <a:latin typeface="Verdana" pitchFamily="34" charset="0"/>
              </a:rPr>
              <a:t>magnets</a:t>
            </a:r>
            <a:r>
              <a:rPr lang="it-IT" sz="1800" b="0" dirty="0">
                <a:latin typeface="Verdana" pitchFamily="34" charset="0"/>
              </a:rPr>
              <a:t> up to 700 mm dia x </a:t>
            </a:r>
            <a:r>
              <a:rPr lang="it-IT" sz="1800" b="0" dirty="0" smtClean="0">
                <a:latin typeface="Verdana" pitchFamily="34" charset="0"/>
              </a:rPr>
              <a:t>6500 </a:t>
            </a:r>
            <a:r>
              <a:rPr lang="it-IT" sz="1800" b="0" dirty="0">
                <a:latin typeface="Verdana" pitchFamily="34" charset="0"/>
              </a:rPr>
              <a:t>mm in </a:t>
            </a:r>
            <a:r>
              <a:rPr lang="it-IT" sz="1800" b="0" dirty="0" err="1" smtClean="0">
                <a:latin typeface="Verdana" pitchFamily="34" charset="0"/>
              </a:rPr>
              <a:t>length</a:t>
            </a:r>
            <a:endParaRPr lang="it-IT" sz="1800" b="0" dirty="0" smtClean="0">
              <a:latin typeface="Verdana" pitchFamily="34" charset="0"/>
            </a:endParaRPr>
          </a:p>
          <a:p>
            <a:pPr>
              <a:defRPr/>
            </a:pPr>
            <a:endParaRPr lang="it-IT" dirty="0" smtClean="0">
              <a:latin typeface="Verdana" pitchFamily="34" charset="0"/>
            </a:endParaRPr>
          </a:p>
          <a:p>
            <a:pPr>
              <a:defRPr/>
            </a:pPr>
            <a:r>
              <a:rPr lang="it-IT" dirty="0" err="1" smtClean="0">
                <a:latin typeface="Verdana" pitchFamily="34" charset="0"/>
              </a:rPr>
              <a:t>Soon</a:t>
            </a:r>
            <a:r>
              <a:rPr lang="it-IT" dirty="0" smtClean="0">
                <a:latin typeface="Verdana" pitchFamily="34" charset="0"/>
              </a:rPr>
              <a:t> </a:t>
            </a:r>
            <a:r>
              <a:rPr lang="it-IT" dirty="0">
                <a:latin typeface="Verdana" pitchFamily="34" charset="0"/>
              </a:rPr>
              <a:t>to be </a:t>
            </a:r>
            <a:r>
              <a:rPr lang="it-IT" dirty="0" err="1">
                <a:latin typeface="Verdana" pitchFamily="34" charset="0"/>
              </a:rPr>
              <a:t>integrated</a:t>
            </a:r>
            <a:r>
              <a:rPr lang="it-IT" dirty="0">
                <a:latin typeface="Verdana" pitchFamily="34" charset="0"/>
              </a:rPr>
              <a:t> by a 515 mm dia x </a:t>
            </a:r>
            <a:r>
              <a:rPr lang="it-IT" dirty="0" smtClean="0">
                <a:latin typeface="Verdana" pitchFamily="34" charset="0"/>
              </a:rPr>
              <a:t>3300 </a:t>
            </a:r>
            <a:r>
              <a:rPr lang="it-IT" dirty="0">
                <a:latin typeface="Verdana" pitchFamily="34" charset="0"/>
              </a:rPr>
              <a:t>mm </a:t>
            </a:r>
            <a:r>
              <a:rPr lang="it-IT" dirty="0" err="1">
                <a:latin typeface="Verdana" pitchFamily="34" charset="0"/>
              </a:rPr>
              <a:t>vertical</a:t>
            </a:r>
            <a:r>
              <a:rPr lang="it-IT" dirty="0">
                <a:latin typeface="Verdana" pitchFamily="34" charset="0"/>
              </a:rPr>
              <a:t> </a:t>
            </a:r>
            <a:r>
              <a:rPr lang="it-IT" dirty="0" err="1">
                <a:latin typeface="Verdana" pitchFamily="34" charset="0"/>
              </a:rPr>
              <a:t>cryostat</a:t>
            </a:r>
            <a:r>
              <a:rPr lang="it-IT" dirty="0">
                <a:latin typeface="Verdana" pitchFamily="34" charset="0"/>
              </a:rPr>
              <a:t> for medium-</a:t>
            </a:r>
            <a:r>
              <a:rPr lang="it-IT" dirty="0" err="1">
                <a:latin typeface="Verdana" pitchFamily="34" charset="0"/>
              </a:rPr>
              <a:t>size</a:t>
            </a:r>
            <a:r>
              <a:rPr lang="it-IT" dirty="0">
                <a:latin typeface="Verdana" pitchFamily="34" charset="0"/>
              </a:rPr>
              <a:t> </a:t>
            </a:r>
            <a:r>
              <a:rPr lang="it-IT" dirty="0" err="1">
                <a:latin typeface="Verdana" pitchFamily="34" charset="0"/>
              </a:rPr>
              <a:t>magnets</a:t>
            </a:r>
            <a:r>
              <a:rPr lang="it-IT" dirty="0">
                <a:latin typeface="Verdana" pitchFamily="34" charset="0"/>
              </a:rPr>
              <a:t>/</a:t>
            </a:r>
            <a:r>
              <a:rPr lang="it-IT" dirty="0" err="1">
                <a:latin typeface="Verdana" pitchFamily="34" charset="0"/>
              </a:rPr>
              <a:t>samples</a:t>
            </a:r>
            <a:endParaRPr lang="it-IT" dirty="0">
              <a:latin typeface="Verdana" pitchFamily="34" charset="0"/>
            </a:endParaRPr>
          </a:p>
          <a:p>
            <a:pPr>
              <a:defRPr/>
            </a:pPr>
            <a:endParaRPr lang="it-IT" dirty="0">
              <a:latin typeface="Verdana" pitchFamily="34" charset="0"/>
            </a:endParaRPr>
          </a:p>
          <a:p>
            <a:pPr>
              <a:defRPr/>
            </a:pPr>
            <a:r>
              <a:rPr lang="it-IT" dirty="0">
                <a:latin typeface="Verdana" pitchFamily="34" charset="0"/>
              </a:rPr>
              <a:t>480 mm dia x </a:t>
            </a:r>
            <a:r>
              <a:rPr lang="it-IT" dirty="0" smtClean="0">
                <a:latin typeface="Verdana" pitchFamily="34" charset="0"/>
              </a:rPr>
              <a:t>1200 </a:t>
            </a:r>
            <a:r>
              <a:rPr lang="it-IT" dirty="0">
                <a:latin typeface="Verdana" pitchFamily="34" charset="0"/>
              </a:rPr>
              <a:t>mm, and </a:t>
            </a:r>
            <a:r>
              <a:rPr lang="it-IT" dirty="0" err="1">
                <a:latin typeface="Verdana" pitchFamily="34" charset="0"/>
              </a:rPr>
              <a:t>other</a:t>
            </a:r>
            <a:r>
              <a:rPr lang="it-IT" dirty="0">
                <a:latin typeface="Verdana" pitchFamily="34" charset="0"/>
              </a:rPr>
              <a:t> </a:t>
            </a:r>
            <a:r>
              <a:rPr lang="it-IT" dirty="0" err="1">
                <a:latin typeface="Verdana" pitchFamily="34" charset="0"/>
              </a:rPr>
              <a:t>smaller</a:t>
            </a:r>
            <a:r>
              <a:rPr lang="it-IT" dirty="0">
                <a:latin typeface="Verdana" pitchFamily="34" charset="0"/>
              </a:rPr>
              <a:t> </a:t>
            </a:r>
            <a:r>
              <a:rPr lang="it-IT" dirty="0" err="1">
                <a:latin typeface="Verdana" pitchFamily="34" charset="0"/>
              </a:rPr>
              <a:t>cryostat</a:t>
            </a:r>
            <a:endParaRPr lang="it-IT" dirty="0">
              <a:latin typeface="Verdana" pitchFamily="34" charset="0"/>
            </a:endParaRPr>
          </a:p>
          <a:p>
            <a:pPr eaLnBrk="1" hangingPunct="1">
              <a:defRPr/>
            </a:pPr>
            <a:r>
              <a:rPr lang="it-IT" sz="1800" b="0" dirty="0" smtClean="0">
                <a:latin typeface="Verdana" pitchFamily="34" charset="0"/>
              </a:rPr>
              <a:t>  </a:t>
            </a:r>
            <a:endParaRPr lang="it-IT" sz="1800" b="0" dirty="0">
              <a:latin typeface="Verdana" pitchFamily="34" charset="0"/>
            </a:endParaRPr>
          </a:p>
        </p:txBody>
      </p:sp>
      <p:pic>
        <p:nvPicPr>
          <p:cNvPr id="4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915" y="2924944"/>
            <a:ext cx="399901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93895" y="3250558"/>
            <a:ext cx="5207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endParaRPr lang="it-IT" sz="1600" b="0" dirty="0">
              <a:latin typeface="Verdana" pitchFamily="34" charset="0"/>
            </a:endParaRPr>
          </a:p>
          <a:p>
            <a:pPr eaLnBrk="1" hangingPunct="1">
              <a:defRPr/>
            </a:pPr>
            <a:r>
              <a:rPr lang="it-IT" sz="1600" u="sng" dirty="0" err="1">
                <a:solidFill>
                  <a:srgbClr val="FF0000"/>
                </a:solidFill>
                <a:latin typeface="Verdana" pitchFamily="34" charset="0"/>
              </a:rPr>
              <a:t>Power</a:t>
            </a:r>
            <a:r>
              <a:rPr lang="it-IT" sz="1600" u="sng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it-IT" sz="1600" u="sng" dirty="0" err="1">
                <a:solidFill>
                  <a:srgbClr val="FF0000"/>
                </a:solidFill>
                <a:latin typeface="Verdana" pitchFamily="34" charset="0"/>
              </a:rPr>
              <a:t>Supplies</a:t>
            </a:r>
            <a:endParaRPr lang="it-IT" sz="1600" u="sng" dirty="0">
              <a:solidFill>
                <a:srgbClr val="FF0000"/>
              </a:solidFill>
              <a:latin typeface="Verdana" pitchFamily="34" charset="0"/>
            </a:endParaRPr>
          </a:p>
          <a:p>
            <a:pPr eaLnBrk="1" hangingPunct="1">
              <a:defRPr/>
            </a:pPr>
            <a:r>
              <a:rPr lang="it-IT" sz="1600" b="0" dirty="0">
                <a:latin typeface="Verdana" pitchFamily="34" charset="0"/>
              </a:rPr>
              <a:t>3 x </a:t>
            </a:r>
            <a:r>
              <a:rPr lang="it-IT" sz="1600" b="0" dirty="0" err="1">
                <a:latin typeface="Verdana" pitchFamily="34" charset="0"/>
              </a:rPr>
              <a:t>Power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supply</a:t>
            </a:r>
            <a:r>
              <a:rPr lang="it-IT" sz="1600" b="0" dirty="0">
                <a:latin typeface="Verdana" pitchFamily="34" charset="0"/>
              </a:rPr>
              <a:t> up to 10 </a:t>
            </a:r>
            <a:r>
              <a:rPr lang="it-IT" sz="1600" b="0" dirty="0" err="1">
                <a:latin typeface="Verdana" pitchFamily="34" charset="0"/>
              </a:rPr>
              <a:t>kA</a:t>
            </a:r>
            <a:r>
              <a:rPr lang="it-IT" sz="1600" b="0" dirty="0">
                <a:latin typeface="Verdana" pitchFamily="34" charset="0"/>
              </a:rPr>
              <a:t>,  6 V  </a:t>
            </a:r>
          </a:p>
          <a:p>
            <a:pPr eaLnBrk="1" hangingPunct="1">
              <a:defRPr/>
            </a:pPr>
            <a:r>
              <a:rPr lang="it-IT" sz="1600" b="0" dirty="0">
                <a:latin typeface="Verdana" pitchFamily="34" charset="0"/>
              </a:rPr>
              <a:t>(</a:t>
            </a:r>
            <a:r>
              <a:rPr lang="it-IT" sz="1600" b="0" dirty="0" err="1">
                <a:latin typeface="Verdana" pitchFamily="34" charset="0"/>
              </a:rPr>
              <a:t>series</a:t>
            </a:r>
            <a:r>
              <a:rPr lang="it-IT" sz="1600" b="0" dirty="0">
                <a:latin typeface="Verdana" pitchFamily="34" charset="0"/>
              </a:rPr>
              <a:t> and </a:t>
            </a:r>
            <a:r>
              <a:rPr lang="it-IT" sz="1600" b="0" dirty="0" err="1">
                <a:latin typeface="Verdana" pitchFamily="34" charset="0"/>
              </a:rPr>
              <a:t>parallel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operation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possible</a:t>
            </a:r>
            <a:r>
              <a:rPr lang="it-IT" sz="1600" b="0" dirty="0">
                <a:latin typeface="Verdana" pitchFamily="34" charset="0"/>
              </a:rPr>
              <a:t>)</a:t>
            </a:r>
          </a:p>
          <a:p>
            <a:pPr eaLnBrk="1" hangingPunct="1">
              <a:defRPr/>
            </a:pPr>
            <a:r>
              <a:rPr lang="it-IT" sz="1600" b="0" dirty="0">
                <a:latin typeface="Verdana" pitchFamily="34" charset="0"/>
              </a:rPr>
              <a:t>2 x </a:t>
            </a:r>
            <a:r>
              <a:rPr lang="it-IT" sz="1600" b="0" dirty="0" err="1">
                <a:latin typeface="Verdana" pitchFamily="34" charset="0"/>
              </a:rPr>
              <a:t>Power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supply</a:t>
            </a:r>
            <a:r>
              <a:rPr lang="it-IT" sz="1600" b="0" dirty="0">
                <a:latin typeface="Verdana" pitchFamily="34" charset="0"/>
              </a:rPr>
              <a:t> up to  1.2 </a:t>
            </a:r>
            <a:r>
              <a:rPr lang="it-IT" sz="1600" b="0" dirty="0" err="1">
                <a:latin typeface="Verdana" pitchFamily="34" charset="0"/>
              </a:rPr>
              <a:t>kA</a:t>
            </a:r>
            <a:r>
              <a:rPr lang="it-IT" sz="1600" b="0" dirty="0">
                <a:latin typeface="Verdana" pitchFamily="34" charset="0"/>
              </a:rPr>
              <a:t>,   36 V  </a:t>
            </a:r>
          </a:p>
          <a:p>
            <a:pPr eaLnBrk="1" hangingPunct="1">
              <a:defRPr/>
            </a:pPr>
            <a:r>
              <a:rPr lang="it-IT" sz="1600" b="0" dirty="0">
                <a:latin typeface="Verdana" pitchFamily="34" charset="0"/>
              </a:rPr>
              <a:t>1 x </a:t>
            </a:r>
            <a:r>
              <a:rPr lang="it-IT" sz="1600" b="0" dirty="0" err="1">
                <a:latin typeface="Verdana" pitchFamily="34" charset="0"/>
              </a:rPr>
              <a:t>Power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supply</a:t>
            </a:r>
            <a:r>
              <a:rPr lang="it-IT" sz="1600" b="0" dirty="0">
                <a:latin typeface="Verdana" pitchFamily="34" charset="0"/>
              </a:rPr>
              <a:t> up to 500 A,   125 V</a:t>
            </a:r>
          </a:p>
          <a:p>
            <a:pPr eaLnBrk="1" hangingPunct="1">
              <a:defRPr/>
            </a:pPr>
            <a:r>
              <a:rPr lang="it-IT" sz="1600" b="0" dirty="0">
                <a:latin typeface="Verdana" pitchFamily="34" charset="0"/>
              </a:rPr>
              <a:t>1 x </a:t>
            </a:r>
            <a:r>
              <a:rPr lang="it-IT" sz="1600" b="0" dirty="0" err="1">
                <a:latin typeface="Verdana" pitchFamily="34" charset="0"/>
              </a:rPr>
              <a:t>Power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supply</a:t>
            </a:r>
            <a:r>
              <a:rPr lang="it-IT" sz="1600" b="0" dirty="0">
                <a:latin typeface="Verdana" pitchFamily="34" charset="0"/>
              </a:rPr>
              <a:t> up to   2 </a:t>
            </a:r>
            <a:r>
              <a:rPr lang="it-IT" sz="1600" b="0" dirty="0" err="1">
                <a:latin typeface="Verdana" pitchFamily="34" charset="0"/>
              </a:rPr>
              <a:t>kA</a:t>
            </a:r>
            <a:r>
              <a:rPr lang="it-IT" sz="1600" b="0" dirty="0">
                <a:latin typeface="Verdana" pitchFamily="34" charset="0"/>
              </a:rPr>
              <a:t>, 4V  (</a:t>
            </a:r>
            <a:r>
              <a:rPr lang="it-IT" sz="1600" b="0" dirty="0" err="1">
                <a:latin typeface="Verdana" pitchFamily="34" charset="0"/>
              </a:rPr>
              <a:t>low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noise</a:t>
            </a:r>
            <a:r>
              <a:rPr lang="it-IT" sz="1600" b="0" dirty="0">
                <a:latin typeface="Verdana" pitchFamily="34" charset="0"/>
              </a:rPr>
              <a:t>, </a:t>
            </a:r>
            <a:r>
              <a:rPr lang="it-IT" sz="1600" b="0" dirty="0" err="1">
                <a:latin typeface="Verdana" pitchFamily="34" charset="0"/>
              </a:rPr>
              <a:t>battery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based</a:t>
            </a:r>
            <a:r>
              <a:rPr lang="it-IT" sz="1600" b="0" dirty="0">
                <a:latin typeface="Verdana" pitchFamily="34" charset="0"/>
              </a:rPr>
              <a:t>)</a:t>
            </a:r>
          </a:p>
          <a:p>
            <a:pPr eaLnBrk="1" hangingPunct="1">
              <a:defRPr/>
            </a:pPr>
            <a:endParaRPr lang="it-IT" sz="1600" b="0" dirty="0">
              <a:latin typeface="Verdana" pitchFamily="34" charset="0"/>
            </a:endParaRPr>
          </a:p>
          <a:p>
            <a:pPr eaLnBrk="1" hangingPunct="1">
              <a:defRPr/>
            </a:pPr>
            <a:r>
              <a:rPr lang="it-IT" sz="1600" u="sng" dirty="0" err="1">
                <a:solidFill>
                  <a:srgbClr val="00B050"/>
                </a:solidFill>
                <a:latin typeface="Verdana" pitchFamily="34" charset="0"/>
              </a:rPr>
              <a:t>Magnet</a:t>
            </a:r>
            <a:r>
              <a:rPr lang="it-IT" sz="1600" u="sng" dirty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it-IT" sz="1600" u="sng" dirty="0" err="1">
                <a:solidFill>
                  <a:srgbClr val="00B050"/>
                </a:solidFill>
                <a:latin typeface="Verdana" pitchFamily="34" charset="0"/>
              </a:rPr>
              <a:t>Protection</a:t>
            </a:r>
            <a:r>
              <a:rPr lang="it-IT" sz="1600" u="sng" dirty="0">
                <a:solidFill>
                  <a:srgbClr val="00B050"/>
                </a:solidFill>
                <a:latin typeface="Verdana" pitchFamily="34" charset="0"/>
              </a:rPr>
              <a:t> System </a:t>
            </a:r>
            <a:r>
              <a:rPr lang="it-IT" sz="1600" b="0" dirty="0" err="1">
                <a:latin typeface="Verdana" pitchFamily="34" charset="0"/>
              </a:rPr>
              <a:t>including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discharge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resistor</a:t>
            </a:r>
            <a:r>
              <a:rPr lang="it-IT" sz="1600" b="0" dirty="0">
                <a:latin typeface="Verdana" pitchFamily="34" charset="0"/>
              </a:rPr>
              <a:t>, </a:t>
            </a:r>
            <a:r>
              <a:rPr lang="it-IT" sz="1600" b="0" dirty="0" err="1">
                <a:latin typeface="Verdana" pitchFamily="34" charset="0"/>
              </a:rPr>
              <a:t>switch</a:t>
            </a:r>
            <a:r>
              <a:rPr lang="it-IT" sz="1600" b="0" dirty="0">
                <a:latin typeface="Verdana" pitchFamily="34" charset="0"/>
              </a:rPr>
              <a:t>, </a:t>
            </a:r>
            <a:r>
              <a:rPr lang="it-IT" sz="1600" b="0" dirty="0" err="1">
                <a:latin typeface="Verdana" pitchFamily="34" charset="0"/>
              </a:rPr>
              <a:t>Quench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Detection</a:t>
            </a:r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err="1">
                <a:latin typeface="Verdana" pitchFamily="34" charset="0"/>
              </a:rPr>
              <a:t>Electronics</a:t>
            </a:r>
            <a:endParaRPr lang="it-IT" sz="1600" b="0" dirty="0">
              <a:latin typeface="Verdana" pitchFamily="34" charset="0"/>
            </a:endParaRPr>
          </a:p>
        </p:txBody>
      </p:sp>
      <p:pic>
        <p:nvPicPr>
          <p:cNvPr id="6" name="Picture 25" descr="INFNnew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6786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300" y="457200"/>
            <a:ext cx="11309350" cy="614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38404" y="27387"/>
            <a:ext cx="8420100" cy="7772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it-IT" sz="4000" b="1" dirty="0" smtClean="0">
                <a:solidFill>
                  <a:srgbClr val="0070C0"/>
                </a:solidFill>
              </a:rPr>
              <a:t>SOLEMI 1 </a:t>
            </a:r>
            <a:r>
              <a:rPr lang="it-IT" altLang="it-IT" sz="4000" b="1" dirty="0" err="1" smtClean="0">
                <a:solidFill>
                  <a:srgbClr val="0070C0"/>
                </a:solidFill>
              </a:rPr>
              <a:t>magnet</a:t>
            </a:r>
            <a:endParaRPr lang="it-IT" altLang="it-IT" sz="4000" b="1" dirty="0" smtClean="0">
              <a:solidFill>
                <a:srgbClr val="0070C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339" y="1066800"/>
            <a:ext cx="3995642" cy="49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3302000" y="2286000"/>
            <a:ext cx="19812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it-IT" altLang="it-IT" sz="1800" b="0" i="1">
                <a:latin typeface="Verdana" pitchFamily="34" charset="0"/>
              </a:rPr>
              <a:t>     SOLEMI</a:t>
            </a:r>
          </a:p>
          <a:p>
            <a:pPr algn="r" eaLnBrk="1" hangingPunct="1"/>
            <a:r>
              <a:rPr lang="it-IT" altLang="it-IT" sz="1800" b="0" i="1">
                <a:latin typeface="Verdana" pitchFamily="34" charset="0"/>
              </a:rPr>
              <a:t>           with sample holder into its bore</a:t>
            </a:r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 rot="39681" flipH="1">
            <a:off x="3384550" y="2133600"/>
            <a:ext cx="579438" cy="762000"/>
          </a:xfrm>
          <a:prstGeom prst="rightArrow">
            <a:avLst>
              <a:gd name="adj1" fmla="val 53750"/>
              <a:gd name="adj2" fmla="val 5464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it-IT" altLang="it-IT"/>
          </a:p>
        </p:txBody>
      </p:sp>
      <p:sp>
        <p:nvSpPr>
          <p:cNvPr id="7" name="AutoShape 13"/>
          <p:cNvSpPr>
            <a:spLocks noChangeArrowheads="1"/>
          </p:cNvSpPr>
          <p:nvPr/>
        </p:nvSpPr>
        <p:spPr bwMode="auto">
          <a:xfrm rot="10814256" flipH="1">
            <a:off x="4953000" y="3352800"/>
            <a:ext cx="579438" cy="762000"/>
          </a:xfrm>
          <a:prstGeom prst="rightArrow">
            <a:avLst>
              <a:gd name="adj1" fmla="val 53750"/>
              <a:gd name="adj2" fmla="val 5464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it-IT" altLang="it-IT"/>
          </a:p>
        </p:txBody>
      </p:sp>
      <p:pic>
        <p:nvPicPr>
          <p:cNvPr id="9" name="Picture 25" descr="INFNnewlog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users.unimi.it/DDLab/logounim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9674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68000" cy="6883294"/>
          </a:xfrm>
          <a:prstGeom prst="rect">
            <a:avLst/>
          </a:prstGeom>
        </p:spPr>
      </p:pic>
      <p:cxnSp>
        <p:nvCxnSpPr>
          <p:cNvPr id="3" name="Straight Arrow Connector 5"/>
          <p:cNvCxnSpPr/>
          <p:nvPr/>
        </p:nvCxnSpPr>
        <p:spPr>
          <a:xfrm flipV="1">
            <a:off x="4475747" y="1552575"/>
            <a:ext cx="1039228" cy="268204"/>
          </a:xfrm>
          <a:prstGeom prst="straightConnector1">
            <a:avLst/>
          </a:prstGeom>
          <a:ln>
            <a:solidFill>
              <a:schemeClr val="bg1"/>
            </a:solidFill>
            <a:headEnd type="stealth" w="med" len="lg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7"/>
          <p:cNvSpPr txBox="1"/>
          <p:nvPr/>
        </p:nvSpPr>
        <p:spPr>
          <a:xfrm>
            <a:off x="4656165" y="1317345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D515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" name="Straight Arrow Connector 8"/>
          <p:cNvCxnSpPr/>
          <p:nvPr/>
        </p:nvCxnSpPr>
        <p:spPr>
          <a:xfrm>
            <a:off x="5334000" y="600075"/>
            <a:ext cx="0" cy="5334000"/>
          </a:xfrm>
          <a:prstGeom prst="straightConnector1">
            <a:avLst/>
          </a:prstGeom>
          <a:ln>
            <a:solidFill>
              <a:schemeClr val="bg1"/>
            </a:solidFill>
            <a:headEnd type="stealth" w="med" len="lg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1"/>
          <p:cNvSpPr txBox="1"/>
          <p:nvPr/>
        </p:nvSpPr>
        <p:spPr>
          <a:xfrm rot="16200000">
            <a:off x="4792741" y="293060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3000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5652120" y="991616"/>
            <a:ext cx="378142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D515 x L 3000 mm</a:t>
            </a:r>
          </a:p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Maximum </a:t>
            </a:r>
            <a:r>
              <a:rPr lang="en-GB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LHe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level 2300 mm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Now being manufacture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Hosted within DISCORAP cryostat (which acts as a support)</a:t>
            </a:r>
          </a:p>
          <a:p>
            <a:endParaRPr lang="en-GB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Designed for 4K operation</a:t>
            </a:r>
          </a:p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Study for lower temperature operation, 1.9K or 2.2 K in progress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le 13"/>
          <p:cNvSpPr txBox="1">
            <a:spLocks/>
          </p:cNvSpPr>
          <p:nvPr/>
        </p:nvSpPr>
        <p:spPr>
          <a:xfrm>
            <a:off x="-681790" y="-100760"/>
            <a:ext cx="5586663" cy="2387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MAGIX </a:t>
            </a: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Cryostat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267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paolo\Projects\DoLinac\las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00" y="0"/>
            <a:ext cx="105076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0"/>
            <a:ext cx="877411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it-IT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LASA Laboratorio Acceleratori Superconduttività Applicata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0" y="6396038"/>
            <a:ext cx="2365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it-IT" sz="1200" dirty="0" smtClean="0">
                <a:solidFill>
                  <a:srgbClr val="FF0000"/>
                </a:solidFill>
              </a:rPr>
              <a:t>francesco.broggi@mi.infn.it</a:t>
            </a:r>
            <a:endParaRPr lang="en-US" altLang="it-IT" sz="1200" dirty="0">
              <a:solidFill>
                <a:srgbClr val="FF0000"/>
              </a:solidFill>
            </a:endParaRPr>
          </a:p>
          <a:p>
            <a:r>
              <a:rPr lang="en-US" altLang="it-IT" sz="1200" dirty="0">
                <a:solidFill>
                  <a:srgbClr val="FF0000"/>
                </a:solidFill>
              </a:rPr>
              <a:t>f</a:t>
            </a:r>
            <a:r>
              <a:rPr lang="en-US" altLang="it-IT" sz="1200" dirty="0" smtClean="0">
                <a:solidFill>
                  <a:srgbClr val="FF0000"/>
                </a:solidFill>
              </a:rPr>
              <a:t>rancesco.broggi@cern.ch</a:t>
            </a:r>
            <a:endParaRPr lang="en-US" altLang="it-IT" sz="1200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228184" y="6351711"/>
            <a:ext cx="3189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it-IT" sz="1200" dirty="0" smtClean="0">
                <a:solidFill>
                  <a:schemeClr val="bg1"/>
                </a:solidFill>
              </a:rPr>
              <a:t>1</a:t>
            </a:r>
            <a:r>
              <a:rPr lang="en-US" altLang="it-IT" sz="1200" baseline="30000" dirty="0" smtClean="0">
                <a:solidFill>
                  <a:schemeClr val="bg1"/>
                </a:solidFill>
              </a:rPr>
              <a:t>st</a:t>
            </a:r>
            <a:r>
              <a:rPr lang="en-US" altLang="it-IT" sz="1200" dirty="0">
                <a:solidFill>
                  <a:schemeClr val="bg1"/>
                </a:solidFill>
              </a:rPr>
              <a:t> </a:t>
            </a:r>
            <a:r>
              <a:rPr lang="en-US" altLang="it-IT" sz="1200" dirty="0" smtClean="0">
                <a:solidFill>
                  <a:schemeClr val="bg1"/>
                </a:solidFill>
              </a:rPr>
              <a:t>International </a:t>
            </a:r>
            <a:r>
              <a:rPr lang="en-US" altLang="it-IT" sz="1200" dirty="0">
                <a:solidFill>
                  <a:schemeClr val="bg1"/>
                </a:solidFill>
              </a:rPr>
              <a:t>WORKSHOP of the Superconducting Magnets Test </a:t>
            </a:r>
            <a:r>
              <a:rPr lang="en-US" altLang="it-IT" sz="1200" dirty="0" smtClean="0">
                <a:solidFill>
                  <a:schemeClr val="bg1"/>
                </a:solidFill>
              </a:rPr>
              <a:t>Stands</a:t>
            </a:r>
            <a:endParaRPr lang="en-US" altLang="it-IT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83263" y="4941888"/>
            <a:ext cx="33607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Francesco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Broggi</a:t>
            </a:r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ttp://www.infn.it/logo/weblogo4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654" y="0"/>
            <a:ext cx="1233342" cy="7848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848" y="0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9853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684" y="1472463"/>
            <a:ext cx="3965789" cy="544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olo 1"/>
          <p:cNvSpPr txBox="1">
            <a:spLocks/>
          </p:cNvSpPr>
          <p:nvPr/>
        </p:nvSpPr>
        <p:spPr>
          <a:xfrm>
            <a:off x="742933" y="0"/>
            <a:ext cx="8420100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it-IT" sz="4000" b="1" dirty="0" err="1" smtClean="0">
                <a:solidFill>
                  <a:srgbClr val="0070C0"/>
                </a:solidFill>
                <a:ea typeface="Verdana" pitchFamily="34" charset="0"/>
                <a:cs typeface="Verdana" pitchFamily="34" charset="0"/>
              </a:rPr>
              <a:t>Cryo-Mechanical</a:t>
            </a:r>
            <a:r>
              <a:rPr lang="it-IT" altLang="it-IT" sz="4000" b="1" dirty="0" smtClean="0">
                <a:solidFill>
                  <a:srgbClr val="0070C0"/>
                </a:solidFill>
                <a:ea typeface="Verdana" pitchFamily="34" charset="0"/>
                <a:cs typeface="Verdana" pitchFamily="34" charset="0"/>
              </a:rPr>
              <a:t> Lab</a:t>
            </a:r>
          </a:p>
        </p:txBody>
      </p:sp>
      <p:sp>
        <p:nvSpPr>
          <p:cNvPr id="4" name="CasellaDiTesto 3"/>
          <p:cNvSpPr txBox="1">
            <a:spLocks noChangeArrowheads="1"/>
          </p:cNvSpPr>
          <p:nvPr/>
        </p:nvSpPr>
        <p:spPr bwMode="auto">
          <a:xfrm>
            <a:off x="77108" y="1477504"/>
            <a:ext cx="6443663" cy="11747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it-IT" sz="1400" dirty="0"/>
              <a:t>Tensile and compression tests on INSTRON testing machine, model 6027. </a:t>
            </a:r>
          </a:p>
          <a:p>
            <a:endParaRPr lang="en-US" altLang="it-IT" sz="1400" dirty="0"/>
          </a:p>
          <a:p>
            <a:r>
              <a:rPr lang="en-US" altLang="it-IT" sz="1400" dirty="0"/>
              <a:t>max load, tension             	100 </a:t>
            </a:r>
            <a:r>
              <a:rPr lang="en-US" altLang="it-IT" sz="1400" dirty="0" err="1"/>
              <a:t>kN</a:t>
            </a:r>
            <a:endParaRPr lang="en-US" altLang="it-IT" sz="1400" dirty="0"/>
          </a:p>
          <a:p>
            <a:r>
              <a:rPr lang="en-US" altLang="it-IT" sz="1400" dirty="0"/>
              <a:t>max load, compression     	   50 </a:t>
            </a:r>
            <a:r>
              <a:rPr lang="en-US" altLang="it-IT" sz="1400" dirty="0" err="1"/>
              <a:t>kN</a:t>
            </a:r>
            <a:endParaRPr lang="en-US" altLang="it-IT" sz="1400" dirty="0"/>
          </a:p>
          <a:p>
            <a:r>
              <a:rPr lang="en-US" altLang="it-IT" sz="1400" dirty="0"/>
              <a:t>temperature range 		3 – 300 K ( flow of helium gas )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517" y="2777543"/>
            <a:ext cx="2968214" cy="3744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12"/>
          <p:cNvSpPr>
            <a:spLocks noChangeArrowheads="1"/>
          </p:cNvSpPr>
          <p:nvPr/>
        </p:nvSpPr>
        <p:spPr bwMode="auto">
          <a:xfrm rot="287371">
            <a:off x="5718928" y="2149464"/>
            <a:ext cx="644525" cy="762000"/>
          </a:xfrm>
          <a:prstGeom prst="rightArrow">
            <a:avLst>
              <a:gd name="adj1" fmla="val 53750"/>
              <a:gd name="adj2" fmla="val 5464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it-IT" altLang="it-IT"/>
          </a:p>
        </p:txBody>
      </p:sp>
      <p:sp>
        <p:nvSpPr>
          <p:cNvPr id="7" name="CasellaDiTesto 3"/>
          <p:cNvSpPr txBox="1">
            <a:spLocks noChangeArrowheads="1"/>
          </p:cNvSpPr>
          <p:nvPr/>
        </p:nvSpPr>
        <p:spPr bwMode="auto">
          <a:xfrm>
            <a:off x="-30396" y="3049464"/>
            <a:ext cx="2000250" cy="1600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it-IT" sz="1400" dirty="0"/>
              <a:t>Tests in cyclic conditions on MTS testing machine</a:t>
            </a:r>
          </a:p>
          <a:p>
            <a:endParaRPr lang="en-US" altLang="it-IT" sz="1400" dirty="0"/>
          </a:p>
          <a:p>
            <a:endParaRPr lang="en-US" altLang="it-IT" sz="1400" dirty="0"/>
          </a:p>
          <a:p>
            <a:r>
              <a:rPr lang="en-US" altLang="it-IT" sz="1400" dirty="0"/>
              <a:t>load +/- 125 </a:t>
            </a:r>
            <a:r>
              <a:rPr lang="en-US" altLang="it-IT" sz="1400" dirty="0" err="1"/>
              <a:t>kN</a:t>
            </a:r>
            <a:r>
              <a:rPr lang="en-US" altLang="it-IT" sz="1400" dirty="0"/>
              <a:t> </a:t>
            </a:r>
          </a:p>
          <a:p>
            <a:r>
              <a:rPr lang="en-US" altLang="it-IT" sz="1400" dirty="0"/>
              <a:t>temp. range 2-300 K</a:t>
            </a: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 rot="39681">
            <a:off x="1969854" y="3409827"/>
            <a:ext cx="644525" cy="762000"/>
          </a:xfrm>
          <a:prstGeom prst="rightArrow">
            <a:avLst>
              <a:gd name="adj1" fmla="val 53750"/>
              <a:gd name="adj2" fmla="val 5464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it-IT" altLang="it-IT"/>
          </a:p>
        </p:txBody>
      </p:sp>
      <p:sp>
        <p:nvSpPr>
          <p:cNvPr id="10" name="CasellaDiTesto 3"/>
          <p:cNvSpPr txBox="1">
            <a:spLocks noChangeArrowheads="1"/>
          </p:cNvSpPr>
          <p:nvPr/>
        </p:nvSpPr>
        <p:spPr bwMode="auto">
          <a:xfrm>
            <a:off x="395536" y="684637"/>
            <a:ext cx="83468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it-IT" sz="1600" b="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Goal: perform room temperature and cryogenic (down to 2K) mechanical test, both in </a:t>
            </a:r>
            <a:r>
              <a:rPr lang="en-US" altLang="it-IT" sz="1600" b="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quasistatic</a:t>
            </a:r>
            <a:r>
              <a:rPr lang="en-US" altLang="it-IT" sz="1600" b="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and cyclic conditions. </a:t>
            </a:r>
            <a:endParaRPr lang="en-US" altLang="it-IT" sz="1600" b="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it-IT" sz="1600" b="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Commercial </a:t>
            </a:r>
            <a:r>
              <a:rPr lang="en-US" altLang="it-IT" sz="1600" b="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test machines have been fitted with home-designed cryostats.</a:t>
            </a:r>
          </a:p>
        </p:txBody>
      </p:sp>
      <p:pic>
        <p:nvPicPr>
          <p:cNvPr id="11" name="Picture 25" descr="INFNnewlog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users.unimi.it/DDLab/logounim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942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 bwMode="auto">
          <a:xfrm>
            <a:off x="430465" y="980728"/>
            <a:ext cx="8143875" cy="566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it-IT" altLang="it-IT" sz="1400" dirty="0">
                <a:latin typeface="Verdana" pitchFamily="34" charset="0"/>
              </a:rPr>
              <a:t>1. QDS  (MSS </a:t>
            </a:r>
            <a:r>
              <a:rPr lang="it-IT" altLang="it-IT" sz="1400" dirty="0" err="1">
                <a:latin typeface="Verdana" pitchFamily="34" charset="0"/>
              </a:rPr>
              <a:t>Magnet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Safety</a:t>
            </a:r>
            <a:r>
              <a:rPr lang="it-IT" altLang="it-IT" sz="1400" dirty="0">
                <a:latin typeface="Verdana" pitchFamily="34" charset="0"/>
              </a:rPr>
              <a:t> System)</a:t>
            </a:r>
          </a:p>
          <a:p>
            <a:pPr algn="l"/>
            <a:r>
              <a:rPr lang="it-IT" altLang="it-IT" sz="1400" u="sng" dirty="0" err="1">
                <a:latin typeface="Verdana" pitchFamily="34" charset="0"/>
              </a:rPr>
              <a:t>Initiates</a:t>
            </a:r>
            <a:r>
              <a:rPr lang="it-IT" altLang="it-IT" sz="1400" u="sng" dirty="0">
                <a:latin typeface="Verdana" pitchFamily="34" charset="0"/>
              </a:rPr>
              <a:t> a fast </a:t>
            </a:r>
            <a:r>
              <a:rPr lang="it-IT" altLang="it-IT" sz="1400" u="sng" dirty="0" err="1">
                <a:latin typeface="Verdana" pitchFamily="34" charset="0"/>
              </a:rPr>
              <a:t>discharge</a:t>
            </a:r>
            <a:r>
              <a:rPr lang="it-IT" altLang="it-IT" sz="1400" dirty="0">
                <a:latin typeface="Verdana" pitchFamily="34" charset="0"/>
              </a:rPr>
              <a:t> or </a:t>
            </a:r>
            <a:r>
              <a:rPr lang="it-IT" altLang="it-IT" sz="1400" u="sng" dirty="0" err="1">
                <a:latin typeface="Verdana" pitchFamily="34" charset="0"/>
              </a:rPr>
              <a:t>switches</a:t>
            </a:r>
            <a:r>
              <a:rPr lang="it-IT" altLang="it-IT" sz="1400" u="sng" dirty="0">
                <a:latin typeface="Verdana" pitchFamily="34" charset="0"/>
              </a:rPr>
              <a:t> off the </a:t>
            </a:r>
            <a:r>
              <a:rPr lang="it-IT" altLang="it-IT" sz="1400" u="sng" dirty="0" err="1">
                <a:latin typeface="Verdana" pitchFamily="34" charset="0"/>
              </a:rPr>
              <a:t>power</a:t>
            </a:r>
            <a:r>
              <a:rPr lang="it-IT" altLang="it-IT" sz="1400" u="sng" dirty="0">
                <a:latin typeface="Verdana" pitchFamily="34" charset="0"/>
              </a:rPr>
              <a:t> </a:t>
            </a:r>
            <a:r>
              <a:rPr lang="it-IT" altLang="it-IT" sz="1400" u="sng" dirty="0" err="1">
                <a:latin typeface="Verdana" pitchFamily="34" charset="0"/>
              </a:rPr>
              <a:t>supply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incase</a:t>
            </a:r>
            <a:r>
              <a:rPr lang="it-IT" altLang="it-IT" sz="1400" dirty="0">
                <a:latin typeface="Verdana" pitchFamily="34" charset="0"/>
              </a:rPr>
              <a:t> some </a:t>
            </a:r>
            <a:r>
              <a:rPr lang="it-IT" altLang="it-IT" sz="1400" dirty="0" err="1">
                <a:latin typeface="Verdana" pitchFamily="34" charset="0"/>
              </a:rPr>
              <a:t>voltage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thresholds</a:t>
            </a:r>
            <a:r>
              <a:rPr lang="it-IT" altLang="it-IT" sz="1400" dirty="0">
                <a:latin typeface="Verdana" pitchFamily="34" charset="0"/>
              </a:rPr>
              <a:t> on the </a:t>
            </a:r>
            <a:r>
              <a:rPr lang="it-IT" altLang="it-IT" sz="1400" dirty="0" err="1">
                <a:latin typeface="Verdana" pitchFamily="34" charset="0"/>
              </a:rPr>
              <a:t>magnet</a:t>
            </a:r>
            <a:r>
              <a:rPr lang="it-IT" altLang="it-IT" sz="1400" dirty="0">
                <a:latin typeface="Verdana" pitchFamily="34" charset="0"/>
              </a:rPr>
              <a:t> or on </a:t>
            </a:r>
            <a:r>
              <a:rPr lang="it-IT" altLang="it-IT" sz="1400" dirty="0" err="1">
                <a:latin typeface="Verdana" pitchFamily="34" charset="0"/>
              </a:rPr>
              <a:t>its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electrical</a:t>
            </a:r>
            <a:r>
              <a:rPr lang="it-IT" altLang="it-IT" sz="1400" dirty="0">
                <a:latin typeface="Verdana" pitchFamily="34" charset="0"/>
              </a:rPr>
              <a:t> connection are </a:t>
            </a:r>
            <a:r>
              <a:rPr lang="it-IT" altLang="it-IT" sz="1400" dirty="0" err="1">
                <a:latin typeface="Verdana" pitchFamily="34" charset="0"/>
              </a:rPr>
              <a:t>exceeded</a:t>
            </a:r>
            <a:r>
              <a:rPr lang="it-IT" altLang="it-IT" sz="1400" dirty="0">
                <a:latin typeface="Verdana" pitchFamily="34" charset="0"/>
              </a:rPr>
              <a:t>. </a:t>
            </a:r>
            <a:r>
              <a:rPr lang="it-IT" altLang="it-IT" sz="1400" dirty="0" err="1">
                <a:latin typeface="Verdana" pitchFamily="34" charset="0"/>
              </a:rPr>
              <a:t>Includes</a:t>
            </a:r>
            <a:r>
              <a:rPr lang="it-IT" altLang="it-IT" sz="1400" dirty="0">
                <a:latin typeface="Verdana" pitchFamily="34" charset="0"/>
              </a:rPr>
              <a:t> a </a:t>
            </a:r>
            <a:r>
              <a:rPr lang="it-IT" altLang="it-IT" sz="1400" dirty="0" err="1">
                <a:latin typeface="Verdana" pitchFamily="34" charset="0"/>
              </a:rPr>
              <a:t>capacitor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bank</a:t>
            </a:r>
            <a:r>
              <a:rPr lang="it-IT" altLang="it-IT" sz="1400" dirty="0">
                <a:latin typeface="Verdana" pitchFamily="34" charset="0"/>
              </a:rPr>
              <a:t> for </a:t>
            </a:r>
            <a:r>
              <a:rPr lang="it-IT" altLang="it-IT" sz="1400" dirty="0" err="1">
                <a:latin typeface="Verdana" pitchFamily="34" charset="0"/>
              </a:rPr>
              <a:t>firing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quench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heaters</a:t>
            </a:r>
            <a:r>
              <a:rPr lang="it-IT" altLang="it-IT" sz="1400" dirty="0">
                <a:latin typeface="Verdana" pitchFamily="34" charset="0"/>
              </a:rPr>
              <a:t>.</a:t>
            </a:r>
          </a:p>
          <a:p>
            <a:pPr algn="l"/>
            <a:endParaRPr lang="it-IT" altLang="it-IT" sz="1400" dirty="0">
              <a:latin typeface="Verdana" pitchFamily="34" charset="0"/>
            </a:endParaRPr>
          </a:p>
          <a:p>
            <a:pPr algn="l"/>
            <a:r>
              <a:rPr lang="it-IT" altLang="it-IT" sz="1400" dirty="0">
                <a:latin typeface="Verdana" pitchFamily="34" charset="0"/>
              </a:rPr>
              <a:t>2. </a:t>
            </a:r>
            <a:r>
              <a:rPr lang="it-IT" altLang="it-IT" sz="1400" dirty="0" err="1">
                <a:latin typeface="Verdana" pitchFamily="34" charset="0"/>
              </a:rPr>
              <a:t>Current</a:t>
            </a:r>
            <a:r>
              <a:rPr lang="it-IT" altLang="it-IT" sz="1400" dirty="0">
                <a:latin typeface="Verdana" pitchFamily="34" charset="0"/>
              </a:rPr>
              <a:t> Control &amp; Slow </a:t>
            </a:r>
            <a:r>
              <a:rPr lang="it-IT" altLang="it-IT" sz="1400" dirty="0" err="1">
                <a:latin typeface="Verdana" pitchFamily="34" charset="0"/>
              </a:rPr>
              <a:t>Acquisition</a:t>
            </a:r>
            <a:endParaRPr lang="it-IT" altLang="it-IT" sz="1400" dirty="0">
              <a:latin typeface="Verdana" pitchFamily="34" charset="0"/>
            </a:endParaRPr>
          </a:p>
          <a:p>
            <a:pPr algn="l"/>
            <a:r>
              <a:rPr lang="it-IT" altLang="it-IT" sz="1400" dirty="0" err="1">
                <a:latin typeface="Verdana" pitchFamily="34" charset="0"/>
              </a:rPr>
              <a:t>Two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different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functions</a:t>
            </a:r>
            <a:r>
              <a:rPr lang="it-IT" altLang="it-IT" sz="1400" dirty="0">
                <a:latin typeface="Verdana" pitchFamily="34" charset="0"/>
              </a:rPr>
              <a:t>, </a:t>
            </a:r>
            <a:r>
              <a:rPr lang="it-IT" altLang="it-IT" sz="1400" dirty="0" err="1">
                <a:latin typeface="Verdana" pitchFamily="34" charset="0"/>
              </a:rPr>
              <a:t>implemented</a:t>
            </a:r>
            <a:r>
              <a:rPr lang="it-IT" altLang="it-IT" sz="1400" dirty="0">
                <a:latin typeface="Verdana" pitchFamily="34" charset="0"/>
              </a:rPr>
              <a:t> in the </a:t>
            </a:r>
            <a:r>
              <a:rPr lang="it-IT" altLang="it-IT" sz="1400" dirty="0" err="1">
                <a:latin typeface="Verdana" pitchFamily="34" charset="0"/>
              </a:rPr>
              <a:t>same</a:t>
            </a:r>
            <a:r>
              <a:rPr lang="it-IT" altLang="it-IT" sz="1400" dirty="0">
                <a:latin typeface="Verdana" pitchFamily="34" charset="0"/>
              </a:rPr>
              <a:t> hardware &amp; software </a:t>
            </a:r>
            <a:r>
              <a:rPr lang="it-IT" altLang="it-IT" sz="1400" dirty="0" err="1">
                <a:latin typeface="Verdana" pitchFamily="34" charset="0"/>
              </a:rPr>
              <a:t>system</a:t>
            </a:r>
            <a:r>
              <a:rPr lang="it-IT" altLang="it-IT" sz="1400" dirty="0">
                <a:latin typeface="Verdana" pitchFamily="34" charset="0"/>
              </a:rPr>
              <a:t>. </a:t>
            </a:r>
          </a:p>
          <a:p>
            <a:pPr algn="l"/>
            <a:r>
              <a:rPr lang="it-IT" altLang="it-IT" sz="1400" dirty="0">
                <a:latin typeface="Verdana" pitchFamily="34" charset="0"/>
              </a:rPr>
              <a:t>Slow </a:t>
            </a:r>
            <a:r>
              <a:rPr lang="it-IT" altLang="it-IT" sz="1400" dirty="0" err="1">
                <a:latin typeface="Verdana" pitchFamily="34" charset="0"/>
              </a:rPr>
              <a:t>acquisition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monitors</a:t>
            </a:r>
            <a:r>
              <a:rPr lang="it-IT" altLang="it-IT" sz="1400" dirty="0">
                <a:latin typeface="Verdana" pitchFamily="34" charset="0"/>
              </a:rPr>
              <a:t> and </a:t>
            </a:r>
            <a:r>
              <a:rPr lang="it-IT" altLang="it-IT" sz="1400" dirty="0" err="1">
                <a:latin typeface="Verdana" pitchFamily="34" charset="0"/>
              </a:rPr>
              <a:t>records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most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important</a:t>
            </a:r>
            <a:r>
              <a:rPr lang="it-IT" altLang="it-IT" sz="1400" dirty="0">
                <a:latin typeface="Verdana" pitchFamily="34" charset="0"/>
              </a:rPr>
              <a:t> data (</a:t>
            </a:r>
            <a:r>
              <a:rPr lang="it-IT" altLang="it-IT" sz="1400" dirty="0" err="1">
                <a:latin typeface="Verdana" pitchFamily="34" charset="0"/>
              </a:rPr>
              <a:t>temperatures</a:t>
            </a:r>
            <a:r>
              <a:rPr lang="it-IT" altLang="it-IT" sz="1400" dirty="0">
                <a:latin typeface="Verdana" pitchFamily="34" charset="0"/>
              </a:rPr>
              <a:t>, </a:t>
            </a:r>
            <a:r>
              <a:rPr lang="it-IT" altLang="it-IT" sz="1400" dirty="0" err="1">
                <a:latin typeface="Verdana" pitchFamily="34" charset="0"/>
              </a:rPr>
              <a:t>current</a:t>
            </a:r>
            <a:r>
              <a:rPr lang="it-IT" altLang="it-IT" sz="1400" dirty="0">
                <a:latin typeface="Verdana" pitchFamily="34" charset="0"/>
              </a:rPr>
              <a:t>, </a:t>
            </a:r>
            <a:r>
              <a:rPr lang="it-IT" altLang="it-IT" sz="1400" dirty="0" err="1">
                <a:latin typeface="Verdana" pitchFamily="34" charset="0"/>
              </a:rPr>
              <a:t>voltage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along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critical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items</a:t>
            </a:r>
            <a:r>
              <a:rPr lang="it-IT" altLang="it-IT" sz="1400" dirty="0">
                <a:latin typeface="Verdana" pitchFamily="34" charset="0"/>
              </a:rPr>
              <a:t>) from the </a:t>
            </a:r>
            <a:r>
              <a:rPr lang="it-IT" altLang="it-IT" sz="1400" dirty="0" err="1">
                <a:latin typeface="Verdana" pitchFamily="34" charset="0"/>
              </a:rPr>
              <a:t>cooldown</a:t>
            </a:r>
            <a:r>
              <a:rPr lang="it-IT" altLang="it-IT" sz="1400" dirty="0">
                <a:latin typeface="Verdana" pitchFamily="34" charset="0"/>
              </a:rPr>
              <a:t> to the </a:t>
            </a:r>
            <a:r>
              <a:rPr lang="it-IT" altLang="it-IT" sz="1400" dirty="0" err="1">
                <a:latin typeface="Verdana" pitchFamily="34" charset="0"/>
              </a:rPr>
              <a:t>operation</a:t>
            </a:r>
            <a:r>
              <a:rPr lang="it-IT" altLang="it-IT" sz="1400" dirty="0">
                <a:latin typeface="Verdana" pitchFamily="34" charset="0"/>
              </a:rPr>
              <a:t>. Data are </a:t>
            </a:r>
            <a:r>
              <a:rPr lang="it-IT" altLang="it-IT" sz="1400" dirty="0" err="1">
                <a:latin typeface="Verdana" pitchFamily="34" charset="0"/>
              </a:rPr>
              <a:t>avalilable</a:t>
            </a:r>
            <a:r>
              <a:rPr lang="it-IT" altLang="it-IT" sz="1400" dirty="0">
                <a:latin typeface="Verdana" pitchFamily="34" charset="0"/>
              </a:rPr>
              <a:t> to the operator and </a:t>
            </a:r>
            <a:r>
              <a:rPr lang="it-IT" altLang="it-IT" sz="1400" dirty="0" err="1">
                <a:latin typeface="Verdana" pitchFamily="34" charset="0"/>
              </a:rPr>
              <a:t>recorded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at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about</a:t>
            </a:r>
            <a:r>
              <a:rPr lang="it-IT" altLang="it-IT" sz="1400" dirty="0">
                <a:latin typeface="Verdana" pitchFamily="34" charset="0"/>
              </a:rPr>
              <a:t> 1 Hz.</a:t>
            </a:r>
          </a:p>
          <a:p>
            <a:pPr algn="l"/>
            <a:endParaRPr lang="it-IT" altLang="it-IT" sz="1400" dirty="0">
              <a:latin typeface="Verdana" pitchFamily="34" charset="0"/>
            </a:endParaRPr>
          </a:p>
          <a:p>
            <a:pPr algn="l"/>
            <a:r>
              <a:rPr lang="it-IT" altLang="it-IT" sz="1400" dirty="0">
                <a:latin typeface="Verdana" pitchFamily="34" charset="0"/>
              </a:rPr>
              <a:t>3. Fast </a:t>
            </a:r>
            <a:r>
              <a:rPr lang="it-IT" altLang="it-IT" sz="1400" dirty="0" err="1">
                <a:latin typeface="Verdana" pitchFamily="34" charset="0"/>
              </a:rPr>
              <a:t>Acquisition</a:t>
            </a:r>
            <a:r>
              <a:rPr lang="it-IT" altLang="it-IT" sz="1400" dirty="0">
                <a:latin typeface="Verdana" pitchFamily="34" charset="0"/>
              </a:rPr>
              <a:t> </a:t>
            </a:r>
          </a:p>
          <a:p>
            <a:pPr algn="l"/>
            <a:r>
              <a:rPr lang="it-IT" altLang="it-IT" sz="1400" dirty="0" err="1">
                <a:latin typeface="Verdana" pitchFamily="34" charset="0"/>
              </a:rPr>
              <a:t>Records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voltages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across</a:t>
            </a:r>
            <a:r>
              <a:rPr lang="it-IT" altLang="it-IT" sz="1400" dirty="0">
                <a:latin typeface="Verdana" pitchFamily="34" charset="0"/>
              </a:rPr>
              <a:t> the </a:t>
            </a:r>
            <a:r>
              <a:rPr lang="it-IT" altLang="it-IT" sz="1400" dirty="0" err="1">
                <a:latin typeface="Verdana" pitchFamily="34" charset="0"/>
              </a:rPr>
              <a:t>magnet</a:t>
            </a:r>
            <a:r>
              <a:rPr lang="it-IT" altLang="it-IT" sz="1400" dirty="0">
                <a:latin typeface="Verdana" pitchFamily="34" charset="0"/>
              </a:rPr>
              <a:t> under test with 1 kHz </a:t>
            </a:r>
            <a:r>
              <a:rPr lang="it-IT" altLang="it-IT" sz="1400" dirty="0" err="1">
                <a:latin typeface="Verdana" pitchFamily="34" charset="0"/>
              </a:rPr>
              <a:t>sampling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frequence</a:t>
            </a:r>
            <a:r>
              <a:rPr lang="it-IT" altLang="it-IT" sz="1400" dirty="0">
                <a:latin typeface="Verdana" pitchFamily="34" charset="0"/>
              </a:rPr>
              <a:t>, in </a:t>
            </a:r>
            <a:r>
              <a:rPr lang="it-IT" altLang="it-IT" sz="1400" dirty="0" err="1">
                <a:latin typeface="Verdana" pitchFamily="34" charset="0"/>
              </a:rPr>
              <a:t>coincidence</a:t>
            </a:r>
            <a:r>
              <a:rPr lang="it-IT" altLang="it-IT" sz="1400" dirty="0">
                <a:latin typeface="Verdana" pitchFamily="34" charset="0"/>
              </a:rPr>
              <a:t> with a fast </a:t>
            </a:r>
            <a:r>
              <a:rPr lang="it-IT" altLang="it-IT" sz="1400" dirty="0" err="1">
                <a:latin typeface="Verdana" pitchFamily="34" charset="0"/>
              </a:rPr>
              <a:t>discharge</a:t>
            </a:r>
            <a:endParaRPr lang="it-IT" altLang="it-IT" sz="1400" dirty="0">
              <a:latin typeface="Verdana" pitchFamily="34" charset="0"/>
            </a:endParaRPr>
          </a:p>
          <a:p>
            <a:pPr algn="l"/>
            <a:endParaRPr lang="it-IT" altLang="it-IT" sz="1400" dirty="0">
              <a:latin typeface="Verdana" pitchFamily="34" charset="0"/>
            </a:endParaRPr>
          </a:p>
          <a:p>
            <a:pPr algn="l"/>
            <a:r>
              <a:rPr lang="it-IT" altLang="it-IT" sz="1400" dirty="0">
                <a:latin typeface="Verdana" pitchFamily="34" charset="0"/>
              </a:rPr>
              <a:t>4. V*I AC </a:t>
            </a:r>
            <a:r>
              <a:rPr lang="it-IT" altLang="it-IT" sz="1400" dirty="0" err="1">
                <a:latin typeface="Verdana" pitchFamily="34" charset="0"/>
              </a:rPr>
              <a:t>losses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measurement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system</a:t>
            </a:r>
            <a:endParaRPr lang="it-IT" altLang="it-IT" sz="1400" dirty="0">
              <a:latin typeface="Verdana" pitchFamily="34" charset="0"/>
            </a:endParaRPr>
          </a:p>
          <a:p>
            <a:pPr algn="l"/>
            <a:r>
              <a:rPr lang="it-IT" altLang="it-IT" sz="1400" dirty="0">
                <a:latin typeface="Verdana" pitchFamily="34" charset="0"/>
              </a:rPr>
              <a:t>A </a:t>
            </a:r>
            <a:r>
              <a:rPr lang="it-IT" altLang="it-IT" sz="1400" dirty="0" err="1">
                <a:latin typeface="Verdana" pitchFamily="34" charset="0"/>
              </a:rPr>
              <a:t>dedicated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system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which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measures</a:t>
            </a:r>
            <a:r>
              <a:rPr lang="it-IT" altLang="it-IT" sz="1400" dirty="0">
                <a:latin typeface="Verdana" pitchFamily="34" charset="0"/>
              </a:rPr>
              <a:t> the AC </a:t>
            </a:r>
            <a:r>
              <a:rPr lang="it-IT" altLang="it-IT" sz="1400" dirty="0" err="1">
                <a:latin typeface="Verdana" pitchFamily="34" charset="0"/>
              </a:rPr>
              <a:t>losses</a:t>
            </a:r>
            <a:r>
              <a:rPr lang="it-IT" altLang="it-IT" sz="1400" dirty="0">
                <a:latin typeface="Verdana" pitchFamily="34" charset="0"/>
              </a:rPr>
              <a:t> by </a:t>
            </a:r>
            <a:r>
              <a:rPr lang="it-IT" altLang="it-IT" sz="1400" dirty="0" err="1">
                <a:latin typeface="Verdana" pitchFamily="34" charset="0"/>
              </a:rPr>
              <a:t>numerical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integration</a:t>
            </a:r>
            <a:r>
              <a:rPr lang="it-IT" altLang="it-IT" sz="1400" dirty="0">
                <a:latin typeface="Verdana" pitchFamily="34" charset="0"/>
              </a:rPr>
              <a:t> of V*I </a:t>
            </a:r>
            <a:r>
              <a:rPr lang="it-IT" altLang="it-IT" sz="1400" dirty="0" err="1">
                <a:latin typeface="Verdana" pitchFamily="34" charset="0"/>
              </a:rPr>
              <a:t>product</a:t>
            </a:r>
            <a:r>
              <a:rPr lang="it-IT" altLang="it-IT" sz="1400" dirty="0">
                <a:latin typeface="Verdana" pitchFamily="34" charset="0"/>
              </a:rPr>
              <a:t>, </a:t>
            </a:r>
            <a:r>
              <a:rPr lang="it-IT" altLang="it-IT" sz="1400" dirty="0" err="1">
                <a:latin typeface="Verdana" pitchFamily="34" charset="0"/>
              </a:rPr>
              <a:t>measured</a:t>
            </a:r>
            <a:r>
              <a:rPr lang="it-IT" altLang="it-IT" sz="1400" dirty="0">
                <a:latin typeface="Verdana" pitchFamily="34" charset="0"/>
              </a:rPr>
              <a:t> by a </a:t>
            </a:r>
            <a:r>
              <a:rPr lang="it-IT" altLang="it-IT" sz="1400" dirty="0" err="1">
                <a:latin typeface="Verdana" pitchFamily="34" charset="0"/>
              </a:rPr>
              <a:t>couple</a:t>
            </a:r>
            <a:r>
              <a:rPr lang="it-IT" altLang="it-IT" sz="1400" dirty="0">
                <a:latin typeface="Verdana" pitchFamily="34" charset="0"/>
              </a:rPr>
              <a:t> of </a:t>
            </a:r>
            <a:r>
              <a:rPr lang="it-IT" altLang="it-IT" sz="1400" dirty="0" err="1">
                <a:latin typeface="Verdana" pitchFamily="34" charset="0"/>
              </a:rPr>
              <a:t>synchronized</a:t>
            </a:r>
            <a:r>
              <a:rPr lang="it-IT" altLang="it-IT" sz="1400" dirty="0">
                <a:latin typeface="Verdana" pitchFamily="34" charset="0"/>
              </a:rPr>
              <a:t> VMM.</a:t>
            </a:r>
          </a:p>
          <a:p>
            <a:pPr algn="l"/>
            <a:endParaRPr lang="it-IT" altLang="it-IT" sz="1400" dirty="0">
              <a:latin typeface="Verdana" pitchFamily="34" charset="0"/>
            </a:endParaRPr>
          </a:p>
          <a:p>
            <a:pPr algn="l"/>
            <a:r>
              <a:rPr lang="it-IT" altLang="it-IT" sz="1400" dirty="0" err="1">
                <a:latin typeface="Verdana" pitchFamily="34" charset="0"/>
              </a:rPr>
              <a:t>It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is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completely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independent</a:t>
            </a:r>
            <a:r>
              <a:rPr lang="it-IT" altLang="it-IT" sz="1400" dirty="0">
                <a:latin typeface="Verdana" pitchFamily="34" charset="0"/>
              </a:rPr>
              <a:t> from </a:t>
            </a:r>
            <a:r>
              <a:rPr lang="it-IT" altLang="it-IT" sz="1400" dirty="0" err="1">
                <a:latin typeface="Verdana" pitchFamily="34" charset="0"/>
              </a:rPr>
              <a:t>other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systems</a:t>
            </a:r>
            <a:r>
              <a:rPr lang="it-IT" altLang="it-IT" sz="1400" dirty="0">
                <a:latin typeface="Verdana" pitchFamily="34" charset="0"/>
              </a:rPr>
              <a:t>, from the </a:t>
            </a:r>
            <a:r>
              <a:rPr lang="it-IT" altLang="it-IT" sz="1400" dirty="0" err="1">
                <a:latin typeface="Verdana" pitchFamily="34" charset="0"/>
              </a:rPr>
              <a:t>voltage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taps</a:t>
            </a:r>
            <a:r>
              <a:rPr lang="it-IT" altLang="it-IT" sz="1400" dirty="0">
                <a:latin typeface="Verdana" pitchFamily="34" charset="0"/>
              </a:rPr>
              <a:t> on. </a:t>
            </a:r>
          </a:p>
          <a:p>
            <a:pPr algn="l"/>
            <a:r>
              <a:rPr lang="it-IT" altLang="it-IT" sz="1400" dirty="0" err="1">
                <a:latin typeface="Verdana" pitchFamily="34" charset="0"/>
              </a:rPr>
              <a:t>This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allows</a:t>
            </a:r>
            <a:r>
              <a:rPr lang="it-IT" altLang="it-IT" sz="1400" dirty="0">
                <a:latin typeface="Verdana" pitchFamily="34" charset="0"/>
              </a:rPr>
              <a:t> to </a:t>
            </a:r>
            <a:r>
              <a:rPr lang="it-IT" altLang="it-IT" sz="1400" dirty="0" err="1">
                <a:latin typeface="Verdana" pitchFamily="34" charset="0"/>
              </a:rPr>
              <a:t>perform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checks</a:t>
            </a:r>
            <a:r>
              <a:rPr lang="it-IT" altLang="it-IT" sz="1400" dirty="0">
                <a:latin typeface="Verdana" pitchFamily="34" charset="0"/>
              </a:rPr>
              <a:t>, </a:t>
            </a:r>
            <a:r>
              <a:rPr lang="it-IT" altLang="it-IT" sz="1400" dirty="0" err="1">
                <a:latin typeface="Verdana" pitchFamily="34" charset="0"/>
              </a:rPr>
              <a:t>modification</a:t>
            </a:r>
            <a:r>
              <a:rPr lang="it-IT" altLang="it-IT" sz="1400" dirty="0">
                <a:latin typeface="Verdana" pitchFamily="34" charset="0"/>
              </a:rPr>
              <a:t> on the </a:t>
            </a:r>
            <a:r>
              <a:rPr lang="it-IT" altLang="it-IT" sz="1400" dirty="0" err="1">
                <a:latin typeface="Verdana" pitchFamily="34" charset="0"/>
              </a:rPr>
              <a:t>ground</a:t>
            </a:r>
            <a:r>
              <a:rPr lang="it-IT" altLang="it-IT" sz="1400" dirty="0">
                <a:latin typeface="Verdana" pitchFamily="34" charset="0"/>
              </a:rPr>
              <a:t>, etc. </a:t>
            </a:r>
            <a:r>
              <a:rPr lang="it-IT" altLang="it-IT" sz="1400" dirty="0" err="1">
                <a:latin typeface="Verdana" pitchFamily="34" charset="0"/>
              </a:rPr>
              <a:t>without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affecting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other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safety-critical</a:t>
            </a:r>
            <a:r>
              <a:rPr lang="it-IT" altLang="it-IT" sz="1400" dirty="0">
                <a:latin typeface="Verdana" pitchFamily="34" charset="0"/>
              </a:rPr>
              <a:t> </a:t>
            </a:r>
            <a:r>
              <a:rPr lang="it-IT" altLang="it-IT" sz="1400" dirty="0" err="1">
                <a:latin typeface="Verdana" pitchFamily="34" charset="0"/>
              </a:rPr>
              <a:t>systems</a:t>
            </a:r>
            <a:r>
              <a:rPr lang="it-IT" altLang="it-IT" sz="1400" dirty="0">
                <a:latin typeface="Verdana" pitchFamily="34" charset="0"/>
              </a:rPr>
              <a:t>.</a:t>
            </a:r>
          </a:p>
          <a:p>
            <a:pPr algn="l"/>
            <a:endParaRPr lang="it-IT" altLang="it-IT" sz="1400" dirty="0">
              <a:latin typeface="Verdana" pitchFamily="34" charset="0"/>
            </a:endParaRPr>
          </a:p>
        </p:txBody>
      </p:sp>
      <p:sp>
        <p:nvSpPr>
          <p:cNvPr id="3" name="Titolo 2"/>
          <p:cNvSpPr txBox="1">
            <a:spLocks/>
          </p:cNvSpPr>
          <p:nvPr/>
        </p:nvSpPr>
        <p:spPr>
          <a:xfrm>
            <a:off x="2051720" y="0"/>
            <a:ext cx="55546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Control &amp; Data </a:t>
            </a:r>
            <a:r>
              <a:rPr lang="it-IT" sz="4000" b="1" dirty="0" err="1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Acquisition</a:t>
            </a:r>
            <a:r>
              <a:rPr lang="it-IT" sz="4000" b="1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Architecture</a:t>
            </a:r>
            <a:endParaRPr lang="it-IT" sz="4000" b="1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5" descr="INFNnew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users.unimi.it/DDLab/logounim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267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3"/>
          <p:cNvSpPr txBox="1">
            <a:spLocks/>
          </p:cNvSpPr>
          <p:nvPr/>
        </p:nvSpPr>
        <p:spPr>
          <a:xfrm>
            <a:off x="82758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 err="1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Quench</a:t>
            </a:r>
            <a:r>
              <a:rPr lang="it-IT" sz="4000" b="1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4000" b="1" dirty="0" err="1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Detection</a:t>
            </a:r>
            <a:r>
              <a:rPr lang="it-IT" sz="4000" b="1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System</a:t>
            </a:r>
            <a:endParaRPr lang="it-IT" sz="4000" b="1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07504" y="1556792"/>
            <a:ext cx="51924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system similar to the POTAIM </a:t>
            </a:r>
            <a:r>
              <a:rPr lang="it-IT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cards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l"/>
            <a:endParaRPr lang="it-IT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Engineered and built at LASA, it </a:t>
            </a:r>
            <a:r>
              <a:rPr lang="it-IT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l"/>
            <a:r>
              <a:rPr lang="it-IT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successfully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tested in field </a:t>
            </a:r>
            <a:r>
              <a:rPr lang="it-IT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conditions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l"/>
            <a:r>
              <a:rPr lang="it-IT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during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MAGIX test </a:t>
            </a:r>
          </a:p>
          <a:p>
            <a:pPr algn="l"/>
            <a:endParaRPr lang="it-IT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includes:</a:t>
            </a:r>
          </a:p>
          <a:p>
            <a:pPr algn="l"/>
            <a:endParaRPr lang="it-IT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channels (may be expanded), each: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it-IT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optoinsulated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input,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bridge/single end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it-IT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independently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configurable</a:t>
            </a:r>
            <a:endParaRPr lang="it-IT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Voltage 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thresholds:  </a:t>
            </a:r>
          </a:p>
          <a:p>
            <a:pPr algn="l"/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±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4V, ±1.25V, ±500mV, ±100mV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Time validation ranges: </a:t>
            </a:r>
            <a:endParaRPr lang="it-IT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0-10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ms, 0-100 ms, 0-1 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Input signal made available 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Memory of 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channels fired</a:t>
            </a:r>
            <a:endParaRPr lang="it-IT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076" y="1277293"/>
            <a:ext cx="2344462" cy="4167933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538" y="1277293"/>
            <a:ext cx="2344462" cy="4167932"/>
          </a:xfrm>
          <a:prstGeom prst="rect">
            <a:avLst/>
          </a:prstGeom>
        </p:spPr>
      </p:pic>
      <p:pic>
        <p:nvPicPr>
          <p:cNvPr id="6" name="Picture 25" descr="INFNnewlog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users.unimi.it/DDLab/logounim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778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8090"/>
            <a:ext cx="8193038" cy="553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olo 4"/>
          <p:cNvSpPr txBox="1">
            <a:spLocks/>
          </p:cNvSpPr>
          <p:nvPr/>
        </p:nvSpPr>
        <p:spPr>
          <a:xfrm>
            <a:off x="323528" y="138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Fast </a:t>
            </a:r>
            <a:r>
              <a:rPr lang="it-IT" sz="4000" b="1" dirty="0" err="1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Acquisition</a:t>
            </a:r>
            <a:endParaRPr lang="it-IT" sz="4000" b="1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5" descr="INFNnew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8751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308" y="1169368"/>
            <a:ext cx="8352928" cy="531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olo 1"/>
          <p:cNvSpPr txBox="1">
            <a:spLocks/>
          </p:cNvSpPr>
          <p:nvPr/>
        </p:nvSpPr>
        <p:spPr>
          <a:xfrm>
            <a:off x="611560" y="764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Slow </a:t>
            </a:r>
            <a:r>
              <a:rPr lang="it-IT" sz="4000" b="1" dirty="0" err="1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Acquisition</a:t>
            </a:r>
            <a:endParaRPr lang="it-IT" sz="4000" b="1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 rot="5400000">
            <a:off x="2863372" y="278519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 </a:t>
            </a:r>
          </a:p>
          <a:p>
            <a:r>
              <a:rPr lang="it-IT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Compact Field Point</a:t>
            </a:r>
          </a:p>
        </p:txBody>
      </p:sp>
      <p:pic>
        <p:nvPicPr>
          <p:cNvPr id="5" name="Picture 25" descr="INFNnew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2827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40" y="1349601"/>
            <a:ext cx="8740105" cy="3459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446359" y="4936417"/>
            <a:ext cx="827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Net work </a:t>
            </a:r>
            <a:r>
              <a:rPr lang="en-US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performed by the power supply on the magnet between </a:t>
            </a:r>
            <a:r>
              <a:rPr lang="en-US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US" sz="1600" i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US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US" sz="1600" i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US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it-IT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2309426"/>
              </p:ext>
            </p:extLst>
          </p:nvPr>
        </p:nvGraphicFramePr>
        <p:xfrm>
          <a:off x="2587091" y="5382048"/>
          <a:ext cx="3629530" cy="576064"/>
        </p:xfrm>
        <a:graphic>
          <a:graphicData uri="http://schemas.openxmlformats.org/presentationml/2006/ole">
            <p:oleObj spid="_x0000_s3079" name="Equazione" r:id="rId4" imgW="2183452" imgH="355446" progId="Equation.3">
              <p:embed/>
            </p:oleObj>
          </a:graphicData>
        </a:graphic>
      </p:graphicFrame>
      <p:sp>
        <p:nvSpPr>
          <p:cNvPr id="5" name="Titolo 4"/>
          <p:cNvSpPr txBox="1">
            <a:spLocks/>
          </p:cNvSpPr>
          <p:nvPr/>
        </p:nvSpPr>
        <p:spPr>
          <a:xfrm>
            <a:off x="899592" y="331398"/>
            <a:ext cx="7067550" cy="6624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AC </a:t>
            </a:r>
            <a:r>
              <a:rPr lang="it-IT" sz="4000" b="1" dirty="0" err="1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losses</a:t>
            </a:r>
            <a:r>
              <a:rPr lang="it-IT" sz="4000" b="1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4000" b="1" dirty="0" err="1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measurement</a:t>
            </a:r>
            <a:r>
              <a:rPr lang="it-IT" sz="4000" b="1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4000" b="1" dirty="0" err="1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system</a:t>
            </a:r>
            <a:endParaRPr lang="it-IT" sz="4000" b="1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25" descr="INFNnewlogo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users.unimi.it/DDLab/logounim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4294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infn.it/logo/weblogo4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342" cy="7848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42950" y="304800"/>
            <a:ext cx="8420100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it-IT" sz="4000" b="1" dirty="0" smtClean="0">
                <a:solidFill>
                  <a:srgbClr val="0070C0"/>
                </a:solidFill>
              </a:rPr>
              <a:t>Infrastructure and people</a:t>
            </a:r>
            <a:endParaRPr lang="en-US" altLang="it-IT" sz="4000" b="1" dirty="0">
              <a:solidFill>
                <a:srgbClr val="0070C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4838" y="935732"/>
            <a:ext cx="9029162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t-IT" dirty="0">
                <a:latin typeface="Arial" charset="0"/>
              </a:rPr>
              <a:t>Founded in 1987 for the Superconducting</a:t>
            </a:r>
          </a:p>
          <a:p>
            <a:r>
              <a:rPr lang="en-US" altLang="it-IT" dirty="0">
                <a:latin typeface="Arial" charset="0"/>
              </a:rPr>
              <a:t>Cyclotron K800 </a:t>
            </a:r>
            <a:r>
              <a:rPr lang="en-US" altLang="it-IT" dirty="0" smtClean="0">
                <a:latin typeface="Arial" charset="0"/>
              </a:rPr>
              <a:t>construction, actually </a:t>
            </a:r>
          </a:p>
          <a:p>
            <a:r>
              <a:rPr lang="en-US" altLang="it-IT" dirty="0" smtClean="0">
                <a:latin typeface="Arial" charset="0"/>
              </a:rPr>
              <a:t>in </a:t>
            </a:r>
            <a:r>
              <a:rPr lang="en-US" altLang="it-IT" dirty="0">
                <a:latin typeface="Arial" charset="0"/>
              </a:rPr>
              <a:t>operation at LNS Catania.</a:t>
            </a:r>
          </a:p>
          <a:p>
            <a:r>
              <a:rPr lang="en-US" altLang="it-IT" dirty="0" smtClean="0">
                <a:latin typeface="Arial" charset="0"/>
              </a:rPr>
              <a:t>People</a:t>
            </a:r>
            <a:r>
              <a:rPr lang="en-US" altLang="it-IT" dirty="0">
                <a:latin typeface="Arial" charset="0"/>
              </a:rPr>
              <a:t>: about 40 </a:t>
            </a:r>
            <a:r>
              <a:rPr lang="en-US" altLang="it-IT" dirty="0" smtClean="0">
                <a:latin typeface="Arial" charset="0"/>
              </a:rPr>
              <a:t>persons </a:t>
            </a:r>
          </a:p>
          <a:p>
            <a:r>
              <a:rPr lang="en-US" altLang="it-IT" sz="1400" b="1" dirty="0" smtClean="0">
                <a:solidFill>
                  <a:srgbClr val="FF0000"/>
                </a:solidFill>
                <a:latin typeface="Arial" charset="0"/>
              </a:rPr>
              <a:t>(3 experienced researchers and 5 experienced technicians directly </a:t>
            </a:r>
          </a:p>
          <a:p>
            <a:r>
              <a:rPr lang="en-US" altLang="it-IT" sz="1400" b="1" dirty="0" smtClean="0">
                <a:solidFill>
                  <a:srgbClr val="FF0000"/>
                </a:solidFill>
                <a:latin typeface="Arial" charset="0"/>
              </a:rPr>
              <a:t>involved in the magnet activities)</a:t>
            </a:r>
          </a:p>
          <a:p>
            <a:endParaRPr lang="en-US" altLang="it-IT" sz="2000" dirty="0" smtClean="0">
              <a:latin typeface="Arial" charset="0"/>
            </a:endParaRPr>
          </a:p>
          <a:p>
            <a:r>
              <a:rPr lang="en-US" altLang="it-IT" sz="2000" dirty="0" smtClean="0">
                <a:latin typeface="Arial" charset="0"/>
              </a:rPr>
              <a:t>Infrastructure</a:t>
            </a:r>
            <a:r>
              <a:rPr lang="en-US" altLang="it-IT" sz="2000" dirty="0">
                <a:latin typeface="Arial" charset="0"/>
              </a:rPr>
              <a:t>: </a:t>
            </a:r>
            <a:r>
              <a:rPr lang="en-US" altLang="it-IT" sz="2000" dirty="0" smtClean="0">
                <a:latin typeface="Arial" charset="0"/>
              </a:rPr>
              <a:t> Experimental </a:t>
            </a:r>
            <a:r>
              <a:rPr lang="en-US" altLang="it-IT" sz="2000" dirty="0">
                <a:latin typeface="Arial" charset="0"/>
              </a:rPr>
              <a:t>area 2000 m</a:t>
            </a:r>
            <a:r>
              <a:rPr lang="en-US" altLang="it-IT" sz="2000" baseline="30000" dirty="0">
                <a:latin typeface="Arial" charset="0"/>
              </a:rPr>
              <a:t>2</a:t>
            </a:r>
            <a:r>
              <a:rPr lang="en-US" altLang="it-IT" sz="2000" dirty="0">
                <a:latin typeface="Arial" charset="0"/>
              </a:rPr>
              <a:t>, with a 50 t crane.</a:t>
            </a:r>
          </a:p>
          <a:p>
            <a:r>
              <a:rPr lang="en-US" altLang="it-IT" sz="2000" dirty="0" smtClean="0">
                <a:latin typeface="Arial" charset="0"/>
              </a:rPr>
              <a:t>                        Helium </a:t>
            </a:r>
            <a:r>
              <a:rPr lang="en-US" altLang="it-IT" sz="2000" dirty="0">
                <a:latin typeface="Arial" charset="0"/>
              </a:rPr>
              <a:t>liquefier: 40 l/h</a:t>
            </a:r>
          </a:p>
          <a:p>
            <a:r>
              <a:rPr lang="en-US" altLang="it-IT" sz="2000" dirty="0" smtClean="0">
                <a:latin typeface="Arial" charset="0"/>
              </a:rPr>
              <a:t>                        LN </a:t>
            </a:r>
            <a:r>
              <a:rPr lang="en-US" altLang="it-IT" sz="2000" dirty="0">
                <a:latin typeface="Arial" charset="0"/>
              </a:rPr>
              <a:t>distribution (10000 l </a:t>
            </a:r>
            <a:r>
              <a:rPr lang="en-US" altLang="it-IT" sz="2000" dirty="0" err="1">
                <a:latin typeface="Arial" charset="0"/>
              </a:rPr>
              <a:t>dewar</a:t>
            </a:r>
            <a:r>
              <a:rPr lang="en-US" altLang="it-IT" sz="2000" dirty="0">
                <a:latin typeface="Arial" charset="0"/>
              </a:rPr>
              <a:t>)</a:t>
            </a:r>
          </a:p>
          <a:p>
            <a:r>
              <a:rPr lang="en-US" altLang="it-IT" sz="2000" dirty="0" smtClean="0">
                <a:latin typeface="Arial" charset="0"/>
              </a:rPr>
              <a:t>                        Installed </a:t>
            </a:r>
            <a:r>
              <a:rPr lang="en-US" altLang="it-IT" sz="2000" dirty="0">
                <a:latin typeface="Arial" charset="0"/>
              </a:rPr>
              <a:t>electrical power: 1.6 MVA</a:t>
            </a:r>
          </a:p>
          <a:p>
            <a:r>
              <a:rPr lang="en-US" altLang="it-IT" sz="2000" dirty="0" smtClean="0">
                <a:latin typeface="Arial" charset="0"/>
              </a:rPr>
              <a:t>                        1 </a:t>
            </a:r>
            <a:r>
              <a:rPr lang="en-US" altLang="it-IT" sz="2000" dirty="0" err="1">
                <a:latin typeface="Arial" charset="0"/>
              </a:rPr>
              <a:t>G</a:t>
            </a:r>
            <a:r>
              <a:rPr lang="en-US" altLang="it-IT" sz="2000" dirty="0" err="1" smtClean="0">
                <a:latin typeface="Arial" charset="0"/>
              </a:rPr>
              <a:t>bit</a:t>
            </a:r>
            <a:r>
              <a:rPr lang="en-US" altLang="it-IT" sz="2000" dirty="0" smtClean="0">
                <a:latin typeface="Arial" charset="0"/>
              </a:rPr>
              <a:t>/s </a:t>
            </a:r>
            <a:r>
              <a:rPr lang="en-US" altLang="it-IT" sz="2000" dirty="0">
                <a:latin typeface="Arial" charset="0"/>
              </a:rPr>
              <a:t>LAN</a:t>
            </a:r>
          </a:p>
          <a:p>
            <a:r>
              <a:rPr lang="en-US" altLang="it-IT" sz="2000" dirty="0">
                <a:latin typeface="Comic Sans MS" pitchFamily="66" charset="0"/>
              </a:rPr>
              <a:t> </a:t>
            </a:r>
            <a:r>
              <a:rPr lang="en-US" altLang="it-IT" sz="2000" dirty="0" smtClean="0">
                <a:latin typeface="Comic Sans MS" pitchFamily="66" charset="0"/>
              </a:rPr>
              <a:t>                     </a:t>
            </a:r>
            <a:r>
              <a:rPr lang="en-US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Ultra </a:t>
            </a:r>
            <a:r>
              <a:rPr lang="en-US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High purity water </a:t>
            </a:r>
            <a:r>
              <a:rPr lang="en-US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plant </a:t>
            </a:r>
            <a:r>
              <a:rPr lang="en-US" alt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18 MΩ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cm)</a:t>
            </a:r>
            <a:endParaRPr lang="en-US" altLang="it-IT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it-IT" sz="2000" dirty="0" smtClean="0">
                <a:latin typeface="Arial" charset="0"/>
              </a:rPr>
              <a:t>                    Machine </a:t>
            </a:r>
            <a:r>
              <a:rPr lang="en-US" altLang="it-IT" sz="2000" dirty="0">
                <a:latin typeface="Arial" charset="0"/>
              </a:rPr>
              <a:t>workshop</a:t>
            </a:r>
          </a:p>
          <a:p>
            <a:r>
              <a:rPr lang="en-US" altLang="it-IT" sz="2000" dirty="0" smtClean="0">
                <a:latin typeface="Arial" charset="0"/>
              </a:rPr>
              <a:t>                        Class II Radiochemistry Lab.</a:t>
            </a:r>
          </a:p>
          <a:p>
            <a:r>
              <a:rPr lang="en-US" altLang="it-IT" sz="2000" dirty="0">
                <a:latin typeface="Comic Sans MS" pitchFamily="66" charset="0"/>
              </a:rPr>
              <a:t> </a:t>
            </a:r>
            <a:r>
              <a:rPr lang="en-US" altLang="it-IT" sz="2000" dirty="0" smtClean="0">
                <a:latin typeface="Comic Sans MS" pitchFamily="66" charset="0"/>
              </a:rPr>
              <a:t>                     </a:t>
            </a:r>
            <a:r>
              <a:rPr lang="en-US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measurements Lab.</a:t>
            </a:r>
            <a:r>
              <a:rPr lang="en-US" altLang="it-IT" sz="2000" dirty="0" smtClean="0">
                <a:latin typeface="Comic Sans MS" pitchFamily="66" charset="0"/>
              </a:rPr>
              <a:t> (</a:t>
            </a:r>
            <a:r>
              <a:rPr lang="en-US" altLang="it-IT" sz="2000" dirty="0" smtClean="0">
                <a:latin typeface="Symbol" pitchFamily="18" charset="2"/>
              </a:rPr>
              <a:t>a</a:t>
            </a:r>
            <a:r>
              <a:rPr lang="en-US" altLang="it-IT" sz="2000" dirty="0">
                <a:latin typeface="Symbol" pitchFamily="18" charset="2"/>
              </a:rPr>
              <a:t>, b, </a:t>
            </a:r>
            <a:r>
              <a:rPr lang="en-US" altLang="it-IT" sz="2000" dirty="0" smtClean="0">
                <a:latin typeface="Symbol" pitchFamily="18" charset="2"/>
              </a:rPr>
              <a:t>g </a:t>
            </a:r>
            <a:r>
              <a:rPr lang="en-US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spectroscopy </a:t>
            </a:r>
            <a:r>
              <a:rPr lang="en-US" altLang="it-IT" sz="2000" dirty="0" smtClean="0">
                <a:latin typeface="Comic Sans MS" pitchFamily="66" charset="0"/>
              </a:rPr>
              <a:t>) </a:t>
            </a:r>
          </a:p>
          <a:p>
            <a:r>
              <a:rPr lang="en-US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Bunker for RF superconductive cavity tests with  </a:t>
            </a:r>
          </a:p>
          <a:p>
            <a:r>
              <a:rPr lang="en-US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700 mm diameter , 4500 mm height cryostat</a:t>
            </a:r>
            <a:endParaRPr lang="en-US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Low temperature (&gt;2K) Mechanical </a:t>
            </a:r>
            <a:r>
              <a:rPr lang="en-US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easurements Lab</a:t>
            </a:r>
            <a:endParaRPr lang="en-US" altLang="it-IT" sz="2000" dirty="0">
              <a:latin typeface="Arial" charset="0"/>
            </a:endParaRPr>
          </a:p>
          <a:p>
            <a:endParaRPr lang="en-US" altLang="it-IT" dirty="0">
              <a:latin typeface="Arial" charset="0"/>
            </a:endParaRPr>
          </a:p>
          <a:p>
            <a:endParaRPr lang="en-US" altLang="it-IT" dirty="0">
              <a:latin typeface="Arial" charset="0"/>
            </a:endParaRPr>
          </a:p>
          <a:p>
            <a:endParaRPr lang="en-US" altLang="it-IT" dirty="0">
              <a:latin typeface="Arial" charset="0"/>
            </a:endParaRP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04309307"/>
              </p:ext>
            </p:extLst>
          </p:nvPr>
        </p:nvGraphicFramePr>
        <p:xfrm>
          <a:off x="5988496" y="1124744"/>
          <a:ext cx="3048000" cy="1989138"/>
        </p:xfrm>
        <a:graphic>
          <a:graphicData uri="http://schemas.openxmlformats.org/presentationml/2006/ole">
            <p:oleObj spid="_x0000_s2064" name="Photo Editor Photo" r:id="rId5" imgW="7152381" imgH="4667902" progId="">
              <p:embed/>
            </p:oleObj>
          </a:graphicData>
        </a:graphic>
      </p:graphicFrame>
      <p:pic>
        <p:nvPicPr>
          <p:cNvPr id="7" name="Picture 5" descr="E:\DCIM\100CASIO\CIMG424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320" y="3445653"/>
            <a:ext cx="2920160" cy="219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ttore 2 8"/>
          <p:cNvCxnSpPr/>
          <p:nvPr/>
        </p:nvCxnSpPr>
        <p:spPr>
          <a:xfrm>
            <a:off x="4622085" y="3573016"/>
            <a:ext cx="1246059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0936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42950" y="304800"/>
            <a:ext cx="8420100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it-IT" sz="4000" b="1" dirty="0">
                <a:solidFill>
                  <a:srgbClr val="0070C0"/>
                </a:solidFill>
                <a:latin typeface="Arial" charset="0"/>
              </a:rPr>
              <a:t>Experimental area</a:t>
            </a:r>
            <a:endParaRPr lang="en-US" altLang="it-IT" sz="4000" b="1" dirty="0">
              <a:solidFill>
                <a:srgbClr val="0070C0"/>
              </a:solidFill>
            </a:endParaRPr>
          </a:p>
        </p:txBody>
      </p:sp>
      <p:pic>
        <p:nvPicPr>
          <p:cNvPr id="3" name="Picture 5" descr="capannon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9144000" cy="4527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ine 15"/>
          <p:cNvSpPr>
            <a:spLocks noChangeShapeType="1"/>
          </p:cNvSpPr>
          <p:nvPr/>
        </p:nvSpPr>
        <p:spPr bwMode="auto">
          <a:xfrm flipH="1">
            <a:off x="4067175" y="1557338"/>
            <a:ext cx="504825" cy="57626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 flipH="1">
            <a:off x="2987675" y="1196975"/>
            <a:ext cx="144463" cy="10080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H="1">
            <a:off x="5151438" y="2276475"/>
            <a:ext cx="788987" cy="815975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 flipH="1">
            <a:off x="3924300" y="5202238"/>
            <a:ext cx="20638" cy="60325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 flipH="1">
            <a:off x="6877050" y="2925763"/>
            <a:ext cx="719138" cy="86360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1331913" y="1773238"/>
            <a:ext cx="1220787" cy="7032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116013" y="1412875"/>
            <a:ext cx="782637" cy="542925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0318" tIns="10159" rIns="20318" bIns="10159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1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203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3048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4064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863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320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77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235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it-IT" altLang="it-IT" sz="1100" dirty="0" err="1"/>
              <a:t>Clean</a:t>
            </a:r>
            <a:r>
              <a:rPr lang="it-IT" altLang="it-IT" sz="1100" dirty="0"/>
              <a:t> room</a:t>
            </a:r>
          </a:p>
          <a:p>
            <a:pPr algn="ctr"/>
            <a:r>
              <a:rPr lang="it-IT" altLang="it-IT" sz="1100" dirty="0" err="1" smtClean="0"/>
              <a:t>class</a:t>
            </a:r>
            <a:r>
              <a:rPr lang="it-IT" altLang="it-IT" sz="1100" dirty="0" smtClean="0"/>
              <a:t> </a:t>
            </a:r>
            <a:r>
              <a:rPr lang="it-IT" altLang="it-IT" sz="1100" dirty="0"/>
              <a:t>100 </a:t>
            </a:r>
            <a:br>
              <a:rPr lang="it-IT" altLang="it-IT" sz="1100" dirty="0"/>
            </a:br>
            <a:r>
              <a:rPr lang="it-IT" altLang="it-IT" sz="1100" dirty="0"/>
              <a:t>&amp; HPR</a:t>
            </a:r>
            <a:endParaRPr lang="en-US" altLang="it-IT" sz="1100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555048" y="981075"/>
            <a:ext cx="1058939" cy="359071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0318" tIns="10159" rIns="20318" bIns="10159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1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203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3048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4064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863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320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77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235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it-IT" altLang="it-IT" sz="1100" dirty="0" smtClean="0"/>
              <a:t>Ultra Pure water</a:t>
            </a:r>
          </a:p>
          <a:p>
            <a:pPr algn="ctr"/>
            <a:r>
              <a:rPr lang="it-IT" altLang="it-IT" sz="1100" dirty="0" smtClean="0"/>
              <a:t>Production</a:t>
            </a:r>
          </a:p>
        </p:txBody>
      </p:sp>
      <p:sp>
        <p:nvSpPr>
          <p:cNvPr id="13" name="Line 23"/>
          <p:cNvSpPr>
            <a:spLocks noChangeShapeType="1"/>
          </p:cNvSpPr>
          <p:nvPr/>
        </p:nvSpPr>
        <p:spPr bwMode="auto">
          <a:xfrm>
            <a:off x="1258888" y="3213100"/>
            <a:ext cx="865187" cy="11525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30429" y="3025775"/>
            <a:ext cx="1499766" cy="359071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0318" tIns="10159" rIns="20318" bIns="10159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1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203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3048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4064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863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320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77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235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it-IT" altLang="it-IT" sz="1100" dirty="0" err="1" smtClean="0"/>
              <a:t>Superconducting</a:t>
            </a:r>
            <a:r>
              <a:rPr lang="it-IT" altLang="it-IT" sz="1100" dirty="0" smtClean="0"/>
              <a:t> </a:t>
            </a:r>
            <a:r>
              <a:rPr lang="it-IT" altLang="it-IT" sz="1100" dirty="0" err="1" smtClean="0"/>
              <a:t>cavity</a:t>
            </a:r>
            <a:endParaRPr lang="it-IT" altLang="it-IT" sz="1100" dirty="0" smtClean="0"/>
          </a:p>
          <a:p>
            <a:pPr algn="ctr"/>
            <a:r>
              <a:rPr lang="it-IT" altLang="it-IT" sz="1100" dirty="0" smtClean="0"/>
              <a:t> Test Area</a:t>
            </a:r>
            <a:endParaRPr lang="en-US" altLang="it-IT" sz="1100" dirty="0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5261170" y="1989138"/>
            <a:ext cx="1339465" cy="189794"/>
          </a:xfrm>
          <a:prstGeom prst="rect">
            <a:avLst/>
          </a:prstGeom>
          <a:solidFill>
            <a:srgbClr val="99FF66"/>
          </a:solidFill>
          <a:ln w="19050">
            <a:solidFill>
              <a:srgbClr val="00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0318" tIns="10159" rIns="20318" bIns="10159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1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203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3048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4064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863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320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77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235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it-IT" altLang="it-IT" sz="1100" dirty="0" smtClean="0"/>
              <a:t>High Field </a:t>
            </a:r>
            <a:r>
              <a:rPr lang="it-IT" altLang="it-IT" sz="1100" dirty="0" err="1" smtClean="0"/>
              <a:t>Solenoids</a:t>
            </a:r>
            <a:endParaRPr lang="en-US" altLang="it-IT" sz="1100" dirty="0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4178415" y="1341438"/>
            <a:ext cx="1191989" cy="189794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0318" tIns="10159" rIns="20318" bIns="10159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1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203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3048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4064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863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320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77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235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it-IT" altLang="it-IT" sz="1100" dirty="0" err="1" smtClean="0"/>
              <a:t>Neutron</a:t>
            </a:r>
            <a:r>
              <a:rPr lang="it-IT" altLang="it-IT" sz="1100" dirty="0" smtClean="0"/>
              <a:t> Test Area</a:t>
            </a:r>
            <a:endParaRPr lang="en-US" altLang="it-IT" sz="1100" dirty="0"/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auto">
          <a:xfrm flipH="1" flipV="1">
            <a:off x="6494463" y="5040313"/>
            <a:ext cx="381000" cy="549275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3076834" y="5084763"/>
            <a:ext cx="1326641" cy="189794"/>
          </a:xfrm>
          <a:prstGeom prst="rect">
            <a:avLst/>
          </a:prstGeom>
          <a:solidFill>
            <a:srgbClr val="EAEAEA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0318" tIns="10159" rIns="20318" bIns="10159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1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203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3048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4064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863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320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77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235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it-IT" altLang="it-IT" sz="1100" dirty="0" err="1" smtClean="0"/>
              <a:t>Helium</a:t>
            </a:r>
            <a:r>
              <a:rPr lang="it-IT" altLang="it-IT" sz="1100" dirty="0" smtClean="0"/>
              <a:t> gas </a:t>
            </a:r>
            <a:r>
              <a:rPr lang="it-IT" altLang="it-IT" sz="1100" dirty="0" err="1" smtClean="0"/>
              <a:t>recovery</a:t>
            </a:r>
            <a:endParaRPr lang="en-US" altLang="it-IT" sz="1100" dirty="0"/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172905" y="2636838"/>
            <a:ext cx="1095809" cy="359071"/>
          </a:xfrm>
          <a:prstGeom prst="rect">
            <a:avLst/>
          </a:prstGeom>
          <a:solidFill>
            <a:srgbClr val="99FF66"/>
          </a:solidFill>
          <a:ln w="19050">
            <a:solidFill>
              <a:srgbClr val="00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0318" tIns="10159" rIns="20318" bIns="10159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1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203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3048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4064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863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320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77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235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it-IT" altLang="it-IT" sz="1100" dirty="0"/>
              <a:t>Control room </a:t>
            </a:r>
            <a:r>
              <a:rPr lang="it-IT" altLang="it-IT" sz="1100" dirty="0" smtClean="0"/>
              <a:t>for </a:t>
            </a:r>
          </a:p>
          <a:p>
            <a:pPr algn="ctr"/>
            <a:r>
              <a:rPr lang="it-IT" altLang="it-IT" sz="1100" dirty="0" smtClean="0"/>
              <a:t>high </a:t>
            </a:r>
            <a:r>
              <a:rPr lang="it-IT" altLang="it-IT" sz="1100" dirty="0" err="1" smtClean="0"/>
              <a:t>field</a:t>
            </a:r>
            <a:r>
              <a:rPr lang="it-IT" altLang="it-IT" sz="1100" dirty="0" smtClean="0"/>
              <a:t> test</a:t>
            </a:r>
            <a:endParaRPr lang="en-US" altLang="it-IT" sz="1100" dirty="0"/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6004862" y="5300663"/>
            <a:ext cx="1679302" cy="189794"/>
          </a:xfrm>
          <a:prstGeom prst="rect">
            <a:avLst/>
          </a:prstGeom>
          <a:solidFill>
            <a:srgbClr val="99FF66"/>
          </a:solidFill>
          <a:ln w="19050">
            <a:solidFill>
              <a:srgbClr val="00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0318" tIns="10159" rIns="20318" bIns="10159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1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203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3048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4064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863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320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77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235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it-IT" altLang="it-IT" sz="1100" dirty="0" smtClean="0"/>
              <a:t>High </a:t>
            </a:r>
            <a:r>
              <a:rPr lang="it-IT" altLang="it-IT" sz="1100" dirty="0" err="1" smtClean="0"/>
              <a:t>current</a:t>
            </a:r>
            <a:r>
              <a:rPr lang="it-IT" altLang="it-IT" sz="1100" dirty="0" smtClean="0"/>
              <a:t> </a:t>
            </a:r>
            <a:r>
              <a:rPr lang="it-IT" altLang="it-IT" sz="1100" dirty="0" err="1" smtClean="0"/>
              <a:t>power</a:t>
            </a:r>
            <a:r>
              <a:rPr lang="it-IT" altLang="it-IT" sz="1100" dirty="0" smtClean="0"/>
              <a:t> </a:t>
            </a:r>
            <a:r>
              <a:rPr lang="it-IT" altLang="it-IT" sz="1100" dirty="0" err="1" smtClean="0"/>
              <a:t>supply</a:t>
            </a:r>
            <a:endParaRPr lang="en-US" altLang="it-IT" sz="1100" dirty="0"/>
          </a:p>
        </p:txBody>
      </p:sp>
      <p:pic>
        <p:nvPicPr>
          <p:cNvPr id="21" name="Picture 25" descr="INFNnew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842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apannone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5652120" y="4797152"/>
            <a:ext cx="24400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en-US" altLang="it-IT" sz="2400" b="1" dirty="0" smtClean="0">
                <a:solidFill>
                  <a:schemeClr val="bg1"/>
                </a:solidFill>
              </a:rPr>
              <a:t>Power supplies</a:t>
            </a:r>
            <a:endParaRPr lang="it-IT" altLang="it-IT" sz="2400" b="1" dirty="0">
              <a:solidFill>
                <a:schemeClr val="bg1"/>
              </a:solidFill>
            </a:endParaRPr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7947354" y="1968500"/>
            <a:ext cx="11699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en-US" altLang="it-IT" sz="2400" b="1" dirty="0">
                <a:solidFill>
                  <a:schemeClr val="bg1"/>
                </a:solidFill>
              </a:rPr>
              <a:t>Control</a:t>
            </a:r>
          </a:p>
          <a:p>
            <a:pPr eaLnBrk="0" hangingPunct="0"/>
            <a:r>
              <a:rPr lang="en-US" altLang="it-IT" sz="2400" b="1" dirty="0">
                <a:solidFill>
                  <a:schemeClr val="bg1"/>
                </a:solidFill>
              </a:rPr>
              <a:t>room</a:t>
            </a:r>
            <a:endParaRPr lang="it-IT" altLang="it-IT" sz="2400" b="1" dirty="0">
              <a:solidFill>
                <a:schemeClr val="bg1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987824" y="1628800"/>
            <a:ext cx="47660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en-US" altLang="it-IT" sz="2000" b="1" dirty="0">
                <a:solidFill>
                  <a:schemeClr val="bg1"/>
                </a:solidFill>
              </a:rPr>
              <a:t>SOLEMI-1   8 T x </a:t>
            </a:r>
            <a:r>
              <a:rPr lang="en-US" altLang="it-IT" sz="2000" b="1" dirty="0" smtClean="0">
                <a:solidFill>
                  <a:schemeClr val="bg1"/>
                </a:solidFill>
              </a:rPr>
              <a:t>D535 </a:t>
            </a:r>
            <a:r>
              <a:rPr lang="en-US" altLang="it-IT" sz="2000" b="1" dirty="0">
                <a:solidFill>
                  <a:schemeClr val="bg1"/>
                </a:solidFill>
              </a:rPr>
              <a:t>mm </a:t>
            </a:r>
            <a:r>
              <a:rPr lang="en-US" altLang="it-IT" sz="2000" b="1" i="1" dirty="0">
                <a:solidFill>
                  <a:schemeClr val="bg1"/>
                </a:solidFill>
              </a:rPr>
              <a:t>warm</a:t>
            </a:r>
            <a:r>
              <a:rPr lang="en-US" altLang="it-IT" sz="2000" b="1" dirty="0">
                <a:solidFill>
                  <a:schemeClr val="bg1"/>
                </a:solidFill>
              </a:rPr>
              <a:t> bore</a:t>
            </a:r>
            <a:endParaRPr lang="it-IT" altLang="it-IT" sz="2000" b="1" dirty="0">
              <a:solidFill>
                <a:schemeClr val="bg1"/>
              </a:solidFill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111361" y="2708920"/>
            <a:ext cx="49808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en-US" altLang="it-IT" sz="2000" b="1" dirty="0">
                <a:solidFill>
                  <a:schemeClr val="bg1"/>
                </a:solidFill>
              </a:rPr>
              <a:t>SOLEMI 2-3   15 T x D100 mm cold bore</a:t>
            </a:r>
            <a:endParaRPr lang="it-IT" altLang="it-IT" sz="2000" b="1" dirty="0">
              <a:solidFill>
                <a:schemeClr val="bg1"/>
              </a:solidFill>
            </a:endParaRPr>
          </a:p>
        </p:txBody>
      </p:sp>
      <p:pic>
        <p:nvPicPr>
          <p:cNvPr id="8" name="Picture 25" descr="INFNnew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1852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6" descr="Dipolo-Scalfaro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64738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5229200"/>
            <a:ext cx="4718050" cy="1570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altLang="it-IT" sz="1600" b="0" dirty="0">
                <a:latin typeface="Verdana" pitchFamily="34" charset="0"/>
              </a:rPr>
              <a:t>INFN </a:t>
            </a:r>
            <a:r>
              <a:rPr lang="it-IT" altLang="it-IT" sz="1600" b="0" dirty="0" err="1">
                <a:latin typeface="Verdana" pitchFamily="34" charset="0"/>
              </a:rPr>
              <a:t>has</a:t>
            </a:r>
            <a:r>
              <a:rPr lang="it-IT" altLang="it-IT" sz="1600" b="0" dirty="0">
                <a:latin typeface="Verdana" pitchFamily="34" charset="0"/>
              </a:rPr>
              <a:t> </a:t>
            </a:r>
            <a:r>
              <a:rPr lang="it-IT" altLang="it-IT" sz="1600" b="0" dirty="0" err="1">
                <a:latin typeface="Verdana" pitchFamily="34" charset="0"/>
              </a:rPr>
              <a:t>collaborated</a:t>
            </a:r>
            <a:r>
              <a:rPr lang="it-IT" altLang="it-IT" sz="1600" b="0" dirty="0">
                <a:latin typeface="Verdana" pitchFamily="34" charset="0"/>
              </a:rPr>
              <a:t> with CERN </a:t>
            </a:r>
            <a:r>
              <a:rPr lang="it-IT" altLang="it-IT" sz="1600" b="0" dirty="0" err="1">
                <a:latin typeface="Verdana" pitchFamily="34" charset="0"/>
              </a:rPr>
              <a:t>since</a:t>
            </a:r>
            <a:r>
              <a:rPr lang="it-IT" altLang="it-IT" sz="1600" b="0" dirty="0">
                <a:latin typeface="Verdana" pitchFamily="34" charset="0"/>
              </a:rPr>
              <a:t> 1990, </a:t>
            </a:r>
            <a:r>
              <a:rPr lang="it-IT" altLang="it-IT" sz="1600" b="0" dirty="0" err="1">
                <a:latin typeface="Verdana" pitchFamily="34" charset="0"/>
              </a:rPr>
              <a:t>funding</a:t>
            </a:r>
            <a:r>
              <a:rPr lang="it-IT" altLang="it-IT" sz="1600" b="0" dirty="0">
                <a:latin typeface="Verdana" pitchFamily="34" charset="0"/>
              </a:rPr>
              <a:t> and </a:t>
            </a:r>
            <a:r>
              <a:rPr lang="it-IT" altLang="it-IT" sz="1600" b="0" dirty="0" err="1">
                <a:latin typeface="Verdana" pitchFamily="34" charset="0"/>
              </a:rPr>
              <a:t>following</a:t>
            </a:r>
            <a:r>
              <a:rPr lang="it-IT" altLang="it-IT" sz="1600" b="0" dirty="0">
                <a:latin typeface="Verdana" pitchFamily="34" charset="0"/>
              </a:rPr>
              <a:t> the </a:t>
            </a:r>
            <a:r>
              <a:rPr lang="it-IT" altLang="it-IT" sz="1600" b="0" dirty="0" err="1">
                <a:latin typeface="Verdana" pitchFamily="34" charset="0"/>
              </a:rPr>
              <a:t>construction</a:t>
            </a:r>
            <a:r>
              <a:rPr lang="it-IT" altLang="it-IT" sz="1600" b="0" dirty="0">
                <a:latin typeface="Verdana" pitchFamily="34" charset="0"/>
              </a:rPr>
              <a:t> in the </a:t>
            </a:r>
            <a:r>
              <a:rPr lang="it-IT" altLang="it-IT" sz="1600" b="0" dirty="0" err="1">
                <a:latin typeface="Verdana" pitchFamily="34" charset="0"/>
              </a:rPr>
              <a:t>Italian</a:t>
            </a:r>
            <a:r>
              <a:rPr lang="it-IT" altLang="it-IT" sz="1600" b="0" dirty="0">
                <a:latin typeface="Verdana" pitchFamily="34" charset="0"/>
              </a:rPr>
              <a:t> </a:t>
            </a:r>
            <a:r>
              <a:rPr lang="it-IT" altLang="it-IT" sz="1600" b="0" dirty="0" err="1">
                <a:latin typeface="Verdana" pitchFamily="34" charset="0"/>
              </a:rPr>
              <a:t>industries</a:t>
            </a:r>
            <a:r>
              <a:rPr lang="it-IT" altLang="it-IT" sz="1600" b="0" dirty="0">
                <a:latin typeface="Verdana" pitchFamily="34" charset="0"/>
              </a:rPr>
              <a:t> of the first </a:t>
            </a:r>
            <a:r>
              <a:rPr lang="it-IT" altLang="it-IT" sz="1600" b="0" dirty="0" err="1">
                <a:latin typeface="Verdana" pitchFamily="34" charset="0"/>
              </a:rPr>
              <a:t>two</a:t>
            </a:r>
            <a:r>
              <a:rPr lang="it-IT" altLang="it-IT" sz="1600" b="0" dirty="0">
                <a:latin typeface="Verdana" pitchFamily="34" charset="0"/>
              </a:rPr>
              <a:t> 10-m-long </a:t>
            </a:r>
            <a:r>
              <a:rPr lang="it-IT" altLang="it-IT" sz="1600" b="0" dirty="0" err="1">
                <a:latin typeface="Verdana" pitchFamily="34" charset="0"/>
              </a:rPr>
              <a:t>dipole</a:t>
            </a:r>
            <a:r>
              <a:rPr lang="it-IT" altLang="it-IT" sz="1600" b="0" dirty="0">
                <a:latin typeface="Verdana" pitchFamily="34" charset="0"/>
              </a:rPr>
              <a:t> </a:t>
            </a:r>
            <a:r>
              <a:rPr lang="it-IT" altLang="it-IT" sz="1600" b="0" dirty="0" err="1">
                <a:latin typeface="Verdana" pitchFamily="34" charset="0"/>
              </a:rPr>
              <a:t>prototypes</a:t>
            </a:r>
            <a:r>
              <a:rPr lang="it-IT" altLang="it-IT" sz="1600" b="0" dirty="0">
                <a:latin typeface="Verdana" pitchFamily="34" charset="0"/>
              </a:rPr>
              <a:t>.</a:t>
            </a:r>
          </a:p>
          <a:p>
            <a:pPr eaLnBrk="1" hangingPunct="1"/>
            <a:r>
              <a:rPr lang="it-IT" altLang="it-IT" sz="1600" b="0" dirty="0" err="1">
                <a:latin typeface="Verdana" pitchFamily="34" charset="0"/>
              </a:rPr>
              <a:t>Their</a:t>
            </a:r>
            <a:r>
              <a:rPr lang="it-IT" altLang="it-IT" sz="1600" b="0" dirty="0">
                <a:latin typeface="Verdana" pitchFamily="34" charset="0"/>
              </a:rPr>
              <a:t> </a:t>
            </a:r>
            <a:r>
              <a:rPr lang="it-IT" altLang="it-IT" sz="1600" b="0" dirty="0" err="1">
                <a:latin typeface="Verdana" pitchFamily="34" charset="0"/>
              </a:rPr>
              <a:t>excellent</a:t>
            </a:r>
            <a:r>
              <a:rPr lang="it-IT" altLang="it-IT" sz="1600" b="0" dirty="0">
                <a:latin typeface="Verdana" pitchFamily="34" charset="0"/>
              </a:rPr>
              <a:t> performances </a:t>
            </a:r>
            <a:r>
              <a:rPr lang="it-IT" altLang="it-IT" sz="1600" b="0" dirty="0" err="1">
                <a:latin typeface="Verdana" pitchFamily="34" charset="0"/>
              </a:rPr>
              <a:t>paved</a:t>
            </a:r>
            <a:r>
              <a:rPr lang="it-IT" altLang="it-IT" sz="1600" b="0" dirty="0">
                <a:latin typeface="Verdana" pitchFamily="34" charset="0"/>
              </a:rPr>
              <a:t> the way to the LHC </a:t>
            </a:r>
            <a:r>
              <a:rPr lang="it-IT" altLang="it-IT" sz="1600" b="0" dirty="0" err="1">
                <a:latin typeface="Verdana" pitchFamily="34" charset="0"/>
              </a:rPr>
              <a:t>project</a:t>
            </a:r>
            <a:r>
              <a:rPr lang="it-IT" altLang="it-IT" sz="1600" b="0" dirty="0">
                <a:latin typeface="Verdana" pitchFamily="34" charset="0"/>
              </a:rPr>
              <a:t> </a:t>
            </a:r>
            <a:r>
              <a:rPr lang="it-IT" altLang="it-IT" sz="1600" b="0" dirty="0" err="1">
                <a:latin typeface="Verdana" pitchFamily="34" charset="0"/>
              </a:rPr>
              <a:t>approval</a:t>
            </a:r>
            <a:r>
              <a:rPr lang="it-IT" altLang="it-IT" sz="1600" b="0" dirty="0">
                <a:latin typeface="Verdana" pitchFamily="34" charset="0"/>
              </a:rPr>
              <a:t> in 1994.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88950" y="0"/>
            <a:ext cx="8813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it-IT" sz="4000" dirty="0" smtClean="0">
                <a:solidFill>
                  <a:schemeClr val="bg1"/>
                </a:solidFill>
                <a:latin typeface="Verdana Ref" pitchFamily="34" charset="0"/>
              </a:rPr>
              <a:t>The long </a:t>
            </a:r>
            <a:r>
              <a:rPr lang="it-IT" altLang="it-IT" sz="4000" dirty="0" err="1" smtClean="0">
                <a:solidFill>
                  <a:schemeClr val="bg1"/>
                </a:solidFill>
                <a:latin typeface="Verdana Ref" pitchFamily="34" charset="0"/>
              </a:rPr>
              <a:t>prototypes</a:t>
            </a:r>
            <a:r>
              <a:rPr lang="it-IT" altLang="it-IT" sz="4000" dirty="0" smtClean="0">
                <a:solidFill>
                  <a:schemeClr val="bg1"/>
                </a:solidFill>
                <a:latin typeface="Verdana Ref" pitchFamily="34" charset="0"/>
              </a:rPr>
              <a:t/>
            </a:r>
            <a:br>
              <a:rPr lang="it-IT" altLang="it-IT" sz="4000" dirty="0" smtClean="0">
                <a:solidFill>
                  <a:schemeClr val="bg1"/>
                </a:solidFill>
                <a:latin typeface="Verdana Ref" pitchFamily="34" charset="0"/>
              </a:rPr>
            </a:br>
            <a:r>
              <a:rPr lang="it-IT" altLang="it-IT" sz="4000" dirty="0" smtClean="0">
                <a:solidFill>
                  <a:schemeClr val="bg1"/>
                </a:solidFill>
                <a:latin typeface="Verdana Ref" pitchFamily="34" charset="0"/>
              </a:rPr>
              <a:t> of the LHC </a:t>
            </a:r>
            <a:r>
              <a:rPr lang="it-IT" altLang="it-IT" sz="4000" dirty="0" err="1" smtClean="0">
                <a:solidFill>
                  <a:schemeClr val="bg1"/>
                </a:solidFill>
                <a:latin typeface="Verdana Ref" pitchFamily="34" charset="0"/>
              </a:rPr>
              <a:t>dipoles</a:t>
            </a:r>
            <a:endParaRPr lang="it-IT" altLang="it-IT" sz="4000" dirty="0" smtClean="0">
              <a:solidFill>
                <a:schemeClr val="bg1"/>
              </a:solidFill>
              <a:latin typeface="Verdana Ref" pitchFamily="34" charset="0"/>
            </a:endParaRPr>
          </a:p>
        </p:txBody>
      </p:sp>
      <p:pic>
        <p:nvPicPr>
          <p:cNvPr id="5" name="Picture 5" descr="Standard cross-sec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936" y="4574764"/>
            <a:ext cx="2977552" cy="228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5" descr="INFNnewlog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users.unimi.it/DDLab/logounim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785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Documenti\Graphics\Foto Atlas\B0 top 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2750" y="0"/>
            <a:ext cx="10318750" cy="6253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530850" y="0"/>
            <a:ext cx="4622800" cy="7052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it-IT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B0 </a:t>
            </a:r>
            <a:r>
              <a:rPr lang="it-IT" altLang="it-IT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magnet</a:t>
            </a:r>
            <a:endParaRPr lang="it-IT" altLang="it-IT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0" y="11113"/>
            <a:ext cx="5283200" cy="625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B0 is a shorter (9x5 instead of 25x5 m) working model of one of the eight coils compsing the Barrel Toroid</a:t>
            </a:r>
          </a:p>
          <a:p>
            <a:pPr eaLnBrk="1" hangingPunct="1">
              <a:lnSpc>
                <a:spcPct val="120000"/>
              </a:lnSpc>
            </a:pPr>
            <a:endParaRPr lang="it-IT" altLang="it-IT" sz="1600" b="1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Verdana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It exploits the same technologies 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of the final BT magnet</a:t>
            </a:r>
          </a:p>
          <a:p>
            <a:pPr eaLnBrk="1" hangingPunct="1">
              <a:lnSpc>
                <a:spcPct val="120000"/>
              </a:lnSpc>
            </a:pPr>
            <a:endParaRPr lang="it-IT" altLang="it-IT" sz="1600" b="1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Verdana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Most components, conductor 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DP winding &amp; impregnation, 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radiation screen, 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vacuum vessel, 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were financed under Italian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Govt’s “5%” funding program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and followed by LASA</a:t>
            </a:r>
          </a:p>
          <a:p>
            <a:pPr eaLnBrk="1" hangingPunct="1">
              <a:lnSpc>
                <a:spcPct val="120000"/>
              </a:lnSpc>
            </a:pPr>
            <a:endParaRPr lang="it-IT" altLang="it-IT" sz="1600" b="1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Verdana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CEA-Saclay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contributed 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with design, 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coil casing, 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minor components &amp;</a:t>
            </a:r>
          </a:p>
          <a:p>
            <a:pPr eaLnBrk="1" hangingPunct="1">
              <a:lnSpc>
                <a:spcPct val="120000"/>
              </a:lnSpc>
            </a:pPr>
            <a:r>
              <a:rPr lang="it-IT" altLang="it-IT" sz="16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overall assembly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839345" y="1112897"/>
            <a:ext cx="5298876" cy="419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1" hangingPunct="1">
              <a:lnSpc>
                <a:spcPct val="120000"/>
              </a:lnSpc>
            </a:pP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Construction </a:t>
            </a:r>
          </a:p>
          <a:p>
            <a:pPr algn="r" eaLnBrk="1" hangingPunct="1">
              <a:lnSpc>
                <a:spcPct val="120000"/>
              </a:lnSpc>
            </a:pP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began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 in  1998</a:t>
            </a:r>
          </a:p>
          <a:p>
            <a:pPr algn="r" eaLnBrk="1" hangingPunct="1">
              <a:lnSpc>
                <a:spcPct val="120000"/>
              </a:lnSpc>
            </a:pPr>
            <a:endParaRPr lang="it-IT" altLang="it-IT" sz="1600" b="1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Verdana" pitchFamily="34" charset="0"/>
            </a:endParaRPr>
          </a:p>
          <a:p>
            <a:pPr algn="r" eaLnBrk="1" hangingPunct="1">
              <a:lnSpc>
                <a:spcPct val="120000"/>
              </a:lnSpc>
            </a:pP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Delivered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 on </a:t>
            </a:r>
          </a:p>
          <a:p>
            <a:pPr algn="r" eaLnBrk="1" hangingPunct="1">
              <a:lnSpc>
                <a:spcPct val="120000"/>
              </a:lnSpc>
            </a:pP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Oct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 00 </a:t>
            </a: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at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 CERN</a:t>
            </a:r>
          </a:p>
          <a:p>
            <a:pPr algn="r" eaLnBrk="1" hangingPunct="1">
              <a:lnSpc>
                <a:spcPct val="120000"/>
              </a:lnSpc>
            </a:pPr>
            <a:endParaRPr lang="it-IT" altLang="it-IT" sz="1600" b="1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Verdana" pitchFamily="34" charset="0"/>
            </a:endParaRPr>
          </a:p>
          <a:p>
            <a:pPr algn="r" eaLnBrk="1" hangingPunct="1">
              <a:lnSpc>
                <a:spcPct val="120000"/>
              </a:lnSpc>
            </a:pPr>
            <a:r>
              <a:rPr lang="it-IT" altLang="it-IT" sz="1600" b="1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First Cool 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down </a:t>
            </a:r>
          </a:p>
          <a:p>
            <a:pPr algn="r" eaLnBrk="1" hangingPunct="1">
              <a:lnSpc>
                <a:spcPct val="120000"/>
              </a:lnSpc>
            </a:pP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started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 on </a:t>
            </a: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Jun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 01</a:t>
            </a:r>
          </a:p>
          <a:p>
            <a:pPr algn="r" eaLnBrk="1" hangingPunct="1">
              <a:lnSpc>
                <a:spcPct val="120000"/>
              </a:lnSpc>
            </a:pP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	</a:t>
            </a:r>
          </a:p>
          <a:p>
            <a:pPr algn="r" eaLnBrk="1" hangingPunct="1">
              <a:lnSpc>
                <a:spcPct val="120000"/>
              </a:lnSpc>
            </a:pP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		</a:t>
            </a: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Nominal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 </a:t>
            </a: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operational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        </a:t>
            </a: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current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, 20.5 </a:t>
            </a: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kA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, </a:t>
            </a:r>
          </a:p>
          <a:p>
            <a:pPr algn="r" eaLnBrk="1" hangingPunct="1">
              <a:lnSpc>
                <a:spcPct val="120000"/>
              </a:lnSpc>
            </a:pP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achieved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 on </a:t>
            </a:r>
            <a:r>
              <a:rPr lang="it-IT" altLang="it-IT" sz="1600" b="1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Jul</a:t>
            </a: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 01</a:t>
            </a:r>
          </a:p>
          <a:p>
            <a:pPr algn="r" eaLnBrk="1" hangingPunct="1">
              <a:lnSpc>
                <a:spcPct val="120000"/>
              </a:lnSpc>
            </a:pPr>
            <a:endParaRPr lang="it-IT" altLang="it-IT" sz="1600" b="1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Verdana" pitchFamily="34" charset="0"/>
            </a:endParaRPr>
          </a:p>
          <a:p>
            <a:pPr algn="r" eaLnBrk="1" hangingPunct="1">
              <a:lnSpc>
                <a:spcPct val="120000"/>
              </a:lnSpc>
            </a:pPr>
            <a:r>
              <a:rPr lang="it-IT" altLang="it-IT" sz="16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Verdana" pitchFamily="34" charset="0"/>
              </a:rPr>
              <a:t>	</a:t>
            </a:r>
            <a:endParaRPr lang="en-GB" altLang="it-IT" sz="1600" b="1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084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26"/>
          <p:cNvSpPr txBox="1">
            <a:spLocks noChangeArrowheads="1"/>
          </p:cNvSpPr>
          <p:nvPr/>
        </p:nvSpPr>
        <p:spPr>
          <a:xfrm>
            <a:off x="5448300" y="0"/>
            <a:ext cx="2228850" cy="7647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altLang="it-IT" sz="1800" dirty="0" smtClean="0">
                <a:solidFill>
                  <a:srgbClr val="FF0000"/>
                </a:solidFill>
                <a:latin typeface="Verdana" pitchFamily="34" charset="0"/>
              </a:rPr>
              <a:t>ATLAS </a:t>
            </a:r>
            <a:r>
              <a:rPr lang="it-IT" altLang="it-IT" sz="1800" dirty="0" err="1" smtClean="0">
                <a:solidFill>
                  <a:srgbClr val="FF0000"/>
                </a:solidFill>
                <a:latin typeface="Verdana" pitchFamily="34" charset="0"/>
              </a:rPr>
              <a:t>Tie-Rod</a:t>
            </a:r>
            <a:r>
              <a:rPr lang="it-IT" altLang="it-IT" sz="180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br>
              <a:rPr lang="it-IT" altLang="it-IT" sz="1800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lang="it-IT" altLang="it-IT" sz="1800" dirty="0" smtClean="0">
                <a:solidFill>
                  <a:srgbClr val="FF0000"/>
                </a:solidFill>
                <a:latin typeface="Verdana" pitchFamily="34" charset="0"/>
              </a:rPr>
              <a:t>test </a:t>
            </a:r>
            <a:r>
              <a:rPr lang="it-IT" altLang="it-IT" sz="1800" dirty="0" err="1" smtClean="0">
                <a:solidFill>
                  <a:srgbClr val="FF0000"/>
                </a:solidFill>
                <a:latin typeface="Verdana" pitchFamily="34" charset="0"/>
              </a:rPr>
              <a:t>apparatus</a:t>
            </a:r>
            <a:endParaRPr lang="it-IT" altLang="it-IT" sz="1800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6" name="Picture 1027" descr="Q:\biellette test\foto\cryoext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26" r="12823"/>
          <a:stretch/>
        </p:blipFill>
        <p:spPr bwMode="auto">
          <a:xfrm>
            <a:off x="7252" y="-58810"/>
            <a:ext cx="3744000" cy="3486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28" descr="Q:\biellette test\foto\low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194" y="3048000"/>
            <a:ext cx="3714750" cy="2571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29" descr="D:\Documenti\Graphics\Foto Atlas\Criostato, biellette, ecc\Al12(13-5-99)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3632200" cy="22796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030"/>
          <p:cNvSpPr>
            <a:spLocks noChangeArrowheads="1"/>
          </p:cNvSpPr>
          <p:nvPr/>
        </p:nvSpPr>
        <p:spPr bwMode="auto">
          <a:xfrm rot="10800000" flipH="1" flipV="1">
            <a:off x="5695950" y="4191000"/>
            <a:ext cx="742950" cy="457200"/>
          </a:xfrm>
          <a:prstGeom prst="rightArrow">
            <a:avLst>
              <a:gd name="adj1" fmla="val 53750"/>
              <a:gd name="adj2" fmla="val 88803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" name="Oval 1031"/>
          <p:cNvSpPr>
            <a:spLocks noChangeArrowheads="1"/>
          </p:cNvSpPr>
          <p:nvPr/>
        </p:nvSpPr>
        <p:spPr bwMode="auto">
          <a:xfrm>
            <a:off x="3962400" y="3657600"/>
            <a:ext cx="1733550" cy="1600200"/>
          </a:xfrm>
          <a:prstGeom prst="ellips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Rectangle 1032"/>
          <p:cNvSpPr>
            <a:spLocks noChangeArrowheads="1"/>
          </p:cNvSpPr>
          <p:nvPr/>
        </p:nvSpPr>
        <p:spPr bwMode="auto">
          <a:xfrm>
            <a:off x="3632200" y="0"/>
            <a:ext cx="990600" cy="3657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" name="AutoShape 1033"/>
          <p:cNvSpPr>
            <a:spLocks noChangeArrowheads="1"/>
          </p:cNvSpPr>
          <p:nvPr/>
        </p:nvSpPr>
        <p:spPr bwMode="auto">
          <a:xfrm rot="1146434" flipH="1" flipV="1">
            <a:off x="3130550" y="2703513"/>
            <a:ext cx="1155700" cy="228600"/>
          </a:xfrm>
          <a:prstGeom prst="rightArrow">
            <a:avLst>
              <a:gd name="adj1" fmla="val 27093"/>
              <a:gd name="adj2" fmla="val 76980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it-IT"/>
          </a:p>
        </p:txBody>
      </p:sp>
      <p:sp>
        <p:nvSpPr>
          <p:cNvPr id="13" name="AutoShape 1034"/>
          <p:cNvSpPr>
            <a:spLocks noChangeArrowheads="1"/>
          </p:cNvSpPr>
          <p:nvPr/>
        </p:nvSpPr>
        <p:spPr bwMode="auto">
          <a:xfrm rot="19749743" flipH="1" flipV="1">
            <a:off x="3384550" y="3276600"/>
            <a:ext cx="1403350" cy="228600"/>
          </a:xfrm>
          <a:prstGeom prst="rightArrow">
            <a:avLst>
              <a:gd name="adj1" fmla="val 27093"/>
              <a:gd name="adj2" fmla="val 93476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1035"/>
          <p:cNvSpPr txBox="1">
            <a:spLocks noChangeArrowheads="1"/>
          </p:cNvSpPr>
          <p:nvPr/>
        </p:nvSpPr>
        <p:spPr bwMode="auto">
          <a:xfrm>
            <a:off x="6001545" y="764704"/>
            <a:ext cx="328783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it-IT" altLang="it-IT" sz="2000" dirty="0" err="1">
                <a:latin typeface="Verdana" pitchFamily="34" charset="0"/>
              </a:rPr>
              <a:t>Designed</a:t>
            </a:r>
            <a:r>
              <a:rPr lang="it-IT" altLang="it-IT" sz="2000" dirty="0">
                <a:latin typeface="Verdana" pitchFamily="34" charset="0"/>
              </a:rPr>
              <a:t> and </a:t>
            </a:r>
          </a:p>
          <a:p>
            <a:pPr eaLnBrk="1" hangingPunct="1"/>
            <a:r>
              <a:rPr lang="it-IT" altLang="it-IT" sz="2000" dirty="0" err="1">
                <a:latin typeface="Verdana" pitchFamily="34" charset="0"/>
              </a:rPr>
              <a:t>commissioned</a:t>
            </a:r>
            <a:r>
              <a:rPr lang="it-IT" altLang="it-IT" sz="2000" dirty="0">
                <a:latin typeface="Verdana" pitchFamily="34" charset="0"/>
              </a:rPr>
              <a:t> </a:t>
            </a:r>
            <a:r>
              <a:rPr lang="it-IT" altLang="it-IT" sz="2000" dirty="0" err="1">
                <a:latin typeface="Verdana" pitchFamily="34" charset="0"/>
              </a:rPr>
              <a:t>at</a:t>
            </a:r>
            <a:r>
              <a:rPr lang="it-IT" altLang="it-IT" sz="2000" dirty="0">
                <a:latin typeface="Verdana" pitchFamily="34" charset="0"/>
              </a:rPr>
              <a:t> LASA</a:t>
            </a:r>
          </a:p>
          <a:p>
            <a:pPr eaLnBrk="1" hangingPunct="1"/>
            <a:r>
              <a:rPr lang="it-IT" altLang="it-IT" sz="2000" dirty="0">
                <a:latin typeface="Verdana" pitchFamily="34" charset="0"/>
              </a:rPr>
              <a:t>to test B0’s </a:t>
            </a:r>
            <a:r>
              <a:rPr lang="it-IT" altLang="it-IT" sz="2000" dirty="0" err="1">
                <a:latin typeface="Verdana" pitchFamily="34" charset="0"/>
              </a:rPr>
              <a:t>Tie-Rods</a:t>
            </a:r>
            <a:r>
              <a:rPr lang="it-IT" altLang="it-IT" sz="2000" dirty="0">
                <a:latin typeface="Verdana" pitchFamily="34" charset="0"/>
              </a:rPr>
              <a:t> </a:t>
            </a:r>
            <a:endParaRPr lang="it-IT" altLang="it-IT" sz="2000" dirty="0" smtClean="0">
              <a:latin typeface="Verdana" pitchFamily="34" charset="0"/>
            </a:endParaRPr>
          </a:p>
          <a:p>
            <a:pPr eaLnBrk="1" hangingPunct="1"/>
            <a:r>
              <a:rPr lang="it-IT" altLang="it-IT" sz="2000" dirty="0" err="1" smtClean="0">
                <a:latin typeface="Verdana" pitchFamily="34" charset="0"/>
              </a:rPr>
              <a:t>upto</a:t>
            </a:r>
            <a:r>
              <a:rPr lang="it-IT" altLang="it-IT" sz="2000" dirty="0" smtClean="0">
                <a:latin typeface="Verdana" pitchFamily="34" charset="0"/>
              </a:rPr>
              <a:t> </a:t>
            </a:r>
            <a:r>
              <a:rPr lang="it-IT" altLang="it-IT" sz="2000" dirty="0">
                <a:latin typeface="Verdana" pitchFamily="34" charset="0"/>
              </a:rPr>
              <a:t>260 </a:t>
            </a:r>
            <a:r>
              <a:rPr lang="it-IT" altLang="it-IT" sz="2000" dirty="0" err="1" smtClean="0">
                <a:latin typeface="Verdana" pitchFamily="34" charset="0"/>
              </a:rPr>
              <a:t>tons</a:t>
            </a:r>
            <a:endParaRPr lang="en-GB" altLang="it-IT" sz="2000" dirty="0">
              <a:latin typeface="Verdana" pitchFamily="34" charset="0"/>
            </a:endParaRPr>
          </a:p>
        </p:txBody>
      </p:sp>
      <p:pic>
        <p:nvPicPr>
          <p:cNvPr id="15" name="Picture 1036" descr="D:\Graphics\Foto Atlas\Criostato, biellette, ecc\volpini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3855"/>
            <a:ext cx="13538200" cy="695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5" descr="INFNnewlogo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users.unimi.it/DDLab/logounim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25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-224374" y="0"/>
            <a:ext cx="9361040" cy="8366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it-IT" sz="32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it-IT" altLang="it-IT" sz="3200" b="1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superconducting</a:t>
            </a:r>
            <a:r>
              <a:rPr lang="it-IT" altLang="it-IT" sz="32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altLang="it-IT" sz="3200" b="1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toroidal</a:t>
            </a:r>
            <a:r>
              <a:rPr lang="it-IT" altLang="it-IT" sz="32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it-IT" altLang="it-IT" sz="3200" b="1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magnets</a:t>
            </a:r>
            <a:r>
              <a:rPr lang="it-IT" altLang="it-IT" sz="32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of the ATLAS detector</a:t>
            </a:r>
          </a:p>
        </p:txBody>
      </p:sp>
      <p:pic>
        <p:nvPicPr>
          <p:cNvPr id="3" name="Picture 4" descr="Barrel Toroid 4 Nov 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5525"/>
            <a:ext cx="9906000" cy="595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11560" y="5070789"/>
            <a:ext cx="7848600" cy="189282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1800" b="0" dirty="0">
                <a:latin typeface="Verdana" pitchFamily="34" charset="0"/>
              </a:rPr>
              <a:t>INFN </a:t>
            </a:r>
            <a:r>
              <a:rPr lang="it-IT" altLang="it-IT" sz="1800" b="0" dirty="0" err="1">
                <a:latin typeface="Verdana" pitchFamily="34" charset="0"/>
              </a:rPr>
              <a:t>was</a:t>
            </a:r>
            <a:r>
              <a:rPr lang="it-IT" altLang="it-IT" sz="1800" b="0" dirty="0">
                <a:latin typeface="Verdana" pitchFamily="34" charset="0"/>
              </a:rPr>
              <a:t> co-</a:t>
            </a:r>
            <a:r>
              <a:rPr lang="it-IT" altLang="it-IT" sz="1800" b="0" dirty="0" err="1">
                <a:latin typeface="Verdana" pitchFamily="34" charset="0"/>
              </a:rPr>
              <a:t>responsible</a:t>
            </a:r>
            <a:r>
              <a:rPr lang="it-IT" altLang="it-IT" sz="1800" b="0" dirty="0">
                <a:latin typeface="Verdana" pitchFamily="34" charset="0"/>
              </a:rPr>
              <a:t>, </a:t>
            </a:r>
            <a:r>
              <a:rPr lang="it-IT" altLang="it-IT" sz="1800" b="0" dirty="0" err="1">
                <a:latin typeface="Verdana" pitchFamily="34" charset="0"/>
              </a:rPr>
              <a:t>together</a:t>
            </a:r>
            <a:r>
              <a:rPr lang="it-IT" altLang="it-IT" sz="1800" b="0" dirty="0">
                <a:latin typeface="Verdana" pitchFamily="34" charset="0"/>
              </a:rPr>
              <a:t> with CEA, of the </a:t>
            </a:r>
            <a:r>
              <a:rPr lang="it-IT" altLang="it-IT" sz="1800" b="0" dirty="0" err="1">
                <a:latin typeface="Verdana" pitchFamily="34" charset="0"/>
              </a:rPr>
              <a:t>construction</a:t>
            </a:r>
            <a:r>
              <a:rPr lang="it-IT" altLang="it-IT" sz="1800" b="0" dirty="0">
                <a:latin typeface="Verdana" pitchFamily="34" charset="0"/>
              </a:rPr>
              <a:t> of the </a:t>
            </a:r>
            <a:r>
              <a:rPr lang="it-IT" altLang="it-IT" sz="1800" b="0" dirty="0" err="1">
                <a:latin typeface="Verdana" pitchFamily="34" charset="0"/>
              </a:rPr>
              <a:t>Barrel</a:t>
            </a:r>
            <a:r>
              <a:rPr lang="it-IT" altLang="it-IT" sz="1800" b="0" dirty="0">
                <a:latin typeface="Verdana" pitchFamily="34" charset="0"/>
              </a:rPr>
              <a:t> </a:t>
            </a:r>
            <a:r>
              <a:rPr lang="it-IT" altLang="it-IT" sz="1800" b="0" dirty="0" err="1">
                <a:latin typeface="Verdana" pitchFamily="34" charset="0"/>
              </a:rPr>
              <a:t>Toroidal</a:t>
            </a:r>
            <a:r>
              <a:rPr lang="it-IT" altLang="it-IT" sz="1800" b="0" dirty="0">
                <a:latin typeface="Verdana" pitchFamily="34" charset="0"/>
              </a:rPr>
              <a:t> </a:t>
            </a:r>
            <a:r>
              <a:rPr lang="it-IT" altLang="it-IT" sz="1800" b="0" dirty="0" err="1">
                <a:latin typeface="Verdana" pitchFamily="34" charset="0"/>
              </a:rPr>
              <a:t>Magnet</a:t>
            </a:r>
            <a:r>
              <a:rPr lang="it-IT" altLang="it-IT" sz="1800" b="0" dirty="0">
                <a:latin typeface="Verdana" pitchFamily="34" charset="0"/>
              </a:rPr>
              <a:t> of ATLAS</a:t>
            </a:r>
            <a:r>
              <a:rPr lang="it-IT" altLang="it-IT" sz="1800" b="0" dirty="0" smtClean="0">
                <a:latin typeface="Verdana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it-IT" sz="18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Full responsibility on 1/4 of the superconducting cable </a:t>
            </a:r>
            <a:r>
              <a:rPr lang="en-US" altLang="it-IT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(EM </a:t>
            </a:r>
            <a:r>
              <a:rPr lang="en-US" altLang="it-IT" sz="12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Fornaci</a:t>
            </a:r>
            <a:r>
              <a:rPr lang="en-US" altLang="it-IT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 </a:t>
            </a:r>
            <a:r>
              <a:rPr lang="en-US" altLang="it-IT" sz="12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Barga</a:t>
            </a:r>
            <a:r>
              <a:rPr lang="en-US" altLang="it-IT" sz="12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US" altLang="it-IT" sz="18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of the superconducting coils </a:t>
            </a:r>
            <a:r>
              <a:rPr lang="en-US" altLang="it-IT" sz="12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altLang="it-IT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ASG Genova)</a:t>
            </a:r>
            <a:r>
              <a:rPr lang="en-US" altLang="it-IT" sz="18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altLang="it-IT" sz="18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thermal screens </a:t>
            </a:r>
            <a:r>
              <a:rPr lang="en-US" altLang="it-IT" sz="12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altLang="it-IT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Ettore </a:t>
            </a:r>
            <a:r>
              <a:rPr lang="en-US" altLang="it-IT" sz="12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Zanon</a:t>
            </a:r>
            <a:r>
              <a:rPr lang="en-US" altLang="it-IT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altLang="it-IT" sz="12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Schio</a:t>
            </a:r>
            <a:r>
              <a:rPr lang="en-US" altLang="it-IT" sz="12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 </a:t>
            </a:r>
            <a:r>
              <a:rPr lang="en-US" altLang="it-IT" sz="18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dump and protection system of the magnet.</a:t>
            </a:r>
            <a:endParaRPr lang="it-IT" altLang="it-IT" sz="1800" b="0" dirty="0">
              <a:latin typeface="Verdana" pitchFamily="34" charset="0"/>
            </a:endParaRPr>
          </a:p>
        </p:txBody>
      </p:sp>
      <p:pic>
        <p:nvPicPr>
          <p:cNvPr id="5" name="Picture 25" descr="INFNnew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users.unimi.it/DDLab/logouni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514" y="37683"/>
            <a:ext cx="1368152" cy="4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2675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1109</Words>
  <Application>Microsoft Office PowerPoint</Application>
  <PresentationFormat>Presentazione su schermo (4:3)</PresentationFormat>
  <Paragraphs>229</Paragraphs>
  <Slides>25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25</vt:i4>
      </vt:variant>
    </vt:vector>
  </HeadingPairs>
  <TitlesOfParts>
    <vt:vector size="28" baseType="lpstr">
      <vt:lpstr>Tema di Office</vt:lpstr>
      <vt:lpstr>Photo Editor Photo</vt:lpstr>
      <vt:lpstr>Equazione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Broggi</dc:creator>
  <cp:lastModifiedBy>Francesco Broggi</cp:lastModifiedBy>
  <cp:revision>21</cp:revision>
  <dcterms:created xsi:type="dcterms:W3CDTF">2016-06-08T09:48:00Z</dcterms:created>
  <dcterms:modified xsi:type="dcterms:W3CDTF">2016-06-13T07:17:56Z</dcterms:modified>
</cp:coreProperties>
</file>