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462" r:id="rId3"/>
    <p:sldId id="379" r:id="rId4"/>
    <p:sldId id="469" r:id="rId5"/>
    <p:sldId id="463" r:id="rId6"/>
    <p:sldId id="464" r:id="rId7"/>
    <p:sldId id="466" r:id="rId8"/>
    <p:sldId id="467" r:id="rId9"/>
    <p:sldId id="468" r:id="rId10"/>
    <p:sldId id="471" r:id="rId11"/>
    <p:sldId id="470" r:id="rId12"/>
    <p:sldId id="472" r:id="rId13"/>
    <p:sldId id="474" r:id="rId14"/>
    <p:sldId id="439" r:id="rId15"/>
    <p:sldId id="383" r:id="rId16"/>
    <p:sldId id="473" r:id="rId17"/>
    <p:sldId id="433" r:id="rId18"/>
    <p:sldId id="434" r:id="rId19"/>
    <p:sldId id="477" r:id="rId20"/>
    <p:sldId id="480" r:id="rId21"/>
    <p:sldId id="496" r:id="rId22"/>
    <p:sldId id="499" r:id="rId23"/>
    <p:sldId id="500" r:id="rId24"/>
    <p:sldId id="482" r:id="rId25"/>
    <p:sldId id="503" r:id="rId26"/>
    <p:sldId id="483" r:id="rId27"/>
    <p:sldId id="488" r:id="rId28"/>
    <p:sldId id="484" r:id="rId29"/>
    <p:sldId id="444" r:id="rId30"/>
    <p:sldId id="486" r:id="rId31"/>
    <p:sldId id="489" r:id="rId32"/>
    <p:sldId id="485" r:id="rId33"/>
    <p:sldId id="501" r:id="rId34"/>
    <p:sldId id="504" r:id="rId35"/>
    <p:sldId id="502" r:id="rId36"/>
    <p:sldId id="492" r:id="rId37"/>
    <p:sldId id="493" r:id="rId38"/>
    <p:sldId id="494" r:id="rId39"/>
    <p:sldId id="495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45" autoAdjust="0"/>
    <p:restoredTop sz="94714" autoAdjust="0"/>
  </p:normalViewPr>
  <p:slideViewPr>
    <p:cSldViewPr>
      <p:cViewPr varScale="1">
        <p:scale>
          <a:sx n="87" d="100"/>
          <a:sy n="87" d="100"/>
        </p:scale>
        <p:origin x="-148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FCD62-6D65-49E0-A07E-5726F45BB35E}" type="datetimeFigureOut">
              <a:rPr lang="en-US" smtClean="0"/>
              <a:pPr/>
              <a:t>7/14/2016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A559A-9145-495E-AC7B-C123AF64C7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8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394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746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2502-C70A-40D2-9FA9-E5112764F2E8}" type="datetimeFigureOut">
              <a:rPr lang="en-US" smtClean="0"/>
              <a:pPr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2502-C70A-40D2-9FA9-E5112764F2E8}" type="datetimeFigureOut">
              <a:rPr lang="en-US" smtClean="0"/>
              <a:pPr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2502-C70A-40D2-9FA9-E5112764F2E8}" type="datetimeFigureOut">
              <a:rPr lang="en-US" smtClean="0"/>
              <a:pPr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2502-C70A-40D2-9FA9-E5112764F2E8}" type="datetimeFigureOut">
              <a:rPr lang="en-US" smtClean="0"/>
              <a:pPr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2502-C70A-40D2-9FA9-E5112764F2E8}" type="datetimeFigureOut">
              <a:rPr lang="en-US" smtClean="0"/>
              <a:pPr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2502-C70A-40D2-9FA9-E5112764F2E8}" type="datetimeFigureOut">
              <a:rPr lang="en-US" smtClean="0"/>
              <a:pPr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2502-C70A-40D2-9FA9-E5112764F2E8}" type="datetimeFigureOut">
              <a:rPr lang="en-US" smtClean="0"/>
              <a:pPr/>
              <a:t>7/14/2016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2502-C70A-40D2-9FA9-E5112764F2E8}" type="datetimeFigureOut">
              <a:rPr lang="en-US" smtClean="0"/>
              <a:pPr/>
              <a:t>7/14/2016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2502-C70A-40D2-9FA9-E5112764F2E8}" type="datetimeFigureOut">
              <a:rPr lang="en-US" smtClean="0"/>
              <a:pPr/>
              <a:t>7/14/2016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2502-C70A-40D2-9FA9-E5112764F2E8}" type="datetimeFigureOut">
              <a:rPr lang="en-US" smtClean="0"/>
              <a:pPr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2502-C70A-40D2-9FA9-E5112764F2E8}" type="datetimeFigureOut">
              <a:rPr lang="en-US" smtClean="0"/>
              <a:pPr/>
              <a:t>7/14/2016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22502-C70A-40D2-9FA9-E5112764F2E8}" type="datetimeFigureOut">
              <a:rPr lang="en-US" smtClean="0"/>
              <a:pPr/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3.xml"/><Relationship Id="rId7" Type="http://schemas.openxmlformats.org/officeDocument/2006/relationships/image" Target="../media/image19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7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31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33.png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36.png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36.png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ytimg.com/vi/ScZFq0p3O8k/maxresdefault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 radius="0"/>
                    </a14:imgEffect>
                    <a14:imgEffect>
                      <a14:colorTemperature colorTemp="7000"/>
                    </a14:imgEffect>
                    <a14:imgEffect>
                      <a14:saturation sat="75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9998" y="-384"/>
            <a:ext cx="12192678" cy="6858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496944" cy="324036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Quark matter in neutron stars: 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from Feynman diagrams to D-branes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/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sz="2700" b="1" dirty="0" err="1" smtClean="0">
                <a:solidFill>
                  <a:schemeClr val="bg1"/>
                </a:solidFill>
              </a:rPr>
              <a:t>Aleksi</a:t>
            </a:r>
            <a:r>
              <a:rPr lang="en-US" sz="2700" b="1" dirty="0" smtClean="0">
                <a:solidFill>
                  <a:schemeClr val="bg1"/>
                </a:solidFill>
              </a:rPr>
              <a:t> </a:t>
            </a:r>
            <a:r>
              <a:rPr lang="en-US" sz="2700" b="1" dirty="0" err="1" smtClean="0">
                <a:solidFill>
                  <a:schemeClr val="bg1"/>
                </a:solidFill>
              </a:rPr>
              <a:t>Vuorinen</a:t>
            </a:r>
            <a:r>
              <a:rPr lang="en-US" sz="2700" b="1" dirty="0" smtClean="0">
                <a:solidFill>
                  <a:schemeClr val="bg1"/>
                </a:solidFill>
              </a:rPr>
              <a:t/>
            </a:r>
            <a:br>
              <a:rPr lang="en-US" sz="2700" b="1" dirty="0" smtClean="0">
                <a:solidFill>
                  <a:schemeClr val="bg1"/>
                </a:solidFill>
              </a:rPr>
            </a:br>
            <a:r>
              <a:rPr lang="en-US" sz="2700" b="1" dirty="0" smtClean="0">
                <a:solidFill>
                  <a:schemeClr val="bg1"/>
                </a:solidFill>
              </a:rPr>
              <a:t>University of Helsinki</a:t>
            </a:r>
            <a:endParaRPr lang="fi-FI" sz="27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4149080"/>
            <a:ext cx="7264896" cy="1752600"/>
          </a:xfrm>
        </p:spPr>
        <p:txBody>
          <a:bodyPr/>
          <a:lstStyle/>
          <a:p>
            <a:r>
              <a:rPr lang="fi-FI" b="1" dirty="0" smtClean="0">
                <a:solidFill>
                  <a:schemeClr val="bg1"/>
                </a:solidFill>
              </a:rPr>
              <a:t>Strong and Electroweak Matter 2016</a:t>
            </a:r>
          </a:p>
          <a:p>
            <a:r>
              <a:rPr lang="fi-FI" b="1" dirty="0" smtClean="0">
                <a:solidFill>
                  <a:schemeClr val="bg1"/>
                </a:solidFill>
              </a:rPr>
              <a:t>Stavanger, 14.7.2016</a:t>
            </a:r>
            <a:endParaRPr lang="fi-FI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5807005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A. </a:t>
            </a:r>
            <a:r>
              <a:rPr lang="en-US" b="1" dirty="0" err="1" smtClean="0">
                <a:solidFill>
                  <a:schemeClr val="bg1">
                    <a:lumMod val="95000"/>
                  </a:schemeClr>
                </a:solidFill>
              </a:rPr>
              <a:t>Kurkela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, AV, arXiv:1603.00750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(to appear in Phys. Rev. Lett.)</a:t>
            </a:r>
          </a:p>
          <a:p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C. </a:t>
            </a:r>
            <a:r>
              <a:rPr lang="en-US" b="1" dirty="0" err="1" smtClean="0">
                <a:solidFill>
                  <a:schemeClr val="bg1">
                    <a:lumMod val="95000"/>
                  </a:schemeClr>
                </a:solidFill>
              </a:rPr>
              <a:t>Hoyos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, N. </a:t>
            </a:r>
            <a:r>
              <a:rPr lang="en-US" b="1" dirty="0" err="1" smtClean="0">
                <a:solidFill>
                  <a:schemeClr val="bg1">
                    <a:lumMod val="95000"/>
                  </a:schemeClr>
                </a:solidFill>
              </a:rPr>
              <a:t>Jokela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, D. Rodriquez, AV, Phys. Rev. Lett.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117, 032501 (2016),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1603.02943</a:t>
            </a:r>
            <a:endParaRPr lang="en-US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69091"/>
      </p:ext>
    </p:extLst>
  </p:cSld>
  <p:clrMapOvr>
    <a:masterClrMapping/>
  </p:clrMapOvr>
  <p:transition advTm="2993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95536" y="404664"/>
                <a:ext cx="864096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prstClr val="black"/>
                    </a:solidFill>
                  </a:rPr>
                  <a:t>In between: smooth approach to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dirty="0" smtClean="0">
                    <a:solidFill>
                      <a:prstClr val="black"/>
                    </a:solidFill>
                  </a:rPr>
                  <a:t> demonstrated; however, result very impractical to use</a:t>
                </a:r>
                <a:endParaRPr lang="en-US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04664"/>
                <a:ext cx="8640960" cy="954107"/>
              </a:xfrm>
              <a:prstGeom prst="rect">
                <a:avLst/>
              </a:prstGeom>
              <a:blipFill rotWithShape="1">
                <a:blip r:embed="rId2"/>
                <a:stretch>
                  <a:fillRect l="-1482" t="-5732" b="-17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95536" y="622802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prstClr val="black"/>
                </a:solidFill>
              </a:rPr>
              <a:t>Ipp, Kajantie, Rebhan, AV, PRD 74 (2006)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145" y="1556792"/>
            <a:ext cx="6171207" cy="44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406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4752528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Perturbative thermodynamics of QCD matter: existing results 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4000" dirty="0" smtClean="0"/>
              <a:t>Perturbative thermodynamics of QCD matter: new result and its uses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Technical 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insight 1: IR physics 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Technical insight 2: effective theory approach to all temperatures</a:t>
            </a:r>
          </a:p>
        </p:txBody>
      </p:sp>
    </p:spTree>
    <p:extLst>
      <p:ext uri="{BB962C8B-B14F-4D97-AF65-F5344CB8AC3E}">
        <p14:creationId xmlns:p14="http://schemas.microsoft.com/office/powerpoint/2010/main" val="1258430700"/>
      </p:ext>
    </p:extLst>
  </p:cSld>
  <p:clrMapOvr>
    <a:masterClrMapping/>
  </p:clrMapOvr>
  <p:transition advTm="76003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39552" y="548680"/>
                <a:ext cx="8280920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prstClr val="black"/>
                    </a:solidFill>
                  </a:rPr>
                  <a:t>New: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 dirty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 dirty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en-US" sz="2400" i="1" dirty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e>
                    </m:d>
                    <m:r>
                      <a:rPr lang="en-US" sz="2400" i="1" dirty="0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 smtClean="0">
                    <a:solidFill>
                      <a:prstClr val="black"/>
                    </a:solidFill>
                  </a:rPr>
                  <a:t>(semi)analytic result for </a:t>
                </a:r>
                <a:r>
                  <a:rPr lang="en-US" sz="2400" i="1" dirty="0" smtClean="0">
                    <a:solidFill>
                      <a:prstClr val="black"/>
                    </a:solidFill>
                  </a:rPr>
                  <a:t>p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, valid at all temperatures and chemical potentials 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Kurkela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, AV, arXiv:1603.00750 [</a:t>
                </a:r>
                <a:r>
                  <a:rPr lang="en-US" dirty="0" err="1" smtClean="0">
                    <a:solidFill>
                      <a:prstClr val="black"/>
                    </a:solidFill>
                  </a:rPr>
                  <a:t>hep-ph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]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prstClr val="black"/>
                    </a:solidFill>
                  </a:rPr>
                  <a:t>Small but nonzero temperatures now fully under control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prstClr val="black"/>
                    </a:solidFill>
                  </a:rPr>
                  <a:t>Result extremely f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ast 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to 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evaluate, 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and 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immediately extendable </a:t>
                </a:r>
                <a:r>
                  <a:rPr lang="en-US" sz="2400" dirty="0">
                    <a:solidFill>
                      <a:prstClr val="black"/>
                    </a:solidFill>
                  </a:rPr>
                  <a:t>outside beta equilibrium and charge 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neutrality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i-FI" sz="2400" i="1" dirty="0" smtClean="0">
                    <a:solidFill>
                      <a:prstClr val="black"/>
                    </a:solidFill>
                  </a:rPr>
                  <a:t>T</a:t>
                </a:r>
                <a:r>
                  <a:rPr lang="fi-FI" sz="2400" dirty="0" smtClean="0">
                    <a:solidFill>
                      <a:prstClr val="black"/>
                    </a:solidFill>
                  </a:rPr>
                  <a:t>-dependent part amenable to </a:t>
                </a:r>
                <a:r>
                  <a:rPr lang="fi-FI" sz="2400" dirty="0" smtClean="0">
                    <a:solidFill>
                      <a:prstClr val="black"/>
                    </a:solidFill>
                  </a:rPr>
                  <a:t>``DR resummation’’ </a:t>
                </a:r>
                <a:r>
                  <a:rPr lang="en-US" sz="2400" dirty="0">
                    <a:solidFill>
                      <a:prstClr val="black"/>
                    </a:solidFill>
                  </a:rPr>
                  <a:t>→ 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Rapid convergence of thermal effects</a:t>
                </a:r>
                <a:endParaRPr lang="en-US" sz="2400" i="1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48680"/>
                <a:ext cx="8280920" cy="2677656"/>
              </a:xfrm>
              <a:prstGeom prst="rect">
                <a:avLst/>
              </a:prstGeom>
              <a:blipFill rotWithShape="1">
                <a:blip r:embed="rId2"/>
                <a:stretch>
                  <a:fillRect l="-1178" t="-1822" r="-736" b="-4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778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39552" y="548680"/>
                <a:ext cx="8280920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prstClr val="black"/>
                    </a:solidFill>
                  </a:rPr>
                  <a:t>New: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 dirty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 dirty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en-US" sz="2400" i="1" dirty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e>
                    </m:d>
                    <m:r>
                      <a:rPr lang="en-US" sz="2400" i="1" dirty="0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prstClr val="black"/>
                    </a:solidFill>
                  </a:rPr>
                  <a:t>(semi)analytic result for </a:t>
                </a:r>
                <a:r>
                  <a:rPr lang="en-US" sz="2400" i="1" dirty="0">
                    <a:solidFill>
                      <a:prstClr val="black"/>
                    </a:solidFill>
                  </a:rPr>
                  <a:t>p</a:t>
                </a:r>
                <a:r>
                  <a:rPr lang="en-US" sz="2400" dirty="0">
                    <a:solidFill>
                      <a:prstClr val="black"/>
                    </a:solidFill>
                  </a:rPr>
                  <a:t>, valid at all temperatures and chemical potentials </a:t>
                </a:r>
                <a:r>
                  <a:rPr lang="en-US" dirty="0" err="1">
                    <a:solidFill>
                      <a:prstClr val="black"/>
                    </a:solidFill>
                  </a:rPr>
                  <a:t>Kurkela</a:t>
                </a:r>
                <a:r>
                  <a:rPr lang="en-US" dirty="0">
                    <a:solidFill>
                      <a:prstClr val="black"/>
                    </a:solidFill>
                  </a:rPr>
                  <a:t>, AV, arXiv:1603.00750 [</a:t>
                </a:r>
                <a:r>
                  <a:rPr lang="en-US" dirty="0" err="1">
                    <a:solidFill>
                      <a:prstClr val="black"/>
                    </a:solidFill>
                  </a:rPr>
                  <a:t>hep-ph</a:t>
                </a:r>
                <a:r>
                  <a:rPr lang="en-US" dirty="0">
                    <a:solidFill>
                      <a:prstClr val="black"/>
                    </a:solidFill>
                  </a:rPr>
                  <a:t>]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prstClr val="black"/>
                    </a:solidFill>
                  </a:rPr>
                  <a:t>Small but nonzero temperatures now fully under control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prstClr val="black"/>
                    </a:solidFill>
                  </a:rPr>
                  <a:t>Result extremely fast to evaluate, and immediately extendable outside beta equilibrium and charge neutrality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i-FI" sz="2400" i="1" dirty="0">
                    <a:solidFill>
                      <a:prstClr val="black"/>
                    </a:solidFill>
                  </a:rPr>
                  <a:t>T</a:t>
                </a:r>
                <a:r>
                  <a:rPr lang="fi-FI" sz="2400" dirty="0">
                    <a:solidFill>
                      <a:prstClr val="black"/>
                    </a:solidFill>
                  </a:rPr>
                  <a:t>-dependent part amenable to ``DR resummation’’ </a:t>
                </a:r>
                <a:r>
                  <a:rPr lang="en-US" sz="2400" dirty="0">
                    <a:solidFill>
                      <a:prstClr val="black"/>
                    </a:solidFill>
                  </a:rPr>
                  <a:t>→ Rapid convergence of thermal effects</a:t>
                </a:r>
                <a:endParaRPr lang="en-US" sz="2400" i="1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48680"/>
                <a:ext cx="8280920" cy="2677656"/>
              </a:xfrm>
              <a:prstGeom prst="rect">
                <a:avLst/>
              </a:prstGeom>
              <a:blipFill rotWithShape="1">
                <a:blip r:embed="rId2"/>
                <a:stretch>
                  <a:fillRect l="-1178" t="-1822" r="-736" b="-4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3284984"/>
            <a:ext cx="7603806" cy="350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37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39552" y="548680"/>
                <a:ext cx="8280920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prstClr val="black"/>
                    </a:solidFill>
                  </a:rPr>
                  <a:t>New: 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 dirty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 dirty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en-US" sz="2400" i="1" dirty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e>
                    </m:d>
                    <m:r>
                      <a:rPr lang="en-US" sz="2400" i="1" dirty="0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prstClr val="black"/>
                    </a:solidFill>
                  </a:rPr>
                  <a:t>(semi)analytic result for </a:t>
                </a:r>
                <a:r>
                  <a:rPr lang="en-US" sz="2400" i="1" dirty="0">
                    <a:solidFill>
                      <a:prstClr val="black"/>
                    </a:solidFill>
                  </a:rPr>
                  <a:t>p</a:t>
                </a:r>
                <a:r>
                  <a:rPr lang="en-US" sz="2400" dirty="0">
                    <a:solidFill>
                      <a:prstClr val="black"/>
                    </a:solidFill>
                  </a:rPr>
                  <a:t>, valid at all temperatures and chemical potentials </a:t>
                </a:r>
                <a:r>
                  <a:rPr lang="en-US" dirty="0" err="1">
                    <a:solidFill>
                      <a:prstClr val="black"/>
                    </a:solidFill>
                  </a:rPr>
                  <a:t>Kurkela</a:t>
                </a:r>
                <a:r>
                  <a:rPr lang="en-US" dirty="0">
                    <a:solidFill>
                      <a:prstClr val="black"/>
                    </a:solidFill>
                  </a:rPr>
                  <a:t>, AV, arXiv:1603.00750 [</a:t>
                </a:r>
                <a:r>
                  <a:rPr lang="en-US" dirty="0" err="1">
                    <a:solidFill>
                      <a:prstClr val="black"/>
                    </a:solidFill>
                  </a:rPr>
                  <a:t>hep-ph</a:t>
                </a:r>
                <a:r>
                  <a:rPr lang="en-US" dirty="0">
                    <a:solidFill>
                      <a:prstClr val="black"/>
                    </a:solidFill>
                  </a:rPr>
                  <a:t>]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prstClr val="black"/>
                    </a:solidFill>
                  </a:rPr>
                  <a:t>Small but nonzero temperatures now fully under control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prstClr val="black"/>
                    </a:solidFill>
                  </a:rPr>
                  <a:t>Result extremely fast to evaluate, and immediately extendable outside beta equilibrium and charge neutrality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i-FI" sz="2400" i="1" dirty="0">
                    <a:solidFill>
                      <a:prstClr val="black"/>
                    </a:solidFill>
                  </a:rPr>
                  <a:t>T</a:t>
                </a:r>
                <a:r>
                  <a:rPr lang="fi-FI" sz="2400" dirty="0">
                    <a:solidFill>
                      <a:prstClr val="black"/>
                    </a:solidFill>
                  </a:rPr>
                  <a:t>-dependent part amenable to ``DR resummation’’ </a:t>
                </a:r>
                <a:r>
                  <a:rPr lang="en-US" sz="2400" dirty="0">
                    <a:solidFill>
                      <a:prstClr val="black"/>
                    </a:solidFill>
                  </a:rPr>
                  <a:t>→ Rapid convergence of thermal effects</a:t>
                </a:r>
                <a:endParaRPr lang="en-US" sz="2400" i="1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48680"/>
                <a:ext cx="8280920" cy="2677656"/>
              </a:xfrm>
              <a:prstGeom prst="rect">
                <a:avLst/>
              </a:prstGeom>
              <a:blipFill rotWithShape="1">
                <a:blip r:embed="rId2"/>
                <a:stretch>
                  <a:fillRect l="-1178" t="-1822" r="-736" b="-4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18" y="3501008"/>
            <a:ext cx="9152317" cy="308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192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rjvuori\Desktop\quarkmatter\LIGO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624"/>
            <a:ext cx="352839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856"/>
            <a:ext cx="5143501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3717032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smtClean="0"/>
              <a:t>Motivation: increased interest in description of NS-NS and NS-BH mergers due to LIGO gravitational wave detection</a:t>
            </a:r>
            <a:endParaRPr lang="fi-FI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sz="2800" dirty="0" smtClean="0"/>
              <a:t>NS </a:t>
            </a:r>
            <a:r>
              <a:rPr lang="fi-FI" sz="2800" dirty="0" smtClean="0"/>
              <a:t>disruption in a merger with a BH may lead to vastly improved radius measurements → </a:t>
            </a:r>
            <a:r>
              <a:rPr lang="fi-FI" sz="2800" dirty="0" smtClean="0"/>
              <a:t>EoS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sz="2800" dirty="0" smtClean="0"/>
              <a:t>Important: mergers involve temperatures up to 100 MeV → Need to include thermal effects!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336270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4752528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Perturbative thermodynamics of QCD matter: existing results 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Perturbative thermodynamics of QCD matter: new result and its uses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4000" dirty="0"/>
              <a:t>Technical </a:t>
            </a:r>
            <a:r>
              <a:rPr lang="en-US" sz="4000" dirty="0" smtClean="0"/>
              <a:t>insight 1: IR physics 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Technical insight 2: effective theory approach to all temperatures</a:t>
            </a:r>
          </a:p>
        </p:txBody>
      </p:sp>
    </p:spTree>
    <p:extLst>
      <p:ext uri="{BB962C8B-B14F-4D97-AF65-F5344CB8AC3E}">
        <p14:creationId xmlns:p14="http://schemas.microsoft.com/office/powerpoint/2010/main" val="678643081"/>
      </p:ext>
    </p:extLst>
  </p:cSld>
  <p:clrMapOvr>
    <a:masterClrMapping/>
  </p:clrMapOvr>
  <p:transition advTm="76003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79" y="476673"/>
            <a:ext cx="8102469" cy="12961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2420888"/>
            <a:ext cx="81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Perturbation theory: expansion of partition function in powers of gauge coupling </a:t>
            </a:r>
            <a:r>
              <a:rPr lang="en-US" sz="2400" i="1" dirty="0" smtClean="0">
                <a:solidFill>
                  <a:prstClr val="black"/>
                </a:solidFill>
              </a:rPr>
              <a:t>g </a:t>
            </a:r>
            <a:r>
              <a:rPr lang="en-US" sz="2400" dirty="0" smtClean="0">
                <a:solidFill>
                  <a:prstClr val="black"/>
                </a:solidFill>
              </a:rPr>
              <a:t>→ Vacuum or bubble diagrams </a:t>
            </a:r>
          </a:p>
        </p:txBody>
      </p:sp>
      <p:pic>
        <p:nvPicPr>
          <p:cNvPr id="2" name="Picture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05" y="5580086"/>
            <a:ext cx="3875739" cy="7722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441" y="5589240"/>
            <a:ext cx="4579047" cy="827913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29000"/>
            <a:ext cx="6626895" cy="1863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591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2420888"/>
            <a:ext cx="81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Problem: infrared divergences at three-loop order from long-range gauge fields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29000"/>
            <a:ext cx="6626895" cy="1863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5798122"/>
            <a:ext cx="5832648" cy="5223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79" y="476673"/>
            <a:ext cx="8102469" cy="129614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5314" y="4330800"/>
            <a:ext cx="6629054" cy="86840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00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7544" y="404664"/>
                <a:ext cx="8280920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 smtClean="0"/>
                  <a:t>Two questions: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>
                    <a:solidFill>
                      <a:schemeClr val="tx1"/>
                    </a:solidFill>
                  </a:rPr>
                  <a:t>What are the IR sensitive field modes for different </a:t>
                </a:r>
                <a14:m>
                  <m:oMath xmlns:m="http://schemas.openxmlformats.org/officeDocument/2006/math">
                    <m:r>
                      <a:rPr lang="fi-FI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𝜇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?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/>
                  <a:t>How do we best capture their contributions to desired order (here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i-FI" sz="2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i-FI" sz="2800" b="0" i="1" smtClean="0"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fi-FI" sz="2800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fi-FI" sz="2800" dirty="0" smtClean="0"/>
                  <a:t>)?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8280920" cy="2246769"/>
              </a:xfrm>
              <a:prstGeom prst="rect">
                <a:avLst/>
              </a:prstGeom>
              <a:blipFill rotWithShape="1">
                <a:blip r:embed="rId2"/>
                <a:stretch>
                  <a:fillRect l="-1546" t="-2439" b="-67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254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496944" cy="32403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Cool</a:t>
            </a:r>
            <a:r>
              <a:rPr lang="en-US" dirty="0" smtClean="0"/>
              <a:t> quark matter in neutron stars: </a:t>
            </a:r>
            <a:br>
              <a:rPr lang="en-US" dirty="0" smtClean="0"/>
            </a:br>
            <a:r>
              <a:rPr lang="en-US" dirty="0" smtClean="0"/>
              <a:t>from Feynman diagrams to D-branes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700" dirty="0" err="1" smtClean="0"/>
              <a:t>Aleksi</a:t>
            </a:r>
            <a:r>
              <a:rPr lang="en-US" sz="2700" dirty="0" smtClean="0"/>
              <a:t> </a:t>
            </a:r>
            <a:r>
              <a:rPr lang="en-US" sz="2700" dirty="0" err="1" smtClean="0"/>
              <a:t>Vuorinen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University of Helsinki</a:t>
            </a:r>
            <a:endParaRPr lang="fi-FI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4149080"/>
            <a:ext cx="7264896" cy="1752600"/>
          </a:xfrm>
        </p:spPr>
        <p:txBody>
          <a:bodyPr/>
          <a:lstStyle/>
          <a:p>
            <a:r>
              <a:rPr lang="fi-FI" dirty="0" smtClean="0">
                <a:solidFill>
                  <a:schemeClr val="tx1"/>
                </a:solidFill>
              </a:rPr>
              <a:t>Strong and Electroweak Matter 2016</a:t>
            </a:r>
          </a:p>
          <a:p>
            <a:r>
              <a:rPr lang="fi-FI" dirty="0" smtClean="0">
                <a:solidFill>
                  <a:schemeClr val="tx1"/>
                </a:solidFill>
              </a:rPr>
              <a:t>Stavanger, 14.7.2016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807005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Kurkela</a:t>
            </a:r>
            <a:r>
              <a:rPr lang="en-US" dirty="0"/>
              <a:t>, AV, arXiv:1603.00750 </a:t>
            </a:r>
            <a:r>
              <a:rPr lang="en-US" dirty="0" smtClean="0"/>
              <a:t>(to appear in Phys. Rev. Lett.)</a:t>
            </a:r>
          </a:p>
          <a:p>
            <a:r>
              <a:rPr lang="en-US" dirty="0"/>
              <a:t>C. </a:t>
            </a:r>
            <a:r>
              <a:rPr lang="en-US" dirty="0" err="1"/>
              <a:t>Hoyos</a:t>
            </a:r>
            <a:r>
              <a:rPr lang="en-US" dirty="0"/>
              <a:t>, N. </a:t>
            </a:r>
            <a:r>
              <a:rPr lang="en-US" dirty="0" err="1"/>
              <a:t>Jokela</a:t>
            </a:r>
            <a:r>
              <a:rPr lang="en-US" dirty="0"/>
              <a:t>, D. Rodriquez, AV, </a:t>
            </a:r>
            <a:r>
              <a:rPr lang="en-US" dirty="0" smtClean="0"/>
              <a:t>Phys. Rev. Lett. </a:t>
            </a:r>
            <a:r>
              <a:rPr lang="en-US" dirty="0"/>
              <a:t>117, 032501 (2016), </a:t>
            </a:r>
            <a:r>
              <a:rPr lang="en-US" dirty="0" smtClean="0"/>
              <a:t>1603.02943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4860032" y="918000"/>
            <a:ext cx="3519264" cy="5471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860032" y="918000"/>
            <a:ext cx="3519264" cy="5471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6084168" y="1628800"/>
            <a:ext cx="2647021" cy="5040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084168" y="1628800"/>
            <a:ext cx="2647021" cy="5040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06800" y="6282000"/>
            <a:ext cx="812564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204993"/>
      </p:ext>
    </p:extLst>
  </p:cSld>
  <p:clrMapOvr>
    <a:masterClrMapping/>
  </p:clrMapOvr>
  <p:transition advTm="29936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7544" y="404664"/>
                <a:ext cx="8280920" cy="3114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 smtClean="0"/>
                  <a:t>Two questions: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>
                    <a:solidFill>
                      <a:srgbClr val="FF0000"/>
                    </a:solidFill>
                  </a:rPr>
                  <a:t>What are the IR sensitive field modes for different </a:t>
                </a:r>
                <a14:m>
                  <m:oMath xmlns:m="http://schemas.openxmlformats.org/officeDocument/2006/math">
                    <m:r>
                      <a:rPr lang="fi-FI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𝜇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?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/>
                  <a:t>How do we best capture their contributions to desired order (here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i-FI" sz="2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i-FI" sz="2800" b="0" i="1" smtClean="0"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fi-FI" sz="2800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fi-FI" sz="2800" dirty="0" smtClean="0"/>
                  <a:t>)?</a:t>
                </a:r>
              </a:p>
              <a:p>
                <a:endParaRPr lang="fi-FI" sz="2800" dirty="0"/>
              </a:p>
              <a:p>
                <a:r>
                  <a:rPr lang="fi-FI" sz="2800" dirty="0" smtClean="0"/>
                  <a:t>Compare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8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𝑝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  <m:sup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  <m:r>
                      <a:rPr lang="fi-FI" sz="28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i-FI" sz="2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i-FI" sz="2800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fi-FI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fi-FI" sz="2800" dirty="0" smtClean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latin typeface="Cambria Math"/>
                        <a:ea typeface="Cambria Math"/>
                      </a:rPr>
                      <m:t>Π</m:t>
                    </m:r>
                    <m:d>
                      <m:dPr>
                        <m:ctrlPr>
                          <a:rPr lang="fi-FI" sz="28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i-FI" sz="28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fi-FI" sz="2800" b="0" i="1" smtClean="0">
                                <a:latin typeface="Cambria Math"/>
                                <a:ea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fi-FI" sz="28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𝑝</m:t>
                        </m:r>
                      </m:e>
                    </m:d>
                    <m:r>
                      <a:rPr lang="fi-FI" sz="2800" b="0" i="1" smtClean="0">
                        <a:latin typeface="Cambria Math"/>
                        <a:ea typeface="Cambria Math"/>
                      </a:rPr>
                      <m:t>~</m:t>
                    </m:r>
                    <m:sSubSup>
                      <m:sSubSupPr>
                        <m:ctrlPr>
                          <a:rPr lang="fi-FI" sz="2800" b="0" i="1" smtClean="0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𝐷</m:t>
                        </m:r>
                      </m:sub>
                      <m:sup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fi-FI" sz="2800" dirty="0" smtClean="0"/>
                  <a:t>: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8280920" cy="3114571"/>
              </a:xfrm>
              <a:prstGeom prst="rect">
                <a:avLst/>
              </a:prstGeom>
              <a:blipFill rotWithShape="1">
                <a:blip r:embed="rId2"/>
                <a:stretch>
                  <a:fillRect l="-1546" t="-1761" b="-4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 flipH="1">
            <a:off x="5508104" y="2474649"/>
            <a:ext cx="648072" cy="61255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084168" y="2132856"/>
                <a:ext cx="1944216" cy="539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fi-FI" sz="2400" b="0" i="1" smtClean="0">
                          <a:latin typeface="Cambria Math"/>
                          <a:ea typeface="Cambria Math"/>
                        </a:rPr>
                        <m:t>𝑔</m:t>
                      </m:r>
                      <m:rad>
                        <m:radPr>
                          <m:degHide m:val="on"/>
                          <m:ctrlPr>
                            <a:rPr lang="fi-FI" sz="2400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fi-FI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i-FI" sz="2400" b="0" i="1" smtClean="0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fi-FI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fi-FI" sz="24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fi-FI" sz="2400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i-FI" sz="2400" i="1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fi-FI" sz="24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2132856"/>
                <a:ext cx="1944216" cy="53957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451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7544" y="404664"/>
                <a:ext cx="8280920" cy="3976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 smtClean="0"/>
                  <a:t>Two questions: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>
                    <a:solidFill>
                      <a:srgbClr val="FF0000"/>
                    </a:solidFill>
                  </a:rPr>
                  <a:t>What are the IR sensitive field modes for different </a:t>
                </a:r>
                <a14:m>
                  <m:oMath xmlns:m="http://schemas.openxmlformats.org/officeDocument/2006/math">
                    <m:r>
                      <a:rPr lang="fi-FI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𝜇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?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/>
                  <a:t>How do we best capture their contributions to desired order (here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i-FI" sz="2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i-FI" sz="2800" b="0" i="1" smtClean="0"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fi-FI" sz="2800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fi-FI" sz="2800" dirty="0" smtClean="0"/>
                  <a:t>)?</a:t>
                </a:r>
              </a:p>
              <a:p>
                <a:endParaRPr lang="fi-FI" sz="2800" dirty="0"/>
              </a:p>
              <a:p>
                <a:r>
                  <a:rPr lang="fi-FI" sz="2800" dirty="0" smtClean="0"/>
                  <a:t>Compare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8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𝑝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  <m:sup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  <m:r>
                      <a:rPr lang="fi-FI" sz="28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i-FI" sz="2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i-FI" sz="2800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fi-FI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fi-FI" sz="2800" dirty="0" smtClean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latin typeface="Cambria Math"/>
                        <a:ea typeface="Cambria Math"/>
                      </a:rPr>
                      <m:t>Π</m:t>
                    </m:r>
                    <m:d>
                      <m:dPr>
                        <m:ctrlPr>
                          <a:rPr lang="fi-FI" sz="28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i-FI" sz="28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fi-FI" sz="2800" b="0" i="1" smtClean="0">
                                <a:latin typeface="Cambria Math"/>
                                <a:ea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fi-FI" sz="28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𝑝</m:t>
                        </m:r>
                      </m:e>
                    </m:d>
                    <m:r>
                      <a:rPr lang="fi-FI" sz="2800" b="0" i="1" smtClean="0">
                        <a:latin typeface="Cambria Math"/>
                        <a:ea typeface="Cambria Math"/>
                      </a:rPr>
                      <m:t>~</m:t>
                    </m:r>
                    <m:sSubSup>
                      <m:sSubSupPr>
                        <m:ctrlPr>
                          <a:rPr lang="fi-FI" sz="2800" b="0" i="1" smtClean="0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𝐷</m:t>
                        </m:r>
                      </m:sub>
                      <m:sup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fi-FI" sz="2800" dirty="0" smtClean="0"/>
                  <a:t>:</a:t>
                </a:r>
                <a:endParaRPr lang="fi-FI" sz="2800" dirty="0" smtClean="0">
                  <a:ea typeface="Cambria Math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If </a:t>
                </a:r>
                <a14:m>
                  <m:oMath xmlns:m="http://schemas.openxmlformats.org/officeDocument/2006/math">
                    <m:r>
                      <a:rPr lang="fi-FI" sz="2800" i="1">
                        <a:latin typeface="Cambria Math"/>
                        <a:ea typeface="Cambria Math"/>
                      </a:rPr>
                      <m:t>𝑇</m:t>
                    </m:r>
                    <m:r>
                      <a:rPr lang="fi-FI" sz="2800" i="1">
                        <a:latin typeface="Cambria Math"/>
                        <a:ea typeface="Cambria Math"/>
                      </a:rPr>
                      <m:t>≥</m:t>
                    </m:r>
                    <m:r>
                      <a:rPr lang="fi-FI" sz="2800" i="1">
                        <a:latin typeface="Cambria Math"/>
                        <a:ea typeface="Cambria Math"/>
                      </a:rPr>
                      <m:t>𝜇</m:t>
                    </m:r>
                  </m:oMath>
                </a14:m>
                <a:r>
                  <a:rPr lang="fi-FI" sz="2800" dirty="0"/>
                  <a:t>,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fi-FI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fi-FI" sz="2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i-FI" sz="2800" i="1">
                        <a:latin typeface="Cambria Math"/>
                      </a:rPr>
                      <m:t>=2</m:t>
                    </m:r>
                    <m:r>
                      <a:rPr lang="fi-FI" sz="2800" i="1">
                        <a:latin typeface="Cambria Math"/>
                        <a:ea typeface="Cambria Math"/>
                      </a:rPr>
                      <m:t>𝜋</m:t>
                    </m:r>
                    <m:r>
                      <a:rPr lang="fi-FI" sz="2800" i="1">
                        <a:latin typeface="Cambria Math"/>
                        <a:ea typeface="Cambria Math"/>
                      </a:rPr>
                      <m:t>𝑛𝑇</m:t>
                    </m:r>
                  </m:oMath>
                </a14:m>
                <a:r>
                  <a:rPr lang="fi-FI" sz="2800" dirty="0"/>
                  <a:t> hard for </a:t>
                </a:r>
                <a14:m>
                  <m:oMath xmlns:m="http://schemas.openxmlformats.org/officeDocument/2006/math">
                    <m:r>
                      <a:rPr lang="fi-FI" sz="2800" i="1">
                        <a:latin typeface="Cambria Math"/>
                        <a:ea typeface="Cambria Math"/>
                      </a:rPr>
                      <m:t>𝑛</m:t>
                    </m:r>
                    <m:r>
                      <a:rPr lang="fi-FI" sz="2800" i="1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fi-FI" sz="2800" dirty="0"/>
                  <a:t>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/>
                        <a:ea typeface="Cambria Math"/>
                      </a:rPr>
                      <m:t>⟹</m:t>
                    </m:r>
                  </m:oMath>
                </a14:m>
                <a:r>
                  <a:rPr lang="fi-FI" sz="2800" dirty="0"/>
                  <a:t> Soft </a:t>
                </a:r>
                <a:r>
                  <a:rPr lang="fi-FI" sz="2800" dirty="0" smtClean="0"/>
                  <a:t>sector 3-dimensional: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fi-FI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fi-FI" sz="2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fi-FI" sz="2800" i="1">
                        <a:latin typeface="Cambria Math"/>
                      </a:rPr>
                      <m:t>=0, </m:t>
                    </m:r>
                    <m:r>
                      <a:rPr lang="fi-FI" sz="2800" i="1">
                        <a:latin typeface="Cambria Math"/>
                      </a:rPr>
                      <m:t>𝑝</m:t>
                    </m:r>
                    <m:r>
                      <a:rPr lang="fi-FI" sz="2800" i="1">
                        <a:latin typeface="Cambria Math"/>
                        <a:ea typeface="Cambria Math"/>
                      </a:rPr>
                      <m:t>~</m:t>
                    </m:r>
                    <m:sSub>
                      <m:sSubPr>
                        <m:ctrlPr>
                          <a:rPr lang="fi-FI" sz="2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𝐷</m:t>
                        </m:r>
                      </m:sub>
                    </m:sSub>
                    <m:r>
                      <a:rPr lang="fi-FI" sz="2800" i="1">
                        <a:latin typeface="Cambria Math"/>
                        <a:ea typeface="Cambria Math"/>
                      </a:rPr>
                      <m:t>~</m:t>
                    </m:r>
                    <m:r>
                      <a:rPr lang="fi-FI" sz="2800" i="1">
                        <a:latin typeface="Cambria Math"/>
                        <a:ea typeface="Cambria Math"/>
                      </a:rPr>
                      <m:t>𝑔𝑇</m:t>
                    </m:r>
                  </m:oMath>
                </a14:m>
                <a:endParaRPr lang="fi-FI" sz="2800" dirty="0">
                  <a:ea typeface="Cambria Math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8280920" cy="3976345"/>
              </a:xfrm>
              <a:prstGeom prst="rect">
                <a:avLst/>
              </a:prstGeom>
              <a:blipFill rotWithShape="1">
                <a:blip r:embed="rId2"/>
                <a:stretch>
                  <a:fillRect l="-1546" t="-1378" b="-33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 flipH="1">
            <a:off x="5508104" y="2474649"/>
            <a:ext cx="648072" cy="61255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084168" y="2132856"/>
                <a:ext cx="1944216" cy="539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fi-FI" sz="2400" b="0" i="1" smtClean="0">
                          <a:latin typeface="Cambria Math"/>
                          <a:ea typeface="Cambria Math"/>
                        </a:rPr>
                        <m:t>𝑔</m:t>
                      </m:r>
                      <m:rad>
                        <m:radPr>
                          <m:degHide m:val="on"/>
                          <m:ctrlPr>
                            <a:rPr lang="fi-FI" sz="2400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fi-FI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i-FI" sz="2400" b="0" i="1" smtClean="0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fi-FI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fi-FI" sz="24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fi-FI" sz="2400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i-FI" sz="2400" i="1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fi-FI" sz="24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2132856"/>
                <a:ext cx="1944216" cy="53957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uora nuoliyhdysviiva 8"/>
          <p:cNvCxnSpPr/>
          <p:nvPr/>
        </p:nvCxnSpPr>
        <p:spPr>
          <a:xfrm>
            <a:off x="3256282" y="5593558"/>
            <a:ext cx="268387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uora nuoliyhdysviiva 9"/>
          <p:cNvCxnSpPr/>
          <p:nvPr/>
        </p:nvCxnSpPr>
        <p:spPr>
          <a:xfrm flipV="1">
            <a:off x="4598217" y="4365104"/>
            <a:ext cx="0" cy="245690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llipsi 14"/>
          <p:cNvSpPr/>
          <p:nvPr/>
        </p:nvSpPr>
        <p:spPr>
          <a:xfrm>
            <a:off x="4076325" y="5104760"/>
            <a:ext cx="1058429" cy="99201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9" name="Kerro 16"/>
          <p:cNvSpPr/>
          <p:nvPr/>
        </p:nvSpPr>
        <p:spPr>
          <a:xfrm>
            <a:off x="4499992" y="4618520"/>
            <a:ext cx="180000" cy="1800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4" name="Kerro 16"/>
          <p:cNvSpPr/>
          <p:nvPr/>
        </p:nvSpPr>
        <p:spPr>
          <a:xfrm>
            <a:off x="4499992" y="5502440"/>
            <a:ext cx="180000" cy="1800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9" name="Kerro 16"/>
          <p:cNvSpPr/>
          <p:nvPr/>
        </p:nvSpPr>
        <p:spPr>
          <a:xfrm>
            <a:off x="4499992" y="6396520"/>
            <a:ext cx="180000" cy="1800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347864" y="5110496"/>
            <a:ext cx="728461" cy="2627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843808" y="4725144"/>
                <a:ext cx="4320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i-FI" sz="24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fi-FI" sz="2400" b="0" i="1" smtClean="0">
                              <a:latin typeface="Cambria Math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4725144"/>
                <a:ext cx="432048" cy="461665"/>
              </a:xfrm>
              <a:prstGeom prst="rect">
                <a:avLst/>
              </a:prstGeom>
              <a:blipFill rotWithShape="1">
                <a:blip r:embed="rId4"/>
                <a:stretch>
                  <a:fillRect r="-3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/>
          <p:nvPr/>
        </p:nvCxnSpPr>
        <p:spPr>
          <a:xfrm flipH="1">
            <a:off x="4794784" y="6223800"/>
            <a:ext cx="1037356" cy="23516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5796136" y="5919663"/>
                <a:ext cx="8640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sz="2400" i="1" smtClean="0">
                          <a:latin typeface="Cambria Math"/>
                        </a:rPr>
                        <m:t>2</m:t>
                      </m:r>
                      <m:r>
                        <a:rPr lang="fi-FI" sz="240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i-FI" sz="2400" b="0" i="1" smtClean="0">
                          <a:latin typeface="Cambria Math"/>
                          <a:ea typeface="Cambria Math"/>
                        </a:rPr>
                        <m:t>𝑛𝑇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5919663"/>
                <a:ext cx="864096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2113" r="-4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508104" y="4365104"/>
                <a:ext cx="13321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i-FI" sz="2400" b="1" i="1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𝝎</m:t>
                          </m:r>
                          <m:r>
                            <a:rPr lang="fi-FI" sz="2400" b="1" i="1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fi-FI" sz="2400" b="1" i="1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𝒊𝒑</m:t>
                          </m:r>
                        </m:e>
                        <m:sub>
                          <m:r>
                            <a:rPr lang="fi-FI" sz="2400" b="1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𝒏</m:t>
                          </m:r>
                        </m:sub>
                      </m:sSub>
                    </m:oMath>
                  </m:oMathPara>
                </a14:m>
                <a:endParaRPr lang="en-US" sz="24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4365104"/>
                <a:ext cx="1332148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366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7544" y="404664"/>
                <a:ext cx="8280920" cy="39823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 smtClean="0"/>
                  <a:t>Two questions: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>
                    <a:solidFill>
                      <a:srgbClr val="FF0000"/>
                    </a:solidFill>
                  </a:rPr>
                  <a:t>What are the IR sensitive field modes for different </a:t>
                </a:r>
                <a14:m>
                  <m:oMath xmlns:m="http://schemas.openxmlformats.org/officeDocument/2006/math">
                    <m:r>
                      <a:rPr lang="fi-FI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𝜇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?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/>
                  <a:t>How do we best capture their contributions to desired order (here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i-FI" sz="2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i-FI" sz="2800" b="0" i="1" smtClean="0"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fi-FI" sz="2800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fi-FI" sz="2800" dirty="0" smtClean="0"/>
                  <a:t>)?</a:t>
                </a:r>
              </a:p>
              <a:p>
                <a:endParaRPr lang="fi-FI" sz="2800" dirty="0"/>
              </a:p>
              <a:p>
                <a:r>
                  <a:rPr lang="fi-FI" sz="2800" dirty="0" smtClean="0"/>
                  <a:t>Compare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8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𝑝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  <m:sup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  <m:r>
                      <a:rPr lang="fi-FI" sz="28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i-FI" sz="2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i-FI" sz="2800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fi-FI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fi-FI" sz="2800" dirty="0" smtClean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latin typeface="Cambria Math"/>
                        <a:ea typeface="Cambria Math"/>
                      </a:rPr>
                      <m:t>Π</m:t>
                    </m:r>
                    <m:d>
                      <m:dPr>
                        <m:ctrlPr>
                          <a:rPr lang="fi-FI" sz="28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i-FI" sz="28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fi-FI" sz="2800" b="0" i="1" smtClean="0">
                                <a:latin typeface="Cambria Math"/>
                                <a:ea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fi-FI" sz="28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𝑝</m:t>
                        </m:r>
                      </m:e>
                    </m:d>
                    <m:r>
                      <a:rPr lang="fi-FI" sz="2800" b="0" i="1" smtClean="0">
                        <a:latin typeface="Cambria Math"/>
                        <a:ea typeface="Cambria Math"/>
                      </a:rPr>
                      <m:t>~</m:t>
                    </m:r>
                    <m:sSubSup>
                      <m:sSubSupPr>
                        <m:ctrlPr>
                          <a:rPr lang="fi-FI" sz="2800" b="0" i="1" smtClean="0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𝐷</m:t>
                        </m:r>
                      </m:sub>
                      <m:sup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fi-FI" sz="2800" dirty="0" smtClean="0"/>
                  <a:t>:</a:t>
                </a:r>
                <a:endParaRPr lang="fi-FI" sz="2800" dirty="0" smtClean="0">
                  <a:ea typeface="Cambria Math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 dirty="0" smtClean="0">
                    <a:ea typeface="Cambria Math"/>
                  </a:rPr>
                  <a:t>If </a:t>
                </a:r>
                <a14:m>
                  <m:oMath xmlns:m="http://schemas.openxmlformats.org/officeDocument/2006/math">
                    <m:r>
                      <a:rPr lang="fi-FI" sz="2800" b="0" i="1" smtClean="0">
                        <a:latin typeface="Cambria Math"/>
                        <a:ea typeface="Cambria Math"/>
                      </a:rPr>
                      <m:t>𝑇</m:t>
                    </m:r>
                    <m:r>
                      <a:rPr lang="fi-FI" sz="2800" b="0" i="1" smtClean="0">
                        <a:latin typeface="Cambria Math"/>
                        <a:ea typeface="Cambria Math"/>
                      </a:rPr>
                      <m:t>~</m:t>
                    </m:r>
                    <m:r>
                      <a:rPr lang="fi-FI" sz="2800" b="0" i="1" smtClean="0">
                        <a:latin typeface="Cambria Math"/>
                        <a:ea typeface="Cambria Math"/>
                      </a:rPr>
                      <m:t>𝑔</m:t>
                    </m:r>
                    <m:r>
                      <a:rPr lang="fi-FI" sz="2800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fi-FI" sz="2800" b="0" i="1" smtClean="0">
                        <a:latin typeface="Cambria Math"/>
                        <a:ea typeface="Cambria Math"/>
                      </a:rPr>
                      <m:t>~</m:t>
                    </m:r>
                    <m:sSub>
                      <m:sSubPr>
                        <m:ctrlPr>
                          <a:rPr lang="fi-FI" sz="2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fi-FI" sz="2800" dirty="0" smtClean="0">
                    <a:ea typeface="Cambria Math"/>
                  </a:rPr>
                  <a:t>,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fi-FI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fi-FI" sz="2800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i-FI" sz="2800" dirty="0" smtClean="0">
                    <a:ea typeface="Cambria Math"/>
                  </a:rPr>
                  <a:t> become densely spaced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/>
                        <a:ea typeface="Cambria Math"/>
                      </a:rPr>
                      <m:t>⟹</m:t>
                    </m:r>
                  </m:oMath>
                </a14:m>
                <a:r>
                  <a:rPr lang="fi-FI" sz="2800" dirty="0"/>
                  <a:t> Soft </a:t>
                </a:r>
                <a:r>
                  <a:rPr lang="fi-FI" sz="2800" dirty="0" smtClean="0"/>
                  <a:t>sector 3d: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i-FI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fi-FI" sz="2800" i="1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fi-FI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i-FI" sz="2800" i="1">
                        <a:latin typeface="Cambria Math"/>
                      </a:rPr>
                      <m:t>= </m:t>
                    </m:r>
                    <m:sSubSup>
                      <m:sSubSupPr>
                        <m:ctrlPr>
                          <a:rPr lang="fi-FI" sz="28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𝑝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  <m:sup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  <m:r>
                      <a:rPr lang="fi-FI" sz="28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i-FI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fi-FI" sz="2800" i="1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fi-FI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i-FI" sz="2800" i="1">
                        <a:latin typeface="Cambria Math"/>
                        <a:ea typeface="Cambria Math"/>
                      </a:rPr>
                      <m:t>~</m:t>
                    </m:r>
                    <m:sSubSup>
                      <m:sSubSupPr>
                        <m:ctrlPr>
                          <a:rPr lang="fi-FI" sz="28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𝐷</m:t>
                        </m:r>
                      </m:sub>
                      <m:sup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  <m:r>
                      <a:rPr lang="fi-FI" sz="2800" i="1">
                        <a:latin typeface="Cambria Math"/>
                        <a:ea typeface="Cambria Math"/>
                      </a:rPr>
                      <m:t>~</m:t>
                    </m:r>
                    <m:sSup>
                      <m:sSupPr>
                        <m:ctrlPr>
                          <a:rPr lang="fi-FI" sz="2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𝑔</m:t>
                        </m:r>
                      </m:e>
                      <m:sup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fi-FI" sz="2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p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i-FI" sz="2800" dirty="0">
                  <a:ea typeface="Cambria Math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8280920" cy="3982372"/>
              </a:xfrm>
              <a:prstGeom prst="rect">
                <a:avLst/>
              </a:prstGeom>
              <a:blipFill rotWithShape="1">
                <a:blip r:embed="rId2"/>
                <a:stretch>
                  <a:fillRect l="-1546" t="-1376" b="-3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 flipH="1">
            <a:off x="5508104" y="2474649"/>
            <a:ext cx="648072" cy="61255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084168" y="2132856"/>
                <a:ext cx="1944216" cy="539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fi-FI" sz="2400" b="0" i="1" smtClean="0">
                          <a:latin typeface="Cambria Math"/>
                          <a:ea typeface="Cambria Math"/>
                        </a:rPr>
                        <m:t>𝑔</m:t>
                      </m:r>
                      <m:rad>
                        <m:radPr>
                          <m:degHide m:val="on"/>
                          <m:ctrlPr>
                            <a:rPr lang="fi-FI" sz="2400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fi-FI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i-FI" sz="2400" b="0" i="1" smtClean="0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fi-FI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fi-FI" sz="24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fi-FI" sz="2400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i-FI" sz="2400" i="1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fi-FI" sz="24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2132856"/>
                <a:ext cx="1944216" cy="53957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uora nuoliyhdysviiva 8"/>
          <p:cNvCxnSpPr/>
          <p:nvPr/>
        </p:nvCxnSpPr>
        <p:spPr>
          <a:xfrm>
            <a:off x="3256282" y="5593558"/>
            <a:ext cx="268387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uora nuoliyhdysviiva 9"/>
          <p:cNvCxnSpPr/>
          <p:nvPr/>
        </p:nvCxnSpPr>
        <p:spPr>
          <a:xfrm flipV="1">
            <a:off x="4598217" y="4365104"/>
            <a:ext cx="0" cy="245690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llipsi 14"/>
          <p:cNvSpPr/>
          <p:nvPr/>
        </p:nvSpPr>
        <p:spPr>
          <a:xfrm>
            <a:off x="4076325" y="5104760"/>
            <a:ext cx="1058429" cy="99201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9" name="Kerro 16"/>
          <p:cNvSpPr/>
          <p:nvPr/>
        </p:nvSpPr>
        <p:spPr>
          <a:xfrm>
            <a:off x="4499992" y="4618520"/>
            <a:ext cx="180000" cy="1800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Kerro 16"/>
          <p:cNvSpPr/>
          <p:nvPr/>
        </p:nvSpPr>
        <p:spPr>
          <a:xfrm>
            <a:off x="4499992" y="4801400"/>
            <a:ext cx="180000" cy="1800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Kerro 16"/>
          <p:cNvSpPr/>
          <p:nvPr/>
        </p:nvSpPr>
        <p:spPr>
          <a:xfrm>
            <a:off x="4499992" y="4984280"/>
            <a:ext cx="180000" cy="1800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2" name="Kerro 16"/>
          <p:cNvSpPr/>
          <p:nvPr/>
        </p:nvSpPr>
        <p:spPr>
          <a:xfrm>
            <a:off x="4499992" y="5157000"/>
            <a:ext cx="180000" cy="1800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Kerro 16"/>
          <p:cNvSpPr/>
          <p:nvPr/>
        </p:nvSpPr>
        <p:spPr>
          <a:xfrm>
            <a:off x="4499992" y="5329720"/>
            <a:ext cx="180000" cy="1800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4" name="Kerro 16"/>
          <p:cNvSpPr/>
          <p:nvPr/>
        </p:nvSpPr>
        <p:spPr>
          <a:xfrm>
            <a:off x="4499992" y="5502440"/>
            <a:ext cx="180000" cy="1800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Kerro 16"/>
          <p:cNvSpPr/>
          <p:nvPr/>
        </p:nvSpPr>
        <p:spPr>
          <a:xfrm>
            <a:off x="4499992" y="5685320"/>
            <a:ext cx="180000" cy="1800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Kerro 16"/>
          <p:cNvSpPr/>
          <p:nvPr/>
        </p:nvSpPr>
        <p:spPr>
          <a:xfrm>
            <a:off x="4499992" y="5868200"/>
            <a:ext cx="180000" cy="1800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7" name="Kerro 16"/>
          <p:cNvSpPr/>
          <p:nvPr/>
        </p:nvSpPr>
        <p:spPr>
          <a:xfrm>
            <a:off x="4499992" y="6051080"/>
            <a:ext cx="180000" cy="1800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Kerro 16"/>
          <p:cNvSpPr/>
          <p:nvPr/>
        </p:nvSpPr>
        <p:spPr>
          <a:xfrm>
            <a:off x="4499992" y="6223800"/>
            <a:ext cx="180000" cy="1800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9" name="Kerro 16"/>
          <p:cNvSpPr/>
          <p:nvPr/>
        </p:nvSpPr>
        <p:spPr>
          <a:xfrm>
            <a:off x="4499992" y="6396520"/>
            <a:ext cx="180000" cy="1800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0" name="Kerro 16"/>
          <p:cNvSpPr/>
          <p:nvPr/>
        </p:nvSpPr>
        <p:spPr>
          <a:xfrm>
            <a:off x="4499992" y="6577144"/>
            <a:ext cx="180000" cy="1800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347864" y="5110496"/>
            <a:ext cx="728461" cy="2627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843808" y="4725144"/>
                <a:ext cx="4320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i-FI" sz="24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fi-FI" sz="2400" b="0" i="1" smtClean="0">
                              <a:latin typeface="Cambria Math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4725144"/>
                <a:ext cx="432048" cy="461665"/>
              </a:xfrm>
              <a:prstGeom prst="rect">
                <a:avLst/>
              </a:prstGeom>
              <a:blipFill rotWithShape="1">
                <a:blip r:embed="rId4"/>
                <a:stretch>
                  <a:fillRect r="-3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/>
          <p:nvPr/>
        </p:nvCxnSpPr>
        <p:spPr>
          <a:xfrm flipH="1">
            <a:off x="4794784" y="6223800"/>
            <a:ext cx="1037356" cy="23516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5796136" y="5919663"/>
                <a:ext cx="8640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sz="2400" i="1" smtClean="0">
                          <a:latin typeface="Cambria Math"/>
                        </a:rPr>
                        <m:t>2</m:t>
                      </m:r>
                      <m:r>
                        <a:rPr lang="fi-FI" sz="240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i-FI" sz="2400" b="0" i="1" smtClean="0">
                          <a:latin typeface="Cambria Math"/>
                          <a:ea typeface="Cambria Math"/>
                        </a:rPr>
                        <m:t>𝑛𝑇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5919663"/>
                <a:ext cx="864096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2113" r="-4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508104" y="4365104"/>
                <a:ext cx="13321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i-FI" sz="2400" b="1" i="1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𝝎</m:t>
                          </m:r>
                          <m:r>
                            <a:rPr lang="fi-FI" sz="2400" b="1" i="1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fi-FI" sz="2400" b="1" i="1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𝒊𝒑</m:t>
                          </m:r>
                        </m:e>
                        <m:sub>
                          <m:r>
                            <a:rPr lang="fi-FI" sz="2400" b="1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𝒏</m:t>
                          </m:r>
                        </m:sub>
                      </m:sSub>
                    </m:oMath>
                  </m:oMathPara>
                </a14:m>
                <a:endParaRPr lang="en-US" sz="24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4365104"/>
                <a:ext cx="1332148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Kerro 16"/>
          <p:cNvSpPr/>
          <p:nvPr/>
        </p:nvSpPr>
        <p:spPr>
          <a:xfrm>
            <a:off x="4499992" y="4437112"/>
            <a:ext cx="180000" cy="1800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3591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7544" y="404664"/>
                <a:ext cx="8280920" cy="39823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 smtClean="0"/>
                  <a:t>Two questions: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>
                    <a:solidFill>
                      <a:srgbClr val="FF0000"/>
                    </a:solidFill>
                  </a:rPr>
                  <a:t>What are the IR sensitive field modes for different </a:t>
                </a:r>
                <a14:m>
                  <m:oMath xmlns:m="http://schemas.openxmlformats.org/officeDocument/2006/math">
                    <m:r>
                      <a:rPr lang="fi-FI" sz="2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𝜇</m:t>
                    </m:r>
                  </m:oMath>
                </a14:m>
                <a:r>
                  <a:rPr lang="en-US" sz="2800" dirty="0" smtClean="0">
                    <a:solidFill>
                      <a:srgbClr val="FF0000"/>
                    </a:solidFill>
                  </a:rPr>
                  <a:t>?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/>
                  <a:t>How do we best capture their contributions to desired order (here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i-FI" sz="2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i-FI" sz="2800" b="0" i="1" smtClean="0"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fi-FI" sz="2800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fi-FI" sz="2800" dirty="0" smtClean="0"/>
                  <a:t>)?</a:t>
                </a:r>
              </a:p>
              <a:p>
                <a:endParaRPr lang="fi-FI" sz="2800" dirty="0"/>
              </a:p>
              <a:p>
                <a:r>
                  <a:rPr lang="fi-FI" sz="2800" dirty="0" smtClean="0"/>
                  <a:t>Compare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8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𝑝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  <m:sup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  <m:r>
                      <a:rPr lang="fi-FI" sz="28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i-FI" sz="2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i-FI" sz="2800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fi-FI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fi-FI" sz="2800" dirty="0" smtClean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latin typeface="Cambria Math"/>
                        <a:ea typeface="Cambria Math"/>
                      </a:rPr>
                      <m:t>Π</m:t>
                    </m:r>
                    <m:d>
                      <m:dPr>
                        <m:ctrlPr>
                          <a:rPr lang="fi-FI" sz="28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i-FI" sz="28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fi-FI" sz="2800" b="0" i="1" smtClean="0">
                                <a:latin typeface="Cambria Math"/>
                                <a:ea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fi-FI" sz="28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𝑝</m:t>
                        </m:r>
                      </m:e>
                    </m:d>
                    <m:r>
                      <a:rPr lang="fi-FI" sz="2800" b="0" i="1" smtClean="0">
                        <a:latin typeface="Cambria Math"/>
                        <a:ea typeface="Cambria Math"/>
                      </a:rPr>
                      <m:t>~</m:t>
                    </m:r>
                    <m:sSubSup>
                      <m:sSubSupPr>
                        <m:ctrlPr>
                          <a:rPr lang="fi-FI" sz="2800" b="0" i="1" smtClean="0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𝐷</m:t>
                        </m:r>
                      </m:sub>
                      <m:sup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fi-FI" sz="2800" dirty="0" smtClean="0"/>
                  <a:t>:</a:t>
                </a:r>
                <a:endParaRPr lang="fi-FI" sz="2800" dirty="0" smtClean="0">
                  <a:ea typeface="Cambria Math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If </a:t>
                </a:r>
                <a14:m>
                  <m:oMath xmlns:m="http://schemas.openxmlformats.org/officeDocument/2006/math">
                    <m:r>
                      <a:rPr lang="fi-FI" sz="2800" i="1">
                        <a:latin typeface="Cambria Math"/>
                        <a:ea typeface="Cambria Math"/>
                      </a:rPr>
                      <m:t>𝑇</m:t>
                    </m:r>
                    <m:r>
                      <a:rPr lang="fi-FI" sz="2800" i="1"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r>
                  <a:rPr lang="fi-FI" sz="2800" dirty="0"/>
                  <a:t>,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fi-FI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fi-FI" sz="2800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fi-FI" sz="2800" dirty="0"/>
                  <a:t> becomes continuous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fi-FI" sz="28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fi-FI" sz="2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fi-FI" sz="2800" dirty="0"/>
                  <a:t> </a:t>
                </a:r>
                <a14:m>
                  <m:oMath xmlns:m="http://schemas.openxmlformats.org/officeDocument/2006/math">
                    <m:r>
                      <a:rPr lang="fi-FI" sz="2800" i="1" dirty="0">
                        <a:latin typeface="Cambria Math"/>
                        <a:ea typeface="Cambria Math"/>
                      </a:rPr>
                      <m:t>⟹</m:t>
                    </m:r>
                  </m:oMath>
                </a14:m>
                <a:r>
                  <a:rPr lang="fi-FI" sz="2800" dirty="0"/>
                  <a:t> Soft </a:t>
                </a:r>
                <a:r>
                  <a:rPr lang="fi-FI" sz="2800" dirty="0" smtClean="0"/>
                  <a:t>sector 4d: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i-FI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fi-FI" sz="2800" i="1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fi-FI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i-FI" sz="2800" i="1">
                        <a:latin typeface="Cambria Math"/>
                      </a:rPr>
                      <m:t>= </m:t>
                    </m:r>
                    <m:sSubSup>
                      <m:sSubSupPr>
                        <m:ctrlPr>
                          <a:rPr lang="fi-FI" sz="28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𝑝</m:t>
                        </m:r>
                      </m:e>
                      <m:sub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  <m:sup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  <m:r>
                      <a:rPr lang="fi-FI" sz="28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i-FI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fi-FI" sz="2800" i="1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fi-FI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i-FI" sz="2800" i="1">
                        <a:latin typeface="Cambria Math"/>
                        <a:ea typeface="Cambria Math"/>
                      </a:rPr>
                      <m:t>~</m:t>
                    </m:r>
                    <m:sSubSup>
                      <m:sSubSupPr>
                        <m:ctrlPr>
                          <a:rPr lang="fi-FI" sz="28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𝐷</m:t>
                        </m:r>
                      </m:sub>
                      <m:sup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  <m:r>
                      <a:rPr lang="fi-FI" sz="2800" i="1">
                        <a:latin typeface="Cambria Math"/>
                        <a:ea typeface="Cambria Math"/>
                      </a:rPr>
                      <m:t>~</m:t>
                    </m:r>
                    <m:sSup>
                      <m:sSupPr>
                        <m:ctrlPr>
                          <a:rPr lang="fi-FI" sz="2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𝑔</m:t>
                        </m:r>
                      </m:e>
                      <m:sup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fi-FI" sz="28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p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fi-FI" sz="2800" dirty="0">
                  <a:ea typeface="Cambria Math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8280920" cy="3982372"/>
              </a:xfrm>
              <a:prstGeom prst="rect">
                <a:avLst/>
              </a:prstGeom>
              <a:blipFill rotWithShape="1">
                <a:blip r:embed="rId2"/>
                <a:stretch>
                  <a:fillRect l="-1546" t="-1376" b="-3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 flipH="1">
            <a:off x="5508104" y="2474649"/>
            <a:ext cx="648072" cy="61255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084168" y="2132856"/>
                <a:ext cx="1944216" cy="539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fi-FI" sz="2400" b="0" i="1" smtClean="0">
                          <a:latin typeface="Cambria Math"/>
                          <a:ea typeface="Cambria Math"/>
                        </a:rPr>
                        <m:t>𝑔</m:t>
                      </m:r>
                      <m:rad>
                        <m:radPr>
                          <m:degHide m:val="on"/>
                          <m:ctrlPr>
                            <a:rPr lang="fi-FI" sz="2400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fi-FI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i-FI" sz="2400" b="0" i="1" smtClean="0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fi-FI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fi-FI" sz="24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fi-FI" sz="2400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fi-FI" sz="2400" i="1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fi-FI" sz="24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2132856"/>
                <a:ext cx="1944216" cy="53957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uora nuoliyhdysviiva 8"/>
          <p:cNvCxnSpPr/>
          <p:nvPr/>
        </p:nvCxnSpPr>
        <p:spPr>
          <a:xfrm>
            <a:off x="3256282" y="5593558"/>
            <a:ext cx="268387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uora nuoliyhdysviiva 9"/>
          <p:cNvCxnSpPr/>
          <p:nvPr/>
        </p:nvCxnSpPr>
        <p:spPr>
          <a:xfrm flipV="1">
            <a:off x="4598217" y="4365104"/>
            <a:ext cx="0" cy="245690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llipsi 14"/>
          <p:cNvSpPr/>
          <p:nvPr/>
        </p:nvSpPr>
        <p:spPr>
          <a:xfrm>
            <a:off x="4076325" y="5104760"/>
            <a:ext cx="1058429" cy="99201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347864" y="5110496"/>
            <a:ext cx="728461" cy="2627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843808" y="4725144"/>
                <a:ext cx="4320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i-FI" sz="24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fi-FI" sz="2400" b="0" i="1" smtClean="0">
                              <a:latin typeface="Cambria Math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4725144"/>
                <a:ext cx="432048" cy="461665"/>
              </a:xfrm>
              <a:prstGeom prst="rect">
                <a:avLst/>
              </a:prstGeom>
              <a:blipFill rotWithShape="1">
                <a:blip r:embed="rId4"/>
                <a:stretch>
                  <a:fillRect r="-3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/>
          <p:nvPr/>
        </p:nvCxnSpPr>
        <p:spPr>
          <a:xfrm flipH="1">
            <a:off x="4794784" y="6223800"/>
            <a:ext cx="1037356" cy="23516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5652120" y="5919663"/>
                <a:ext cx="8640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i-FI" sz="2400" i="1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fi-FI" sz="2400" i="1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5919663"/>
                <a:ext cx="864096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/>
          <p:cNvCxnSpPr/>
          <p:nvPr/>
        </p:nvCxnSpPr>
        <p:spPr>
          <a:xfrm flipV="1">
            <a:off x="4598217" y="4387036"/>
            <a:ext cx="0" cy="24349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5508104" y="4365104"/>
                <a:ext cx="13321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i-FI" sz="2400" b="1" i="1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𝝎</m:t>
                          </m:r>
                          <m:r>
                            <a:rPr lang="fi-FI" sz="2400" b="1" i="1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fi-FI" sz="2400" b="1" i="1" smtClean="0">
                              <a:solidFill>
                                <a:schemeClr val="accent1"/>
                              </a:solidFill>
                              <a:latin typeface="Cambria Math"/>
                              <a:ea typeface="Cambria Math"/>
                            </a:rPr>
                            <m:t>𝒊𝒑</m:t>
                          </m:r>
                        </m:e>
                        <m:sub>
                          <m:r>
                            <a:rPr lang="fi-FI" sz="2400" b="1" i="1" smtClean="0">
                              <a:solidFill>
                                <a:schemeClr val="accent1"/>
                              </a:solidFill>
                              <a:latin typeface="Cambria Math"/>
                            </a:rPr>
                            <m:t>𝒏</m:t>
                          </m:r>
                        </m:sub>
                      </m:sSub>
                    </m:oMath>
                  </m:oMathPara>
                </a14:m>
                <a:endParaRPr lang="en-US" sz="24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4365104"/>
                <a:ext cx="1332148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542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7544" y="404664"/>
                <a:ext cx="8280920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 smtClean="0"/>
                  <a:t>Two questions: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>
                    <a:solidFill>
                      <a:schemeClr val="tx1"/>
                    </a:solidFill>
                  </a:rPr>
                  <a:t>What are the IR sensitive field modes for different </a:t>
                </a:r>
                <a14:m>
                  <m:oMath xmlns:m="http://schemas.openxmlformats.org/officeDocument/2006/math">
                    <m:r>
                      <a:rPr lang="fi-FI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𝜇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?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>
                    <a:solidFill>
                      <a:srgbClr val="FF0000"/>
                    </a:solidFill>
                  </a:rPr>
                  <a:t>How do we best capture their contributions to desired order (here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i-FI" sz="2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i-FI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fi-FI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fi-FI" sz="2800" dirty="0" smtClean="0">
                    <a:solidFill>
                      <a:srgbClr val="FF0000"/>
                    </a:solidFill>
                  </a:rPr>
                  <a:t>)?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8280920" cy="2246769"/>
              </a:xfrm>
              <a:prstGeom prst="rect">
                <a:avLst/>
              </a:prstGeom>
              <a:blipFill rotWithShape="1">
                <a:blip r:embed="rId2"/>
                <a:stretch>
                  <a:fillRect l="-1546" t="-2439" b="-67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655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7544" y="404664"/>
                <a:ext cx="8280920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 smtClean="0"/>
                  <a:t>Two questions: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>
                    <a:solidFill>
                      <a:schemeClr val="tx1"/>
                    </a:solidFill>
                  </a:rPr>
                  <a:t>What are the IR sensitive field modes for different </a:t>
                </a:r>
                <a14:m>
                  <m:oMath xmlns:m="http://schemas.openxmlformats.org/officeDocument/2006/math">
                    <m:r>
                      <a:rPr lang="fi-FI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𝜇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?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>
                    <a:solidFill>
                      <a:srgbClr val="FF0000"/>
                    </a:solidFill>
                  </a:rPr>
                  <a:t>How do we best capture their contributions to desired order (here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i-FI" sz="2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i-FI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fi-FI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fi-FI" sz="2800" dirty="0" smtClean="0">
                    <a:solidFill>
                      <a:srgbClr val="FF0000"/>
                    </a:solidFill>
                  </a:rPr>
                  <a:t>)?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fi-FI" sz="2800" dirty="0">
                  <a:solidFill>
                    <a:srgbClr val="FF00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fi-FI" sz="2800" i="1">
                        <a:latin typeface="Cambria Math"/>
                        <a:ea typeface="Cambria Math"/>
                      </a:rPr>
                      <m:t>𝑇</m:t>
                    </m:r>
                    <m:r>
                      <a:rPr lang="fi-FI" sz="2800" i="1" smtClean="0">
                        <a:latin typeface="Cambria Math"/>
                        <a:ea typeface="Cambria Math"/>
                      </a:rPr>
                      <m:t>≫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𝑔</m:t>
                    </m:r>
                    <m:r>
                      <a:rPr lang="fi-FI" sz="2800" i="1">
                        <a:latin typeface="Cambria Math"/>
                        <a:ea typeface="Cambria Math"/>
                      </a:rPr>
                      <m:t>𝜇</m:t>
                    </m:r>
                    <m:r>
                      <a:rPr lang="fi-FI" sz="2800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i-FI" sz="2800" dirty="0" smtClean="0"/>
                  <a:t>: Effective field theory for </a:t>
                </a:r>
                <a14:m>
                  <m:oMath xmlns:m="http://schemas.openxmlformats.org/officeDocument/2006/math">
                    <m:r>
                      <a:rPr lang="fi-FI" sz="2800" i="1"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r>
                  <a:rPr lang="fi-FI" sz="2800" dirty="0" smtClean="0"/>
                  <a:t> modes: EQCD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8280920" cy="3108543"/>
              </a:xfrm>
              <a:prstGeom prst="rect">
                <a:avLst/>
              </a:prstGeom>
              <a:blipFill rotWithShape="1">
                <a:blip r:embed="rId3"/>
                <a:stretch>
                  <a:fillRect l="-1546" t="-1765" b="-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17032"/>
            <a:ext cx="6336704" cy="187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501113" y="5949280"/>
            <a:ext cx="8103335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56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7544" y="404664"/>
                <a:ext cx="8280920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 smtClean="0"/>
                  <a:t>Two questions: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>
                    <a:solidFill>
                      <a:schemeClr val="tx1"/>
                    </a:solidFill>
                  </a:rPr>
                  <a:t>What are the IR sensitive field modes for different </a:t>
                </a:r>
                <a14:m>
                  <m:oMath xmlns:m="http://schemas.openxmlformats.org/officeDocument/2006/math">
                    <m:r>
                      <a:rPr lang="fi-FI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𝜇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?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>
                    <a:solidFill>
                      <a:srgbClr val="FF0000"/>
                    </a:solidFill>
                  </a:rPr>
                  <a:t>How do we best capture their contributions to desired order (here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i-FI" sz="2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i-FI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fi-FI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fi-FI" sz="2800" dirty="0" smtClean="0">
                    <a:solidFill>
                      <a:srgbClr val="FF0000"/>
                    </a:solidFill>
                  </a:rPr>
                  <a:t>)?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fi-FI" sz="2800" dirty="0">
                  <a:solidFill>
                    <a:srgbClr val="FF00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fi-FI" sz="2800" i="1">
                        <a:latin typeface="Cambria Math"/>
                        <a:ea typeface="Cambria Math"/>
                      </a:rPr>
                      <m:t>𝑇</m:t>
                    </m:r>
                    <m:r>
                      <a:rPr lang="fi-FI" sz="2800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𝑔</m:t>
                    </m:r>
                    <m:r>
                      <a:rPr lang="fi-FI" sz="2800" i="1">
                        <a:latin typeface="Cambria Math"/>
                        <a:ea typeface="Cambria Math"/>
                      </a:rPr>
                      <m:t>𝜇</m:t>
                    </m:r>
                  </m:oMath>
                </a14:m>
                <a:r>
                  <a:rPr lang="fi-FI" sz="2800" dirty="0" smtClean="0"/>
                  <a:t>: </a:t>
                </a:r>
                <a:r>
                  <a:rPr lang="en-US" sz="2800" dirty="0" smtClean="0"/>
                  <a:t>Traditionally direct resummation</a:t>
                </a:r>
                <a:r>
                  <a:rPr lang="fi-FI" sz="2800" dirty="0" smtClean="0"/>
                  <a:t> of ring diags.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8280920" cy="3108543"/>
              </a:xfrm>
              <a:prstGeom prst="rect">
                <a:avLst/>
              </a:prstGeom>
              <a:blipFill rotWithShape="1">
                <a:blip r:embed="rId3"/>
                <a:stretch>
                  <a:fillRect l="-1546" t="-1765" b="-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933056"/>
            <a:ext cx="7632848" cy="39850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77472"/>
            <a:ext cx="7488832" cy="163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29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7544" y="404664"/>
                <a:ext cx="8280920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 smtClean="0"/>
                  <a:t>Two questions: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>
                    <a:solidFill>
                      <a:schemeClr val="tx1"/>
                    </a:solidFill>
                  </a:rPr>
                  <a:t>What are the IR sensitive field modes for different </a:t>
                </a:r>
                <a14:m>
                  <m:oMath xmlns:m="http://schemas.openxmlformats.org/officeDocument/2006/math">
                    <m:r>
                      <a:rPr lang="fi-FI" sz="2800" b="0" i="1" smtClean="0">
                        <a:solidFill>
                          <a:schemeClr val="tx1"/>
                        </a:solidFill>
                        <a:latin typeface="Cambria Math"/>
                      </a:rPr>
                      <m:t>𝑇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fi-FI" sz="28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𝜇</m:t>
                    </m:r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?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fi-FI" sz="2800" dirty="0" smtClean="0">
                    <a:solidFill>
                      <a:srgbClr val="FF0000"/>
                    </a:solidFill>
                  </a:rPr>
                  <a:t>How do we best capture their contributions to desired order (here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i-FI" sz="2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fi-FI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fi-FI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fi-FI" sz="2800" dirty="0" smtClean="0">
                    <a:solidFill>
                      <a:srgbClr val="FF0000"/>
                    </a:solidFill>
                  </a:rPr>
                  <a:t>)?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fi-FI" sz="2800" dirty="0">
                  <a:solidFill>
                    <a:srgbClr val="FF00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fi-FI" sz="2800" i="1">
                        <a:latin typeface="Cambria Math"/>
                        <a:ea typeface="Cambria Math"/>
                      </a:rPr>
                      <m:t>𝑇</m:t>
                    </m:r>
                    <m:r>
                      <a:rPr lang="fi-FI" sz="2800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𝑔</m:t>
                    </m:r>
                    <m:r>
                      <a:rPr lang="fi-FI" sz="2800" i="1">
                        <a:latin typeface="Cambria Math"/>
                        <a:ea typeface="Cambria Math"/>
                      </a:rPr>
                      <m:t>𝜇</m:t>
                    </m:r>
                  </m:oMath>
                </a14:m>
                <a:r>
                  <a:rPr lang="fi-FI" sz="2800" dirty="0" smtClean="0"/>
                  <a:t>: </a:t>
                </a:r>
                <a:r>
                  <a:rPr lang="en-US" sz="2800" dirty="0" smtClean="0"/>
                  <a:t>Traditionally direct resummation</a:t>
                </a:r>
                <a:r>
                  <a:rPr lang="fi-FI" sz="2800" dirty="0" smtClean="0"/>
                  <a:t> of ring diags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4664"/>
                <a:ext cx="8280920" cy="3108543"/>
              </a:xfrm>
              <a:prstGeom prst="rect">
                <a:avLst/>
              </a:prstGeom>
              <a:blipFill rotWithShape="1">
                <a:blip r:embed="rId3"/>
                <a:stretch>
                  <a:fillRect l="-1546" t="-1765" b="-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933056"/>
            <a:ext cx="7632848" cy="398502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77472"/>
            <a:ext cx="7488832" cy="163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467544" y="3789040"/>
            <a:ext cx="8280920" cy="288032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539552" y="3933056"/>
            <a:ext cx="8172908" cy="273630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76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4752528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Perturbative thermodynamics of QCD matter: existing results 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Perturbative thermodynamics of QCD matter: new result and its uses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Technical 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insight 1: IR physics 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4000" dirty="0" smtClean="0"/>
              <a:t>Technical insight 2: effective theory approach to all temperatures</a:t>
            </a:r>
          </a:p>
        </p:txBody>
      </p:sp>
    </p:spTree>
    <p:extLst>
      <p:ext uri="{BB962C8B-B14F-4D97-AF65-F5344CB8AC3E}">
        <p14:creationId xmlns:p14="http://schemas.microsoft.com/office/powerpoint/2010/main" val="752712983"/>
      </p:ext>
    </p:extLst>
  </p:cSld>
  <p:clrMapOvr>
    <a:masterClrMapping/>
  </p:clrMapOvr>
  <p:transition advTm="76003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4056" y="602685"/>
            <a:ext cx="81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New approach: add and subtract the contributions of an (unspecified) IR sector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2132857"/>
            <a:ext cx="5040561" cy="41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77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4752528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sz="4000" dirty="0" smtClean="0"/>
              <a:t>Perturbative thermodynamics of QCD matter: existing results 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4000" dirty="0" smtClean="0"/>
              <a:t>Perturbative thermodynamics of QCD matter: new result and its uses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4000" dirty="0"/>
              <a:t>Technical </a:t>
            </a:r>
            <a:r>
              <a:rPr lang="en-US" sz="4000" dirty="0" smtClean="0"/>
              <a:t>insight 1: IR physics 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4000" dirty="0" smtClean="0"/>
              <a:t>Technical insight 2: effective theory approach to all temperatures</a:t>
            </a:r>
          </a:p>
        </p:txBody>
      </p:sp>
    </p:spTree>
    <p:extLst>
      <p:ext uri="{BB962C8B-B14F-4D97-AF65-F5344CB8AC3E}">
        <p14:creationId xmlns:p14="http://schemas.microsoft.com/office/powerpoint/2010/main" val="3261735559"/>
      </p:ext>
    </p:extLst>
  </p:cSld>
  <p:clrMapOvr>
    <a:masterClrMapping/>
  </p:clrMapOvr>
  <p:transition advTm="76003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4056" y="602685"/>
            <a:ext cx="81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New approach: add and subtract the contributions of an (unspecified) IR sector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132856"/>
            <a:ext cx="5256584" cy="103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11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4056" y="602685"/>
            <a:ext cx="81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New approach: add and subtract the contributions of an (unspecified) IR sector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132856"/>
            <a:ext cx="5256584" cy="103726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755576" y="4298320"/>
                <a:ext cx="3600400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Strict loop expansion of the full theory pressure: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Known analytically since a long time [</a:t>
                </a:r>
                <a:r>
                  <a:rPr lang="fi-FI" sz="2000" dirty="0" smtClean="0">
                    <a:solidFill>
                      <a:prstClr val="black"/>
                    </a:solidFill>
                  </a:rPr>
                  <a:t>AV</a:t>
                </a:r>
                <a:r>
                  <a:rPr lang="fi-FI" sz="2000" dirty="0">
                    <a:solidFill>
                      <a:prstClr val="black"/>
                    </a:solidFill>
                  </a:rPr>
                  <a:t>, PRD </a:t>
                </a:r>
                <a:r>
                  <a:rPr lang="fi-FI" sz="2000" dirty="0" smtClean="0">
                    <a:solidFill>
                      <a:prstClr val="black"/>
                    </a:solidFill>
                  </a:rPr>
                  <a:t>67 </a:t>
                </a:r>
                <a:r>
                  <a:rPr lang="fi-FI" sz="2000" dirty="0">
                    <a:solidFill>
                      <a:prstClr val="black"/>
                    </a:solidFill>
                  </a:rPr>
                  <a:t>(2003</a:t>
                </a:r>
                <a:r>
                  <a:rPr lang="fi-FI" sz="2000" dirty="0" smtClean="0">
                    <a:solidFill>
                      <a:prstClr val="black"/>
                    </a:solidFill>
                  </a:rPr>
                  <a:t>)]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i-FI" sz="2000" dirty="0" smtClean="0">
                    <a:solidFill>
                      <a:prstClr val="black"/>
                    </a:solidFill>
                  </a:rPr>
                  <a:t>Singular in the </a:t>
                </a:r>
                <a:r>
                  <a:rPr lang="fi-FI" sz="2000" dirty="0" smtClean="0">
                    <a:solidFill>
                      <a:prstClr val="black"/>
                    </a:solidFill>
                  </a:rPr>
                  <a:t>IR: contains both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/>
                      </a:rPr>
                      <m:t>1/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IR</m:t>
                        </m:r>
                      </m:sub>
                    </m:sSub>
                  </m:oMath>
                </a14:m>
                <a:r>
                  <a:rPr lang="fi-FI" sz="2000" dirty="0" smtClean="0">
                    <a:solidFill>
                      <a:prstClr val="black"/>
                    </a:solidFill>
                  </a:rPr>
                  <a:t> 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𝑇</m:t>
                        </m:r>
                      </m:e>
                    </m:func>
                  </m:oMath>
                </a14:m>
                <a:r>
                  <a:rPr lang="en-US" sz="2000" dirty="0" smtClean="0">
                    <a:solidFill>
                      <a:prstClr val="black"/>
                    </a:solidFill>
                  </a:rPr>
                  <a:t> terms</a:t>
                </a:r>
                <a:endParaRPr lang="fi-FI" sz="20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298320"/>
                <a:ext cx="3600400" cy="1938992"/>
              </a:xfrm>
              <a:prstGeom prst="rect">
                <a:avLst/>
              </a:prstGeom>
              <a:blipFill rotWithShape="1">
                <a:blip r:embed="rId4"/>
                <a:stretch>
                  <a:fillRect l="-1861" t="-1572" r="-677" b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>
          <a:xfrm flipV="1">
            <a:off x="2843808" y="3242126"/>
            <a:ext cx="216024" cy="105097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37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4056" y="602685"/>
            <a:ext cx="81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New approach: add and subtract the contributions of an (unspecified) IR sector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18" y="2132854"/>
            <a:ext cx="7845822" cy="220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76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4056" y="602685"/>
            <a:ext cx="81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New approach: add and subtract the contributions of an (unspecified) IR sector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18" y="2132854"/>
            <a:ext cx="7845822" cy="22015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95536" y="4906633"/>
                <a:ext cx="4104456" cy="1690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Pressure of EQCD: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Known to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𝑂</m:t>
                    </m:r>
                    <m:r>
                      <a:rPr lang="en-US" sz="2000" b="0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</a:rPr>
                          <m:t>6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2000" dirty="0" smtClean="0"/>
                  <a:t> [</a:t>
                </a:r>
                <a:r>
                  <a:rPr lang="en-US" sz="2000" dirty="0" err="1" smtClean="0"/>
                  <a:t>Kajantie</a:t>
                </a:r>
                <a:r>
                  <a:rPr lang="en-US" sz="2000" dirty="0" smtClean="0"/>
                  <a:t> et al., JHEP 0304 (2003),…]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Naïve part vanishes in dim. reg</a:t>
                </a:r>
                <a:r>
                  <a:rPr lang="en-US" sz="2000" dirty="0" smtClean="0"/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Cancels IR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1/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𝜀</m:t>
                    </m:r>
                  </m:oMath>
                </a14:m>
                <a:r>
                  <a:rPr lang="en-US" sz="2000" dirty="0" smtClean="0"/>
                  <a:t>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0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  <a:ea typeface="Cambria Math"/>
                          </a:rPr>
                          <m:t>QCD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  <a:ea typeface="Cambria Math"/>
                          </a:rPr>
                          <m:t>naive</m:t>
                        </m:r>
                      </m:sup>
                    </m:sSubSup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906633"/>
                <a:ext cx="4104456" cy="1690719"/>
              </a:xfrm>
              <a:prstGeom prst="rect">
                <a:avLst/>
              </a:prstGeom>
              <a:blipFill rotWithShape="1">
                <a:blip r:embed="rId4"/>
                <a:stretch>
                  <a:fillRect l="-1634" t="-1805" b="-39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 flipV="1">
            <a:off x="3617894" y="4437116"/>
            <a:ext cx="954106" cy="79208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70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4056" y="602685"/>
            <a:ext cx="81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New approach: add and subtract the contributions of an (unspecified) IR sector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18" y="2132854"/>
            <a:ext cx="7845822" cy="22015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95536" y="4906633"/>
                <a:ext cx="4104456" cy="1690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Pressure of EQCD: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Known to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𝑂</m:t>
                    </m:r>
                    <m:r>
                      <a:rPr lang="en-US" sz="2000" b="0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</a:rPr>
                          <m:t>6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2000" dirty="0" smtClean="0"/>
                  <a:t> [</a:t>
                </a:r>
                <a:r>
                  <a:rPr lang="en-US" sz="2000" dirty="0" err="1" smtClean="0"/>
                  <a:t>Kajantie</a:t>
                </a:r>
                <a:r>
                  <a:rPr lang="en-US" sz="2000" dirty="0" smtClean="0"/>
                  <a:t> et al., JHEP 0304 (2003),…]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Naïve part vanishes in dim. reg</a:t>
                </a:r>
                <a:r>
                  <a:rPr lang="en-US" sz="2000" dirty="0" smtClean="0"/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Cancels IR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1/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𝜀</m:t>
                    </m:r>
                  </m:oMath>
                </a14:m>
                <a:r>
                  <a:rPr lang="en-US" sz="2000" dirty="0" smtClean="0"/>
                  <a:t>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0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  <a:ea typeface="Cambria Math"/>
                          </a:rPr>
                          <m:t>QCD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  <a:ea typeface="Cambria Math"/>
                          </a:rPr>
                          <m:t>naive</m:t>
                        </m:r>
                      </m:sup>
                    </m:sSubSup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906633"/>
                <a:ext cx="4104456" cy="1690719"/>
              </a:xfrm>
              <a:prstGeom prst="rect">
                <a:avLst/>
              </a:prstGeom>
              <a:blipFill rotWithShape="1">
                <a:blip r:embed="rId4"/>
                <a:stretch>
                  <a:fillRect l="-1634" t="-1805" b="-39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788024" y="4869160"/>
                <a:ext cx="4392488" cy="19984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HTL ring sum for </a:t>
                </a:r>
                <a14:m>
                  <m:oMath xmlns:m="http://schemas.openxmlformats.org/officeDocument/2006/math">
                    <m:r>
                      <a:rPr lang="fi-FI" sz="2000" i="1">
                        <a:latin typeface="Cambria Math"/>
                        <a:ea typeface="Cambria Math"/>
                      </a:rPr>
                      <m:t>𝑛</m:t>
                    </m:r>
                    <m:r>
                      <a:rPr lang="fi-FI" sz="2000" i="1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en-US" sz="2000" dirty="0" smtClean="0"/>
                  <a:t> modes: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Known to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𝑔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 dirty="0" smtClean="0"/>
                  <a:t> [Andersen, </a:t>
                </a:r>
                <a:r>
                  <a:rPr lang="en-US" sz="2000" dirty="0" err="1" smtClean="0"/>
                  <a:t>Braaten</a:t>
                </a:r>
                <a:r>
                  <a:rPr lang="en-US" sz="2000" dirty="0" smtClean="0"/>
                  <a:t>, Strickland, PRD 61 (2000)]</a:t>
                </a:r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i-FI" sz="2000" dirty="0" smtClean="0"/>
                  <a:t>Cancels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sz="2000" b="0" i="1" smtClean="0">
                            <a:latin typeface="Cambria Math"/>
                          </a:rPr>
                          <m:t>𝑇</m:t>
                        </m:r>
                      </m:e>
                    </m:func>
                  </m:oMath>
                </a14:m>
                <a:r>
                  <a:rPr lang="fi-FI" sz="2000" dirty="0" smtClean="0"/>
                  <a:t> divergence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i-FI" sz="20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  <a:ea typeface="Cambria Math"/>
                          </a:rPr>
                          <m:t>QCD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  <a:ea typeface="Cambria Math"/>
                          </a:rPr>
                          <m:t>naive</m:t>
                        </m:r>
                      </m:sup>
                    </m:sSubSup>
                  </m:oMath>
                </a14:m>
                <a:endParaRPr lang="fi-FI" sz="20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i-FI" sz="2000" dirty="0" smtClean="0">
                    <a:solidFill>
                      <a:srgbClr val="FF0000"/>
                    </a:solidFill>
                  </a:rPr>
                  <a:t>Important simplification: HTL </a:t>
                </a:r>
                <a:r>
                  <a:rPr lang="fi-FI" sz="2000" dirty="0">
                    <a:solidFill>
                      <a:srgbClr val="FF0000"/>
                    </a:solidFill>
                  </a:rPr>
                  <a:t>limit valid </a:t>
                </a:r>
                <a:r>
                  <a:rPr lang="fi-FI" sz="2000" dirty="0" smtClean="0">
                    <a:solidFill>
                      <a:srgbClr val="FF0000"/>
                    </a:solidFill>
                  </a:rPr>
                  <a:t>for soft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i-FI" sz="20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𝑛</m:t>
                    </m:r>
                    <m:r>
                      <a:rPr lang="fi-FI" sz="20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modes</a:t>
                </a:r>
                <a:r>
                  <a:rPr lang="fi-FI" sz="2000" dirty="0" smtClean="0">
                    <a:solidFill>
                      <a:srgbClr val="FF0000"/>
                    </a:solidFill>
                  </a:rPr>
                  <a:t>!</a:t>
                </a:r>
                <a:endParaRPr lang="fi-FI" sz="2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4869160"/>
                <a:ext cx="4392488" cy="1998496"/>
              </a:xfrm>
              <a:prstGeom prst="rect">
                <a:avLst/>
              </a:prstGeom>
              <a:blipFill rotWithShape="1">
                <a:blip r:embed="rId5"/>
                <a:stretch>
                  <a:fillRect l="-1387" t="-1524" r="-1526" b="-45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 flipV="1">
            <a:off x="3617894" y="4437116"/>
            <a:ext cx="954106" cy="79208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7182290" y="4437112"/>
            <a:ext cx="198022" cy="46952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96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770" y="404664"/>
            <a:ext cx="6391567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70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770" y="404664"/>
            <a:ext cx="6391590" cy="57606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55700"/>
            <a:ext cx="6331420" cy="540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478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770" y="404664"/>
            <a:ext cx="6391567" cy="5760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204863"/>
            <a:ext cx="6120680" cy="2677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61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770" y="404664"/>
            <a:ext cx="6391567" cy="5760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71713"/>
            <a:ext cx="6414140" cy="2157287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140968"/>
            <a:ext cx="4752528" cy="3615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819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770" y="404664"/>
            <a:ext cx="6391567" cy="576064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18" y="2276872"/>
            <a:ext cx="9152317" cy="308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807005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Kurkela</a:t>
            </a:r>
            <a:r>
              <a:rPr lang="en-US" dirty="0"/>
              <a:t>, AV, arXiv:1603.00750 </a:t>
            </a:r>
            <a:r>
              <a:rPr lang="en-US" dirty="0" smtClean="0"/>
              <a:t>(to appear in Phys. Rev. Lett.)</a:t>
            </a:r>
          </a:p>
        </p:txBody>
      </p:sp>
    </p:spTree>
    <p:extLst>
      <p:ext uri="{BB962C8B-B14F-4D97-AF65-F5344CB8AC3E}">
        <p14:creationId xmlns:p14="http://schemas.microsoft.com/office/powerpoint/2010/main" val="35874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4752528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en-US" sz="4000" dirty="0" smtClean="0"/>
              <a:t>Perturbative thermodynamics of QCD matter: existing results 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Perturbative thermodynamics of QCD matter: new result and its uses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Technical 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insight 1: IR physics 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Technical insight 2: effective theory approach to all temperatures</a:t>
            </a:r>
          </a:p>
        </p:txBody>
      </p:sp>
    </p:spTree>
    <p:extLst>
      <p:ext uri="{BB962C8B-B14F-4D97-AF65-F5344CB8AC3E}">
        <p14:creationId xmlns:p14="http://schemas.microsoft.com/office/powerpoint/2010/main" val="1999800441"/>
      </p:ext>
    </p:extLst>
  </p:cSld>
  <p:clrMapOvr>
    <a:masterClrMapping/>
  </p:clrMapOvr>
  <p:transition advTm="76003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tex\exqcd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72816"/>
            <a:ext cx="3744416" cy="366271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5746030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prstClr val="black"/>
                </a:solidFill>
              </a:rPr>
              <a:t>Kajantie, Laine, Rummukainen, Schröder, PRD 67 (2003)</a:t>
            </a:r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Laine, </a:t>
            </a:r>
            <a:r>
              <a:rPr lang="en-US" dirty="0" err="1" smtClean="0">
                <a:solidFill>
                  <a:prstClr val="black"/>
                </a:solidFill>
              </a:rPr>
              <a:t>Schröder</a:t>
            </a:r>
            <a:r>
              <a:rPr lang="en-US" dirty="0" smtClean="0">
                <a:solidFill>
                  <a:prstClr val="black"/>
                </a:solidFill>
              </a:rPr>
              <a:t>, PRD 73 (2006)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Andersen, </a:t>
            </a:r>
            <a:r>
              <a:rPr lang="en-US" dirty="0" err="1" smtClean="0">
                <a:solidFill>
                  <a:prstClr val="black"/>
                </a:solidFill>
              </a:rPr>
              <a:t>Leganger</a:t>
            </a:r>
            <a:r>
              <a:rPr lang="en-US" dirty="0" smtClean="0">
                <a:solidFill>
                  <a:prstClr val="black"/>
                </a:solidFill>
              </a:rPr>
              <a:t>, Strickland, Su, JHEP 1108 (2011)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82505"/>
            <a:ext cx="4387787" cy="3662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95536" y="332656"/>
                <a:ext cx="849694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 smtClean="0"/>
                  <a:t>High temperature, zero density: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𝑔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6</m:t>
                            </m:r>
                          </m:sup>
                        </m:sSup>
                        <m:func>
                          <m:func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𝑔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2800" dirty="0" smtClean="0"/>
                  <a:t> perturbative result for pressure, in agreement with lattice and </a:t>
                </a:r>
                <a:r>
                  <a:rPr lang="en-US" sz="2800" dirty="0" err="1" smtClean="0"/>
                  <a:t>HTLpt</a:t>
                </a:r>
                <a:endParaRPr lang="en-US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32656"/>
                <a:ext cx="8496944" cy="954107"/>
              </a:xfrm>
              <a:prstGeom prst="rect">
                <a:avLst/>
              </a:prstGeom>
              <a:blipFill rotWithShape="1">
                <a:blip r:embed="rId5"/>
                <a:stretch>
                  <a:fillRect l="-1506" t="-5769" b="-17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8474933"/>
      </p:ext>
    </p:extLst>
  </p:cSld>
  <p:clrMapOvr>
    <a:masterClrMapping/>
  </p:clrMapOvr>
  <p:transition advTm="36895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993" y="1628800"/>
            <a:ext cx="5218311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95536" y="332656"/>
                <a:ext cx="849694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/>
                  <a:t>High temperature, zero density: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𝑔</m:t>
                            </m:r>
                          </m:e>
                          <m:sup>
                            <m:r>
                              <a:rPr lang="en-US" sz="2800" i="1">
                                <a:latin typeface="Cambria Math"/>
                              </a:rPr>
                              <m:t>6</m:t>
                            </m:r>
                          </m:sup>
                        </m:sSup>
                        <m:func>
                          <m:func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>
                                <a:latin typeface="Cambria Math"/>
                              </a:rPr>
                              <m:t>𝑔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2800" dirty="0"/>
                  <a:t> perturbative </a:t>
                </a:r>
                <a:r>
                  <a:rPr lang="en-US" sz="2800" dirty="0" smtClean="0"/>
                  <a:t>result also for quark number susceptibilities</a:t>
                </a:r>
                <a:endParaRPr lang="en-US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32656"/>
                <a:ext cx="8496944" cy="954107"/>
              </a:xfrm>
              <a:prstGeom prst="rect">
                <a:avLst/>
              </a:prstGeom>
              <a:blipFill rotWithShape="1">
                <a:blip r:embed="rId3"/>
                <a:stretch>
                  <a:fillRect l="-1506" t="-5769" b="-17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11560" y="5805264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prstClr val="black"/>
                </a:solidFill>
              </a:rPr>
              <a:t>AV, PRD 67, PRD 68 (2003)</a:t>
            </a:r>
          </a:p>
          <a:p>
            <a:r>
              <a:rPr lang="fi-FI" dirty="0" smtClean="0">
                <a:solidFill>
                  <a:prstClr val="black"/>
                </a:solidFill>
              </a:rPr>
              <a:t>Mogliacci, Andersen, Strickland, Su, AV, JHEP 1312 (2013)</a:t>
            </a:r>
          </a:p>
          <a:p>
            <a:r>
              <a:rPr lang="fi-FI" dirty="0" smtClean="0">
                <a:solidFill>
                  <a:prstClr val="black"/>
                </a:solidFill>
              </a:rPr>
              <a:t>Haque, Andersen, Mustafa, Strickland, Su, PRD 89 (2014)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610863"/>
      </p:ext>
    </p:extLst>
  </p:cSld>
  <p:clrMapOvr>
    <a:masterClrMapping/>
  </p:clrMapOvr>
  <p:transition advTm="426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uorinen\Desktop\darm14coll\Delt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688807"/>
            <a:ext cx="6624736" cy="418846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5536" y="5951021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prstClr val="black"/>
                </a:solidFill>
              </a:rPr>
              <a:t>AV, PRD 67, PRD 68 (2003)</a:t>
            </a:r>
          </a:p>
          <a:p>
            <a:r>
              <a:rPr lang="fi-FI" dirty="0" smtClean="0">
                <a:solidFill>
                  <a:prstClr val="black"/>
                </a:solidFill>
              </a:rPr>
              <a:t>Mogliacci, Andersen, Strickland, Su, AV, JHEP 1312 (2013)</a:t>
            </a:r>
            <a:endParaRPr lang="en-US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95536" y="332656"/>
                <a:ext cx="813690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 smtClean="0">
                    <a:solidFill>
                      <a:prstClr val="black"/>
                    </a:solidFill>
                  </a:rPr>
                  <a:t>No Sign Problem → Perturbation theory works even (better) at finite density – as long as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𝑇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𝑔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 smtClean="0">
                    <a:solidFill>
                      <a:prstClr val="black"/>
                    </a:solidFill>
                  </a:rPr>
                  <a:t> </a:t>
                </a:r>
                <a:endParaRPr lang="en-US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32656"/>
                <a:ext cx="8136904" cy="954107"/>
              </a:xfrm>
              <a:prstGeom prst="rect">
                <a:avLst/>
              </a:prstGeom>
              <a:blipFill rotWithShape="1">
                <a:blip r:embed="rId4"/>
                <a:stretch>
                  <a:fillRect l="-1573" t="-5769" b="-17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2204910"/>
      </p:ext>
    </p:extLst>
  </p:cSld>
  <p:clrMapOvr>
    <a:masterClrMapping/>
  </p:clrMapOvr>
  <p:transition advTm="9831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71600" y="467961"/>
                <a:ext cx="74888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dirty="0" smtClean="0">
                    <a:solidFill>
                      <a:prstClr val="black"/>
                    </a:solidFill>
                  </a:rPr>
                  <a:t> limit: 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800" b="0" i="1" dirty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b="0" i="1" dirty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dirty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en-US" sz="2800" b="0" i="1" dirty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800" dirty="0" smtClean="0">
                    <a:solidFill>
                      <a:prstClr val="black"/>
                    </a:solidFill>
                  </a:rPr>
                  <a:t> result with massive quarks</a:t>
                </a:r>
                <a:endParaRPr lang="en-US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67961"/>
                <a:ext cx="7488832" cy="523220"/>
              </a:xfrm>
              <a:prstGeom prst="rect">
                <a:avLst/>
              </a:prstGeom>
              <a:blipFill rotWithShape="1">
                <a:blip r:embed="rId2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7" name="Picture 3" descr="C:\Users\arjvuori\Desktop\quarkmatter\vie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595" y="1700808"/>
            <a:ext cx="646674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536" y="622802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prstClr val="black"/>
                </a:solidFill>
              </a:rPr>
              <a:t>Kurkela, </a:t>
            </a:r>
            <a:r>
              <a:rPr lang="fi-FI" dirty="0" err="1" smtClean="0">
                <a:solidFill>
                  <a:prstClr val="black"/>
                </a:solidFill>
              </a:rPr>
              <a:t>Romatschke</a:t>
            </a:r>
            <a:r>
              <a:rPr lang="fi-FI" dirty="0" smtClean="0">
                <a:solidFill>
                  <a:prstClr val="black"/>
                </a:solidFill>
              </a:rPr>
              <a:t>, AV, PRD 81 (2010)</a:t>
            </a:r>
          </a:p>
        </p:txBody>
      </p:sp>
    </p:spTree>
    <p:extLst>
      <p:ext uri="{BB962C8B-B14F-4D97-AF65-F5344CB8AC3E}">
        <p14:creationId xmlns:p14="http://schemas.microsoft.com/office/powerpoint/2010/main" val="190888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71600" y="467961"/>
                <a:ext cx="74888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 limit: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800" i="1" dirty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800" i="1" dirty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 dirty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en-US" sz="2800" i="1" dirty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 result with massive quarks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67961"/>
                <a:ext cx="7488832" cy="523220"/>
              </a:xfrm>
              <a:prstGeom prst="rect">
                <a:avLst/>
              </a:prstGeom>
              <a:blipFill rotWithShape="1">
                <a:blip r:embed="rId2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7" name="Picture 3" descr="C:\Users\arjvuori\Desktop\quarkmatter\vie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595" y="1700808"/>
            <a:ext cx="646674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536" y="622802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prstClr val="black"/>
                </a:solidFill>
              </a:rPr>
              <a:t>Kurkela, </a:t>
            </a:r>
            <a:r>
              <a:rPr lang="fi-FI" dirty="0" err="1" smtClean="0">
                <a:solidFill>
                  <a:prstClr val="black"/>
                </a:solidFill>
              </a:rPr>
              <a:t>Romatschke</a:t>
            </a:r>
            <a:r>
              <a:rPr lang="fi-FI" dirty="0" smtClean="0">
                <a:solidFill>
                  <a:prstClr val="black"/>
                </a:solidFill>
              </a:rPr>
              <a:t>, AV, PRD 81 (2010)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588224" y="3027036"/>
            <a:ext cx="1152128" cy="11220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740352" y="2566645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lattice prediction!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50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\begin{eqnarray}&#10;\Omega(T,\mu_u,\mu_d,\mu_s,m_s)&amp;=&amp; -T\log \int \mathcal{D}\bar{\psi}\mathcal{D}\psi\mathcal{D}A_\mu e^{-\int d^3 x\int_0^{1/T}d \tau \mathcal{L}_\text{QCD}}, \nonumber \\&#10;\mathcal{L}_{\text{QCD}}&amp;=&amp;\frac{1}{4}F^a_{\mu\nu}F^a_{\mu\nu}+\bar{\psi}_i(\gamma_\mu D_\mu+m_i&#10;-\mu_i \gamma_0)\psi_i  \nonumber&#10;\end{eqnarray}&#10;&#10;\end{document}"/>
  <p:tag name="IGUANATEXSIZE" val="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p_\text{QCD}^\text{res} &amp;=&amp; p_\text{QCD}^\text{res} - p_\text{soft}^\text{res} + p_\text{soft}^\text{res} \nonumber \\&#10;&amp;=&amp; p_\text{QCD}^\text{naive} - p_\text{soft}^\text{naive} + p_\text{soft}^\text{res} \nonumber&#10;\end{eqnarray}&#10;&#10;\end{document}"/>
  <p:tag name="IGUANATEXSIZE" val="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p_\text{QCD}^\text{res} &amp;=&amp; p_\text{QCD}^\text{res} - p_\text{soft}^\text{res} + p_\text{soft}^\text{res} \nonumber \\&#10;&amp;=&amp; p_\text{QCD}^\text{naive} - p_\text{soft}^\text{naive} + p_\text{soft}^\text{res} \nonumber&#10;\end{eqnarray}&#10;&#10;\end{document}"/>
  <p:tag name="IGUANATEXSIZE" val="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p_\text{QCD}^\text{res} &amp;=&amp; p_\text{QCD}^\text{res} - p_\text{soft}^\text{res} + p_\text{soft}^\text{res} \nonumber \\&#10;&amp;=&amp; p_\text{QCD}^\text{naive} - p_\text{soft}^\text{naive} + p_\text{soft}^\text{res} \nonumber \\&#10;&amp;=&amp;p_\text{QCD}^\text{naive} + \underbrace{p_\text{DR}^\text{res} - p_\text{DR}^\text{naive}}_{p_\text{DR}^\text{corr}} + \underbrace{p_\text{HTL}^\text{res} -  p_\text{HTL}^\text{naive}}_{p_\text{HTL}^\text{corr}}\nonumber&#10;\end{eqnarray}&#10;&#10;\end{document}"/>
  <p:tag name="IGUANATEXSIZE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p_\text{QCD}^\text{res} &amp;=&amp; p_\text{QCD}^\text{res} - p_\text{soft}^\text{res} + p_\text{soft}^\text{res} \nonumber \\&#10;&amp;=&amp; p_\text{QCD}^\text{naive} - p_\text{soft}^\text{naive} + p_\text{soft}^\text{res} \nonumber \\&#10;&amp;=&amp;p_\text{QCD}^\text{naive} + \underbrace{p_\text{DR}^\text{res} - p_\text{DR}^\text{naive}}_{p_\text{DR}^\text{corr}} + \underbrace{p_\text{HTL}^\text{res} -  p_\text{HTL}^\text{naive}}_{p_\text{HTL}^\text{corr}}\nonumber&#10;\end{eqnarray}&#10;&#10;\end{document}"/>
  <p:tag name="IGUANATEXSIZE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p_\text{QCD}^\text{res} &amp;=&amp; p_\text{QCD}^\text{res} - p_\text{soft}^\text{res} + p_\text{soft}^\text{res} \nonumber \\&#10;&amp;=&amp; p_\text{QCD}^\text{naive} - p_\text{soft}^\text{naive} + p_\text{soft}^\text{res} \nonumber \\&#10;&amp;=&amp;p_\text{QCD}^\text{naive} + \underbrace{p_\text{DR}^\text{res} - p_\text{DR}^\text{naive}}_{p_\text{DR}^\text{corr}} + \underbrace{p_\text{HTL}^\text{res} -  p_\text{HTL}^\text{naive}}_{p_\text{HTL}^\text{corr}}\nonumber&#10;\end{eqnarray}&#10;&#10;\end{document}"/>
  <p:tag name="IGUANATEXSIZE" val="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p_\text{QCD}^\text{res}&amp;=&amp; p_\text{QCD}^\text{naive} + p_\text{DR}^\text{corr} + p_\text{HTL}^\text{corr} \nonumber&#10;\end{eqnarray}&#10;&#10;\end{document}"/>
  <p:tag name="IGUANATEXSIZE" val="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xcolor}&#10;\pagestyle{empty}&#10;\begin{document}&#10;&#10;\begin{eqnarray}&#10;p_\text{QCD}^\text{res}&amp;=&amp; \textcolor{red}{p_\text{QCD}^\text{naive}} + p_\text{DR}^\text{corr} + p_\text{HTL}^\text{corr} \nonumber&#10;\end{eqnarray}&#10;&#10;\end{document}"/>
  <p:tag name="IGUANATEXSIZE" val="2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xcolor}&#10;\pagestyle{empty}&#10;\begin{document}&#10;&#10;\begin{eqnarray}&#10;p_\text{QCD}^\text{res}&amp;=&amp; p_\text{QCD}^\text{naive}+\textcolor{red}{p_\text{DR}^\text{corr}} + p_\text{HTL}^\text{corr} \nonumber&#10;\end{eqnarray}&#10;&#10;\end{document}"/>
  <p:tag name="IGUANATEXSIZE" val="2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xcolor}&#10;\pagestyle{empty}&#10;\begin{document}&#10;&#10;\begin{eqnarray}&#10;p_\text{DR}^\text{res}/T&amp;=&amp;\frac{d_A}{12\pi}m_\text{E}^3 \nonumber\\&#10;&amp;+&amp;\frac{d_A C_A}{(4\pi)^2} g_\text{E}^2 m_\text{E}^2\bigg[-\frac{1}{4\epsilon}-\frac{3}{4}-\ln\,\frac{\bar{\Lambda}}{2m_\text{E}}\bigg] \nonumber \\&#10;&amp;+&amp;\frac{d_A C_A^2}{(4\pi)^3} g_\text{E}^4m_\text{E}\bigg[-\frac{89}{24}-\frac{\pi^2}{6}+\frac{11}{6}\ln\,2\bigg] \nonumber \\&#10;&amp;+&amp; {\mathcal O}(g^6\ln\, g) \nonumber&#10;\end{eqnarray}&#10;&#10;\end{document}"/>
  <p:tag name="IGUANATEXSIZE" val="2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xcolor}&#10;\pagestyle{empty}&#10;\begin{document}&#10;&#10;\begin{eqnarray}&#10;p_\text{QCD}^\text{res}&amp;=&amp; p_\text{QCD}^\text{naive} + p_\text{DR}^\text{corr} + \textcolor{red}{p_\text{HTL}^\text{corr}} \nonumber&#10;\end{eqnarray}&#10;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p^\text{bos}_n &amp;=&amp; 2\pi n T, \nonumber \\&#10;p^\text{ferm}_n &amp;=&amp; (2n+1)\pi T-i\mu \nonumber &#10;\end{eqnarray}&#10;&#10;\end{document}"/>
  <p:tag name="IGUANATEXSIZE" val="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xcolor}&#10;\pagestyle{empty}&#10;\begin{document}&#10;&#10;&#10;\def\sumint{\hbox{$\sum$}\!\!\!\!\!\!\!\int}&#10;&#10;\begin{eqnarray}&#10;p_\text{HTL}^\text{corr}&amp;=&amp;&#10;-d_A\sumint^{'}_K  \Bigg\{\log \left[ 1 + \frac{\Pi_\text{T}(K)}{K^2} \right] -\frac{\Pi_\text{T}(K)}{K^2}+\frac{\Pi^2_\text{T}(K)}{2K^4}\Bigg\} \nonumber \\ &#10;&amp;-&amp; \frac{d_A}{2} \sumint^{'}_K  \Bigg\{\log \left[ 1 + \frac{\Pi_\text{L}(K)}{K^2} \right]-\frac{\Pi_\text{L}(K)}{K^2}+\frac{\Pi^2_\text{L}(K)}{2K^4}\Bigg\} \nonumber \\&#10;&amp;=&amp;\frac{d_A m_\text{E}^4}{256\pi^2}\, f_\text{HTL}(T/m_\text{E}) \nonumber&#10;\end{eqnarray}&#10;&#10;\end{document}"/>
  <p:tag name="IGUANATEXSIZE" val="2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p_\text{QCD}^\text{res}&amp;=&amp; p_\text{QCD}^\text{naive} + p_\text{DR}^\text{corr} + p_\text{HTL}^\text{corr} \nonumber&#10;\end{eqnarray}&#10;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\int \frac{d^{4-2\epsilon}p}{(2\pi)^{4-2\epsilon}}&amp;\to&amp;&#10;T\sum_{p_n}\int \frac{d^{3-2\epsilon}p}{(2\pi)^{3-2\epsilon}} \nonumber &#10;\end{eqnarray}&#10;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p_n^2+p^2 \to p_n^2+p^2 +\Pi(p_n,p) \nonumber&#10;\end{eqnarray}&#10;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\begin{eqnarray}&#10;\Omega(T,\mu_u,\mu_d,\mu_s,m_s)&amp;=&amp; -T\log \int \mathcal{D}\bar{\psi}\mathcal{D}\psi\mathcal{D}A_\mu e^{-\int d^3 x\int_0^{1/T}d \tau \mathcal{L}_\text{QCD}}, \nonumber \\&#10;\mathcal{L}_{\text{QCD}}&amp;=&amp;\frac{1}{4}F^a_{\mu\nu}F^a_{\mu\nu}+\bar{\psi}_i(\gamma_\mu D_\mu+m_i&#10;-\mu_i \gamma_0)\psi_i  \nonumber&#10;\end{eqnarray}&#10;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p_\text{QCD}(T,\mu) &amp;=&amp; p_\text{E}(T,\mu)+\frac{T}{V} \ln \! \int {\cal D}A_i^a \,&#10;{\cal D}A_0^a \exp\Big\{\!-\!S_\text{E}\Big\} \nonumber&#10;\end{eqnarray}&#10;&#10;&#10;\end{document}"/>
  <p:tag name="IGUANATEXSIZE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p_\text{QCD}(T,\mu) &amp;=&amp; p_\text{IR-safe}(T,\mu) + p_\text{ring}(T,\mu)+{\mathcal O}(g^6) \nonumber&#10;\end{eqnarray}&#10;&#10;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p_\text{QCD}(T,\mu) &amp;=&amp; p_\text{IR-safe}(T,\mu) + p_\text{ring}(T,\mu)+{\mathcal O}(g^6) \nonumber&#10;\end{eqnarray}&#10;&#10;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p_\text{QCD}^\text{res} &amp;=&amp; p_\text{QCD}^\text{res} - p_\text{soft}^\text{res} + p_\text{soft}^\text{res} \nonumber&#10;\end{eqnarray}&#10;&#10;\end{document}"/>
  <p:tag name="IGUANATEXSIZE" val="2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9302</TotalTime>
  <Words>1804</Words>
  <Application>Microsoft Office PowerPoint</Application>
  <PresentationFormat>On-screen Show (4:3)</PresentationFormat>
  <Paragraphs>148</Paragraphs>
  <Slides>39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Quark matter in neutron stars:  from Feynman diagrams to D-branes  Aleksi Vuorinen University of Helsinki</vt:lpstr>
      <vt:lpstr>Cool quark matter in neutron stars:  from Feynman diagrams to D-branes  Aleksi Vuorinen University of Helsinki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Perturbative approaches to nonperturbative physics  Aleksi Vuorinen University of Helsinki</dc:title>
  <dc:creator>vuorinen</dc:creator>
  <cp:lastModifiedBy>Aleksi Vuorinen</cp:lastModifiedBy>
  <cp:revision>457</cp:revision>
  <dcterms:created xsi:type="dcterms:W3CDTF">2014-04-13T15:10:10Z</dcterms:created>
  <dcterms:modified xsi:type="dcterms:W3CDTF">2016-07-14T09:17:13Z</dcterms:modified>
</cp:coreProperties>
</file>