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7" r:id="rId3"/>
    <p:sldId id="278" r:id="rId4"/>
    <p:sldId id="276" r:id="rId5"/>
    <p:sldId id="279" r:id="rId6"/>
    <p:sldId id="280" r:id="rId7"/>
    <p:sldId id="28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4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4736CB-C92B-4B7C-A4DD-AC189C5B2B70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15580-DD09-440D-90EC-9597CBA91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234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A054-F5B7-447C-A358-F7E8079B0ABC}" type="datetime1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24860-D2EE-4998-837D-20BAA041BF62}" type="datetime1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DB12-4474-4E7B-82FF-C4996B0F61CC}" type="datetime1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B34A-2572-40F5-9733-65CBD719D178}" type="datetime1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7497-2C4B-4E38-B8A8-293874C2D36D}" type="datetime1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14B89-D0F3-457C-9BA0-5A1096DC1B69}" type="datetime1">
              <a:rPr lang="en-US" smtClean="0"/>
              <a:t>3/30/2016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C9AC-D1C9-46F2-A023-AA4B00F59B8B}" type="datetime1">
              <a:rPr lang="en-US" smtClean="0"/>
              <a:t>3/30/2016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74D1-CFE4-4A71-BF2E-859DB58B557C}" type="datetime1">
              <a:rPr lang="en-US" smtClean="0"/>
              <a:t>3/30/2016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FB664-143A-41B6-BFCD-7ABA8A97B930}" type="datetime1">
              <a:rPr lang="en-US" smtClean="0"/>
              <a:t>3/30/2016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7043-D135-4C81-95E9-53BADE826440}" type="datetime1">
              <a:rPr lang="en-US" smtClean="0"/>
              <a:t>3/30/2016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32AC5-5804-46A6-9070-A990853DF413}" type="datetime1">
              <a:rPr lang="en-US" smtClean="0"/>
              <a:t>3/30/2016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9E454-1B53-48B9-850C-124367C70903}" type="datetime1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Barrel Tracking Group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7282" y="6522098"/>
            <a:ext cx="4851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ALICE Offline Week, 30/03/2016, </a:t>
            </a:r>
            <a:r>
              <a:rPr lang="en-US" sz="1400" dirty="0" err="1" smtClean="0"/>
              <a:t>R.Shahoyan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17697" y="552892"/>
            <a:ext cx="7745819" cy="5967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PWG-PP converted to two separate groups: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Data preparation group (DPG, see presentation by Chiara): </a:t>
            </a:r>
            <a:br>
              <a:rPr lang="en-GB" dirty="0" smtClean="0"/>
            </a:br>
            <a:r>
              <a:rPr lang="en-GB" dirty="0" smtClean="0"/>
              <a:t>responsible for performing data calibration, QA, simulations </a:t>
            </a:r>
            <a:r>
              <a:rPr lang="en-GB" dirty="0" err="1" smtClean="0"/>
              <a:t>etc</a:t>
            </a:r>
            <a:endParaRPr lang="en-GB" dirty="0" smtClean="0"/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Barrel tracking group (BTG):</a:t>
            </a:r>
            <a:br>
              <a:rPr lang="en-GB" dirty="0" smtClean="0"/>
            </a:br>
            <a:r>
              <a:rPr lang="en-GB" dirty="0" smtClean="0"/>
              <a:t>responsible for code development for reconstruction, calibration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Main task of BTG: 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C</a:t>
            </a:r>
            <a:r>
              <a:rPr lang="en-GB" dirty="0" smtClean="0"/>
              <a:t>onsolidate </a:t>
            </a:r>
            <a:r>
              <a:rPr lang="en-GB" dirty="0" err="1" smtClean="0"/>
              <a:t>aliroot</a:t>
            </a:r>
            <a:r>
              <a:rPr lang="en-GB" dirty="0" smtClean="0"/>
              <a:t> code for Run2 + implement </a:t>
            </a:r>
            <a:r>
              <a:rPr lang="en-GB" dirty="0" smtClean="0"/>
              <a:t>missing </a:t>
            </a:r>
            <a:r>
              <a:rPr lang="en-GB" dirty="0" smtClean="0"/>
              <a:t>features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Do this in such a way to streamline porting to </a:t>
            </a:r>
            <a:r>
              <a:rPr lang="en-GB" dirty="0" smtClean="0"/>
              <a:t>AliceO2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Respond to development request from DPG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Composition:</a:t>
            </a:r>
            <a:endParaRPr lang="en-GB" dirty="0"/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Small core team of people already working on tracking (Marian, RS ..?)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Detector,  HLT experts involved in specific task developments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1511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45841" y="925032"/>
            <a:ext cx="8130326" cy="451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Finalize TPC distortions calibration, including the p-p case and implementation of distortions simulation in MC</a:t>
            </a:r>
            <a:endParaRPr lang="en-GB" dirty="0"/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Misc. tasks to start 2015 (and soon 2016) data reconstruction, mostly in view of reducing output data size:</a:t>
            </a:r>
          </a:p>
          <a:p>
            <a:pPr marL="446088" lvl="1" indent="-180975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US" dirty="0"/>
              <a:t>30% space reduction by </a:t>
            </a:r>
            <a:r>
              <a:rPr lang="en-US" dirty="0" err="1"/>
              <a:t>prescaling</a:t>
            </a:r>
            <a:r>
              <a:rPr lang="en-US" dirty="0"/>
              <a:t> HLT ESDs to %5 of events: </a:t>
            </a:r>
            <a:r>
              <a:rPr lang="en-US" u="sng" dirty="0" smtClean="0"/>
              <a:t>done</a:t>
            </a:r>
          </a:p>
          <a:p>
            <a:pPr marL="446088" lvl="1" indent="-180975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 </a:t>
            </a:r>
            <a:r>
              <a:rPr lang="en-US" dirty="0"/>
              <a:t>Disk usage is dominated by V0’s (up to 50%) and TPC-only tracks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mostly from pile-up</a:t>
            </a:r>
            <a:r>
              <a:rPr lang="en-US" dirty="0" smtClean="0"/>
              <a:t>):</a:t>
            </a:r>
          </a:p>
          <a:p>
            <a:pPr marL="627063" lvl="2" indent="-180975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Eliminate </a:t>
            </a:r>
            <a:r>
              <a:rPr lang="en-US" dirty="0"/>
              <a:t>V0’s made of TPC-only tracks with </a:t>
            </a:r>
            <a:r>
              <a:rPr lang="en-US" dirty="0" err="1"/>
              <a:t>DCAz</a:t>
            </a:r>
            <a:r>
              <a:rPr lang="en-US" dirty="0"/>
              <a:t>&gt;25cm and </a:t>
            </a:r>
            <a:r>
              <a:rPr lang="en-US" dirty="0" err="1"/>
              <a:t>DCAr</a:t>
            </a:r>
            <a:r>
              <a:rPr lang="en-US" dirty="0"/>
              <a:t>&gt;60 cm (to be validated </a:t>
            </a:r>
            <a:r>
              <a:rPr lang="en-US" dirty="0" smtClean="0"/>
              <a:t>by PGC)</a:t>
            </a:r>
          </a:p>
          <a:p>
            <a:pPr marL="627063" lvl="2" indent="-180975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Eliminate </a:t>
            </a:r>
            <a:r>
              <a:rPr lang="en-US" dirty="0"/>
              <a:t>TPC-only tracks which would not end-up in the AOD (with some margin, e.g. DCA&gt;5cm) if they are not used in preserved </a:t>
            </a:r>
            <a:r>
              <a:rPr lang="en-US" dirty="0" smtClean="0"/>
              <a:t>V0’s</a:t>
            </a:r>
          </a:p>
          <a:p>
            <a:pPr marL="627063" lvl="2" indent="-180975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Suppress </a:t>
            </a:r>
            <a:r>
              <a:rPr lang="en-US" dirty="0"/>
              <a:t>decay product kinematics in offline V0’s (redundant since </a:t>
            </a:r>
            <a:r>
              <a:rPr lang="en-US" dirty="0" smtClean="0"/>
              <a:t>a copy of  </a:t>
            </a:r>
            <a:r>
              <a:rPr lang="en-US" dirty="0" err="1"/>
              <a:t>ESDtracks</a:t>
            </a:r>
            <a:r>
              <a:rPr lang="en-US" dirty="0"/>
              <a:t>): will be done only if time allows since requires tests</a:t>
            </a:r>
            <a:r>
              <a:rPr lang="en-US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5840" y="0"/>
            <a:ext cx="8052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Short-term tasks</a:t>
            </a:r>
          </a:p>
        </p:txBody>
      </p:sp>
    </p:spTree>
    <p:extLst>
      <p:ext uri="{BB962C8B-B14F-4D97-AF65-F5344CB8AC3E}">
        <p14:creationId xmlns:p14="http://schemas.microsoft.com/office/powerpoint/2010/main" val="2827096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70057" y="1935124"/>
            <a:ext cx="8603886" cy="3466214"/>
            <a:chOff x="1419070" y="3980108"/>
            <a:chExt cx="6251859" cy="2518662"/>
          </a:xfrm>
        </p:grpSpPr>
        <p:pic>
          <p:nvPicPr>
            <p:cNvPr id="33794" name="Picture 2" descr="C:\Users\shahoian\Downloads\v0msel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19070" y="3980108"/>
              <a:ext cx="3007411" cy="2472011"/>
            </a:xfrm>
            <a:prstGeom prst="rect">
              <a:avLst/>
            </a:prstGeom>
            <a:noFill/>
          </p:spPr>
        </p:pic>
        <p:grpSp>
          <p:nvGrpSpPr>
            <p:cNvPr id="8" name="Group 7"/>
            <p:cNvGrpSpPr/>
            <p:nvPr/>
          </p:nvGrpSpPr>
          <p:grpSpPr>
            <a:xfrm>
              <a:off x="4763571" y="4058815"/>
              <a:ext cx="2907358" cy="2439955"/>
              <a:chOff x="4764242" y="3918857"/>
              <a:chExt cx="3116831" cy="2561953"/>
            </a:xfrm>
          </p:grpSpPr>
          <p:pic>
            <p:nvPicPr>
              <p:cNvPr id="33795" name="Picture 3" descr="C:\Users\shahoian\Downloads\v0cutsetamsel.gi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764242" y="3918857"/>
                <a:ext cx="3116831" cy="2561953"/>
              </a:xfrm>
              <a:prstGeom prst="rect">
                <a:avLst/>
              </a:prstGeom>
              <a:noFill/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5397719" y="4486158"/>
                <a:ext cx="952392" cy="2666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rgbClr val="002060"/>
                    </a:solidFill>
                  </a:rPr>
                  <a:t>cut on |</a:t>
                </a:r>
                <a:r>
                  <a:rPr lang="en-US" sz="1050" dirty="0" smtClean="0">
                    <a:solidFill>
                      <a:srgbClr val="002060"/>
                    </a:solidFill>
                    <a:sym typeface="Mathematica1"/>
                  </a:rPr>
                  <a:t></a:t>
                </a:r>
                <a:r>
                  <a:rPr lang="en-US" sz="1050" dirty="0" smtClean="0">
                    <a:solidFill>
                      <a:srgbClr val="002060"/>
                    </a:solidFill>
                  </a:rPr>
                  <a:t>|&lt;1</a:t>
                </a:r>
                <a:endParaRPr lang="en-US" sz="105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579455" y="4636693"/>
                <a:ext cx="68480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solidFill>
                      <a:srgbClr val="FF0000"/>
                    </a:solidFill>
                  </a:rPr>
                  <a:t>mass cut</a:t>
                </a:r>
                <a:endParaRPr lang="en-US" sz="1100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5" name="TextBox 4"/>
          <p:cNvSpPr txBox="1"/>
          <p:nvPr/>
        </p:nvSpPr>
        <p:spPr>
          <a:xfrm>
            <a:off x="540785" y="751344"/>
            <a:ext cx="8136684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5475" lvl="1" indent="-168275"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lang="en-US" dirty="0"/>
              <a:t>apply |</a:t>
            </a:r>
            <a:r>
              <a:rPr lang="en-US" dirty="0">
                <a:sym typeface="Mathematica1"/>
              </a:rPr>
              <a:t></a:t>
            </a:r>
            <a:r>
              <a:rPr lang="en-US" dirty="0"/>
              <a:t>|&lt;1 to V0’s (outside dominated by background) and remove V0’s </a:t>
            </a:r>
            <a:r>
              <a:rPr lang="en-US" dirty="0" smtClean="0"/>
              <a:t>below not </a:t>
            </a:r>
            <a:r>
              <a:rPr lang="en-US" dirty="0"/>
              <a:t>matching to any of </a:t>
            </a:r>
            <a:r>
              <a:rPr lang="en-US" dirty="0">
                <a:sym typeface="Mathematica1"/>
              </a:rPr>
              <a:t>, K</a:t>
            </a:r>
            <a:r>
              <a:rPr lang="en-US" baseline="30000" dirty="0">
                <a:sym typeface="Mathematica1"/>
              </a:rPr>
              <a:t>0</a:t>
            </a:r>
            <a:r>
              <a:rPr lang="en-US" dirty="0">
                <a:sym typeface="Mathematica1"/>
              </a:rPr>
              <a:t> ,</a:t>
            </a:r>
            <a:r>
              <a:rPr lang="en-US" dirty="0" smtClean="0">
                <a:sym typeface="Mathematica1"/>
              </a:rPr>
              <a:t> </a:t>
            </a:r>
            <a:r>
              <a:rPr lang="en-US" dirty="0">
                <a:sym typeface="Mathematica1"/>
              </a:rPr>
              <a:t> </a:t>
            </a:r>
            <a:r>
              <a:rPr lang="en-US" dirty="0" err="1" smtClean="0">
                <a:sym typeface="Mathematica1"/>
              </a:rPr>
              <a:t>ot</a:t>
            </a:r>
            <a:r>
              <a:rPr lang="en-US" dirty="0" smtClean="0">
                <a:sym typeface="Mathematica1"/>
              </a:rPr>
              <a:t> heavy nuclei hypotheses </a:t>
            </a:r>
            <a:r>
              <a:rPr lang="en-US" dirty="0">
                <a:sym typeface="Mathematica1"/>
              </a:rPr>
              <a:t>with 20  + 50-70 MeV margin (proposed by </a:t>
            </a:r>
            <a:r>
              <a:rPr lang="en-US" dirty="0" err="1">
                <a:sym typeface="Mathematica1"/>
              </a:rPr>
              <a:t>D.Chinellato</a:t>
            </a:r>
            <a:r>
              <a:rPr lang="en-US" dirty="0" smtClean="0">
                <a:sym typeface="Mathematica1"/>
              </a:rPr>
              <a:t>)</a:t>
            </a:r>
          </a:p>
          <a:p>
            <a:pPr marL="625475" lvl="1" indent="-168275"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</a:pPr>
            <a:endParaRPr lang="en-US" dirty="0">
              <a:sym typeface="Mathematica1"/>
            </a:endParaRPr>
          </a:p>
          <a:p>
            <a:pPr marL="625475" lvl="1" indent="-168275"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</a:pPr>
            <a:endParaRPr lang="en-US" dirty="0" smtClean="0">
              <a:sym typeface="Mathematica1"/>
            </a:endParaRPr>
          </a:p>
          <a:p>
            <a:pPr marL="625475" lvl="1" indent="-168275"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</a:pPr>
            <a:endParaRPr lang="en-US" dirty="0">
              <a:sym typeface="Mathematica1"/>
            </a:endParaRPr>
          </a:p>
          <a:p>
            <a:pPr marL="625475" lvl="1" indent="-168275"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</a:pPr>
            <a:endParaRPr lang="en-US" dirty="0" smtClean="0">
              <a:sym typeface="Mathematica1"/>
            </a:endParaRPr>
          </a:p>
          <a:p>
            <a:pPr marL="625475" lvl="1" indent="-168275"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</a:pPr>
            <a:endParaRPr lang="en-US" dirty="0">
              <a:sym typeface="Mathematica1"/>
            </a:endParaRPr>
          </a:p>
          <a:p>
            <a:pPr marL="625475" lvl="1" indent="-168275"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</a:pPr>
            <a:endParaRPr lang="en-US" dirty="0" smtClean="0">
              <a:sym typeface="Mathematica1"/>
            </a:endParaRPr>
          </a:p>
          <a:p>
            <a:pPr marL="625475" lvl="1" indent="-168275"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</a:pPr>
            <a:endParaRPr lang="en-US" dirty="0">
              <a:sym typeface="Mathematica1"/>
            </a:endParaRPr>
          </a:p>
          <a:p>
            <a:pPr marL="625475" lvl="1" indent="-168275"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</a:pPr>
            <a:endParaRPr lang="en-US" dirty="0" smtClean="0">
              <a:sym typeface="Mathematica1"/>
            </a:endParaRPr>
          </a:p>
          <a:p>
            <a:pPr marL="625475" lvl="1" indent="-168275"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</a:pPr>
            <a:endParaRPr lang="en-US" dirty="0">
              <a:sym typeface="Mathematica1"/>
            </a:endParaRPr>
          </a:p>
          <a:p>
            <a:pPr marL="625475" lvl="1" indent="-168275"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</a:pPr>
            <a:endParaRPr lang="en-US" dirty="0" smtClean="0">
              <a:sym typeface="Mathematica1"/>
            </a:endParaRPr>
          </a:p>
          <a:p>
            <a:pPr lvl="1" algn="ctr">
              <a:spcBef>
                <a:spcPts val="1200"/>
              </a:spcBef>
              <a:buClr>
                <a:schemeClr val="tx1"/>
              </a:buClr>
            </a:pPr>
            <a:r>
              <a:rPr lang="en-US" dirty="0" smtClean="0">
                <a:sym typeface="Mathematica1"/>
              </a:rPr>
              <a:t>In total, ~60% ESD size reduction to be achieved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45840" y="0"/>
            <a:ext cx="8052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Short-term tasks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45840" y="0"/>
            <a:ext cx="8052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Middle-term tasks: TPC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5841" y="925032"/>
            <a:ext cx="8130326" cy="5204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Moving TPC calibration to HLT (Run2, prototype for Run3)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Prerequisites: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TPC HLT reconstruction to be validated in presence of distortions + mechanism to apply large corrections at sector merging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Fast ITS standalone tracking in HLT: done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Fast TRD tracking in HLT: </a:t>
            </a:r>
            <a:r>
              <a:rPr lang="en-GB" u="sng" dirty="0" smtClean="0"/>
              <a:t>to be done (development needed also for Run3)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TOF is an option 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ITS-TPC-TRD matching procedure working in presence of distortions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endParaRPr lang="en-GB" dirty="0" smtClean="0"/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Speed-up of TPC </a:t>
            </a:r>
            <a:r>
              <a:rPr lang="en-GB" dirty="0" err="1" smtClean="0"/>
              <a:t>dE</a:t>
            </a:r>
            <a:r>
              <a:rPr lang="en-GB" dirty="0" smtClean="0"/>
              <a:t>/dx calculation during reconstruction (currently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GB" dirty="0" smtClean="0"/>
              <a:t>20% of CPU) + eventual porting to HLT tracking (needed for Run3)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Speed-up of TPC ion-tail and cross-talk calculation (currently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GB" dirty="0" smtClean="0"/>
              <a:t>15-20% of CPU)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Finalization of TPC </a:t>
            </a:r>
            <a:r>
              <a:rPr lang="en-GB" dirty="0" err="1" smtClean="0"/>
              <a:t>dE</a:t>
            </a:r>
            <a:r>
              <a:rPr lang="en-GB" dirty="0" smtClean="0"/>
              <a:t>/dx calibration with “transfer function”</a:t>
            </a:r>
            <a:endParaRPr lang="en-GB" dirty="0"/>
          </a:p>
          <a:p>
            <a:pPr lvl="1">
              <a:lnSpc>
                <a:spcPct val="110000"/>
              </a:lnSpc>
              <a:spcBef>
                <a:spcPts val="60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562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45840" y="0"/>
            <a:ext cx="8052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Middle-term tasks: TRD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5841" y="925032"/>
            <a:ext cx="8130326" cy="1541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Including TRD into global tracking: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Prerequisites: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[proper TPC calibration]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Including TRD calibration into global alignment/calibration (</a:t>
            </a:r>
            <a:r>
              <a:rPr lang="en-GB" dirty="0" err="1" smtClean="0"/>
              <a:t>Millepede</a:t>
            </a:r>
            <a:r>
              <a:rPr lang="en-GB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42755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45840" y="0"/>
            <a:ext cx="8052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Middle-term tasks: </a:t>
            </a:r>
            <a:r>
              <a:rPr lang="en-US" sz="2000" dirty="0" err="1" smtClean="0"/>
              <a:t>vertexing</a:t>
            </a:r>
            <a:endParaRPr lang="en-US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45841" y="925032"/>
            <a:ext cx="8130326" cy="260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More robust version of </a:t>
            </a:r>
            <a:r>
              <a:rPr lang="en-GB" dirty="0" err="1" smtClean="0"/>
              <a:t>MultiVertexer</a:t>
            </a:r>
            <a:r>
              <a:rPr lang="en-GB" dirty="0" smtClean="0"/>
              <a:t> with pile-up analysis capabilities for Run2 and as a prototype for Run3 (started by J. </a:t>
            </a:r>
            <a:r>
              <a:rPr lang="en-GB" dirty="0" err="1" smtClean="0"/>
              <a:t>Niedziela</a:t>
            </a:r>
            <a:r>
              <a:rPr lang="en-GB" dirty="0" smtClean="0"/>
              <a:t>)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Prototyped in HLT ITS-track </a:t>
            </a:r>
            <a:r>
              <a:rPr lang="en-GB" dirty="0" err="1" smtClean="0"/>
              <a:t>vertexer</a:t>
            </a:r>
            <a:r>
              <a:rPr lang="en-GB" dirty="0" smtClean="0"/>
              <a:t> (part of ITS standalone reconstruction)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Need to add: </a:t>
            </a:r>
          </a:p>
          <a:p>
            <a:pPr marL="989013" lvl="2" indent="-276225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mean-vertex constraint </a:t>
            </a:r>
          </a:p>
          <a:p>
            <a:pPr marL="989013" lvl="2" indent="-276225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i</a:t>
            </a:r>
            <a:r>
              <a:rPr lang="en-GB" dirty="0" smtClean="0"/>
              <a:t>teration over pile-up vertices</a:t>
            </a:r>
          </a:p>
          <a:p>
            <a:pPr marL="989013" lvl="2" indent="-276225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Bayesian analysis of pile-up probability</a:t>
            </a:r>
          </a:p>
        </p:txBody>
      </p:sp>
    </p:spTree>
    <p:extLst>
      <p:ext uri="{BB962C8B-B14F-4D97-AF65-F5344CB8AC3E}">
        <p14:creationId xmlns:p14="http://schemas.microsoft.com/office/powerpoint/2010/main" val="1420067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377</Words>
  <Application>Microsoft Office PowerPoint</Application>
  <PresentationFormat>On-screen Show (4:3)</PresentationFormat>
  <Paragraphs>68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Mathematica1</vt:lpstr>
      <vt:lpstr>Wingdings</vt:lpstr>
      <vt:lpstr>Office Theme</vt:lpstr>
      <vt:lpstr>Barrel Tracking Group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shahoian</dc:creator>
  <cp:lastModifiedBy>Ruben Shahoyan</cp:lastModifiedBy>
  <cp:revision>151</cp:revision>
  <dcterms:created xsi:type="dcterms:W3CDTF">2006-08-16T00:00:00Z</dcterms:created>
  <dcterms:modified xsi:type="dcterms:W3CDTF">2016-03-30T08:52:48Z</dcterms:modified>
</cp:coreProperties>
</file>