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392" r:id="rId2"/>
    <p:sldId id="399" r:id="rId3"/>
    <p:sldId id="400" r:id="rId4"/>
    <p:sldId id="401" r:id="rId5"/>
    <p:sldId id="402" r:id="rId6"/>
    <p:sldId id="405" r:id="rId7"/>
    <p:sldId id="406" r:id="rId8"/>
    <p:sldId id="407" r:id="rId9"/>
    <p:sldId id="411" r:id="rId10"/>
    <p:sldId id="412" r:id="rId11"/>
    <p:sldId id="413" r:id="rId12"/>
    <p:sldId id="414" r:id="rId13"/>
    <p:sldId id="408" r:id="rId14"/>
    <p:sldId id="410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893" autoAdjust="0"/>
    <p:restoredTop sz="94660"/>
  </p:normalViewPr>
  <p:slideViewPr>
    <p:cSldViewPr>
      <p:cViewPr>
        <p:scale>
          <a:sx n="110" d="100"/>
          <a:sy n="110" d="100"/>
        </p:scale>
        <p:origin x="-792" y="-45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871D6FB-2393-4E3D-8D9F-D48956DE8361}" type="datetimeFigureOut">
              <a:rPr lang="en-US" smtClean="0"/>
              <a:t>3/31/2016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F73D8A7-21C3-492D-84A4-8D98C210C0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75250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F3C4C9-71FA-2D4F-8EE7-4B36ECFC343E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532283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F3C4C9-71FA-2D4F-8EE7-4B36ECFC343E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532283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F3C4C9-71FA-2D4F-8EE7-4B36ECFC343E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532283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F3C4C9-71FA-2D4F-8EE7-4B36ECFC343E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532283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F3C4C9-71FA-2D4F-8EE7-4B36ECFC343E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532283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F3C4C9-71FA-2D4F-8EE7-4B36ECFC343E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532283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F3C4C9-71FA-2D4F-8EE7-4B36ECFC343E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532283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F3C4C9-71FA-2D4F-8EE7-4B36ECFC343E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532283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F3C4C9-71FA-2D4F-8EE7-4B36ECFC343E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53228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638961-7628-44CB-B3F0-D29154FF1D85}" type="datetime1">
              <a:rPr lang="en-US" smtClean="0"/>
              <a:t>3/31/2016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6C611-0E58-45F4-8203-4E56D426E4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42653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1F6CE8-11FC-4352-B5DB-DC301BE272E8}" type="datetime1">
              <a:rPr lang="en-US" smtClean="0"/>
              <a:t>3/31/2016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6C611-0E58-45F4-8203-4E56D426E4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89604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7A0781-CFBE-4F95-8EE7-7391F8453E62}" type="datetime1">
              <a:rPr lang="en-US" smtClean="0"/>
              <a:t>3/31/2016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6C611-0E58-45F4-8203-4E56D426E4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77760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903A1D-21D3-4940-A1A4-42AF56EBC651}" type="datetime1">
              <a:rPr lang="en-US" smtClean="0"/>
              <a:t>3/31/2016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6C611-0E58-45F4-8203-4E56D426E4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65643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DB1675-2D34-41FB-A851-71178BF55082}" type="datetime1">
              <a:rPr lang="en-US" smtClean="0"/>
              <a:t>3/31/2016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6C611-0E58-45F4-8203-4E56D426E4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74421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10A448-58F3-4487-A7ED-EA0339D485B0}" type="datetime1">
              <a:rPr lang="en-US" smtClean="0"/>
              <a:t>3/31/2016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6C611-0E58-45F4-8203-4E56D426E4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5582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906E3-EBE1-4E1F-A7AD-FA2575640085}" type="datetime1">
              <a:rPr lang="en-US" smtClean="0"/>
              <a:t>3/31/2016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6C611-0E58-45F4-8203-4E56D426E4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90634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FD582F-CA74-4917-962E-9D08DA9B4317}" type="datetime1">
              <a:rPr lang="en-US" smtClean="0"/>
              <a:t>3/31/2016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6C611-0E58-45F4-8203-4E56D426E4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74855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B30DCD-FF9A-45D5-B00F-5C145F5F2F5D}" type="datetime1">
              <a:rPr lang="en-US" smtClean="0"/>
              <a:t>3/31/2016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6C611-0E58-45F4-8203-4E56D426E4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02003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5D26DA-A343-440D-A34D-EF6641F67421}" type="datetime1">
              <a:rPr lang="en-US" smtClean="0"/>
              <a:t>3/31/2016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6C611-0E58-45F4-8203-4E56D426E4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18252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4F68E-8421-47CD-916B-B1DAD53F540A}" type="datetime1">
              <a:rPr lang="en-US" smtClean="0"/>
              <a:t>3/31/2016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6C611-0E58-45F4-8203-4E56D426E4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12022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D7EE37-2329-4B8C-852A-7DFA9D2EDF7E}" type="datetime1">
              <a:rPr lang="en-US" smtClean="0"/>
              <a:t>3/31/2016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781800" y="632460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C6C611-0E58-45F4-8203-4E56D426E4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42103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 smtClean="0"/>
              <a:t>LEGO train limits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Offline week</a:t>
            </a:r>
            <a:r>
              <a:rPr lang="en-US" dirty="0" smtClean="0"/>
              <a:t>, </a:t>
            </a:r>
          </a:p>
          <a:p>
            <a:r>
              <a:rPr lang="en-US" dirty="0" smtClean="0"/>
              <a:t>31</a:t>
            </a:r>
            <a:r>
              <a:rPr lang="en-US" dirty="0" smtClean="0"/>
              <a:t>/03/2016</a:t>
            </a:r>
          </a:p>
          <a:p>
            <a:r>
              <a:rPr lang="en-US" smtClean="0"/>
              <a:t>LB</a:t>
            </a:r>
            <a:endParaRPr 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6C611-0E58-45F4-8203-4E56D426E47B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05102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Wagons per train global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6C611-0E58-45F4-8203-4E56D426E47B}" type="slidenum">
              <a:rPr lang="en-US" smtClean="0"/>
              <a:t>10</a:t>
            </a:fld>
            <a:endParaRPr lang="en-US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96284831"/>
              </p:ext>
            </p:extLst>
          </p:nvPr>
        </p:nvGraphicFramePr>
        <p:xfrm>
          <a:off x="457200" y="1371600"/>
          <a:ext cx="8305801" cy="4876798"/>
        </p:xfrm>
        <a:graphic>
          <a:graphicData uri="http://schemas.openxmlformats.org/drawingml/2006/table">
            <a:tbl>
              <a:tblPr/>
              <a:tblGrid>
                <a:gridCol w="1740263"/>
                <a:gridCol w="1253116"/>
                <a:gridCol w="1529583"/>
                <a:gridCol w="2138126"/>
                <a:gridCol w="1644713"/>
              </a:tblGrid>
              <a:tr h="242168">
                <a:tc>
                  <a:txBody>
                    <a:bodyPr/>
                    <a:lstStyle/>
                    <a:p>
                      <a:pPr rtl="0" fontAlgn="b"/>
                      <a:r>
                        <a:rPr lang="en-US" sz="1200" b="1" dirty="0" smtClean="0">
                          <a:effectLst/>
                        </a:rPr>
                        <a:t>2014-2015</a:t>
                      </a:r>
                      <a:endParaRPr lang="en-US" sz="1200" b="1" dirty="0">
                        <a:effectLst/>
                      </a:endParaRPr>
                    </a:p>
                  </a:txBody>
                  <a:tcPr marL="11986" marR="11986" marT="7991" marB="7991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1200" dirty="0">
                        <a:effectLst/>
                      </a:endParaRPr>
                    </a:p>
                  </a:txBody>
                  <a:tcPr marL="11986" marR="11986" marT="7991" marB="7991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1200" b="1" dirty="0" smtClean="0">
                          <a:effectLst/>
                        </a:rPr>
                        <a:t>2015-2016</a:t>
                      </a:r>
                      <a:endParaRPr lang="en-US" sz="1200" b="1" dirty="0">
                        <a:effectLst/>
                      </a:endParaRPr>
                    </a:p>
                  </a:txBody>
                  <a:tcPr marL="11986" marR="11986" marT="7991" marB="7991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1200" dirty="0">
                        <a:effectLst/>
                      </a:endParaRPr>
                    </a:p>
                  </a:txBody>
                  <a:tcPr marL="11986" marR="11986" marT="7991" marB="7991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1200" dirty="0">
                        <a:effectLst/>
                      </a:endParaRPr>
                    </a:p>
                  </a:txBody>
                  <a:tcPr marL="11986" marR="11986" marT="7991" marB="7991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0665">
                <a:tc>
                  <a:txBody>
                    <a:bodyPr/>
                    <a:lstStyle/>
                    <a:p>
                      <a:pPr rtl="0" fontAlgn="b"/>
                      <a:r>
                        <a:rPr lang="en-US" sz="1200" b="1" dirty="0">
                          <a:effectLst/>
                        </a:rPr>
                        <a:t>wagons</a:t>
                      </a:r>
                    </a:p>
                  </a:txBody>
                  <a:tcPr marL="11986" marR="11986" marT="7991" marB="7991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1200" b="1" dirty="0">
                          <a:effectLst/>
                        </a:rPr>
                        <a:t>count</a:t>
                      </a:r>
                    </a:p>
                  </a:txBody>
                  <a:tcPr marL="11986" marR="11986" marT="7991" marB="7991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1200" b="1" dirty="0">
                          <a:effectLst/>
                        </a:rPr>
                        <a:t>wagons</a:t>
                      </a:r>
                    </a:p>
                  </a:txBody>
                  <a:tcPr marL="11986" marR="11986" marT="7991" marB="7991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1200" b="1">
                          <a:effectLst/>
                        </a:rPr>
                        <a:t>count</a:t>
                      </a:r>
                    </a:p>
                  </a:txBody>
                  <a:tcPr marL="11986" marR="11986" marT="7991" marB="7991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1200">
                        <a:effectLst/>
                      </a:endParaRPr>
                    </a:p>
                  </a:txBody>
                  <a:tcPr marL="11986" marR="11986" marT="7991" marB="7991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0665"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200" dirty="0">
                          <a:effectLst/>
                        </a:rPr>
                        <a:t>1</a:t>
                      </a:r>
                    </a:p>
                  </a:txBody>
                  <a:tcPr marL="11986" marR="11986" marT="7991" marB="7991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200">
                          <a:effectLst/>
                        </a:rPr>
                        <a:t>1837</a:t>
                      </a:r>
                    </a:p>
                  </a:txBody>
                  <a:tcPr marL="11986" marR="11986" marT="7991" marB="7991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200" dirty="0">
                          <a:effectLst/>
                        </a:rPr>
                        <a:t>1</a:t>
                      </a:r>
                    </a:p>
                  </a:txBody>
                  <a:tcPr marL="11986" marR="11986" marT="7991" marB="7991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200">
                          <a:effectLst/>
                        </a:rPr>
                        <a:t>2938</a:t>
                      </a:r>
                    </a:p>
                  </a:txBody>
                  <a:tcPr marL="11986" marR="11986" marT="7991" marB="7991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200" b="1">
                          <a:solidFill>
                            <a:srgbClr val="FF0000"/>
                          </a:solidFill>
                          <a:effectLst/>
                        </a:rPr>
                        <a:t>27.16%</a:t>
                      </a:r>
                    </a:p>
                  </a:txBody>
                  <a:tcPr marL="11986" marR="11986" marT="7991" marB="7991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0665"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200">
                          <a:effectLst/>
                        </a:rPr>
                        <a:t>2</a:t>
                      </a:r>
                    </a:p>
                  </a:txBody>
                  <a:tcPr marL="11986" marR="11986" marT="7991" marB="7991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200" dirty="0">
                          <a:effectLst/>
                        </a:rPr>
                        <a:t>1300</a:t>
                      </a:r>
                    </a:p>
                  </a:txBody>
                  <a:tcPr marL="11986" marR="11986" marT="7991" marB="7991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200" dirty="0">
                          <a:effectLst/>
                        </a:rPr>
                        <a:t>2</a:t>
                      </a:r>
                    </a:p>
                  </a:txBody>
                  <a:tcPr marL="11986" marR="11986" marT="7991" marB="7991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200">
                          <a:effectLst/>
                        </a:rPr>
                        <a:t>2263</a:t>
                      </a:r>
                    </a:p>
                  </a:txBody>
                  <a:tcPr marL="11986" marR="11986" marT="7991" marB="7991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200" b="1">
                          <a:effectLst/>
                        </a:rPr>
                        <a:t>20.92%</a:t>
                      </a:r>
                    </a:p>
                  </a:txBody>
                  <a:tcPr marL="11986" marR="11986" marT="7991" marB="7991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0665"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200">
                          <a:effectLst/>
                        </a:rPr>
                        <a:t>3</a:t>
                      </a:r>
                    </a:p>
                  </a:txBody>
                  <a:tcPr marL="11986" marR="11986" marT="7991" marB="7991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200" dirty="0">
                          <a:effectLst/>
                        </a:rPr>
                        <a:t>915</a:t>
                      </a:r>
                    </a:p>
                  </a:txBody>
                  <a:tcPr marL="11986" marR="11986" marT="7991" marB="7991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200" dirty="0">
                          <a:effectLst/>
                        </a:rPr>
                        <a:t>3</a:t>
                      </a:r>
                    </a:p>
                  </a:txBody>
                  <a:tcPr marL="11986" marR="11986" marT="7991" marB="7991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200">
                          <a:effectLst/>
                        </a:rPr>
                        <a:t>1891</a:t>
                      </a:r>
                    </a:p>
                  </a:txBody>
                  <a:tcPr marL="11986" marR="11986" marT="7991" marB="7991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200" b="1">
                          <a:effectLst/>
                        </a:rPr>
                        <a:t>17.48%</a:t>
                      </a:r>
                    </a:p>
                  </a:txBody>
                  <a:tcPr marL="11986" marR="11986" marT="7991" marB="7991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0665"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200">
                          <a:effectLst/>
                        </a:rPr>
                        <a:t>4</a:t>
                      </a:r>
                    </a:p>
                  </a:txBody>
                  <a:tcPr marL="11986" marR="11986" marT="7991" marB="7991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200">
                          <a:effectLst/>
                        </a:rPr>
                        <a:t>671</a:t>
                      </a:r>
                    </a:p>
                  </a:txBody>
                  <a:tcPr marL="11986" marR="11986" marT="7991" marB="7991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200" dirty="0">
                          <a:effectLst/>
                        </a:rPr>
                        <a:t>4</a:t>
                      </a:r>
                    </a:p>
                  </a:txBody>
                  <a:tcPr marL="11986" marR="11986" marT="7991" marB="7991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200" dirty="0">
                          <a:effectLst/>
                        </a:rPr>
                        <a:t>1175</a:t>
                      </a:r>
                    </a:p>
                  </a:txBody>
                  <a:tcPr marL="11986" marR="11986" marT="7991" marB="7991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200" b="1">
                          <a:effectLst/>
                        </a:rPr>
                        <a:t>10.86%</a:t>
                      </a:r>
                    </a:p>
                  </a:txBody>
                  <a:tcPr marL="11986" marR="11986" marT="7991" marB="7991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0665"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200">
                          <a:effectLst/>
                        </a:rPr>
                        <a:t>5</a:t>
                      </a:r>
                    </a:p>
                  </a:txBody>
                  <a:tcPr marL="11986" marR="11986" marT="7991" marB="7991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200">
                          <a:effectLst/>
                        </a:rPr>
                        <a:t>423</a:t>
                      </a:r>
                    </a:p>
                  </a:txBody>
                  <a:tcPr marL="11986" marR="11986" marT="7991" marB="7991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200" dirty="0">
                          <a:effectLst/>
                        </a:rPr>
                        <a:t>5</a:t>
                      </a:r>
                    </a:p>
                  </a:txBody>
                  <a:tcPr marL="11986" marR="11986" marT="7991" marB="7991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200" dirty="0">
                          <a:effectLst/>
                        </a:rPr>
                        <a:t>493</a:t>
                      </a:r>
                    </a:p>
                  </a:txBody>
                  <a:tcPr marL="11986" marR="11986" marT="7991" marB="7991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200" b="1">
                          <a:effectLst/>
                        </a:rPr>
                        <a:t>4.56%</a:t>
                      </a:r>
                    </a:p>
                  </a:txBody>
                  <a:tcPr marL="11986" marR="11986" marT="7991" marB="7991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0665"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200">
                          <a:effectLst/>
                        </a:rPr>
                        <a:t>6</a:t>
                      </a:r>
                    </a:p>
                  </a:txBody>
                  <a:tcPr marL="11986" marR="11986" marT="7991" marB="7991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200">
                          <a:effectLst/>
                        </a:rPr>
                        <a:t>345</a:t>
                      </a:r>
                    </a:p>
                  </a:txBody>
                  <a:tcPr marL="11986" marR="11986" marT="7991" marB="7991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200" dirty="0">
                          <a:effectLst/>
                        </a:rPr>
                        <a:t>6</a:t>
                      </a:r>
                    </a:p>
                  </a:txBody>
                  <a:tcPr marL="11986" marR="11986" marT="7991" marB="7991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200" dirty="0">
                          <a:effectLst/>
                        </a:rPr>
                        <a:t>448</a:t>
                      </a:r>
                    </a:p>
                  </a:txBody>
                  <a:tcPr marL="11986" marR="11986" marT="7991" marB="7991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200" b="1">
                          <a:effectLst/>
                        </a:rPr>
                        <a:t>4.14%</a:t>
                      </a:r>
                    </a:p>
                  </a:txBody>
                  <a:tcPr marL="11986" marR="11986" marT="7991" marB="7991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0665"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200">
                          <a:effectLst/>
                        </a:rPr>
                        <a:t>7</a:t>
                      </a:r>
                    </a:p>
                  </a:txBody>
                  <a:tcPr marL="11986" marR="11986" marT="7991" marB="7991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200">
                          <a:effectLst/>
                        </a:rPr>
                        <a:t>200</a:t>
                      </a:r>
                    </a:p>
                  </a:txBody>
                  <a:tcPr marL="11986" marR="11986" marT="7991" marB="7991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200">
                          <a:effectLst/>
                        </a:rPr>
                        <a:t>7</a:t>
                      </a:r>
                    </a:p>
                  </a:txBody>
                  <a:tcPr marL="11986" marR="11986" marT="7991" marB="7991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200" dirty="0">
                          <a:effectLst/>
                        </a:rPr>
                        <a:t>358</a:t>
                      </a:r>
                    </a:p>
                  </a:txBody>
                  <a:tcPr marL="11986" marR="11986" marT="7991" marB="7991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200" b="1">
                          <a:effectLst/>
                        </a:rPr>
                        <a:t>3.31%</a:t>
                      </a:r>
                    </a:p>
                  </a:txBody>
                  <a:tcPr marL="11986" marR="11986" marT="7991" marB="7991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0665"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200">
                          <a:effectLst/>
                        </a:rPr>
                        <a:t>8</a:t>
                      </a:r>
                    </a:p>
                  </a:txBody>
                  <a:tcPr marL="11986" marR="11986" marT="7991" marB="7991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200">
                          <a:effectLst/>
                        </a:rPr>
                        <a:t>244</a:t>
                      </a:r>
                    </a:p>
                  </a:txBody>
                  <a:tcPr marL="11986" marR="11986" marT="7991" marB="7991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200">
                          <a:effectLst/>
                        </a:rPr>
                        <a:t>8</a:t>
                      </a:r>
                    </a:p>
                  </a:txBody>
                  <a:tcPr marL="11986" marR="11986" marT="7991" marB="7991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200" dirty="0">
                          <a:effectLst/>
                        </a:rPr>
                        <a:t>152</a:t>
                      </a:r>
                    </a:p>
                  </a:txBody>
                  <a:tcPr marL="11986" marR="11986" marT="7991" marB="7991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200" b="1">
                          <a:effectLst/>
                        </a:rPr>
                        <a:t>1.40%</a:t>
                      </a:r>
                    </a:p>
                  </a:txBody>
                  <a:tcPr marL="11986" marR="11986" marT="7991" marB="7991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0665"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200">
                          <a:effectLst/>
                        </a:rPr>
                        <a:t>9</a:t>
                      </a:r>
                    </a:p>
                  </a:txBody>
                  <a:tcPr marL="11986" marR="11986" marT="7991" marB="7991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200">
                          <a:effectLst/>
                        </a:rPr>
                        <a:t>118</a:t>
                      </a:r>
                    </a:p>
                  </a:txBody>
                  <a:tcPr marL="11986" marR="11986" marT="7991" marB="7991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200">
                          <a:effectLst/>
                        </a:rPr>
                        <a:t>9</a:t>
                      </a:r>
                    </a:p>
                  </a:txBody>
                  <a:tcPr marL="11986" marR="11986" marT="7991" marB="7991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200" dirty="0">
                          <a:effectLst/>
                        </a:rPr>
                        <a:t>105</a:t>
                      </a:r>
                    </a:p>
                  </a:txBody>
                  <a:tcPr marL="11986" marR="11986" marT="7991" marB="7991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200" b="1">
                          <a:effectLst/>
                        </a:rPr>
                        <a:t>0.97%</a:t>
                      </a:r>
                    </a:p>
                  </a:txBody>
                  <a:tcPr marL="11986" marR="11986" marT="7991" marB="7991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0665"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200">
                          <a:effectLst/>
                        </a:rPr>
                        <a:t>10</a:t>
                      </a:r>
                    </a:p>
                  </a:txBody>
                  <a:tcPr marL="11986" marR="11986" marT="7991" marB="7991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200">
                          <a:effectLst/>
                        </a:rPr>
                        <a:t>211</a:t>
                      </a:r>
                    </a:p>
                  </a:txBody>
                  <a:tcPr marL="11986" marR="11986" marT="7991" marB="7991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200">
                          <a:effectLst/>
                        </a:rPr>
                        <a:t>10</a:t>
                      </a:r>
                    </a:p>
                  </a:txBody>
                  <a:tcPr marL="11986" marR="11986" marT="7991" marB="7991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200" dirty="0">
                          <a:effectLst/>
                        </a:rPr>
                        <a:t>102</a:t>
                      </a:r>
                    </a:p>
                  </a:txBody>
                  <a:tcPr marL="11986" marR="11986" marT="7991" marB="7991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200" b="1">
                          <a:effectLst/>
                        </a:rPr>
                        <a:t>0.94%</a:t>
                      </a:r>
                    </a:p>
                  </a:txBody>
                  <a:tcPr marL="11986" marR="11986" marT="7991" marB="7991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0665"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200">
                          <a:effectLst/>
                        </a:rPr>
                        <a:t>11</a:t>
                      </a:r>
                    </a:p>
                  </a:txBody>
                  <a:tcPr marL="11986" marR="11986" marT="7991" marB="7991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200">
                          <a:effectLst/>
                        </a:rPr>
                        <a:t>180</a:t>
                      </a:r>
                    </a:p>
                  </a:txBody>
                  <a:tcPr marL="11986" marR="11986" marT="7991" marB="7991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200">
                          <a:effectLst/>
                        </a:rPr>
                        <a:t>11</a:t>
                      </a:r>
                    </a:p>
                  </a:txBody>
                  <a:tcPr marL="11986" marR="11986" marT="7991" marB="7991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200" dirty="0">
                          <a:effectLst/>
                        </a:rPr>
                        <a:t>70</a:t>
                      </a:r>
                    </a:p>
                  </a:txBody>
                  <a:tcPr marL="11986" marR="11986" marT="7991" marB="7991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200" b="1">
                          <a:effectLst/>
                        </a:rPr>
                        <a:t>0.65%</a:t>
                      </a:r>
                    </a:p>
                  </a:txBody>
                  <a:tcPr marL="11986" marR="11986" marT="7991" marB="7991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0665"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200">
                          <a:effectLst/>
                        </a:rPr>
                        <a:t>12</a:t>
                      </a:r>
                    </a:p>
                  </a:txBody>
                  <a:tcPr marL="11986" marR="11986" marT="7991" marB="7991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200">
                          <a:effectLst/>
                        </a:rPr>
                        <a:t>239</a:t>
                      </a:r>
                    </a:p>
                  </a:txBody>
                  <a:tcPr marL="11986" marR="11986" marT="7991" marB="7991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200">
                          <a:effectLst/>
                        </a:rPr>
                        <a:t>12</a:t>
                      </a:r>
                    </a:p>
                  </a:txBody>
                  <a:tcPr marL="11986" marR="11986" marT="7991" marB="7991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200" dirty="0">
                          <a:effectLst/>
                        </a:rPr>
                        <a:t>204</a:t>
                      </a:r>
                    </a:p>
                  </a:txBody>
                  <a:tcPr marL="11986" marR="11986" marT="7991" marB="7991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200" b="1">
                          <a:effectLst/>
                        </a:rPr>
                        <a:t>1.89%</a:t>
                      </a:r>
                    </a:p>
                  </a:txBody>
                  <a:tcPr marL="11986" marR="11986" marT="7991" marB="7991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0665"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200">
                          <a:effectLst/>
                        </a:rPr>
                        <a:t>13</a:t>
                      </a:r>
                    </a:p>
                  </a:txBody>
                  <a:tcPr marL="11986" marR="11986" marT="7991" marB="7991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200">
                          <a:effectLst/>
                        </a:rPr>
                        <a:t>55</a:t>
                      </a:r>
                    </a:p>
                  </a:txBody>
                  <a:tcPr marL="11986" marR="11986" marT="7991" marB="7991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200">
                          <a:effectLst/>
                        </a:rPr>
                        <a:t>13</a:t>
                      </a:r>
                    </a:p>
                  </a:txBody>
                  <a:tcPr marL="11986" marR="11986" marT="7991" marB="7991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200" dirty="0">
                          <a:effectLst/>
                        </a:rPr>
                        <a:t>118</a:t>
                      </a:r>
                    </a:p>
                  </a:txBody>
                  <a:tcPr marL="11986" marR="11986" marT="7991" marB="7991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200" b="1" dirty="0">
                          <a:effectLst/>
                        </a:rPr>
                        <a:t>1.09%</a:t>
                      </a:r>
                    </a:p>
                  </a:txBody>
                  <a:tcPr marL="11986" marR="11986" marT="7991" marB="7991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0665"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200">
                          <a:effectLst/>
                        </a:rPr>
                        <a:t>14</a:t>
                      </a:r>
                    </a:p>
                  </a:txBody>
                  <a:tcPr marL="11986" marR="11986" marT="7991" marB="7991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200">
                          <a:effectLst/>
                        </a:rPr>
                        <a:t>54</a:t>
                      </a:r>
                    </a:p>
                  </a:txBody>
                  <a:tcPr marL="11986" marR="11986" marT="7991" marB="7991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200">
                          <a:effectLst/>
                        </a:rPr>
                        <a:t>14</a:t>
                      </a:r>
                    </a:p>
                  </a:txBody>
                  <a:tcPr marL="11986" marR="11986" marT="7991" marB="7991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200" dirty="0">
                          <a:effectLst/>
                        </a:rPr>
                        <a:t>55</a:t>
                      </a:r>
                    </a:p>
                  </a:txBody>
                  <a:tcPr marL="11986" marR="11986" marT="7991" marB="7991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200" b="1" dirty="0">
                          <a:effectLst/>
                        </a:rPr>
                        <a:t>0.51%</a:t>
                      </a:r>
                    </a:p>
                  </a:txBody>
                  <a:tcPr marL="11986" marR="11986" marT="7991" marB="7991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0665"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200">
                          <a:effectLst/>
                        </a:rPr>
                        <a:t>15</a:t>
                      </a:r>
                    </a:p>
                  </a:txBody>
                  <a:tcPr marL="11986" marR="11986" marT="7991" marB="7991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200">
                          <a:effectLst/>
                        </a:rPr>
                        <a:t>67</a:t>
                      </a:r>
                    </a:p>
                  </a:txBody>
                  <a:tcPr marL="11986" marR="11986" marT="7991" marB="7991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200">
                          <a:effectLst/>
                        </a:rPr>
                        <a:t>15</a:t>
                      </a:r>
                    </a:p>
                  </a:txBody>
                  <a:tcPr marL="11986" marR="11986" marT="7991" marB="7991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200">
                          <a:effectLst/>
                        </a:rPr>
                        <a:t>76</a:t>
                      </a:r>
                    </a:p>
                  </a:txBody>
                  <a:tcPr marL="11986" marR="11986" marT="7991" marB="7991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200" b="1" dirty="0">
                          <a:effectLst/>
                        </a:rPr>
                        <a:t>0.70%</a:t>
                      </a:r>
                    </a:p>
                  </a:txBody>
                  <a:tcPr marL="11986" marR="11986" marT="7991" marB="7991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0665"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200">
                          <a:effectLst/>
                        </a:rPr>
                        <a:t>16</a:t>
                      </a:r>
                    </a:p>
                  </a:txBody>
                  <a:tcPr marL="11986" marR="11986" marT="7991" marB="7991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200">
                          <a:effectLst/>
                        </a:rPr>
                        <a:t>110</a:t>
                      </a:r>
                    </a:p>
                  </a:txBody>
                  <a:tcPr marL="11986" marR="11986" marT="7991" marB="7991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200">
                          <a:effectLst/>
                        </a:rPr>
                        <a:t>16</a:t>
                      </a:r>
                    </a:p>
                  </a:txBody>
                  <a:tcPr marL="11986" marR="11986" marT="7991" marB="7991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200">
                          <a:effectLst/>
                        </a:rPr>
                        <a:t>41</a:t>
                      </a:r>
                    </a:p>
                  </a:txBody>
                  <a:tcPr marL="11986" marR="11986" marT="7991" marB="7991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200" b="1" dirty="0">
                          <a:effectLst/>
                        </a:rPr>
                        <a:t>0.38%</a:t>
                      </a:r>
                    </a:p>
                  </a:txBody>
                  <a:tcPr marL="11986" marR="11986" marT="7991" marB="7991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0665"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200">
                          <a:effectLst/>
                        </a:rPr>
                        <a:t>17</a:t>
                      </a:r>
                    </a:p>
                  </a:txBody>
                  <a:tcPr marL="11986" marR="11986" marT="7991" marB="7991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200">
                          <a:effectLst/>
                        </a:rPr>
                        <a:t>19</a:t>
                      </a:r>
                    </a:p>
                  </a:txBody>
                  <a:tcPr marL="11986" marR="11986" marT="7991" marB="7991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200">
                          <a:effectLst/>
                        </a:rPr>
                        <a:t>17</a:t>
                      </a:r>
                    </a:p>
                  </a:txBody>
                  <a:tcPr marL="11986" marR="11986" marT="7991" marB="7991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200">
                          <a:effectLst/>
                        </a:rPr>
                        <a:t>20</a:t>
                      </a:r>
                    </a:p>
                  </a:txBody>
                  <a:tcPr marL="11986" marR="11986" marT="7991" marB="7991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200" b="1" dirty="0">
                          <a:effectLst/>
                        </a:rPr>
                        <a:t>0.18%</a:t>
                      </a:r>
                    </a:p>
                  </a:txBody>
                  <a:tcPr marL="11986" marR="11986" marT="7991" marB="7991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0665"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200">
                          <a:effectLst/>
                        </a:rPr>
                        <a:t>18</a:t>
                      </a:r>
                    </a:p>
                  </a:txBody>
                  <a:tcPr marL="11986" marR="11986" marT="7991" marB="7991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200">
                          <a:effectLst/>
                        </a:rPr>
                        <a:t>40</a:t>
                      </a:r>
                    </a:p>
                  </a:txBody>
                  <a:tcPr marL="11986" marR="11986" marT="7991" marB="7991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200">
                          <a:effectLst/>
                        </a:rPr>
                        <a:t>18</a:t>
                      </a:r>
                    </a:p>
                  </a:txBody>
                  <a:tcPr marL="11986" marR="11986" marT="7991" marB="7991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200">
                          <a:effectLst/>
                        </a:rPr>
                        <a:t>21</a:t>
                      </a:r>
                    </a:p>
                  </a:txBody>
                  <a:tcPr marL="11986" marR="11986" marT="7991" marB="7991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200" b="1" dirty="0">
                          <a:effectLst/>
                        </a:rPr>
                        <a:t>0.19%</a:t>
                      </a:r>
                    </a:p>
                  </a:txBody>
                  <a:tcPr marL="11986" marR="11986" marT="7991" marB="7991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0665"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200">
                          <a:effectLst/>
                        </a:rPr>
                        <a:t>19</a:t>
                      </a:r>
                    </a:p>
                  </a:txBody>
                  <a:tcPr marL="11986" marR="11986" marT="7991" marB="7991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200">
                          <a:effectLst/>
                        </a:rPr>
                        <a:t>24</a:t>
                      </a:r>
                    </a:p>
                  </a:txBody>
                  <a:tcPr marL="11986" marR="11986" marT="7991" marB="7991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200">
                          <a:effectLst/>
                        </a:rPr>
                        <a:t>19</a:t>
                      </a:r>
                    </a:p>
                  </a:txBody>
                  <a:tcPr marL="11986" marR="11986" marT="7991" marB="7991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200">
                          <a:effectLst/>
                        </a:rPr>
                        <a:t>12</a:t>
                      </a:r>
                    </a:p>
                  </a:txBody>
                  <a:tcPr marL="11986" marR="11986" marT="7991" marB="7991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200" b="1" dirty="0">
                          <a:effectLst/>
                        </a:rPr>
                        <a:t>0.11%</a:t>
                      </a:r>
                    </a:p>
                  </a:txBody>
                  <a:tcPr marL="11986" marR="11986" marT="7991" marB="7991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0665">
                <a:tc>
                  <a:txBody>
                    <a:bodyPr/>
                    <a:lstStyle/>
                    <a:p>
                      <a:pPr rtl="0" fontAlgn="b"/>
                      <a:r>
                        <a:rPr lang="en-US" sz="1200">
                          <a:effectLst/>
                        </a:rPr>
                        <a:t>&gt;=20</a:t>
                      </a:r>
                    </a:p>
                  </a:txBody>
                  <a:tcPr marL="11986" marR="11986" marT="7991" marB="7991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200">
                          <a:effectLst/>
                        </a:rPr>
                        <a:t>218</a:t>
                      </a:r>
                    </a:p>
                  </a:txBody>
                  <a:tcPr marL="11986" marR="11986" marT="7991" marB="7991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1200">
                          <a:effectLst/>
                        </a:rPr>
                        <a:t>&gt;=20</a:t>
                      </a:r>
                    </a:p>
                  </a:txBody>
                  <a:tcPr marL="11986" marR="11986" marT="7991" marB="7991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200">
                          <a:effectLst/>
                        </a:rPr>
                        <a:t>277</a:t>
                      </a:r>
                    </a:p>
                  </a:txBody>
                  <a:tcPr marL="11986" marR="11986" marT="7991" marB="7991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200" b="1" dirty="0">
                          <a:effectLst/>
                        </a:rPr>
                        <a:t>2.56%</a:t>
                      </a:r>
                    </a:p>
                  </a:txBody>
                  <a:tcPr marL="11986" marR="11986" marT="7991" marB="7991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0665"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200">
                          <a:effectLst/>
                        </a:rPr>
                        <a:t>5.13</a:t>
                      </a:r>
                    </a:p>
                  </a:txBody>
                  <a:tcPr marL="11986" marR="11986" marT="7991" marB="7991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1200" dirty="0">
                          <a:effectLst/>
                        </a:rPr>
                        <a:t>Average</a:t>
                      </a:r>
                    </a:p>
                  </a:txBody>
                  <a:tcPr marL="11986" marR="11986" marT="7991" marB="7991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200">
                          <a:effectLst/>
                        </a:rPr>
                        <a:t>4.68</a:t>
                      </a:r>
                    </a:p>
                  </a:txBody>
                  <a:tcPr marL="11986" marR="11986" marT="7991" marB="7991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1200" dirty="0">
                          <a:effectLst/>
                        </a:rPr>
                        <a:t>Average</a:t>
                      </a:r>
                    </a:p>
                  </a:txBody>
                  <a:tcPr marL="11986" marR="11986" marT="7991" marB="7991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1200" dirty="0">
                        <a:effectLst/>
                      </a:endParaRPr>
                    </a:p>
                  </a:txBody>
                  <a:tcPr marL="11986" marR="11986" marT="7991" marB="7991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4313925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Efficiency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6C611-0E58-45F4-8203-4E56D426E47B}" type="slidenum">
              <a:rPr lang="en-US" smtClean="0"/>
              <a:t>11</a:t>
            </a:fld>
            <a:endParaRPr lang="en-US"/>
          </a:p>
        </p:txBody>
      </p:sp>
      <p:pic>
        <p:nvPicPr>
          <p:cNvPr id="3074" name="Picture 2" descr="C:\Users\Boris\Desktop\display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066800"/>
            <a:ext cx="6553200" cy="3886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Boris\Desktop\display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9800" y="2362200"/>
            <a:ext cx="6735403" cy="3946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762000" y="1371600"/>
            <a:ext cx="71526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53%</a:t>
            </a:r>
            <a:endParaRPr lang="en-US" sz="2400" dirty="0"/>
          </a:p>
        </p:txBody>
      </p:sp>
      <p:sp>
        <p:nvSpPr>
          <p:cNvPr id="8" name="TextBox 7"/>
          <p:cNvSpPr txBox="1"/>
          <p:nvPr/>
        </p:nvSpPr>
        <p:spPr>
          <a:xfrm>
            <a:off x="3657600" y="2743200"/>
            <a:ext cx="71526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57%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32133996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Resources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6C611-0E58-45F4-8203-4E56D426E47B}" type="slidenum">
              <a:rPr lang="en-US" smtClean="0"/>
              <a:t>12</a:t>
            </a:fld>
            <a:endParaRPr lang="en-US"/>
          </a:p>
        </p:txBody>
      </p:sp>
      <p:pic>
        <p:nvPicPr>
          <p:cNvPr id="4099" name="Picture 3" descr="C:\Users\Boris\Desktop\display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066800"/>
            <a:ext cx="6049941" cy="35448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 descr="C:\Users\Boris\Desktop\display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1154" y="2590800"/>
            <a:ext cx="6396736" cy="3748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914400" y="1524000"/>
            <a:ext cx="160159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6330 jobs</a:t>
            </a:r>
            <a:endParaRPr lang="en-US" sz="2800" dirty="0"/>
          </a:p>
        </p:txBody>
      </p:sp>
      <p:sp>
        <p:nvSpPr>
          <p:cNvPr id="8" name="TextBox 7"/>
          <p:cNvSpPr txBox="1"/>
          <p:nvPr/>
        </p:nvSpPr>
        <p:spPr>
          <a:xfrm>
            <a:off x="3177370" y="2895600"/>
            <a:ext cx="288559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10200 jobs (+60%)</a:t>
            </a:r>
            <a:endParaRPr lang="en-US" sz="2800" dirty="0"/>
          </a:p>
        </p:txBody>
      </p:sp>
      <p:sp>
        <p:nvSpPr>
          <p:cNvPr id="6" name="TextBox 5"/>
          <p:cNvSpPr txBox="1"/>
          <p:nvPr/>
        </p:nvSpPr>
        <p:spPr>
          <a:xfrm>
            <a:off x="6400800" y="1786398"/>
            <a:ext cx="260263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Growth of Grid resources </a:t>
            </a:r>
          </a:p>
          <a:p>
            <a:r>
              <a:rPr lang="en-US" dirty="0" smtClean="0"/>
              <a:t>+25% per year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95532" y="5020574"/>
            <a:ext cx="254766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Individual user analysis</a:t>
            </a:r>
          </a:p>
          <a:p>
            <a:r>
              <a:rPr lang="en-US" dirty="0" smtClean="0"/>
              <a:t>9% of total in 2014-2015</a:t>
            </a:r>
          </a:p>
          <a:p>
            <a:r>
              <a:rPr lang="en-US" dirty="0" smtClean="0"/>
              <a:t>6% of total in 2015-2016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452222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>
            <a:normAutofit/>
          </a:bodyPr>
          <a:lstStyle/>
          <a:p>
            <a:r>
              <a:rPr lang="en-US" dirty="0" smtClean="0"/>
              <a:t>Why now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5626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Period of low activity – we can discuss and test limits without impact on PWG work</a:t>
            </a:r>
          </a:p>
          <a:p>
            <a:pPr lvl="1"/>
            <a:r>
              <a:rPr lang="en-US" dirty="0" smtClean="0"/>
              <a:t>PWGs can work on trains optimization</a:t>
            </a:r>
          </a:p>
          <a:p>
            <a:r>
              <a:rPr lang="en-US" dirty="0" smtClean="0"/>
              <a:t>Avoid incidents in periods of high demand </a:t>
            </a:r>
          </a:p>
          <a:p>
            <a:pPr lvl="1"/>
            <a:r>
              <a:rPr lang="en-US" dirty="0" smtClean="0"/>
              <a:t>The 22/03 type incident just before QM will have larger consequences </a:t>
            </a:r>
          </a:p>
          <a:p>
            <a:r>
              <a:rPr lang="en-US" dirty="0" smtClean="0"/>
              <a:t>Some limits must be imposed, as the appetite for trains grow </a:t>
            </a:r>
          </a:p>
          <a:p>
            <a:pPr lvl="1"/>
            <a:r>
              <a:rPr lang="en-US" dirty="0"/>
              <a:t>L</a:t>
            </a:r>
            <a:r>
              <a:rPr lang="en-US" dirty="0" smtClean="0"/>
              <a:t>ast year 50% more trains than year before, 60% more CPU</a:t>
            </a:r>
          </a:p>
          <a:p>
            <a:pPr lvl="1"/>
            <a:r>
              <a:rPr lang="en-US" dirty="0" smtClean="0"/>
              <a:t>Resources are limited, +25% CPU per </a:t>
            </a:r>
            <a:r>
              <a:rPr lang="en-US" smtClean="0"/>
              <a:t>year growth </a:t>
            </a:r>
            <a:endParaRPr lang="en-US" dirty="0" smtClean="0"/>
          </a:p>
          <a:p>
            <a:r>
              <a:rPr lang="en-US" dirty="0" smtClean="0"/>
              <a:t>Preliminary feedback is positive, but tuning is necessary and will take time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/>
          <a:p>
            <a:pPr>
              <a:defRPr/>
            </a:pPr>
            <a:fld id="{EDB0F8BE-8326-4DDA-9EA2-FF90A21B9688}" type="slidenum">
              <a:rPr lang="en-GB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13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3418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>
            <a:normAutofit/>
          </a:bodyPr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562600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We have started (again) the discussion on LEGO train limits</a:t>
            </a:r>
          </a:p>
          <a:p>
            <a:r>
              <a:rPr lang="en-US" dirty="0" smtClean="0"/>
              <a:t>We favor simple limit(s), easily tunable and PWG-specifics independent</a:t>
            </a:r>
          </a:p>
          <a:p>
            <a:pPr lvl="1"/>
            <a:r>
              <a:rPr lang="en-US" dirty="0" smtClean="0"/>
              <a:t>Hopefully, can be formalized and agreed upon without too much delay</a:t>
            </a:r>
          </a:p>
          <a:p>
            <a:pPr lvl="1"/>
            <a:r>
              <a:rPr lang="en-US" dirty="0" smtClean="0"/>
              <a:t>Will be fair and uniform, prevent incidental blocking </a:t>
            </a:r>
          </a:p>
          <a:p>
            <a:pPr lvl="1"/>
            <a:r>
              <a:rPr lang="en-US" dirty="0" smtClean="0"/>
              <a:t>Leave room for (as presently) cross-PWG agreements</a:t>
            </a:r>
          </a:p>
          <a:p>
            <a:pPr lvl="1"/>
            <a:r>
              <a:rPr lang="en-US" dirty="0" smtClean="0"/>
              <a:t>Will not limit the overall resources used for analysis</a:t>
            </a:r>
          </a:p>
          <a:p>
            <a:r>
              <a:rPr lang="en-US" dirty="0" smtClean="0"/>
              <a:t>Will spur some optimization of the train setup and actions from PWG to fit within reasonable constraints</a:t>
            </a:r>
          </a:p>
          <a:p>
            <a:pPr lvl="1"/>
            <a:r>
              <a:rPr lang="en-US" dirty="0" smtClean="0"/>
              <a:t>Hopefully the ESD to AOD migration will receive a boost</a:t>
            </a:r>
          </a:p>
          <a:p>
            <a:pPr lvl="1"/>
            <a:r>
              <a:rPr lang="en-US" dirty="0" smtClean="0"/>
              <a:t>As well as train set optimization</a:t>
            </a:r>
          </a:p>
          <a:p>
            <a:endParaRPr lang="en-US" dirty="0" smtClean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/>
          <a:p>
            <a:pPr>
              <a:defRPr/>
            </a:pPr>
            <a:fld id="{EDB0F8BE-8326-4DDA-9EA2-FF90A21B9688}" type="slidenum">
              <a:rPr lang="en-GB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0546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>
            <a:normAutofit/>
          </a:bodyPr>
          <a:lstStyle/>
          <a:p>
            <a:r>
              <a:rPr lang="en-US" dirty="0" smtClean="0"/>
              <a:t>Incident of 22/03/2016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56260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A train operator has submitted 107 LEGO trains in one go</a:t>
            </a:r>
          </a:p>
          <a:p>
            <a:pPr lvl="1"/>
            <a:r>
              <a:rPr lang="en-US" sz="2400" dirty="0" smtClean="0"/>
              <a:t>These resulted in more than 4K master jobs (jobs that contain many sub-jobs, need to be split and optimized)</a:t>
            </a:r>
          </a:p>
          <a:p>
            <a:pPr lvl="1"/>
            <a:r>
              <a:rPr lang="en-US" sz="2400" dirty="0"/>
              <a:t>K</a:t>
            </a:r>
            <a:r>
              <a:rPr lang="en-US" sz="2400" dirty="0" smtClean="0"/>
              <a:t>ept the optimizer busy for 10 hours, blocking other requests (the remaining PWGs, users, production)</a:t>
            </a:r>
          </a:p>
          <a:p>
            <a:r>
              <a:rPr lang="en-US" sz="2800" dirty="0" smtClean="0"/>
              <a:t>The train operator was not aware of limits</a:t>
            </a:r>
          </a:p>
          <a:p>
            <a:pPr lvl="1"/>
            <a:r>
              <a:rPr lang="en-US" sz="2400" dirty="0"/>
              <a:t>A</a:t>
            </a:r>
            <a:r>
              <a:rPr lang="en-US" sz="2400" dirty="0" smtClean="0"/>
              <a:t>lthough warned when he became one</a:t>
            </a:r>
          </a:p>
          <a:p>
            <a:r>
              <a:rPr lang="en-US" sz="2800" dirty="0" smtClean="0"/>
              <a:t>The train were all on ESDs, making them heavier…</a:t>
            </a:r>
            <a:endParaRPr lang="en-US" sz="2800" dirty="0"/>
          </a:p>
          <a:p>
            <a:r>
              <a:rPr lang="en-US" sz="2800" dirty="0" smtClean="0"/>
              <a:t>Not much going on these days, limited impact, only one user complained directly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/>
          <a:p>
            <a:pPr>
              <a:defRPr/>
            </a:pPr>
            <a:fld id="{EDB0F8BE-8326-4DDA-9EA2-FF90A21B9688}" type="slidenum">
              <a:rPr lang="en-GB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217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>
            <a:normAutofit/>
          </a:bodyPr>
          <a:lstStyle/>
          <a:p>
            <a:r>
              <a:rPr lang="en-US" dirty="0" smtClean="0"/>
              <a:t>Current train agreement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562600"/>
          </a:xfrm>
        </p:spPr>
        <p:txBody>
          <a:bodyPr>
            <a:normAutofit lnSpcReduction="10000"/>
          </a:bodyPr>
          <a:lstStyle/>
          <a:p>
            <a:r>
              <a:rPr lang="en-US" sz="2800" dirty="0" smtClean="0"/>
              <a:t>LEGO train have absolute priority (over all other jobs)</a:t>
            </a:r>
          </a:p>
          <a:p>
            <a:r>
              <a:rPr lang="en-US" sz="2800" dirty="0" smtClean="0"/>
              <a:t>There is a gentlemanly agreement that</a:t>
            </a:r>
          </a:p>
          <a:p>
            <a:pPr lvl="1"/>
            <a:r>
              <a:rPr lang="en-US" sz="2400" dirty="0" smtClean="0"/>
              <a:t>Run max 30K jobs/day (not enforced, often surpassed)</a:t>
            </a:r>
          </a:p>
          <a:p>
            <a:pPr lvl="1"/>
            <a:r>
              <a:rPr lang="en-US" sz="2400" dirty="0" smtClean="0"/>
              <a:t>Self-imposed limits within the PWG operators on number and content of trains</a:t>
            </a:r>
          </a:p>
          <a:p>
            <a:pPr lvl="1"/>
            <a:r>
              <a:rPr lang="en-US" sz="2400" dirty="0" smtClean="0"/>
              <a:t>AOD trains have priority over ESD (submitted first, enforced by system) but not if a single PWG ‘grabs’ all available resources before everyone else</a:t>
            </a:r>
          </a:p>
          <a:p>
            <a:r>
              <a:rPr lang="en-US" dirty="0" smtClean="0"/>
              <a:t>Single Grid user</a:t>
            </a:r>
          </a:p>
          <a:p>
            <a:pPr lvl="1"/>
            <a:r>
              <a:rPr lang="en-US" dirty="0" smtClean="0"/>
              <a:t> No need of ‘per-PWG’ job quotas (advantage)</a:t>
            </a:r>
          </a:p>
          <a:p>
            <a:pPr lvl="1"/>
            <a:r>
              <a:rPr lang="en-US" dirty="0" smtClean="0"/>
              <a:t>If one PWG does something ‘bad’, all suffer (disadvantage)</a:t>
            </a:r>
          </a:p>
          <a:p>
            <a:pPr lvl="1"/>
            <a:r>
              <a:rPr lang="en-US" dirty="0" smtClean="0"/>
              <a:t>Requires communication and respect </a:t>
            </a:r>
          </a:p>
          <a:p>
            <a:pPr lvl="1"/>
            <a:endParaRPr lang="en-US" dirty="0" smtClean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/>
          <a:p>
            <a:pPr>
              <a:defRPr/>
            </a:pPr>
            <a:fld id="{EDB0F8BE-8326-4DDA-9EA2-FF90A21B9688}" type="slidenum">
              <a:rPr lang="en-GB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1501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>
            <a:normAutofit/>
          </a:bodyPr>
          <a:lstStyle/>
          <a:p>
            <a:r>
              <a:rPr lang="en-US" dirty="0" smtClean="0"/>
              <a:t>Train operation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56260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No job limits presently, very favorable for periods of high demand</a:t>
            </a:r>
            <a:r>
              <a:rPr lang="en-US" dirty="0" smtClean="0"/>
              <a:t> </a:t>
            </a:r>
          </a:p>
          <a:p>
            <a:pPr lvl="1"/>
            <a:endParaRPr lang="en-US" dirty="0" smtClean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/>
          <a:p>
            <a:pPr>
              <a:defRPr/>
            </a:pPr>
            <a:fld id="{EDB0F8BE-8326-4DDA-9EA2-FF90A21B9688}" type="slidenum">
              <a:rPr lang="en-GB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1026" name="Picture 2" descr="C:\Users\lbetev\Desktop\display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2667000"/>
            <a:ext cx="6502400" cy="381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lbetev\Desktop\alitrain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0400" y="1600200"/>
            <a:ext cx="5650812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Oval 4"/>
          <p:cNvSpPr/>
          <p:nvPr/>
        </p:nvSpPr>
        <p:spPr>
          <a:xfrm>
            <a:off x="7848600" y="1600200"/>
            <a:ext cx="1143000" cy="1143000"/>
          </a:xfrm>
          <a:prstGeom prst="ellipse">
            <a:avLst/>
          </a:prstGeom>
          <a:solidFill>
            <a:srgbClr val="FF0000">
              <a:alpha val="3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5283200" y="2819400"/>
            <a:ext cx="35052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In average trains use ~16% of Grid resources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Uneven profile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Low predictability (except conferences)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W</a:t>
            </a:r>
            <a:r>
              <a:rPr lang="en-US" dirty="0" smtClean="0"/>
              <a:t>ill not work well with ‘analysis facility’, i.e. steady-state analysis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0933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>
            <a:normAutofit/>
          </a:bodyPr>
          <a:lstStyle/>
          <a:p>
            <a:r>
              <a:rPr lang="en-US" dirty="0" smtClean="0"/>
              <a:t>Train limits - implementation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5626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Already discussed and agreed last year</a:t>
            </a:r>
          </a:p>
          <a:p>
            <a:pPr lvl="1"/>
            <a:r>
              <a:rPr lang="en-US" dirty="0" smtClean="0"/>
              <a:t>Per-PWG accounts for train operation</a:t>
            </a:r>
          </a:p>
          <a:p>
            <a:pPr lvl="1"/>
            <a:r>
              <a:rPr lang="en-US" dirty="0" smtClean="0"/>
              <a:t>Per-PWG limits</a:t>
            </a:r>
          </a:p>
          <a:p>
            <a:r>
              <a:rPr lang="en-US" dirty="0" smtClean="0"/>
              <a:t>This is mostly implemented but not activated as it has several disadvantages</a:t>
            </a:r>
          </a:p>
          <a:p>
            <a:pPr lvl="1"/>
            <a:r>
              <a:rPr lang="en-US" dirty="0" smtClean="0"/>
              <a:t>Will actually require to put a cap on  running LEGO jobs</a:t>
            </a:r>
          </a:p>
          <a:p>
            <a:pPr lvl="1"/>
            <a:r>
              <a:rPr lang="en-US" dirty="0" smtClean="0"/>
              <a:t>Will not compensate as well as current ‘single user’ for under/overuse in case of quota not used by PWG(s) – usual principle is ‘use it or lose it’</a:t>
            </a:r>
          </a:p>
          <a:p>
            <a:pPr lvl="1"/>
            <a:r>
              <a:rPr lang="en-US" dirty="0" smtClean="0"/>
              <a:t>Will require a long and difficult discussion on quotas per PWG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/>
          <a:p>
            <a:pPr>
              <a:defRPr/>
            </a:pPr>
            <a:fld id="{EDB0F8BE-8326-4DDA-9EA2-FF90A21B9688}" type="slidenum">
              <a:rPr lang="en-GB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5820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>
            <a:normAutofit/>
          </a:bodyPr>
          <a:lstStyle/>
          <a:p>
            <a:r>
              <a:rPr lang="en-US" dirty="0" smtClean="0"/>
              <a:t>Alternative proposal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5626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Put caps on submission, not use</a:t>
            </a:r>
          </a:p>
          <a:p>
            <a:r>
              <a:rPr lang="en-US" dirty="0" smtClean="0"/>
              <a:t>Global (or per-PWG) number of trains per day</a:t>
            </a:r>
          </a:p>
          <a:p>
            <a:pPr lvl="1"/>
            <a:r>
              <a:rPr lang="en-US" dirty="0" smtClean="0">
                <a:solidFill>
                  <a:srgbClr val="00B050"/>
                </a:solidFill>
              </a:rPr>
              <a:t>Advantage</a:t>
            </a:r>
            <a:r>
              <a:rPr lang="en-US" dirty="0" smtClean="0"/>
              <a:t>: will smooth train running over time - even resources use</a:t>
            </a:r>
          </a:p>
          <a:p>
            <a:pPr lvl="1"/>
            <a:r>
              <a:rPr lang="en-US" dirty="0" smtClean="0">
                <a:solidFill>
                  <a:srgbClr val="00B050"/>
                </a:solidFill>
              </a:rPr>
              <a:t>Advantage</a:t>
            </a:r>
            <a:r>
              <a:rPr lang="en-US" dirty="0" smtClean="0"/>
              <a:t>: avoid mistakes and system being blocked by a single operator</a:t>
            </a:r>
          </a:p>
          <a:p>
            <a:pPr lvl="1"/>
            <a:r>
              <a:rPr lang="en-US" dirty="0" smtClean="0">
                <a:solidFill>
                  <a:srgbClr val="00B050"/>
                </a:solidFill>
              </a:rPr>
              <a:t>Advantage</a:t>
            </a:r>
            <a:r>
              <a:rPr lang="en-US" dirty="0" smtClean="0"/>
              <a:t>: allows not to impose limits, keep current analysis priority high</a:t>
            </a:r>
          </a:p>
          <a:p>
            <a:pPr lvl="1"/>
            <a:r>
              <a:rPr lang="en-US" dirty="0" smtClean="0">
                <a:solidFill>
                  <a:srgbClr val="00B050"/>
                </a:solidFill>
              </a:rPr>
              <a:t>Advantage</a:t>
            </a:r>
            <a:r>
              <a:rPr lang="en-US" dirty="0" smtClean="0"/>
              <a:t>: Favors more compact AOD trains automatically (these are submitted first) + additional optimization (see ‘statistics’ later)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Disadvantage</a:t>
            </a:r>
            <a:r>
              <a:rPr lang="en-US" dirty="0" smtClean="0"/>
              <a:t>: requires planning in case of heavy analysis </a:t>
            </a:r>
            <a:r>
              <a:rPr lang="en-US" dirty="0" err="1" smtClean="0"/>
              <a:t>programme</a:t>
            </a:r>
            <a:r>
              <a:rPr lang="en-US" dirty="0" smtClean="0"/>
              <a:t>, but only within individual PWGs</a:t>
            </a:r>
          </a:p>
          <a:p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/>
          <a:p>
            <a:pPr>
              <a:defRPr/>
            </a:pPr>
            <a:fld id="{EDB0F8BE-8326-4DDA-9EA2-FF90A21B9688}" type="slidenum">
              <a:rPr lang="en-GB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2414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Alternative proposal - implementation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562600"/>
          </a:xfrm>
        </p:spPr>
        <p:txBody>
          <a:bodyPr>
            <a:normAutofit/>
          </a:bodyPr>
          <a:lstStyle/>
          <a:p>
            <a:r>
              <a:rPr lang="en-US" dirty="0" smtClean="0"/>
              <a:t>Limit to </a:t>
            </a:r>
            <a:r>
              <a:rPr lang="en-US" b="1" i="1" dirty="0" smtClean="0"/>
              <a:t>x</a:t>
            </a:r>
            <a:r>
              <a:rPr lang="en-US" dirty="0" smtClean="0"/>
              <a:t> the number of LEGO trains per day</a:t>
            </a:r>
            <a:endParaRPr lang="en-US" dirty="0"/>
          </a:p>
          <a:p>
            <a:pPr lvl="1"/>
            <a:r>
              <a:rPr lang="en-US" dirty="0" smtClean="0"/>
              <a:t>Soft limit – allows to submit all trains in one go, the excess over </a:t>
            </a:r>
            <a:r>
              <a:rPr lang="en-US" b="1" i="1" dirty="0" smtClean="0"/>
              <a:t>x</a:t>
            </a:r>
            <a:r>
              <a:rPr lang="en-US" dirty="0" smtClean="0"/>
              <a:t> is submitted and executed automatically the next day(s)</a:t>
            </a:r>
          </a:p>
          <a:p>
            <a:pPr marL="457200" lvl="1" indent="0">
              <a:buNone/>
            </a:pPr>
            <a:r>
              <a:rPr lang="en-US" b="1" i="1" dirty="0" smtClean="0"/>
              <a:t>                                         OR</a:t>
            </a:r>
          </a:p>
          <a:p>
            <a:pPr lvl="1"/>
            <a:r>
              <a:rPr lang="en-US" dirty="0" smtClean="0"/>
              <a:t>Hard limit – if </a:t>
            </a:r>
            <a:r>
              <a:rPr lang="en-US" b="1" i="1" dirty="0" smtClean="0"/>
              <a:t>x</a:t>
            </a:r>
            <a:r>
              <a:rPr lang="en-US" dirty="0" smtClean="0"/>
              <a:t> is reached operator receives “You have reached your daily quota” error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/>
          <a:p>
            <a:pPr>
              <a:defRPr/>
            </a:pPr>
            <a:fld id="{EDB0F8BE-8326-4DDA-9EA2-FF90A21B9688}" type="slidenum">
              <a:rPr lang="en-GB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8761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>
            <a:normAutofit/>
          </a:bodyPr>
          <a:lstStyle/>
          <a:p>
            <a:r>
              <a:rPr lang="en-US" dirty="0" smtClean="0"/>
              <a:t>Alternative proposal - limits</a:t>
            </a: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/>
          <a:p>
            <a:pPr>
              <a:defRPr/>
            </a:pPr>
            <a:fld id="{EDB0F8BE-8326-4DDA-9EA2-FF90A21B9688}" type="slidenum">
              <a:rPr lang="en-GB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8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2050" name="Picture 2" descr="C:\Users\lbetev\Desktop\trainsperday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1028700"/>
            <a:ext cx="7059612" cy="2933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7" name="Straight Arrow Connector 6"/>
          <p:cNvCxnSpPr/>
          <p:nvPr/>
        </p:nvCxnSpPr>
        <p:spPr>
          <a:xfrm>
            <a:off x="2590800" y="2133600"/>
            <a:ext cx="0" cy="129540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2133600" y="1600200"/>
            <a:ext cx="13811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Avg.19/day</a:t>
            </a:r>
            <a:endParaRPr lang="en-US" b="1" dirty="0"/>
          </a:p>
        </p:txBody>
      </p:sp>
      <p:sp>
        <p:nvSpPr>
          <p:cNvPr id="3" name="AutoShape 2" descr="data:image/png;base64,iVBORw0KGgoAAAANSUhEUgAAA2cAAAEuCAYAAAAKg2roAAAgAElEQVR4Xu2dD7hVVZn/X0QxUPwBt1FBKRGDpJHBoDSbMc106glqrEkTG7NEUUZNuVhJoChoZeCYKQJiWZP4p2ksoT8zZWnjZBY4qKkDiOigqCTIDCRqIr/nu3Xfzj33nP3nnL3PXnudz34eH5C791rv+/m+9+z9PWvttXrt3Llzp3FAAAIQgAAEIAABCEAAAhCAQKEEemHOCuVP5xCAAAQgAAEIQAACEIAABAICmDMKAQIQgAAEIAABCEAAAhCAgAMEMGcOiEAIEIAABCAAAQhAAAIQgAAEMGfUAAQgAAEIQAACEIAABCAAAQcIYM4cEIEQIAABCEAAAhCAAAQgAAEIYM6oAQhAAAIQgAAEIAABCEAAAg4QwJw5IAIhQAACEIAABCAAAQhAAAIQwJxRAxCAAAQgAAEIQAACEIAABBwggDlzQARCgAAEIAABCEAAAhCAAAQggDmjBiAAAQhAAAIQgAAEIAABCDhAAHPmgAiEAAEIQAACEIAABCAAAQhAAHNGDUAAAhCAAAQgAAEIQAACEHCAAObMAREIAQIQgAAEIAABCEAAAhCAAOaMGoAABCAAAQhAAAIQgAAEIOAAAcyZAyIQAgQgAAEIQAACEIAABCAAAcwZNQABCEAAAhCAAAQgAAEIQMABApgzB0QgBAhAAAIQgAAEIAABCEAAApgzagACEIAABCAAAQhAAAIQgIADBDBnDohACBCAAAQgAAEIQAACEIAABDBn1AAEIAABCEAAAhCAAAQgAAEHCGDOHBCBECAAAQhAAAIQgAAEIAABCGDOqAEIQAACEIAABCAAAQhAAAIOEMCcOSBCniHs3LnTHnzwQfvGN75hP//5z+3JJ5+0t771rfaBD3zAzjnnHBs9erT16tUrCOGmm26yT33qUzZ58mT7p3/6J+vbt2+i0FatWmUnnnhicO6tt95qI0eOTHRdrZNmz55tF110kV166aU2c+bMmu28+uqrdu+99wb/KYekcdYLKsv4G068zS5MonMrkTRa+0li3Lhxo/3zP/+zHXnkkfaud70rySVenpMnYy+BkRQEIAABCLQlAcyZx7LLxMhk6UF469atPTLt37+/LViwwE466aTAoDX68JSluUny0P6f//mf9td//depTSTmzJ1iT6JzK6NttPbjYty+fbudf/75tnDhQrvnnnvsve99b9wl3v48L8beAiMxCEAAAhBoSwKYM49l/+EPf2j/8A//YIMGDbI5c+bYxz/+cXvTm95k69atsxkzZtjNN99s73vf++w73/mOveUtb2lbc+ZxCTibGubMWWlyCwxzlhtaGoYABCAAAY8IYM48ErMylT/+8Y929tln24033mjf/e537eSTT+6W6SOPPBJMdTz99NNtzJgxtssuu9Q0Z+G0yK9//esms6dDJm/69Ol2wAEHBP9fOXL2+c9/3v7lX/7Fbr/9djvmmGOC6Ynvec97uqZOrly50i6//HL76U9/GlyrkYQLLrjAjj766OCcuIf28AGvMhnlp0NTMj/5yU/avvvua0uWLAlG1mRCt23bZldeeWXAQdM6Dz30UDv11FOD3DUlstbIXxjHhRdeaIcccogpfzH7+7//e7vkkkts6NChNSsnvE59a+RSHJTvnnvu2WPK6KZNmwJd/u3f/q1rVCVpv+vXrw9Yff/737fNmzcHrKVJyLFWcCE75a6RR+X09NNP2wknnGAXX3xxwE2HNP+v//ov+8pXvhLoNGTIEDvrrLNs0qRJtsceewTn1MtTeVcfGrW97rrrbP78+cGPNJK0YcMGu+KKK7pNX42qDXFU3Z177rnBdbvvvnvQlqbsSpPhw4cHUwff/OY3N/QbXcs4aNTr+uuvD+JWjWi6rlidd955wRceOqJ0kC6hvmFQf/u3fxv8nnV0dHTF+a//+q+Jc3viiSeCepLuGvlWzX/uc5+zv/iLv+hqL+nvWHWN1tIu7e+/akb5KL799tsvqEnps+uuu3b7fNHUZX0+/eY3v7Ef/OAH9u53vzuIf8eOHcF05i9/+cs1P7caEpeLIAABCEAAAiUigDkrkVhpQg0Nx8CBA4OHIj1gxx21HlDvvvtu+/SnPx2YmsrjsMMOs29961t28MEHd5mbBx54oEcXer9N7cqErVmzJhjJu++++7qd91d/9Vdd76o1a84qG5YhO/PMM02G8ZprrukRW2hao8xZLWYyN2ovNCqV54TxV/6bTK0MSvX7fFHmLKrfV155JTCe3/ve97qdJtYyxuPGjaspdS1jG574iU98Iph6p3rRtFGZimrN9TAtYyRDWy/Pj3zkI936fvnll+1LX/qSzZs3r2ZM4buFcbUhI6KYZJg04jts2LCgPcUsjdW+TF/4/mRcrVf/vLr2+/TpExh61U71odyV05YtWyJ1UIxJzJmMapLcHnvssZq/P8cff3zAQQYtjqMMZlLtlHezv//SLfyippqxRuyrtavHIq2enA8BCEAAAhAoKwHMWVmVi4k7fC+r1jf19S6tfnh66aWX7LTTTgserkKj89prr9nXvva1YPQoNClPPfVUsCCIzNlll10WPCRrtEoPsBp50P/rG3WZOT2M6T03jVpp1EFm7T/+4z96jBxFLQhS652zMHYZlG9/+9t2+OGHm0yMpnDqm3v9/9VXXx0YC42mzZ07t2vUJsqcyYRqhPGd73xnYAqmTJkSjKRpZE591Xpw16hAaF41uihmGh1IY86i+pUu4i1zqNEijVDINKnf0DjUMimVjBYvXhyMst1///3BoioyzP/+7/8ejKhJrzvuuCMYddXCMf/7v/8bmBQt9vKTn/wkMNrhA351ntWG9eGHHzYZPxkZ6f7hD3/Y9G9nnHFG0Geoc2iy6tWG9FPNhaOFH/vYxwLD+4//+I/B6ItMqRa3afSorv0XXnghMEziKA77779/MIImVuGCOf/zP/8Tq4O0invnTKNFcbmp5vS7pVEl/R6plv70pz8Fv4sa9Qy/aIjjmEY7MUj7+69YNBIuvaWNvpjQZ4cYVDN+/PHHg9p4+9vfbjfccEPwxcDPfvYzO+6440wj1tK6d+/ejUrKdRCAAAQgAIFSEsCclVK2+KDrmbNa35qHCxVUPzxpGt+ECRNMI1uVU8ZkeLSIiKbt3XLLLcFUpNAsVJqWX/3qV8E7bXog1/V6+NI1a9eutbvuuiuYMnfnnXcGD9lhDHEjZ8o8ypzJ7F177bXBlK/w0NSs5557zn77298Gff74xz8ORoVCYxBlzvSwqf/0kJ5k4ZPKaYmVD5e1RiWjRs6i+t1rr73slFNOCVbflDkS3/e///3B9NRao3khhzCG0CxrdEhsZAz0n6bLTZw4Mfjv17/+dc0ik3mSOamXZ/VFMnkf/ehHgymRmkbZr1+/oM/QaFSa8LjaUK1olOgzn/lMYEalh4y3DEe9kcz435TXz6j3PpQMyu9+97ugXjVdT32G5kwGJE6HpAuCxOUmNmIoE1rrqDQzcRyTardixYpUv//6EuK2224LzJaO6t/lasY6X6OxmtarLy/Gjh0bmE9pGY62JdWP8yAAAQhAAAK+EMCc+aJkVR6aAqX3r/RuTqVhSmPONKpSa1XE0FQ8++yzwWiKDpkzvbNU+T5NaGbCf9eUK70zpIfd6iMrc1a9DcAf/vAH++IXv2jf/OY3e/SZxJxVmoc05qx65C+tOYvrV6NFGs3SqGN4aMqa3tX5u7/7u5rT+8IY6sWmf9c7VeEoaK1fjfDaJCY6yvRUx6J84mojHMnR1DeNYuqBfurUqcH7TRpJq3WERj78Wb2R5FrGQaO9MpTVK51W1licDklGzhRbXG6VRr5WnmFMGr2O45hUu3qrotb7/VdclVtpxJkzjWKH79tpWqo01GjlPvvs0zWS5unHM2lBAAIQgAAE6hLAnHlaHJULgixatCj41r1yqlutb/SbHTmrfjirHDnTiIu+FdcUMY3cfPaznw0WydA0x1oLYjQ6rbHanGm6lHLXVCmZGY0uaZqiRoqKNmcyjhql0ghYlDmtZwo1AqVFJzTCoZEG6afRh3rvGNYyiPVGzlQ/UXvWJX3AD6epVY5oVo+cyWCFi9dE1Yau09YQnZ2dwRRV1ZeMWr0ppqrHRs2ZRg41SnfggQcG00U1OqdRV03lra6xKB00Whw3rVFxxuWmqaXhyFm9Jfkrf+eb/R1TTGlHzhoxZ+EovDiJt9iG0yA9/WgmLQhAAAIQgEAkAcyZxwWid4g07StcSl8PP5r2pm/pf/SjHwXvXemb9nrTGiunbSV95yx850Tve+mdM63SJ1Omh29NAZMRW7ZsmX3wgx+0X/7yl8EDp6YYNjJypnz0Tpum+Wk6Va0NtEMTMW3atGA7AU1v1MiC3oVppTmT0dFI5t/8zd+Y3vfS+2p6T0gP0XHTOqvNmd7xU+7a1FhTOLUNgkYjlb8WhahnVirfOdN10iB8/0tTWGXw9G5XaJQ0zVHGSSZSJlojqeHKeknNWZJ3zvQeX7hwRlRtVBoGTaXVFwxaOVE11+y7SdXGVSM64qnpu2KlI6zn0JyFBi5Kh7333rvLnGmETwumaGVU/Vd9hGaoVm6V76Vp5cyvfvWrweXSR/WktjWFOAnHpNo988wzXdM2k/z+N2LO9DmhkW3loJE0rWKphW7e8Y53ePzJTGoQgAAEIACB+gQwZx5Xh9490YiVlrOutQm1UtdDvkYhtOBBrZEVPSjpwVwjNJVHmtUaw8UaZNL0rlB46L0wPZBt3LgxWBVOD7lJHhzDh1g9POqQiZBBqWXOZEL1gF2Z/+DBg03Xhu91rV69OpjKV/lwWSuOZqY1hibl0UcfrVlxaUbOpJVGAcOl6Ssb1KiS3ucKl5qv/FnUao0ySNJG5r3eCn2VbSfRSX2rBjVlTQ/gtQ4Z5C984QuBgY+rDV1fOTqk+gkXKGn217i69qW1podWrlgpoyVDqFrRdEeNdsXpoNFq5a4RPx0a2dR7mgcddFCPkONyU+3ofbvq1U7DlTalXRKOSbVTgGl+/xsxZ7omfN9Ov6PVo5LN6sr1EIAABCAAgbIRwJyVTbGU8Yb7FGl6nxZn0MOm3k3Suzd6v0gmS3sQ6ag37U17SaXZ50yjK5oCpr2LKvc50wiMRh/0cKrphbNmzQqMmcxTuBS6Rrc0jSxqWqOWZ9eqdPo2X4fMpx5Ma5kzmQPlrnexdGikSqsUalqlDJ1+phjyNmfSQSOFyln7UGlfMq2EJ66NTGuUWdZ0VU0TlZHQ3m3a8qByL7LqUgn11TkywlrpT/ucyXzLeIV7dylWTRm86qqrggdn/bvMm0ZswoVW0jzgy9AoVhkUbYKuttRv5T5nSWojnJYbTlXVFwvhKn8pfy16nF5d+4pTo6uqxZCRpjSqfp5//vmu5fyT6PD73/8+aEcjk1ocRdNq6+2TF5fbQw89FHAM9xyUWdOocLhHXRKOSX7HQkBp9zlL+86Z+qkcoYt6f7BZjbkeAhCAAAQgUAYCmLMyqESMEMiAQL0VCTNoumVNyJjLlMuQ+/Zuks+5RRWIzKu+MNDU1Kj3B1tWZHQEAQhAAAIQKJAA5qxA+HQNgVYSKLM5C99NCqcHavNzX95N8jm3qPqunp6sKZlZvD/Yyt8p+oIABCAAAQhkTQBzljVR2oOAowTKbM6EVNMg9X6aFlXR9FBNT6212baj+CPD8jm3eolrv0NNRdY7n9VTa8uoITFDAAIQgAAEsiCAOcuCIm1AAAIQgAAEIAABCEAAAhBokgDmrEmAXA4BCEAAAhCAAAQgAAEIQCALApizLCjSBgQgAAEIQAACEIAABCAAgSYJYM6aBMjlEIAABCAAAQhAAAIQgAAEsiCAOcuCIm1AAAIQgAAEIAABCEAAAhBokgDmrEmAXA4BCEAAAhCAAAQgAAEIQCALApizLCjSBgQgAAEIQAACEIAABCAAgSYJYM6aBMjlEIAABCAAAQhAAAIQgAAEsiCAOcuCIm1AAAIQgAAEIAABCEAAAhBokgDmrEmAXA4BCEAAAhCAAAQgAAEIQCALApizLCjSBgQgAAEIQAACEIAABCAAgSYJYM6aBMjlEIAABCAAAQhAAAIQgAAEsiCAOcuCIm1AAAIQgAAEIAABCEAAAhBokgDmrEmAXA4BCEAAAhCAAAQgAAEIQCALApizLCjSBgQgAAEIQAACEIAABCAAgSYJYM6aBJjm8ldffdV+/OMf25IlS2zTpk02ZMgQO++88+zQQw8NmtG/zZ0711auXGljxoyxadOmWUdHR5ouOBcCEIAABCAAAQhAAAIQKCkBzFkLhZPpWrhwoc2YMcMGDx5sd955Z2DU5syZY/vuu68tWLDAduzYYZMmTbLFixdb79697cwzzwz+5IAABCAAAQhAAAIQgAAE/CaAOStQ3xdeeME6OzttypQpduCBB9r06dODv48ePdoeffRRu+aaa2z27Nk2aNCgAqOkawhAAAIQgAAEIAABCECgFQQwZ62gXKeP5557zi644AI7//zzba+99gpG0DSqNnz4cFu7dm23/y8wTLqGAAQgAAEIQAACEIAABFpAAHPWAsj1urj99tuDqY2XXXaZPf/883b11VfbrFmzbODAgaZRNf393HPPDcwaBwQgAAEIQAACEIAABCDgNwHMWUH6rlixwq666ir73Oc+Z+PGjQtGyrI0Z2pT77dxQAACEIAABCAAAQj4SWDs2LF+JtbGWWHOChA/NGZnn322HXbYYUEE1dMYm53WKHO2fPnyArKjy3YnoPrmZtHuVVBM/tReMdzbvVfqrt0roLj8qb3i2OfZM+YsT7o12r7vvvvsuuuus6lTpwYLf4TH5s2bbebMmSbDdvDBBze9IAjmrMXC0l0XAW4WFENRBKi9osi3d7/UXXvrX2T2edfeqvXb7fplG2z5qq1BmuNG9rfTxw+xkUP7Fpm2931jzloo8fr16+2iiy6yyZMn2+GHH96tZy2hr2mOu+22m5122ml2ww03NLWUPuashcLSVTcCed8swA2BegSoPWqjCALUXRHU6VME8qy9u1ZusWnXra0Jeu5Zw+2oMQMQIScCmLOcwNZq9qabbrIbb7yxx4+0fP7xxx+f6SbUmLMWCktXmDNqwAkCeT6oOJEgQThJgLpzUpa2CCqv2tv64g6bMP0h27Z9R02Oe/btbUsvP8T692Mf3jwKDXOWB1UH2sScOSBCm4aQ182iTXGSdgoC1F4KWJyaGQHqLjOUNJSSQF61FzVqFobI6FlKsVKcjjlLAatMp2LOyqSWX7HmdbPwixLZ5EGA2suDKm3GEaDu4gjx87wI5FV7C5dusOuXPRMZ9unjB9vkCUPySq2t28WceSo/5sxTYUuQVl43ixKkTogFE6D2ChagTbun7tpUeAfSzqv2GDkrVlzMWbH8c+sdc5YbWhqOIZDXzQLwEIgjQO3FEeLneRCg7vKgSptJCORVe7xzloR+fudgzvJjW2jLmLNC8bd153ndLNoaKsknIkDtJcLESRkToO4yBkpziQnkWXus1phYhsxPxJxljtSNBjFnbujQjlHkebNoR57knJwAtZecFWdmR4C6y44lLaUjkHftaZ+zRUs32IrVr+9zNnZEfztjAvucpVMp/dmYs/TMSnEF5qwUMnkZZN43Cy+hkVQmBKi9TDDSSEoC1F1KYJyeGQFqLzOUTjWEOXNKjuyCwZxlx5KW0hHgZpGOF2dnR4Day44lLSUnQN0lZ8WZ2RKg9rLl6UprmDNXlMg4DsxZxkBpLjEBbhaJUXFixgSovYyB0lwiAtRdIkyclAMBai8HqA40iTlzQIQ8QsCc5UH1z20uX7XVtm3fYYM7dreRQ/vm21nJWudmUTLBPAqX2vNIzBKlQt2VSCzPQqX2PBP0jXQwZ37qapizfISVKbvk20/YM5te6epgxP597eJTh2HS3iDCzSKf2qPVeALUXjwjzsieAHWXPVNaTEaA2kvGqWxnYc7KpljCeDFnCUGlOE2rFp0855GaV+zZt7ctvfwQ69+vd4oW/TyVm4WfupYhK2qvDCr5FyN155+mZcmI2iuLUunixJyl41WaszFn2UvVOX+t3f3AlroNf/L9e9u0E4dm33HJWuRmUTLBPAqX2vNIzBKlQt2VSCzPQqX2PBP0jXQwZ37qyrTGHHQdN3lFZKvvfNuetmjayBx6LleT3CzKpZdP0VJ7PqlZnlyou/Jo5Vuk1J5vir6eD+bMT10xZznoGmfO3rZ/X7t55qgcei5Xk9wsyqWXT9FSez6pWZ5cqLvyaOVbpNSeb4pizvxU9I2smNaYvbwnzX7E1jy1vW7D49/TYbNOPSD7jkvWIjeLkgnmUbjUnkdiligV6q5EYnkWKrXnmaBvpMPImZ+6MnKWg653rdxi065bW7NlLQiyZOYoG9LRJ4eey9UkN4ty6eVTtNSeT2qWJxfqrjxa+RYpteebooyc+akoI2e56rpw6Qa7ftkz3fqQMdOI2VFjBuTad1ka52ZRFqX8i5Pa80/TMmRE3ZVBJT9jpPb81JWRMz91ZeQsR103bHrFNIq29cVXbUjH7oEpYwn9PwPnZpFj8dF0JAFqjwIpggB1VwR1+hQBas/POsCc+akr5sxTXcuQFjeLMqjkZ4zUnp+6up4Vdee6Qv7GR+35qS3mzE9dMWee6lqGtLhZlEElP2Ok9vzU1fWsqDvXFfI3PmrPT20xZ37qijnzVNcypMXNogwq+Rkjteenrq5nRd25rpC/8VF7fmqLOfNTV8yZp7qWIS1uFmVQyc8YqT0/dXU9K+rOdYX8jY/a81NbzJmfumLOPNW1DGlxsyiDSn7GSO35qavrWVF3rivkb3zUnp/aYs781BVz5qmuZUiLm0UZVPIzRmrPT11dz4q6c10hf+Oj9vzUFnPmp66YM091LUNa3CzKoJKfMVJ7furqelbUnesK+RsfteentpgzP3XFnHmqaxnS4mZRBpX8jJHa81NX17Oi7lxXyN/4qD0/tcWc+akr5sxTXcuQFjeLMqjkZ4zUnp+6up4Vdee6Qv7GR+35qS3mzE9dMWee6lqGtLhZlEElP2Ok9vzU1fWsqDvXFfI3PmrPT20xZ37qijnzVNcypMXNogwq+Rkjteenrq5nRd25rpC/8VF7fmqLOfNTV8yZp7qWIS1uFmVQyc8YqT0/dXU9K+rOdYX8jY/a81NbzJmfumLOPNW1DGlxsyiDSn7GSO35qavrWVF3rivkb3zUnp/aYs781BVz5qmuZUiLm0UZVPIzRmrPT11dz4q6c10hf+Oj9vzUFnPmp66YM091LUNa3CzKoJKfMVJ7furqelbUnesK+RsfteentpgzP3XFnHmqaxnS4mZRBpX8jJHa81NX17Oi7lxXyN/4qD0/tcWc+akr5sxTXcuQFjeLMqjkZ4zUnp+6up4Vdee6Qv7GR+35qS3mzE9dMWee6lqGtLhZlEElP2Ok9vzU1fWsqDvXFfI3PmrPT20xZwXpumbNGrvmmmts1qxZNnDgwCCK5cuX24UXXtgV0V577WVXXHGFDR8+PHWU48aNC9rjgECrCXCzaDVx+gsJUHvUQhEEqLsiqNOnCFB7ftYB5qwAXdetW2eXXnqp9erVy+bNm9dlzm6//XaTaevs7LTevXs3FRnmrCl8XNwEAW4WTcDj0qYIUHtN4ePiBglQdw2C47KmCVB7TSN0sgHMWYtlueeee2z+/Pk2atQoe/zxx7uZs2uvvdYGDBhgJ598ctNRYc6aRkgDDRLgZtEgOC5rmgC11zRCGmiAAHXXADQuyYQAtZcJRucawZy1WJLVq1dbR0eHafRMJi0cOXvppZfssssus2OPPdaOPPLIpqPCnDWNkAYaJMDNokFwXNY0AWqvaYQ00AAB6q4BaFySCQFqLxOMzjWCOStIEr0PVmnOtmzZYhdccIH16dPHnnzyyeDPyZMn23HHHRdMf0x7YM7SEuP8rAhws8iKJO2kJUDtpSXG+VkQoO6yoEgbjRCg9hqh5v41mLOCNKo2Z08//bRNnz7dTjnlFDv66KPtwQcfDEbVZNhGjx6dOkqZs4ULF6a+jgsgAAEIQAACEIAABMpBYOzYseUIlCgTE8CcJUaV7YnV5qy69R07dgTmbNCgQTZp0qTUnTNylhoZF2REgG/yMgJJM6kJUHupkXFBBgSouwwg0kRDBKi9hrA5fxHmrCCJkpqz/fbbr6EFQjBnBQlLtyztSw0URoAHlcLQt3XH1F1by19o8tReofhz6xxzlhva6IarzdnDDz9sc+fOtZkzZ9qwYcPs3nvvNa3eqCX32eesIJHotiEC3CwawsZFGRCg9jKASBOpCVB3qZFxQUYEqL2MQDrWDOasIEGqzdnOnTu7DNnGjRttyJAhds4555jmErMgSEEi0W1DBLhZNISNizIgQO1lAJEmUhOg7lIj44KMCFB7GYF0rBnMmWOCZBUO0xqzIkk7aQlws0hLjPOzIkDtZUWSdtIQoO7S0OLcLAlQe1nSdKctzJk7WmQaCeYsU5w0loIAN4sUsDg1UwLUXqY4aSwhAeouIShOy5wAtZc5UicaxJw5IUP2QWDOsmdKi8kIcLNIxomzsidA7WXPlBbjCVB38Yw4Ix8C1F4+XItuFXNWtAI59Y85ywkszcYS4GYRi4gTciJA7eUElmYjCVB3FEhRBKi9osjn2y/mLF++hbWOOSsMfdt3zM2i7UugMADUXmHo27pj6q6t5S80eWqvUPy5dY45yw1tsQ1jzorl3869c7NoZ/WLzZ3aK5Z/u/ZO3bWr8sXnTe0Vr0EeEWDO8qDqQJuYMwdEaNMQuFm0qfAOpE3tOSBCG4ZA3bWh6I6kTO05IkTGYWDOMgbqSnOYM1eUaL84uFm0n+auZEztuaJEe8VB3bWX3i5lS+25pEZ2sWDOsmPpVEuYM6fkaKtguFm0ldxOJUvtOSVH2wRD3bWN1M4lSu05J0kmAWHOMsHoXiOYM/c0aTSiDbU3S3wAACAASURBVJtesUVLN9jq9S9a/3672uCOPtZ5wlDr3693o03meh03i1zx0ngEAWqP8iiCAHVXBHX6FAFqz886wJz5qathzvwQdvmqrTbturW2bfuObgnt2be3LewcaSOH9nUuUW4WzknSNgFRe20jtVOJUndOydFWwVB7fsqNOfNTV8yZB7pufXGHTZzziD2z6ZWa2WgEbcmMUc6NoHGz8KD4SpoCtVdS4UoeNnVXcgFLHD61V2LxIkLHnPmpK+bMA13vWrklGDWLOhZMHWHjRvZ3KltuFk7J0VbBUHttJbczyVJ3zkjRdoFQe35KjjnzU1fMmQe6Lly6wa5f9kxkJqePH2yTJwxxKltuFk7J0VbBUHttJbczyVJ3zkjRdoFQe35KjjnzU1fMmQe6Lv31Jrvk208wcuaBlqTQGgI8qLSGM710J0DdURFFEaD2iiKfb7+Ys3z5FtY6C4IUhj6zjrVK48TZj/RYDCTsQIuCLL38EN45y4w4DZWdAA8qZVewnPFTd+XUzYeoqT0fVOyZA+bMT10ZOfNE16jRs7lnDbejxgxwLlNuFs5J0jYBUXttI7VTiVJ3TsnRVsFQe37KjTnzU1fMmUe6ajn9ebettzVPbQ+yetv+fYN9zlxbCCREzs3Co+IrWSrUXskE8yRc6s4TIUuYBrVXQtEShIw5SwCpjKcwrbGMqvkRMzcLP3QsYxbUXhlVK3/M1F35NSxrBtReWZWLjhtz5qeujJx5qmsZ0uJmUQaV/IyR2vNTV9ezou5cV8jf+Kg9P7XFnPmpK+bMU13LkBY3izKo5GeM1J6furqeFXXnukL+xkft+akt5sxPXTFnnupahrS4WZRBJT9jpPb81NX1rKg71xXyNz5qz09tMWd+6oo581TXMqTFzaIMKvkZI7Xnp66uZ0Xdua6Qv/FRe35qiznzU1fMmae6liEtbhZlUMnPGKk9P3V1PSvqznWF/I2P2vNTW8yZn7pizjzVtQxpcbMog0p+xkjt+amr61lRd64r5G981J6f2mLO/NQVc+aprmVIi5tFGVTyM0Zqz09dXc+KunNdIX/jo/b81BZz5qeumDNPdS1DWtwsyqCSnzFSe37q6npW1J3rCvkbH7Xnp7aYMz91xZx5qmsZ0uJmUQaV/IyR2vNTV9ezou5cV8jf+Kg9P7XFnPmpK+bMU13LkBY3izKo5GeM1J6furqeFXXnukL+xkft+akt5sxPXTFnnupahrS4WZRBJT9jpPb81NX1rKg71xXyNz5qz09tMWd+6oo581TXMqTFzaIMKvkZI7Xnp66uZ0Xdua6Qv/FRe35qiznzU1fMmae6liEtbhZlUMnPGKk9P3V1PSvqznWF/I2P2vNTW8yZn7pizjzVtQxpcbMog0p+xkjt+amr61lRd64r5G981J6f2mLO/NQVc+aprmVIi5tFGVTyM0Zqz09dXc+KunNdIX/jo/b81BZz5qeumDNPdS1DWtwsyqCSnzFSe37q6npW1J3rCvkbH7Xnp7aYMz91xZx5qmsZ0uJmUQaV/IyR2vNTV9ezou5cV8jf+Kg9P7XFnBWk65o1a+yaa66xWbNm2cCBA4MoNm3aZHPnzrWVK1famDFjbNq0adbR0dFQhOPGjbPly5c3dC0XQaAZAtwsmqHHtc0QoPaaoce1jRKg7holx3XNEqD2miXo5vWYswJ0WbdunV166aXWq1cvmzdvXmDOduzYYQsWLAj+nDRpki1evNh69+5tZ555ZvBn2qMIc7b1xR0277b1tmL1Vntm0ys2dkR/O+mYve2oMQPShl/I+ctXbbXrlz1jq9a/aP379baRQ/vZ1BOG2pCOPrnFs3DpBrt75RZb/dT2gJdYiVmZD24WZVav3LFTe+XWr6zRU3dlVa78cVN75dewVgaYsxbres8999j8+fNt1KhR9vjjj3eZs82bN9v06dNtypQpNnr0aHv00UeDkbXZs2fboEGDUkfZanO2YdMrNnH2I7Zt+44esX7y/XvbtBOHps6hlRcs/fUmu+TbT/Tocs++vW1h50gbObRv5uGcNPsRW/PU9h7tyqDNPWt45v21qkFuFq0iTT/VBKg9aqIIAtRdEdTpUwSoPT/rAHPWYl1Xr14dTFXU6JlMWjhytnbtWpszZ47NmDHDhg8fbtX/nzbMVpuzM+ausvvXbKsb5oKpI2zcyP5p02jJ+VHGUgGM2L+vLZk5KtNY5t663m75xca6bWrEbmJJR9C4WWRaKjSWggC1lwIWp2ZGgLrLDCUNpSRA7aUEVpLTMWcFCaX3warN2dVXX931DtoLL7wQ/P3cc88NzFrao5XmTNMZjz5/ZWSILo+eLblzo1152/rI+G+aMSrT0bPxFz5kz25+pW6f73zbnrZo2si0sjtxPjcLJ2RoyyCovbaUvfCkqbvCJWjbAKg9P6XHnBWkayvM2cKFC1uS3aoNZlcui+5qxGCzzgktCSd1J0tXmC1bEX3Z1PFmI4ekbrruBZMXRbfVt4/ZVadm1x8tQQACEIAABCDgH4GxY8f6l1SbZ4Q5K6gAapmzsk5rZOQsfRExcpaeGVdAII4A3yLHEeLneRCg7vKgSptJCFB7SSiV7xzMWUGaVZszLQgyc+ZMO/vss+3ggw8u3YIgPr9z9rb9+9rNGb9zplUatTJkvYN3zgr6xaTbUhPgQaXU8pU2eOqutNKVPnBqr/QS1kwAc1aQrtXmTEvoX3XVVbbbbrvZaaedZjfccEOpltJntcb0hVRvtcb3/dUAmzcl/XuG6SPI5wpuFvlwpdV4AtRePCPOyJ4AdZc9U1pMRoDaS8apbGdhzgpSrNqcKYyyb0Id7nOm/cK02IUWtZj4gX1Ktc/ZoqUbgj3HtIS+9jnrPDH/fc7uWrklWFJfvI46dGBpV2kMf5W4WRT0oUK3LCtNDRRCgM+8QrDTKUvpe1sDmDNPpW3lao1pEcrE3fyLjbZ6/Ys2uKNP1+bL1e3ItMgo6bwRQ/vZ+Pd0ZLIh9Kr12+3uB7bYilVbbezI/qaRqrh9zBRLuLm2Yjnp/XsHG1Vz9CTAgwpVURQBaq8o8u3dL3XX3voXmT21VyT9/PrGnOXHttCWXTVnGlWbdt3aHptVa+Pliz99QJfh6Zy/NjBQlYdGs2adekBTI3H1ls0/Y8IQO2P84B6ayUhqc2qZs+pYtFG0q3u3FVl83CyKpN/efVN77a1/UdlTd0WRp19qz88awJz5qau5aM5kdCZMf6iHMQslCPdCi1osQwZNG0IP6eiTWjkZwzOvXF33OpktmcTKI2qzaMWy9PJDGEGrIsrNInVpckFGBKi9jEDSTCoC1F0qXJycIQFqL0OYDjWFOXNIjCxDcdGcxa1QqPyXLxxr4yZHbzp2+vjBNnlC+k3H4laUrLXxc16xZKm1a21xs3BNkfaJh9prH61dypS6c0mN9oqF2vNTb8yZn7o6OXJWa6piNf45k4bZjMXrIlWpZaKSyHjUeSvrjtqF18scdv09ZqRN55V9ZcUk3NKew80iLTHOz4oAtZcVSdpJQ4C6S0OLc7MkQO1lSdOdtjBn7miRaSQujpxFTREMk9eUxYmzH4lk0aghqrd0fdjZvoP62LIvH9LVt7YH+Mj0hyJjCadiZipeyRvjZlFyAUscPrVXYvFKHDp1V2LxSh46tVdyAeuEjznzU1cnR86W/npTsLhGvSM0R+MvfChYir/e0egGzbNufMKW3bupbrtaDVILjlQecaNtWsRkwhEdnlZRY2lxs2iMG1c1T4Daa54hLaQnQN2lZ8YV2RCg9rLh6FormDPXFMkoHhdHzpRa1HtfC6aOCFY/jFq4423797WbZ45qiFLUgiT1FveIiqXR6ZUNBV+ii7hZlEgsz0Kl9jwTtCTpUHclEcrDMKk9D0U1M8yZn7o6OXIm1DJIWhjkll9s7CIvY1S9LL1MkUa6KkfQNJ1RI1vN7C+mqYqzvrXO7l+zrat/Gb55Uw6quwKkltFXLNu27+i6RtMZtShJM7F4WnpsBOyrsCXIiweVEojkYYjUnYeiliQlaq8kQqUME3OWElhZTm/lyJkMzzObXrGtL74abBaddJl7GbD+/XYNDI42mtbftSl15fVqe8PzL9vIof0yNUIyiavWv2hD3rx74ni1ebVyrN7bTHnIuCn+sSP2dL5EGtUraWLcLJKS4rysCVB7WROlvSQEqLsklDgnDwLUXh5Ui28Tc1a8BrlE0CpzVmt5/JOO2dvOGB8/qiSDtGjZBrv5zj+PoglGvQ2hcwHVRKMya5fcuM5WP7W9qxWZS72H5urm1M3olRQVN4ukpDgvawLUXtZEaS8JAeouCSXOyYMAtZcH1eLbxJwVr0EuEbTCnEXtW6bNnDVVMeqIWlq/0b3McoFZo9G4DbVvmjHKRg7t26pwEvUTtVpmlqtOcrNIJAcn5UCA2ssBKk3GEqDuYhFxQk4EqL2cwBbcLOasYAHy6j5vc5Zkmfkog6JRp5PnRC+Zf8flhySecpgXx3rtxq382Ohy/3nlkYR3VoaSm0VeKtJuHAFqL44QP8+DAHWXB1XaTEKA2ktCqXznYM7Kp1miiPM2Z1okY9p1ayNjiRr9WnLnRrvytvWR12vkTSNwLh5xe6Yp5soNrYvOIW4bA8XX6BYF1blxsyha7fbtn9prX+2LzJy6K5J+e/dN7fmpP+bMT11zX62xWXMWNSUylMTlPcTKZs6SmGHMmacfBm2UFg8qbSS2Q6lSdw6J0WahUHt+Co4581PX3M1Zkmly4b5ltRBH7R8Wnp/VNLs8JI56X079ubYHWrN6pWHIzSINLc7NkgC1lyVN2kpKgLpLSorzsiZA7WVN1I32MGdu6JB5FHlPa1TAUQYliTmJ2pDatXe2qgWKMztRxjRzsRM22KxeCbthn7OkoDgvcwI8qGSOlAYTEKDuEkDilFwIUHu5YC28UcxZ4RLkE0ArzJlWLNTCGHc/sKVbEtrUeVHnyNh9yXR95/zHum0IrYay2Gw6H6rdW621ObXOcHU6Zj3eMtLahDurDbW5WbSi+uijFgFqj7ooggB1VwR1+hQBas/POsCc+alr7tMaK7FpFOmulS8E/6TNotMu4iGTow2hdYwd0d/ZPcJqlYoMj+LfsOnlYBNq5Z50E+6iSq+SdyN6xcXNzSKOED/PiwC1lxdZ2o0iQN1RH0URoPaKIp9vv5izfPkW1rpGzk6/+A5bdu8me2bTK7Zn396Bceg8YWi3ERItia9VE/XAvnOnWd/ddwn+fPlPr5k2VJ5wxJvtjPGDC8sjTcd6j025hJtCj9i/b7ACYSMbQjfblnguWrqhKxaxP/2NjblD3spNjCces49p425XDy0mcvOdzwV1pEO5iGs9E8rNwlUl/Y+L2vNfYxczpO5cVKU9YqL2/NQZc+anrjb2hBus18AxPbKTSVsyc1TwYK0Rr8nzVtm27TsCQ6ajV6+eQDSatbBzhNOkopaKTzvNMGolyiRt1VsZUYj79tnFXnrltR4sx7+nw2adeoBzjOvt51ZZR9VBc7NwTsa2CYjaaxupnUqUunNKjrYKhtrzU27MmYe6xu1pFZqtJMvBh3iSmJKiUGr0b+LsRwKTWeuIMhLV52ua4oTpDzXcVtTm3DLAtcxvGINr+7rFbZdQz7RzsyjqN4F+qT1qoAgC1F0R1OlTBKg9P+sAc+ahrnHLvCvlOy4/xD4y/aHE2SdZfTFxYxmfGGci1F1S45Nkif8oo1p31CzGmCnGT75/b5t24tCM6TTeXL1Rs8oWa220zc2iceZc2RwBaq85flzdGAHqrjFuXNU8AWqveYYutoA5c1GVJmOKWqI+bHrOpGE2Y/G6xD25bM6SbGh9+vjBNnnCkNh8k2zWHNVWvVjiRs0UmGuMk9RRrS0DuFnElhkn5ESA2ssJLM1GEqDuKJCiCFB7RZHPt1/MWb58C2k9yYjHL/9pjB19/srE8bm871iS0a6k+44laStqFC5uSmkUcNdGzubeut5u+cXGyBph5CzxrxAntoAADyotgEwXPQhQdxRFUQSovaLI59sv5ixfvoW0HmcwQhNQOTISN7KT1NwUkbDeE9P7c89ufn01wepj30F97OaZoxLt46W2zpi3ytY8tb2htqLeWYtjfNOMUTZyaN8iENbsM26j7XqGnZuFMxK2XSDUXttJ7kTC1J0TMrRlENSen7JjzvzU1cZOmGW9hkzokV3lBtHVpqaeeUg6JbBIlJUrT1bGocVAFnaOTGV6otrSqFnc0vz1Nqfe4029reP/7Wb/89xLPVBpafqJDi6nX2+aZ9RG49wsivxNaO++qb321r+o7Km7osjTL7XnZw1gzvzUNdiEesFNv7Sb79z4+gbJ2ufs0IE9DIAM2pI7n7MVq7ba1u07bLddd7Gdr+20V1/baUM6drcJR3Sk3lS6KKRaKVF7i214/uUghCFv3r3Hvm5JYxOXebetD9oSF23WfMaEIYk3mA5j0ebaYj9iaL/gnbf+/Xqb3ksLeYux9jiLM3xJ487jPI3EVtbR2JH9I9/f42aRhwq0mYQAtZeEEudkTYC6y5oo7SUlQO0lJVWu8zBn5dIrcbQyZ8uXL695voyHNqfWCI8OPWyf9P69e0z700N5uIm1NkvW5sP6r5FDbd39wBZbvX57sPFy2rYUq/7TRsi6XvuCuWZoZMi0WbNylAlTjooz5L1i9dbg7/V4N8I1r2ua0Z6bRV6q0G4cAWovjhA/z4MAdZcHVdpMQoDaS0KpfOdgzsqnWaKI65kzTdmbdt1jgcmpPKqn/9VbDKKRzZLrrWCYtK16C5xoxKnzBDeWntdCIBppq95r7S+H7WHP/++ferwP18h0y0TCZ3BSs9pzs8hABJpoiAC11xA2LmqSAHXXJEAub5gAtdcwOqcvxJw5LU/jwdUzZ1EbT4/Yv2/wfpZGeKZdt7Zu52nej4pbnCSurbil7ZPuX9Y4yfgrozbBjloERCOAS2YkW6gkPopszojbMy5OL0XBzSIbLWglPQFqLz0zrmieAHXXPENaaIwAtdcYN9evwpy5rlCD8dUyZ3FGSV1pVUa9t3X/mm11e5aJWzJzVKLI4jbElkFZevkhdduK22vLhb3BmtnbLGpD60SAMz4pjncS7blZZCwKzSUmQO0lRsWJGRKg7jKESVOpCFB7qXCV5mTMWWmkShdoLXMWNwqlHrQyoxZ/qJ6eV917rf2takUYNVIXnh/V1rjJKyIT1/TAu64akw5OxmfHGZqo7lxbCfOo81Y2rT03i4wLjOYSE6D2EqPixAwJUHcZwqSpVASovVS4SnMy5qw0UqULtJY5i5uyph40krP0189Hjpxp37BlX64/2lUZaZxxiTNX4y98qO7+ZepHS7prD7Mij3rvaMXta6aYk0wTbGVucXol0Z6bRSsVo69KAtQe9VAEAequCOr0KQLUnp91gDnzU9dgKf3q1Rqj3o0KMdxx+SG25OfP2S2/2FiXTNKFPNRAvSl/YeP1NjIOf15vMZDw5+GG2kXKWM/0JjFnrm08Xc9ohnyTaM/NoshqbO++qb321r+o7Km7osjTL7XnZw1gzvzUtaY5U6pRUxvDUZzqzakrEWmkS++Iaan4pEe9qY1J2lIsE6Y/VHOqnUZxNGqWJpakMac9L+7dulrtuTalUTFmoT03i7TVw/lZEaD2siJJO2kIUHdpaHFulgSovSxputMW5swdLTKNJGqfM430aEQqfK9MJmnWqQd028NMD+k6R3uThYcW35g35aDUZkhtaQStcjRObc36zLBEmzrXikUjborZBWMW8qkeJdSUy1mnDrOtL74asHx28+vbF4i3NrSeeMzemWqeVWPNas/NIislaCctAWovLTHOz4IAdZcFRdpohAC11wg196/BnDmkkaYhXnjhhV0R7bXXXnbFFVfY8OHDU0cZZc7CxvQQvnX7jliDpL3RRg7t2y0Grfy45qnXN1t+2/79evxcJ6t9Lcu/+qntNnZEf9NKf5paWd1WmuRqxVLvevV1/xsbP48Y2s/GjtgzTVcNn6sYh3T06WEc43jr52IlZmL10p9esxf+79WgnXeO6F9TJ+W4ev2LXYyzzjEN7xAYN4uGS4cLmyRA7TUJkMsbIkDdNYSNizIgQO1lANHBJjBnDoly++2325o1a6yzs9N6904+bbBWCknMWSOpy0BoDzQZiMqjekPo6tE5natl87XgyLiR/RvpOtU1td51k0G8+NQDYs1oqo4yOrlyc/CdanOnWa9e3RvXaNsZ4wd3/aOmqGrbg8qVNWXqLj51WFMGuNmUuFk0S5DrGyVA7TVKjuuaIUDdNUOPa5shQO01Q8/dazFnDmlz7bXX2oABA+zkk09uOqq8zFnUan7h4hxR+6lpSp/2SNPIUl5H1CIkSfbpyiuueu1Wv1cnc1bly7ouDd8LjFp5M8m7fHnmyM0iT7q0HUWA2qM+iiBA3RVBnT5FgNrzsw4wZ47o+tJLL9lll11mxx57rB155JFNR5WHOUuyFL9We5z1rXWRS/EnWfGvGQBxe6O5tvFz5QqJUcZMTMKtB+K2GChysRFuFs1UL9c2Q4Daa4Ye1zZKgLprlBzXNUuA2muWoJvXY84c0WXLli12wQUXWJ8+fezJJ58M/pw8ebIdd9xx1qt6fluCmPMwZ3HL4iusBVNH2JlXro6MMM/Rq6hRuzAoF5bfrwQUt7dYNcwrpwy3qfPXRjLWgiuLpo1MUCnZn8LNInumtJiMALWXjBNnZUuAusuWJ60lJ0DtJWdVpjMxZ46o9fTTT9v06dPtlFNOsaOPPtoefPBBmzdvXmDYRo8enTpKmbOFCxemvi7qgqUrzJatiG5y6nizK5dFn7N/h9nMj2caWldjqzbE9//+vzQ78Yh8+m+k1XlLzVY/k/zKKceZzf/36PNHDDbrnJC8Tc6EAAQgAAEIQKB8BMaOHVu+oIk4kgDmzNEC2bFjR2DOBg0aZJMmTUodZR4jZ0xrTC1DoguY1pgIEydBIJYA3yLHIuKEHAhQdzlApclEBKi9RJhKdxLmzFHJQnO23377NbRASB7mTKiipuCF7zm5vCCI9h7TxtUuHSwI4pIaxFJmAjyolFm98sZO3ZVXu7JHTu2VXcHa8WPOHNH14Ycftrlz59rMmTNt2LBhdu+995pWb7z00ktz2+eskdRlJDrnP9ZjwY/q97hqLaW/76A+wcbRRS2ln2bj60bYNHONltIXV21UXW8p/epFPmotpR9ufN3MXnLN5KFruVk0S5DrGyVA7TVKjuuaIUDdNUOPa5shQO01Q8/dazFnjmizc+fOLkO2ceNGGzJkiJ1zzjmmucRZLgiiTYv79+3dY4PktBg0OqYNk9WWNniuZQbCTahXrX8x2IR65NB+ifqN26w5jDVug2TlumLV1mCjbS1CIlMYd01aDlmer7zFSnvIiZU2od6sTaj79raxI7tvQh0yUv/ahDpkHGV8s9JefUa1VeTNQnHpyHqrBvFudgP1LGuFtmoTKLL20KR9CVB37at90ZlTe0UrkE//mLN8uBbeavW0Ro2yXHnb+q64WrkhdFIYMnyXfPsJe+aNB2wtGz95whDTBtfhoYfkRcs22M13buz6t7jNpfVQPW3+Y4GZDA+1ecb4IYnMYtL4W3FeEkbVcWSpffVoXa06KuJmUT1Sq9rRKO1RYwY0JYvM/CU3rutWO9WbgTfVARdnSqCI2ss0ARorJQHqrpSyeRE0teeFjD2SwJz5qatVmrPKBSeq09XS962YZhiHOWqxkcopkyfNfsTWVJissN16m1vLmE2c/Yht276jRwgydQs7R8SF5szPkzKqDDhL7aPamnvW8C4j1OqbRbX5rMw/3LS7ERGj3p2U6VPOHG4RaHXtuZU90RRFgLorijz9Unt+1gDmzE9du8xZ3L5f4abGRWM46ryVNQ1UGNdNM0YF0/0qR/+qY37fXw2weVO6PzDH7SHWzMN7q5klYVQ5vTRL7TWCdPKcR+qmXFlHrbxZRJlvBVvPtCfRLm6j70pDmqQ9zsmfQCtrL/9s6KEsBKi7sijlX5zUnn+aKiPMmZ+6dpmzJBtHy/gUuYBEnImQRFoMQ++P3b9mW6Riyxd23+9j3OTojdlqGToXSyIpI00DDY8stU/SVjgK28qbRZLtHRoxUTJ9H5n+UGQpuLaZuYt12+qYWll7rc6N/twlQN25q43vkVF7fiqMOfNT1y5zFjUVLUy96KmNSY1HEnP2y38a0/Uemd5PO/r8lZEKawXHRdNGOl8FSRhVm4UstU9izkIT1MqbRZK4qle5TCJ2Et5lMfZJ8vXlnFbWni/MyKN5AtRd8wxpoTEC1F5j3Fy/CnPmukINxhe+cxb1Pk7Y9B2XH5L56nZpwo6bMqe2Lv70AcG0xmX3bqrbdK0pmnFTAce/pyNYOML1I8lITvUUzSy1X/rrTcFiLVFHOALbyptFEhPV6JcPcaOujZg+1+us7PG1svbKzor4syNA3WXHkpbSEaD20vEqy9mYs7IolTLO0JxVb3Bc3Ywr3/5HvRsm07X08kOCpcyj3nuq9bAcN7JS9JTONLJ2zl9rdz+wpeYlIaP+/Xp3/TxL7dWWFmPRPmy1jsoRyFbfLOotEqM4m9l0fNaNT9T9MqCZd9nSaM656Qi0uvbSRcfZvhKg7nxV1v28qD33NWokQsxZI9RKcE3lao0aXZh23doeC27owXVR50gnlpOX8dImzNUrMeoheGHnyK534uqN4ESZzHqmRqNxE47oKIGar4cog3TGvFU1GWlKYa1VN7PUXiOck+etqllH86Yc1DX62uqbReUG3pViatNzxdXo+5RRvDtPGFqq2ilNkTcZaKtrr8lwudwTAtSdJ0KWMA1qr4SiJQgZc5YAUhlPqd7nTOZn6a+fDxbV6N9v12BT44kV+4e5kqOm4gUbR7/46hsx7tPDPOphXLlo8+Uhb9492OA6zmTJ1Gla5IbnXw42zZ5wxJsbvDxf2gAAHrpJREFUfmgvmlU1I+UStelyltrLsCy587ludTThPR3dNCriZqG4lt67ye76rxcCeY46dKBVx9Wobml5N9oP1zVPoIjaaz5qWig7Aequ7AqWN35qr7zaRUWOOfNT1277nHmaYpCWjNr1yzYEpis0nSe9f28nRgNbzV0GVO/kbdj0crCEfO9detlrr+3s4nLG+MHdQpKhufkXfzbDMrqnjx+S2LTq+nm3rQ82DZeZlunVBs3PPPGQjR3bfdXMtCw0HfX+1duCdhWXFjtJuh9fs3mljVXna4Tyll9stFX6wqBj9+CLhXatw0b4ZXUNDypZkaSdNASouzS0ODdLAtReljTdaQtz5o4WmUZSPXKWaeOONFZviuPgjj7BVMio0SRHUsgsjMr3o3Zqj4waLY/Yv2/ARe+laTRNUxRlrKqPJNM9601xlCn8h7/ZYad9vDFzJmOluFbX2Gg8yZ50zebViCD16rCSdyPtck16AjyopGfGFc0ToO6aZ0gLjRGg9hrj5vpVmDPXFWowPt/NWdzmw5rquLBzRIP0ynVZ5aqMO3ea9arlzN5IKVxuP24BliUzR0Wa26hFOPr2MfvxV/+8pUEamlGLcKiduJUXm80rTaw6N26l0aPGDDC9D8jRGgI8qLSGM710J0DdURFFEaD2iiKfb7+Ys3z5Fta67+YsbhVGgS96i4BWiR9lSGrFoL3g4vZ/i1omPsny9UlG32rFFrd8fdTGz0m2G8h6+fskdVi9MXqr6qId++FBpR1VLz5n6q54Ddo1AmrPT+UxZ37q6v07Z3EjLElGWXyRvtLQxI2cKec5k4bZjMXrItOPWv0yyZ5njZiguFEoBRy1aXgS05j1vnZJjHHcaJ8vdehCHjyouKBC+8VA3bWf5q5kTO25okS2cWDOsuXpTGuMnLXPyFnlFMMk5kwjih+Z/lBkrbo6chZlrpKYu0ZMYxSoubeuDxYCiTo0Ulm5/5wzHxIeBsKDioeiliAl6q4EInkaIrXnp7CYMz919X7kLG6UpJnNh8tWEpUGIc6chSNPUe+MxY06xm1urXfObp11SEMLssSNROn9Lb3HVe8Yf+FDdTfKjsurEd3vWrkl2EOw3tFOddgIv6yv4UEla6K0l4QAdZeEEufkQYDay4Nq8W1izorXIJcIfB85E7R6oxbVG1fnAtihRuttllwdoriEC33UW21R10S91xW2GWVKPv0+s3MmNrZaY9RCL0mmJDabVyOy1ptiW8m7kXa5Jj0BHlTSM+OK5glQd80zpIXGCFB7jXFz/SrMmesKNRhfO5gzoZFJ0KIMa95Yel3vSmmvrZFD+zZIrpyXyaCJg/Y527Z9h+22ay/bbddd7MWXdgR7nmm0qfOEod2m18kIzbt1vd39wJYgaY3yTDxmn9gNvUNCMkKLlm7odv3kCUOs/461Te1zFsalTcOVy76D+tjED+yTeNP0enFFjbg1q7pWzFzy8+e6Ru1Uh50nDm1o9LDZWNr5eh5U2ln94nKn7opj3+49U3t+VgDmzE9dM5/WqId/PcTrwVmHHj59MEC+5tVIWUvbu1dusa3bdwSmQho38q5U1M2imvceb+ptf3xpRxBu5d+1R1gtM1V5ff++ve19YwbEGqCkecnoh/ur1avvyrYG7rlrsG3B5q2vWtJYkujSSE1WxpVlLEnizfocmevwC4O0dciDStZq0F4SAtRdEkqckwcBai8PqsW3iTkrXoNcIshy5EwPS9Oue6zHhsUnHbN3MBpT1sPXvBrRo9aS8Bpxm3XqAZHveNXqq97NopK33o3TIXNT7z05GbSLTx3W9SWAzJOmEGo0rfLQSOkZ4wfXTDtJXorrkhvX9dj4WuZQWwKEBrW6rVpxN7qFQBh8IzWp1TPn3ba+Gxdpp9/NCUd0NFIOhV1Ta6qyNpWfe9ZBib4M4kGlMOnaumPqrq3lLzR5aq9Q/Ll1jjnLDW2xDWdlzuIWf5h6wtDE082KJdK9d1/zaoRx1Ptjjbw3VetmId4T5zzSZfArjU3UIiYyaHpPLm7T8VoLhSTNK2pxlPD9u8q24hZdaXTp/GpG1VrWWmkybmGcRmNppI6avaZyM/XqtlSHSy8/JHYklweVZlXg+kYIUHeNUOOaLAhQe1lQdK8NzJl7mmQSUVbmLG6TXT003XXVmExibmUjvubVCMO4FQ6TLMRR2W+tm0Xlg3c3Y6bRs5igNRq1av2LkUvWa3RFD++VR1xeMl4jh/azS779RGQE2nqgc/5jXe81xpmz0FCm1SLKnIRtVW9oHbe6ZdS+cGnjy/v8o85b2WNUtLLPJNsg8KCSt0q0X4sAdUddFEWA2iuKfL79Ys7y5VtY61mZs7iHPyWoh1e9G1Kmw9e8GtGgchPrWtenfcCvdbPonL+26z0izWgMDVmc0VE8eihfsWqr3b9mW2R6lfuJaRTq6PNXRp6vvMaO7G/XL3sm8jyNPp155equc5LEXG2ikujSyMbqcYamLF+eaGQ0bu+9JHXIg0qSSuOcrAlQd1kTpb2kBKi9pKTKdR7mrFx6JY42K3NW+VBdr/MymrMkebXL5sGtMGeVxiMvc1ZtiJLk1ZA5SzDa14g5S7Kh9U0zRnV79ypudFArXS77cvcRxcQfIi08MYmZ1iIt86YMj4yKB5UWikZXXQSoO4qhKALUXlHk8+0Xc5Yv38Jaz8qcxU21Kss389VCxOVVlofaLAosbkPqJNPJKuNINa1x5+uLgkQdGrnSKopX3ra+7mm1NnuOy0vvS2rEN2oT6fBdJ5nLcAXBOOZJTEStNuJqstbvWtyXDI3GEpdjHj+PGwVM8n4rDyp5KEObcQSouzhC/DwvAtReXmSLbRdzViz/3HrPypwpwKiH3FoLMeSWVIYNx23cXKaFFJrFohUCT57zSM1mZFJvnjkqdiGGOHMWVUeVI2nVQYTmQnqpDp/d/PpWDtVHLb2iFsuozCvK4ISGoJJR3LTG6tGtNPpETbet9bsWtVBKI4u5pIk163Oj9Kplvmv1z4NK1qrQXhIC1F0SSpyTBwFqLw+qxbeJOSteg1wiyNKc6QFw1rfWdXvnp9Fl1nNJtsFGfc2rERx6MNYIUuUy9XognjfloNTvE9a7WchghSNQlUvpK95aBk0LkVRunN2IXrWW39e7S7M+M6wrL8Wlpei1gXflUT1SI0aKXwYxiL9X98VMZPi09cC4kf0bkSC4ppJR2Ih+17RdwMRj9q7ZroyjFiypNK7SblbFNgQNB9TiC5PoFRUSDyotFozuAgLUHYVQFAFqryjy+faLOcuXb2GtZ2nOwiT0EPjMppdND4ta5a6RDYoLAxLRcWVezTxYu5hb2phkQGTQBnfsnmhfqer2xXLFykdswjFjgs2sn9n0imn1Qh2amqhVFWVAwjraa49dbcPzr9fUkI7dbcOml4P+Rwzt180Uypiprerrk+pVmZfqNmxLGzaHcQUxrn8xtr4r29I1YS7Vsei8/v12DTiKi/IaO2LPrr+LS73foajftcq2Kvmrv/CI4qLzevXqFcTi4qH60OqcjdQhDyouKup/TFF7O4a/9/5TIMMiCPCZVwT1/PvEnOXPuJAe8jBnhSRCp6UgoAd+LUkv09Ntg2lFX/VeWfXm0lEJ1togeuyI/nbxqQekHtGTwbvkxidsxeqtNTe+lvHTsv1JDV+9uCu3aahe/KR6tK16o+soFrVGldJsBK932hYt3dBtdDRqA+9SFF5VkDyolFG18sdcXXft8LtWftX8yIDPPD90rM4Cc+anroY581RYB9OqfFdIZiQ0Y7Wm/oXhJ3kfKu59qiSbEof9VW86HvWeWzPvjFWuuJh0VUqZzYWdIyKVjdpQWwZP76NFHVH7+qVd8MXBEuwKiQcVl9XxN7bKuota2Cfc1N5fEmTWagJ85rWaeGv6w5y1hnPLe8GctRx523ZYuZx7mg2m41YSjFuJMM3m2PWW8q8lWq0NrZOIW71oiK4JV6KMW0QkbiXCuJUMoxawSbKHWDOGNAmbVp3Dg0qrSNNPJYGw7qq/BKpFyZffNSrADQJ85rmhQ9ZRYM6yJupIe5gzR4TwPIyoB/84QyI0UfuBxe3hpemRS2aOSkS4csXRJHE1ssddt+mMFVM5k/QXZTSjVjEMk48a/YoadQuv13TOCUd0JGLp8kk8qLisjr+xhXXX7O+qv4TILC8CfOblRbbYdjFnxfLPrXfMWW5oabiCQNQy/FFTB8MmosxZ3CbSafbYqxx5SmKWGtlYvd7UwST9aQXJRdNG1qytJA98UdOl4vZPU6e+TG3kQYWPpyIIhHWX5IsQX37XiuBMnz0J8JnnZ1VgzvzUlXfOPNXVxbQqTVTS96yUR9zeVVF7fun6KENTzamyrSRmKco01tOg8sEsSR+V7UQ9sCWZlhg18pXE3Pmyrx8PKi5+QvgfU1h3UV9WhRTKujeo/yqWM0M+88qpW1zUmLM4QiX9OSNnJRWuhGE3OmIUN5Uu7lvoNIaietGSXhGcm/lmu970yahRxCSLo0S9f5dko/AooxtnkstUkjyolEktf2KtrLuo31X9ri3qHOnNNjT+KFjeTPjMK692UZFjzvzUlZEzT3V1Na3KB5Jui4JULaMfxp901bJ6xi9uAY1anJJM74tbpCSOf+WG0D022q7BQsZM36THLd+vhQa00fT9a7Z1C0HGTBuFay+1qEOjb7p+zVPbu53W6EbjcRyK+jkPKkWRb+9+K+uu2d/V9iZJ9mkJ8JmXllg5zsecOaTTpk2bbO7cubZy5UobM2aMTZs2zTo6GntJn5Ezh4Rtk1A00qURqkfXbrT9Bw+yN/+/PvbEsy8FG0drf69nnn/FRgzta1o6Ps6MVCKT4blr5Qu2ev324PqjxgyMNSP1kFe2pbheeXWnbfrfPwXtamN1LUvf7KGHs6X3bura0Hr7y69Z3913CfYX22WXXjZwz10DLupz4jH7pPoWfemvN3Vt0KyNuie8pyPV9TKo2vQ73Oh74jF7N5uuU9fzoOKUHG0TTK26a/Z3tW3gkWhTBPjMawqfsxdjzhyRZseOHbZgwQLTn5MmTbLFixdb79697cwzzwz+THtgztIS4/ysCHCzyIok7aQlQO2lJcb5WRCg7rKgSBuNEKD2GqHm/jWYM0c02rx5s02fPt2mTJlio0ePtkcffdSuueYamz17tg0aNCh1lJiz1Mi4ICMC3CwyAkkzqQlQe6mRcUEGBKi7DCDSREMEqL2GsDl/EebMEYnWrl1rc+bMsRkzZtjw4cOt+v/Thok5S0uM87MiwM0iK5K0k5YAtZeWGOdnQYC6y4IibTRCgNprhJr712DOHNFIZuzqq6+2WbNm2cCBA+2FF14I/n7uuecGZi3tgTlLS4zzsyLAzSIrkrSTlgC1l5YY52dBgLrLgiJtNEKA2muEmvvXYM4c0SgPc+ZIaoQBAQhAAAIQgAAEIJADgeXLl+fQKk0WSQBzViT9ir6zntboSFqEAQEIQAACEIAABCAAAQgkJIA5Swgq79O0IMjMmTPt7LPPtoMPPrjpBUHyjpf2IQABCEAAAhCAAAQgAIFsCWDOsuXZcGtaQv+qq66y3XbbzU477TS74YYbmlpKv+FAuBACEIAABCAAAQhAAAIQKIQA5qwQ7LU7zXITaofSIhQIQAACEIAABCAAAQhAIAEBzFkCSJwCAQhAAAIQgAAEIAABCEAgbwKYs7wJ0z4EIAABCEAAAhCAAAQgAIEEBDBnCSBxCgQgAAEIQAACEIAABCAAgbwJYM7yJkz7EIAABCAAAQhAAAIQgAAEEhDAnCWAxCkQgAAEIAABCEAAAhCAAATyJoA5y5twi9tnxccWA2/j7pYvX24XXnhhF4G99trLrrjiChs+fLhRh21cGDmnvmbNGrvmmmts1qxZNnDgwKC3qHqjFnMWpE2ar1V3fAa2ifgFpPnqq6/aj3/8Y1uyZEnw+TZkyBA777zz7NBDD+UzrwA9Wt0l5qzVxHPsT3ulLViwwPTnpEmTbPHixeyVliPvdm/69ttvNz2wdHZ2BnUWHtRhu1dGfvmvW7fOLr30UuvVq5fNmzcvMGdR9aZI+EzMT492ablW3Sl3PgPbpQJan+fKlStt4cKFNmPGDBs8eLDdeeedgVGbM2eO7bvvvnU/1/jMa71WefSIOcuDakFtbt682aZPn25Tpkyx0aNH26OPPhp8wzx79mwbNGhQQVHRra8Err32WhswYICdfPLJ3VKkDn1VvNi87rnnHps/f76NGjXKHn/88S5zFlVvipjPxGJ1K3vv9epOefEZWHZ1yxP/Cy+8EHwRque7Aw88sO7nGp955dE0KlLMmR86BlmsXbs2+FZF37Roaln1/3uUKqkUTOCll16yyy67zI499lg78sgju0VDHRYsjqfdr1692jo6OkyjGDJp4chZVL0JBZ+JnhZEi9KqV3d8BrZIALoJCDz33HN2wQUX2Pnnn296haDe5xqfeX4UDObMDx27zNnVV1/d9S6GvmnRexnnnntuYNY4IJAVgS1btgQ3ij59+tiTTz4Z/Dl58mQ77rjjglEN6jAr0rRTTUDv+VSbs3r1pmupRWooCwLVdcdnYBZUaSMpAU2h1dRGfSn6/PPP1/1c4zMvKVG3z8Ocua1Pquj0DTIPIqmQcXKDBJ5++ulgWsUpp5xiRx99tD344IPBSIYM2x577EEdNsiVy+IJYM7iGXFG9gSq647PwOwZ02JtAitWrLCrrrrKPve5z9m4ceOCWVF8IeV3tWDOPNKX6WQeiVmyVLQog8yZ3m2UWWMqWckELFG4tcwZU3xKJGBJQ62uu+o0+AwsqbCOhx0as7PPPtsOO+ywIFqmcjsuWgbhYc4ygOhKE3oxfubMmaZf4oMPPpgFQVwRpg3iCB9M9ttvP/vQhz5EHbaB5kWlWP2QHPW5pxj5TCxKKb/6TWrO+Az0S/cis7nvvvvsuuuus6lTpwaLvIUHn3lFqtKavjFnreHckl70gKyh7912281OO+00u+GGG1hKvyXk26+Thx9+2ObOnRs8+A4bNszuvffeYOUyLXN+wAEHUIftVxIty7j6ITnqc09B8ZnYMmm87qi67vgM9FruwpNbv369XXTRRcG73Icffni3ePjMK1ye3APAnOWOuLUdsOFqa3m3a287d+7sMmQbN24MNsg855xzbOzYscEeVNRhu1ZG/nnXGsFgE+r8ubd7D9V1x2dgu1dEvvnfdNNNduONN/boREvpH3/88ZH3WO6/+WrTitYxZ62gTB8QgAAEIAABCEAAAhCAAARiCGDOKBEIQAACEIAABCAAAQhAAAIOEMCcOSACIUAAAhCAAAQgAAEIQAACEMCcUQMQgAAEIAABCEAAAhCAAAQcIIA5c0AEQoAABCAAAQhAAAIQgAAEIIA5owYgAAEIQAACEIAABCAAAQg4QABz5oAIhAABCEAAAhCAAAQgAAEIQABzRg1AAAIQgAAEIAABCEAAAhBwgADmzAERCAECEIAABCAAAQhAAAIQgADmjBqAAAQgAAEIQAACEIAABCDgAAHMmQMiEAIEIAABCEAAAhCAAAQgAAHMGTUAAQhAAAIQgAAEIAABCEDAAQKYMwdEIAQIQAACEIAABCAAAQhAAAKYM2oAAhCAAAQgAAEIQAACEICAAwQwZw6IQAgQgAAEIAABCEAAAhCAAAQwZ9QABCAAgTYmsHLlSjvllFPsj3/8Yw8Ke+yxh33nO9+xMWPGxBJ69dVX7atf/ap9+MMfTnR+bIOenPDLX/7SfvWrX9mXvvQl23XXXT3JijQgAAEIQCAvApizvMjSLgQgAIGSEVi9erVdcsklNm/ePNt3331LFr2b4c6fP98GDRpkn/zkJ90MkKggAAEIQMApApgzp+QgGAhAAALFEdAoz+23325f+cpXrF+/fsUF4knPL7/8cjBi9rGPfcyOOOIIT7IiDQhAAAIQyJMA5ixPurQNAQhAoEQENMrz0ksv2dSpU4OoH374YVu2bJl1dHTYkiVLTD9/5JFH7Morr7Q//OEPdvjhh9vFF19sBx54oC1fvtzuvPNO+/znP28PPPCA/exnP7O3v/3twVTHPffc077xjW/Y2972th40qvvQ9b/97W/ti1/8ovXp08eeffbZoL8ZM2bY448/XrddTcu8+uqrg2mYb3rTm+zEE0+0c845xzQ1s/rQVE7l1bt37+D8ww47zGbPnm1Dhw41Tc+844477Nprr7UNGzbYxIkT7eyzz7aBAwf24LFo0SI76KCDupoPr1W8OiZNmmQyvDJoYqR2q9m95S1vscsuu8yOPfbYLgP32GOPBXFdeOGF1rdv3xJVEKFCAAIQgECzBDBnzRLkeghAAAIeEHjxxRcDQ3T88cfb0UcfHWT0k5/8xL773e/atGnTgvfI9P+/+MUvAqO011572Q9/+EP73e9+Z7NmzQr+ruMTn/hEMPp288032/nnn2/vfve77ec//3lgbELTV4mruo+f/vSngSH7zGc+E5wmI/WjH/3IvvCFL9jSpUvrtqs+77//fps5c6aFI1Yf+tCHTP9VHzr3+uuvt6997WuBufrWt74VGDGZKPXxgx/8IBg93Hvvve2b3/ym7dixw6ZMmWKKrZJHr169upreuXOnff/737ff/OY3AR8ZPxnXJ554whYvXhz8ez12N910U2DCNPVRBm/BggX23ve+1w499FAPKosUIAABCEAgDQHMWRpanAsBCEDAUwIyRJ2dnYGhGDFiRJClRnlkUD71qU91ZS3zsG3btsCwaHTswQcfDK656qqr7JhjjrFx48YF12mUbMKECV0mr9JwVSKs7kP/rxG5cBqgjJTMloxLVLt6X07m78gjjwxGu/bff/+6Sl1xxRV28MEHd8Wna/VvGrXTO3cygqNHjw6u18+Um8yaTFY1j7CT5557LjB3Modvfetbu/LWaKJGxnbffffAeFWzk7HVOQ899FDQ/+9///vA6F5wwQXByCEHBCAAAQi0FwHMWXvpTbYQgAAEahLQCNXcuXPtmmuusQEDBphG0mQqNIKl0SUZi4ULFwbT7QYPHhz825NPPhmMsmm1R52r0SVNgdRURk3p0zTB0ORVGq4wgOo+9P9f/vKX7bOf/awNGzbMNBol0yTTN2rUqNh2NSXz7rvvDq4566yz7OMf/7hVjm6pX/VRHZ9yV14f/ehHg76rjw984APBtMevf/3rXTyqz9G0To2AXX755V1TEb/3ve/Z+vXr7dxzz63LTszUv6aNTp8+PZhOqTj+8i//kkqFAAQgAIE2JIA5a0PRSRkCEIBANQGNUIVTFMN3vWQUNIqkd8ZkPjTdTgZO5m379u2BmfjIRz4SjEKF52pkqPK6asNV2a9G0yrPrXy/TNMmNdXwoosuCkbmdtttt7rtKja9p6VpmTJj4UhYGGt1n3PmzLFLL700WEVRBlDv0ukYO3as3Xrrrd0MVnhtdazV/O677z675ZZbuq595ZVXglE0mVKZ1HrsZG5l4GRKZSY1NVPTQVl2n99RCEAAAu1JAHPWnrqTNQQgAIEuAjIomran5fNrveslo1BpzrTghkyMDIem+v3pT3/qei9M0/I03VHvqckoVRuuSuyV75OpDxmsG264IZgeqAU+FJNMoEyWflavXY3gafEMnacpmRo903tjGsWqXhBEfU6ePDloW1MgZUg1XVLvn+nQ+2LqX+1oYRMtMqJcKnOsZZwUn8yqTJ8W/xAftav32cL3yBRfNbt3vOMd9n//939BnzK2+rNykRHKFAIQgAAE2osA5qy99CZbCEAAAj0IyBTofbNPf/rTNd/10gUaCdIol1Yo1KiW3uv67//+72AlQ41Uhe+FVb4jpuuqDVhl59XnypDJUMlYve9977MPfvCDtmrVqsAc6d/CPqrb3WWXXQJzqHfDnnrqqWAapEzOfvvt1yNXLUAiI6Xz1Oa73vWuYHROZkwmNRw9XLt2bTDqpb4POeSQYJGTyv6rG9a1ikHTHzXKJz4aTdMo3T777FOXncxZuICJTJmMY/VUTEoWAhCAAATahwDmrH20JlMIQAACbU+gesERF4Bs3bo1eA/u9NNP71pMxIW4iAECEIAABFpPAHPWeub0CAEIQAACBRDQFEm926Wpm1pwxIVDI27ac23Lli3BqpiMmrmgCjFAAAIQKI4A5qw49vQMAQhAAAItJLBp06ZgVUlNY9SiJkUfMmRnnHFG8I6aFg+ptWF20THSPwQgAAEItJYA5qy1vOkNAhCAAAQgAAEIQAACEIBATQKYMwoDAhCAAAQgAAEIQAACEICAAwQwZw6IQAgQgAAEIAABCEAAAhCAAAQwZ9QABCAAAQhAAAIQgAAEIAABBwhgzhwQgRAgAAEIQAACEIAABCAAAQhgzqgBCEAAAhCAAAQgAAEIQAACDhDAnDkgAiFAAAIQgAAEIAABCEAAAhDAnFEDEIAABCAAAQhAAAIQgAAEHCCAOXNABEKAAAQgAAEIQAACEIAABCCAOaMGIAABCEAAAhCAAAQgAAEIOEDg/wPfw7i/jZ1mpQAAAABJRU5ErkJggg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" name="AutoShape 4" descr="data:image/png;base64,iVBORw0KGgoAAAANSUhEUgAAA2cAAAEuCAYAAAAKg2roAAAgAElEQVR4Xu2dD7hVVZn/X0QxUPwBt1FBKRGDpJHBoDSbMc106glqrEkTG7NEUUZNuVhJoChoZeCYKQJiWZP4p2ksoT8zZWnjZBY4qKkDiOigqCTIDCRqIr/nu3Xfzj33nP3nnL3PXnudz34eH5C791rv+/m+9+z9PWvttXrt3Llzp3FAAAIQgAAEIAABCEAAAhCAQKEEemHOCuVP5xCAAAQgAAEIQAACEIAABAICmDMKAQIQgAAEIAABCEAAAhCAgAMEMGcOiEAIEIAABCAAAQhAAAIQgAAEMGfUAAQgAAEIQAACEIAABCAAAQcIYM4cEIEQIAABCEAAAhCAAAQgAAEIYM6oAQhAAAIQgAAEIAABCEAAAg4QwJw5IAIhQAACEIAABCAAAQhAAAIQwJxRAxCAAAQgAAEIQAACEIAABBwggDlzQARCgAAEIAABCEAAAhCAAAQggDmjBiAAAQhAAAIQgAAEIAABCDhAAHPmgAiEAAEIQAACEIAABCAAAQhAAHNGDUAAAhCAAAQgAAEIQAACEHCAAObMAREIAQIQgAAEIAABCEAAAhCAAOaMGoAABCAAAQhAAAIQgAAEIOAAAcyZAyIQAgQgAAEIQAACEIAABCAAAcwZNQABCEAAAhCAAAQgAAEIQMABApgzB0QgBAhAAAIQgAAEIAABCEAAApgzagACEIAABCAAAQhAAAIQgIADBDBnDohACBCAAAQgAAEIQAACEIAABDBn1AAEIAABCEAAAhCAAAQgAAEHCGDOHBCBECAAAQhAAAIQgAAEIAABCGDOqAEIQAACEIAABCAAAQhAAAIOEMCcOSBCniHs3LnTHnzwQfvGN75hP//5z+3JJ5+0t771rfaBD3zAzjnnHBs9erT16tUrCOGmm26yT33qUzZ58mT7p3/6J+vbt2+i0FatWmUnnnhicO6tt95qI0eOTHRdrZNmz55tF110kV166aU2c+bMmu28+uqrdu+99wb/KYekcdYLKsv4G068zS5MonMrkTRa+0li3Lhxo/3zP/+zHXnkkfaud70rySVenpMnYy+BkRQEIAABCLQlAcyZx7LLxMhk6UF469atPTLt37+/LViwwE466aTAoDX68JSluUny0P6f//mf9td//depTSTmzJ1iT6JzK6NttPbjYty+fbudf/75tnDhQrvnnnvsve99b9wl3v48L8beAiMxCEAAAhBoSwKYM49l/+EPf2j/8A//YIMGDbI5c+bYxz/+cXvTm95k69atsxkzZtjNN99s73vf++w73/mOveUtb2lbc+ZxCTibGubMWWlyCwxzlhtaGoYABCAAAY8IYM48ErMylT/+8Y929tln24033mjf/e537eSTT+6W6SOPPBJMdTz99NNtzJgxtssuu9Q0Z+G0yK9//esms6dDJm/69Ol2wAEHBP9fOXL2+c9/3v7lX/7Fbr/9djvmmGOC6Ynvec97uqZOrly50i6//HL76U9/GlyrkYQLLrjAjj766OCcuIf28AGvMhnlp0NTMj/5yU/avvvua0uWLAlG1mRCt23bZldeeWXAQdM6Dz30UDv11FOD3DUlstbIXxjHhRdeaIcccogpfzH7+7//e7vkkkts6NChNSsnvE59a+RSHJTvnnvu2WPK6KZNmwJd/u3f/q1rVCVpv+vXrw9Yff/737fNmzcHrKVJyLFWcCE75a6RR+X09NNP2wknnGAXX3xxwE2HNP+v//ov+8pXvhLoNGTIEDvrrLNs0qRJtsceewTn1MtTeVcfGrW97rrrbP78+cGPNJK0YcMGu+KKK7pNX42qDXFU3Z177rnBdbvvvnvQlqbsSpPhw4cHUwff/OY3N/QbXcs4aNTr+uuvD+JWjWi6rlidd955wRceOqJ0kC6hvmFQf/u3fxv8nnV0dHTF+a//+q+Jc3viiSeCepLuGvlWzX/uc5+zv/iLv+hqL+nvWHWN1tIu7e+/akb5KL799tsvqEnps+uuu3b7fNHUZX0+/eY3v7Ef/OAH9u53vzuIf8eOHcF05i9/+cs1P7caEpeLIAABCEAAAiUigDkrkVhpQg0Nx8CBA4OHIj1gxx21HlDvvvtu+/SnPx2YmsrjsMMOs29961t28MEHd5mbBx54oEcXer9N7cqErVmzJhjJu++++7qd91d/9Vdd76o1a84qG5YhO/PMM02G8ZprrukRW2hao8xZLWYyN2ovNCqV54TxV/6bTK0MSvX7fFHmLKrfV155JTCe3/ve97qdJtYyxuPGjaspdS1jG574iU98Iph6p3rRtFGZimrN9TAtYyRDWy/Pj3zkI936fvnll+1LX/qSzZs3r2ZM4buFcbUhI6KYZJg04jts2LCgPcUsjdW+TF/4/mRcrVf/vLr2+/TpExh61U71odyV05YtWyJ1UIxJzJmMapLcHnvssZq/P8cff3zAQQYtjqMMZlLtlHezv//SLfyippqxRuyrtavHIq2enA8BCEAAAhAoKwHMWVmVi4k7fC+r1jf19S6tfnh66aWX7LTTTgserkKj89prr9nXvva1YPQoNClPPfVUsCCIzNlll10WPCRrtEoPsBp50P/rG3WZOT2M6T03jVpp1EFm7T/+4z96jBxFLQhS652zMHYZlG9/+9t2+OGHm0yMpnDqm3v9/9VXXx0YC42mzZ07t2vUJsqcyYRqhPGd73xnYAqmTJkSjKRpZE591Xpw16hAaF41uihmGh1IY86i+pUu4i1zqNEijVDINKnf0DjUMimVjBYvXhyMst1///3BoioyzP/+7/8ejKhJrzvuuCMYddXCMf/7v/8bmBQt9vKTn/wkMNrhA351ntWG9eGHHzYZPxkZ6f7hD3/Y9G9nnHFG0Geoc2iy6tWG9FPNhaOFH/vYxwLD+4//+I/B6ItMqRa3afSorv0XXnghMEziKA77779/MIImVuGCOf/zP/8Tq4O0invnTKNFcbmp5vS7pVEl/R6plv70pz8Fv4sa9Qy/aIjjmEY7MUj7+69YNBIuvaWNvpjQZ4cYVDN+/PHHg9p4+9vfbjfccEPwxcDPfvYzO+6440wj1tK6d+/ejUrKdRCAAAQgAIFSEsCclVK2+KDrmbNa35qHCxVUPzxpGt+ECRNMI1uVU8ZkeLSIiKbt3XLLLcFUpNAsVJqWX/3qV8E7bXog1/V6+NI1a9eutbvuuiuYMnfnnXcGD9lhDHEjZ8o8ypzJ7F177bXBlK/w0NSs5557zn77298Gff74xz8ORoVCYxBlzvSwqf/0kJ5k4ZPKaYmVD5e1RiWjRs6i+t1rr73slFNOCVbflDkS3/e///3B9NRao3khhzCG0CxrdEhsZAz0n6bLTZw4Mfjv17/+dc0ik3mSOamXZ/VFMnkf/ehHgymRmkbZr1+/oM/QaFSa8LjaUK1olOgzn/lMYEalh4y3DEe9kcz435TXz6j3PpQMyu9+97ugXjVdT32G5kwGJE6HpAuCxOUmNmIoE1rrqDQzcRyTardixYpUv//6EuK2224LzJaO6t/lasY6X6OxmtarLy/Gjh0bmE9pGY62JdWP8yAAAQhAAAK+EMCc+aJkVR6aAqX3r/RuTqVhSmPONKpSa1XE0FQ8++yzwWiKDpkzvbNU+T5NaGbCf9eUK70zpIfd6iMrc1a9DcAf/vAH++IXv2jf/OY3e/SZxJxVmoc05qx65C+tOYvrV6NFGs3SqGN4aMqa3tX5u7/7u5rT+8IY6sWmf9c7VeEoaK1fjfDaJCY6yvRUx6J84mojHMnR1DeNYuqBfurUqcH7TRpJq3WERj78Wb2R5FrGQaO9MpTVK51W1licDklGzhRbXG6VRr5WnmFMGr2O45hUu3qrotb7/VdclVtpxJkzjWKH79tpWqo01GjlPvvs0zWS5unHM2lBAAIQgAAE6hLAnHlaHJULgixatCj41r1yqlutb/SbHTmrfjirHDnTiIu+FdcUMY3cfPaznw0WydA0x1oLYjQ6rbHanGm6lHLXVCmZGY0uaZqiRoqKNmcyjhql0ghYlDmtZwo1AqVFJzTCoZEG6afRh3rvGNYyiPVGzlQ/UXvWJX3AD6epVY5oVo+cyWCFi9dE1Yau09YQnZ2dwRRV1ZeMWr0ppqrHRs2ZRg41SnfggQcG00U1OqdRV03lra6xKB00Whw3rVFxxuWmqaXhyFm9Jfkrf+eb/R1TTGlHzhoxZ+EovDiJt9iG0yA9/WgmLQhAAAIQgEAkAcyZxwWid4g07StcSl8PP5r2pm/pf/SjHwXvXemb9nrTGiunbSV95yx850Tve+mdM63SJ1Omh29NAZMRW7ZsmX3wgx+0X/7yl8EDp6YYNjJypnz0Tpum+Wk6Va0NtEMTMW3atGA7AU1v1MiC3oVppTmT0dFI5t/8zd+Y3vfS+2p6T0gP0XHTOqvNmd7xU+7a1FhTOLUNgkYjlb8WhahnVirfOdN10iB8/0tTWGXw9G5XaJQ0zVHGSSZSJlojqeHKeknNWZJ3zvQeX7hwRlRtVBoGTaXVFwxaOVE11+y7SdXGVSM64qnpu2KlI6zn0JyFBi5Kh7333rvLnGmETwumaGVU/Vd9hGaoVm6V76Vp5cyvfvWrweXSR/WktjWFOAnHpNo988wzXdM2k/z+N2LO9DmhkW3loJE0rWKphW7e8Y53ePzJTGoQgAAEIACB+gQwZx5Xh9490YiVlrOutQm1UtdDvkYhtOBBrZEVPSjpwVwjNJVHmtUaw8UaZNL0rlB46L0wPZBt3LgxWBVOD7lJHhzDh1g9POqQiZBBqWXOZEL1gF2Z/+DBg03Xhu91rV69OpjKV/lwWSuOZqY1hibl0UcfrVlxaUbOpJVGAcOl6Ssb1KiS3ucKl5qv/FnUao0ySNJG5r3eCn2VbSfRSX2rBjVlTQ/gtQ4Z5C984QuBgY+rDV1fOTqk+gkXKGn217i69qW1podWrlgpoyVDqFrRdEeNdsXpoNFq5a4RPx0a2dR7mgcddFCPkONyU+3ofbvq1U7DlTalXRKOSbVTgGl+/xsxZ7omfN9Ov6PVo5LN6sr1EIAABCAAgbIRwJyVTbGU8Yb7FGl6nxZn0MOm3k3Suzd6v0gmS3sQ6ag37U17SaXZ50yjK5oCpr2LKvc50wiMRh/0cKrphbNmzQqMmcxTuBS6Rrc0jSxqWqOWZ9eqdPo2X4fMpx5Ma5kzmQPlrnexdGikSqsUalqlDJ1+phjyNmfSQSOFyln7UGlfMq2EJ66NTGuUWdZ0VU0TlZHQ3m3a8qByL7LqUgn11TkywlrpT/ucyXzLeIV7dylWTRm86qqrggdn/bvMm0ZswoVW0jzgy9AoVhkUbYKuttRv5T5nSWojnJYbTlXVFwvhKn8pfy16nF5d+4pTo6uqxZCRpjSqfp5//vmu5fyT6PD73/8+aEcjk1ocRdNq6+2TF5fbQw89FHAM9xyUWdOocLhHXRKOSX7HQkBp9zlL+86Z+qkcoYt6f7BZjbkeAhCAAAQgUAYCmLMyqESMEMiAQL0VCTNoumVNyJjLlMuQ+/Zuks+5RRWIzKu+MNDU1Kj3B1tWZHQEAQhAAAIQKJAA5qxA+HQNgVYSKLM5C99NCqcHavNzX95N8jm3qPqunp6sKZlZvD/Yyt8p+oIABCAAAQhkTQBzljVR2oOAowTKbM6EVNMg9X6aFlXR9FBNT6212baj+CPD8jm3eolrv0NNRdY7n9VTa8uoITFDAAIQgAAEsiCAOcuCIm1AAAIQgAAEIAABCEAAAhBokgDmrEmAXA4BCEAAAhCAAAQgAAEIQCALApizLCjSBgQgAAEIQAACEIAABCAAgSYJYM6aBMjlEIAABCAAAQhAAAIQgAAEsiCAOcuCIm1AAAIQgAAEIAABCEAAAhBokgDmrEmAXA4BCEAAAhCAAAQgAAEIQCALApizLCjSBgQgAAEIQAACEIAABCAAgSYJYM6aBMjlEIAABCAAAQhAAAIQgAAEsiCAOcuCIm1AAAIQgAAEIAABCEAAAhBokgDmrEmAXA4BCEAAAhCAAAQgAAEIQCALApizLCjSBgQgAAEIQAACEIAABCAAgSYJYM6aBMjlEIAABCAAAQhAAAIQgAAEsiCAOcuCIm1AAAIQgAAEIAABCEAAAhBokgDmrEmAXA4BCEAAAhCAAAQgAAEIQCALApizLCjSBgQgAAEIQAACEIAABCAAgSYJYM6aBJjm8ldffdV+/OMf25IlS2zTpk02ZMgQO++88+zQQw8NmtG/zZ0711auXGljxoyxadOmWUdHR5ouOBcCEIAABCAAAQhAAAIQKCkBzFkLhZPpWrhwoc2YMcMGDx5sd955Z2DU5syZY/vuu68tWLDAduzYYZMmTbLFixdb79697cwzzwz+5IAABCAAAQhAAAIQgAAE/CaAOStQ3xdeeME6OzttypQpduCBB9r06dODv48ePdoeffRRu+aaa2z27Nk2aNCgAqOkawhAAAIQgAAEIAABCECgFQQwZ62gXKeP5557zi644AI7//zzba+99gpG0DSqNnz4cFu7dm23/y8wTLqGAAQgAAEIQAACEIAABFpAAHPWAsj1urj99tuDqY2XXXaZPf/883b11VfbrFmzbODAgaZRNf393HPPDcwaBwQgAAEIQAACEIAABCDgNwHMWUH6rlixwq666ir73Oc+Z+PGjQtGyrI0Z2pT77dxQAACEIAABCAAAQj4SWDs2LF+JtbGWWHOChA/NGZnn322HXbYYUEE1dMYm53WKHO2fPnyArKjy3YnoPrmZtHuVVBM/tReMdzbvVfqrt0roLj8qb3i2OfZM+YsT7o12r7vvvvsuuuus6lTpwYLf4TH5s2bbebMmSbDdvDBBze9IAjmrMXC0l0XAW4WFENRBKi9osi3d7/UXXvrX2T2edfeqvXb7fplG2z5qq1BmuNG9rfTxw+xkUP7Fpm2931jzloo8fr16+2iiy6yyZMn2+GHH96tZy2hr2mOu+22m5122ml2ww03NLWUPuashcLSVTcCed8swA2BegSoPWqjCALUXRHU6VME8qy9u1ZusWnXra0Jeu5Zw+2oMQMQIScCmLOcwNZq9qabbrIbb7yxx4+0fP7xxx+f6SbUmLMWCktXmDNqwAkCeT6oOJEgQThJgLpzUpa2CCqv2tv64g6bMP0h27Z9R02Oe/btbUsvP8T692Mf3jwKDXOWB1UH2sScOSBCm4aQ182iTXGSdgoC1F4KWJyaGQHqLjOUNJSSQF61FzVqFobI6FlKsVKcjjlLAatMp2LOyqSWX7HmdbPwixLZ5EGA2suDKm3GEaDu4gjx87wI5FV7C5dusOuXPRMZ9unjB9vkCUPySq2t28WceSo/5sxTYUuQVl43ixKkTogFE6D2ChagTbun7tpUeAfSzqv2GDkrVlzMWbH8c+sdc5YbWhqOIZDXzQLwEIgjQO3FEeLneRCg7vKgSptJCORVe7xzloR+fudgzvJjW2jLmLNC8bd153ndLNoaKsknIkDtJcLESRkToO4yBkpziQnkWXus1phYhsxPxJxljtSNBjFnbujQjlHkebNoR57knJwAtZecFWdmR4C6y44lLaUjkHftaZ+zRUs32IrVr+9zNnZEfztjAvucpVMp/dmYs/TMSnEF5qwUMnkZZN43Cy+hkVQmBKi9TDDSSEoC1F1KYJyeGQFqLzOUTjWEOXNKjuyCwZxlx5KW0hHgZpGOF2dnR4Day44lLSUnQN0lZ8WZ2RKg9rLl6UprmDNXlMg4DsxZxkBpLjEBbhaJUXFixgSovYyB0lwiAtRdIkyclAMBai8HqA40iTlzQIQ8QsCc5UH1z20uX7XVtm3fYYM7dreRQ/vm21nJWudmUTLBPAqX2vNIzBKlQt2VSCzPQqX2PBP0jXQwZ37qapizfISVKbvk20/YM5te6epgxP597eJTh2HS3iDCzSKf2qPVeALUXjwjzsieAHWXPVNaTEaA2kvGqWxnYc7KpljCeDFnCUGlOE2rFp0855GaV+zZt7ctvfwQ69+vd4oW/TyVm4WfupYhK2qvDCr5FyN155+mZcmI2iuLUunixJyl41WaszFn2UvVOX+t3f3AlroNf/L9e9u0E4dm33HJWuRmUTLBPAqX2vNIzBKlQt2VSCzPQqX2PBP0jXQwZ37qyrTGHHQdN3lFZKvvfNuetmjayBx6LleT3CzKpZdP0VJ7PqlZnlyou/Jo5Vuk1J5vir6eD+bMT10xZznoGmfO3rZ/X7t55qgcei5Xk9wsyqWXT9FSez6pWZ5cqLvyaOVbpNSeb4pizvxU9I2smNaYvbwnzX7E1jy1vW7D49/TYbNOPSD7jkvWIjeLkgnmUbjUnkdiligV6q5EYnkWKrXnmaBvpMPImZ+6MnKWg653rdxi065bW7NlLQiyZOYoG9LRJ4eey9UkN4ty6eVTtNSeT2qWJxfqrjxa+RYpteebooyc+akoI2e56rpw6Qa7ftkz3fqQMdOI2VFjBuTad1ka52ZRFqX8i5Pa80/TMmRE3ZVBJT9jpPb81JWRMz91ZeQsR103bHrFNIq29cVXbUjH7oEpYwn9PwPnZpFj8dF0JAFqjwIpggB1VwR1+hQBas/POsCc+akr5sxTXcuQFjeLMqjkZ4zUnp+6up4Vdee6Qv7GR+35qS3mzE9dMWee6lqGtLhZlEElP2Ok9vzU1fWsqDvXFfI3PmrPT20xZ37qijnzVNcypMXNogwq+Rkjteenrq5nRd25rpC/8VF7fmqLOfNTV8yZp7qWIS1uFmVQyc8YqT0/dXU9K+rOdYX8jY/a81NbzJmfumLOPNW1DGlxsyiDSn7GSO35qavrWVF3rivkb3zUnp/aYs781BVz5qmuZUiLm0UZVPIzRmrPT11dz4q6c10hf+Oj9vzUFnPmp66YM091LUNa3CzKoJKfMVJ7furqelbUnesK+RsfteentpgzP3XFnHmqaxnS4mZRBpX8jJHa81NX17Oi7lxXyN/4qD0/tcWc+akr5sxTXcuQFjeLMqjkZ4zUnp+6up4Vdee6Qv7GR+35qS3mzE9dMWee6lqGtLhZlEElP2Ok9vzU1fWsqDvXFfI3PmrPT20xZ37qijnzVNcypMXNogwq+Rkjteenrq5nRd25rpC/8VF7fmqLOfNTV8yZp7qWIS1uFmVQyc8YqT0/dXU9K+rOdYX8jY/a81NbzJmfumLOPNW1DGlxsyiDSn7GSO35qavrWVF3rivkb3zUnp/aYs781BVz5qmuZUiLm0UZVPIzRmrPT11dz4q6c10hf+Oj9vzUFnPmp66YM091LUNa3CzKoJKfMVJ7furqelbUnesK+RsfteentpgzP3XFnHmqaxnS4mZRBpX8jJHa81NX17Oi7lxXyN/4qD0/tcWc+akr5sxTXcuQFjeLMqjkZ4zUnp+6up4Vdee6Qv7GR+35qS3mzE9dMWee6lqGtLhZlEElP2Ok9vzU1fWsqDvXFfI3PmrPT20xZwXpumbNGrvmmmts1qxZNnDgwCCK5cuX24UXXtgV0V577WVXXHGFDR8+PHWU48aNC9rjgECrCXCzaDVx+gsJUHvUQhEEqLsiqNOnCFB7ftYB5qwAXdetW2eXXnqp9erVy+bNm9dlzm6//XaTaevs7LTevXs3FRnmrCl8XNwEAW4WTcDj0qYIUHtN4ePiBglQdw2C47KmCVB7TSN0sgHMWYtlueeee2z+/Pk2atQoe/zxx7uZs2uvvdYGDBhgJ598ctNRYc6aRkgDDRLgZtEgOC5rmgC11zRCGmiAAHXXADQuyYQAtZcJRucawZy1WJLVq1dbR0eHafRMJi0cOXvppZfssssus2OPPdaOPPLIpqPCnDWNkAYaJMDNokFwXNY0AWqvaYQ00AAB6q4BaFySCQFqLxOMzjWCOStIEr0PVmnOtmzZYhdccIH16dPHnnzyyeDPyZMn23HHHRdMf0x7YM7SEuP8rAhws8iKJO2kJUDtpSXG+VkQoO6yoEgbjRCg9hqh5v41mLOCNKo2Z08//bRNnz7dTjnlFDv66KPtwQcfDEbVZNhGjx6dOkqZs4ULF6a+jgsgAAEIQAACEIAABMpBYOzYseUIlCgTE8CcJUaV7YnV5qy69R07dgTmbNCgQTZp0qTUnTNylhoZF2REgG/yMgJJM6kJUHupkXFBBgSouwwg0kRDBKi9hrA5fxHmrCCJkpqz/fbbr6EFQjBnBQlLtyztSw0URoAHlcLQt3XH1F1by19o8tReofhz6xxzlhva6IarzdnDDz9sc+fOtZkzZ9qwYcPs3nvvNa3eqCX32eesIJHotiEC3CwawsZFGRCg9jKASBOpCVB3qZFxQUYEqL2MQDrWDOasIEGqzdnOnTu7DNnGjRttyJAhds4555jmErMgSEEi0W1DBLhZNISNizIgQO1lAJEmUhOg7lIj44KMCFB7GYF0rBnMmWOCZBUO0xqzIkk7aQlws0hLjPOzIkDtZUWSdtIQoO7S0OLcLAlQe1nSdKctzJk7WmQaCeYsU5w0loIAN4sUsDg1UwLUXqY4aSwhAeouIShOy5wAtZc5UicaxJw5IUP2QWDOsmdKi8kIcLNIxomzsidA7WXPlBbjCVB38Yw4Ix8C1F4+XItuFXNWtAI59Y85ywkszcYS4GYRi4gTciJA7eUElmYjCVB3FEhRBKi9osjn2y/mLF++hbWOOSsMfdt3zM2i7UugMADUXmHo27pj6q6t5S80eWqvUPy5dY45yw1tsQ1jzorl3869c7NoZ/WLzZ3aK5Z/u/ZO3bWr8sXnTe0Vr0EeEWDO8qDqQJuYMwdEaNMQuFm0qfAOpE3tOSBCG4ZA3bWh6I6kTO05IkTGYWDOMgbqSnOYM1eUaL84uFm0n+auZEztuaJEe8VB3bWX3i5lS+25pEZ2sWDOsmPpVEuYM6fkaKtguFm0ldxOJUvtOSVH2wRD3bWN1M4lSu05J0kmAWHOMsHoXiOYM/c0aTSiDbU3S3wAACAASURBVJtesUVLN9jq9S9a/3672uCOPtZ5wlDr3693o03meh03i1zx0ngEAWqP8iiCAHVXBHX6FAFqz886wJz5qathzvwQdvmqrTbturW2bfuObgnt2be3LewcaSOH9nUuUW4WzknSNgFRe20jtVOJUndOydFWwVB7fsqNOfNTV8yZB7pufXGHTZzziD2z6ZWa2WgEbcmMUc6NoHGz8KD4SpoCtVdS4UoeNnVXcgFLHD61V2LxIkLHnPmpK+bMA13vWrklGDWLOhZMHWHjRvZ3KltuFk7J0VbBUHttJbczyVJ3zkjRdoFQe35KjjnzU1fMmQe6Lly6wa5f9kxkJqePH2yTJwxxKltuFk7J0VbBUHttJbczyVJ3zkjRdoFQe35KjjnzU1fMmQe6Lv31Jrvk208wcuaBlqTQGgI8qLSGM710J0DdURFFEaD2iiKfb7+Ys3z5FtY6C4IUhj6zjrVK48TZj/RYDCTsQIuCLL38EN45y4w4DZWdAA8qZVewnPFTd+XUzYeoqT0fVOyZA+bMT10ZOfNE16jRs7lnDbejxgxwLlNuFs5J0jYBUXttI7VTiVJ3TsnRVsFQe37KjTnzU1fMmUe6ajn9ebettzVPbQ+yetv+fYN9zlxbCCREzs3Co+IrWSrUXskE8yRc6s4TIUuYBrVXQtEShIw5SwCpjKcwrbGMqvkRMzcLP3QsYxbUXhlVK3/M1F35NSxrBtReWZWLjhtz5qeujJx5qmsZ0uJmUQaV/IyR2vNTV9ezou5cV8jf+Kg9P7XFnPmpK+bMU13LkBY3izKo5GeM1J6furqeFXXnukL+xkft+akt5sxPXTFnnupahrS4WZRBJT9jpPb81NX1rKg71xXyNz5qz09tMWd+6oo581TXMqTFzaIMKvkZI7Xnp66uZ0Xdua6Qv/FRe35qiznzU1fMmae6liEtbhZlUMnPGKk9P3V1PSvqznWF/I2P2vNTW8yZn7pizjzVtQxpcbMog0p+xkjt+amr61lRd64r5G981J6f2mLO/NQVc+aprmVIi5tFGVTyM0Zqz09dXc+KunNdIX/jo/b81BZz5qeumDNPdS1DWtwsyqCSnzFSe37q6npW1J3rCvkbH7Xnp7aYMz91xZx5qmsZ0uJmUQaV/IyR2vNTV9ezou5cV8jf+Kg9P7XFnPmpK+bMU13LkBY3izKo5GeM1J6furqeFXXnukL+xkft+akt5sxPXTFnnupahrS4WZRBJT9jpPb81NX1rKg71xXyNz5qz09tMWd+6oo581TXMqTFzaIMKvkZI7Xnp66uZ0Xdua6Qv/FRe35qiznzU1fMmae6liEtbhZlUMnPGKk9P3V1PSvqznWF/I2P2vNTW8yZn7pizjzVtQxpcbMog0p+xkjt+amr61lRd64r5G981J6f2mLO/NQVc+aprmVIi5tFGVTyM0Zqz09dXc+KunNdIX/jo/b81BZz5qeumDNPdS1DWtwsyqCSnzFSe37q6npW1J3rCvkbH7Xnp7aYMz91xZx5qmsZ0uJmUQaV/IyR2vNTV9ezou5cV8jf+Kg9P7XFnBWk65o1a+yaa66xWbNm2cCBA4MoNm3aZHPnzrWVK1famDFjbNq0adbR0dFQhOPGjbPly5c3dC0XQaAZAtwsmqHHtc0QoPaaoce1jRKg7holx3XNEqD2miXo5vWYswJ0WbdunV166aXWq1cvmzdvXmDOduzYYQsWLAj+nDRpki1evNh69+5tZ555ZvBn2qMIc7b1xR0277b1tmL1Vntm0ys2dkR/O+mYve2oMQPShl/I+ctXbbXrlz1jq9a/aP379baRQ/vZ1BOG2pCOPrnFs3DpBrt75RZb/dT2gJdYiVmZD24WZVav3LFTe+XWr6zRU3dlVa78cVN75dewVgaYsxbres8999j8+fNt1KhR9vjjj3eZs82bN9v06dNtypQpNnr0aHv00UeDkbXZs2fboEGDUkfZanO2YdMrNnH2I7Zt+44esX7y/XvbtBOHps6hlRcs/fUmu+TbT/Tocs++vW1h50gbObRv5uGcNPsRW/PU9h7tyqDNPWt45v21qkFuFq0iTT/VBKg9aqIIAtRdEdTpUwSoPT/rAHPWYl1Xr14dTFXU6JlMWjhytnbtWpszZ47NmDHDhg8fbtX/nzbMVpuzM+ausvvXbKsb5oKpI2zcyP5p02jJ+VHGUgGM2L+vLZk5KtNY5t663m75xca6bWrEbmJJR9C4WWRaKjSWggC1lwIWp2ZGgLrLDCUNpSRA7aUEVpLTMWcFCaX3warN2dVXX931DtoLL7wQ/P3cc88NzFrao5XmTNMZjz5/ZWSILo+eLblzo1152/rI+G+aMSrT0bPxFz5kz25+pW6f73zbnrZo2si0sjtxPjcLJ2RoyyCovbaUvfCkqbvCJWjbAKg9P6XHnBWkayvM2cKFC1uS3aoNZlcui+5qxGCzzgktCSd1J0tXmC1bEX3Z1PFmI4ekbrruBZMXRbfVt4/ZVadm1x8tQQACEIAABCDgH4GxY8f6l1SbZ4Q5K6gAapmzsk5rZOQsfRExcpaeGVdAII4A3yLHEeLneRCg7vKgSptJCFB7SSiV7xzMWUGaVZszLQgyc+ZMO/vss+3ggw8u3YIgPr9z9rb9+9rNGb9zplUatTJkvYN3zgr6xaTbUhPgQaXU8pU2eOqutNKVPnBqr/QS1kwAc1aQrtXmTEvoX3XVVbbbbrvZaaedZjfccEOpltJntcb0hVRvtcb3/dUAmzcl/XuG6SPI5wpuFvlwpdV4AtRePCPOyJ4AdZc9U1pMRoDaS8apbGdhzgpSrNqcKYyyb0Id7nOm/cK02IUWtZj4gX1Ktc/ZoqUbgj3HtIS+9jnrPDH/fc7uWrklWFJfvI46dGBpV2kMf5W4WRT0oUK3LCtNDRRCgM+8QrDTKUvpe1sDmDNPpW3lao1pEcrE3fyLjbZ6/Ys2uKNP1+bL1e3ItMgo6bwRQ/vZ+Pd0ZLIh9Kr12+3uB7bYilVbbezI/qaRqrh9zBRLuLm2Yjnp/XsHG1Vz9CTAgwpVURQBaq8o8u3dL3XX3voXmT21VyT9/PrGnOXHttCWXTVnGlWbdt3aHptVa+Pliz99QJfh6Zy/NjBQlYdGs2adekBTI3H1ls0/Y8IQO2P84B6ayUhqc2qZs+pYtFG0q3u3FVl83CyKpN/efVN77a1/UdlTd0WRp19qz88awJz5qau5aM5kdCZMf6iHMQslCPdCi1osQwZNG0IP6eiTWjkZwzOvXF33OpktmcTKI2qzaMWy9PJDGEGrIsrNInVpckFGBKi9jEDSTCoC1F0qXJycIQFqL0OYDjWFOXNIjCxDcdGcxa1QqPyXLxxr4yZHbzp2+vjBNnlC+k3H4laUrLXxc16xZKm1a21xs3BNkfaJh9prH61dypS6c0mN9oqF2vNTb8yZn7o6OXJWa6piNf45k4bZjMXrIlWpZaKSyHjUeSvrjtqF18scdv09ZqRN55V9ZcUk3NKew80iLTHOz4oAtZcVSdpJQ4C6S0OLc7MkQO1lSdOdtjBn7miRaSQujpxFTREMk9eUxYmzH4lk0aghqrd0fdjZvoP62LIvH9LVt7YH+Mj0hyJjCadiZipeyRvjZlFyAUscPrVXYvFKHDp1V2LxSh46tVdyAeuEjznzU1cnR86W/npTsLhGvSM0R+MvfChYir/e0egGzbNufMKW3bupbrtaDVILjlQecaNtWsRkwhEdnlZRY2lxs2iMG1c1T4Daa54hLaQnQN2lZ8YV2RCg9rLh6FormDPXFMkoHhdHzpRa1HtfC6aOCFY/jFq4423797WbZ45qiFLUgiT1FveIiqXR6ZUNBV+ii7hZlEgsz0Kl9jwTtCTpUHclEcrDMKk9D0U1M8yZn7o6OXIm1DJIWhjkll9s7CIvY1S9LL1MkUa6KkfQNJ1RI1vN7C+mqYqzvrXO7l+zrat/Gb55Uw6quwKkltFXLNu27+i6RtMZtShJM7F4WnpsBOyrsCXIiweVEojkYYjUnYeiliQlaq8kQqUME3OWElhZTm/lyJkMzzObXrGtL74abBaddJl7GbD+/XYNDI42mtbftSl15fVqe8PzL9vIof0yNUIyiavWv2hD3rx74ni1ebVyrN7bTHnIuCn+sSP2dL5EGtUraWLcLJKS4rysCVB7WROlvSQEqLsklDgnDwLUXh5Ui28Tc1a8BrlE0CpzVmt5/JOO2dvOGB8/qiSDtGjZBrv5zj+PoglGvQ2hcwHVRKMya5fcuM5WP7W9qxWZS72H5urm1M3olRQVN4ukpDgvawLUXtZEaS8JAeouCSXOyYMAtZcH1eLbxJwVr0EuEbTCnEXtW6bNnDVVMeqIWlq/0b3McoFZo9G4DbVvmjHKRg7t26pwEvUTtVpmlqtOcrNIJAcn5UCA2ssBKk3GEqDuYhFxQk4EqL2cwBbcLOasYAHy6j5vc5Zkmfkog6JRp5PnRC+Zf8flhySecpgXx3rtxq382Ohy/3nlkYR3VoaSm0VeKtJuHAFqL44QP8+DAHWXB1XaTEKA2ktCqXznYM7Kp1miiPM2Z1okY9p1ayNjiRr9WnLnRrvytvWR12vkTSNwLh5xe6Yp5soNrYvOIW4bA8XX6BYF1blxsyha7fbtn9prX+2LzJy6K5J+e/dN7fmpP+bMT11zX62xWXMWNSUylMTlPcTKZs6SmGHMmacfBm2UFg8qbSS2Q6lSdw6J0WahUHt+Co4581PX3M1Zkmly4b5ltRBH7R8Wnp/VNLs8JI56X079ubYHWrN6pWHIzSINLc7NkgC1lyVN2kpKgLpLSorzsiZA7WVN1I32MGdu6JB5FHlPa1TAUQYliTmJ2pDatXe2qgWKMztRxjRzsRM22KxeCbthn7OkoDgvcwI8qGSOlAYTEKDuEkDilFwIUHu5YC28UcxZ4RLkE0ArzJlWLNTCGHc/sKVbEtrUeVHnyNh9yXR95/zHum0IrYay2Gw6H6rdW621ObXOcHU6Zj3eMtLahDurDbW5WbSi+uijFgFqj7ooggB1VwR1+hQBas/POsCc+alr7tMaK7FpFOmulS8E/6TNotMu4iGTow2hdYwd0d/ZPcJqlYoMj+LfsOnlYBNq5Z50E+6iSq+SdyN6xcXNzSKOED/PiwC1lxdZ2o0iQN1RH0URoPaKIp9vv5izfPkW1rpGzk6/+A5bdu8me2bTK7Zn396Bceg8YWi3ERItia9VE/XAvnOnWd/ddwn+fPlPr5k2VJ5wxJvtjPGDC8sjTcd6j025hJtCj9i/b7ACYSMbQjfblnguWrqhKxaxP/2NjblD3spNjCces49p425XDy0mcvOdzwV1pEO5iGs9E8rNwlUl/Y+L2vNfYxczpO5cVKU9YqL2/NQZc+anrjb2hBus18AxPbKTSVsyc1TwYK0Rr8nzVtm27TsCQ6ajV6+eQDSatbBzhNOkopaKTzvNMGolyiRt1VsZUYj79tnFXnrltR4sx7+nw2adeoBzjOvt51ZZR9VBc7NwTsa2CYjaaxupnUqUunNKjrYKhtrzU27MmYe6xu1pFZqtJMvBh3iSmJKiUGr0b+LsRwKTWeuIMhLV52ua4oTpDzXcVtTm3DLAtcxvGINr+7rFbZdQz7RzsyjqN4F+qT1qoAgC1F0R1OlTBKg9P+sAc+ahrnHLvCvlOy4/xD4y/aHE2SdZfTFxYxmfGGci1F1S45Nkif8oo1p31CzGmCnGT75/b5t24tCM6TTeXL1Rs8oWa220zc2iceZc2RwBaq85flzdGAHqrjFuXNU8AWqveYYutoA5c1GVJmOKWqI+bHrOpGE2Y/G6xD25bM6SbGh9+vjBNnnCkNh8k2zWHNVWvVjiRs0UmGuMk9RRrS0DuFnElhkn5ESA2ssJLM1GEqDuKJCiCFB7RZHPt1/MWb58C2k9yYjHL/9pjB19/srE8bm871iS0a6k+44laStqFC5uSmkUcNdGzubeut5u+cXGyBph5CzxrxAntoAADyotgEwXPQhQdxRFUQSovaLI59sv5ixfvoW0HmcwQhNQOTISN7KT1NwUkbDeE9P7c89ufn01wepj30F97OaZoxLt46W2zpi3ytY8tb2htqLeWYtjfNOMUTZyaN8iENbsM26j7XqGnZuFMxK2XSDUXttJ7kTC1J0TMrRlENSen7JjzvzU1cZOmGW9hkzokV3lBtHVpqaeeUg6JbBIlJUrT1bGocVAFnaOTGV6otrSqFnc0vz1Nqfe4029reP/7Wb/89xLPVBpafqJDi6nX2+aZ9RG49wsivxNaO++qb321r+o7Km7osjTL7XnZw1gzvzUNdiEesFNv7Sb79z4+gbJ2ufs0IE9DIAM2pI7n7MVq7ba1u07bLddd7Gdr+20V1/baUM6drcJR3Sk3lS6KKRaKVF7i214/uUghCFv3r3Hvm5JYxOXebetD9oSF23WfMaEIYk3mA5j0ebaYj9iaL/gnbf+/Xqb3ksLeYux9jiLM3xJ487jPI3EVtbR2JH9I9/f42aRhwq0mYQAtZeEEudkTYC6y5oo7SUlQO0lJVWu8zBn5dIrcbQyZ8uXL695voyHNqfWCI8OPWyf9P69e0z700N5uIm1NkvW5sP6r5FDbd39wBZbvX57sPFy2rYUq/7TRsi6XvuCuWZoZMi0WbNylAlTjooz5L1i9dbg7/V4N8I1r2ua0Z6bRV6q0G4cAWovjhA/z4MAdZcHVdpMQoDaS0KpfOdgzsqnWaKI65kzTdmbdt1jgcmpPKqn/9VbDKKRzZLrrWCYtK16C5xoxKnzBDeWntdCIBppq95r7S+H7WHP/++ferwP18h0y0TCZ3BSs9pzs8hABJpoiAC11xA2LmqSAHXXJEAub5gAtdcwOqcvxJw5LU/jwdUzZ1EbT4/Yv2/wfpZGeKZdt7Zu52nej4pbnCSurbil7ZPuX9Y4yfgrozbBjloERCOAS2YkW6gkPopszojbMy5OL0XBzSIbLWglPQFqLz0zrmieAHXXPENaaIwAtdcYN9evwpy5rlCD8dUyZ3FGSV1pVUa9t3X/mm11e5aJWzJzVKLI4jbElkFZevkhdduK22vLhb3BmtnbLGpD60SAMz4pjncS7blZZCwKzSUmQO0lRsWJGRKg7jKESVOpCFB7qXCV5mTMWWmkShdoLXMWNwqlHrQyoxZ/qJ6eV917rf2takUYNVIXnh/V1rjJKyIT1/TAu64akw5OxmfHGZqo7lxbCfOo81Y2rT03i4wLjOYSE6D2EqPixAwJUHcZwqSpVASovVS4SnMy5qw0UqULtJY5i5uyph40krP0189Hjpxp37BlX64/2lUZaZxxiTNX4y98qO7+ZepHS7prD7Mij3rvaMXta6aYk0wTbGVucXol0Z6bRSsVo69KAtQe9VAEAequCOr0KQLUnp91gDnzU9dgKf3q1Rqj3o0KMdxx+SG25OfP2S2/2FiXTNKFPNRAvSl/YeP1NjIOf15vMZDw5+GG2kXKWM/0JjFnrm08Xc9ohnyTaM/NoshqbO++qb321r+o7Km7osjTL7XnZw1gzvzUtaY5U6pRUxvDUZzqzakrEWmkS++Iaan4pEe9qY1J2lIsE6Y/VHOqnUZxNGqWJpakMac9L+7dulrtuTalUTFmoT03i7TVw/lZEaD2siJJO2kIUHdpaHFulgSovSxputMW5swdLTKNJGqfM430aEQqfK9MJmnWqQd028NMD+k6R3uThYcW35g35aDUZkhtaQStcjRObc36zLBEmzrXikUjborZBWMW8qkeJdSUy1mnDrOtL74asHx28+vbF4i3NrSeeMzemWqeVWPNas/NIislaCctAWovLTHOz4IAdZcFRdpohAC11wg196/BnDmkkaYhXnjhhV0R7bXXXnbFFVfY8OHDU0cZZc7CxvQQvnX7jliDpL3RRg7t2y0Grfy45qnXN1t+2/79evxcJ6t9Lcu/+qntNnZEf9NKf5paWd1WmuRqxVLvevV1/xsbP48Y2s/GjtgzTVcNn6sYh3T06WEc43jr52IlZmL10p9esxf+79WgnXeO6F9TJ+W4ev2LXYyzzjEN7xAYN4uGS4cLmyRA7TUJkMsbIkDdNYSNizIgQO1lANHBJjBnDoly++2325o1a6yzs9N6904+bbBWCknMWSOpy0BoDzQZiMqjekPo6tE5natl87XgyLiR/RvpOtU1td51k0G8+NQDYs1oqo4yOrlyc/CdanOnWa9e3RvXaNsZ4wd3/aOmqGrbg8qVNWXqLj51WFMGuNmUuFk0S5DrGyVA7TVKjuuaIUDdNUOPa5shQO01Q8/dazFnDmlz7bXX2oABA+zkk09uOqq8zFnUan7h4hxR+6lpSp/2SNPIUl5H1CIkSfbpyiuueu1Wv1cnc1bly7ouDd8LjFp5M8m7fHnmyM0iT7q0HUWA2qM+iiBA3RVBnT5FgNrzsw4wZ47o+tJLL9lll11mxx57rB155JFNR5WHOUuyFL9We5z1rXWRS/EnWfGvGQBxe6O5tvFz5QqJUcZMTMKtB+K2GChysRFuFs1UL9c2Q4Daa4Ye1zZKgLprlBzXNUuA2muWoJvXY84c0WXLli12wQUXWJ8+fezJJ58M/pw8ebIdd9xx1qt6fluCmPMwZ3HL4iusBVNH2JlXro6MMM/Rq6hRuzAoF5bfrwQUt7dYNcwrpwy3qfPXRjLWgiuLpo1MUCnZn8LNInumtJiMALWXjBNnZUuAusuWJ60lJ0DtJWdVpjMxZ46o9fTTT9v06dPtlFNOsaOPPtoefPBBmzdvXmDYRo8enTpKmbOFCxemvi7qgqUrzJatiG5y6nizK5dFn7N/h9nMj2caWldjqzbE9//+vzQ78Yh8+m+k1XlLzVY/k/zKKceZzf/36PNHDDbrnJC8Tc6EAAQgAAEIQKB8BMaOHVu+oIk4kgDmzNEC2bFjR2DOBg0aZJMmTUodZR4jZ0xrTC1DoguY1pgIEydBIJYA3yLHIuKEHAhQdzlApclEBKi9RJhKdxLmzFHJQnO23377NbRASB7mTKiipuCF7zm5vCCI9h7TxtUuHSwI4pIaxFJmAjyolFm98sZO3ZVXu7JHTu2VXcHa8WPOHNH14Ycftrlz59rMmTNt2LBhdu+995pWb7z00ktz2+eskdRlJDrnP9ZjwY/q97hqLaW/76A+wcbRRS2ln2bj60bYNHONltIXV21UXW8p/epFPmotpR9ufN3MXnLN5KFruVk0S5DrGyVA7TVKjuuaIUDdNUOPa5shQO01Q8/dazFnjmizc+fOLkO2ceNGGzJkiJ1zzjmmucRZLgiiTYv79+3dY4PktBg0OqYNk9WWNniuZQbCTahXrX8x2IR65NB+ifqN26w5jDVug2TlumLV1mCjbS1CIlMYd01aDlmer7zFSnvIiZU2od6sTaj79raxI7tvQh0yUv/ahDpkHGV8s9JefUa1VeTNQnHpyHqrBvFudgP1LGuFtmoTKLL20KR9CVB37at90ZlTe0UrkE//mLN8uBbeavW0Ro2yXHnb+q64WrkhdFIYMnyXfPsJe+aNB2wtGz95whDTBtfhoYfkRcs22M13buz6t7jNpfVQPW3+Y4GZDA+1ecb4IYnMYtL4W3FeEkbVcWSpffVoXa06KuJmUT1Sq9rRKO1RYwY0JYvM/CU3rutWO9WbgTfVARdnSqCI2ss0ARorJQHqrpSyeRE0teeFjD2SwJz5qatVmrPKBSeq09XS962YZhiHOWqxkcopkyfNfsTWVJissN16m1vLmE2c/Yht276jRwgydQs7R8SF5szPkzKqDDhL7aPamnvW8C4j1OqbRbX5rMw/3LS7ERGj3p2U6VPOHG4RaHXtuZU90RRFgLorijz9Unt+1gDmzE9du8xZ3L5f4abGRWM46ryVNQ1UGNdNM0YF0/0qR/+qY37fXw2weVO6PzDH7SHWzMN7q5klYVQ5vTRL7TWCdPKcR+qmXFlHrbxZRJlvBVvPtCfRLm6j70pDmqQ9zsmfQCtrL/9s6KEsBKi7sijlX5zUnn+aKiPMmZ+6dpmzJBtHy/gUuYBEnImQRFoMQ++P3b9mW6Riyxd23+9j3OTojdlqGToXSyIpI00DDY8stU/SVjgK28qbRZLtHRoxUTJ9H5n+UGQpuLaZuYt12+qYWll7rc6N/twlQN25q43vkVF7fiqMOfNT1y5zFjUVLUy96KmNSY1HEnP2y38a0/Uemd5PO/r8lZEKawXHRdNGOl8FSRhVm4UstU9izkIT1MqbRZK4qle5TCJ2Et5lMfZJ8vXlnFbWni/MyKN5AtRd8wxpoTEC1F5j3Fy/CnPmukINxhe+cxb1Pk7Y9B2XH5L56nZpwo6bMqe2Lv70AcG0xmX3bqrbdK0pmnFTAce/pyNYOML1I8lITvUUzSy1X/rrTcFiLVFHOALbyptFEhPV6JcPcaOujZg+1+us7PG1svbKzor4syNA3WXHkpbSEaD20vEqy9mYs7IolTLO0JxVb3Bc3Ywr3/5HvRsm07X08kOCpcyj3nuq9bAcN7JS9JTONLJ2zl9rdz+wpeYlIaP+/Xp3/TxL7dWWFmPRPmy1jsoRyFbfLOotEqM4m9l0fNaNT9T9MqCZd9nSaM656Qi0uvbSRcfZvhKg7nxV1v28qD33NWokQsxZI9RKcE3lao0aXZh23doeC27owXVR50gnlpOX8dImzNUrMeoheGHnyK534uqN4ESZzHqmRqNxE47oKIGar4cog3TGvFU1GWlKYa1VN7PUXiOck+etqllH86Yc1DX62uqbReUG3pViatNzxdXo+5RRvDtPGFqq2ilNkTcZaKtrr8lwudwTAtSdJ0KWMA1qr4SiJQgZc5YAUhlPqd7nTOZn6a+fDxbV6N9v12BT44kV+4e5kqOm4gUbR7/46hsx7tPDPOphXLlo8+Uhb9492OA6zmTJ1Gla5IbnXw42zZ5wxJsbvDxf2gAAHrpJREFUfmgvmlU1I+UStelyltrLsCy587ludTThPR3dNCriZqG4lt67ye76rxcCeY46dKBVx9Wobml5N9oP1zVPoIjaaz5qWig7Aequ7AqWN35qr7zaRUWOOfNT1277nHmaYpCWjNr1yzYEpis0nSe9f28nRgNbzV0GVO/kbdj0crCEfO9detlrr+3s4nLG+MHdQpKhufkXfzbDMrqnjx+S2LTq+nm3rQ82DZeZlunVBs3PPPGQjR3bfdXMtCw0HfX+1duCdhWXFjtJuh9fs3mljVXna4Tyll9stFX6wqBj9+CLhXatw0b4ZXUNDypZkaSdNASouzS0ODdLAtReljTdaQtz5o4WmUZSPXKWaeOONFZviuPgjj7BVMio0SRHUsgsjMr3o3Zqj4waLY/Yv2/ARe+laTRNUxRlrKqPJNM9601xlCn8h7/ZYad9vDFzJmOluFbX2Gg8yZ50zebViCD16rCSdyPtck16AjyopGfGFc0ToO6aZ0gLjRGg9hrj5vpVmDPXFWowPt/NWdzmw5rquLBzRIP0ynVZ5aqMO3ea9arlzN5IKVxuP24BliUzR0Wa26hFOPr2MfvxV/+8pUEamlGLcKiduJUXm80rTaw6N26l0aPGDDC9D8jRGgI8qLSGM710J0DdURFFEaD2iiKfb7+Ys3z5Fta67+YsbhVGgS96i4BWiR9lSGrFoL3g4vZ/i1omPsny9UlG32rFFrd8fdTGz0m2G8h6+fskdVi9MXqr6qId++FBpR1VLz5n6q54Ddo1AmrPT+UxZ37q6v07Z3EjLElGWXyRvtLQxI2cKec5k4bZjMXrItOPWv0yyZ5njZiguFEoBRy1aXgS05j1vnZJjHHcaJ8vdehCHjyouKBC+8VA3bWf5q5kTO25okS2cWDOsuXpTGuMnLXPyFnlFMMk5kwjih+Z/lBkrbo6chZlrpKYu0ZMYxSoubeuDxYCiTo0Ulm5/5wzHxIeBsKDioeiliAl6q4EInkaIrXnp7CYMz919X7kLG6UpJnNh8tWEpUGIc6chSNPUe+MxY06xm1urXfObp11SEMLssSNROn9Lb3HVe8Yf+FDdTfKjsurEd3vWrkl2EOw3tFOddgIv6yv4UEla6K0l4QAdZeEEufkQYDay4Nq8W1izorXIJcIfB85E7R6oxbVG1fnAtihRuttllwdoriEC33UW21R10S91xW2GWVKPv0+s3MmNrZaY9RCL0mmJDabVyOy1ptiW8m7kXa5Jj0BHlTSM+OK5glQd80zpIXGCFB7jXFz/SrMmesKNRhfO5gzoZFJ0KIMa95Yel3vSmmvrZFD+zZIrpyXyaCJg/Y527Z9h+22ay/bbddd7MWXdgR7nmm0qfOEod2m18kIzbt1vd39wJYgaY3yTDxmn9gNvUNCMkKLlm7odv3kCUOs/461Te1zFsalTcOVy76D+tjED+yTeNP0enFFjbg1q7pWzFzy8+e6Ru1Uh50nDm1o9LDZWNr5eh5U2ln94nKn7opj3+49U3t+VgDmzE9dM5/WqId/PcTrwVmHHj59MEC+5tVIWUvbu1dusa3bdwSmQho38q5U1M2imvceb+ptf3xpRxBu5d+1R1gtM1V5ff++ve19YwbEGqCkecnoh/ur1avvyrYG7rlrsG3B5q2vWtJYkujSSE1WxpVlLEnizfocmevwC4O0dciDStZq0F4SAtRdEkqckwcBai8PqsW3iTkrXoNcIshy5EwPS9Oue6zHhsUnHbN3MBpT1sPXvBrRo9aS8Bpxm3XqAZHveNXqq97NopK33o3TIXNT7z05GbSLTx3W9SWAzJOmEGo0rfLQSOkZ4wfXTDtJXorrkhvX9dj4WuZQWwKEBrW6rVpxN7qFQBh8IzWp1TPn3ba+Gxdpp9/NCUd0NFIOhV1Ta6qyNpWfe9ZBib4M4kGlMOnaumPqrq3lLzR5aq9Q/Ll1jjnLDW2xDWdlzuIWf5h6wtDE082KJdK9d1/zaoRx1Ptjjbw3VetmId4T5zzSZfArjU3UIiYyaHpPLm7T8VoLhSTNK2pxlPD9u8q24hZdaXTp/GpG1VrWWmkybmGcRmNppI6avaZyM/XqtlSHSy8/JHYklweVZlXg+kYIUHeNUOOaLAhQe1lQdK8NzJl7mmQSUVbmLG6TXT003XXVmExibmUjvubVCMO4FQ6TLMRR2W+tm0Xlg3c3Y6bRs5igNRq1av2LkUvWa3RFD++VR1xeMl4jh/azS779RGQE2nqgc/5jXe81xpmz0FCm1SLKnIRtVW9oHbe6ZdS+cGnjy/v8o85b2WNUtLLPJNsg8KCSt0q0X4sAdUddFEWA2iuKfL79Ys7y5VtY61mZs7iHPyWoh1e9G1Kmw9e8GtGgchPrWtenfcCvdbPonL+26z0izWgMDVmc0VE8eihfsWqr3b9mW2R6lfuJaRTq6PNXRp6vvMaO7G/XL3sm8jyNPp155equc5LEXG2ikujSyMbqcYamLF+eaGQ0bu+9JHXIg0qSSuOcrAlQd1kTpb2kBKi9pKTKdR7mrFx6JY42K3NW+VBdr/MymrMkebXL5sGtMGeVxiMvc1ZtiJLk1ZA5SzDa14g5S7Kh9U0zRnV79ypudFArXS77cvcRxcQfIi08MYmZ1iIt86YMj4yKB5UWikZXXQSoO4qhKALUXlHk8+0Xc5Yv38Jaz8qcxU21Kss389VCxOVVlofaLAosbkPqJNPJKuNINa1x5+uLgkQdGrnSKopX3ra+7mm1NnuOy0vvS2rEN2oT6fBdJ5nLcAXBOOZJTEStNuJqstbvWtyXDI3GEpdjHj+PGwVM8n4rDyp5KEObcQSouzhC/DwvAtReXmSLbRdzViz/3HrPypwpwKiH3FoLMeSWVIYNx23cXKaFFJrFohUCT57zSM1mZFJvnjkqdiGGOHMWVUeVI2nVQYTmQnqpDp/d/PpWDtVHLb2iFsuozCvK4ISGoJJR3LTG6tGtNPpETbet9bsWtVBKI4u5pIk163Oj9Kplvmv1z4NK1qrQXhIC1F0SSpyTBwFqLw+qxbeJOSteg1wiyNKc6QFw1rfWdXvnp9Fl1nNJtsFGfc2rERx6MNYIUuUy9XognjfloNTvE9a7WchghSNQlUvpK95aBk0LkVRunN2IXrWW39e7S7M+M6wrL8Wlpei1gXflUT1SI0aKXwYxiL9X98VMZPi09cC4kf0bkSC4ppJR2Ih+17RdwMRj9q7ZroyjFiypNK7SblbFNgQNB9TiC5PoFRUSDyotFozuAgLUHYVQFAFqryjy+faLOcuXb2GtZ2nOwiT0EPjMppdND4ta5a6RDYoLAxLRcWVezTxYu5hb2phkQGTQBnfsnmhfqer2xXLFykdswjFjgs2sn9n0imn1Qh2amqhVFWVAwjraa49dbcPzr9fUkI7dbcOml4P+Rwzt180Uypiprerrk+pVmZfqNmxLGzaHcQUxrn8xtr4r29I1YS7Vsei8/v12DTiKi/IaO2LPrr+LS73foajftcq2Kvmrv/CI4qLzevXqFcTi4qH60OqcjdQhDyouKup/TFF7O4a/9/5TIMMiCPCZVwT1/PvEnOXPuJAe8jBnhSRCp6UgoAd+LUkv09Ntg2lFX/VeWfXm0lEJ1togeuyI/nbxqQekHtGTwbvkxidsxeqtNTe+lvHTsv1JDV+9uCu3aahe/KR6tK16o+soFrVGldJsBK932hYt3dBtdDRqA+9SFF5VkDyolFG18sdcXXft8LtWftX8yIDPPD90rM4Cc+anroY581RYB9OqfFdIZiQ0Y7Wm/oXhJ3kfKu59qiSbEof9VW86HvWeWzPvjFWuuJh0VUqZzYWdIyKVjdpQWwZP76NFHVH7+qVd8MXBEuwKiQcVl9XxN7bKuota2Cfc1N5fEmTWagJ85rWaeGv6w5y1hnPLe8GctRx523ZYuZx7mg2m41YSjFuJMM3m2PWW8q8lWq0NrZOIW71oiK4JV6KMW0QkbiXCuJUMoxawSbKHWDOGNAmbVp3Dg0qrSNNPJYGw7qq/BKpFyZffNSrADQJ85rmhQ9ZRYM6yJupIe5gzR4TwPIyoB/84QyI0UfuBxe3hpemRS2aOSkS4csXRJHE1ssddt+mMFVM5k/QXZTSjVjEMk48a/YoadQuv13TOCUd0JGLp8kk8qLisjr+xhXXX7O+qv4TILC8CfOblRbbYdjFnxfLPrXfMWW5oabiCQNQy/FFTB8MmosxZ3CbSafbYqxx5SmKWGtlYvd7UwST9aQXJRdNG1qytJA98UdOl4vZPU6e+TG3kQYWPpyIIhHWX5IsQX37XiuBMnz0J8JnnZ1VgzvzUlXfOPNXVxbQqTVTS96yUR9zeVVF7fun6KENTzamyrSRmKco01tOg8sEsSR+V7UQ9sCWZlhg18pXE3Pmyrx8PKi5+QvgfU1h3UV9WhRTKujeo/yqWM0M+88qpW1zUmLM4QiX9OSNnJRWuhGE3OmIUN5Uu7lvoNIaietGSXhGcm/lmu970yahRxCSLo0S9f5dko/AooxtnkstUkjyolEktf2KtrLuo31X9ri3qHOnNNjT+KFjeTPjMK692UZFjzvzUlZEzT3V1Na3KB5Jui4JULaMfxp901bJ6xi9uAY1anJJM74tbpCSOf+WG0D022q7BQsZM36THLd+vhQa00fT9a7Z1C0HGTBuFay+1qEOjb7p+zVPbu53W6EbjcRyK+jkPKkWRb+9+K+uu2d/V9iZJ9mkJ8JmXllg5zsecOaTTpk2bbO7cubZy5UobM2aMTZs2zTo6GntJn5Ezh4Rtk1A00qURqkfXbrT9Bw+yN/+/PvbEsy8FG0drf69nnn/FRgzta1o6Ps6MVCKT4blr5Qu2ev324PqjxgyMNSP1kFe2pbheeXWnbfrfPwXtamN1LUvf7KGHs6X3bura0Hr7y69Z3913CfYX22WXXjZwz10DLupz4jH7pPoWfemvN3Vt0KyNuie8pyPV9TKo2vQ73Oh74jF7N5uuU9fzoOKUHG0TTK26a/Z3tW3gkWhTBPjMawqfsxdjzhyRZseOHbZgwQLTn5MmTbLFixdb79697cwzzwz+THtgztIS4/ysCHCzyIok7aQlQO2lJcb5WRCg7rKgSBuNEKD2GqHm/jWYM0c02rx5s02fPt2mTJlio0ePtkcffdSuueYamz17tg0aNCh1lJiz1Mi4ICMC3CwyAkkzqQlQe6mRcUEGBKi7DCDSREMEqL2GsDl/EebMEYnWrl1rc+bMsRkzZtjw4cOt+v/Thok5S0uM87MiwM0iK5K0k5YAtZeWGOdnQYC6y4IibTRCgNprhJr712DOHNFIZuzqq6+2WbNm2cCBA+2FF14I/n7uuecGZi3tgTlLS4zzsyLAzSIrkrSTlgC1l5YY52dBgLrLgiJtNEKA2muEmvvXYM4c0SgPc+ZIaoQBAQhAAAIQgAAEIJADgeXLl+fQKk0WSQBzViT9ir6zntboSFqEAQEIQAACEIAABCAAAQgkJIA5Swgq79O0IMjMmTPt7LPPtoMPPrjpBUHyjpf2IQABCEAAAhCAAAQgAIFsCWDOsuXZcGtaQv+qq66y3XbbzU477TS74YYbmlpKv+FAuBACEIAABCAAAQhAAAIQKIQA5qwQ7LU7zXITaofSIhQIQAACEIAABCAAAQhAIAEBzFkCSJwCAQhAAAIQgAAEIAABCEAgbwKYs7wJ0z4EIAABCEAAAhCAAAQgAIEEBDBnCSBxCgQgAAEIQAACEIAABCAAgbwJYM7yJkz7EIAABCAAAQhAAAIQgAAEEhDAnCWAxCkQgAAEIAABCEAAAhCAAATyJoA5y5twi9tnxccWA2/j7pYvX24XXnhhF4G99trLrrjiChs+fLhRh21cGDmnvmbNGrvmmmts1qxZNnDgwKC3qHqjFnMWpE2ar1V3fAa2ifgFpPnqq6/aj3/8Y1uyZEnw+TZkyBA777zz7NBDD+UzrwA9Wt0l5qzVxHPsT3ulLViwwPTnpEmTbPHixeyVliPvdm/69ttvNz2wdHZ2BnUWHtRhu1dGfvmvW7fOLr30UuvVq5fNmzcvMGdR9aZI+EzMT492ablW3Sl3PgPbpQJan+fKlStt4cKFNmPGDBs8eLDdeeedgVGbM2eO7bvvvnU/1/jMa71WefSIOcuDakFtbt682aZPn25Tpkyx0aNH26OPPhp8wzx79mwbNGhQQVHRra8Err32WhswYICdfPLJ3VKkDn1VvNi87rnnHps/f76NGjXKHn/88S5zFlVvipjPxGJ1K3vv9epOefEZWHZ1yxP/Cy+8EHwRque7Aw88sO7nGp955dE0KlLMmR86BlmsXbs2+FZF37Roaln1/3uUKqkUTOCll16yyy67zI499lg78sgju0VDHRYsjqfdr1692jo6OkyjGDJp4chZVL0JBZ+JnhZEi9KqV3d8BrZIALoJCDz33HN2wQUX2Pnnn296haDe5xqfeX4UDObMDx27zNnVV1/d9S6GvmnRexnnnntuYNY4IJAVgS1btgQ3ij59+tiTTz4Z/Dl58mQ77rjjglEN6jAr0rRTTUDv+VSbs3r1pmupRWooCwLVdcdnYBZUaSMpAU2h1dRGfSn6/PPP1/1c4zMvKVG3z8Ocua1Pquj0DTIPIqmQcXKDBJ5++ulgWsUpp5xiRx99tD344IPBSIYM2x577EEdNsiVy+IJYM7iGXFG9gSq647PwOwZ02JtAitWrLCrrrrKPve5z9m4ceOCWVF8IeV3tWDOPNKX6WQeiVmyVLQog8yZ3m2UWWMqWckELFG4tcwZU3xKJGBJQ62uu+o0+AwsqbCOhx0as7PPPtsOO+ywIFqmcjsuWgbhYc4ygOhKE3oxfubMmaZf4oMPPpgFQVwRpg3iCB9M9ttvP/vQhz5EHbaB5kWlWP2QHPW5pxj5TCxKKb/6TWrO+Az0S/cis7nvvvvsuuuus6lTpwaLvIUHn3lFqtKavjFnreHckl70gKyh7912281OO+00u+GGG1hKvyXk26+Thx9+2ObOnRs8+A4bNszuvffeYOUyLXN+wAEHUIftVxIty7j6ITnqc09B8ZnYMmm87qi67vgM9FruwpNbv369XXTRRcG73Icffni3ePjMK1ye3APAnOWOuLUdsOFqa3m3a287d+7sMmQbN24MNsg855xzbOzYscEeVNRhu1ZG/nnXGsFgE+r8ubd7D9V1x2dgu1dEvvnfdNNNduONN/boREvpH3/88ZH3WO6/+WrTitYxZ62gTB8QgAAEIAABCEAAAhCAAARiCGDOKBEIQAACEIAABCAAAQhAAAIOEMCcOSACIUAAAhCAAAQgAAEIQAACEMCcUQMQgAAEIAABCEAAAhCAAAQcIIA5c0AEQoAABCAAAQhAAAIQgAAEIIA5owYgAAEIQAACEIAABCAAAQg4QABz5oAIhAABCEAAAhCAAAQgAAEIQABzRg1AAAIQgAAEIAABCEAAAhBwgADmzAERCAECEIAABCAAAQhAAAIQgADmjBqAAAQgAAEIQAACEIAABCDgAAHMmQMiEAIEIAABCEAAAhCAAAQgAAHMGTUAAQhAAAIQgAAEIAABCEDAAQKYMwdEIAQIQAACEIAABCAAAQhAAAKYM2oAAhCAAAQgAAEIQAACEICAAwQwZw6IQAgQgAAEIAABCEAAAhCAAAQwZ9QABCAAgTYmsHLlSjvllFPsj3/8Yw8Ke+yxh33nO9+xMWPGxBJ69dVX7atf/ap9+MMfTnR+bIOenPDLX/7SfvWrX9mXvvQl23XXXT3JijQgAAEIQCAvApizvMjSLgQgAIGSEVi9erVdcsklNm/ePNt3331LFr2b4c6fP98GDRpkn/zkJ90MkKggAAEIQMApApgzp+QgGAhAAALFEdAoz+23325f+cpXrF+/fsUF4knPL7/8cjBi9rGPfcyOOOIIT7IiDQhAAAIQyJMA5ixPurQNAQhAoEQENMrz0ksv2dSpU4OoH374YVu2bJl1dHTYkiVLTD9/5JFH7Morr7Q//OEPdvjhh9vFF19sBx54oC1fvtzuvPNO+/znP28PPPCA/exnP7O3v/3twVTHPffc077xjW/Y2972th40qvvQ9b/97W/ti1/8ovXp08eeffbZoL8ZM2bY448/XrddTcu8+uqrg2mYb3rTm+zEE0+0c845xzQ1s/rQVE7l1bt37+D8ww47zGbPnm1Dhw41Tc+844477Nprr7UNGzbYxIkT7eyzz7aBAwf24LFo0SI76KCDupoPr1W8OiZNmmQyvDJoYqR2q9m95S1vscsuu8yOPfbYLgP32GOPBXFdeOGF1rdv3xJVEKFCAAIQgECzBDBnzRLkeghAAAIeEHjxxRcDQ3T88cfb0UcfHWT0k5/8xL773e/atGnTgvfI9P+/+MUvAqO011572Q9/+EP73e9+Z7NmzQr+ruMTn/hEMPp288032/nnn2/vfve77ec//3lgbELTV4mruo+f/vSngSH7zGc+E5wmI/WjH/3IvvCFL9jSpUvrtqs+77//fps5c6aFI1Yf+tCHTP9VHzr3+uuvt6997WuBufrWt74VGDGZKPXxgx/8IBg93Hvvve2b3/ym7dixw6ZMmWKKrZJHr169upreuXOnff/737ff/OY3AR8ZPxnXJ554whYvXhz8ez12N910U2DCNPVRBm/BggX23ve+1w499FAPKosUIAABCEAgDQHMWRpanAsBCEDAUwIyRJ2dnYGhGDFiRJClRnlkUD71qU91ZS3zsG3btsCwaHTswQcfDK656qqr7JhjjrFx48YF12mUbMKECV0mr9JwVSKs7kP/rxG5cBqgjJTMloxLVLt6X07m78gjjwxGu/bff/+6Sl1xxRV28MEHd8Wna/VvGrXTO3cygqNHjw6u18+Um8yaTFY1j7CT5557LjB3Modvfetbu/LWaKJGxnbffffAeFWzk7HVOQ899FDQ/+9///vA6F5wwQXByCEHBCAAAQi0FwHMWXvpTbYQgAAEahLQCNXcuXPtmmuusQEDBphG0mQqNIKl0SUZi4ULFwbT7QYPHhz825NPPhmMsmm1R52r0SVNgdRURk3p0zTB0ORVGq4wgOo+9P9f/vKX7bOf/awNGzbMNBol0yTTN2rUqNh2NSXz7rvvDq4566yz7OMf/7hVjm6pX/VRHZ9yV14f/ehHg76rjw984APBtMevf/3rXTyqz9G0To2AXX755V1TEb/3ve/Z+vXr7dxzz63LTszUv6aNTp8+PZhOqTj+8i//kkqFAAQgAIE2JIA5a0PRSRkCEIBANQGNUIVTFMN3vWQUNIqkd8ZkPjTdTgZO5m379u2BmfjIRz4SjEKF52pkqPK6asNV2a9G0yrPrXy/TNMmNdXwoosuCkbmdtttt7rtKja9p6VpmTJj4UhYGGt1n3PmzLFLL700WEVRBlDv0ukYO3as3Xrrrd0MVnhtdazV/O677z675ZZbuq595ZVXglE0mVKZ1HrsZG5l4GRKZSY1NVPTQVl2n99RCEAAAu1JAHPWnrqTNQQgAIEuAjIomran5fNrveslo1BpzrTghkyMDIem+v3pT3/qei9M0/I03VHvqckoVRuuSuyV75OpDxmsG264IZgeqAU+FJNMoEyWflavXY3gafEMnacpmRo903tjGsWqXhBEfU6ePDloW1MgZUg1XVLvn+nQ+2LqX+1oYRMtMqJcKnOsZZwUn8yqTJ8W/xAftav32cL3yBRfNbt3vOMd9n//939BnzK2+rNykRHKFAIQgAAE2osA5qy99CZbCEAAAj0IyBTofbNPf/rTNd/10gUaCdIol1Yo1KiW3uv67//+72AlQ41Uhe+FVb4jpuuqDVhl59XnypDJUMlYve9977MPfvCDtmrVqsAc6d/CPqrb3WWXXQJzqHfDnnrqqWAapEzOfvvt1yNXLUAiI6Xz1Oa73vWuYHROZkwmNRw9XLt2bTDqpb4POeSQYJGTyv6rG9a1ikHTHzXKJz4aTdMo3T777FOXncxZuICJTJmMY/VUTEoWAhCAAATahwDmrH20JlMIQAACbU+gesERF4Bs3bo1eA/u9NNP71pMxIW4iAECEIAABFpPAHPWeub0CAEIQAACBRDQFEm926Wpm1pwxIVDI27ac23Lli3BqpiMmrmgCjFAAAIQKI4A5qw49vQMAQhAAAItJLBp06ZgVUlNY9SiJkUfMmRnnHFG8I6aFg+ptWF20THSPwQgAAEItJYA5qy1vOkNAhCAAAQgAAEIQAACEIBATQKYMwoDAhCAAAQgAAEIQAACEICAAwQwZw6IQAgQgAAEIAABCEAAAhCAAAQwZ9QABCAAAQhAAAIQgAAEIAABBwhgzhwQgRAgAAEIQAACEIAABCAAAQhgzqgBCEAAAhCAAAQgAAEIQAACDhDAnDkgAiFAAAIQgAAEIAABCEAAAhDAnFEDEIAABCAAAQhAAAIQgAAEHCCAOXNABEKAAAQgAAEIQAACEIAABCCAOaMGIAABCEAAAhCAAAQgAAEIOEDg/wPfw7i/jZ1mpQAAAABJRU5ErkJggg==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029" name="Picture 5" descr="C:\Users\Boris\Desktop\tains2015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800" y="3657600"/>
            <a:ext cx="6602412" cy="28051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2" name="Straight Arrow Connector 11"/>
          <p:cNvCxnSpPr/>
          <p:nvPr/>
        </p:nvCxnSpPr>
        <p:spPr>
          <a:xfrm>
            <a:off x="2815536" y="4648200"/>
            <a:ext cx="0" cy="129540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2124973" y="4278868"/>
            <a:ext cx="13811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Avg.30/day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015869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Av. Number of </a:t>
            </a:r>
            <a:r>
              <a:rPr lang="en-US" dirty="0"/>
              <a:t>w</a:t>
            </a:r>
            <a:r>
              <a:rPr lang="en-US" dirty="0" smtClean="0"/>
              <a:t>agons  and runs/day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6C611-0E58-45F4-8203-4E56D426E47B}" type="slidenum">
              <a:rPr lang="en-US" smtClean="0"/>
              <a:t>9</a:t>
            </a:fld>
            <a:endParaRPr lang="en-US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09037207"/>
              </p:ext>
            </p:extLst>
          </p:nvPr>
        </p:nvGraphicFramePr>
        <p:xfrm>
          <a:off x="762000" y="1295400"/>
          <a:ext cx="7543800" cy="2362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54380"/>
                <a:gridCol w="754380"/>
                <a:gridCol w="754380"/>
                <a:gridCol w="754380"/>
                <a:gridCol w="754380"/>
                <a:gridCol w="754380"/>
                <a:gridCol w="754380"/>
                <a:gridCol w="754380"/>
                <a:gridCol w="754380"/>
                <a:gridCol w="754380"/>
              </a:tblGrid>
              <a:tr h="7874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GA</a:t>
                      </a:r>
                      <a:endParaRPr lang="en-US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HF</a:t>
                      </a:r>
                      <a:endParaRPr lang="en-US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CF</a:t>
                      </a:r>
                      <a:endParaRPr lang="en-US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DQ</a:t>
                      </a:r>
                      <a:endParaRPr lang="en-US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JE</a:t>
                      </a:r>
                      <a:endParaRPr lang="en-US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LF</a:t>
                      </a:r>
                      <a:endParaRPr lang="en-US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UD</a:t>
                      </a:r>
                      <a:endParaRPr lang="en-US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Tot.</a:t>
                      </a:r>
                      <a:endParaRPr lang="en-US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</a:tr>
              <a:tr h="787400">
                <a:tc>
                  <a:txBody>
                    <a:bodyPr/>
                    <a:lstStyle/>
                    <a:p>
                      <a:r>
                        <a:rPr lang="en-US" dirty="0" smtClean="0"/>
                        <a:t>2014-2015</a:t>
                      </a:r>
                      <a:endParaRPr lang="en-US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aseline="0" dirty="0" smtClean="0"/>
                        <a:t>3 w</a:t>
                      </a:r>
                    </a:p>
                    <a:p>
                      <a:r>
                        <a:rPr lang="en-US" baseline="0" dirty="0" smtClean="0"/>
                        <a:t>8 r</a:t>
                      </a:r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7.3 w</a:t>
                      </a:r>
                    </a:p>
                    <a:p>
                      <a:r>
                        <a:rPr lang="en-US" dirty="0" smtClean="0"/>
                        <a:t>6 r</a:t>
                      </a:r>
                      <a:endParaRPr lang="en-US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3.2 w</a:t>
                      </a:r>
                    </a:p>
                    <a:p>
                      <a:r>
                        <a:rPr lang="en-US" dirty="0" smtClean="0"/>
                        <a:t>5.6 r</a:t>
                      </a:r>
                      <a:endParaRPr lang="en-US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1.1 w</a:t>
                      </a:r>
                    </a:p>
                    <a:p>
                      <a:r>
                        <a:rPr lang="en-US" dirty="0" smtClean="0"/>
                        <a:t>2.6</a:t>
                      </a:r>
                      <a:r>
                        <a:rPr lang="en-US" baseline="0" dirty="0" smtClean="0"/>
                        <a:t> r</a:t>
                      </a:r>
                      <a:endParaRPr lang="en-US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9.9 w</a:t>
                      </a:r>
                    </a:p>
                    <a:p>
                      <a:r>
                        <a:rPr lang="en-US" dirty="0" smtClean="0"/>
                        <a:t>5 r</a:t>
                      </a:r>
                      <a:endParaRPr lang="en-US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2.6 w</a:t>
                      </a:r>
                    </a:p>
                    <a:p>
                      <a:r>
                        <a:rPr lang="en-US" dirty="0" smtClean="0"/>
                        <a:t>3.5 r</a:t>
                      </a:r>
                      <a:endParaRPr lang="en-US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0.9 w</a:t>
                      </a:r>
                    </a:p>
                    <a:p>
                      <a:r>
                        <a:rPr lang="en-US" dirty="0" smtClean="0"/>
                        <a:t>1.4 r</a:t>
                      </a:r>
                      <a:endParaRPr lang="en-US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5.1 w</a:t>
                      </a:r>
                    </a:p>
                    <a:p>
                      <a:r>
                        <a:rPr lang="en-US" dirty="0" smtClean="0"/>
                        <a:t>20.3 r</a:t>
                      </a:r>
                      <a:endParaRPr lang="en-US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</a:tr>
              <a:tr h="787400">
                <a:tc>
                  <a:txBody>
                    <a:bodyPr/>
                    <a:lstStyle/>
                    <a:p>
                      <a:r>
                        <a:rPr lang="en-US" dirty="0" smtClean="0"/>
                        <a:t>2015-2016</a:t>
                      </a:r>
                      <a:endParaRPr lang="en-US" dirty="0"/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2.6 w</a:t>
                      </a:r>
                    </a:p>
                    <a:p>
                      <a:r>
                        <a:rPr lang="en-US" dirty="0" smtClean="0"/>
                        <a:t>13 r</a:t>
                      </a:r>
                      <a:endParaRPr lang="en-US" dirty="0"/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6.5</a:t>
                      </a:r>
                      <a:r>
                        <a:rPr lang="en-US" baseline="0" dirty="0" smtClean="0"/>
                        <a:t> w</a:t>
                      </a:r>
                    </a:p>
                    <a:p>
                      <a:r>
                        <a:rPr lang="en-US" baseline="0" dirty="0" smtClean="0"/>
                        <a:t>7.6 r</a:t>
                      </a:r>
                      <a:endParaRPr lang="en-US" dirty="0"/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2.8 w</a:t>
                      </a:r>
                    </a:p>
                    <a:p>
                      <a:r>
                        <a:rPr lang="en-US" dirty="0" smtClean="0"/>
                        <a:t>7.4 r</a:t>
                      </a:r>
                      <a:endParaRPr lang="en-US" dirty="0"/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1.4 w</a:t>
                      </a:r>
                    </a:p>
                    <a:p>
                      <a:r>
                        <a:rPr lang="en-US" dirty="0" smtClean="0"/>
                        <a:t>4.8 r</a:t>
                      </a:r>
                      <a:endParaRPr lang="en-US" dirty="0"/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9.5 w</a:t>
                      </a:r>
                    </a:p>
                    <a:p>
                      <a:r>
                        <a:rPr lang="en-US" dirty="0" smtClean="0"/>
                        <a:t>5.3 r</a:t>
                      </a:r>
                      <a:endParaRPr lang="en-US" dirty="0"/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</a:t>
                      </a:r>
                      <a:r>
                        <a:rPr lang="en-US" baseline="0" dirty="0" smtClean="0"/>
                        <a:t> w*</a:t>
                      </a:r>
                    </a:p>
                    <a:p>
                      <a:r>
                        <a:rPr lang="en-US" baseline="0" dirty="0" smtClean="0"/>
                        <a:t>3.1 r</a:t>
                      </a:r>
                      <a:endParaRPr lang="en-US" dirty="0"/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0.9</a:t>
                      </a:r>
                      <a:r>
                        <a:rPr lang="en-US" baseline="0" dirty="0" smtClean="0"/>
                        <a:t> w</a:t>
                      </a:r>
                    </a:p>
                    <a:p>
                      <a:r>
                        <a:rPr lang="en-US" baseline="0" dirty="0" smtClean="0"/>
                        <a:t>2.3 r</a:t>
                      </a:r>
                      <a:endParaRPr lang="en-US" dirty="0"/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4.6 w</a:t>
                      </a:r>
                    </a:p>
                    <a:p>
                      <a:r>
                        <a:rPr lang="en-US" dirty="0" smtClean="0"/>
                        <a:t>30.3 r</a:t>
                      </a:r>
                      <a:endParaRPr lang="en-US" dirty="0"/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1"/>
                    </a:solidFill>
                  </a:tcPr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685800" y="3806337"/>
            <a:ext cx="7945830" cy="2677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Subtracted from trains: tender/centrality/PID wagons</a:t>
            </a:r>
          </a:p>
          <a:p>
            <a:endParaRPr lang="en-US" sz="2800" dirty="0"/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sz="2800" dirty="0" smtClean="0"/>
              <a:t>Overall increase of runs/day by 50% 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sz="2800" dirty="0" smtClean="0"/>
              <a:t>Overall decrease of wagons/train by 10%</a:t>
            </a:r>
          </a:p>
          <a:p>
            <a:endParaRPr lang="en-US" sz="2800" dirty="0"/>
          </a:p>
          <a:p>
            <a:r>
              <a:rPr lang="en-US" sz="2800" dirty="0" smtClean="0"/>
              <a:t>*  biased by few 500 wagon-long tests</a:t>
            </a:r>
          </a:p>
        </p:txBody>
      </p:sp>
    </p:spTree>
    <p:extLst>
      <p:ext uri="{BB962C8B-B14F-4D97-AF65-F5344CB8AC3E}">
        <p14:creationId xmlns:p14="http://schemas.microsoft.com/office/powerpoint/2010/main" val="316536192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32271</TotalTime>
  <Words>991</Words>
  <Application>Microsoft Office PowerPoint</Application>
  <PresentationFormat>On-screen Show (4:3)</PresentationFormat>
  <Paragraphs>265</Paragraphs>
  <Slides>14</Slides>
  <Notes>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Office Theme</vt:lpstr>
      <vt:lpstr>LEGO train limits</vt:lpstr>
      <vt:lpstr>Incident of 22/03/2016</vt:lpstr>
      <vt:lpstr>Current train agreement</vt:lpstr>
      <vt:lpstr>Train operation</vt:lpstr>
      <vt:lpstr>Train limits - implementation</vt:lpstr>
      <vt:lpstr>Alternative proposal</vt:lpstr>
      <vt:lpstr>Alternative proposal - implementation</vt:lpstr>
      <vt:lpstr>Alternative proposal - limits</vt:lpstr>
      <vt:lpstr>Av. Number of wagons  and runs/day</vt:lpstr>
      <vt:lpstr>Wagons per train global</vt:lpstr>
      <vt:lpstr>Efficiency</vt:lpstr>
      <vt:lpstr>Resources</vt:lpstr>
      <vt:lpstr>Why now</vt:lpstr>
      <vt:lpstr>Summary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Production status</dc:title>
  <dc:creator>lbetev</dc:creator>
  <cp:lastModifiedBy>Boris</cp:lastModifiedBy>
  <cp:revision>340</cp:revision>
  <dcterms:created xsi:type="dcterms:W3CDTF">2013-11-06T12:13:18Z</dcterms:created>
  <dcterms:modified xsi:type="dcterms:W3CDTF">2016-03-31T00:37:45Z</dcterms:modified>
</cp:coreProperties>
</file>