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handoutMasterIdLst>
    <p:handoutMasterId r:id="rId14"/>
  </p:handoutMasterIdLst>
  <p:sldIdLst>
    <p:sldId id="261" r:id="rId2"/>
    <p:sldId id="276" r:id="rId3"/>
    <p:sldId id="262" r:id="rId4"/>
    <p:sldId id="271" r:id="rId5"/>
    <p:sldId id="264" r:id="rId6"/>
    <p:sldId id="275" r:id="rId7"/>
    <p:sldId id="272" r:id="rId8"/>
    <p:sldId id="266" r:id="rId9"/>
    <p:sldId id="274" r:id="rId10"/>
    <p:sldId id="273" r:id="rId11"/>
    <p:sldId id="267" r:id="rId12"/>
    <p:sldId id="268" r:id="rId13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CC0099"/>
    <a:srgbClr val="009900"/>
    <a:srgbClr val="FFFF99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napToGrid="0" snapToObjects="1">
      <p:cViewPr varScale="1">
        <p:scale>
          <a:sx n="115" d="100"/>
          <a:sy n="115" d="100"/>
        </p:scale>
        <p:origin x="79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1098" y="0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5D1D5A-D050-4C85-845B-EE7A8A601E55}" type="datetimeFigureOut">
              <a:rPr lang="en-US" smtClean="0"/>
              <a:t>3/31/2016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6900"/>
            <a:ext cx="2944958" cy="49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1098" y="9376900"/>
            <a:ext cx="2944958" cy="49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31A01D-FEB2-4CE6-B78C-8A100D919AD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37453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3/31/2016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3/31/2016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3/31/2016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3/31/2016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-4633"/>
            <a:ext cx="7864475" cy="822325"/>
          </a:xfrm>
        </p:spPr>
        <p:txBody>
          <a:bodyPr/>
          <a:lstStyle>
            <a:lvl1pPr algn="ctr">
              <a:defRPr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057276"/>
            <a:ext cx="8226854" cy="4935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1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1675" y="-4632"/>
            <a:ext cx="82232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3/31/2016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3/31/2016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lcg-sam-alice.cern.ch/templates/ember/#/plot?profile=ALICE_MON_CRITICAL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linuxsoft.cern.ch/wlcg/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alimonitor.cern.ch/xml.jsp" TargetMode="External"/><Relationship Id="rId2" Type="http://schemas.openxmlformats.org/officeDocument/2006/relationships/hyperlink" Target="http://alimonitor.cern.ch/siteinfo/issues.jsp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67000"/>
            <a:ext cx="7864475" cy="3152775"/>
          </a:xfrm>
        </p:spPr>
        <p:txBody>
          <a:bodyPr>
            <a:normAutofit fontScale="90000"/>
          </a:bodyPr>
          <a:lstStyle/>
          <a:p>
            <a:r>
              <a:rPr lang="en-US" sz="5400" dirty="0" smtClean="0"/>
              <a:t>Grid status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800" dirty="0" smtClean="0"/>
              <a:t>ALICE Offline week</a:t>
            </a:r>
            <a:br>
              <a:rPr lang="en-US" sz="2800" dirty="0" smtClean="0"/>
            </a:br>
            <a:r>
              <a:rPr lang="en-US" sz="2800" dirty="0" smtClean="0"/>
              <a:t>March 31, 2016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/>
              <a:t/>
            </a:r>
            <a:br>
              <a:rPr lang="en-US" sz="3200" dirty="0"/>
            </a:br>
            <a:r>
              <a:rPr lang="en-US" sz="2000" dirty="0"/>
              <a:t>Maarten Litmaath</a:t>
            </a:r>
            <a:br>
              <a:rPr lang="en-US" sz="2000" dirty="0"/>
            </a:br>
            <a:r>
              <a:rPr lang="en-US" sz="2000" dirty="0" smtClean="0"/>
              <a:t>CERN-IT</a:t>
            </a:r>
            <a:br>
              <a:rPr lang="en-US" sz="2000" dirty="0" smtClean="0"/>
            </a:br>
            <a:r>
              <a:rPr lang="en-US" sz="2000" dirty="0"/>
              <a:t/>
            </a:r>
            <a:br>
              <a:rPr lang="en-US" sz="2000" dirty="0"/>
            </a:br>
            <a:r>
              <a:rPr lang="en-US" sz="1300" dirty="0" smtClean="0"/>
              <a:t>v1.1</a:t>
            </a:r>
            <a:r>
              <a:rPr lang="en-US" sz="2000" dirty="0"/>
              <a:t/>
            </a:r>
            <a:br>
              <a:rPr lang="en-US" sz="2000" dirty="0"/>
            </a:b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22824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23925"/>
            <a:ext cx="8153400" cy="506910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New Availability / Reliability profile based on selected </a:t>
            </a:r>
            <a:r>
              <a:rPr lang="en-US" dirty="0" smtClean="0">
                <a:solidFill>
                  <a:srgbClr val="009900"/>
                </a:solidFill>
              </a:rPr>
              <a:t>MonALISA</a:t>
            </a:r>
            <a:r>
              <a:rPr lang="en-US" dirty="0" smtClean="0"/>
              <a:t> results remains not yet critical</a:t>
            </a:r>
          </a:p>
          <a:p>
            <a:pPr lvl="1"/>
            <a:r>
              <a:rPr lang="en-US" sz="2100" dirty="0">
                <a:hlinkClick r:id="rId2"/>
              </a:rPr>
              <a:t>http://wlcg-sam-alice.cern.ch/templates/ember/#/</a:t>
            </a:r>
            <a:r>
              <a:rPr lang="en-US" sz="2100" dirty="0" smtClean="0">
                <a:hlinkClick r:id="rId2"/>
              </a:rPr>
              <a:t>plot?profile=ALICE_MON_CRITICAL</a:t>
            </a:r>
            <a:endParaRPr lang="en-US" sz="2100" dirty="0" smtClean="0"/>
          </a:p>
          <a:p>
            <a:pPr lvl="8"/>
            <a:endParaRPr lang="en-US" sz="1100" dirty="0" smtClean="0"/>
          </a:p>
          <a:p>
            <a:r>
              <a:rPr lang="en-US" dirty="0" smtClean="0"/>
              <a:t>Its introduction was delayed because of issues with the Dashboard GUI that needed to be fixed</a:t>
            </a:r>
          </a:p>
          <a:p>
            <a:pPr lvl="5"/>
            <a:endParaRPr lang="en-US" dirty="0" smtClean="0"/>
          </a:p>
          <a:p>
            <a:r>
              <a:rPr lang="en-US" dirty="0" smtClean="0"/>
              <a:t>We intend to give the new profile a try this spring</a:t>
            </a:r>
          </a:p>
          <a:p>
            <a:pPr lvl="8"/>
            <a:endParaRPr lang="en-US" dirty="0" smtClean="0"/>
          </a:p>
          <a:p>
            <a:r>
              <a:rPr lang="en-US" dirty="0" smtClean="0"/>
              <a:t>Sites will first be alerted to compare old and new profile results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SE test failures will reduce the A / R!</a:t>
            </a:r>
          </a:p>
          <a:p>
            <a:pPr marL="448056" lvl="1" indent="0">
              <a:buNone/>
            </a:pPr>
            <a:endParaRPr lang="en-US" dirty="0" smtClean="0"/>
          </a:p>
          <a:p>
            <a:r>
              <a:rPr lang="en-US" dirty="0" smtClean="0"/>
              <a:t>Test job submission to the HTCondor CE still to be added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69171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Xrootd reminder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7276"/>
            <a:ext cx="8477250" cy="4935752"/>
          </a:xfrm>
        </p:spPr>
        <p:txBody>
          <a:bodyPr>
            <a:normAutofit fontScale="70000" lnSpcReduction="20000"/>
          </a:bodyPr>
          <a:lstStyle/>
          <a:p>
            <a:r>
              <a:rPr lang="en-US" sz="3400" dirty="0" smtClean="0"/>
              <a:t>Sites should start planning upgrades to </a:t>
            </a:r>
            <a:r>
              <a:rPr lang="en-US" sz="3400" dirty="0" smtClean="0">
                <a:solidFill>
                  <a:srgbClr val="009900"/>
                </a:solidFill>
              </a:rPr>
              <a:t>Xrootd &gt;= 4.1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Stable and well supported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Required for </a:t>
            </a:r>
            <a:r>
              <a:rPr lang="en-US" dirty="0" smtClean="0">
                <a:solidFill>
                  <a:srgbClr val="009900"/>
                </a:solidFill>
              </a:rPr>
              <a:t>IPv6</a:t>
            </a:r>
            <a:r>
              <a:rPr lang="en-US" dirty="0" smtClean="0">
                <a:solidFill>
                  <a:srgbClr val="000000"/>
                </a:solidFill>
              </a:rPr>
              <a:t> support</a:t>
            </a:r>
          </a:p>
          <a:p>
            <a:pPr lvl="5"/>
            <a:endParaRPr lang="en-US" dirty="0" smtClean="0">
              <a:sym typeface="Wingdings" panose="05000000000000000000" pitchFamily="2" charset="2"/>
            </a:endParaRPr>
          </a:p>
          <a:p>
            <a:r>
              <a:rPr lang="en-US" sz="3400" dirty="0" smtClean="0">
                <a:sym typeface="Wingdings" panose="05000000000000000000" pitchFamily="2" charset="2"/>
              </a:rPr>
              <a:t>T1 sites are particularly concerned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sym typeface="Wingdings" panose="05000000000000000000" pitchFamily="2" charset="2"/>
              </a:rPr>
              <a:t>They receive raw data exported from T0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sym typeface="Wingdings" panose="05000000000000000000" pitchFamily="2" charset="2"/>
              </a:rPr>
              <a:t>Latest CASTOR incompatible</a:t>
            </a:r>
            <a:r>
              <a:rPr lang="en-GB" dirty="0" smtClean="0">
                <a:solidFill>
                  <a:srgbClr val="000000"/>
                </a:solidFill>
                <a:sym typeface="Wingdings" panose="05000000000000000000" pitchFamily="2" charset="2"/>
              </a:rPr>
              <a:t> with old xrd3cp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Gateway hosts are being used as a temporary workaround</a:t>
            </a:r>
          </a:p>
          <a:p>
            <a:pPr lvl="5"/>
            <a:endParaRPr lang="en-GB" dirty="0" smtClean="0">
              <a:sym typeface="Wingdings" panose="05000000000000000000" pitchFamily="2" charset="2"/>
            </a:endParaRPr>
          </a:p>
          <a:p>
            <a:r>
              <a:rPr lang="en-US" sz="3400" dirty="0" smtClean="0">
                <a:sym typeface="Wingdings" panose="05000000000000000000" pitchFamily="2" charset="2"/>
              </a:rPr>
              <a:t>Communication via LCG Task Force list as usual for expert advice</a:t>
            </a:r>
          </a:p>
          <a:p>
            <a:pPr lvl="5"/>
            <a:endParaRPr lang="en-US" dirty="0" smtClean="0">
              <a:sym typeface="Wingdings" panose="05000000000000000000" pitchFamily="2" charset="2"/>
            </a:endParaRPr>
          </a:p>
          <a:p>
            <a:r>
              <a:rPr lang="en-US" sz="3400" dirty="0" smtClean="0">
                <a:sym typeface="Wingdings" panose="05000000000000000000" pitchFamily="2" charset="2"/>
              </a:rPr>
              <a:t>SL6 hosts now can have xrootd for ALICE installed through </a:t>
            </a:r>
            <a:r>
              <a:rPr lang="en-US" sz="3400" dirty="0" smtClean="0">
                <a:solidFill>
                  <a:srgbClr val="009900"/>
                </a:solidFill>
                <a:sym typeface="Wingdings" panose="05000000000000000000" pitchFamily="2" charset="2"/>
              </a:rPr>
              <a:t>rpms</a:t>
            </a:r>
            <a:r>
              <a:rPr lang="en-US" sz="3400" dirty="0" smtClean="0">
                <a:sym typeface="Wingdings" panose="05000000000000000000" pitchFamily="2" charset="2"/>
              </a:rPr>
              <a:t>!</a:t>
            </a:r>
          </a:p>
          <a:p>
            <a:pPr lvl="1"/>
            <a:r>
              <a:rPr lang="en-US" dirty="0">
                <a:sym typeface="Wingdings" panose="05000000000000000000" pitchFamily="2" charset="2"/>
                <a:hlinkClick r:id="rId2"/>
              </a:rPr>
              <a:t>http://linuxsoft.cern.ch/wlcg</a:t>
            </a:r>
            <a:r>
              <a:rPr lang="en-US" dirty="0" smtClean="0">
                <a:sym typeface="Wingdings" panose="05000000000000000000" pitchFamily="2" charset="2"/>
                <a:hlinkClick r:id="rId2"/>
              </a:rPr>
              <a:t>/</a:t>
            </a:r>
            <a:endParaRPr lang="en-US" dirty="0" smtClean="0">
              <a:sym typeface="Wingdings" panose="05000000000000000000" pitchFamily="2" charset="2"/>
            </a:endParaRPr>
          </a:p>
          <a:p>
            <a:pPr lvl="1"/>
            <a:r>
              <a:rPr lang="en-US" dirty="0" smtClean="0">
                <a:solidFill>
                  <a:srgbClr val="009900"/>
                </a:solidFill>
                <a:sym typeface="Wingdings" panose="05000000000000000000" pitchFamily="2" charset="2"/>
              </a:rPr>
              <a:t>Thanks</a:t>
            </a:r>
            <a:r>
              <a:rPr lang="en-US" dirty="0" smtClean="0">
                <a:solidFill>
                  <a:srgbClr val="000000"/>
                </a:solidFill>
                <a:sym typeface="Wingdings" panose="05000000000000000000" pitchFamily="2" charset="2"/>
              </a:rPr>
              <a:t> to Adrian Sevcenco!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29038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85850"/>
            <a:ext cx="8226854" cy="4907177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Possible </a:t>
            </a:r>
            <a:r>
              <a:rPr lang="en-US" dirty="0" smtClean="0">
                <a:solidFill>
                  <a:srgbClr val="FF0000"/>
                </a:solidFill>
              </a:rPr>
              <a:t>issues </a:t>
            </a:r>
            <a:r>
              <a:rPr lang="en-US" dirty="0" smtClean="0"/>
              <a:t>on VOBOX, CE, </a:t>
            </a:r>
            <a:r>
              <a:rPr lang="en-US" dirty="0"/>
              <a:t>WN 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CVMFS problem, CE not ready for jobs, </a:t>
            </a:r>
            <a:br>
              <a:rPr lang="en-US" dirty="0" smtClean="0">
                <a:solidFill>
                  <a:srgbClr val="000000"/>
                </a:solidFill>
              </a:rPr>
            </a:br>
            <a:r>
              <a:rPr lang="en-US" dirty="0" smtClean="0">
                <a:solidFill>
                  <a:srgbClr val="000000"/>
                </a:solidFill>
              </a:rPr>
              <a:t>myproxy running low, myproxy type wrong, …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Absence of “system” library</a:t>
            </a:r>
          </a:p>
          <a:p>
            <a:pPr lvl="2"/>
            <a:r>
              <a:rPr lang="en-US" dirty="0" smtClean="0"/>
              <a:t>HEP_OSlibs rpm helps avoid that</a:t>
            </a:r>
          </a:p>
          <a:p>
            <a:pPr lvl="5"/>
            <a:endParaRPr lang="en-US" dirty="0" smtClean="0"/>
          </a:p>
          <a:p>
            <a:r>
              <a:rPr lang="en-US" dirty="0" smtClean="0"/>
              <a:t>Jobs may fail due to SE </a:t>
            </a:r>
            <a:r>
              <a:rPr lang="en-US" dirty="0" smtClean="0">
                <a:solidFill>
                  <a:srgbClr val="FF0000"/>
                </a:solidFill>
              </a:rPr>
              <a:t>problem</a:t>
            </a:r>
          </a:p>
          <a:p>
            <a:pPr lvl="5"/>
            <a:endParaRPr lang="en-US" dirty="0" smtClean="0"/>
          </a:p>
          <a:p>
            <a:r>
              <a:rPr lang="en-US" dirty="0" smtClean="0">
                <a:solidFill>
                  <a:srgbClr val="009900"/>
                </a:solidFill>
              </a:rPr>
              <a:t>Admins please check site issues page</a:t>
            </a:r>
          </a:p>
          <a:p>
            <a:pPr lvl="1"/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alimonitor.cern.ch/siteinfo/issues.jsp</a:t>
            </a:r>
            <a:endParaRPr lang="en-US" dirty="0" smtClean="0"/>
          </a:p>
          <a:p>
            <a:pPr lvl="5"/>
            <a:endParaRPr lang="en-US" dirty="0" smtClean="0"/>
          </a:p>
          <a:p>
            <a:r>
              <a:rPr lang="en-US" dirty="0" smtClean="0">
                <a:solidFill>
                  <a:srgbClr val="009900"/>
                </a:solidFill>
              </a:rPr>
              <a:t>Subscribe to relevant notifications</a:t>
            </a:r>
          </a:p>
          <a:p>
            <a:pPr lvl="1"/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alimonitor.cern.ch/xml.jsp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Tips for sites – thanks!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87556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VOMS-Admin saga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~1 year ago the obsolete VOMRS grid user registration service was replaced by VOMS-Admin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Not perfect, but actively maintained and developed</a:t>
            </a:r>
          </a:p>
          <a:p>
            <a:pPr lvl="8"/>
            <a:endParaRPr lang="en-US" dirty="0" smtClean="0"/>
          </a:p>
          <a:p>
            <a:r>
              <a:rPr lang="en-US" dirty="0" smtClean="0"/>
              <a:t>Various issues then popped up ~1 year later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Unexpected VO membership “expiration” warnings</a:t>
            </a:r>
          </a:p>
          <a:p>
            <a:pPr lvl="2"/>
            <a:r>
              <a:rPr lang="en-US" dirty="0" smtClean="0"/>
              <a:t>Should be handled better in the latest version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AUP re-signing request flood causing load on VO admins</a:t>
            </a:r>
          </a:p>
          <a:p>
            <a:pPr lvl="2"/>
            <a:r>
              <a:rPr lang="en-US" dirty="0" smtClean="0"/>
              <a:t>Will be randomized to some degree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Errors for users of the INFN CA</a:t>
            </a:r>
          </a:p>
          <a:p>
            <a:pPr lvl="2"/>
            <a:r>
              <a:rPr lang="en-US" dirty="0" smtClean="0"/>
              <a:t>As the CA DN had changed, they needed to re-register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Errors for users with 2 or 3 (historic) records</a:t>
            </a:r>
          </a:p>
          <a:p>
            <a:pPr lvl="2"/>
            <a:r>
              <a:rPr lang="en-US" dirty="0" smtClean="0"/>
              <a:t>A cleanup has been done</a:t>
            </a:r>
          </a:p>
          <a:p>
            <a:pPr lvl="8"/>
            <a:endParaRPr lang="en-US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Things should be smoother next year…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90873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Site evolution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1075"/>
            <a:ext cx="8226854" cy="5163693"/>
          </a:xfrm>
        </p:spPr>
        <p:txBody>
          <a:bodyPr>
            <a:normAutofit fontScale="92500"/>
          </a:bodyPr>
          <a:lstStyle/>
          <a:p>
            <a:r>
              <a:rPr lang="en-US" dirty="0" smtClean="0">
                <a:solidFill>
                  <a:srgbClr val="009900"/>
                </a:solidFill>
              </a:rPr>
              <a:t>Growth</a:t>
            </a:r>
            <a:r>
              <a:rPr lang="en-US" dirty="0" smtClean="0"/>
              <a:t> e.g. thanks to 2016 pledges</a:t>
            </a:r>
          </a:p>
          <a:p>
            <a:r>
              <a:rPr lang="en-US" dirty="0" smtClean="0"/>
              <a:t>Thanks &amp; bye-bye to </a:t>
            </a:r>
            <a:r>
              <a:rPr lang="en-US" dirty="0" smtClean="0">
                <a:solidFill>
                  <a:srgbClr val="7030A0"/>
                </a:solidFill>
              </a:rPr>
              <a:t>CSC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7030A0"/>
                </a:solidFill>
              </a:rPr>
              <a:t>Madrid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7030A0"/>
                </a:solidFill>
              </a:rPr>
              <a:t>NECTEC</a:t>
            </a:r>
          </a:p>
          <a:p>
            <a:r>
              <a:rPr lang="en-US" dirty="0" smtClean="0"/>
              <a:t>Welcome to </a:t>
            </a:r>
            <a:r>
              <a:rPr lang="en-US" dirty="0" smtClean="0">
                <a:solidFill>
                  <a:srgbClr val="009900"/>
                </a:solidFill>
              </a:rPr>
              <a:t>HIP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009900"/>
                </a:solidFill>
              </a:rPr>
              <a:t>CBPF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009900"/>
                </a:solidFill>
              </a:rPr>
              <a:t>Tsukuba</a:t>
            </a:r>
            <a:r>
              <a:rPr lang="en-US" dirty="0" smtClean="0"/>
              <a:t> (soon)</a:t>
            </a:r>
          </a:p>
          <a:p>
            <a:r>
              <a:rPr lang="en-US" dirty="0" smtClean="0"/>
              <a:t>Welcome to the </a:t>
            </a:r>
            <a:r>
              <a:rPr lang="en-US" dirty="0" smtClean="0">
                <a:solidFill>
                  <a:srgbClr val="009900"/>
                </a:solidFill>
              </a:rPr>
              <a:t>HLT clusters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Up to 8.5k (HLT) + 750 (HLTDEV) job slots</a:t>
            </a:r>
          </a:p>
          <a:p>
            <a:r>
              <a:rPr lang="en-US" dirty="0" smtClean="0"/>
              <a:t>Welcome to </a:t>
            </a:r>
            <a:r>
              <a:rPr lang="en-US" dirty="0" smtClean="0">
                <a:solidFill>
                  <a:srgbClr val="009900"/>
                </a:solidFill>
              </a:rPr>
              <a:t>CERN-SIRIUS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Shared HTCondor cluster with 15k cores</a:t>
            </a:r>
          </a:p>
          <a:p>
            <a:r>
              <a:rPr lang="en-US" dirty="0" smtClean="0"/>
              <a:t>Welcome to </a:t>
            </a:r>
            <a:r>
              <a:rPr lang="en-US" dirty="0" smtClean="0">
                <a:solidFill>
                  <a:srgbClr val="009900"/>
                </a:solidFill>
              </a:rPr>
              <a:t>Altaria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Virtual site in front of cloud deployments, see page </a:t>
            </a:r>
            <a:r>
              <a:rPr lang="en-US" dirty="0" smtClean="0">
                <a:solidFill>
                  <a:srgbClr val="000000"/>
                </a:solidFill>
              </a:rPr>
              <a:t>9</a:t>
            </a:r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/>
              <a:t>New VOBOXes at CNAF, FZK, KISTI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13033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activity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33450"/>
            <a:ext cx="8401050" cy="5059578"/>
          </a:xfrm>
        </p:spPr>
        <p:txBody>
          <a:bodyPr/>
          <a:lstStyle/>
          <a:p>
            <a:r>
              <a:rPr lang="en-US" sz="2400" dirty="0" smtClean="0">
                <a:solidFill>
                  <a:srgbClr val="009900"/>
                </a:solidFill>
              </a:rPr>
              <a:t>99372 </a:t>
            </a:r>
            <a:r>
              <a:rPr lang="en-US" sz="2400" dirty="0" smtClean="0"/>
              <a:t>concurrent jobs on March 10</a:t>
            </a:r>
          </a:p>
          <a:p>
            <a:r>
              <a:rPr lang="en-US" sz="2400" dirty="0">
                <a:solidFill>
                  <a:srgbClr val="009900"/>
                </a:solidFill>
              </a:rPr>
              <a:t>99376 </a:t>
            </a:r>
            <a:r>
              <a:rPr lang="en-US" sz="2400" dirty="0"/>
              <a:t>concurrent jobs </a:t>
            </a:r>
            <a:r>
              <a:rPr lang="en-US" sz="2400" dirty="0" smtClean="0"/>
              <a:t>on </a:t>
            </a:r>
            <a:r>
              <a:rPr lang="en-US" sz="2400" dirty="0"/>
              <a:t>March </a:t>
            </a:r>
            <a:r>
              <a:rPr lang="en-US" sz="2400" dirty="0" smtClean="0"/>
              <a:t>29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200900" y="2964064"/>
            <a:ext cx="18902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68k average </a:t>
            </a:r>
          </a:p>
          <a:p>
            <a:r>
              <a:rPr lang="en-US" dirty="0" smtClean="0"/>
              <a:t>Nov 27 – Mar 30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8007" y="4469028"/>
            <a:ext cx="1524000" cy="1524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88628"/>
            <a:ext cx="7200900" cy="4219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9717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CASTOR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981076"/>
            <a:ext cx="8496301" cy="501195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Mostly stable operation during and after the</a:t>
            </a:r>
            <a:r>
              <a:rPr lang="en-US" dirty="0"/>
              <a:t> </a:t>
            </a:r>
            <a:r>
              <a:rPr lang="en-US" dirty="0" smtClean="0"/>
              <a:t>heavy ion run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A few incidents were quickly resolved</a:t>
            </a:r>
          </a:p>
          <a:p>
            <a:pPr lvl="8"/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/>
              <a:t>Plans for this year were discussed with the storage group in CERN-IT</a:t>
            </a:r>
          </a:p>
          <a:p>
            <a:pPr lvl="8"/>
            <a:endParaRPr lang="en-US" dirty="0" smtClean="0"/>
          </a:p>
          <a:p>
            <a:r>
              <a:rPr lang="en-US" dirty="0" smtClean="0"/>
              <a:t>The old extra HW was extended until ~mid April</a:t>
            </a:r>
          </a:p>
          <a:p>
            <a:pPr lvl="8"/>
            <a:endParaRPr lang="en-US" dirty="0" smtClean="0"/>
          </a:p>
          <a:p>
            <a:r>
              <a:rPr lang="en-US" dirty="0"/>
              <a:t>N</a:t>
            </a:r>
            <a:r>
              <a:rPr lang="en-US" dirty="0" smtClean="0"/>
              <a:t>ew HW will be added as of late April</a:t>
            </a:r>
          </a:p>
          <a:p>
            <a:pPr lvl="8"/>
            <a:endParaRPr lang="en-US" dirty="0" smtClean="0"/>
          </a:p>
          <a:p>
            <a:r>
              <a:rPr lang="en-US" dirty="0" smtClean="0"/>
              <a:t>The resources seem sufficient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2015 Pb-Pb and pp reco and reprocessing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2016 data taking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8811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Grid storage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EOS-ALICE was almost completely full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Led to service instabilities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And failures for users and jobs around the grid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Mitigated by the admins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Cured through cleanups</a:t>
            </a:r>
          </a:p>
          <a:p>
            <a:pPr lvl="8"/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/>
              <a:t>About 2.5 PB were recovered on the grid thanks to ad-hoc cleanups</a:t>
            </a:r>
          </a:p>
          <a:p>
            <a:pPr lvl="8"/>
            <a:endParaRPr lang="en-US" dirty="0" smtClean="0"/>
          </a:p>
          <a:p>
            <a:r>
              <a:rPr lang="en-US" dirty="0" smtClean="0"/>
              <a:t>Further cleanups are expected this spring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Pending agreement on data usage and retention policy changes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94655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Heavy ion reconstruction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8" y="981076"/>
            <a:ext cx="8391527" cy="5011952"/>
          </a:xfrm>
        </p:spPr>
        <p:txBody>
          <a:bodyPr>
            <a:normAutofit/>
          </a:bodyPr>
          <a:lstStyle/>
          <a:p>
            <a:r>
              <a:rPr lang="en-US" dirty="0" smtClean="0"/>
              <a:t>So far the reco jobs needed at most ~2.5 GB RSS thanks to very nice code enhancements</a:t>
            </a:r>
          </a:p>
          <a:p>
            <a:endParaRPr lang="en-US" dirty="0" smtClean="0"/>
          </a:p>
          <a:p>
            <a:r>
              <a:rPr lang="en-US" dirty="0" smtClean="0"/>
              <a:t>The high-memory arrangements at CERN and the participating T1 sites were undone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Could be reinstated per site if needed</a:t>
            </a:r>
          </a:p>
          <a:p>
            <a:endParaRPr lang="en-US" dirty="0" smtClean="0"/>
          </a:p>
          <a:p>
            <a:r>
              <a:rPr lang="en-US" dirty="0" smtClean="0"/>
              <a:t>Waiting for the big campaign to start…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25557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Middleware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057276"/>
            <a:ext cx="8448676" cy="493575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SL5</a:t>
            </a:r>
            <a:r>
              <a:rPr lang="en-US" dirty="0" smtClean="0"/>
              <a:t> will be deprecated for MW this spring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EGI have set a deadline of April 30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Already there have been openssl compatibility issues</a:t>
            </a:r>
          </a:p>
          <a:p>
            <a:pPr lvl="5"/>
            <a:endParaRPr lang="en-US" dirty="0" smtClean="0">
              <a:sym typeface="Wingdings" panose="05000000000000000000" pitchFamily="2" charset="2"/>
            </a:endParaRPr>
          </a:p>
          <a:p>
            <a:r>
              <a:rPr lang="en-US" dirty="0" smtClean="0">
                <a:solidFill>
                  <a:srgbClr val="009900"/>
                </a:solidFill>
                <a:sym typeface="Wingdings" panose="05000000000000000000" pitchFamily="2" charset="2"/>
              </a:rPr>
              <a:t>CentOS/EL7</a:t>
            </a:r>
            <a:r>
              <a:rPr lang="en-US" dirty="0" smtClean="0">
                <a:sym typeface="Wingdings" panose="05000000000000000000" pitchFamily="2" charset="2"/>
              </a:rPr>
              <a:t> will become more important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sym typeface="Wingdings" panose="05000000000000000000" pitchFamily="2" charset="2"/>
              </a:rPr>
              <a:t>Some services already available</a:t>
            </a:r>
          </a:p>
          <a:p>
            <a:pPr lvl="1"/>
            <a:r>
              <a:rPr lang="en-US" dirty="0" smtClean="0">
                <a:solidFill>
                  <a:srgbClr val="CC0099"/>
                </a:solidFill>
                <a:sym typeface="Wingdings" panose="05000000000000000000" pitchFamily="2" charset="2"/>
              </a:rPr>
              <a:t>SL6</a:t>
            </a:r>
            <a:r>
              <a:rPr lang="en-US" dirty="0" smtClean="0">
                <a:solidFill>
                  <a:srgbClr val="000000"/>
                </a:solidFill>
                <a:sym typeface="Wingdings" panose="05000000000000000000" pitchFamily="2" charset="2"/>
              </a:rPr>
              <a:t> remains the default</a:t>
            </a:r>
          </a:p>
          <a:p>
            <a:pPr lvl="5"/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/>
              <a:t>HTCondor batch system remains on the rise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It comes with its own CE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AliEn can use it (currently still via a prototype)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SAM tests to be added this spring</a:t>
            </a:r>
            <a:endParaRPr lang="en-US" dirty="0" smtClean="0">
              <a:solidFill>
                <a:srgbClr val="000000"/>
              </a:solidFill>
              <a:sym typeface="Wingdings" panose="05000000000000000000" pitchFamily="2" charset="2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sym typeface="Wingdings" panose="05000000000000000000" pitchFamily="2" charset="2"/>
              </a:rPr>
              <a:t>The ARC CE remains an alternative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5690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Altaria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9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6768"/>
            <a:ext cx="9144000" cy="535781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673" y="22912"/>
            <a:ext cx="2225040" cy="162436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681287" y="2791903"/>
            <a:ext cx="568642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Virtual site in front of commercial cloud resources</a:t>
            </a:r>
            <a:br>
              <a:rPr lang="en-US" dirty="0" smtClean="0"/>
            </a:br>
            <a:r>
              <a:rPr lang="en-US" dirty="0" smtClean="0"/>
              <a:t>operated by CERN-IT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Plus a few cloud resources at BITP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Small MC test for ~10 days in Dec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4k jobs done OK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4k failed, mostly validation errors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This summer a much bigger test will be done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~1k cores for 3 months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I/O-intensive jobs (reco)</a:t>
            </a:r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0523099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1138</TotalTime>
  <Words>646</Words>
  <Application>Microsoft Office PowerPoint</Application>
  <PresentationFormat>On-screen Show (4:3)</PresentationFormat>
  <Paragraphs>138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Wingdings</vt:lpstr>
      <vt:lpstr>CERNCorporate4-3</vt:lpstr>
      <vt:lpstr>Grid status   ALICE Offline week March 31, 2016   Maarten Litmaath CERN-IT  v1.1 </vt:lpstr>
      <vt:lpstr>VOMS-Admin saga</vt:lpstr>
      <vt:lpstr>Site evolution</vt:lpstr>
      <vt:lpstr>High activity</vt:lpstr>
      <vt:lpstr>CASTOR</vt:lpstr>
      <vt:lpstr>Grid storage</vt:lpstr>
      <vt:lpstr>Heavy ion reconstruction</vt:lpstr>
      <vt:lpstr>Middleware </vt:lpstr>
      <vt:lpstr>   Altaria </vt:lpstr>
      <vt:lpstr>SAM</vt:lpstr>
      <vt:lpstr>Xrootd reminder</vt:lpstr>
      <vt:lpstr>Tips for sites – thanks!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NN</dc:creator>
  <cp:lastModifiedBy>Maarten Litmaath</cp:lastModifiedBy>
  <cp:revision>196</cp:revision>
  <cp:lastPrinted>2015-03-25T10:23:14Z</cp:lastPrinted>
  <dcterms:created xsi:type="dcterms:W3CDTF">2015-01-26T14:46:24Z</dcterms:created>
  <dcterms:modified xsi:type="dcterms:W3CDTF">2016-03-31T12:38:50Z</dcterms:modified>
</cp:coreProperties>
</file>